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728" r:id="rId2"/>
  </p:sldMasterIdLst>
  <p:notesMasterIdLst>
    <p:notesMasterId r:id="rId50"/>
  </p:notesMasterIdLst>
  <p:sldIdLst>
    <p:sldId id="333" r:id="rId3"/>
    <p:sldId id="283" r:id="rId4"/>
    <p:sldId id="257" r:id="rId5"/>
    <p:sldId id="258" r:id="rId6"/>
    <p:sldId id="259" r:id="rId7"/>
    <p:sldId id="260" r:id="rId8"/>
    <p:sldId id="276" r:id="rId9"/>
    <p:sldId id="277" r:id="rId10"/>
    <p:sldId id="278" r:id="rId11"/>
    <p:sldId id="279" r:id="rId12"/>
    <p:sldId id="280" r:id="rId13"/>
    <p:sldId id="281" r:id="rId14"/>
    <p:sldId id="265" r:id="rId15"/>
    <p:sldId id="271" r:id="rId16"/>
    <p:sldId id="266" r:id="rId17"/>
    <p:sldId id="270" r:id="rId18"/>
    <p:sldId id="272" r:id="rId19"/>
    <p:sldId id="273" r:id="rId20"/>
    <p:sldId id="274" r:id="rId21"/>
    <p:sldId id="282"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 id="332" r:id="rId4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08" autoAdjust="0"/>
    <p:restoredTop sz="94973" autoAdjust="0"/>
  </p:normalViewPr>
  <p:slideViewPr>
    <p:cSldViewPr>
      <p:cViewPr varScale="1">
        <p:scale>
          <a:sx n="39" d="100"/>
          <a:sy n="39" d="100"/>
        </p:scale>
        <p:origin x="-1344"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1F42B891-AA96-486A-8A32-9BD639819613}" type="datetimeFigureOut">
              <a:rPr lang="en-US"/>
              <a:pPr>
                <a:defRPr/>
              </a:pPr>
              <a:t>11/7/2013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46D0368-7236-4437-A577-0C3F3993FA26}" type="slidenum">
              <a:rPr lang="en-US"/>
              <a:pPr/>
              <a:t>‹#›</a:t>
            </a:fld>
            <a:endParaRPr lang="en-US"/>
          </a:p>
        </p:txBody>
      </p:sp>
    </p:spTree>
    <p:extLst>
      <p:ext uri="{BB962C8B-B14F-4D97-AF65-F5344CB8AC3E}">
        <p14:creationId xmlns:p14="http://schemas.microsoft.com/office/powerpoint/2010/main" xmlns="" val="142625181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D292670-0FF5-497C-A021-7D6542A7293A}" type="slidenum">
              <a:rPr lang="en-US" smtClean="0">
                <a:solidFill>
                  <a:prstClr val="black"/>
                </a:solidFill>
                <a:latin typeface="Arial" panose="020B0604020202020204" pitchFamily="34" charset="0"/>
              </a:rPr>
              <a:pPr>
                <a:spcBef>
                  <a:spcPct val="0"/>
                </a:spcBef>
              </a:pPr>
              <a:t>1</a:t>
            </a:fld>
            <a:endParaRPr lang="en-US" smtClean="0">
              <a:solidFill>
                <a:prstClr val="black"/>
              </a:solidFill>
              <a:latin typeface="Arial" panose="020B0604020202020204" pitchFamily="34" charset="0"/>
            </a:endParaRPr>
          </a:p>
        </p:txBody>
      </p:sp>
    </p:spTree>
    <p:extLst>
      <p:ext uri="{BB962C8B-B14F-4D97-AF65-F5344CB8AC3E}">
        <p14:creationId xmlns:p14="http://schemas.microsoft.com/office/powerpoint/2010/main" xmlns="" val="144848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84275" y="684213"/>
            <a:ext cx="4491038" cy="3370262"/>
          </a:xfrm>
          <a:ln/>
        </p:spPr>
      </p:sp>
      <p:sp>
        <p:nvSpPr>
          <p:cNvPr id="54275" name="Rectangle 3"/>
          <p:cNvSpPr>
            <a:spLocks noGrp="1" noChangeArrowheads="1"/>
          </p:cNvSpPr>
          <p:nvPr>
            <p:ph type="body" idx="1"/>
          </p:nvPr>
        </p:nvSpPr>
        <p:spPr>
          <a:xfrm>
            <a:off x="381000" y="4287838"/>
            <a:ext cx="6172200" cy="4060825"/>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62854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15154F1-2EEB-49FC-85A6-809B1F5C16F5}" type="slidenum">
              <a:rPr lang="en-US"/>
              <a:pPr eaLnBrk="1" hangingPunct="1"/>
              <a:t>3</a:t>
            </a:fld>
            <a:endParaRPr lang="en-US"/>
          </a:p>
        </p:txBody>
      </p:sp>
    </p:spTree>
    <p:extLst>
      <p:ext uri="{BB962C8B-B14F-4D97-AF65-F5344CB8AC3E}">
        <p14:creationId xmlns:p14="http://schemas.microsoft.com/office/powerpoint/2010/main" xmlns="" val="849627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978A96B-B0E9-4617-BC49-626A47A3D1A8}" type="slidenum">
              <a:rPr lang="en-US"/>
              <a:pPr eaLnBrk="1" hangingPunct="1"/>
              <a:t>4</a:t>
            </a:fld>
            <a:endParaRPr lang="en-US"/>
          </a:p>
        </p:txBody>
      </p:sp>
    </p:spTree>
    <p:extLst>
      <p:ext uri="{BB962C8B-B14F-4D97-AF65-F5344CB8AC3E}">
        <p14:creationId xmlns:p14="http://schemas.microsoft.com/office/powerpoint/2010/main" xmlns="" val="1924444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D8A945-937C-4545-9B48-428C530B6669}" type="slidenum">
              <a:rPr lang="en-US"/>
              <a:pPr eaLnBrk="1" hangingPunct="1"/>
              <a:t>5</a:t>
            </a:fld>
            <a:endParaRPr lang="en-US"/>
          </a:p>
        </p:txBody>
      </p:sp>
    </p:spTree>
    <p:extLst>
      <p:ext uri="{BB962C8B-B14F-4D97-AF65-F5344CB8AC3E}">
        <p14:creationId xmlns:p14="http://schemas.microsoft.com/office/powerpoint/2010/main" xmlns="" val="2334030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D76BAB3-14A9-4BB8-9B73-5672E4C0F4D2}" type="slidenum">
              <a:rPr lang="en-US"/>
              <a:pPr eaLnBrk="1" hangingPunct="1"/>
              <a:t>6</a:t>
            </a:fld>
            <a:endParaRPr lang="en-US"/>
          </a:p>
        </p:txBody>
      </p:sp>
    </p:spTree>
    <p:extLst>
      <p:ext uri="{BB962C8B-B14F-4D97-AF65-F5344CB8AC3E}">
        <p14:creationId xmlns:p14="http://schemas.microsoft.com/office/powerpoint/2010/main" xmlns="" val="2022337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B1E87DA-448D-4D48-9AC4-61D39A3E32E9}" type="slidenum">
              <a:rPr lang="en-US"/>
              <a:pPr eaLnBrk="1" hangingPunct="1"/>
              <a:t>7</a:t>
            </a:fld>
            <a:endParaRPr lang="en-US"/>
          </a:p>
        </p:txBody>
      </p:sp>
    </p:spTree>
    <p:extLst>
      <p:ext uri="{BB962C8B-B14F-4D97-AF65-F5344CB8AC3E}">
        <p14:creationId xmlns:p14="http://schemas.microsoft.com/office/powerpoint/2010/main" xmlns="" val="4286391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76041CF-3635-454C-9D67-B16280C1934C}" type="slidenum">
              <a:rPr lang="en-US"/>
              <a:pPr eaLnBrk="1" hangingPunct="1"/>
              <a:t>8</a:t>
            </a:fld>
            <a:endParaRPr lang="en-US"/>
          </a:p>
        </p:txBody>
      </p:sp>
    </p:spTree>
    <p:extLst>
      <p:ext uri="{BB962C8B-B14F-4D97-AF65-F5344CB8AC3E}">
        <p14:creationId xmlns:p14="http://schemas.microsoft.com/office/powerpoint/2010/main" xmlns="" val="1762165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36F86A5-51A9-4B99-96B8-C33113EBF44F}" type="slidenum">
              <a:rPr lang="en-US"/>
              <a:pPr eaLnBrk="1" hangingPunct="1"/>
              <a:t>9</a:t>
            </a:fld>
            <a:endParaRPr lang="en-US"/>
          </a:p>
        </p:txBody>
      </p:sp>
    </p:spTree>
    <p:extLst>
      <p:ext uri="{BB962C8B-B14F-4D97-AF65-F5344CB8AC3E}">
        <p14:creationId xmlns:p14="http://schemas.microsoft.com/office/powerpoint/2010/main" xmlns="" val="927655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94C00FE-EDF2-4DC8-BBE5-0AFD9D7273EB}" type="slidenum">
              <a:rPr lang="en-US"/>
              <a:pPr eaLnBrk="1" hangingPunct="1"/>
              <a:t>10</a:t>
            </a:fld>
            <a:endParaRPr lang="en-US"/>
          </a:p>
        </p:txBody>
      </p:sp>
    </p:spTree>
    <p:extLst>
      <p:ext uri="{BB962C8B-B14F-4D97-AF65-F5344CB8AC3E}">
        <p14:creationId xmlns:p14="http://schemas.microsoft.com/office/powerpoint/2010/main" xmlns="" val="1929413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8610CC2-05E5-4B59-8F82-DD9AA0126D38}" type="slidenum">
              <a:rPr lang="en-US"/>
              <a:pPr eaLnBrk="1" hangingPunct="1"/>
              <a:t>11</a:t>
            </a:fld>
            <a:endParaRPr lang="en-US"/>
          </a:p>
        </p:txBody>
      </p:sp>
    </p:spTree>
    <p:extLst>
      <p:ext uri="{BB962C8B-B14F-4D97-AF65-F5344CB8AC3E}">
        <p14:creationId xmlns:p14="http://schemas.microsoft.com/office/powerpoint/2010/main" xmlns="" val="35668972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280A089-CC3E-4677-A344-24A8A4D6DBE9}" type="slidenum">
              <a:rPr lang="en-US"/>
              <a:pPr eaLnBrk="1" hangingPunct="1"/>
              <a:t>12</a:t>
            </a:fld>
            <a:endParaRPr lang="en-US"/>
          </a:p>
        </p:txBody>
      </p:sp>
    </p:spTree>
    <p:extLst>
      <p:ext uri="{BB962C8B-B14F-4D97-AF65-F5344CB8AC3E}">
        <p14:creationId xmlns:p14="http://schemas.microsoft.com/office/powerpoint/2010/main" xmlns="" val="68335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D3E4A6D-6347-470C-B224-14226594139E}" type="slidenum">
              <a:rPr lang="en-US"/>
              <a:pPr eaLnBrk="1" hangingPunct="1"/>
              <a:t>13</a:t>
            </a:fld>
            <a:endParaRPr lang="en-US"/>
          </a:p>
        </p:txBody>
      </p:sp>
    </p:spTree>
    <p:extLst>
      <p:ext uri="{BB962C8B-B14F-4D97-AF65-F5344CB8AC3E}">
        <p14:creationId xmlns:p14="http://schemas.microsoft.com/office/powerpoint/2010/main" xmlns="" val="3930721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87E60DE-BD47-413B-91C5-9CF9272DDB41}" type="slidenum">
              <a:rPr lang="en-US"/>
              <a:pPr eaLnBrk="1" hangingPunct="1"/>
              <a:t>14</a:t>
            </a:fld>
            <a:endParaRPr lang="en-US"/>
          </a:p>
        </p:txBody>
      </p:sp>
    </p:spTree>
    <p:extLst>
      <p:ext uri="{BB962C8B-B14F-4D97-AF65-F5344CB8AC3E}">
        <p14:creationId xmlns:p14="http://schemas.microsoft.com/office/powerpoint/2010/main" xmlns="" val="1169717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A5678A6-5CB3-49EA-BE11-584429F44FDB}" type="slidenum">
              <a:rPr lang="en-US"/>
              <a:pPr eaLnBrk="1" hangingPunct="1"/>
              <a:t>15</a:t>
            </a:fld>
            <a:endParaRPr lang="en-US"/>
          </a:p>
        </p:txBody>
      </p:sp>
    </p:spTree>
    <p:extLst>
      <p:ext uri="{BB962C8B-B14F-4D97-AF65-F5344CB8AC3E}">
        <p14:creationId xmlns:p14="http://schemas.microsoft.com/office/powerpoint/2010/main" xmlns="" val="18890173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946A5B-6049-4DD0-AEEA-FDBE197B4432}" type="slidenum">
              <a:rPr lang="en-US"/>
              <a:pPr eaLnBrk="1" hangingPunct="1"/>
              <a:t>16</a:t>
            </a:fld>
            <a:endParaRPr lang="en-US"/>
          </a:p>
        </p:txBody>
      </p:sp>
    </p:spTree>
    <p:extLst>
      <p:ext uri="{BB962C8B-B14F-4D97-AF65-F5344CB8AC3E}">
        <p14:creationId xmlns:p14="http://schemas.microsoft.com/office/powerpoint/2010/main" xmlns="" val="3508862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AB3C3C-A95B-4E51-B386-61654F173F20}" type="slidenum">
              <a:rPr lang="en-US"/>
              <a:pPr eaLnBrk="1" hangingPunct="1"/>
              <a:t>17</a:t>
            </a:fld>
            <a:endParaRPr lang="en-US"/>
          </a:p>
        </p:txBody>
      </p:sp>
    </p:spTree>
    <p:extLst>
      <p:ext uri="{BB962C8B-B14F-4D97-AF65-F5344CB8AC3E}">
        <p14:creationId xmlns:p14="http://schemas.microsoft.com/office/powerpoint/2010/main" xmlns="" val="1244057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054FFB4-9C3D-4F5E-9DAA-9834ADAEF8DB}" type="slidenum">
              <a:rPr lang="en-US"/>
              <a:pPr eaLnBrk="1" hangingPunct="1"/>
              <a:t>18</a:t>
            </a:fld>
            <a:endParaRPr lang="en-US"/>
          </a:p>
        </p:txBody>
      </p:sp>
    </p:spTree>
    <p:extLst>
      <p:ext uri="{BB962C8B-B14F-4D97-AF65-F5344CB8AC3E}">
        <p14:creationId xmlns:p14="http://schemas.microsoft.com/office/powerpoint/2010/main" xmlns="" val="2219668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666D8C-9177-4DCD-B74F-E83DEB873F16}" type="slidenum">
              <a:rPr lang="en-US"/>
              <a:pPr eaLnBrk="1" hangingPunct="1"/>
              <a:t>19</a:t>
            </a:fld>
            <a:endParaRPr lang="en-US"/>
          </a:p>
        </p:txBody>
      </p:sp>
    </p:spTree>
    <p:extLst>
      <p:ext uri="{BB962C8B-B14F-4D97-AF65-F5344CB8AC3E}">
        <p14:creationId xmlns:p14="http://schemas.microsoft.com/office/powerpoint/2010/main" xmlns="" val="2349613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D23C424-481B-4CB4-B298-0F818FF4140A}" type="slidenum">
              <a:rPr lang="en-US"/>
              <a:pPr eaLnBrk="1" hangingPunct="1"/>
              <a:t>20</a:t>
            </a:fld>
            <a:endParaRPr lang="en-US"/>
          </a:p>
        </p:txBody>
      </p:sp>
    </p:spTree>
    <p:extLst>
      <p:ext uri="{BB962C8B-B14F-4D97-AF65-F5344CB8AC3E}">
        <p14:creationId xmlns:p14="http://schemas.microsoft.com/office/powerpoint/2010/main" xmlns="" val="2963561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184275" y="684213"/>
            <a:ext cx="4491038" cy="3370262"/>
          </a:xfrm>
          <a:ln/>
        </p:spPr>
      </p:sp>
      <p:sp>
        <p:nvSpPr>
          <p:cNvPr id="55299" name="Rectangle 3"/>
          <p:cNvSpPr>
            <a:spLocks noGrp="1" noChangeArrowheads="1"/>
          </p:cNvSpPr>
          <p:nvPr>
            <p:ph type="body" idx="1"/>
          </p:nvPr>
        </p:nvSpPr>
        <p:spPr>
          <a:xfrm>
            <a:off x="381000" y="4287838"/>
            <a:ext cx="6172200" cy="4060825"/>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pPr>
              <a:buFontTx/>
              <a:buChar char="•"/>
            </a:pPr>
            <a:endParaRPr lang="en-US" sz="900" b="1" smtClean="0">
              <a:latin typeface="Arial" panose="020B0604020202020204" pitchFamily="34" charset="0"/>
            </a:endParaRPr>
          </a:p>
        </p:txBody>
      </p:sp>
    </p:spTree>
    <p:extLst>
      <p:ext uri="{BB962C8B-B14F-4D97-AF65-F5344CB8AC3E}">
        <p14:creationId xmlns:p14="http://schemas.microsoft.com/office/powerpoint/2010/main" xmlns="" val="20709133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7607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797385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991121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347437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958291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12200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3685051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1184275" y="684213"/>
            <a:ext cx="4491038" cy="3370262"/>
          </a:xfrm>
          <a:ln/>
        </p:spPr>
      </p:sp>
      <p:sp>
        <p:nvSpPr>
          <p:cNvPr id="63491" name="Rectangle 3"/>
          <p:cNvSpPr>
            <a:spLocks noGrp="1" noChangeArrowheads="1"/>
          </p:cNvSpPr>
          <p:nvPr>
            <p:ph type="body" idx="1"/>
          </p:nvPr>
        </p:nvSpPr>
        <p:spPr>
          <a:xfrm>
            <a:off x="381000" y="4287838"/>
            <a:ext cx="6172200" cy="4060825"/>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032990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5838214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5282173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216411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1136953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9875114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9839808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7216765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049281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40486930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069617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8760781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0945854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1662576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14133309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132335594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Tree>
    <p:extLst>
      <p:ext uri="{BB962C8B-B14F-4D97-AF65-F5344CB8AC3E}">
        <p14:creationId xmlns:p14="http://schemas.microsoft.com/office/powerpoint/2010/main" xmlns="" val="3862403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391186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1174750" y="677863"/>
            <a:ext cx="4510088" cy="3382962"/>
          </a:xfrm>
          <a:ln cap="flat"/>
        </p:spPr>
      </p:sp>
      <p:sp>
        <p:nvSpPr>
          <p:cNvPr id="1044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2075" tIns="46038" rIns="92075" bIns="46038"/>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xmlns="" val="13486116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10" name="Footer Placeholder 3"/>
          <p:cNvSpPr txBox="1">
            <a:spLocks noGrp="1"/>
          </p:cNvSpPr>
          <p:nvPr userDrawn="1"/>
        </p:nvSpPr>
        <p:spPr>
          <a:xfrm>
            <a:off x="2667000" y="6324600"/>
            <a:ext cx="4191000" cy="365125"/>
          </a:xfrm>
          <a:prstGeom prst="rect">
            <a:avLst/>
          </a:prstGeom>
          <a:noFill/>
        </p:spPr>
        <p:txBody>
          <a:bodyPr lIns="0" tIns="0" rIns="0" bIns="0"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200">
                <a:solidFill>
                  <a:srgbClr val="D1EAEE"/>
                </a:solidFill>
              </a:rPr>
              <a:t>© 2009 Pearson Prentice Hall. All rights reserved.</a:t>
            </a:r>
          </a:p>
        </p:txBody>
      </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smtClean="0"/>
              <a:t>Click to edit Master subtitle style</a:t>
            </a:r>
            <a:endParaRPr lang="en-US" dirty="0"/>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5FE64732-AD4D-4FE7-A824-A062AD3A4D2A}" type="slidenum">
              <a:rPr lang="en-US"/>
              <a:pPr/>
              <a:t>‹#›</a:t>
            </a:fld>
            <a:endParaRPr lang="en-US"/>
          </a:p>
        </p:txBody>
      </p:sp>
    </p:spTree>
    <p:extLst>
      <p:ext uri="{BB962C8B-B14F-4D97-AF65-F5344CB8AC3E}">
        <p14:creationId xmlns:p14="http://schemas.microsoft.com/office/powerpoint/2010/main" xmlns="" val="229588682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6C4AB78C-E9F0-4104-9D2F-C5F1EB334A58}" type="slidenum">
              <a:rPr lang="en-US"/>
              <a:pPr/>
              <a:t>‹#›</a:t>
            </a:fld>
            <a:endParaRPr lang="en-US"/>
          </a:p>
        </p:txBody>
      </p:sp>
    </p:spTree>
    <p:extLst>
      <p:ext uri="{BB962C8B-B14F-4D97-AF65-F5344CB8AC3E}">
        <p14:creationId xmlns:p14="http://schemas.microsoft.com/office/powerpoint/2010/main" xmlns="" val="2228081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Footer Placeholder 3"/>
          <p:cNvSpPr txBox="1">
            <a:spLocks noGrp="1"/>
          </p:cNvSpPr>
          <p:nvPr userDrawn="1"/>
        </p:nvSpPr>
        <p:spPr>
          <a:xfrm>
            <a:off x="2667000" y="6324600"/>
            <a:ext cx="4191000" cy="365125"/>
          </a:xfrm>
          <a:prstGeom prst="rect">
            <a:avLst/>
          </a:prstGeom>
          <a:noFill/>
        </p:spPr>
        <p:txBody>
          <a:bodyPr lIns="0" tIns="0" rIns="0" bIns="0" anchor="b"/>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200">
                <a:solidFill>
                  <a:srgbClr val="D1EAEE"/>
                </a:solidFill>
              </a:rPr>
              <a:t>(c) 2009 Pearson Prentice Hall. All rights reserved.</a:t>
            </a:r>
          </a:p>
        </p:txBody>
      </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FA627B1A-8573-44C8-8B86-169E32C17415}" type="slidenum">
              <a:rPr lang="en-US"/>
              <a:pPr/>
              <a:t>‹#›</a:t>
            </a:fld>
            <a:endParaRPr lang="en-US"/>
          </a:p>
        </p:txBody>
      </p:sp>
    </p:spTree>
    <p:extLst>
      <p:ext uri="{BB962C8B-B14F-4D97-AF65-F5344CB8AC3E}">
        <p14:creationId xmlns:p14="http://schemas.microsoft.com/office/powerpoint/2010/main" xmlns="" val="33341674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84D9C919-0261-4C1C-BAA9-F460EFE33011}" type="slidenum">
              <a:rPr lang="en-US"/>
              <a:pPr/>
              <a:t>‹#›</a:t>
            </a:fld>
            <a:endParaRPr lang="en-US"/>
          </a:p>
        </p:txBody>
      </p:sp>
    </p:spTree>
    <p:extLst>
      <p:ext uri="{BB962C8B-B14F-4D97-AF65-F5344CB8AC3E}">
        <p14:creationId xmlns:p14="http://schemas.microsoft.com/office/powerpoint/2010/main" xmlns="" val="3509460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4BF907AB-B672-474E-9A62-A9AF8C397731}" type="slidenum">
              <a:rPr lang="en-US"/>
              <a:pPr/>
              <a:t>‹#›</a:t>
            </a:fld>
            <a:endParaRPr lang="en-US"/>
          </a:p>
        </p:txBody>
      </p:sp>
    </p:spTree>
    <p:extLst>
      <p:ext uri="{BB962C8B-B14F-4D97-AF65-F5344CB8AC3E}">
        <p14:creationId xmlns:p14="http://schemas.microsoft.com/office/powerpoint/2010/main" xmlns="" val="2319075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C9D445DF-E34C-4B45-86F2-720038EAA145}" type="slidenum">
              <a:rPr lang="en-US"/>
              <a:pPr/>
              <a:t>‹#›</a:t>
            </a:fld>
            <a:endParaRPr lang="en-US"/>
          </a:p>
        </p:txBody>
      </p:sp>
    </p:spTree>
    <p:extLst>
      <p:ext uri="{BB962C8B-B14F-4D97-AF65-F5344CB8AC3E}">
        <p14:creationId xmlns:p14="http://schemas.microsoft.com/office/powerpoint/2010/main" xmlns="" val="871004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9AEE0514-D3D8-4CFA-8E85-7B0FB0888D2E}" type="slidenum">
              <a:rPr lang="en-US"/>
              <a:pPr/>
              <a:t>‹#›</a:t>
            </a:fld>
            <a:endParaRPr lang="en-US"/>
          </a:p>
        </p:txBody>
      </p:sp>
    </p:spTree>
    <p:extLst>
      <p:ext uri="{BB962C8B-B14F-4D97-AF65-F5344CB8AC3E}">
        <p14:creationId xmlns:p14="http://schemas.microsoft.com/office/powerpoint/2010/main" xmlns="" val="73488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72C6B4CC-510B-445B-BC50-08D37D8E9EF2}" type="slidenum">
              <a:rPr lang="en-US"/>
              <a:pPr/>
              <a:t>‹#›</a:t>
            </a:fld>
            <a:endParaRPr lang="en-US"/>
          </a:p>
        </p:txBody>
      </p:sp>
    </p:spTree>
    <p:extLst>
      <p:ext uri="{BB962C8B-B14F-4D97-AF65-F5344CB8AC3E}">
        <p14:creationId xmlns:p14="http://schemas.microsoft.com/office/powerpoint/2010/main" xmlns="" val="1582847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Footer Placeholder 21"/>
          <p:cNvSpPr>
            <a:spLocks/>
          </p:cNvSpPr>
          <p:nvPr userDrawn="1"/>
        </p:nvSpPr>
        <p:spPr bwMode="auto">
          <a:xfrm>
            <a:off x="2667000" y="6477000"/>
            <a:ext cx="51816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p>
            <a:r>
              <a:rPr lang="en-US" sz="1200">
                <a:solidFill>
                  <a:srgbClr val="045C75"/>
                </a:solidFill>
              </a:rPr>
              <a:t>(c) 2009 Pearson Prentice Hall. All rights reserved.</a:t>
            </a:r>
          </a:p>
          <a:p>
            <a:endParaRPr lang="en-US" sz="1200">
              <a:solidFill>
                <a:srgbClr val="045C75"/>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B6B81925-0041-4238-A7F8-081E1C9DB23B}" type="slidenum">
              <a:rPr lang="en-US"/>
              <a:pPr/>
              <a:t>‹#›</a:t>
            </a:fld>
            <a:endParaRPr lang="en-US"/>
          </a:p>
        </p:txBody>
      </p:sp>
    </p:spTree>
    <p:extLst>
      <p:ext uri="{BB962C8B-B14F-4D97-AF65-F5344CB8AC3E}">
        <p14:creationId xmlns:p14="http://schemas.microsoft.com/office/powerpoint/2010/main" xmlns="" val="3391460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44356B95-87F4-4A5F-AF1C-72895470323C}" type="slidenum">
              <a:rPr lang="en-US"/>
              <a:pPr/>
              <a:t>‹#›</a:t>
            </a:fld>
            <a:endParaRPr lang="en-US"/>
          </a:p>
        </p:txBody>
      </p:sp>
    </p:spTree>
    <p:extLst>
      <p:ext uri="{BB962C8B-B14F-4D97-AF65-F5344CB8AC3E}">
        <p14:creationId xmlns:p14="http://schemas.microsoft.com/office/powerpoint/2010/main" xmlns="" val="3216102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1F5B84DF-5AF3-4CE6-8841-4A5CB4423138}" type="slidenum">
              <a:rPr lang="en-US"/>
              <a:pPr/>
              <a:t>‹#›</a:t>
            </a:fld>
            <a:endParaRPr lang="en-US"/>
          </a:p>
        </p:txBody>
      </p:sp>
    </p:spTree>
    <p:extLst>
      <p:ext uri="{BB962C8B-B14F-4D97-AF65-F5344CB8AC3E}">
        <p14:creationId xmlns:p14="http://schemas.microsoft.com/office/powerpoint/2010/main" xmlns="" val="748504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F97D4884-0C5C-4C9C-99FD-16629861AEBC}" type="slidenum">
              <a:rPr lang="en-US"/>
              <a:pPr/>
              <a:t>‹#›</a:t>
            </a:fld>
            <a:endParaRPr lang="en-US"/>
          </a:p>
        </p:txBody>
      </p:sp>
    </p:spTree>
    <p:extLst>
      <p:ext uri="{BB962C8B-B14F-4D97-AF65-F5344CB8AC3E}">
        <p14:creationId xmlns:p14="http://schemas.microsoft.com/office/powerpoint/2010/main" xmlns="" val="17061805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6595" y="275333"/>
            <a:ext cx="823081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6596" y="1599903"/>
            <a:ext cx="4042833" cy="4525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4572" y="1599903"/>
            <a:ext cx="4042833" cy="45258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46884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r>
              <a:rPr lang="en-US"/>
              <a:t>© 2009 Pearson Prentice Hall. All rights reserved.</a:t>
            </a:r>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02D3331F-D549-4F7E-BE56-4C3DCA84E56E}" type="slidenum">
              <a:rPr lang="en-US"/>
              <a:pPr>
                <a:defRPr/>
              </a:pPr>
              <a:t>‹#›</a:t>
            </a:fld>
            <a:endParaRPr lang="en-US"/>
          </a:p>
        </p:txBody>
      </p:sp>
    </p:spTree>
    <p:extLst>
      <p:ext uri="{BB962C8B-B14F-4D97-AF65-F5344CB8AC3E}">
        <p14:creationId xmlns:p14="http://schemas.microsoft.com/office/powerpoint/2010/main" xmlns="" val="28118035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418364139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en-US">
              <a:solidFill>
                <a:srgbClr val="DBF5F9">
                  <a:shade val="90000"/>
                </a:srgbClr>
              </a:solidFill>
            </a:endParaRPr>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r>
              <a:rPr lang="en-US" smtClean="0"/>
              <a:t>© 2009 Pearson Prentice Hall. All rights reserved.</a:t>
            </a: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F1E07DAB-F780-49F3-9604-DDB528FDBC48}" type="slidenum">
              <a:rPr lang="en-US"/>
              <a:pPr>
                <a:defRPr/>
              </a:pPr>
              <a:t>‹#›</a:t>
            </a:fld>
            <a:endParaRPr lang="en-US"/>
          </a:p>
        </p:txBody>
      </p:sp>
    </p:spTree>
    <p:extLst>
      <p:ext uri="{BB962C8B-B14F-4D97-AF65-F5344CB8AC3E}">
        <p14:creationId xmlns:p14="http://schemas.microsoft.com/office/powerpoint/2010/main" xmlns="" val="301571772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3233727381"/>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33763553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1034619783"/>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129336562"/>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293458738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r>
              <a:rPr lang="en-US" smtClean="0"/>
              <a:t>© 2009 Pearson Prentice Hall. All rights reserved.</a:t>
            </a: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864EA22E-59D7-4CF7-A802-CB72526EA060}" type="slidenum">
              <a:rPr lang="en-US"/>
              <a:pPr>
                <a:defRPr/>
              </a:pPr>
              <a:t>‹#›</a:t>
            </a:fld>
            <a:endParaRPr lang="en-US"/>
          </a:p>
        </p:txBody>
      </p:sp>
    </p:spTree>
    <p:extLst>
      <p:ext uri="{BB962C8B-B14F-4D97-AF65-F5344CB8AC3E}">
        <p14:creationId xmlns:p14="http://schemas.microsoft.com/office/powerpoint/2010/main" xmlns="" val="2812930608"/>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3722712459"/>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280119417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solidFill>
                <a:srgbClr val="04617B">
                  <a:shade val="90000"/>
                </a:srgbClr>
              </a:solidFill>
            </a:endParaRPr>
          </a:p>
        </p:txBody>
      </p:sp>
    </p:spTree>
    <p:extLst>
      <p:ext uri="{BB962C8B-B14F-4D97-AF65-F5344CB8AC3E}">
        <p14:creationId xmlns:p14="http://schemas.microsoft.com/office/powerpoint/2010/main" xmlns="" val="260257140"/>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26745489"/>
      </p:ext>
    </p:extLst>
  </p:cSld>
  <p:clrMapOvr>
    <a:masterClrMapping/>
  </p:clrMapOvr>
  <p:transition>
    <p:wipe dir="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817790467"/>
      </p:ext>
    </p:extLst>
  </p:cSld>
  <p:clrMapOvr>
    <a:masterClrMapping/>
  </p:clrMapOvr>
  <p:transition>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52304F03-62DF-4E33-AAF5-D59CB5C3879B}" type="slidenum">
              <a:rPr lang="en-US"/>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23" r:id="rId1"/>
    <p:sldLayoutId id="2147483721" r:id="rId2"/>
    <p:sldLayoutId id="2147483724" r:id="rId3"/>
    <p:sldLayoutId id="2147483720" r:id="rId4"/>
    <p:sldLayoutId id="2147483719" r:id="rId5"/>
    <p:sldLayoutId id="2147483718" r:id="rId6"/>
    <p:sldLayoutId id="2147483717" r:id="rId7"/>
    <p:sldLayoutId id="2147483716" r:id="rId8"/>
    <p:sldLayoutId id="2147483725" r:id="rId9"/>
    <p:sldLayoutId id="2147483715" r:id="rId10"/>
    <p:sldLayoutId id="2147483714" r:id="rId11"/>
    <p:sldLayoutId id="2147483722" r:id="rId12"/>
    <p:sldLayoutId id="2147483726" r:id="rId13"/>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 calcmode="lin" valueType="num">
                                      <p:cBhvr additive="base">
                                        <p:cTn id="12"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30">
                                            <p:txEl>
                                              <p:pRg st="1" end="1"/>
                                            </p:txEl>
                                          </p:spTgt>
                                        </p:tgtEl>
                                        <p:attrNameLst>
                                          <p:attrName>style.visibility</p:attrName>
                                        </p:attrNameLst>
                                      </p:cBhvr>
                                      <p:to>
                                        <p:strVal val="visible"/>
                                      </p:to>
                                    </p:set>
                                    <p:animEffect transition="in" filter="wipe(down)">
                                      <p:cBhvr>
                                        <p:cTn id="18" dur="500"/>
                                        <p:tgtEl>
                                          <p:spTgt spid="30">
                                            <p:txEl>
                                              <p:pRg st="1" end="1"/>
                                            </p:txEl>
                                          </p:spTgt>
                                        </p:tgtEl>
                                      </p:cBhvr>
                                    </p:animEffect>
                                  </p:childTnLst>
                                </p:cTn>
                              </p:par>
                              <p:par>
                                <p:cTn id="19" presetID="13" presetClass="entr" presetSubtype="16" fill="hold" grpId="0" nodeType="withEffect">
                                  <p:stCondLst>
                                    <p:cond delay="0"/>
                                  </p:stCondLst>
                                  <p:childTnLst>
                                    <p:set>
                                      <p:cBhvr>
                                        <p:cTn id="20" dur="1" fill="hold">
                                          <p:stCondLst>
                                            <p:cond delay="0"/>
                                          </p:stCondLst>
                                        </p:cTn>
                                        <p:tgtEl>
                                          <p:spTgt spid="30">
                                            <p:txEl>
                                              <p:pRg st="2" end="2"/>
                                            </p:txEl>
                                          </p:spTgt>
                                        </p:tgtEl>
                                        <p:attrNameLst>
                                          <p:attrName>style.visibility</p:attrName>
                                        </p:attrNameLst>
                                      </p:cBhvr>
                                      <p:to>
                                        <p:strVal val="visible"/>
                                      </p:to>
                                    </p:set>
                                    <p:animEffect transition="in" filter="plus(in)">
                                      <p:cBhvr>
                                        <p:cTn id="21" dur="2000"/>
                                        <p:tgtEl>
                                          <p:spTgt spid="30">
                                            <p:txEl>
                                              <p:pRg st="2" end="2"/>
                                            </p:txEl>
                                          </p:spTgt>
                                        </p:tgtEl>
                                      </p:cBhvr>
                                    </p:animEffect>
                                  </p:childTnLst>
                                </p:cTn>
                              </p:par>
                              <p:par>
                                <p:cTn id="22" presetID="8" presetClass="entr" presetSubtype="16" fill="hold" grpId="0" nodeType="withEffect">
                                  <p:stCondLst>
                                    <p:cond delay="0"/>
                                  </p:stCondLst>
                                  <p:childTnLst>
                                    <p:set>
                                      <p:cBhvr>
                                        <p:cTn id="23" dur="1" fill="hold">
                                          <p:stCondLst>
                                            <p:cond delay="0"/>
                                          </p:stCondLst>
                                        </p:cTn>
                                        <p:tgtEl>
                                          <p:spTgt spid="30">
                                            <p:txEl>
                                              <p:pRg st="3" end="3"/>
                                            </p:txEl>
                                          </p:spTgt>
                                        </p:tgtEl>
                                        <p:attrNameLst>
                                          <p:attrName>style.visibility</p:attrName>
                                        </p:attrNameLst>
                                      </p:cBhvr>
                                      <p:to>
                                        <p:strVal val="visible"/>
                                      </p:to>
                                    </p:set>
                                    <p:animEffect transition="in" filter="diamond(in)">
                                      <p:cBhvr>
                                        <p:cTn id="24" dur="2000"/>
                                        <p:tgtEl>
                                          <p:spTgt spid="30">
                                            <p:txEl>
                                              <p:pRg st="3" end="3"/>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0">
                                            <p:txEl>
                                              <p:pRg st="4" end="4"/>
                                            </p:txEl>
                                          </p:spTgt>
                                        </p:tgtEl>
                                        <p:attrNameLst>
                                          <p:attrName>style.visibility</p:attrName>
                                        </p:attrNameLst>
                                      </p:cBhvr>
                                      <p:to>
                                        <p:strVal val="visible"/>
                                      </p:to>
                                    </p:set>
                                    <p:animEffect transition="in" filter="blinds(horizontal)">
                                      <p:cBhvr>
                                        <p:cTn id="27"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tmplLst>
          <p:tmpl lvl="1">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2">
            <p:tnLst>
              <p:par>
                <p:cTn presetID="2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down)">
                      <p:cBhvr>
                        <p:cTn dur="500"/>
                        <p:tgtEl>
                          <p:spTgt spid="30"/>
                        </p:tgtEl>
                      </p:cBhvr>
                    </p:animEffect>
                  </p:childTnLst>
                </p:cTn>
              </p:par>
            </p:tnLst>
          </p:tmpl>
          <p:tmpl lvl="3">
            <p:tnLst>
              <p:par>
                <p:cTn presetID="13" presetClass="entr" presetSubtype="16"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plus(in)">
                      <p:cBhvr>
                        <p:cTn dur="2000"/>
                        <p:tgtEl>
                          <p:spTgt spid="30"/>
                        </p:tgtEl>
                      </p:cBhvr>
                    </p:animEffect>
                  </p:childTnLst>
                </p:cTn>
              </p:par>
            </p:tnLst>
          </p:tmpl>
          <p:tmpl lvl="4">
            <p:tnLst>
              <p:par>
                <p:cTn presetID="8" presetClass="entr" presetSubtype="16"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amond(in)">
                      <p:cBhvr>
                        <p:cTn dur="2000"/>
                        <p:tgtEl>
                          <p:spTgt spid="30"/>
                        </p:tgtEl>
                      </p:cBhvr>
                    </p:animEffect>
                  </p:childTnLst>
                </p:cTn>
              </p:par>
            </p:tnLst>
          </p:tmpl>
          <p:tmpl lvl="5">
            <p:tnLst>
              <p:par>
                <p:cTn presetID="3" presetClass="entr" presetSubtype="1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blinds(horizontal)">
                      <p:cBhvr>
                        <p:cTn dur="500"/>
                        <p:tgtEl>
                          <p:spTgt spid="30"/>
                        </p:tgtEl>
                      </p:cBhvr>
                    </p:animEffect>
                  </p:childTnLst>
                </p:cTn>
              </p:par>
            </p:tnLst>
          </p:tmpl>
        </p:tmplLst>
      </p:bldP>
    </p:bld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solidFill>
                <a:srgbClr val="04617B">
                  <a:shade val="90000"/>
                </a:srgbClr>
              </a:solidFill>
            </a:endParaRPr>
          </a:p>
        </p:txBody>
      </p:sp>
      <p:grpSp>
        <p:nvGrpSpPr>
          <p:cNvPr id="103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2172535610"/>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Ls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3.v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vmlDrawing" Target="../drawings/vmlDrawing26.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0.vml"/><Relationship Id="rId5" Type="http://schemas.openxmlformats.org/officeDocument/2006/relationships/image" Target="../media/image16.png"/><Relationship Id="rId4" Type="http://schemas.openxmlformats.org/officeDocument/2006/relationships/image" Target="../media/image15.pn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2.vml"/><Relationship Id="rId5" Type="http://schemas.openxmlformats.org/officeDocument/2006/relationships/image" Target="../media/image19.png"/><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35.vml"/><Relationship Id="rId5" Type="http://schemas.openxmlformats.org/officeDocument/2006/relationships/image" Target="../media/image22.png"/><Relationship Id="rId4" Type="http://schemas.openxmlformats.org/officeDocument/2006/relationships/image" Target="../media/image1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37.vml"/><Relationship Id="rId6" Type="http://schemas.openxmlformats.org/officeDocument/2006/relationships/image" Target="../media/image12.png"/><Relationship Id="rId5" Type="http://schemas.openxmlformats.org/officeDocument/2006/relationships/image" Target="../media/image22.png"/><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38.vml"/><Relationship Id="rId6" Type="http://schemas.openxmlformats.org/officeDocument/2006/relationships/image" Target="../media/image22.png"/><Relationship Id="rId5" Type="http://schemas.openxmlformats.org/officeDocument/2006/relationships/image" Target="../media/image12.png"/><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39.vml"/><Relationship Id="rId5" Type="http://schemas.openxmlformats.org/officeDocument/2006/relationships/image" Target="../media/image12.png"/><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0.vml"/><Relationship Id="rId5" Type="http://schemas.openxmlformats.org/officeDocument/2006/relationships/image" Target="../media/image27.png"/><Relationship Id="rId4" Type="http://schemas.openxmlformats.org/officeDocument/2006/relationships/image" Target="../media/image26.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algn="l" eaLnBrk="1" fontAlgn="auto" hangingPunct="1">
              <a:spcAft>
                <a:spcPts val="0"/>
              </a:spcAft>
              <a:defRPr/>
            </a:pPr>
            <a:r>
              <a:rPr lang="en-US" dirty="0" smtClean="0"/>
              <a:t>Chapter 5</a:t>
            </a:r>
            <a:endParaRPr lang="en-US" dirty="0"/>
          </a:p>
        </p:txBody>
      </p:sp>
      <p:sp>
        <p:nvSpPr>
          <p:cNvPr id="1843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Activity Based Costing and Activity based Management</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7</a:t>
            </a:r>
            <a:endParaRPr lang="en-US" sz="3600" b="1" dirty="0">
              <a:solidFill>
                <a:prstClr val="white"/>
              </a:solidFill>
            </a:endParaRPr>
          </a:p>
        </p:txBody>
      </p:sp>
      <p:sp>
        <p:nvSpPr>
          <p:cNvPr id="3" name="Slide Number Placeholder 2"/>
          <p:cNvSpPr>
            <a:spLocks noGrp="1"/>
          </p:cNvSpPr>
          <p:nvPr>
            <p:ph type="sldNum" sz="quarter" idx="12"/>
          </p:nvPr>
        </p:nvSpPr>
        <p:spPr/>
        <p:txBody>
          <a:bodyPr/>
          <a:lstStyle/>
          <a:p>
            <a:pPr>
              <a:defRPr/>
            </a:pPr>
            <a:fld id="{02D3331F-D549-4F7E-BE56-4C3DCA84E56E}" type="slidenum">
              <a:rPr lang="en-US" smtClean="0"/>
              <a:pPr>
                <a:defRPr/>
              </a:pPr>
              <a:t>1</a:t>
            </a:fld>
            <a:endParaRPr lang="en-US"/>
          </a:p>
        </p:txBody>
      </p:sp>
      <p:sp>
        <p:nvSpPr>
          <p:cNvPr id="6" name="Rectangle 3"/>
          <p:cNvSpPr txBox="1">
            <a:spLocks noChangeArrowheads="1"/>
          </p:cNvSpPr>
          <p:nvPr/>
        </p:nvSpPr>
        <p:spPr bwMode="auto">
          <a:xfrm>
            <a:off x="838200" y="5668687"/>
            <a:ext cx="6172200" cy="655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horz" wrap="square" lIns="90488" tIns="44450" rIns="90488" bIns="44450" numCol="1" anchor="b" anchorCtr="0" compatLnSpc="1">
            <a:prstTxWarp prst="textNoShape">
              <a:avLst/>
            </a:prstTxWarp>
          </a:bodyPr>
          <a:lstStyle>
            <a:lvl1pPr marL="0" marR="45720" indent="0" algn="r" rtl="0" eaLnBrk="0" fontAlgn="base" hangingPunct="0">
              <a:spcBef>
                <a:spcPct val="20000"/>
              </a:spcBef>
              <a:spcAft>
                <a:spcPct val="0"/>
              </a:spcAft>
              <a:buClr>
                <a:srgbClr val="0BD0D9"/>
              </a:buClr>
              <a:buSzPct val="95000"/>
              <a:buFont typeface="Wingdings 2" panose="05020102010507070707" pitchFamily="18" charset="2"/>
              <a:buNone/>
              <a:defRPr sz="2600" kern="1200">
                <a:solidFill>
                  <a:schemeClr val="tx1"/>
                </a:solidFill>
                <a:latin typeface="+mn-lt"/>
                <a:ea typeface="+mn-ea"/>
                <a:cs typeface="+mn-cs"/>
              </a:defRPr>
            </a:lvl1pPr>
            <a:lvl2pPr marL="457200" indent="0" algn="ctr" rtl="0" eaLnBrk="0" fontAlgn="base" hangingPunct="0">
              <a:spcBef>
                <a:spcPct val="20000"/>
              </a:spcBef>
              <a:spcAft>
                <a:spcPct val="0"/>
              </a:spcAft>
              <a:buClr>
                <a:schemeClr val="accent1"/>
              </a:buClr>
              <a:buSzPct val="85000"/>
              <a:buFont typeface="Wingdings 2" panose="05020102010507070707" pitchFamily="18" charset="2"/>
              <a:buNone/>
              <a:defRPr sz="2400" kern="1200">
                <a:solidFill>
                  <a:schemeClr val="tx1"/>
                </a:solidFill>
                <a:latin typeface="+mn-lt"/>
                <a:ea typeface="+mn-ea"/>
                <a:cs typeface="+mn-cs"/>
              </a:defRPr>
            </a:lvl2pPr>
            <a:lvl3pPr marL="914400" indent="0" algn="ctr" rtl="0" eaLnBrk="0" fontAlgn="base" hangingPunct="0">
              <a:spcBef>
                <a:spcPct val="20000"/>
              </a:spcBef>
              <a:spcAft>
                <a:spcPct val="0"/>
              </a:spcAft>
              <a:buClr>
                <a:schemeClr val="accent2"/>
              </a:buClr>
              <a:buSzPct val="70000"/>
              <a:buFont typeface="Wingdings 2" panose="05020102010507070707" pitchFamily="18" charset="2"/>
              <a:buNone/>
              <a:defRPr sz="2100" kern="1200">
                <a:solidFill>
                  <a:schemeClr val="tx1"/>
                </a:solidFill>
                <a:latin typeface="+mn-lt"/>
                <a:ea typeface="+mn-ea"/>
                <a:cs typeface="+mn-cs"/>
              </a:defRPr>
            </a:lvl3pPr>
            <a:lvl4pPr marL="1371600" indent="0" algn="ctr" rtl="0" eaLnBrk="0" fontAlgn="base" hangingPunct="0">
              <a:spcBef>
                <a:spcPct val="20000"/>
              </a:spcBef>
              <a:spcAft>
                <a:spcPct val="0"/>
              </a:spcAft>
              <a:buClr>
                <a:srgbClr val="0BD0D9"/>
              </a:buClr>
              <a:buSzPct val="65000"/>
              <a:buFont typeface="Wingdings 2" panose="05020102010507070707" pitchFamily="18" charset="2"/>
              <a:buNone/>
              <a:defRPr sz="2000" kern="1200">
                <a:solidFill>
                  <a:schemeClr val="tx1"/>
                </a:solidFill>
                <a:latin typeface="+mn-lt"/>
                <a:ea typeface="+mn-ea"/>
                <a:cs typeface="+mn-cs"/>
              </a:defRPr>
            </a:lvl4pPr>
            <a:lvl5pPr marL="1828800" indent="0" algn="ctr" rtl="0" eaLnBrk="0" fontAlgn="base" hangingPunct="0">
              <a:spcBef>
                <a:spcPct val="20000"/>
              </a:spcBef>
              <a:spcAft>
                <a:spcPct val="0"/>
              </a:spcAft>
              <a:buClr>
                <a:srgbClr val="10CF9B"/>
              </a:buClr>
              <a:buSzPct val="65000"/>
              <a:buFont typeface="Wingdings 2" panose="05020102010507070707" pitchFamily="18" charset="2"/>
              <a:buNone/>
              <a:defRPr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marL="109538" marR="0" algn="l">
              <a:lnSpc>
                <a:spcPct val="90000"/>
              </a:lnSpc>
              <a:spcBef>
                <a:spcPct val="0"/>
              </a:spcBef>
            </a:pPr>
            <a:r>
              <a:rPr lang="en-US" sz="2000" b="1" i="1" u="sng" dirty="0" smtClean="0">
                <a:solidFill>
                  <a:schemeClr val="bg2"/>
                </a:solidFill>
                <a:latin typeface="Calibri" panose="020F0502020204030204" pitchFamily="34" charset="0"/>
              </a:rPr>
              <a:t>Readings</a:t>
            </a:r>
          </a:p>
          <a:p>
            <a:pPr marL="109538" marR="0" algn="l">
              <a:lnSpc>
                <a:spcPct val="90000"/>
              </a:lnSpc>
              <a:spcBef>
                <a:spcPct val="0"/>
              </a:spcBef>
            </a:pPr>
            <a:r>
              <a:rPr lang="en-US" sz="1400" b="1" i="1" dirty="0" smtClean="0">
                <a:solidFill>
                  <a:schemeClr val="bg2"/>
                </a:solidFill>
                <a:latin typeface="Calibri" panose="020F0502020204030204" pitchFamily="34" charset="0"/>
              </a:rPr>
              <a:t>Chapter 5,Cost Accounting, Managerial Emphasis, 14</a:t>
            </a:r>
            <a:r>
              <a:rPr lang="en-US" sz="1400" b="1" i="1" baseline="30000" dirty="0" smtClean="0">
                <a:solidFill>
                  <a:schemeClr val="bg2"/>
                </a:solidFill>
                <a:latin typeface="Calibri" panose="020F0502020204030204" pitchFamily="34" charset="0"/>
              </a:rPr>
              <a:t>th</a:t>
            </a:r>
            <a:r>
              <a:rPr lang="en-US" sz="1400" b="1" i="1" dirty="0" smtClean="0">
                <a:solidFill>
                  <a:schemeClr val="bg2"/>
                </a:solidFill>
                <a:latin typeface="Calibri" panose="020F0502020204030204" pitchFamily="34" charset="0"/>
              </a:rPr>
              <a:t> edition by </a:t>
            </a:r>
            <a:r>
              <a:rPr lang="en-US" sz="1400" b="1" i="1" dirty="0" err="1" smtClean="0">
                <a:solidFill>
                  <a:schemeClr val="bg2"/>
                </a:solidFill>
                <a:latin typeface="Calibri" panose="020F0502020204030204" pitchFamily="34" charset="0"/>
              </a:rPr>
              <a:t>Horengren</a:t>
            </a:r>
            <a:endParaRPr lang="en-US" sz="1400" b="1" i="1" dirty="0" smtClean="0">
              <a:solidFill>
                <a:schemeClr val="bg2"/>
              </a:solidFill>
              <a:latin typeface="Calibri" panose="020F0502020204030204" pitchFamily="34" charset="0"/>
            </a:endParaRPr>
          </a:p>
          <a:p>
            <a:pPr marL="109538" marR="0" algn="l">
              <a:lnSpc>
                <a:spcPct val="90000"/>
              </a:lnSpc>
              <a:spcBef>
                <a:spcPct val="0"/>
              </a:spcBef>
            </a:pPr>
            <a:r>
              <a:rPr lang="en-US" sz="1400" b="1" i="1" dirty="0" smtClean="0">
                <a:solidFill>
                  <a:schemeClr val="bg2"/>
                </a:solidFill>
                <a:latin typeface="Calibri" panose="020F0502020204030204" pitchFamily="34" charset="0"/>
              </a:rPr>
              <a:t>Chapter 4, Managerial Accounting 6</a:t>
            </a:r>
            <a:r>
              <a:rPr lang="en-US" sz="1400" b="1" i="1" baseline="30000" dirty="0" smtClean="0">
                <a:solidFill>
                  <a:schemeClr val="bg2"/>
                </a:solidFill>
                <a:latin typeface="Calibri" panose="020F0502020204030204" pitchFamily="34" charset="0"/>
              </a:rPr>
              <a:t>th</a:t>
            </a:r>
            <a:r>
              <a:rPr lang="en-US" sz="1400" b="1" i="1" dirty="0" smtClean="0">
                <a:solidFill>
                  <a:schemeClr val="bg2"/>
                </a:solidFill>
                <a:latin typeface="Calibri" panose="020F0502020204030204" pitchFamily="34" charset="0"/>
              </a:rPr>
              <a:t> edition by </a:t>
            </a:r>
            <a:r>
              <a:rPr lang="en-US" sz="1400" b="1" i="1" dirty="0" err="1" smtClean="0">
                <a:solidFill>
                  <a:schemeClr val="bg2"/>
                </a:solidFill>
                <a:latin typeface="Calibri" panose="020F0502020204030204" pitchFamily="34" charset="0"/>
              </a:rPr>
              <a:t>Weygandt</a:t>
            </a:r>
            <a:r>
              <a:rPr lang="en-US" sz="1400" b="1" i="1" dirty="0" smtClean="0">
                <a:solidFill>
                  <a:schemeClr val="bg2"/>
                </a:solidFill>
                <a:latin typeface="Calibri" panose="020F0502020204030204" pitchFamily="34" charset="0"/>
              </a:rPr>
              <a:t>, </a:t>
            </a:r>
            <a:r>
              <a:rPr lang="en-US" sz="1400" b="1" i="1" dirty="0" err="1" smtClean="0">
                <a:solidFill>
                  <a:schemeClr val="bg2"/>
                </a:solidFill>
                <a:latin typeface="Calibri" panose="020F0502020204030204" pitchFamily="34" charset="0"/>
              </a:rPr>
              <a:t>kimmel</a:t>
            </a:r>
            <a:r>
              <a:rPr lang="en-US" sz="1400" b="1" i="1" dirty="0" smtClean="0">
                <a:solidFill>
                  <a:schemeClr val="bg2"/>
                </a:solidFill>
                <a:latin typeface="Calibri" panose="020F0502020204030204" pitchFamily="34" charset="0"/>
              </a:rPr>
              <a:t>, </a:t>
            </a:r>
            <a:r>
              <a:rPr lang="en-US" sz="1400" b="1" i="1" dirty="0" err="1" smtClean="0">
                <a:solidFill>
                  <a:schemeClr val="bg2"/>
                </a:solidFill>
                <a:latin typeface="Calibri" panose="020F0502020204030204" pitchFamily="34" charset="0"/>
              </a:rPr>
              <a:t>kieso</a:t>
            </a:r>
            <a:endParaRPr lang="en-US" sz="1400" b="1" i="1" dirty="0" smtClean="0">
              <a:solidFill>
                <a:schemeClr val="bg2"/>
              </a:solidFill>
              <a:latin typeface="Calibri" panose="020F0502020204030204" pitchFamily="34" charset="0"/>
            </a:endParaRPr>
          </a:p>
          <a:p>
            <a:pPr marL="109538" marR="0" algn="l">
              <a:lnSpc>
                <a:spcPct val="90000"/>
              </a:lnSpc>
              <a:spcBef>
                <a:spcPct val="0"/>
              </a:spcBef>
            </a:pPr>
            <a:r>
              <a:rPr lang="en-US" sz="1400" b="1" i="1" dirty="0" smtClean="0">
                <a:solidFill>
                  <a:schemeClr val="bg2"/>
                </a:solidFill>
                <a:latin typeface="Calibri" panose="020F0502020204030204" pitchFamily="34" charset="0"/>
              </a:rPr>
              <a:t>Chapter 8, Managerial Accounting 12</a:t>
            </a:r>
            <a:r>
              <a:rPr lang="en-US" sz="1400" b="1" i="1" baseline="30000" dirty="0" smtClean="0">
                <a:solidFill>
                  <a:schemeClr val="bg2"/>
                </a:solidFill>
                <a:latin typeface="Calibri" panose="020F0502020204030204" pitchFamily="34" charset="0"/>
              </a:rPr>
              <a:t>th</a:t>
            </a:r>
            <a:r>
              <a:rPr lang="en-US" sz="1400" b="1" i="1" dirty="0" smtClean="0">
                <a:solidFill>
                  <a:schemeClr val="bg2"/>
                </a:solidFill>
                <a:latin typeface="Calibri" panose="020F0502020204030204" pitchFamily="34" charset="0"/>
              </a:rPr>
              <a:t> edition by Garrison, Noreen, Brewer</a:t>
            </a:r>
          </a:p>
          <a:p>
            <a:pPr marL="109538" marR="0" algn="l">
              <a:lnSpc>
                <a:spcPct val="90000"/>
              </a:lnSpc>
              <a:spcBef>
                <a:spcPct val="0"/>
              </a:spcBef>
            </a:pPr>
            <a:endParaRPr lang="en-US" sz="1400" b="1" i="1" dirty="0" smtClean="0">
              <a:solidFill>
                <a:schemeClr val="bg2"/>
              </a:solidFill>
              <a:latin typeface="Calibri" panose="020F0502020204030204" pitchFamily="34" charset="0"/>
            </a:endParaRPr>
          </a:p>
        </p:txBody>
      </p:sp>
    </p:spTree>
    <p:extLst>
      <p:ext uri="{BB962C8B-B14F-4D97-AF65-F5344CB8AC3E}">
        <p14:creationId xmlns:p14="http://schemas.microsoft.com/office/powerpoint/2010/main" xmlns="" val="239214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5"/>
          <p:cNvSpPr>
            <a:spLocks noChangeArrowheads="1"/>
          </p:cNvSpPr>
          <p:nvPr/>
        </p:nvSpPr>
        <p:spPr bwMode="auto">
          <a:xfrm>
            <a:off x="3214688" y="500062"/>
            <a:ext cx="5286375" cy="1357313"/>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endParaRPr lang="en-US" sz="4000" b="1" i="1">
              <a:solidFill>
                <a:schemeClr val="tx2"/>
              </a:solidFill>
              <a:latin typeface="+mj-lt"/>
              <a:ea typeface="+mj-ea"/>
              <a:cs typeface="+mj-cs"/>
            </a:endParaRPr>
          </a:p>
        </p:txBody>
      </p:sp>
      <p:sp>
        <p:nvSpPr>
          <p:cNvPr id="2051" name="Rectangle 6"/>
          <p:cNvSpPr>
            <a:spLocks noChangeArrowheads="1"/>
          </p:cNvSpPr>
          <p:nvPr/>
        </p:nvSpPr>
        <p:spPr bwMode="auto">
          <a:xfrm>
            <a:off x="571500" y="500062"/>
            <a:ext cx="2643188" cy="1357313"/>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109538" eaLnBrk="0" hangingPunct="0"/>
            <a:endParaRPr lang="en-US" sz="4000" b="1" i="1">
              <a:solidFill>
                <a:schemeClr val="tx2"/>
              </a:solidFill>
              <a:latin typeface="+mj-lt"/>
              <a:ea typeface="+mj-ea"/>
              <a:cs typeface="+mj-cs"/>
            </a:endParaRPr>
          </a:p>
        </p:txBody>
      </p:sp>
      <p:sp>
        <p:nvSpPr>
          <p:cNvPr id="2053" name="Rectangle 8"/>
          <p:cNvSpPr>
            <a:spLocks noGrp="1" noChangeArrowheads="1"/>
          </p:cNvSpPr>
          <p:nvPr>
            <p:ph type="body" idx="1"/>
          </p:nvPr>
        </p:nvSpPr>
        <p:spPr>
          <a:xfrm>
            <a:off x="571500" y="642938"/>
            <a:ext cx="7572375" cy="702116"/>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marL="0" indent="0">
              <a:spcBef>
                <a:spcPct val="0"/>
              </a:spcBef>
              <a:buNone/>
            </a:pPr>
            <a:r>
              <a:rPr lang="en-US" sz="4000" b="1" i="1" dirty="0">
                <a:solidFill>
                  <a:schemeClr val="tx2"/>
                </a:solidFill>
                <a:latin typeface="+mj-lt"/>
                <a:ea typeface="+mj-ea"/>
                <a:cs typeface="+mj-cs"/>
              </a:rPr>
              <a:t>Activity-Based Costing</a:t>
            </a:r>
          </a:p>
        </p:txBody>
      </p:sp>
      <p:sp>
        <p:nvSpPr>
          <p:cNvPr id="2054" name="Rectangle 10"/>
          <p:cNvSpPr>
            <a:spLocks noChangeArrowheads="1"/>
          </p:cNvSpPr>
          <p:nvPr/>
        </p:nvSpPr>
        <p:spPr bwMode="auto">
          <a:xfrm>
            <a:off x="571500" y="2071688"/>
            <a:ext cx="8286750" cy="4291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marL="461963" indent="-46196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spcBef>
                <a:spcPct val="30000"/>
              </a:spcBef>
            </a:pPr>
            <a:r>
              <a:rPr lang="en-US" sz="2063" dirty="0">
                <a:solidFill>
                  <a:srgbClr val="F69200"/>
                </a:solidFill>
                <a:latin typeface="+mn-lt"/>
              </a:rPr>
              <a:t>Learning Objectives</a:t>
            </a:r>
          </a:p>
          <a:p>
            <a:pPr eaLnBrk="1" hangingPunct="1">
              <a:lnSpc>
                <a:spcPct val="120000"/>
              </a:lnSpc>
              <a:spcBef>
                <a:spcPct val="30000"/>
              </a:spcBef>
            </a:pPr>
            <a:r>
              <a:rPr lang="en-US" sz="1688" b="0" i="1" dirty="0">
                <a:latin typeface="+mn-lt"/>
              </a:rPr>
              <a:t>After studying this chapter, you should be able to:</a:t>
            </a:r>
          </a:p>
          <a:p>
            <a:pPr eaLnBrk="1" hangingPunct="1">
              <a:lnSpc>
                <a:spcPct val="120000"/>
              </a:lnSpc>
              <a:spcBef>
                <a:spcPct val="30000"/>
              </a:spcBef>
            </a:pPr>
            <a:r>
              <a:rPr lang="en-US" sz="1688" dirty="0">
                <a:solidFill>
                  <a:srgbClr val="F69200"/>
                </a:solidFill>
                <a:latin typeface="+mn-lt"/>
              </a:rPr>
              <a:t>[1]</a:t>
            </a:r>
            <a:r>
              <a:rPr lang="en-US" sz="1688" b="0" dirty="0">
                <a:latin typeface="+mn-lt"/>
              </a:rPr>
              <a:t> 	Recognize the difference between traditional costing and activity-based costing.</a:t>
            </a:r>
          </a:p>
          <a:p>
            <a:pPr eaLnBrk="1" hangingPunct="1">
              <a:lnSpc>
                <a:spcPct val="120000"/>
              </a:lnSpc>
              <a:spcBef>
                <a:spcPct val="30000"/>
              </a:spcBef>
            </a:pPr>
            <a:r>
              <a:rPr lang="en-US" sz="1688" dirty="0">
                <a:solidFill>
                  <a:srgbClr val="F69200"/>
                </a:solidFill>
                <a:latin typeface="+mn-lt"/>
              </a:rPr>
              <a:t>[2]</a:t>
            </a:r>
            <a:r>
              <a:rPr lang="en-US" sz="1688" b="0" dirty="0">
                <a:latin typeface="+mn-lt"/>
              </a:rPr>
              <a:t> 	Identify the steps in the development of an activity-based costing system.</a:t>
            </a:r>
          </a:p>
          <a:p>
            <a:pPr eaLnBrk="1" hangingPunct="1">
              <a:lnSpc>
                <a:spcPct val="120000"/>
              </a:lnSpc>
              <a:spcBef>
                <a:spcPct val="30000"/>
              </a:spcBef>
            </a:pPr>
            <a:r>
              <a:rPr lang="en-US" sz="1688" dirty="0">
                <a:solidFill>
                  <a:srgbClr val="F69200"/>
                </a:solidFill>
                <a:latin typeface="+mn-lt"/>
              </a:rPr>
              <a:t>[3]</a:t>
            </a:r>
            <a:r>
              <a:rPr lang="en-US" sz="1688" b="0" dirty="0">
                <a:latin typeface="+mn-lt"/>
              </a:rPr>
              <a:t> 	Know how companies identify the activity cost pools used in activity-based costing.</a:t>
            </a:r>
          </a:p>
          <a:p>
            <a:pPr eaLnBrk="1" hangingPunct="1">
              <a:lnSpc>
                <a:spcPct val="120000"/>
              </a:lnSpc>
              <a:spcBef>
                <a:spcPct val="30000"/>
              </a:spcBef>
            </a:pPr>
            <a:r>
              <a:rPr lang="en-US" sz="1688" dirty="0">
                <a:solidFill>
                  <a:srgbClr val="F69200"/>
                </a:solidFill>
                <a:latin typeface="+mn-lt"/>
              </a:rPr>
              <a:t>[4]</a:t>
            </a:r>
            <a:r>
              <a:rPr lang="en-US" sz="1688" b="0" dirty="0">
                <a:latin typeface="+mn-lt"/>
              </a:rPr>
              <a:t> 	Know how companies identify and use cost drivers in activity-based costing.</a:t>
            </a:r>
          </a:p>
          <a:p>
            <a:pPr eaLnBrk="1" hangingPunct="1">
              <a:lnSpc>
                <a:spcPct val="120000"/>
              </a:lnSpc>
              <a:spcBef>
                <a:spcPct val="30000"/>
              </a:spcBef>
            </a:pPr>
            <a:r>
              <a:rPr lang="en-US" sz="1688" dirty="0">
                <a:solidFill>
                  <a:srgbClr val="F69200"/>
                </a:solidFill>
                <a:latin typeface="+mn-lt"/>
              </a:rPr>
              <a:t>[5]</a:t>
            </a:r>
            <a:r>
              <a:rPr lang="en-US" sz="1688" b="0" dirty="0">
                <a:latin typeface="+mn-lt"/>
              </a:rPr>
              <a:t> 	Understand the benefits and limitations of activity-based costing.</a:t>
            </a:r>
          </a:p>
          <a:p>
            <a:pPr eaLnBrk="1" hangingPunct="1">
              <a:lnSpc>
                <a:spcPct val="120000"/>
              </a:lnSpc>
              <a:spcBef>
                <a:spcPct val="30000"/>
              </a:spcBef>
            </a:pPr>
            <a:r>
              <a:rPr lang="en-US" sz="1688" dirty="0">
                <a:solidFill>
                  <a:srgbClr val="F69200"/>
                </a:solidFill>
                <a:latin typeface="+mn-lt"/>
              </a:rPr>
              <a:t>[6]</a:t>
            </a:r>
            <a:r>
              <a:rPr lang="en-US" sz="1688" b="0" dirty="0">
                <a:latin typeface="+mn-lt"/>
              </a:rPr>
              <a:t> 	Differentiate between value-added and non–value added activities.</a:t>
            </a:r>
          </a:p>
          <a:p>
            <a:pPr eaLnBrk="1" hangingPunct="1">
              <a:lnSpc>
                <a:spcPct val="120000"/>
              </a:lnSpc>
              <a:spcBef>
                <a:spcPct val="30000"/>
              </a:spcBef>
            </a:pPr>
            <a:r>
              <a:rPr lang="en-US" sz="1688" dirty="0">
                <a:solidFill>
                  <a:srgbClr val="F69200"/>
                </a:solidFill>
                <a:latin typeface="+mn-lt"/>
              </a:rPr>
              <a:t>[7]</a:t>
            </a:r>
            <a:r>
              <a:rPr lang="en-US" sz="1688" b="0" dirty="0">
                <a:latin typeface="+mn-lt"/>
              </a:rPr>
              <a:t> 	Understand the value of using activity levels in activity-based costing.</a:t>
            </a:r>
          </a:p>
          <a:p>
            <a:pPr eaLnBrk="1" hangingPunct="1">
              <a:lnSpc>
                <a:spcPct val="120000"/>
              </a:lnSpc>
              <a:spcBef>
                <a:spcPct val="30000"/>
              </a:spcBef>
            </a:pPr>
            <a:r>
              <a:rPr lang="en-US" sz="1688" dirty="0">
                <a:solidFill>
                  <a:srgbClr val="F69200"/>
                </a:solidFill>
                <a:latin typeface="+mn-lt"/>
              </a:rPr>
              <a:t>[8]</a:t>
            </a:r>
            <a:r>
              <a:rPr lang="en-US" sz="1688" b="0" dirty="0">
                <a:latin typeface="+mn-lt"/>
              </a:rPr>
              <a:t> 	Apply activity-based costing to service industries.</a:t>
            </a:r>
          </a:p>
        </p:txBody>
      </p:sp>
      <p:sp>
        <p:nvSpPr>
          <p:cNvPr id="6" name="Slide Number Placeholder 5"/>
          <p:cNvSpPr>
            <a:spLocks noGrp="1"/>
          </p:cNvSpPr>
          <p:nvPr>
            <p:ph type="sldNum" sz="quarter" idx="11"/>
          </p:nvPr>
        </p:nvSpPr>
        <p:spPr/>
        <p:txBody>
          <a:bodyPr/>
          <a:lstStyle/>
          <a:p>
            <a:fld id="{6C4AB78C-E9F0-4104-9D2F-C5F1EB334A58}" type="slidenum">
              <a:rPr lang="en-US" smtClean="0"/>
              <a:pPr/>
              <a:t>2</a:t>
            </a:fld>
            <a:endParaRPr lang="en-US"/>
          </a:p>
        </p:txBody>
      </p:sp>
    </p:spTree>
    <p:extLst>
      <p:ext uri="{BB962C8B-B14F-4D97-AF65-F5344CB8AC3E}">
        <p14:creationId xmlns:p14="http://schemas.microsoft.com/office/powerpoint/2010/main" xmlns="" val="2959305154"/>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a:buClr>
                <a:srgbClr val="0BD0D9"/>
              </a:buClr>
              <a:buSzPct val="95000"/>
              <a:buFont typeface="Wingdings 2" panose="05020102010507070707" pitchFamily="18" charset="2"/>
              <a:buNone/>
            </a:pPr>
            <a:r>
              <a:rPr lang="en-US" sz="4000" b="1" i="1"/>
              <a:t>Background</a:t>
            </a:r>
          </a:p>
        </p:txBody>
      </p:sp>
      <p:sp>
        <p:nvSpPr>
          <p:cNvPr id="7171" name="Rectangle 3"/>
          <p:cNvSpPr>
            <a:spLocks noGrp="1" noChangeArrowheads="1"/>
          </p:cNvSpPr>
          <p:nvPr>
            <p:ph idx="1"/>
          </p:nvPr>
        </p:nvSpPr>
        <p:spPr>
          <a:ln>
            <a:solidFill>
              <a:schemeClr val="tx1"/>
            </a:solidFill>
            <a:miter lim="800000"/>
            <a:headEnd/>
            <a:tailEnd/>
          </a:ln>
        </p:spPr>
        <p:txBody>
          <a:bodyPr/>
          <a:lstStyle/>
          <a:p>
            <a:pPr eaLnBrk="1" hangingPunct="1">
              <a:lnSpc>
                <a:spcPct val="90000"/>
              </a:lnSpc>
            </a:pPr>
            <a:r>
              <a:rPr lang="en-US" sz="2700" smtClean="0"/>
              <a:t>Recall that Factory Overhead is applied to production in a rational systematic manner, using some type of averaging.  There are a variety of methods to accomplish this goal.  </a:t>
            </a:r>
          </a:p>
          <a:p>
            <a:pPr eaLnBrk="1" hangingPunct="1">
              <a:lnSpc>
                <a:spcPct val="90000"/>
              </a:lnSpc>
            </a:pPr>
            <a:r>
              <a:rPr lang="en-US" sz="2700" smtClean="0"/>
              <a:t>These methods often involve tradeoffs between simplicity and realism</a:t>
            </a:r>
          </a:p>
          <a:p>
            <a:pPr eaLnBrk="1" hangingPunct="1">
              <a:lnSpc>
                <a:spcPct val="90000"/>
              </a:lnSpc>
              <a:buFont typeface="Wingdings" panose="05000000000000000000" pitchFamily="2" charset="2"/>
              <a:buNone/>
            </a:pPr>
            <a:endParaRPr lang="en-US" sz="2700" smtClean="0"/>
          </a:p>
          <a:p>
            <a:pPr eaLnBrk="1" hangingPunct="1">
              <a:lnSpc>
                <a:spcPct val="90000"/>
              </a:lnSpc>
              <a:buFont typeface="Wingdings" panose="05000000000000000000" pitchFamily="2" charset="2"/>
              <a:buNone/>
            </a:pPr>
            <a:r>
              <a:rPr lang="en-US" sz="2700" smtClean="0"/>
              <a:t>     Simple Methods                 Complex Methods</a:t>
            </a:r>
          </a:p>
          <a:p>
            <a:pPr eaLnBrk="1" hangingPunct="1">
              <a:lnSpc>
                <a:spcPct val="90000"/>
              </a:lnSpc>
              <a:buFont typeface="Wingdings" panose="05000000000000000000" pitchFamily="2" charset="2"/>
              <a:buNone/>
            </a:pPr>
            <a:r>
              <a:rPr lang="en-US" sz="2700" smtClean="0"/>
              <a:t>         Unrealistic                              Realistic</a:t>
            </a:r>
          </a:p>
        </p:txBody>
      </p:sp>
      <p:sp>
        <p:nvSpPr>
          <p:cNvPr id="7172" name="Line 4"/>
          <p:cNvSpPr>
            <a:spLocks noChangeShapeType="1"/>
          </p:cNvSpPr>
          <p:nvPr/>
        </p:nvSpPr>
        <p:spPr bwMode="auto">
          <a:xfrm>
            <a:off x="3429000" y="5257800"/>
            <a:ext cx="1371600" cy="0"/>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5" name="Slide Number Placeholder 4"/>
          <p:cNvSpPr>
            <a:spLocks noGrp="1"/>
          </p:cNvSpPr>
          <p:nvPr>
            <p:ph type="sldNum" sz="quarter" idx="11"/>
          </p:nvPr>
        </p:nvSpPr>
        <p:spPr/>
        <p:txBody>
          <a:bodyPr/>
          <a:lstStyle/>
          <a:p>
            <a:fld id="{6C4AB78C-E9F0-4104-9D2F-C5F1EB334A58}" type="slidenum">
              <a:rPr lang="en-US" smtClean="0"/>
              <a:pPr/>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fade">
                                      <p:cBhvr>
                                        <p:cTn id="7" dur="2000"/>
                                        <p:tgtEl>
                                          <p:spTgt spid="71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171">
                                            <p:txEl>
                                              <p:pRg st="0" end="0"/>
                                            </p:txEl>
                                          </p:spTgt>
                                        </p:tgtEl>
                                        <p:attrNameLst>
                                          <p:attrName>style.visibility</p:attrName>
                                        </p:attrNameLst>
                                      </p:cBhvr>
                                      <p:to>
                                        <p:strVal val="visible"/>
                                      </p:to>
                                    </p:set>
                                    <p:anim calcmode="lin" valueType="num">
                                      <p:cBhvr additive="base">
                                        <p:cTn id="12" dur="500" fill="hold"/>
                                        <p:tgtEl>
                                          <p:spTgt spid="7171">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7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171">
                                            <p:txEl>
                                              <p:pRg st="1" end="1"/>
                                            </p:txEl>
                                          </p:spTgt>
                                        </p:tgtEl>
                                        <p:attrNameLst>
                                          <p:attrName>style.visibility</p:attrName>
                                        </p:attrNameLst>
                                      </p:cBhvr>
                                      <p:to>
                                        <p:strVal val="visible"/>
                                      </p:to>
                                    </p:set>
                                    <p:anim calcmode="lin" valueType="num">
                                      <p:cBhvr additive="base">
                                        <p:cTn id="18" dur="500" fill="hold"/>
                                        <p:tgtEl>
                                          <p:spTgt spid="7171">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17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7171">
                                            <p:txEl>
                                              <p:pRg st="3" end="3"/>
                                            </p:txEl>
                                          </p:spTgt>
                                        </p:tgtEl>
                                        <p:attrNameLst>
                                          <p:attrName>style.visibility</p:attrName>
                                        </p:attrNameLst>
                                      </p:cBhvr>
                                      <p:to>
                                        <p:strVal val="visible"/>
                                      </p:to>
                                    </p:set>
                                    <p:animEffect transition="in" filter="diamond(in)">
                                      <p:cBhvr>
                                        <p:cTn id="24" dur="2000"/>
                                        <p:tgtEl>
                                          <p:spTgt spid="7171">
                                            <p:txEl>
                                              <p:pRg st="3" end="3"/>
                                            </p:txEl>
                                          </p:spTgt>
                                        </p:tgtEl>
                                      </p:cBhvr>
                                    </p:animEffect>
                                  </p:childTnLst>
                                </p:cTn>
                              </p:par>
                              <p:par>
                                <p:cTn id="25" presetID="8" presetClass="entr" presetSubtype="16" fill="hold" grpId="0" nodeType="with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diamond(in)">
                                      <p:cBhvr>
                                        <p:cTn id="27" dur="2000"/>
                                        <p:tgtEl>
                                          <p:spTgt spid="7171">
                                            <p:txEl>
                                              <p:pRg st="4" end="4"/>
                                            </p:txEl>
                                          </p:spTgt>
                                        </p:tgtEl>
                                      </p:cBhvr>
                                    </p:animEffect>
                                  </p:childTnLst>
                                </p:cTn>
                              </p:par>
                              <p:par>
                                <p:cTn id="28" presetID="8" presetClass="entr" presetSubtype="16" fill="hold" grpId="0" nodeType="withEffect">
                                  <p:stCondLst>
                                    <p:cond delay="0"/>
                                  </p:stCondLst>
                                  <p:childTnLst>
                                    <p:set>
                                      <p:cBhvr>
                                        <p:cTn id="29" dur="1" fill="hold">
                                          <p:stCondLst>
                                            <p:cond delay="0"/>
                                          </p:stCondLst>
                                        </p:cTn>
                                        <p:tgtEl>
                                          <p:spTgt spid="7172"/>
                                        </p:tgtEl>
                                        <p:attrNameLst>
                                          <p:attrName>style.visibility</p:attrName>
                                        </p:attrNameLst>
                                      </p:cBhvr>
                                      <p:to>
                                        <p:strVal val="visible"/>
                                      </p:to>
                                    </p:set>
                                    <p:animEffect transition="in" filter="diamond(in)">
                                      <p:cBhvr>
                                        <p:cTn id="30" dur="2000"/>
                                        <p:tgtEl>
                                          <p:spTgt spid="71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P spid="7172"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a:buClr>
                <a:srgbClr val="0BD0D9"/>
              </a:buClr>
              <a:buSzPct val="95000"/>
              <a:buFont typeface="Wingdings 2" panose="05020102010507070707" pitchFamily="18" charset="2"/>
              <a:buNone/>
            </a:pPr>
            <a:r>
              <a:rPr lang="en-US" sz="4000" b="1" i="1"/>
              <a:t>Broad Averaging</a:t>
            </a:r>
          </a:p>
        </p:txBody>
      </p:sp>
      <p:sp>
        <p:nvSpPr>
          <p:cNvPr id="7171" name="Rectangle 3"/>
          <p:cNvSpPr>
            <a:spLocks noGrp="1" noChangeArrowheads="1"/>
          </p:cNvSpPr>
          <p:nvPr>
            <p:ph idx="1"/>
          </p:nvPr>
        </p:nvSpPr>
        <p:spPr/>
        <p:txBody>
          <a:bodyPr/>
          <a:lstStyle/>
          <a:p>
            <a:pPr eaLnBrk="1" hangingPunct="1">
              <a:lnSpc>
                <a:spcPct val="90000"/>
              </a:lnSpc>
            </a:pPr>
            <a:r>
              <a:rPr lang="en-US" smtClean="0"/>
              <a:t>Historically, firms produced a limited variety of goods while their indirect costs were relatively small.  </a:t>
            </a:r>
          </a:p>
          <a:p>
            <a:pPr eaLnBrk="1" hangingPunct="1">
              <a:lnSpc>
                <a:spcPct val="90000"/>
              </a:lnSpc>
            </a:pPr>
            <a:r>
              <a:rPr lang="en-US" smtClean="0"/>
              <a:t>Allocating overhead costs was simple: use broad averages to allocate costs uniformly regardless of how they are actually incurred</a:t>
            </a:r>
          </a:p>
          <a:p>
            <a:pPr lvl="1" eaLnBrk="1" hangingPunct="1">
              <a:lnSpc>
                <a:spcPct val="90000"/>
              </a:lnSpc>
            </a:pPr>
            <a:r>
              <a:rPr lang="en-US" smtClean="0"/>
              <a:t>Peanut-butter Costing</a:t>
            </a:r>
          </a:p>
          <a:p>
            <a:pPr eaLnBrk="1" hangingPunct="1">
              <a:lnSpc>
                <a:spcPct val="90000"/>
              </a:lnSpc>
            </a:pPr>
            <a:r>
              <a:rPr lang="en-US" smtClean="0"/>
              <a:t>The end-result: overcosting &amp; undercosting</a:t>
            </a:r>
          </a:p>
        </p:txBody>
      </p:sp>
      <p:sp>
        <p:nvSpPr>
          <p:cNvPr id="4" name="Slide Number Placeholder 3"/>
          <p:cNvSpPr>
            <a:spLocks noGrp="1"/>
          </p:cNvSpPr>
          <p:nvPr>
            <p:ph type="sldNum" sz="quarter" idx="11"/>
          </p:nvPr>
        </p:nvSpPr>
        <p:spPr/>
        <p:txBody>
          <a:bodyPr/>
          <a:lstStyle/>
          <a:p>
            <a:fld id="{6C4AB78C-E9F0-4104-9D2F-C5F1EB334A58}"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a:buClr>
                <a:srgbClr val="0BD0D9"/>
              </a:buClr>
              <a:buSzPct val="95000"/>
              <a:buFont typeface="Wingdings 2" panose="05020102010507070707" pitchFamily="18" charset="2"/>
              <a:buNone/>
            </a:pPr>
            <a:r>
              <a:rPr lang="en-US" sz="4000" b="1" i="1"/>
              <a:t>Over &amp; Undercosting</a:t>
            </a:r>
          </a:p>
        </p:txBody>
      </p:sp>
      <p:sp>
        <p:nvSpPr>
          <p:cNvPr id="8195" name="Rectangle 3"/>
          <p:cNvSpPr>
            <a:spLocks noGrp="1" noChangeArrowheads="1"/>
          </p:cNvSpPr>
          <p:nvPr>
            <p:ph idx="1"/>
          </p:nvPr>
        </p:nvSpPr>
        <p:spPr/>
        <p:txBody>
          <a:bodyPr/>
          <a:lstStyle/>
          <a:p>
            <a:pPr eaLnBrk="1" hangingPunct="1"/>
            <a:r>
              <a:rPr lang="en-US" smtClean="0"/>
              <a:t>Overcosting – a product consumes a low level of resources but is allocated high costs per unit</a:t>
            </a:r>
          </a:p>
          <a:p>
            <a:pPr eaLnBrk="1" hangingPunct="1"/>
            <a:r>
              <a:rPr lang="en-US" smtClean="0"/>
              <a:t>Undercosting – a product consumes a high level of resources but is allocated low costs per unit</a:t>
            </a:r>
          </a:p>
        </p:txBody>
      </p:sp>
      <p:sp>
        <p:nvSpPr>
          <p:cNvPr id="4" name="Slide Number Placeholder 3"/>
          <p:cNvSpPr>
            <a:spLocks noGrp="1"/>
          </p:cNvSpPr>
          <p:nvPr>
            <p:ph type="sldNum" sz="quarter" idx="11"/>
          </p:nvPr>
        </p:nvSpPr>
        <p:spPr/>
        <p:txBody>
          <a:bodyPr/>
          <a:lstStyle/>
          <a:p>
            <a:fld id="{6C4AB78C-E9F0-4104-9D2F-C5F1EB334A58}"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a:bodyPr>
          <a:lstStyle/>
          <a:p>
            <a:pPr>
              <a:buClr>
                <a:srgbClr val="0BD0D9"/>
              </a:buClr>
              <a:buSzPct val="95000"/>
              <a:buFont typeface="Wingdings 2" panose="05020102010507070707" pitchFamily="18" charset="2"/>
              <a:buNone/>
            </a:pPr>
            <a:r>
              <a:rPr lang="en-US" sz="4000" b="1" i="1"/>
              <a:t>Cross-subsidization</a:t>
            </a:r>
          </a:p>
        </p:txBody>
      </p:sp>
      <p:sp>
        <p:nvSpPr>
          <p:cNvPr id="9219" name="Rectangle 3"/>
          <p:cNvSpPr>
            <a:spLocks noGrp="1" noChangeArrowheads="1"/>
          </p:cNvSpPr>
          <p:nvPr>
            <p:ph idx="1"/>
          </p:nvPr>
        </p:nvSpPr>
        <p:spPr/>
        <p:txBody>
          <a:bodyPr/>
          <a:lstStyle/>
          <a:p>
            <a:pPr eaLnBrk="1" hangingPunct="1">
              <a:lnSpc>
                <a:spcPct val="90000"/>
              </a:lnSpc>
            </a:pPr>
            <a:r>
              <a:rPr lang="en-US" smtClean="0"/>
              <a:t>The results of overcosting one product and undercosting another.</a:t>
            </a:r>
          </a:p>
          <a:p>
            <a:pPr eaLnBrk="1" hangingPunct="1">
              <a:lnSpc>
                <a:spcPct val="90000"/>
              </a:lnSpc>
            </a:pPr>
            <a:r>
              <a:rPr lang="en-US" smtClean="0"/>
              <a:t>The overcosted product absorbs too much cost, making it seem less profitable than it really is</a:t>
            </a:r>
          </a:p>
          <a:p>
            <a:pPr eaLnBrk="1" hangingPunct="1">
              <a:lnSpc>
                <a:spcPct val="90000"/>
              </a:lnSpc>
            </a:pPr>
            <a:r>
              <a:rPr lang="en-US" smtClean="0"/>
              <a:t>The undercosted product is left with too little cost, making it seem more profitable than it really is</a:t>
            </a:r>
          </a:p>
        </p:txBody>
      </p:sp>
      <p:sp>
        <p:nvSpPr>
          <p:cNvPr id="4" name="Slide Number Placeholder 3"/>
          <p:cNvSpPr>
            <a:spLocks noGrp="1"/>
          </p:cNvSpPr>
          <p:nvPr>
            <p:ph type="sldNum" sz="quarter" idx="11"/>
          </p:nvPr>
        </p:nvSpPr>
        <p:spPr/>
        <p:txBody>
          <a:bodyPr/>
          <a:lstStyle/>
          <a:p>
            <a:fld id="{6C4AB78C-E9F0-4104-9D2F-C5F1EB334A58}"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9144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a:buClr>
                <a:srgbClr val="0BD0D9"/>
              </a:buClr>
              <a:buSzPct val="95000"/>
              <a:buFont typeface="Wingdings 2" panose="05020102010507070707" pitchFamily="18" charset="2"/>
              <a:buNone/>
            </a:pPr>
            <a:r>
              <a:rPr lang="en-US" sz="4000" b="1" i="1"/>
              <a:t>An Example: </a:t>
            </a:r>
            <a:br>
              <a:rPr lang="en-US" sz="4000" b="1" i="1"/>
            </a:br>
            <a:r>
              <a:rPr lang="en-US" sz="4000" b="1" i="1"/>
              <a:t>Plastim</a:t>
            </a:r>
          </a:p>
        </p:txBody>
      </p:sp>
      <p:pic>
        <p:nvPicPr>
          <p:cNvPr id="10246" name="Picture 6" descr="horngren13_5_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05200" y="800100"/>
            <a:ext cx="4572000" cy="52959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6C4AB78C-E9F0-4104-9D2F-C5F1EB334A58}"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itle 1"/>
          <p:cNvSpPr>
            <a:spLocks noGrp="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Plastim &amp; Simple Costing</a:t>
            </a:r>
          </a:p>
        </p:txBody>
      </p:sp>
      <p:pic>
        <p:nvPicPr>
          <p:cNvPr id="11270" name="Picture 6" descr="horngren13_5_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 y="2311400"/>
            <a:ext cx="8229600" cy="28702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6C4AB78C-E9F0-4104-9D2F-C5F1EB334A58}"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a:xfrm>
            <a:off x="914400" y="2286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Plastim and ABC Illustrated</a:t>
            </a:r>
          </a:p>
        </p:txBody>
      </p:sp>
      <p:pic>
        <p:nvPicPr>
          <p:cNvPr id="12294" name="Picture 6" descr="horngren13_5_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1600200"/>
            <a:ext cx="7620000" cy="44196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6C4AB78C-E9F0-4104-9D2F-C5F1EB334A58}"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Plastim and ABC Rate Calculation</a:t>
            </a:r>
          </a:p>
        </p:txBody>
      </p:sp>
      <p:pic>
        <p:nvPicPr>
          <p:cNvPr id="13318" name="Picture 6" descr="horngren13_5_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1914525"/>
            <a:ext cx="7620000" cy="433387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6C4AB78C-E9F0-4104-9D2F-C5F1EB334A58}"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a:xfrm>
            <a:off x="533400" y="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Plastim and ABC Product Costs</a:t>
            </a:r>
          </a:p>
        </p:txBody>
      </p:sp>
      <p:pic>
        <p:nvPicPr>
          <p:cNvPr id="14342" name="Picture 6" descr="horngren13_5_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1163638"/>
            <a:ext cx="7467600" cy="5122862"/>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6C4AB78C-E9F0-4104-9D2F-C5F1EB334A58}"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Plastim: Simple &amp; ABC Compared</a:t>
            </a:r>
          </a:p>
        </p:txBody>
      </p:sp>
      <p:pic>
        <p:nvPicPr>
          <p:cNvPr id="15366" name="Picture 6" descr="horngren13_5_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9600" y="1958975"/>
            <a:ext cx="6858000" cy="4289425"/>
          </a:xfrm>
          <a:prstGeom prst="rect">
            <a:avLst/>
          </a:prstGeom>
          <a:noFill/>
          <a:extLst>
            <a:ext uri="{909E8E84-426E-40DD-AFC4-6F175D3DCCD1}">
              <a14:hiddenFill xmlns:a14="http://schemas.microsoft.com/office/drawing/2010/main" xmlns="">
                <a:solidFill>
                  <a:srgbClr val="FFFFFF"/>
                </a:solidFill>
              </a14:hiddenFill>
            </a:ext>
          </a:extLst>
        </p:spPr>
      </p:pic>
      <p:sp>
        <p:nvSpPr>
          <p:cNvPr id="4" name="Slide Number Placeholder 3"/>
          <p:cNvSpPr>
            <a:spLocks noGrp="1"/>
          </p:cNvSpPr>
          <p:nvPr>
            <p:ph type="sldNum" sz="quarter" idx="11"/>
          </p:nvPr>
        </p:nvSpPr>
        <p:spPr/>
        <p:txBody>
          <a:bodyPr/>
          <a:lstStyle/>
          <a:p>
            <a:fld id="{6C4AB78C-E9F0-4104-9D2F-C5F1EB334A58}"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Conclusions</a:t>
            </a:r>
          </a:p>
        </p:txBody>
      </p:sp>
      <p:sp>
        <p:nvSpPr>
          <p:cNvPr id="16387" name="Rectangle 3"/>
          <p:cNvSpPr>
            <a:spLocks noGrp="1" noChangeArrowheads="1"/>
          </p:cNvSpPr>
          <p:nvPr>
            <p:ph idx="1"/>
          </p:nvPr>
        </p:nvSpPr>
        <p:spPr/>
        <p:txBody>
          <a:bodyPr/>
          <a:lstStyle/>
          <a:p>
            <a:pPr eaLnBrk="1" hangingPunct="1">
              <a:lnSpc>
                <a:spcPct val="90000"/>
              </a:lnSpc>
            </a:pPr>
            <a:r>
              <a:rPr lang="en-US" sz="2400" smtClean="0"/>
              <a:t>Each method is mathematically correct</a:t>
            </a:r>
          </a:p>
          <a:p>
            <a:pPr eaLnBrk="1" hangingPunct="1">
              <a:lnSpc>
                <a:spcPct val="90000"/>
              </a:lnSpc>
            </a:pPr>
            <a:r>
              <a:rPr lang="en-US" sz="2400" smtClean="0"/>
              <a:t>Each method is acceptable</a:t>
            </a:r>
          </a:p>
          <a:p>
            <a:pPr eaLnBrk="1" hangingPunct="1">
              <a:lnSpc>
                <a:spcPct val="90000"/>
              </a:lnSpc>
            </a:pPr>
            <a:r>
              <a:rPr lang="en-US" sz="2400" smtClean="0"/>
              <a:t>Each method yields a different cost figure, which will lead to different Gross Margin calculations</a:t>
            </a:r>
          </a:p>
          <a:p>
            <a:pPr eaLnBrk="1" hangingPunct="1">
              <a:lnSpc>
                <a:spcPct val="90000"/>
              </a:lnSpc>
            </a:pPr>
            <a:r>
              <a:rPr lang="en-US" sz="2400" smtClean="0"/>
              <a:t>Only Overhead is involved.  Total Costs for the entire firm remain the same – they are just allocated to different cost objects within the firm</a:t>
            </a:r>
          </a:p>
          <a:p>
            <a:pPr eaLnBrk="1" hangingPunct="1">
              <a:lnSpc>
                <a:spcPct val="90000"/>
              </a:lnSpc>
            </a:pPr>
            <a:r>
              <a:rPr lang="en-US" sz="2400" smtClean="0"/>
              <a:t>Selection of the appropriate method and drivers should be based on experience, industry practices, as well as a cost-benefit analysis of each option under consideration</a:t>
            </a:r>
          </a:p>
        </p:txBody>
      </p:sp>
      <p:sp>
        <p:nvSpPr>
          <p:cNvPr id="4" name="Slide Number Placeholder 3"/>
          <p:cNvSpPr>
            <a:spLocks noGrp="1"/>
          </p:cNvSpPr>
          <p:nvPr>
            <p:ph type="sldNum" sz="quarter" idx="11"/>
          </p:nvPr>
        </p:nvSpPr>
        <p:spPr/>
        <p:txBody>
          <a:bodyPr/>
          <a:lstStyle/>
          <a:p>
            <a:fld id="{6C4AB78C-E9F0-4104-9D2F-C5F1EB334A58}"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A Cautionary Tale</a:t>
            </a:r>
          </a:p>
        </p:txBody>
      </p:sp>
      <p:sp>
        <p:nvSpPr>
          <p:cNvPr id="17411" name="Rectangle 3"/>
          <p:cNvSpPr>
            <a:spLocks noGrp="1" noChangeArrowheads="1"/>
          </p:cNvSpPr>
          <p:nvPr>
            <p:ph idx="1"/>
          </p:nvPr>
        </p:nvSpPr>
        <p:spPr/>
        <p:txBody>
          <a:bodyPr/>
          <a:lstStyle/>
          <a:p>
            <a:pPr eaLnBrk="1" hangingPunct="1"/>
            <a:r>
              <a:rPr lang="en-US" smtClean="0"/>
              <a:t>A number of critical decisions can be made using this information;</a:t>
            </a:r>
          </a:p>
          <a:p>
            <a:pPr lvl="1" eaLnBrk="1" hangingPunct="1"/>
            <a:r>
              <a:rPr lang="en-US" smtClean="0"/>
              <a:t>Should one product be “pushed” over another?</a:t>
            </a:r>
          </a:p>
          <a:p>
            <a:pPr lvl="1" eaLnBrk="1" hangingPunct="1"/>
            <a:r>
              <a:rPr lang="en-US" smtClean="0"/>
              <a:t>Should one product be dropped?</a:t>
            </a:r>
          </a:p>
          <a:p>
            <a:pPr eaLnBrk="1" hangingPunct="1"/>
            <a:r>
              <a:rPr lang="en-US" smtClean="0"/>
              <a:t>Accounting for overhead costs is an imprecise science.  Accordingly, best efforts should be put forward to arrive at a cost that is fair and reasonable.</a:t>
            </a:r>
          </a:p>
        </p:txBody>
      </p:sp>
      <p:sp>
        <p:nvSpPr>
          <p:cNvPr id="4" name="Slide Number Placeholder 3"/>
          <p:cNvSpPr>
            <a:spLocks noGrp="1"/>
          </p:cNvSpPr>
          <p:nvPr>
            <p:ph type="sldNum" sz="quarter" idx="11"/>
          </p:nvPr>
        </p:nvSpPr>
        <p:spPr/>
        <p:txBody>
          <a:bodyPr/>
          <a:lstStyle/>
          <a:p>
            <a:fld id="{6C4AB78C-E9F0-4104-9D2F-C5F1EB334A58}"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a:buClr>
                <a:srgbClr val="0BD0D9"/>
              </a:buClr>
              <a:buSzPct val="95000"/>
              <a:buFont typeface="Wingdings 2" panose="05020102010507070707" pitchFamily="18" charset="2"/>
              <a:buNone/>
            </a:pPr>
            <a:r>
              <a:rPr lang="en-US" sz="4000" b="1" i="1"/>
              <a:t>Rationale for selecting a more refined costing system</a:t>
            </a:r>
          </a:p>
        </p:txBody>
      </p:sp>
      <p:sp>
        <p:nvSpPr>
          <p:cNvPr id="18435" name="Rectangle 3"/>
          <p:cNvSpPr>
            <a:spLocks noGrp="1" noChangeArrowheads="1"/>
          </p:cNvSpPr>
          <p:nvPr>
            <p:ph idx="1"/>
          </p:nvPr>
        </p:nvSpPr>
        <p:spPr>
          <a:xfrm>
            <a:off x="457200" y="2087563"/>
            <a:ext cx="8229600" cy="3932237"/>
          </a:xfrm>
        </p:spPr>
        <p:txBody>
          <a:bodyPr/>
          <a:lstStyle/>
          <a:p>
            <a:pPr eaLnBrk="1" hangingPunct="1"/>
            <a:r>
              <a:rPr lang="en-US" smtClean="0"/>
              <a:t>Increase in product diversity</a:t>
            </a:r>
          </a:p>
          <a:p>
            <a:pPr eaLnBrk="1" hangingPunct="1"/>
            <a:r>
              <a:rPr lang="en-US" smtClean="0"/>
              <a:t>Increase in Indirect Costs</a:t>
            </a:r>
          </a:p>
          <a:p>
            <a:pPr eaLnBrk="1" hangingPunct="1"/>
            <a:r>
              <a:rPr lang="en-US" smtClean="0"/>
              <a:t>Advances in information technology</a:t>
            </a:r>
          </a:p>
          <a:p>
            <a:pPr eaLnBrk="1" hangingPunct="1"/>
            <a:r>
              <a:rPr lang="en-US" smtClean="0"/>
              <a:t>Competition in foreign markets</a:t>
            </a:r>
          </a:p>
        </p:txBody>
      </p:sp>
      <p:sp>
        <p:nvSpPr>
          <p:cNvPr id="4" name="Slide Number Placeholder 3"/>
          <p:cNvSpPr>
            <a:spLocks noGrp="1"/>
          </p:cNvSpPr>
          <p:nvPr>
            <p:ph type="sldNum" sz="quarter" idx="11"/>
          </p:nvPr>
        </p:nvSpPr>
        <p:spPr/>
        <p:txBody>
          <a:bodyPr/>
          <a:lstStyle/>
          <a:p>
            <a:fld id="{6C4AB78C-E9F0-4104-9D2F-C5F1EB334A58}"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Cost Hierarchies</a:t>
            </a:r>
          </a:p>
        </p:txBody>
      </p:sp>
      <p:sp>
        <p:nvSpPr>
          <p:cNvPr id="19459" name="Rectangle 3"/>
          <p:cNvSpPr>
            <a:spLocks noGrp="1" noChangeArrowheads="1"/>
          </p:cNvSpPr>
          <p:nvPr>
            <p:ph idx="1"/>
          </p:nvPr>
        </p:nvSpPr>
        <p:spPr/>
        <p:txBody>
          <a:bodyPr/>
          <a:lstStyle/>
          <a:p>
            <a:pPr eaLnBrk="1" hangingPunct="1"/>
            <a:r>
              <a:rPr lang="en-US" smtClean="0"/>
              <a:t>ABC uses a four-level cost structure to determine how far down the production cycle costs should be pushed:</a:t>
            </a:r>
          </a:p>
          <a:p>
            <a:pPr lvl="1" eaLnBrk="1" hangingPunct="1"/>
            <a:r>
              <a:rPr lang="en-US" smtClean="0"/>
              <a:t>Unit-level (output-level)</a:t>
            </a:r>
          </a:p>
          <a:p>
            <a:pPr lvl="1" eaLnBrk="1" hangingPunct="1"/>
            <a:r>
              <a:rPr lang="en-US" smtClean="0"/>
              <a:t>Batch-level</a:t>
            </a:r>
          </a:p>
          <a:p>
            <a:pPr lvl="1" eaLnBrk="1" hangingPunct="1"/>
            <a:r>
              <a:rPr lang="en-US" smtClean="0"/>
              <a:t>Product-sustaining-level</a:t>
            </a:r>
          </a:p>
          <a:p>
            <a:pPr lvl="1" eaLnBrk="1" hangingPunct="1"/>
            <a:r>
              <a:rPr lang="en-US" smtClean="0"/>
              <a:t>Facility-sustaining-level</a:t>
            </a:r>
          </a:p>
        </p:txBody>
      </p:sp>
      <p:sp>
        <p:nvSpPr>
          <p:cNvPr id="4" name="Slide Number Placeholder 3"/>
          <p:cNvSpPr>
            <a:spLocks noGrp="1"/>
          </p:cNvSpPr>
          <p:nvPr>
            <p:ph type="sldNum" sz="quarter" idx="11"/>
          </p:nvPr>
        </p:nvSpPr>
        <p:spPr/>
        <p:txBody>
          <a:bodyPr/>
          <a:lstStyle/>
          <a:p>
            <a:fld id="{6C4AB78C-E9F0-4104-9D2F-C5F1EB334A58}"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ABC vs. Simple Costing Schemes</a:t>
            </a:r>
          </a:p>
        </p:txBody>
      </p:sp>
      <p:sp>
        <p:nvSpPr>
          <p:cNvPr id="20483" name="Rectangle 3"/>
          <p:cNvSpPr>
            <a:spLocks noGrp="1" noChangeArrowheads="1"/>
          </p:cNvSpPr>
          <p:nvPr>
            <p:ph idx="1"/>
          </p:nvPr>
        </p:nvSpPr>
        <p:spPr/>
        <p:txBody>
          <a:bodyPr/>
          <a:lstStyle/>
          <a:p>
            <a:pPr eaLnBrk="1" hangingPunct="1"/>
            <a:r>
              <a:rPr lang="en-US" smtClean="0"/>
              <a:t>ABC is generally perceived to produce superior costing figures due to the use of multiple drivers across multiple levels</a:t>
            </a:r>
          </a:p>
          <a:p>
            <a:pPr eaLnBrk="1" hangingPunct="1"/>
            <a:r>
              <a:rPr lang="en-US" smtClean="0"/>
              <a:t>ABC is only as good as the drivers selected, and their actual relationship to costs.  Poorly chosen drivers will produce inaccurate costs, even with ABC</a:t>
            </a:r>
          </a:p>
        </p:txBody>
      </p:sp>
      <p:sp>
        <p:nvSpPr>
          <p:cNvPr id="4" name="Slide Number Placeholder 3"/>
          <p:cNvSpPr>
            <a:spLocks noGrp="1"/>
          </p:cNvSpPr>
          <p:nvPr>
            <p:ph type="sldNum" sz="quarter" idx="11"/>
          </p:nvPr>
        </p:nvSpPr>
        <p:spPr/>
        <p:txBody>
          <a:bodyPr/>
          <a:lstStyle/>
          <a:p>
            <a:fld id="{6C4AB78C-E9F0-4104-9D2F-C5F1EB334A58}"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a:bodyPr>
          <a:lstStyle/>
          <a:p>
            <a:pPr>
              <a:buClr>
                <a:srgbClr val="0BD0D9"/>
              </a:buClr>
              <a:buSzPct val="95000"/>
              <a:buFont typeface="Wingdings 2" panose="05020102010507070707" pitchFamily="18" charset="2"/>
              <a:buNone/>
            </a:pPr>
            <a:r>
              <a:rPr lang="en-US" sz="4000" b="1" i="1"/>
              <a:t>Activity-Based Management</a:t>
            </a:r>
          </a:p>
        </p:txBody>
      </p:sp>
      <p:sp>
        <p:nvSpPr>
          <p:cNvPr id="21507" name="Rectangle 3"/>
          <p:cNvSpPr>
            <a:spLocks noGrp="1" noChangeArrowheads="1"/>
          </p:cNvSpPr>
          <p:nvPr>
            <p:ph idx="1"/>
          </p:nvPr>
        </p:nvSpPr>
        <p:spPr/>
        <p:txBody>
          <a:bodyPr/>
          <a:lstStyle/>
          <a:p>
            <a:pPr eaLnBrk="1" hangingPunct="1"/>
            <a:r>
              <a:rPr lang="en-US" smtClean="0"/>
              <a:t>A method of management that used ABC as an integral part in critical decision-making situations, including:</a:t>
            </a:r>
          </a:p>
          <a:p>
            <a:pPr lvl="1" eaLnBrk="1" hangingPunct="1"/>
            <a:r>
              <a:rPr lang="en-US" smtClean="0"/>
              <a:t>Pricing &amp; product-mix decisions</a:t>
            </a:r>
          </a:p>
          <a:p>
            <a:pPr lvl="1" eaLnBrk="1" hangingPunct="1"/>
            <a:r>
              <a:rPr lang="en-US" smtClean="0"/>
              <a:t>Cost reduction &amp; process improvement decisions</a:t>
            </a:r>
          </a:p>
          <a:p>
            <a:pPr lvl="1" eaLnBrk="1" hangingPunct="1"/>
            <a:r>
              <a:rPr lang="en-US" smtClean="0"/>
              <a:t>Design decisions</a:t>
            </a:r>
          </a:p>
          <a:p>
            <a:pPr lvl="1" eaLnBrk="1" hangingPunct="1"/>
            <a:r>
              <a:rPr lang="en-US" smtClean="0"/>
              <a:t>Planning &amp; managing activities</a:t>
            </a:r>
          </a:p>
        </p:txBody>
      </p:sp>
      <p:sp>
        <p:nvSpPr>
          <p:cNvPr id="4" name="Slide Number Placeholder 3"/>
          <p:cNvSpPr>
            <a:spLocks noGrp="1"/>
          </p:cNvSpPr>
          <p:nvPr>
            <p:ph type="sldNum" sz="quarter" idx="11"/>
          </p:nvPr>
        </p:nvSpPr>
        <p:spPr/>
        <p:txBody>
          <a:bodyPr/>
          <a:lstStyle/>
          <a:p>
            <a:fld id="{6C4AB78C-E9F0-4104-9D2F-C5F1EB334A58}"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914400"/>
            <a:ext cx="8229600" cy="1143000"/>
          </a:xfr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a:buClr>
                <a:srgbClr val="0BD0D9"/>
              </a:buClr>
              <a:buSzPct val="95000"/>
              <a:buFont typeface="Wingdings 2" panose="05020102010507070707" pitchFamily="18" charset="2"/>
              <a:buNone/>
            </a:pPr>
            <a:r>
              <a:rPr lang="en-US" sz="4000" b="1" i="1" dirty="0"/>
              <a:t>Signals that suggest that ABC implementation could help a firm:</a:t>
            </a:r>
          </a:p>
        </p:txBody>
      </p:sp>
      <p:sp>
        <p:nvSpPr>
          <p:cNvPr id="22531" name="Rectangle 3"/>
          <p:cNvSpPr>
            <a:spLocks noGrp="1" noChangeArrowheads="1"/>
          </p:cNvSpPr>
          <p:nvPr>
            <p:ph idx="1"/>
          </p:nvPr>
        </p:nvSpPr>
        <p:spPr>
          <a:xfrm>
            <a:off x="457200" y="2209800"/>
            <a:ext cx="8229600" cy="4389438"/>
          </a:xfrm>
        </p:spPr>
        <p:txBody>
          <a:bodyPr/>
          <a:lstStyle/>
          <a:p>
            <a:pPr eaLnBrk="1" hangingPunct="1">
              <a:lnSpc>
                <a:spcPct val="90000"/>
              </a:lnSpc>
            </a:pPr>
            <a:r>
              <a:rPr lang="en-US" sz="2700" smtClean="0"/>
              <a:t>Significant overhead costs allocated using one or two cost pools</a:t>
            </a:r>
          </a:p>
          <a:p>
            <a:pPr eaLnBrk="1" hangingPunct="1">
              <a:lnSpc>
                <a:spcPct val="90000"/>
              </a:lnSpc>
            </a:pPr>
            <a:r>
              <a:rPr lang="en-US" sz="2700" smtClean="0"/>
              <a:t>Most or all overhead is considered unit-level</a:t>
            </a:r>
          </a:p>
          <a:p>
            <a:pPr eaLnBrk="1" hangingPunct="1">
              <a:lnSpc>
                <a:spcPct val="90000"/>
              </a:lnSpc>
            </a:pPr>
            <a:r>
              <a:rPr lang="en-US" sz="2700" smtClean="0"/>
              <a:t>Products that consume different amounts of resources</a:t>
            </a:r>
          </a:p>
          <a:p>
            <a:pPr eaLnBrk="1" hangingPunct="1">
              <a:lnSpc>
                <a:spcPct val="90000"/>
              </a:lnSpc>
            </a:pPr>
            <a:r>
              <a:rPr lang="en-US" sz="2700" smtClean="0"/>
              <a:t>Products that a firm should successfully make and sell consistently show small profits</a:t>
            </a:r>
          </a:p>
          <a:p>
            <a:pPr eaLnBrk="1" hangingPunct="1">
              <a:lnSpc>
                <a:spcPct val="90000"/>
              </a:lnSpc>
            </a:pPr>
            <a:r>
              <a:rPr lang="en-US" sz="2700" smtClean="0"/>
              <a:t>Operations staff disagreeing with accounting over manufacturing and marketing costs</a:t>
            </a:r>
          </a:p>
        </p:txBody>
      </p:sp>
      <p:sp>
        <p:nvSpPr>
          <p:cNvPr id="4" name="Slide Number Placeholder 3"/>
          <p:cNvSpPr>
            <a:spLocks noGrp="1"/>
          </p:cNvSpPr>
          <p:nvPr>
            <p:ph type="sldNum" sz="quarter" idx="11"/>
          </p:nvPr>
        </p:nvSpPr>
        <p:spPr/>
        <p:txBody>
          <a:bodyPr/>
          <a:lstStyle/>
          <a:p>
            <a:fld id="{6C4AB78C-E9F0-4104-9D2F-C5F1EB334A58}"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a:buClr>
                <a:srgbClr val="0BD0D9"/>
              </a:buClr>
              <a:buSzPct val="95000"/>
              <a:buFont typeface="Wingdings 2" panose="05020102010507070707" pitchFamily="18" charset="2"/>
              <a:buNone/>
            </a:pPr>
            <a:r>
              <a:rPr lang="en-US" sz="4000" b="1" i="1" dirty="0"/>
              <a:t>ABC and Service / Merchandising Firms</a:t>
            </a:r>
          </a:p>
        </p:txBody>
      </p:sp>
      <p:sp>
        <p:nvSpPr>
          <p:cNvPr id="23555" name="Content Placeholder 2"/>
          <p:cNvSpPr>
            <a:spLocks noGrp="1"/>
          </p:cNvSpPr>
          <p:nvPr>
            <p:ph idx="1"/>
          </p:nvPr>
        </p:nvSpPr>
        <p:spPr>
          <a:xfrm>
            <a:off x="457200" y="2163763"/>
            <a:ext cx="8229600" cy="3856037"/>
          </a:xfrm>
        </p:spPr>
        <p:txBody>
          <a:bodyPr/>
          <a:lstStyle/>
          <a:p>
            <a:r>
              <a:rPr lang="en-US" smtClean="0"/>
              <a:t>ABC implementation is widespread in a variety of applications outside manufacturing, including: </a:t>
            </a:r>
          </a:p>
          <a:p>
            <a:pPr lvl="1"/>
            <a:r>
              <a:rPr lang="en-US" smtClean="0"/>
              <a:t>Health Care</a:t>
            </a:r>
          </a:p>
          <a:p>
            <a:pPr lvl="1"/>
            <a:r>
              <a:rPr lang="en-US" smtClean="0"/>
              <a:t>Banking</a:t>
            </a:r>
          </a:p>
          <a:p>
            <a:pPr lvl="1"/>
            <a:r>
              <a:rPr lang="en-US" smtClean="0"/>
              <a:t>Telecommunications</a:t>
            </a:r>
          </a:p>
          <a:p>
            <a:pPr lvl="1"/>
            <a:r>
              <a:rPr lang="en-US" smtClean="0"/>
              <a:t>Retailing</a:t>
            </a:r>
          </a:p>
          <a:p>
            <a:pPr lvl="1"/>
            <a:r>
              <a:rPr lang="en-US" smtClean="0"/>
              <a:t>Transportation</a:t>
            </a:r>
          </a:p>
        </p:txBody>
      </p:sp>
      <p:sp>
        <p:nvSpPr>
          <p:cNvPr id="4" name="Slide Number Placeholder 3"/>
          <p:cNvSpPr>
            <a:spLocks noGrp="1"/>
          </p:cNvSpPr>
          <p:nvPr>
            <p:ph type="sldNum" sz="quarter" idx="11"/>
          </p:nvPr>
        </p:nvSpPr>
        <p:spPr/>
        <p:txBody>
          <a:bodyPr/>
          <a:lstStyle/>
          <a:p>
            <a:fld id="{6C4AB78C-E9F0-4104-9D2F-C5F1EB334A58}"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8" name="Picture 1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2" y="1643062"/>
            <a:ext cx="8215313" cy="28396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 name="Slide Number Placeholder 2"/>
          <p:cNvSpPr>
            <a:spLocks noGrp="1"/>
          </p:cNvSpPr>
          <p:nvPr>
            <p:ph type="sldNum" sz="quarter" idx="11"/>
          </p:nvPr>
        </p:nvSpPr>
        <p:spPr/>
        <p:txBody>
          <a:bodyPr/>
          <a:lstStyle/>
          <a:p>
            <a:fld id="{6C4AB78C-E9F0-4104-9D2F-C5F1EB334A58}" type="slidenum">
              <a:rPr lang="en-US" smtClean="0"/>
              <a:pPr/>
              <a:t>21</a:t>
            </a:fld>
            <a:endParaRPr lang="en-US"/>
          </a:p>
        </p:txBody>
      </p:sp>
    </p:spTree>
    <p:extLst>
      <p:ext uri="{BB962C8B-B14F-4D97-AF65-F5344CB8AC3E}">
        <p14:creationId xmlns:p14="http://schemas.microsoft.com/office/powerpoint/2010/main" xmlns="" val="2141484601"/>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714375" y="1910953"/>
            <a:ext cx="7572375" cy="4143375"/>
          </a:xfrm>
          <a:noFill/>
        </p:spPr>
        <p:txBody>
          <a:bodyPr vert="horz" wrap="square" lIns="85725" tIns="45720" rIns="85725" bIns="45720" numCol="1" anchor="t" anchorCtr="0" compatLnSpc="1">
            <a:prstTxWarp prst="textNoShape">
              <a:avLst/>
            </a:prstTxWarp>
          </a:bodyPr>
          <a:lstStyle/>
          <a:p>
            <a:pPr marL="644426" lvl="1" indent="-431602" eaLnBrk="1" hangingPunct="1">
              <a:lnSpc>
                <a:spcPct val="130000"/>
              </a:lnSpc>
              <a:spcBef>
                <a:spcPct val="40000"/>
              </a:spcBef>
              <a:buClr>
                <a:srgbClr val="800000"/>
              </a:buClr>
              <a:buSzPct val="80000"/>
              <a:buFont typeface="Wingdings" panose="05000000000000000000" pitchFamily="2" charset="2"/>
              <a:buChar char="u"/>
            </a:pPr>
            <a:r>
              <a:rPr lang="en-US" sz="2063"/>
              <a:t>Allocates overhead using a single predetermined rate.</a:t>
            </a:r>
          </a:p>
          <a:p>
            <a:pPr marL="1175742" lvl="2" indent="-424161" eaLnBrk="1" hangingPunct="1">
              <a:lnSpc>
                <a:spcPct val="130000"/>
              </a:lnSpc>
              <a:spcBef>
                <a:spcPct val="40000"/>
              </a:spcBef>
              <a:buClr>
                <a:srgbClr val="912E01"/>
              </a:buClr>
              <a:buSzPct val="80000"/>
              <a:buFont typeface="Arial" panose="020B0604020202020204" pitchFamily="34" charset="0"/>
              <a:buChar char="►"/>
            </a:pPr>
            <a:r>
              <a:rPr lang="en-US" sz="1969" b="1"/>
              <a:t>Job order costing</a:t>
            </a:r>
            <a:r>
              <a:rPr lang="en-US" sz="1969"/>
              <a:t>: direct labor cost may be the relevant activity base.</a:t>
            </a:r>
          </a:p>
          <a:p>
            <a:pPr marL="1175742" lvl="2" indent="-424161" eaLnBrk="1" hangingPunct="1">
              <a:lnSpc>
                <a:spcPct val="130000"/>
              </a:lnSpc>
              <a:spcBef>
                <a:spcPct val="40000"/>
              </a:spcBef>
              <a:buClr>
                <a:srgbClr val="912E01"/>
              </a:buClr>
              <a:buSzPct val="80000"/>
              <a:buFont typeface="Arial" panose="020B0604020202020204" pitchFamily="34" charset="0"/>
              <a:buChar char="►"/>
            </a:pPr>
            <a:r>
              <a:rPr lang="en-US" sz="1969" b="1"/>
              <a:t>Process costing</a:t>
            </a:r>
            <a:r>
              <a:rPr lang="en-US" sz="1969"/>
              <a:t>: machine hours may be the relevant	    activity base.</a:t>
            </a:r>
          </a:p>
          <a:p>
            <a:pPr marL="644426" lvl="1" indent="-431602" eaLnBrk="1" hangingPunct="1">
              <a:lnSpc>
                <a:spcPct val="130000"/>
              </a:lnSpc>
              <a:spcBef>
                <a:spcPct val="40000"/>
              </a:spcBef>
              <a:buClr>
                <a:srgbClr val="800000"/>
              </a:buClr>
              <a:buSzPct val="80000"/>
              <a:buFont typeface="Wingdings" panose="05000000000000000000" pitchFamily="2" charset="2"/>
              <a:buChar char="u"/>
            </a:pPr>
            <a:r>
              <a:rPr lang="en-US" sz="2063"/>
              <a:t>Assumption was satisfactory when direct labor was a major portion of total manufacturing costs.</a:t>
            </a:r>
          </a:p>
          <a:p>
            <a:pPr marL="1175742" lvl="2" indent="-424161" eaLnBrk="1" hangingPunct="1">
              <a:lnSpc>
                <a:spcPct val="130000"/>
              </a:lnSpc>
              <a:spcBef>
                <a:spcPct val="40000"/>
              </a:spcBef>
              <a:buClr>
                <a:srgbClr val="912E01"/>
              </a:buClr>
              <a:buSzPct val="80000"/>
              <a:buFont typeface="Arial" panose="020B0604020202020204" pitchFamily="34" charset="0"/>
              <a:buChar char="►"/>
            </a:pPr>
            <a:r>
              <a:rPr lang="en-US" sz="1969"/>
              <a:t>Wide acceptance of a high correlation between direct labor and overhead costs.</a:t>
            </a:r>
          </a:p>
        </p:txBody>
      </p:sp>
      <p:sp>
        <p:nvSpPr>
          <p:cNvPr id="4099" name="Rectangle 1033"/>
          <p:cNvSpPr>
            <a:spLocks noChangeArrowheads="1"/>
          </p:cNvSpPr>
          <p:nvPr/>
        </p:nvSpPr>
        <p:spPr bwMode="auto">
          <a:xfrm>
            <a:off x="714375" y="1337965"/>
            <a:ext cx="4708981"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Traditional Costing Systems</a:t>
            </a:r>
          </a:p>
        </p:txBody>
      </p:sp>
      <p:sp>
        <p:nvSpPr>
          <p:cNvPr id="241676" name="Rectangle 1036"/>
          <p:cNvSpPr>
            <a:spLocks noChangeArrowheads="1"/>
          </p:cNvSpPr>
          <p:nvPr/>
        </p:nvSpPr>
        <p:spPr bwMode="auto">
          <a:xfrm>
            <a:off x="357187" y="428625"/>
            <a:ext cx="8501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2500"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Traditional Costing and Activity-Based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22</a:t>
            </a:fld>
            <a:endParaRPr lang="en-US"/>
          </a:p>
        </p:txBody>
      </p:sp>
    </p:spTree>
    <p:extLst>
      <p:ext uri="{BB962C8B-B14F-4D97-AF65-F5344CB8AC3E}">
        <p14:creationId xmlns:p14="http://schemas.microsoft.com/office/powerpoint/2010/main" xmlns="" val="3268266586"/>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1030"/>
          <p:cNvSpPr>
            <a:spLocks noChangeArrowheads="1"/>
          </p:cNvSpPr>
          <p:nvPr/>
        </p:nvSpPr>
        <p:spPr bwMode="auto">
          <a:xfrm>
            <a:off x="714375" y="1349872"/>
            <a:ext cx="495873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The Need for a New Approach</a:t>
            </a:r>
          </a:p>
        </p:txBody>
      </p:sp>
      <p:sp>
        <p:nvSpPr>
          <p:cNvPr id="5123" name="Rectangle 1032"/>
          <p:cNvSpPr>
            <a:spLocks noChangeArrowheads="1"/>
          </p:cNvSpPr>
          <p:nvPr/>
        </p:nvSpPr>
        <p:spPr bwMode="auto">
          <a:xfrm>
            <a:off x="714375" y="1928813"/>
            <a:ext cx="6860977" cy="4429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tIns="45306" bIns="45306"/>
          <a:lstStyle>
            <a:lvl1pPr marL="342900" indent="-342900" defTabSz="966788" eaLnBrk="0" hangingPunct="0">
              <a:defRPr sz="2800" b="1">
                <a:solidFill>
                  <a:schemeClr val="tx1"/>
                </a:solidFill>
                <a:latin typeface="Times New Roman" panose="02020603050405020304" pitchFamily="18" charset="0"/>
              </a:defRPr>
            </a:lvl1pPr>
            <a:lvl2pPr marL="687388" indent="-460375"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25000"/>
              </a:lnSpc>
              <a:spcBef>
                <a:spcPct val="50000"/>
              </a:spcBef>
              <a:buClr>
                <a:srgbClr val="800000"/>
              </a:buClr>
              <a:buSzPct val="80000"/>
              <a:buFont typeface="Wingdings" panose="05000000000000000000" pitchFamily="2" charset="2"/>
              <a:buChar char="u"/>
            </a:pPr>
            <a:r>
              <a:rPr lang="en-US" sz="1969" b="0">
                <a:latin typeface="+mn-lt"/>
              </a:rPr>
              <a:t>Tremendous change in manufacturing and service industries.</a:t>
            </a:r>
          </a:p>
          <a:p>
            <a:pPr lvl="1" eaLnBrk="1" hangingPunct="1">
              <a:lnSpc>
                <a:spcPct val="125000"/>
              </a:lnSpc>
              <a:spcBef>
                <a:spcPct val="50000"/>
              </a:spcBef>
              <a:buClr>
                <a:srgbClr val="800000"/>
              </a:buClr>
              <a:buSzPct val="80000"/>
              <a:buFont typeface="Wingdings" panose="05000000000000000000" pitchFamily="2" charset="2"/>
              <a:buChar char="u"/>
            </a:pPr>
            <a:r>
              <a:rPr lang="en-US" sz="1969" b="0">
                <a:latin typeface="+mn-lt"/>
              </a:rPr>
              <a:t>Decrease in amount of direct labor usage.</a:t>
            </a:r>
          </a:p>
          <a:p>
            <a:pPr lvl="1" eaLnBrk="1" hangingPunct="1">
              <a:lnSpc>
                <a:spcPct val="125000"/>
              </a:lnSpc>
              <a:spcBef>
                <a:spcPct val="50000"/>
              </a:spcBef>
              <a:buClr>
                <a:srgbClr val="800000"/>
              </a:buClr>
              <a:buSzPct val="80000"/>
              <a:buFont typeface="Wingdings" panose="05000000000000000000" pitchFamily="2" charset="2"/>
              <a:buChar char="u"/>
            </a:pPr>
            <a:r>
              <a:rPr lang="en-US" sz="1969" b="0">
                <a:latin typeface="+mn-lt"/>
              </a:rPr>
              <a:t>Significant increase in total overhead costs.</a:t>
            </a:r>
          </a:p>
          <a:p>
            <a:pPr lvl="1" eaLnBrk="1" hangingPunct="1">
              <a:lnSpc>
                <a:spcPct val="125000"/>
              </a:lnSpc>
              <a:spcBef>
                <a:spcPct val="50000"/>
              </a:spcBef>
              <a:buClr>
                <a:srgbClr val="800000"/>
              </a:buClr>
              <a:buSzPct val="80000"/>
              <a:buFont typeface="Wingdings" panose="05000000000000000000" pitchFamily="2" charset="2"/>
              <a:buChar char="u"/>
            </a:pPr>
            <a:r>
              <a:rPr lang="en-US" sz="1969" b="0">
                <a:latin typeface="+mn-lt"/>
              </a:rPr>
              <a:t>Inappropriate to use plant-wide predetermined overhead rates when a lack of correlation exists.</a:t>
            </a:r>
          </a:p>
          <a:p>
            <a:pPr lvl="1" eaLnBrk="1" hangingPunct="1">
              <a:lnSpc>
                <a:spcPct val="125000"/>
              </a:lnSpc>
              <a:spcBef>
                <a:spcPct val="50000"/>
              </a:spcBef>
              <a:buClr>
                <a:srgbClr val="800000"/>
              </a:buClr>
              <a:buSzPct val="80000"/>
              <a:buFont typeface="Wingdings" panose="05000000000000000000" pitchFamily="2" charset="2"/>
              <a:buChar char="u"/>
            </a:pPr>
            <a:r>
              <a:rPr lang="en-US" sz="1969" b="0">
                <a:latin typeface="+mn-lt"/>
              </a:rPr>
              <a:t>Complex manufacturing processes may require multiple allocation bases; this approach is called Activity-Based Costing (ABC). </a:t>
            </a:r>
          </a:p>
        </p:txBody>
      </p:sp>
      <p:pic>
        <p:nvPicPr>
          <p:cNvPr id="5125" name="Picture 103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429500" y="2513707"/>
            <a:ext cx="1388567" cy="30584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38607" name="Rectangle 1039"/>
          <p:cNvSpPr>
            <a:spLocks noChangeArrowheads="1"/>
          </p:cNvSpPr>
          <p:nvPr/>
        </p:nvSpPr>
        <p:spPr bwMode="auto">
          <a:xfrm>
            <a:off x="357187" y="428625"/>
            <a:ext cx="8501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2500"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Traditional Costing and Activity-Based Costing</a:t>
            </a:r>
          </a:p>
        </p:txBody>
      </p:sp>
      <p:sp>
        <p:nvSpPr>
          <p:cNvPr id="5128" name="Rectangle 1040"/>
          <p:cNvSpPr>
            <a:spLocks noChangeArrowheads="1"/>
          </p:cNvSpPr>
          <p:nvPr/>
        </p:nvSpPr>
        <p:spPr bwMode="auto">
          <a:xfrm>
            <a:off x="357187" y="428625"/>
            <a:ext cx="500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7500" lnSpcReduction="10000"/>
          </a:bodyPr>
          <a:lstStyle/>
          <a:p>
            <a:pPr eaLnBrk="0" hangingPunct="0">
              <a:buClr>
                <a:srgbClr val="0BD0D9"/>
              </a:buClr>
              <a:buSzPct val="95000"/>
              <a:buFont typeface="Wingdings 2" panose="05020102010507070707" pitchFamily="18" charset="2"/>
              <a:buNone/>
            </a:pPr>
            <a:endParaRPr lang="en-US" sz="4000" b="1" i="1">
              <a:solidFill>
                <a:schemeClr val="tx2"/>
              </a:solidFill>
              <a:latin typeface="+mj-lt"/>
              <a:ea typeface="+mj-ea"/>
              <a:cs typeface="+mj-cs"/>
            </a:endParaRPr>
          </a:p>
        </p:txBody>
      </p:sp>
      <p:sp>
        <p:nvSpPr>
          <p:cNvPr id="7" name="Slide Number Placeholder 6"/>
          <p:cNvSpPr>
            <a:spLocks noGrp="1"/>
          </p:cNvSpPr>
          <p:nvPr>
            <p:ph type="sldNum" sz="quarter" idx="11"/>
          </p:nvPr>
        </p:nvSpPr>
        <p:spPr/>
        <p:txBody>
          <a:bodyPr/>
          <a:lstStyle/>
          <a:p>
            <a:fld id="{6C4AB78C-E9F0-4104-9D2F-C5F1EB334A58}" type="slidenum">
              <a:rPr lang="en-US" smtClean="0"/>
              <a:pPr/>
              <a:t>23</a:t>
            </a:fld>
            <a:endParaRPr lang="en-US"/>
          </a:p>
        </p:txBody>
      </p:sp>
    </p:spTree>
    <p:extLst>
      <p:ext uri="{BB962C8B-B14F-4D97-AF65-F5344CB8AC3E}">
        <p14:creationId xmlns:p14="http://schemas.microsoft.com/office/powerpoint/2010/main" xmlns="" val="2627675248"/>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1038"/>
          <p:cNvSpPr>
            <a:spLocks noChangeArrowheads="1"/>
          </p:cNvSpPr>
          <p:nvPr/>
        </p:nvSpPr>
        <p:spPr bwMode="auto">
          <a:xfrm>
            <a:off x="714375" y="1345406"/>
            <a:ext cx="386997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Activity-Based Costing</a:t>
            </a:r>
          </a:p>
        </p:txBody>
      </p:sp>
      <p:sp>
        <p:nvSpPr>
          <p:cNvPr id="6148" name="Rectangle 1040"/>
          <p:cNvSpPr>
            <a:spLocks noChangeArrowheads="1"/>
          </p:cNvSpPr>
          <p:nvPr/>
        </p:nvSpPr>
        <p:spPr bwMode="auto">
          <a:xfrm>
            <a:off x="714375" y="1928812"/>
            <a:ext cx="7500938" cy="2037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tIns="45306" bIns="45306"/>
          <a:lstStyle>
            <a:lvl1pPr marL="342900" indent="-342900" defTabSz="966788" eaLnBrk="0" hangingPunct="0">
              <a:defRPr sz="2800" b="1">
                <a:solidFill>
                  <a:schemeClr val="tx1"/>
                </a:solidFill>
                <a:latin typeface="Times New Roman" panose="02020603050405020304" pitchFamily="18" charset="0"/>
              </a:defRPr>
            </a:lvl1pPr>
            <a:lvl2pPr marL="687388" indent="-460375"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25000"/>
              </a:lnSpc>
              <a:spcBef>
                <a:spcPct val="60000"/>
              </a:spcBef>
              <a:buClr>
                <a:srgbClr val="800000"/>
              </a:buClr>
              <a:buSzPct val="80000"/>
              <a:buFont typeface="Wingdings" panose="05000000000000000000" pitchFamily="2" charset="2"/>
              <a:buChar char="u"/>
            </a:pPr>
            <a:r>
              <a:rPr lang="en-US" sz="2063" b="0">
                <a:latin typeface="+mn-lt"/>
              </a:rPr>
              <a:t>A</a:t>
            </a:r>
            <a:r>
              <a:rPr lang="en-US" altLang="en-US" sz="2063" b="0">
                <a:latin typeface="+mn-lt"/>
              </a:rPr>
              <a:t>llocates overhead to multiple activity cost pools and </a:t>
            </a:r>
          </a:p>
          <a:p>
            <a:pPr lvl="1" eaLnBrk="1" hangingPunct="1">
              <a:lnSpc>
                <a:spcPct val="125000"/>
              </a:lnSpc>
              <a:spcBef>
                <a:spcPct val="60000"/>
              </a:spcBef>
              <a:buClr>
                <a:srgbClr val="800000"/>
              </a:buClr>
              <a:buSzPct val="80000"/>
              <a:buFont typeface="Wingdings" panose="05000000000000000000" pitchFamily="2" charset="2"/>
              <a:buChar char="u"/>
            </a:pPr>
            <a:r>
              <a:rPr lang="en-US" altLang="en-US" sz="2063" b="0">
                <a:latin typeface="+mn-lt"/>
              </a:rPr>
              <a:t>Assigns the activity cost pools to products or services by means of cost drivers.</a:t>
            </a:r>
            <a:endParaRPr lang="en-US" sz="2063" b="0">
              <a:latin typeface="+mn-lt"/>
            </a:endParaRPr>
          </a:p>
        </p:txBody>
      </p:sp>
      <p:sp>
        <p:nvSpPr>
          <p:cNvPr id="208917" name="Rectangle 1045"/>
          <p:cNvSpPr>
            <a:spLocks noChangeArrowheads="1"/>
          </p:cNvSpPr>
          <p:nvPr/>
        </p:nvSpPr>
        <p:spPr bwMode="auto">
          <a:xfrm>
            <a:off x="357187" y="428625"/>
            <a:ext cx="8501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2500"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Traditional Costing and Activity-Based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24</a:t>
            </a:fld>
            <a:endParaRPr lang="en-US"/>
          </a:p>
        </p:txBody>
      </p:sp>
    </p:spTree>
    <p:extLst>
      <p:ext uri="{BB962C8B-B14F-4D97-AF65-F5344CB8AC3E}">
        <p14:creationId xmlns:p14="http://schemas.microsoft.com/office/powerpoint/2010/main" xmlns="" val="3229727078"/>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3"/>
          <p:cNvSpPr>
            <a:spLocks noChangeArrowheads="1"/>
          </p:cNvSpPr>
          <p:nvPr/>
        </p:nvSpPr>
        <p:spPr bwMode="auto">
          <a:xfrm>
            <a:off x="714375" y="1345406"/>
            <a:ext cx="386997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Activity-Based Costing</a:t>
            </a:r>
          </a:p>
        </p:txBody>
      </p:sp>
      <p:sp>
        <p:nvSpPr>
          <p:cNvPr id="7172" name="Rectangle 5"/>
          <p:cNvSpPr>
            <a:spLocks noChangeArrowheads="1"/>
          </p:cNvSpPr>
          <p:nvPr/>
        </p:nvSpPr>
        <p:spPr bwMode="auto">
          <a:xfrm>
            <a:off x="714375" y="1928813"/>
            <a:ext cx="7715250" cy="33947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tIns="45306" bIns="45306"/>
          <a:lstStyle>
            <a:lvl1pPr marL="342900" indent="-342900" defTabSz="966788" eaLnBrk="0" hangingPunct="0">
              <a:defRPr sz="2800" b="1">
                <a:solidFill>
                  <a:schemeClr val="tx1"/>
                </a:solidFill>
                <a:latin typeface="Times New Roman" panose="02020603050405020304" pitchFamily="18" charset="0"/>
              </a:defRPr>
            </a:lvl1pPr>
            <a:lvl2pPr marL="687388" indent="-460375"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25000"/>
              </a:lnSpc>
              <a:spcBef>
                <a:spcPct val="60000"/>
              </a:spcBef>
              <a:buClr>
                <a:srgbClr val="800000"/>
              </a:buClr>
              <a:buSzPct val="80000"/>
              <a:buFont typeface="Wingdings" panose="05000000000000000000" pitchFamily="2" charset="2"/>
              <a:buChar char="u"/>
            </a:pPr>
            <a:r>
              <a:rPr lang="en-US" altLang="en-US" sz="2250">
                <a:solidFill>
                  <a:srgbClr val="0000D0"/>
                </a:solidFill>
                <a:latin typeface="+mn-lt"/>
              </a:rPr>
              <a:t>Activity:</a:t>
            </a:r>
            <a:r>
              <a:rPr lang="en-US" altLang="en-US" sz="2063" b="0">
                <a:latin typeface="+mn-lt"/>
              </a:rPr>
              <a:t>  any event, action, transaction, or work sequence that causes a cost to be incurred in producing a product or providing a service.</a:t>
            </a:r>
          </a:p>
          <a:p>
            <a:pPr lvl="1" eaLnBrk="1" hangingPunct="1">
              <a:lnSpc>
                <a:spcPct val="125000"/>
              </a:lnSpc>
              <a:spcBef>
                <a:spcPct val="60000"/>
              </a:spcBef>
              <a:buClr>
                <a:srgbClr val="800000"/>
              </a:buClr>
              <a:buSzPct val="80000"/>
              <a:buFont typeface="Wingdings" panose="05000000000000000000" pitchFamily="2" charset="2"/>
              <a:buChar char="u"/>
            </a:pPr>
            <a:r>
              <a:rPr lang="en-US" sz="2250">
                <a:solidFill>
                  <a:srgbClr val="0000D0"/>
                </a:solidFill>
                <a:latin typeface="+mn-lt"/>
              </a:rPr>
              <a:t>Activity Cost Pool:</a:t>
            </a:r>
            <a:r>
              <a:rPr lang="en-US" sz="2063" b="0">
                <a:latin typeface="+mn-lt"/>
              </a:rPr>
              <a:t>  a distinct type of activity.  For example:  ordering materials or setting up machines.</a:t>
            </a:r>
          </a:p>
          <a:p>
            <a:pPr lvl="1" eaLnBrk="1" hangingPunct="1">
              <a:lnSpc>
                <a:spcPct val="125000"/>
              </a:lnSpc>
              <a:spcBef>
                <a:spcPct val="60000"/>
              </a:spcBef>
              <a:buClr>
                <a:srgbClr val="800000"/>
              </a:buClr>
              <a:buSzPct val="80000"/>
              <a:buFont typeface="Wingdings" panose="05000000000000000000" pitchFamily="2" charset="2"/>
              <a:buChar char="u"/>
            </a:pPr>
            <a:r>
              <a:rPr lang="en-US" sz="2250">
                <a:solidFill>
                  <a:srgbClr val="0000D0"/>
                </a:solidFill>
                <a:latin typeface="+mn-lt"/>
              </a:rPr>
              <a:t>Cost Drivers:</a:t>
            </a:r>
            <a:r>
              <a:rPr lang="en-US" sz="2063" b="0">
                <a:latin typeface="+mn-lt"/>
              </a:rPr>
              <a:t>  any factors or activities that have a direct cause-effect relationship with the resources consumed.</a:t>
            </a:r>
          </a:p>
        </p:txBody>
      </p:sp>
      <p:sp>
        <p:nvSpPr>
          <p:cNvPr id="362504" name="Rectangle 8"/>
          <p:cNvSpPr>
            <a:spLocks noChangeArrowheads="1"/>
          </p:cNvSpPr>
          <p:nvPr/>
        </p:nvSpPr>
        <p:spPr bwMode="auto">
          <a:xfrm>
            <a:off x="357187" y="428625"/>
            <a:ext cx="8501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2500"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Traditional Costing and Activity-Based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25</a:t>
            </a:fld>
            <a:endParaRPr lang="en-US"/>
          </a:p>
        </p:txBody>
      </p:sp>
    </p:spTree>
    <p:extLst>
      <p:ext uri="{BB962C8B-B14F-4D97-AF65-F5344CB8AC3E}">
        <p14:creationId xmlns:p14="http://schemas.microsoft.com/office/powerpoint/2010/main" xmlns="" val="1983523727"/>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3"/>
          <p:cNvSpPr>
            <a:spLocks noChangeArrowheads="1"/>
          </p:cNvSpPr>
          <p:nvPr/>
        </p:nvSpPr>
        <p:spPr bwMode="auto">
          <a:xfrm>
            <a:off x="714375" y="1345406"/>
            <a:ext cx="386997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Activity-Based Costing</a:t>
            </a:r>
          </a:p>
        </p:txBody>
      </p:sp>
      <p:sp>
        <p:nvSpPr>
          <p:cNvPr id="8196" name="Rectangle 5"/>
          <p:cNvSpPr>
            <a:spLocks noChangeArrowheads="1"/>
          </p:cNvSpPr>
          <p:nvPr/>
        </p:nvSpPr>
        <p:spPr bwMode="auto">
          <a:xfrm>
            <a:off x="714375" y="1986856"/>
            <a:ext cx="7858125" cy="29061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687388" algn="l"/>
                <a:tab pos="1885950" algn="l"/>
              </a:tabLst>
              <a:defRPr sz="2800" b="1">
                <a:solidFill>
                  <a:schemeClr val="tx1"/>
                </a:solidFill>
                <a:latin typeface="Times New Roman" panose="02020603050405020304" pitchFamily="18" charset="0"/>
              </a:defRPr>
            </a:lvl1pPr>
            <a:lvl2pPr marL="687388" indent="-460375" eaLnBrk="0" hangingPunct="0">
              <a:tabLst>
                <a:tab pos="687388" algn="l"/>
                <a:tab pos="1885950" algn="l"/>
              </a:tabLst>
              <a:defRPr sz="2800" b="1">
                <a:solidFill>
                  <a:schemeClr val="tx1"/>
                </a:solidFill>
                <a:latin typeface="Times New Roman" panose="02020603050405020304" pitchFamily="18" charset="0"/>
              </a:defRPr>
            </a:lvl2pPr>
            <a:lvl3pPr marL="1143000" indent="-228600" eaLnBrk="0" hangingPunct="0">
              <a:tabLst>
                <a:tab pos="687388" algn="l"/>
                <a:tab pos="1885950" algn="l"/>
              </a:tabLst>
              <a:defRPr sz="2800" b="1">
                <a:solidFill>
                  <a:schemeClr val="tx1"/>
                </a:solidFill>
                <a:latin typeface="Times New Roman" panose="02020603050405020304" pitchFamily="18" charset="0"/>
              </a:defRPr>
            </a:lvl3pPr>
            <a:lvl4pPr marL="1600200" indent="-228600" eaLnBrk="0" hangingPunct="0">
              <a:tabLst>
                <a:tab pos="687388" algn="l"/>
                <a:tab pos="1885950" algn="l"/>
              </a:tabLst>
              <a:defRPr sz="2800" b="1">
                <a:solidFill>
                  <a:schemeClr val="tx1"/>
                </a:solidFill>
                <a:latin typeface="Times New Roman" panose="02020603050405020304" pitchFamily="18" charset="0"/>
              </a:defRPr>
            </a:lvl4pPr>
            <a:lvl5pPr marL="2057400" indent="-228600" eaLnBrk="0" hangingPunct="0">
              <a:tabLst>
                <a:tab pos="687388" algn="l"/>
                <a:tab pos="1885950" algn="l"/>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687388" algn="l"/>
                <a:tab pos="1885950" algn="l"/>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687388" algn="l"/>
                <a:tab pos="1885950" algn="l"/>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687388" algn="l"/>
                <a:tab pos="1885950" algn="l"/>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687388" algn="l"/>
                <a:tab pos="1885950" algn="l"/>
              </a:tabLst>
              <a:defRPr sz="2800" b="1">
                <a:solidFill>
                  <a:schemeClr val="tx1"/>
                </a:solidFill>
                <a:latin typeface="Times New Roman" panose="02020603050405020304" pitchFamily="18" charset="0"/>
              </a:defRPr>
            </a:lvl9pPr>
          </a:lstStyle>
          <a:p>
            <a:pPr lvl="1" eaLnBrk="1" hangingPunct="1">
              <a:lnSpc>
                <a:spcPct val="120000"/>
              </a:lnSpc>
              <a:spcBef>
                <a:spcPct val="60000"/>
              </a:spcBef>
              <a:buClr>
                <a:srgbClr val="800000"/>
              </a:buClr>
              <a:buSzPct val="80000"/>
              <a:buFont typeface="Wingdings" panose="05000000000000000000" pitchFamily="2" charset="2"/>
              <a:buChar char="u"/>
            </a:pPr>
            <a:r>
              <a:rPr lang="en-US" sz="2063" b="0">
                <a:latin typeface="+mn-lt"/>
              </a:rPr>
              <a:t>ABC allocates overhead costs in two stages:</a:t>
            </a:r>
          </a:p>
          <a:p>
            <a:pPr eaLnBrk="1" hangingPunct="1">
              <a:lnSpc>
                <a:spcPct val="120000"/>
              </a:lnSpc>
              <a:spcBef>
                <a:spcPct val="60000"/>
              </a:spcBef>
            </a:pPr>
            <a:r>
              <a:rPr lang="en-US" sz="2063" b="0">
                <a:latin typeface="+mn-lt"/>
              </a:rPr>
              <a:t>	</a:t>
            </a:r>
            <a:r>
              <a:rPr lang="en-US" sz="1969">
                <a:solidFill>
                  <a:srgbClr val="800000"/>
                </a:solidFill>
                <a:latin typeface="+mn-lt"/>
              </a:rPr>
              <a:t>Stage 1:</a:t>
            </a:r>
            <a:r>
              <a:rPr lang="en-US" sz="1969" b="0">
                <a:latin typeface="+mn-lt"/>
              </a:rPr>
              <a:t>  Overhead costs are allocated to activity cost pools.</a:t>
            </a:r>
          </a:p>
          <a:p>
            <a:pPr eaLnBrk="1" hangingPunct="1">
              <a:lnSpc>
                <a:spcPct val="120000"/>
              </a:lnSpc>
              <a:spcBef>
                <a:spcPct val="60000"/>
              </a:spcBef>
            </a:pPr>
            <a:r>
              <a:rPr lang="en-US" sz="1969" b="0">
                <a:latin typeface="+mn-lt"/>
              </a:rPr>
              <a:t>	</a:t>
            </a:r>
            <a:r>
              <a:rPr lang="en-US" sz="1969">
                <a:solidFill>
                  <a:srgbClr val="800000"/>
                </a:solidFill>
                <a:latin typeface="+mn-lt"/>
              </a:rPr>
              <a:t>Stage 2:</a:t>
            </a:r>
            <a:r>
              <a:rPr lang="en-US" sz="1969" b="0">
                <a:latin typeface="+mn-lt"/>
              </a:rPr>
              <a:t>  Assigns overhead allocated to the activity cost 			pools to products, using cost drivers.</a:t>
            </a:r>
          </a:p>
          <a:p>
            <a:pPr lvl="1" eaLnBrk="1" hangingPunct="1">
              <a:lnSpc>
                <a:spcPct val="120000"/>
              </a:lnSpc>
              <a:spcBef>
                <a:spcPct val="60000"/>
              </a:spcBef>
              <a:buClr>
                <a:srgbClr val="800000"/>
              </a:buClr>
              <a:buSzPct val="80000"/>
              <a:buFont typeface="Wingdings" panose="05000000000000000000" pitchFamily="2" charset="2"/>
              <a:buChar char="u"/>
            </a:pPr>
            <a:r>
              <a:rPr lang="en-US" sz="2063" b="0">
                <a:latin typeface="+mn-lt"/>
              </a:rPr>
              <a:t>The more complex a product’s manufacturing operation, the more activities and cost drivers are likely to be present.</a:t>
            </a:r>
          </a:p>
        </p:txBody>
      </p:sp>
      <p:sp>
        <p:nvSpPr>
          <p:cNvPr id="364553" name="Rectangle 9"/>
          <p:cNvSpPr>
            <a:spLocks noChangeArrowheads="1"/>
          </p:cNvSpPr>
          <p:nvPr/>
        </p:nvSpPr>
        <p:spPr bwMode="auto">
          <a:xfrm>
            <a:off x="357187" y="428625"/>
            <a:ext cx="8501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2500"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Traditional Costing and Activity-Based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26</a:t>
            </a:fld>
            <a:endParaRPr lang="en-US"/>
          </a:p>
        </p:txBody>
      </p:sp>
    </p:spTree>
    <p:extLst>
      <p:ext uri="{BB962C8B-B14F-4D97-AF65-F5344CB8AC3E}">
        <p14:creationId xmlns:p14="http://schemas.microsoft.com/office/powerpoint/2010/main" xmlns="" val="2090938961"/>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3"/>
          <p:cNvSpPr>
            <a:spLocks noChangeArrowheads="1"/>
          </p:cNvSpPr>
          <p:nvPr/>
        </p:nvSpPr>
        <p:spPr bwMode="auto">
          <a:xfrm>
            <a:off x="714375" y="1345406"/>
            <a:ext cx="386997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Activity-Based Costing</a:t>
            </a:r>
          </a:p>
        </p:txBody>
      </p:sp>
      <p:pic>
        <p:nvPicPr>
          <p:cNvPr id="9221"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14437" y="1928813"/>
            <a:ext cx="6643688" cy="44097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66604" name="Rectangle 12"/>
          <p:cNvSpPr>
            <a:spLocks noChangeArrowheads="1"/>
          </p:cNvSpPr>
          <p:nvPr/>
        </p:nvSpPr>
        <p:spPr bwMode="auto">
          <a:xfrm>
            <a:off x="357187" y="428625"/>
            <a:ext cx="8501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2500" lnSpcReduction="1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Traditional Costing and Activity-Based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27</a:t>
            </a:fld>
            <a:endParaRPr lang="en-US"/>
          </a:p>
        </p:txBody>
      </p:sp>
    </p:spTree>
    <p:extLst>
      <p:ext uri="{BB962C8B-B14F-4D97-AF65-F5344CB8AC3E}">
        <p14:creationId xmlns:p14="http://schemas.microsoft.com/office/powerpoint/2010/main" xmlns="" val="3294288385"/>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714375" y="1345406"/>
            <a:ext cx="386997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Activity-Based Costing</a:t>
            </a:r>
          </a:p>
        </p:txBody>
      </p:sp>
      <p:pic>
        <p:nvPicPr>
          <p:cNvPr id="10245"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57250" y="1928813"/>
            <a:ext cx="7358063" cy="4339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368651" name="Rectangle 11"/>
          <p:cNvSpPr>
            <a:spLocks noChangeArrowheads="1"/>
          </p:cNvSpPr>
          <p:nvPr/>
        </p:nvSpPr>
        <p:spPr bwMode="auto">
          <a:xfrm>
            <a:off x="357187" y="428625"/>
            <a:ext cx="8501063"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82500" lnSpcReduction="1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Traditional Costing and Activity-Based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28</a:t>
            </a:fld>
            <a:endParaRPr lang="en-US"/>
          </a:p>
        </p:txBody>
      </p:sp>
    </p:spTree>
    <p:extLst>
      <p:ext uri="{BB962C8B-B14F-4D97-AF65-F5344CB8AC3E}">
        <p14:creationId xmlns:p14="http://schemas.microsoft.com/office/powerpoint/2010/main" xmlns="" val="14792454"/>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1266" name="Picture 1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1268" name="Rectangle 20"/>
          <p:cNvSpPr>
            <a:spLocks noChangeArrowheads="1"/>
          </p:cNvSpPr>
          <p:nvPr/>
        </p:nvSpPr>
        <p:spPr bwMode="auto">
          <a:xfrm>
            <a:off x="571500" y="1214437"/>
            <a:ext cx="8215313" cy="4197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marL="461963" indent="-46196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0000"/>
              </a:lnSpc>
              <a:spcBef>
                <a:spcPct val="30000"/>
              </a:spcBef>
            </a:pPr>
            <a:r>
              <a:rPr lang="en-US" sz="1969" b="0">
                <a:latin typeface="+mn-lt"/>
              </a:rPr>
              <a:t>Indicate whether the following statements are true or false.</a:t>
            </a:r>
          </a:p>
          <a:p>
            <a:pPr eaLnBrk="1" hangingPunct="1">
              <a:lnSpc>
                <a:spcPct val="110000"/>
              </a:lnSpc>
              <a:spcBef>
                <a:spcPct val="30000"/>
              </a:spcBef>
              <a:buFontTx/>
              <a:buAutoNum type="arabicPeriod"/>
            </a:pPr>
            <a:r>
              <a:rPr lang="en-US" sz="1969" b="0">
                <a:latin typeface="+mn-lt"/>
              </a:rPr>
              <a:t>A traditional costing system allocates overhead by means of multiple overhead rates.</a:t>
            </a:r>
          </a:p>
          <a:p>
            <a:pPr eaLnBrk="1" hangingPunct="1">
              <a:lnSpc>
                <a:spcPct val="110000"/>
              </a:lnSpc>
              <a:spcBef>
                <a:spcPct val="30000"/>
              </a:spcBef>
              <a:buFontTx/>
              <a:buAutoNum type="arabicPeriod"/>
            </a:pPr>
            <a:r>
              <a:rPr lang="en-US" sz="1969" b="0">
                <a:latin typeface="+mn-lt"/>
              </a:rPr>
              <a:t>Activity-based costing allocates overhead costs in a two-stage process.</a:t>
            </a:r>
          </a:p>
          <a:p>
            <a:pPr eaLnBrk="1" hangingPunct="1">
              <a:lnSpc>
                <a:spcPct val="110000"/>
              </a:lnSpc>
              <a:spcBef>
                <a:spcPct val="30000"/>
              </a:spcBef>
              <a:buFontTx/>
              <a:buAutoNum type="arabicPeriod"/>
            </a:pPr>
            <a:r>
              <a:rPr lang="en-US" sz="1969" b="0">
                <a:latin typeface="+mn-lt"/>
              </a:rPr>
              <a:t>Direct material and direct labor costs are easier to trace to products than overhead.</a:t>
            </a:r>
          </a:p>
          <a:p>
            <a:pPr eaLnBrk="1" hangingPunct="1">
              <a:lnSpc>
                <a:spcPct val="110000"/>
              </a:lnSpc>
              <a:spcBef>
                <a:spcPct val="30000"/>
              </a:spcBef>
              <a:buFontTx/>
              <a:buAutoNum type="arabicPeriod"/>
            </a:pPr>
            <a:r>
              <a:rPr lang="en-US" sz="1969" b="0">
                <a:latin typeface="+mn-lt"/>
              </a:rPr>
              <a:t>As manufacturing processes have become more automated, more companies have chosen to allocate overhead on the basis of direct labor costs.</a:t>
            </a:r>
          </a:p>
          <a:p>
            <a:pPr eaLnBrk="1" hangingPunct="1">
              <a:lnSpc>
                <a:spcPct val="110000"/>
              </a:lnSpc>
              <a:spcBef>
                <a:spcPct val="30000"/>
              </a:spcBef>
              <a:buFontTx/>
              <a:buAutoNum type="arabicPeriod"/>
            </a:pPr>
            <a:r>
              <a:rPr lang="en-US" sz="1969" b="0">
                <a:latin typeface="+mn-lt"/>
              </a:rPr>
              <a:t>In activity-based costing, an activity is any event, action, transaction, or work sequence that incurs cost when producing a product.</a:t>
            </a:r>
          </a:p>
        </p:txBody>
      </p:sp>
      <p:sp>
        <p:nvSpPr>
          <p:cNvPr id="11269" name="Rectangle 22"/>
          <p:cNvSpPr>
            <a:spLocks noChangeArrowheads="1"/>
          </p:cNvSpPr>
          <p:nvPr/>
        </p:nvSpPr>
        <p:spPr bwMode="auto">
          <a:xfrm>
            <a:off x="500062" y="5854899"/>
            <a:ext cx="8358188" cy="4240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461963" indent="-46196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0000"/>
              </a:lnSpc>
              <a:spcBef>
                <a:spcPct val="30000"/>
              </a:spcBef>
            </a:pPr>
            <a:r>
              <a:rPr lang="en-US" sz="2063">
                <a:solidFill>
                  <a:srgbClr val="800000"/>
                </a:solidFill>
                <a:latin typeface="+mn-lt"/>
              </a:rPr>
              <a:t> Solution:</a:t>
            </a:r>
            <a:r>
              <a:rPr lang="en-US" sz="2063">
                <a:latin typeface="+mn-lt"/>
              </a:rPr>
              <a:t>    1.  false.    2.  true.      3.  true.      4.  false.     5.  true.</a:t>
            </a:r>
          </a:p>
        </p:txBody>
      </p:sp>
      <p:sp>
        <p:nvSpPr>
          <p:cNvPr id="372759" name="Rectangle 23"/>
          <p:cNvSpPr>
            <a:spLocks noChangeArrowheads="1"/>
          </p:cNvSpPr>
          <p:nvPr/>
        </p:nvSpPr>
        <p:spPr bwMode="auto">
          <a:xfrm>
            <a:off x="2209800" y="5929312"/>
            <a:ext cx="776288"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372760" name="Rectangle 24"/>
          <p:cNvSpPr>
            <a:spLocks noChangeArrowheads="1"/>
          </p:cNvSpPr>
          <p:nvPr/>
        </p:nvSpPr>
        <p:spPr bwMode="auto">
          <a:xfrm>
            <a:off x="3414713" y="5929312"/>
            <a:ext cx="928688"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372761" name="Rectangle 25"/>
          <p:cNvSpPr>
            <a:spLocks noChangeArrowheads="1"/>
          </p:cNvSpPr>
          <p:nvPr/>
        </p:nvSpPr>
        <p:spPr bwMode="auto">
          <a:xfrm>
            <a:off x="4772025" y="5929312"/>
            <a:ext cx="928688"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372762" name="Rectangle 26"/>
          <p:cNvSpPr>
            <a:spLocks noChangeArrowheads="1"/>
          </p:cNvSpPr>
          <p:nvPr/>
        </p:nvSpPr>
        <p:spPr bwMode="auto">
          <a:xfrm>
            <a:off x="6129338" y="5929312"/>
            <a:ext cx="928688"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372763" name="Rectangle 27"/>
          <p:cNvSpPr>
            <a:spLocks noChangeArrowheads="1"/>
          </p:cNvSpPr>
          <p:nvPr/>
        </p:nvSpPr>
        <p:spPr bwMode="auto">
          <a:xfrm>
            <a:off x="7315200" y="5929312"/>
            <a:ext cx="928688"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0" name="Slide Number Placeholder 9"/>
          <p:cNvSpPr>
            <a:spLocks noGrp="1"/>
          </p:cNvSpPr>
          <p:nvPr>
            <p:ph type="sldNum" sz="quarter" idx="11"/>
          </p:nvPr>
        </p:nvSpPr>
        <p:spPr/>
        <p:txBody>
          <a:bodyPr/>
          <a:lstStyle/>
          <a:p>
            <a:fld id="{6C4AB78C-E9F0-4104-9D2F-C5F1EB334A58}" type="slidenum">
              <a:rPr lang="en-US" smtClean="0"/>
              <a:pPr/>
              <a:t>29</a:t>
            </a:fld>
            <a:endParaRPr lang="en-US"/>
          </a:p>
        </p:txBody>
      </p:sp>
    </p:spTree>
    <p:extLst>
      <p:ext uri="{BB962C8B-B14F-4D97-AF65-F5344CB8AC3E}">
        <p14:creationId xmlns:p14="http://schemas.microsoft.com/office/powerpoint/2010/main" xmlns="" val="212279924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372759"/>
                                        </p:tgtEl>
                                      </p:cBhvr>
                                    </p:animEffect>
                                    <p:set>
                                      <p:cBhvr>
                                        <p:cTn id="7" dur="1" fill="hold">
                                          <p:stCondLst>
                                            <p:cond delay="499"/>
                                          </p:stCondLst>
                                        </p:cTn>
                                        <p:tgtEl>
                                          <p:spTgt spid="372759"/>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372760"/>
                                        </p:tgtEl>
                                      </p:cBhvr>
                                    </p:animEffect>
                                    <p:set>
                                      <p:cBhvr>
                                        <p:cTn id="12" dur="1" fill="hold">
                                          <p:stCondLst>
                                            <p:cond delay="499"/>
                                          </p:stCondLst>
                                        </p:cTn>
                                        <p:tgtEl>
                                          <p:spTgt spid="372760"/>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372761"/>
                                        </p:tgtEl>
                                      </p:cBhvr>
                                    </p:animEffect>
                                    <p:set>
                                      <p:cBhvr>
                                        <p:cTn id="17" dur="1" fill="hold">
                                          <p:stCondLst>
                                            <p:cond delay="499"/>
                                          </p:stCondLst>
                                        </p:cTn>
                                        <p:tgtEl>
                                          <p:spTgt spid="372761"/>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372762"/>
                                        </p:tgtEl>
                                      </p:cBhvr>
                                    </p:animEffect>
                                    <p:set>
                                      <p:cBhvr>
                                        <p:cTn id="22" dur="1" fill="hold">
                                          <p:stCondLst>
                                            <p:cond delay="499"/>
                                          </p:stCondLst>
                                        </p:cTn>
                                        <p:tgtEl>
                                          <p:spTgt spid="372762"/>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372763"/>
                                        </p:tgtEl>
                                      </p:cBhvr>
                                    </p:animEffect>
                                    <p:set>
                                      <p:cBhvr>
                                        <p:cTn id="27" dur="1" fill="hold">
                                          <p:stCondLst>
                                            <p:cond delay="499"/>
                                          </p:stCondLst>
                                        </p:cTn>
                                        <p:tgtEl>
                                          <p:spTgt spid="37276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759" grpId="0" animBg="1"/>
      <p:bldP spid="372760" grpId="0" animBg="1"/>
      <p:bldP spid="372761" grpId="0" animBg="1"/>
      <p:bldP spid="372762" grpId="0" animBg="1"/>
      <p:bldP spid="372763"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714375" y="1345406"/>
            <a:ext cx="386997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Activity-Based Costing</a:t>
            </a:r>
          </a:p>
        </p:txBody>
      </p:sp>
      <p:sp>
        <p:nvSpPr>
          <p:cNvPr id="12292" name="Rectangle 9"/>
          <p:cNvSpPr>
            <a:spLocks noChangeArrowheads="1"/>
          </p:cNvSpPr>
          <p:nvPr/>
        </p:nvSpPr>
        <p:spPr bwMode="auto">
          <a:xfrm>
            <a:off x="714375" y="1857376"/>
            <a:ext cx="8001000" cy="38237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687388" indent="-460375"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spcBef>
                <a:spcPct val="65000"/>
              </a:spcBef>
            </a:pPr>
            <a:r>
              <a:rPr lang="en-US" sz="2156" b="0">
                <a:latin typeface="+mn-lt"/>
              </a:rPr>
              <a:t>Involves the following </a:t>
            </a:r>
            <a:r>
              <a:rPr lang="en-US" sz="2156">
                <a:solidFill>
                  <a:srgbClr val="800000"/>
                </a:solidFill>
                <a:latin typeface="+mn-lt"/>
              </a:rPr>
              <a:t>four steps</a:t>
            </a:r>
            <a:r>
              <a:rPr lang="en-US" sz="2156" b="0">
                <a:latin typeface="+mn-lt"/>
              </a:rPr>
              <a:t>.</a:t>
            </a:r>
          </a:p>
          <a:p>
            <a:pPr lvl="1" eaLnBrk="1" hangingPunct="1">
              <a:lnSpc>
                <a:spcPct val="120000"/>
              </a:lnSpc>
              <a:spcBef>
                <a:spcPct val="65000"/>
              </a:spcBef>
              <a:buFontTx/>
              <a:buAutoNum type="arabicPeriod"/>
            </a:pPr>
            <a:r>
              <a:rPr lang="en-US" sz="1969">
                <a:latin typeface="+mn-lt"/>
              </a:rPr>
              <a:t>Identify and classify the activities </a:t>
            </a:r>
            <a:r>
              <a:rPr lang="en-US" sz="1969" b="0">
                <a:latin typeface="+mn-lt"/>
              </a:rPr>
              <a:t>involved in the manufacture of specific products, and </a:t>
            </a:r>
            <a:r>
              <a:rPr lang="en-US" sz="1969">
                <a:latin typeface="+mn-lt"/>
              </a:rPr>
              <a:t>allocate overhead to cost pools</a:t>
            </a:r>
            <a:r>
              <a:rPr lang="en-US" sz="1969" b="0">
                <a:latin typeface="+mn-lt"/>
              </a:rPr>
              <a:t>.</a:t>
            </a:r>
          </a:p>
          <a:p>
            <a:pPr lvl="1" eaLnBrk="1" hangingPunct="1">
              <a:lnSpc>
                <a:spcPct val="120000"/>
              </a:lnSpc>
              <a:spcBef>
                <a:spcPct val="65000"/>
              </a:spcBef>
              <a:buFontTx/>
              <a:buAutoNum type="arabicPeriod"/>
            </a:pPr>
            <a:r>
              <a:rPr lang="en-US" sz="1969">
                <a:latin typeface="+mn-lt"/>
              </a:rPr>
              <a:t>Identify the cost driver </a:t>
            </a:r>
            <a:r>
              <a:rPr lang="en-US" sz="1969" b="0">
                <a:latin typeface="+mn-lt"/>
              </a:rPr>
              <a:t>that has a strong correlation to the costs accumulated in the cost pool.</a:t>
            </a:r>
          </a:p>
          <a:p>
            <a:pPr lvl="1" eaLnBrk="1" hangingPunct="1">
              <a:lnSpc>
                <a:spcPct val="120000"/>
              </a:lnSpc>
              <a:spcBef>
                <a:spcPct val="65000"/>
              </a:spcBef>
              <a:buFontTx/>
              <a:buAutoNum type="arabicPeriod"/>
            </a:pPr>
            <a:r>
              <a:rPr lang="en-US" sz="1969">
                <a:latin typeface="+mn-lt"/>
              </a:rPr>
              <a:t>Compute the activity-based overhead rate </a:t>
            </a:r>
            <a:r>
              <a:rPr lang="en-US" sz="1969" b="0">
                <a:latin typeface="+mn-lt"/>
              </a:rPr>
              <a:t>for each cost driver.</a:t>
            </a:r>
          </a:p>
          <a:p>
            <a:pPr lvl="1" eaLnBrk="1" hangingPunct="1">
              <a:lnSpc>
                <a:spcPct val="120000"/>
              </a:lnSpc>
              <a:spcBef>
                <a:spcPct val="65000"/>
              </a:spcBef>
              <a:buFontTx/>
              <a:buAutoNum type="arabicPeriod"/>
            </a:pPr>
            <a:r>
              <a:rPr lang="en-US" sz="1969">
                <a:latin typeface="+mn-lt"/>
              </a:rPr>
              <a:t>Assign overhead costs to products</a:t>
            </a:r>
            <a:r>
              <a:rPr lang="en-US" sz="1969" b="0">
                <a:latin typeface="+mn-lt"/>
              </a:rPr>
              <a:t>, using the overhead rates determined for each cost pool (cost per driver).</a:t>
            </a:r>
          </a:p>
        </p:txBody>
      </p:sp>
      <p:sp>
        <p:nvSpPr>
          <p:cNvPr id="470026" name="Rectangle 10"/>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dirty="0">
                <a:solidFill>
                  <a:schemeClr val="tx2"/>
                </a:solidFill>
                <a:latin typeface="+mj-lt"/>
                <a:ea typeface="+mj-ea"/>
                <a:cs typeface="+mj-cs"/>
              </a:rPr>
              <a:t>Example of ABC Versus Traditional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30</a:t>
            </a:fld>
            <a:endParaRPr lang="en-US"/>
          </a:p>
        </p:txBody>
      </p:sp>
    </p:spTree>
    <p:extLst>
      <p:ext uri="{BB962C8B-B14F-4D97-AF65-F5344CB8AC3E}">
        <p14:creationId xmlns:p14="http://schemas.microsoft.com/office/powerpoint/2010/main" xmlns="" val="3612818355"/>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3"/>
          <p:cNvSpPr>
            <a:spLocks noGrp="1" noChangeArrowheads="1"/>
          </p:cNvSpPr>
          <p:nvPr>
            <p:ph type="body" sz="half" idx="1"/>
          </p:nvPr>
        </p:nvSpPr>
        <p:spPr>
          <a:xfrm>
            <a:off x="642937" y="1785937"/>
            <a:ext cx="8215313" cy="4525864"/>
          </a:xfrm>
        </p:spPr>
        <p:txBody>
          <a:bodyPr/>
          <a:lstStyle/>
          <a:p>
            <a:pPr marL="433090" indent="-433090" eaLnBrk="1" hangingPunct="1">
              <a:lnSpc>
                <a:spcPct val="120000"/>
              </a:lnSpc>
              <a:spcBef>
                <a:spcPct val="50000"/>
              </a:spcBef>
              <a:buClr>
                <a:srgbClr val="800000"/>
              </a:buClr>
              <a:buSzPct val="80000"/>
              <a:buFont typeface="Wingdings" panose="05000000000000000000" pitchFamily="2" charset="2"/>
              <a:buChar char="u"/>
            </a:pPr>
            <a:r>
              <a:rPr lang="en-US" sz="1875"/>
              <a:t>Atlas Company produces two products (abdominal trainers):</a:t>
            </a:r>
            <a:r>
              <a:rPr lang="en-US" sz="1875" b="1"/>
              <a:t>  </a:t>
            </a:r>
          </a:p>
          <a:p>
            <a:pPr marL="857250" lvl="1" indent="-317004" eaLnBrk="1" hangingPunct="1">
              <a:lnSpc>
                <a:spcPct val="120000"/>
              </a:lnSpc>
              <a:spcBef>
                <a:spcPct val="50000"/>
              </a:spcBef>
              <a:buClr>
                <a:srgbClr val="800000"/>
              </a:buClr>
              <a:buSzPct val="80000"/>
              <a:buFont typeface="Arial" panose="020B0604020202020204" pitchFamily="34" charset="0"/>
              <a:buChar char="►"/>
            </a:pPr>
            <a:r>
              <a:rPr lang="en-US" sz="1688"/>
              <a:t>Ab Bench: a high volume item with sales totaling 25,000 units annually.</a:t>
            </a:r>
          </a:p>
          <a:p>
            <a:pPr marL="857250" lvl="1" indent="-317004" eaLnBrk="1" hangingPunct="1">
              <a:lnSpc>
                <a:spcPct val="120000"/>
              </a:lnSpc>
              <a:spcBef>
                <a:spcPct val="50000"/>
              </a:spcBef>
              <a:buClr>
                <a:srgbClr val="800000"/>
              </a:buClr>
              <a:buSzPct val="80000"/>
              <a:buFont typeface="Arial" panose="020B0604020202020204" pitchFamily="34" charset="0"/>
              <a:buChar char="►"/>
            </a:pPr>
            <a:r>
              <a:rPr lang="en-US" sz="1688"/>
              <a:t>Ab Coaster: a low volume item with sales totaling 5,000 units annually.</a:t>
            </a:r>
          </a:p>
          <a:p>
            <a:pPr marL="433090" indent="-433090" eaLnBrk="1" hangingPunct="1">
              <a:lnSpc>
                <a:spcPct val="120000"/>
              </a:lnSpc>
              <a:spcBef>
                <a:spcPct val="50000"/>
              </a:spcBef>
              <a:buClr>
                <a:srgbClr val="800000"/>
              </a:buClr>
              <a:buSzPct val="80000"/>
              <a:buFont typeface="Wingdings" panose="05000000000000000000" pitchFamily="2" charset="2"/>
              <a:buChar char="u"/>
            </a:pPr>
            <a:r>
              <a:rPr lang="en-US" sz="1875"/>
              <a:t>Each product requires 1 hour of direct labor.</a:t>
            </a:r>
          </a:p>
          <a:p>
            <a:pPr marL="857250" lvl="1" indent="-317004" eaLnBrk="1" hangingPunct="1">
              <a:lnSpc>
                <a:spcPct val="120000"/>
              </a:lnSpc>
              <a:spcBef>
                <a:spcPct val="50000"/>
              </a:spcBef>
              <a:buClr>
                <a:srgbClr val="800000"/>
              </a:buClr>
              <a:buSzPct val="80000"/>
              <a:buFont typeface="Arial" panose="020B0604020202020204" pitchFamily="34" charset="0"/>
              <a:buChar char="►"/>
            </a:pPr>
            <a:r>
              <a:rPr lang="en-US" sz="1688"/>
              <a:t>Total annual direct labor hours (DLH) 30,000 (25,000 + 5,000)</a:t>
            </a:r>
          </a:p>
          <a:p>
            <a:pPr marL="857250" lvl="1" indent="-317004" eaLnBrk="1" hangingPunct="1">
              <a:lnSpc>
                <a:spcPct val="120000"/>
              </a:lnSpc>
              <a:spcBef>
                <a:spcPct val="50000"/>
              </a:spcBef>
              <a:buClr>
                <a:srgbClr val="800000"/>
              </a:buClr>
              <a:buSzPct val="80000"/>
              <a:buFont typeface="Arial" panose="020B0604020202020204" pitchFamily="34" charset="0"/>
              <a:buChar char="►"/>
            </a:pPr>
            <a:r>
              <a:rPr lang="en-US" sz="1688"/>
              <a:t>Direct labor cost $12 per unit for each product</a:t>
            </a:r>
          </a:p>
          <a:p>
            <a:pPr marL="433090" indent="-433090" eaLnBrk="1" hangingPunct="1">
              <a:lnSpc>
                <a:spcPct val="120000"/>
              </a:lnSpc>
              <a:spcBef>
                <a:spcPct val="50000"/>
              </a:spcBef>
              <a:buClr>
                <a:srgbClr val="800000"/>
              </a:buClr>
              <a:buSzPct val="80000"/>
              <a:buFont typeface="Wingdings" panose="05000000000000000000" pitchFamily="2" charset="2"/>
              <a:buChar char="u"/>
            </a:pPr>
            <a:r>
              <a:rPr lang="en-US" sz="1875"/>
              <a:t>Expected annual manufacturing overhead costs $900,000.</a:t>
            </a:r>
          </a:p>
          <a:p>
            <a:pPr marL="433090" indent="-433090" eaLnBrk="1" hangingPunct="1">
              <a:lnSpc>
                <a:spcPct val="120000"/>
              </a:lnSpc>
              <a:spcBef>
                <a:spcPct val="50000"/>
              </a:spcBef>
              <a:buClr>
                <a:srgbClr val="800000"/>
              </a:buClr>
              <a:buSzPct val="80000"/>
              <a:buFont typeface="Wingdings" panose="05000000000000000000" pitchFamily="2" charset="2"/>
              <a:buChar char="u"/>
            </a:pPr>
            <a:r>
              <a:rPr lang="en-US" sz="1875"/>
              <a:t>Direct materials cost:  </a:t>
            </a:r>
          </a:p>
          <a:p>
            <a:pPr marL="857250" lvl="1" indent="-317004" eaLnBrk="1" hangingPunct="1">
              <a:lnSpc>
                <a:spcPct val="120000"/>
              </a:lnSpc>
              <a:spcBef>
                <a:spcPct val="50000"/>
              </a:spcBef>
              <a:buClr>
                <a:srgbClr val="800000"/>
              </a:buClr>
              <a:buSzPct val="80000"/>
              <a:buFont typeface="Arial" panose="020B0604020202020204" pitchFamily="34" charset="0"/>
              <a:buChar char="►"/>
            </a:pPr>
            <a:r>
              <a:rPr lang="en-US" sz="1688"/>
              <a:t>Ab Bench - $40 per unit</a:t>
            </a:r>
          </a:p>
          <a:p>
            <a:pPr marL="857250" lvl="1" indent="-317004" eaLnBrk="1" hangingPunct="1">
              <a:lnSpc>
                <a:spcPct val="120000"/>
              </a:lnSpc>
              <a:spcBef>
                <a:spcPct val="50000"/>
              </a:spcBef>
              <a:buClr>
                <a:srgbClr val="800000"/>
              </a:buClr>
              <a:buSzPct val="80000"/>
              <a:buFont typeface="Arial" panose="020B0604020202020204" pitchFamily="34" charset="0"/>
              <a:buChar char="►"/>
            </a:pPr>
            <a:r>
              <a:rPr lang="en-US" sz="1688"/>
              <a:t>Ab Coaster - $30 per unit</a:t>
            </a:r>
          </a:p>
        </p:txBody>
      </p:sp>
      <p:sp>
        <p:nvSpPr>
          <p:cNvPr id="13316" name="Text Box 1032"/>
          <p:cNvSpPr txBox="1">
            <a:spLocks noChangeArrowheads="1"/>
          </p:cNvSpPr>
          <p:nvPr/>
        </p:nvSpPr>
        <p:spPr bwMode="auto">
          <a:xfrm>
            <a:off x="642938" y="1285875"/>
            <a:ext cx="2143125"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pPr>
            <a:r>
              <a:rPr lang="en-US" sz="2250">
                <a:solidFill>
                  <a:srgbClr val="800000"/>
                </a:solidFill>
                <a:latin typeface="+mn-lt"/>
              </a:rPr>
              <a:t>Illustration:</a:t>
            </a:r>
          </a:p>
        </p:txBody>
      </p:sp>
      <p:sp>
        <p:nvSpPr>
          <p:cNvPr id="13317" name="Rectangle 1033"/>
          <p:cNvSpPr>
            <a:spLocks noChangeArrowheads="1"/>
          </p:cNvSpPr>
          <p:nvPr/>
        </p:nvSpPr>
        <p:spPr bwMode="auto">
          <a:xfrm>
            <a:off x="5000625" y="5286376"/>
            <a:ext cx="3214688" cy="790729"/>
          </a:xfrm>
          <a:prstGeom prst="rect">
            <a:avLst/>
          </a:prstGeom>
          <a:noFill/>
          <a:ln w="19050">
            <a:solidFill>
              <a:srgbClr val="800000"/>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0000"/>
              </a:lnSpc>
            </a:pPr>
            <a:r>
              <a:rPr lang="en-US" sz="2063">
                <a:solidFill>
                  <a:srgbClr val="800000"/>
                </a:solidFill>
                <a:latin typeface="+mn-lt"/>
              </a:rPr>
              <a:t>Required:</a:t>
            </a:r>
            <a:r>
              <a:rPr lang="en-US" sz="2063" b="0">
                <a:latin typeface="+mn-lt"/>
              </a:rPr>
              <a:t>  Calculate unit costs under ABC.</a:t>
            </a:r>
          </a:p>
        </p:txBody>
      </p:sp>
      <p:sp>
        <p:nvSpPr>
          <p:cNvPr id="200715" name="Rectangle 1035"/>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Tree>
    <p:extLst>
      <p:ext uri="{BB962C8B-B14F-4D97-AF65-F5344CB8AC3E}">
        <p14:creationId xmlns:p14="http://schemas.microsoft.com/office/powerpoint/2010/main" xmlns="" val="3847426343"/>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1029"/>
          <p:cNvSpPr>
            <a:spLocks noChangeArrowheads="1"/>
          </p:cNvSpPr>
          <p:nvPr/>
        </p:nvSpPr>
        <p:spPr bwMode="auto">
          <a:xfrm>
            <a:off x="500062" y="4881563"/>
            <a:ext cx="8358188" cy="799258"/>
          </a:xfrm>
          <a:prstGeom prst="rect">
            <a:avLst/>
          </a:prstGeom>
          <a:solidFill>
            <a:srgbClr val="FFFF99"/>
          </a:solidFill>
          <a:ln w="19050">
            <a:solidFill>
              <a:srgbClr val="800000"/>
            </a:solidFill>
            <a:miter lim="800000"/>
            <a:headEnd/>
            <a:tailEnd/>
          </a:ln>
        </p:spPr>
        <p:txBody>
          <a:bodyPr>
            <a:spAutoFit/>
          </a:bodyPr>
          <a:lstStyle>
            <a:lvl1pPr marL="339725" indent="-339725"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1875" b="0">
                <a:latin typeface="+mn-lt"/>
              </a:rPr>
              <a:t>* 	Overhead rate =  $900,000/30,000 DLH = $30 per DLH </a:t>
            </a:r>
          </a:p>
          <a:p>
            <a:pPr eaLnBrk="1" hangingPunct="1">
              <a:lnSpc>
                <a:spcPct val="115000"/>
              </a:lnSpc>
              <a:spcBef>
                <a:spcPct val="30000"/>
              </a:spcBef>
              <a:spcAft>
                <a:spcPct val="10000"/>
              </a:spcAft>
            </a:pPr>
            <a:r>
              <a:rPr lang="en-US" sz="1875" b="0">
                <a:latin typeface="+mn-lt"/>
              </a:rPr>
              <a:t>	Overhead =  ($30 X 1 hr. = $30)</a:t>
            </a:r>
          </a:p>
        </p:txBody>
      </p:sp>
      <p:sp>
        <p:nvSpPr>
          <p:cNvPr id="199703" name="Rectangle 1047"/>
          <p:cNvSpPr>
            <a:spLocks noChangeArrowheads="1"/>
          </p:cNvSpPr>
          <p:nvPr/>
        </p:nvSpPr>
        <p:spPr bwMode="auto">
          <a:xfrm>
            <a:off x="2714625" y="4929187"/>
            <a:ext cx="4643438"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99704" name="Rectangle 1048"/>
          <p:cNvSpPr>
            <a:spLocks noChangeArrowheads="1"/>
          </p:cNvSpPr>
          <p:nvPr/>
        </p:nvSpPr>
        <p:spPr bwMode="auto">
          <a:xfrm>
            <a:off x="2286000" y="5286375"/>
            <a:ext cx="5072063"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4342" name="Text Box 1049"/>
          <p:cNvSpPr txBox="1">
            <a:spLocks noChangeArrowheads="1"/>
          </p:cNvSpPr>
          <p:nvPr/>
        </p:nvSpPr>
        <p:spPr bwMode="auto">
          <a:xfrm>
            <a:off x="642938" y="1285875"/>
            <a:ext cx="2143125"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pPr>
            <a:r>
              <a:rPr lang="en-US" sz="2250">
                <a:solidFill>
                  <a:srgbClr val="800000"/>
                </a:solidFill>
                <a:latin typeface="+mn-lt"/>
              </a:rPr>
              <a:t>Illustration:</a:t>
            </a:r>
          </a:p>
        </p:txBody>
      </p:sp>
      <p:sp>
        <p:nvSpPr>
          <p:cNvPr id="14343" name="Text Box 1051"/>
          <p:cNvSpPr txBox="1">
            <a:spLocks noChangeArrowheads="1"/>
          </p:cNvSpPr>
          <p:nvPr/>
        </p:nvSpPr>
        <p:spPr bwMode="auto">
          <a:xfrm>
            <a:off x="928688" y="1928812"/>
            <a:ext cx="3000375"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pPr>
            <a:r>
              <a:rPr lang="en-US" sz="2250">
                <a:latin typeface="+mn-lt"/>
              </a:rPr>
              <a:t>Manufacturing costs</a:t>
            </a:r>
          </a:p>
        </p:txBody>
      </p:sp>
      <p:sp>
        <p:nvSpPr>
          <p:cNvPr id="14344" name="Text Box 1052"/>
          <p:cNvSpPr txBox="1">
            <a:spLocks noChangeArrowheads="1"/>
          </p:cNvSpPr>
          <p:nvPr/>
        </p:nvSpPr>
        <p:spPr bwMode="auto">
          <a:xfrm>
            <a:off x="4357688" y="1928812"/>
            <a:ext cx="1571625"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eaLnBrk="1" hangingPunct="1">
              <a:spcBef>
                <a:spcPct val="50000"/>
              </a:spcBef>
            </a:pPr>
            <a:r>
              <a:rPr lang="en-US" sz="2250">
                <a:latin typeface="+mn-lt"/>
              </a:rPr>
              <a:t>Ab Bench</a:t>
            </a:r>
          </a:p>
        </p:txBody>
      </p:sp>
      <p:sp>
        <p:nvSpPr>
          <p:cNvPr id="14345" name="Text Box 1053"/>
          <p:cNvSpPr txBox="1">
            <a:spLocks noChangeArrowheads="1"/>
          </p:cNvSpPr>
          <p:nvPr/>
        </p:nvSpPr>
        <p:spPr bwMode="auto">
          <a:xfrm>
            <a:off x="6215062" y="1928812"/>
            <a:ext cx="1928813"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ctr" eaLnBrk="1" hangingPunct="1">
              <a:spcBef>
                <a:spcPct val="50000"/>
              </a:spcBef>
            </a:pPr>
            <a:r>
              <a:rPr lang="en-US" sz="2250">
                <a:latin typeface="+mn-lt"/>
              </a:rPr>
              <a:t>Ab Coaster</a:t>
            </a:r>
          </a:p>
        </p:txBody>
      </p:sp>
      <p:sp>
        <p:nvSpPr>
          <p:cNvPr id="14346" name="Text Box 1054"/>
          <p:cNvSpPr txBox="1">
            <a:spLocks noChangeArrowheads="1"/>
          </p:cNvSpPr>
          <p:nvPr/>
        </p:nvSpPr>
        <p:spPr bwMode="auto">
          <a:xfrm>
            <a:off x="928688" y="2457153"/>
            <a:ext cx="3000375"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pPr>
            <a:r>
              <a:rPr lang="en-US" sz="2063">
                <a:latin typeface="+mn-lt"/>
              </a:rPr>
              <a:t>Direct materials</a:t>
            </a:r>
          </a:p>
        </p:txBody>
      </p:sp>
      <p:sp>
        <p:nvSpPr>
          <p:cNvPr id="14347" name="Text Box 1055"/>
          <p:cNvSpPr txBox="1">
            <a:spLocks noChangeArrowheads="1"/>
          </p:cNvSpPr>
          <p:nvPr/>
        </p:nvSpPr>
        <p:spPr bwMode="auto">
          <a:xfrm>
            <a:off x="4500562" y="2457153"/>
            <a:ext cx="928688"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$40</a:t>
            </a:r>
          </a:p>
        </p:txBody>
      </p:sp>
      <p:sp>
        <p:nvSpPr>
          <p:cNvPr id="14348" name="Text Box 1056"/>
          <p:cNvSpPr txBox="1">
            <a:spLocks noChangeArrowheads="1"/>
          </p:cNvSpPr>
          <p:nvPr/>
        </p:nvSpPr>
        <p:spPr bwMode="auto">
          <a:xfrm>
            <a:off x="6072188" y="2457153"/>
            <a:ext cx="1428750"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$30</a:t>
            </a:r>
          </a:p>
        </p:txBody>
      </p:sp>
      <p:sp>
        <p:nvSpPr>
          <p:cNvPr id="14349" name="Text Box 1057"/>
          <p:cNvSpPr txBox="1">
            <a:spLocks noChangeArrowheads="1"/>
          </p:cNvSpPr>
          <p:nvPr/>
        </p:nvSpPr>
        <p:spPr bwMode="auto">
          <a:xfrm>
            <a:off x="928688" y="2957215"/>
            <a:ext cx="3000375"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pPr>
            <a:r>
              <a:rPr lang="en-US" sz="2063">
                <a:latin typeface="+mn-lt"/>
              </a:rPr>
              <a:t>Direct labor</a:t>
            </a:r>
          </a:p>
        </p:txBody>
      </p:sp>
      <p:sp>
        <p:nvSpPr>
          <p:cNvPr id="14350" name="Text Box 1058"/>
          <p:cNvSpPr txBox="1">
            <a:spLocks noChangeArrowheads="1"/>
          </p:cNvSpPr>
          <p:nvPr/>
        </p:nvSpPr>
        <p:spPr bwMode="auto">
          <a:xfrm>
            <a:off x="4000500" y="2957215"/>
            <a:ext cx="1428750"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12</a:t>
            </a:r>
          </a:p>
        </p:txBody>
      </p:sp>
      <p:sp>
        <p:nvSpPr>
          <p:cNvPr id="14351" name="Text Box 1059"/>
          <p:cNvSpPr txBox="1">
            <a:spLocks noChangeArrowheads="1"/>
          </p:cNvSpPr>
          <p:nvPr/>
        </p:nvSpPr>
        <p:spPr bwMode="auto">
          <a:xfrm>
            <a:off x="6072188" y="2957215"/>
            <a:ext cx="1428750"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12</a:t>
            </a:r>
          </a:p>
        </p:txBody>
      </p:sp>
      <p:sp>
        <p:nvSpPr>
          <p:cNvPr id="14352" name="Text Box 1060"/>
          <p:cNvSpPr txBox="1">
            <a:spLocks noChangeArrowheads="1"/>
          </p:cNvSpPr>
          <p:nvPr/>
        </p:nvSpPr>
        <p:spPr bwMode="auto">
          <a:xfrm>
            <a:off x="928688" y="3457278"/>
            <a:ext cx="3000375"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pPr>
            <a:r>
              <a:rPr lang="en-US" sz="2063">
                <a:latin typeface="+mn-lt"/>
              </a:rPr>
              <a:t>Overhead</a:t>
            </a:r>
          </a:p>
        </p:txBody>
      </p:sp>
      <p:sp>
        <p:nvSpPr>
          <p:cNvPr id="14353" name="Text Box 1061"/>
          <p:cNvSpPr txBox="1">
            <a:spLocks noChangeArrowheads="1"/>
          </p:cNvSpPr>
          <p:nvPr/>
        </p:nvSpPr>
        <p:spPr bwMode="auto">
          <a:xfrm>
            <a:off x="4000500" y="3457278"/>
            <a:ext cx="1428750"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30</a:t>
            </a:r>
          </a:p>
        </p:txBody>
      </p:sp>
      <p:sp>
        <p:nvSpPr>
          <p:cNvPr id="14354" name="Text Box 1062"/>
          <p:cNvSpPr txBox="1">
            <a:spLocks noChangeArrowheads="1"/>
          </p:cNvSpPr>
          <p:nvPr/>
        </p:nvSpPr>
        <p:spPr bwMode="auto">
          <a:xfrm>
            <a:off x="6072188" y="3457278"/>
            <a:ext cx="1428750"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30</a:t>
            </a:r>
          </a:p>
        </p:txBody>
      </p:sp>
      <p:sp>
        <p:nvSpPr>
          <p:cNvPr id="14355" name="Line 1063"/>
          <p:cNvSpPr>
            <a:spLocks noChangeShapeType="1"/>
          </p:cNvSpPr>
          <p:nvPr/>
        </p:nvSpPr>
        <p:spPr bwMode="auto">
          <a:xfrm>
            <a:off x="4429125" y="2357438"/>
            <a:ext cx="142875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14356" name="Line 1064"/>
          <p:cNvSpPr>
            <a:spLocks noChangeShapeType="1"/>
          </p:cNvSpPr>
          <p:nvPr/>
        </p:nvSpPr>
        <p:spPr bwMode="auto">
          <a:xfrm>
            <a:off x="6357938" y="2357438"/>
            <a:ext cx="1571625"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14357" name="Text Box 1065"/>
          <p:cNvSpPr txBox="1">
            <a:spLocks noChangeArrowheads="1"/>
          </p:cNvSpPr>
          <p:nvPr/>
        </p:nvSpPr>
        <p:spPr bwMode="auto">
          <a:xfrm>
            <a:off x="928688" y="3957340"/>
            <a:ext cx="3000375"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spcBef>
                <a:spcPct val="50000"/>
              </a:spcBef>
            </a:pPr>
            <a:r>
              <a:rPr lang="en-US" sz="2063">
                <a:latin typeface="+mn-lt"/>
              </a:rPr>
              <a:t>Total unit cost</a:t>
            </a:r>
          </a:p>
        </p:txBody>
      </p:sp>
      <p:sp>
        <p:nvSpPr>
          <p:cNvPr id="14358" name="Text Box 1066"/>
          <p:cNvSpPr txBox="1">
            <a:spLocks noChangeArrowheads="1"/>
          </p:cNvSpPr>
          <p:nvPr/>
        </p:nvSpPr>
        <p:spPr bwMode="auto">
          <a:xfrm>
            <a:off x="4000500" y="3957340"/>
            <a:ext cx="1428750"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$82</a:t>
            </a:r>
          </a:p>
        </p:txBody>
      </p:sp>
      <p:sp>
        <p:nvSpPr>
          <p:cNvPr id="14359" name="Text Box 1067"/>
          <p:cNvSpPr txBox="1">
            <a:spLocks noChangeArrowheads="1"/>
          </p:cNvSpPr>
          <p:nvPr/>
        </p:nvSpPr>
        <p:spPr bwMode="auto">
          <a:xfrm>
            <a:off x="6072188" y="3957340"/>
            <a:ext cx="1428750" cy="4097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tabLst>
                <a:tab pos="857250" algn="r"/>
                <a:tab pos="3138488" algn="r"/>
              </a:tabLst>
              <a:defRPr sz="2800" b="1">
                <a:solidFill>
                  <a:schemeClr val="tx1"/>
                </a:solidFill>
                <a:latin typeface="Times New Roman" panose="02020603050405020304" pitchFamily="18" charset="0"/>
              </a:defRPr>
            </a:lvl1pPr>
            <a:lvl2pPr marL="742950" indent="-285750" eaLnBrk="0" hangingPunct="0">
              <a:tabLst>
                <a:tab pos="857250" algn="r"/>
                <a:tab pos="3138488" algn="r"/>
              </a:tabLst>
              <a:defRPr sz="2800" b="1">
                <a:solidFill>
                  <a:schemeClr val="tx1"/>
                </a:solidFill>
                <a:latin typeface="Times New Roman" panose="02020603050405020304" pitchFamily="18" charset="0"/>
              </a:defRPr>
            </a:lvl2pPr>
            <a:lvl3pPr marL="1143000" indent="-228600" eaLnBrk="0" hangingPunct="0">
              <a:tabLst>
                <a:tab pos="857250" algn="r"/>
                <a:tab pos="3138488" algn="r"/>
              </a:tabLst>
              <a:defRPr sz="2800" b="1">
                <a:solidFill>
                  <a:schemeClr val="tx1"/>
                </a:solidFill>
                <a:latin typeface="Times New Roman" panose="02020603050405020304" pitchFamily="18" charset="0"/>
              </a:defRPr>
            </a:lvl3pPr>
            <a:lvl4pPr marL="1600200" indent="-228600" eaLnBrk="0" hangingPunct="0">
              <a:tabLst>
                <a:tab pos="857250" algn="r"/>
                <a:tab pos="3138488" algn="r"/>
              </a:tabLst>
              <a:defRPr sz="2800" b="1">
                <a:solidFill>
                  <a:schemeClr val="tx1"/>
                </a:solidFill>
                <a:latin typeface="Times New Roman" panose="02020603050405020304" pitchFamily="18" charset="0"/>
              </a:defRPr>
            </a:lvl4pPr>
            <a:lvl5pPr marL="2057400" indent="-228600" eaLnBrk="0" hangingPunct="0">
              <a:tabLst>
                <a:tab pos="857250" algn="r"/>
                <a:tab pos="3138488" algn="r"/>
              </a:tabLst>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tabLst>
                <a:tab pos="857250" algn="r"/>
                <a:tab pos="3138488" algn="r"/>
              </a:tabLst>
              <a:defRPr sz="2800" b="1">
                <a:solidFill>
                  <a:schemeClr val="tx1"/>
                </a:solidFill>
                <a:latin typeface="Times New Roman" panose="02020603050405020304" pitchFamily="18" charset="0"/>
              </a:defRPr>
            </a:lvl9pPr>
          </a:lstStyle>
          <a:p>
            <a:pPr algn="r" eaLnBrk="1" hangingPunct="1">
              <a:spcBef>
                <a:spcPct val="50000"/>
              </a:spcBef>
            </a:pPr>
            <a:r>
              <a:rPr lang="en-US" sz="2063">
                <a:latin typeface="+mn-lt"/>
              </a:rPr>
              <a:t>$72</a:t>
            </a:r>
          </a:p>
        </p:txBody>
      </p:sp>
      <p:sp>
        <p:nvSpPr>
          <p:cNvPr id="14360" name="Line 1068"/>
          <p:cNvSpPr>
            <a:spLocks noChangeShapeType="1"/>
          </p:cNvSpPr>
          <p:nvPr/>
        </p:nvSpPr>
        <p:spPr bwMode="auto">
          <a:xfrm>
            <a:off x="4429125" y="3929063"/>
            <a:ext cx="142875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14361" name="Line 1069"/>
          <p:cNvSpPr>
            <a:spLocks noChangeShapeType="1"/>
          </p:cNvSpPr>
          <p:nvPr/>
        </p:nvSpPr>
        <p:spPr bwMode="auto">
          <a:xfrm>
            <a:off x="4429125" y="4357688"/>
            <a:ext cx="1428750"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14362" name="Line 1070"/>
          <p:cNvSpPr>
            <a:spLocks noChangeShapeType="1"/>
          </p:cNvSpPr>
          <p:nvPr/>
        </p:nvSpPr>
        <p:spPr bwMode="auto">
          <a:xfrm>
            <a:off x="6357938" y="3929063"/>
            <a:ext cx="1571625"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14363" name="Line 1071"/>
          <p:cNvSpPr>
            <a:spLocks noChangeShapeType="1"/>
          </p:cNvSpPr>
          <p:nvPr/>
        </p:nvSpPr>
        <p:spPr bwMode="auto">
          <a:xfrm>
            <a:off x="6357938" y="4357688"/>
            <a:ext cx="1571625"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latin typeface="+mn-lt"/>
            </a:endParaRPr>
          </a:p>
        </p:txBody>
      </p:sp>
      <p:sp>
        <p:nvSpPr>
          <p:cNvPr id="199728" name="Rectangle 1072"/>
          <p:cNvSpPr>
            <a:spLocks noChangeArrowheads="1"/>
          </p:cNvSpPr>
          <p:nvPr/>
        </p:nvSpPr>
        <p:spPr bwMode="auto">
          <a:xfrm>
            <a:off x="4429125" y="3500437"/>
            <a:ext cx="1428750"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99729" name="Rectangle 1073"/>
          <p:cNvSpPr>
            <a:spLocks noChangeArrowheads="1"/>
          </p:cNvSpPr>
          <p:nvPr/>
        </p:nvSpPr>
        <p:spPr bwMode="auto">
          <a:xfrm>
            <a:off x="6429375" y="3500437"/>
            <a:ext cx="1428750"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99730" name="Rectangle 1074"/>
          <p:cNvSpPr>
            <a:spLocks noChangeArrowheads="1"/>
          </p:cNvSpPr>
          <p:nvPr/>
        </p:nvSpPr>
        <p:spPr bwMode="auto">
          <a:xfrm>
            <a:off x="4429125" y="4000500"/>
            <a:ext cx="1428750"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99731" name="Rectangle 1075"/>
          <p:cNvSpPr>
            <a:spLocks noChangeArrowheads="1"/>
          </p:cNvSpPr>
          <p:nvPr/>
        </p:nvSpPr>
        <p:spPr bwMode="auto">
          <a:xfrm>
            <a:off x="6429375" y="4000500"/>
            <a:ext cx="1428750" cy="357188"/>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99733" name="Rectangle 1077"/>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32" name="Slide Number Placeholder 31"/>
          <p:cNvSpPr>
            <a:spLocks noGrp="1"/>
          </p:cNvSpPr>
          <p:nvPr>
            <p:ph type="sldNum" sz="quarter" idx="11"/>
          </p:nvPr>
        </p:nvSpPr>
        <p:spPr/>
        <p:txBody>
          <a:bodyPr/>
          <a:lstStyle/>
          <a:p>
            <a:fld id="{6C4AB78C-E9F0-4104-9D2F-C5F1EB334A58}" type="slidenum">
              <a:rPr lang="en-US" smtClean="0"/>
              <a:pPr/>
              <a:t>32</a:t>
            </a:fld>
            <a:endParaRPr lang="en-US"/>
          </a:p>
        </p:txBody>
      </p:sp>
    </p:spTree>
    <p:extLst>
      <p:ext uri="{BB962C8B-B14F-4D97-AF65-F5344CB8AC3E}">
        <p14:creationId xmlns:p14="http://schemas.microsoft.com/office/powerpoint/2010/main" xmlns="" val="118169105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199703"/>
                                        </p:tgtEl>
                                      </p:cBhvr>
                                    </p:animEffect>
                                    <p:set>
                                      <p:cBhvr>
                                        <p:cTn id="7" dur="1" fill="hold">
                                          <p:stCondLst>
                                            <p:cond delay="499"/>
                                          </p:stCondLst>
                                        </p:cTn>
                                        <p:tgtEl>
                                          <p:spTgt spid="19970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199704"/>
                                        </p:tgtEl>
                                      </p:cBhvr>
                                    </p:animEffect>
                                    <p:set>
                                      <p:cBhvr>
                                        <p:cTn id="12" dur="1" fill="hold">
                                          <p:stCondLst>
                                            <p:cond delay="499"/>
                                          </p:stCondLst>
                                        </p:cTn>
                                        <p:tgtEl>
                                          <p:spTgt spid="19970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199728"/>
                                        </p:tgtEl>
                                      </p:cBhvr>
                                    </p:animEffect>
                                    <p:set>
                                      <p:cBhvr>
                                        <p:cTn id="17" dur="1" fill="hold">
                                          <p:stCondLst>
                                            <p:cond delay="499"/>
                                          </p:stCondLst>
                                        </p:cTn>
                                        <p:tgtEl>
                                          <p:spTgt spid="199728"/>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199729"/>
                                        </p:tgtEl>
                                      </p:cBhvr>
                                    </p:animEffect>
                                    <p:set>
                                      <p:cBhvr>
                                        <p:cTn id="22" dur="1" fill="hold">
                                          <p:stCondLst>
                                            <p:cond delay="499"/>
                                          </p:stCondLst>
                                        </p:cTn>
                                        <p:tgtEl>
                                          <p:spTgt spid="199729"/>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199730"/>
                                        </p:tgtEl>
                                      </p:cBhvr>
                                    </p:animEffect>
                                    <p:set>
                                      <p:cBhvr>
                                        <p:cTn id="27" dur="1" fill="hold">
                                          <p:stCondLst>
                                            <p:cond delay="499"/>
                                          </p:stCondLst>
                                        </p:cTn>
                                        <p:tgtEl>
                                          <p:spTgt spid="19973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199731"/>
                                        </p:tgtEl>
                                      </p:cBhvr>
                                    </p:animEffect>
                                    <p:set>
                                      <p:cBhvr>
                                        <p:cTn id="32" dur="1" fill="hold">
                                          <p:stCondLst>
                                            <p:cond delay="499"/>
                                          </p:stCondLst>
                                        </p:cTn>
                                        <p:tgtEl>
                                          <p:spTgt spid="1997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703" grpId="0" animBg="1"/>
      <p:bldP spid="199704" grpId="0" animBg="1"/>
      <p:bldP spid="199728" grpId="0" animBg="1"/>
      <p:bldP spid="199729" grpId="0" animBg="1"/>
      <p:bldP spid="199730" grpId="0" animBg="1"/>
      <p:bldP spid="199731"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714375" y="1357312"/>
            <a:ext cx="7115089" cy="9002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Identify and Classify Activities and Allocate</a:t>
            </a:r>
          </a:p>
          <a:p>
            <a:pPr eaLnBrk="1" hangingPunct="1"/>
            <a:r>
              <a:rPr lang="en-US" sz="2625">
                <a:solidFill>
                  <a:srgbClr val="800000"/>
                </a:solidFill>
                <a:latin typeface="+mn-lt"/>
              </a:rPr>
              <a:t>Overhead to Cost Pools (Step 1)</a:t>
            </a:r>
          </a:p>
        </p:txBody>
      </p:sp>
      <p:sp>
        <p:nvSpPr>
          <p:cNvPr id="15365" name="Rectangle 11"/>
          <p:cNvSpPr>
            <a:spLocks noChangeArrowheads="1"/>
          </p:cNvSpPr>
          <p:nvPr/>
        </p:nvSpPr>
        <p:spPr bwMode="auto">
          <a:xfrm>
            <a:off x="714375" y="2357438"/>
            <a:ext cx="8001000" cy="854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pPr>
            <a:r>
              <a:rPr lang="en-US" altLang="en-US" sz="2063" b="0">
                <a:latin typeface="+mn-lt"/>
              </a:rPr>
              <a:t>Overhead costs are assigned directly to the appropriate activity cost pool.</a:t>
            </a:r>
            <a:endParaRPr lang="en-US" sz="2063" b="0">
              <a:latin typeface="+mn-lt"/>
            </a:endParaRPr>
          </a:p>
        </p:txBody>
      </p:sp>
      <p:pic>
        <p:nvPicPr>
          <p:cNvPr id="15366"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000125" y="3643313"/>
            <a:ext cx="7215188" cy="2195215"/>
          </a:xfrm>
          <a:prstGeom prst="rect">
            <a:avLst/>
          </a:prstGeom>
          <a:noFill/>
          <a:ln w="1905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80942" name="Rectangle 14"/>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6" name="Slide Number Placeholder 5"/>
          <p:cNvSpPr>
            <a:spLocks noGrp="1"/>
          </p:cNvSpPr>
          <p:nvPr>
            <p:ph type="sldNum" sz="quarter" idx="11"/>
          </p:nvPr>
        </p:nvSpPr>
        <p:spPr/>
        <p:txBody>
          <a:bodyPr/>
          <a:lstStyle/>
          <a:p>
            <a:fld id="{6C4AB78C-E9F0-4104-9D2F-C5F1EB334A58}" type="slidenum">
              <a:rPr lang="en-US" smtClean="0"/>
              <a:pPr/>
              <a:t>33</a:t>
            </a:fld>
            <a:endParaRPr lang="en-US"/>
          </a:p>
        </p:txBody>
      </p:sp>
    </p:spTree>
    <p:extLst>
      <p:ext uri="{BB962C8B-B14F-4D97-AF65-F5344CB8AC3E}">
        <p14:creationId xmlns:p14="http://schemas.microsoft.com/office/powerpoint/2010/main" xmlns="" val="2227454235"/>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714375" y="1357312"/>
            <a:ext cx="480452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Identify Cost Drivers (Step 2)</a:t>
            </a:r>
          </a:p>
        </p:txBody>
      </p:sp>
      <p:sp>
        <p:nvSpPr>
          <p:cNvPr id="16389" name="Rectangle 9"/>
          <p:cNvSpPr>
            <a:spLocks noChangeArrowheads="1"/>
          </p:cNvSpPr>
          <p:nvPr/>
        </p:nvSpPr>
        <p:spPr bwMode="auto">
          <a:xfrm>
            <a:off x="714375" y="1928813"/>
            <a:ext cx="8001000" cy="854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pPr>
            <a:r>
              <a:rPr lang="en-US" altLang="en-US" sz="2063" b="0">
                <a:latin typeface="+mn-lt"/>
              </a:rPr>
              <a:t>Cost driver must accurately measure the actual consumption of the activity by the various products.</a:t>
            </a:r>
            <a:endParaRPr lang="en-US" sz="2063" b="0">
              <a:latin typeface="+mn-lt"/>
            </a:endParaRPr>
          </a:p>
        </p:txBody>
      </p:sp>
      <p:pic>
        <p:nvPicPr>
          <p:cNvPr id="16390"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5750" y="3286125"/>
            <a:ext cx="8572500" cy="1756172"/>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82988" name="Rectangle 12"/>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6" name="Slide Number Placeholder 5"/>
          <p:cNvSpPr>
            <a:spLocks noGrp="1"/>
          </p:cNvSpPr>
          <p:nvPr>
            <p:ph type="sldNum" sz="quarter" idx="11"/>
          </p:nvPr>
        </p:nvSpPr>
        <p:spPr/>
        <p:txBody>
          <a:bodyPr/>
          <a:lstStyle/>
          <a:p>
            <a:fld id="{6C4AB78C-E9F0-4104-9D2F-C5F1EB334A58}" type="slidenum">
              <a:rPr lang="en-US" smtClean="0"/>
              <a:pPr/>
              <a:t>34</a:t>
            </a:fld>
            <a:endParaRPr lang="en-US"/>
          </a:p>
        </p:txBody>
      </p:sp>
    </p:spTree>
    <p:extLst>
      <p:ext uri="{BB962C8B-B14F-4D97-AF65-F5344CB8AC3E}">
        <p14:creationId xmlns:p14="http://schemas.microsoft.com/office/powerpoint/2010/main" xmlns="" val="3686671937"/>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714375" y="1357312"/>
            <a:ext cx="5628464"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Compute Overhead Rates (Step 3)</a:t>
            </a:r>
          </a:p>
        </p:txBody>
      </p:sp>
      <p:sp>
        <p:nvSpPr>
          <p:cNvPr id="17411" name="Rectangle 5"/>
          <p:cNvSpPr>
            <a:spLocks noChangeArrowheads="1"/>
          </p:cNvSpPr>
          <p:nvPr/>
        </p:nvSpPr>
        <p:spPr bwMode="auto">
          <a:xfrm>
            <a:off x="1000125" y="6471047"/>
            <a:ext cx="8001000" cy="30867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r" eaLnBrk="1" hangingPunct="1"/>
            <a:r>
              <a:rPr lang="en-US" sz="1406" i="1">
                <a:latin typeface="Arial" panose="020B0604020202020204" pitchFamily="34" charset="0"/>
              </a:rPr>
              <a:t>LO4  Know how companies identify and use cost drivers in activity-based costing.</a:t>
            </a:r>
          </a:p>
        </p:txBody>
      </p:sp>
      <p:pic>
        <p:nvPicPr>
          <p:cNvPr id="17413"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4375" y="3031630"/>
            <a:ext cx="7791153" cy="726281"/>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7414" name="Rectangle 11"/>
          <p:cNvSpPr>
            <a:spLocks noChangeArrowheads="1"/>
          </p:cNvSpPr>
          <p:nvPr/>
        </p:nvSpPr>
        <p:spPr bwMode="auto">
          <a:xfrm>
            <a:off x="7286626" y="3957341"/>
            <a:ext cx="1290340" cy="265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r" eaLnBrk="1" hangingPunct="1"/>
            <a:r>
              <a:rPr lang="en-US" sz="1125">
                <a:latin typeface="+mn-lt"/>
              </a:rPr>
              <a:t>Illustration 4-7 </a:t>
            </a:r>
          </a:p>
        </p:txBody>
      </p:sp>
      <p:sp>
        <p:nvSpPr>
          <p:cNvPr id="17415" name="Rectangle 12"/>
          <p:cNvSpPr>
            <a:spLocks noChangeArrowheads="1"/>
          </p:cNvSpPr>
          <p:nvPr/>
        </p:nvSpPr>
        <p:spPr bwMode="auto">
          <a:xfrm>
            <a:off x="714375" y="1928813"/>
            <a:ext cx="8001000" cy="854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pPr>
            <a:r>
              <a:rPr lang="en-US" altLang="en-US" sz="2063" b="0">
                <a:latin typeface="+mn-lt"/>
              </a:rPr>
              <a:t>Next, the company computes an activity-based overhead rate per cost driver.</a:t>
            </a:r>
            <a:endParaRPr lang="en-US" sz="2063" b="0">
              <a:latin typeface="+mn-lt"/>
            </a:endParaRPr>
          </a:p>
        </p:txBody>
      </p:sp>
      <p:pic>
        <p:nvPicPr>
          <p:cNvPr id="17416" name="Picture 1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14375" y="4287739"/>
            <a:ext cx="7786688" cy="1998761"/>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85040" name="Rectangle 16"/>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9" name="Slide Number Placeholder 8"/>
          <p:cNvSpPr>
            <a:spLocks noGrp="1"/>
          </p:cNvSpPr>
          <p:nvPr>
            <p:ph type="sldNum" sz="quarter" idx="11"/>
          </p:nvPr>
        </p:nvSpPr>
        <p:spPr/>
        <p:txBody>
          <a:bodyPr/>
          <a:lstStyle/>
          <a:p>
            <a:fld id="{6C4AB78C-E9F0-4104-9D2F-C5F1EB334A58}" type="slidenum">
              <a:rPr lang="en-US" smtClean="0"/>
              <a:pPr/>
              <a:t>35</a:t>
            </a:fld>
            <a:endParaRPr lang="en-US"/>
          </a:p>
        </p:txBody>
      </p:sp>
    </p:spTree>
    <p:extLst>
      <p:ext uri="{BB962C8B-B14F-4D97-AF65-F5344CB8AC3E}">
        <p14:creationId xmlns:p14="http://schemas.microsoft.com/office/powerpoint/2010/main" xmlns="" val="3430752242"/>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12"/>
          <p:cNvSpPr>
            <a:spLocks noChangeArrowheads="1"/>
          </p:cNvSpPr>
          <p:nvPr/>
        </p:nvSpPr>
        <p:spPr bwMode="auto">
          <a:xfrm>
            <a:off x="714375" y="1928813"/>
            <a:ext cx="7858125" cy="12351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pPr>
            <a:r>
              <a:rPr lang="en-US" altLang="en-US" sz="2063" b="0">
                <a:latin typeface="+mn-lt"/>
              </a:rPr>
              <a:t>In assigning overhead costs, it is necessary to know the expected use of cost drivers for each product. Because of its low volume, Ab Coaster requires more set-ups and inspections than Ab Bench.</a:t>
            </a:r>
            <a:endParaRPr lang="en-US" sz="2063" b="0">
              <a:latin typeface="+mn-lt"/>
            </a:endParaRPr>
          </a:p>
        </p:txBody>
      </p:sp>
      <p:sp>
        <p:nvSpPr>
          <p:cNvPr id="18435" name="Rectangle 2"/>
          <p:cNvSpPr>
            <a:spLocks noChangeArrowheads="1"/>
          </p:cNvSpPr>
          <p:nvPr/>
        </p:nvSpPr>
        <p:spPr bwMode="auto">
          <a:xfrm>
            <a:off x="714375" y="1357312"/>
            <a:ext cx="7083991"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Assign Overhead Cost to Products (Step 4)</a:t>
            </a:r>
          </a:p>
        </p:txBody>
      </p:sp>
      <p:sp>
        <p:nvSpPr>
          <p:cNvPr id="18437" name="Rectangle 11"/>
          <p:cNvSpPr>
            <a:spLocks noChangeArrowheads="1"/>
          </p:cNvSpPr>
          <p:nvPr/>
        </p:nvSpPr>
        <p:spPr bwMode="auto">
          <a:xfrm>
            <a:off x="7286626" y="3409653"/>
            <a:ext cx="1290340" cy="265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algn="r" eaLnBrk="1" hangingPunct="1"/>
            <a:r>
              <a:rPr lang="en-US" sz="1125">
                <a:latin typeface="+mn-lt"/>
              </a:rPr>
              <a:t>Illustration 4-8 </a:t>
            </a:r>
          </a:p>
        </p:txBody>
      </p:sp>
      <p:pic>
        <p:nvPicPr>
          <p:cNvPr id="18438" name="Picture 1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14375" y="3738563"/>
            <a:ext cx="7786688" cy="2333625"/>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87088" name="Rectangle 16"/>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7" name="Slide Number Placeholder 6"/>
          <p:cNvSpPr>
            <a:spLocks noGrp="1"/>
          </p:cNvSpPr>
          <p:nvPr>
            <p:ph type="sldNum" sz="quarter" idx="11"/>
          </p:nvPr>
        </p:nvSpPr>
        <p:spPr/>
        <p:txBody>
          <a:bodyPr/>
          <a:lstStyle/>
          <a:p>
            <a:fld id="{6C4AB78C-E9F0-4104-9D2F-C5F1EB334A58}" type="slidenum">
              <a:rPr lang="en-US" smtClean="0"/>
              <a:pPr/>
              <a:t>36</a:t>
            </a:fld>
            <a:endParaRPr lang="en-US"/>
          </a:p>
        </p:txBody>
      </p:sp>
    </p:spTree>
    <p:extLst>
      <p:ext uri="{BB962C8B-B14F-4D97-AF65-F5344CB8AC3E}">
        <p14:creationId xmlns:p14="http://schemas.microsoft.com/office/powerpoint/2010/main" xmlns="" val="4212014955"/>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714375" y="1357312"/>
            <a:ext cx="7083991"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Assign Overhead Cost to Products (Step 4)</a:t>
            </a:r>
          </a:p>
        </p:txBody>
      </p:sp>
      <p:sp>
        <p:nvSpPr>
          <p:cNvPr id="19461" name="Rectangle 11"/>
          <p:cNvSpPr>
            <a:spLocks noChangeArrowheads="1"/>
          </p:cNvSpPr>
          <p:nvPr/>
        </p:nvSpPr>
        <p:spPr bwMode="auto">
          <a:xfrm>
            <a:off x="714375" y="1928813"/>
            <a:ext cx="7858125" cy="12351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pPr>
            <a:r>
              <a:rPr lang="en-US" altLang="en-US" sz="2063" b="0">
                <a:latin typeface="+mn-lt"/>
              </a:rPr>
              <a:t>To assign overhead costs, Atlas multiplies the activity-based overhead rates per cost driver (Ill. 4-7) by the number of cost drivers expected to be used per product (Ill. 4-8).</a:t>
            </a:r>
            <a:endParaRPr lang="en-US" sz="2063" b="0">
              <a:latin typeface="+mn-lt"/>
            </a:endParaRPr>
          </a:p>
        </p:txBody>
      </p:sp>
      <p:pic>
        <p:nvPicPr>
          <p:cNvPr id="19462" name="Picture 1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3455790"/>
            <a:ext cx="6728520" cy="2830711"/>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389135" name="Rectangle 15"/>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6" name="Slide Number Placeholder 5"/>
          <p:cNvSpPr>
            <a:spLocks noGrp="1"/>
          </p:cNvSpPr>
          <p:nvPr>
            <p:ph type="sldNum" sz="quarter" idx="11"/>
          </p:nvPr>
        </p:nvSpPr>
        <p:spPr/>
        <p:txBody>
          <a:bodyPr/>
          <a:lstStyle/>
          <a:p>
            <a:fld id="{6C4AB78C-E9F0-4104-9D2F-C5F1EB334A58}" type="slidenum">
              <a:rPr lang="en-US" smtClean="0"/>
              <a:pPr/>
              <a:t>37</a:t>
            </a:fld>
            <a:endParaRPr lang="en-US"/>
          </a:p>
        </p:txBody>
      </p:sp>
    </p:spTree>
    <p:extLst>
      <p:ext uri="{BB962C8B-B14F-4D97-AF65-F5344CB8AC3E}">
        <p14:creationId xmlns:p14="http://schemas.microsoft.com/office/powerpoint/2010/main" xmlns="" val="3794536357"/>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714375" y="1357312"/>
            <a:ext cx="7083991"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Assign Overhead Cost to Products (Step 4)</a:t>
            </a:r>
          </a:p>
        </p:txBody>
      </p:sp>
      <p:sp>
        <p:nvSpPr>
          <p:cNvPr id="20485" name="Rectangle 6"/>
          <p:cNvSpPr>
            <a:spLocks noChangeArrowheads="1"/>
          </p:cNvSpPr>
          <p:nvPr/>
        </p:nvSpPr>
        <p:spPr bwMode="auto">
          <a:xfrm>
            <a:off x="714375" y="1928813"/>
            <a:ext cx="7858125" cy="12351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20000"/>
              </a:lnSpc>
            </a:pPr>
            <a:r>
              <a:rPr lang="en-US" altLang="en-US" sz="2063" b="0" dirty="0">
                <a:latin typeface="+mn-lt"/>
              </a:rPr>
              <a:t>To assign overhead costs, Atlas multiplies the activity-based overhead rates per cost </a:t>
            </a:r>
            <a:r>
              <a:rPr lang="en-US" altLang="en-US" sz="2063" b="0" dirty="0" smtClean="0">
                <a:latin typeface="+mn-lt"/>
              </a:rPr>
              <a:t>driver </a:t>
            </a:r>
            <a:r>
              <a:rPr lang="en-US" altLang="en-US" sz="2063" b="0" dirty="0">
                <a:latin typeface="+mn-lt"/>
              </a:rPr>
              <a:t>by the number of cost drivers expected to be used per product </a:t>
            </a:r>
            <a:r>
              <a:rPr lang="en-US" altLang="en-US" sz="2063" b="0" dirty="0" smtClean="0">
                <a:latin typeface="+mn-lt"/>
              </a:rPr>
              <a:t>.</a:t>
            </a:r>
            <a:endParaRPr lang="en-US" sz="2063" b="0" dirty="0">
              <a:latin typeface="+mn-lt"/>
            </a:endParaRPr>
          </a:p>
        </p:txBody>
      </p:sp>
      <p:pic>
        <p:nvPicPr>
          <p:cNvPr id="20486"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3455790"/>
            <a:ext cx="6728520" cy="2830711"/>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20487" name="Picture 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824883" y="3847208"/>
            <a:ext cx="3890367" cy="2428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474123" name="Rectangle 11"/>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7" name="Slide Number Placeholder 6"/>
          <p:cNvSpPr>
            <a:spLocks noGrp="1"/>
          </p:cNvSpPr>
          <p:nvPr>
            <p:ph type="sldNum" sz="quarter" idx="11"/>
          </p:nvPr>
        </p:nvSpPr>
        <p:spPr/>
        <p:txBody>
          <a:bodyPr/>
          <a:lstStyle/>
          <a:p>
            <a:fld id="{6C4AB78C-E9F0-4104-9D2F-C5F1EB334A58}" type="slidenum">
              <a:rPr lang="en-US" smtClean="0"/>
              <a:pPr/>
              <a:t>38</a:t>
            </a:fld>
            <a:endParaRPr lang="en-US"/>
          </a:p>
        </p:txBody>
      </p:sp>
    </p:spTree>
    <p:extLst>
      <p:ext uri="{BB962C8B-B14F-4D97-AF65-F5344CB8AC3E}">
        <p14:creationId xmlns:p14="http://schemas.microsoft.com/office/powerpoint/2010/main" xmlns="" val="3115030206"/>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1506"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2938" y="2071688"/>
            <a:ext cx="7858125" cy="2445247"/>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21507" name="Rectangle 3"/>
          <p:cNvSpPr>
            <a:spLocks noChangeArrowheads="1"/>
          </p:cNvSpPr>
          <p:nvPr/>
        </p:nvSpPr>
        <p:spPr bwMode="auto">
          <a:xfrm>
            <a:off x="714375" y="4714875"/>
            <a:ext cx="8072438"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342900" indent="-342900" eaLnBrk="0" hangingPunct="0">
              <a:defRPr sz="2800" b="1">
                <a:solidFill>
                  <a:schemeClr val="tx1"/>
                </a:solidFill>
                <a:latin typeface="Times New Roman" panose="02020603050405020304" pitchFamily="18" charset="0"/>
              </a:defRPr>
            </a:lvl1pPr>
            <a:lvl2pPr marL="1714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20000"/>
              </a:lnSpc>
            </a:pPr>
            <a:r>
              <a:rPr lang="en-US" altLang="en-US" sz="1875" b="0">
                <a:latin typeface="+mn-lt"/>
              </a:rPr>
              <a:t>A likely consequence of the differences in assigning overhead is</a:t>
            </a:r>
          </a:p>
          <a:p>
            <a:pPr lvl="1" eaLnBrk="1" hangingPunct="1">
              <a:lnSpc>
                <a:spcPct val="120000"/>
              </a:lnSpc>
            </a:pPr>
            <a:r>
              <a:rPr lang="en-US" altLang="en-US" sz="1875" b="0">
                <a:latin typeface="+mn-lt"/>
              </a:rPr>
              <a:t>that Atlas has been </a:t>
            </a:r>
            <a:r>
              <a:rPr lang="en-US" altLang="en-US" sz="1875">
                <a:solidFill>
                  <a:srgbClr val="800000"/>
                </a:solidFill>
                <a:latin typeface="+mn-lt"/>
              </a:rPr>
              <a:t>overpricing the Ab Bench</a:t>
            </a:r>
            <a:r>
              <a:rPr lang="en-US" altLang="en-US" sz="1875" b="0">
                <a:latin typeface="+mn-lt"/>
              </a:rPr>
              <a:t> and possibly losing market share to competitors.  It also has been </a:t>
            </a:r>
            <a:r>
              <a:rPr lang="en-US" altLang="en-US" sz="1875">
                <a:solidFill>
                  <a:srgbClr val="800000"/>
                </a:solidFill>
                <a:latin typeface="+mn-lt"/>
              </a:rPr>
              <a:t>sacrificing profitability</a:t>
            </a:r>
            <a:r>
              <a:rPr lang="en-US" altLang="en-US" sz="1875" b="0">
                <a:latin typeface="+mn-lt"/>
              </a:rPr>
              <a:t> by </a:t>
            </a:r>
            <a:r>
              <a:rPr lang="en-US" altLang="en-US" sz="1875">
                <a:solidFill>
                  <a:srgbClr val="800000"/>
                </a:solidFill>
                <a:latin typeface="+mn-lt"/>
              </a:rPr>
              <a:t>underpricing the Ab Coaster</a:t>
            </a:r>
            <a:r>
              <a:rPr lang="en-US" altLang="en-US" sz="1875" b="0">
                <a:latin typeface="+mn-lt"/>
              </a:rPr>
              <a:t>.</a:t>
            </a:r>
          </a:p>
        </p:txBody>
      </p:sp>
      <p:sp>
        <p:nvSpPr>
          <p:cNvPr id="21510" name="Rectangle 9"/>
          <p:cNvSpPr>
            <a:spLocks noChangeArrowheads="1"/>
          </p:cNvSpPr>
          <p:nvPr/>
        </p:nvSpPr>
        <p:spPr bwMode="auto">
          <a:xfrm>
            <a:off x="714375" y="1357312"/>
            <a:ext cx="373692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Comparing Unit Costs</a:t>
            </a:r>
          </a:p>
        </p:txBody>
      </p:sp>
      <p:sp>
        <p:nvSpPr>
          <p:cNvPr id="395281" name="Rectangle 17"/>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6" name="Slide Number Placeholder 5"/>
          <p:cNvSpPr>
            <a:spLocks noGrp="1"/>
          </p:cNvSpPr>
          <p:nvPr>
            <p:ph type="sldNum" sz="quarter" idx="11"/>
          </p:nvPr>
        </p:nvSpPr>
        <p:spPr/>
        <p:txBody>
          <a:bodyPr/>
          <a:lstStyle/>
          <a:p>
            <a:fld id="{6C4AB78C-E9F0-4104-9D2F-C5F1EB334A58}" type="slidenum">
              <a:rPr lang="en-US" smtClean="0"/>
              <a:pPr/>
              <a:t>39</a:t>
            </a:fld>
            <a:endParaRPr lang="en-US"/>
          </a:p>
        </p:txBody>
      </p:sp>
    </p:spTree>
    <p:extLst>
      <p:ext uri="{BB962C8B-B14F-4D97-AF65-F5344CB8AC3E}">
        <p14:creationId xmlns:p14="http://schemas.microsoft.com/office/powerpoint/2010/main" xmlns="" val="1059935365"/>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7"/>
          <p:cNvSpPr>
            <a:spLocks noChangeArrowheads="1"/>
          </p:cNvSpPr>
          <p:nvPr/>
        </p:nvSpPr>
        <p:spPr bwMode="auto">
          <a:xfrm>
            <a:off x="714375" y="1357312"/>
            <a:ext cx="3736920" cy="4962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wrap="none">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r>
              <a:rPr lang="en-US" sz="2625">
                <a:solidFill>
                  <a:srgbClr val="800000"/>
                </a:solidFill>
                <a:latin typeface="+mn-lt"/>
              </a:rPr>
              <a:t>Comparing Unit Costs</a:t>
            </a:r>
          </a:p>
        </p:txBody>
      </p:sp>
      <p:pic>
        <p:nvPicPr>
          <p:cNvPr id="22533" name="Picture 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42938" y="2071687"/>
            <a:ext cx="7858125" cy="2696766"/>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476178" name="Rectangle 18"/>
          <p:cNvSpPr>
            <a:spLocks noChangeArrowheads="1"/>
          </p:cNvSpPr>
          <p:nvPr/>
        </p:nvSpPr>
        <p:spPr bwMode="auto">
          <a:xfrm>
            <a:off x="357188" y="428625"/>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0000"/>
          </a:bodyPr>
          <a:lstStyle/>
          <a:p>
            <a:pPr eaLnBrk="0" hangingPunct="0">
              <a:buClr>
                <a:srgbClr val="0BD0D9"/>
              </a:buClr>
              <a:buSzPct val="95000"/>
              <a:buFont typeface="Wingdings 2" panose="05020102010507070707" pitchFamily="18" charset="2"/>
              <a:buNone/>
            </a:pPr>
            <a:r>
              <a:rPr lang="en-US" sz="4000" b="1" i="1">
                <a:solidFill>
                  <a:schemeClr val="tx2"/>
                </a:solidFill>
                <a:latin typeface="+mj-lt"/>
                <a:ea typeface="+mj-ea"/>
                <a:cs typeface="+mj-cs"/>
              </a:rPr>
              <a:t>Example of ABC Versus Traditional Costing</a:t>
            </a:r>
          </a:p>
        </p:txBody>
      </p:sp>
      <p:sp>
        <p:nvSpPr>
          <p:cNvPr id="5" name="Slide Number Placeholder 4"/>
          <p:cNvSpPr>
            <a:spLocks noGrp="1"/>
          </p:cNvSpPr>
          <p:nvPr>
            <p:ph type="sldNum" sz="quarter" idx="11"/>
          </p:nvPr>
        </p:nvSpPr>
        <p:spPr/>
        <p:txBody>
          <a:bodyPr/>
          <a:lstStyle/>
          <a:p>
            <a:fld id="{6C4AB78C-E9F0-4104-9D2F-C5F1EB334A58}" type="slidenum">
              <a:rPr lang="en-US" smtClean="0"/>
              <a:pPr/>
              <a:t>40</a:t>
            </a:fld>
            <a:endParaRPr lang="en-US"/>
          </a:p>
        </p:txBody>
      </p:sp>
    </p:spTree>
    <p:extLst>
      <p:ext uri="{BB962C8B-B14F-4D97-AF65-F5344CB8AC3E}">
        <p14:creationId xmlns:p14="http://schemas.microsoft.com/office/powerpoint/2010/main" xmlns="" val="17125228"/>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5"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23556" name="Picture 1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7187" y="3762375"/>
            <a:ext cx="8501063" cy="2238375"/>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23557" name="Rectangle 12"/>
          <p:cNvSpPr>
            <a:spLocks noChangeArrowheads="1"/>
          </p:cNvSpPr>
          <p:nvPr/>
        </p:nvSpPr>
        <p:spPr bwMode="auto">
          <a:xfrm>
            <a:off x="571500" y="1285875"/>
            <a:ext cx="8126016" cy="18135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742950" indent="-285750"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5000"/>
              </a:lnSpc>
              <a:spcBef>
                <a:spcPct val="20000"/>
              </a:spcBef>
            </a:pPr>
            <a:r>
              <a:rPr lang="en-US" sz="1969" b="0">
                <a:latin typeface="+mn-lt"/>
              </a:rPr>
              <a:t>Casey Company has five activity cost pools and two products. It expects to produce 200,000 units of its automobile scissors jack and 80,000 units of its truck hydraulic jack. Having identified its activity cost pools and the cost drivers for each cost pool, Casey Company accumulated the following data relative to those activity cost pools and cost drivers.</a:t>
            </a:r>
          </a:p>
        </p:txBody>
      </p:sp>
      <p:sp>
        <p:nvSpPr>
          <p:cNvPr id="5" name="Slide Number Placeholder 4"/>
          <p:cNvSpPr>
            <a:spLocks noGrp="1"/>
          </p:cNvSpPr>
          <p:nvPr>
            <p:ph type="sldNum" sz="quarter" idx="11"/>
          </p:nvPr>
        </p:nvSpPr>
        <p:spPr/>
        <p:txBody>
          <a:bodyPr/>
          <a:lstStyle/>
          <a:p>
            <a:fld id="{6C4AB78C-E9F0-4104-9D2F-C5F1EB334A58}" type="slidenum">
              <a:rPr lang="en-US" smtClean="0"/>
              <a:pPr/>
              <a:t>41</a:t>
            </a:fld>
            <a:endParaRPr lang="en-US"/>
          </a:p>
        </p:txBody>
      </p:sp>
    </p:spTree>
    <p:extLst>
      <p:ext uri="{BB962C8B-B14F-4D97-AF65-F5344CB8AC3E}">
        <p14:creationId xmlns:p14="http://schemas.microsoft.com/office/powerpoint/2010/main" xmlns="" val="2883630024"/>
      </p:ext>
    </p:extLst>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9" name="Rectangle 3"/>
          <p:cNvSpPr>
            <a:spLocks noChangeArrowheads="1"/>
          </p:cNvSpPr>
          <p:nvPr/>
        </p:nvSpPr>
        <p:spPr bwMode="auto">
          <a:xfrm>
            <a:off x="571500" y="1285875"/>
            <a:ext cx="8126016" cy="4555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lIns="90620" tIns="45310" rIns="90620" bIns="45310">
            <a:spAutoFit/>
          </a:bodyPr>
          <a:lstStyle>
            <a:lvl1pPr defTabSz="966788" eaLnBrk="0" hangingPunct="0">
              <a:defRPr sz="2800" b="1">
                <a:solidFill>
                  <a:schemeClr val="tx1"/>
                </a:solidFill>
                <a:latin typeface="Times New Roman" panose="02020603050405020304" pitchFamily="18" charset="0"/>
              </a:defRPr>
            </a:lvl1pPr>
            <a:lvl2pPr marL="687388" indent="-460375" defTabSz="966788" eaLnBrk="0" hangingPunct="0">
              <a:defRPr sz="2800" b="1">
                <a:solidFill>
                  <a:schemeClr val="tx1"/>
                </a:solidFill>
                <a:latin typeface="Times New Roman" panose="02020603050405020304" pitchFamily="18" charset="0"/>
              </a:defRPr>
            </a:lvl2pPr>
            <a:lvl3pPr marL="1143000" indent="-228600" defTabSz="966788" eaLnBrk="0" hangingPunct="0">
              <a:defRPr sz="2800" b="1">
                <a:solidFill>
                  <a:schemeClr val="tx1"/>
                </a:solidFill>
                <a:latin typeface="Times New Roman" panose="02020603050405020304" pitchFamily="18" charset="0"/>
              </a:defRPr>
            </a:lvl3pPr>
            <a:lvl4pPr marL="1600200" indent="-228600" defTabSz="966788" eaLnBrk="0" hangingPunct="0">
              <a:defRPr sz="2800" b="1">
                <a:solidFill>
                  <a:schemeClr val="tx1"/>
                </a:solidFill>
                <a:latin typeface="Times New Roman" panose="02020603050405020304" pitchFamily="18" charset="0"/>
              </a:defRPr>
            </a:lvl4pPr>
            <a:lvl5pPr marL="2057400" indent="-228600" defTabSz="966788" eaLnBrk="0" hangingPunct="0">
              <a:defRPr sz="2800" b="1">
                <a:solidFill>
                  <a:schemeClr val="tx1"/>
                </a:solidFill>
                <a:latin typeface="Times New Roman" panose="02020603050405020304" pitchFamily="18" charset="0"/>
              </a:defRPr>
            </a:lvl5pPr>
            <a:lvl6pPr marL="2514600" indent="-228600" defTabSz="966788"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defTabSz="966788"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defTabSz="966788"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defTabSz="966788"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5000"/>
              </a:lnSpc>
              <a:spcBef>
                <a:spcPct val="20000"/>
              </a:spcBef>
            </a:pPr>
            <a:r>
              <a:rPr lang="en-US" sz="1969" b="0">
                <a:latin typeface="+mn-lt"/>
              </a:rPr>
              <a:t>Casey Company has five activity cost pools and two products. It expects to produce 200,000 units of its automobile scissors jack and 80,000 units of its truck hydraulic jack. Having identified its activity cost pools and the cost drivers for each cost pool, Casey Company accumulated the following data relative to those activity cost pools and cost drivers.</a:t>
            </a:r>
          </a:p>
          <a:p>
            <a:pPr eaLnBrk="1" hangingPunct="1">
              <a:lnSpc>
                <a:spcPct val="115000"/>
              </a:lnSpc>
              <a:spcBef>
                <a:spcPct val="20000"/>
              </a:spcBef>
            </a:pPr>
            <a:r>
              <a:rPr lang="en-US" sz="1969" b="0">
                <a:latin typeface="+mn-lt"/>
              </a:rPr>
              <a:t>Using the above data, do the following.</a:t>
            </a:r>
          </a:p>
          <a:p>
            <a:pPr lvl="1" eaLnBrk="1" hangingPunct="1">
              <a:lnSpc>
                <a:spcPct val="115000"/>
              </a:lnSpc>
              <a:spcBef>
                <a:spcPct val="20000"/>
              </a:spcBef>
              <a:buFontTx/>
              <a:buAutoNum type="alphaLcPeriod"/>
            </a:pPr>
            <a:r>
              <a:rPr lang="en-US" sz="1969" b="0">
                <a:latin typeface="+mn-lt"/>
              </a:rPr>
              <a:t>Prepare a schedule showing the computations of the activity-based overhead rates per cost driver.</a:t>
            </a:r>
          </a:p>
          <a:p>
            <a:pPr lvl="1" eaLnBrk="1" hangingPunct="1">
              <a:lnSpc>
                <a:spcPct val="115000"/>
              </a:lnSpc>
              <a:spcBef>
                <a:spcPct val="20000"/>
              </a:spcBef>
              <a:buFontTx/>
              <a:buAutoNum type="alphaLcPeriod"/>
            </a:pPr>
            <a:r>
              <a:rPr lang="en-US" sz="1969" b="0">
                <a:latin typeface="+mn-lt"/>
              </a:rPr>
              <a:t>Prepare a schedule assigning each activity’s overhead cost to the two products.</a:t>
            </a:r>
          </a:p>
          <a:p>
            <a:pPr lvl="1" eaLnBrk="1" hangingPunct="1">
              <a:lnSpc>
                <a:spcPct val="115000"/>
              </a:lnSpc>
              <a:spcBef>
                <a:spcPct val="20000"/>
              </a:spcBef>
              <a:buFontTx/>
              <a:buAutoNum type="alphaLcPeriod"/>
            </a:pPr>
            <a:r>
              <a:rPr lang="en-US" sz="1969" b="0">
                <a:latin typeface="+mn-lt"/>
              </a:rPr>
              <a:t>Compute the overhead cost per unit for each product.</a:t>
            </a:r>
          </a:p>
          <a:p>
            <a:pPr lvl="1" eaLnBrk="1" hangingPunct="1">
              <a:lnSpc>
                <a:spcPct val="115000"/>
              </a:lnSpc>
              <a:spcBef>
                <a:spcPct val="20000"/>
              </a:spcBef>
              <a:buFontTx/>
              <a:buAutoNum type="alphaLcPeriod"/>
            </a:pPr>
            <a:r>
              <a:rPr lang="en-US" sz="1969" b="0">
                <a:latin typeface="+mn-lt"/>
              </a:rPr>
              <a:t>Comment on the comparative overhead cost per unit.</a:t>
            </a:r>
          </a:p>
        </p:txBody>
      </p:sp>
      <p:pic>
        <p:nvPicPr>
          <p:cNvPr id="24580" name="Picture 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4" name="Slide Number Placeholder 3"/>
          <p:cNvSpPr>
            <a:spLocks noGrp="1"/>
          </p:cNvSpPr>
          <p:nvPr>
            <p:ph type="sldNum" sz="quarter" idx="11"/>
          </p:nvPr>
        </p:nvSpPr>
        <p:spPr/>
        <p:txBody>
          <a:bodyPr/>
          <a:lstStyle/>
          <a:p>
            <a:fld id="{6C4AB78C-E9F0-4104-9D2F-C5F1EB334A58}" type="slidenum">
              <a:rPr lang="en-US" smtClean="0"/>
              <a:pPr/>
              <a:t>42</a:t>
            </a:fld>
            <a:endParaRPr lang="en-US"/>
          </a:p>
        </p:txBody>
      </p:sp>
    </p:spTree>
    <p:extLst>
      <p:ext uri="{BB962C8B-B14F-4D97-AF65-F5344CB8AC3E}">
        <p14:creationId xmlns:p14="http://schemas.microsoft.com/office/powerpoint/2010/main" xmlns="" val="2581471995"/>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4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7188" y="4302622"/>
            <a:ext cx="8429625" cy="18410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5604" name="Rectangle 12"/>
          <p:cNvSpPr>
            <a:spLocks noChangeArrowheads="1"/>
          </p:cNvSpPr>
          <p:nvPr/>
        </p:nvSpPr>
        <p:spPr bwMode="auto">
          <a:xfrm>
            <a:off x="357188" y="3786187"/>
            <a:ext cx="8572500" cy="3110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marL="227013" indent="-227013"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5000"/>
              </a:lnSpc>
              <a:spcBef>
                <a:spcPct val="30000"/>
              </a:spcBef>
              <a:buFontTx/>
              <a:buAutoNum type="alphaLcPeriod"/>
            </a:pPr>
            <a:r>
              <a:rPr lang="en-US" sz="1313">
                <a:latin typeface="+mn-lt"/>
              </a:rPr>
              <a:t>Prepare a schedule showing the computations of the activity-based overhead rates per cost driver.</a:t>
            </a:r>
          </a:p>
        </p:txBody>
      </p:sp>
      <p:sp>
        <p:nvSpPr>
          <p:cNvPr id="405517" name="Rectangle 13"/>
          <p:cNvSpPr>
            <a:spLocks noChangeArrowheads="1"/>
          </p:cNvSpPr>
          <p:nvPr/>
        </p:nvSpPr>
        <p:spPr bwMode="auto">
          <a:xfrm>
            <a:off x="2358926" y="4789290"/>
            <a:ext cx="6357938" cy="189012"/>
          </a:xfrm>
          <a:prstGeom prst="rect">
            <a:avLst/>
          </a:prstGeom>
          <a:solidFill>
            <a:schemeClr val="bg1"/>
          </a:solidFill>
          <a:ln w="1270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05536" name="Rectangle 32"/>
          <p:cNvSpPr>
            <a:spLocks noChangeArrowheads="1"/>
          </p:cNvSpPr>
          <p:nvPr/>
        </p:nvSpPr>
        <p:spPr bwMode="auto">
          <a:xfrm>
            <a:off x="2357437" y="4979790"/>
            <a:ext cx="6357938" cy="189012"/>
          </a:xfrm>
          <a:prstGeom prst="rect">
            <a:avLst/>
          </a:prstGeom>
          <a:solidFill>
            <a:schemeClr val="bg1"/>
          </a:solidFill>
          <a:ln w="1270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05537" name="Rectangle 33"/>
          <p:cNvSpPr>
            <a:spLocks noChangeArrowheads="1"/>
          </p:cNvSpPr>
          <p:nvPr/>
        </p:nvSpPr>
        <p:spPr bwMode="auto">
          <a:xfrm>
            <a:off x="2357437" y="5168801"/>
            <a:ext cx="6357938" cy="189011"/>
          </a:xfrm>
          <a:prstGeom prst="rect">
            <a:avLst/>
          </a:prstGeom>
          <a:solidFill>
            <a:schemeClr val="bg1"/>
          </a:solidFill>
          <a:ln w="1270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05539" name="Rectangle 35"/>
          <p:cNvSpPr>
            <a:spLocks noChangeArrowheads="1"/>
          </p:cNvSpPr>
          <p:nvPr/>
        </p:nvSpPr>
        <p:spPr bwMode="auto">
          <a:xfrm>
            <a:off x="2357437" y="5372696"/>
            <a:ext cx="6357938" cy="189012"/>
          </a:xfrm>
          <a:prstGeom prst="rect">
            <a:avLst/>
          </a:prstGeom>
          <a:solidFill>
            <a:schemeClr val="bg1"/>
          </a:solidFill>
          <a:ln w="1270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05540" name="Rectangle 36"/>
          <p:cNvSpPr>
            <a:spLocks noChangeArrowheads="1"/>
          </p:cNvSpPr>
          <p:nvPr/>
        </p:nvSpPr>
        <p:spPr bwMode="auto">
          <a:xfrm>
            <a:off x="2357437" y="5572126"/>
            <a:ext cx="6357938" cy="189012"/>
          </a:xfrm>
          <a:prstGeom prst="rect">
            <a:avLst/>
          </a:prstGeom>
          <a:solidFill>
            <a:schemeClr val="bg1"/>
          </a:solidFill>
          <a:ln w="1270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05541" name="Rectangle 37"/>
          <p:cNvSpPr>
            <a:spLocks noChangeArrowheads="1"/>
          </p:cNvSpPr>
          <p:nvPr/>
        </p:nvSpPr>
        <p:spPr bwMode="auto">
          <a:xfrm>
            <a:off x="2357437" y="5811739"/>
            <a:ext cx="6357938" cy="189011"/>
          </a:xfrm>
          <a:prstGeom prst="rect">
            <a:avLst/>
          </a:prstGeom>
          <a:solidFill>
            <a:schemeClr val="bg1"/>
          </a:solidFill>
          <a:ln w="1270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pic>
        <p:nvPicPr>
          <p:cNvPr id="25611" name="Picture 4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7187" y="1285875"/>
            <a:ext cx="8501063" cy="2238375"/>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25612" name="Picture 4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12" name="Slide Number Placeholder 11"/>
          <p:cNvSpPr>
            <a:spLocks noGrp="1"/>
          </p:cNvSpPr>
          <p:nvPr>
            <p:ph type="sldNum" sz="quarter" idx="11"/>
          </p:nvPr>
        </p:nvSpPr>
        <p:spPr/>
        <p:txBody>
          <a:bodyPr/>
          <a:lstStyle/>
          <a:p>
            <a:fld id="{6C4AB78C-E9F0-4104-9D2F-C5F1EB334A58}" type="slidenum">
              <a:rPr lang="en-US" smtClean="0"/>
              <a:pPr/>
              <a:t>43</a:t>
            </a:fld>
            <a:endParaRPr lang="en-US"/>
          </a:p>
        </p:txBody>
      </p:sp>
    </p:spTree>
    <p:extLst>
      <p:ext uri="{BB962C8B-B14F-4D97-AF65-F5344CB8AC3E}">
        <p14:creationId xmlns:p14="http://schemas.microsoft.com/office/powerpoint/2010/main" xmlns="" val="223107577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405517"/>
                                        </p:tgtEl>
                                      </p:cBhvr>
                                    </p:animEffect>
                                    <p:set>
                                      <p:cBhvr>
                                        <p:cTn id="7" dur="1" fill="hold">
                                          <p:stCondLst>
                                            <p:cond delay="499"/>
                                          </p:stCondLst>
                                        </p:cTn>
                                        <p:tgtEl>
                                          <p:spTgt spid="4055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405536"/>
                                        </p:tgtEl>
                                      </p:cBhvr>
                                    </p:animEffect>
                                    <p:set>
                                      <p:cBhvr>
                                        <p:cTn id="12" dur="1" fill="hold">
                                          <p:stCondLst>
                                            <p:cond delay="499"/>
                                          </p:stCondLst>
                                        </p:cTn>
                                        <p:tgtEl>
                                          <p:spTgt spid="405536"/>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405537"/>
                                        </p:tgtEl>
                                      </p:cBhvr>
                                    </p:animEffect>
                                    <p:set>
                                      <p:cBhvr>
                                        <p:cTn id="17" dur="1" fill="hold">
                                          <p:stCondLst>
                                            <p:cond delay="499"/>
                                          </p:stCondLst>
                                        </p:cTn>
                                        <p:tgtEl>
                                          <p:spTgt spid="405537"/>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405539"/>
                                        </p:tgtEl>
                                      </p:cBhvr>
                                    </p:animEffect>
                                    <p:set>
                                      <p:cBhvr>
                                        <p:cTn id="22" dur="1" fill="hold">
                                          <p:stCondLst>
                                            <p:cond delay="499"/>
                                          </p:stCondLst>
                                        </p:cTn>
                                        <p:tgtEl>
                                          <p:spTgt spid="405539"/>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405540"/>
                                        </p:tgtEl>
                                      </p:cBhvr>
                                    </p:animEffect>
                                    <p:set>
                                      <p:cBhvr>
                                        <p:cTn id="27" dur="1" fill="hold">
                                          <p:stCondLst>
                                            <p:cond delay="499"/>
                                          </p:stCondLst>
                                        </p:cTn>
                                        <p:tgtEl>
                                          <p:spTgt spid="405540"/>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405541"/>
                                        </p:tgtEl>
                                      </p:cBhvr>
                                    </p:animEffect>
                                    <p:set>
                                      <p:cBhvr>
                                        <p:cTn id="32" dur="1" fill="hold">
                                          <p:stCondLst>
                                            <p:cond delay="499"/>
                                          </p:stCondLst>
                                        </p:cTn>
                                        <p:tgtEl>
                                          <p:spTgt spid="40554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5517" grpId="0" animBg="1"/>
      <p:bldP spid="405536" grpId="0" animBg="1"/>
      <p:bldP spid="405537" grpId="0" animBg="1"/>
      <p:bldP spid="405539" grpId="0" animBg="1"/>
      <p:bldP spid="405540" grpId="0" animBg="1"/>
      <p:bldP spid="405541"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1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8625" y="3571876"/>
            <a:ext cx="8429625" cy="29914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26627" name="Picture 1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0063" y="285750"/>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6628" name="Rectangle 16"/>
          <p:cNvSpPr>
            <a:spLocks noChangeArrowheads="1"/>
          </p:cNvSpPr>
          <p:nvPr/>
        </p:nvSpPr>
        <p:spPr bwMode="auto">
          <a:xfrm>
            <a:off x="3286125" y="214312"/>
            <a:ext cx="5643563" cy="785813"/>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pic>
        <p:nvPicPr>
          <p:cNvPr id="26629" name="Picture 1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57187" y="1143000"/>
            <a:ext cx="8501063" cy="2238375"/>
          </a:xfrm>
          <a:prstGeom prst="rect">
            <a:avLst/>
          </a:prstGeom>
          <a:noFill/>
          <a:ln w="19050" algn="ctr">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26630" name="Rectangle 15"/>
          <p:cNvSpPr>
            <a:spLocks noChangeArrowheads="1"/>
          </p:cNvSpPr>
          <p:nvPr/>
        </p:nvSpPr>
        <p:spPr bwMode="auto">
          <a:xfrm>
            <a:off x="3357563" y="357187"/>
            <a:ext cx="5429250" cy="557076"/>
          </a:xfrm>
          <a:prstGeom prst="rect">
            <a:avLst/>
          </a:prstGeom>
          <a:solidFill>
            <a:schemeClr val="bg1"/>
          </a:solidFill>
          <a:ln>
            <a:noFill/>
          </a:ln>
          <a:extLs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342900" indent="-342900" eaLnBrk="0" hangingPunct="0">
              <a:defRPr sz="2800" b="1">
                <a:solidFill>
                  <a:schemeClr val="tx1"/>
                </a:solidFill>
                <a:latin typeface="Times New Roman" panose="02020603050405020304" pitchFamily="18" charset="0"/>
              </a:defRPr>
            </a:lvl1pPr>
            <a:lvl2pPr marL="395288" indent="-280988"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15000"/>
              </a:lnSpc>
              <a:spcBef>
                <a:spcPct val="30000"/>
              </a:spcBef>
              <a:buFontTx/>
              <a:buAutoNum type="alphaLcPeriod" startAt="2"/>
            </a:pPr>
            <a:r>
              <a:rPr lang="en-US" sz="1313">
                <a:latin typeface="+mn-lt"/>
              </a:rPr>
              <a:t>Prepare a schedule assigning each activity’s overhead cost to the two products.</a:t>
            </a:r>
          </a:p>
        </p:txBody>
      </p:sp>
      <p:sp>
        <p:nvSpPr>
          <p:cNvPr id="480273" name="Rectangle 17"/>
          <p:cNvSpPr>
            <a:spLocks noChangeArrowheads="1"/>
          </p:cNvSpPr>
          <p:nvPr/>
        </p:nvSpPr>
        <p:spPr bwMode="auto">
          <a:xfrm>
            <a:off x="3214688" y="4857750"/>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74" name="Rectangle 18"/>
          <p:cNvSpPr>
            <a:spLocks noChangeArrowheads="1"/>
          </p:cNvSpPr>
          <p:nvPr/>
        </p:nvSpPr>
        <p:spPr bwMode="auto">
          <a:xfrm>
            <a:off x="3214688" y="5072062"/>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75" name="Rectangle 19"/>
          <p:cNvSpPr>
            <a:spLocks noChangeArrowheads="1"/>
          </p:cNvSpPr>
          <p:nvPr/>
        </p:nvSpPr>
        <p:spPr bwMode="auto">
          <a:xfrm>
            <a:off x="3214688" y="5286375"/>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76" name="Rectangle 20"/>
          <p:cNvSpPr>
            <a:spLocks noChangeArrowheads="1"/>
          </p:cNvSpPr>
          <p:nvPr/>
        </p:nvSpPr>
        <p:spPr bwMode="auto">
          <a:xfrm>
            <a:off x="3214688" y="5500687"/>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77" name="Rectangle 21"/>
          <p:cNvSpPr>
            <a:spLocks noChangeArrowheads="1"/>
          </p:cNvSpPr>
          <p:nvPr/>
        </p:nvSpPr>
        <p:spPr bwMode="auto">
          <a:xfrm>
            <a:off x="3214688" y="5786437"/>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78" name="Rectangle 22"/>
          <p:cNvSpPr>
            <a:spLocks noChangeArrowheads="1"/>
          </p:cNvSpPr>
          <p:nvPr/>
        </p:nvSpPr>
        <p:spPr bwMode="auto">
          <a:xfrm>
            <a:off x="3214688" y="6215062"/>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79" name="Rectangle 23"/>
          <p:cNvSpPr>
            <a:spLocks noChangeArrowheads="1"/>
          </p:cNvSpPr>
          <p:nvPr/>
        </p:nvSpPr>
        <p:spPr bwMode="auto">
          <a:xfrm>
            <a:off x="6786563" y="4857750"/>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80" name="Rectangle 24"/>
          <p:cNvSpPr>
            <a:spLocks noChangeArrowheads="1"/>
          </p:cNvSpPr>
          <p:nvPr/>
        </p:nvSpPr>
        <p:spPr bwMode="auto">
          <a:xfrm>
            <a:off x="6786563" y="5072062"/>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81" name="Rectangle 25"/>
          <p:cNvSpPr>
            <a:spLocks noChangeArrowheads="1"/>
          </p:cNvSpPr>
          <p:nvPr/>
        </p:nvSpPr>
        <p:spPr bwMode="auto">
          <a:xfrm>
            <a:off x="6786563" y="5286375"/>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82" name="Rectangle 26"/>
          <p:cNvSpPr>
            <a:spLocks noChangeArrowheads="1"/>
          </p:cNvSpPr>
          <p:nvPr/>
        </p:nvSpPr>
        <p:spPr bwMode="auto">
          <a:xfrm>
            <a:off x="6786563" y="5500687"/>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83" name="Rectangle 27"/>
          <p:cNvSpPr>
            <a:spLocks noChangeArrowheads="1"/>
          </p:cNvSpPr>
          <p:nvPr/>
        </p:nvSpPr>
        <p:spPr bwMode="auto">
          <a:xfrm>
            <a:off x="6786563" y="5786437"/>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480284" name="Rectangle 28"/>
          <p:cNvSpPr>
            <a:spLocks noChangeArrowheads="1"/>
          </p:cNvSpPr>
          <p:nvPr/>
        </p:nvSpPr>
        <p:spPr bwMode="auto">
          <a:xfrm>
            <a:off x="6786563" y="6215062"/>
            <a:ext cx="2000250" cy="214313"/>
          </a:xfrm>
          <a:prstGeom prst="rect">
            <a:avLst/>
          </a:prstGeom>
          <a:solidFill>
            <a:schemeClr val="bg1"/>
          </a:solidFill>
          <a:ln w="19050">
            <a:solidFill>
              <a:schemeClr val="tx1"/>
            </a:solidFill>
            <a:miter lim="800000"/>
            <a:headEnd/>
            <a:tailEnd/>
          </a:ln>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latin typeface="+mn-lt"/>
            </a:endParaRPr>
          </a:p>
        </p:txBody>
      </p:sp>
      <p:sp>
        <p:nvSpPr>
          <p:cNvPr id="19" name="Slide Number Placeholder 18"/>
          <p:cNvSpPr>
            <a:spLocks noGrp="1"/>
          </p:cNvSpPr>
          <p:nvPr>
            <p:ph type="sldNum" sz="quarter" idx="11"/>
          </p:nvPr>
        </p:nvSpPr>
        <p:spPr/>
        <p:txBody>
          <a:bodyPr/>
          <a:lstStyle/>
          <a:p>
            <a:fld id="{6C4AB78C-E9F0-4104-9D2F-C5F1EB334A58}" type="slidenum">
              <a:rPr lang="en-US" smtClean="0"/>
              <a:pPr/>
              <a:t>44</a:t>
            </a:fld>
            <a:endParaRPr lang="en-US"/>
          </a:p>
        </p:txBody>
      </p:sp>
    </p:spTree>
    <p:extLst>
      <p:ext uri="{BB962C8B-B14F-4D97-AF65-F5344CB8AC3E}">
        <p14:creationId xmlns:p14="http://schemas.microsoft.com/office/powerpoint/2010/main" xmlns="" val="176424538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8" fill="hold" grpId="0" nodeType="clickEffect">
                                  <p:stCondLst>
                                    <p:cond delay="0"/>
                                  </p:stCondLst>
                                  <p:childTnLst>
                                    <p:animEffect transition="out" filter="wipe(left)">
                                      <p:cBhvr>
                                        <p:cTn id="6" dur="500"/>
                                        <p:tgtEl>
                                          <p:spTgt spid="480273"/>
                                        </p:tgtEl>
                                      </p:cBhvr>
                                    </p:animEffect>
                                    <p:set>
                                      <p:cBhvr>
                                        <p:cTn id="7" dur="1" fill="hold">
                                          <p:stCondLst>
                                            <p:cond delay="499"/>
                                          </p:stCondLst>
                                        </p:cTn>
                                        <p:tgtEl>
                                          <p:spTgt spid="480273"/>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xit" presetSubtype="8" fill="hold" grpId="0" nodeType="clickEffect">
                                  <p:stCondLst>
                                    <p:cond delay="0"/>
                                  </p:stCondLst>
                                  <p:childTnLst>
                                    <p:animEffect transition="out" filter="wipe(left)">
                                      <p:cBhvr>
                                        <p:cTn id="11" dur="500"/>
                                        <p:tgtEl>
                                          <p:spTgt spid="480274"/>
                                        </p:tgtEl>
                                      </p:cBhvr>
                                    </p:animEffect>
                                    <p:set>
                                      <p:cBhvr>
                                        <p:cTn id="12" dur="1" fill="hold">
                                          <p:stCondLst>
                                            <p:cond delay="499"/>
                                          </p:stCondLst>
                                        </p:cTn>
                                        <p:tgtEl>
                                          <p:spTgt spid="48027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xit" presetSubtype="8" fill="hold" grpId="0" nodeType="clickEffect">
                                  <p:stCondLst>
                                    <p:cond delay="0"/>
                                  </p:stCondLst>
                                  <p:childTnLst>
                                    <p:animEffect transition="out" filter="wipe(left)">
                                      <p:cBhvr>
                                        <p:cTn id="16" dur="500"/>
                                        <p:tgtEl>
                                          <p:spTgt spid="480275"/>
                                        </p:tgtEl>
                                      </p:cBhvr>
                                    </p:animEffect>
                                    <p:set>
                                      <p:cBhvr>
                                        <p:cTn id="17" dur="1" fill="hold">
                                          <p:stCondLst>
                                            <p:cond delay="499"/>
                                          </p:stCondLst>
                                        </p:cTn>
                                        <p:tgtEl>
                                          <p:spTgt spid="48027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xit" presetSubtype="8" fill="hold" grpId="0" nodeType="clickEffect">
                                  <p:stCondLst>
                                    <p:cond delay="0"/>
                                  </p:stCondLst>
                                  <p:childTnLst>
                                    <p:animEffect transition="out" filter="wipe(left)">
                                      <p:cBhvr>
                                        <p:cTn id="21" dur="500"/>
                                        <p:tgtEl>
                                          <p:spTgt spid="480276"/>
                                        </p:tgtEl>
                                      </p:cBhvr>
                                    </p:animEffect>
                                    <p:set>
                                      <p:cBhvr>
                                        <p:cTn id="22" dur="1" fill="hold">
                                          <p:stCondLst>
                                            <p:cond delay="499"/>
                                          </p:stCondLst>
                                        </p:cTn>
                                        <p:tgtEl>
                                          <p:spTgt spid="480276"/>
                                        </p:tgtEl>
                                        <p:attrNameLst>
                                          <p:attrName>style.visibility</p:attrName>
                                        </p:attrNameLst>
                                      </p:cBhvr>
                                      <p:to>
                                        <p:strVal val="hidden"/>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8" fill="hold" grpId="0" nodeType="clickEffect">
                                  <p:stCondLst>
                                    <p:cond delay="0"/>
                                  </p:stCondLst>
                                  <p:childTnLst>
                                    <p:animEffect transition="out" filter="wipe(left)">
                                      <p:cBhvr>
                                        <p:cTn id="26" dur="500"/>
                                        <p:tgtEl>
                                          <p:spTgt spid="480277"/>
                                        </p:tgtEl>
                                      </p:cBhvr>
                                    </p:animEffect>
                                    <p:set>
                                      <p:cBhvr>
                                        <p:cTn id="27" dur="1" fill="hold">
                                          <p:stCondLst>
                                            <p:cond delay="499"/>
                                          </p:stCondLst>
                                        </p:cTn>
                                        <p:tgtEl>
                                          <p:spTgt spid="480277"/>
                                        </p:tgtEl>
                                        <p:attrNameLst>
                                          <p:attrName>style.visibility</p:attrName>
                                        </p:attrNameLst>
                                      </p:cBhvr>
                                      <p:to>
                                        <p:strVal val="hidden"/>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xit" presetSubtype="8" fill="hold" grpId="0" nodeType="clickEffect">
                                  <p:stCondLst>
                                    <p:cond delay="0"/>
                                  </p:stCondLst>
                                  <p:childTnLst>
                                    <p:animEffect transition="out" filter="wipe(left)">
                                      <p:cBhvr>
                                        <p:cTn id="31" dur="500"/>
                                        <p:tgtEl>
                                          <p:spTgt spid="480278"/>
                                        </p:tgtEl>
                                      </p:cBhvr>
                                    </p:animEffect>
                                    <p:set>
                                      <p:cBhvr>
                                        <p:cTn id="32" dur="1" fill="hold">
                                          <p:stCondLst>
                                            <p:cond delay="499"/>
                                          </p:stCondLst>
                                        </p:cTn>
                                        <p:tgtEl>
                                          <p:spTgt spid="480278"/>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xit" presetSubtype="8" fill="hold" grpId="0" nodeType="clickEffect">
                                  <p:stCondLst>
                                    <p:cond delay="0"/>
                                  </p:stCondLst>
                                  <p:childTnLst>
                                    <p:animEffect transition="out" filter="wipe(left)">
                                      <p:cBhvr>
                                        <p:cTn id="36" dur="500"/>
                                        <p:tgtEl>
                                          <p:spTgt spid="480279"/>
                                        </p:tgtEl>
                                      </p:cBhvr>
                                    </p:animEffect>
                                    <p:set>
                                      <p:cBhvr>
                                        <p:cTn id="37" dur="1" fill="hold">
                                          <p:stCondLst>
                                            <p:cond delay="499"/>
                                          </p:stCondLst>
                                        </p:cTn>
                                        <p:tgtEl>
                                          <p:spTgt spid="480279"/>
                                        </p:tgtEl>
                                        <p:attrNameLst>
                                          <p:attrName>style.visibility</p:attrName>
                                        </p:attrNameLst>
                                      </p:cBhvr>
                                      <p:to>
                                        <p:strVal val="hidden"/>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xit" presetSubtype="8" fill="hold" grpId="0" nodeType="clickEffect">
                                  <p:stCondLst>
                                    <p:cond delay="0"/>
                                  </p:stCondLst>
                                  <p:childTnLst>
                                    <p:animEffect transition="out" filter="wipe(left)">
                                      <p:cBhvr>
                                        <p:cTn id="41" dur="500"/>
                                        <p:tgtEl>
                                          <p:spTgt spid="480280"/>
                                        </p:tgtEl>
                                      </p:cBhvr>
                                    </p:animEffect>
                                    <p:set>
                                      <p:cBhvr>
                                        <p:cTn id="42" dur="1" fill="hold">
                                          <p:stCondLst>
                                            <p:cond delay="499"/>
                                          </p:stCondLst>
                                        </p:cTn>
                                        <p:tgtEl>
                                          <p:spTgt spid="480280"/>
                                        </p:tgtEl>
                                        <p:attrNameLst>
                                          <p:attrName>style.visibility</p:attrName>
                                        </p:attrNameLst>
                                      </p:cBhvr>
                                      <p:to>
                                        <p:strVal val="hidden"/>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xit" presetSubtype="8" fill="hold" grpId="0" nodeType="clickEffect">
                                  <p:stCondLst>
                                    <p:cond delay="0"/>
                                  </p:stCondLst>
                                  <p:childTnLst>
                                    <p:animEffect transition="out" filter="wipe(left)">
                                      <p:cBhvr>
                                        <p:cTn id="46" dur="500"/>
                                        <p:tgtEl>
                                          <p:spTgt spid="480281"/>
                                        </p:tgtEl>
                                      </p:cBhvr>
                                    </p:animEffect>
                                    <p:set>
                                      <p:cBhvr>
                                        <p:cTn id="47" dur="1" fill="hold">
                                          <p:stCondLst>
                                            <p:cond delay="499"/>
                                          </p:stCondLst>
                                        </p:cTn>
                                        <p:tgtEl>
                                          <p:spTgt spid="480281"/>
                                        </p:tgtEl>
                                        <p:attrNameLst>
                                          <p:attrName>style.visibility</p:attrName>
                                        </p:attrNameLst>
                                      </p:cBhvr>
                                      <p:to>
                                        <p:strVal val="hidden"/>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xit" presetSubtype="8" fill="hold" grpId="0" nodeType="clickEffect">
                                  <p:stCondLst>
                                    <p:cond delay="0"/>
                                  </p:stCondLst>
                                  <p:childTnLst>
                                    <p:animEffect transition="out" filter="wipe(left)">
                                      <p:cBhvr>
                                        <p:cTn id="51" dur="500"/>
                                        <p:tgtEl>
                                          <p:spTgt spid="480282"/>
                                        </p:tgtEl>
                                      </p:cBhvr>
                                    </p:animEffect>
                                    <p:set>
                                      <p:cBhvr>
                                        <p:cTn id="52" dur="1" fill="hold">
                                          <p:stCondLst>
                                            <p:cond delay="499"/>
                                          </p:stCondLst>
                                        </p:cTn>
                                        <p:tgtEl>
                                          <p:spTgt spid="480282"/>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xit" presetSubtype="8" fill="hold" grpId="0" nodeType="clickEffect">
                                  <p:stCondLst>
                                    <p:cond delay="0"/>
                                  </p:stCondLst>
                                  <p:childTnLst>
                                    <p:animEffect transition="out" filter="wipe(left)">
                                      <p:cBhvr>
                                        <p:cTn id="56" dur="500"/>
                                        <p:tgtEl>
                                          <p:spTgt spid="480283"/>
                                        </p:tgtEl>
                                      </p:cBhvr>
                                    </p:animEffect>
                                    <p:set>
                                      <p:cBhvr>
                                        <p:cTn id="57" dur="1" fill="hold">
                                          <p:stCondLst>
                                            <p:cond delay="499"/>
                                          </p:stCondLst>
                                        </p:cTn>
                                        <p:tgtEl>
                                          <p:spTgt spid="480283"/>
                                        </p:tgtEl>
                                        <p:attrNameLst>
                                          <p:attrName>style.visibility</p:attrName>
                                        </p:attrNameLst>
                                      </p:cBhvr>
                                      <p:to>
                                        <p:strVal val="hidden"/>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xit" presetSubtype="8" fill="hold" grpId="0" nodeType="clickEffect">
                                  <p:stCondLst>
                                    <p:cond delay="0"/>
                                  </p:stCondLst>
                                  <p:childTnLst>
                                    <p:animEffect transition="out" filter="wipe(left)">
                                      <p:cBhvr>
                                        <p:cTn id="61" dur="500"/>
                                        <p:tgtEl>
                                          <p:spTgt spid="480284"/>
                                        </p:tgtEl>
                                      </p:cBhvr>
                                    </p:animEffect>
                                    <p:set>
                                      <p:cBhvr>
                                        <p:cTn id="62" dur="1" fill="hold">
                                          <p:stCondLst>
                                            <p:cond delay="499"/>
                                          </p:stCondLst>
                                        </p:cTn>
                                        <p:tgtEl>
                                          <p:spTgt spid="48028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0273" grpId="0" animBg="1"/>
      <p:bldP spid="480274" grpId="0" animBg="1"/>
      <p:bldP spid="480275" grpId="0" animBg="1"/>
      <p:bldP spid="480276" grpId="0" animBg="1"/>
      <p:bldP spid="480277" grpId="0" animBg="1"/>
      <p:bldP spid="480278" grpId="0" animBg="1"/>
      <p:bldP spid="480279" grpId="0" animBg="1"/>
      <p:bldP spid="480280" grpId="0" animBg="1"/>
      <p:bldP spid="480281" grpId="0" animBg="1"/>
      <p:bldP spid="480282" grpId="0" animBg="1"/>
      <p:bldP spid="480283" grpId="0" animBg="1"/>
      <p:bldP spid="480284"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1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14375" y="2012156"/>
            <a:ext cx="7929563" cy="19883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7651" name="Rectangle 7"/>
          <p:cNvSpPr>
            <a:spLocks noChangeArrowheads="1"/>
          </p:cNvSpPr>
          <p:nvPr/>
        </p:nvSpPr>
        <p:spPr bwMode="auto">
          <a:xfrm>
            <a:off x="500063" y="1409404"/>
            <a:ext cx="7286625"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342900" indent="-342900" eaLnBrk="0" hangingPunct="0">
              <a:defRPr sz="2800" b="1">
                <a:solidFill>
                  <a:schemeClr val="tx1"/>
                </a:solidFill>
                <a:latin typeface="Times New Roman" panose="02020603050405020304" pitchFamily="18" charset="0"/>
              </a:defRPr>
            </a:lvl1pPr>
            <a:lvl2pPr marL="11430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15000"/>
              </a:lnSpc>
              <a:spcBef>
                <a:spcPct val="30000"/>
              </a:spcBef>
            </a:pPr>
            <a:r>
              <a:rPr lang="en-US" sz="2063" b="0">
                <a:latin typeface="+mn-lt"/>
              </a:rPr>
              <a:t>c. Compute the overhead cost per unit for each product.</a:t>
            </a:r>
          </a:p>
        </p:txBody>
      </p:sp>
      <p:sp>
        <p:nvSpPr>
          <p:cNvPr id="27652" name="Rectangle 12"/>
          <p:cNvSpPr>
            <a:spLocks noChangeArrowheads="1"/>
          </p:cNvSpPr>
          <p:nvPr/>
        </p:nvSpPr>
        <p:spPr bwMode="auto">
          <a:xfrm>
            <a:off x="1000125" y="4714875"/>
            <a:ext cx="7643813" cy="14196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lnSpc>
                <a:spcPct val="115000"/>
              </a:lnSpc>
              <a:spcBef>
                <a:spcPct val="30000"/>
              </a:spcBef>
            </a:pPr>
            <a:r>
              <a:rPr lang="en-US" sz="1875" b="0">
                <a:latin typeface="+mn-lt"/>
              </a:rPr>
              <a:t>These data show that the total overhead assigned to 80,000 hydraulic jacks exceeds the overhead assigned to 200,000 scissors jacks. The overhead cost per hydraulic jack is $34.25. It is only $12.80 per scissors jack.</a:t>
            </a:r>
          </a:p>
        </p:txBody>
      </p:sp>
      <p:sp>
        <p:nvSpPr>
          <p:cNvPr id="27653" name="Rectangle 13"/>
          <p:cNvSpPr>
            <a:spLocks noChangeArrowheads="1"/>
          </p:cNvSpPr>
          <p:nvPr/>
        </p:nvSpPr>
        <p:spPr bwMode="auto">
          <a:xfrm>
            <a:off x="500063" y="4214813"/>
            <a:ext cx="7286625" cy="4574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a:spAutoFit/>
          </a:bodyPr>
          <a:lstStyle>
            <a:lvl1pPr marL="342900" indent="-342900" eaLnBrk="0" hangingPunct="0">
              <a:defRPr sz="2800" b="1">
                <a:solidFill>
                  <a:schemeClr val="tx1"/>
                </a:solidFill>
                <a:latin typeface="Times New Roman" panose="02020603050405020304" pitchFamily="18" charset="0"/>
              </a:defRPr>
            </a:lvl1pPr>
            <a:lvl2pPr marL="11430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lvl="1" eaLnBrk="1" hangingPunct="1">
              <a:lnSpc>
                <a:spcPct val="115000"/>
              </a:lnSpc>
              <a:spcBef>
                <a:spcPct val="30000"/>
              </a:spcBef>
            </a:pPr>
            <a:r>
              <a:rPr lang="en-US" sz="2063" b="0">
                <a:latin typeface="+mn-lt"/>
              </a:rPr>
              <a:t>d.  Comment on the comparative overhead cost per unit.</a:t>
            </a:r>
          </a:p>
        </p:txBody>
      </p:sp>
      <p:pic>
        <p:nvPicPr>
          <p:cNvPr id="27655" name="Picture 1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0063" y="428625"/>
            <a:ext cx="8286750" cy="642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7" name="Slide Number Placeholder 6"/>
          <p:cNvSpPr>
            <a:spLocks noGrp="1"/>
          </p:cNvSpPr>
          <p:nvPr>
            <p:ph type="sldNum" sz="quarter" idx="11"/>
          </p:nvPr>
        </p:nvSpPr>
        <p:spPr/>
        <p:txBody>
          <a:bodyPr/>
          <a:lstStyle/>
          <a:p>
            <a:fld id="{6C4AB78C-E9F0-4104-9D2F-C5F1EB334A58}" type="slidenum">
              <a:rPr lang="en-US" smtClean="0"/>
              <a:pPr/>
              <a:t>45</a:t>
            </a:fld>
            <a:endParaRPr lang="en-US"/>
          </a:p>
        </p:txBody>
      </p:sp>
    </p:spTree>
    <p:extLst>
      <p:ext uri="{BB962C8B-B14F-4D97-AF65-F5344CB8AC3E}">
        <p14:creationId xmlns:p14="http://schemas.microsoft.com/office/powerpoint/2010/main" xmlns="" val="297311521"/>
      </p:ext>
    </p:extLst>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00062" y="714375"/>
            <a:ext cx="8072438" cy="5369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pic>
        <p:nvPicPr>
          <p:cNvPr id="28675" name="Picture 20"/>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357938" y="321469"/>
            <a:ext cx="1428750" cy="13215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8676" name="Rectangle 21"/>
          <p:cNvSpPr>
            <a:spLocks noChangeArrowheads="1"/>
          </p:cNvSpPr>
          <p:nvPr/>
        </p:nvSpPr>
        <p:spPr bwMode="auto">
          <a:xfrm>
            <a:off x="6143625" y="5500688"/>
            <a:ext cx="1285875" cy="285750"/>
          </a:xfrm>
          <a:prstGeom prst="rect">
            <a:avLst/>
          </a:prstGeom>
          <a:solidFill>
            <a:schemeClr val="bg1"/>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lvl1pPr eaLnBrk="0" hangingPunct="0">
              <a:defRPr sz="2800" b="1">
                <a:solidFill>
                  <a:schemeClr val="tx1"/>
                </a:solidFill>
                <a:latin typeface="Times New Roman" panose="02020603050405020304" pitchFamily="18" charset="0"/>
              </a:defRPr>
            </a:lvl1pPr>
            <a:lvl2pPr marL="742950" indent="-285750" eaLnBrk="0" hangingPunct="0">
              <a:defRPr sz="2800" b="1">
                <a:solidFill>
                  <a:schemeClr val="tx1"/>
                </a:solidFill>
                <a:latin typeface="Times New Roman" panose="02020603050405020304" pitchFamily="18" charset="0"/>
              </a:defRPr>
            </a:lvl2pPr>
            <a:lvl3pPr marL="1143000" indent="-228600" eaLnBrk="0" hangingPunct="0">
              <a:defRPr sz="2800" b="1">
                <a:solidFill>
                  <a:schemeClr val="tx1"/>
                </a:solidFill>
                <a:latin typeface="Times New Roman" panose="02020603050405020304" pitchFamily="18" charset="0"/>
              </a:defRPr>
            </a:lvl3pPr>
            <a:lvl4pPr marL="1600200" indent="-228600" eaLnBrk="0" hangingPunct="0">
              <a:defRPr sz="2800" b="1">
                <a:solidFill>
                  <a:schemeClr val="tx1"/>
                </a:solidFill>
                <a:latin typeface="Times New Roman" panose="02020603050405020304" pitchFamily="18" charset="0"/>
              </a:defRPr>
            </a:lvl4pPr>
            <a:lvl5pPr marL="2057400" indent="-228600" eaLnBrk="0" hangingPunct="0">
              <a:defRPr sz="28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b="1">
                <a:solidFill>
                  <a:schemeClr val="tx1"/>
                </a:solidFill>
                <a:latin typeface="Times New Roman" panose="02020603050405020304" pitchFamily="18" charset="0"/>
              </a:defRPr>
            </a:lvl9pPr>
          </a:lstStyle>
          <a:p>
            <a:pPr eaLnBrk="1" hangingPunct="1"/>
            <a:endParaRPr lang="en-US" sz="2625"/>
          </a:p>
        </p:txBody>
      </p:sp>
      <p:sp>
        <p:nvSpPr>
          <p:cNvPr id="5" name="Slide Number Placeholder 4"/>
          <p:cNvSpPr>
            <a:spLocks noGrp="1"/>
          </p:cNvSpPr>
          <p:nvPr>
            <p:ph type="sldNum" sz="quarter" idx="11"/>
          </p:nvPr>
        </p:nvSpPr>
        <p:spPr/>
        <p:txBody>
          <a:bodyPr/>
          <a:lstStyle/>
          <a:p>
            <a:fld id="{6C4AB78C-E9F0-4104-9D2F-C5F1EB334A58}" type="slidenum">
              <a:rPr lang="en-US" smtClean="0"/>
              <a:pPr/>
              <a:t>46</a:t>
            </a:fld>
            <a:endParaRPr lang="en-US"/>
          </a:p>
        </p:txBody>
      </p:sp>
    </p:spTree>
    <p:extLst>
      <p:ext uri="{BB962C8B-B14F-4D97-AF65-F5344CB8AC3E}">
        <p14:creationId xmlns:p14="http://schemas.microsoft.com/office/powerpoint/2010/main" xmlns="" val="1681020158"/>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1828" name="Rectangle 4"/>
          <p:cNvSpPr>
            <a:spLocks noChangeArrowheads="1"/>
          </p:cNvSpPr>
          <p:nvPr/>
        </p:nvSpPr>
        <p:spPr bwMode="auto">
          <a:xfrm>
            <a:off x="457200" y="2819400"/>
            <a:ext cx="8429625" cy="642938"/>
          </a:xfrm>
          <a:prstGeom prst="rect">
            <a:avLst/>
          </a:prstGeom>
          <a:noFill/>
          <a:ln w="12700">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0488" tIns="44450" rIns="90488" bIns="44450" numCol="1" anchor="b" anchorCtr="0" compatLnSpc="1">
            <a:prstTxWarp prst="textNoShape">
              <a:avLst/>
            </a:prstTxWarp>
            <a:normAutofit fontScale="92500" lnSpcReduction="10000"/>
          </a:bodyPr>
          <a:lstStyle/>
          <a:p>
            <a:pPr algn="ctr" eaLnBrk="0" hangingPunct="0">
              <a:buClr>
                <a:srgbClr val="0BD0D9"/>
              </a:buClr>
              <a:buSzPct val="95000"/>
              <a:buFont typeface="Wingdings 2" panose="05020102010507070707" pitchFamily="18" charset="2"/>
              <a:buNone/>
            </a:pPr>
            <a:r>
              <a:rPr lang="en-US" sz="4000" b="1" i="1" dirty="0" smtClean="0">
                <a:solidFill>
                  <a:schemeClr val="tx2"/>
                </a:solidFill>
                <a:latin typeface="+mj-lt"/>
                <a:ea typeface="+mj-ea"/>
                <a:cs typeface="+mj-cs"/>
              </a:rPr>
              <a:t>End of Lecture 7</a:t>
            </a:r>
            <a:endParaRPr lang="en-US" sz="4000" b="1" i="1" dirty="0">
              <a:solidFill>
                <a:schemeClr val="tx2"/>
              </a:solidFill>
              <a:latin typeface="+mj-lt"/>
              <a:ea typeface="+mj-ea"/>
              <a:cs typeface="+mj-cs"/>
            </a:endParaRPr>
          </a:p>
        </p:txBody>
      </p:sp>
      <p:sp>
        <p:nvSpPr>
          <p:cNvPr id="3" name="Slide Number Placeholder 2"/>
          <p:cNvSpPr>
            <a:spLocks noGrp="1"/>
          </p:cNvSpPr>
          <p:nvPr>
            <p:ph type="sldNum" sz="quarter" idx="11"/>
          </p:nvPr>
        </p:nvSpPr>
        <p:spPr/>
        <p:txBody>
          <a:bodyPr/>
          <a:lstStyle/>
          <a:p>
            <a:fld id="{C9D445DF-E34C-4B45-86F2-720038EAA145}" type="slidenum">
              <a:rPr lang="en-US" smtClean="0"/>
              <a:pPr/>
              <a:t>47</a:t>
            </a:fld>
            <a:endParaRPr lang="en-US"/>
          </a:p>
        </p:txBody>
      </p:sp>
    </p:spTree>
    <p:extLst>
      <p:ext uri="{BB962C8B-B14F-4D97-AF65-F5344CB8AC3E}">
        <p14:creationId xmlns:p14="http://schemas.microsoft.com/office/powerpoint/2010/main" xmlns="" val="1106638932"/>
      </p:ext>
    </p:extLst>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1353</TotalTime>
  <Words>1867</Words>
  <Application>Microsoft Office PowerPoint</Application>
  <PresentationFormat>On-screen Show (4:3)</PresentationFormat>
  <Paragraphs>271</Paragraphs>
  <Slides>47</Slides>
  <Notes>47</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Flow</vt:lpstr>
      <vt:lpstr>1_Flow</vt:lpstr>
      <vt:lpstr>Chapter 5</vt:lpstr>
      <vt:lpstr>Slide 2</vt:lpstr>
      <vt:lpstr>Background</vt:lpstr>
      <vt:lpstr>Broad Averaging</vt:lpstr>
      <vt:lpstr>Over &amp; Undercosting</vt:lpstr>
      <vt:lpstr>Cross-subsidization</vt:lpstr>
      <vt:lpstr>An Example:  Plastim</vt:lpstr>
      <vt:lpstr>Plastim &amp; Simple Costing</vt:lpstr>
      <vt:lpstr>Plastim and ABC Illustrated</vt:lpstr>
      <vt:lpstr>Plastim and ABC Rate Calculation</vt:lpstr>
      <vt:lpstr>Plastim and ABC Product Costs</vt:lpstr>
      <vt:lpstr>Plastim: Simple &amp; ABC Compared</vt:lpstr>
      <vt:lpstr>Conclusions</vt:lpstr>
      <vt:lpstr>A Cautionary Tale</vt:lpstr>
      <vt:lpstr>Rationale for selecting a more refined costing system</vt:lpstr>
      <vt:lpstr>Cost Hierarchies</vt:lpstr>
      <vt:lpstr>ABC vs. Simple Costing Schemes</vt:lpstr>
      <vt:lpstr>Activity-Based Management</vt:lpstr>
      <vt:lpstr>Signals that suggest that ABC implementation could help a firm:</vt:lpstr>
      <vt:lpstr>ABC and Service / Merchandising Firms</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5</dc:title>
  <dc:creator>Michael Flores</dc:creator>
  <cp:lastModifiedBy>NTS</cp:lastModifiedBy>
  <cp:revision>34</cp:revision>
  <dcterms:created xsi:type="dcterms:W3CDTF">2004-11-25T15:59:40Z</dcterms:created>
  <dcterms:modified xsi:type="dcterms:W3CDTF">2013-11-07T10:47:19Z</dcterms:modified>
</cp:coreProperties>
</file>