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Override4.xml" ContentType="application/vnd.openxmlformats-officedocument.themeOverride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2.xml" ContentType="application/vnd.openxmlformats-officedocument.themeOverride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Override3.xml" ContentType="application/vnd.openxmlformats-officedocument.themeOverride+xml"/>
  <Default Extension="wmf" ContentType="image/x-wmf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1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  <p:sldMasterId id="2147483728" r:id="rId2"/>
  </p:sldMasterIdLst>
  <p:notesMasterIdLst>
    <p:notesMasterId r:id="rId47"/>
  </p:notesMasterIdLst>
  <p:handoutMasterIdLst>
    <p:handoutMasterId r:id="rId48"/>
  </p:handoutMasterIdLst>
  <p:sldIdLst>
    <p:sldId id="345" r:id="rId3"/>
    <p:sldId id="303" r:id="rId4"/>
    <p:sldId id="304" r:id="rId5"/>
    <p:sldId id="305" r:id="rId6"/>
    <p:sldId id="306" r:id="rId7"/>
    <p:sldId id="307" r:id="rId8"/>
    <p:sldId id="308" r:id="rId9"/>
    <p:sldId id="309" r:id="rId10"/>
    <p:sldId id="310" r:id="rId11"/>
    <p:sldId id="311" r:id="rId12"/>
    <p:sldId id="312" r:id="rId13"/>
    <p:sldId id="313" r:id="rId14"/>
    <p:sldId id="314" r:id="rId15"/>
    <p:sldId id="315" r:id="rId16"/>
    <p:sldId id="316" r:id="rId17"/>
    <p:sldId id="317" r:id="rId18"/>
    <p:sldId id="318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27" r:id="rId28"/>
    <p:sldId id="328" r:id="rId29"/>
    <p:sldId id="329" r:id="rId30"/>
    <p:sldId id="330" r:id="rId31"/>
    <p:sldId id="331" r:id="rId32"/>
    <p:sldId id="332" r:id="rId33"/>
    <p:sldId id="333" r:id="rId34"/>
    <p:sldId id="334" r:id="rId35"/>
    <p:sldId id="335" r:id="rId36"/>
    <p:sldId id="336" r:id="rId37"/>
    <p:sldId id="337" r:id="rId38"/>
    <p:sldId id="338" r:id="rId39"/>
    <p:sldId id="339" r:id="rId40"/>
    <p:sldId id="340" r:id="rId41"/>
    <p:sldId id="341" r:id="rId42"/>
    <p:sldId id="342" r:id="rId43"/>
    <p:sldId id="343" r:id="rId44"/>
    <p:sldId id="344" r:id="rId45"/>
    <p:sldId id="346" r:id="rId4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973" autoAdjust="0"/>
  </p:normalViewPr>
  <p:slideViewPr>
    <p:cSldViewPr>
      <p:cViewPr varScale="1">
        <p:scale>
          <a:sx n="62" d="100"/>
          <a:sy n="62" d="100"/>
        </p:scale>
        <p:origin x="-151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28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notesMaster" Target="notesMasters/notesMaster1.xml"/><Relationship Id="rId50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353B26D-A94F-49C6-8CDA-DCDCAB3F64AD}" type="datetimeFigureOut">
              <a:rPr lang="en-US"/>
              <a:pPr/>
              <a:t>11/6/2013</a:t>
            </a:fld>
            <a:endParaRPr lang="en-US"/>
          </a:p>
        </p:txBody>
      </p:sp>
      <p:sp>
        <p:nvSpPr>
          <p:cNvPr id="757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/>
          </a:p>
        </p:txBody>
      </p:sp>
      <p:sp>
        <p:nvSpPr>
          <p:cNvPr id="757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A8D6E9F6-524B-490B-906C-9B64FA0DF0D0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78005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4857099-94C4-4256-A86D-35FFC964B640}" type="datetimeFigureOut">
              <a:rPr lang="en-US"/>
              <a:pPr>
                <a:defRPr/>
              </a:pPr>
              <a:t>11/6/2013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29194B-8302-4712-8918-4784B48745B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144227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4D292670-0FF5-497C-A021-7D6542A7293A}" type="slidenum">
              <a:rPr lang="en-US" smtClean="0">
                <a:solidFill>
                  <a:prstClr val="black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</a:pPr>
              <a:t>1</a:t>
            </a:fld>
            <a:endParaRPr lang="en-US" smtClean="0">
              <a:solidFill>
                <a:prstClr val="black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117141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42604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76008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01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726822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5245979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4845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42409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42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82621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9675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36479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9646565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147105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54159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03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909960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6736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193044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991067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96834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337622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986974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38589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5368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85447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244559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101942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4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1744206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80265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76478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3291307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513335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48398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87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981686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65269230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509429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282764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0522049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8627470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668355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2831729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125328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6075019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206295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71768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hemeOverride" Target="../theme/themeOverride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F88F99FE-335E-4298-A4EF-3EB1E455753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94875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31CD3A8-555E-410F-B444-FFCDE050331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22020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AE9903A6-AFDA-430D-89F8-6A0DC15AEA9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830563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FBD79C2-DB23-4D4F-8B57-55D354C42B3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09977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631D3924-991A-43E6-94F8-89AC1C5C2F9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725339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4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99103FE-71F6-48B9-92CB-5EACD0B4EAA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513623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38AB1E1-0141-4127-B5DA-86415FE278A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4232854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2955BAF4-9A30-4182-8A40-1B0FA7B6342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447652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10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1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fld id="{910885BB-B754-4818-B62F-E54CA0529678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922729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7BFA751B-0216-4FC7-BD14-1985257E44E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393999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BCF59BD0-D691-4D00-BEEA-2160A4AE8DDB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43948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7924800" y="6356350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fld id="{C2B2D1AC-89DE-4CD6-BA03-17349046363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083887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1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2667000" y="6324600"/>
            <a:ext cx="43434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r>
              <a:rPr lang="en-US"/>
              <a:t>© 2009 Pearson Prentice Hall. All rights reserved.</a:t>
            </a:r>
          </a:p>
        </p:txBody>
      </p:sp>
      <p:sp>
        <p:nvSpPr>
          <p:cNvPr id="12" name="Slide Number Placeholder 26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02D3331F-D549-4F7E-BE56-4C3DCA84E5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26340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197876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sp>
        <p:nvSpPr>
          <p:cNvPr id="5" name="Freeform 4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white"/>
              </a:solidFill>
              <a:latin typeface="Constantia"/>
              <a:cs typeface="+mn-cs"/>
            </a:endParaRPr>
          </a:p>
        </p:txBody>
      </p:sp>
      <p:grpSp>
        <p:nvGrpSpPr>
          <p:cNvPr id="6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white"/>
                </a:solidFill>
                <a:latin typeface="Arial" charset="0"/>
                <a:cs typeface="Arial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44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DBF5F9">
                  <a:shade val="90000"/>
                </a:srgbClr>
              </a:solidFill>
            </a:endParaRPr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67000" y="6356350"/>
            <a:ext cx="4191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r>
              <a:rPr lang="en-US" smtClean="0"/>
              <a:t>© 2009 Pearson Prentice Hall. All rights reserved.</a:t>
            </a:r>
            <a:endParaRPr lang="en-US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F1E07DAB-F780-49F3-9604-DDB528FDBC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779640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54119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2211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7654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5519584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981438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667000" y="6324600"/>
            <a:ext cx="42672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r>
              <a:rPr lang="en-US" smtClean="0"/>
              <a:t>© 2009 Pearson Prentice Hall. All rights reserved.</a:t>
            </a: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864EA22E-59D7-4CF7-A802-CB72526EA06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73869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151585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17650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704850"/>
            <a:ext cx="8229600" cy="56197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055450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354013"/>
            <a:ext cx="7607300" cy="560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68605802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9350" y="354013"/>
            <a:ext cx="7607300" cy="5603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1000" y="1143000"/>
            <a:ext cx="4114800" cy="4800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1430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4114800" cy="23241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97474651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fld id="{E6B420BE-E2E9-44ED-BDDC-11181B957C38}" type="slidenum">
              <a:rPr lang="en-US"/>
              <a:pPr/>
              <a:t>‹#›</a:t>
            </a:fld>
            <a:endParaRPr lang="en-US"/>
          </a:p>
        </p:txBody>
      </p:sp>
      <p:grpSp>
        <p:nvGrpSpPr>
          <p:cNvPr id="1033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3" r:id="rId2"/>
    <p:sldLayoutId id="2147483726" r:id="rId3"/>
    <p:sldLayoutId id="2147483722" r:id="rId4"/>
    <p:sldLayoutId id="2147483721" r:id="rId5"/>
    <p:sldLayoutId id="2147483720" r:id="rId6"/>
    <p:sldLayoutId id="2147483719" r:id="rId7"/>
    <p:sldLayoutId id="2147483718" r:id="rId8"/>
    <p:sldLayoutId id="2147483727" r:id="rId9"/>
    <p:sldLayoutId id="2147483717" r:id="rId10"/>
    <p:sldLayoutId id="2147483716" r:id="rId11"/>
    <p:sldLayoutId id="2147483724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solidFill>
                <a:prstClr val="black"/>
              </a:solidFill>
              <a:latin typeface="Constantia"/>
              <a:cs typeface="+mn-cs"/>
            </a:endParaRPr>
          </a:p>
        </p:txBody>
      </p:sp>
      <p:sp>
        <p:nvSpPr>
          <p:cNvPr id="1028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9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>
              <a:solidFill>
                <a:srgbClr val="04617B">
                  <a:shade val="90000"/>
                </a:srgbClr>
              </a:solidFill>
            </a:endParaRPr>
          </a:p>
        </p:txBody>
      </p:sp>
      <p:grpSp>
        <p:nvGrpSpPr>
          <p:cNvPr id="1031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solidFill>
                  <a:prstClr val="black"/>
                </a:solidFill>
                <a:latin typeface="Arial" charset="0"/>
                <a:cs typeface="Arial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869295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  <p:sldLayoutId id="2147483741" r:id="rId13"/>
    <p:sldLayoutId id="2147483742" r:id="rId14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anose="05020102010507070707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anose="05020102010507070707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anose="05020102010507070707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anose="05020102010507070707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11.w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4" Type="http://schemas.openxmlformats.org/officeDocument/2006/relationships/image" Target="../media/image1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1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1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4" Type="http://schemas.openxmlformats.org/officeDocument/2006/relationships/image" Target="../media/image1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1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2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4" Type="http://schemas.openxmlformats.org/officeDocument/2006/relationships/image" Target="../media/image2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1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4" Type="http://schemas.openxmlformats.org/officeDocument/2006/relationships/image" Target="../media/image2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4" Type="http://schemas.openxmlformats.org/officeDocument/2006/relationships/image" Target="../media/image2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8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4" Type="http://schemas.openxmlformats.org/officeDocument/2006/relationships/image" Target="../media/image2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0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1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4" Type="http://schemas.openxmlformats.org/officeDocument/2006/relationships/image" Target="../media/image17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50800"/>
            <a:ext cx="5715000" cy="768350"/>
          </a:xfrm>
          <a:ln>
            <a:miter lim="800000"/>
            <a:headEnd/>
            <a:tailEnd/>
          </a:ln>
          <a:extLst/>
        </p:spPr>
        <p:txBody>
          <a:bodyPr>
            <a:normAutofit fontScale="90000"/>
          </a:bodyPr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en-US" dirty="0" smtClean="0"/>
              <a:t>Chapter 4-Continued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676400" y="3959225"/>
            <a:ext cx="6172200" cy="655638"/>
          </a:xfrm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 anchor="b"/>
          <a:lstStyle/>
          <a:p>
            <a:pPr marL="109538" marR="0" algn="ctr">
              <a:lnSpc>
                <a:spcPct val="90000"/>
              </a:lnSpc>
              <a:spcBef>
                <a:spcPct val="0"/>
              </a:spcBef>
            </a:pPr>
            <a:r>
              <a:rPr lang="en-US" sz="3900" b="1" i="1" dirty="0" smtClean="0">
                <a:solidFill>
                  <a:schemeClr val="bg2"/>
                </a:solidFill>
                <a:latin typeface="Calibri" panose="020F0502020204030204" pitchFamily="34" charset="0"/>
              </a:rPr>
              <a:t>Job Costing</a:t>
            </a:r>
          </a:p>
        </p:txBody>
      </p:sp>
      <p:sp>
        <p:nvSpPr>
          <p:cNvPr id="2" name="Rectangle 1"/>
          <p:cNvSpPr/>
          <p:nvPr/>
        </p:nvSpPr>
        <p:spPr>
          <a:xfrm>
            <a:off x="990600" y="623888"/>
            <a:ext cx="7162800" cy="6858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r>
              <a:rPr lang="en-US" sz="3600" b="1" dirty="0">
                <a:solidFill>
                  <a:prstClr val="white"/>
                </a:solidFill>
              </a:rPr>
              <a:t>Lecture </a:t>
            </a:r>
            <a:r>
              <a:rPr lang="en-US" sz="3600" b="1" dirty="0" smtClean="0">
                <a:solidFill>
                  <a:prstClr val="white"/>
                </a:solidFill>
              </a:rPr>
              <a:t>6</a:t>
            </a:r>
            <a:endParaRPr lang="en-US" sz="3600" b="1" dirty="0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D3331F-D549-4F7E-BE56-4C3DCA84E56E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737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4"/>
          <p:cNvSpPr>
            <a:spLocks noChangeArrowheads="1"/>
          </p:cNvSpPr>
          <p:nvPr/>
        </p:nvSpPr>
        <p:spPr bwMode="auto">
          <a:xfrm>
            <a:off x="609600" y="2438400"/>
            <a:ext cx="78486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200">
                <a:latin typeface="+mn-lt"/>
              </a:rPr>
              <a:t>Manufacturing costs are assigned to </a:t>
            </a:r>
            <a:r>
              <a:rPr lang="en-US" sz="2200" b="1">
                <a:latin typeface="+mn-lt"/>
              </a:rPr>
              <a:t>Work in Process</a:t>
            </a:r>
            <a:r>
              <a:rPr lang="en-US" sz="2200">
                <a:latin typeface="+mn-lt"/>
              </a:rPr>
              <a:t> with</a:t>
            </a:r>
          </a:p>
          <a:p>
            <a:pPr algn="l">
              <a:lnSpc>
                <a:spcPct val="120000"/>
              </a:lnSpc>
              <a:spcBef>
                <a:spcPct val="60000"/>
              </a:spcBef>
              <a:buSzPct val="80000"/>
              <a:buFont typeface="Comic Sans MS" panose="030F0702030302020204" pitchFamily="66" charset="0"/>
              <a:buNone/>
            </a:pPr>
            <a:r>
              <a:rPr lang="en-US" sz="2200">
                <a:latin typeface="+mn-lt"/>
              </a:rPr>
              <a:t>	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Debits to</a:t>
            </a:r>
            <a:r>
              <a:rPr lang="en-US" sz="2200">
                <a:latin typeface="+mn-lt"/>
              </a:rPr>
              <a:t>		Work in Process Inventory</a:t>
            </a:r>
          </a:p>
          <a:p>
            <a:pPr algn="l">
              <a:lnSpc>
                <a:spcPct val="120000"/>
              </a:lnSpc>
              <a:spcBef>
                <a:spcPct val="60000"/>
              </a:spcBef>
              <a:buSzPct val="80000"/>
              <a:buFont typeface="Comic Sans MS" panose="030F0702030302020204" pitchFamily="66" charset="0"/>
              <a:buNone/>
            </a:pPr>
            <a:r>
              <a:rPr lang="en-US" sz="2200">
                <a:latin typeface="+mn-lt"/>
              </a:rPr>
              <a:t>	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Credits to</a:t>
            </a:r>
            <a:r>
              <a:rPr lang="en-US" sz="2200">
                <a:latin typeface="+mn-lt"/>
              </a:rPr>
              <a:t>		Raw Materials Inventory	</a:t>
            </a:r>
          </a:p>
          <a:p>
            <a:pPr algn="l">
              <a:lnSpc>
                <a:spcPct val="120000"/>
              </a:lnSpc>
              <a:spcBef>
                <a:spcPct val="40000"/>
              </a:spcBef>
              <a:buSzPct val="80000"/>
              <a:buFont typeface="Comic Sans MS" panose="030F0702030302020204" pitchFamily="66" charset="0"/>
              <a:buNone/>
            </a:pPr>
            <a:r>
              <a:rPr lang="en-US" sz="2200">
                <a:latin typeface="+mn-lt"/>
              </a:rPr>
              <a:t>				Factory Labor</a:t>
            </a:r>
          </a:p>
          <a:p>
            <a:pPr algn="l">
              <a:lnSpc>
                <a:spcPct val="120000"/>
              </a:lnSpc>
              <a:spcBef>
                <a:spcPct val="40000"/>
              </a:spcBef>
              <a:buSzPct val="80000"/>
              <a:buFont typeface="Comic Sans MS" panose="030F0702030302020204" pitchFamily="66" charset="0"/>
              <a:buNone/>
            </a:pPr>
            <a:r>
              <a:rPr lang="en-US" sz="2200">
                <a:latin typeface="+mn-lt"/>
              </a:rPr>
              <a:t>				Manufacturing Overhead</a:t>
            </a:r>
          </a:p>
        </p:txBody>
      </p:sp>
      <p:sp>
        <p:nvSpPr>
          <p:cNvPr id="22533" name="Rectangle 13"/>
          <p:cNvSpPr>
            <a:spLocks noChangeArrowheads="1"/>
          </p:cNvSpPr>
          <p:nvPr/>
        </p:nvSpPr>
        <p:spPr bwMode="auto">
          <a:xfrm>
            <a:off x="609600" y="1462088"/>
            <a:ext cx="82296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Assigning Manufacturing Costs to Work in Process</a:t>
            </a:r>
          </a:p>
        </p:txBody>
      </p:sp>
      <p:sp>
        <p:nvSpPr>
          <p:cNvPr id="523279" name="Rectangle 15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7719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4"/>
          <p:cNvSpPr>
            <a:spLocks noChangeArrowheads="1"/>
          </p:cNvSpPr>
          <p:nvPr/>
        </p:nvSpPr>
        <p:spPr bwMode="auto">
          <a:xfrm>
            <a:off x="609600" y="1371600"/>
            <a:ext cx="7772400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  <a:buFont typeface="Comic Sans MS" panose="030F0702030302020204" pitchFamily="66" charset="0"/>
              <a:buNone/>
            </a:pPr>
            <a:r>
              <a:rPr lang="en-US" sz="2600" b="1">
                <a:solidFill>
                  <a:srgbClr val="000099"/>
                </a:solidFill>
                <a:latin typeface="+mn-lt"/>
              </a:rPr>
              <a:t>Job Cost Sheet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>
                <a:latin typeface="+mn-lt"/>
              </a:rPr>
              <a:t>Used to record costs chargeable to specific jobs.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>
                <a:latin typeface="+mn-lt"/>
              </a:rPr>
              <a:t>Constitutes the subsidiary ledger for the work in process account.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>
                <a:latin typeface="+mn-lt"/>
              </a:rPr>
              <a:t>Each entry to a Work in Process Inventory</a:t>
            </a:r>
            <a:r>
              <a:rPr lang="en-US" sz="2100" i="1">
                <a:solidFill>
                  <a:srgbClr val="A50021"/>
                </a:solidFill>
                <a:latin typeface="+mn-lt"/>
              </a:rPr>
              <a:t> </a:t>
            </a:r>
            <a:r>
              <a:rPr lang="en-US" sz="2100">
                <a:latin typeface="+mn-lt"/>
              </a:rPr>
              <a:t>must be accompanied by a corresponding posting to one or more job cost sheets.</a:t>
            </a:r>
          </a:p>
        </p:txBody>
      </p:sp>
      <p:sp>
        <p:nvSpPr>
          <p:cNvPr id="525327" name="Rectangle 15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587435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301" name="Text Box 5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pic>
        <p:nvPicPr>
          <p:cNvPr id="24581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22438"/>
            <a:ext cx="7315200" cy="4443412"/>
          </a:xfrm>
          <a:prstGeom prst="rect">
            <a:avLst/>
          </a:prstGeom>
          <a:noFill/>
          <a:ln w="28575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67317" name="Rectangle 21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3802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4"/>
          <p:cNvSpPr>
            <a:spLocks noChangeArrowheads="1"/>
          </p:cNvSpPr>
          <p:nvPr/>
        </p:nvSpPr>
        <p:spPr bwMode="auto">
          <a:xfrm>
            <a:off x="609600" y="2590800"/>
            <a:ext cx="8077200" cy="350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l">
              <a:lnSpc>
                <a:spcPct val="110000"/>
              </a:lnSpc>
              <a:spcBef>
                <a:spcPct val="30000"/>
              </a:spcBef>
              <a:spcAft>
                <a:spcPct val="50000"/>
              </a:spcAft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Assigned to a job when materials are issued</a:t>
            </a:r>
          </a:p>
          <a:p>
            <a:pPr lvl="1" algn="l">
              <a:lnSpc>
                <a:spcPct val="110000"/>
              </a:lnSpc>
              <a:spcBef>
                <a:spcPct val="30000"/>
              </a:spcBef>
              <a:spcAft>
                <a:spcPct val="50000"/>
              </a:spcAft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 b="1">
                <a:solidFill>
                  <a:srgbClr val="000099"/>
                </a:solidFill>
                <a:latin typeface="+mn-lt"/>
              </a:rPr>
              <a:t>Materials requisition slip</a:t>
            </a:r>
          </a:p>
          <a:p>
            <a:pPr lvl="2" algn="l">
              <a:lnSpc>
                <a:spcPct val="110000"/>
              </a:lnSpc>
              <a:spcBef>
                <a:spcPct val="30000"/>
              </a:spcBef>
              <a:spcAft>
                <a:spcPct val="50000"/>
              </a:spcAft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Written authorization for issuing raw materials.</a:t>
            </a:r>
          </a:p>
          <a:p>
            <a:pPr lvl="2" algn="l">
              <a:lnSpc>
                <a:spcPct val="110000"/>
              </a:lnSpc>
              <a:spcBef>
                <a:spcPct val="30000"/>
              </a:spcBef>
              <a:spcAft>
                <a:spcPct val="50000"/>
              </a:spcAft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May be directly issued to use on a job - </a:t>
            </a:r>
            <a:r>
              <a:rPr lang="en-US" sz="2000" b="1">
                <a:solidFill>
                  <a:srgbClr val="800000"/>
                </a:solidFill>
                <a:latin typeface="+mn-lt"/>
              </a:rPr>
              <a:t>direct materials</a:t>
            </a:r>
            <a:r>
              <a:rPr lang="en-US" sz="2000">
                <a:latin typeface="+mn-lt"/>
              </a:rPr>
              <a:t>.</a:t>
            </a:r>
          </a:p>
          <a:p>
            <a:pPr lvl="2" algn="l">
              <a:lnSpc>
                <a:spcPct val="110000"/>
              </a:lnSpc>
              <a:spcBef>
                <a:spcPct val="30000"/>
              </a:spcBef>
              <a:spcAft>
                <a:spcPct val="50000"/>
              </a:spcAft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May be considered indirect materials – </a:t>
            </a:r>
            <a:r>
              <a:rPr lang="en-US" sz="2000" b="1">
                <a:solidFill>
                  <a:srgbClr val="800000"/>
                </a:solidFill>
                <a:latin typeface="+mn-lt"/>
              </a:rPr>
              <a:t>part of  manufacturing overhead</a:t>
            </a:r>
            <a:r>
              <a:rPr lang="en-US" sz="2000">
                <a:latin typeface="+mn-lt"/>
              </a:rPr>
              <a:t>.</a:t>
            </a:r>
          </a:p>
        </p:txBody>
      </p:sp>
      <p:sp>
        <p:nvSpPr>
          <p:cNvPr id="532485" name="Text Box 5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5605" name="Rectangle 14"/>
          <p:cNvSpPr>
            <a:spLocks noChangeArrowheads="1"/>
          </p:cNvSpPr>
          <p:nvPr/>
        </p:nvSpPr>
        <p:spPr bwMode="auto">
          <a:xfrm>
            <a:off x="609600" y="1462088"/>
            <a:ext cx="822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Assigning Manufacturing Costs to WIP</a:t>
            </a:r>
          </a:p>
        </p:txBody>
      </p:sp>
      <p:sp>
        <p:nvSpPr>
          <p:cNvPr id="25606" name="Rectangle 15"/>
          <p:cNvSpPr>
            <a:spLocks noChangeArrowheads="1"/>
          </p:cNvSpPr>
          <p:nvPr/>
        </p:nvSpPr>
        <p:spPr bwMode="auto">
          <a:xfrm>
            <a:off x="609600" y="2057400"/>
            <a:ext cx="44196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600" b="1">
                <a:solidFill>
                  <a:srgbClr val="006600"/>
                </a:solidFill>
                <a:latin typeface="+mn-lt"/>
              </a:rPr>
              <a:t>Raw Material Costs</a:t>
            </a:r>
          </a:p>
        </p:txBody>
      </p:sp>
      <p:sp>
        <p:nvSpPr>
          <p:cNvPr id="532497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735941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325" name="Text Box 5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68341" name="Rectangle 21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pic>
        <p:nvPicPr>
          <p:cNvPr id="26631" name="Picture 2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1717675"/>
            <a:ext cx="7315200" cy="4498975"/>
          </a:xfrm>
          <a:prstGeom prst="rect">
            <a:avLst/>
          </a:prstGeom>
          <a:noFill/>
          <a:ln w="28575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6632" name="Picture 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51788" y="2743200"/>
            <a:ext cx="276225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51289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522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609600" y="1508125"/>
            <a:ext cx="5791200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500" b="1">
                <a:latin typeface="+mn-lt"/>
              </a:rPr>
              <a:t>Assigning Raw Material Costs</a:t>
            </a:r>
          </a:p>
        </p:txBody>
      </p:sp>
      <p:sp>
        <p:nvSpPr>
          <p:cNvPr id="27652" name="Rectangle 6"/>
          <p:cNvSpPr>
            <a:spLocks noChangeArrowheads="1"/>
          </p:cNvSpPr>
          <p:nvPr/>
        </p:nvSpPr>
        <p:spPr bwMode="auto">
          <a:xfrm>
            <a:off x="609600" y="2057400"/>
            <a:ext cx="81534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Illustration:</a:t>
            </a:r>
            <a:r>
              <a:rPr lang="en-US" sz="2100">
                <a:latin typeface="+mn-lt"/>
              </a:rPr>
              <a:t>  Wallace uses $24,000 of direct materials and $6,000 of indirect materials in January, the entry is:</a:t>
            </a:r>
          </a:p>
        </p:txBody>
      </p:sp>
      <p:sp>
        <p:nvSpPr>
          <p:cNvPr id="619527" name="Rectangle 7"/>
          <p:cNvSpPr>
            <a:spLocks noChangeArrowheads="1"/>
          </p:cNvSpPr>
          <p:nvPr/>
        </p:nvSpPr>
        <p:spPr bwMode="auto">
          <a:xfrm>
            <a:off x="609600" y="3048000"/>
            <a:ext cx="7772400" cy="140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5000"/>
              </a:spcBef>
            </a:pPr>
            <a:r>
              <a:rPr lang="en-US" sz="2100">
                <a:latin typeface="+mn-lt"/>
              </a:rPr>
              <a:t>Jan. 31 	Work in Process Inventory 	24,000</a:t>
            </a:r>
          </a:p>
          <a:p>
            <a:pPr algn="l">
              <a:lnSpc>
                <a:spcPct val="120000"/>
              </a:lnSpc>
              <a:spcBef>
                <a:spcPct val="25000"/>
              </a:spcBef>
            </a:pPr>
            <a:r>
              <a:rPr lang="en-US" sz="2100">
                <a:latin typeface="+mn-lt"/>
              </a:rPr>
              <a:t>	Manufacturing Overhead 	6,000</a:t>
            </a:r>
          </a:p>
          <a:p>
            <a:pPr algn="l">
              <a:lnSpc>
                <a:spcPct val="120000"/>
              </a:lnSpc>
              <a:spcBef>
                <a:spcPct val="25000"/>
              </a:spcBef>
            </a:pPr>
            <a:r>
              <a:rPr lang="en-US" sz="2100">
                <a:latin typeface="+mn-lt"/>
              </a:rPr>
              <a:t>		Raw Materials Inventory 		30,000</a:t>
            </a:r>
          </a:p>
        </p:txBody>
      </p:sp>
      <p:sp>
        <p:nvSpPr>
          <p:cNvPr id="619530" name="Rectangle 1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pic>
        <p:nvPicPr>
          <p:cNvPr id="27657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52600" y="4953000"/>
            <a:ext cx="5486400" cy="149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7658" name="Line 13"/>
          <p:cNvSpPr>
            <a:spLocks noChangeShapeType="1"/>
          </p:cNvSpPr>
          <p:nvPr/>
        </p:nvSpPr>
        <p:spPr bwMode="auto">
          <a:xfrm>
            <a:off x="685800" y="4724400"/>
            <a:ext cx="7772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05428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195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195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195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9527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348" name="Text Box 4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28675" name="Text Box 7"/>
          <p:cNvSpPr txBox="1">
            <a:spLocks noChangeArrowheads="1"/>
          </p:cNvSpPr>
          <p:nvPr/>
        </p:nvSpPr>
        <p:spPr bwMode="auto">
          <a:xfrm>
            <a:off x="381000" y="1355725"/>
            <a:ext cx="2895600" cy="382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5000"/>
              </a:lnSpc>
              <a:spcBef>
                <a:spcPct val="50000"/>
              </a:spcBef>
            </a:pPr>
            <a:r>
              <a:rPr lang="en-US" b="1">
                <a:latin typeface="+mn-lt"/>
              </a:rPr>
              <a:t>Assigning Raw Materials Cost</a:t>
            </a:r>
          </a:p>
          <a:p>
            <a:pPr algn="l">
              <a:lnSpc>
                <a:spcPct val="125000"/>
              </a:lnSpc>
              <a:spcBef>
                <a:spcPct val="50000"/>
              </a:spcBef>
            </a:pPr>
            <a:r>
              <a:rPr lang="en-US" sz="2000">
                <a:latin typeface="+mn-lt"/>
              </a:rPr>
              <a:t>The sum of the direct materials columns of the job cost sheets should equal the direct materials debited to Work in Process Inventory.</a:t>
            </a:r>
          </a:p>
        </p:txBody>
      </p:sp>
      <p:sp>
        <p:nvSpPr>
          <p:cNvPr id="569361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pic>
        <p:nvPicPr>
          <p:cNvPr id="28680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631950"/>
            <a:ext cx="5257800" cy="4616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353467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228600"/>
            <a:ext cx="5983288" cy="6400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pic>
        <p:nvPicPr>
          <p:cNvPr id="29699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81000"/>
            <a:ext cx="1763713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9700" name="Rectangle 6"/>
          <p:cNvSpPr>
            <a:spLocks noChangeArrowheads="1"/>
          </p:cNvSpPr>
          <p:nvPr/>
        </p:nvSpPr>
        <p:spPr bwMode="auto">
          <a:xfrm>
            <a:off x="4343400" y="6178550"/>
            <a:ext cx="9906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917305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609600" y="1981200"/>
            <a:ext cx="8229600" cy="419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Assigned to jobs on the basis of time tickets</a:t>
            </a:r>
          </a:p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Time tickets are prepared when the work is performed</a:t>
            </a:r>
          </a:p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Time tickets indicate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Employee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Hours worked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Account and job charged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Total labor cost</a:t>
            </a:r>
          </a:p>
        </p:txBody>
      </p:sp>
      <p:sp>
        <p:nvSpPr>
          <p:cNvPr id="30723" name="Rectangle 14"/>
          <p:cNvSpPr>
            <a:spLocks noChangeArrowheads="1"/>
          </p:cNvSpPr>
          <p:nvPr/>
        </p:nvSpPr>
        <p:spPr bwMode="auto">
          <a:xfrm>
            <a:off x="609600" y="1447800"/>
            <a:ext cx="5791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600" b="1">
                <a:solidFill>
                  <a:srgbClr val="006600"/>
                </a:solidFill>
                <a:latin typeface="+mn-lt"/>
              </a:rPr>
              <a:t>Factory Labor Costs</a:t>
            </a:r>
          </a:p>
        </p:txBody>
      </p:sp>
      <p:sp>
        <p:nvSpPr>
          <p:cNvPr id="538641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33821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390" name="Rectangle 22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pic>
        <p:nvPicPr>
          <p:cNvPr id="31750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1828800"/>
            <a:ext cx="8382000" cy="4110038"/>
          </a:xfrm>
          <a:prstGeom prst="rect">
            <a:avLst/>
          </a:prstGeom>
          <a:noFill/>
          <a:ln w="1905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32673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570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2771" name="Rectangle 6"/>
          <p:cNvSpPr>
            <a:spLocks noChangeArrowheads="1"/>
          </p:cNvSpPr>
          <p:nvPr/>
        </p:nvSpPr>
        <p:spPr bwMode="auto">
          <a:xfrm>
            <a:off x="609600" y="2057400"/>
            <a:ext cx="8153400" cy="201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Illustration:</a:t>
            </a:r>
            <a:r>
              <a:rPr lang="en-US" sz="2100">
                <a:latin typeface="+mn-lt"/>
              </a:rPr>
              <a:t>  The time tickets are later sent to the payroll department, which applies the employee’s hourly wage rate and computes the total labor cost. If the $32,000 total factory labor cost consists of $28,000 of direct labor and $4,000 of indirect labor, the entry is:</a:t>
            </a:r>
          </a:p>
        </p:txBody>
      </p:sp>
      <p:sp>
        <p:nvSpPr>
          <p:cNvPr id="621575" name="Rectangle 7"/>
          <p:cNvSpPr>
            <a:spLocks noChangeArrowheads="1"/>
          </p:cNvSpPr>
          <p:nvPr/>
        </p:nvSpPr>
        <p:spPr bwMode="auto">
          <a:xfrm>
            <a:off x="609600" y="4267200"/>
            <a:ext cx="7772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Jan. 31 	Work in Process Inventory 	28,000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Manufacturing Overhead 	4,000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	Factory Labor 		32,000</a:t>
            </a:r>
          </a:p>
        </p:txBody>
      </p:sp>
      <p:sp>
        <p:nvSpPr>
          <p:cNvPr id="621578" name="Rectangle 1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32776" name="Rectangle 12"/>
          <p:cNvSpPr>
            <a:spLocks noChangeArrowheads="1"/>
          </p:cNvSpPr>
          <p:nvPr/>
        </p:nvSpPr>
        <p:spPr bwMode="auto">
          <a:xfrm>
            <a:off x="609600" y="1447800"/>
            <a:ext cx="5791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600" b="1">
                <a:solidFill>
                  <a:srgbClr val="006600"/>
                </a:solidFill>
                <a:latin typeface="+mn-lt"/>
              </a:rPr>
              <a:t>Factory Labor 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35186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15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15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15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57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970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3795" name="Rectangle 4"/>
          <p:cNvSpPr>
            <a:spLocks noChangeArrowheads="1"/>
          </p:cNvSpPr>
          <p:nvPr/>
        </p:nvSpPr>
        <p:spPr bwMode="auto">
          <a:xfrm>
            <a:off x="609600" y="2057400"/>
            <a:ext cx="77724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Jan. 31 	Work in Process Inventory 	28,000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Manufacturing Overhead 	4,000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	Factory Labor 		32,000</a:t>
            </a:r>
          </a:p>
        </p:txBody>
      </p:sp>
      <p:sp>
        <p:nvSpPr>
          <p:cNvPr id="723974" name="Rectangle 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33799" name="Rectangle 8"/>
          <p:cNvSpPr>
            <a:spLocks noChangeArrowheads="1"/>
          </p:cNvSpPr>
          <p:nvPr/>
        </p:nvSpPr>
        <p:spPr bwMode="auto">
          <a:xfrm>
            <a:off x="609600" y="1447800"/>
            <a:ext cx="57912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600" b="1">
                <a:solidFill>
                  <a:srgbClr val="006600"/>
                </a:solidFill>
                <a:latin typeface="+mn-lt"/>
              </a:rPr>
              <a:t>Factory Labor Costs</a:t>
            </a:r>
          </a:p>
        </p:txBody>
      </p:sp>
      <p:pic>
        <p:nvPicPr>
          <p:cNvPr id="33800" name="Picture 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14788"/>
            <a:ext cx="670560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33801" name="Line 10"/>
          <p:cNvSpPr>
            <a:spLocks noChangeShapeType="1"/>
          </p:cNvSpPr>
          <p:nvPr/>
        </p:nvSpPr>
        <p:spPr bwMode="auto">
          <a:xfrm>
            <a:off x="685800" y="3733800"/>
            <a:ext cx="7772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72432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92" name="Text Box 4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4819" name="Text Box 6"/>
          <p:cNvSpPr txBox="1">
            <a:spLocks noChangeArrowheads="1"/>
          </p:cNvSpPr>
          <p:nvPr/>
        </p:nvSpPr>
        <p:spPr bwMode="auto">
          <a:xfrm>
            <a:off x="6096000" y="1851025"/>
            <a:ext cx="2743200" cy="3406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5000"/>
              </a:lnSpc>
              <a:spcBef>
                <a:spcPct val="50000"/>
              </a:spcBef>
            </a:pPr>
            <a:r>
              <a:rPr lang="en-US" sz="2300" b="1" dirty="0">
                <a:latin typeface="+mn-lt"/>
              </a:rPr>
              <a:t>Job Cost Sheets – Direct Labor</a:t>
            </a:r>
          </a:p>
          <a:p>
            <a:pPr algn="l">
              <a:lnSpc>
                <a:spcPct val="125000"/>
              </a:lnSpc>
              <a:spcBef>
                <a:spcPct val="50000"/>
              </a:spcBef>
            </a:pPr>
            <a:r>
              <a:rPr lang="en-US" sz="2000" dirty="0">
                <a:latin typeface="+mn-lt"/>
              </a:rPr>
              <a:t>The sum of the direct labor columns of the job cost sheets should equal the direct labor debited to Work in Process Inventory.</a:t>
            </a:r>
          </a:p>
        </p:txBody>
      </p:sp>
      <p:pic>
        <p:nvPicPr>
          <p:cNvPr id="34820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381000" y="1249363"/>
            <a:ext cx="5638800" cy="5075237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75503" name="Rectangle 15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719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043113"/>
            <a:ext cx="8077200" cy="990600"/>
          </a:xfrm>
          <a:solidFill>
            <a:schemeClr val="bg1"/>
          </a:solidFill>
        </p:spPr>
        <p:txBody>
          <a:bodyPr/>
          <a:lstStyle/>
          <a:p>
            <a:pPr marL="0" indent="0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sz="2300" b="0" smtClean="0">
                <a:effectLst/>
              </a:rPr>
              <a:t>The source documents for assigning material and factory labor costs to job cost sheets are: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838200" y="3109913"/>
            <a:ext cx="73914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517525" indent="-517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a.	Invoices and time tickets.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b. 	Invoices and payroll register.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c. 	Materials requisition slips and payroll register.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d. 	Materials requisition slips and time tickets. </a:t>
            </a:r>
          </a:p>
        </p:txBody>
      </p:sp>
      <p:sp>
        <p:nvSpPr>
          <p:cNvPr id="574468" name="Oval 4"/>
          <p:cNvSpPr>
            <a:spLocks noChangeArrowheads="1"/>
          </p:cNvSpPr>
          <p:nvPr/>
        </p:nvSpPr>
        <p:spPr bwMode="auto">
          <a:xfrm>
            <a:off x="914400" y="4710113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35845" name="Rectangle 5"/>
          <p:cNvSpPr>
            <a:spLocks noChangeArrowheads="1"/>
          </p:cNvSpPr>
          <p:nvPr/>
        </p:nvSpPr>
        <p:spPr bwMode="auto">
          <a:xfrm>
            <a:off x="609600" y="1447800"/>
            <a:ext cx="3657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Arial" panose="020B0604020202020204" pitchFamily="34" charset="0"/>
              </a:rPr>
              <a:t>Review Question</a:t>
            </a:r>
          </a:p>
        </p:txBody>
      </p:sp>
      <p:sp>
        <p:nvSpPr>
          <p:cNvPr id="574481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130181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4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74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446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4"/>
          <p:cNvSpPr>
            <a:spLocks noChangeArrowheads="1"/>
          </p:cNvSpPr>
          <p:nvPr/>
        </p:nvSpPr>
        <p:spPr bwMode="auto">
          <a:xfrm>
            <a:off x="609600" y="1981200"/>
            <a:ext cx="8001000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l">
              <a:lnSpc>
                <a:spcPct val="120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Relates to production operations as a whole.</a:t>
            </a:r>
          </a:p>
          <a:p>
            <a:pPr lvl="1" algn="l">
              <a:lnSpc>
                <a:spcPct val="120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Cannot be assigned to specific jobs based on actual costs incurred.</a:t>
            </a:r>
          </a:p>
          <a:p>
            <a:pPr lvl="1" algn="l">
              <a:lnSpc>
                <a:spcPct val="120000"/>
              </a:lnSpc>
              <a:spcBef>
                <a:spcPct val="7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Companies assign to work in process and to specific jobs on an estimated basis through the use of a …</a:t>
            </a:r>
          </a:p>
        </p:txBody>
      </p:sp>
      <p:sp>
        <p:nvSpPr>
          <p:cNvPr id="544773" name="Text Box 5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6868" name="Rectangle 11"/>
          <p:cNvSpPr>
            <a:spLocks noChangeArrowheads="1"/>
          </p:cNvSpPr>
          <p:nvPr/>
        </p:nvSpPr>
        <p:spPr bwMode="auto">
          <a:xfrm>
            <a:off x="609600" y="1447800"/>
            <a:ext cx="754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Manufacturing Overhead Costs</a:t>
            </a:r>
          </a:p>
        </p:txBody>
      </p:sp>
      <p:sp>
        <p:nvSpPr>
          <p:cNvPr id="544781" name="Rectangle 13"/>
          <p:cNvSpPr>
            <a:spLocks noChangeArrowheads="1"/>
          </p:cNvSpPr>
          <p:nvPr/>
        </p:nvSpPr>
        <p:spPr bwMode="auto">
          <a:xfrm>
            <a:off x="1873250" y="4891088"/>
            <a:ext cx="535633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2800" b="1">
                <a:solidFill>
                  <a:srgbClr val="000099"/>
                </a:solidFill>
                <a:latin typeface="+mn-lt"/>
              </a:rPr>
              <a:t>Predetermined Overhead Rate</a:t>
            </a:r>
          </a:p>
        </p:txBody>
      </p:sp>
      <p:sp>
        <p:nvSpPr>
          <p:cNvPr id="544784" name="Rectangle 1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01430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4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4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47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4"/>
          <p:cNvSpPr>
            <a:spLocks noChangeArrowheads="1"/>
          </p:cNvSpPr>
          <p:nvPr/>
        </p:nvSpPr>
        <p:spPr bwMode="auto">
          <a:xfrm>
            <a:off x="609600" y="1981200"/>
            <a:ext cx="78486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2573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Based on the relationship between estimated annual overhead costs and expected annual operating activity</a:t>
            </a:r>
          </a:p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Expressed in terms of an activity base such as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Direct labor costs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Direct labor hours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Machine hours</a:t>
            </a:r>
          </a:p>
          <a:p>
            <a:pPr lvl="2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Arial" panose="020B0604020202020204" pitchFamily="34" charset="0"/>
              <a:buChar char="►"/>
            </a:pPr>
            <a:r>
              <a:rPr lang="en-US" sz="2000">
                <a:latin typeface="+mn-lt"/>
              </a:rPr>
              <a:t>Any other activity that is an equitable base for applying overhead costs to jobs</a:t>
            </a:r>
          </a:p>
        </p:txBody>
      </p:sp>
      <p:sp>
        <p:nvSpPr>
          <p:cNvPr id="545797" name="Text Box 5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45811" name="Rectangle 1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37895" name="Rectangle 21"/>
          <p:cNvSpPr>
            <a:spLocks noChangeArrowheads="1"/>
          </p:cNvSpPr>
          <p:nvPr/>
        </p:nvSpPr>
        <p:spPr bwMode="auto">
          <a:xfrm>
            <a:off x="609600" y="1447800"/>
            <a:ext cx="75438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600" b="1">
                <a:solidFill>
                  <a:srgbClr val="000099"/>
                </a:solidFill>
                <a:latin typeface="+mn-lt"/>
              </a:rPr>
              <a:t>Predetermined Overhead Rate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784972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4"/>
          <p:cNvSpPr>
            <a:spLocks noChangeArrowheads="1"/>
          </p:cNvSpPr>
          <p:nvPr/>
        </p:nvSpPr>
        <p:spPr bwMode="auto">
          <a:xfrm>
            <a:off x="609600" y="1981200"/>
            <a:ext cx="7696200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Established at the beginning of the year.</a:t>
            </a:r>
          </a:p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May use a single, company-wide predetermined rate.</a:t>
            </a:r>
          </a:p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May use a different rate for each department and each department may have a different activity base.</a:t>
            </a:r>
          </a:p>
          <a:p>
            <a:pPr lvl="1" algn="l">
              <a:lnSpc>
                <a:spcPct val="11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Formula for computing the predetermined rate overhead rate is</a:t>
            </a:r>
          </a:p>
        </p:txBody>
      </p:sp>
      <p:sp>
        <p:nvSpPr>
          <p:cNvPr id="546841" name="Rectangle 25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38919" name="Rectangle 28"/>
          <p:cNvSpPr>
            <a:spLocks noChangeArrowheads="1"/>
          </p:cNvSpPr>
          <p:nvPr/>
        </p:nvSpPr>
        <p:spPr bwMode="auto">
          <a:xfrm>
            <a:off x="609600" y="1447800"/>
            <a:ext cx="7543800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600" b="1">
                <a:solidFill>
                  <a:srgbClr val="000099"/>
                </a:solidFill>
                <a:latin typeface="+mn-lt"/>
              </a:rPr>
              <a:t>Predetermined Overhead Rate</a:t>
            </a:r>
          </a:p>
        </p:txBody>
      </p:sp>
      <p:pic>
        <p:nvPicPr>
          <p:cNvPr id="38920" name="Picture 2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5310188"/>
            <a:ext cx="8534400" cy="677862"/>
          </a:xfrm>
          <a:prstGeom prst="rect">
            <a:avLst/>
          </a:prstGeom>
          <a:noFill/>
          <a:ln w="1905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51683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4"/>
          <p:cNvSpPr>
            <a:spLocks noChangeArrowheads="1"/>
          </p:cNvSpPr>
          <p:nvPr/>
        </p:nvSpPr>
        <p:spPr bwMode="auto">
          <a:xfrm>
            <a:off x="609600" y="1905000"/>
            <a:ext cx="80772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28575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buSzPct val="80000"/>
              <a:buFont typeface="Comic Sans MS" panose="030F0702030302020204" pitchFamily="66" charset="0"/>
              <a:buNone/>
            </a:pPr>
            <a:r>
              <a:rPr lang="en-US" sz="2100">
                <a:latin typeface="+mn-lt"/>
              </a:rPr>
              <a:t>Assigned to Work in Process during the period to get timely information about the cost of a completed job.</a:t>
            </a:r>
          </a:p>
        </p:txBody>
      </p:sp>
      <p:sp>
        <p:nvSpPr>
          <p:cNvPr id="576517" name="Text Box 5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39940" name="Rectangle 12"/>
          <p:cNvSpPr>
            <a:spLocks noChangeArrowheads="1"/>
          </p:cNvSpPr>
          <p:nvPr/>
        </p:nvSpPr>
        <p:spPr bwMode="auto">
          <a:xfrm>
            <a:off x="7239000" y="2895600"/>
            <a:ext cx="1329082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1200" b="1">
                <a:latin typeface="+mn-lt"/>
              </a:rPr>
              <a:t>Illustration 2-10</a:t>
            </a:r>
          </a:p>
        </p:txBody>
      </p:sp>
      <p:sp>
        <p:nvSpPr>
          <p:cNvPr id="576531" name="Rectangle 1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39944" name="Rectangle 21"/>
          <p:cNvSpPr>
            <a:spLocks noChangeArrowheads="1"/>
          </p:cNvSpPr>
          <p:nvPr/>
        </p:nvSpPr>
        <p:spPr bwMode="auto">
          <a:xfrm>
            <a:off x="609600" y="1447800"/>
            <a:ext cx="754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Manufacturing Overhead Costs</a:t>
            </a:r>
          </a:p>
        </p:txBody>
      </p:sp>
      <p:pic>
        <p:nvPicPr>
          <p:cNvPr id="39945" name="Picture 2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276600"/>
            <a:ext cx="8043863" cy="253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76932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6"/>
          <p:cNvSpPr>
            <a:spLocks noChangeArrowheads="1"/>
          </p:cNvSpPr>
          <p:nvPr/>
        </p:nvSpPr>
        <p:spPr bwMode="auto">
          <a:xfrm>
            <a:off x="609600" y="4854575"/>
            <a:ext cx="79248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>
                <a:latin typeface="+mn-lt"/>
              </a:rPr>
              <a:t>This means that for every dollar of direct labor, Wallace will assign  _______  of manufacturing overhead to a job.</a:t>
            </a:r>
          </a:p>
        </p:txBody>
      </p:sp>
      <p:sp>
        <p:nvSpPr>
          <p:cNvPr id="623619" name="Text Box 3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0965" name="Rectangle 10"/>
          <p:cNvSpPr>
            <a:spLocks noChangeArrowheads="1"/>
          </p:cNvSpPr>
          <p:nvPr/>
        </p:nvSpPr>
        <p:spPr bwMode="auto">
          <a:xfrm>
            <a:off x="609600" y="2057400"/>
            <a:ext cx="81534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Illustration:</a:t>
            </a:r>
            <a:r>
              <a:rPr lang="en-US" sz="2100">
                <a:latin typeface="+mn-lt"/>
              </a:rPr>
              <a:t>  Wallace uses direct labor cost as the activity base. Assuming that the company expects annual overhead costs to be $280,000 and direct labor costs for the year to be $350,000, </a:t>
            </a:r>
            <a:r>
              <a:rPr lang="en-US" sz="2100" b="1">
                <a:solidFill>
                  <a:srgbClr val="800000"/>
                </a:solidFill>
                <a:latin typeface="+mn-lt"/>
              </a:rPr>
              <a:t>compute the overhead rate</a:t>
            </a:r>
            <a:r>
              <a:rPr lang="en-US" sz="2100">
                <a:latin typeface="+mn-lt"/>
              </a:rPr>
              <a:t>.</a:t>
            </a:r>
          </a:p>
        </p:txBody>
      </p:sp>
      <p:sp>
        <p:nvSpPr>
          <p:cNvPr id="623627" name="Text Box 11"/>
          <p:cNvSpPr txBox="1">
            <a:spLocks noChangeArrowheads="1"/>
          </p:cNvSpPr>
          <p:nvPr/>
        </p:nvSpPr>
        <p:spPr bwMode="auto">
          <a:xfrm>
            <a:off x="1905000" y="4038600"/>
            <a:ext cx="510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+mn-lt"/>
              </a:rPr>
              <a:t>$280,000      $350,000  =  80%</a:t>
            </a:r>
          </a:p>
        </p:txBody>
      </p:sp>
      <p:pic>
        <p:nvPicPr>
          <p:cNvPr id="623628" name="Picture 1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4191793"/>
            <a:ext cx="304800" cy="268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23633" name="Rectangle 17"/>
          <p:cNvSpPr>
            <a:spLocks noChangeArrowheads="1"/>
          </p:cNvSpPr>
          <p:nvPr/>
        </p:nvSpPr>
        <p:spPr bwMode="auto">
          <a:xfrm>
            <a:off x="550752" y="5187950"/>
            <a:ext cx="1371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80 cents   </a:t>
            </a:r>
          </a:p>
        </p:txBody>
      </p:sp>
      <p:sp>
        <p:nvSpPr>
          <p:cNvPr id="623635" name="Rectangle 1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40971" name="Rectangle 21"/>
          <p:cNvSpPr>
            <a:spLocks noChangeArrowheads="1"/>
          </p:cNvSpPr>
          <p:nvPr/>
        </p:nvSpPr>
        <p:spPr bwMode="auto">
          <a:xfrm>
            <a:off x="609600" y="1447800"/>
            <a:ext cx="754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Manufacturing Overhead 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84072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36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6236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236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3627" grpId="0"/>
      <p:bldP spid="6236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42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1988" name="Rectangle 6"/>
          <p:cNvSpPr>
            <a:spLocks noChangeArrowheads="1"/>
          </p:cNvSpPr>
          <p:nvPr/>
        </p:nvSpPr>
        <p:spPr bwMode="auto">
          <a:xfrm>
            <a:off x="609600" y="2057400"/>
            <a:ext cx="81534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Illustration:</a:t>
            </a:r>
            <a:r>
              <a:rPr lang="en-US" sz="2100">
                <a:latin typeface="+mn-lt"/>
              </a:rPr>
              <a:t>  Wallace applies manufacturing overhead to work in process when it assigns direct labor costs. Calculate the amount of applied overhead assuming direct labor costs were $28,000.</a:t>
            </a:r>
          </a:p>
        </p:txBody>
      </p:sp>
      <p:sp>
        <p:nvSpPr>
          <p:cNvPr id="624647" name="Text Box 7"/>
          <p:cNvSpPr txBox="1">
            <a:spLocks noChangeArrowheads="1"/>
          </p:cNvSpPr>
          <p:nvPr/>
        </p:nvSpPr>
        <p:spPr bwMode="auto">
          <a:xfrm>
            <a:off x="1905000" y="3657600"/>
            <a:ext cx="51054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spcBef>
                <a:spcPct val="50000"/>
              </a:spcBef>
            </a:pPr>
            <a:r>
              <a:rPr lang="en-US">
                <a:latin typeface="+mn-lt"/>
              </a:rPr>
              <a:t>$28,000  x  80%  =  $22,400</a:t>
            </a:r>
          </a:p>
        </p:txBody>
      </p:sp>
      <p:sp>
        <p:nvSpPr>
          <p:cNvPr id="41990" name="Rectangle 9"/>
          <p:cNvSpPr>
            <a:spLocks noChangeArrowheads="1"/>
          </p:cNvSpPr>
          <p:nvPr/>
        </p:nvSpPr>
        <p:spPr bwMode="auto">
          <a:xfrm>
            <a:off x="609600" y="4419600"/>
            <a:ext cx="79248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>
                <a:latin typeface="+mn-lt"/>
              </a:rPr>
              <a:t>The following entry records this application.</a:t>
            </a:r>
          </a:p>
        </p:txBody>
      </p:sp>
      <p:sp>
        <p:nvSpPr>
          <p:cNvPr id="624651" name="Rectangle 11"/>
          <p:cNvSpPr>
            <a:spLocks noChangeArrowheads="1"/>
          </p:cNvSpPr>
          <p:nvPr/>
        </p:nvSpPr>
        <p:spPr bwMode="auto">
          <a:xfrm>
            <a:off x="609600" y="5038725"/>
            <a:ext cx="7772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Jan. 31 	Work in Process Inventory 	22,400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	Manufacturing Overhead 		22,400</a:t>
            </a:r>
          </a:p>
        </p:txBody>
      </p:sp>
      <p:sp>
        <p:nvSpPr>
          <p:cNvPr id="624653" name="Rectangle 13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41994" name="Rectangle 15"/>
          <p:cNvSpPr>
            <a:spLocks noChangeArrowheads="1"/>
          </p:cNvSpPr>
          <p:nvPr/>
        </p:nvSpPr>
        <p:spPr bwMode="auto">
          <a:xfrm>
            <a:off x="609600" y="1447800"/>
            <a:ext cx="754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Manufacturing Overhead Costs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1198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6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465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47" grpId="0"/>
      <p:bldP spid="624651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564" name="Text Box 4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3011" name="Text Box 7"/>
          <p:cNvSpPr txBox="1">
            <a:spLocks noChangeArrowheads="1"/>
          </p:cNvSpPr>
          <p:nvPr/>
        </p:nvSpPr>
        <p:spPr bwMode="auto">
          <a:xfrm>
            <a:off x="381000" y="1344613"/>
            <a:ext cx="2590800" cy="46135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50000"/>
              </a:spcBef>
            </a:pPr>
            <a:r>
              <a:rPr lang="en-US" sz="2600" b="1" dirty="0">
                <a:solidFill>
                  <a:srgbClr val="800000"/>
                </a:solidFill>
                <a:latin typeface="+mn-lt"/>
              </a:rPr>
              <a:t>Manufacturing Overhead Costs</a:t>
            </a:r>
          </a:p>
          <a:p>
            <a:pPr algn="l">
              <a:lnSpc>
                <a:spcPct val="110000"/>
              </a:lnSpc>
              <a:spcBef>
                <a:spcPct val="50000"/>
              </a:spcBef>
            </a:pPr>
            <a:r>
              <a:rPr lang="en-US" sz="2000" dirty="0">
                <a:latin typeface="+mn-lt"/>
              </a:rPr>
              <a:t>The sum of the manufacturing overhead columns of the job cost sheets should equal the manufacturing overhead debited  (i.e., applied) to Work in Process Inventory.</a:t>
            </a:r>
          </a:p>
        </p:txBody>
      </p:sp>
      <p:sp>
        <p:nvSpPr>
          <p:cNvPr id="43012" name="Rectangle 12"/>
          <p:cNvSpPr>
            <a:spLocks noChangeArrowheads="1"/>
          </p:cNvSpPr>
          <p:nvPr/>
        </p:nvSpPr>
        <p:spPr bwMode="auto">
          <a:xfrm>
            <a:off x="7527925" y="1295400"/>
            <a:ext cx="131127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1200" b="1">
                <a:latin typeface="Arial" panose="020B0604020202020204" pitchFamily="34" charset="0"/>
              </a:rPr>
              <a:t>Illustration 2-11</a:t>
            </a:r>
          </a:p>
        </p:txBody>
      </p:sp>
      <p:sp>
        <p:nvSpPr>
          <p:cNvPr id="578576" name="Rectangle 1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pic>
        <p:nvPicPr>
          <p:cNvPr id="43016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600200"/>
            <a:ext cx="5638800" cy="4943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070202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588" name="Text Box 4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4035" name="Text Box 6"/>
          <p:cNvSpPr txBox="1">
            <a:spLocks noChangeArrowheads="1"/>
          </p:cNvSpPr>
          <p:nvPr/>
        </p:nvSpPr>
        <p:spPr bwMode="auto">
          <a:xfrm>
            <a:off x="609600" y="2071688"/>
            <a:ext cx="7543800" cy="1281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80000"/>
              </a:spcBef>
            </a:pPr>
            <a:r>
              <a:rPr lang="en-US" sz="2300" b="1">
                <a:latin typeface="+mn-lt"/>
              </a:rPr>
              <a:t>At the End of Each Month:</a:t>
            </a:r>
          </a:p>
          <a:p>
            <a:pPr algn="l">
              <a:lnSpc>
                <a:spcPct val="110000"/>
              </a:lnSpc>
              <a:spcBef>
                <a:spcPct val="55000"/>
              </a:spcBef>
            </a:pPr>
            <a:r>
              <a:rPr lang="en-US" sz="2000">
                <a:latin typeface="+mn-lt"/>
              </a:rPr>
              <a:t>The balance in the Work in Process Inventory should equal the sum of the costs shown on the job cost sheets of unfinished jobs.</a:t>
            </a:r>
          </a:p>
        </p:txBody>
      </p:sp>
      <p:sp>
        <p:nvSpPr>
          <p:cNvPr id="579605" name="Rectangle 21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44040" name="Rectangle 23"/>
          <p:cNvSpPr>
            <a:spLocks noChangeArrowheads="1"/>
          </p:cNvSpPr>
          <p:nvPr/>
        </p:nvSpPr>
        <p:spPr bwMode="auto">
          <a:xfrm>
            <a:off x="609600" y="1447800"/>
            <a:ext cx="7543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Manufacturing Overhead Costs</a:t>
            </a:r>
          </a:p>
        </p:txBody>
      </p:sp>
      <p:pic>
        <p:nvPicPr>
          <p:cNvPr id="44041" name="Picture 2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3995738"/>
            <a:ext cx="8077200" cy="1566862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6645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153400" cy="1524000"/>
          </a:xfrm>
          <a:solidFill>
            <a:schemeClr val="bg1"/>
          </a:solidFill>
        </p:spPr>
        <p:txBody>
          <a:bodyPr/>
          <a:lstStyle/>
          <a:p>
            <a:pPr marL="0" indent="0">
              <a:lnSpc>
                <a:spcPct val="115000"/>
              </a:lnSpc>
              <a:buFont typeface="Wingdings" panose="05000000000000000000" pitchFamily="2" charset="2"/>
              <a:buNone/>
            </a:pPr>
            <a:r>
              <a:rPr lang="en-US" sz="2300" b="0" smtClean="0">
                <a:effectLst/>
              </a:rPr>
              <a:t>The formula for computing the predetermined manufacturing overhead rate is estimated annual overhead costs divided by an expected annual operating activity, expressed as:</a:t>
            </a:r>
          </a:p>
        </p:txBody>
      </p:sp>
      <p:sp>
        <p:nvSpPr>
          <p:cNvPr id="45059" name="Rectangle 3"/>
          <p:cNvSpPr>
            <a:spLocks noChangeArrowheads="1"/>
          </p:cNvSpPr>
          <p:nvPr/>
        </p:nvSpPr>
        <p:spPr bwMode="auto">
          <a:xfrm>
            <a:off x="762000" y="3505200"/>
            <a:ext cx="7696200" cy="22860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517525" indent="-517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a.	Direct labor cost.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b. 	Direct labor hours.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c. 	Machine hours.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d. 	Any of the above. </a:t>
            </a:r>
          </a:p>
        </p:txBody>
      </p:sp>
      <p:sp>
        <p:nvSpPr>
          <p:cNvPr id="580612" name="Oval 4"/>
          <p:cNvSpPr>
            <a:spLocks noChangeArrowheads="1"/>
          </p:cNvSpPr>
          <p:nvPr/>
        </p:nvSpPr>
        <p:spPr bwMode="auto">
          <a:xfrm>
            <a:off x="838200" y="5105400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45061" name="Rectangle 5"/>
          <p:cNvSpPr>
            <a:spLocks noChangeArrowheads="1"/>
          </p:cNvSpPr>
          <p:nvPr/>
        </p:nvSpPr>
        <p:spPr bwMode="auto">
          <a:xfrm>
            <a:off x="533400" y="14478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sz="3000" b="1">
                <a:solidFill>
                  <a:srgbClr val="800000"/>
                </a:solidFill>
                <a:latin typeface="Arial" panose="020B0604020202020204" pitchFamily="34" charset="0"/>
              </a:rPr>
              <a:t>Review Question</a:t>
            </a:r>
          </a:p>
        </p:txBody>
      </p:sp>
      <p:sp>
        <p:nvSpPr>
          <p:cNvPr id="580626" name="Rectangle 18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683522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0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0612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3"/>
          <p:cNvSpPr>
            <a:spLocks noChangeArrowheads="1"/>
          </p:cNvSpPr>
          <p:nvPr/>
        </p:nvSpPr>
        <p:spPr bwMode="auto">
          <a:xfrm>
            <a:off x="609600" y="1485900"/>
            <a:ext cx="8001000" cy="904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</a:pPr>
            <a:r>
              <a:rPr lang="en-US" sz="2200">
                <a:latin typeface="+mn-lt"/>
              </a:rPr>
              <a:t>Danielle Company is working on two job orders. The job cost sheets show the following:</a:t>
            </a:r>
          </a:p>
        </p:txBody>
      </p:sp>
      <p:sp>
        <p:nvSpPr>
          <p:cNvPr id="46083" name="Rectangle 6"/>
          <p:cNvSpPr>
            <a:spLocks noChangeArrowheads="1"/>
          </p:cNvSpPr>
          <p:nvPr/>
        </p:nvSpPr>
        <p:spPr bwMode="auto">
          <a:xfrm>
            <a:off x="609600" y="2490788"/>
            <a:ext cx="8229600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9144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60000"/>
              </a:spcBef>
            </a:pPr>
            <a:r>
              <a:rPr lang="en-US" sz="2200">
                <a:latin typeface="+mn-lt"/>
              </a:rPr>
              <a:t>Direct materials—Job 120 $6,000; Job 121 $3,600</a:t>
            </a:r>
          </a:p>
          <a:p>
            <a:pPr algn="l">
              <a:lnSpc>
                <a:spcPct val="110000"/>
              </a:lnSpc>
              <a:spcBef>
                <a:spcPct val="60000"/>
              </a:spcBef>
            </a:pPr>
            <a:r>
              <a:rPr lang="en-US" sz="2200">
                <a:latin typeface="+mn-lt"/>
              </a:rPr>
              <a:t>Direct labor—Job 120 $4,000; Job 121 $2,000</a:t>
            </a:r>
          </a:p>
          <a:p>
            <a:pPr algn="l">
              <a:lnSpc>
                <a:spcPct val="110000"/>
              </a:lnSpc>
              <a:spcBef>
                <a:spcPct val="60000"/>
              </a:spcBef>
            </a:pPr>
            <a:r>
              <a:rPr lang="en-US" sz="2200">
                <a:latin typeface="+mn-lt"/>
              </a:rPr>
              <a:t>Manufacturing overhead—Job 120 $5,000; Job 121 $2,500</a:t>
            </a:r>
          </a:p>
          <a:p>
            <a:pPr algn="l">
              <a:lnSpc>
                <a:spcPct val="120000"/>
              </a:lnSpc>
              <a:spcBef>
                <a:spcPct val="60000"/>
              </a:spcBef>
            </a:pPr>
            <a:r>
              <a:rPr lang="en-US" sz="2200">
                <a:latin typeface="+mn-lt"/>
              </a:rPr>
              <a:t>Prepare the three summary entries to record the assignment of costs to Work in Process from the data on the job cost sheets.</a:t>
            </a:r>
          </a:p>
        </p:txBody>
      </p:sp>
      <p:pic>
        <p:nvPicPr>
          <p:cNvPr id="46085" name="Picture 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610600" cy="7032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041512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719" name="Rectangle 7"/>
          <p:cNvSpPr>
            <a:spLocks noChangeArrowheads="1"/>
          </p:cNvSpPr>
          <p:nvPr/>
        </p:nvSpPr>
        <p:spPr bwMode="auto">
          <a:xfrm>
            <a:off x="1066800" y="2205038"/>
            <a:ext cx="7391400" cy="320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50000"/>
              </a:spcBef>
            </a:pPr>
            <a:r>
              <a:rPr lang="en-US" sz="2200">
                <a:latin typeface="+mn-lt"/>
              </a:rPr>
              <a:t>Work in Process Inventory	9,600</a:t>
            </a:r>
          </a:p>
          <a:p>
            <a:pPr algn="l">
              <a:spcBef>
                <a:spcPct val="30000"/>
              </a:spcBef>
            </a:pPr>
            <a:r>
              <a:rPr lang="en-US" sz="2200">
                <a:latin typeface="+mn-lt"/>
              </a:rPr>
              <a:t>	Raw Materials Inventory 		9,600</a:t>
            </a:r>
          </a:p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US" sz="2200">
                <a:latin typeface="+mn-lt"/>
              </a:rPr>
              <a:t>Work in Process Inventory 	6,000</a:t>
            </a:r>
          </a:p>
          <a:p>
            <a:pPr algn="l">
              <a:lnSpc>
                <a:spcPct val="120000"/>
              </a:lnSpc>
              <a:spcBef>
                <a:spcPct val="30000"/>
              </a:spcBef>
            </a:pPr>
            <a:r>
              <a:rPr lang="en-US" sz="2200">
                <a:latin typeface="+mn-lt"/>
              </a:rPr>
              <a:t>	Factory Labor		6,000</a:t>
            </a:r>
          </a:p>
          <a:p>
            <a:pPr algn="l">
              <a:lnSpc>
                <a:spcPct val="140000"/>
              </a:lnSpc>
              <a:spcBef>
                <a:spcPct val="50000"/>
              </a:spcBef>
            </a:pPr>
            <a:r>
              <a:rPr lang="en-US" sz="2200">
                <a:latin typeface="+mn-lt"/>
              </a:rPr>
              <a:t>Work in Process Inventory 	7,500</a:t>
            </a:r>
          </a:p>
          <a:p>
            <a:pPr algn="l">
              <a:lnSpc>
                <a:spcPct val="120000"/>
              </a:lnSpc>
              <a:spcBef>
                <a:spcPct val="30000"/>
              </a:spcBef>
            </a:pPr>
            <a:r>
              <a:rPr lang="en-US" sz="2200">
                <a:latin typeface="+mn-lt"/>
              </a:rPr>
              <a:t>	Manufacturing Overhead 		7,500</a:t>
            </a:r>
          </a:p>
        </p:txBody>
      </p:sp>
      <p:pic>
        <p:nvPicPr>
          <p:cNvPr id="47108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6106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7109" name="Rectangle 15"/>
          <p:cNvSpPr>
            <a:spLocks noChangeArrowheads="1"/>
          </p:cNvSpPr>
          <p:nvPr/>
        </p:nvSpPr>
        <p:spPr bwMode="auto">
          <a:xfrm>
            <a:off x="609600" y="1485900"/>
            <a:ext cx="8001000" cy="4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</a:pPr>
            <a:r>
              <a:rPr lang="en-US" sz="2200">
                <a:latin typeface="+mn-lt"/>
              </a:rPr>
              <a:t>The three summary journal entries are: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827025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77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77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77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77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77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277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7719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5"/>
          <p:cNvSpPr>
            <a:spLocks noChangeArrowheads="1"/>
          </p:cNvSpPr>
          <p:nvPr/>
        </p:nvSpPr>
        <p:spPr bwMode="auto">
          <a:xfrm>
            <a:off x="609600" y="1385888"/>
            <a:ext cx="822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Assigning Costs to Finished Goods</a:t>
            </a:r>
          </a:p>
        </p:txBody>
      </p:sp>
      <p:sp>
        <p:nvSpPr>
          <p:cNvPr id="48132" name="Text Box 6"/>
          <p:cNvSpPr txBox="1">
            <a:spLocks noChangeArrowheads="1"/>
          </p:cNvSpPr>
          <p:nvPr/>
        </p:nvSpPr>
        <p:spPr bwMode="auto">
          <a:xfrm>
            <a:off x="228600" y="2286000"/>
            <a:ext cx="2057400" cy="267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lnSpc>
                <a:spcPct val="115000"/>
              </a:lnSpc>
              <a:spcBef>
                <a:spcPct val="50000"/>
              </a:spcBef>
            </a:pPr>
            <a:r>
              <a:rPr lang="en-US" sz="2100">
                <a:latin typeface="+mn-lt"/>
              </a:rPr>
              <a:t>When a job is completed, the costs are summarized and the job cost sheet is completed.</a:t>
            </a:r>
          </a:p>
        </p:txBody>
      </p:sp>
      <p:sp>
        <p:nvSpPr>
          <p:cNvPr id="581649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pic>
        <p:nvPicPr>
          <p:cNvPr id="48136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146300"/>
            <a:ext cx="6324600" cy="4406900"/>
          </a:xfrm>
          <a:prstGeom prst="rect">
            <a:avLst/>
          </a:prstGeom>
          <a:noFill/>
          <a:ln w="1905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283633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989" name="Text Box 5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49155" name="Rectangle 20"/>
          <p:cNvSpPr>
            <a:spLocks noChangeArrowheads="1"/>
          </p:cNvSpPr>
          <p:nvPr/>
        </p:nvSpPr>
        <p:spPr bwMode="auto">
          <a:xfrm>
            <a:off x="609600" y="2133600"/>
            <a:ext cx="8153400" cy="86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Illustration:  </a:t>
            </a:r>
            <a:r>
              <a:rPr lang="en-US" sz="2100">
                <a:latin typeface="+mn-lt"/>
              </a:rPr>
              <a:t>When a job is finished, Wallace makes an entry to transfer its total cost to finished goods inventory.</a:t>
            </a:r>
          </a:p>
        </p:txBody>
      </p:sp>
      <p:sp>
        <p:nvSpPr>
          <p:cNvPr id="554005" name="Rectangle 21"/>
          <p:cNvSpPr>
            <a:spLocks noChangeArrowheads="1"/>
          </p:cNvSpPr>
          <p:nvPr/>
        </p:nvSpPr>
        <p:spPr bwMode="auto">
          <a:xfrm>
            <a:off x="609600" y="3200400"/>
            <a:ext cx="7772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Jan. 31 	Finished Goods Inventory 	39,000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	Work in Process Inventory 		39,000</a:t>
            </a:r>
          </a:p>
        </p:txBody>
      </p:sp>
      <p:sp>
        <p:nvSpPr>
          <p:cNvPr id="554010" name="Rectangle 2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49160" name="Rectangle 28"/>
          <p:cNvSpPr>
            <a:spLocks noChangeArrowheads="1"/>
          </p:cNvSpPr>
          <p:nvPr/>
        </p:nvSpPr>
        <p:spPr bwMode="auto">
          <a:xfrm>
            <a:off x="609600" y="1462088"/>
            <a:ext cx="822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Assigning Costs to Finished Goods</a:t>
            </a:r>
          </a:p>
        </p:txBody>
      </p:sp>
      <p:pic>
        <p:nvPicPr>
          <p:cNvPr id="49161" name="Picture 3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4622800"/>
            <a:ext cx="7524750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49162" name="Line 31"/>
          <p:cNvSpPr>
            <a:spLocks noChangeShapeType="1"/>
          </p:cNvSpPr>
          <p:nvPr/>
        </p:nvSpPr>
        <p:spPr bwMode="auto">
          <a:xfrm>
            <a:off x="685800" y="4419600"/>
            <a:ext cx="7772400" cy="0"/>
          </a:xfrm>
          <a:prstGeom prst="line">
            <a:avLst/>
          </a:prstGeom>
          <a:noFill/>
          <a:ln w="28575" cap="sq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22211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40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4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540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4005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786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0179" name="Rectangle 4"/>
          <p:cNvSpPr>
            <a:spLocks noChangeArrowheads="1"/>
          </p:cNvSpPr>
          <p:nvPr/>
        </p:nvSpPr>
        <p:spPr bwMode="auto">
          <a:xfrm>
            <a:off x="609600" y="2133600"/>
            <a:ext cx="8153400" cy="1628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Illustration:  </a:t>
            </a:r>
            <a:r>
              <a:rPr lang="en-US" sz="2100">
                <a:latin typeface="+mn-lt"/>
              </a:rPr>
              <a:t>On January 31 Wallace Manufacturing sells on account Job 101. The job cost $39,000, and it sold for $50,000. The entries to record the sale and recognize cost of goods sold are:</a:t>
            </a:r>
          </a:p>
          <a:p>
            <a:pPr algn="l">
              <a:lnSpc>
                <a:spcPct val="120000"/>
              </a:lnSpc>
            </a:pPr>
            <a:endParaRPr lang="en-US" sz="2100">
              <a:latin typeface="+mn-lt"/>
            </a:endParaRPr>
          </a:p>
        </p:txBody>
      </p:sp>
      <p:sp>
        <p:nvSpPr>
          <p:cNvPr id="630789" name="Rectangle 5"/>
          <p:cNvSpPr>
            <a:spLocks noChangeArrowheads="1"/>
          </p:cNvSpPr>
          <p:nvPr/>
        </p:nvSpPr>
        <p:spPr bwMode="auto">
          <a:xfrm>
            <a:off x="609600" y="3657600"/>
            <a:ext cx="7772400" cy="183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Jan. 31 	Accounts Receivable 	50,000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	Sales revenue		50,000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Cost of Goods Sold 	39,000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	Finished Goods Inventory 		39,000</a:t>
            </a:r>
          </a:p>
        </p:txBody>
      </p:sp>
      <p:sp>
        <p:nvSpPr>
          <p:cNvPr id="630794" name="Rectangle 1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50184" name="Rectangle 12"/>
          <p:cNvSpPr>
            <a:spLocks noChangeArrowheads="1"/>
          </p:cNvSpPr>
          <p:nvPr/>
        </p:nvSpPr>
        <p:spPr bwMode="auto">
          <a:xfrm>
            <a:off x="609600" y="1462088"/>
            <a:ext cx="822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Assigning Costs to Cost of Goods Sold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233876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078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3078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3078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07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3078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0789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8001000" cy="914400"/>
          </a:xfrm>
          <a:solidFill>
            <a:schemeClr val="bg1"/>
          </a:solidFill>
        </p:spPr>
        <p:txBody>
          <a:bodyPr/>
          <a:lstStyle/>
          <a:p>
            <a:pPr marL="0" indent="0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sz="2100" b="0" smtClean="0">
                <a:effectLst/>
              </a:rPr>
              <a:t>In M Company, Job No. 26 is completed at a cost of $4,500 and later sold for $7,000 cash.  A correct entry is:</a:t>
            </a:r>
          </a:p>
        </p:txBody>
      </p:sp>
      <p:sp>
        <p:nvSpPr>
          <p:cNvPr id="51203" name="Rectangle 3"/>
          <p:cNvSpPr>
            <a:spLocks noChangeArrowheads="1"/>
          </p:cNvSpPr>
          <p:nvPr/>
        </p:nvSpPr>
        <p:spPr bwMode="auto">
          <a:xfrm>
            <a:off x="762000" y="2971800"/>
            <a:ext cx="8001000" cy="2971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100">
                <a:latin typeface="Arial" panose="020B0604020202020204" pitchFamily="34" charset="0"/>
              </a:rPr>
              <a:t>a.	Debit Finished Goods Inventory $7,000 and credit Work in Process Inventory $7,000.</a:t>
            </a:r>
          </a:p>
          <a:p>
            <a:pPr algn="l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100">
                <a:latin typeface="Arial" panose="020B0604020202020204" pitchFamily="34" charset="0"/>
              </a:rPr>
              <a:t>b. 	Debit Cost of Goods Sold $7,000 and credit Finished Goods Inventory $7,000.</a:t>
            </a:r>
          </a:p>
          <a:p>
            <a:pPr algn="l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100">
                <a:latin typeface="Arial" panose="020B0604020202020204" pitchFamily="34" charset="0"/>
              </a:rPr>
              <a:t>c. 	Debit Finished Goods Inventory $4,500 and credit Work in Process Inventory $4,500.</a:t>
            </a:r>
          </a:p>
          <a:p>
            <a:pPr algn="l">
              <a:lnSpc>
                <a:spcPct val="120000"/>
              </a:lnSpc>
              <a:spcBef>
                <a:spcPct val="4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100">
                <a:latin typeface="Arial" panose="020B0604020202020204" pitchFamily="34" charset="0"/>
              </a:rPr>
              <a:t>d. 	Debit Accounts Receivable $7,000 and credit Sales $7,000. </a:t>
            </a:r>
          </a:p>
        </p:txBody>
      </p:sp>
      <p:sp>
        <p:nvSpPr>
          <p:cNvPr id="585732" name="Oval 4"/>
          <p:cNvSpPr>
            <a:spLocks noChangeArrowheads="1"/>
          </p:cNvSpPr>
          <p:nvPr/>
        </p:nvSpPr>
        <p:spPr bwMode="auto">
          <a:xfrm>
            <a:off x="830263" y="4826000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51205" name="Rectangle 5"/>
          <p:cNvSpPr>
            <a:spLocks noChangeArrowheads="1"/>
          </p:cNvSpPr>
          <p:nvPr/>
        </p:nvSpPr>
        <p:spPr bwMode="auto">
          <a:xfrm>
            <a:off x="609600" y="1447800"/>
            <a:ext cx="3657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Arial" panose="020B0604020202020204" pitchFamily="34" charset="0"/>
              </a:rPr>
              <a:t>Review Question</a:t>
            </a:r>
          </a:p>
        </p:txBody>
      </p:sp>
      <p:sp>
        <p:nvSpPr>
          <p:cNvPr id="585744" name="Rectangle 1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9878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57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5732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60" name="Text Box 4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82672" name="Rectangle 1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pic>
        <p:nvPicPr>
          <p:cNvPr id="52230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1676400"/>
            <a:ext cx="7848600" cy="4787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2231" name="Rectangle 13"/>
          <p:cNvSpPr>
            <a:spLocks noChangeArrowheads="1"/>
          </p:cNvSpPr>
          <p:nvPr/>
        </p:nvSpPr>
        <p:spPr bwMode="auto">
          <a:xfrm>
            <a:off x="609600" y="1371600"/>
            <a:ext cx="2438400" cy="519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Summary</a:t>
            </a:r>
          </a:p>
        </p:txBody>
      </p:sp>
      <p:sp>
        <p:nvSpPr>
          <p:cNvPr id="52232" name="Rectangle 11"/>
          <p:cNvSpPr>
            <a:spLocks noChangeArrowheads="1"/>
          </p:cNvSpPr>
          <p:nvPr/>
        </p:nvSpPr>
        <p:spPr bwMode="auto">
          <a:xfrm>
            <a:off x="7086600" y="1554163"/>
            <a:ext cx="1311275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sz="1200" b="1">
                <a:latin typeface="Arial" panose="020B0604020202020204" pitchFamily="34" charset="0"/>
              </a:rPr>
              <a:t>Illustration 2-15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7393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0" name="Picture 2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2127250"/>
            <a:ext cx="8443913" cy="3892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59108" name="Text Box 4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59121" name="Rectangle 17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53256" name="Rectangle 19"/>
          <p:cNvSpPr>
            <a:spLocks noChangeArrowheads="1"/>
          </p:cNvSpPr>
          <p:nvPr/>
        </p:nvSpPr>
        <p:spPr bwMode="auto">
          <a:xfrm>
            <a:off x="609600" y="1371600"/>
            <a:ext cx="2438400" cy="519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 dirty="0">
                <a:solidFill>
                  <a:srgbClr val="800000"/>
                </a:solidFill>
                <a:latin typeface="+mn-lt"/>
              </a:rPr>
              <a:t>Summary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32029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ChangeArrowheads="1"/>
          </p:cNvSpPr>
          <p:nvPr/>
        </p:nvSpPr>
        <p:spPr bwMode="auto">
          <a:xfrm>
            <a:off x="609600" y="1501775"/>
            <a:ext cx="8382000" cy="169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</a:pPr>
            <a:r>
              <a:rPr lang="en-US" sz="2200">
                <a:latin typeface="+mn-lt"/>
              </a:rPr>
              <a:t>During the current month, Onyx Corporation completed Job 109 and Job 112. Job 109 cost $19,000 and Job 112 costs $27,000. Job 112 was sold on account for $42,000. Journalize the entries for the completion of the two jobs and the sale of Job 112.</a:t>
            </a:r>
          </a:p>
        </p:txBody>
      </p:sp>
      <p:sp>
        <p:nvSpPr>
          <p:cNvPr id="633863" name="Rectangle 7"/>
          <p:cNvSpPr>
            <a:spLocks noChangeArrowheads="1"/>
          </p:cNvSpPr>
          <p:nvPr/>
        </p:nvSpPr>
        <p:spPr bwMode="auto">
          <a:xfrm>
            <a:off x="990600" y="3416300"/>
            <a:ext cx="7391400" cy="26314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400050" algn="l"/>
                <a:tab pos="5086350" algn="r"/>
                <a:tab pos="651510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20000"/>
              </a:spcBef>
            </a:pPr>
            <a:r>
              <a:rPr lang="en-US" sz="2200">
                <a:latin typeface="+mn-lt"/>
              </a:rPr>
              <a:t>Finished Goods Inventory 	46,000</a:t>
            </a:r>
          </a:p>
          <a:p>
            <a:pPr algn="l">
              <a:spcBef>
                <a:spcPct val="20000"/>
              </a:spcBef>
            </a:pPr>
            <a:r>
              <a:rPr lang="en-US" sz="2200">
                <a:latin typeface="+mn-lt"/>
              </a:rPr>
              <a:t>	Work in Process Inventory 		46,000</a:t>
            </a:r>
          </a:p>
          <a:p>
            <a:pPr algn="l">
              <a:spcBef>
                <a:spcPct val="45000"/>
              </a:spcBef>
            </a:pPr>
            <a:r>
              <a:rPr lang="en-US" sz="2200">
                <a:latin typeface="+mn-lt"/>
              </a:rPr>
              <a:t>Accounts Receivable 	42,000</a:t>
            </a:r>
          </a:p>
          <a:p>
            <a:pPr algn="l">
              <a:spcBef>
                <a:spcPct val="20000"/>
              </a:spcBef>
            </a:pPr>
            <a:r>
              <a:rPr lang="en-US" sz="2200">
                <a:latin typeface="+mn-lt"/>
              </a:rPr>
              <a:t>	Sales 		42,000</a:t>
            </a:r>
          </a:p>
          <a:p>
            <a:pPr algn="l">
              <a:spcBef>
                <a:spcPct val="45000"/>
              </a:spcBef>
            </a:pPr>
            <a:r>
              <a:rPr lang="en-US" sz="2200">
                <a:latin typeface="+mn-lt"/>
              </a:rPr>
              <a:t>Cost of Goods Sold 	27,000</a:t>
            </a:r>
          </a:p>
          <a:p>
            <a:pPr algn="l">
              <a:spcBef>
                <a:spcPct val="20000"/>
              </a:spcBef>
            </a:pPr>
            <a:r>
              <a:rPr lang="en-US" sz="2200">
                <a:latin typeface="+mn-lt"/>
              </a:rPr>
              <a:t>	Finished Goods Inventory 		27,000</a:t>
            </a:r>
          </a:p>
        </p:txBody>
      </p:sp>
      <p:pic>
        <p:nvPicPr>
          <p:cNvPr id="54277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6106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76037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338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338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338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338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338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38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338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386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018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5299" name="Rectangle 3"/>
          <p:cNvSpPr>
            <a:spLocks noChangeArrowheads="1"/>
          </p:cNvSpPr>
          <p:nvPr/>
        </p:nvSpPr>
        <p:spPr bwMode="auto">
          <a:xfrm>
            <a:off x="533400" y="2133600"/>
            <a:ext cx="8153400" cy="28194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182562" tIns="46038" rIns="182562" bIns="46038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5000"/>
              </a:lnSpc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200">
                <a:latin typeface="+mn-lt"/>
              </a:rPr>
              <a:t>While service companies do not have inventory, the techniques of job order costing are still quite useful in many service-industry environments.  Consider, for example, the </a:t>
            </a:r>
            <a:r>
              <a:rPr lang="en-US" sz="2200" b="1">
                <a:latin typeface="+mn-lt"/>
              </a:rPr>
              <a:t>Mayo Clinic</a:t>
            </a:r>
            <a:r>
              <a:rPr lang="en-US" sz="2200">
                <a:latin typeface="+mn-lt"/>
              </a:rPr>
              <a:t> (health care), </a:t>
            </a:r>
            <a:r>
              <a:rPr lang="en-US" sz="2200" b="1">
                <a:latin typeface="+mn-lt"/>
              </a:rPr>
              <a:t>PricewaterhouseCoopers</a:t>
            </a:r>
            <a:r>
              <a:rPr lang="en-US" sz="2200">
                <a:latin typeface="+mn-lt"/>
              </a:rPr>
              <a:t> (accounting), and </a:t>
            </a:r>
            <a:r>
              <a:rPr lang="en-US" sz="2200" b="1">
                <a:latin typeface="+mn-lt"/>
              </a:rPr>
              <a:t>Goldman Sachs</a:t>
            </a:r>
            <a:r>
              <a:rPr lang="en-US" sz="2200">
                <a:latin typeface="+mn-lt"/>
              </a:rPr>
              <a:t> (investment banking).</a:t>
            </a:r>
          </a:p>
        </p:txBody>
      </p:sp>
      <p:sp>
        <p:nvSpPr>
          <p:cNvPr id="55300" name="Rectangle 4"/>
          <p:cNvSpPr>
            <a:spLocks noChangeArrowheads="1"/>
          </p:cNvSpPr>
          <p:nvPr/>
        </p:nvSpPr>
        <p:spPr bwMode="auto">
          <a:xfrm>
            <a:off x="609600" y="1462088"/>
            <a:ext cx="8229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latin typeface="+mn-lt"/>
              </a:rPr>
              <a:t>Job Order Costing for Service Companies</a:t>
            </a:r>
          </a:p>
        </p:txBody>
      </p:sp>
      <p:sp>
        <p:nvSpPr>
          <p:cNvPr id="726022" name="Rectangle 6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888962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600" y="592138"/>
            <a:ext cx="7924800" cy="5427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6323" name="Rectangle 9"/>
          <p:cNvSpPr>
            <a:spLocks noChangeArrowheads="1"/>
          </p:cNvSpPr>
          <p:nvPr/>
        </p:nvSpPr>
        <p:spPr bwMode="auto">
          <a:xfrm>
            <a:off x="4648200" y="5486400"/>
            <a:ext cx="1295400" cy="2286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146954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954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57347" name="Rectangle 3"/>
          <p:cNvSpPr>
            <a:spLocks noChangeArrowheads="1"/>
          </p:cNvSpPr>
          <p:nvPr/>
        </p:nvSpPr>
        <p:spPr bwMode="auto">
          <a:xfrm>
            <a:off x="609600" y="1447800"/>
            <a:ext cx="8153400" cy="290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Advantages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>
                <a:latin typeface="+mn-lt"/>
              </a:rPr>
              <a:t>More precise in assignment of costs to projects than process costing.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>
                <a:latin typeface="+mn-lt"/>
              </a:rPr>
              <a:t>Provides more useful information for determining the profitability of particular projects and for estimating costs when preparing bids on future jobs.</a:t>
            </a:r>
          </a:p>
        </p:txBody>
      </p:sp>
      <p:sp>
        <p:nvSpPr>
          <p:cNvPr id="57349" name="Rectangle 7"/>
          <p:cNvSpPr>
            <a:spLocks noChangeArrowheads="1"/>
          </p:cNvSpPr>
          <p:nvPr/>
        </p:nvSpPr>
        <p:spPr bwMode="auto">
          <a:xfrm>
            <a:off x="609600" y="4572000"/>
            <a:ext cx="8153400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</a:pPr>
            <a:r>
              <a:rPr lang="en-US" sz="2800" b="1">
                <a:solidFill>
                  <a:srgbClr val="800000"/>
                </a:solidFill>
                <a:latin typeface="+mn-lt"/>
              </a:rPr>
              <a:t>Disadvantage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100">
                <a:latin typeface="+mn-lt"/>
              </a:rPr>
              <a:t>Requires a significant amount of data entry.</a:t>
            </a:r>
          </a:p>
        </p:txBody>
      </p:sp>
      <p:sp>
        <p:nvSpPr>
          <p:cNvPr id="637961" name="Rectangle 9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Job Order Cost Flow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87281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490663"/>
            <a:ext cx="7086600" cy="3081337"/>
          </a:xfrm>
          <a:prstGeom prst="rect">
            <a:avLst/>
          </a:prstGeom>
          <a:noFill/>
          <a:ln w="19050" cap="sq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38978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+mn-lt"/>
            </a:endParaRPr>
          </a:p>
        </p:txBody>
      </p:sp>
      <p:sp>
        <p:nvSpPr>
          <p:cNvPr id="58372" name="Rectangle 8"/>
          <p:cNvSpPr>
            <a:spLocks noChangeArrowheads="1"/>
          </p:cNvSpPr>
          <p:nvPr/>
        </p:nvSpPr>
        <p:spPr bwMode="auto">
          <a:xfrm>
            <a:off x="685800" y="4724400"/>
            <a:ext cx="7924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4572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4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000">
                <a:latin typeface="+mn-lt"/>
              </a:rPr>
              <a:t>Shows manufacturing overhead </a:t>
            </a:r>
            <a:r>
              <a:rPr lang="en-US" sz="2000" b="1" i="1">
                <a:solidFill>
                  <a:srgbClr val="800000"/>
                </a:solidFill>
                <a:latin typeface="+mn-lt"/>
              </a:rPr>
              <a:t>applied</a:t>
            </a:r>
            <a:r>
              <a:rPr lang="en-US" sz="2000" b="1">
                <a:solidFill>
                  <a:srgbClr val="800000"/>
                </a:solidFill>
                <a:latin typeface="+mn-lt"/>
              </a:rPr>
              <a:t> </a:t>
            </a:r>
            <a:r>
              <a:rPr lang="en-US" sz="2000">
                <a:latin typeface="+mn-lt"/>
              </a:rPr>
              <a:t>rather than actual overhead costs.</a:t>
            </a:r>
          </a:p>
          <a:p>
            <a:pPr algn="l">
              <a:lnSpc>
                <a:spcPct val="110000"/>
              </a:lnSpc>
              <a:spcBef>
                <a:spcPct val="4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000">
                <a:latin typeface="+mn-lt"/>
              </a:rPr>
              <a:t>Applied overhead is added to direct materials and direct labor to determine total manufacturing costs</a:t>
            </a:r>
          </a:p>
        </p:txBody>
      </p:sp>
      <p:sp>
        <p:nvSpPr>
          <p:cNvPr id="638989" name="Rectangle 13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Reporting Job Cost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4129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94" name="Picture 1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0" y="2159000"/>
            <a:ext cx="8010525" cy="3498850"/>
          </a:xfrm>
          <a:prstGeom prst="rect">
            <a:avLst/>
          </a:prstGeom>
          <a:noFill/>
          <a:ln w="19050" cap="sq" algn="ctr">
            <a:solidFill>
              <a:schemeClr val="tx1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9395" name="Rectangle 3"/>
          <p:cNvSpPr>
            <a:spLocks noChangeArrowheads="1"/>
          </p:cNvSpPr>
          <p:nvPr/>
        </p:nvSpPr>
        <p:spPr bwMode="auto">
          <a:xfrm>
            <a:off x="609600" y="1524000"/>
            <a:ext cx="46482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marL="346075" indent="-34607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buFont typeface="Comic Sans MS" panose="030F0702030302020204" pitchFamily="66" charset="0"/>
              <a:buNone/>
            </a:pPr>
            <a:r>
              <a:rPr lang="en-US">
                <a:latin typeface="+mn-lt"/>
              </a:rPr>
              <a:t>Partial Income Statement</a:t>
            </a:r>
          </a:p>
        </p:txBody>
      </p:sp>
      <p:sp>
        <p:nvSpPr>
          <p:cNvPr id="640010" name="Rectangle 10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Reporting Job Cost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43376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27" name="Text Box 3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0420" name="Rectangle 8"/>
          <p:cNvSpPr>
            <a:spLocks noChangeArrowheads="1"/>
          </p:cNvSpPr>
          <p:nvPr/>
        </p:nvSpPr>
        <p:spPr bwMode="auto">
          <a:xfrm>
            <a:off x="609600" y="1462088"/>
            <a:ext cx="5943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Under- or Overapplied Overhead</a:t>
            </a:r>
          </a:p>
        </p:txBody>
      </p:sp>
      <p:sp>
        <p:nvSpPr>
          <p:cNvPr id="60421" name="Rectangle 9"/>
          <p:cNvSpPr>
            <a:spLocks noChangeArrowheads="1"/>
          </p:cNvSpPr>
          <p:nvPr/>
        </p:nvSpPr>
        <p:spPr bwMode="auto">
          <a:xfrm>
            <a:off x="609600" y="2057400"/>
            <a:ext cx="7620000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 marL="342900" indent="-3429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lvl="1" algn="l">
              <a:lnSpc>
                <a:spcPct val="120000"/>
              </a:lnSpc>
              <a:spcBef>
                <a:spcPct val="4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A 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debit balance</a:t>
            </a:r>
            <a:r>
              <a:rPr lang="en-US" sz="2200">
                <a:latin typeface="+mn-lt"/>
              </a:rPr>
              <a:t> in manufacturing overhead means that overhead is 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underapplied</a:t>
            </a:r>
            <a:r>
              <a:rPr lang="en-US" sz="2200">
                <a:latin typeface="+mn-lt"/>
              </a:rPr>
              <a:t>.</a:t>
            </a:r>
          </a:p>
          <a:p>
            <a:pPr lvl="1" algn="l">
              <a:lnSpc>
                <a:spcPct val="120000"/>
              </a:lnSpc>
              <a:spcBef>
                <a:spcPct val="4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A 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credit balance</a:t>
            </a:r>
            <a:r>
              <a:rPr lang="en-US" sz="2200">
                <a:latin typeface="+mn-lt"/>
              </a:rPr>
              <a:t> in manufacturing overhead means that overhead is 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overapplied</a:t>
            </a:r>
            <a:r>
              <a:rPr lang="en-US" sz="2200">
                <a:latin typeface="+mn-lt"/>
              </a:rPr>
              <a:t>.</a:t>
            </a:r>
            <a:endParaRPr lang="en-US" sz="2200" b="1">
              <a:solidFill>
                <a:srgbClr val="800000"/>
              </a:solidFill>
              <a:latin typeface="+mn-lt"/>
            </a:endParaRPr>
          </a:p>
        </p:txBody>
      </p:sp>
      <p:pic>
        <p:nvPicPr>
          <p:cNvPr id="60422" name="Picture 1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47800" y="4191000"/>
            <a:ext cx="6272213" cy="191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641037" name="Rectangle 13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Reporting Job Cost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865852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050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1443" name="Rectangle 9"/>
          <p:cNvSpPr>
            <a:spLocks noChangeArrowheads="1"/>
          </p:cNvSpPr>
          <p:nvPr/>
        </p:nvSpPr>
        <p:spPr bwMode="auto">
          <a:xfrm>
            <a:off x="609600" y="2057400"/>
            <a:ext cx="7696200" cy="2438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905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tIns="137160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685800" indent="-4572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None/>
            </a:pPr>
            <a:r>
              <a:rPr lang="en-US" sz="2200">
                <a:latin typeface="+mn-lt"/>
              </a:rPr>
              <a:t>Any </a:t>
            </a:r>
            <a:r>
              <a:rPr lang="en-US" sz="2200" b="1">
                <a:solidFill>
                  <a:srgbClr val="008000"/>
                </a:solidFill>
                <a:latin typeface="+mn-lt"/>
              </a:rPr>
              <a:t>Year-End Balance</a:t>
            </a:r>
            <a:r>
              <a:rPr lang="en-US" sz="2200">
                <a:latin typeface="+mn-lt"/>
              </a:rPr>
              <a:t> in manufacturing overhead is eliminated by adjusting cost of goods sold.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Underapplied overhead is 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debited</a:t>
            </a:r>
            <a:r>
              <a:rPr lang="en-US" sz="2200">
                <a:latin typeface="+mn-lt"/>
              </a:rPr>
              <a:t> to COGS</a:t>
            </a:r>
          </a:p>
          <a:p>
            <a:pPr lvl="1" algn="l">
              <a:lnSpc>
                <a:spcPct val="120000"/>
              </a:lnSpc>
              <a:spcBef>
                <a:spcPct val="60000"/>
              </a:spcBef>
              <a:buClr>
                <a:srgbClr val="800000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sz="2200">
                <a:latin typeface="+mn-lt"/>
              </a:rPr>
              <a:t>Overapplied overhead is </a:t>
            </a:r>
            <a:r>
              <a:rPr lang="en-US" sz="2200" b="1">
                <a:solidFill>
                  <a:srgbClr val="800000"/>
                </a:solidFill>
                <a:latin typeface="+mn-lt"/>
              </a:rPr>
              <a:t>credited</a:t>
            </a:r>
            <a:r>
              <a:rPr lang="en-US" sz="2200">
                <a:latin typeface="+mn-lt"/>
              </a:rPr>
              <a:t> to COGS	</a:t>
            </a:r>
          </a:p>
        </p:txBody>
      </p:sp>
      <p:sp>
        <p:nvSpPr>
          <p:cNvPr id="642060" name="Rectangle 12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Reporting Job Cost Data</a:t>
            </a:r>
          </a:p>
        </p:txBody>
      </p:sp>
      <p:sp>
        <p:nvSpPr>
          <p:cNvPr id="61447" name="Rectangle 14"/>
          <p:cNvSpPr>
            <a:spLocks noChangeArrowheads="1"/>
          </p:cNvSpPr>
          <p:nvPr/>
        </p:nvSpPr>
        <p:spPr bwMode="auto">
          <a:xfrm>
            <a:off x="609600" y="1462088"/>
            <a:ext cx="5943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Under- or Overapplied Overhead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9079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74" name="Text Box 2"/>
          <p:cNvSpPr txBox="1">
            <a:spLocks noChangeArrowheads="1"/>
          </p:cNvSpPr>
          <p:nvPr/>
        </p:nvSpPr>
        <p:spPr bwMode="auto">
          <a:xfrm>
            <a:off x="5478463" y="6243638"/>
            <a:ext cx="184150" cy="3365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 sz="1600" b="1" i="1">
              <a:solidFill>
                <a:schemeClr val="bg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  <p:sp>
        <p:nvSpPr>
          <p:cNvPr id="62467" name="Rectangle 3"/>
          <p:cNvSpPr>
            <a:spLocks noChangeArrowheads="1"/>
          </p:cNvSpPr>
          <p:nvPr/>
        </p:nvSpPr>
        <p:spPr bwMode="auto">
          <a:xfrm>
            <a:off x="609600" y="2133600"/>
            <a:ext cx="8153400" cy="124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en-US" sz="2100" b="1">
                <a:solidFill>
                  <a:srgbClr val="800000"/>
                </a:solidFill>
                <a:latin typeface="+mn-lt"/>
              </a:rPr>
              <a:t>Illustration:  </a:t>
            </a:r>
            <a:r>
              <a:rPr lang="en-US" sz="2100">
                <a:latin typeface="+mn-lt"/>
              </a:rPr>
              <a:t>Wallace has a $2,500 credit balance in Manufacturing Overhead at December 31. The adjusting entry for the over-applied overhead is:</a:t>
            </a:r>
          </a:p>
        </p:txBody>
      </p:sp>
      <p:sp>
        <p:nvSpPr>
          <p:cNvPr id="643076" name="Rectangle 4"/>
          <p:cNvSpPr>
            <a:spLocks noChangeArrowheads="1"/>
          </p:cNvSpPr>
          <p:nvPr/>
        </p:nvSpPr>
        <p:spPr bwMode="auto">
          <a:xfrm>
            <a:off x="609600" y="3648075"/>
            <a:ext cx="7772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tabLst>
                <a:tab pos="1200150" algn="l"/>
                <a:tab pos="1600200" algn="l"/>
                <a:tab pos="6000750" algn="r"/>
                <a:tab pos="7315200" algn="r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Dec. 31 	Manufacturing Overhead 	2,500</a:t>
            </a:r>
          </a:p>
          <a:p>
            <a:pPr algn="l">
              <a:lnSpc>
                <a:spcPct val="120000"/>
              </a:lnSpc>
              <a:spcBef>
                <a:spcPct val="20000"/>
              </a:spcBef>
            </a:pPr>
            <a:r>
              <a:rPr lang="en-US" sz="2100">
                <a:latin typeface="+mn-lt"/>
              </a:rPr>
              <a:t>		Cost of Good Sold 		2,500</a:t>
            </a:r>
          </a:p>
        </p:txBody>
      </p:sp>
      <p:sp>
        <p:nvSpPr>
          <p:cNvPr id="62469" name="Rectangle 11"/>
          <p:cNvSpPr>
            <a:spLocks noChangeArrowheads="1"/>
          </p:cNvSpPr>
          <p:nvPr/>
        </p:nvSpPr>
        <p:spPr bwMode="auto">
          <a:xfrm>
            <a:off x="609600" y="1462088"/>
            <a:ext cx="5943600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/>
            <a:r>
              <a:rPr lang="en-US" sz="2800" b="1">
                <a:solidFill>
                  <a:srgbClr val="800000"/>
                </a:solidFill>
                <a:latin typeface="+mn-lt"/>
              </a:rPr>
              <a:t>Under- or Overapplied Overhead</a:t>
            </a:r>
          </a:p>
        </p:txBody>
      </p:sp>
      <p:sp>
        <p:nvSpPr>
          <p:cNvPr id="643086" name="Rectangle 14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Reporting Job Cost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0032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30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307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3076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2057400"/>
            <a:ext cx="7772400" cy="457200"/>
          </a:xfrm>
          <a:solidFill>
            <a:schemeClr val="bg1"/>
          </a:solidFill>
        </p:spPr>
        <p:txBody>
          <a:bodyPr/>
          <a:lstStyle/>
          <a:p>
            <a:pPr marL="0" indent="0">
              <a:buFont typeface="Wingdings" panose="05000000000000000000" pitchFamily="2" charset="2"/>
              <a:buNone/>
            </a:pPr>
            <a:r>
              <a:rPr lang="en-US" sz="2400" b="0" smtClean="0">
                <a:effectLst/>
              </a:rPr>
              <a:t>Manufacturing overhead is underapplied if:</a:t>
            </a:r>
          </a:p>
        </p:txBody>
      </p:sp>
      <p:sp>
        <p:nvSpPr>
          <p:cNvPr id="63491" name="Rectangle 4"/>
          <p:cNvSpPr>
            <a:spLocks noChangeArrowheads="1"/>
          </p:cNvSpPr>
          <p:nvPr/>
        </p:nvSpPr>
        <p:spPr bwMode="auto">
          <a:xfrm>
            <a:off x="838200" y="2667000"/>
            <a:ext cx="7696200" cy="22098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 marL="517525" indent="-517525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a.	Actual overhead is less than applied.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b. 	Actual overhead is greater than applied. 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c. 	The predetermined rate equals the actual rate.</a:t>
            </a:r>
          </a:p>
          <a:p>
            <a:pPr algn="l">
              <a:spcBef>
                <a:spcPct val="50000"/>
              </a:spcBef>
              <a:buClr>
                <a:schemeClr val="accent2"/>
              </a:buClr>
              <a:buSzPct val="75000"/>
              <a:buFont typeface="Wingdings" panose="05000000000000000000" pitchFamily="2" charset="2"/>
              <a:buNone/>
            </a:pPr>
            <a:r>
              <a:rPr lang="en-US" sz="2300">
                <a:latin typeface="Arial" panose="020B0604020202020204" pitchFamily="34" charset="0"/>
              </a:rPr>
              <a:t>d. 	Actual overhead equals applied overhead. </a:t>
            </a:r>
          </a:p>
        </p:txBody>
      </p:sp>
      <p:sp>
        <p:nvSpPr>
          <p:cNvPr id="412677" name="Oval 5"/>
          <p:cNvSpPr>
            <a:spLocks noChangeArrowheads="1"/>
          </p:cNvSpPr>
          <p:nvPr/>
        </p:nvSpPr>
        <p:spPr bwMode="auto">
          <a:xfrm>
            <a:off x="914400" y="3200400"/>
            <a:ext cx="457200" cy="457200"/>
          </a:xfrm>
          <a:prstGeom prst="ellipse">
            <a:avLst/>
          </a:prstGeom>
          <a:noFill/>
          <a:ln w="57150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solidFill>
                <a:srgbClr val="A50021"/>
              </a:solidFill>
              <a:latin typeface="Arial" panose="020B0604020202020204" pitchFamily="34" charset="0"/>
            </a:endParaRPr>
          </a:p>
        </p:txBody>
      </p:sp>
      <p:sp>
        <p:nvSpPr>
          <p:cNvPr id="63493" name="Rectangle 6"/>
          <p:cNvSpPr>
            <a:spLocks noChangeArrowheads="1"/>
          </p:cNvSpPr>
          <p:nvPr/>
        </p:nvSpPr>
        <p:spPr bwMode="auto">
          <a:xfrm>
            <a:off x="533400" y="1447800"/>
            <a:ext cx="3657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82562" tIns="46038" rIns="182562" bIns="46038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en-US" sz="3000" b="1">
                <a:solidFill>
                  <a:srgbClr val="800000"/>
                </a:solidFill>
                <a:latin typeface="Arial" panose="020B0604020202020204" pitchFamily="34" charset="0"/>
              </a:rPr>
              <a:t>Review Question</a:t>
            </a:r>
          </a:p>
        </p:txBody>
      </p:sp>
      <p:sp>
        <p:nvSpPr>
          <p:cNvPr id="412690" name="Rectangle 18"/>
          <p:cNvSpPr>
            <a:spLocks noChangeArrowheads="1"/>
          </p:cNvSpPr>
          <p:nvPr/>
        </p:nvSpPr>
        <p:spPr bwMode="auto">
          <a:xfrm>
            <a:off x="304800" y="457200"/>
            <a:ext cx="8534400" cy="685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b" anchorCtr="0" compatLnSpc="1">
            <a:prstTxWarp prst="textNoShape">
              <a:avLst/>
            </a:prstTxWarp>
            <a:normAutofit fontScale="97500"/>
          </a:bodyPr>
          <a:lstStyle/>
          <a:p>
            <a:pPr marL="109538" eaLnBrk="0" hangingPunct="0"/>
            <a:r>
              <a:rPr lang="en-US" sz="4000" b="1" i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Reporting Job Cost 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26044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2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267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3"/>
          <p:cNvSpPr>
            <a:spLocks noChangeArrowheads="1"/>
          </p:cNvSpPr>
          <p:nvPr/>
        </p:nvSpPr>
        <p:spPr bwMode="auto">
          <a:xfrm>
            <a:off x="685800" y="1447800"/>
            <a:ext cx="8153400" cy="2322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15000"/>
              </a:lnSpc>
              <a:spcBef>
                <a:spcPct val="60000"/>
              </a:spcBef>
            </a:pPr>
            <a:r>
              <a:rPr lang="en-US" sz="2100">
                <a:latin typeface="+mn-lt"/>
              </a:rPr>
              <a:t>For Karr Company, the predetermined overhead rate is 140% of direct labor cost. During the month, Karr incurred $90,000 of factory labor costs, of which $80,000 is direct labor and $10,000 is indirect labor. Actual overhead incurred was $119,000.  Compute the amount of manufacturing overhead applied during the month. Determine the amount of under- or overapplied manufacturing overhead.</a:t>
            </a:r>
          </a:p>
        </p:txBody>
      </p:sp>
      <p:sp>
        <p:nvSpPr>
          <p:cNvPr id="64515" name="Rectangle 7"/>
          <p:cNvSpPr>
            <a:spLocks noChangeArrowheads="1"/>
          </p:cNvSpPr>
          <p:nvPr/>
        </p:nvSpPr>
        <p:spPr bwMode="auto">
          <a:xfrm>
            <a:off x="762000" y="4267200"/>
            <a:ext cx="3505200" cy="1693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60000"/>
              </a:spcBef>
            </a:pPr>
            <a:r>
              <a:rPr lang="en-US" sz="2100">
                <a:latin typeface="+mn-lt"/>
              </a:rPr>
              <a:t>Manufacturing overhead applied</a:t>
            </a:r>
          </a:p>
          <a:p>
            <a:pPr algn="l">
              <a:lnSpc>
                <a:spcPct val="110000"/>
              </a:lnSpc>
              <a:spcBef>
                <a:spcPct val="60000"/>
              </a:spcBef>
            </a:pPr>
            <a:r>
              <a:rPr lang="en-US" sz="2100">
                <a:latin typeface="+mn-lt"/>
              </a:rPr>
              <a:t>Underapplied manufacturing overhead</a:t>
            </a:r>
          </a:p>
        </p:txBody>
      </p:sp>
      <p:sp>
        <p:nvSpPr>
          <p:cNvPr id="646152" name="Rectangle 8"/>
          <p:cNvSpPr>
            <a:spLocks noChangeArrowheads="1"/>
          </p:cNvSpPr>
          <p:nvPr/>
        </p:nvSpPr>
        <p:spPr bwMode="auto">
          <a:xfrm>
            <a:off x="4419600" y="4432300"/>
            <a:ext cx="39624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60000"/>
              </a:spcBef>
            </a:pPr>
            <a:r>
              <a:rPr lang="en-US" sz="2100">
                <a:latin typeface="+mn-lt"/>
              </a:rPr>
              <a:t>(140% x $80,000) = $112,000</a:t>
            </a:r>
          </a:p>
        </p:txBody>
      </p:sp>
      <p:sp>
        <p:nvSpPr>
          <p:cNvPr id="646153" name="Rectangle 9"/>
          <p:cNvSpPr>
            <a:spLocks noChangeArrowheads="1"/>
          </p:cNvSpPr>
          <p:nvPr/>
        </p:nvSpPr>
        <p:spPr bwMode="auto">
          <a:xfrm>
            <a:off x="4419600" y="5346700"/>
            <a:ext cx="4495800" cy="44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l">
              <a:lnSpc>
                <a:spcPct val="110000"/>
              </a:lnSpc>
              <a:spcBef>
                <a:spcPct val="60000"/>
              </a:spcBef>
            </a:pPr>
            <a:r>
              <a:rPr lang="en-US" sz="2100">
                <a:latin typeface="+mn-lt"/>
              </a:rPr>
              <a:t>($119,000 - $112,000) = $7,000</a:t>
            </a:r>
          </a:p>
        </p:txBody>
      </p:sp>
      <p:sp>
        <p:nvSpPr>
          <p:cNvPr id="64518" name="AutoShape 10"/>
          <p:cNvSpPr>
            <a:spLocks/>
          </p:cNvSpPr>
          <p:nvPr/>
        </p:nvSpPr>
        <p:spPr bwMode="auto">
          <a:xfrm>
            <a:off x="3962400" y="43434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28575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sp>
        <p:nvSpPr>
          <p:cNvPr id="64519" name="AutoShape 11"/>
          <p:cNvSpPr>
            <a:spLocks/>
          </p:cNvSpPr>
          <p:nvPr/>
        </p:nvSpPr>
        <p:spPr bwMode="auto">
          <a:xfrm>
            <a:off x="3962400" y="5257800"/>
            <a:ext cx="228600" cy="685800"/>
          </a:xfrm>
          <a:prstGeom prst="rightBrace">
            <a:avLst>
              <a:gd name="adj1" fmla="val 25000"/>
              <a:gd name="adj2" fmla="val 50000"/>
            </a:avLst>
          </a:prstGeom>
          <a:noFill/>
          <a:ln w="28575" cap="sq">
            <a:solidFill>
              <a:srgbClr val="800000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>
              <a:latin typeface="+mn-lt"/>
            </a:endParaRPr>
          </a:p>
        </p:txBody>
      </p:sp>
      <p:pic>
        <p:nvPicPr>
          <p:cNvPr id="64521" name="Picture 1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457200"/>
            <a:ext cx="8610600" cy="703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7852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46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6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46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6152" grpId="0"/>
      <p:bldP spid="64615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>
          <a:xfrm>
            <a:off x="457200" y="2438400"/>
            <a:ext cx="8229600" cy="1143000"/>
          </a:xfrm>
          <a:extLs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marL="109538" algn="ctr"/>
            <a:r>
              <a:rPr lang="en-US" sz="4000" b="1" i="1" dirty="0" smtClean="0"/>
              <a:t>End of Lecture 6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31CD3A8-555E-410F-B444-FFCDE050331E}" type="slidenum">
              <a:rPr lang="en-US" smtClean="0"/>
              <a:pPr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232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3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4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16633</TotalTime>
  <Words>1506</Words>
  <Application>Microsoft Office PowerPoint</Application>
  <PresentationFormat>On-screen Show (4:3)</PresentationFormat>
  <Paragraphs>249</Paragraphs>
  <Slides>44</Slides>
  <Notes>43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44</vt:i4>
      </vt:variant>
    </vt:vector>
  </HeadingPairs>
  <TitlesOfParts>
    <vt:vector size="46" baseType="lpstr">
      <vt:lpstr>Flow</vt:lpstr>
      <vt:lpstr>1_Flow</vt:lpstr>
      <vt:lpstr>Chapter 4-Continued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End of Lecture 6</vt:lpstr>
    </vt:vector>
  </TitlesOfParts>
  <Company>Wichita State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4</dc:title>
  <dc:creator>Michael Flores</dc:creator>
  <cp:lastModifiedBy>NTS</cp:lastModifiedBy>
  <cp:revision>1585</cp:revision>
  <dcterms:created xsi:type="dcterms:W3CDTF">2004-11-24T20:20:30Z</dcterms:created>
  <dcterms:modified xsi:type="dcterms:W3CDTF">2013-11-06T13:11:09Z</dcterms:modified>
</cp:coreProperties>
</file>