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theme/themeOverride4.xml" ContentType="application/vnd.openxmlformats-officedocument.themeOverrid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728" r:id="rId2"/>
  </p:sldMasterIdLst>
  <p:notesMasterIdLst>
    <p:notesMasterId r:id="rId49"/>
  </p:notesMasterIdLst>
  <p:handoutMasterIdLst>
    <p:handoutMasterId r:id="rId50"/>
  </p:handoutMasterIdLst>
  <p:sldIdLst>
    <p:sldId id="345" r:id="rId3"/>
    <p:sldId id="257" r:id="rId4"/>
    <p:sldId id="258" r:id="rId5"/>
    <p:sldId id="261" r:id="rId6"/>
    <p:sldId id="276" r:id="rId7"/>
    <p:sldId id="259" r:id="rId8"/>
    <p:sldId id="280" r:id="rId9"/>
    <p:sldId id="260" r:id="rId10"/>
    <p:sldId id="262" r:id="rId11"/>
    <p:sldId id="277" r:id="rId12"/>
    <p:sldId id="278" r:id="rId13"/>
    <p:sldId id="279" r:id="rId14"/>
    <p:sldId id="264" r:id="rId15"/>
    <p:sldId id="269" r:id="rId16"/>
    <p:sldId id="265" r:id="rId17"/>
    <p:sldId id="266" r:id="rId18"/>
    <p:sldId id="267" r:id="rId19"/>
    <p:sldId id="268" r:id="rId20"/>
    <p:sldId id="270" r:id="rId21"/>
    <p:sldId id="271" r:id="rId22"/>
    <p:sldId id="281" r:id="rId23"/>
    <p:sldId id="282" r:id="rId24"/>
    <p:sldId id="283" r:id="rId25"/>
    <p:sldId id="272" r:id="rId26"/>
    <p:sldId id="273" r:id="rId27"/>
    <p:sldId id="274" r:id="rId28"/>
    <p:sldId id="275"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46" r:id="rId4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973" autoAdjust="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28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75779"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2353B26D-A94F-49C6-8CDA-DCDCAB3F64AD}" type="datetimeFigureOut">
              <a:rPr lang="en-US"/>
              <a:pPr/>
              <a:t>11/6/2013</a:t>
            </a:fld>
            <a:endParaRPr lang="en-US"/>
          </a:p>
        </p:txBody>
      </p:sp>
      <p:sp>
        <p:nvSpPr>
          <p:cNvPr id="75780"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75781"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A8D6E9F6-524B-490B-906C-9B64FA0DF0D0}" type="slidenum">
              <a:rPr lang="en-US"/>
              <a:pPr/>
              <a:t>‹#›</a:t>
            </a:fld>
            <a:endParaRPr lang="en-US"/>
          </a:p>
        </p:txBody>
      </p:sp>
    </p:spTree>
    <p:extLst>
      <p:ext uri="{BB962C8B-B14F-4D97-AF65-F5344CB8AC3E}">
        <p14:creationId xmlns:p14="http://schemas.microsoft.com/office/powerpoint/2010/main" xmlns="" val="2478005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34857099-94C4-4256-A86D-35FFC964B640}" type="datetimeFigureOut">
              <a:rPr lang="en-US"/>
              <a:pPr>
                <a:defRPr/>
              </a:pPr>
              <a:t>11/6/2013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029194B-8302-4712-8918-4784B48745BB}" type="slidenum">
              <a:rPr lang="en-US"/>
              <a:pPr/>
              <a:t>‹#›</a:t>
            </a:fld>
            <a:endParaRPr lang="en-US"/>
          </a:p>
        </p:txBody>
      </p:sp>
    </p:spTree>
    <p:extLst>
      <p:ext uri="{BB962C8B-B14F-4D97-AF65-F5344CB8AC3E}">
        <p14:creationId xmlns:p14="http://schemas.microsoft.com/office/powerpoint/2010/main" xmlns="" val="35014422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D292670-0FF5-497C-A021-7D6542A7293A}" type="slidenum">
              <a:rPr lang="en-US" smtClean="0">
                <a:solidFill>
                  <a:prstClr val="black"/>
                </a:solidFill>
                <a:latin typeface="Arial" panose="020B0604020202020204" pitchFamily="34" charset="0"/>
              </a:rPr>
              <a:pPr>
                <a:spcBef>
                  <a:spcPct val="0"/>
                </a:spcBef>
              </a:pPr>
              <a:t>1</a:t>
            </a:fld>
            <a:endParaRPr lang="en-US" smtClean="0">
              <a:solidFill>
                <a:prstClr val="black"/>
              </a:solidFill>
              <a:latin typeface="Arial" panose="020B0604020202020204" pitchFamily="34" charset="0"/>
            </a:endParaRPr>
          </a:p>
        </p:txBody>
      </p:sp>
    </p:spTree>
    <p:extLst>
      <p:ext uri="{BB962C8B-B14F-4D97-AF65-F5344CB8AC3E}">
        <p14:creationId xmlns:p14="http://schemas.microsoft.com/office/powerpoint/2010/main" xmlns="" val="3311714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8C316A6-38A8-42AC-BA21-E96145C5810F}" type="slidenum">
              <a:rPr lang="en-US"/>
              <a:pPr eaLnBrk="1" hangingPunct="1"/>
              <a:t>2</a:t>
            </a:fld>
            <a:endParaRPr lang="en-US"/>
          </a:p>
        </p:txBody>
      </p:sp>
    </p:spTree>
    <p:extLst>
      <p:ext uri="{BB962C8B-B14F-4D97-AF65-F5344CB8AC3E}">
        <p14:creationId xmlns:p14="http://schemas.microsoft.com/office/powerpoint/2010/main" xmlns="" val="441754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7D2E9C2-E106-41E5-9F66-F4BC1104172D}" type="slidenum">
              <a:rPr lang="en-US"/>
              <a:pPr eaLnBrk="1" hangingPunct="1"/>
              <a:t>3</a:t>
            </a:fld>
            <a:endParaRPr lang="en-US"/>
          </a:p>
        </p:txBody>
      </p:sp>
    </p:spTree>
    <p:extLst>
      <p:ext uri="{BB962C8B-B14F-4D97-AF65-F5344CB8AC3E}">
        <p14:creationId xmlns:p14="http://schemas.microsoft.com/office/powerpoint/2010/main" xmlns="" val="39257178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2ACC7F8-8BDC-4CF6-9FF7-47E287C4A5C8}" type="slidenum">
              <a:rPr lang="en-US"/>
              <a:pPr eaLnBrk="1" hangingPunct="1"/>
              <a:t>4</a:t>
            </a:fld>
            <a:endParaRPr lang="en-US"/>
          </a:p>
        </p:txBody>
      </p:sp>
    </p:spTree>
    <p:extLst>
      <p:ext uri="{BB962C8B-B14F-4D97-AF65-F5344CB8AC3E}">
        <p14:creationId xmlns:p14="http://schemas.microsoft.com/office/powerpoint/2010/main" xmlns="" val="3344257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046DEA5-2583-4180-BF22-5F8F16C4DEF8}" type="slidenum">
              <a:rPr lang="en-US"/>
              <a:pPr eaLnBrk="1" hangingPunct="1"/>
              <a:t>5</a:t>
            </a:fld>
            <a:endParaRPr lang="en-US"/>
          </a:p>
        </p:txBody>
      </p:sp>
    </p:spTree>
    <p:extLst>
      <p:ext uri="{BB962C8B-B14F-4D97-AF65-F5344CB8AC3E}">
        <p14:creationId xmlns:p14="http://schemas.microsoft.com/office/powerpoint/2010/main" xmlns="" val="811596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BB6908C-DB62-4847-B692-4E2C27231FC6}" type="slidenum">
              <a:rPr lang="en-US"/>
              <a:pPr eaLnBrk="1" hangingPunct="1"/>
              <a:t>6</a:t>
            </a:fld>
            <a:endParaRPr lang="en-US"/>
          </a:p>
        </p:txBody>
      </p:sp>
    </p:spTree>
    <p:extLst>
      <p:ext uri="{BB962C8B-B14F-4D97-AF65-F5344CB8AC3E}">
        <p14:creationId xmlns:p14="http://schemas.microsoft.com/office/powerpoint/2010/main" xmlns="" val="2221140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B04EAF5-B081-4B9C-84A0-508CFD17C626}" type="slidenum">
              <a:rPr lang="en-US"/>
              <a:pPr eaLnBrk="1" hangingPunct="1"/>
              <a:t>7</a:t>
            </a:fld>
            <a:endParaRPr lang="en-US"/>
          </a:p>
        </p:txBody>
      </p:sp>
    </p:spTree>
    <p:extLst>
      <p:ext uri="{BB962C8B-B14F-4D97-AF65-F5344CB8AC3E}">
        <p14:creationId xmlns:p14="http://schemas.microsoft.com/office/powerpoint/2010/main" xmlns="" val="94676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C0852EC-324D-4D4D-9A17-40CA58F00D87}" type="slidenum">
              <a:rPr lang="en-US"/>
              <a:pPr eaLnBrk="1" hangingPunct="1"/>
              <a:t>8</a:t>
            </a:fld>
            <a:endParaRPr lang="en-US"/>
          </a:p>
        </p:txBody>
      </p:sp>
    </p:spTree>
    <p:extLst>
      <p:ext uri="{BB962C8B-B14F-4D97-AF65-F5344CB8AC3E}">
        <p14:creationId xmlns:p14="http://schemas.microsoft.com/office/powerpoint/2010/main" xmlns="" val="23423664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D6420B8-AA40-46AB-99C3-6387C67E8F73}" type="slidenum">
              <a:rPr lang="en-US"/>
              <a:pPr eaLnBrk="1" hangingPunct="1"/>
              <a:t>9</a:t>
            </a:fld>
            <a:endParaRPr lang="en-US"/>
          </a:p>
        </p:txBody>
      </p:sp>
    </p:spTree>
    <p:extLst>
      <p:ext uri="{BB962C8B-B14F-4D97-AF65-F5344CB8AC3E}">
        <p14:creationId xmlns:p14="http://schemas.microsoft.com/office/powerpoint/2010/main" xmlns="" val="1545917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E772C08-12FE-4EB3-A7D2-48048D97EF80}" type="slidenum">
              <a:rPr lang="en-US"/>
              <a:pPr eaLnBrk="1" hangingPunct="1"/>
              <a:t>10</a:t>
            </a:fld>
            <a:endParaRPr lang="en-US"/>
          </a:p>
        </p:txBody>
      </p:sp>
    </p:spTree>
    <p:extLst>
      <p:ext uri="{BB962C8B-B14F-4D97-AF65-F5344CB8AC3E}">
        <p14:creationId xmlns:p14="http://schemas.microsoft.com/office/powerpoint/2010/main" xmlns="" val="4007126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1548F5C-5AAF-45BC-8CAC-C0572A336978}" type="slidenum">
              <a:rPr lang="en-US"/>
              <a:pPr eaLnBrk="1" hangingPunct="1"/>
              <a:t>11</a:t>
            </a:fld>
            <a:endParaRPr lang="en-US"/>
          </a:p>
        </p:txBody>
      </p:sp>
    </p:spTree>
    <p:extLst>
      <p:ext uri="{BB962C8B-B14F-4D97-AF65-F5344CB8AC3E}">
        <p14:creationId xmlns:p14="http://schemas.microsoft.com/office/powerpoint/2010/main" xmlns="" val="2945443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1A8D91D-035C-4550-ABE7-CC176BB2E65A}" type="slidenum">
              <a:rPr lang="en-US"/>
              <a:pPr eaLnBrk="1" hangingPunct="1"/>
              <a:t>12</a:t>
            </a:fld>
            <a:endParaRPr lang="en-US"/>
          </a:p>
        </p:txBody>
      </p:sp>
    </p:spTree>
    <p:extLst>
      <p:ext uri="{BB962C8B-B14F-4D97-AF65-F5344CB8AC3E}">
        <p14:creationId xmlns:p14="http://schemas.microsoft.com/office/powerpoint/2010/main" xmlns="" val="40554307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680B3F7-7110-4BC1-9B7C-3D10E68BFC74}" type="slidenum">
              <a:rPr lang="en-US"/>
              <a:pPr eaLnBrk="1" hangingPunct="1"/>
              <a:t>13</a:t>
            </a:fld>
            <a:endParaRPr lang="en-US"/>
          </a:p>
        </p:txBody>
      </p:sp>
    </p:spTree>
    <p:extLst>
      <p:ext uri="{BB962C8B-B14F-4D97-AF65-F5344CB8AC3E}">
        <p14:creationId xmlns:p14="http://schemas.microsoft.com/office/powerpoint/2010/main" xmlns="" val="29113133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A46B293-E831-49C8-9AF7-F6A656D64899}" type="slidenum">
              <a:rPr lang="en-US"/>
              <a:pPr eaLnBrk="1" hangingPunct="1"/>
              <a:t>14</a:t>
            </a:fld>
            <a:endParaRPr lang="en-US"/>
          </a:p>
        </p:txBody>
      </p:sp>
    </p:spTree>
    <p:extLst>
      <p:ext uri="{BB962C8B-B14F-4D97-AF65-F5344CB8AC3E}">
        <p14:creationId xmlns:p14="http://schemas.microsoft.com/office/powerpoint/2010/main" xmlns="" val="3352394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ADAF7A7-7473-43F0-9464-EC354462C490}" type="slidenum">
              <a:rPr lang="en-US"/>
              <a:pPr eaLnBrk="1" hangingPunct="1"/>
              <a:t>15</a:t>
            </a:fld>
            <a:endParaRPr lang="en-US"/>
          </a:p>
        </p:txBody>
      </p:sp>
    </p:spTree>
    <p:extLst>
      <p:ext uri="{BB962C8B-B14F-4D97-AF65-F5344CB8AC3E}">
        <p14:creationId xmlns:p14="http://schemas.microsoft.com/office/powerpoint/2010/main" xmlns="" val="3967217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13F1DFF-FB97-459C-93F9-BA4589B582B6}" type="slidenum">
              <a:rPr lang="en-US"/>
              <a:pPr eaLnBrk="1" hangingPunct="1"/>
              <a:t>16</a:t>
            </a:fld>
            <a:endParaRPr lang="en-US"/>
          </a:p>
        </p:txBody>
      </p:sp>
    </p:spTree>
    <p:extLst>
      <p:ext uri="{BB962C8B-B14F-4D97-AF65-F5344CB8AC3E}">
        <p14:creationId xmlns:p14="http://schemas.microsoft.com/office/powerpoint/2010/main" xmlns="" val="37790979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B598E75-C3B3-4E0E-982F-5BD61355E139}" type="slidenum">
              <a:rPr lang="en-US"/>
              <a:pPr eaLnBrk="1" hangingPunct="1"/>
              <a:t>17</a:t>
            </a:fld>
            <a:endParaRPr lang="en-US"/>
          </a:p>
        </p:txBody>
      </p:sp>
    </p:spTree>
    <p:extLst>
      <p:ext uri="{BB962C8B-B14F-4D97-AF65-F5344CB8AC3E}">
        <p14:creationId xmlns:p14="http://schemas.microsoft.com/office/powerpoint/2010/main" xmlns="" val="38112660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889E2E6-1AD7-4579-9038-08DEB7AC048F}" type="slidenum">
              <a:rPr lang="en-US"/>
              <a:pPr eaLnBrk="1" hangingPunct="1"/>
              <a:t>18</a:t>
            </a:fld>
            <a:endParaRPr lang="en-US"/>
          </a:p>
        </p:txBody>
      </p:sp>
    </p:spTree>
    <p:extLst>
      <p:ext uri="{BB962C8B-B14F-4D97-AF65-F5344CB8AC3E}">
        <p14:creationId xmlns:p14="http://schemas.microsoft.com/office/powerpoint/2010/main" xmlns="" val="42493374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FC26D3A-86D2-4FBA-A21F-7CB0607C5CDB}" type="slidenum">
              <a:rPr lang="en-US"/>
              <a:pPr eaLnBrk="1" hangingPunct="1"/>
              <a:t>19</a:t>
            </a:fld>
            <a:endParaRPr lang="en-US"/>
          </a:p>
        </p:txBody>
      </p:sp>
    </p:spTree>
    <p:extLst>
      <p:ext uri="{BB962C8B-B14F-4D97-AF65-F5344CB8AC3E}">
        <p14:creationId xmlns:p14="http://schemas.microsoft.com/office/powerpoint/2010/main" xmlns="" val="14830378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56E7003-B7F4-40E3-8EA1-47DBA60E1F9B}" type="slidenum">
              <a:rPr lang="en-US"/>
              <a:pPr eaLnBrk="1" hangingPunct="1"/>
              <a:t>20</a:t>
            </a:fld>
            <a:endParaRPr lang="en-US"/>
          </a:p>
        </p:txBody>
      </p:sp>
    </p:spTree>
    <p:extLst>
      <p:ext uri="{BB962C8B-B14F-4D97-AF65-F5344CB8AC3E}">
        <p14:creationId xmlns:p14="http://schemas.microsoft.com/office/powerpoint/2010/main" xmlns="" val="7801688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1E6A954-C7C3-4B50-B399-6106A5394F03}" type="slidenum">
              <a:rPr lang="en-US"/>
              <a:pPr eaLnBrk="1" hangingPunct="1"/>
              <a:t>21</a:t>
            </a:fld>
            <a:endParaRPr lang="en-US"/>
          </a:p>
        </p:txBody>
      </p:sp>
    </p:spTree>
    <p:extLst>
      <p:ext uri="{BB962C8B-B14F-4D97-AF65-F5344CB8AC3E}">
        <p14:creationId xmlns:p14="http://schemas.microsoft.com/office/powerpoint/2010/main" xmlns="" val="28745723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8C62A22-42E6-4F99-B9A1-BF83D851B57A}" type="slidenum">
              <a:rPr lang="en-US"/>
              <a:pPr eaLnBrk="1" hangingPunct="1"/>
              <a:t>22</a:t>
            </a:fld>
            <a:endParaRPr lang="en-US"/>
          </a:p>
        </p:txBody>
      </p:sp>
    </p:spTree>
    <p:extLst>
      <p:ext uri="{BB962C8B-B14F-4D97-AF65-F5344CB8AC3E}">
        <p14:creationId xmlns:p14="http://schemas.microsoft.com/office/powerpoint/2010/main" xmlns="" val="19121004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766352C-1C69-4339-96F8-0358E340505C}" type="slidenum">
              <a:rPr lang="en-US"/>
              <a:pPr eaLnBrk="1" hangingPunct="1"/>
              <a:t>23</a:t>
            </a:fld>
            <a:endParaRPr lang="en-US"/>
          </a:p>
        </p:txBody>
      </p:sp>
    </p:spTree>
    <p:extLst>
      <p:ext uri="{BB962C8B-B14F-4D97-AF65-F5344CB8AC3E}">
        <p14:creationId xmlns:p14="http://schemas.microsoft.com/office/powerpoint/2010/main" xmlns="" val="4222779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23CE662-1C1B-45C1-A208-698CD5C7638B}" type="slidenum">
              <a:rPr lang="en-US"/>
              <a:pPr eaLnBrk="1" hangingPunct="1"/>
              <a:t>24</a:t>
            </a:fld>
            <a:endParaRPr lang="en-US"/>
          </a:p>
        </p:txBody>
      </p:sp>
    </p:spTree>
    <p:extLst>
      <p:ext uri="{BB962C8B-B14F-4D97-AF65-F5344CB8AC3E}">
        <p14:creationId xmlns:p14="http://schemas.microsoft.com/office/powerpoint/2010/main" xmlns="" val="17237147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C6657E2-811B-4D5D-84BC-5ED8079529B7}" type="slidenum">
              <a:rPr lang="en-US"/>
              <a:pPr eaLnBrk="1" hangingPunct="1"/>
              <a:t>25</a:t>
            </a:fld>
            <a:endParaRPr lang="en-US"/>
          </a:p>
        </p:txBody>
      </p:sp>
    </p:spTree>
    <p:extLst>
      <p:ext uri="{BB962C8B-B14F-4D97-AF65-F5344CB8AC3E}">
        <p14:creationId xmlns:p14="http://schemas.microsoft.com/office/powerpoint/2010/main" xmlns="" val="15241588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2E9DAA0-FFC9-4F65-8419-0700FDE97469}" type="slidenum">
              <a:rPr lang="en-US"/>
              <a:pPr eaLnBrk="1" hangingPunct="1"/>
              <a:t>26</a:t>
            </a:fld>
            <a:endParaRPr lang="en-US"/>
          </a:p>
        </p:txBody>
      </p:sp>
    </p:spTree>
    <p:extLst>
      <p:ext uri="{BB962C8B-B14F-4D97-AF65-F5344CB8AC3E}">
        <p14:creationId xmlns:p14="http://schemas.microsoft.com/office/powerpoint/2010/main" xmlns="" val="40791764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9BB9DFB-F991-4C02-B935-041E88553935}" type="slidenum">
              <a:rPr lang="en-US"/>
              <a:pPr eaLnBrk="1" hangingPunct="1"/>
              <a:t>27</a:t>
            </a:fld>
            <a:endParaRPr lang="en-US"/>
          </a:p>
        </p:txBody>
      </p:sp>
    </p:spTree>
    <p:extLst>
      <p:ext uri="{BB962C8B-B14F-4D97-AF65-F5344CB8AC3E}">
        <p14:creationId xmlns:p14="http://schemas.microsoft.com/office/powerpoint/2010/main" xmlns="" val="19315458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6349870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0122192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6861343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039274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6101756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4888245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6300761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7702598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1688190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367332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4145447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298970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1736012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455984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1801444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8507923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0403451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0354767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lvl1pPr>
          </a:lstStyle>
          <a:p>
            <a:pPr>
              <a:defRPr/>
            </a:pPr>
            <a:endParaRPr lang="en-US"/>
          </a:p>
        </p:txBody>
      </p:sp>
      <p:sp>
        <p:nvSpPr>
          <p:cNvPr id="11" name="Slide Number Placeholder 26"/>
          <p:cNvSpPr>
            <a:spLocks noGrp="1"/>
          </p:cNvSpPr>
          <p:nvPr>
            <p:ph type="sldNum" sz="quarter" idx="11"/>
          </p:nvPr>
        </p:nvSpPr>
        <p:spPr/>
        <p:txBody>
          <a:bodyPr/>
          <a:lstStyle>
            <a:lvl1pPr>
              <a:defRPr>
                <a:solidFill>
                  <a:srgbClr val="D1EAEE"/>
                </a:solidFill>
              </a:defRPr>
            </a:lvl1pPr>
          </a:lstStyle>
          <a:p>
            <a:fld id="{F88F99FE-335E-4298-A4EF-3EB1E455753F}" type="slidenum">
              <a:rPr lang="en-US"/>
              <a:pPr/>
              <a:t>‹#›</a:t>
            </a:fld>
            <a:endParaRPr lang="en-US"/>
          </a:p>
        </p:txBody>
      </p:sp>
    </p:spTree>
    <p:extLst>
      <p:ext uri="{BB962C8B-B14F-4D97-AF65-F5344CB8AC3E}">
        <p14:creationId xmlns:p14="http://schemas.microsoft.com/office/powerpoint/2010/main" xmlns="" val="354094875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331CD3A8-555E-410F-B444-FFCDE050331E}" type="slidenum">
              <a:rPr lang="en-US"/>
              <a:pPr/>
              <a:t>‹#›</a:t>
            </a:fld>
            <a:endParaRPr lang="en-US"/>
          </a:p>
        </p:txBody>
      </p:sp>
    </p:spTree>
    <p:extLst>
      <p:ext uri="{BB962C8B-B14F-4D97-AF65-F5344CB8AC3E}">
        <p14:creationId xmlns:p14="http://schemas.microsoft.com/office/powerpoint/2010/main" xmlns="" val="178220209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Slide Number Placeholder 5"/>
          <p:cNvSpPr>
            <a:spLocks noGrp="1"/>
          </p:cNvSpPr>
          <p:nvPr>
            <p:ph type="sldNum" sz="quarter" idx="11"/>
          </p:nvPr>
        </p:nvSpPr>
        <p:spPr/>
        <p:txBody>
          <a:bodyPr/>
          <a:lstStyle>
            <a:lvl1pPr>
              <a:defRPr>
                <a:solidFill>
                  <a:srgbClr val="D1EAEE"/>
                </a:solidFill>
              </a:defRPr>
            </a:lvl1pPr>
          </a:lstStyle>
          <a:p>
            <a:fld id="{AE9903A6-AFDA-430D-89F8-6A0DC15AEA9C}" type="slidenum">
              <a:rPr lang="en-US"/>
              <a:pPr/>
              <a:t>‹#›</a:t>
            </a:fld>
            <a:endParaRPr lang="en-US"/>
          </a:p>
        </p:txBody>
      </p:sp>
    </p:spTree>
    <p:extLst>
      <p:ext uri="{BB962C8B-B14F-4D97-AF65-F5344CB8AC3E}">
        <p14:creationId xmlns:p14="http://schemas.microsoft.com/office/powerpoint/2010/main" xmlns="" val="288305637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0FBD79C2-DB23-4D4F-8B57-55D354C42B37}" type="slidenum">
              <a:rPr lang="en-US"/>
              <a:pPr/>
              <a:t>‹#›</a:t>
            </a:fld>
            <a:endParaRPr lang="en-US"/>
          </a:p>
        </p:txBody>
      </p:sp>
    </p:spTree>
    <p:extLst>
      <p:ext uri="{BB962C8B-B14F-4D97-AF65-F5344CB8AC3E}">
        <p14:creationId xmlns:p14="http://schemas.microsoft.com/office/powerpoint/2010/main" xmlns="" val="330997702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a:lvl1pPr>
          </a:lstStyle>
          <a:p>
            <a:fld id="{631D3924-991A-43E6-94F8-89AC1C5C2F92}" type="slidenum">
              <a:rPr lang="en-US"/>
              <a:pPr/>
              <a:t>‹#›</a:t>
            </a:fld>
            <a:endParaRPr lang="en-US"/>
          </a:p>
        </p:txBody>
      </p:sp>
    </p:spTree>
    <p:extLst>
      <p:ext uri="{BB962C8B-B14F-4D97-AF65-F5344CB8AC3E}">
        <p14:creationId xmlns:p14="http://schemas.microsoft.com/office/powerpoint/2010/main" xmlns="" val="357253391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44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fld id="{599103FE-71F6-48B9-92CB-5EACD0B4EAA5}" type="slidenum">
              <a:rPr lang="en-US"/>
              <a:pPr/>
              <a:t>‹#›</a:t>
            </a:fld>
            <a:endParaRPr lang="en-US"/>
          </a:p>
        </p:txBody>
      </p:sp>
    </p:spTree>
    <p:extLst>
      <p:ext uri="{BB962C8B-B14F-4D97-AF65-F5344CB8AC3E}">
        <p14:creationId xmlns:p14="http://schemas.microsoft.com/office/powerpoint/2010/main" xmlns="" val="55136238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a:lvl1pPr>
          </a:lstStyle>
          <a:p>
            <a:fld id="{038AB1E1-0141-4127-B5DA-86415FE278A8}" type="slidenum">
              <a:rPr lang="en-US"/>
              <a:pPr/>
              <a:t>‹#›</a:t>
            </a:fld>
            <a:endParaRPr lang="en-US"/>
          </a:p>
        </p:txBody>
      </p:sp>
    </p:spTree>
    <p:extLst>
      <p:ext uri="{BB962C8B-B14F-4D97-AF65-F5344CB8AC3E}">
        <p14:creationId xmlns:p14="http://schemas.microsoft.com/office/powerpoint/2010/main" xmlns="" val="194232854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2955BAF4-9A30-4182-8A40-1B0FA7B63427}" type="slidenum">
              <a:rPr lang="en-US"/>
              <a:pPr/>
              <a:t>‹#›</a:t>
            </a:fld>
            <a:endParaRPr lang="en-US"/>
          </a:p>
        </p:txBody>
      </p:sp>
    </p:spTree>
    <p:extLst>
      <p:ext uri="{BB962C8B-B14F-4D97-AF65-F5344CB8AC3E}">
        <p14:creationId xmlns:p14="http://schemas.microsoft.com/office/powerpoint/2010/main" xmlns="" val="234476520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10" name="Date Placeholder 4"/>
          <p:cNvSpPr>
            <a:spLocks noGrp="1"/>
          </p:cNvSpPr>
          <p:nvPr>
            <p:ph type="dt" sz="half" idx="10"/>
          </p:nvPr>
        </p:nvSpPr>
        <p:spPr/>
        <p:txBody>
          <a:bodyPr/>
          <a:lstStyle>
            <a:lvl1pPr>
              <a:defRPr/>
            </a:lvl1pPr>
          </a:lstStyle>
          <a:p>
            <a:pPr>
              <a:defRPr/>
            </a:pPr>
            <a:endParaRPr lang="en-US"/>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910885BB-B754-4818-B62F-E54CA0529678}" type="slidenum">
              <a:rPr lang="en-US"/>
              <a:pPr/>
              <a:t>‹#›</a:t>
            </a:fld>
            <a:endParaRPr lang="en-US"/>
          </a:p>
        </p:txBody>
      </p:sp>
    </p:spTree>
    <p:extLst>
      <p:ext uri="{BB962C8B-B14F-4D97-AF65-F5344CB8AC3E}">
        <p14:creationId xmlns:p14="http://schemas.microsoft.com/office/powerpoint/2010/main" xmlns="" val="350922729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7BFA751B-0216-4FC7-BD14-1985257E44E2}" type="slidenum">
              <a:rPr lang="en-US"/>
              <a:pPr/>
              <a:t>‹#›</a:t>
            </a:fld>
            <a:endParaRPr lang="en-US"/>
          </a:p>
        </p:txBody>
      </p:sp>
    </p:spTree>
    <p:extLst>
      <p:ext uri="{BB962C8B-B14F-4D97-AF65-F5344CB8AC3E}">
        <p14:creationId xmlns:p14="http://schemas.microsoft.com/office/powerpoint/2010/main" xmlns="" val="383939990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BCF59BD0-D691-4D00-BEEA-2160A4AE8DDB}" type="slidenum">
              <a:rPr lang="en-US"/>
              <a:pPr/>
              <a:t>‹#›</a:t>
            </a:fld>
            <a:endParaRPr lang="en-US"/>
          </a:p>
        </p:txBody>
      </p:sp>
    </p:spTree>
    <p:extLst>
      <p:ext uri="{BB962C8B-B14F-4D97-AF65-F5344CB8AC3E}">
        <p14:creationId xmlns:p14="http://schemas.microsoft.com/office/powerpoint/2010/main" xmlns="" val="214394840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C2B2D1AC-89DE-4CD6-BA03-173490463636}" type="slidenum">
              <a:rPr lang="en-US"/>
              <a:pPr/>
              <a:t>‹#›</a:t>
            </a:fld>
            <a:endParaRPr lang="en-US"/>
          </a:p>
        </p:txBody>
      </p:sp>
    </p:spTree>
    <p:extLst>
      <p:ext uri="{BB962C8B-B14F-4D97-AF65-F5344CB8AC3E}">
        <p14:creationId xmlns:p14="http://schemas.microsoft.com/office/powerpoint/2010/main" xmlns="" val="390838874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11" name="Footer Placeholder 18"/>
          <p:cNvSpPr>
            <a:spLocks noGrp="1"/>
          </p:cNvSpPr>
          <p:nvPr>
            <p:ph type="ftr" sz="quarter" idx="11"/>
          </p:nvPr>
        </p:nvSpPr>
        <p:spPr>
          <a:xfrm>
            <a:off x="2667000" y="6324600"/>
            <a:ext cx="43434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r>
              <a:rPr lang="en-US"/>
              <a:t>© 2009 Pearson Prentice Hall. All rights reserved.</a:t>
            </a:r>
          </a:p>
        </p:txBody>
      </p:sp>
      <p:sp>
        <p:nvSpPr>
          <p:cNvPr id="12" name="Slide Number Placeholder 26"/>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02D3331F-D549-4F7E-BE56-4C3DCA84E56E}" type="slidenum">
              <a:rPr lang="en-US"/>
              <a:pPr>
                <a:defRPr/>
              </a:pPr>
              <a:t>‹#›</a:t>
            </a:fld>
            <a:endParaRPr lang="en-US"/>
          </a:p>
        </p:txBody>
      </p:sp>
    </p:spTree>
    <p:extLst>
      <p:ext uri="{BB962C8B-B14F-4D97-AF65-F5344CB8AC3E}">
        <p14:creationId xmlns:p14="http://schemas.microsoft.com/office/powerpoint/2010/main" xmlns="" val="18263402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Tree>
    <p:extLst>
      <p:ext uri="{BB962C8B-B14F-4D97-AF65-F5344CB8AC3E}">
        <p14:creationId xmlns:p14="http://schemas.microsoft.com/office/powerpoint/2010/main" xmlns="" val="351978767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4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10" name="Footer Placeholder 4"/>
          <p:cNvSpPr>
            <a:spLocks noGrp="1"/>
          </p:cNvSpPr>
          <p:nvPr>
            <p:ph type="ftr" sz="quarter" idx="11"/>
          </p:nvPr>
        </p:nvSpPr>
        <p:spPr>
          <a:xfrm>
            <a:off x="2667000" y="6356350"/>
            <a:ext cx="41910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r>
              <a:rPr lang="en-US" smtClean="0"/>
              <a:t>© 2009 Pearson Prentice Hall. All rights reserved.</a:t>
            </a:r>
            <a:endParaRPr lang="en-US"/>
          </a:p>
        </p:txBody>
      </p:sp>
      <p:sp>
        <p:nvSpPr>
          <p:cNvPr id="11" name="Slide Number Placeholder 5"/>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F1E07DAB-F780-49F3-9604-DDB528FDBC48}" type="slidenum">
              <a:rPr lang="en-US"/>
              <a:pPr>
                <a:defRPr/>
              </a:pPr>
              <a:t>‹#›</a:t>
            </a:fld>
            <a:endParaRPr lang="en-US"/>
          </a:p>
        </p:txBody>
      </p:sp>
    </p:spTree>
    <p:extLst>
      <p:ext uri="{BB962C8B-B14F-4D97-AF65-F5344CB8AC3E}">
        <p14:creationId xmlns:p14="http://schemas.microsoft.com/office/powerpoint/2010/main" xmlns="" val="117796409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Tree>
    <p:extLst>
      <p:ext uri="{BB962C8B-B14F-4D97-AF65-F5344CB8AC3E}">
        <p14:creationId xmlns:p14="http://schemas.microsoft.com/office/powerpoint/2010/main" xmlns="" val="271541190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Tree>
    <p:extLst>
      <p:ext uri="{BB962C8B-B14F-4D97-AF65-F5344CB8AC3E}">
        <p14:creationId xmlns:p14="http://schemas.microsoft.com/office/powerpoint/2010/main" xmlns="" val="142221183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Tree>
    <p:extLst>
      <p:ext uri="{BB962C8B-B14F-4D97-AF65-F5344CB8AC3E}">
        <p14:creationId xmlns:p14="http://schemas.microsoft.com/office/powerpoint/2010/main" xmlns="" val="408765429"/>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Tree>
    <p:extLst>
      <p:ext uri="{BB962C8B-B14F-4D97-AF65-F5344CB8AC3E}">
        <p14:creationId xmlns:p14="http://schemas.microsoft.com/office/powerpoint/2010/main" xmlns="" val="115519584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Tree>
    <p:extLst>
      <p:ext uri="{BB962C8B-B14F-4D97-AF65-F5344CB8AC3E}">
        <p14:creationId xmlns:p14="http://schemas.microsoft.com/office/powerpoint/2010/main" xmlns="" val="2298143899"/>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10" name="Footer Placeholder 5"/>
          <p:cNvSpPr>
            <a:spLocks noGrp="1"/>
          </p:cNvSpPr>
          <p:nvPr>
            <p:ph type="ftr" sz="quarter" idx="11"/>
          </p:nvPr>
        </p:nvSpPr>
        <p:spPr>
          <a:xfrm>
            <a:off x="2667000" y="6324600"/>
            <a:ext cx="42672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045C75"/>
                </a:solidFill>
              </a:defRPr>
            </a:lvl1pPr>
          </a:lstStyle>
          <a:p>
            <a:pPr>
              <a:defRPr/>
            </a:pPr>
            <a:r>
              <a:rPr lang="en-US" smtClean="0"/>
              <a:t>© 2009 Pearson Prentice Hall. All rights reserved.</a:t>
            </a:r>
            <a:endParaRPr lang="en-US"/>
          </a:p>
        </p:txBody>
      </p:sp>
      <p:sp>
        <p:nvSpPr>
          <p:cNvPr id="11" name="Slide Number Placeholder 6"/>
          <p:cNvSpPr>
            <a:spLocks noGrp="1"/>
          </p:cNvSpPr>
          <p:nvPr>
            <p:ph type="sldNum" sz="quarter" idx="12"/>
          </p:nvPr>
        </p:nvSpPr>
        <p:spPr>
          <a:xfrm>
            <a:off x="8077200" y="6356350"/>
            <a:ext cx="6096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defRPr/>
            </a:pPr>
            <a:fld id="{864EA22E-59D7-4CF7-A802-CB72526EA060}" type="slidenum">
              <a:rPr lang="en-US"/>
              <a:pPr>
                <a:defRPr/>
              </a:pPr>
              <a:t>‹#›</a:t>
            </a:fld>
            <a:endParaRPr lang="en-US"/>
          </a:p>
        </p:txBody>
      </p:sp>
    </p:spTree>
    <p:extLst>
      <p:ext uri="{BB962C8B-B14F-4D97-AF65-F5344CB8AC3E}">
        <p14:creationId xmlns:p14="http://schemas.microsoft.com/office/powerpoint/2010/main" xmlns="" val="873869465"/>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Tree>
    <p:extLst>
      <p:ext uri="{BB962C8B-B14F-4D97-AF65-F5344CB8AC3E}">
        <p14:creationId xmlns:p14="http://schemas.microsoft.com/office/powerpoint/2010/main" xmlns="" val="2515158530"/>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Tree>
    <p:extLst>
      <p:ext uri="{BB962C8B-B14F-4D97-AF65-F5344CB8AC3E}">
        <p14:creationId xmlns:p14="http://schemas.microsoft.com/office/powerpoint/2010/main" xmlns="" val="531765089"/>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Tree>
    <p:extLst>
      <p:ext uri="{BB962C8B-B14F-4D97-AF65-F5344CB8AC3E}">
        <p14:creationId xmlns:p14="http://schemas.microsoft.com/office/powerpoint/2010/main" xmlns="" val="220554502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68605802"/>
      </p:ext>
    </p:extLst>
  </p:cSld>
  <p:clrMapOvr>
    <a:masterClrMapping/>
  </p:clrMapOvr>
  <p:transition>
    <p:wipe dir="r"/>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997474651"/>
      </p:ext>
    </p:extLst>
  </p:cSld>
  <p:clrMapOvr>
    <a:masterClrMapping/>
  </p:clrMapOvr>
  <p:transition>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E6B420BE-E2E9-44ED-BDDC-11181B957C38}" type="slidenum">
              <a:rPr lang="en-US"/>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25" r:id="rId1"/>
    <p:sldLayoutId id="2147483723" r:id="rId2"/>
    <p:sldLayoutId id="2147483726" r:id="rId3"/>
    <p:sldLayoutId id="2147483722" r:id="rId4"/>
    <p:sldLayoutId id="2147483721" r:id="rId5"/>
    <p:sldLayoutId id="2147483720" r:id="rId6"/>
    <p:sldLayoutId id="2147483719" r:id="rId7"/>
    <p:sldLayoutId id="2147483718" r:id="rId8"/>
    <p:sldLayoutId id="2147483727" r:id="rId9"/>
    <p:sldLayoutId id="2147483717" r:id="rId10"/>
    <p:sldLayoutId id="2147483716" r:id="rId11"/>
    <p:sldLayoutId id="2147483724"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solidFill>
                <a:srgbClr val="04617B">
                  <a:shade val="90000"/>
                </a:srgbClr>
              </a:solidFill>
            </a:endParaRPr>
          </a:p>
        </p:txBody>
      </p:sp>
      <p:grpSp>
        <p:nvGrpSpPr>
          <p:cNvPr id="1031"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grpSp>
    </p:spTree>
    <p:extLst>
      <p:ext uri="{BB962C8B-B14F-4D97-AF65-F5344CB8AC3E}">
        <p14:creationId xmlns:p14="http://schemas.microsoft.com/office/powerpoint/2010/main" xmlns="" val="2869295497"/>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Ls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image" Target="../media/image8.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image" Target="../media/image9.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29.vm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xml"/><Relationship Id="rId1" Type="http://schemas.openxmlformats.org/officeDocument/2006/relationships/vmlDrawing" Target="../drawings/vmlDrawing31.vml"/><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33.vml"/><Relationship Id="rId5" Type="http://schemas.openxmlformats.org/officeDocument/2006/relationships/image" Target="../media/image13.png"/><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vmlDrawing" Target="../drawings/vmlDrawing35.vml"/><Relationship Id="rId4" Type="http://schemas.openxmlformats.org/officeDocument/2006/relationships/image" Target="../media/image14.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38.v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39.v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40.v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41.vml"/><Relationship Id="rId4" Type="http://schemas.openxmlformats.org/officeDocument/2006/relationships/image" Target="../media/image15.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42.vml"/><Relationship Id="rId4" Type="http://schemas.openxmlformats.org/officeDocument/2006/relationships/image" Target="../media/image15.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mlDrawing" Target="../drawings/vmlDrawing43.vml"/><Relationship Id="rId4" Type="http://schemas.openxmlformats.org/officeDocument/2006/relationships/image" Target="../media/image15.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44.v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5.v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5715000" cy="768350"/>
          </a:xfrm>
          <a:ln>
            <a:miter lim="800000"/>
            <a:headEnd/>
            <a:tailEnd/>
          </a:ln>
          <a:extLst/>
        </p:spPr>
        <p:txBody>
          <a:bodyPr>
            <a:normAutofit fontScale="90000"/>
          </a:bodyPr>
          <a:lstStyle/>
          <a:p>
            <a:pPr algn="l" eaLnBrk="1" fontAlgn="auto" hangingPunct="1">
              <a:spcAft>
                <a:spcPts val="0"/>
              </a:spcAft>
              <a:defRPr/>
            </a:pPr>
            <a:r>
              <a:rPr lang="en-US" dirty="0" smtClean="0"/>
              <a:t>Chapter 4</a:t>
            </a:r>
            <a:endParaRPr lang="en-US" dirty="0"/>
          </a:p>
        </p:txBody>
      </p:sp>
      <p:sp>
        <p:nvSpPr>
          <p:cNvPr id="18435" name="Rectangle 3"/>
          <p:cNvSpPr>
            <a:spLocks noGrp="1" noChangeArrowheads="1"/>
          </p:cNvSpPr>
          <p:nvPr>
            <p:ph type="subTitle" idx="1"/>
          </p:nvPr>
        </p:nvSpPr>
        <p:spPr>
          <a:xfrm>
            <a:off x="1676400" y="3959225"/>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dirty="0" smtClean="0">
                <a:solidFill>
                  <a:schemeClr val="bg2"/>
                </a:solidFill>
                <a:latin typeface="Calibri" panose="020F0502020204030204" pitchFamily="34" charset="0"/>
              </a:rPr>
              <a:t>Job Costing</a:t>
            </a: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1" dirty="0">
                <a:solidFill>
                  <a:prstClr val="white"/>
                </a:solidFill>
              </a:rPr>
              <a:t>Lecture 5</a:t>
            </a:r>
          </a:p>
        </p:txBody>
      </p:sp>
      <p:sp>
        <p:nvSpPr>
          <p:cNvPr id="3" name="Slide Number Placeholder 2"/>
          <p:cNvSpPr>
            <a:spLocks noGrp="1"/>
          </p:cNvSpPr>
          <p:nvPr>
            <p:ph type="sldNum" sz="quarter" idx="12"/>
          </p:nvPr>
        </p:nvSpPr>
        <p:spPr/>
        <p:txBody>
          <a:bodyPr/>
          <a:lstStyle/>
          <a:p>
            <a:pPr>
              <a:defRPr/>
            </a:pPr>
            <a:fld id="{02D3331F-D549-4F7E-BE56-4C3DCA84E56E}" type="slidenum">
              <a:rPr lang="en-US" smtClean="0"/>
              <a:pPr>
                <a:defRPr/>
              </a:pPr>
              <a:t>1</a:t>
            </a:fld>
            <a:endParaRPr lang="en-US"/>
          </a:p>
        </p:txBody>
      </p:sp>
    </p:spTree>
    <p:extLst>
      <p:ext uri="{BB962C8B-B14F-4D97-AF65-F5344CB8AC3E}">
        <p14:creationId xmlns:p14="http://schemas.microsoft.com/office/powerpoint/2010/main" xmlns="" val="473709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nchor="b">
            <a:normAutofit/>
          </a:bodyPr>
          <a:lstStyle/>
          <a:p>
            <a:pPr marL="109538"/>
            <a:r>
              <a:rPr lang="en-US" sz="4000" b="1" i="1"/>
              <a:t>Basic Costing Terminology…</a:t>
            </a:r>
          </a:p>
        </p:txBody>
      </p:sp>
      <p:sp>
        <p:nvSpPr>
          <p:cNvPr id="6147" name="Rectangle 3"/>
          <p:cNvSpPr>
            <a:spLocks noGrp="1" noChangeArrowheads="1"/>
          </p:cNvSpPr>
          <p:nvPr>
            <p:ph idx="1"/>
          </p:nvPr>
        </p:nvSpPr>
        <p:spPr/>
        <p:txBody>
          <a:bodyPr/>
          <a:lstStyle/>
          <a:p>
            <a:pPr eaLnBrk="1" hangingPunct="1"/>
            <a:r>
              <a:rPr lang="en-US" smtClean="0"/>
              <a:t>Several key points from prior chapters:</a:t>
            </a:r>
          </a:p>
          <a:p>
            <a:pPr lvl="1" eaLnBrk="1" hangingPunct="1"/>
            <a:r>
              <a:rPr lang="en-US" smtClean="0"/>
              <a:t>Cost Objects - including responsibility centers, departments, customers, products, etc.</a:t>
            </a:r>
          </a:p>
          <a:p>
            <a:pPr lvl="1" eaLnBrk="1" hangingPunct="1"/>
            <a:r>
              <a:rPr lang="en-US" smtClean="0"/>
              <a:t>Direct costs and tracing – materials and labor</a:t>
            </a:r>
          </a:p>
          <a:p>
            <a:pPr lvl="1" eaLnBrk="1" hangingPunct="1"/>
            <a:r>
              <a:rPr lang="en-US" smtClean="0"/>
              <a:t>Indirect costs and allocation - overhead</a:t>
            </a:r>
          </a:p>
        </p:txBody>
      </p:sp>
      <p:sp>
        <p:nvSpPr>
          <p:cNvPr id="2" name="Slide Number Placeholder 1"/>
          <p:cNvSpPr>
            <a:spLocks noGrp="1"/>
          </p:cNvSpPr>
          <p:nvPr>
            <p:ph type="sldNum" sz="quarter" idx="11"/>
          </p:nvPr>
        </p:nvSpPr>
        <p:spPr/>
        <p:txBody>
          <a:bodyPr/>
          <a:lstStyle/>
          <a:p>
            <a:fld id="{331CD3A8-555E-410F-B444-FFCDE050331E}"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marL="109538"/>
            <a:r>
              <a:rPr lang="en-US" sz="4000" b="1" i="1"/>
              <a:t>…logically extended</a:t>
            </a:r>
          </a:p>
        </p:txBody>
      </p:sp>
      <p:sp>
        <p:nvSpPr>
          <p:cNvPr id="7171" name="Rectangle 3"/>
          <p:cNvSpPr>
            <a:spLocks noGrp="1" noChangeArrowheads="1"/>
          </p:cNvSpPr>
          <p:nvPr>
            <p:ph idx="1"/>
          </p:nvPr>
        </p:nvSpPr>
        <p:spPr/>
        <p:txBody>
          <a:bodyPr/>
          <a:lstStyle/>
          <a:p>
            <a:pPr eaLnBrk="1" hangingPunct="1"/>
            <a:r>
              <a:rPr lang="en-US" sz="2700" smtClean="0"/>
              <a:t>Cost Pool – any logical grouping of related cost objects</a:t>
            </a:r>
          </a:p>
          <a:p>
            <a:pPr eaLnBrk="1" hangingPunct="1"/>
            <a:r>
              <a:rPr lang="en-US" sz="2700" smtClean="0"/>
              <a:t>Cost-allocation base – a  cost driver is used as a basis upon which to build a systematic method of distributing indirect costs.</a:t>
            </a:r>
          </a:p>
          <a:p>
            <a:pPr lvl="1" eaLnBrk="1" hangingPunct="1"/>
            <a:r>
              <a:rPr lang="en-US" sz="2200" smtClean="0"/>
              <a:t>For example, let’s say that direct labor hours cause indirect costs to change.  Accordingly, direct labor hours will be used to distribute or allocate costs among objects based on their usage of that cost driver</a:t>
            </a:r>
          </a:p>
        </p:txBody>
      </p:sp>
      <p:sp>
        <p:nvSpPr>
          <p:cNvPr id="2" name="Slide Number Placeholder 1"/>
          <p:cNvSpPr>
            <a:spLocks noGrp="1"/>
          </p:cNvSpPr>
          <p:nvPr>
            <p:ph type="sldNum" sz="quarter" idx="11"/>
          </p:nvPr>
        </p:nvSpPr>
        <p:spPr/>
        <p:txBody>
          <a:bodyPr/>
          <a:lstStyle/>
          <a:p>
            <a:fld id="{331CD3A8-555E-410F-B444-FFCDE050331E}"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marL="109538"/>
            <a:r>
              <a:rPr lang="en-US" sz="4000" b="1" i="1"/>
              <a:t>Costing Systems</a:t>
            </a:r>
          </a:p>
        </p:txBody>
      </p:sp>
      <p:sp>
        <p:nvSpPr>
          <p:cNvPr id="8195" name="Rectangle 3"/>
          <p:cNvSpPr>
            <a:spLocks noGrp="1" noChangeArrowheads="1"/>
          </p:cNvSpPr>
          <p:nvPr>
            <p:ph idx="1"/>
          </p:nvPr>
        </p:nvSpPr>
        <p:spPr/>
        <p:txBody>
          <a:bodyPr/>
          <a:lstStyle/>
          <a:p>
            <a:pPr eaLnBrk="1" hangingPunct="1">
              <a:lnSpc>
                <a:spcPct val="90000"/>
              </a:lnSpc>
            </a:pPr>
            <a:r>
              <a:rPr lang="en-US" smtClean="0"/>
              <a:t>Job-Costing: system accounting for distinct cost objects called Jobs.  Each job may be different from the next, and consumes different resources</a:t>
            </a:r>
          </a:p>
          <a:p>
            <a:pPr lvl="1" eaLnBrk="1" hangingPunct="1">
              <a:lnSpc>
                <a:spcPct val="90000"/>
              </a:lnSpc>
            </a:pPr>
            <a:r>
              <a:rPr lang="en-US" smtClean="0"/>
              <a:t>Wedding announcements, aircraft, advertising</a:t>
            </a:r>
          </a:p>
          <a:p>
            <a:pPr eaLnBrk="1" hangingPunct="1">
              <a:lnSpc>
                <a:spcPct val="90000"/>
              </a:lnSpc>
            </a:pPr>
            <a:r>
              <a:rPr lang="en-US" smtClean="0"/>
              <a:t>Process-Costing: system accounting for mass production of identical or similar products</a:t>
            </a:r>
          </a:p>
          <a:p>
            <a:pPr lvl="1" eaLnBrk="1" hangingPunct="1">
              <a:lnSpc>
                <a:spcPct val="90000"/>
              </a:lnSpc>
            </a:pPr>
            <a:r>
              <a:rPr lang="en-US" smtClean="0"/>
              <a:t>Oil refining, orange juice, soda pop</a:t>
            </a:r>
          </a:p>
        </p:txBody>
      </p:sp>
      <p:sp>
        <p:nvSpPr>
          <p:cNvPr id="2" name="Slide Number Placeholder 1"/>
          <p:cNvSpPr>
            <a:spLocks noGrp="1"/>
          </p:cNvSpPr>
          <p:nvPr>
            <p:ph type="sldNum" sz="quarter" idx="11"/>
          </p:nvPr>
        </p:nvSpPr>
        <p:spPr/>
        <p:txBody>
          <a:bodyPr/>
          <a:lstStyle/>
          <a:p>
            <a:fld id="{331CD3A8-555E-410F-B444-FFCDE050331E}"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152400"/>
            <a:ext cx="8229600" cy="1143000"/>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marL="109538"/>
            <a:r>
              <a:rPr lang="en-US" sz="4000" b="1" i="1"/>
              <a:t>Costing Systems Illustrated	</a:t>
            </a:r>
          </a:p>
        </p:txBody>
      </p:sp>
      <p:pic>
        <p:nvPicPr>
          <p:cNvPr id="9222" name="Picture 6" descr="horngren13_4_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9600" y="1471613"/>
            <a:ext cx="6934200" cy="4776787"/>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331CD3A8-555E-410F-B444-FFCDE050331E}"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marL="109538"/>
            <a:r>
              <a:rPr lang="en-US" sz="4000" b="1" i="1"/>
              <a:t>Costing Approaches</a:t>
            </a:r>
          </a:p>
        </p:txBody>
      </p:sp>
      <p:sp>
        <p:nvSpPr>
          <p:cNvPr id="10243" name="Rectangle 3"/>
          <p:cNvSpPr>
            <a:spLocks noGrp="1" noChangeArrowheads="1"/>
          </p:cNvSpPr>
          <p:nvPr>
            <p:ph idx="1"/>
          </p:nvPr>
        </p:nvSpPr>
        <p:spPr/>
        <p:txBody>
          <a:bodyPr/>
          <a:lstStyle/>
          <a:p>
            <a:pPr eaLnBrk="1" hangingPunct="1">
              <a:lnSpc>
                <a:spcPct val="90000"/>
              </a:lnSpc>
            </a:pPr>
            <a:r>
              <a:rPr lang="en-US" smtClean="0"/>
              <a:t>Actual Costing - allocates:</a:t>
            </a:r>
          </a:p>
          <a:p>
            <a:pPr lvl="1" eaLnBrk="1" hangingPunct="1">
              <a:lnSpc>
                <a:spcPct val="90000"/>
              </a:lnSpc>
            </a:pPr>
            <a:r>
              <a:rPr lang="en-US" smtClean="0"/>
              <a:t>Indirect costs based on the </a:t>
            </a:r>
            <a:r>
              <a:rPr lang="en-US" i="1" u="sng" smtClean="0"/>
              <a:t>actual</a:t>
            </a:r>
            <a:r>
              <a:rPr lang="en-US" smtClean="0"/>
              <a:t> indirect-cost rates times the actual activity consumption</a:t>
            </a:r>
          </a:p>
          <a:p>
            <a:pPr eaLnBrk="1" hangingPunct="1">
              <a:lnSpc>
                <a:spcPct val="90000"/>
              </a:lnSpc>
            </a:pPr>
            <a:r>
              <a:rPr lang="en-US" smtClean="0"/>
              <a:t>Normal Costing – allocates: </a:t>
            </a:r>
          </a:p>
          <a:p>
            <a:pPr lvl="1" eaLnBrk="1" hangingPunct="1">
              <a:lnSpc>
                <a:spcPct val="90000"/>
              </a:lnSpc>
            </a:pPr>
            <a:r>
              <a:rPr lang="en-US" smtClean="0"/>
              <a:t>Indirect costs based on the </a:t>
            </a:r>
            <a:r>
              <a:rPr lang="en-US" i="1" u="sng" smtClean="0"/>
              <a:t>budgeted</a:t>
            </a:r>
            <a:r>
              <a:rPr lang="en-US" smtClean="0"/>
              <a:t> indirect-cost rates times the actual activity consumption</a:t>
            </a:r>
          </a:p>
          <a:p>
            <a:pPr eaLnBrk="1" hangingPunct="1">
              <a:lnSpc>
                <a:spcPct val="90000"/>
              </a:lnSpc>
            </a:pPr>
            <a:r>
              <a:rPr lang="en-US" smtClean="0"/>
              <a:t>Both methods allocate Direct costs to a cost object the </a:t>
            </a:r>
            <a:r>
              <a:rPr lang="en-US" i="1" u="sng" smtClean="0"/>
              <a:t>same way</a:t>
            </a:r>
            <a:r>
              <a:rPr lang="en-US" smtClean="0"/>
              <a:t>: by using actual direct-cost rates times actual consumption</a:t>
            </a:r>
          </a:p>
        </p:txBody>
      </p:sp>
      <p:sp>
        <p:nvSpPr>
          <p:cNvPr id="2" name="Slide Number Placeholder 1"/>
          <p:cNvSpPr>
            <a:spLocks noGrp="1"/>
          </p:cNvSpPr>
          <p:nvPr>
            <p:ph type="sldNum" sz="quarter" idx="11"/>
          </p:nvPr>
        </p:nvSpPr>
        <p:spPr/>
        <p:txBody>
          <a:bodyPr/>
          <a:lstStyle/>
          <a:p>
            <a:fld id="{331CD3A8-555E-410F-B444-FFCDE050331E}"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990600"/>
            <a:ext cx="8229600" cy="1143000"/>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marL="109538"/>
            <a:r>
              <a:rPr lang="en-US" sz="4000" b="1" i="1"/>
              <a:t>Costing Approaches Summarized</a:t>
            </a:r>
          </a:p>
        </p:txBody>
      </p:sp>
      <p:pic>
        <p:nvPicPr>
          <p:cNvPr id="11270" name="Picture 6" descr="horngren13_4_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2828925"/>
            <a:ext cx="7924800" cy="124777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331CD3A8-555E-410F-B444-FFCDE050331E}"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marL="109538"/>
            <a:r>
              <a:rPr lang="en-US" sz="4000" b="1" i="1"/>
              <a:t>Seven-step Job Costing</a:t>
            </a:r>
          </a:p>
        </p:txBody>
      </p:sp>
      <p:sp>
        <p:nvSpPr>
          <p:cNvPr id="12291" name="Rectangle 3"/>
          <p:cNvSpPr>
            <a:spLocks noGrp="1" noChangeArrowheads="1"/>
          </p:cNvSpPr>
          <p:nvPr>
            <p:ph idx="1"/>
          </p:nvPr>
        </p:nvSpPr>
        <p:spPr/>
        <p:txBody>
          <a:bodyPr/>
          <a:lstStyle/>
          <a:p>
            <a:pPr marL="590550" indent="-590550" eaLnBrk="1" hangingPunct="1">
              <a:buFont typeface="Wingdings" panose="05000000000000000000" pitchFamily="2" charset="2"/>
              <a:buAutoNum type="arabicPeriod"/>
            </a:pPr>
            <a:r>
              <a:rPr lang="en-US" smtClean="0"/>
              <a:t>Identify the Job that is the Chosen Cost Object</a:t>
            </a:r>
          </a:p>
          <a:p>
            <a:pPr marL="590550" indent="-590550" eaLnBrk="1" hangingPunct="1">
              <a:buFont typeface="Wingdings" panose="05000000000000000000" pitchFamily="2" charset="2"/>
              <a:buAutoNum type="arabicPeriod"/>
            </a:pPr>
            <a:r>
              <a:rPr lang="en-US" smtClean="0"/>
              <a:t>Identify the Direct Costs of the Job</a:t>
            </a:r>
          </a:p>
          <a:p>
            <a:pPr marL="590550" indent="-590550" eaLnBrk="1" hangingPunct="1">
              <a:buFont typeface="Wingdings" panose="05000000000000000000" pitchFamily="2" charset="2"/>
              <a:buAutoNum type="arabicPeriod"/>
            </a:pPr>
            <a:r>
              <a:rPr lang="en-US" smtClean="0"/>
              <a:t>Select the Cost-Allocation base(s) to use for allocating Indirect Costs to the Job</a:t>
            </a:r>
          </a:p>
          <a:p>
            <a:pPr marL="590550" indent="-590550" eaLnBrk="1" hangingPunct="1">
              <a:buFont typeface="Wingdings" panose="05000000000000000000" pitchFamily="2" charset="2"/>
              <a:buAutoNum type="arabicPeriod"/>
            </a:pPr>
            <a:r>
              <a:rPr lang="en-US" smtClean="0"/>
              <a:t>Match Indirect Costs to their respective Cost-Allocation base(s)</a:t>
            </a:r>
          </a:p>
        </p:txBody>
      </p:sp>
      <p:sp>
        <p:nvSpPr>
          <p:cNvPr id="2" name="Slide Number Placeholder 1"/>
          <p:cNvSpPr>
            <a:spLocks noGrp="1"/>
          </p:cNvSpPr>
          <p:nvPr>
            <p:ph type="sldNum" sz="quarter" idx="11"/>
          </p:nvPr>
        </p:nvSpPr>
        <p:spPr/>
        <p:txBody>
          <a:bodyPr/>
          <a:lstStyle/>
          <a:p>
            <a:fld id="{331CD3A8-555E-410F-B444-FFCDE050331E}"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marL="109538"/>
            <a:r>
              <a:rPr lang="en-US" sz="4000" b="1" i="1"/>
              <a:t>Seven-step Job Costing (continued)</a:t>
            </a:r>
          </a:p>
        </p:txBody>
      </p:sp>
      <p:sp>
        <p:nvSpPr>
          <p:cNvPr id="15363" name="Rectangle 3"/>
          <p:cNvSpPr>
            <a:spLocks noGrp="1" noChangeArrowheads="1"/>
          </p:cNvSpPr>
          <p:nvPr>
            <p:ph idx="1"/>
          </p:nvPr>
        </p:nvSpPr>
        <p:spPr/>
        <p:txBody>
          <a:bodyPr/>
          <a:lstStyle/>
          <a:p>
            <a:pPr marL="590550" indent="-590550" eaLnBrk="1" hangingPunct="1">
              <a:buFont typeface="Wingdings" panose="05000000000000000000" pitchFamily="2" charset="2"/>
              <a:buAutoNum type="arabicPeriod" startAt="5"/>
            </a:pPr>
            <a:r>
              <a:rPr lang="en-US" smtClean="0"/>
              <a:t>Calculate an Overhead Allocation Rate:</a:t>
            </a:r>
          </a:p>
          <a:p>
            <a:pPr marL="952500" lvl="1" indent="-495300" eaLnBrk="1" hangingPunct="1">
              <a:buFontTx/>
              <a:buChar char="•"/>
            </a:pPr>
            <a:r>
              <a:rPr lang="en-US" smtClean="0"/>
              <a:t>Actual OH Costs ÷ Actual OH Allocation Base</a:t>
            </a:r>
          </a:p>
          <a:p>
            <a:pPr marL="952500" lvl="1" indent="-495300" eaLnBrk="1" hangingPunct="1">
              <a:buFontTx/>
              <a:buNone/>
            </a:pPr>
            <a:endParaRPr lang="en-US" smtClean="0"/>
          </a:p>
          <a:p>
            <a:pPr marL="590550" indent="-590550" eaLnBrk="1" hangingPunct="1">
              <a:buFontTx/>
              <a:buAutoNum type="arabicPeriod" startAt="6"/>
            </a:pPr>
            <a:r>
              <a:rPr lang="en-US" smtClean="0"/>
              <a:t>Allocate Overhead Costs to the Job:</a:t>
            </a:r>
          </a:p>
          <a:p>
            <a:pPr marL="952500" lvl="1" indent="-495300" eaLnBrk="1" hangingPunct="1">
              <a:buFontTx/>
              <a:buChar char="•"/>
            </a:pPr>
            <a:r>
              <a:rPr lang="en-US" sz="2200" smtClean="0"/>
              <a:t>OH Allocation Rate x Actual Base Activity For the Job</a:t>
            </a:r>
          </a:p>
          <a:p>
            <a:pPr marL="952500" lvl="1" indent="-495300" eaLnBrk="1" hangingPunct="1">
              <a:buFontTx/>
              <a:buNone/>
            </a:pPr>
            <a:endParaRPr lang="en-US" sz="2000" smtClean="0"/>
          </a:p>
          <a:p>
            <a:pPr marL="590550" indent="-590550" eaLnBrk="1" hangingPunct="1">
              <a:buFontTx/>
              <a:buAutoNum type="arabicPeriod" startAt="7"/>
            </a:pPr>
            <a:r>
              <a:rPr lang="en-US" smtClean="0"/>
              <a:t>Compute Total Job Costs by adding all direct and indirect costs together</a:t>
            </a:r>
          </a:p>
        </p:txBody>
      </p:sp>
      <p:sp>
        <p:nvSpPr>
          <p:cNvPr id="2" name="Slide Number Placeholder 1"/>
          <p:cNvSpPr>
            <a:spLocks noGrp="1"/>
          </p:cNvSpPr>
          <p:nvPr>
            <p:ph type="sldNum" sz="quarter" idx="11"/>
          </p:nvPr>
        </p:nvSpPr>
        <p:spPr/>
        <p:txBody>
          <a:bodyPr/>
          <a:lstStyle/>
          <a:p>
            <a:fld id="{331CD3A8-555E-410F-B444-FFCDE050331E}"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1"/>
          <p:cNvSpPr>
            <a:spLocks noGrp="1"/>
          </p:cNvSpPr>
          <p:nvPr>
            <p:ph type="title"/>
          </p:nvPr>
        </p:nvSpPr>
        <p:spPr>
          <a:xfrm>
            <a:off x="76200" y="1905000"/>
            <a:ext cx="2286000" cy="1981200"/>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a:t>Sample </a:t>
            </a:r>
            <a:br>
              <a:rPr lang="en-US" sz="4000" b="1" i="1"/>
            </a:br>
            <a:r>
              <a:rPr lang="en-US" sz="4000" b="1" i="1"/>
              <a:t>Job </a:t>
            </a:r>
            <a:br>
              <a:rPr lang="en-US" sz="4000" b="1" i="1"/>
            </a:br>
            <a:r>
              <a:rPr lang="en-US" sz="4000" b="1" i="1"/>
              <a:t>Cost </a:t>
            </a:r>
            <a:br>
              <a:rPr lang="en-US" sz="4000" b="1" i="1"/>
            </a:br>
            <a:r>
              <a:rPr lang="en-US" sz="4000" b="1" i="1"/>
              <a:t>Document</a:t>
            </a:r>
          </a:p>
        </p:txBody>
      </p:sp>
      <p:pic>
        <p:nvPicPr>
          <p:cNvPr id="14342" name="Picture 6" descr="horngren13_4_2"/>
          <p:cNvPicPr preferRelativeResize="0">
            <a:picLocks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438400" y="152400"/>
            <a:ext cx="6326188" cy="651827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331CD3A8-555E-410F-B444-FFCDE050331E}"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838200"/>
            <a:ext cx="8229600" cy="1143000"/>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marL="109538"/>
            <a:r>
              <a:rPr lang="en-US" sz="4000" b="1" i="1"/>
              <a:t>Sample Job Cost Source Documents</a:t>
            </a:r>
          </a:p>
        </p:txBody>
      </p:sp>
      <p:pic>
        <p:nvPicPr>
          <p:cNvPr id="15367" name="Picture 7" descr="horngren13_4_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2228850"/>
            <a:ext cx="7848600" cy="280511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331CD3A8-555E-410F-B444-FFCDE050331E}"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381000"/>
            <a:ext cx="3276600" cy="1752600"/>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marL="109538"/>
            <a:r>
              <a:rPr lang="en-US" sz="4000" b="1" i="1"/>
              <a:t>Job Costing</a:t>
            </a:r>
            <a:br>
              <a:rPr lang="en-US" sz="4000" b="1" i="1"/>
            </a:br>
            <a:r>
              <a:rPr lang="en-US" sz="4000" b="1" i="1"/>
              <a:t>Overview</a:t>
            </a:r>
          </a:p>
        </p:txBody>
      </p:sp>
      <p:pic>
        <p:nvPicPr>
          <p:cNvPr id="16390" name="Picture 6" descr="horngren13_4_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657600" y="609600"/>
            <a:ext cx="4468813" cy="55626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331CD3A8-555E-410F-B444-FFCDE050331E}"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marL="109538"/>
            <a:r>
              <a:rPr lang="en-US" sz="4000" b="1" i="1"/>
              <a:t>Journal Entries</a:t>
            </a:r>
          </a:p>
        </p:txBody>
      </p:sp>
      <p:sp>
        <p:nvSpPr>
          <p:cNvPr id="17411" name="Rectangle 3"/>
          <p:cNvSpPr>
            <a:spLocks noGrp="1" noChangeArrowheads="1"/>
          </p:cNvSpPr>
          <p:nvPr>
            <p:ph idx="1"/>
          </p:nvPr>
        </p:nvSpPr>
        <p:spPr/>
        <p:txBody>
          <a:bodyPr/>
          <a:lstStyle/>
          <a:p>
            <a:pPr eaLnBrk="1" hangingPunct="1"/>
            <a:r>
              <a:rPr lang="en-US" smtClean="0"/>
              <a:t>Journal entries are made at each step of the production process</a:t>
            </a:r>
          </a:p>
          <a:p>
            <a:pPr eaLnBrk="1" hangingPunct="1"/>
            <a:r>
              <a:rPr lang="en-US" smtClean="0"/>
              <a:t>The purpose is to have the accounting system closely reflect the actual state of the business, its inventories and its production processes.</a:t>
            </a:r>
          </a:p>
        </p:txBody>
      </p:sp>
      <p:sp>
        <p:nvSpPr>
          <p:cNvPr id="2" name="Slide Number Placeholder 1"/>
          <p:cNvSpPr>
            <a:spLocks noGrp="1"/>
          </p:cNvSpPr>
          <p:nvPr>
            <p:ph type="sldNum" sz="quarter" idx="11"/>
          </p:nvPr>
        </p:nvSpPr>
        <p:spPr/>
        <p:txBody>
          <a:bodyPr/>
          <a:lstStyle/>
          <a:p>
            <a:fld id="{331CD3A8-555E-410F-B444-FFCDE050331E}"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marL="109538"/>
            <a:r>
              <a:rPr lang="en-US" sz="4000" b="1" i="1"/>
              <a:t>Journal Entries, continued</a:t>
            </a:r>
          </a:p>
        </p:txBody>
      </p:sp>
      <p:sp>
        <p:nvSpPr>
          <p:cNvPr id="18435" name="Rectangle 3"/>
          <p:cNvSpPr>
            <a:spLocks noGrp="1" noChangeArrowheads="1"/>
          </p:cNvSpPr>
          <p:nvPr>
            <p:ph idx="1"/>
          </p:nvPr>
        </p:nvSpPr>
        <p:spPr/>
        <p:txBody>
          <a:bodyPr/>
          <a:lstStyle/>
          <a:p>
            <a:pPr eaLnBrk="1" hangingPunct="1"/>
            <a:r>
              <a:rPr lang="en-US" smtClean="0"/>
              <a:t>All Product Costs are accumulated in the Work-in-Process Control Account</a:t>
            </a:r>
          </a:p>
          <a:p>
            <a:pPr lvl="1" eaLnBrk="1" hangingPunct="1"/>
            <a:r>
              <a:rPr lang="en-US" smtClean="0"/>
              <a:t>Direct Materials used</a:t>
            </a:r>
          </a:p>
          <a:p>
            <a:pPr lvl="1" eaLnBrk="1" hangingPunct="1"/>
            <a:r>
              <a:rPr lang="en-US" smtClean="0"/>
              <a:t>Direct Labor incurred</a:t>
            </a:r>
          </a:p>
          <a:p>
            <a:pPr lvl="1" eaLnBrk="1" hangingPunct="1"/>
            <a:r>
              <a:rPr lang="en-US" smtClean="0"/>
              <a:t>Factory Overhead </a:t>
            </a:r>
            <a:r>
              <a:rPr lang="en-US" i="1" u="sng" smtClean="0"/>
              <a:t>allocated or applied</a:t>
            </a:r>
          </a:p>
          <a:p>
            <a:pPr eaLnBrk="1" hangingPunct="1"/>
            <a:r>
              <a:rPr lang="en-US" i="1" u="sng" smtClean="0"/>
              <a:t>Actual</a:t>
            </a:r>
            <a:r>
              <a:rPr lang="en-US" smtClean="0"/>
              <a:t> Indirect Costs (overhead) are accumulated in the Manufacturing Overhead Control account</a:t>
            </a:r>
          </a:p>
        </p:txBody>
      </p:sp>
      <p:sp>
        <p:nvSpPr>
          <p:cNvPr id="2" name="Slide Number Placeholder 1"/>
          <p:cNvSpPr>
            <a:spLocks noGrp="1"/>
          </p:cNvSpPr>
          <p:nvPr>
            <p:ph type="sldNum" sz="quarter" idx="11"/>
          </p:nvPr>
        </p:nvSpPr>
        <p:spPr/>
        <p:txBody>
          <a:bodyPr/>
          <a:lstStyle/>
          <a:p>
            <a:fld id="{331CD3A8-555E-410F-B444-FFCDE050331E}"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marL="109538"/>
            <a:r>
              <a:rPr lang="en-US" sz="4000" b="1" i="1"/>
              <a:t>Journal Entries, continued</a:t>
            </a:r>
          </a:p>
        </p:txBody>
      </p:sp>
      <p:sp>
        <p:nvSpPr>
          <p:cNvPr id="15363" name="Rectangle 3"/>
          <p:cNvSpPr>
            <a:spLocks noGrp="1" noChangeArrowheads="1"/>
          </p:cNvSpPr>
          <p:nvPr>
            <p:ph idx="1"/>
          </p:nvPr>
        </p:nvSpPr>
        <p:spPr/>
        <p:txBody>
          <a:bodyPr/>
          <a:lstStyle/>
          <a:p>
            <a:pPr eaLnBrk="1" hangingPunct="1">
              <a:defRPr/>
            </a:pPr>
            <a:r>
              <a:rPr lang="en-US" sz="2700" dirty="0" smtClean="0"/>
              <a:t>Purchase of Materials on credit:</a:t>
            </a:r>
          </a:p>
          <a:p>
            <a:pPr lvl="1" eaLnBrk="1" hangingPunct="1">
              <a:defRPr/>
            </a:pPr>
            <a:r>
              <a:rPr lang="en-US" sz="2200" dirty="0" smtClean="0"/>
              <a:t>Materials Control				XX</a:t>
            </a:r>
          </a:p>
          <a:p>
            <a:pPr lvl="1" eaLnBrk="1" hangingPunct="1">
              <a:buFont typeface="Wingdings" pitchFamily="2" charset="2"/>
              <a:buNone/>
              <a:defRPr/>
            </a:pPr>
            <a:r>
              <a:rPr lang="en-US" sz="2200" dirty="0" smtClean="0"/>
              <a:t>        Accounts Payable Control				XX</a:t>
            </a:r>
          </a:p>
          <a:p>
            <a:pPr lvl="1" eaLnBrk="1" hangingPunct="1">
              <a:buFont typeface="Wingdings" pitchFamily="2" charset="2"/>
              <a:buNone/>
              <a:defRPr/>
            </a:pPr>
            <a:endParaRPr lang="en-US" sz="2200" dirty="0" smtClean="0"/>
          </a:p>
          <a:p>
            <a:pPr eaLnBrk="1" hangingPunct="1">
              <a:defRPr/>
            </a:pPr>
            <a:r>
              <a:rPr lang="en-US" sz="2700" dirty="0" smtClean="0"/>
              <a:t>Requisition of Direct and Indirect Materials (OH) into production:</a:t>
            </a:r>
          </a:p>
          <a:p>
            <a:pPr lvl="1" eaLnBrk="1" hangingPunct="1">
              <a:defRPr/>
            </a:pPr>
            <a:r>
              <a:rPr lang="en-US" sz="2200" dirty="0" smtClean="0"/>
              <a:t>Work-in-Process Control				X</a:t>
            </a:r>
          </a:p>
          <a:p>
            <a:pPr lvl="1" eaLnBrk="1" hangingPunct="1">
              <a:buFont typeface="Wingdings" pitchFamily="2" charset="2"/>
              <a:buNone/>
              <a:defRPr/>
            </a:pPr>
            <a:r>
              <a:rPr lang="en-US" sz="2200" dirty="0" smtClean="0"/>
              <a:t>	Manufacturing Overhead </a:t>
            </a:r>
            <a:r>
              <a:rPr lang="en-US" sz="2200" dirty="0" smtClean="0">
                <a:solidFill>
                  <a:schemeClr val="bg2">
                    <a:lumMod val="25000"/>
                  </a:schemeClr>
                </a:solidFill>
              </a:rPr>
              <a:t>Control</a:t>
            </a:r>
            <a:r>
              <a:rPr lang="en-US" sz="2200" dirty="0" smtClean="0"/>
              <a:t>		Y</a:t>
            </a:r>
          </a:p>
          <a:p>
            <a:pPr lvl="1" eaLnBrk="1" hangingPunct="1">
              <a:buFont typeface="Wingdings" pitchFamily="2" charset="2"/>
              <a:buNone/>
              <a:defRPr/>
            </a:pPr>
            <a:r>
              <a:rPr lang="en-US" sz="2200" dirty="0" smtClean="0"/>
              <a:t>	     Materials Control					Z</a:t>
            </a:r>
          </a:p>
        </p:txBody>
      </p:sp>
      <p:sp>
        <p:nvSpPr>
          <p:cNvPr id="2" name="Slide Number Placeholder 1"/>
          <p:cNvSpPr>
            <a:spLocks noGrp="1"/>
          </p:cNvSpPr>
          <p:nvPr>
            <p:ph type="sldNum" sz="quarter" idx="11"/>
          </p:nvPr>
        </p:nvSpPr>
        <p:spPr/>
        <p:txBody>
          <a:bodyPr/>
          <a:lstStyle/>
          <a:p>
            <a:fld id="{331CD3A8-555E-410F-B444-FFCDE050331E}"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marL="109538"/>
            <a:r>
              <a:rPr lang="en-US" sz="4000" b="1" i="1"/>
              <a:t>Journal Entries, continued</a:t>
            </a:r>
          </a:p>
        </p:txBody>
      </p:sp>
      <p:sp>
        <p:nvSpPr>
          <p:cNvPr id="16387" name="Rectangle 3"/>
          <p:cNvSpPr>
            <a:spLocks noGrp="1" noChangeArrowheads="1"/>
          </p:cNvSpPr>
          <p:nvPr>
            <p:ph idx="1"/>
          </p:nvPr>
        </p:nvSpPr>
        <p:spPr/>
        <p:txBody>
          <a:bodyPr/>
          <a:lstStyle/>
          <a:p>
            <a:pPr eaLnBrk="1" hangingPunct="1">
              <a:defRPr/>
            </a:pPr>
            <a:r>
              <a:rPr lang="en-US" dirty="0" smtClean="0"/>
              <a:t>Incurred Direct and Indirect (OH) Labor Wages</a:t>
            </a:r>
          </a:p>
          <a:p>
            <a:pPr lvl="1" eaLnBrk="1" hangingPunct="1">
              <a:defRPr/>
            </a:pPr>
            <a:r>
              <a:rPr lang="en-US" dirty="0" smtClean="0"/>
              <a:t>Work-in-Process Control			X</a:t>
            </a:r>
          </a:p>
          <a:p>
            <a:pPr lvl="1" eaLnBrk="1" hangingPunct="1">
              <a:buFont typeface="Wingdings" pitchFamily="2" charset="2"/>
              <a:buNone/>
              <a:defRPr/>
            </a:pPr>
            <a:r>
              <a:rPr lang="en-US" dirty="0" smtClean="0"/>
              <a:t>	Manufacturing Overhead </a:t>
            </a:r>
            <a:r>
              <a:rPr lang="en-US" dirty="0" smtClean="0">
                <a:solidFill>
                  <a:schemeClr val="bg2">
                    <a:lumMod val="25000"/>
                  </a:schemeClr>
                </a:solidFill>
              </a:rPr>
              <a:t>Control</a:t>
            </a:r>
            <a:r>
              <a:rPr lang="en-US" dirty="0" smtClean="0"/>
              <a:t>		Y</a:t>
            </a:r>
          </a:p>
          <a:p>
            <a:pPr lvl="1" eaLnBrk="1" hangingPunct="1">
              <a:buFont typeface="Wingdings" pitchFamily="2" charset="2"/>
              <a:buNone/>
              <a:defRPr/>
            </a:pPr>
            <a:r>
              <a:rPr lang="en-US" dirty="0" smtClean="0"/>
              <a:t>	     Cash 	Control					Z</a:t>
            </a:r>
          </a:p>
        </p:txBody>
      </p:sp>
      <p:sp>
        <p:nvSpPr>
          <p:cNvPr id="2" name="Slide Number Placeholder 1"/>
          <p:cNvSpPr>
            <a:spLocks noGrp="1"/>
          </p:cNvSpPr>
          <p:nvPr>
            <p:ph type="sldNum" sz="quarter" idx="11"/>
          </p:nvPr>
        </p:nvSpPr>
        <p:spPr/>
        <p:txBody>
          <a:bodyPr/>
          <a:lstStyle/>
          <a:p>
            <a:fld id="{331CD3A8-555E-410F-B444-FFCDE050331E}"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marL="109538"/>
            <a:r>
              <a:rPr lang="en-US" sz="4000" b="1" i="1"/>
              <a:t>Journal Entries, continued</a:t>
            </a:r>
          </a:p>
        </p:txBody>
      </p:sp>
      <p:sp>
        <p:nvSpPr>
          <p:cNvPr id="17411" name="Rectangle 3"/>
          <p:cNvSpPr>
            <a:spLocks noGrp="1" noChangeArrowheads="1"/>
          </p:cNvSpPr>
          <p:nvPr>
            <p:ph idx="1"/>
          </p:nvPr>
        </p:nvSpPr>
        <p:spPr/>
        <p:txBody>
          <a:bodyPr/>
          <a:lstStyle/>
          <a:p>
            <a:pPr eaLnBrk="1" hangingPunct="1">
              <a:defRPr/>
            </a:pPr>
            <a:r>
              <a:rPr lang="en-US" dirty="0" smtClean="0"/>
              <a:t>Incurring or recording of various actual</a:t>
            </a:r>
          </a:p>
          <a:p>
            <a:pPr eaLnBrk="1" hangingPunct="1">
              <a:buFont typeface="Wingdings" pitchFamily="2" charset="2"/>
              <a:buNone/>
              <a:defRPr/>
            </a:pPr>
            <a:r>
              <a:rPr lang="en-US" dirty="0" smtClean="0"/>
              <a:t>	Indirect Costs:</a:t>
            </a:r>
          </a:p>
          <a:p>
            <a:pPr lvl="1" eaLnBrk="1" hangingPunct="1">
              <a:defRPr/>
            </a:pPr>
            <a:r>
              <a:rPr lang="en-US" dirty="0" smtClean="0"/>
              <a:t>Manufacturing Overhead </a:t>
            </a:r>
            <a:r>
              <a:rPr lang="en-US" dirty="0" smtClean="0">
                <a:solidFill>
                  <a:schemeClr val="bg2">
                    <a:lumMod val="25000"/>
                  </a:schemeClr>
                </a:solidFill>
              </a:rPr>
              <a:t>Control</a:t>
            </a:r>
            <a:r>
              <a:rPr lang="en-US" dirty="0" smtClean="0"/>
              <a:t>		X</a:t>
            </a:r>
          </a:p>
          <a:p>
            <a:pPr lvl="1" eaLnBrk="1" hangingPunct="1">
              <a:buFont typeface="Wingdings" pitchFamily="2" charset="2"/>
              <a:buNone/>
              <a:defRPr/>
            </a:pPr>
            <a:r>
              <a:rPr lang="en-US" dirty="0" smtClean="0"/>
              <a:t>	     Salaries Payable Control				A</a:t>
            </a:r>
          </a:p>
          <a:p>
            <a:pPr lvl="1" eaLnBrk="1" hangingPunct="1">
              <a:buFont typeface="Wingdings" pitchFamily="2" charset="2"/>
              <a:buNone/>
              <a:defRPr/>
            </a:pPr>
            <a:r>
              <a:rPr lang="en-US" dirty="0" smtClean="0"/>
              <a:t>        Accounts Payable Control				B</a:t>
            </a:r>
          </a:p>
          <a:p>
            <a:pPr lvl="1" eaLnBrk="1" hangingPunct="1">
              <a:buFont typeface="Wingdings" pitchFamily="2" charset="2"/>
              <a:buNone/>
              <a:defRPr/>
            </a:pPr>
            <a:r>
              <a:rPr lang="en-US" dirty="0" smtClean="0"/>
              <a:t>        Accumulated Depreciation Control	          	C</a:t>
            </a:r>
          </a:p>
          <a:p>
            <a:pPr lvl="1" eaLnBrk="1" hangingPunct="1">
              <a:buFont typeface="Wingdings" pitchFamily="2" charset="2"/>
              <a:buNone/>
              <a:defRPr/>
            </a:pPr>
            <a:r>
              <a:rPr lang="en-US" dirty="0" smtClean="0"/>
              <a:t>	     Prepaid Expenses Control				D 		</a:t>
            </a:r>
          </a:p>
        </p:txBody>
      </p:sp>
      <p:sp>
        <p:nvSpPr>
          <p:cNvPr id="2" name="Slide Number Placeholder 1"/>
          <p:cNvSpPr>
            <a:spLocks noGrp="1"/>
          </p:cNvSpPr>
          <p:nvPr>
            <p:ph type="sldNum" sz="quarter" idx="11"/>
          </p:nvPr>
        </p:nvSpPr>
        <p:spPr/>
        <p:txBody>
          <a:bodyPr/>
          <a:lstStyle/>
          <a:p>
            <a:fld id="{331CD3A8-555E-410F-B444-FFCDE050331E}"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marL="109538"/>
            <a:r>
              <a:rPr lang="en-US" sz="4000" b="1" i="1"/>
              <a:t>Journal Entries, continued</a:t>
            </a:r>
          </a:p>
        </p:txBody>
      </p:sp>
      <p:sp>
        <p:nvSpPr>
          <p:cNvPr id="18435" name="Rectangle 3"/>
          <p:cNvSpPr>
            <a:spLocks noGrp="1" noChangeArrowheads="1"/>
          </p:cNvSpPr>
          <p:nvPr>
            <p:ph idx="1"/>
          </p:nvPr>
        </p:nvSpPr>
        <p:spPr/>
        <p:txBody>
          <a:bodyPr/>
          <a:lstStyle/>
          <a:p>
            <a:pPr marL="590550" indent="-590550" eaLnBrk="1" hangingPunct="1">
              <a:lnSpc>
                <a:spcPct val="90000"/>
              </a:lnSpc>
              <a:defRPr/>
            </a:pPr>
            <a:r>
              <a:rPr lang="en-US" dirty="0" smtClean="0"/>
              <a:t>Allocation or application of Indirect Costs (overhead) to the Work-in-Process account is based on a predetermined overhead rate.</a:t>
            </a:r>
          </a:p>
          <a:p>
            <a:pPr marL="952500" lvl="1" indent="-495300" eaLnBrk="1" hangingPunct="1">
              <a:lnSpc>
                <a:spcPct val="90000"/>
              </a:lnSpc>
              <a:defRPr/>
            </a:pPr>
            <a:r>
              <a:rPr lang="en-US" dirty="0" smtClean="0"/>
              <a:t>Work-in-Process Control			X</a:t>
            </a:r>
          </a:p>
          <a:p>
            <a:pPr marL="952500" lvl="1" indent="-495300" eaLnBrk="1" hangingPunct="1">
              <a:lnSpc>
                <a:spcPct val="90000"/>
              </a:lnSpc>
              <a:buFont typeface="Wingdings" pitchFamily="2" charset="2"/>
              <a:buNone/>
              <a:defRPr/>
            </a:pPr>
            <a:r>
              <a:rPr lang="en-US" dirty="0" smtClean="0"/>
              <a:t>	     Manufacturing Overhead </a:t>
            </a:r>
            <a:r>
              <a:rPr lang="en-US" dirty="0" smtClean="0">
                <a:solidFill>
                  <a:schemeClr val="bg2">
                    <a:lumMod val="25000"/>
                  </a:schemeClr>
                </a:solidFill>
              </a:rPr>
              <a:t>Allocated</a:t>
            </a:r>
            <a:r>
              <a:rPr lang="en-US" dirty="0" smtClean="0"/>
              <a:t>		X</a:t>
            </a:r>
          </a:p>
          <a:p>
            <a:pPr marL="952500" lvl="1" indent="-495300" eaLnBrk="1" hangingPunct="1">
              <a:lnSpc>
                <a:spcPct val="90000"/>
              </a:lnSpc>
              <a:buFont typeface="Wingdings" pitchFamily="2" charset="2"/>
              <a:buNone/>
              <a:defRPr/>
            </a:pPr>
            <a:endParaRPr lang="en-US" dirty="0" smtClean="0"/>
          </a:p>
          <a:p>
            <a:pPr marL="1371600" lvl="2" indent="-457200" eaLnBrk="1" hangingPunct="1">
              <a:lnSpc>
                <a:spcPct val="90000"/>
              </a:lnSpc>
              <a:defRPr/>
            </a:pPr>
            <a:r>
              <a:rPr lang="en-US" dirty="0" smtClean="0"/>
              <a:t>Note: actual overhead costs are </a:t>
            </a:r>
            <a:r>
              <a:rPr lang="en-US" i="1" u="sng" dirty="0" smtClean="0"/>
              <a:t>never</a:t>
            </a:r>
            <a:r>
              <a:rPr lang="en-US" dirty="0" smtClean="0"/>
              <a:t> posted directly into Work-in-Process</a:t>
            </a:r>
          </a:p>
        </p:txBody>
      </p:sp>
      <p:sp>
        <p:nvSpPr>
          <p:cNvPr id="2" name="Slide Number Placeholder 1"/>
          <p:cNvSpPr>
            <a:spLocks noGrp="1"/>
          </p:cNvSpPr>
          <p:nvPr>
            <p:ph type="sldNum" sz="quarter" idx="11"/>
          </p:nvPr>
        </p:nvSpPr>
        <p:spPr/>
        <p:txBody>
          <a:bodyPr/>
          <a:lstStyle/>
          <a:p>
            <a:fld id="{331CD3A8-555E-410F-B444-FFCDE050331E}"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marL="109538"/>
            <a:r>
              <a:rPr lang="en-US" sz="4000" b="1" i="1"/>
              <a:t>Journal Entries, continued</a:t>
            </a:r>
          </a:p>
        </p:txBody>
      </p:sp>
      <p:sp>
        <p:nvSpPr>
          <p:cNvPr id="23555" name="Rectangle 3"/>
          <p:cNvSpPr>
            <a:spLocks noGrp="1" noChangeArrowheads="1"/>
          </p:cNvSpPr>
          <p:nvPr>
            <p:ph idx="1"/>
          </p:nvPr>
        </p:nvSpPr>
        <p:spPr/>
        <p:txBody>
          <a:bodyPr/>
          <a:lstStyle/>
          <a:p>
            <a:pPr eaLnBrk="1" hangingPunct="1"/>
            <a:r>
              <a:rPr lang="en-US" smtClean="0"/>
              <a:t>Products are completed and transferred out of production in preparation for being sold</a:t>
            </a:r>
          </a:p>
          <a:p>
            <a:pPr lvl="1" eaLnBrk="1" hangingPunct="1"/>
            <a:r>
              <a:rPr lang="en-US" smtClean="0"/>
              <a:t>Finished Goods Control			X</a:t>
            </a:r>
          </a:p>
          <a:p>
            <a:pPr lvl="1" eaLnBrk="1" hangingPunct="1">
              <a:buFont typeface="Wingdings" panose="05000000000000000000" pitchFamily="2" charset="2"/>
              <a:buNone/>
            </a:pPr>
            <a:r>
              <a:rPr lang="en-US" smtClean="0"/>
              <a:t>	     Work-in-Process Control				X</a:t>
            </a:r>
          </a:p>
        </p:txBody>
      </p:sp>
      <p:sp>
        <p:nvSpPr>
          <p:cNvPr id="2" name="Slide Number Placeholder 1"/>
          <p:cNvSpPr>
            <a:spLocks noGrp="1"/>
          </p:cNvSpPr>
          <p:nvPr>
            <p:ph type="sldNum" sz="quarter" idx="11"/>
          </p:nvPr>
        </p:nvSpPr>
        <p:spPr/>
        <p:txBody>
          <a:bodyPr/>
          <a:lstStyle/>
          <a:p>
            <a:fld id="{331CD3A8-555E-410F-B444-FFCDE050331E}"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marL="109538"/>
            <a:r>
              <a:rPr lang="en-US" sz="4000" b="1" i="1" dirty="0"/>
              <a:t>Journal Entries, continued</a:t>
            </a:r>
          </a:p>
        </p:txBody>
      </p:sp>
      <p:sp>
        <p:nvSpPr>
          <p:cNvPr id="24579" name="Rectangle 3"/>
          <p:cNvSpPr>
            <a:spLocks noGrp="1" noChangeArrowheads="1"/>
          </p:cNvSpPr>
          <p:nvPr>
            <p:ph idx="1"/>
          </p:nvPr>
        </p:nvSpPr>
        <p:spPr/>
        <p:txBody>
          <a:bodyPr/>
          <a:lstStyle/>
          <a:p>
            <a:pPr eaLnBrk="1" hangingPunct="1">
              <a:lnSpc>
                <a:spcPct val="80000"/>
              </a:lnSpc>
            </a:pPr>
            <a:r>
              <a:rPr lang="en-US" sz="2700" smtClean="0"/>
              <a:t>Products are sold to customers on credit</a:t>
            </a:r>
          </a:p>
          <a:p>
            <a:pPr lvl="1" eaLnBrk="1" hangingPunct="1">
              <a:lnSpc>
                <a:spcPct val="80000"/>
              </a:lnSpc>
            </a:pPr>
            <a:r>
              <a:rPr lang="en-US" sz="2200" smtClean="0"/>
              <a:t>Accounts Receivable Control			X</a:t>
            </a:r>
          </a:p>
          <a:p>
            <a:pPr lvl="1" eaLnBrk="1" hangingPunct="1">
              <a:lnSpc>
                <a:spcPct val="80000"/>
              </a:lnSpc>
              <a:buFont typeface="Wingdings" panose="05000000000000000000" pitchFamily="2" charset="2"/>
              <a:buNone/>
            </a:pPr>
            <a:r>
              <a:rPr lang="en-US" sz="2200" smtClean="0"/>
              <a:t>	     Sales							X</a:t>
            </a:r>
          </a:p>
          <a:p>
            <a:pPr lvl="1" eaLnBrk="1" hangingPunct="1">
              <a:lnSpc>
                <a:spcPct val="80000"/>
              </a:lnSpc>
              <a:buFont typeface="Wingdings" panose="05000000000000000000" pitchFamily="2" charset="2"/>
              <a:buNone/>
            </a:pPr>
            <a:endParaRPr lang="en-US" sz="2200" smtClean="0"/>
          </a:p>
          <a:p>
            <a:pPr eaLnBrk="1" hangingPunct="1">
              <a:lnSpc>
                <a:spcPct val="80000"/>
              </a:lnSpc>
            </a:pPr>
            <a:r>
              <a:rPr lang="en-US" sz="2700" smtClean="0"/>
              <a:t>And the associated costs are transferred to an expense (cost) account</a:t>
            </a:r>
          </a:p>
          <a:p>
            <a:pPr lvl="1" eaLnBrk="1" hangingPunct="1">
              <a:lnSpc>
                <a:spcPct val="80000"/>
              </a:lnSpc>
            </a:pPr>
            <a:r>
              <a:rPr lang="en-US" sz="2200" smtClean="0"/>
              <a:t>Cost of Goods Sold				Y</a:t>
            </a:r>
          </a:p>
          <a:p>
            <a:pPr lvl="1" eaLnBrk="1" hangingPunct="1">
              <a:lnSpc>
                <a:spcPct val="80000"/>
              </a:lnSpc>
              <a:buFont typeface="Wingdings" panose="05000000000000000000" pitchFamily="2" charset="2"/>
              <a:buNone/>
            </a:pPr>
            <a:r>
              <a:rPr lang="en-US" sz="2200" smtClean="0"/>
              <a:t>	     Finished Goods Control				Y</a:t>
            </a:r>
          </a:p>
          <a:p>
            <a:pPr lvl="1" eaLnBrk="1" hangingPunct="1">
              <a:lnSpc>
                <a:spcPct val="80000"/>
              </a:lnSpc>
              <a:buFont typeface="Wingdings" panose="05000000000000000000" pitchFamily="2" charset="2"/>
              <a:buNone/>
            </a:pPr>
            <a:endParaRPr lang="en-US" sz="2200" smtClean="0"/>
          </a:p>
          <a:p>
            <a:pPr lvl="2" eaLnBrk="1" hangingPunct="1">
              <a:lnSpc>
                <a:spcPct val="80000"/>
              </a:lnSpc>
            </a:pPr>
            <a:r>
              <a:rPr lang="en-US" sz="2000" smtClean="0"/>
              <a:t>Note: The difference between the sales and cost of goods sold amounts represents the gross margin (profit) on this particular transaction</a:t>
            </a:r>
          </a:p>
        </p:txBody>
      </p:sp>
      <p:sp>
        <p:nvSpPr>
          <p:cNvPr id="2" name="Slide Number Placeholder 1"/>
          <p:cNvSpPr>
            <a:spLocks noGrp="1"/>
          </p:cNvSpPr>
          <p:nvPr>
            <p:ph type="sldNum" sz="quarter" idx="11"/>
          </p:nvPr>
        </p:nvSpPr>
        <p:spPr/>
        <p:txBody>
          <a:bodyPr/>
          <a:lstStyle/>
          <a:p>
            <a:fld id="{331CD3A8-555E-410F-B444-FFCDE050331E}"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457200"/>
            <a:ext cx="8229600" cy="1143000"/>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marL="109538"/>
            <a:r>
              <a:rPr lang="en-US" sz="4000" b="1" i="1"/>
              <a:t>Flow of Costs Illustrated</a:t>
            </a:r>
          </a:p>
        </p:txBody>
      </p:sp>
      <p:pic>
        <p:nvPicPr>
          <p:cNvPr id="25606" name="Picture 6" descr="horngren13_4_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81000" y="2333625"/>
            <a:ext cx="8001000" cy="300037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331CD3A8-555E-410F-B444-FFCDE050331E}"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Illustrated General Ledger </a:t>
            </a:r>
            <a:br>
              <a:rPr lang="en-US" sz="4000" b="1" i="1" dirty="0"/>
            </a:br>
            <a:r>
              <a:rPr lang="en-US" sz="4000" b="1" i="1" dirty="0"/>
              <a:t>in a Job Cost Environment</a:t>
            </a:r>
          </a:p>
        </p:txBody>
      </p:sp>
      <p:pic>
        <p:nvPicPr>
          <p:cNvPr id="26630" name="Picture 6" descr="horngren13_4_7"/>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38200" y="1752600"/>
            <a:ext cx="6781800" cy="4510088"/>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1"/>
          </p:nvPr>
        </p:nvSpPr>
        <p:spPr/>
        <p:txBody>
          <a:bodyPr/>
          <a:lstStyle/>
          <a:p>
            <a:fld id="{331CD3A8-555E-410F-B444-FFCDE050331E}"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Illustrated Subsidiary Ledger </a:t>
            </a:r>
            <a:br>
              <a:rPr lang="en-US" sz="4000" b="1" i="1" dirty="0"/>
            </a:br>
            <a:r>
              <a:rPr lang="en-US" sz="4000" b="1" i="1" dirty="0"/>
              <a:t>in a Job Cost Environment</a:t>
            </a:r>
          </a:p>
        </p:txBody>
      </p:sp>
      <p:pic>
        <p:nvPicPr>
          <p:cNvPr id="27654" name="Picture 6" descr="horngren13_4_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62000" y="1806575"/>
            <a:ext cx="7010400" cy="4573588"/>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1"/>
          </p:nvPr>
        </p:nvSpPr>
        <p:spPr/>
        <p:txBody>
          <a:bodyPr/>
          <a:lstStyle/>
          <a:p>
            <a:fld id="{331CD3A8-555E-410F-B444-FFCDE050331E}"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marL="109538"/>
            <a:r>
              <a:rPr lang="en-US" sz="4000" b="1" i="1"/>
              <a:t>Accounting for Overhead</a:t>
            </a:r>
          </a:p>
        </p:txBody>
      </p:sp>
      <p:sp>
        <p:nvSpPr>
          <p:cNvPr id="28675" name="Rectangle 3"/>
          <p:cNvSpPr>
            <a:spLocks noGrp="1" noChangeArrowheads="1"/>
          </p:cNvSpPr>
          <p:nvPr>
            <p:ph idx="1"/>
          </p:nvPr>
        </p:nvSpPr>
        <p:spPr/>
        <p:txBody>
          <a:bodyPr/>
          <a:lstStyle/>
          <a:p>
            <a:pPr eaLnBrk="1" hangingPunct="1"/>
            <a:r>
              <a:rPr lang="en-US" smtClean="0"/>
              <a:t>Recall that two different overhead accounts were used in the preceding journal entries:</a:t>
            </a:r>
          </a:p>
          <a:p>
            <a:pPr lvl="1" eaLnBrk="1" hangingPunct="1"/>
            <a:r>
              <a:rPr lang="en-US" smtClean="0"/>
              <a:t>Manufacturing Overhead Control was debited for the actual overhead costs incurred.</a:t>
            </a:r>
          </a:p>
          <a:p>
            <a:pPr lvl="1" eaLnBrk="1" hangingPunct="1"/>
            <a:r>
              <a:rPr lang="en-US" smtClean="0"/>
              <a:t>Manufacturing Overhead Allocated was credited for estimated (budgeted) overhead applied to production through the Work-in-Process account.</a:t>
            </a:r>
          </a:p>
        </p:txBody>
      </p:sp>
      <p:sp>
        <p:nvSpPr>
          <p:cNvPr id="2" name="Slide Number Placeholder 1"/>
          <p:cNvSpPr>
            <a:spLocks noGrp="1"/>
          </p:cNvSpPr>
          <p:nvPr>
            <p:ph type="sldNum" sz="quarter" idx="11"/>
          </p:nvPr>
        </p:nvSpPr>
        <p:spPr/>
        <p:txBody>
          <a:bodyPr/>
          <a:lstStyle/>
          <a:p>
            <a:fld id="{331CD3A8-555E-410F-B444-FFCDE050331E}"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marL="109538"/>
            <a:r>
              <a:rPr lang="en-US" sz="4000" b="1" i="1"/>
              <a:t>Accounting for Overhead</a:t>
            </a:r>
          </a:p>
        </p:txBody>
      </p:sp>
      <p:sp>
        <p:nvSpPr>
          <p:cNvPr id="22531" name="Rectangle 3"/>
          <p:cNvSpPr>
            <a:spLocks noGrp="1" noChangeArrowheads="1"/>
          </p:cNvSpPr>
          <p:nvPr>
            <p:ph idx="1"/>
          </p:nvPr>
        </p:nvSpPr>
        <p:spPr/>
        <p:txBody>
          <a:bodyPr/>
          <a:lstStyle/>
          <a:p>
            <a:pPr eaLnBrk="1" hangingPunct="1">
              <a:defRPr/>
            </a:pPr>
            <a:r>
              <a:rPr lang="en-US" dirty="0" smtClean="0"/>
              <a:t>Actual costs will almost never equal budgeted costs.  Accordingly, an imbalance situation exists between the two overhead accounts</a:t>
            </a:r>
          </a:p>
          <a:p>
            <a:pPr lvl="1" eaLnBrk="1" hangingPunct="1">
              <a:defRPr/>
            </a:pPr>
            <a:r>
              <a:rPr lang="en-US" dirty="0" smtClean="0"/>
              <a:t>If Overhead Control &gt; Overhead Allocated, this is called </a:t>
            </a:r>
            <a:r>
              <a:rPr lang="en-US" dirty="0" err="1" smtClean="0">
                <a:solidFill>
                  <a:schemeClr val="bg2">
                    <a:lumMod val="25000"/>
                  </a:schemeClr>
                </a:solidFill>
              </a:rPr>
              <a:t>Underallocated</a:t>
            </a:r>
            <a:r>
              <a:rPr lang="en-US" dirty="0" smtClean="0"/>
              <a:t> Overhead</a:t>
            </a:r>
          </a:p>
          <a:p>
            <a:pPr lvl="1" eaLnBrk="1" hangingPunct="1">
              <a:defRPr/>
            </a:pPr>
            <a:r>
              <a:rPr lang="en-US" dirty="0" smtClean="0"/>
              <a:t>If Overhead Control &lt; Overhead Allocated, this is called </a:t>
            </a:r>
            <a:r>
              <a:rPr lang="en-US" dirty="0" err="1" smtClean="0">
                <a:solidFill>
                  <a:schemeClr val="bg2">
                    <a:lumMod val="25000"/>
                  </a:schemeClr>
                </a:solidFill>
              </a:rPr>
              <a:t>Overallocated</a:t>
            </a:r>
            <a:r>
              <a:rPr lang="en-US" dirty="0" smtClean="0"/>
              <a:t> Overhead</a:t>
            </a:r>
          </a:p>
          <a:p>
            <a:pPr eaLnBrk="1" hangingPunct="1">
              <a:defRPr/>
            </a:pPr>
            <a:endParaRPr lang="en-US" dirty="0" smtClean="0"/>
          </a:p>
          <a:p>
            <a:pPr eaLnBrk="1" hangingPunct="1">
              <a:defRPr/>
            </a:pPr>
            <a:endParaRPr lang="en-US" dirty="0" smtClean="0"/>
          </a:p>
        </p:txBody>
      </p:sp>
      <p:sp>
        <p:nvSpPr>
          <p:cNvPr id="2" name="Slide Number Placeholder 1"/>
          <p:cNvSpPr>
            <a:spLocks noGrp="1"/>
          </p:cNvSpPr>
          <p:nvPr>
            <p:ph type="sldNum" sz="quarter" idx="11"/>
          </p:nvPr>
        </p:nvSpPr>
        <p:spPr/>
        <p:txBody>
          <a:bodyPr/>
          <a:lstStyle/>
          <a:p>
            <a:fld id="{331CD3A8-555E-410F-B444-FFCDE050331E}"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marL="109538"/>
            <a:r>
              <a:rPr lang="en-US" sz="4000" b="1" i="1"/>
              <a:t>Accounting for Overhead</a:t>
            </a:r>
          </a:p>
        </p:txBody>
      </p:sp>
      <p:sp>
        <p:nvSpPr>
          <p:cNvPr id="30723" name="Rectangle 3"/>
          <p:cNvSpPr>
            <a:spLocks noGrp="1" noChangeArrowheads="1"/>
          </p:cNvSpPr>
          <p:nvPr>
            <p:ph idx="1"/>
          </p:nvPr>
        </p:nvSpPr>
        <p:spPr/>
        <p:txBody>
          <a:bodyPr/>
          <a:lstStyle/>
          <a:p>
            <a:pPr eaLnBrk="1" hangingPunct="1"/>
            <a:r>
              <a:rPr lang="en-US" smtClean="0"/>
              <a:t>This difference will be eliminated in the end-of-period adjusting entry process, using one of three possible methods</a:t>
            </a:r>
          </a:p>
          <a:p>
            <a:pPr eaLnBrk="1" hangingPunct="1"/>
            <a:r>
              <a:rPr lang="en-US" smtClean="0"/>
              <a:t>The choice of method should be based on such issues as materiality, consistency and industry practice</a:t>
            </a:r>
          </a:p>
        </p:txBody>
      </p:sp>
      <p:sp>
        <p:nvSpPr>
          <p:cNvPr id="2" name="Slide Number Placeholder 1"/>
          <p:cNvSpPr>
            <a:spLocks noGrp="1"/>
          </p:cNvSpPr>
          <p:nvPr>
            <p:ph type="sldNum" sz="quarter" idx="11"/>
          </p:nvPr>
        </p:nvSpPr>
        <p:spPr/>
        <p:txBody>
          <a:bodyPr/>
          <a:lstStyle/>
          <a:p>
            <a:fld id="{331CD3A8-555E-410F-B444-FFCDE050331E}"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914400"/>
            <a:ext cx="8229600" cy="1143000"/>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marL="109538"/>
            <a:r>
              <a:rPr lang="en-US" sz="4000" b="1" i="1" dirty="0"/>
              <a:t>Three Methods for Adjusting Over/</a:t>
            </a:r>
            <a:r>
              <a:rPr lang="en-US" sz="4000" b="1" i="1" dirty="0" err="1"/>
              <a:t>Underapplied</a:t>
            </a:r>
            <a:r>
              <a:rPr lang="en-US" sz="4000" b="1" i="1" dirty="0"/>
              <a:t> Overhead</a:t>
            </a:r>
          </a:p>
        </p:txBody>
      </p:sp>
      <p:sp>
        <p:nvSpPr>
          <p:cNvPr id="31747" name="Rectangle 3"/>
          <p:cNvSpPr>
            <a:spLocks noGrp="1" noChangeArrowheads="1"/>
          </p:cNvSpPr>
          <p:nvPr>
            <p:ph idx="1"/>
          </p:nvPr>
        </p:nvSpPr>
        <p:spPr>
          <a:xfrm>
            <a:off x="457200" y="2133600"/>
            <a:ext cx="8229600" cy="4389438"/>
          </a:xfrm>
        </p:spPr>
        <p:txBody>
          <a:bodyPr/>
          <a:lstStyle/>
          <a:p>
            <a:pPr eaLnBrk="1" hangingPunct="1"/>
            <a:r>
              <a:rPr lang="en-US" sz="2700" smtClean="0"/>
              <a:t>Adjusted Allocation Rate Approach – all allocations are recalculated with the actual, exact allocation rate.</a:t>
            </a:r>
          </a:p>
          <a:p>
            <a:pPr eaLnBrk="1" hangingPunct="1"/>
            <a:r>
              <a:rPr lang="en-US" sz="2700" smtClean="0"/>
              <a:t>Proration Approach – the difference is allocated between Cost of Goods Sold, Work-in-Process, and Finished Goods based on their relative sizes</a:t>
            </a:r>
          </a:p>
          <a:p>
            <a:pPr eaLnBrk="1" hangingPunct="1"/>
            <a:r>
              <a:rPr lang="en-US" sz="2700" smtClean="0"/>
              <a:t>Write-Off Approach – the difference is simply written off to Cost of Goods Sold</a:t>
            </a:r>
          </a:p>
        </p:txBody>
      </p:sp>
      <p:sp>
        <p:nvSpPr>
          <p:cNvPr id="2" name="Slide Number Placeholder 1"/>
          <p:cNvSpPr>
            <a:spLocks noGrp="1"/>
          </p:cNvSpPr>
          <p:nvPr>
            <p:ph type="sldNum" sz="quarter" idx="11"/>
          </p:nvPr>
        </p:nvSpPr>
        <p:spPr/>
        <p:txBody>
          <a:bodyPr/>
          <a:lstStyle/>
          <a:p>
            <a:fld id="{331CD3A8-555E-410F-B444-FFCDE050331E}"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4"/>
          <p:cNvSpPr>
            <a:spLocks noChangeArrowheads="1"/>
          </p:cNvSpPr>
          <p:nvPr/>
        </p:nvSpPr>
        <p:spPr bwMode="auto">
          <a:xfrm>
            <a:off x="685800" y="1295400"/>
            <a:ext cx="8001000" cy="495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rgbClr val="000000"/>
                </a:solidFill>
                <a:miter lim="800000"/>
                <a:headEnd type="none" w="sm" len="sm"/>
                <a:tailEnd type="none" w="sm" len="sm"/>
              </a14:hiddenLine>
            </a:ext>
          </a:extLst>
        </p:spPr>
        <p:txBody>
          <a:bodyPr tIns="137160"/>
          <a:lstStyle>
            <a:lvl1pPr>
              <a:defRPr sz="2400">
                <a:solidFill>
                  <a:schemeClr val="tx1"/>
                </a:solidFill>
                <a:latin typeface="Times New Roman" panose="02020603050405020304" pitchFamily="18" charset="0"/>
              </a:defRPr>
            </a:lvl1pPr>
            <a:lvl2pPr marL="685800" indent="-45720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lnSpc>
                <a:spcPct val="115000"/>
              </a:lnSpc>
              <a:buSzPct val="80000"/>
            </a:pPr>
            <a:r>
              <a:rPr lang="en-US" b="1" dirty="0">
                <a:solidFill>
                  <a:srgbClr val="000099"/>
                </a:solidFill>
                <a:latin typeface="+mn-lt"/>
              </a:rPr>
              <a:t>Cost Accounting</a:t>
            </a:r>
            <a:r>
              <a:rPr lang="en-US" dirty="0">
                <a:latin typeface="+mn-lt"/>
              </a:rPr>
              <a:t> involves:</a:t>
            </a:r>
          </a:p>
          <a:p>
            <a:pPr algn="l">
              <a:lnSpc>
                <a:spcPct val="115000"/>
              </a:lnSpc>
              <a:spcBef>
                <a:spcPct val="40000"/>
              </a:spcBef>
              <a:buSzPct val="80000"/>
              <a:buFont typeface="Comic Sans MS" panose="030F0702030302020204" pitchFamily="66" charset="0"/>
              <a:buNone/>
            </a:pPr>
            <a:r>
              <a:rPr lang="en-US" sz="2000" dirty="0">
                <a:latin typeface="+mn-lt"/>
              </a:rPr>
              <a:t>	</a:t>
            </a:r>
            <a:r>
              <a:rPr lang="en-US" b="1" dirty="0">
                <a:solidFill>
                  <a:srgbClr val="800000"/>
                </a:solidFill>
                <a:latin typeface="+mn-lt"/>
              </a:rPr>
              <a:t>Measuring</a:t>
            </a:r>
            <a:r>
              <a:rPr lang="en-US" dirty="0">
                <a:latin typeface="+mn-lt"/>
              </a:rPr>
              <a:t>,</a:t>
            </a:r>
          </a:p>
          <a:p>
            <a:pPr algn="l">
              <a:lnSpc>
                <a:spcPct val="115000"/>
              </a:lnSpc>
              <a:spcBef>
                <a:spcPct val="40000"/>
              </a:spcBef>
              <a:buSzPct val="80000"/>
              <a:buFont typeface="Comic Sans MS" panose="030F0702030302020204" pitchFamily="66" charset="0"/>
              <a:buNone/>
            </a:pPr>
            <a:r>
              <a:rPr lang="en-US" dirty="0">
                <a:latin typeface="+mn-lt"/>
              </a:rPr>
              <a:t>		</a:t>
            </a:r>
            <a:r>
              <a:rPr lang="en-US" b="1" dirty="0">
                <a:solidFill>
                  <a:srgbClr val="800000"/>
                </a:solidFill>
                <a:latin typeface="+mn-lt"/>
              </a:rPr>
              <a:t>Recording</a:t>
            </a:r>
            <a:r>
              <a:rPr lang="en-US" dirty="0">
                <a:latin typeface="+mn-lt"/>
              </a:rPr>
              <a:t>, and</a:t>
            </a:r>
          </a:p>
          <a:p>
            <a:pPr algn="l">
              <a:lnSpc>
                <a:spcPct val="115000"/>
              </a:lnSpc>
              <a:spcBef>
                <a:spcPct val="40000"/>
              </a:spcBef>
              <a:buSzPct val="80000"/>
              <a:buFont typeface="Comic Sans MS" panose="030F0702030302020204" pitchFamily="66" charset="0"/>
              <a:buNone/>
            </a:pPr>
            <a:r>
              <a:rPr lang="en-US" dirty="0">
                <a:latin typeface="+mn-lt"/>
              </a:rPr>
              <a:t>			 </a:t>
            </a:r>
            <a:r>
              <a:rPr lang="en-US" b="1" dirty="0">
                <a:solidFill>
                  <a:srgbClr val="800000"/>
                </a:solidFill>
                <a:latin typeface="+mn-lt"/>
              </a:rPr>
              <a:t>Reporting product costs.</a:t>
            </a:r>
          </a:p>
          <a:p>
            <a:pPr algn="l">
              <a:lnSpc>
                <a:spcPct val="115000"/>
              </a:lnSpc>
              <a:buSzPct val="80000"/>
              <a:buFont typeface="Comic Sans MS" panose="030F0702030302020204" pitchFamily="66" charset="0"/>
              <a:buNone/>
            </a:pPr>
            <a:endParaRPr lang="en-US" sz="900" b="1" dirty="0">
              <a:latin typeface="+mn-lt"/>
            </a:endParaRPr>
          </a:p>
          <a:p>
            <a:pPr lvl="1" algn="l">
              <a:lnSpc>
                <a:spcPct val="115000"/>
              </a:lnSpc>
              <a:spcBef>
                <a:spcPct val="50000"/>
              </a:spcBef>
              <a:buClr>
                <a:srgbClr val="800000"/>
              </a:buClr>
              <a:buSzPct val="80000"/>
              <a:buFont typeface="Wingdings" panose="05000000000000000000" pitchFamily="2" charset="2"/>
              <a:buChar char="u"/>
            </a:pPr>
            <a:r>
              <a:rPr lang="en-US" sz="2100" dirty="0">
                <a:latin typeface="+mn-lt"/>
              </a:rPr>
              <a:t>Accounts are fully integrated into the general ledger.</a:t>
            </a:r>
          </a:p>
          <a:p>
            <a:pPr lvl="1" algn="l">
              <a:lnSpc>
                <a:spcPct val="115000"/>
              </a:lnSpc>
              <a:spcBef>
                <a:spcPct val="50000"/>
              </a:spcBef>
              <a:buClr>
                <a:srgbClr val="800000"/>
              </a:buClr>
              <a:buSzPct val="80000"/>
              <a:buFont typeface="Wingdings" panose="05000000000000000000" pitchFamily="2" charset="2"/>
              <a:buChar char="u"/>
            </a:pPr>
            <a:r>
              <a:rPr lang="en-US" sz="2100" dirty="0">
                <a:latin typeface="+mn-lt"/>
              </a:rPr>
              <a:t>Perpetual inventory system provides immediate, up-to-date information.</a:t>
            </a:r>
          </a:p>
          <a:p>
            <a:pPr lvl="1" algn="l">
              <a:lnSpc>
                <a:spcPct val="115000"/>
              </a:lnSpc>
              <a:spcBef>
                <a:spcPct val="50000"/>
              </a:spcBef>
              <a:buClr>
                <a:srgbClr val="800000"/>
              </a:buClr>
              <a:buSzPct val="80000"/>
              <a:buFont typeface="Wingdings" panose="05000000000000000000" pitchFamily="2" charset="2"/>
              <a:buChar char="u"/>
            </a:pPr>
            <a:r>
              <a:rPr lang="en-US" sz="2100" dirty="0">
                <a:latin typeface="+mn-lt"/>
              </a:rPr>
              <a:t>Two basic types: (1) a </a:t>
            </a:r>
            <a:r>
              <a:rPr lang="en-US" sz="2100" b="1" dirty="0">
                <a:solidFill>
                  <a:srgbClr val="800000"/>
                </a:solidFill>
                <a:latin typeface="+mn-lt"/>
              </a:rPr>
              <a:t>job order cost system</a:t>
            </a:r>
            <a:r>
              <a:rPr lang="en-US" sz="2100" dirty="0">
                <a:latin typeface="+mn-lt"/>
              </a:rPr>
              <a:t> and (2) a </a:t>
            </a:r>
            <a:r>
              <a:rPr lang="en-US" sz="2100" b="1" dirty="0">
                <a:solidFill>
                  <a:srgbClr val="800000"/>
                </a:solidFill>
                <a:latin typeface="+mn-lt"/>
              </a:rPr>
              <a:t>process cost system</a:t>
            </a:r>
            <a:r>
              <a:rPr lang="en-US" sz="2100" dirty="0">
                <a:latin typeface="+mn-lt"/>
              </a:rPr>
              <a:t>.</a:t>
            </a:r>
          </a:p>
        </p:txBody>
      </p:sp>
      <p:sp>
        <p:nvSpPr>
          <p:cNvPr id="4099" name="Rectangle 5"/>
          <p:cNvSpPr>
            <a:spLocks noChangeArrowheads="1"/>
          </p:cNvSpPr>
          <p:nvPr/>
        </p:nvSpPr>
        <p:spPr bwMode="auto">
          <a:xfrm>
            <a:off x="2057400" y="16002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endParaRPr lang="en-US" b="1">
              <a:latin typeface="Arial" panose="020B0604020202020204" pitchFamily="34" charset="0"/>
            </a:endParaRPr>
          </a:p>
        </p:txBody>
      </p:sp>
      <p:sp>
        <p:nvSpPr>
          <p:cNvPr id="428047" name="Rectangle 15"/>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marL="109538" eaLnBrk="0" hangingPunct="0"/>
            <a:r>
              <a:rPr lang="en-US" sz="4000" b="1" i="1" dirty="0">
                <a:solidFill>
                  <a:schemeClr val="tx2"/>
                </a:solidFill>
                <a:latin typeface="+mj-lt"/>
                <a:ea typeface="+mj-ea"/>
                <a:cs typeface="+mj-cs"/>
              </a:rPr>
              <a:t>Cost Accounting Systems</a:t>
            </a:r>
          </a:p>
        </p:txBody>
      </p:sp>
      <p:sp>
        <p:nvSpPr>
          <p:cNvPr id="2" name="Slide Number Placeholder 1"/>
          <p:cNvSpPr>
            <a:spLocks noGrp="1"/>
          </p:cNvSpPr>
          <p:nvPr>
            <p:ph type="sldNum" sz="quarter" idx="11"/>
          </p:nvPr>
        </p:nvSpPr>
        <p:spPr/>
        <p:txBody>
          <a:bodyPr/>
          <a:lstStyle/>
          <a:p>
            <a:fld id="{331CD3A8-555E-410F-B444-FFCDE050331E}" type="slidenum">
              <a:rPr lang="en-US" smtClean="0"/>
              <a:pPr/>
              <a:t>28</a:t>
            </a:fld>
            <a:endParaRPr lang="en-US"/>
          </a:p>
        </p:txBody>
      </p:sp>
    </p:spTree>
    <p:extLst>
      <p:ext uri="{BB962C8B-B14F-4D97-AF65-F5344CB8AC3E}">
        <p14:creationId xmlns:p14="http://schemas.microsoft.com/office/powerpoint/2010/main" xmlns="" val="316009011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Rectangle 3"/>
          <p:cNvSpPr>
            <a:spLocks noChangeArrowheads="1"/>
          </p:cNvSpPr>
          <p:nvPr/>
        </p:nvSpPr>
        <p:spPr bwMode="auto">
          <a:xfrm>
            <a:off x="2057400" y="16002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endParaRPr lang="en-US" b="1">
              <a:latin typeface="Arial" panose="020B0604020202020204" pitchFamily="34" charset="0"/>
            </a:endParaRPr>
          </a:p>
        </p:txBody>
      </p:sp>
      <p:sp>
        <p:nvSpPr>
          <p:cNvPr id="5123" name="Rectangle 6"/>
          <p:cNvSpPr>
            <a:spLocks noChangeArrowheads="1"/>
          </p:cNvSpPr>
          <p:nvPr/>
        </p:nvSpPr>
        <p:spPr bwMode="auto">
          <a:xfrm>
            <a:off x="609600" y="1447800"/>
            <a:ext cx="78486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sz="2800" b="1" dirty="0">
                <a:solidFill>
                  <a:srgbClr val="800000"/>
                </a:solidFill>
                <a:latin typeface="+mn-lt"/>
              </a:rPr>
              <a:t>Job Order Cost System</a:t>
            </a:r>
          </a:p>
        </p:txBody>
      </p:sp>
      <p:sp>
        <p:nvSpPr>
          <p:cNvPr id="5124" name="Rectangle 7"/>
          <p:cNvSpPr>
            <a:spLocks noChangeArrowheads="1"/>
          </p:cNvSpPr>
          <p:nvPr/>
        </p:nvSpPr>
        <p:spPr bwMode="auto">
          <a:xfrm>
            <a:off x="609600" y="1981200"/>
            <a:ext cx="7543800" cy="396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lgn="ctr">
                <a:solidFill>
                  <a:srgbClr val="000000"/>
                </a:solidFill>
                <a:miter lim="800000"/>
                <a:headEnd type="none" w="sm" len="sm"/>
                <a:tailEnd type="none" w="sm" len="sm"/>
              </a14:hiddenLine>
            </a:ext>
          </a:extLst>
        </p:spPr>
        <p:txBody>
          <a:bodyPr tIns="137160"/>
          <a:lstStyle>
            <a:lvl1pPr marL="342900" indent="-342900">
              <a:defRPr sz="2400">
                <a:solidFill>
                  <a:schemeClr val="tx1"/>
                </a:solidFill>
                <a:latin typeface="Times New Roman" panose="02020603050405020304" pitchFamily="18" charset="0"/>
              </a:defRPr>
            </a:lvl1pPr>
            <a:lvl2pPr marL="685800" indent="-45720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lvl="1" algn="l">
              <a:lnSpc>
                <a:spcPct val="125000"/>
              </a:lnSpc>
              <a:spcBef>
                <a:spcPct val="50000"/>
              </a:spcBef>
              <a:buClr>
                <a:srgbClr val="800000"/>
              </a:buClr>
              <a:buSzPct val="80000"/>
              <a:buFont typeface="Wingdings" panose="05000000000000000000" pitchFamily="2" charset="2"/>
              <a:buChar char="u"/>
            </a:pPr>
            <a:r>
              <a:rPr lang="en-US" sz="2200" dirty="0">
                <a:latin typeface="+mn-lt"/>
              </a:rPr>
              <a:t>Costs are assigned to each job or batch.</a:t>
            </a:r>
          </a:p>
          <a:p>
            <a:pPr lvl="1" algn="l">
              <a:lnSpc>
                <a:spcPct val="125000"/>
              </a:lnSpc>
              <a:spcBef>
                <a:spcPct val="50000"/>
              </a:spcBef>
              <a:buClr>
                <a:srgbClr val="800000"/>
              </a:buClr>
              <a:buSzPct val="80000"/>
              <a:buFont typeface="Wingdings" panose="05000000000000000000" pitchFamily="2" charset="2"/>
              <a:buChar char="u"/>
            </a:pPr>
            <a:r>
              <a:rPr lang="en-US" sz="2200" b="1" dirty="0">
                <a:latin typeface="+mn-lt"/>
              </a:rPr>
              <a:t>Key feature</a:t>
            </a:r>
            <a:r>
              <a:rPr lang="en-US" sz="2200" dirty="0">
                <a:latin typeface="+mn-lt"/>
              </a:rPr>
              <a:t>:  Each job or batch has its own distinguishing characteristics. </a:t>
            </a:r>
          </a:p>
          <a:p>
            <a:pPr lvl="1" algn="l">
              <a:lnSpc>
                <a:spcPct val="125000"/>
              </a:lnSpc>
              <a:spcBef>
                <a:spcPct val="50000"/>
              </a:spcBef>
              <a:buClr>
                <a:srgbClr val="800000"/>
              </a:buClr>
              <a:buSzPct val="80000"/>
              <a:buFont typeface="Wingdings" panose="05000000000000000000" pitchFamily="2" charset="2"/>
              <a:buChar char="u"/>
            </a:pPr>
            <a:r>
              <a:rPr lang="en-US" sz="2200" b="1" dirty="0">
                <a:latin typeface="+mn-lt"/>
              </a:rPr>
              <a:t>Objective</a:t>
            </a:r>
            <a:r>
              <a:rPr lang="en-US" sz="2200" dirty="0">
                <a:latin typeface="+mn-lt"/>
              </a:rPr>
              <a:t>:  Compute the cost per job.</a:t>
            </a:r>
          </a:p>
          <a:p>
            <a:pPr lvl="1" algn="l">
              <a:lnSpc>
                <a:spcPct val="125000"/>
              </a:lnSpc>
              <a:spcBef>
                <a:spcPct val="50000"/>
              </a:spcBef>
              <a:buClr>
                <a:srgbClr val="800000"/>
              </a:buClr>
              <a:buSzPct val="80000"/>
              <a:buFont typeface="Wingdings" panose="05000000000000000000" pitchFamily="2" charset="2"/>
              <a:buChar char="u"/>
            </a:pPr>
            <a:r>
              <a:rPr lang="en-US" sz="2200" dirty="0">
                <a:latin typeface="+mn-lt"/>
              </a:rPr>
              <a:t>Measures costs for each job completed – not for set time periods.</a:t>
            </a:r>
          </a:p>
        </p:txBody>
      </p:sp>
      <p:sp>
        <p:nvSpPr>
          <p:cNvPr id="607241" name="Rectangle 9"/>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marL="109538" eaLnBrk="0" hangingPunct="0"/>
            <a:r>
              <a:rPr lang="en-US" sz="4000" b="1" i="1" dirty="0">
                <a:solidFill>
                  <a:schemeClr val="tx2"/>
                </a:solidFill>
                <a:latin typeface="+mj-lt"/>
                <a:ea typeface="+mj-ea"/>
                <a:cs typeface="+mj-cs"/>
              </a:rPr>
              <a:t>Cost Accounting Systems</a:t>
            </a:r>
          </a:p>
        </p:txBody>
      </p:sp>
      <p:sp>
        <p:nvSpPr>
          <p:cNvPr id="2" name="Slide Number Placeholder 1"/>
          <p:cNvSpPr>
            <a:spLocks noGrp="1"/>
          </p:cNvSpPr>
          <p:nvPr>
            <p:ph type="sldNum" sz="quarter" idx="11"/>
          </p:nvPr>
        </p:nvSpPr>
        <p:spPr/>
        <p:txBody>
          <a:bodyPr/>
          <a:lstStyle/>
          <a:p>
            <a:fld id="{331CD3A8-555E-410F-B444-FFCDE050331E}" type="slidenum">
              <a:rPr lang="en-US" smtClean="0"/>
              <a:pPr/>
              <a:t>29</a:t>
            </a:fld>
            <a:endParaRPr lang="en-US"/>
          </a:p>
        </p:txBody>
      </p:sp>
    </p:spTree>
    <p:extLst>
      <p:ext uri="{BB962C8B-B14F-4D97-AF65-F5344CB8AC3E}">
        <p14:creationId xmlns:p14="http://schemas.microsoft.com/office/powerpoint/2010/main" xmlns="" val="39370972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4"/>
          <p:cNvSpPr>
            <a:spLocks noChangeArrowheads="1"/>
          </p:cNvSpPr>
          <p:nvPr/>
        </p:nvSpPr>
        <p:spPr bwMode="auto">
          <a:xfrm>
            <a:off x="7721600" y="1782763"/>
            <a:ext cx="1227138"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1200" b="1">
                <a:latin typeface="Arial" panose="020B0604020202020204" pitchFamily="34" charset="0"/>
              </a:rPr>
              <a:t>Illustration 2-1</a:t>
            </a:r>
          </a:p>
        </p:txBody>
      </p:sp>
      <p:sp>
        <p:nvSpPr>
          <p:cNvPr id="713734" name="Rectangle 6"/>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marL="109538" eaLnBrk="0" hangingPunct="0"/>
            <a:r>
              <a:rPr lang="en-US" sz="4000" b="1" i="1" dirty="0">
                <a:solidFill>
                  <a:schemeClr val="tx2"/>
                </a:solidFill>
                <a:latin typeface="+mj-lt"/>
                <a:ea typeface="+mj-ea"/>
                <a:cs typeface="+mj-cs"/>
              </a:rPr>
              <a:t>Cost Accounting Systems</a:t>
            </a:r>
          </a:p>
        </p:txBody>
      </p:sp>
      <p:pic>
        <p:nvPicPr>
          <p:cNvPr id="6149" name="Picture 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33375" y="2133600"/>
            <a:ext cx="8505825" cy="2274888"/>
          </a:xfrm>
          <a:prstGeom prst="rect">
            <a:avLst/>
          </a:prstGeom>
          <a:noFill/>
          <a:ln w="28575"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331CD3A8-555E-410F-B444-FFCDE050331E}" type="slidenum">
              <a:rPr lang="en-US" smtClean="0"/>
              <a:pPr/>
              <a:t>30</a:t>
            </a:fld>
            <a:endParaRPr lang="en-US"/>
          </a:p>
        </p:txBody>
      </p:sp>
    </p:spTree>
    <p:extLst>
      <p:ext uri="{BB962C8B-B14F-4D97-AF65-F5344CB8AC3E}">
        <p14:creationId xmlns:p14="http://schemas.microsoft.com/office/powerpoint/2010/main" xmlns="" val="60259178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4"/>
          <p:cNvSpPr>
            <a:spLocks noChangeArrowheads="1"/>
          </p:cNvSpPr>
          <p:nvPr/>
        </p:nvSpPr>
        <p:spPr bwMode="auto">
          <a:xfrm>
            <a:off x="609600" y="1981200"/>
            <a:ext cx="7696200" cy="3733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lgn="ctr">
                <a:solidFill>
                  <a:srgbClr val="000000"/>
                </a:solidFill>
                <a:miter lim="800000"/>
                <a:headEnd type="none" w="sm" len="sm"/>
                <a:tailEnd type="none" w="sm" len="sm"/>
              </a14:hiddenLine>
            </a:ext>
          </a:extLst>
        </p:spPr>
        <p:txBody>
          <a:bodyPr tIns="137160"/>
          <a:lstStyle>
            <a:lvl1pPr marL="342900" indent="-342900">
              <a:defRPr sz="2400">
                <a:solidFill>
                  <a:schemeClr val="tx1"/>
                </a:solidFill>
                <a:latin typeface="Times New Roman" panose="02020603050405020304" pitchFamily="18" charset="0"/>
              </a:defRPr>
            </a:lvl1pPr>
            <a:lvl2pPr marL="685800" indent="-45720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lvl="1" algn="l">
              <a:lnSpc>
                <a:spcPct val="125000"/>
              </a:lnSpc>
              <a:spcBef>
                <a:spcPct val="50000"/>
              </a:spcBef>
              <a:buClr>
                <a:srgbClr val="800000"/>
              </a:buClr>
              <a:buSzPct val="80000"/>
              <a:buFont typeface="Wingdings" panose="05000000000000000000" pitchFamily="2" charset="2"/>
              <a:buChar char="u"/>
            </a:pPr>
            <a:r>
              <a:rPr lang="en-US" sz="2200">
                <a:latin typeface="+mn-lt"/>
              </a:rPr>
              <a:t>Used when a large volume of similar products are manufactured - (cereal, refining of petroleum, production of ice cream).</a:t>
            </a:r>
          </a:p>
          <a:p>
            <a:pPr lvl="1" algn="l">
              <a:lnSpc>
                <a:spcPct val="125000"/>
              </a:lnSpc>
              <a:spcBef>
                <a:spcPct val="50000"/>
              </a:spcBef>
              <a:buClr>
                <a:srgbClr val="800000"/>
              </a:buClr>
              <a:buSzPct val="80000"/>
              <a:buFont typeface="Wingdings" panose="05000000000000000000" pitchFamily="2" charset="2"/>
              <a:buChar char="u"/>
            </a:pPr>
            <a:r>
              <a:rPr lang="en-US" sz="2200">
                <a:latin typeface="+mn-lt"/>
              </a:rPr>
              <a:t>Costs are accumulated for a time period – (week or month).</a:t>
            </a:r>
          </a:p>
          <a:p>
            <a:pPr lvl="1" algn="l">
              <a:lnSpc>
                <a:spcPct val="125000"/>
              </a:lnSpc>
              <a:spcBef>
                <a:spcPct val="50000"/>
              </a:spcBef>
              <a:buClr>
                <a:srgbClr val="800000"/>
              </a:buClr>
              <a:buSzPct val="80000"/>
              <a:buFont typeface="Wingdings" panose="05000000000000000000" pitchFamily="2" charset="2"/>
              <a:buChar char="u"/>
            </a:pPr>
            <a:r>
              <a:rPr lang="en-US" sz="2200">
                <a:latin typeface="+mn-lt"/>
              </a:rPr>
              <a:t>Costs are assigned to departments or processes for a specified period of time.</a:t>
            </a:r>
          </a:p>
        </p:txBody>
      </p:sp>
      <p:sp>
        <p:nvSpPr>
          <p:cNvPr id="7171" name="Rectangle 11"/>
          <p:cNvSpPr>
            <a:spLocks noChangeArrowheads="1"/>
          </p:cNvSpPr>
          <p:nvPr/>
        </p:nvSpPr>
        <p:spPr bwMode="auto">
          <a:xfrm>
            <a:off x="609600" y="1447800"/>
            <a:ext cx="78486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sz="2800" b="1" dirty="0">
                <a:solidFill>
                  <a:srgbClr val="800000"/>
                </a:solidFill>
                <a:latin typeface="+mn-lt"/>
              </a:rPr>
              <a:t>Process Cost System</a:t>
            </a:r>
          </a:p>
        </p:txBody>
      </p:sp>
      <p:sp>
        <p:nvSpPr>
          <p:cNvPr id="429069" name="Rectangle 13"/>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marL="109538" eaLnBrk="0" hangingPunct="0"/>
            <a:r>
              <a:rPr lang="en-US" sz="4000" b="1" i="1" dirty="0">
                <a:solidFill>
                  <a:schemeClr val="tx2"/>
                </a:solidFill>
                <a:latin typeface="+mj-lt"/>
                <a:ea typeface="+mj-ea"/>
                <a:cs typeface="+mj-cs"/>
              </a:rPr>
              <a:t>Cost Accounting Systems</a:t>
            </a:r>
          </a:p>
        </p:txBody>
      </p:sp>
      <p:sp>
        <p:nvSpPr>
          <p:cNvPr id="2" name="Slide Number Placeholder 1"/>
          <p:cNvSpPr>
            <a:spLocks noGrp="1"/>
          </p:cNvSpPr>
          <p:nvPr>
            <p:ph type="sldNum" sz="quarter" idx="11"/>
          </p:nvPr>
        </p:nvSpPr>
        <p:spPr/>
        <p:txBody>
          <a:bodyPr/>
          <a:lstStyle/>
          <a:p>
            <a:fld id="{331CD3A8-555E-410F-B444-FFCDE050331E}" type="slidenum">
              <a:rPr lang="en-US" smtClean="0"/>
              <a:pPr/>
              <a:t>31</a:t>
            </a:fld>
            <a:endParaRPr lang="en-US"/>
          </a:p>
        </p:txBody>
      </p:sp>
    </p:spTree>
    <p:extLst>
      <p:ext uri="{BB962C8B-B14F-4D97-AF65-F5344CB8AC3E}">
        <p14:creationId xmlns:p14="http://schemas.microsoft.com/office/powerpoint/2010/main" xmlns="" val="218070766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4854" name="Rectangle 22"/>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marL="109538" eaLnBrk="0" hangingPunct="0"/>
            <a:r>
              <a:rPr lang="en-US" sz="4000" b="1" i="1">
                <a:solidFill>
                  <a:schemeClr val="tx2"/>
                </a:solidFill>
                <a:latin typeface="+mj-lt"/>
                <a:ea typeface="+mj-ea"/>
                <a:cs typeface="+mj-cs"/>
              </a:rPr>
              <a:t>Cost Accounting Systems</a:t>
            </a:r>
          </a:p>
        </p:txBody>
      </p:sp>
      <p:sp>
        <p:nvSpPr>
          <p:cNvPr id="8197" name="Rectangle 25"/>
          <p:cNvSpPr>
            <a:spLocks noChangeArrowheads="1"/>
          </p:cNvSpPr>
          <p:nvPr/>
        </p:nvSpPr>
        <p:spPr bwMode="auto">
          <a:xfrm>
            <a:off x="7721600" y="1782763"/>
            <a:ext cx="1227138"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1200" b="1">
                <a:latin typeface="Arial" panose="020B0604020202020204" pitchFamily="34" charset="0"/>
              </a:rPr>
              <a:t>Illustration 2-2</a:t>
            </a:r>
          </a:p>
        </p:txBody>
      </p:sp>
      <p:pic>
        <p:nvPicPr>
          <p:cNvPr id="8198" name="Picture 2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61950" y="2133600"/>
            <a:ext cx="8477250" cy="2603500"/>
          </a:xfrm>
          <a:prstGeom prst="rect">
            <a:avLst/>
          </a:prstGeom>
          <a:noFill/>
          <a:ln w="28575"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8199" name="Rectangle 27"/>
          <p:cNvSpPr>
            <a:spLocks noChangeArrowheads="1"/>
          </p:cNvSpPr>
          <p:nvPr/>
        </p:nvSpPr>
        <p:spPr bwMode="auto">
          <a:xfrm>
            <a:off x="8077200" y="2133600"/>
            <a:ext cx="762000" cy="762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2" name="Slide Number Placeholder 1"/>
          <p:cNvSpPr>
            <a:spLocks noGrp="1"/>
          </p:cNvSpPr>
          <p:nvPr>
            <p:ph type="sldNum" sz="quarter" idx="11"/>
          </p:nvPr>
        </p:nvSpPr>
        <p:spPr/>
        <p:txBody>
          <a:bodyPr/>
          <a:lstStyle/>
          <a:p>
            <a:fld id="{0FBD79C2-DB23-4D4F-8B57-55D354C42B37}" type="slidenum">
              <a:rPr lang="en-US" smtClean="0"/>
              <a:pPr/>
              <a:t>32</a:t>
            </a:fld>
            <a:endParaRPr lang="en-US"/>
          </a:p>
        </p:txBody>
      </p:sp>
    </p:spTree>
    <p:extLst>
      <p:ext uri="{BB962C8B-B14F-4D97-AF65-F5344CB8AC3E}">
        <p14:creationId xmlns:p14="http://schemas.microsoft.com/office/powerpoint/2010/main" xmlns="" val="21189165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body" idx="1"/>
          </p:nvPr>
        </p:nvSpPr>
        <p:spPr>
          <a:xfrm>
            <a:off x="533400" y="2133600"/>
            <a:ext cx="8077200" cy="990600"/>
          </a:xfrm>
          <a:solidFill>
            <a:schemeClr val="bg1"/>
          </a:solidFill>
        </p:spPr>
        <p:txBody>
          <a:bodyPr/>
          <a:lstStyle/>
          <a:p>
            <a:pPr marL="0" indent="0">
              <a:lnSpc>
                <a:spcPct val="120000"/>
              </a:lnSpc>
              <a:buFont typeface="Wingdings" panose="05000000000000000000" pitchFamily="2" charset="2"/>
              <a:buNone/>
            </a:pPr>
            <a:r>
              <a:rPr lang="en-US" sz="2300" b="0" smtClean="0">
                <a:effectLst/>
              </a:rPr>
              <a:t>Cost accounting involves the measuring, recording, and reporting of:</a:t>
            </a:r>
          </a:p>
        </p:txBody>
      </p:sp>
      <p:sp>
        <p:nvSpPr>
          <p:cNvPr id="9219" name="Rectangle 3"/>
          <p:cNvSpPr>
            <a:spLocks noChangeArrowheads="1"/>
          </p:cNvSpPr>
          <p:nvPr/>
        </p:nvSpPr>
        <p:spPr bwMode="auto">
          <a:xfrm>
            <a:off x="838200" y="3200400"/>
            <a:ext cx="7696200" cy="2286000"/>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182562" tIns="46038" rIns="182562" bIns="46038"/>
          <a:lstStyle>
            <a:lvl1pPr marL="517525" indent="-517525">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buClr>
                <a:schemeClr val="accent2"/>
              </a:buClr>
              <a:buSzPct val="75000"/>
              <a:buFont typeface="Wingdings" panose="05000000000000000000" pitchFamily="2" charset="2"/>
              <a:buNone/>
            </a:pPr>
            <a:r>
              <a:rPr lang="en-US" sz="2300">
                <a:latin typeface="Arial" panose="020B0604020202020204" pitchFamily="34" charset="0"/>
              </a:rPr>
              <a:t>a.	Product costs.</a:t>
            </a:r>
          </a:p>
          <a:p>
            <a:pPr algn="l">
              <a:spcBef>
                <a:spcPct val="50000"/>
              </a:spcBef>
              <a:buClr>
                <a:schemeClr val="accent2"/>
              </a:buClr>
              <a:buSzPct val="75000"/>
              <a:buFont typeface="Wingdings" panose="05000000000000000000" pitchFamily="2" charset="2"/>
              <a:buNone/>
            </a:pPr>
            <a:r>
              <a:rPr lang="en-US" sz="2300">
                <a:latin typeface="Arial" panose="020B0604020202020204" pitchFamily="34" charset="0"/>
              </a:rPr>
              <a:t>b. 	Future costs. </a:t>
            </a:r>
          </a:p>
          <a:p>
            <a:pPr algn="l">
              <a:spcBef>
                <a:spcPct val="50000"/>
              </a:spcBef>
              <a:buClr>
                <a:schemeClr val="accent2"/>
              </a:buClr>
              <a:buSzPct val="75000"/>
              <a:buFont typeface="Wingdings" panose="05000000000000000000" pitchFamily="2" charset="2"/>
              <a:buNone/>
            </a:pPr>
            <a:r>
              <a:rPr lang="en-US" sz="2300">
                <a:latin typeface="Arial" panose="020B0604020202020204" pitchFamily="34" charset="0"/>
              </a:rPr>
              <a:t>c. 	Manufacturing processes.</a:t>
            </a:r>
          </a:p>
          <a:p>
            <a:pPr algn="l">
              <a:spcBef>
                <a:spcPct val="50000"/>
              </a:spcBef>
              <a:buClr>
                <a:schemeClr val="accent2"/>
              </a:buClr>
              <a:buSzPct val="75000"/>
              <a:buFont typeface="Wingdings" panose="05000000000000000000" pitchFamily="2" charset="2"/>
              <a:buNone/>
            </a:pPr>
            <a:r>
              <a:rPr lang="en-US" sz="2300">
                <a:latin typeface="Arial" panose="020B0604020202020204" pitchFamily="34" charset="0"/>
              </a:rPr>
              <a:t>d. 	Managerial accounting decisions. </a:t>
            </a:r>
          </a:p>
        </p:txBody>
      </p:sp>
      <p:sp>
        <p:nvSpPr>
          <p:cNvPr id="529412" name="Oval 4"/>
          <p:cNvSpPr>
            <a:spLocks noChangeArrowheads="1"/>
          </p:cNvSpPr>
          <p:nvPr/>
        </p:nvSpPr>
        <p:spPr bwMode="auto">
          <a:xfrm>
            <a:off x="898525" y="3244850"/>
            <a:ext cx="457200" cy="457200"/>
          </a:xfrm>
          <a:prstGeom prst="ellipse">
            <a:avLst/>
          </a:prstGeom>
          <a:noFill/>
          <a:ln w="57150" cap="sq">
            <a:solidFill>
              <a:srgbClr val="80000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solidFill>
                <a:srgbClr val="A50021"/>
              </a:solidFill>
              <a:latin typeface="Arial" panose="020B0604020202020204" pitchFamily="34" charset="0"/>
            </a:endParaRPr>
          </a:p>
        </p:txBody>
      </p:sp>
      <p:sp>
        <p:nvSpPr>
          <p:cNvPr id="9221" name="Rectangle 5"/>
          <p:cNvSpPr>
            <a:spLocks noChangeArrowheads="1"/>
          </p:cNvSpPr>
          <p:nvPr/>
        </p:nvSpPr>
        <p:spPr bwMode="auto">
          <a:xfrm>
            <a:off x="609600" y="1524000"/>
            <a:ext cx="36576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sz="2800" b="1">
                <a:solidFill>
                  <a:srgbClr val="800000"/>
                </a:solidFill>
                <a:latin typeface="Arial" panose="020B0604020202020204" pitchFamily="34" charset="0"/>
              </a:rPr>
              <a:t>Review Question</a:t>
            </a:r>
          </a:p>
        </p:txBody>
      </p:sp>
      <p:sp>
        <p:nvSpPr>
          <p:cNvPr id="529422" name="Rectangle 14"/>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marL="109538" eaLnBrk="0" hangingPunct="0"/>
            <a:r>
              <a:rPr lang="en-US" sz="4000" b="1" i="1">
                <a:solidFill>
                  <a:schemeClr val="tx2"/>
                </a:solidFill>
                <a:latin typeface="+mj-lt"/>
                <a:ea typeface="+mj-ea"/>
                <a:cs typeface="+mj-cs"/>
              </a:rPr>
              <a:t>Cost Accounting Systems</a:t>
            </a:r>
          </a:p>
        </p:txBody>
      </p:sp>
      <p:sp>
        <p:nvSpPr>
          <p:cNvPr id="2" name="Slide Number Placeholder 1"/>
          <p:cNvSpPr>
            <a:spLocks noGrp="1"/>
          </p:cNvSpPr>
          <p:nvPr>
            <p:ph type="sldNum" sz="quarter" idx="11"/>
          </p:nvPr>
        </p:nvSpPr>
        <p:spPr/>
        <p:txBody>
          <a:bodyPr/>
          <a:lstStyle/>
          <a:p>
            <a:fld id="{331CD3A8-555E-410F-B444-FFCDE050331E}" type="slidenum">
              <a:rPr lang="en-US" smtClean="0"/>
              <a:pPr/>
              <a:t>33</a:t>
            </a:fld>
            <a:endParaRPr lang="en-US"/>
          </a:p>
        </p:txBody>
      </p:sp>
    </p:spTree>
    <p:extLst>
      <p:ext uri="{BB962C8B-B14F-4D97-AF65-F5344CB8AC3E}">
        <p14:creationId xmlns:p14="http://schemas.microsoft.com/office/powerpoint/2010/main" xmlns="" val="207647177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29412"/>
                                        </p:tgtEl>
                                        <p:attrNameLst>
                                          <p:attrName>style.visibility</p:attrName>
                                        </p:attrNameLst>
                                      </p:cBhvr>
                                      <p:to>
                                        <p:strVal val="visible"/>
                                      </p:to>
                                    </p:set>
                                    <p:animEffect transition="in" filter="wipe(left)">
                                      <p:cBhvr>
                                        <p:cTn id="7" dur="500"/>
                                        <p:tgtEl>
                                          <p:spTgt spid="529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9412"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10242" name="Picture 1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9600" y="533400"/>
            <a:ext cx="7924800"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10243" name="Rectangle 11"/>
          <p:cNvSpPr>
            <a:spLocks noChangeArrowheads="1"/>
          </p:cNvSpPr>
          <p:nvPr/>
        </p:nvSpPr>
        <p:spPr bwMode="auto">
          <a:xfrm>
            <a:off x="1295400" y="4495800"/>
            <a:ext cx="838200" cy="3048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244" name="Rectangle 12"/>
          <p:cNvSpPr>
            <a:spLocks noChangeArrowheads="1"/>
          </p:cNvSpPr>
          <p:nvPr/>
        </p:nvSpPr>
        <p:spPr bwMode="auto">
          <a:xfrm>
            <a:off x="7315200" y="4267200"/>
            <a:ext cx="838200" cy="3048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pic>
        <p:nvPicPr>
          <p:cNvPr id="10245" name="Picture 1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5638800" y="4724400"/>
            <a:ext cx="2085975" cy="1755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2" name="Slide Number Placeholder 1"/>
          <p:cNvSpPr>
            <a:spLocks noGrp="1"/>
          </p:cNvSpPr>
          <p:nvPr>
            <p:ph type="sldNum" sz="quarter" idx="11"/>
          </p:nvPr>
        </p:nvSpPr>
        <p:spPr/>
        <p:txBody>
          <a:bodyPr/>
          <a:lstStyle/>
          <a:p>
            <a:fld id="{331CD3A8-555E-410F-B444-FFCDE050331E}" type="slidenum">
              <a:rPr lang="en-US" smtClean="0"/>
              <a:pPr/>
              <a:t>34</a:t>
            </a:fld>
            <a:endParaRPr lang="en-US"/>
          </a:p>
        </p:txBody>
      </p:sp>
    </p:spTree>
    <p:extLst>
      <p:ext uri="{BB962C8B-B14F-4D97-AF65-F5344CB8AC3E}">
        <p14:creationId xmlns:p14="http://schemas.microsoft.com/office/powerpoint/2010/main" xmlns="" val="29245438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4"/>
          <p:cNvSpPr>
            <a:spLocks noChangeArrowheads="1"/>
          </p:cNvSpPr>
          <p:nvPr/>
        </p:nvSpPr>
        <p:spPr bwMode="auto">
          <a:xfrm>
            <a:off x="609600" y="1371600"/>
            <a:ext cx="7848600" cy="434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rgbClr val="000000"/>
                </a:solidFill>
                <a:miter lim="800000"/>
                <a:headEnd type="none" w="sm" len="sm"/>
                <a:tailEnd type="none" w="sm" len="sm"/>
              </a14:hiddenLine>
            </a:ext>
          </a:extLst>
        </p:spPr>
        <p:txBody>
          <a:bodyPr tIns="137160"/>
          <a:lstStyle>
            <a:lvl1pPr>
              <a:defRPr sz="2400">
                <a:solidFill>
                  <a:schemeClr val="tx1"/>
                </a:solidFill>
                <a:latin typeface="Times New Roman" panose="02020603050405020304" pitchFamily="18" charset="0"/>
              </a:defRPr>
            </a:lvl1pPr>
            <a:lvl2pPr marL="685800" indent="-45720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lnSpc>
                <a:spcPct val="125000"/>
              </a:lnSpc>
              <a:spcBef>
                <a:spcPct val="50000"/>
              </a:spcBef>
              <a:buFont typeface="Comic Sans MS" panose="030F0702030302020204" pitchFamily="66" charset="0"/>
              <a:buNone/>
            </a:pPr>
            <a:r>
              <a:rPr lang="en-US" sz="2300">
                <a:latin typeface="+mn-lt"/>
              </a:rPr>
              <a:t>The cost flow parallels the physical flow of the materials as they are converted into finished goods</a:t>
            </a:r>
            <a:endParaRPr lang="en-US" sz="2300">
              <a:solidFill>
                <a:srgbClr val="A50021"/>
              </a:solidFill>
              <a:latin typeface="+mn-lt"/>
            </a:endParaRPr>
          </a:p>
          <a:p>
            <a:pPr lvl="1" algn="l">
              <a:lnSpc>
                <a:spcPct val="125000"/>
              </a:lnSpc>
              <a:spcBef>
                <a:spcPct val="65000"/>
              </a:spcBef>
              <a:buClr>
                <a:srgbClr val="800000"/>
              </a:buClr>
              <a:buSzPct val="80000"/>
              <a:buFont typeface="Wingdings" panose="05000000000000000000" pitchFamily="2" charset="2"/>
              <a:buChar char="u"/>
            </a:pPr>
            <a:r>
              <a:rPr lang="en-US" sz="2200">
                <a:latin typeface="+mn-lt"/>
              </a:rPr>
              <a:t>Manufacturing costs are assigned to </a:t>
            </a:r>
            <a:r>
              <a:rPr lang="en-US" sz="2200" b="1">
                <a:solidFill>
                  <a:srgbClr val="800000"/>
                </a:solidFill>
                <a:latin typeface="+mn-lt"/>
              </a:rPr>
              <a:t>Work in Process (WIP)</a:t>
            </a:r>
            <a:r>
              <a:rPr lang="en-US" sz="2200">
                <a:latin typeface="+mn-lt"/>
              </a:rPr>
              <a:t>.</a:t>
            </a:r>
          </a:p>
          <a:p>
            <a:pPr lvl="1" algn="l">
              <a:lnSpc>
                <a:spcPct val="125000"/>
              </a:lnSpc>
              <a:spcBef>
                <a:spcPct val="65000"/>
              </a:spcBef>
              <a:buClr>
                <a:srgbClr val="800000"/>
              </a:buClr>
              <a:buSzPct val="80000"/>
              <a:buFont typeface="Wingdings" panose="05000000000000000000" pitchFamily="2" charset="2"/>
              <a:buChar char="u"/>
            </a:pPr>
            <a:r>
              <a:rPr lang="en-US" sz="2200">
                <a:latin typeface="+mn-lt"/>
              </a:rPr>
              <a:t>Cost of completed jobs is transferred to </a:t>
            </a:r>
            <a:r>
              <a:rPr lang="en-US" sz="2200" b="1">
                <a:solidFill>
                  <a:srgbClr val="800000"/>
                </a:solidFill>
                <a:latin typeface="+mn-lt"/>
              </a:rPr>
              <a:t>Finished Goods</a:t>
            </a:r>
            <a:r>
              <a:rPr lang="en-US" sz="2200">
                <a:latin typeface="+mn-lt"/>
              </a:rPr>
              <a:t>.</a:t>
            </a:r>
            <a:endParaRPr lang="en-US" sz="2200" b="1">
              <a:solidFill>
                <a:srgbClr val="800000"/>
              </a:solidFill>
              <a:latin typeface="+mn-lt"/>
            </a:endParaRPr>
          </a:p>
          <a:p>
            <a:pPr lvl="1" algn="l">
              <a:lnSpc>
                <a:spcPct val="125000"/>
              </a:lnSpc>
              <a:spcBef>
                <a:spcPct val="65000"/>
              </a:spcBef>
              <a:buClr>
                <a:srgbClr val="800000"/>
              </a:buClr>
              <a:buSzPct val="80000"/>
              <a:buFont typeface="Wingdings" panose="05000000000000000000" pitchFamily="2" charset="2"/>
              <a:buChar char="u"/>
            </a:pPr>
            <a:r>
              <a:rPr lang="en-US" sz="2200">
                <a:latin typeface="+mn-lt"/>
              </a:rPr>
              <a:t>When units are sold, the cost is transferred to </a:t>
            </a:r>
            <a:r>
              <a:rPr lang="en-US" sz="2200" b="1">
                <a:solidFill>
                  <a:srgbClr val="800000"/>
                </a:solidFill>
                <a:latin typeface="+mn-lt"/>
              </a:rPr>
              <a:t>Cost of Goods Sold</a:t>
            </a:r>
            <a:r>
              <a:rPr lang="en-US" sz="2200">
                <a:latin typeface="+mn-lt"/>
              </a:rPr>
              <a:t>.</a:t>
            </a:r>
          </a:p>
        </p:txBody>
      </p:sp>
      <p:sp>
        <p:nvSpPr>
          <p:cNvPr id="505865" name="Rectangle 9"/>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marL="109538" eaLnBrk="0" hangingPunct="0"/>
            <a:r>
              <a:rPr lang="en-US" sz="4000" b="1" i="1">
                <a:solidFill>
                  <a:schemeClr val="tx2"/>
                </a:solidFill>
                <a:latin typeface="+mj-lt"/>
                <a:ea typeface="+mj-ea"/>
                <a:cs typeface="+mj-cs"/>
              </a:rPr>
              <a:t>Job Order Cost Flow</a:t>
            </a:r>
          </a:p>
        </p:txBody>
      </p:sp>
      <p:sp>
        <p:nvSpPr>
          <p:cNvPr id="2" name="Slide Number Placeholder 1"/>
          <p:cNvSpPr>
            <a:spLocks noGrp="1"/>
          </p:cNvSpPr>
          <p:nvPr>
            <p:ph type="sldNum" sz="quarter" idx="11"/>
          </p:nvPr>
        </p:nvSpPr>
        <p:spPr/>
        <p:txBody>
          <a:bodyPr/>
          <a:lstStyle/>
          <a:p>
            <a:fld id="{331CD3A8-555E-410F-B444-FFCDE050331E}" type="slidenum">
              <a:rPr lang="en-US" smtClean="0"/>
              <a:pPr/>
              <a:t>35</a:t>
            </a:fld>
            <a:endParaRPr lang="en-US"/>
          </a:p>
        </p:txBody>
      </p:sp>
    </p:spTree>
    <p:extLst>
      <p:ext uri="{BB962C8B-B14F-4D97-AF65-F5344CB8AC3E}">
        <p14:creationId xmlns:p14="http://schemas.microsoft.com/office/powerpoint/2010/main" xmlns="" val="31840014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18"/>
          <p:cNvSpPr>
            <a:spLocks noChangeArrowheads="1"/>
          </p:cNvSpPr>
          <p:nvPr/>
        </p:nvSpPr>
        <p:spPr bwMode="auto">
          <a:xfrm>
            <a:off x="7688263" y="1782763"/>
            <a:ext cx="1227137"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1200" b="1">
                <a:latin typeface="Arial" panose="020B0604020202020204" pitchFamily="34" charset="0"/>
              </a:rPr>
              <a:t>Illustration 2-3</a:t>
            </a:r>
          </a:p>
        </p:txBody>
      </p:sp>
      <p:sp>
        <p:nvSpPr>
          <p:cNvPr id="506904" name="Rectangle 24"/>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marL="109538" eaLnBrk="0" hangingPunct="0"/>
            <a:r>
              <a:rPr lang="en-US" sz="4000" b="1" i="1">
                <a:solidFill>
                  <a:schemeClr val="tx2"/>
                </a:solidFill>
                <a:latin typeface="+mj-lt"/>
                <a:ea typeface="+mj-ea"/>
                <a:cs typeface="+mj-cs"/>
              </a:rPr>
              <a:t>Job Order Cost Flow</a:t>
            </a:r>
          </a:p>
        </p:txBody>
      </p:sp>
      <p:pic>
        <p:nvPicPr>
          <p:cNvPr id="12294" name="Picture 27"/>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81000" y="2133600"/>
            <a:ext cx="8458200" cy="3016250"/>
          </a:xfrm>
          <a:prstGeom prst="rect">
            <a:avLst/>
          </a:prstGeom>
          <a:noFill/>
          <a:ln w="28575"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12295" name="Rectangle 28"/>
          <p:cNvSpPr>
            <a:spLocks noChangeArrowheads="1"/>
          </p:cNvSpPr>
          <p:nvPr/>
        </p:nvSpPr>
        <p:spPr bwMode="auto">
          <a:xfrm>
            <a:off x="457200" y="5072063"/>
            <a:ext cx="76200" cy="762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2" name="Slide Number Placeholder 1"/>
          <p:cNvSpPr>
            <a:spLocks noGrp="1"/>
          </p:cNvSpPr>
          <p:nvPr>
            <p:ph type="sldNum" sz="quarter" idx="11"/>
          </p:nvPr>
        </p:nvSpPr>
        <p:spPr/>
        <p:txBody>
          <a:bodyPr/>
          <a:lstStyle/>
          <a:p>
            <a:fld id="{0FBD79C2-DB23-4D4F-8B57-55D354C42B37}" type="slidenum">
              <a:rPr lang="en-US" smtClean="0"/>
              <a:pPr/>
              <a:t>36</a:t>
            </a:fld>
            <a:endParaRPr lang="en-US"/>
          </a:p>
        </p:txBody>
      </p:sp>
    </p:spTree>
    <p:extLst>
      <p:ext uri="{BB962C8B-B14F-4D97-AF65-F5344CB8AC3E}">
        <p14:creationId xmlns:p14="http://schemas.microsoft.com/office/powerpoint/2010/main" xmlns="" val="397957523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5" name="Rectangle 20"/>
          <p:cNvSpPr>
            <a:spLocks noChangeArrowheads="1"/>
          </p:cNvSpPr>
          <p:nvPr/>
        </p:nvSpPr>
        <p:spPr bwMode="auto">
          <a:xfrm>
            <a:off x="609600" y="1447800"/>
            <a:ext cx="78486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sz="2800" b="1">
                <a:solidFill>
                  <a:srgbClr val="800000"/>
                </a:solidFill>
                <a:latin typeface="+mn-lt"/>
              </a:rPr>
              <a:t>Accumulating Manufacturing Costs</a:t>
            </a:r>
          </a:p>
        </p:txBody>
      </p:sp>
      <p:sp>
        <p:nvSpPr>
          <p:cNvPr id="13316" name="Rectangle 22"/>
          <p:cNvSpPr>
            <a:spLocks noChangeArrowheads="1"/>
          </p:cNvSpPr>
          <p:nvPr/>
        </p:nvSpPr>
        <p:spPr bwMode="auto">
          <a:xfrm>
            <a:off x="609600" y="2117725"/>
            <a:ext cx="4419600" cy="488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457200" indent="-4572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buClr>
                <a:srgbClr val="800000"/>
              </a:buClr>
              <a:buSzPct val="80000"/>
              <a:buFont typeface="Wingdings" panose="05000000000000000000" pitchFamily="2" charset="2"/>
              <a:buNone/>
            </a:pPr>
            <a:r>
              <a:rPr lang="en-US" sz="2600" b="1">
                <a:solidFill>
                  <a:srgbClr val="006600"/>
                </a:solidFill>
                <a:latin typeface="+mn-lt"/>
              </a:rPr>
              <a:t>Raw Material Costs</a:t>
            </a:r>
          </a:p>
        </p:txBody>
      </p:sp>
      <p:sp>
        <p:nvSpPr>
          <p:cNvPr id="13317" name="Rectangle 23"/>
          <p:cNvSpPr>
            <a:spLocks noChangeArrowheads="1"/>
          </p:cNvSpPr>
          <p:nvPr/>
        </p:nvSpPr>
        <p:spPr bwMode="auto">
          <a:xfrm>
            <a:off x="609600" y="2743200"/>
            <a:ext cx="7772400" cy="2012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lnSpc>
                <a:spcPct val="120000"/>
              </a:lnSpc>
            </a:pPr>
            <a:r>
              <a:rPr lang="en-US" sz="2100" b="1">
                <a:solidFill>
                  <a:srgbClr val="800000"/>
                </a:solidFill>
                <a:latin typeface="+mn-lt"/>
              </a:rPr>
              <a:t>Illustration:</a:t>
            </a:r>
            <a:r>
              <a:rPr lang="en-US" sz="2100">
                <a:latin typeface="+mn-lt"/>
              </a:rPr>
              <a:t>  Wallace Company purchases 2,000 lithium batteries (Stock No. AA2746) at $5 per unit ($10,000) and 800 electronic modules (Stock No. AA2850) at $40 per unit ($32,000) for a total cost of $42,000 ($10,000 + $32,000). The entry to record this purchase on January 4 is:</a:t>
            </a:r>
          </a:p>
        </p:txBody>
      </p:sp>
      <p:sp>
        <p:nvSpPr>
          <p:cNvPr id="432152" name="Rectangle 24"/>
          <p:cNvSpPr>
            <a:spLocks noChangeArrowheads="1"/>
          </p:cNvSpPr>
          <p:nvPr/>
        </p:nvSpPr>
        <p:spPr bwMode="auto">
          <a:xfrm>
            <a:off x="609600" y="4943475"/>
            <a:ext cx="77724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1200150" algn="l"/>
                <a:tab pos="1600200" algn="l"/>
                <a:tab pos="6000750" algn="r"/>
                <a:tab pos="7315200" algn="r"/>
              </a:tabLst>
              <a:defRPr sz="2400">
                <a:solidFill>
                  <a:schemeClr val="tx1"/>
                </a:solidFill>
                <a:latin typeface="Times New Roman" panose="02020603050405020304" pitchFamily="18" charset="0"/>
              </a:defRPr>
            </a:lvl1pPr>
            <a:lvl2pPr marL="742950" indent="-285750">
              <a:tabLst>
                <a:tab pos="1200150" algn="l"/>
                <a:tab pos="1600200" algn="l"/>
                <a:tab pos="6000750" algn="r"/>
                <a:tab pos="7315200" algn="r"/>
              </a:tabLst>
              <a:defRPr sz="2400">
                <a:solidFill>
                  <a:schemeClr val="tx1"/>
                </a:solidFill>
                <a:latin typeface="Times New Roman" panose="02020603050405020304" pitchFamily="18" charset="0"/>
              </a:defRPr>
            </a:lvl2pPr>
            <a:lvl3pPr marL="1143000" indent="-228600">
              <a:tabLst>
                <a:tab pos="1200150" algn="l"/>
                <a:tab pos="1600200" algn="l"/>
                <a:tab pos="6000750" algn="r"/>
                <a:tab pos="7315200" algn="r"/>
              </a:tabLst>
              <a:defRPr sz="2400">
                <a:solidFill>
                  <a:schemeClr val="tx1"/>
                </a:solidFill>
                <a:latin typeface="Times New Roman" panose="02020603050405020304" pitchFamily="18" charset="0"/>
              </a:defRPr>
            </a:lvl3pPr>
            <a:lvl4pPr marL="1600200" indent="-228600">
              <a:tabLst>
                <a:tab pos="1200150" algn="l"/>
                <a:tab pos="1600200" algn="l"/>
                <a:tab pos="6000750" algn="r"/>
                <a:tab pos="7315200" algn="r"/>
              </a:tabLst>
              <a:defRPr sz="2400">
                <a:solidFill>
                  <a:schemeClr val="tx1"/>
                </a:solidFill>
                <a:latin typeface="Times New Roman" panose="02020603050405020304" pitchFamily="18" charset="0"/>
              </a:defRPr>
            </a:lvl4pPr>
            <a:lvl5pPr marL="2057400" indent="-228600">
              <a:tabLst>
                <a:tab pos="1200150" algn="l"/>
                <a:tab pos="1600200" algn="l"/>
                <a:tab pos="6000750" algn="r"/>
                <a:tab pos="7315200" algn="r"/>
              </a:tabLst>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1200150" algn="l"/>
                <a:tab pos="1600200" algn="l"/>
                <a:tab pos="6000750" algn="r"/>
                <a:tab pos="7315200" algn="r"/>
              </a:tabLs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1200150" algn="l"/>
                <a:tab pos="1600200" algn="l"/>
                <a:tab pos="6000750" algn="r"/>
                <a:tab pos="7315200" algn="r"/>
              </a:tabLs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1200150" algn="l"/>
                <a:tab pos="1600200" algn="l"/>
                <a:tab pos="6000750" algn="r"/>
                <a:tab pos="7315200" algn="r"/>
              </a:tabLs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1200150" algn="l"/>
                <a:tab pos="1600200" algn="l"/>
                <a:tab pos="6000750" algn="r"/>
                <a:tab pos="7315200" algn="r"/>
              </a:tabLst>
              <a:defRPr sz="2400">
                <a:solidFill>
                  <a:schemeClr val="tx1"/>
                </a:solidFill>
                <a:latin typeface="Times New Roman" panose="02020603050405020304" pitchFamily="18" charset="0"/>
              </a:defRPr>
            </a:lvl9pPr>
          </a:lstStyle>
          <a:p>
            <a:pPr algn="l">
              <a:lnSpc>
                <a:spcPct val="120000"/>
              </a:lnSpc>
              <a:spcBef>
                <a:spcPct val="20000"/>
              </a:spcBef>
            </a:pPr>
            <a:r>
              <a:rPr lang="en-US" sz="2100">
                <a:latin typeface="+mn-lt"/>
              </a:rPr>
              <a:t>Jan. 4 	Raw Materials Inventory 	42,000</a:t>
            </a:r>
          </a:p>
          <a:p>
            <a:pPr algn="l">
              <a:lnSpc>
                <a:spcPct val="120000"/>
              </a:lnSpc>
              <a:spcBef>
                <a:spcPct val="20000"/>
              </a:spcBef>
            </a:pPr>
            <a:r>
              <a:rPr lang="en-US" sz="2100">
                <a:latin typeface="+mn-lt"/>
              </a:rPr>
              <a:t>		Accounts Payable 		42,000</a:t>
            </a:r>
          </a:p>
        </p:txBody>
      </p:sp>
      <p:sp>
        <p:nvSpPr>
          <p:cNvPr id="432155" name="Rectangle 27"/>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marL="109538" eaLnBrk="0" hangingPunct="0"/>
            <a:r>
              <a:rPr lang="en-US" sz="4000" b="1" i="1">
                <a:solidFill>
                  <a:schemeClr val="tx2"/>
                </a:solidFill>
                <a:latin typeface="+mj-lt"/>
                <a:ea typeface="+mj-ea"/>
                <a:cs typeface="+mj-cs"/>
              </a:rPr>
              <a:t>Job Order Cost Flow</a:t>
            </a:r>
          </a:p>
        </p:txBody>
      </p:sp>
      <p:sp>
        <p:nvSpPr>
          <p:cNvPr id="2" name="Slide Number Placeholder 1"/>
          <p:cNvSpPr>
            <a:spLocks noGrp="1"/>
          </p:cNvSpPr>
          <p:nvPr>
            <p:ph type="sldNum" sz="quarter" idx="11"/>
          </p:nvPr>
        </p:nvSpPr>
        <p:spPr/>
        <p:txBody>
          <a:bodyPr/>
          <a:lstStyle/>
          <a:p>
            <a:fld id="{331CD3A8-555E-410F-B444-FFCDE050331E}" type="slidenum">
              <a:rPr lang="en-US" smtClean="0"/>
              <a:pPr/>
              <a:t>37</a:t>
            </a:fld>
            <a:endParaRPr lang="en-US"/>
          </a:p>
        </p:txBody>
      </p:sp>
    </p:spTree>
    <p:extLst>
      <p:ext uri="{BB962C8B-B14F-4D97-AF65-F5344CB8AC3E}">
        <p14:creationId xmlns:p14="http://schemas.microsoft.com/office/powerpoint/2010/main" xmlns="" val="9622731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2152">
                                            <p:txEl>
                                              <p:pRg st="0" end="0"/>
                                            </p:txEl>
                                          </p:spTgt>
                                        </p:tgtEl>
                                        <p:attrNameLst>
                                          <p:attrName>style.visibility</p:attrName>
                                        </p:attrNameLst>
                                      </p:cBhvr>
                                      <p:to>
                                        <p:strVal val="visible"/>
                                      </p:to>
                                    </p:set>
                                    <p:animEffect transition="in" filter="wipe(left)">
                                      <p:cBhvr>
                                        <p:cTn id="7" dur="500"/>
                                        <p:tgtEl>
                                          <p:spTgt spid="43215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32152">
                                            <p:txEl>
                                              <p:pRg st="1" end="1"/>
                                            </p:txEl>
                                          </p:spTgt>
                                        </p:tgtEl>
                                        <p:attrNameLst>
                                          <p:attrName>style.visibility</p:attrName>
                                        </p:attrNameLst>
                                      </p:cBhvr>
                                      <p:to>
                                        <p:strVal val="visible"/>
                                      </p:to>
                                    </p:set>
                                    <p:animEffect transition="in" filter="wipe(left)">
                                      <p:cBhvr>
                                        <p:cTn id="12" dur="500"/>
                                        <p:tgtEl>
                                          <p:spTgt spid="43215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2152" grpId="0" build="p"/>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9" name="Rectangle 6"/>
          <p:cNvSpPr>
            <a:spLocks noChangeArrowheads="1"/>
          </p:cNvSpPr>
          <p:nvPr/>
        </p:nvSpPr>
        <p:spPr bwMode="auto">
          <a:xfrm>
            <a:off x="609600" y="1447800"/>
            <a:ext cx="4419600" cy="488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457200" indent="-4572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buClr>
                <a:srgbClr val="800000"/>
              </a:buClr>
              <a:buSzPct val="80000"/>
              <a:buFont typeface="Wingdings" panose="05000000000000000000" pitchFamily="2" charset="2"/>
              <a:buNone/>
            </a:pPr>
            <a:r>
              <a:rPr lang="en-US" sz="2600" b="1">
                <a:solidFill>
                  <a:srgbClr val="006600"/>
                </a:solidFill>
                <a:latin typeface="+mn-lt"/>
              </a:rPr>
              <a:t>Factory Labor Costs</a:t>
            </a:r>
          </a:p>
        </p:txBody>
      </p:sp>
      <p:sp>
        <p:nvSpPr>
          <p:cNvPr id="14340" name="Rectangle 7"/>
          <p:cNvSpPr>
            <a:spLocks noChangeArrowheads="1"/>
          </p:cNvSpPr>
          <p:nvPr/>
        </p:nvSpPr>
        <p:spPr bwMode="auto">
          <a:xfrm>
            <a:off x="838200" y="1955800"/>
            <a:ext cx="8153400" cy="2403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lgn="ctr">
                <a:solidFill>
                  <a:srgbClr val="000000"/>
                </a:solidFill>
                <a:miter lim="800000"/>
                <a:headEnd type="none" w="sm" len="sm"/>
                <a:tailEnd type="none" w="sm" len="sm"/>
              </a14:hiddenLine>
            </a:ext>
          </a:extLst>
        </p:spPr>
        <p:txBody>
          <a:bodyPr tIns="137160"/>
          <a:lstStyle>
            <a:lvl1pPr marL="457200" indent="-457200">
              <a:defRPr sz="2400">
                <a:solidFill>
                  <a:schemeClr val="tx1"/>
                </a:solidFill>
                <a:latin typeface="Times New Roman" panose="02020603050405020304" pitchFamily="18" charset="0"/>
              </a:defRPr>
            </a:lvl1pPr>
            <a:lvl2pPr marL="685800" indent="-45720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70000"/>
              </a:spcBef>
              <a:buFont typeface="Comic Sans MS" panose="030F0702030302020204" pitchFamily="66" charset="0"/>
              <a:buNone/>
            </a:pPr>
            <a:r>
              <a:rPr lang="en-US" sz="2300" dirty="0">
                <a:latin typeface="+mn-lt"/>
              </a:rPr>
              <a:t>Consists of three costs:</a:t>
            </a:r>
          </a:p>
          <a:p>
            <a:pPr lvl="1" algn="l">
              <a:spcBef>
                <a:spcPct val="70000"/>
              </a:spcBef>
              <a:buFont typeface="Comic Sans MS" panose="030F0702030302020204" pitchFamily="66" charset="0"/>
              <a:buAutoNum type="arabicPeriod"/>
            </a:pPr>
            <a:r>
              <a:rPr lang="en-US" sz="2200" dirty="0">
                <a:latin typeface="+mn-lt"/>
              </a:rPr>
              <a:t>Gross earnings of factory workers, </a:t>
            </a:r>
          </a:p>
          <a:p>
            <a:pPr lvl="1" algn="l">
              <a:spcBef>
                <a:spcPct val="70000"/>
              </a:spcBef>
              <a:buFont typeface="Comic Sans MS" panose="030F0702030302020204" pitchFamily="66" charset="0"/>
              <a:buAutoNum type="arabicPeriod"/>
            </a:pPr>
            <a:r>
              <a:rPr lang="en-US" sz="2200" dirty="0">
                <a:latin typeface="+mn-lt"/>
              </a:rPr>
              <a:t>Employer payroll taxes on these earnings, and </a:t>
            </a:r>
          </a:p>
          <a:p>
            <a:pPr lvl="1" algn="l">
              <a:spcBef>
                <a:spcPct val="70000"/>
              </a:spcBef>
              <a:buFont typeface="Comic Sans MS" panose="030F0702030302020204" pitchFamily="66" charset="0"/>
              <a:buAutoNum type="arabicPeriod"/>
            </a:pPr>
            <a:r>
              <a:rPr lang="en-US" sz="2200" dirty="0">
                <a:latin typeface="+mn-lt"/>
              </a:rPr>
              <a:t>Fringe benefits incurred by the employer. </a:t>
            </a:r>
          </a:p>
        </p:txBody>
      </p:sp>
      <p:sp>
        <p:nvSpPr>
          <p:cNvPr id="609291" name="Rectangle 11"/>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marL="109538" eaLnBrk="0" hangingPunct="0"/>
            <a:r>
              <a:rPr lang="en-US" sz="4000" b="1" i="1">
                <a:solidFill>
                  <a:schemeClr val="tx2"/>
                </a:solidFill>
                <a:latin typeface="+mj-lt"/>
                <a:ea typeface="+mj-ea"/>
                <a:cs typeface="+mj-cs"/>
              </a:rPr>
              <a:t>Job Order Cost Flow</a:t>
            </a:r>
          </a:p>
        </p:txBody>
      </p:sp>
      <p:sp>
        <p:nvSpPr>
          <p:cNvPr id="2" name="Slide Number Placeholder 1"/>
          <p:cNvSpPr>
            <a:spLocks noGrp="1"/>
          </p:cNvSpPr>
          <p:nvPr>
            <p:ph type="sldNum" sz="quarter" idx="11"/>
          </p:nvPr>
        </p:nvSpPr>
        <p:spPr/>
        <p:txBody>
          <a:bodyPr/>
          <a:lstStyle/>
          <a:p>
            <a:fld id="{331CD3A8-555E-410F-B444-FFCDE050331E}" type="slidenum">
              <a:rPr lang="en-US" smtClean="0"/>
              <a:pPr/>
              <a:t>38</a:t>
            </a:fld>
            <a:endParaRPr lang="en-US"/>
          </a:p>
        </p:txBody>
      </p:sp>
    </p:spTree>
    <p:extLst>
      <p:ext uri="{BB962C8B-B14F-4D97-AF65-F5344CB8AC3E}">
        <p14:creationId xmlns:p14="http://schemas.microsoft.com/office/powerpoint/2010/main" xmlns="" val="195558784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3" name="Rectangle 7"/>
          <p:cNvSpPr>
            <a:spLocks noChangeArrowheads="1"/>
          </p:cNvSpPr>
          <p:nvPr/>
        </p:nvSpPr>
        <p:spPr bwMode="auto">
          <a:xfrm>
            <a:off x="609600" y="2073275"/>
            <a:ext cx="8153400" cy="1628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lnSpc>
                <a:spcPct val="120000"/>
              </a:lnSpc>
            </a:pPr>
            <a:r>
              <a:rPr lang="en-US" sz="2100" b="1">
                <a:solidFill>
                  <a:srgbClr val="800000"/>
                </a:solidFill>
                <a:latin typeface="+mn-lt"/>
              </a:rPr>
              <a:t>Illustration:</a:t>
            </a:r>
            <a:r>
              <a:rPr lang="en-US" sz="2100">
                <a:latin typeface="+mn-lt"/>
              </a:rPr>
              <a:t>  Wallace incurs $32,000 of factory labor costs. Of that amount, $27,000 relates to wages payable and $5,000 relates to payroll taxes payable in February. The entry to record factory labor for the month is:</a:t>
            </a:r>
          </a:p>
        </p:txBody>
      </p:sp>
      <p:sp>
        <p:nvSpPr>
          <p:cNvPr id="610312" name="Rectangle 8"/>
          <p:cNvSpPr>
            <a:spLocks noChangeArrowheads="1"/>
          </p:cNvSpPr>
          <p:nvPr/>
        </p:nvSpPr>
        <p:spPr bwMode="auto">
          <a:xfrm>
            <a:off x="609600" y="3902075"/>
            <a:ext cx="7772400"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1200150" algn="l"/>
                <a:tab pos="1600200" algn="l"/>
                <a:tab pos="6000750" algn="r"/>
                <a:tab pos="7315200" algn="r"/>
              </a:tabLst>
              <a:defRPr sz="2400">
                <a:solidFill>
                  <a:schemeClr val="tx1"/>
                </a:solidFill>
                <a:latin typeface="Times New Roman" panose="02020603050405020304" pitchFamily="18" charset="0"/>
              </a:defRPr>
            </a:lvl1pPr>
            <a:lvl2pPr marL="742950" indent="-285750">
              <a:tabLst>
                <a:tab pos="1200150" algn="l"/>
                <a:tab pos="1600200" algn="l"/>
                <a:tab pos="6000750" algn="r"/>
                <a:tab pos="7315200" algn="r"/>
              </a:tabLst>
              <a:defRPr sz="2400">
                <a:solidFill>
                  <a:schemeClr val="tx1"/>
                </a:solidFill>
                <a:latin typeface="Times New Roman" panose="02020603050405020304" pitchFamily="18" charset="0"/>
              </a:defRPr>
            </a:lvl2pPr>
            <a:lvl3pPr marL="1143000" indent="-228600">
              <a:tabLst>
                <a:tab pos="1200150" algn="l"/>
                <a:tab pos="1600200" algn="l"/>
                <a:tab pos="6000750" algn="r"/>
                <a:tab pos="7315200" algn="r"/>
              </a:tabLst>
              <a:defRPr sz="2400">
                <a:solidFill>
                  <a:schemeClr val="tx1"/>
                </a:solidFill>
                <a:latin typeface="Times New Roman" panose="02020603050405020304" pitchFamily="18" charset="0"/>
              </a:defRPr>
            </a:lvl3pPr>
            <a:lvl4pPr marL="1600200" indent="-228600">
              <a:tabLst>
                <a:tab pos="1200150" algn="l"/>
                <a:tab pos="1600200" algn="l"/>
                <a:tab pos="6000750" algn="r"/>
                <a:tab pos="7315200" algn="r"/>
              </a:tabLst>
              <a:defRPr sz="2400">
                <a:solidFill>
                  <a:schemeClr val="tx1"/>
                </a:solidFill>
                <a:latin typeface="Times New Roman" panose="02020603050405020304" pitchFamily="18" charset="0"/>
              </a:defRPr>
            </a:lvl4pPr>
            <a:lvl5pPr marL="2057400" indent="-228600">
              <a:tabLst>
                <a:tab pos="1200150" algn="l"/>
                <a:tab pos="1600200" algn="l"/>
                <a:tab pos="6000750" algn="r"/>
                <a:tab pos="7315200" algn="r"/>
              </a:tabLst>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1200150" algn="l"/>
                <a:tab pos="1600200" algn="l"/>
                <a:tab pos="6000750" algn="r"/>
                <a:tab pos="7315200" algn="r"/>
              </a:tabLs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1200150" algn="l"/>
                <a:tab pos="1600200" algn="l"/>
                <a:tab pos="6000750" algn="r"/>
                <a:tab pos="7315200" algn="r"/>
              </a:tabLs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1200150" algn="l"/>
                <a:tab pos="1600200" algn="l"/>
                <a:tab pos="6000750" algn="r"/>
                <a:tab pos="7315200" algn="r"/>
              </a:tabLs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1200150" algn="l"/>
                <a:tab pos="1600200" algn="l"/>
                <a:tab pos="6000750" algn="r"/>
                <a:tab pos="7315200" algn="r"/>
              </a:tabLst>
              <a:defRPr sz="2400">
                <a:solidFill>
                  <a:schemeClr val="tx1"/>
                </a:solidFill>
                <a:latin typeface="Times New Roman" panose="02020603050405020304" pitchFamily="18" charset="0"/>
              </a:defRPr>
            </a:lvl9pPr>
          </a:lstStyle>
          <a:p>
            <a:pPr algn="l">
              <a:lnSpc>
                <a:spcPct val="120000"/>
              </a:lnSpc>
              <a:spcBef>
                <a:spcPct val="20000"/>
              </a:spcBef>
            </a:pPr>
            <a:r>
              <a:rPr lang="en-US" sz="2100">
                <a:latin typeface="+mn-lt"/>
              </a:rPr>
              <a:t>Jan. 31 	Factory Labor 	32,000</a:t>
            </a:r>
          </a:p>
          <a:p>
            <a:pPr algn="l">
              <a:lnSpc>
                <a:spcPct val="120000"/>
              </a:lnSpc>
              <a:spcBef>
                <a:spcPct val="20000"/>
              </a:spcBef>
            </a:pPr>
            <a:r>
              <a:rPr lang="en-US" sz="2100">
                <a:latin typeface="+mn-lt"/>
              </a:rPr>
              <a:t>		Factory Wages Payable 		27,000</a:t>
            </a:r>
          </a:p>
          <a:p>
            <a:pPr algn="l">
              <a:lnSpc>
                <a:spcPct val="120000"/>
              </a:lnSpc>
              <a:spcBef>
                <a:spcPct val="20000"/>
              </a:spcBef>
            </a:pPr>
            <a:r>
              <a:rPr lang="en-US" sz="2100">
                <a:latin typeface="+mn-lt"/>
              </a:rPr>
              <a:t>		Employer Payroll Taxes Payable 		5,000</a:t>
            </a:r>
          </a:p>
        </p:txBody>
      </p:sp>
      <p:sp>
        <p:nvSpPr>
          <p:cNvPr id="610315" name="Rectangle 11"/>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marL="109538" eaLnBrk="0" hangingPunct="0"/>
            <a:r>
              <a:rPr lang="en-US" sz="4000" b="1" i="1">
                <a:solidFill>
                  <a:schemeClr val="tx2"/>
                </a:solidFill>
                <a:latin typeface="+mj-lt"/>
                <a:ea typeface="+mj-ea"/>
                <a:cs typeface="+mj-cs"/>
              </a:rPr>
              <a:t>Job Order Cost Flow</a:t>
            </a:r>
          </a:p>
        </p:txBody>
      </p:sp>
      <p:sp>
        <p:nvSpPr>
          <p:cNvPr id="15368" name="Rectangle 13"/>
          <p:cNvSpPr>
            <a:spLocks noChangeArrowheads="1"/>
          </p:cNvSpPr>
          <p:nvPr/>
        </p:nvSpPr>
        <p:spPr bwMode="auto">
          <a:xfrm>
            <a:off x="609600" y="1447800"/>
            <a:ext cx="4419600" cy="488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457200" indent="-4572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buClr>
                <a:srgbClr val="800000"/>
              </a:buClr>
              <a:buSzPct val="80000"/>
              <a:buFont typeface="Wingdings" panose="05000000000000000000" pitchFamily="2" charset="2"/>
              <a:buNone/>
            </a:pPr>
            <a:r>
              <a:rPr lang="en-US" sz="2600" b="1">
                <a:solidFill>
                  <a:srgbClr val="006600"/>
                </a:solidFill>
                <a:latin typeface="+mn-lt"/>
              </a:rPr>
              <a:t>Factory Labor Costs</a:t>
            </a:r>
          </a:p>
        </p:txBody>
      </p:sp>
      <p:sp>
        <p:nvSpPr>
          <p:cNvPr id="2" name="Slide Number Placeholder 1"/>
          <p:cNvSpPr>
            <a:spLocks noGrp="1"/>
          </p:cNvSpPr>
          <p:nvPr>
            <p:ph type="sldNum" sz="quarter" idx="11"/>
          </p:nvPr>
        </p:nvSpPr>
        <p:spPr/>
        <p:txBody>
          <a:bodyPr/>
          <a:lstStyle/>
          <a:p>
            <a:fld id="{331CD3A8-555E-410F-B444-FFCDE050331E}" type="slidenum">
              <a:rPr lang="en-US" smtClean="0"/>
              <a:pPr/>
              <a:t>39</a:t>
            </a:fld>
            <a:endParaRPr lang="en-US"/>
          </a:p>
        </p:txBody>
      </p:sp>
    </p:spTree>
    <p:extLst>
      <p:ext uri="{BB962C8B-B14F-4D97-AF65-F5344CB8AC3E}">
        <p14:creationId xmlns:p14="http://schemas.microsoft.com/office/powerpoint/2010/main" xmlns="" val="420117861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0312">
                                            <p:txEl>
                                              <p:pRg st="0" end="0"/>
                                            </p:txEl>
                                          </p:spTgt>
                                        </p:tgtEl>
                                        <p:attrNameLst>
                                          <p:attrName>style.visibility</p:attrName>
                                        </p:attrNameLst>
                                      </p:cBhvr>
                                      <p:to>
                                        <p:strVal val="visible"/>
                                      </p:to>
                                    </p:set>
                                    <p:animEffect transition="in" filter="wipe(left)">
                                      <p:cBhvr>
                                        <p:cTn id="7" dur="500"/>
                                        <p:tgtEl>
                                          <p:spTgt spid="61031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0312">
                                            <p:txEl>
                                              <p:pRg st="1" end="1"/>
                                            </p:txEl>
                                          </p:spTgt>
                                        </p:tgtEl>
                                        <p:attrNameLst>
                                          <p:attrName>style.visibility</p:attrName>
                                        </p:attrNameLst>
                                      </p:cBhvr>
                                      <p:to>
                                        <p:strVal val="visible"/>
                                      </p:to>
                                    </p:set>
                                    <p:animEffect transition="in" filter="wipe(left)">
                                      <p:cBhvr>
                                        <p:cTn id="12" dur="500"/>
                                        <p:tgtEl>
                                          <p:spTgt spid="61031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0312">
                                            <p:txEl>
                                              <p:pRg st="2" end="2"/>
                                            </p:txEl>
                                          </p:spTgt>
                                        </p:tgtEl>
                                        <p:attrNameLst>
                                          <p:attrName>style.visibility</p:attrName>
                                        </p:attrNameLst>
                                      </p:cBhvr>
                                      <p:to>
                                        <p:strVal val="visible"/>
                                      </p:to>
                                    </p:set>
                                    <p:animEffect transition="in" filter="wipe(left)">
                                      <p:cBhvr>
                                        <p:cTn id="17" dur="500"/>
                                        <p:tgtEl>
                                          <p:spTgt spid="6103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0312"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4"/>
          <p:cNvSpPr>
            <a:spLocks noChangeArrowheads="1"/>
          </p:cNvSpPr>
          <p:nvPr/>
        </p:nvSpPr>
        <p:spPr bwMode="auto">
          <a:xfrm>
            <a:off x="609600" y="1997075"/>
            <a:ext cx="8001000" cy="419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rgbClr val="000000"/>
                </a:solidFill>
                <a:miter lim="800000"/>
                <a:headEnd type="none" w="sm" len="sm"/>
                <a:tailEnd type="none" w="sm" len="sm"/>
              </a14:hiddenLine>
            </a:ext>
          </a:extLst>
        </p:spPr>
        <p:txBody>
          <a:bodyPr tIns="137160"/>
          <a:lstStyle>
            <a:lvl1pPr marL="342900" indent="-342900">
              <a:defRPr sz="2400">
                <a:solidFill>
                  <a:schemeClr val="tx1"/>
                </a:solidFill>
                <a:latin typeface="Times New Roman" panose="02020603050405020304" pitchFamily="18" charset="0"/>
              </a:defRPr>
            </a:lvl1pPr>
            <a:lvl2pPr marL="685800" indent="-457200">
              <a:defRPr sz="2400">
                <a:solidFill>
                  <a:schemeClr val="tx1"/>
                </a:solidFill>
                <a:latin typeface="Times New Roman" panose="02020603050405020304" pitchFamily="18" charset="0"/>
              </a:defRPr>
            </a:lvl2pPr>
            <a:lvl3pPr marL="1257300" indent="-4572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lvl="1" algn="l">
              <a:lnSpc>
                <a:spcPct val="120000"/>
              </a:lnSpc>
              <a:spcBef>
                <a:spcPct val="60000"/>
              </a:spcBef>
              <a:buClr>
                <a:srgbClr val="800000"/>
              </a:buClr>
              <a:buSzPct val="80000"/>
              <a:buFont typeface="Wingdings" panose="05000000000000000000" pitchFamily="2" charset="2"/>
              <a:buChar char="u"/>
            </a:pPr>
            <a:r>
              <a:rPr lang="en-US" sz="2200">
                <a:latin typeface="+mn-lt"/>
              </a:rPr>
              <a:t>Many types of overhead costs</a:t>
            </a:r>
          </a:p>
          <a:p>
            <a:pPr lvl="2" algn="l">
              <a:lnSpc>
                <a:spcPct val="120000"/>
              </a:lnSpc>
              <a:spcBef>
                <a:spcPct val="60000"/>
              </a:spcBef>
              <a:buClr>
                <a:srgbClr val="800000"/>
              </a:buClr>
              <a:buSzPct val="80000"/>
              <a:buFont typeface="Arial" panose="020B0604020202020204" pitchFamily="34" charset="0"/>
              <a:buChar char="►"/>
            </a:pPr>
            <a:r>
              <a:rPr lang="en-US" sz="2100">
                <a:latin typeface="+mn-lt"/>
              </a:rPr>
              <a:t>For example, property taxes, depreciation, insurance, and repairs.</a:t>
            </a:r>
          </a:p>
          <a:p>
            <a:pPr lvl="1" algn="l">
              <a:lnSpc>
                <a:spcPct val="120000"/>
              </a:lnSpc>
              <a:spcBef>
                <a:spcPct val="60000"/>
              </a:spcBef>
              <a:buClr>
                <a:srgbClr val="800000"/>
              </a:buClr>
              <a:buSzPct val="80000"/>
              <a:buFont typeface="Wingdings" panose="05000000000000000000" pitchFamily="2" charset="2"/>
              <a:buChar char="u"/>
            </a:pPr>
            <a:r>
              <a:rPr lang="en-US" sz="2200">
                <a:latin typeface="+mn-lt"/>
              </a:rPr>
              <a:t>Costs unrelated to manufacturing process are expensed.</a:t>
            </a:r>
          </a:p>
          <a:p>
            <a:pPr lvl="1" algn="l">
              <a:lnSpc>
                <a:spcPct val="120000"/>
              </a:lnSpc>
              <a:spcBef>
                <a:spcPct val="60000"/>
              </a:spcBef>
              <a:buClr>
                <a:srgbClr val="800000"/>
              </a:buClr>
              <a:buSzPct val="80000"/>
              <a:buFont typeface="Wingdings" panose="05000000000000000000" pitchFamily="2" charset="2"/>
              <a:buChar char="u"/>
            </a:pPr>
            <a:r>
              <a:rPr lang="en-US" sz="2200">
                <a:latin typeface="+mn-lt"/>
              </a:rPr>
              <a:t>Costs related to manufacturing process are accumulated in </a:t>
            </a:r>
            <a:r>
              <a:rPr lang="en-US" sz="2200" b="1">
                <a:latin typeface="+mn-lt"/>
              </a:rPr>
              <a:t>Manufacturing Overhead</a:t>
            </a:r>
            <a:r>
              <a:rPr lang="en-US" sz="2200">
                <a:latin typeface="+mn-lt"/>
              </a:rPr>
              <a:t>. </a:t>
            </a:r>
          </a:p>
          <a:p>
            <a:pPr lvl="2" algn="l">
              <a:lnSpc>
                <a:spcPct val="120000"/>
              </a:lnSpc>
              <a:spcBef>
                <a:spcPct val="60000"/>
              </a:spcBef>
              <a:buClr>
                <a:srgbClr val="800000"/>
              </a:buClr>
              <a:buSzPct val="80000"/>
              <a:buFont typeface="Arial" panose="020B0604020202020204" pitchFamily="34" charset="0"/>
              <a:buChar char="►"/>
            </a:pPr>
            <a:r>
              <a:rPr lang="en-US" sz="2100">
                <a:latin typeface="+mn-lt"/>
              </a:rPr>
              <a:t>Manufacturing overhead subsequently assigned to work in process.</a:t>
            </a:r>
          </a:p>
        </p:txBody>
      </p:sp>
      <p:sp>
        <p:nvSpPr>
          <p:cNvPr id="521233" name="Rectangle 17"/>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marL="109538" eaLnBrk="0" hangingPunct="0"/>
            <a:r>
              <a:rPr lang="en-US" sz="4000" b="1" i="1">
                <a:solidFill>
                  <a:schemeClr val="tx2"/>
                </a:solidFill>
                <a:latin typeface="+mj-lt"/>
                <a:ea typeface="+mj-ea"/>
                <a:cs typeface="+mj-cs"/>
              </a:rPr>
              <a:t>Job Order Cost Flow</a:t>
            </a:r>
          </a:p>
        </p:txBody>
      </p:sp>
      <p:sp>
        <p:nvSpPr>
          <p:cNvPr id="16391" name="Rectangle 19"/>
          <p:cNvSpPr>
            <a:spLocks noChangeArrowheads="1"/>
          </p:cNvSpPr>
          <p:nvPr/>
        </p:nvSpPr>
        <p:spPr bwMode="auto">
          <a:xfrm>
            <a:off x="609600" y="1447800"/>
            <a:ext cx="7010400" cy="488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457200" indent="-4572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buClr>
                <a:srgbClr val="800000"/>
              </a:buClr>
              <a:buSzPct val="80000"/>
              <a:buFont typeface="Wingdings" panose="05000000000000000000" pitchFamily="2" charset="2"/>
              <a:buNone/>
            </a:pPr>
            <a:r>
              <a:rPr lang="en-US" sz="2600" b="1">
                <a:solidFill>
                  <a:srgbClr val="006600"/>
                </a:solidFill>
                <a:latin typeface="+mn-lt"/>
              </a:rPr>
              <a:t>Manufacturing Overhead Costs</a:t>
            </a:r>
          </a:p>
        </p:txBody>
      </p:sp>
      <p:sp>
        <p:nvSpPr>
          <p:cNvPr id="2" name="Slide Number Placeholder 1"/>
          <p:cNvSpPr>
            <a:spLocks noGrp="1"/>
          </p:cNvSpPr>
          <p:nvPr>
            <p:ph type="sldNum" sz="quarter" idx="11"/>
          </p:nvPr>
        </p:nvSpPr>
        <p:spPr/>
        <p:txBody>
          <a:bodyPr/>
          <a:lstStyle/>
          <a:p>
            <a:fld id="{331CD3A8-555E-410F-B444-FFCDE050331E}" type="slidenum">
              <a:rPr lang="en-US" smtClean="0"/>
              <a:pPr/>
              <a:t>40</a:t>
            </a:fld>
            <a:endParaRPr lang="en-US"/>
          </a:p>
        </p:txBody>
      </p:sp>
    </p:spTree>
    <p:extLst>
      <p:ext uri="{BB962C8B-B14F-4D97-AF65-F5344CB8AC3E}">
        <p14:creationId xmlns:p14="http://schemas.microsoft.com/office/powerpoint/2010/main" xmlns="" val="389883811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1" name="Rectangle 6"/>
          <p:cNvSpPr>
            <a:spLocks noChangeArrowheads="1"/>
          </p:cNvSpPr>
          <p:nvPr/>
        </p:nvSpPr>
        <p:spPr bwMode="auto">
          <a:xfrm>
            <a:off x="609600" y="1447800"/>
            <a:ext cx="5791200" cy="488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457200" indent="-4572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buClr>
                <a:srgbClr val="800000"/>
              </a:buClr>
              <a:buSzPct val="80000"/>
              <a:buFont typeface="Wingdings" panose="05000000000000000000" pitchFamily="2" charset="2"/>
              <a:buNone/>
            </a:pPr>
            <a:r>
              <a:rPr lang="en-US" sz="2600" b="1">
                <a:solidFill>
                  <a:srgbClr val="006600"/>
                </a:solidFill>
                <a:latin typeface="+mn-lt"/>
              </a:rPr>
              <a:t>Manufacturing Overhead Costs</a:t>
            </a:r>
          </a:p>
        </p:txBody>
      </p:sp>
      <p:sp>
        <p:nvSpPr>
          <p:cNvPr id="17412" name="Rectangle 7"/>
          <p:cNvSpPr>
            <a:spLocks noChangeArrowheads="1"/>
          </p:cNvSpPr>
          <p:nvPr/>
        </p:nvSpPr>
        <p:spPr bwMode="auto">
          <a:xfrm>
            <a:off x="609600" y="2057400"/>
            <a:ext cx="8153400" cy="860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lnSpc>
                <a:spcPct val="120000"/>
              </a:lnSpc>
            </a:pPr>
            <a:r>
              <a:rPr lang="en-US" sz="2100" b="1">
                <a:solidFill>
                  <a:srgbClr val="800000"/>
                </a:solidFill>
                <a:latin typeface="+mn-lt"/>
              </a:rPr>
              <a:t>Illustration:</a:t>
            </a:r>
            <a:r>
              <a:rPr lang="en-US" sz="2100">
                <a:latin typeface="+mn-lt"/>
              </a:rPr>
              <a:t>  Using assumed data, the summary entry for manufacturing overhead in Wallace Manufacturing Company is:</a:t>
            </a:r>
          </a:p>
        </p:txBody>
      </p:sp>
      <p:sp>
        <p:nvSpPr>
          <p:cNvPr id="17413" name="Rectangle 8"/>
          <p:cNvSpPr>
            <a:spLocks noChangeArrowheads="1"/>
          </p:cNvSpPr>
          <p:nvPr/>
        </p:nvSpPr>
        <p:spPr bwMode="auto">
          <a:xfrm>
            <a:off x="609600" y="3124200"/>
            <a:ext cx="7772400" cy="288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1200150" algn="l"/>
                <a:tab pos="1600200" algn="l"/>
                <a:tab pos="6000750" algn="r"/>
                <a:tab pos="7315200" algn="r"/>
              </a:tabLst>
              <a:defRPr sz="2400">
                <a:solidFill>
                  <a:schemeClr val="tx1"/>
                </a:solidFill>
                <a:latin typeface="Times New Roman" panose="02020603050405020304" pitchFamily="18" charset="0"/>
              </a:defRPr>
            </a:lvl1pPr>
            <a:lvl2pPr marL="742950" indent="-285750">
              <a:tabLst>
                <a:tab pos="1200150" algn="l"/>
                <a:tab pos="1600200" algn="l"/>
                <a:tab pos="6000750" algn="r"/>
                <a:tab pos="7315200" algn="r"/>
              </a:tabLst>
              <a:defRPr sz="2400">
                <a:solidFill>
                  <a:schemeClr val="tx1"/>
                </a:solidFill>
                <a:latin typeface="Times New Roman" panose="02020603050405020304" pitchFamily="18" charset="0"/>
              </a:defRPr>
            </a:lvl2pPr>
            <a:lvl3pPr marL="1143000" indent="-228600">
              <a:tabLst>
                <a:tab pos="1200150" algn="l"/>
                <a:tab pos="1600200" algn="l"/>
                <a:tab pos="6000750" algn="r"/>
                <a:tab pos="7315200" algn="r"/>
              </a:tabLst>
              <a:defRPr sz="2400">
                <a:solidFill>
                  <a:schemeClr val="tx1"/>
                </a:solidFill>
                <a:latin typeface="Times New Roman" panose="02020603050405020304" pitchFamily="18" charset="0"/>
              </a:defRPr>
            </a:lvl3pPr>
            <a:lvl4pPr marL="1600200" indent="-228600">
              <a:tabLst>
                <a:tab pos="1200150" algn="l"/>
                <a:tab pos="1600200" algn="l"/>
                <a:tab pos="6000750" algn="r"/>
                <a:tab pos="7315200" algn="r"/>
              </a:tabLst>
              <a:defRPr sz="2400">
                <a:solidFill>
                  <a:schemeClr val="tx1"/>
                </a:solidFill>
                <a:latin typeface="Times New Roman" panose="02020603050405020304" pitchFamily="18" charset="0"/>
              </a:defRPr>
            </a:lvl4pPr>
            <a:lvl5pPr marL="2057400" indent="-228600">
              <a:tabLst>
                <a:tab pos="1200150" algn="l"/>
                <a:tab pos="1600200" algn="l"/>
                <a:tab pos="6000750" algn="r"/>
                <a:tab pos="7315200" algn="r"/>
              </a:tabLst>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1200150" algn="l"/>
                <a:tab pos="1600200" algn="l"/>
                <a:tab pos="6000750" algn="r"/>
                <a:tab pos="7315200" algn="r"/>
              </a:tabLs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1200150" algn="l"/>
                <a:tab pos="1600200" algn="l"/>
                <a:tab pos="6000750" algn="r"/>
                <a:tab pos="7315200" algn="r"/>
              </a:tabLs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1200150" algn="l"/>
                <a:tab pos="1600200" algn="l"/>
                <a:tab pos="6000750" algn="r"/>
                <a:tab pos="7315200" algn="r"/>
              </a:tabLs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1200150" algn="l"/>
                <a:tab pos="1600200" algn="l"/>
                <a:tab pos="6000750" algn="r"/>
                <a:tab pos="7315200" algn="r"/>
              </a:tabLst>
              <a:defRPr sz="2400">
                <a:solidFill>
                  <a:schemeClr val="tx1"/>
                </a:solidFill>
                <a:latin typeface="Times New Roman" panose="02020603050405020304" pitchFamily="18" charset="0"/>
              </a:defRPr>
            </a:lvl9pPr>
          </a:lstStyle>
          <a:p>
            <a:pPr algn="l">
              <a:lnSpc>
                <a:spcPct val="120000"/>
              </a:lnSpc>
              <a:spcBef>
                <a:spcPct val="30000"/>
              </a:spcBef>
            </a:pPr>
            <a:r>
              <a:rPr lang="en-US" sz="2100">
                <a:latin typeface="+mn-lt"/>
              </a:rPr>
              <a:t>Jan. 31 	Manufacturing Overhead 	13,800</a:t>
            </a:r>
          </a:p>
          <a:p>
            <a:pPr algn="l">
              <a:lnSpc>
                <a:spcPct val="120000"/>
              </a:lnSpc>
              <a:spcBef>
                <a:spcPct val="30000"/>
              </a:spcBef>
            </a:pPr>
            <a:r>
              <a:rPr lang="en-US" sz="2100">
                <a:latin typeface="+mn-lt"/>
              </a:rPr>
              <a:t>		Utilities Payable 		4,800</a:t>
            </a:r>
          </a:p>
          <a:p>
            <a:pPr algn="l">
              <a:lnSpc>
                <a:spcPct val="120000"/>
              </a:lnSpc>
              <a:spcBef>
                <a:spcPct val="30000"/>
              </a:spcBef>
            </a:pPr>
            <a:r>
              <a:rPr lang="en-US" sz="2100">
                <a:latin typeface="+mn-lt"/>
              </a:rPr>
              <a:t>		Prepaid Insurance 		2,000</a:t>
            </a:r>
          </a:p>
          <a:p>
            <a:pPr algn="l">
              <a:lnSpc>
                <a:spcPct val="120000"/>
              </a:lnSpc>
              <a:spcBef>
                <a:spcPct val="30000"/>
              </a:spcBef>
            </a:pPr>
            <a:r>
              <a:rPr lang="en-US" sz="2100">
                <a:latin typeface="+mn-lt"/>
              </a:rPr>
              <a:t>		Accounts Payable (for repairs) 		2,600</a:t>
            </a:r>
          </a:p>
          <a:p>
            <a:pPr algn="l">
              <a:lnSpc>
                <a:spcPct val="120000"/>
              </a:lnSpc>
              <a:spcBef>
                <a:spcPct val="30000"/>
              </a:spcBef>
            </a:pPr>
            <a:r>
              <a:rPr lang="en-US" sz="2100">
                <a:latin typeface="+mn-lt"/>
              </a:rPr>
              <a:t>		Accumulated Depreciation 		3,000</a:t>
            </a:r>
          </a:p>
          <a:p>
            <a:pPr algn="l">
              <a:lnSpc>
                <a:spcPct val="120000"/>
              </a:lnSpc>
              <a:spcBef>
                <a:spcPct val="30000"/>
              </a:spcBef>
            </a:pPr>
            <a:r>
              <a:rPr lang="en-US" sz="2100">
                <a:latin typeface="+mn-lt"/>
              </a:rPr>
              <a:t>		Property Taxes Payable 		1,400</a:t>
            </a:r>
          </a:p>
        </p:txBody>
      </p:sp>
      <p:sp>
        <p:nvSpPr>
          <p:cNvPr id="611339" name="Rectangle 11"/>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marL="109538" eaLnBrk="0" hangingPunct="0"/>
            <a:r>
              <a:rPr lang="en-US" sz="4000" b="1" i="1" dirty="0">
                <a:solidFill>
                  <a:schemeClr val="tx2"/>
                </a:solidFill>
                <a:latin typeface="+mj-lt"/>
                <a:ea typeface="+mj-ea"/>
                <a:cs typeface="+mj-cs"/>
              </a:rPr>
              <a:t>Job Order Cost Flow</a:t>
            </a:r>
          </a:p>
        </p:txBody>
      </p:sp>
      <p:sp>
        <p:nvSpPr>
          <p:cNvPr id="2" name="Slide Number Placeholder 1"/>
          <p:cNvSpPr>
            <a:spLocks noGrp="1"/>
          </p:cNvSpPr>
          <p:nvPr>
            <p:ph type="sldNum" sz="quarter" idx="11"/>
          </p:nvPr>
        </p:nvSpPr>
        <p:spPr/>
        <p:txBody>
          <a:bodyPr/>
          <a:lstStyle/>
          <a:p>
            <a:fld id="{331CD3A8-555E-410F-B444-FFCDE050331E}" type="slidenum">
              <a:rPr lang="en-US" smtClean="0"/>
              <a:pPr/>
              <a:t>41</a:t>
            </a:fld>
            <a:endParaRPr lang="en-US"/>
          </a:p>
        </p:txBody>
      </p:sp>
    </p:spTree>
    <p:extLst>
      <p:ext uri="{BB962C8B-B14F-4D97-AF65-F5344CB8AC3E}">
        <p14:creationId xmlns:p14="http://schemas.microsoft.com/office/powerpoint/2010/main" xmlns="" val="56187418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609600" y="1349375"/>
            <a:ext cx="8153400" cy="860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lnSpc>
                <a:spcPct val="120000"/>
              </a:lnSpc>
              <a:spcBef>
                <a:spcPct val="60000"/>
              </a:spcBef>
            </a:pPr>
            <a:r>
              <a:rPr lang="en-US" sz="2100">
                <a:latin typeface="+mn-lt"/>
              </a:rPr>
              <a:t>During the current month, KRT Company incurs the following manufacturing costs:</a:t>
            </a:r>
          </a:p>
        </p:txBody>
      </p:sp>
      <p:sp>
        <p:nvSpPr>
          <p:cNvPr id="18435" name="Rectangle 19"/>
          <p:cNvSpPr>
            <a:spLocks noChangeArrowheads="1"/>
          </p:cNvSpPr>
          <p:nvPr/>
        </p:nvSpPr>
        <p:spPr bwMode="auto">
          <a:xfrm>
            <a:off x="609600" y="2286000"/>
            <a:ext cx="8229600" cy="3275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marL="571500" indent="-5715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lnSpc>
                <a:spcPct val="115000"/>
              </a:lnSpc>
              <a:spcBef>
                <a:spcPct val="60000"/>
              </a:spcBef>
            </a:pPr>
            <a:r>
              <a:rPr lang="en-US" sz="2100">
                <a:latin typeface="+mn-lt"/>
              </a:rPr>
              <a:t>(a) 	Raw material purchases of $4,200 on account.</a:t>
            </a:r>
          </a:p>
          <a:p>
            <a:pPr algn="l">
              <a:lnSpc>
                <a:spcPct val="115000"/>
              </a:lnSpc>
              <a:spcBef>
                <a:spcPct val="60000"/>
              </a:spcBef>
              <a:buFontTx/>
              <a:buAutoNum type="alphaLcParenBoth" startAt="2"/>
            </a:pPr>
            <a:r>
              <a:rPr lang="en-US" sz="2100">
                <a:latin typeface="+mn-lt"/>
              </a:rPr>
              <a:t>Incurs factory labor of $18,000. Of that amount, $15,000 relates to wages payable and $3,000 relates to payroll taxes payable.</a:t>
            </a:r>
          </a:p>
          <a:p>
            <a:pPr algn="l">
              <a:lnSpc>
                <a:spcPct val="115000"/>
              </a:lnSpc>
              <a:spcBef>
                <a:spcPct val="60000"/>
              </a:spcBef>
              <a:buFontTx/>
              <a:buAutoNum type="alphaLcParenBoth" startAt="2"/>
            </a:pPr>
            <a:r>
              <a:rPr lang="en-US" sz="2100">
                <a:latin typeface="+mn-lt"/>
              </a:rPr>
              <a:t>Factory utilities of $2,200 are payable, prepaid factory insurance of $1,800 has expired, and depreciation on the factory building is $3,500.</a:t>
            </a:r>
          </a:p>
          <a:p>
            <a:pPr algn="l">
              <a:lnSpc>
                <a:spcPct val="115000"/>
              </a:lnSpc>
              <a:spcBef>
                <a:spcPct val="60000"/>
              </a:spcBef>
            </a:pPr>
            <a:r>
              <a:rPr lang="en-US" sz="2100">
                <a:latin typeface="+mn-lt"/>
              </a:rPr>
              <a:t>Prepare journal entries for each type of manufacturing cost.</a:t>
            </a:r>
          </a:p>
        </p:txBody>
      </p:sp>
      <p:pic>
        <p:nvPicPr>
          <p:cNvPr id="18437" name="Picture 2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04800" y="457200"/>
            <a:ext cx="8610600" cy="703263"/>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 name="Slide Number Placeholder 1"/>
          <p:cNvSpPr>
            <a:spLocks noGrp="1"/>
          </p:cNvSpPr>
          <p:nvPr>
            <p:ph type="sldNum" sz="quarter" idx="11"/>
          </p:nvPr>
        </p:nvSpPr>
        <p:spPr/>
        <p:txBody>
          <a:bodyPr/>
          <a:lstStyle/>
          <a:p>
            <a:fld id="{331CD3A8-555E-410F-B444-FFCDE050331E}" type="slidenum">
              <a:rPr lang="en-US" smtClean="0"/>
              <a:pPr/>
              <a:t>42</a:t>
            </a:fld>
            <a:endParaRPr lang="en-US"/>
          </a:p>
        </p:txBody>
      </p:sp>
    </p:spTree>
    <p:extLst>
      <p:ext uri="{BB962C8B-B14F-4D97-AF65-F5344CB8AC3E}">
        <p14:creationId xmlns:p14="http://schemas.microsoft.com/office/powerpoint/2010/main" xmlns="" val="170900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459" name="Rectangle 6"/>
          <p:cNvSpPr>
            <a:spLocks noChangeArrowheads="1"/>
          </p:cNvSpPr>
          <p:nvPr/>
        </p:nvSpPr>
        <p:spPr bwMode="auto">
          <a:xfrm>
            <a:off x="533400" y="1981200"/>
            <a:ext cx="82296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marL="571500" indent="-5715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lnSpc>
                <a:spcPct val="115000"/>
              </a:lnSpc>
              <a:spcBef>
                <a:spcPct val="60000"/>
              </a:spcBef>
            </a:pPr>
            <a:r>
              <a:rPr lang="en-US" sz="2100">
                <a:latin typeface="+mn-lt"/>
              </a:rPr>
              <a:t>(a) 	Raw material purchases of $4,200 on account.</a:t>
            </a:r>
          </a:p>
        </p:txBody>
      </p:sp>
      <p:sp>
        <p:nvSpPr>
          <p:cNvPr id="614407" name="Rectangle 7"/>
          <p:cNvSpPr>
            <a:spLocks noChangeArrowheads="1"/>
          </p:cNvSpPr>
          <p:nvPr/>
        </p:nvSpPr>
        <p:spPr bwMode="auto">
          <a:xfrm>
            <a:off x="1295400" y="2590800"/>
            <a:ext cx="7391400" cy="846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400050" algn="l"/>
                <a:tab pos="5086350" algn="r"/>
                <a:tab pos="6515100" algn="r"/>
                <a:tab pos="7315200" algn="r"/>
              </a:tabLst>
              <a:defRPr sz="2400">
                <a:solidFill>
                  <a:schemeClr val="tx1"/>
                </a:solidFill>
                <a:latin typeface="Times New Roman" panose="02020603050405020304" pitchFamily="18" charset="0"/>
              </a:defRPr>
            </a:lvl1pPr>
            <a:lvl2pPr marL="742950" indent="-285750">
              <a:tabLst>
                <a:tab pos="400050" algn="l"/>
                <a:tab pos="5086350" algn="r"/>
                <a:tab pos="6515100" algn="r"/>
                <a:tab pos="7315200" algn="r"/>
              </a:tabLst>
              <a:defRPr sz="2400">
                <a:solidFill>
                  <a:schemeClr val="tx1"/>
                </a:solidFill>
                <a:latin typeface="Times New Roman" panose="02020603050405020304" pitchFamily="18" charset="0"/>
              </a:defRPr>
            </a:lvl2pPr>
            <a:lvl3pPr marL="1143000" indent="-228600">
              <a:tabLst>
                <a:tab pos="400050" algn="l"/>
                <a:tab pos="5086350" algn="r"/>
                <a:tab pos="6515100" algn="r"/>
                <a:tab pos="7315200" algn="r"/>
              </a:tabLst>
              <a:defRPr sz="2400">
                <a:solidFill>
                  <a:schemeClr val="tx1"/>
                </a:solidFill>
                <a:latin typeface="Times New Roman" panose="02020603050405020304" pitchFamily="18" charset="0"/>
              </a:defRPr>
            </a:lvl3pPr>
            <a:lvl4pPr marL="1600200" indent="-228600">
              <a:tabLst>
                <a:tab pos="400050" algn="l"/>
                <a:tab pos="5086350" algn="r"/>
                <a:tab pos="6515100" algn="r"/>
                <a:tab pos="7315200" algn="r"/>
              </a:tabLst>
              <a:defRPr sz="2400">
                <a:solidFill>
                  <a:schemeClr val="tx1"/>
                </a:solidFill>
                <a:latin typeface="Times New Roman" panose="02020603050405020304" pitchFamily="18" charset="0"/>
              </a:defRPr>
            </a:lvl4pPr>
            <a:lvl5pPr marL="2057400" indent="-228600">
              <a:tabLst>
                <a:tab pos="400050" algn="l"/>
                <a:tab pos="5086350" algn="r"/>
                <a:tab pos="6515100" algn="r"/>
                <a:tab pos="7315200" algn="r"/>
              </a:tabLst>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400050" algn="l"/>
                <a:tab pos="5086350" algn="r"/>
                <a:tab pos="6515100" algn="r"/>
                <a:tab pos="7315200" algn="r"/>
              </a:tabLs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400050" algn="l"/>
                <a:tab pos="5086350" algn="r"/>
                <a:tab pos="6515100" algn="r"/>
                <a:tab pos="7315200" algn="r"/>
              </a:tabLs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400050" algn="l"/>
                <a:tab pos="5086350" algn="r"/>
                <a:tab pos="6515100" algn="r"/>
                <a:tab pos="7315200" algn="r"/>
              </a:tabLs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400050" algn="l"/>
                <a:tab pos="5086350" algn="r"/>
                <a:tab pos="6515100" algn="r"/>
                <a:tab pos="7315200" algn="r"/>
              </a:tabLst>
              <a:defRPr sz="2400">
                <a:solidFill>
                  <a:schemeClr val="tx1"/>
                </a:solidFill>
                <a:latin typeface="Times New Roman" panose="02020603050405020304" pitchFamily="18" charset="0"/>
              </a:defRPr>
            </a:lvl9pPr>
          </a:lstStyle>
          <a:p>
            <a:pPr algn="l">
              <a:spcBef>
                <a:spcPct val="35000"/>
              </a:spcBef>
            </a:pPr>
            <a:r>
              <a:rPr lang="en-US" sz="2100">
                <a:latin typeface="+mn-lt"/>
              </a:rPr>
              <a:t>Raw Materials Inventory 	4,200</a:t>
            </a:r>
          </a:p>
          <a:p>
            <a:pPr algn="l">
              <a:spcBef>
                <a:spcPct val="35000"/>
              </a:spcBef>
            </a:pPr>
            <a:r>
              <a:rPr lang="en-US" sz="2100">
                <a:latin typeface="+mn-lt"/>
              </a:rPr>
              <a:t>	Accounts Payable 		4,200</a:t>
            </a:r>
          </a:p>
        </p:txBody>
      </p:sp>
      <p:sp>
        <p:nvSpPr>
          <p:cNvPr id="19461" name="Rectangle 8"/>
          <p:cNvSpPr>
            <a:spLocks noChangeArrowheads="1"/>
          </p:cNvSpPr>
          <p:nvPr/>
        </p:nvSpPr>
        <p:spPr bwMode="auto">
          <a:xfrm>
            <a:off x="533400" y="3657600"/>
            <a:ext cx="8229600" cy="83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571500" indent="-5715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lnSpc>
                <a:spcPct val="115000"/>
              </a:lnSpc>
              <a:spcBef>
                <a:spcPct val="60000"/>
              </a:spcBef>
            </a:pPr>
            <a:r>
              <a:rPr lang="en-US" sz="2100">
                <a:latin typeface="+mn-lt"/>
              </a:rPr>
              <a:t>(b) 	Incurs factory labor of $18,000. Of that amount, $15,000 relates to wages payable and $3,000 relates to payroll taxes payable..</a:t>
            </a:r>
          </a:p>
        </p:txBody>
      </p:sp>
      <p:sp>
        <p:nvSpPr>
          <p:cNvPr id="614410" name="Rectangle 10"/>
          <p:cNvSpPr>
            <a:spLocks noChangeArrowheads="1"/>
          </p:cNvSpPr>
          <p:nvPr/>
        </p:nvSpPr>
        <p:spPr bwMode="auto">
          <a:xfrm>
            <a:off x="1371600" y="4953000"/>
            <a:ext cx="7543800" cy="137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400050" algn="l"/>
                <a:tab pos="5086350" algn="r"/>
                <a:tab pos="6515100" algn="r"/>
                <a:tab pos="7315200" algn="r"/>
              </a:tabLst>
              <a:defRPr sz="2400">
                <a:solidFill>
                  <a:schemeClr val="tx1"/>
                </a:solidFill>
                <a:latin typeface="Times New Roman" panose="02020603050405020304" pitchFamily="18" charset="0"/>
              </a:defRPr>
            </a:lvl1pPr>
            <a:lvl2pPr marL="742950" indent="-285750">
              <a:tabLst>
                <a:tab pos="400050" algn="l"/>
                <a:tab pos="5086350" algn="r"/>
                <a:tab pos="6515100" algn="r"/>
                <a:tab pos="7315200" algn="r"/>
              </a:tabLst>
              <a:defRPr sz="2400">
                <a:solidFill>
                  <a:schemeClr val="tx1"/>
                </a:solidFill>
                <a:latin typeface="Times New Roman" panose="02020603050405020304" pitchFamily="18" charset="0"/>
              </a:defRPr>
            </a:lvl2pPr>
            <a:lvl3pPr marL="1143000" indent="-228600">
              <a:tabLst>
                <a:tab pos="400050" algn="l"/>
                <a:tab pos="5086350" algn="r"/>
                <a:tab pos="6515100" algn="r"/>
                <a:tab pos="7315200" algn="r"/>
              </a:tabLst>
              <a:defRPr sz="2400">
                <a:solidFill>
                  <a:schemeClr val="tx1"/>
                </a:solidFill>
                <a:latin typeface="Times New Roman" panose="02020603050405020304" pitchFamily="18" charset="0"/>
              </a:defRPr>
            </a:lvl3pPr>
            <a:lvl4pPr marL="1600200" indent="-228600">
              <a:tabLst>
                <a:tab pos="400050" algn="l"/>
                <a:tab pos="5086350" algn="r"/>
                <a:tab pos="6515100" algn="r"/>
                <a:tab pos="7315200" algn="r"/>
              </a:tabLst>
              <a:defRPr sz="2400">
                <a:solidFill>
                  <a:schemeClr val="tx1"/>
                </a:solidFill>
                <a:latin typeface="Times New Roman" panose="02020603050405020304" pitchFamily="18" charset="0"/>
              </a:defRPr>
            </a:lvl4pPr>
            <a:lvl5pPr marL="2057400" indent="-228600">
              <a:tabLst>
                <a:tab pos="400050" algn="l"/>
                <a:tab pos="5086350" algn="r"/>
                <a:tab pos="6515100" algn="r"/>
                <a:tab pos="7315200" algn="r"/>
              </a:tabLst>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400050" algn="l"/>
                <a:tab pos="5086350" algn="r"/>
                <a:tab pos="6515100" algn="r"/>
                <a:tab pos="7315200" algn="r"/>
              </a:tabLs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400050" algn="l"/>
                <a:tab pos="5086350" algn="r"/>
                <a:tab pos="6515100" algn="r"/>
                <a:tab pos="7315200" algn="r"/>
              </a:tabLs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400050" algn="l"/>
                <a:tab pos="5086350" algn="r"/>
                <a:tab pos="6515100" algn="r"/>
                <a:tab pos="7315200" algn="r"/>
              </a:tabLs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400050" algn="l"/>
                <a:tab pos="5086350" algn="r"/>
                <a:tab pos="6515100" algn="r"/>
                <a:tab pos="7315200" algn="r"/>
              </a:tabLst>
              <a:defRPr sz="2400">
                <a:solidFill>
                  <a:schemeClr val="tx1"/>
                </a:solidFill>
                <a:latin typeface="Times New Roman" panose="02020603050405020304" pitchFamily="18" charset="0"/>
              </a:defRPr>
            </a:lvl9pPr>
          </a:lstStyle>
          <a:p>
            <a:pPr algn="l">
              <a:spcBef>
                <a:spcPct val="50000"/>
              </a:spcBef>
            </a:pPr>
            <a:r>
              <a:rPr lang="en-US" sz="2100">
                <a:latin typeface="+mn-lt"/>
              </a:rPr>
              <a:t>Factory Labor 	18,000</a:t>
            </a:r>
          </a:p>
          <a:p>
            <a:pPr algn="l">
              <a:spcBef>
                <a:spcPct val="50000"/>
              </a:spcBef>
            </a:pPr>
            <a:r>
              <a:rPr lang="en-US" sz="2100">
                <a:latin typeface="+mn-lt"/>
              </a:rPr>
              <a:t>	Factory Wages Payable 		15,000</a:t>
            </a:r>
          </a:p>
          <a:p>
            <a:pPr algn="l">
              <a:spcBef>
                <a:spcPct val="50000"/>
              </a:spcBef>
            </a:pPr>
            <a:r>
              <a:rPr lang="en-US" sz="2100">
                <a:latin typeface="+mn-lt"/>
              </a:rPr>
              <a:t>	Employer Payroll Taxes Payable 		3,000</a:t>
            </a:r>
          </a:p>
        </p:txBody>
      </p:sp>
      <p:pic>
        <p:nvPicPr>
          <p:cNvPr id="19463" name="Picture 1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04800" y="457200"/>
            <a:ext cx="8610600" cy="703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19464" name="Rectangle 15"/>
          <p:cNvSpPr>
            <a:spLocks noChangeArrowheads="1"/>
          </p:cNvSpPr>
          <p:nvPr/>
        </p:nvSpPr>
        <p:spPr bwMode="auto">
          <a:xfrm>
            <a:off x="609600" y="1349375"/>
            <a:ext cx="8153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lnSpc>
                <a:spcPct val="120000"/>
              </a:lnSpc>
              <a:spcBef>
                <a:spcPct val="60000"/>
              </a:spcBef>
            </a:pPr>
            <a:r>
              <a:rPr lang="en-US" sz="2100">
                <a:latin typeface="+mn-lt"/>
              </a:rPr>
              <a:t>Prepare journal entries for each type of manufacturing cost.</a:t>
            </a:r>
          </a:p>
        </p:txBody>
      </p:sp>
      <p:sp>
        <p:nvSpPr>
          <p:cNvPr id="2" name="Slide Number Placeholder 1"/>
          <p:cNvSpPr>
            <a:spLocks noGrp="1"/>
          </p:cNvSpPr>
          <p:nvPr>
            <p:ph type="sldNum" sz="quarter" idx="11"/>
          </p:nvPr>
        </p:nvSpPr>
        <p:spPr/>
        <p:txBody>
          <a:bodyPr/>
          <a:lstStyle/>
          <a:p>
            <a:fld id="{331CD3A8-555E-410F-B444-FFCDE050331E}" type="slidenum">
              <a:rPr lang="en-US" smtClean="0"/>
              <a:pPr/>
              <a:t>43</a:t>
            </a:fld>
            <a:endParaRPr lang="en-US"/>
          </a:p>
        </p:txBody>
      </p:sp>
    </p:spTree>
    <p:extLst>
      <p:ext uri="{BB962C8B-B14F-4D97-AF65-F5344CB8AC3E}">
        <p14:creationId xmlns:p14="http://schemas.microsoft.com/office/powerpoint/2010/main" xmlns="" val="901938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4407">
                                            <p:txEl>
                                              <p:pRg st="0" end="0"/>
                                            </p:txEl>
                                          </p:spTgt>
                                        </p:tgtEl>
                                        <p:attrNameLst>
                                          <p:attrName>style.visibility</p:attrName>
                                        </p:attrNameLst>
                                      </p:cBhvr>
                                      <p:to>
                                        <p:strVal val="visible"/>
                                      </p:to>
                                    </p:set>
                                    <p:animEffect transition="in" filter="wipe(left)">
                                      <p:cBhvr>
                                        <p:cTn id="7" dur="500"/>
                                        <p:tgtEl>
                                          <p:spTgt spid="6144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4407">
                                            <p:txEl>
                                              <p:pRg st="1" end="1"/>
                                            </p:txEl>
                                          </p:spTgt>
                                        </p:tgtEl>
                                        <p:attrNameLst>
                                          <p:attrName>style.visibility</p:attrName>
                                        </p:attrNameLst>
                                      </p:cBhvr>
                                      <p:to>
                                        <p:strVal val="visible"/>
                                      </p:to>
                                    </p:set>
                                    <p:animEffect transition="in" filter="wipe(left)">
                                      <p:cBhvr>
                                        <p:cTn id="12" dur="500"/>
                                        <p:tgtEl>
                                          <p:spTgt spid="61440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4410">
                                            <p:txEl>
                                              <p:pRg st="0" end="0"/>
                                            </p:txEl>
                                          </p:spTgt>
                                        </p:tgtEl>
                                        <p:attrNameLst>
                                          <p:attrName>style.visibility</p:attrName>
                                        </p:attrNameLst>
                                      </p:cBhvr>
                                      <p:to>
                                        <p:strVal val="visible"/>
                                      </p:to>
                                    </p:set>
                                    <p:animEffect transition="in" filter="wipe(left)">
                                      <p:cBhvr>
                                        <p:cTn id="17" dur="500"/>
                                        <p:tgtEl>
                                          <p:spTgt spid="614410">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4410">
                                            <p:txEl>
                                              <p:pRg st="1" end="1"/>
                                            </p:txEl>
                                          </p:spTgt>
                                        </p:tgtEl>
                                        <p:attrNameLst>
                                          <p:attrName>style.visibility</p:attrName>
                                        </p:attrNameLst>
                                      </p:cBhvr>
                                      <p:to>
                                        <p:strVal val="visible"/>
                                      </p:to>
                                    </p:set>
                                    <p:animEffect transition="in" filter="wipe(left)">
                                      <p:cBhvr>
                                        <p:cTn id="22" dur="500"/>
                                        <p:tgtEl>
                                          <p:spTgt spid="614410">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14410">
                                            <p:txEl>
                                              <p:pRg st="2" end="2"/>
                                            </p:txEl>
                                          </p:spTgt>
                                        </p:tgtEl>
                                        <p:attrNameLst>
                                          <p:attrName>style.visibility</p:attrName>
                                        </p:attrNameLst>
                                      </p:cBhvr>
                                      <p:to>
                                        <p:strVal val="visible"/>
                                      </p:to>
                                    </p:set>
                                    <p:animEffect transition="in" filter="wipe(left)">
                                      <p:cBhvr>
                                        <p:cTn id="27" dur="500"/>
                                        <p:tgtEl>
                                          <p:spTgt spid="6144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07" grpId="0" build="p"/>
      <p:bldP spid="614410" grpId="0" build="p"/>
    </p:bldLst>
  </p:timing>
</p:sld>
</file>

<file path=ppt/slides/slide4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482" name="Rectangle 6"/>
          <p:cNvSpPr>
            <a:spLocks noChangeArrowheads="1"/>
          </p:cNvSpPr>
          <p:nvPr/>
        </p:nvSpPr>
        <p:spPr bwMode="auto">
          <a:xfrm>
            <a:off x="533400" y="1989138"/>
            <a:ext cx="8229600" cy="1196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571500" indent="-5715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lnSpc>
                <a:spcPct val="115000"/>
              </a:lnSpc>
              <a:spcBef>
                <a:spcPct val="60000"/>
              </a:spcBef>
            </a:pPr>
            <a:r>
              <a:rPr lang="en-US" sz="2100">
                <a:latin typeface="+mn-lt"/>
              </a:rPr>
              <a:t>(c) 	Factory utilities of $2,200 are payable, prepaid factory insurance of $1,800 has expired, and depreciation on the factory building is $3,500.</a:t>
            </a:r>
          </a:p>
        </p:txBody>
      </p:sp>
      <p:sp>
        <p:nvSpPr>
          <p:cNvPr id="616455" name="Rectangle 7"/>
          <p:cNvSpPr>
            <a:spLocks noChangeArrowheads="1"/>
          </p:cNvSpPr>
          <p:nvPr/>
        </p:nvSpPr>
        <p:spPr bwMode="auto">
          <a:xfrm>
            <a:off x="1295400" y="3402013"/>
            <a:ext cx="7391400" cy="1855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400050" algn="l"/>
                <a:tab pos="5086350" algn="r"/>
                <a:tab pos="6515100" algn="r"/>
                <a:tab pos="7315200" algn="r"/>
              </a:tabLst>
              <a:defRPr sz="2400">
                <a:solidFill>
                  <a:schemeClr val="tx1"/>
                </a:solidFill>
                <a:latin typeface="Times New Roman" panose="02020603050405020304" pitchFamily="18" charset="0"/>
              </a:defRPr>
            </a:lvl1pPr>
            <a:lvl2pPr marL="742950" indent="-285750">
              <a:tabLst>
                <a:tab pos="400050" algn="l"/>
                <a:tab pos="5086350" algn="r"/>
                <a:tab pos="6515100" algn="r"/>
                <a:tab pos="7315200" algn="r"/>
              </a:tabLst>
              <a:defRPr sz="2400">
                <a:solidFill>
                  <a:schemeClr val="tx1"/>
                </a:solidFill>
                <a:latin typeface="Times New Roman" panose="02020603050405020304" pitchFamily="18" charset="0"/>
              </a:defRPr>
            </a:lvl2pPr>
            <a:lvl3pPr marL="1143000" indent="-228600">
              <a:tabLst>
                <a:tab pos="400050" algn="l"/>
                <a:tab pos="5086350" algn="r"/>
                <a:tab pos="6515100" algn="r"/>
                <a:tab pos="7315200" algn="r"/>
              </a:tabLst>
              <a:defRPr sz="2400">
                <a:solidFill>
                  <a:schemeClr val="tx1"/>
                </a:solidFill>
                <a:latin typeface="Times New Roman" panose="02020603050405020304" pitchFamily="18" charset="0"/>
              </a:defRPr>
            </a:lvl3pPr>
            <a:lvl4pPr marL="1600200" indent="-228600">
              <a:tabLst>
                <a:tab pos="400050" algn="l"/>
                <a:tab pos="5086350" algn="r"/>
                <a:tab pos="6515100" algn="r"/>
                <a:tab pos="7315200" algn="r"/>
              </a:tabLst>
              <a:defRPr sz="2400">
                <a:solidFill>
                  <a:schemeClr val="tx1"/>
                </a:solidFill>
                <a:latin typeface="Times New Roman" panose="02020603050405020304" pitchFamily="18" charset="0"/>
              </a:defRPr>
            </a:lvl4pPr>
            <a:lvl5pPr marL="2057400" indent="-228600">
              <a:tabLst>
                <a:tab pos="400050" algn="l"/>
                <a:tab pos="5086350" algn="r"/>
                <a:tab pos="6515100" algn="r"/>
                <a:tab pos="7315200" algn="r"/>
              </a:tabLst>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400050" algn="l"/>
                <a:tab pos="5086350" algn="r"/>
                <a:tab pos="6515100" algn="r"/>
                <a:tab pos="7315200" algn="r"/>
              </a:tabLs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400050" algn="l"/>
                <a:tab pos="5086350" algn="r"/>
                <a:tab pos="6515100" algn="r"/>
                <a:tab pos="7315200" algn="r"/>
              </a:tabLs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400050" algn="l"/>
                <a:tab pos="5086350" algn="r"/>
                <a:tab pos="6515100" algn="r"/>
                <a:tab pos="7315200" algn="r"/>
              </a:tabLs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400050" algn="l"/>
                <a:tab pos="5086350" algn="r"/>
                <a:tab pos="6515100" algn="r"/>
                <a:tab pos="7315200" algn="r"/>
              </a:tabLst>
              <a:defRPr sz="2400">
                <a:solidFill>
                  <a:schemeClr val="tx1"/>
                </a:solidFill>
                <a:latin typeface="Times New Roman" panose="02020603050405020304" pitchFamily="18" charset="0"/>
              </a:defRPr>
            </a:lvl9pPr>
          </a:lstStyle>
          <a:p>
            <a:pPr algn="l">
              <a:spcBef>
                <a:spcPct val="50000"/>
              </a:spcBef>
            </a:pPr>
            <a:r>
              <a:rPr lang="en-US" sz="2100">
                <a:latin typeface="+mn-lt"/>
              </a:rPr>
              <a:t>Manufacturing Overhead 	7,500</a:t>
            </a:r>
          </a:p>
          <a:p>
            <a:pPr algn="l">
              <a:spcBef>
                <a:spcPct val="50000"/>
              </a:spcBef>
            </a:pPr>
            <a:r>
              <a:rPr lang="en-US" sz="2100">
                <a:latin typeface="+mn-lt"/>
              </a:rPr>
              <a:t>	Utilities Payable 		2,200</a:t>
            </a:r>
          </a:p>
          <a:p>
            <a:pPr algn="l">
              <a:spcBef>
                <a:spcPct val="50000"/>
              </a:spcBef>
            </a:pPr>
            <a:r>
              <a:rPr lang="en-US" sz="2100">
                <a:latin typeface="+mn-lt"/>
              </a:rPr>
              <a:t>	Prepaid Insurance 		1,800</a:t>
            </a:r>
          </a:p>
          <a:p>
            <a:pPr algn="l">
              <a:spcBef>
                <a:spcPct val="50000"/>
              </a:spcBef>
            </a:pPr>
            <a:r>
              <a:rPr lang="en-US" sz="2100">
                <a:latin typeface="+mn-lt"/>
              </a:rPr>
              <a:t>	Accumulated Depreciation 		3,500</a:t>
            </a:r>
          </a:p>
        </p:txBody>
      </p:sp>
      <p:pic>
        <p:nvPicPr>
          <p:cNvPr id="20485" name="Picture 1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04800" y="457200"/>
            <a:ext cx="8610600" cy="703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0486" name="Rectangle 16"/>
          <p:cNvSpPr>
            <a:spLocks noChangeArrowheads="1"/>
          </p:cNvSpPr>
          <p:nvPr/>
        </p:nvSpPr>
        <p:spPr bwMode="auto">
          <a:xfrm>
            <a:off x="609600" y="1349375"/>
            <a:ext cx="8153400" cy="4542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lnSpc>
                <a:spcPct val="120000"/>
              </a:lnSpc>
              <a:spcBef>
                <a:spcPct val="60000"/>
              </a:spcBef>
            </a:pPr>
            <a:r>
              <a:rPr lang="en-US" sz="2100">
                <a:latin typeface="+mn-lt"/>
              </a:rPr>
              <a:t>Prepare journal entries for each type of manufacturing cost.</a:t>
            </a:r>
          </a:p>
        </p:txBody>
      </p:sp>
      <p:sp>
        <p:nvSpPr>
          <p:cNvPr id="2" name="Slide Number Placeholder 1"/>
          <p:cNvSpPr>
            <a:spLocks noGrp="1"/>
          </p:cNvSpPr>
          <p:nvPr>
            <p:ph type="sldNum" sz="quarter" idx="11"/>
          </p:nvPr>
        </p:nvSpPr>
        <p:spPr/>
        <p:txBody>
          <a:bodyPr/>
          <a:lstStyle/>
          <a:p>
            <a:fld id="{331CD3A8-555E-410F-B444-FFCDE050331E}" type="slidenum">
              <a:rPr lang="en-US" smtClean="0"/>
              <a:pPr/>
              <a:t>44</a:t>
            </a:fld>
            <a:endParaRPr lang="en-US"/>
          </a:p>
        </p:txBody>
      </p:sp>
    </p:spTree>
    <p:extLst>
      <p:ext uri="{BB962C8B-B14F-4D97-AF65-F5344CB8AC3E}">
        <p14:creationId xmlns:p14="http://schemas.microsoft.com/office/powerpoint/2010/main" xmlns="" val="278411858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6455">
                                            <p:txEl>
                                              <p:pRg st="0" end="0"/>
                                            </p:txEl>
                                          </p:spTgt>
                                        </p:tgtEl>
                                        <p:attrNameLst>
                                          <p:attrName>style.visibility</p:attrName>
                                        </p:attrNameLst>
                                      </p:cBhvr>
                                      <p:to>
                                        <p:strVal val="visible"/>
                                      </p:to>
                                    </p:set>
                                    <p:animEffect transition="in" filter="wipe(left)">
                                      <p:cBhvr>
                                        <p:cTn id="7" dur="500"/>
                                        <p:tgtEl>
                                          <p:spTgt spid="6164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6455">
                                            <p:txEl>
                                              <p:pRg st="1" end="1"/>
                                            </p:txEl>
                                          </p:spTgt>
                                        </p:tgtEl>
                                        <p:attrNameLst>
                                          <p:attrName>style.visibility</p:attrName>
                                        </p:attrNameLst>
                                      </p:cBhvr>
                                      <p:to>
                                        <p:strVal val="visible"/>
                                      </p:to>
                                    </p:set>
                                    <p:animEffect transition="in" filter="wipe(left)">
                                      <p:cBhvr>
                                        <p:cTn id="12" dur="500"/>
                                        <p:tgtEl>
                                          <p:spTgt spid="6164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6455">
                                            <p:txEl>
                                              <p:pRg st="2" end="2"/>
                                            </p:txEl>
                                          </p:spTgt>
                                        </p:tgtEl>
                                        <p:attrNameLst>
                                          <p:attrName>style.visibility</p:attrName>
                                        </p:attrNameLst>
                                      </p:cBhvr>
                                      <p:to>
                                        <p:strVal val="visible"/>
                                      </p:to>
                                    </p:set>
                                    <p:animEffect transition="in" filter="wipe(left)">
                                      <p:cBhvr>
                                        <p:cTn id="17" dur="500"/>
                                        <p:tgtEl>
                                          <p:spTgt spid="61645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6455">
                                            <p:txEl>
                                              <p:pRg st="3" end="3"/>
                                            </p:txEl>
                                          </p:spTgt>
                                        </p:tgtEl>
                                        <p:attrNameLst>
                                          <p:attrName>style.visibility</p:attrName>
                                        </p:attrNameLst>
                                      </p:cBhvr>
                                      <p:to>
                                        <p:strVal val="visible"/>
                                      </p:to>
                                    </p:set>
                                    <p:animEffect transition="in" filter="wipe(left)">
                                      <p:cBhvr>
                                        <p:cTn id="22" dur="500"/>
                                        <p:tgtEl>
                                          <p:spTgt spid="6164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455" grpId="0" build="p"/>
    </p:bldLst>
  </p:timing>
</p:sld>
</file>

<file path=ppt/slides/slide4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a:xfrm>
            <a:off x="533400" y="2286000"/>
            <a:ext cx="8077200" cy="533400"/>
          </a:xfrm>
          <a:solidFill>
            <a:schemeClr val="bg1"/>
          </a:solidFill>
        </p:spPr>
        <p:txBody>
          <a:bodyPr/>
          <a:lstStyle/>
          <a:p>
            <a:pPr marL="0" indent="0">
              <a:buFont typeface="Wingdings" panose="05000000000000000000" pitchFamily="2" charset="2"/>
              <a:buNone/>
            </a:pPr>
            <a:r>
              <a:rPr lang="en-US" sz="2300" b="0" smtClean="0">
                <a:effectLst/>
              </a:rPr>
              <a:t>When incurred, factory labor costs are debited to:</a:t>
            </a:r>
          </a:p>
        </p:txBody>
      </p:sp>
      <p:sp>
        <p:nvSpPr>
          <p:cNvPr id="21507" name="Rectangle 3"/>
          <p:cNvSpPr>
            <a:spLocks noChangeArrowheads="1"/>
          </p:cNvSpPr>
          <p:nvPr/>
        </p:nvSpPr>
        <p:spPr bwMode="auto">
          <a:xfrm>
            <a:off x="838200" y="2895600"/>
            <a:ext cx="7696200" cy="2286000"/>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182562" tIns="46038" rIns="182562" bIns="46038"/>
          <a:lstStyle>
            <a:lvl1pPr marL="517525" indent="-517525">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buClr>
                <a:schemeClr val="accent2"/>
              </a:buClr>
              <a:buSzPct val="75000"/>
              <a:buFont typeface="Wingdings" panose="05000000000000000000" pitchFamily="2" charset="2"/>
              <a:buNone/>
            </a:pPr>
            <a:r>
              <a:rPr lang="en-US" sz="2300">
                <a:latin typeface="+mn-lt"/>
              </a:rPr>
              <a:t>a.	Work in Process.</a:t>
            </a:r>
          </a:p>
          <a:p>
            <a:pPr algn="l">
              <a:spcBef>
                <a:spcPct val="50000"/>
              </a:spcBef>
              <a:buClr>
                <a:schemeClr val="accent2"/>
              </a:buClr>
              <a:buSzPct val="75000"/>
              <a:buFont typeface="Wingdings" panose="05000000000000000000" pitchFamily="2" charset="2"/>
              <a:buNone/>
            </a:pPr>
            <a:r>
              <a:rPr lang="en-US" sz="2300">
                <a:latin typeface="+mn-lt"/>
              </a:rPr>
              <a:t>b. 	Factory Wages Expense.</a:t>
            </a:r>
          </a:p>
          <a:p>
            <a:pPr algn="l">
              <a:spcBef>
                <a:spcPct val="50000"/>
              </a:spcBef>
              <a:buClr>
                <a:schemeClr val="accent2"/>
              </a:buClr>
              <a:buSzPct val="75000"/>
              <a:buFont typeface="Wingdings" panose="05000000000000000000" pitchFamily="2" charset="2"/>
              <a:buNone/>
            </a:pPr>
            <a:r>
              <a:rPr lang="en-US" sz="2300">
                <a:latin typeface="+mn-lt"/>
              </a:rPr>
              <a:t>c. 	Factory Labor.</a:t>
            </a:r>
          </a:p>
          <a:p>
            <a:pPr algn="l">
              <a:spcBef>
                <a:spcPct val="50000"/>
              </a:spcBef>
              <a:buClr>
                <a:schemeClr val="accent2"/>
              </a:buClr>
              <a:buSzPct val="75000"/>
              <a:buFont typeface="Wingdings" panose="05000000000000000000" pitchFamily="2" charset="2"/>
              <a:buNone/>
            </a:pPr>
            <a:r>
              <a:rPr lang="en-US" sz="2300">
                <a:latin typeface="+mn-lt"/>
              </a:rPr>
              <a:t>d. 	Factory Wages Payable. </a:t>
            </a:r>
          </a:p>
        </p:txBody>
      </p:sp>
      <p:sp>
        <p:nvSpPr>
          <p:cNvPr id="566276" name="Oval 4"/>
          <p:cNvSpPr>
            <a:spLocks noChangeArrowheads="1"/>
          </p:cNvSpPr>
          <p:nvPr/>
        </p:nvSpPr>
        <p:spPr bwMode="auto">
          <a:xfrm>
            <a:off x="914400" y="3975100"/>
            <a:ext cx="457200" cy="457200"/>
          </a:xfrm>
          <a:prstGeom prst="ellipse">
            <a:avLst/>
          </a:prstGeom>
          <a:noFill/>
          <a:ln w="57150" cap="sq">
            <a:solidFill>
              <a:srgbClr val="80000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solidFill>
                <a:srgbClr val="A50021"/>
              </a:solidFill>
              <a:latin typeface="+mn-lt"/>
            </a:endParaRPr>
          </a:p>
        </p:txBody>
      </p:sp>
      <p:sp>
        <p:nvSpPr>
          <p:cNvPr id="21509" name="Rectangle 5"/>
          <p:cNvSpPr>
            <a:spLocks noChangeArrowheads="1"/>
          </p:cNvSpPr>
          <p:nvPr/>
        </p:nvSpPr>
        <p:spPr bwMode="auto">
          <a:xfrm>
            <a:off x="533400" y="1676400"/>
            <a:ext cx="3657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82562" tIns="46038" rIns="182562" bIns="46038"/>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lnSpc>
                <a:spcPct val="90000"/>
              </a:lnSpc>
              <a:spcBef>
                <a:spcPct val="20000"/>
              </a:spcBef>
              <a:buClr>
                <a:schemeClr val="tx1"/>
              </a:buClr>
              <a:buFont typeface="Wingdings" panose="05000000000000000000" pitchFamily="2" charset="2"/>
              <a:buNone/>
            </a:pPr>
            <a:r>
              <a:rPr lang="en-US" sz="2800" b="1">
                <a:solidFill>
                  <a:srgbClr val="800000"/>
                </a:solidFill>
                <a:latin typeface="+mn-lt"/>
              </a:rPr>
              <a:t>Review Question</a:t>
            </a:r>
          </a:p>
        </p:txBody>
      </p:sp>
      <p:sp>
        <p:nvSpPr>
          <p:cNvPr id="566287" name="Rectangle 15"/>
          <p:cNvSpPr>
            <a:spLocks noChangeArrowheads="1"/>
          </p:cNvSpPr>
          <p:nvPr/>
        </p:nvSpPr>
        <p:spPr bwMode="auto">
          <a:xfrm>
            <a:off x="304800" y="457200"/>
            <a:ext cx="8534400" cy="685800"/>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marL="109538" eaLnBrk="0" hangingPunct="0"/>
            <a:r>
              <a:rPr lang="en-US" sz="4000" b="1" i="1">
                <a:solidFill>
                  <a:schemeClr val="tx2"/>
                </a:solidFill>
                <a:latin typeface="+mj-lt"/>
                <a:ea typeface="+mj-ea"/>
                <a:cs typeface="+mj-cs"/>
              </a:rPr>
              <a:t>Job Order Cost Flow</a:t>
            </a:r>
          </a:p>
        </p:txBody>
      </p:sp>
      <p:sp>
        <p:nvSpPr>
          <p:cNvPr id="2" name="Slide Number Placeholder 1"/>
          <p:cNvSpPr>
            <a:spLocks noGrp="1"/>
          </p:cNvSpPr>
          <p:nvPr>
            <p:ph type="sldNum" sz="quarter" idx="11"/>
          </p:nvPr>
        </p:nvSpPr>
        <p:spPr/>
        <p:txBody>
          <a:bodyPr/>
          <a:lstStyle/>
          <a:p>
            <a:fld id="{331CD3A8-555E-410F-B444-FFCDE050331E}" type="slidenum">
              <a:rPr lang="en-US" smtClean="0"/>
              <a:pPr/>
              <a:t>45</a:t>
            </a:fld>
            <a:endParaRPr lang="en-US"/>
          </a:p>
        </p:txBody>
      </p:sp>
    </p:spTree>
    <p:extLst>
      <p:ext uri="{BB962C8B-B14F-4D97-AF65-F5344CB8AC3E}">
        <p14:creationId xmlns:p14="http://schemas.microsoft.com/office/powerpoint/2010/main" xmlns="" val="40800123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66276"/>
                                        </p:tgtEl>
                                        <p:attrNameLst>
                                          <p:attrName>style.visibility</p:attrName>
                                        </p:attrNameLst>
                                      </p:cBhvr>
                                      <p:to>
                                        <p:strVal val="visible"/>
                                      </p:to>
                                    </p:set>
                                    <p:animEffect transition="in" filter="wipe(left)">
                                      <p:cBhvr>
                                        <p:cTn id="7" dur="500"/>
                                        <p:tgtEl>
                                          <p:spTgt spid="566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627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457200" y="2438400"/>
            <a:ext cx="8229600" cy="1143000"/>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109538" algn="ctr"/>
            <a:r>
              <a:rPr lang="en-US" sz="4000" b="1" i="1" dirty="0" smtClean="0"/>
              <a:t>End of Lecture 5</a:t>
            </a:r>
          </a:p>
        </p:txBody>
      </p:sp>
      <p:sp>
        <p:nvSpPr>
          <p:cNvPr id="2" name="Slide Number Placeholder 1"/>
          <p:cNvSpPr>
            <a:spLocks noGrp="1"/>
          </p:cNvSpPr>
          <p:nvPr>
            <p:ph type="sldNum" sz="quarter" idx="11"/>
          </p:nvPr>
        </p:nvSpPr>
        <p:spPr/>
        <p:txBody>
          <a:bodyPr/>
          <a:lstStyle/>
          <a:p>
            <a:fld id="{331CD3A8-555E-410F-B444-FFCDE050331E}" type="slidenum">
              <a:rPr lang="en-US" smtClean="0"/>
              <a:pPr/>
              <a:t>46</a:t>
            </a:fld>
            <a:endParaRPr lang="en-US"/>
          </a:p>
        </p:txBody>
      </p:sp>
    </p:spTree>
    <p:extLst>
      <p:ext uri="{BB962C8B-B14F-4D97-AF65-F5344CB8AC3E}">
        <p14:creationId xmlns:p14="http://schemas.microsoft.com/office/powerpoint/2010/main" xmlns="" val="9232845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16612</TotalTime>
  <Words>1309</Words>
  <Application>Microsoft Office PowerPoint</Application>
  <PresentationFormat>On-screen Show (4:3)</PresentationFormat>
  <Paragraphs>282</Paragraphs>
  <Slides>46</Slides>
  <Notes>45</Notes>
  <HiddenSlides>0</HiddenSlides>
  <MMClips>0</MMClips>
  <ScaleCrop>false</ScaleCrop>
  <HeadingPairs>
    <vt:vector size="4" baseType="variant">
      <vt:variant>
        <vt:lpstr>Theme</vt:lpstr>
      </vt:variant>
      <vt:variant>
        <vt:i4>2</vt:i4>
      </vt:variant>
      <vt:variant>
        <vt:lpstr>Slide Titles</vt:lpstr>
      </vt:variant>
      <vt:variant>
        <vt:i4>46</vt:i4>
      </vt:variant>
    </vt:vector>
  </HeadingPairs>
  <TitlesOfParts>
    <vt:vector size="48" baseType="lpstr">
      <vt:lpstr>Flow</vt:lpstr>
      <vt:lpstr>1_Flow</vt:lpstr>
      <vt:lpstr>Chapter 4</vt:lpstr>
      <vt:lpstr>Basic Costing Terminology…</vt:lpstr>
      <vt:lpstr>…logically extended</vt:lpstr>
      <vt:lpstr>Costing Systems</vt:lpstr>
      <vt:lpstr>Costing Systems Illustrated </vt:lpstr>
      <vt:lpstr>Costing Approaches</vt:lpstr>
      <vt:lpstr>Costing Approaches Summarized</vt:lpstr>
      <vt:lpstr>Seven-step Job Costing</vt:lpstr>
      <vt:lpstr>Seven-step Job Costing (continued)</vt:lpstr>
      <vt:lpstr>Sample  Job  Cost  Document</vt:lpstr>
      <vt:lpstr>Sample Job Cost Source Documents</vt:lpstr>
      <vt:lpstr>Job Costing Overview</vt:lpstr>
      <vt:lpstr>Journal Entries</vt:lpstr>
      <vt:lpstr>Journal Entries, continued</vt:lpstr>
      <vt:lpstr>Journal Entries, continued</vt:lpstr>
      <vt:lpstr>Journal Entries, continued</vt:lpstr>
      <vt:lpstr>Journal Entries, continued</vt:lpstr>
      <vt:lpstr>Journal Entries, continued</vt:lpstr>
      <vt:lpstr>Journal Entries, continued</vt:lpstr>
      <vt:lpstr>Journal Entries, continued</vt:lpstr>
      <vt:lpstr>Flow of Costs Illustrated</vt:lpstr>
      <vt:lpstr>Illustrated General Ledger  in a Job Cost Environment</vt:lpstr>
      <vt:lpstr>Illustrated Subsidiary Ledger  in a Job Cost Environment</vt:lpstr>
      <vt:lpstr>Accounting for Overhead</vt:lpstr>
      <vt:lpstr>Accounting for Overhead</vt:lpstr>
      <vt:lpstr>Accounting for Overhead</vt:lpstr>
      <vt:lpstr>Three Methods for Adjusting Over/Underapplied Overhead</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End of Lecture 5</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4</dc:title>
  <dc:creator>Michael Flores</dc:creator>
  <cp:lastModifiedBy>NTS</cp:lastModifiedBy>
  <cp:revision>1585</cp:revision>
  <dcterms:created xsi:type="dcterms:W3CDTF">2004-11-24T20:20:30Z</dcterms:created>
  <dcterms:modified xsi:type="dcterms:W3CDTF">2013-11-06T11:39:34Z</dcterms:modified>
</cp:coreProperties>
</file>