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61"/>
  </p:notesMasterIdLst>
  <p:handoutMasterIdLst>
    <p:handoutMasterId r:id="rId62"/>
  </p:handoutMasterIdLst>
  <p:sldIdLst>
    <p:sldId id="256" r:id="rId2"/>
    <p:sldId id="291" r:id="rId3"/>
    <p:sldId id="313" r:id="rId4"/>
    <p:sldId id="314" r:id="rId5"/>
    <p:sldId id="315" r:id="rId6"/>
    <p:sldId id="316" r:id="rId7"/>
    <p:sldId id="317" r:id="rId8"/>
    <p:sldId id="318" r:id="rId9"/>
    <p:sldId id="319" r:id="rId10"/>
    <p:sldId id="320" r:id="rId11"/>
    <p:sldId id="321" r:id="rId12"/>
    <p:sldId id="322" r:id="rId13"/>
    <p:sldId id="323" r:id="rId14"/>
    <p:sldId id="324" r:id="rId15"/>
    <p:sldId id="325" r:id="rId16"/>
    <p:sldId id="326" r:id="rId17"/>
    <p:sldId id="327" r:id="rId18"/>
    <p:sldId id="328" r:id="rId19"/>
    <p:sldId id="329" r:id="rId20"/>
    <p:sldId id="330" r:id="rId21"/>
    <p:sldId id="331" r:id="rId22"/>
    <p:sldId id="332" r:id="rId23"/>
    <p:sldId id="333" r:id="rId24"/>
    <p:sldId id="334" r:id="rId25"/>
    <p:sldId id="335" r:id="rId26"/>
    <p:sldId id="336" r:id="rId27"/>
    <p:sldId id="337" r:id="rId28"/>
    <p:sldId id="338" r:id="rId29"/>
    <p:sldId id="339" r:id="rId30"/>
    <p:sldId id="340" r:id="rId31"/>
    <p:sldId id="341" r:id="rId32"/>
    <p:sldId id="342" r:id="rId33"/>
    <p:sldId id="344" r:id="rId34"/>
    <p:sldId id="345" r:id="rId35"/>
    <p:sldId id="346" r:id="rId36"/>
    <p:sldId id="347" r:id="rId37"/>
    <p:sldId id="348" r:id="rId38"/>
    <p:sldId id="349" r:id="rId39"/>
    <p:sldId id="350" r:id="rId40"/>
    <p:sldId id="351" r:id="rId41"/>
    <p:sldId id="352" r:id="rId42"/>
    <p:sldId id="353" r:id="rId43"/>
    <p:sldId id="354" r:id="rId44"/>
    <p:sldId id="355" r:id="rId45"/>
    <p:sldId id="356" r:id="rId46"/>
    <p:sldId id="357" r:id="rId47"/>
    <p:sldId id="358" r:id="rId48"/>
    <p:sldId id="359" r:id="rId49"/>
    <p:sldId id="360" r:id="rId50"/>
    <p:sldId id="361" r:id="rId51"/>
    <p:sldId id="362" r:id="rId52"/>
    <p:sldId id="363" r:id="rId53"/>
    <p:sldId id="364" r:id="rId54"/>
    <p:sldId id="365" r:id="rId55"/>
    <p:sldId id="366" r:id="rId56"/>
    <p:sldId id="367" r:id="rId57"/>
    <p:sldId id="370" r:id="rId58"/>
    <p:sldId id="371" r:id="rId59"/>
    <p:sldId id="343" r:id="rId6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0" autoAdjust="0"/>
    <p:restoredTop sz="94683" autoAdjust="0"/>
  </p:normalViewPr>
  <p:slideViewPr>
    <p:cSldViewPr>
      <p:cViewPr varScale="1">
        <p:scale>
          <a:sx n="62" d="100"/>
          <a:sy n="62" d="100"/>
        </p:scale>
        <p:origin x="-1506" y="-84"/>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 r:id="rId34" collapse="1"/>
      <p:sld r:id="rId35" collapse="1"/>
      <p:sld r:id="rId36" collapse="1"/>
      <p:sld r:id="rId37" collapse="1"/>
      <p:sld r:id="rId38" collapse="1"/>
      <p:sld r:id="rId39" collapse="1"/>
      <p:sld r:id="rId40" collapse="1"/>
      <p:sld r:id="rId41" collapse="1"/>
      <p:sld r:id="rId42" collapse="1"/>
      <p:sld r:id="rId43" collapse="1"/>
      <p:sld r:id="rId44" collapse="1"/>
      <p:sld r:id="rId45" collapse="1"/>
      <p:sld r:id="rId46" collapse="1"/>
      <p:sld r:id="rId47" collapse="1"/>
      <p:sld r:id="rId48" collapse="1"/>
      <p:sld r:id="rId49" collapse="1"/>
      <p:sld r:id="rId50" collapse="1"/>
      <p:sld r:id="rId51" collapse="1"/>
      <p:sld r:id="rId52" collapse="1"/>
      <p:sld r:id="rId53" collapse="1"/>
      <p:sld r:id="rId54" collapse="1"/>
    </p:sldLst>
  </p:outlineViewPr>
  <p:notesTextViewPr>
    <p:cViewPr>
      <p:scale>
        <a:sx n="100" d="100"/>
        <a:sy n="100" d="100"/>
      </p:scale>
      <p:origin x="0" y="0"/>
    </p:cViewPr>
  </p:notesTextViewPr>
  <p:notesViewPr>
    <p:cSldViewPr>
      <p:cViewPr varScale="1">
        <p:scale>
          <a:sx n="56" d="100"/>
          <a:sy n="56" d="100"/>
        </p:scale>
        <p:origin x="-1236"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_rels/viewProps.xml.rels><?xml version="1.0" encoding="UTF-8" standalone="yes"?>
<Relationships xmlns="http://schemas.openxmlformats.org/package/2006/relationships"><Relationship Id="rId13" Type="http://schemas.openxmlformats.org/officeDocument/2006/relationships/slide" Target="slides/slide14.xml"/><Relationship Id="rId18" Type="http://schemas.openxmlformats.org/officeDocument/2006/relationships/slide" Target="slides/slide19.xml"/><Relationship Id="rId26" Type="http://schemas.openxmlformats.org/officeDocument/2006/relationships/slide" Target="slides/slide27.xml"/><Relationship Id="rId39" Type="http://schemas.openxmlformats.org/officeDocument/2006/relationships/slide" Target="slides/slide42.xml"/><Relationship Id="rId3" Type="http://schemas.openxmlformats.org/officeDocument/2006/relationships/slide" Target="slides/slide4.xml"/><Relationship Id="rId21" Type="http://schemas.openxmlformats.org/officeDocument/2006/relationships/slide" Target="slides/slide22.xml"/><Relationship Id="rId34" Type="http://schemas.openxmlformats.org/officeDocument/2006/relationships/slide" Target="slides/slide37.xml"/><Relationship Id="rId42" Type="http://schemas.openxmlformats.org/officeDocument/2006/relationships/slide" Target="slides/slide45.xml"/><Relationship Id="rId47" Type="http://schemas.openxmlformats.org/officeDocument/2006/relationships/slide" Target="slides/slide51.xml"/><Relationship Id="rId50" Type="http://schemas.openxmlformats.org/officeDocument/2006/relationships/slide" Target="slides/slide54.xml"/><Relationship Id="rId7" Type="http://schemas.openxmlformats.org/officeDocument/2006/relationships/slide" Target="slides/slide8.xml"/><Relationship Id="rId12" Type="http://schemas.openxmlformats.org/officeDocument/2006/relationships/slide" Target="slides/slide13.xml"/><Relationship Id="rId17" Type="http://schemas.openxmlformats.org/officeDocument/2006/relationships/slide" Target="slides/slide18.xml"/><Relationship Id="rId25" Type="http://schemas.openxmlformats.org/officeDocument/2006/relationships/slide" Target="slides/slide26.xml"/><Relationship Id="rId33" Type="http://schemas.openxmlformats.org/officeDocument/2006/relationships/slide" Target="slides/slide36.xml"/><Relationship Id="rId38" Type="http://schemas.openxmlformats.org/officeDocument/2006/relationships/slide" Target="slides/slide41.xml"/><Relationship Id="rId46" Type="http://schemas.openxmlformats.org/officeDocument/2006/relationships/slide" Target="slides/slide50.xml"/><Relationship Id="rId2" Type="http://schemas.openxmlformats.org/officeDocument/2006/relationships/slide" Target="slides/slide3.xml"/><Relationship Id="rId16" Type="http://schemas.openxmlformats.org/officeDocument/2006/relationships/slide" Target="slides/slide17.xml"/><Relationship Id="rId20" Type="http://schemas.openxmlformats.org/officeDocument/2006/relationships/slide" Target="slides/slide21.xml"/><Relationship Id="rId29" Type="http://schemas.openxmlformats.org/officeDocument/2006/relationships/slide" Target="slides/slide32.xml"/><Relationship Id="rId41" Type="http://schemas.openxmlformats.org/officeDocument/2006/relationships/slide" Target="slides/slide44.xml"/><Relationship Id="rId54" Type="http://schemas.openxmlformats.org/officeDocument/2006/relationships/slide" Target="slides/slide58.xml"/><Relationship Id="rId1" Type="http://schemas.openxmlformats.org/officeDocument/2006/relationships/slide" Target="slides/slide2.xml"/><Relationship Id="rId6" Type="http://schemas.openxmlformats.org/officeDocument/2006/relationships/slide" Target="slides/slide7.xml"/><Relationship Id="rId11" Type="http://schemas.openxmlformats.org/officeDocument/2006/relationships/slide" Target="slides/slide12.xml"/><Relationship Id="rId24" Type="http://schemas.openxmlformats.org/officeDocument/2006/relationships/slide" Target="slides/slide25.xml"/><Relationship Id="rId32" Type="http://schemas.openxmlformats.org/officeDocument/2006/relationships/slide" Target="slides/slide35.xml"/><Relationship Id="rId37" Type="http://schemas.openxmlformats.org/officeDocument/2006/relationships/slide" Target="slides/slide40.xml"/><Relationship Id="rId40" Type="http://schemas.openxmlformats.org/officeDocument/2006/relationships/slide" Target="slides/slide43.xml"/><Relationship Id="rId45" Type="http://schemas.openxmlformats.org/officeDocument/2006/relationships/slide" Target="slides/slide49.xml"/><Relationship Id="rId53" Type="http://schemas.openxmlformats.org/officeDocument/2006/relationships/slide" Target="slides/slide57.xml"/><Relationship Id="rId5" Type="http://schemas.openxmlformats.org/officeDocument/2006/relationships/slide" Target="slides/slide6.xml"/><Relationship Id="rId15" Type="http://schemas.openxmlformats.org/officeDocument/2006/relationships/slide" Target="slides/slide16.xml"/><Relationship Id="rId23" Type="http://schemas.openxmlformats.org/officeDocument/2006/relationships/slide" Target="slides/slide24.xml"/><Relationship Id="rId28" Type="http://schemas.openxmlformats.org/officeDocument/2006/relationships/slide" Target="slides/slide31.xml"/><Relationship Id="rId36" Type="http://schemas.openxmlformats.org/officeDocument/2006/relationships/slide" Target="slides/slide39.xml"/><Relationship Id="rId49" Type="http://schemas.openxmlformats.org/officeDocument/2006/relationships/slide" Target="slides/slide53.xml"/><Relationship Id="rId10" Type="http://schemas.openxmlformats.org/officeDocument/2006/relationships/slide" Target="slides/slide11.xml"/><Relationship Id="rId19" Type="http://schemas.openxmlformats.org/officeDocument/2006/relationships/slide" Target="slides/slide20.xml"/><Relationship Id="rId31" Type="http://schemas.openxmlformats.org/officeDocument/2006/relationships/slide" Target="slides/slide34.xml"/><Relationship Id="rId44" Type="http://schemas.openxmlformats.org/officeDocument/2006/relationships/slide" Target="slides/slide48.xml"/><Relationship Id="rId52" Type="http://schemas.openxmlformats.org/officeDocument/2006/relationships/slide" Target="slides/slide56.xml"/><Relationship Id="rId4" Type="http://schemas.openxmlformats.org/officeDocument/2006/relationships/slide" Target="slides/slide5.xml"/><Relationship Id="rId9" Type="http://schemas.openxmlformats.org/officeDocument/2006/relationships/slide" Target="slides/slide10.xml"/><Relationship Id="rId14" Type="http://schemas.openxmlformats.org/officeDocument/2006/relationships/slide" Target="slides/slide15.xml"/><Relationship Id="rId22" Type="http://schemas.openxmlformats.org/officeDocument/2006/relationships/slide" Target="slides/slide23.xml"/><Relationship Id="rId27" Type="http://schemas.openxmlformats.org/officeDocument/2006/relationships/slide" Target="slides/slide28.xml"/><Relationship Id="rId30" Type="http://schemas.openxmlformats.org/officeDocument/2006/relationships/slide" Target="slides/slide33.xml"/><Relationship Id="rId35" Type="http://schemas.openxmlformats.org/officeDocument/2006/relationships/slide" Target="slides/slide38.xml"/><Relationship Id="rId43" Type="http://schemas.openxmlformats.org/officeDocument/2006/relationships/slide" Target="slides/slide47.xml"/><Relationship Id="rId48" Type="http://schemas.openxmlformats.org/officeDocument/2006/relationships/slide" Target="slides/slide52.xml"/><Relationship Id="rId8" Type="http://schemas.openxmlformats.org/officeDocument/2006/relationships/slide" Target="slides/slide9.xml"/><Relationship Id="rId51" Type="http://schemas.openxmlformats.org/officeDocument/2006/relationships/slide" Target="slides/slide5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56323"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93F5CD1D-82FD-4877-901B-E1C4B7ECEDC3}" type="datetimeFigureOut">
              <a:rPr lang="en-US"/>
              <a:pPr>
                <a:defRPr/>
              </a:pPr>
              <a:t>11/6/2013</a:t>
            </a:fld>
            <a:endParaRPr lang="en-US"/>
          </a:p>
        </p:txBody>
      </p:sp>
      <p:sp>
        <p:nvSpPr>
          <p:cNvPr id="56324"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56325"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B964410E-99E1-4EA5-97A5-3820D3299B74}" type="slidenum">
              <a:rPr lang="en-US"/>
              <a:pPr>
                <a:defRPr/>
              </a:pPr>
              <a:t>‹#›</a:t>
            </a:fld>
            <a:endParaRPr lang="en-US"/>
          </a:p>
        </p:txBody>
      </p:sp>
    </p:spTree>
    <p:extLst>
      <p:ext uri="{BB962C8B-B14F-4D97-AF65-F5344CB8AC3E}">
        <p14:creationId xmlns:p14="http://schemas.microsoft.com/office/powerpoint/2010/main" xmlns="" val="34460233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648BDD5C-297E-4625-B94A-D234375B5324}" type="datetimeFigureOut">
              <a:rPr lang="en-US"/>
              <a:pPr>
                <a:defRPr/>
              </a:pPr>
              <a:t>11/6/2013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A759619A-86FB-491F-A3AB-8DDDB366D16F}" type="slidenum">
              <a:rPr lang="en-US"/>
              <a:pPr>
                <a:defRPr/>
              </a:pPr>
              <a:t>‹#›</a:t>
            </a:fld>
            <a:endParaRPr lang="en-US"/>
          </a:p>
        </p:txBody>
      </p:sp>
    </p:spTree>
    <p:extLst>
      <p:ext uri="{BB962C8B-B14F-4D97-AF65-F5344CB8AC3E}">
        <p14:creationId xmlns:p14="http://schemas.microsoft.com/office/powerpoint/2010/main" xmlns="" val="37845730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D292670-0FF5-497C-A021-7D6542A7293A}" type="slidenum">
              <a:rPr lang="en-US" smtClean="0">
                <a:latin typeface="Arial" panose="020B0604020202020204" pitchFamily="34" charset="0"/>
              </a:rPr>
              <a:pPr>
                <a:spcBef>
                  <a:spcPct val="0"/>
                </a:spcBef>
              </a:pPr>
              <a:t>1</a:t>
            </a:fld>
            <a:endParaRPr lang="en-US" smtClean="0">
              <a:latin typeface="Arial" panose="020B0604020202020204" pitchFamily="34" charset="0"/>
            </a:endParaRPr>
          </a:p>
        </p:txBody>
      </p:sp>
    </p:spTree>
    <p:extLst>
      <p:ext uri="{BB962C8B-B14F-4D97-AF65-F5344CB8AC3E}">
        <p14:creationId xmlns:p14="http://schemas.microsoft.com/office/powerpoint/2010/main" xmlns="" val="23680107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1190625" y="703263"/>
            <a:ext cx="4627563" cy="3470275"/>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1507" name="Rectangle 3"/>
          <p:cNvSpPr>
            <a:spLocks noGrp="1" noChangeArrowheads="1"/>
          </p:cNvSpPr>
          <p:nvPr>
            <p:ph type="body" idx="1"/>
          </p:nvPr>
        </p:nvSpPr>
        <p:spPr bwMode="auto">
          <a:xfrm>
            <a:off x="466725" y="4413250"/>
            <a:ext cx="5992813" cy="4179888"/>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latin typeface="Times New Roman" panose="02020603050405020304" pitchFamily="18" charset="0"/>
              </a:rPr>
              <a:t>Service Cost - </a:t>
            </a:r>
            <a:r>
              <a:rPr lang="en-US" smtClean="0">
                <a:latin typeface="Times New Roman" panose="02020603050405020304" pitchFamily="18" charset="0"/>
              </a:rPr>
              <a:t>Actuaries compute service cost as the present value of the new benefits earned by employees during the year.  Future salary levels considered in calculation.</a:t>
            </a:r>
          </a:p>
          <a:p>
            <a:r>
              <a:rPr lang="en-US" b="1" smtClean="0">
                <a:latin typeface="Times New Roman" panose="02020603050405020304" pitchFamily="18" charset="0"/>
              </a:rPr>
              <a:t>Interest on Liability</a:t>
            </a:r>
            <a:r>
              <a:rPr lang="en-US" smtClean="0">
                <a:latin typeface="Times New Roman" panose="02020603050405020304" pitchFamily="18" charset="0"/>
              </a:rPr>
              <a:t> - Interest accrues each year on the PBO just as it does on any discounted debt.</a:t>
            </a:r>
          </a:p>
          <a:p>
            <a:r>
              <a:rPr lang="en-US" b="1" smtClean="0">
                <a:latin typeface="Times New Roman" panose="02020603050405020304" pitchFamily="18" charset="0"/>
              </a:rPr>
              <a:t>Actual Return on Plan Assets - </a:t>
            </a:r>
            <a:r>
              <a:rPr lang="en-US" smtClean="0">
                <a:latin typeface="Times New Roman" panose="02020603050405020304" pitchFamily="18" charset="0"/>
              </a:rPr>
              <a:t>Increase in pension funds from interest, dividends, and realized and unrealized changes in the fair market value of the plan assets.</a:t>
            </a:r>
          </a:p>
          <a:p>
            <a:r>
              <a:rPr lang="en-US" b="1" smtClean="0">
                <a:latin typeface="Times New Roman" panose="02020603050405020304" pitchFamily="18" charset="0"/>
              </a:rPr>
              <a:t>Amortization of Unrecognized Prior Service Cost - </a:t>
            </a:r>
            <a:r>
              <a:rPr lang="en-US" smtClean="0">
                <a:latin typeface="Times New Roman" panose="02020603050405020304" pitchFamily="18" charset="0"/>
              </a:rPr>
              <a:t>The cost of providing retroactive benefits is allocated to pension expense in the future, specifically to the remaining service-years of the affected employees.</a:t>
            </a:r>
          </a:p>
          <a:p>
            <a:r>
              <a:rPr lang="en-US" b="1" smtClean="0">
                <a:latin typeface="Times New Roman" panose="02020603050405020304" pitchFamily="18" charset="0"/>
              </a:rPr>
              <a:t>Gain or Loss - </a:t>
            </a:r>
            <a:r>
              <a:rPr lang="en-US" smtClean="0">
                <a:latin typeface="Times New Roman" panose="02020603050405020304" pitchFamily="18" charset="0"/>
              </a:rPr>
              <a:t>Volatility in pension expense can be caused by sudden and large changes in the market value of plan assets and by changes in the projected benefit obligation.  Two items comprise the gain or loss:</a:t>
            </a:r>
          </a:p>
          <a:p>
            <a:pPr>
              <a:buFontTx/>
              <a:buChar char="•"/>
            </a:pPr>
            <a:r>
              <a:rPr lang="en-US" smtClean="0">
                <a:latin typeface="Times New Roman" panose="02020603050405020304" pitchFamily="18" charset="0"/>
              </a:rPr>
              <a:t> difference between the actual return and the expected return on plan assets and,</a:t>
            </a:r>
          </a:p>
          <a:p>
            <a:pPr>
              <a:buFontTx/>
              <a:buChar char="•"/>
            </a:pPr>
            <a:r>
              <a:rPr lang="en-US" smtClean="0">
                <a:latin typeface="Times New Roman" panose="02020603050405020304" pitchFamily="18" charset="0"/>
              </a:rPr>
              <a:t> amortization of the unrecognized net gain or loss from previous periods</a:t>
            </a:r>
          </a:p>
        </p:txBody>
      </p:sp>
    </p:spTree>
    <p:extLst>
      <p:ext uri="{BB962C8B-B14F-4D97-AF65-F5344CB8AC3E}">
        <p14:creationId xmlns:p14="http://schemas.microsoft.com/office/powerpoint/2010/main" xmlns="" val="31844634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3555"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3822887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5603"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36676381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765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347457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0723"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6307250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277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3296255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4402232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6867"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26070454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8915"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1803171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0963"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18518724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301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17726384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6083"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8664487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813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35946324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01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867395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2227"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25229282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4275"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40423161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6323"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5283917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9395"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7333362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1443"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23200574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349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34957531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6563"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39297168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861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7983605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1074" name="Rectangle 2"/>
          <p:cNvSpPr>
            <a:spLocks noGrp="1" noRot="1" noChangeAspect="1" noChangeArrowheads="1" noTextEdit="1"/>
          </p:cNvSpPr>
          <p:nvPr>
            <p:ph type="sldImg"/>
          </p:nvPr>
        </p:nvSpPr>
        <p:spPr>
          <a:ln/>
        </p:spPr>
      </p:sp>
      <p:sp>
        <p:nvSpPr>
          <p:cNvPr id="771075" name="Rectangle 3"/>
          <p:cNvSpPr>
            <a:spLocks noGrp="1" noChangeArrowheads="1"/>
          </p:cNvSpPr>
          <p:nvPr>
            <p:ph type="body" idx="1"/>
          </p:nvPr>
        </p:nvSpPr>
        <p:spPr/>
        <p:txBody>
          <a:bodyPr/>
          <a:lstStyle/>
          <a:p>
            <a:r>
              <a:rPr lang="en-US" sz="1200" b="1"/>
              <a:t>1.  On the topic, “Challenges Facing Financial Accounting,” what did the AICPA Special Committee on Financial Reporting suggest should be included in future financial statements?</a:t>
            </a:r>
          </a:p>
          <a:p>
            <a:pPr>
              <a:buFontTx/>
              <a:buChar char="•"/>
            </a:pPr>
            <a:r>
              <a:rPr lang="en-US" sz="1200" b="1"/>
              <a:t>Non-financial</a:t>
            </a:r>
            <a:r>
              <a:rPr lang="en-US" sz="1000" b="1"/>
              <a:t> </a:t>
            </a:r>
            <a:r>
              <a:rPr lang="en-US" sz="1200" b="1"/>
              <a:t>Measurements</a:t>
            </a:r>
            <a:r>
              <a:rPr lang="en-US" sz="1000" b="1"/>
              <a:t> (customer satisfaction indexes, backlog information, and reject rates on goods purchases).</a:t>
            </a:r>
          </a:p>
          <a:p>
            <a:pPr>
              <a:buFontTx/>
              <a:buChar char="•"/>
            </a:pPr>
            <a:r>
              <a:rPr lang="en-US" sz="1200" b="1"/>
              <a:t>Forward-looking Information</a:t>
            </a:r>
            <a:r>
              <a:rPr lang="en-US" sz="1000" b="1"/>
              <a:t> </a:t>
            </a:r>
          </a:p>
          <a:p>
            <a:pPr>
              <a:buFontTx/>
              <a:buChar char="•"/>
            </a:pPr>
            <a:r>
              <a:rPr lang="en-US" sz="1200" b="1"/>
              <a:t>Soft Assets</a:t>
            </a:r>
            <a:r>
              <a:rPr lang="en-US" sz="1000" b="1"/>
              <a:t> (a company’s know-how, market dominance, marketing setup, well-trained employees, and brand image).</a:t>
            </a:r>
          </a:p>
          <a:p>
            <a:pPr>
              <a:buFontTx/>
              <a:buChar char="•"/>
            </a:pPr>
            <a:r>
              <a:rPr lang="en-US" sz="1200" b="1"/>
              <a:t>Timeliness</a:t>
            </a:r>
            <a:r>
              <a:rPr lang="en-US" sz="1000" b="1"/>
              <a:t> (no real time financial information)</a:t>
            </a:r>
          </a:p>
          <a:p>
            <a:pPr>
              <a:buFontTx/>
              <a:buChar char="•"/>
            </a:pPr>
            <a:endParaRPr lang="en-US" sz="1000" b="1"/>
          </a:p>
        </p:txBody>
      </p:sp>
    </p:spTree>
    <p:extLst>
      <p:ext uri="{BB962C8B-B14F-4D97-AF65-F5344CB8AC3E}">
        <p14:creationId xmlns:p14="http://schemas.microsoft.com/office/powerpoint/2010/main" xmlns="" val="39345430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7218" name="Rectangle 2"/>
          <p:cNvSpPr>
            <a:spLocks noGrp="1" noRot="1" noChangeAspect="1" noChangeArrowheads="1" noTextEdit="1"/>
          </p:cNvSpPr>
          <p:nvPr>
            <p:ph type="sldImg"/>
          </p:nvPr>
        </p:nvSpPr>
        <p:spPr>
          <a:ln/>
        </p:spPr>
      </p:sp>
      <p:sp>
        <p:nvSpPr>
          <p:cNvPr id="777219" name="Rectangle 3"/>
          <p:cNvSpPr>
            <a:spLocks noGrp="1" noChangeArrowheads="1"/>
          </p:cNvSpPr>
          <p:nvPr>
            <p:ph type="body" idx="1"/>
          </p:nvPr>
        </p:nvSpPr>
        <p:spPr/>
        <p:txBody>
          <a:bodyPr/>
          <a:lstStyle/>
          <a:p>
            <a:r>
              <a:rPr lang="en-US" sz="1200" b="1"/>
              <a:t>1.  On the topic, “Challenges Facing Financial Accounting,” what did the AICPA Special Committee on Financial Reporting suggest should be included in future financial statements?</a:t>
            </a:r>
          </a:p>
          <a:p>
            <a:pPr>
              <a:buFontTx/>
              <a:buChar char="•"/>
            </a:pPr>
            <a:r>
              <a:rPr lang="en-US" sz="1200" b="1"/>
              <a:t>Non-financial</a:t>
            </a:r>
            <a:r>
              <a:rPr lang="en-US" sz="1000" b="1"/>
              <a:t> </a:t>
            </a:r>
            <a:r>
              <a:rPr lang="en-US" sz="1200" b="1"/>
              <a:t>Measurements</a:t>
            </a:r>
            <a:r>
              <a:rPr lang="en-US" sz="1000" b="1"/>
              <a:t> (customer satisfaction indexes, backlog information, and reject rates on goods purchases).</a:t>
            </a:r>
          </a:p>
          <a:p>
            <a:pPr>
              <a:buFontTx/>
              <a:buChar char="•"/>
            </a:pPr>
            <a:r>
              <a:rPr lang="en-US" sz="1200" b="1"/>
              <a:t>Forward-looking Information</a:t>
            </a:r>
            <a:r>
              <a:rPr lang="en-US" sz="1000" b="1"/>
              <a:t> </a:t>
            </a:r>
          </a:p>
          <a:p>
            <a:pPr>
              <a:buFontTx/>
              <a:buChar char="•"/>
            </a:pPr>
            <a:r>
              <a:rPr lang="en-US" sz="1200" b="1"/>
              <a:t>Soft Assets</a:t>
            </a:r>
            <a:r>
              <a:rPr lang="en-US" sz="1000" b="1"/>
              <a:t> (a company’s know-how, market dominance, marketing setup, well-trained employees, and brand image).</a:t>
            </a:r>
          </a:p>
          <a:p>
            <a:pPr>
              <a:buFontTx/>
              <a:buChar char="•"/>
            </a:pPr>
            <a:r>
              <a:rPr lang="en-US" sz="1200" b="1"/>
              <a:t>Timeliness</a:t>
            </a:r>
            <a:r>
              <a:rPr lang="en-US" sz="1000" b="1"/>
              <a:t> (no real time financial information)</a:t>
            </a:r>
          </a:p>
          <a:p>
            <a:pPr>
              <a:buFontTx/>
              <a:buChar char="•"/>
            </a:pPr>
            <a:endParaRPr lang="en-US" sz="1000" b="1"/>
          </a:p>
        </p:txBody>
      </p:sp>
    </p:spTree>
    <p:extLst>
      <p:ext uri="{BB962C8B-B14F-4D97-AF65-F5344CB8AC3E}">
        <p14:creationId xmlns:p14="http://schemas.microsoft.com/office/powerpoint/2010/main" xmlns="" val="21962032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0706" name="Rectangle 2"/>
          <p:cNvSpPr>
            <a:spLocks noGrp="1" noRot="1" noChangeAspect="1" noChangeArrowheads="1" noTextEdit="1"/>
          </p:cNvSpPr>
          <p:nvPr>
            <p:ph type="sldImg"/>
          </p:nvPr>
        </p:nvSpPr>
        <p:spPr>
          <a:ln/>
        </p:spPr>
      </p:sp>
      <p:sp>
        <p:nvSpPr>
          <p:cNvPr id="840707" name="Rectangle 3"/>
          <p:cNvSpPr>
            <a:spLocks noGrp="1" noChangeArrowheads="1"/>
          </p:cNvSpPr>
          <p:nvPr>
            <p:ph type="body" idx="1"/>
          </p:nvPr>
        </p:nvSpPr>
        <p:spPr/>
        <p:txBody>
          <a:bodyPr/>
          <a:lstStyle/>
          <a:p>
            <a:r>
              <a:rPr lang="en-US" sz="1200" b="1"/>
              <a:t>1.  On the topic, “Challenges Facing Financial Accounting,” what did the AICPA Special Committee on Financial Reporting suggest should be included in future financial statements?</a:t>
            </a:r>
          </a:p>
          <a:p>
            <a:pPr>
              <a:buFontTx/>
              <a:buChar char="•"/>
            </a:pPr>
            <a:r>
              <a:rPr lang="en-US" sz="1200" b="1"/>
              <a:t>Non-financial</a:t>
            </a:r>
            <a:r>
              <a:rPr lang="en-US" sz="1000" b="1"/>
              <a:t> </a:t>
            </a:r>
            <a:r>
              <a:rPr lang="en-US" sz="1200" b="1"/>
              <a:t>Measurements</a:t>
            </a:r>
            <a:r>
              <a:rPr lang="en-US" sz="1000" b="1"/>
              <a:t> (customer satisfaction indexes, backlog information, and reject rates on goods purchases).</a:t>
            </a:r>
          </a:p>
          <a:p>
            <a:pPr>
              <a:buFontTx/>
              <a:buChar char="•"/>
            </a:pPr>
            <a:r>
              <a:rPr lang="en-US" sz="1200" b="1"/>
              <a:t>Forward-looking Information</a:t>
            </a:r>
            <a:r>
              <a:rPr lang="en-US" sz="1000" b="1"/>
              <a:t> </a:t>
            </a:r>
          </a:p>
          <a:p>
            <a:pPr>
              <a:buFontTx/>
              <a:buChar char="•"/>
            </a:pPr>
            <a:r>
              <a:rPr lang="en-US" sz="1200" b="1"/>
              <a:t>Soft Assets</a:t>
            </a:r>
            <a:r>
              <a:rPr lang="en-US" sz="1000" b="1"/>
              <a:t> (a company’s know-how, market dominance, marketing setup, well-trained employees, and brand image).</a:t>
            </a:r>
          </a:p>
          <a:p>
            <a:pPr>
              <a:buFontTx/>
              <a:buChar char="•"/>
            </a:pPr>
            <a:r>
              <a:rPr lang="en-US" sz="1200" b="1"/>
              <a:t>Timeliness</a:t>
            </a:r>
            <a:r>
              <a:rPr lang="en-US" sz="1000" b="1"/>
              <a:t> (no real time financial information)</a:t>
            </a:r>
          </a:p>
          <a:p>
            <a:pPr>
              <a:buFontTx/>
              <a:buChar char="•"/>
            </a:pPr>
            <a:endParaRPr lang="en-US" sz="1000" b="1"/>
          </a:p>
        </p:txBody>
      </p:sp>
    </p:spTree>
    <p:extLst>
      <p:ext uri="{BB962C8B-B14F-4D97-AF65-F5344CB8AC3E}">
        <p14:creationId xmlns:p14="http://schemas.microsoft.com/office/powerpoint/2010/main" xmlns="" val="10284262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Rot="1" noChangeAspect="1" noChangeArrowheads="1" noTextEdit="1"/>
          </p:cNvSpPr>
          <p:nvPr>
            <p:ph type="sldImg"/>
          </p:nvPr>
        </p:nvSpPr>
        <p:spPr>
          <a:ln/>
        </p:spPr>
      </p:sp>
      <p:sp>
        <p:nvSpPr>
          <p:cNvPr id="844803" name="Rectangle 3"/>
          <p:cNvSpPr>
            <a:spLocks noGrp="1" noChangeArrowheads="1"/>
          </p:cNvSpPr>
          <p:nvPr>
            <p:ph type="body" idx="1"/>
          </p:nvPr>
        </p:nvSpPr>
        <p:spPr/>
        <p:txBody>
          <a:bodyPr/>
          <a:lstStyle/>
          <a:p>
            <a:r>
              <a:rPr lang="en-US" sz="1200" b="1"/>
              <a:t>1.  On the topic, “Challenges Facing Financial Accounting,” what did the AICPA Special Committee on Financial Reporting suggest should be included in future financial statements?</a:t>
            </a:r>
          </a:p>
          <a:p>
            <a:pPr>
              <a:buFontTx/>
              <a:buChar char="•"/>
            </a:pPr>
            <a:r>
              <a:rPr lang="en-US" sz="1200" b="1"/>
              <a:t>Non-financial</a:t>
            </a:r>
            <a:r>
              <a:rPr lang="en-US" sz="1000" b="1"/>
              <a:t> </a:t>
            </a:r>
            <a:r>
              <a:rPr lang="en-US" sz="1200" b="1"/>
              <a:t>Measurements</a:t>
            </a:r>
            <a:r>
              <a:rPr lang="en-US" sz="1000" b="1"/>
              <a:t> (customer satisfaction indexes, backlog information, and reject rates on goods purchases).</a:t>
            </a:r>
          </a:p>
          <a:p>
            <a:pPr>
              <a:buFontTx/>
              <a:buChar char="•"/>
            </a:pPr>
            <a:r>
              <a:rPr lang="en-US" sz="1200" b="1"/>
              <a:t>Forward-looking Information</a:t>
            </a:r>
            <a:r>
              <a:rPr lang="en-US" sz="1000" b="1"/>
              <a:t> </a:t>
            </a:r>
          </a:p>
          <a:p>
            <a:pPr>
              <a:buFontTx/>
              <a:buChar char="•"/>
            </a:pPr>
            <a:r>
              <a:rPr lang="en-US" sz="1200" b="1"/>
              <a:t>Soft Assets</a:t>
            </a:r>
            <a:r>
              <a:rPr lang="en-US" sz="1000" b="1"/>
              <a:t> (a company’s know-how, market dominance, marketing setup, well-trained employees, and brand image).</a:t>
            </a:r>
          </a:p>
          <a:p>
            <a:pPr>
              <a:buFontTx/>
              <a:buChar char="•"/>
            </a:pPr>
            <a:r>
              <a:rPr lang="en-US" sz="1200" b="1"/>
              <a:t>Timeliness</a:t>
            </a:r>
            <a:r>
              <a:rPr lang="en-US" sz="1000" b="1"/>
              <a:t> (no real time financial information)</a:t>
            </a:r>
          </a:p>
          <a:p>
            <a:pPr>
              <a:buFontTx/>
              <a:buChar char="•"/>
            </a:pPr>
            <a:endParaRPr lang="en-US" sz="1000" b="1"/>
          </a:p>
        </p:txBody>
      </p:sp>
    </p:spTree>
    <p:extLst>
      <p:ext uri="{BB962C8B-B14F-4D97-AF65-F5344CB8AC3E}">
        <p14:creationId xmlns:p14="http://schemas.microsoft.com/office/powerpoint/2010/main" xmlns="" val="22767243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8898" name="Rectangle 2"/>
          <p:cNvSpPr>
            <a:spLocks noGrp="1" noRot="1" noChangeAspect="1" noChangeArrowheads="1" noTextEdit="1"/>
          </p:cNvSpPr>
          <p:nvPr>
            <p:ph type="sldImg"/>
          </p:nvPr>
        </p:nvSpPr>
        <p:spPr>
          <a:ln/>
        </p:spPr>
      </p:sp>
      <p:sp>
        <p:nvSpPr>
          <p:cNvPr id="848899" name="Rectangle 3"/>
          <p:cNvSpPr>
            <a:spLocks noGrp="1" noChangeArrowheads="1"/>
          </p:cNvSpPr>
          <p:nvPr>
            <p:ph type="body" idx="1"/>
          </p:nvPr>
        </p:nvSpPr>
        <p:spPr/>
        <p:txBody>
          <a:bodyPr/>
          <a:lstStyle/>
          <a:p>
            <a:r>
              <a:rPr lang="en-US" sz="1200" b="1"/>
              <a:t>1.  On the topic, “Challenges Facing Financial Accounting,” what did the AICPA Special Committee on Financial Reporting suggest should be included in future financial statements?</a:t>
            </a:r>
          </a:p>
          <a:p>
            <a:pPr>
              <a:buFontTx/>
              <a:buChar char="•"/>
            </a:pPr>
            <a:r>
              <a:rPr lang="en-US" sz="1200" b="1"/>
              <a:t>Non-financial</a:t>
            </a:r>
            <a:r>
              <a:rPr lang="en-US" sz="1000" b="1"/>
              <a:t> </a:t>
            </a:r>
            <a:r>
              <a:rPr lang="en-US" sz="1200" b="1"/>
              <a:t>Measurements</a:t>
            </a:r>
            <a:r>
              <a:rPr lang="en-US" sz="1000" b="1"/>
              <a:t> (customer satisfaction indexes, backlog information, and reject rates on goods purchases).</a:t>
            </a:r>
          </a:p>
          <a:p>
            <a:pPr>
              <a:buFontTx/>
              <a:buChar char="•"/>
            </a:pPr>
            <a:r>
              <a:rPr lang="en-US" sz="1200" b="1"/>
              <a:t>Forward-looking Information</a:t>
            </a:r>
            <a:r>
              <a:rPr lang="en-US" sz="1000" b="1"/>
              <a:t> </a:t>
            </a:r>
          </a:p>
          <a:p>
            <a:pPr>
              <a:buFontTx/>
              <a:buChar char="•"/>
            </a:pPr>
            <a:r>
              <a:rPr lang="en-US" sz="1200" b="1"/>
              <a:t>Soft Assets</a:t>
            </a:r>
            <a:r>
              <a:rPr lang="en-US" sz="1000" b="1"/>
              <a:t> (a company’s know-how, market dominance, marketing setup, well-trained employees, and brand image).</a:t>
            </a:r>
          </a:p>
          <a:p>
            <a:pPr>
              <a:buFontTx/>
              <a:buChar char="•"/>
            </a:pPr>
            <a:r>
              <a:rPr lang="en-US" sz="1200" b="1"/>
              <a:t>Timeliness</a:t>
            </a:r>
            <a:r>
              <a:rPr lang="en-US" sz="1000" b="1"/>
              <a:t> (no real time financial information)</a:t>
            </a:r>
          </a:p>
          <a:p>
            <a:pPr>
              <a:buFontTx/>
              <a:buChar char="•"/>
            </a:pPr>
            <a:endParaRPr lang="en-US" sz="1000" b="1"/>
          </a:p>
        </p:txBody>
      </p:sp>
    </p:spTree>
    <p:extLst>
      <p:ext uri="{BB962C8B-B14F-4D97-AF65-F5344CB8AC3E}">
        <p14:creationId xmlns:p14="http://schemas.microsoft.com/office/powerpoint/2010/main" xmlns="" val="1464727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2994" name="Rectangle 2"/>
          <p:cNvSpPr>
            <a:spLocks noGrp="1" noRot="1" noChangeAspect="1" noChangeArrowheads="1" noTextEdit="1"/>
          </p:cNvSpPr>
          <p:nvPr>
            <p:ph type="sldImg"/>
          </p:nvPr>
        </p:nvSpPr>
        <p:spPr>
          <a:ln/>
        </p:spPr>
      </p:sp>
      <p:sp>
        <p:nvSpPr>
          <p:cNvPr id="852995" name="Rectangle 3"/>
          <p:cNvSpPr>
            <a:spLocks noGrp="1" noChangeArrowheads="1"/>
          </p:cNvSpPr>
          <p:nvPr>
            <p:ph type="body" idx="1"/>
          </p:nvPr>
        </p:nvSpPr>
        <p:spPr/>
        <p:txBody>
          <a:bodyPr/>
          <a:lstStyle/>
          <a:p>
            <a:r>
              <a:rPr lang="en-US" sz="1200" b="1"/>
              <a:t>1.  On the topic, “Challenges Facing Financial Accounting,” what did the AICPA Special Committee on Financial Reporting suggest should be included in future financial statements?</a:t>
            </a:r>
          </a:p>
          <a:p>
            <a:pPr>
              <a:buFontTx/>
              <a:buChar char="•"/>
            </a:pPr>
            <a:r>
              <a:rPr lang="en-US" sz="1200" b="1"/>
              <a:t>Non-financial</a:t>
            </a:r>
            <a:r>
              <a:rPr lang="en-US" sz="1000" b="1"/>
              <a:t> </a:t>
            </a:r>
            <a:r>
              <a:rPr lang="en-US" sz="1200" b="1"/>
              <a:t>Measurements</a:t>
            </a:r>
            <a:r>
              <a:rPr lang="en-US" sz="1000" b="1"/>
              <a:t> (customer satisfaction indexes, backlog information, and reject rates on goods purchases).</a:t>
            </a:r>
          </a:p>
          <a:p>
            <a:pPr>
              <a:buFontTx/>
              <a:buChar char="•"/>
            </a:pPr>
            <a:r>
              <a:rPr lang="en-US" sz="1200" b="1"/>
              <a:t>Forward-looking Information</a:t>
            </a:r>
            <a:r>
              <a:rPr lang="en-US" sz="1000" b="1"/>
              <a:t> </a:t>
            </a:r>
          </a:p>
          <a:p>
            <a:pPr>
              <a:buFontTx/>
              <a:buChar char="•"/>
            </a:pPr>
            <a:r>
              <a:rPr lang="en-US" sz="1200" b="1"/>
              <a:t>Soft Assets</a:t>
            </a:r>
            <a:r>
              <a:rPr lang="en-US" sz="1000" b="1"/>
              <a:t> (a company’s know-how, market dominance, marketing setup, well-trained employees, and brand image).</a:t>
            </a:r>
          </a:p>
          <a:p>
            <a:pPr>
              <a:buFontTx/>
              <a:buChar char="•"/>
            </a:pPr>
            <a:r>
              <a:rPr lang="en-US" sz="1200" b="1"/>
              <a:t>Timeliness</a:t>
            </a:r>
            <a:r>
              <a:rPr lang="en-US" sz="1000" b="1"/>
              <a:t> (no real time financial information)</a:t>
            </a:r>
          </a:p>
          <a:p>
            <a:pPr>
              <a:buFontTx/>
              <a:buChar char="•"/>
            </a:pPr>
            <a:endParaRPr lang="en-US" sz="1000" b="1"/>
          </a:p>
        </p:txBody>
      </p:sp>
    </p:spTree>
    <p:extLst>
      <p:ext uri="{BB962C8B-B14F-4D97-AF65-F5344CB8AC3E}">
        <p14:creationId xmlns:p14="http://schemas.microsoft.com/office/powerpoint/2010/main" xmlns="" val="7866603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5042" name="Rectangle 2"/>
          <p:cNvSpPr>
            <a:spLocks noGrp="1" noRot="1" noChangeAspect="1" noChangeArrowheads="1" noTextEdit="1"/>
          </p:cNvSpPr>
          <p:nvPr>
            <p:ph type="sldImg"/>
          </p:nvPr>
        </p:nvSpPr>
        <p:spPr>
          <a:ln/>
        </p:spPr>
      </p:sp>
      <p:sp>
        <p:nvSpPr>
          <p:cNvPr id="855043" name="Rectangle 3"/>
          <p:cNvSpPr>
            <a:spLocks noGrp="1" noChangeArrowheads="1"/>
          </p:cNvSpPr>
          <p:nvPr>
            <p:ph type="body" idx="1"/>
          </p:nvPr>
        </p:nvSpPr>
        <p:spPr/>
        <p:txBody>
          <a:bodyPr/>
          <a:lstStyle/>
          <a:p>
            <a:r>
              <a:rPr lang="en-US" sz="1200" b="1"/>
              <a:t>1.  On the topic, “Challenges Facing Financial Accounting,” what did the AICPA Special Committee on Financial Reporting suggest should be included in future financial statements?</a:t>
            </a:r>
          </a:p>
          <a:p>
            <a:pPr>
              <a:buFontTx/>
              <a:buChar char="•"/>
            </a:pPr>
            <a:r>
              <a:rPr lang="en-US" sz="1200" b="1"/>
              <a:t>Non-financial</a:t>
            </a:r>
            <a:r>
              <a:rPr lang="en-US" sz="1000" b="1"/>
              <a:t> </a:t>
            </a:r>
            <a:r>
              <a:rPr lang="en-US" sz="1200" b="1"/>
              <a:t>Measurements</a:t>
            </a:r>
            <a:r>
              <a:rPr lang="en-US" sz="1000" b="1"/>
              <a:t> (customer satisfaction indexes, backlog information, and reject rates on goods purchases).</a:t>
            </a:r>
          </a:p>
          <a:p>
            <a:pPr>
              <a:buFontTx/>
              <a:buChar char="•"/>
            </a:pPr>
            <a:r>
              <a:rPr lang="en-US" sz="1200" b="1"/>
              <a:t>Forward-looking Information</a:t>
            </a:r>
            <a:r>
              <a:rPr lang="en-US" sz="1000" b="1"/>
              <a:t> </a:t>
            </a:r>
          </a:p>
          <a:p>
            <a:pPr>
              <a:buFontTx/>
              <a:buChar char="•"/>
            </a:pPr>
            <a:r>
              <a:rPr lang="en-US" sz="1200" b="1"/>
              <a:t>Soft Assets</a:t>
            </a:r>
            <a:r>
              <a:rPr lang="en-US" sz="1000" b="1"/>
              <a:t> (a company’s know-how, market dominance, marketing setup, well-trained employees, and brand image).</a:t>
            </a:r>
          </a:p>
          <a:p>
            <a:pPr>
              <a:buFontTx/>
              <a:buChar char="•"/>
            </a:pPr>
            <a:r>
              <a:rPr lang="en-US" sz="1200" b="1"/>
              <a:t>Timeliness</a:t>
            </a:r>
            <a:r>
              <a:rPr lang="en-US" sz="1000" b="1"/>
              <a:t> (no real time financial information)</a:t>
            </a:r>
          </a:p>
          <a:p>
            <a:pPr>
              <a:buFontTx/>
              <a:buChar char="•"/>
            </a:pPr>
            <a:endParaRPr lang="en-US" sz="1000" b="1"/>
          </a:p>
        </p:txBody>
      </p:sp>
    </p:spTree>
    <p:extLst>
      <p:ext uri="{BB962C8B-B14F-4D97-AF65-F5344CB8AC3E}">
        <p14:creationId xmlns:p14="http://schemas.microsoft.com/office/powerpoint/2010/main" xmlns="" val="30508126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9138" name="Rectangle 2"/>
          <p:cNvSpPr>
            <a:spLocks noGrp="1" noRot="1" noChangeAspect="1" noChangeArrowheads="1" noTextEdit="1"/>
          </p:cNvSpPr>
          <p:nvPr>
            <p:ph type="sldImg"/>
          </p:nvPr>
        </p:nvSpPr>
        <p:spPr>
          <a:ln/>
        </p:spPr>
      </p:sp>
      <p:sp>
        <p:nvSpPr>
          <p:cNvPr id="859139" name="Rectangle 3"/>
          <p:cNvSpPr>
            <a:spLocks noGrp="1" noChangeArrowheads="1"/>
          </p:cNvSpPr>
          <p:nvPr>
            <p:ph type="body" idx="1"/>
          </p:nvPr>
        </p:nvSpPr>
        <p:spPr/>
        <p:txBody>
          <a:bodyPr/>
          <a:lstStyle/>
          <a:p>
            <a:r>
              <a:rPr lang="en-US" sz="1200" b="1"/>
              <a:t>1.  On the topic, “Challenges Facing Financial Accounting,” what did the AICPA Special Committee on Financial Reporting suggest should be included in future financial statements?</a:t>
            </a:r>
          </a:p>
          <a:p>
            <a:pPr>
              <a:buFontTx/>
              <a:buChar char="•"/>
            </a:pPr>
            <a:r>
              <a:rPr lang="en-US" sz="1200" b="1"/>
              <a:t>Non-financial</a:t>
            </a:r>
            <a:r>
              <a:rPr lang="en-US" sz="1000" b="1"/>
              <a:t> </a:t>
            </a:r>
            <a:r>
              <a:rPr lang="en-US" sz="1200" b="1"/>
              <a:t>Measurements</a:t>
            </a:r>
            <a:r>
              <a:rPr lang="en-US" sz="1000" b="1"/>
              <a:t> (customer satisfaction indexes, backlog information, and reject rates on goods purchases).</a:t>
            </a:r>
          </a:p>
          <a:p>
            <a:pPr>
              <a:buFontTx/>
              <a:buChar char="•"/>
            </a:pPr>
            <a:r>
              <a:rPr lang="en-US" sz="1200" b="1"/>
              <a:t>Forward-looking Information</a:t>
            </a:r>
            <a:r>
              <a:rPr lang="en-US" sz="1000" b="1"/>
              <a:t> </a:t>
            </a:r>
          </a:p>
          <a:p>
            <a:pPr>
              <a:buFontTx/>
              <a:buChar char="•"/>
            </a:pPr>
            <a:r>
              <a:rPr lang="en-US" sz="1200" b="1"/>
              <a:t>Soft Assets</a:t>
            </a:r>
            <a:r>
              <a:rPr lang="en-US" sz="1000" b="1"/>
              <a:t> (a company’s know-how, market dominance, marketing setup, well-trained employees, and brand image).</a:t>
            </a:r>
          </a:p>
          <a:p>
            <a:pPr>
              <a:buFontTx/>
              <a:buChar char="•"/>
            </a:pPr>
            <a:r>
              <a:rPr lang="en-US" sz="1200" b="1"/>
              <a:t>Timeliness</a:t>
            </a:r>
            <a:r>
              <a:rPr lang="en-US" sz="1000" b="1"/>
              <a:t> (no real time financial information)</a:t>
            </a:r>
          </a:p>
          <a:p>
            <a:pPr>
              <a:buFontTx/>
              <a:buChar char="•"/>
            </a:pPr>
            <a:endParaRPr lang="en-US" sz="1000" b="1"/>
          </a:p>
        </p:txBody>
      </p:sp>
    </p:spTree>
    <p:extLst>
      <p:ext uri="{BB962C8B-B14F-4D97-AF65-F5344CB8AC3E}">
        <p14:creationId xmlns:p14="http://schemas.microsoft.com/office/powerpoint/2010/main" xmlns="" val="3185374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1186" name="Rectangle 2"/>
          <p:cNvSpPr>
            <a:spLocks noGrp="1" noRot="1" noChangeAspect="1" noChangeArrowheads="1" noTextEdit="1"/>
          </p:cNvSpPr>
          <p:nvPr>
            <p:ph type="sldImg"/>
          </p:nvPr>
        </p:nvSpPr>
        <p:spPr>
          <a:ln/>
        </p:spPr>
      </p:sp>
      <p:sp>
        <p:nvSpPr>
          <p:cNvPr id="861187" name="Rectangle 3"/>
          <p:cNvSpPr>
            <a:spLocks noGrp="1" noChangeArrowheads="1"/>
          </p:cNvSpPr>
          <p:nvPr>
            <p:ph type="body" idx="1"/>
          </p:nvPr>
        </p:nvSpPr>
        <p:spPr/>
        <p:txBody>
          <a:bodyPr/>
          <a:lstStyle/>
          <a:p>
            <a:r>
              <a:rPr lang="en-US" sz="1200" b="1"/>
              <a:t>1.  On the topic, “Challenges Facing Financial Accounting,” what did the AICPA Special Committee on Financial Reporting suggest should be included in future financial statements?</a:t>
            </a:r>
          </a:p>
          <a:p>
            <a:pPr>
              <a:buFontTx/>
              <a:buChar char="•"/>
            </a:pPr>
            <a:r>
              <a:rPr lang="en-US" sz="1200" b="1"/>
              <a:t>Non-financial</a:t>
            </a:r>
            <a:r>
              <a:rPr lang="en-US" sz="1000" b="1"/>
              <a:t> </a:t>
            </a:r>
            <a:r>
              <a:rPr lang="en-US" sz="1200" b="1"/>
              <a:t>Measurements</a:t>
            </a:r>
            <a:r>
              <a:rPr lang="en-US" sz="1000" b="1"/>
              <a:t> (customer satisfaction indexes, backlog information, and reject rates on goods purchases).</a:t>
            </a:r>
          </a:p>
          <a:p>
            <a:pPr>
              <a:buFontTx/>
              <a:buChar char="•"/>
            </a:pPr>
            <a:r>
              <a:rPr lang="en-US" sz="1200" b="1"/>
              <a:t>Forward-looking Information</a:t>
            </a:r>
            <a:r>
              <a:rPr lang="en-US" sz="1000" b="1"/>
              <a:t> </a:t>
            </a:r>
          </a:p>
          <a:p>
            <a:pPr>
              <a:buFontTx/>
              <a:buChar char="•"/>
            </a:pPr>
            <a:r>
              <a:rPr lang="en-US" sz="1200" b="1"/>
              <a:t>Soft Assets</a:t>
            </a:r>
            <a:r>
              <a:rPr lang="en-US" sz="1000" b="1"/>
              <a:t> (a company’s know-how, market dominance, marketing setup, well-trained employees, and brand image).</a:t>
            </a:r>
          </a:p>
          <a:p>
            <a:pPr>
              <a:buFontTx/>
              <a:buChar char="•"/>
            </a:pPr>
            <a:r>
              <a:rPr lang="en-US" sz="1200" b="1"/>
              <a:t>Timeliness</a:t>
            </a:r>
            <a:r>
              <a:rPr lang="en-US" sz="1000" b="1"/>
              <a:t> (no real time financial information)</a:t>
            </a:r>
          </a:p>
          <a:p>
            <a:pPr>
              <a:buFontTx/>
              <a:buChar char="•"/>
            </a:pPr>
            <a:endParaRPr lang="en-US" sz="1000" b="1"/>
          </a:p>
        </p:txBody>
      </p:sp>
    </p:spTree>
    <p:extLst>
      <p:ext uri="{BB962C8B-B14F-4D97-AF65-F5344CB8AC3E}">
        <p14:creationId xmlns:p14="http://schemas.microsoft.com/office/powerpoint/2010/main" xmlns="" val="2144607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3234" name="Rectangle 2"/>
          <p:cNvSpPr>
            <a:spLocks noGrp="1" noRot="1" noChangeAspect="1" noChangeArrowheads="1" noTextEdit="1"/>
          </p:cNvSpPr>
          <p:nvPr>
            <p:ph type="sldImg"/>
          </p:nvPr>
        </p:nvSpPr>
        <p:spPr>
          <a:ln/>
        </p:spPr>
      </p:sp>
      <p:sp>
        <p:nvSpPr>
          <p:cNvPr id="863235" name="Rectangle 3"/>
          <p:cNvSpPr>
            <a:spLocks noGrp="1" noChangeArrowheads="1"/>
          </p:cNvSpPr>
          <p:nvPr>
            <p:ph type="body" idx="1"/>
          </p:nvPr>
        </p:nvSpPr>
        <p:spPr/>
        <p:txBody>
          <a:bodyPr/>
          <a:lstStyle/>
          <a:p>
            <a:r>
              <a:rPr lang="en-US" sz="1200" b="1"/>
              <a:t>1.  On the topic, “Challenges Facing Financial Accounting,” what did the AICPA Special Committee on Financial Reporting suggest should be included in future financial statements?</a:t>
            </a:r>
          </a:p>
          <a:p>
            <a:pPr>
              <a:buFontTx/>
              <a:buChar char="•"/>
            </a:pPr>
            <a:r>
              <a:rPr lang="en-US" sz="1200" b="1"/>
              <a:t>Non-financial</a:t>
            </a:r>
            <a:r>
              <a:rPr lang="en-US" sz="1000" b="1"/>
              <a:t> </a:t>
            </a:r>
            <a:r>
              <a:rPr lang="en-US" sz="1200" b="1"/>
              <a:t>Measurements</a:t>
            </a:r>
            <a:r>
              <a:rPr lang="en-US" sz="1000" b="1"/>
              <a:t> (customer satisfaction indexes, backlog information, and reject rates on goods purchases).</a:t>
            </a:r>
          </a:p>
          <a:p>
            <a:pPr>
              <a:buFontTx/>
              <a:buChar char="•"/>
            </a:pPr>
            <a:r>
              <a:rPr lang="en-US" sz="1200" b="1"/>
              <a:t>Forward-looking Information</a:t>
            </a:r>
            <a:r>
              <a:rPr lang="en-US" sz="1000" b="1"/>
              <a:t> </a:t>
            </a:r>
          </a:p>
          <a:p>
            <a:pPr>
              <a:buFontTx/>
              <a:buChar char="•"/>
            </a:pPr>
            <a:r>
              <a:rPr lang="en-US" sz="1200" b="1"/>
              <a:t>Soft Assets</a:t>
            </a:r>
            <a:r>
              <a:rPr lang="en-US" sz="1000" b="1"/>
              <a:t> (a company’s know-how, market dominance, marketing setup, well-trained employees, and brand image).</a:t>
            </a:r>
          </a:p>
          <a:p>
            <a:pPr>
              <a:buFontTx/>
              <a:buChar char="•"/>
            </a:pPr>
            <a:r>
              <a:rPr lang="en-US" sz="1200" b="1"/>
              <a:t>Timeliness</a:t>
            </a:r>
            <a:r>
              <a:rPr lang="en-US" sz="1000" b="1"/>
              <a:t> (no real time financial information)</a:t>
            </a:r>
          </a:p>
          <a:p>
            <a:pPr>
              <a:buFontTx/>
              <a:buChar char="•"/>
            </a:pPr>
            <a:endParaRPr lang="en-US" sz="1000" b="1"/>
          </a:p>
        </p:txBody>
      </p:sp>
    </p:spTree>
    <p:extLst>
      <p:ext uri="{BB962C8B-B14F-4D97-AF65-F5344CB8AC3E}">
        <p14:creationId xmlns:p14="http://schemas.microsoft.com/office/powerpoint/2010/main" xmlns="" val="18582035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2578" name="Rectangle 2"/>
          <p:cNvSpPr>
            <a:spLocks noGrp="1" noRot="1" noChangeAspect="1" noChangeArrowheads="1" noTextEdit="1"/>
          </p:cNvSpPr>
          <p:nvPr>
            <p:ph type="sldImg"/>
          </p:nvPr>
        </p:nvSpPr>
        <p:spPr>
          <a:ln/>
        </p:spPr>
      </p:sp>
      <p:sp>
        <p:nvSpPr>
          <p:cNvPr id="792579" name="Rectangle 3"/>
          <p:cNvSpPr>
            <a:spLocks noGrp="1" noChangeArrowheads="1"/>
          </p:cNvSpPr>
          <p:nvPr>
            <p:ph type="body" idx="1"/>
          </p:nvPr>
        </p:nvSpPr>
        <p:spPr/>
        <p:txBody>
          <a:bodyPr/>
          <a:lstStyle/>
          <a:p>
            <a:r>
              <a:rPr lang="en-US" sz="1200" b="1"/>
              <a:t>1.  On the topic, “Challenges Facing Financial Accounting,” what did the AICPA Special Committee on Financial Reporting suggest should be included in future financial statements?</a:t>
            </a:r>
          </a:p>
          <a:p>
            <a:pPr>
              <a:buFontTx/>
              <a:buChar char="•"/>
            </a:pPr>
            <a:r>
              <a:rPr lang="en-US" sz="1200" b="1"/>
              <a:t>Non-financial</a:t>
            </a:r>
            <a:r>
              <a:rPr lang="en-US" sz="1000" b="1"/>
              <a:t> </a:t>
            </a:r>
            <a:r>
              <a:rPr lang="en-US" sz="1200" b="1"/>
              <a:t>Measurements</a:t>
            </a:r>
            <a:r>
              <a:rPr lang="en-US" sz="1000" b="1"/>
              <a:t> (customer satisfaction indexes, backlog information, and reject rates on goods purchases).</a:t>
            </a:r>
          </a:p>
          <a:p>
            <a:pPr>
              <a:buFontTx/>
              <a:buChar char="•"/>
            </a:pPr>
            <a:r>
              <a:rPr lang="en-US" sz="1200" b="1"/>
              <a:t>Forward-looking Information</a:t>
            </a:r>
            <a:r>
              <a:rPr lang="en-US" sz="1000" b="1"/>
              <a:t> </a:t>
            </a:r>
          </a:p>
          <a:p>
            <a:pPr>
              <a:buFontTx/>
              <a:buChar char="•"/>
            </a:pPr>
            <a:r>
              <a:rPr lang="en-US" sz="1200" b="1"/>
              <a:t>Soft Assets</a:t>
            </a:r>
            <a:r>
              <a:rPr lang="en-US" sz="1000" b="1"/>
              <a:t> (a company’s know-how, market dominance, marketing setup, well-trained employees, and brand image).</a:t>
            </a:r>
          </a:p>
          <a:p>
            <a:pPr>
              <a:buFontTx/>
              <a:buChar char="•"/>
            </a:pPr>
            <a:r>
              <a:rPr lang="en-US" sz="1200" b="1"/>
              <a:t>Timeliness</a:t>
            </a:r>
            <a:r>
              <a:rPr lang="en-US" sz="1000" b="1"/>
              <a:t> (no real time financial information)</a:t>
            </a:r>
          </a:p>
          <a:p>
            <a:pPr>
              <a:buFontTx/>
              <a:buChar char="•"/>
            </a:pPr>
            <a:endParaRPr lang="en-US" sz="1000" b="1"/>
          </a:p>
        </p:txBody>
      </p:sp>
    </p:spTree>
    <p:extLst>
      <p:ext uri="{BB962C8B-B14F-4D97-AF65-F5344CB8AC3E}">
        <p14:creationId xmlns:p14="http://schemas.microsoft.com/office/powerpoint/2010/main" xmlns="" val="6228778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4626" name="Rectangle 2"/>
          <p:cNvSpPr>
            <a:spLocks noGrp="1" noRot="1" noChangeAspect="1" noChangeArrowheads="1" noTextEdit="1"/>
          </p:cNvSpPr>
          <p:nvPr>
            <p:ph type="sldImg"/>
          </p:nvPr>
        </p:nvSpPr>
        <p:spPr>
          <a:ln/>
        </p:spPr>
      </p:sp>
      <p:sp>
        <p:nvSpPr>
          <p:cNvPr id="794627" name="Rectangle 3"/>
          <p:cNvSpPr>
            <a:spLocks noGrp="1" noChangeArrowheads="1"/>
          </p:cNvSpPr>
          <p:nvPr>
            <p:ph type="body" idx="1"/>
          </p:nvPr>
        </p:nvSpPr>
        <p:spPr/>
        <p:txBody>
          <a:bodyPr/>
          <a:lstStyle/>
          <a:p>
            <a:r>
              <a:rPr lang="en-US" sz="1200" b="1"/>
              <a:t>1.  On the topic, “Challenges Facing Financial Accounting,” what did the AICPA Special Committee on Financial Reporting suggest should be included in future financial statements?</a:t>
            </a:r>
          </a:p>
          <a:p>
            <a:pPr>
              <a:buFontTx/>
              <a:buChar char="•"/>
            </a:pPr>
            <a:r>
              <a:rPr lang="en-US" sz="1200" b="1"/>
              <a:t>Non-financial</a:t>
            </a:r>
            <a:r>
              <a:rPr lang="en-US" sz="1000" b="1"/>
              <a:t> </a:t>
            </a:r>
            <a:r>
              <a:rPr lang="en-US" sz="1200" b="1"/>
              <a:t>Measurements</a:t>
            </a:r>
            <a:r>
              <a:rPr lang="en-US" sz="1000" b="1"/>
              <a:t> (customer satisfaction indexes, backlog information, and reject rates on goods purchases).</a:t>
            </a:r>
          </a:p>
          <a:p>
            <a:pPr>
              <a:buFontTx/>
              <a:buChar char="•"/>
            </a:pPr>
            <a:r>
              <a:rPr lang="en-US" sz="1200" b="1"/>
              <a:t>Forward-looking Information</a:t>
            </a:r>
            <a:r>
              <a:rPr lang="en-US" sz="1000" b="1"/>
              <a:t> </a:t>
            </a:r>
          </a:p>
          <a:p>
            <a:pPr>
              <a:buFontTx/>
              <a:buChar char="•"/>
            </a:pPr>
            <a:r>
              <a:rPr lang="en-US" sz="1200" b="1"/>
              <a:t>Soft Assets</a:t>
            </a:r>
            <a:r>
              <a:rPr lang="en-US" sz="1000" b="1"/>
              <a:t> (a company’s know-how, market dominance, marketing setup, well-trained employees, and brand image).</a:t>
            </a:r>
          </a:p>
          <a:p>
            <a:pPr>
              <a:buFontTx/>
              <a:buChar char="•"/>
            </a:pPr>
            <a:r>
              <a:rPr lang="en-US" sz="1200" b="1"/>
              <a:t>Timeliness</a:t>
            </a:r>
            <a:r>
              <a:rPr lang="en-US" sz="1000" b="1"/>
              <a:t> (no real time financial information)</a:t>
            </a:r>
          </a:p>
          <a:p>
            <a:pPr>
              <a:buFontTx/>
              <a:buChar char="•"/>
            </a:pPr>
            <a:endParaRPr lang="en-US" sz="1000" b="1"/>
          </a:p>
        </p:txBody>
      </p:sp>
    </p:spTree>
    <p:extLst>
      <p:ext uri="{BB962C8B-B14F-4D97-AF65-F5344CB8AC3E}">
        <p14:creationId xmlns:p14="http://schemas.microsoft.com/office/powerpoint/2010/main" xmlns="" val="42265501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6306" name="Rectangle 2"/>
          <p:cNvSpPr>
            <a:spLocks noGrp="1" noRot="1" noChangeAspect="1" noChangeArrowheads="1" noTextEdit="1"/>
          </p:cNvSpPr>
          <p:nvPr>
            <p:ph type="sldImg"/>
          </p:nvPr>
        </p:nvSpPr>
        <p:spPr>
          <a:ln/>
        </p:spPr>
      </p:sp>
      <p:sp>
        <p:nvSpPr>
          <p:cNvPr id="866307" name="Rectangle 3"/>
          <p:cNvSpPr>
            <a:spLocks noGrp="1" noChangeArrowheads="1"/>
          </p:cNvSpPr>
          <p:nvPr>
            <p:ph type="body" idx="1"/>
          </p:nvPr>
        </p:nvSpPr>
        <p:spPr/>
        <p:txBody>
          <a:bodyPr/>
          <a:lstStyle/>
          <a:p>
            <a:r>
              <a:rPr lang="en-US" sz="1200" b="1"/>
              <a:t>1.  On the topic, “Challenges Facing Financial Accounting,” what did the AICPA Special Committee on Financial Reporting suggest should be included in future financial statements?</a:t>
            </a:r>
          </a:p>
          <a:p>
            <a:pPr>
              <a:buFontTx/>
              <a:buChar char="•"/>
            </a:pPr>
            <a:r>
              <a:rPr lang="en-US" sz="1200" b="1"/>
              <a:t>Non-financial</a:t>
            </a:r>
            <a:r>
              <a:rPr lang="en-US" sz="1000" b="1"/>
              <a:t> </a:t>
            </a:r>
            <a:r>
              <a:rPr lang="en-US" sz="1200" b="1"/>
              <a:t>Measurements</a:t>
            </a:r>
            <a:r>
              <a:rPr lang="en-US" sz="1000" b="1"/>
              <a:t> (customer satisfaction indexes, backlog information, and reject rates on goods purchases).</a:t>
            </a:r>
          </a:p>
          <a:p>
            <a:pPr>
              <a:buFontTx/>
              <a:buChar char="•"/>
            </a:pPr>
            <a:r>
              <a:rPr lang="en-US" sz="1200" b="1"/>
              <a:t>Forward-looking Information</a:t>
            </a:r>
            <a:r>
              <a:rPr lang="en-US" sz="1000" b="1"/>
              <a:t> </a:t>
            </a:r>
          </a:p>
          <a:p>
            <a:pPr>
              <a:buFontTx/>
              <a:buChar char="•"/>
            </a:pPr>
            <a:r>
              <a:rPr lang="en-US" sz="1200" b="1"/>
              <a:t>Soft Assets</a:t>
            </a:r>
            <a:r>
              <a:rPr lang="en-US" sz="1000" b="1"/>
              <a:t> (a company’s know-how, market dominance, marketing setup, well-trained employees, and brand image).</a:t>
            </a:r>
          </a:p>
          <a:p>
            <a:pPr>
              <a:buFontTx/>
              <a:buChar char="•"/>
            </a:pPr>
            <a:r>
              <a:rPr lang="en-US" sz="1200" b="1"/>
              <a:t>Timeliness</a:t>
            </a:r>
            <a:r>
              <a:rPr lang="en-US" sz="1000" b="1"/>
              <a:t> (no real time financial information)</a:t>
            </a:r>
          </a:p>
          <a:p>
            <a:pPr>
              <a:buFontTx/>
              <a:buChar char="•"/>
            </a:pPr>
            <a:endParaRPr lang="en-US" sz="1000" b="1"/>
          </a:p>
        </p:txBody>
      </p:sp>
    </p:spTree>
    <p:extLst>
      <p:ext uri="{BB962C8B-B14F-4D97-AF65-F5344CB8AC3E}">
        <p14:creationId xmlns:p14="http://schemas.microsoft.com/office/powerpoint/2010/main" xmlns="" val="31149312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1426" name="Rectangle 2"/>
          <p:cNvSpPr>
            <a:spLocks noGrp="1" noRot="1" noChangeAspect="1" noChangeArrowheads="1" noTextEdit="1"/>
          </p:cNvSpPr>
          <p:nvPr>
            <p:ph type="sldImg"/>
          </p:nvPr>
        </p:nvSpPr>
        <p:spPr>
          <a:ln/>
        </p:spPr>
      </p:sp>
      <p:sp>
        <p:nvSpPr>
          <p:cNvPr id="871427" name="Rectangle 3"/>
          <p:cNvSpPr>
            <a:spLocks noGrp="1" noChangeArrowheads="1"/>
          </p:cNvSpPr>
          <p:nvPr>
            <p:ph type="body" idx="1"/>
          </p:nvPr>
        </p:nvSpPr>
        <p:spPr/>
        <p:txBody>
          <a:bodyPr/>
          <a:lstStyle/>
          <a:p>
            <a:r>
              <a:rPr lang="en-US" sz="1200" b="1"/>
              <a:t>1.  On the topic, “Challenges Facing Financial Accounting,” what did the AICPA Special Committee on Financial Reporting suggest should be included in future financial statements?</a:t>
            </a:r>
          </a:p>
          <a:p>
            <a:pPr>
              <a:buFontTx/>
              <a:buChar char="•"/>
            </a:pPr>
            <a:r>
              <a:rPr lang="en-US" sz="1200" b="1"/>
              <a:t>Non-financial</a:t>
            </a:r>
            <a:r>
              <a:rPr lang="en-US" sz="1000" b="1"/>
              <a:t> </a:t>
            </a:r>
            <a:r>
              <a:rPr lang="en-US" sz="1200" b="1"/>
              <a:t>Measurements</a:t>
            </a:r>
            <a:r>
              <a:rPr lang="en-US" sz="1000" b="1"/>
              <a:t> (customer satisfaction indexes, backlog information, and reject rates on goods purchases).</a:t>
            </a:r>
          </a:p>
          <a:p>
            <a:pPr>
              <a:buFontTx/>
              <a:buChar char="•"/>
            </a:pPr>
            <a:r>
              <a:rPr lang="en-US" sz="1200" b="1"/>
              <a:t>Forward-looking Information</a:t>
            </a:r>
            <a:r>
              <a:rPr lang="en-US" sz="1000" b="1"/>
              <a:t> </a:t>
            </a:r>
          </a:p>
          <a:p>
            <a:pPr>
              <a:buFontTx/>
              <a:buChar char="•"/>
            </a:pPr>
            <a:r>
              <a:rPr lang="en-US" sz="1200" b="1"/>
              <a:t>Soft Assets</a:t>
            </a:r>
            <a:r>
              <a:rPr lang="en-US" sz="1000" b="1"/>
              <a:t> (a company’s know-how, market dominance, marketing setup, well-trained employees, and brand image).</a:t>
            </a:r>
          </a:p>
          <a:p>
            <a:pPr>
              <a:buFontTx/>
              <a:buChar char="•"/>
            </a:pPr>
            <a:r>
              <a:rPr lang="en-US" sz="1200" b="1"/>
              <a:t>Timeliness</a:t>
            </a:r>
            <a:r>
              <a:rPr lang="en-US" sz="1000" b="1"/>
              <a:t> (no real time financial information)</a:t>
            </a:r>
          </a:p>
          <a:p>
            <a:pPr>
              <a:buFontTx/>
              <a:buChar char="•"/>
            </a:pPr>
            <a:endParaRPr lang="en-US" sz="1000" b="1"/>
          </a:p>
        </p:txBody>
      </p:sp>
    </p:spTree>
    <p:extLst>
      <p:ext uri="{BB962C8B-B14F-4D97-AF65-F5344CB8AC3E}">
        <p14:creationId xmlns:p14="http://schemas.microsoft.com/office/powerpoint/2010/main" xmlns="" val="35438785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6674" name="Rectangle 2"/>
          <p:cNvSpPr>
            <a:spLocks noGrp="1" noRot="1" noChangeAspect="1" noChangeArrowheads="1" noTextEdit="1"/>
          </p:cNvSpPr>
          <p:nvPr>
            <p:ph type="sldImg"/>
          </p:nvPr>
        </p:nvSpPr>
        <p:spPr>
          <a:ln/>
        </p:spPr>
      </p:sp>
      <p:sp>
        <p:nvSpPr>
          <p:cNvPr id="796675" name="Rectangle 3"/>
          <p:cNvSpPr>
            <a:spLocks noGrp="1" noChangeArrowheads="1"/>
          </p:cNvSpPr>
          <p:nvPr>
            <p:ph type="body" idx="1"/>
          </p:nvPr>
        </p:nvSpPr>
        <p:spPr/>
        <p:txBody>
          <a:bodyPr/>
          <a:lstStyle/>
          <a:p>
            <a:r>
              <a:rPr lang="en-US" sz="1200" b="1"/>
              <a:t>1.  On the topic, “Challenges Facing Financial Accounting,” what did the AICPA Special Committee on Financial Reporting suggest should be included in future financial statements?</a:t>
            </a:r>
          </a:p>
          <a:p>
            <a:pPr>
              <a:buFontTx/>
              <a:buChar char="•"/>
            </a:pPr>
            <a:r>
              <a:rPr lang="en-US" sz="1200" b="1"/>
              <a:t>Non-financial</a:t>
            </a:r>
            <a:r>
              <a:rPr lang="en-US" sz="1000" b="1"/>
              <a:t> </a:t>
            </a:r>
            <a:r>
              <a:rPr lang="en-US" sz="1200" b="1"/>
              <a:t>Measurements</a:t>
            </a:r>
            <a:r>
              <a:rPr lang="en-US" sz="1000" b="1"/>
              <a:t> (customer satisfaction indexes, backlog information, and reject rates on goods purchases).</a:t>
            </a:r>
          </a:p>
          <a:p>
            <a:pPr>
              <a:buFontTx/>
              <a:buChar char="•"/>
            </a:pPr>
            <a:r>
              <a:rPr lang="en-US" sz="1200" b="1"/>
              <a:t>Forward-looking Information</a:t>
            </a:r>
            <a:r>
              <a:rPr lang="en-US" sz="1000" b="1"/>
              <a:t> </a:t>
            </a:r>
          </a:p>
          <a:p>
            <a:pPr>
              <a:buFontTx/>
              <a:buChar char="•"/>
            </a:pPr>
            <a:r>
              <a:rPr lang="en-US" sz="1200" b="1"/>
              <a:t>Soft Assets</a:t>
            </a:r>
            <a:r>
              <a:rPr lang="en-US" sz="1000" b="1"/>
              <a:t> (a company’s know-how, market dominance, marketing setup, well-trained employees, and brand image).</a:t>
            </a:r>
          </a:p>
          <a:p>
            <a:pPr>
              <a:buFontTx/>
              <a:buChar char="•"/>
            </a:pPr>
            <a:r>
              <a:rPr lang="en-US" sz="1200" b="1"/>
              <a:t>Timeliness</a:t>
            </a:r>
            <a:r>
              <a:rPr lang="en-US" sz="1000" b="1"/>
              <a:t> (no real time financial information)</a:t>
            </a:r>
          </a:p>
          <a:p>
            <a:pPr>
              <a:buFontTx/>
              <a:buChar char="•"/>
            </a:pPr>
            <a:endParaRPr lang="en-US" sz="1000" b="1"/>
          </a:p>
        </p:txBody>
      </p:sp>
    </p:spTree>
    <p:extLst>
      <p:ext uri="{BB962C8B-B14F-4D97-AF65-F5344CB8AC3E}">
        <p14:creationId xmlns:p14="http://schemas.microsoft.com/office/powerpoint/2010/main" xmlns="" val="5728925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0770" name="Rectangle 2"/>
          <p:cNvSpPr>
            <a:spLocks noGrp="1" noRot="1" noChangeAspect="1" noChangeArrowheads="1" noTextEdit="1"/>
          </p:cNvSpPr>
          <p:nvPr>
            <p:ph type="sldImg"/>
          </p:nvPr>
        </p:nvSpPr>
        <p:spPr>
          <a:ln/>
        </p:spPr>
      </p:sp>
      <p:sp>
        <p:nvSpPr>
          <p:cNvPr id="800771" name="Rectangle 3"/>
          <p:cNvSpPr>
            <a:spLocks noGrp="1" noChangeArrowheads="1"/>
          </p:cNvSpPr>
          <p:nvPr>
            <p:ph type="body" idx="1"/>
          </p:nvPr>
        </p:nvSpPr>
        <p:spPr/>
        <p:txBody>
          <a:bodyPr/>
          <a:lstStyle/>
          <a:p>
            <a:r>
              <a:rPr lang="en-US" sz="1200" b="1"/>
              <a:t>1.  On the topic, “Challenges Facing Financial Accounting,” what did the AICPA Special Committee on Financial Reporting suggest should be included in future financial statements?</a:t>
            </a:r>
          </a:p>
          <a:p>
            <a:pPr>
              <a:buFontTx/>
              <a:buChar char="•"/>
            </a:pPr>
            <a:r>
              <a:rPr lang="en-US" sz="1200" b="1"/>
              <a:t>Non-financial</a:t>
            </a:r>
            <a:r>
              <a:rPr lang="en-US" sz="1000" b="1"/>
              <a:t> </a:t>
            </a:r>
            <a:r>
              <a:rPr lang="en-US" sz="1200" b="1"/>
              <a:t>Measurements</a:t>
            </a:r>
            <a:r>
              <a:rPr lang="en-US" sz="1000" b="1"/>
              <a:t> (customer satisfaction indexes, backlog information, and reject rates on goods purchases).</a:t>
            </a:r>
          </a:p>
          <a:p>
            <a:pPr>
              <a:buFontTx/>
              <a:buChar char="•"/>
            </a:pPr>
            <a:r>
              <a:rPr lang="en-US" sz="1200" b="1"/>
              <a:t>Forward-looking Information</a:t>
            </a:r>
            <a:r>
              <a:rPr lang="en-US" sz="1000" b="1"/>
              <a:t> </a:t>
            </a:r>
          </a:p>
          <a:p>
            <a:pPr>
              <a:buFontTx/>
              <a:buChar char="•"/>
            </a:pPr>
            <a:r>
              <a:rPr lang="en-US" sz="1200" b="1"/>
              <a:t>Soft Assets</a:t>
            </a:r>
            <a:r>
              <a:rPr lang="en-US" sz="1000" b="1"/>
              <a:t> (a company’s know-how, market dominance, marketing setup, well-trained employees, and brand image).</a:t>
            </a:r>
          </a:p>
          <a:p>
            <a:pPr>
              <a:buFontTx/>
              <a:buChar char="•"/>
            </a:pPr>
            <a:r>
              <a:rPr lang="en-US" sz="1200" b="1"/>
              <a:t>Timeliness</a:t>
            </a:r>
            <a:r>
              <a:rPr lang="en-US" sz="1000" b="1"/>
              <a:t> (no real time financial information)</a:t>
            </a:r>
          </a:p>
          <a:p>
            <a:pPr>
              <a:buFontTx/>
              <a:buChar char="•"/>
            </a:pPr>
            <a:endParaRPr lang="en-US" sz="1000" b="1"/>
          </a:p>
        </p:txBody>
      </p:sp>
    </p:spTree>
    <p:extLst>
      <p:ext uri="{BB962C8B-B14F-4D97-AF65-F5344CB8AC3E}">
        <p14:creationId xmlns:p14="http://schemas.microsoft.com/office/powerpoint/2010/main" xmlns="" val="27138642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3474" name="Rectangle 2"/>
          <p:cNvSpPr>
            <a:spLocks noGrp="1" noRot="1" noChangeAspect="1" noChangeArrowheads="1" noTextEdit="1"/>
          </p:cNvSpPr>
          <p:nvPr>
            <p:ph type="sldImg"/>
          </p:nvPr>
        </p:nvSpPr>
        <p:spPr>
          <a:ln/>
        </p:spPr>
      </p:sp>
      <p:sp>
        <p:nvSpPr>
          <p:cNvPr id="873475" name="Rectangle 3"/>
          <p:cNvSpPr>
            <a:spLocks noGrp="1" noChangeArrowheads="1"/>
          </p:cNvSpPr>
          <p:nvPr>
            <p:ph type="body" idx="1"/>
          </p:nvPr>
        </p:nvSpPr>
        <p:spPr/>
        <p:txBody>
          <a:bodyPr/>
          <a:lstStyle/>
          <a:p>
            <a:r>
              <a:rPr lang="en-US" sz="1200" b="1"/>
              <a:t>1.  On the topic, “Challenges Facing Financial Accounting,” what did the AICPA Special Committee on Financial Reporting suggest should be included in future financial statements?</a:t>
            </a:r>
          </a:p>
          <a:p>
            <a:pPr>
              <a:buFontTx/>
              <a:buChar char="•"/>
            </a:pPr>
            <a:r>
              <a:rPr lang="en-US" sz="1200" b="1"/>
              <a:t>Non-financial</a:t>
            </a:r>
            <a:r>
              <a:rPr lang="en-US" sz="1000" b="1"/>
              <a:t> </a:t>
            </a:r>
            <a:r>
              <a:rPr lang="en-US" sz="1200" b="1"/>
              <a:t>Measurements</a:t>
            </a:r>
            <a:r>
              <a:rPr lang="en-US" sz="1000" b="1"/>
              <a:t> (customer satisfaction indexes, backlog information, and reject rates on goods purchases).</a:t>
            </a:r>
          </a:p>
          <a:p>
            <a:pPr>
              <a:buFontTx/>
              <a:buChar char="•"/>
            </a:pPr>
            <a:r>
              <a:rPr lang="en-US" sz="1200" b="1"/>
              <a:t>Forward-looking Information</a:t>
            </a:r>
            <a:r>
              <a:rPr lang="en-US" sz="1000" b="1"/>
              <a:t> </a:t>
            </a:r>
          </a:p>
          <a:p>
            <a:pPr>
              <a:buFontTx/>
              <a:buChar char="•"/>
            </a:pPr>
            <a:r>
              <a:rPr lang="en-US" sz="1200" b="1"/>
              <a:t>Soft Assets</a:t>
            </a:r>
            <a:r>
              <a:rPr lang="en-US" sz="1000" b="1"/>
              <a:t> (a company’s know-how, market dominance, marketing setup, well-trained employees, and brand image).</a:t>
            </a:r>
          </a:p>
          <a:p>
            <a:pPr>
              <a:buFontTx/>
              <a:buChar char="•"/>
            </a:pPr>
            <a:r>
              <a:rPr lang="en-US" sz="1200" b="1"/>
              <a:t>Timeliness</a:t>
            </a:r>
            <a:r>
              <a:rPr lang="en-US" sz="1000" b="1"/>
              <a:t> (no real time financial information)</a:t>
            </a:r>
          </a:p>
          <a:p>
            <a:pPr>
              <a:buFontTx/>
              <a:buChar char="•"/>
            </a:pPr>
            <a:endParaRPr lang="en-US" sz="1000" b="1"/>
          </a:p>
        </p:txBody>
      </p:sp>
    </p:spTree>
    <p:extLst>
      <p:ext uri="{BB962C8B-B14F-4D97-AF65-F5344CB8AC3E}">
        <p14:creationId xmlns:p14="http://schemas.microsoft.com/office/powerpoint/2010/main" xmlns="" val="7423215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6546" name="Rectangle 2"/>
          <p:cNvSpPr>
            <a:spLocks noGrp="1" noRot="1" noChangeAspect="1" noChangeArrowheads="1" noTextEdit="1"/>
          </p:cNvSpPr>
          <p:nvPr>
            <p:ph type="sldImg"/>
          </p:nvPr>
        </p:nvSpPr>
        <p:spPr>
          <a:ln/>
        </p:spPr>
      </p:sp>
      <p:sp>
        <p:nvSpPr>
          <p:cNvPr id="876547" name="Rectangle 3"/>
          <p:cNvSpPr>
            <a:spLocks noGrp="1" noChangeArrowheads="1"/>
          </p:cNvSpPr>
          <p:nvPr>
            <p:ph type="body" idx="1"/>
          </p:nvPr>
        </p:nvSpPr>
        <p:spPr/>
        <p:txBody>
          <a:bodyPr/>
          <a:lstStyle/>
          <a:p>
            <a:r>
              <a:rPr lang="en-US" sz="1200" b="1"/>
              <a:t>1.  On the topic, “Challenges Facing Financial Accounting,” what did the AICPA Special Committee on Financial Reporting suggest should be included in future financial statements?</a:t>
            </a:r>
          </a:p>
          <a:p>
            <a:pPr>
              <a:buFontTx/>
              <a:buChar char="•"/>
            </a:pPr>
            <a:r>
              <a:rPr lang="en-US" sz="1200" b="1"/>
              <a:t>Non-financial</a:t>
            </a:r>
            <a:r>
              <a:rPr lang="en-US" sz="1000" b="1"/>
              <a:t> </a:t>
            </a:r>
            <a:r>
              <a:rPr lang="en-US" sz="1200" b="1"/>
              <a:t>Measurements</a:t>
            </a:r>
            <a:r>
              <a:rPr lang="en-US" sz="1000" b="1"/>
              <a:t> (customer satisfaction indexes, backlog information, and reject rates on goods purchases).</a:t>
            </a:r>
          </a:p>
          <a:p>
            <a:pPr>
              <a:buFontTx/>
              <a:buChar char="•"/>
            </a:pPr>
            <a:r>
              <a:rPr lang="en-US" sz="1200" b="1"/>
              <a:t>Forward-looking Information</a:t>
            </a:r>
            <a:r>
              <a:rPr lang="en-US" sz="1000" b="1"/>
              <a:t> </a:t>
            </a:r>
          </a:p>
          <a:p>
            <a:pPr>
              <a:buFontTx/>
              <a:buChar char="•"/>
            </a:pPr>
            <a:r>
              <a:rPr lang="en-US" sz="1200" b="1"/>
              <a:t>Soft Assets</a:t>
            </a:r>
            <a:r>
              <a:rPr lang="en-US" sz="1000" b="1"/>
              <a:t> (a company’s know-how, market dominance, marketing setup, well-trained employees, and brand image).</a:t>
            </a:r>
          </a:p>
          <a:p>
            <a:pPr>
              <a:buFontTx/>
              <a:buChar char="•"/>
            </a:pPr>
            <a:r>
              <a:rPr lang="en-US" sz="1200" b="1"/>
              <a:t>Timeliness</a:t>
            </a:r>
            <a:r>
              <a:rPr lang="en-US" sz="1000" b="1"/>
              <a:t> (no real time financial information)</a:t>
            </a:r>
          </a:p>
          <a:p>
            <a:pPr>
              <a:buFontTx/>
              <a:buChar char="•"/>
            </a:pPr>
            <a:endParaRPr lang="en-US" sz="1000" b="1"/>
          </a:p>
        </p:txBody>
      </p:sp>
    </p:spTree>
    <p:extLst>
      <p:ext uri="{BB962C8B-B14F-4D97-AF65-F5344CB8AC3E}">
        <p14:creationId xmlns:p14="http://schemas.microsoft.com/office/powerpoint/2010/main" xmlns="" val="11827454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8594" name="Rectangle 2"/>
          <p:cNvSpPr>
            <a:spLocks noGrp="1" noRot="1" noChangeAspect="1" noChangeArrowheads="1" noTextEdit="1"/>
          </p:cNvSpPr>
          <p:nvPr>
            <p:ph type="sldImg"/>
          </p:nvPr>
        </p:nvSpPr>
        <p:spPr>
          <a:ln/>
        </p:spPr>
      </p:sp>
      <p:sp>
        <p:nvSpPr>
          <p:cNvPr id="878595" name="Rectangle 3"/>
          <p:cNvSpPr>
            <a:spLocks noGrp="1" noChangeArrowheads="1"/>
          </p:cNvSpPr>
          <p:nvPr>
            <p:ph type="body" idx="1"/>
          </p:nvPr>
        </p:nvSpPr>
        <p:spPr/>
        <p:txBody>
          <a:bodyPr/>
          <a:lstStyle/>
          <a:p>
            <a:r>
              <a:rPr lang="en-US" sz="1200" b="1"/>
              <a:t>1.  On the topic, “Challenges Facing Financial Accounting,” what did the AICPA Special Committee on Financial Reporting suggest should be included in future financial statements?</a:t>
            </a:r>
          </a:p>
          <a:p>
            <a:pPr>
              <a:buFontTx/>
              <a:buChar char="•"/>
            </a:pPr>
            <a:r>
              <a:rPr lang="en-US" sz="1200" b="1"/>
              <a:t>Non-financial</a:t>
            </a:r>
            <a:r>
              <a:rPr lang="en-US" sz="1000" b="1"/>
              <a:t> </a:t>
            </a:r>
            <a:r>
              <a:rPr lang="en-US" sz="1200" b="1"/>
              <a:t>Measurements</a:t>
            </a:r>
            <a:r>
              <a:rPr lang="en-US" sz="1000" b="1"/>
              <a:t> (customer satisfaction indexes, backlog information, and reject rates on goods purchases).</a:t>
            </a:r>
          </a:p>
          <a:p>
            <a:pPr>
              <a:buFontTx/>
              <a:buChar char="•"/>
            </a:pPr>
            <a:r>
              <a:rPr lang="en-US" sz="1200" b="1"/>
              <a:t>Forward-looking Information</a:t>
            </a:r>
            <a:r>
              <a:rPr lang="en-US" sz="1000" b="1"/>
              <a:t> </a:t>
            </a:r>
          </a:p>
          <a:p>
            <a:pPr>
              <a:buFontTx/>
              <a:buChar char="•"/>
            </a:pPr>
            <a:r>
              <a:rPr lang="en-US" sz="1200" b="1"/>
              <a:t>Soft Assets</a:t>
            </a:r>
            <a:r>
              <a:rPr lang="en-US" sz="1000" b="1"/>
              <a:t> (a company’s know-how, market dominance, marketing setup, well-trained employees, and brand image).</a:t>
            </a:r>
          </a:p>
          <a:p>
            <a:pPr>
              <a:buFontTx/>
              <a:buChar char="•"/>
            </a:pPr>
            <a:r>
              <a:rPr lang="en-US" sz="1200" b="1"/>
              <a:t>Timeliness</a:t>
            </a:r>
            <a:r>
              <a:rPr lang="en-US" sz="1000" b="1"/>
              <a:t> (no real time financial information)</a:t>
            </a:r>
          </a:p>
          <a:p>
            <a:pPr>
              <a:buFontTx/>
              <a:buChar char="•"/>
            </a:pPr>
            <a:endParaRPr lang="en-US" sz="1000" b="1"/>
          </a:p>
        </p:txBody>
      </p:sp>
    </p:spTree>
    <p:extLst>
      <p:ext uri="{BB962C8B-B14F-4D97-AF65-F5344CB8AC3E}">
        <p14:creationId xmlns:p14="http://schemas.microsoft.com/office/powerpoint/2010/main" xmlns="" val="21197296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42" name="Rectangle 2"/>
          <p:cNvSpPr>
            <a:spLocks noGrp="1" noRot="1" noChangeAspect="1" noChangeArrowheads="1" noTextEdit="1"/>
          </p:cNvSpPr>
          <p:nvPr>
            <p:ph type="sldImg"/>
          </p:nvPr>
        </p:nvSpPr>
        <p:spPr>
          <a:ln/>
        </p:spPr>
      </p:sp>
      <p:sp>
        <p:nvSpPr>
          <p:cNvPr id="880643" name="Rectangle 3"/>
          <p:cNvSpPr>
            <a:spLocks noGrp="1" noChangeArrowheads="1"/>
          </p:cNvSpPr>
          <p:nvPr>
            <p:ph type="body" idx="1"/>
          </p:nvPr>
        </p:nvSpPr>
        <p:spPr/>
        <p:txBody>
          <a:bodyPr/>
          <a:lstStyle/>
          <a:p>
            <a:r>
              <a:rPr lang="en-US" sz="1200" b="1"/>
              <a:t>1.  On the topic, “Challenges Facing Financial Accounting,” what did the AICPA Special Committee on Financial Reporting suggest should be included in future financial statements?</a:t>
            </a:r>
          </a:p>
          <a:p>
            <a:pPr>
              <a:buFontTx/>
              <a:buChar char="•"/>
            </a:pPr>
            <a:r>
              <a:rPr lang="en-US" sz="1200" b="1"/>
              <a:t>Non-financial</a:t>
            </a:r>
            <a:r>
              <a:rPr lang="en-US" sz="1000" b="1"/>
              <a:t> </a:t>
            </a:r>
            <a:r>
              <a:rPr lang="en-US" sz="1200" b="1"/>
              <a:t>Measurements</a:t>
            </a:r>
            <a:r>
              <a:rPr lang="en-US" sz="1000" b="1"/>
              <a:t> (customer satisfaction indexes, backlog information, and reject rates on goods purchases).</a:t>
            </a:r>
          </a:p>
          <a:p>
            <a:pPr>
              <a:buFontTx/>
              <a:buChar char="•"/>
            </a:pPr>
            <a:r>
              <a:rPr lang="en-US" sz="1200" b="1"/>
              <a:t>Forward-looking Information</a:t>
            </a:r>
            <a:r>
              <a:rPr lang="en-US" sz="1000" b="1"/>
              <a:t> </a:t>
            </a:r>
          </a:p>
          <a:p>
            <a:pPr>
              <a:buFontTx/>
              <a:buChar char="•"/>
            </a:pPr>
            <a:r>
              <a:rPr lang="en-US" sz="1200" b="1"/>
              <a:t>Soft Assets</a:t>
            </a:r>
            <a:r>
              <a:rPr lang="en-US" sz="1000" b="1"/>
              <a:t> (a company’s know-how, market dominance, marketing setup, well-trained employees, and brand image).</a:t>
            </a:r>
          </a:p>
          <a:p>
            <a:pPr>
              <a:buFontTx/>
              <a:buChar char="•"/>
            </a:pPr>
            <a:r>
              <a:rPr lang="en-US" sz="1200" b="1"/>
              <a:t>Timeliness</a:t>
            </a:r>
            <a:r>
              <a:rPr lang="en-US" sz="1000" b="1"/>
              <a:t> (no real time financial information)</a:t>
            </a:r>
          </a:p>
          <a:p>
            <a:pPr>
              <a:buFontTx/>
              <a:buChar char="•"/>
            </a:pPr>
            <a:endParaRPr lang="en-US" sz="1000" b="1"/>
          </a:p>
        </p:txBody>
      </p:sp>
    </p:spTree>
    <p:extLst>
      <p:ext uri="{BB962C8B-B14F-4D97-AF65-F5344CB8AC3E}">
        <p14:creationId xmlns:p14="http://schemas.microsoft.com/office/powerpoint/2010/main" xmlns="" val="1936950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759619A-86FB-491F-A3AB-8DDDB366D16F}" type="slidenum">
              <a:rPr lang="en-US" smtClean="0"/>
              <a:pPr>
                <a:defRPr/>
              </a:pPr>
              <a:t>58</a:t>
            </a:fld>
            <a:endParaRPr lang="en-US"/>
          </a:p>
        </p:txBody>
      </p:sp>
    </p:spTree>
    <p:extLst>
      <p:ext uri="{BB962C8B-B14F-4D97-AF65-F5344CB8AC3E}">
        <p14:creationId xmlns:p14="http://schemas.microsoft.com/office/powerpoint/2010/main" xmlns="" val="3683416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9"/>
          <p:cNvSpPr>
            <a:spLocks noGrp="1"/>
          </p:cNvSpPr>
          <p:nvPr>
            <p:ph type="dt" sz="half" idx="10"/>
          </p:nvPr>
        </p:nvSpPr>
        <p:spPr/>
        <p:txBody>
          <a:bodyPr/>
          <a:lstStyle>
            <a:lvl1pPr>
              <a:defRPr/>
            </a:lvl1pPr>
          </a:lstStyle>
          <a:p>
            <a:pPr>
              <a:defRPr/>
            </a:pPr>
            <a:endParaRPr lang="en-US"/>
          </a:p>
        </p:txBody>
      </p:sp>
      <p:sp>
        <p:nvSpPr>
          <p:cNvPr id="11" name="Footer Placeholder 18"/>
          <p:cNvSpPr>
            <a:spLocks noGrp="1"/>
          </p:cNvSpPr>
          <p:nvPr>
            <p:ph type="ftr" sz="quarter" idx="11"/>
          </p:nvPr>
        </p:nvSpPr>
        <p:spPr>
          <a:xfrm>
            <a:off x="2667000" y="6324600"/>
            <a:ext cx="43434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defRPr/>
            </a:pPr>
            <a:endParaRPr lang="en-US"/>
          </a:p>
        </p:txBody>
      </p:sp>
      <p:sp>
        <p:nvSpPr>
          <p:cNvPr id="12" name="Slide Number Placeholder 26"/>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02D3331F-D549-4F7E-BE56-4C3DCA84E56E}" type="slidenum">
              <a:rPr lang="en-US"/>
              <a:pPr>
                <a:defRPr/>
              </a:pPr>
              <a:t>‹#›</a:t>
            </a:fld>
            <a:endParaRPr lang="en-US"/>
          </a:p>
        </p:txBody>
      </p:sp>
    </p:spTree>
    <p:extLst>
      <p:ext uri="{BB962C8B-B14F-4D97-AF65-F5344CB8AC3E}">
        <p14:creationId xmlns:p14="http://schemas.microsoft.com/office/powerpoint/2010/main" xmlns="" val="475128040"/>
      </p:ext>
    </p:extLst>
  </p:cSld>
  <p:clrMapOvr>
    <a:overrideClrMapping bg1="dk1" tx1="lt1" bg2="dk2" tx2="lt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14267175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44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lvl1pPr>
          </a:lstStyle>
          <a:p>
            <a:pPr>
              <a:defRPr/>
            </a:pPr>
            <a:endParaRPr lang="en-US"/>
          </a:p>
        </p:txBody>
      </p:sp>
      <p:sp>
        <p:nvSpPr>
          <p:cNvPr id="10" name="Footer Placeholder 4"/>
          <p:cNvSpPr>
            <a:spLocks noGrp="1"/>
          </p:cNvSpPr>
          <p:nvPr>
            <p:ph type="ftr" sz="quarter" idx="11"/>
          </p:nvPr>
        </p:nvSpPr>
        <p:spPr>
          <a:xfrm>
            <a:off x="2667000" y="6356350"/>
            <a:ext cx="41910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defRPr/>
            </a:pPr>
            <a:endParaRPr lang="en-US"/>
          </a:p>
        </p:txBody>
      </p:sp>
      <p:sp>
        <p:nvSpPr>
          <p:cNvPr id="11" name="Slide Number Placeholder 5"/>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F1E07DAB-F780-49F3-9604-DDB528FDBC48}" type="slidenum">
              <a:rPr lang="en-US"/>
              <a:pPr>
                <a:defRPr/>
              </a:pPr>
              <a:t>‹#›</a:t>
            </a:fld>
            <a:endParaRPr lang="en-US"/>
          </a:p>
        </p:txBody>
      </p:sp>
    </p:spTree>
    <p:extLst>
      <p:ext uri="{BB962C8B-B14F-4D97-AF65-F5344CB8AC3E}">
        <p14:creationId xmlns:p14="http://schemas.microsoft.com/office/powerpoint/2010/main" xmlns="" val="1181211711"/>
      </p:ext>
    </p:extLst>
  </p:cSld>
  <p:clrMapOvr>
    <a:overrideClrMapping bg1="dk1" tx1="lt1" bg2="dk2" tx2="lt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50541854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250693925"/>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dirty="0" smtClean="0"/>
              <a:t>Click to edit Master title style</a:t>
            </a:r>
            <a:endParaRPr lang="en-US" dirty="0"/>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787284615"/>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22733779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745077231"/>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p>
        </p:txBody>
      </p:sp>
      <p:sp>
        <p:nvSpPr>
          <p:cNvPr id="10" name="Footer Placeholder 5"/>
          <p:cNvSpPr>
            <a:spLocks noGrp="1"/>
          </p:cNvSpPr>
          <p:nvPr>
            <p:ph type="ftr" sz="quarter" idx="11"/>
          </p:nvPr>
        </p:nvSpPr>
        <p:spPr>
          <a:xfrm>
            <a:off x="2667000" y="6324600"/>
            <a:ext cx="42672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045C75"/>
                </a:solidFill>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defRPr>
            </a:lvl1pPr>
          </a:lstStyle>
          <a:p>
            <a:pPr>
              <a:defRPr/>
            </a:pPr>
            <a:fld id="{864EA22E-59D7-4CF7-A802-CB72526EA060}" type="slidenum">
              <a:rPr lang="en-US"/>
              <a:pPr>
                <a:defRPr/>
              </a:pPr>
              <a:t>‹#›</a:t>
            </a:fld>
            <a:endParaRPr lang="en-US"/>
          </a:p>
        </p:txBody>
      </p:sp>
    </p:spTree>
    <p:extLst>
      <p:ext uri="{BB962C8B-B14F-4D97-AF65-F5344CB8AC3E}">
        <p14:creationId xmlns:p14="http://schemas.microsoft.com/office/powerpoint/2010/main" xmlns="" val="102684120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897621536"/>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07052458"/>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674276518"/>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206622735"/>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1430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195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97079360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endParaRPr lang="en-US"/>
          </a:p>
        </p:txBody>
      </p:sp>
      <p:grpSp>
        <p:nvGrpSpPr>
          <p:cNvPr id="1031"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 id="2147483798" r:id="rId13"/>
    <p:sldLayoutId id="2147483799" r:id="rId14"/>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3.wmf"/></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4.wmf"/></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5.w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4.xml"/><Relationship Id="rId1" Type="http://schemas.openxmlformats.org/officeDocument/2006/relationships/vmlDrawing" Target="../drawings/vmlDrawing3.vml"/><Relationship Id="rId6" Type="http://schemas.openxmlformats.org/officeDocument/2006/relationships/image" Target="../media/image7.png"/><Relationship Id="rId5" Type="http://schemas.openxmlformats.org/officeDocument/2006/relationships/image" Target="../media/image6.wmf"/><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vmlDrawing" Target="../drawings/vmlDrawing4.vml"/><Relationship Id="rId5" Type="http://schemas.openxmlformats.org/officeDocument/2006/relationships/image" Target="../media/image8.wmf"/><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vmlDrawing" Target="../drawings/vmlDrawing5.vml"/><Relationship Id="rId5" Type="http://schemas.openxmlformats.org/officeDocument/2006/relationships/image" Target="../media/image9.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vmlDrawing" Target="../drawings/vmlDrawing6.vml"/><Relationship Id="rId5" Type="http://schemas.openxmlformats.org/officeDocument/2006/relationships/image" Target="../media/image10.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vmlDrawing" Target="../drawings/vmlDrawing7.vml"/><Relationship Id="rId5" Type="http://schemas.openxmlformats.org/officeDocument/2006/relationships/image" Target="../media/image11.wmf"/><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vmlDrawing" Target="../drawings/vmlDrawing8.vml"/><Relationship Id="rId5" Type="http://schemas.openxmlformats.org/officeDocument/2006/relationships/image" Target="../media/image12.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vmlDrawing" Target="../drawings/vmlDrawing10.v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vmlDrawing" Target="../drawings/vmlDrawing11.vml"/><Relationship Id="rId5" Type="http://schemas.openxmlformats.org/officeDocument/2006/relationships/image" Target="../media/image1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4.xml"/><Relationship Id="rId1" Type="http://schemas.openxmlformats.org/officeDocument/2006/relationships/vmlDrawing" Target="../drawings/vmlDrawing12.vml"/><Relationship Id="rId5" Type="http://schemas.openxmlformats.org/officeDocument/2006/relationships/image" Target="../media/image14.wmf"/><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4.xml"/><Relationship Id="rId1" Type="http://schemas.openxmlformats.org/officeDocument/2006/relationships/vmlDrawing" Target="../drawings/vmlDrawing13.vml"/><Relationship Id="rId6" Type="http://schemas.openxmlformats.org/officeDocument/2006/relationships/image" Target="../media/image16.wmf"/><Relationship Id="rId5" Type="http://schemas.openxmlformats.org/officeDocument/2006/relationships/image" Target="../media/image15.wmf"/><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vmlDrawing" Target="../drawings/vmlDrawing14.vml"/><Relationship Id="rId5" Type="http://schemas.openxmlformats.org/officeDocument/2006/relationships/image" Target="../media/image17.wmf"/><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vmlDrawing" Target="../drawings/vmlDrawing17.v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vmlDrawing" Target="../drawings/vmlDrawing18.vml"/><Relationship Id="rId5" Type="http://schemas.openxmlformats.org/officeDocument/2006/relationships/image" Target="../media/image19.wmf"/><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4.xml"/><Relationship Id="rId1" Type="http://schemas.openxmlformats.org/officeDocument/2006/relationships/vmlDrawing" Target="../drawings/vmlDrawing19.vml"/><Relationship Id="rId6" Type="http://schemas.openxmlformats.org/officeDocument/2006/relationships/image" Target="../media/image21.wmf"/><Relationship Id="rId5" Type="http://schemas.openxmlformats.org/officeDocument/2006/relationships/image" Target="../media/image20.wmf"/><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4.xml"/><Relationship Id="rId1" Type="http://schemas.openxmlformats.org/officeDocument/2006/relationships/vmlDrawing" Target="../drawings/vmlDrawing21.vml"/><Relationship Id="rId5" Type="http://schemas.openxmlformats.org/officeDocument/2006/relationships/image" Target="../media/image22.wmf"/><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4.xml"/><Relationship Id="rId1" Type="http://schemas.openxmlformats.org/officeDocument/2006/relationships/vmlDrawing" Target="../drawings/vmlDrawing22.vml"/><Relationship Id="rId5" Type="http://schemas.openxmlformats.org/officeDocument/2006/relationships/image" Target="../media/image23.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24.vml"/><Relationship Id="rId5" Type="http://schemas.openxmlformats.org/officeDocument/2006/relationships/image" Target="../media/image25.wmf"/><Relationship Id="rId4" Type="http://schemas.openxmlformats.org/officeDocument/2006/relationships/image" Target="../media/image24.wmf"/></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25.vml"/><Relationship Id="rId4" Type="http://schemas.openxmlformats.org/officeDocument/2006/relationships/image" Target="../media/image26.wmf"/></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26.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27.v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vmlDrawing" Target="../drawings/vmlDrawing28.vml"/><Relationship Id="rId5" Type="http://schemas.openxmlformats.org/officeDocument/2006/relationships/image" Target="../media/image27.wmf"/><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4.xml"/><Relationship Id="rId1" Type="http://schemas.openxmlformats.org/officeDocument/2006/relationships/vmlDrawing" Target="../drawings/vmlDrawing29.vml"/><Relationship Id="rId5" Type="http://schemas.openxmlformats.org/officeDocument/2006/relationships/image" Target="../media/image28.wmf"/><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4.xml"/><Relationship Id="rId1" Type="http://schemas.openxmlformats.org/officeDocument/2006/relationships/vmlDrawing" Target="../drawings/vmlDrawing30.vml"/><Relationship Id="rId6" Type="http://schemas.openxmlformats.org/officeDocument/2006/relationships/image" Target="../media/image30.wmf"/><Relationship Id="rId5" Type="http://schemas.openxmlformats.org/officeDocument/2006/relationships/image" Target="../media/image29.wmf"/><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4.xml"/><Relationship Id="rId1" Type="http://schemas.openxmlformats.org/officeDocument/2006/relationships/vmlDrawing" Target="../drawings/vmlDrawing31.vml"/><Relationship Id="rId6" Type="http://schemas.openxmlformats.org/officeDocument/2006/relationships/image" Target="../media/image32.png"/><Relationship Id="rId5" Type="http://schemas.openxmlformats.org/officeDocument/2006/relationships/image" Target="../media/image31.wmf"/><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vmlDrawing" Target="../drawings/vmlDrawing32.vml"/><Relationship Id="rId5" Type="http://schemas.openxmlformats.org/officeDocument/2006/relationships/image" Target="../media/image33.wmf"/><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vmlDrawing" Target="../drawings/vmlDrawing33.vml"/><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3.xml"/><Relationship Id="rId1" Type="http://schemas.openxmlformats.org/officeDocument/2006/relationships/vmlDrawing" Target="../drawings/vmlDrawing34.vml"/><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3.xml"/><Relationship Id="rId1" Type="http://schemas.openxmlformats.org/officeDocument/2006/relationships/vmlDrawing" Target="../drawings/vmlDrawing35.vml"/><Relationship Id="rId5" Type="http://schemas.openxmlformats.org/officeDocument/2006/relationships/image" Target="../media/image34.png"/><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4.xml"/><Relationship Id="rId1" Type="http://schemas.openxmlformats.org/officeDocument/2006/relationships/vmlDrawing" Target="../drawings/vmlDrawing36.vml"/><Relationship Id="rId6" Type="http://schemas.openxmlformats.org/officeDocument/2006/relationships/image" Target="../media/image36.png"/><Relationship Id="rId5" Type="http://schemas.openxmlformats.org/officeDocument/2006/relationships/image" Target="../media/image35.wmf"/><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3.xml"/><Relationship Id="rId1" Type="http://schemas.openxmlformats.org/officeDocument/2006/relationships/vmlDrawing" Target="../drawings/vmlDrawing37.vm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8.v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3.xml"/><Relationship Id="rId1" Type="http://schemas.openxmlformats.org/officeDocument/2006/relationships/vmlDrawing" Target="../drawings/vmlDrawing39.vml"/><Relationship Id="rId5" Type="http://schemas.openxmlformats.org/officeDocument/2006/relationships/image" Target="../media/image37.png"/><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3.xml"/><Relationship Id="rId1" Type="http://schemas.openxmlformats.org/officeDocument/2006/relationships/vmlDrawing" Target="../drawings/vmlDrawing40.vml"/><Relationship Id="rId5" Type="http://schemas.openxmlformats.org/officeDocument/2006/relationships/image" Target="../media/image38.png"/><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4.xml"/><Relationship Id="rId1" Type="http://schemas.openxmlformats.org/officeDocument/2006/relationships/vmlDrawing" Target="../drawings/vmlDrawing41.vml"/><Relationship Id="rId4" Type="http://schemas.openxmlformats.org/officeDocument/2006/relationships/image" Target="../media/image39.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3.xml"/><Relationship Id="rId1" Type="http://schemas.openxmlformats.org/officeDocument/2006/relationships/vmlDrawing" Target="../drawings/vmlDrawing42.vml"/><Relationship Id="rId5" Type="http://schemas.openxmlformats.org/officeDocument/2006/relationships/image" Target="../media/image40.wmf"/><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3.v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3.xml"/><Relationship Id="rId1" Type="http://schemas.openxmlformats.org/officeDocument/2006/relationships/vmlDrawing" Target="../drawings/vmlDrawing44.vml"/><Relationship Id="rId5" Type="http://schemas.openxmlformats.org/officeDocument/2006/relationships/image" Target="../media/image41.png"/><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4.xml"/><Relationship Id="rId1" Type="http://schemas.openxmlformats.org/officeDocument/2006/relationships/vmlDrawing" Target="../drawings/vmlDrawing45.vml"/><Relationship Id="rId5" Type="http://schemas.openxmlformats.org/officeDocument/2006/relationships/image" Target="../media/image42.wmf"/><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4.xml"/><Relationship Id="rId1" Type="http://schemas.openxmlformats.org/officeDocument/2006/relationships/vmlDrawing" Target="../drawings/vmlDrawing46.vml"/><Relationship Id="rId5" Type="http://schemas.openxmlformats.org/officeDocument/2006/relationships/image" Target="../media/image43.wmf"/><Relationship Id="rId4" Type="http://schemas.openxmlformats.org/officeDocument/2006/relationships/image" Target="../media/image2.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3.xml"/><Relationship Id="rId1" Type="http://schemas.openxmlformats.org/officeDocument/2006/relationships/vmlDrawing" Target="../drawings/vmlDrawing47.vml"/><Relationship Id="rId5" Type="http://schemas.openxmlformats.org/officeDocument/2006/relationships/image" Target="../media/image44.wmf"/><Relationship Id="rId4" Type="http://schemas.openxmlformats.org/officeDocument/2006/relationships/image" Target="../media/image2.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3.xml"/><Relationship Id="rId1" Type="http://schemas.openxmlformats.org/officeDocument/2006/relationships/vmlDrawing" Target="../drawings/vmlDrawing48.vml"/><Relationship Id="rId5" Type="http://schemas.openxmlformats.org/officeDocument/2006/relationships/image" Target="../media/image45.png"/><Relationship Id="rId4" Type="http://schemas.openxmlformats.org/officeDocument/2006/relationships/image" Target="../media/image2.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3.xml"/><Relationship Id="rId1" Type="http://schemas.openxmlformats.org/officeDocument/2006/relationships/vmlDrawing" Target="../drawings/vmlDrawing49.vml"/><Relationship Id="rId4" Type="http://schemas.openxmlformats.org/officeDocument/2006/relationships/image" Target="../media/image2.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3.xml"/><Relationship Id="rId1" Type="http://schemas.openxmlformats.org/officeDocument/2006/relationships/vmlDrawing" Target="../drawings/vmlDrawing50.vml"/><Relationship Id="rId5" Type="http://schemas.openxmlformats.org/officeDocument/2006/relationships/image" Target="../media/image46.png"/><Relationship Id="rId4" Type="http://schemas.openxmlformats.org/officeDocument/2006/relationships/image" Target="../media/image2.png"/></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1.v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52.v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3.xml"/><Relationship Id="rId1" Type="http://schemas.openxmlformats.org/officeDocument/2006/relationships/vmlDrawing" Target="../drawings/vmlDrawing53.v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2250800"/>
            <a:ext cx="5715000" cy="768350"/>
          </a:xfrm>
          <a:ln>
            <a:miter lim="800000"/>
            <a:headEnd/>
            <a:tailEnd/>
          </a:ln>
          <a:extLst/>
        </p:spPr>
        <p:txBody>
          <a:bodyPr>
            <a:normAutofit fontScale="90000"/>
          </a:bodyPr>
          <a:lstStyle/>
          <a:p>
            <a:pPr eaLnBrk="1" fontAlgn="auto" hangingPunct="1">
              <a:spcAft>
                <a:spcPts val="0"/>
              </a:spcAft>
              <a:defRPr/>
            </a:pPr>
            <a:r>
              <a:rPr lang="en-US" dirty="0" smtClean="0"/>
              <a:t>Chapter 3-Continued</a:t>
            </a:r>
            <a:endParaRPr lang="en-US" dirty="0"/>
          </a:p>
        </p:txBody>
      </p:sp>
      <p:sp>
        <p:nvSpPr>
          <p:cNvPr id="18435" name="Rectangle 3"/>
          <p:cNvSpPr>
            <a:spLocks noGrp="1" noChangeArrowheads="1"/>
          </p:cNvSpPr>
          <p:nvPr>
            <p:ph type="subTitle" idx="1"/>
          </p:nvPr>
        </p:nvSpPr>
        <p:spPr>
          <a:xfrm>
            <a:off x="1676400" y="3959225"/>
            <a:ext cx="6172200" cy="655638"/>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p>
            <a:pPr marL="109538" marR="0" algn="l">
              <a:lnSpc>
                <a:spcPct val="90000"/>
              </a:lnSpc>
              <a:spcBef>
                <a:spcPct val="0"/>
              </a:spcBef>
            </a:pPr>
            <a:r>
              <a:rPr lang="en-US" sz="3900" b="1" i="1" smtClean="0">
                <a:solidFill>
                  <a:schemeClr val="bg2"/>
                </a:solidFill>
                <a:latin typeface="Calibri" panose="020F0502020204030204" pitchFamily="34" charset="0"/>
              </a:rPr>
              <a:t>Cost-Volume-Profit Analysis</a:t>
            </a:r>
          </a:p>
        </p:txBody>
      </p:sp>
      <p:sp>
        <p:nvSpPr>
          <p:cNvPr id="2" name="Rectangle 1"/>
          <p:cNvSpPr/>
          <p:nvPr/>
        </p:nvSpPr>
        <p:spPr>
          <a:xfrm>
            <a:off x="990600" y="623888"/>
            <a:ext cx="7162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600" b="1" dirty="0"/>
              <a:t>Lecture 4</a:t>
            </a:r>
          </a:p>
        </p:txBody>
      </p:sp>
      <p:sp>
        <p:nvSpPr>
          <p:cNvPr id="3" name="Slide Number Placeholder 2"/>
          <p:cNvSpPr>
            <a:spLocks noGrp="1"/>
          </p:cNvSpPr>
          <p:nvPr>
            <p:ph type="sldNum" sz="quarter" idx="12"/>
          </p:nvPr>
        </p:nvSpPr>
        <p:spPr/>
        <p:txBody>
          <a:bodyPr/>
          <a:lstStyle/>
          <a:p>
            <a:pPr>
              <a:defRPr/>
            </a:pPr>
            <a:fld id="{02D3331F-D549-4F7E-BE56-4C3DCA84E56E}" type="slidenum">
              <a:rPr lang="en-US" smtClean="0"/>
              <a:pPr>
                <a:defRPr/>
              </a:pPr>
              <a:t>1</a:t>
            </a:fld>
            <a:endParaRPr lang="en-US"/>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Freeform 2"/>
          <p:cNvSpPr>
            <a:spLocks/>
          </p:cNvSpPr>
          <p:nvPr/>
        </p:nvSpPr>
        <p:spPr bwMode="auto">
          <a:xfrm flipH="1">
            <a:off x="4495800" y="1093788"/>
            <a:ext cx="76200" cy="430212"/>
          </a:xfrm>
          <a:custGeom>
            <a:avLst/>
            <a:gdLst>
              <a:gd name="T0" fmla="*/ 0 w 1"/>
              <a:gd name="T1" fmla="*/ 0 h 175"/>
              <a:gd name="T2" fmla="*/ 0 w 1"/>
              <a:gd name="T3" fmla="*/ 2147483646 h 175"/>
              <a:gd name="T4" fmla="*/ 0 60000 65536"/>
              <a:gd name="T5" fmla="*/ 0 60000 65536"/>
            </a:gdLst>
            <a:ahLst/>
            <a:cxnLst>
              <a:cxn ang="T4">
                <a:pos x="T0" y="T1"/>
              </a:cxn>
              <a:cxn ang="T5">
                <a:pos x="T2" y="T3"/>
              </a:cxn>
            </a:cxnLst>
            <a:rect l="0" t="0" r="r" b="b"/>
            <a:pathLst>
              <a:path w="1" h="175">
                <a:moveTo>
                  <a:pt x="0" y="0"/>
                </a:moveTo>
                <a:lnTo>
                  <a:pt x="0" y="175"/>
                </a:lnTo>
              </a:path>
            </a:pathLst>
          </a:custGeom>
          <a:noFill/>
          <a:ln w="57150">
            <a:solidFill>
              <a:schemeClr val="tx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0483" name="Freeform 3"/>
          <p:cNvSpPr>
            <a:spLocks/>
          </p:cNvSpPr>
          <p:nvPr/>
        </p:nvSpPr>
        <p:spPr bwMode="auto">
          <a:xfrm>
            <a:off x="6781800" y="1524000"/>
            <a:ext cx="1588" cy="392113"/>
          </a:xfrm>
          <a:custGeom>
            <a:avLst/>
            <a:gdLst>
              <a:gd name="T0" fmla="*/ 0 w 1"/>
              <a:gd name="T1" fmla="*/ 2147483646 h 247"/>
              <a:gd name="T2" fmla="*/ 0 w 1"/>
              <a:gd name="T3" fmla="*/ 0 h 247"/>
              <a:gd name="T4" fmla="*/ 0 60000 65536"/>
              <a:gd name="T5" fmla="*/ 0 60000 65536"/>
            </a:gdLst>
            <a:ahLst/>
            <a:cxnLst>
              <a:cxn ang="T4">
                <a:pos x="T0" y="T1"/>
              </a:cxn>
              <a:cxn ang="T5">
                <a:pos x="T2" y="T3"/>
              </a:cxn>
            </a:cxnLst>
            <a:rect l="0" t="0" r="r" b="b"/>
            <a:pathLst>
              <a:path w="1" h="247">
                <a:moveTo>
                  <a:pt x="0" y="247"/>
                </a:moveTo>
                <a:lnTo>
                  <a:pt x="0" y="0"/>
                </a:lnTo>
              </a:path>
            </a:pathLst>
          </a:custGeom>
          <a:noFill/>
          <a:ln w="57150">
            <a:solidFill>
              <a:schemeClr val="tx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0484" name="Freeform 4"/>
          <p:cNvSpPr>
            <a:spLocks/>
          </p:cNvSpPr>
          <p:nvPr/>
        </p:nvSpPr>
        <p:spPr bwMode="auto">
          <a:xfrm>
            <a:off x="2286000" y="1524000"/>
            <a:ext cx="1588" cy="392113"/>
          </a:xfrm>
          <a:custGeom>
            <a:avLst/>
            <a:gdLst>
              <a:gd name="T0" fmla="*/ 0 w 1"/>
              <a:gd name="T1" fmla="*/ 2147483646 h 247"/>
              <a:gd name="T2" fmla="*/ 0 w 1"/>
              <a:gd name="T3" fmla="*/ 0 h 247"/>
              <a:gd name="T4" fmla="*/ 0 60000 65536"/>
              <a:gd name="T5" fmla="*/ 0 60000 65536"/>
            </a:gdLst>
            <a:ahLst/>
            <a:cxnLst>
              <a:cxn ang="T4">
                <a:pos x="T0" y="T1"/>
              </a:cxn>
              <a:cxn ang="T5">
                <a:pos x="T2" y="T3"/>
              </a:cxn>
            </a:cxnLst>
            <a:rect l="0" t="0" r="r" b="b"/>
            <a:pathLst>
              <a:path w="1" h="247">
                <a:moveTo>
                  <a:pt x="0" y="247"/>
                </a:moveTo>
                <a:lnTo>
                  <a:pt x="0" y="0"/>
                </a:lnTo>
              </a:path>
            </a:pathLst>
          </a:custGeom>
          <a:noFill/>
          <a:ln w="57150">
            <a:solidFill>
              <a:schemeClr val="tx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0485" name="Freeform 5"/>
          <p:cNvSpPr>
            <a:spLocks/>
          </p:cNvSpPr>
          <p:nvPr/>
        </p:nvSpPr>
        <p:spPr bwMode="auto">
          <a:xfrm>
            <a:off x="2286000" y="1524000"/>
            <a:ext cx="4495800" cy="76200"/>
          </a:xfrm>
          <a:custGeom>
            <a:avLst/>
            <a:gdLst>
              <a:gd name="T0" fmla="*/ 0 w 3434"/>
              <a:gd name="T1" fmla="*/ 0 h 1"/>
              <a:gd name="T2" fmla="*/ 2147483646 w 3434"/>
              <a:gd name="T3" fmla="*/ 0 h 1"/>
              <a:gd name="T4" fmla="*/ 0 60000 65536"/>
              <a:gd name="T5" fmla="*/ 0 60000 65536"/>
            </a:gdLst>
            <a:ahLst/>
            <a:cxnLst>
              <a:cxn ang="T4">
                <a:pos x="T0" y="T1"/>
              </a:cxn>
              <a:cxn ang="T5">
                <a:pos x="T2" y="T3"/>
              </a:cxn>
            </a:cxnLst>
            <a:rect l="0" t="0" r="r" b="b"/>
            <a:pathLst>
              <a:path w="3434" h="1">
                <a:moveTo>
                  <a:pt x="0" y="0"/>
                </a:moveTo>
                <a:lnTo>
                  <a:pt x="3434" y="0"/>
                </a:lnTo>
              </a:path>
            </a:pathLst>
          </a:custGeom>
          <a:noFill/>
          <a:ln w="57150" cap="flat" cmpd="sng">
            <a:solidFill>
              <a:schemeClr val="tx1"/>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44454" name="Rectangle 6"/>
          <p:cNvSpPr>
            <a:spLocks noChangeArrowheads="1"/>
          </p:cNvSpPr>
          <p:nvPr/>
        </p:nvSpPr>
        <p:spPr bwMode="auto">
          <a:xfrm>
            <a:off x="381000" y="457200"/>
            <a:ext cx="8382000" cy="56038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nchor="b">
            <a:normAutofit fontScale="90000" lnSpcReduction="20000"/>
          </a:bodyPr>
          <a:lstStyle/>
          <a:p>
            <a:pPr marL="109538">
              <a:defRPr/>
            </a:pPr>
            <a:r>
              <a:rPr lang="en-US" sz="4000" b="1" i="1" dirty="0">
                <a:solidFill>
                  <a:schemeClr val="tx2"/>
                </a:solidFill>
                <a:latin typeface="+mj-lt"/>
                <a:ea typeface="+mj-ea"/>
                <a:cs typeface="+mj-cs"/>
              </a:rPr>
              <a:t>Cost-Volume-Profit</a:t>
            </a:r>
          </a:p>
        </p:txBody>
      </p:sp>
      <p:sp>
        <p:nvSpPr>
          <p:cNvPr id="744455" name="Rectangle 7"/>
          <p:cNvSpPr>
            <a:spLocks noChangeArrowheads="1"/>
          </p:cNvSpPr>
          <p:nvPr/>
        </p:nvSpPr>
        <p:spPr bwMode="auto">
          <a:xfrm>
            <a:off x="1295400" y="1905000"/>
            <a:ext cx="2057400" cy="1543050"/>
          </a:xfrm>
          <a:prstGeom prst="rect">
            <a:avLst/>
          </a:prstGeom>
          <a:solidFill>
            <a:srgbClr val="0035A0"/>
          </a:solidFill>
          <a:ln w="57150">
            <a:solidFill>
              <a:schemeClr val="tx1"/>
            </a:solidFill>
            <a:miter lim="800000"/>
            <a:headEnd/>
            <a:tailEnd/>
          </a:ln>
          <a:effectLst>
            <a:outerShdw dist="38100" dir="5400000" algn="ctr" rotWithShape="0">
              <a:schemeClr val="bg2"/>
            </a:outerShdw>
          </a:effectLst>
        </p:spPr>
        <p:txBody>
          <a:bodyPr lIns="90488" tIns="44450" rIns="90488" bIns="44450" anchor="ctr"/>
          <a:lstStyle>
            <a:lvl1pPr algn="l">
              <a:spcBef>
                <a:spcPct val="20000"/>
              </a:spcBef>
              <a:buClr>
                <a:schemeClr val="accent2"/>
              </a:buClr>
              <a:buSzPct val="75000"/>
              <a:buFont typeface="Wingdings" panose="05000000000000000000" pitchFamily="2" charset="2"/>
              <a:buChar char="l"/>
              <a:defRPr sz="2800" b="1">
                <a:solidFill>
                  <a:schemeClr val="bg2"/>
                </a:solidFill>
                <a:effectLst>
                  <a:outerShdw blurRad="38100" dist="38100" dir="2700000" algn="tl">
                    <a:srgbClr val="FFFFFF"/>
                  </a:outerShdw>
                </a:effectLst>
                <a:latin typeface="Arial" panose="020B0604020202020204" pitchFamily="34" charset="0"/>
              </a:defRPr>
            </a:lvl1pPr>
            <a:lvl2pPr marL="685800" indent="-228600" algn="l">
              <a:spcBef>
                <a:spcPct val="20000"/>
              </a:spcBef>
              <a:buClr>
                <a:schemeClr val="accent2"/>
              </a:buClr>
              <a:buSzPct val="75000"/>
              <a:buFont typeface="Wingdings" panose="05000000000000000000" pitchFamily="2" charset="2"/>
              <a:buChar char="l"/>
              <a:defRPr sz="2400" b="1">
                <a:solidFill>
                  <a:schemeClr val="bg2"/>
                </a:solidFill>
                <a:effectLst>
                  <a:outerShdw blurRad="38100" dist="38100" dir="2700000" algn="tl">
                    <a:srgbClr val="FFFFFF"/>
                  </a:outerShdw>
                </a:effectLst>
                <a:latin typeface="Arial" panose="020B0604020202020204" pitchFamily="34" charset="0"/>
              </a:defRPr>
            </a:lvl2pPr>
            <a:lvl3pPr marL="1143000"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FFFFFF"/>
                  </a:outerShdw>
                </a:effectLst>
                <a:latin typeface="Arial" panose="020B0604020202020204" pitchFamily="34" charset="0"/>
              </a:defRPr>
            </a:lvl3pPr>
            <a:lvl4pPr marL="1543050" indent="-17145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FFFFFF"/>
                  </a:outerShdw>
                </a:effectLst>
                <a:latin typeface="Arial" panose="020B0604020202020204" pitchFamily="34" charset="0"/>
              </a:defRPr>
            </a:lvl4pPr>
            <a:lvl5pPr marL="2000250" indent="-17145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FFFFFF"/>
                  </a:outerShdw>
                </a:effectLst>
                <a:latin typeface="Arial" panose="020B0604020202020204" pitchFamily="34" charset="0"/>
              </a:defRPr>
            </a:lvl5pPr>
            <a:lvl6pPr marL="24574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FFFFFF"/>
                  </a:outerShdw>
                </a:effectLst>
                <a:latin typeface="Arial" panose="020B0604020202020204" pitchFamily="34" charset="0"/>
              </a:defRPr>
            </a:lvl6pPr>
            <a:lvl7pPr marL="29146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FFFFFF"/>
                  </a:outerShdw>
                </a:effectLst>
                <a:latin typeface="Arial" panose="020B0604020202020204" pitchFamily="34" charset="0"/>
              </a:defRPr>
            </a:lvl7pPr>
            <a:lvl8pPr marL="33718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FFFFFF"/>
                  </a:outerShdw>
                </a:effectLst>
                <a:latin typeface="Arial" panose="020B0604020202020204" pitchFamily="34" charset="0"/>
              </a:defRPr>
            </a:lvl8pPr>
            <a:lvl9pPr marL="38290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FFFFFF"/>
                  </a:outerShdw>
                </a:effectLst>
                <a:latin typeface="Arial" panose="020B0604020202020204" pitchFamily="34" charset="0"/>
              </a:defRPr>
            </a:lvl9pPr>
          </a:lstStyle>
          <a:p>
            <a:pPr algn="ctr" eaLnBrk="1" hangingPunct="1">
              <a:lnSpc>
                <a:spcPct val="115000"/>
              </a:lnSpc>
              <a:spcBef>
                <a:spcPct val="35000"/>
              </a:spcBef>
              <a:buFont typeface="Wingdings" panose="05000000000000000000" pitchFamily="2" charset="2"/>
              <a:buNone/>
              <a:defRPr/>
            </a:pPr>
            <a:endParaRPr lang="en-US" sz="1800" smtClean="0">
              <a:solidFill>
                <a:schemeClr val="bg1"/>
              </a:solidFill>
              <a:effectLst>
                <a:outerShdw blurRad="38100" dist="38100" dir="2700000" algn="tl">
                  <a:srgbClr val="000000"/>
                </a:outerShdw>
              </a:effectLst>
            </a:endParaRPr>
          </a:p>
          <a:p>
            <a:pPr algn="ctr" eaLnBrk="1" hangingPunct="1">
              <a:lnSpc>
                <a:spcPct val="115000"/>
              </a:lnSpc>
              <a:spcBef>
                <a:spcPct val="35000"/>
              </a:spcBef>
              <a:buFont typeface="Wingdings" panose="05000000000000000000" pitchFamily="2" charset="2"/>
              <a:buNone/>
              <a:defRPr/>
            </a:pPr>
            <a:r>
              <a:rPr lang="en-US" sz="1800" smtClean="0">
                <a:solidFill>
                  <a:schemeClr val="bg1"/>
                </a:solidFill>
                <a:effectLst>
                  <a:outerShdw blurRad="38100" dist="38100" dir="2700000" algn="tl">
                    <a:srgbClr val="000000"/>
                  </a:outerShdw>
                </a:effectLst>
              </a:rPr>
              <a:t>Cost Behavior Analysis</a:t>
            </a:r>
          </a:p>
          <a:p>
            <a:pPr algn="ctr" eaLnBrk="1" hangingPunct="1">
              <a:lnSpc>
                <a:spcPct val="115000"/>
              </a:lnSpc>
              <a:spcBef>
                <a:spcPct val="35000"/>
              </a:spcBef>
              <a:buFont typeface="Wingdings" panose="05000000000000000000" pitchFamily="2" charset="2"/>
              <a:buNone/>
              <a:defRPr/>
            </a:pPr>
            <a:endParaRPr lang="en-US" sz="1800" smtClean="0">
              <a:solidFill>
                <a:schemeClr val="bg1"/>
              </a:solidFill>
              <a:effectLst>
                <a:outerShdw blurRad="38100" dist="38100" dir="2700000" algn="tl">
                  <a:srgbClr val="000000"/>
                </a:outerShdw>
              </a:effectLst>
            </a:endParaRPr>
          </a:p>
        </p:txBody>
      </p:sp>
      <p:sp>
        <p:nvSpPr>
          <p:cNvPr id="744457" name="Rectangle 9"/>
          <p:cNvSpPr>
            <a:spLocks noChangeArrowheads="1"/>
          </p:cNvSpPr>
          <p:nvPr/>
        </p:nvSpPr>
        <p:spPr bwMode="auto">
          <a:xfrm>
            <a:off x="5791200" y="1905000"/>
            <a:ext cx="2146300" cy="1543050"/>
          </a:xfrm>
          <a:prstGeom prst="rect">
            <a:avLst/>
          </a:prstGeom>
          <a:solidFill>
            <a:srgbClr val="0035A0"/>
          </a:solidFill>
          <a:ln w="57150">
            <a:solidFill>
              <a:schemeClr val="tx1"/>
            </a:solidFill>
            <a:miter lim="800000"/>
            <a:headEnd/>
            <a:tailEnd/>
          </a:ln>
          <a:effectLst>
            <a:outerShdw dist="38100" dir="5400000" algn="ctr" rotWithShape="0">
              <a:schemeClr val="bg2"/>
            </a:outerShdw>
          </a:effectLst>
        </p:spPr>
        <p:txBody>
          <a:bodyPr lIns="90488" tIns="44450" rIns="90488" bIns="44450" anchor="ctr"/>
          <a:lstStyle>
            <a:lvl1pPr algn="l">
              <a:spcBef>
                <a:spcPct val="20000"/>
              </a:spcBef>
              <a:buClr>
                <a:schemeClr val="accent2"/>
              </a:buClr>
              <a:buSzPct val="75000"/>
              <a:buFont typeface="Wingdings" panose="05000000000000000000" pitchFamily="2" charset="2"/>
              <a:buChar char="l"/>
              <a:defRPr sz="2800" b="1">
                <a:solidFill>
                  <a:schemeClr val="bg2"/>
                </a:solidFill>
                <a:effectLst>
                  <a:outerShdw blurRad="38100" dist="38100" dir="2700000" algn="tl">
                    <a:srgbClr val="FFFFFF"/>
                  </a:outerShdw>
                </a:effectLst>
                <a:latin typeface="Arial" panose="020B0604020202020204" pitchFamily="34" charset="0"/>
              </a:defRPr>
            </a:lvl1pPr>
            <a:lvl2pPr marL="685800" indent="-228600" algn="l">
              <a:spcBef>
                <a:spcPct val="20000"/>
              </a:spcBef>
              <a:buClr>
                <a:schemeClr val="accent2"/>
              </a:buClr>
              <a:buSzPct val="75000"/>
              <a:buFont typeface="Wingdings" panose="05000000000000000000" pitchFamily="2" charset="2"/>
              <a:buChar char="l"/>
              <a:defRPr sz="2400" b="1">
                <a:solidFill>
                  <a:schemeClr val="bg2"/>
                </a:solidFill>
                <a:effectLst>
                  <a:outerShdw blurRad="38100" dist="38100" dir="2700000" algn="tl">
                    <a:srgbClr val="FFFFFF"/>
                  </a:outerShdw>
                </a:effectLst>
                <a:latin typeface="Arial" panose="020B0604020202020204" pitchFamily="34" charset="0"/>
              </a:defRPr>
            </a:lvl2pPr>
            <a:lvl3pPr marL="1143000"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FFFFFF"/>
                  </a:outerShdw>
                </a:effectLst>
                <a:latin typeface="Arial" panose="020B0604020202020204" pitchFamily="34" charset="0"/>
              </a:defRPr>
            </a:lvl3pPr>
            <a:lvl4pPr marL="1543050" indent="-17145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FFFFFF"/>
                  </a:outerShdw>
                </a:effectLst>
                <a:latin typeface="Arial" panose="020B0604020202020204" pitchFamily="34" charset="0"/>
              </a:defRPr>
            </a:lvl4pPr>
            <a:lvl5pPr marL="2000250" indent="-17145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FFFFFF"/>
                  </a:outerShdw>
                </a:effectLst>
                <a:latin typeface="Arial" panose="020B0604020202020204" pitchFamily="34" charset="0"/>
              </a:defRPr>
            </a:lvl5pPr>
            <a:lvl6pPr marL="24574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FFFFFF"/>
                  </a:outerShdw>
                </a:effectLst>
                <a:latin typeface="Arial" panose="020B0604020202020204" pitchFamily="34" charset="0"/>
              </a:defRPr>
            </a:lvl6pPr>
            <a:lvl7pPr marL="29146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FFFFFF"/>
                  </a:outerShdw>
                </a:effectLst>
                <a:latin typeface="Arial" panose="020B0604020202020204" pitchFamily="34" charset="0"/>
              </a:defRPr>
            </a:lvl7pPr>
            <a:lvl8pPr marL="33718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FFFFFF"/>
                  </a:outerShdw>
                </a:effectLst>
                <a:latin typeface="Arial" panose="020B0604020202020204" pitchFamily="34" charset="0"/>
              </a:defRPr>
            </a:lvl8pPr>
            <a:lvl9pPr marL="38290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FFFFFF"/>
                  </a:outerShdw>
                </a:effectLst>
                <a:latin typeface="Arial" panose="020B0604020202020204" pitchFamily="34" charset="0"/>
              </a:defRPr>
            </a:lvl9pPr>
          </a:lstStyle>
          <a:p>
            <a:pPr algn="ctr" eaLnBrk="1" hangingPunct="1">
              <a:lnSpc>
                <a:spcPct val="115000"/>
              </a:lnSpc>
              <a:spcBef>
                <a:spcPct val="35000"/>
              </a:spcBef>
              <a:buFont typeface="Wingdings" panose="05000000000000000000" pitchFamily="2" charset="2"/>
              <a:buNone/>
              <a:defRPr/>
            </a:pPr>
            <a:endParaRPr lang="en-US" sz="1800" smtClean="0">
              <a:solidFill>
                <a:schemeClr val="bg1"/>
              </a:solidFill>
              <a:effectLst>
                <a:outerShdw blurRad="38100" dist="38100" dir="2700000" algn="tl">
                  <a:srgbClr val="000000"/>
                </a:outerShdw>
              </a:effectLst>
            </a:endParaRPr>
          </a:p>
          <a:p>
            <a:pPr algn="ctr" eaLnBrk="1" hangingPunct="1">
              <a:lnSpc>
                <a:spcPct val="115000"/>
              </a:lnSpc>
              <a:spcBef>
                <a:spcPct val="35000"/>
              </a:spcBef>
              <a:buFont typeface="Wingdings" panose="05000000000000000000" pitchFamily="2" charset="2"/>
              <a:buNone/>
              <a:defRPr/>
            </a:pPr>
            <a:r>
              <a:rPr lang="en-US" sz="1800" smtClean="0">
                <a:solidFill>
                  <a:schemeClr val="bg1"/>
                </a:solidFill>
                <a:effectLst>
                  <a:outerShdw blurRad="38100" dist="38100" dir="2700000" algn="tl">
                    <a:srgbClr val="000000"/>
                  </a:outerShdw>
                </a:effectLst>
              </a:rPr>
              <a:t>Cost-Volume-Profit Analysis</a:t>
            </a:r>
          </a:p>
          <a:p>
            <a:pPr algn="ctr" eaLnBrk="1" hangingPunct="1">
              <a:lnSpc>
                <a:spcPct val="115000"/>
              </a:lnSpc>
              <a:spcBef>
                <a:spcPct val="35000"/>
              </a:spcBef>
              <a:buFont typeface="Wingdings" panose="05000000000000000000" pitchFamily="2" charset="2"/>
              <a:buNone/>
              <a:defRPr/>
            </a:pPr>
            <a:endParaRPr lang="en-US" sz="1800" smtClean="0">
              <a:solidFill>
                <a:schemeClr val="bg1"/>
              </a:solidFill>
              <a:effectLst>
                <a:outerShdw blurRad="38100" dist="38100" dir="2700000" algn="tl">
                  <a:srgbClr val="000000"/>
                </a:outerShdw>
              </a:effectLst>
            </a:endParaRPr>
          </a:p>
        </p:txBody>
      </p:sp>
      <p:sp>
        <p:nvSpPr>
          <p:cNvPr id="744458" name="Rectangle 10"/>
          <p:cNvSpPr>
            <a:spLocks noChangeArrowheads="1"/>
          </p:cNvSpPr>
          <p:nvPr/>
        </p:nvSpPr>
        <p:spPr bwMode="auto">
          <a:xfrm>
            <a:off x="1219200" y="3581400"/>
            <a:ext cx="2057400" cy="2667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chemeClr val="tx1"/>
                </a:solidFill>
                <a:miter lim="800000"/>
                <a:headEnd/>
                <a:tailEnd/>
              </a14:hiddenLine>
            </a:ext>
            <a:ext uri="{AF507438-7753-43E0-B8FC-AC1667EBCBE1}">
              <a14:hiddenEffects xmlns:a14="http://schemas.microsoft.com/office/drawing/2010/main" xmlns="">
                <a:effectLst>
                  <a:outerShdw dist="53882" dir="2700000" algn="ctr" rotWithShape="0">
                    <a:schemeClr val="bg2"/>
                  </a:outerShdw>
                </a:effectLst>
              </a14:hiddenEffects>
            </a:ext>
          </a:extLst>
        </p:spPr>
        <p:txBody>
          <a:bodyPr lIns="90488" tIns="109728" rIns="90488" bIns="44450"/>
          <a:lstStyle>
            <a:lvl1pPr marL="228600" indent="-228600" algn="l">
              <a:spcBef>
                <a:spcPct val="20000"/>
              </a:spcBef>
              <a:buClr>
                <a:schemeClr val="accent2"/>
              </a:buClr>
              <a:buSzPct val="75000"/>
              <a:buFont typeface="Wingdings" panose="05000000000000000000" pitchFamily="2" charset="2"/>
              <a:buChar char="l"/>
              <a:defRPr sz="2800" b="1">
                <a:solidFill>
                  <a:schemeClr val="bg2"/>
                </a:solidFill>
                <a:effectLst>
                  <a:outerShdw blurRad="38100" dist="38100" dir="2700000" algn="tl">
                    <a:srgbClr val="C0C0C0"/>
                  </a:outerShdw>
                </a:effectLst>
                <a:latin typeface="Arial" panose="020B0604020202020204" pitchFamily="34" charset="0"/>
              </a:defRPr>
            </a:lvl1pPr>
            <a:lvl2pPr marL="685800" indent="-228600" algn="l">
              <a:spcBef>
                <a:spcPct val="20000"/>
              </a:spcBef>
              <a:buClr>
                <a:schemeClr val="accent2"/>
              </a:buClr>
              <a:buSzPct val="75000"/>
              <a:buFont typeface="Wingdings" panose="05000000000000000000" pitchFamily="2" charset="2"/>
              <a:buChar char="l"/>
              <a:defRPr sz="2400" b="1">
                <a:solidFill>
                  <a:schemeClr val="bg2"/>
                </a:solidFill>
                <a:effectLst>
                  <a:outerShdw blurRad="38100" dist="38100" dir="2700000" algn="tl">
                    <a:srgbClr val="C0C0C0"/>
                  </a:outerShdw>
                </a:effectLst>
                <a:latin typeface="Arial" panose="020B0604020202020204" pitchFamily="34" charset="0"/>
              </a:defRPr>
            </a:lvl2pPr>
            <a:lvl3pPr marL="1143000"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3pPr>
            <a:lvl4pPr marL="1543050" indent="-17145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4pPr>
            <a:lvl5pPr marL="2000250" indent="-17145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5pPr>
            <a:lvl6pPr marL="24574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6pPr>
            <a:lvl7pPr marL="29146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7pPr>
            <a:lvl8pPr marL="33718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8pPr>
            <a:lvl9pPr marL="38290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9pPr>
          </a:lstStyle>
          <a:p>
            <a:pPr eaLnBrk="1" hangingPunct="1">
              <a:spcBef>
                <a:spcPct val="25000"/>
              </a:spcBef>
              <a:buClr>
                <a:srgbClr val="CC0000"/>
              </a:buClr>
              <a:buFont typeface="Wingdings" panose="05000000000000000000" pitchFamily="2" charset="2"/>
              <a:buBlip>
                <a:blip r:embed="rId4"/>
              </a:buBlip>
              <a:defRPr/>
            </a:pPr>
            <a:r>
              <a:rPr lang="en-US" sz="1600" b="0" smtClean="0">
                <a:solidFill>
                  <a:schemeClr val="tx1"/>
                </a:solidFill>
              </a:rPr>
              <a:t>Variable costs</a:t>
            </a:r>
          </a:p>
          <a:p>
            <a:pPr eaLnBrk="1" hangingPunct="1">
              <a:spcBef>
                <a:spcPct val="25000"/>
              </a:spcBef>
              <a:buClr>
                <a:srgbClr val="CC0000"/>
              </a:buClr>
              <a:buFont typeface="Wingdings" panose="05000000000000000000" pitchFamily="2" charset="2"/>
              <a:buBlip>
                <a:blip r:embed="rId4"/>
              </a:buBlip>
              <a:defRPr/>
            </a:pPr>
            <a:r>
              <a:rPr lang="en-US" sz="1600" b="0" smtClean="0">
                <a:solidFill>
                  <a:schemeClr val="tx1"/>
                </a:solidFill>
              </a:rPr>
              <a:t>Fixed costs</a:t>
            </a:r>
          </a:p>
          <a:p>
            <a:pPr eaLnBrk="1" hangingPunct="1">
              <a:spcBef>
                <a:spcPct val="25000"/>
              </a:spcBef>
              <a:buClr>
                <a:srgbClr val="CC0000"/>
              </a:buClr>
              <a:buFont typeface="Wingdings" panose="05000000000000000000" pitchFamily="2" charset="2"/>
              <a:buBlip>
                <a:blip r:embed="rId4"/>
              </a:buBlip>
              <a:defRPr/>
            </a:pPr>
            <a:r>
              <a:rPr lang="en-US" sz="1600" b="0" smtClean="0">
                <a:solidFill>
                  <a:schemeClr val="tx1"/>
                </a:solidFill>
              </a:rPr>
              <a:t>Relevant range</a:t>
            </a:r>
          </a:p>
          <a:p>
            <a:pPr eaLnBrk="1" hangingPunct="1">
              <a:spcBef>
                <a:spcPct val="25000"/>
              </a:spcBef>
              <a:buClr>
                <a:srgbClr val="CC0000"/>
              </a:buClr>
              <a:buFont typeface="Wingdings" panose="05000000000000000000" pitchFamily="2" charset="2"/>
              <a:buBlip>
                <a:blip r:embed="rId4"/>
              </a:buBlip>
              <a:defRPr/>
            </a:pPr>
            <a:r>
              <a:rPr lang="en-US" sz="1600" b="0" smtClean="0">
                <a:solidFill>
                  <a:schemeClr val="tx1"/>
                </a:solidFill>
              </a:rPr>
              <a:t>Mixed costs</a:t>
            </a:r>
          </a:p>
          <a:p>
            <a:pPr eaLnBrk="1" hangingPunct="1">
              <a:spcBef>
                <a:spcPct val="25000"/>
              </a:spcBef>
              <a:buClr>
                <a:srgbClr val="CC0000"/>
              </a:buClr>
              <a:buFont typeface="Wingdings" panose="05000000000000000000" pitchFamily="2" charset="2"/>
              <a:buBlip>
                <a:blip r:embed="rId4"/>
              </a:buBlip>
              <a:defRPr/>
            </a:pPr>
            <a:r>
              <a:rPr lang="en-US" sz="1600" b="0" smtClean="0">
                <a:solidFill>
                  <a:schemeClr val="tx1"/>
                </a:solidFill>
              </a:rPr>
              <a:t>Identifying variable and fixed costs</a:t>
            </a:r>
          </a:p>
        </p:txBody>
      </p:sp>
      <p:sp>
        <p:nvSpPr>
          <p:cNvPr id="744459" name="Rectangle 11"/>
          <p:cNvSpPr>
            <a:spLocks noChangeArrowheads="1"/>
          </p:cNvSpPr>
          <p:nvPr/>
        </p:nvSpPr>
        <p:spPr bwMode="auto">
          <a:xfrm>
            <a:off x="3581400" y="3581400"/>
            <a:ext cx="2057400" cy="2743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chemeClr val="tx1"/>
                </a:solidFill>
                <a:miter lim="800000"/>
                <a:headEnd/>
                <a:tailEnd/>
              </a14:hiddenLine>
            </a:ext>
            <a:ext uri="{AF507438-7753-43E0-B8FC-AC1667EBCBE1}">
              <a14:hiddenEffects xmlns:a14="http://schemas.microsoft.com/office/drawing/2010/main" xmlns="">
                <a:effectLst>
                  <a:outerShdw dist="53882" dir="2700000" algn="ctr" rotWithShape="0">
                    <a:schemeClr val="bg2"/>
                  </a:outerShdw>
                </a:effectLst>
              </a14:hiddenEffects>
            </a:ext>
          </a:extLst>
        </p:spPr>
        <p:txBody>
          <a:bodyPr lIns="90488" tIns="109728" rIns="90488" bIns="44450"/>
          <a:lstStyle>
            <a:lvl1pPr marL="228600" indent="-228600" algn="l">
              <a:spcBef>
                <a:spcPct val="20000"/>
              </a:spcBef>
              <a:buClr>
                <a:schemeClr val="accent2"/>
              </a:buClr>
              <a:buSzPct val="75000"/>
              <a:buFont typeface="Wingdings" panose="05000000000000000000" pitchFamily="2" charset="2"/>
              <a:buChar char="l"/>
              <a:defRPr sz="2800" b="1">
                <a:solidFill>
                  <a:schemeClr val="bg2"/>
                </a:solidFill>
                <a:effectLst>
                  <a:outerShdw blurRad="38100" dist="38100" dir="2700000" algn="tl">
                    <a:srgbClr val="C0C0C0"/>
                  </a:outerShdw>
                </a:effectLst>
                <a:latin typeface="Arial" panose="020B0604020202020204" pitchFamily="34" charset="0"/>
              </a:defRPr>
            </a:lvl1pPr>
            <a:lvl2pPr marL="685800" indent="-228600" algn="l">
              <a:spcBef>
                <a:spcPct val="20000"/>
              </a:spcBef>
              <a:buClr>
                <a:schemeClr val="accent2"/>
              </a:buClr>
              <a:buSzPct val="75000"/>
              <a:buFont typeface="Wingdings" panose="05000000000000000000" pitchFamily="2" charset="2"/>
              <a:buChar char="l"/>
              <a:defRPr sz="2400" b="1">
                <a:solidFill>
                  <a:schemeClr val="bg2"/>
                </a:solidFill>
                <a:effectLst>
                  <a:outerShdw blurRad="38100" dist="38100" dir="2700000" algn="tl">
                    <a:srgbClr val="C0C0C0"/>
                  </a:outerShdw>
                </a:effectLst>
                <a:latin typeface="Arial" panose="020B0604020202020204" pitchFamily="34" charset="0"/>
              </a:defRPr>
            </a:lvl2pPr>
            <a:lvl3pPr marL="1143000"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3pPr>
            <a:lvl4pPr marL="1543050" indent="-17145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4pPr>
            <a:lvl5pPr marL="2000250" indent="-17145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5pPr>
            <a:lvl6pPr marL="24574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6pPr>
            <a:lvl7pPr marL="29146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7pPr>
            <a:lvl8pPr marL="33718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8pPr>
            <a:lvl9pPr marL="38290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9pPr>
          </a:lstStyle>
          <a:p>
            <a:pPr eaLnBrk="1" hangingPunct="1">
              <a:spcBef>
                <a:spcPct val="25000"/>
              </a:spcBef>
              <a:buClr>
                <a:srgbClr val="CC0000"/>
              </a:buClr>
              <a:buFont typeface="Wingdings" panose="05000000000000000000" pitchFamily="2" charset="2"/>
              <a:buNone/>
              <a:defRPr/>
            </a:pPr>
            <a:endParaRPr lang="en-US" sz="1600" b="0" smtClean="0">
              <a:solidFill>
                <a:schemeClr val="tx1"/>
              </a:solidFill>
            </a:endParaRPr>
          </a:p>
        </p:txBody>
      </p:sp>
      <p:sp>
        <p:nvSpPr>
          <p:cNvPr id="744460" name="Rectangle 12"/>
          <p:cNvSpPr>
            <a:spLocks noChangeArrowheads="1"/>
          </p:cNvSpPr>
          <p:nvPr/>
        </p:nvSpPr>
        <p:spPr bwMode="auto">
          <a:xfrm>
            <a:off x="5715000" y="3581400"/>
            <a:ext cx="2590800" cy="3048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chemeClr val="tx1"/>
                </a:solidFill>
                <a:miter lim="800000"/>
                <a:headEnd/>
                <a:tailEnd/>
              </a14:hiddenLine>
            </a:ext>
            <a:ext uri="{AF507438-7753-43E0-B8FC-AC1667EBCBE1}">
              <a14:hiddenEffects xmlns:a14="http://schemas.microsoft.com/office/drawing/2010/main" xmlns="">
                <a:effectLst>
                  <a:outerShdw dist="53882" dir="2700000" algn="ctr" rotWithShape="0">
                    <a:schemeClr val="bg2"/>
                  </a:outerShdw>
                </a:effectLst>
              </a14:hiddenEffects>
            </a:ext>
          </a:extLst>
        </p:spPr>
        <p:txBody>
          <a:bodyPr lIns="90488" tIns="109728" rIns="90488" bIns="44450"/>
          <a:lstStyle>
            <a:lvl1pPr marL="228600" indent="-228600" algn="l">
              <a:spcBef>
                <a:spcPct val="20000"/>
              </a:spcBef>
              <a:buClr>
                <a:schemeClr val="accent2"/>
              </a:buClr>
              <a:buSzPct val="75000"/>
              <a:buFont typeface="Wingdings" panose="05000000000000000000" pitchFamily="2" charset="2"/>
              <a:buChar char="l"/>
              <a:defRPr sz="2800" b="1">
                <a:solidFill>
                  <a:schemeClr val="bg2"/>
                </a:solidFill>
                <a:effectLst>
                  <a:outerShdw blurRad="38100" dist="38100" dir="2700000" algn="tl">
                    <a:srgbClr val="C0C0C0"/>
                  </a:outerShdw>
                </a:effectLst>
                <a:latin typeface="Arial" panose="020B0604020202020204" pitchFamily="34" charset="0"/>
              </a:defRPr>
            </a:lvl1pPr>
            <a:lvl2pPr marL="685800" indent="-228600" algn="l">
              <a:spcBef>
                <a:spcPct val="20000"/>
              </a:spcBef>
              <a:buClr>
                <a:schemeClr val="accent2"/>
              </a:buClr>
              <a:buSzPct val="75000"/>
              <a:buFont typeface="Wingdings" panose="05000000000000000000" pitchFamily="2" charset="2"/>
              <a:buChar char="l"/>
              <a:defRPr sz="2400" b="1">
                <a:solidFill>
                  <a:schemeClr val="bg2"/>
                </a:solidFill>
                <a:effectLst>
                  <a:outerShdw blurRad="38100" dist="38100" dir="2700000" algn="tl">
                    <a:srgbClr val="C0C0C0"/>
                  </a:outerShdw>
                </a:effectLst>
                <a:latin typeface="Arial" panose="020B0604020202020204" pitchFamily="34" charset="0"/>
              </a:defRPr>
            </a:lvl2pPr>
            <a:lvl3pPr marL="1143000"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3pPr>
            <a:lvl4pPr marL="1543050" indent="-17145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4pPr>
            <a:lvl5pPr marL="2000250" indent="-17145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5pPr>
            <a:lvl6pPr marL="24574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6pPr>
            <a:lvl7pPr marL="29146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7pPr>
            <a:lvl8pPr marL="33718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8pPr>
            <a:lvl9pPr marL="38290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9pPr>
          </a:lstStyle>
          <a:p>
            <a:pPr eaLnBrk="1" hangingPunct="1">
              <a:spcBef>
                <a:spcPct val="25000"/>
              </a:spcBef>
              <a:buClr>
                <a:srgbClr val="CC0000"/>
              </a:buClr>
              <a:buFont typeface="Wingdings" panose="05000000000000000000" pitchFamily="2" charset="2"/>
              <a:buBlip>
                <a:blip r:embed="rId4"/>
              </a:buBlip>
              <a:defRPr/>
            </a:pPr>
            <a:r>
              <a:rPr lang="en-US" sz="1600" b="0" smtClean="0">
                <a:solidFill>
                  <a:schemeClr val="tx1"/>
                </a:solidFill>
              </a:rPr>
              <a:t>Basic components</a:t>
            </a:r>
          </a:p>
          <a:p>
            <a:pPr eaLnBrk="1" hangingPunct="1">
              <a:spcBef>
                <a:spcPct val="25000"/>
              </a:spcBef>
              <a:buClr>
                <a:srgbClr val="CC0000"/>
              </a:buClr>
              <a:buFont typeface="Wingdings" panose="05000000000000000000" pitchFamily="2" charset="2"/>
              <a:buBlip>
                <a:blip r:embed="rId4"/>
              </a:buBlip>
              <a:defRPr/>
            </a:pPr>
            <a:r>
              <a:rPr lang="en-US" sz="1600" b="0" smtClean="0">
                <a:solidFill>
                  <a:schemeClr val="tx1"/>
                </a:solidFill>
              </a:rPr>
              <a:t>CVP income statement</a:t>
            </a:r>
          </a:p>
          <a:p>
            <a:pPr eaLnBrk="1" hangingPunct="1">
              <a:spcBef>
                <a:spcPct val="25000"/>
              </a:spcBef>
              <a:buClr>
                <a:srgbClr val="CC0000"/>
              </a:buClr>
              <a:buFont typeface="Wingdings" panose="05000000000000000000" pitchFamily="2" charset="2"/>
              <a:buBlip>
                <a:blip r:embed="rId4"/>
              </a:buBlip>
              <a:defRPr/>
            </a:pPr>
            <a:r>
              <a:rPr lang="en-US" sz="1600" b="0" smtClean="0">
                <a:solidFill>
                  <a:schemeClr val="tx1"/>
                </a:solidFill>
              </a:rPr>
              <a:t>Break-even analysis</a:t>
            </a:r>
          </a:p>
          <a:p>
            <a:pPr eaLnBrk="1" hangingPunct="1">
              <a:spcBef>
                <a:spcPct val="25000"/>
              </a:spcBef>
              <a:buClr>
                <a:srgbClr val="CC0000"/>
              </a:buClr>
              <a:buFont typeface="Wingdings" panose="05000000000000000000" pitchFamily="2" charset="2"/>
              <a:buBlip>
                <a:blip r:embed="rId4"/>
              </a:buBlip>
              <a:defRPr/>
            </a:pPr>
            <a:r>
              <a:rPr lang="en-US" sz="1600" b="0" smtClean="0">
                <a:solidFill>
                  <a:schemeClr val="tx1"/>
                </a:solidFill>
              </a:rPr>
              <a:t>Target net income</a:t>
            </a:r>
          </a:p>
          <a:p>
            <a:pPr eaLnBrk="1" hangingPunct="1">
              <a:spcBef>
                <a:spcPct val="25000"/>
              </a:spcBef>
              <a:buClr>
                <a:srgbClr val="CC0000"/>
              </a:buClr>
              <a:buFont typeface="Wingdings" panose="05000000000000000000" pitchFamily="2" charset="2"/>
              <a:buBlip>
                <a:blip r:embed="rId4"/>
              </a:buBlip>
              <a:defRPr/>
            </a:pPr>
            <a:r>
              <a:rPr lang="en-US" sz="1600" b="0" smtClean="0">
                <a:solidFill>
                  <a:schemeClr val="tx1"/>
                </a:solidFill>
              </a:rPr>
              <a:t>Margin of safety</a:t>
            </a:r>
          </a:p>
          <a:p>
            <a:pPr eaLnBrk="1" hangingPunct="1">
              <a:spcBef>
                <a:spcPct val="25000"/>
              </a:spcBef>
              <a:buClr>
                <a:srgbClr val="CC0000"/>
              </a:buClr>
              <a:buFont typeface="Wingdings" panose="05000000000000000000" pitchFamily="2" charset="2"/>
              <a:buNone/>
              <a:defRPr/>
            </a:pPr>
            <a:endParaRPr lang="en-US" sz="1600" b="0" smtClean="0">
              <a:solidFill>
                <a:schemeClr val="tx1"/>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8066" name="Rectangle 2"/>
          <p:cNvSpPr>
            <a:spLocks noGrp="1" noChangeArrowheads="1"/>
          </p:cNvSpPr>
          <p:nvPr>
            <p:ph type="title"/>
          </p:nvPr>
        </p:nvSpPr>
        <p:spPr>
          <a:xfrm>
            <a:off x="609600" y="381000"/>
            <a:ext cx="8001000" cy="609600"/>
          </a:xfrm>
          <a:ln w="12700">
            <a:miter lim="800000"/>
            <a:headEnd/>
            <a:tailEnd/>
          </a:ln>
        </p:spPr>
        <p:txBody>
          <a:bodyPr lIns="90488" tIns="44450" rIns="90488" bIns="44450">
            <a:normAutofit fontScale="90000"/>
          </a:bodyPr>
          <a:lstStyle/>
          <a:p>
            <a:pPr marL="109538">
              <a:defRPr/>
            </a:pPr>
            <a:r>
              <a:rPr lang="en-US" sz="4000" b="1" i="1"/>
              <a:t>Cost-Volume-Profit Analysis</a:t>
            </a:r>
          </a:p>
        </p:txBody>
      </p:sp>
      <p:sp>
        <p:nvSpPr>
          <p:cNvPr id="22531" name="Rectangle 3"/>
          <p:cNvSpPr>
            <a:spLocks noGrp="1" noChangeArrowheads="1"/>
          </p:cNvSpPr>
          <p:nvPr>
            <p:ph type="body" sz="half" idx="1"/>
          </p:nvPr>
        </p:nvSpPr>
        <p:spPr>
          <a:xfrm>
            <a:off x="762000" y="1600200"/>
            <a:ext cx="5562600" cy="4191000"/>
          </a:xfrm>
          <a:solidFill>
            <a:schemeClr val="bg1"/>
          </a:solidFill>
          <a:ln w="12700" cap="flat">
            <a:solidFill>
              <a:schemeClr val="bg1"/>
            </a:solidFill>
            <a:miter lim="800000"/>
            <a:headEnd/>
            <a:tailEnd/>
          </a:ln>
        </p:spPr>
        <p:txBody>
          <a:bodyPr lIns="90488" tIns="44450" rIns="90488" bIns="44450"/>
          <a:lstStyle/>
          <a:p>
            <a:pPr marL="533400" indent="-533400">
              <a:buClr>
                <a:srgbClr val="FF0000"/>
              </a:buClr>
              <a:buFont typeface="Wingdings" panose="05000000000000000000" pitchFamily="2" charset="2"/>
              <a:buBlip>
                <a:blip r:embed="rId3"/>
              </a:buBlip>
            </a:pPr>
            <a:r>
              <a:rPr lang="en-US" sz="2400" smtClean="0"/>
              <a:t>CVP Analysis - the study of the </a:t>
            </a:r>
            <a:r>
              <a:rPr lang="en-US" sz="2400" i="1" smtClean="0">
                <a:solidFill>
                  <a:srgbClr val="A50021"/>
                </a:solidFill>
              </a:rPr>
              <a:t>effects of changes in costs and volume</a:t>
            </a:r>
            <a:r>
              <a:rPr lang="en-US" sz="2400" smtClean="0"/>
              <a:t> on a company’s profits</a:t>
            </a:r>
          </a:p>
          <a:p>
            <a:pPr marL="533400" indent="-533400">
              <a:buClr>
                <a:srgbClr val="FF0000"/>
              </a:buClr>
              <a:buFont typeface="Wingdings" panose="05000000000000000000" pitchFamily="2" charset="2"/>
              <a:buBlip>
                <a:blip r:embed="rId3"/>
              </a:buBlip>
            </a:pPr>
            <a:endParaRPr lang="en-US" sz="2400" smtClean="0"/>
          </a:p>
          <a:p>
            <a:pPr marL="533400" indent="-533400">
              <a:buClr>
                <a:srgbClr val="FF0000"/>
              </a:buClr>
              <a:buFont typeface="Wingdings" panose="05000000000000000000" pitchFamily="2" charset="2"/>
              <a:buBlip>
                <a:blip r:embed="rId3"/>
              </a:buBlip>
            </a:pPr>
            <a:r>
              <a:rPr lang="en-US" sz="2400" smtClean="0"/>
              <a:t>Important in profit planning</a:t>
            </a:r>
          </a:p>
          <a:p>
            <a:pPr marL="533400" indent="-533400">
              <a:buClr>
                <a:srgbClr val="FF0000"/>
              </a:buClr>
              <a:buFont typeface="Wingdings" panose="05000000000000000000" pitchFamily="2" charset="2"/>
              <a:buBlip>
                <a:blip r:embed="rId3"/>
              </a:buBlip>
            </a:pPr>
            <a:endParaRPr lang="en-US" sz="2400" smtClean="0"/>
          </a:p>
          <a:p>
            <a:pPr marL="533400" indent="-533400">
              <a:buClr>
                <a:srgbClr val="FF0000"/>
              </a:buClr>
              <a:buFont typeface="Wingdings" panose="05000000000000000000" pitchFamily="2" charset="2"/>
              <a:buBlip>
                <a:blip r:embed="rId3"/>
              </a:buBlip>
            </a:pPr>
            <a:r>
              <a:rPr lang="en-US" sz="2400" smtClean="0"/>
              <a:t>A critical factor in setting selling prices, determining product mix, and maximizing use of production facilities</a:t>
            </a:r>
          </a:p>
        </p:txBody>
      </p:sp>
      <p:pic>
        <p:nvPicPr>
          <p:cNvPr id="22532" name="Picture 4"/>
          <p:cNvPicPr>
            <a:picLocks noGrp="1" noChangeArrowheads="1"/>
          </p:cNvPicPr>
          <p:nvPr>
            <p:ph sz="half" idx="2"/>
          </p:nvPr>
        </p:nvPicPr>
        <p:blipFill>
          <a:blip r:embed="rId4" cstate="print">
            <a:extLst>
              <a:ext uri="{28A0092B-C50C-407E-A947-70E740481C1C}">
                <a14:useLocalDpi xmlns:a14="http://schemas.microsoft.com/office/drawing/2010/main" xmlns="" val="0"/>
              </a:ext>
            </a:extLst>
          </a:blip>
          <a:srcRect/>
          <a:stretch>
            <a:fillRect/>
          </a:stretch>
        </p:blipFill>
        <p:spPr>
          <a:xfrm>
            <a:off x="6858000" y="2971800"/>
            <a:ext cx="1524000" cy="1652588"/>
          </a:xfrm>
          <a:noFill/>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0114" name="Rectangle 2"/>
          <p:cNvSpPr>
            <a:spLocks noGrp="1" noChangeArrowheads="1"/>
          </p:cNvSpPr>
          <p:nvPr>
            <p:ph type="title"/>
          </p:nvPr>
        </p:nvSpPr>
        <p:spPr>
          <a:xfrm>
            <a:off x="533400" y="533400"/>
            <a:ext cx="8001000" cy="609600"/>
          </a:xfrm>
          <a:ln w="12700">
            <a:miter lim="800000"/>
            <a:headEnd/>
            <a:tailEnd/>
          </a:ln>
        </p:spPr>
        <p:txBody>
          <a:bodyPr lIns="90488" tIns="44450" rIns="90488" bIns="44450">
            <a:normAutofit fontScale="90000"/>
          </a:bodyPr>
          <a:lstStyle/>
          <a:p>
            <a:pPr marL="109538">
              <a:defRPr/>
            </a:pPr>
            <a:r>
              <a:rPr lang="en-US" sz="4000" b="1" i="1"/>
              <a:t>Cost-Volume-Profit Analysis</a:t>
            </a:r>
          </a:p>
        </p:txBody>
      </p:sp>
      <p:sp>
        <p:nvSpPr>
          <p:cNvPr id="730115" name="Rectangle 3"/>
          <p:cNvSpPr>
            <a:spLocks noGrp="1" noChangeArrowheads="1"/>
          </p:cNvSpPr>
          <p:nvPr>
            <p:ph type="body" sz="half" idx="1"/>
          </p:nvPr>
        </p:nvSpPr>
        <p:spPr>
          <a:xfrm>
            <a:off x="609600" y="1676400"/>
            <a:ext cx="8001000" cy="1676400"/>
          </a:xfrm>
          <a:solidFill>
            <a:schemeClr val="bg1"/>
          </a:solidFill>
          <a:ln w="12700" cap="flat">
            <a:solidFill>
              <a:schemeClr val="bg1"/>
            </a:solidFill>
            <a:miter lim="800000"/>
            <a:headEnd/>
            <a:tailEnd/>
          </a:ln>
        </p:spPr>
        <p:txBody>
          <a:bodyPr lIns="90488" tIns="44450" rIns="90488" bIns="44450"/>
          <a:lstStyle/>
          <a:p>
            <a:pPr marL="533400" indent="-533400">
              <a:buClr>
                <a:srgbClr val="FF0000"/>
              </a:buClr>
              <a:buFont typeface="Wingdings" panose="05000000000000000000" pitchFamily="2" charset="2"/>
              <a:buBlip>
                <a:blip r:embed="rId3"/>
              </a:buBlip>
            </a:pPr>
            <a:r>
              <a:rPr lang="en-US" sz="2400" smtClean="0"/>
              <a:t>CVP analysis considers the interrelationships among five basic components:</a:t>
            </a:r>
          </a:p>
        </p:txBody>
      </p:sp>
      <p:pic>
        <p:nvPicPr>
          <p:cNvPr id="730118" name="Picture 6"/>
          <p:cNvPicPr>
            <a:picLocks noGrp="1" noChangeAspect="1" noChangeArrowheads="1"/>
          </p:cNvPicPr>
          <p:nvPr>
            <p:ph sz="half" idx="2"/>
          </p:nvPr>
        </p:nvPicPr>
        <p:blipFill>
          <a:blip r:embed="rId4">
            <a:extLst>
              <a:ext uri="{28A0092B-C50C-407E-A947-70E740481C1C}">
                <a14:useLocalDpi xmlns:a14="http://schemas.microsoft.com/office/drawing/2010/main" xmlns="" val="0"/>
              </a:ext>
            </a:extLst>
          </a:blip>
          <a:srcRect/>
          <a:stretch>
            <a:fillRect/>
          </a:stretch>
        </p:blipFill>
        <p:spPr>
          <a:xfrm>
            <a:off x="457200" y="2851150"/>
            <a:ext cx="8305800" cy="2446338"/>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afterEffect">
                                  <p:stCondLst>
                                    <p:cond delay="500"/>
                                  </p:stCondLst>
                                  <p:childTnLst>
                                    <p:set>
                                      <p:cBhvr>
                                        <p:cTn id="6" dur="1" fill="hold">
                                          <p:stCondLst>
                                            <p:cond delay="0"/>
                                          </p:stCondLst>
                                        </p:cTn>
                                        <p:tgtEl>
                                          <p:spTgt spid="730115">
                                            <p:txEl>
                                              <p:pRg st="0" end="0"/>
                                            </p:txEl>
                                          </p:spTgt>
                                        </p:tgtEl>
                                        <p:attrNameLst>
                                          <p:attrName>style.visibility</p:attrName>
                                        </p:attrNameLst>
                                      </p:cBhvr>
                                      <p:to>
                                        <p:strVal val="visible"/>
                                      </p:to>
                                    </p:set>
                                    <p:animEffect transition="in" filter="checkerboard(across)">
                                      <p:cBhvr>
                                        <p:cTn id="7" dur="500"/>
                                        <p:tgtEl>
                                          <p:spTgt spid="730115">
                                            <p:txEl>
                                              <p:pRg st="0" end="0"/>
                                            </p:txEl>
                                          </p:spTgt>
                                        </p:tgtEl>
                                      </p:cBhvr>
                                    </p:animEffect>
                                  </p:childTnLst>
                                </p:cTn>
                              </p:par>
                            </p:childTnLst>
                          </p:cTn>
                        </p:par>
                        <p:par>
                          <p:cTn id="8" fill="hold" nodeType="afterGroup">
                            <p:stCondLst>
                              <p:cond delay="1000"/>
                            </p:stCondLst>
                            <p:childTnLst>
                              <p:par>
                                <p:cTn id="9" presetID="5" presetClass="entr" presetSubtype="10" fill="hold" nodeType="afterEffect">
                                  <p:stCondLst>
                                    <p:cond delay="1000"/>
                                  </p:stCondLst>
                                  <p:childTnLst>
                                    <p:set>
                                      <p:cBhvr>
                                        <p:cTn id="10" dur="1" fill="hold">
                                          <p:stCondLst>
                                            <p:cond delay="0"/>
                                          </p:stCondLst>
                                        </p:cTn>
                                        <p:tgtEl>
                                          <p:spTgt spid="730118"/>
                                        </p:tgtEl>
                                        <p:attrNameLst>
                                          <p:attrName>style.visibility</p:attrName>
                                        </p:attrNameLst>
                                      </p:cBhvr>
                                      <p:to>
                                        <p:strVal val="visible"/>
                                      </p:to>
                                    </p:set>
                                    <p:animEffect transition="in" filter="checkerboard(across)">
                                      <p:cBhvr>
                                        <p:cTn id="11" dur="500"/>
                                        <p:tgtEl>
                                          <p:spTgt spid="730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2162" name="Rectangle 2"/>
          <p:cNvSpPr>
            <a:spLocks noGrp="1" noChangeArrowheads="1"/>
          </p:cNvSpPr>
          <p:nvPr>
            <p:ph type="title"/>
          </p:nvPr>
        </p:nvSpPr>
        <p:spPr>
          <a:xfrm>
            <a:off x="457200" y="381000"/>
            <a:ext cx="8229600" cy="609600"/>
          </a:xfrm>
          <a:ln w="12700">
            <a:miter lim="800000"/>
            <a:headEnd/>
            <a:tailEnd/>
          </a:ln>
        </p:spPr>
        <p:txBody>
          <a:bodyPr lIns="90488" tIns="44450" rIns="90488" bIns="44450">
            <a:normAutofit fontScale="90000"/>
          </a:bodyPr>
          <a:lstStyle/>
          <a:p>
            <a:pPr marL="109538">
              <a:defRPr/>
            </a:pPr>
            <a:r>
              <a:rPr lang="en-US" sz="4000" b="1" i="1"/>
              <a:t>Assumptions Underlying CVP Analysis</a:t>
            </a:r>
          </a:p>
        </p:txBody>
      </p:sp>
      <p:sp>
        <p:nvSpPr>
          <p:cNvPr id="732163" name="Rectangle 3"/>
          <p:cNvSpPr>
            <a:spLocks noGrp="1" noChangeArrowheads="1"/>
          </p:cNvSpPr>
          <p:nvPr>
            <p:ph type="body" sz="half" idx="1"/>
          </p:nvPr>
        </p:nvSpPr>
        <p:spPr>
          <a:xfrm>
            <a:off x="533400" y="1295400"/>
            <a:ext cx="8153400" cy="4876800"/>
          </a:xfrm>
          <a:solidFill>
            <a:schemeClr val="bg1"/>
          </a:solidFill>
          <a:ln w="12700" cap="flat">
            <a:solidFill>
              <a:schemeClr val="bg1"/>
            </a:solidFill>
            <a:miter lim="800000"/>
            <a:headEnd/>
            <a:tailEnd/>
          </a:ln>
        </p:spPr>
        <p:txBody>
          <a:bodyPr lIns="90488" tIns="44450" rIns="90488" bIns="44450"/>
          <a:lstStyle/>
          <a:p>
            <a:pPr marL="533400" indent="-533400">
              <a:buClr>
                <a:srgbClr val="FF0000"/>
              </a:buClr>
              <a:buFont typeface="Wingdings" panose="05000000000000000000" pitchFamily="2" charset="2"/>
              <a:buBlip>
                <a:blip r:embed="rId3"/>
              </a:buBlip>
            </a:pPr>
            <a:r>
              <a:rPr lang="en-US" sz="2400" smtClean="0"/>
              <a:t>Behavior of both costs and revenues is </a:t>
            </a:r>
            <a:r>
              <a:rPr lang="en-US" sz="2400" smtClean="0">
                <a:solidFill>
                  <a:srgbClr val="A50021"/>
                </a:solidFill>
              </a:rPr>
              <a:t>linear</a:t>
            </a:r>
            <a:r>
              <a:rPr lang="en-US" sz="2400" smtClean="0">
                <a:solidFill>
                  <a:srgbClr val="FF0000"/>
                </a:solidFill>
              </a:rPr>
              <a:t> </a:t>
            </a:r>
            <a:r>
              <a:rPr lang="en-US" sz="2400" smtClean="0"/>
              <a:t>throughout the </a:t>
            </a:r>
            <a:r>
              <a:rPr lang="en-US" sz="2400" smtClean="0">
                <a:solidFill>
                  <a:srgbClr val="A50021"/>
                </a:solidFill>
              </a:rPr>
              <a:t>relevant range</a:t>
            </a:r>
            <a:r>
              <a:rPr lang="en-US" sz="2400" smtClean="0"/>
              <a:t> of the activity index</a:t>
            </a:r>
          </a:p>
          <a:p>
            <a:pPr marL="533400" indent="-533400">
              <a:buClr>
                <a:srgbClr val="FF0000"/>
              </a:buClr>
              <a:buFont typeface="Wingdings" panose="05000000000000000000" pitchFamily="2" charset="2"/>
              <a:buBlip>
                <a:blip r:embed="rId3"/>
              </a:buBlip>
            </a:pPr>
            <a:endParaRPr lang="en-US" sz="2400" smtClean="0"/>
          </a:p>
          <a:p>
            <a:pPr marL="533400" indent="-533400">
              <a:spcBef>
                <a:spcPct val="0"/>
              </a:spcBef>
              <a:buClr>
                <a:srgbClr val="FF0000"/>
              </a:buClr>
              <a:buFont typeface="Wingdings" panose="05000000000000000000" pitchFamily="2" charset="2"/>
              <a:buBlip>
                <a:blip r:embed="rId3"/>
              </a:buBlip>
            </a:pPr>
            <a:r>
              <a:rPr lang="en-US" sz="2400" smtClean="0"/>
              <a:t>Costs can be classified accurately as either </a:t>
            </a:r>
            <a:r>
              <a:rPr lang="en-US" sz="2400" smtClean="0">
                <a:solidFill>
                  <a:srgbClr val="A50021"/>
                </a:solidFill>
              </a:rPr>
              <a:t>variable or fixed</a:t>
            </a:r>
            <a:endParaRPr lang="en-US" sz="2400" smtClean="0"/>
          </a:p>
          <a:p>
            <a:pPr marL="533400" indent="-533400">
              <a:buClr>
                <a:srgbClr val="FF0000"/>
              </a:buClr>
              <a:buFont typeface="Wingdings" panose="05000000000000000000" pitchFamily="2" charset="2"/>
              <a:buBlip>
                <a:blip r:embed="rId3"/>
              </a:buBlip>
            </a:pPr>
            <a:endParaRPr lang="en-US" sz="2400" smtClean="0"/>
          </a:p>
          <a:p>
            <a:pPr marL="533400" indent="-533400">
              <a:lnSpc>
                <a:spcPct val="80000"/>
              </a:lnSpc>
              <a:spcBef>
                <a:spcPct val="0"/>
              </a:spcBef>
              <a:buClr>
                <a:srgbClr val="FF0000"/>
              </a:buClr>
              <a:buFont typeface="Wingdings" panose="05000000000000000000" pitchFamily="2" charset="2"/>
              <a:buBlip>
                <a:blip r:embed="rId3"/>
              </a:buBlip>
            </a:pPr>
            <a:r>
              <a:rPr lang="en-US" sz="2400" smtClean="0"/>
              <a:t>Changes in </a:t>
            </a:r>
            <a:r>
              <a:rPr lang="en-US" sz="2400" smtClean="0">
                <a:solidFill>
                  <a:srgbClr val="A50021"/>
                </a:solidFill>
              </a:rPr>
              <a:t>activity</a:t>
            </a:r>
            <a:r>
              <a:rPr lang="en-US" sz="2400" smtClean="0"/>
              <a:t> are the only factors that affect costs </a:t>
            </a:r>
          </a:p>
          <a:p>
            <a:pPr marL="533400" indent="-533400">
              <a:buClr>
                <a:srgbClr val="FF0000"/>
              </a:buClr>
              <a:buFont typeface="Wingdings" panose="05000000000000000000" pitchFamily="2" charset="2"/>
              <a:buBlip>
                <a:blip r:embed="rId3"/>
              </a:buBlip>
            </a:pPr>
            <a:endParaRPr lang="en-US" sz="2400" smtClean="0"/>
          </a:p>
          <a:p>
            <a:pPr marL="533400" indent="-533400">
              <a:lnSpc>
                <a:spcPct val="80000"/>
              </a:lnSpc>
              <a:spcBef>
                <a:spcPct val="0"/>
              </a:spcBef>
              <a:buClr>
                <a:srgbClr val="FF0000"/>
              </a:buClr>
              <a:buFont typeface="Wingdings" panose="05000000000000000000" pitchFamily="2" charset="2"/>
              <a:buBlip>
                <a:blip r:embed="rId3"/>
              </a:buBlip>
            </a:pPr>
            <a:r>
              <a:rPr lang="en-US" sz="2400" smtClean="0"/>
              <a:t>All units </a:t>
            </a:r>
            <a:r>
              <a:rPr lang="en-US" sz="2400" smtClean="0">
                <a:solidFill>
                  <a:srgbClr val="A50021"/>
                </a:solidFill>
              </a:rPr>
              <a:t>produced are sold</a:t>
            </a:r>
          </a:p>
          <a:p>
            <a:pPr marL="533400" indent="-533400">
              <a:buClr>
                <a:srgbClr val="FF0000"/>
              </a:buClr>
              <a:buFont typeface="Wingdings" panose="05000000000000000000" pitchFamily="2" charset="2"/>
              <a:buBlip>
                <a:blip r:embed="rId3"/>
              </a:buBlip>
            </a:pPr>
            <a:endParaRPr lang="en-US" sz="2400" smtClean="0">
              <a:solidFill>
                <a:srgbClr val="FF0000"/>
              </a:solidFill>
            </a:endParaRPr>
          </a:p>
          <a:p>
            <a:pPr marL="533400" indent="-533400">
              <a:lnSpc>
                <a:spcPct val="80000"/>
              </a:lnSpc>
              <a:spcBef>
                <a:spcPct val="0"/>
              </a:spcBef>
              <a:buClr>
                <a:srgbClr val="FF0000"/>
              </a:buClr>
              <a:buFont typeface="Wingdings" panose="05000000000000000000" pitchFamily="2" charset="2"/>
              <a:buBlip>
                <a:blip r:embed="rId3"/>
              </a:buBlip>
            </a:pPr>
            <a:r>
              <a:rPr lang="en-US" sz="2400" smtClean="0"/>
              <a:t>When more than one type of product is sold, the </a:t>
            </a:r>
            <a:r>
              <a:rPr lang="en-US" sz="2400" smtClean="0">
                <a:solidFill>
                  <a:srgbClr val="A50021"/>
                </a:solidFill>
              </a:rPr>
              <a:t>sales mix will remain constant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500"/>
                                  </p:stCondLst>
                                  <p:childTnLst>
                                    <p:set>
                                      <p:cBhvr>
                                        <p:cTn id="6" dur="1" fill="hold">
                                          <p:stCondLst>
                                            <p:cond delay="0"/>
                                          </p:stCondLst>
                                        </p:cTn>
                                        <p:tgtEl>
                                          <p:spTgt spid="732163">
                                            <p:txEl>
                                              <p:pRg st="0" end="0"/>
                                            </p:txEl>
                                          </p:spTgt>
                                        </p:tgtEl>
                                        <p:attrNameLst>
                                          <p:attrName>style.visibility</p:attrName>
                                        </p:attrNameLst>
                                      </p:cBhvr>
                                      <p:to>
                                        <p:strVal val="visible"/>
                                      </p:to>
                                    </p:set>
                                    <p:anim calcmode="lin" valueType="num">
                                      <p:cBhvr additive="base">
                                        <p:cTn id="7" dur="500" fill="hold"/>
                                        <p:tgtEl>
                                          <p:spTgt spid="7321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32163">
                                            <p:txEl>
                                              <p:pRg st="0" end="0"/>
                                            </p:txEl>
                                          </p:spTgt>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1000"/>
                            </p:stCondLst>
                            <p:childTnLst>
                              <p:par>
                                <p:cTn id="10" presetID="2" presetClass="entr" presetSubtype="4" fill="hold" nodeType="afterEffect">
                                  <p:stCondLst>
                                    <p:cond delay="1500"/>
                                  </p:stCondLst>
                                  <p:childTnLst>
                                    <p:set>
                                      <p:cBhvr>
                                        <p:cTn id="11" dur="1" fill="hold">
                                          <p:stCondLst>
                                            <p:cond delay="0"/>
                                          </p:stCondLst>
                                        </p:cTn>
                                        <p:tgtEl>
                                          <p:spTgt spid="732163">
                                            <p:txEl>
                                              <p:pRg st="2" end="2"/>
                                            </p:txEl>
                                          </p:spTgt>
                                        </p:tgtEl>
                                        <p:attrNameLst>
                                          <p:attrName>style.visibility</p:attrName>
                                        </p:attrNameLst>
                                      </p:cBhvr>
                                      <p:to>
                                        <p:strVal val="visible"/>
                                      </p:to>
                                    </p:set>
                                    <p:anim calcmode="lin" valueType="num">
                                      <p:cBhvr additive="base">
                                        <p:cTn id="12" dur="500" fill="hold"/>
                                        <p:tgtEl>
                                          <p:spTgt spid="73216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732163">
                                            <p:txEl>
                                              <p:pRg st="2" end="2"/>
                                            </p:txEl>
                                          </p:spTgt>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3000"/>
                            </p:stCondLst>
                            <p:childTnLst>
                              <p:par>
                                <p:cTn id="15" presetID="2" presetClass="entr" presetSubtype="4" fill="hold" nodeType="afterEffect">
                                  <p:stCondLst>
                                    <p:cond delay="1500"/>
                                  </p:stCondLst>
                                  <p:childTnLst>
                                    <p:set>
                                      <p:cBhvr>
                                        <p:cTn id="16" dur="1" fill="hold">
                                          <p:stCondLst>
                                            <p:cond delay="0"/>
                                          </p:stCondLst>
                                        </p:cTn>
                                        <p:tgtEl>
                                          <p:spTgt spid="732163">
                                            <p:txEl>
                                              <p:pRg st="4" end="4"/>
                                            </p:txEl>
                                          </p:spTgt>
                                        </p:tgtEl>
                                        <p:attrNameLst>
                                          <p:attrName>style.visibility</p:attrName>
                                        </p:attrNameLst>
                                      </p:cBhvr>
                                      <p:to>
                                        <p:strVal val="visible"/>
                                      </p:to>
                                    </p:set>
                                    <p:anim calcmode="lin" valueType="num">
                                      <p:cBhvr additive="base">
                                        <p:cTn id="17" dur="500" fill="hold"/>
                                        <p:tgtEl>
                                          <p:spTgt spid="73216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32163">
                                            <p:txEl>
                                              <p:pRg st="4" end="4"/>
                                            </p:txEl>
                                          </p:spTgt>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5000"/>
                            </p:stCondLst>
                            <p:childTnLst>
                              <p:par>
                                <p:cTn id="20" presetID="2" presetClass="entr" presetSubtype="4" fill="hold" nodeType="afterEffect">
                                  <p:stCondLst>
                                    <p:cond delay="1500"/>
                                  </p:stCondLst>
                                  <p:childTnLst>
                                    <p:set>
                                      <p:cBhvr>
                                        <p:cTn id="21" dur="1" fill="hold">
                                          <p:stCondLst>
                                            <p:cond delay="0"/>
                                          </p:stCondLst>
                                        </p:cTn>
                                        <p:tgtEl>
                                          <p:spTgt spid="732163">
                                            <p:txEl>
                                              <p:pRg st="6" end="6"/>
                                            </p:txEl>
                                          </p:spTgt>
                                        </p:tgtEl>
                                        <p:attrNameLst>
                                          <p:attrName>style.visibility</p:attrName>
                                        </p:attrNameLst>
                                      </p:cBhvr>
                                      <p:to>
                                        <p:strVal val="visible"/>
                                      </p:to>
                                    </p:set>
                                    <p:anim calcmode="lin" valueType="num">
                                      <p:cBhvr additive="base">
                                        <p:cTn id="22" dur="500" fill="hold"/>
                                        <p:tgtEl>
                                          <p:spTgt spid="732163">
                                            <p:txEl>
                                              <p:pRg st="6" end="6"/>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732163">
                                            <p:txEl>
                                              <p:pRg st="6" end="6"/>
                                            </p:txEl>
                                          </p:spTgt>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7000"/>
                            </p:stCondLst>
                            <p:childTnLst>
                              <p:par>
                                <p:cTn id="25" presetID="2" presetClass="entr" presetSubtype="4" fill="hold" nodeType="afterEffect">
                                  <p:stCondLst>
                                    <p:cond delay="1500"/>
                                  </p:stCondLst>
                                  <p:childTnLst>
                                    <p:set>
                                      <p:cBhvr>
                                        <p:cTn id="26" dur="1" fill="hold">
                                          <p:stCondLst>
                                            <p:cond delay="0"/>
                                          </p:stCondLst>
                                        </p:cTn>
                                        <p:tgtEl>
                                          <p:spTgt spid="732163">
                                            <p:txEl>
                                              <p:pRg st="8" end="8"/>
                                            </p:txEl>
                                          </p:spTgt>
                                        </p:tgtEl>
                                        <p:attrNameLst>
                                          <p:attrName>style.visibility</p:attrName>
                                        </p:attrNameLst>
                                      </p:cBhvr>
                                      <p:to>
                                        <p:strVal val="visible"/>
                                      </p:to>
                                    </p:set>
                                    <p:anim calcmode="lin" valueType="num">
                                      <p:cBhvr additive="base">
                                        <p:cTn id="27" dur="500" fill="hold"/>
                                        <p:tgtEl>
                                          <p:spTgt spid="732163">
                                            <p:txEl>
                                              <p:pRg st="8" end="8"/>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3216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body" idx="1"/>
          </p:nvPr>
        </p:nvSpPr>
        <p:spPr>
          <a:xfrm>
            <a:off x="762000" y="1447800"/>
            <a:ext cx="8001000" cy="838200"/>
          </a:xfrm>
          <a:solidFill>
            <a:schemeClr val="bg1"/>
          </a:solidFill>
        </p:spPr>
        <p:txBody>
          <a:bodyPr/>
          <a:lstStyle/>
          <a:p>
            <a:pPr marL="0" indent="0">
              <a:buFont typeface="Wingdings" panose="05000000000000000000" pitchFamily="2" charset="2"/>
              <a:buNone/>
            </a:pPr>
            <a:r>
              <a:rPr lang="en-US" sz="2400" smtClean="0"/>
              <a:t>One of the following is </a:t>
            </a:r>
            <a:r>
              <a:rPr lang="en-US" sz="2400" smtClean="0">
                <a:solidFill>
                  <a:srgbClr val="A50021"/>
                </a:solidFill>
              </a:rPr>
              <a:t>NOT</a:t>
            </a:r>
            <a:r>
              <a:rPr lang="en-US" sz="2400" smtClean="0"/>
              <a:t> involved in CVP analysis.  That factor is:</a:t>
            </a:r>
          </a:p>
        </p:txBody>
      </p:sp>
      <p:sp>
        <p:nvSpPr>
          <p:cNvPr id="761859" name="Rectangle 3"/>
          <p:cNvSpPr>
            <a:spLocks noChangeArrowheads="1"/>
          </p:cNvSpPr>
          <p:nvPr/>
        </p:nvSpPr>
        <p:spPr bwMode="auto">
          <a:xfrm>
            <a:off x="990600" y="2438400"/>
            <a:ext cx="6324600" cy="3733800"/>
          </a:xfrm>
          <a:prstGeom prst="rect">
            <a:avLst/>
          </a:prstGeom>
          <a:solidFill>
            <a:schemeClr val="bg1"/>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182562" tIns="46038" rIns="182562" bIns="46038"/>
          <a:lstStyle>
            <a:lvl1pPr marL="517525" indent="-517525" algn="l">
              <a:spcBef>
                <a:spcPct val="20000"/>
              </a:spcBef>
              <a:buClr>
                <a:schemeClr val="accent2"/>
              </a:buClr>
              <a:buSzPct val="75000"/>
              <a:buFont typeface="Wingdings" panose="05000000000000000000" pitchFamily="2" charset="2"/>
              <a:buChar char="l"/>
              <a:defRPr sz="2800" b="1">
                <a:solidFill>
                  <a:schemeClr val="bg2"/>
                </a:solidFill>
                <a:effectLst>
                  <a:outerShdw blurRad="38100" dist="38100" dir="2700000" algn="tl">
                    <a:srgbClr val="C0C0C0"/>
                  </a:outerShdw>
                </a:effectLst>
                <a:latin typeface="Arial" panose="020B0604020202020204" pitchFamily="34" charset="0"/>
              </a:defRPr>
            </a:lvl1pPr>
            <a:lvl2pPr marL="917575" indent="-285750" algn="l">
              <a:spcBef>
                <a:spcPct val="20000"/>
              </a:spcBef>
              <a:buClr>
                <a:schemeClr val="accent2"/>
              </a:buClr>
              <a:buSzPct val="75000"/>
              <a:buFont typeface="Wingdings" panose="05000000000000000000" pitchFamily="2" charset="2"/>
              <a:buChar char="l"/>
              <a:defRPr sz="2400" b="1">
                <a:solidFill>
                  <a:schemeClr val="bg2"/>
                </a:solidFill>
                <a:effectLst>
                  <a:outerShdw blurRad="38100" dist="38100" dir="2700000" algn="tl">
                    <a:srgbClr val="C0C0C0"/>
                  </a:outerShdw>
                </a:effectLst>
                <a:latin typeface="Arial" panose="020B0604020202020204" pitchFamily="34" charset="0"/>
              </a:defRPr>
            </a:lvl2pPr>
            <a:lvl3pPr marL="1260475"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3pPr>
            <a:lvl4pPr marL="1603375"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4pPr>
            <a:lvl5pPr marL="2057400"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5pPr>
            <a:lvl6pPr marL="25146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6pPr>
            <a:lvl7pPr marL="29718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7pPr>
            <a:lvl8pPr marL="34290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8pPr>
            <a:lvl9pPr marL="38862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9pPr>
          </a:lstStyle>
          <a:p>
            <a:pPr eaLnBrk="1" hangingPunct="1">
              <a:spcBef>
                <a:spcPct val="50000"/>
              </a:spcBef>
              <a:buFont typeface="Wingdings" panose="05000000000000000000" pitchFamily="2" charset="2"/>
              <a:buNone/>
              <a:defRPr/>
            </a:pPr>
            <a:r>
              <a:rPr lang="en-US" sz="2300" b="0" dirty="0" smtClean="0">
                <a:solidFill>
                  <a:schemeClr val="tx1"/>
                </a:solidFill>
                <a:latin typeface="+mn-lt"/>
              </a:rPr>
              <a:t>a.	Sales mix</a:t>
            </a:r>
            <a:r>
              <a:rPr lang="en-US" sz="2300" b="0" dirty="0" smtClean="0">
                <a:solidFill>
                  <a:schemeClr val="tx1"/>
                </a:solidFill>
                <a:effectLst/>
                <a:latin typeface="+mn-lt"/>
              </a:rPr>
              <a:t>.</a:t>
            </a:r>
          </a:p>
          <a:p>
            <a:pPr eaLnBrk="1" hangingPunct="1">
              <a:spcBef>
                <a:spcPct val="50000"/>
              </a:spcBef>
              <a:buFont typeface="Wingdings" panose="05000000000000000000" pitchFamily="2" charset="2"/>
              <a:buNone/>
              <a:defRPr/>
            </a:pPr>
            <a:r>
              <a:rPr lang="en-US" sz="2300" b="0" dirty="0" smtClean="0">
                <a:solidFill>
                  <a:schemeClr val="tx1"/>
                </a:solidFill>
                <a:effectLst/>
                <a:latin typeface="+mn-lt"/>
              </a:rPr>
              <a:t>b. 	Unit selling prices. </a:t>
            </a:r>
          </a:p>
          <a:p>
            <a:pPr eaLnBrk="1" hangingPunct="1">
              <a:spcBef>
                <a:spcPct val="50000"/>
              </a:spcBef>
              <a:buFont typeface="Wingdings" panose="05000000000000000000" pitchFamily="2" charset="2"/>
              <a:buNone/>
              <a:defRPr/>
            </a:pPr>
            <a:r>
              <a:rPr lang="en-US" sz="2300" b="0" dirty="0" smtClean="0">
                <a:solidFill>
                  <a:schemeClr val="tx1"/>
                </a:solidFill>
                <a:effectLst/>
                <a:latin typeface="+mn-lt"/>
              </a:rPr>
              <a:t>c. 	Fixed costs per unit.</a:t>
            </a:r>
          </a:p>
          <a:p>
            <a:pPr eaLnBrk="1" hangingPunct="1">
              <a:spcBef>
                <a:spcPct val="50000"/>
              </a:spcBef>
              <a:buFont typeface="Wingdings" panose="05000000000000000000" pitchFamily="2" charset="2"/>
              <a:buNone/>
              <a:defRPr/>
            </a:pPr>
            <a:r>
              <a:rPr lang="en-US" sz="2300" b="0" dirty="0" smtClean="0">
                <a:solidFill>
                  <a:schemeClr val="tx1"/>
                </a:solidFill>
                <a:effectLst/>
                <a:latin typeface="+mn-lt"/>
              </a:rPr>
              <a:t>d. 	Volume or level of activity. </a:t>
            </a:r>
          </a:p>
        </p:txBody>
      </p:sp>
      <p:sp>
        <p:nvSpPr>
          <p:cNvPr id="761860" name="Oval 4"/>
          <p:cNvSpPr>
            <a:spLocks noChangeArrowheads="1"/>
          </p:cNvSpPr>
          <p:nvPr/>
        </p:nvSpPr>
        <p:spPr bwMode="auto">
          <a:xfrm>
            <a:off x="1066800" y="3505200"/>
            <a:ext cx="381000" cy="381000"/>
          </a:xfrm>
          <a:prstGeom prst="ellipse">
            <a:avLst/>
          </a:prstGeom>
          <a:noFill/>
          <a:ln w="57150" cap="sq">
            <a:solidFill>
              <a:srgbClr val="800000"/>
            </a:solidFill>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solidFill>
                <a:srgbClr val="A50021"/>
              </a:solidFill>
            </a:endParaRPr>
          </a:p>
        </p:txBody>
      </p:sp>
      <p:sp>
        <p:nvSpPr>
          <p:cNvPr id="761861" name="Rectangle 5"/>
          <p:cNvSpPr>
            <a:spLocks noGrp="1" noChangeArrowheads="1"/>
          </p:cNvSpPr>
          <p:nvPr>
            <p:ph type="title"/>
          </p:nvPr>
        </p:nvSpPr>
        <p:spPr>
          <a:xfrm>
            <a:off x="457200" y="457200"/>
            <a:ext cx="8229600" cy="560388"/>
          </a:xfrm>
          <a:ln w="12700">
            <a:miter lim="800000"/>
            <a:headEnd/>
            <a:tailEnd/>
          </a:ln>
        </p:spPr>
        <p:txBody>
          <a:bodyPr lIns="90488" tIns="44450" rIns="90488" bIns="44450">
            <a:normAutofit fontScale="90000"/>
          </a:bodyPr>
          <a:lstStyle/>
          <a:p>
            <a:pPr marL="109538">
              <a:defRPr/>
            </a:pPr>
            <a:r>
              <a:rPr lang="en-US" sz="4000" b="1" i="1"/>
              <a:t>Let’s Review</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61860"/>
                                        </p:tgtEl>
                                        <p:attrNameLst>
                                          <p:attrName>style.visibility</p:attrName>
                                        </p:attrNameLst>
                                      </p:cBhvr>
                                      <p:to>
                                        <p:strVal val="visible"/>
                                      </p:to>
                                    </p:set>
                                    <p:animEffect transition="in" filter="wipe(left)">
                                      <p:cBhvr>
                                        <p:cTn id="7" dur="500"/>
                                        <p:tgtEl>
                                          <p:spTgt spid="7618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1860"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4210" name="Rectangle 2"/>
          <p:cNvSpPr>
            <a:spLocks noGrp="1" noChangeArrowheads="1"/>
          </p:cNvSpPr>
          <p:nvPr>
            <p:ph type="title"/>
          </p:nvPr>
        </p:nvSpPr>
        <p:spPr>
          <a:xfrm>
            <a:off x="381000" y="381000"/>
            <a:ext cx="8382000" cy="609600"/>
          </a:xfrm>
          <a:ln w="12700">
            <a:miter lim="800000"/>
            <a:headEnd/>
            <a:tailEnd/>
          </a:ln>
        </p:spPr>
        <p:txBody>
          <a:bodyPr lIns="90488" tIns="44450" rIns="90488" bIns="44450">
            <a:normAutofit fontScale="90000"/>
          </a:bodyPr>
          <a:lstStyle/>
          <a:p>
            <a:pPr marL="109538">
              <a:defRPr/>
            </a:pPr>
            <a:r>
              <a:rPr lang="en-US" sz="4000" b="1" i="1"/>
              <a:t>CVP Income Statement</a:t>
            </a:r>
          </a:p>
        </p:txBody>
      </p:sp>
      <p:sp>
        <p:nvSpPr>
          <p:cNvPr id="734211" name="Rectangle 3"/>
          <p:cNvSpPr>
            <a:spLocks noGrp="1" noChangeArrowheads="1"/>
          </p:cNvSpPr>
          <p:nvPr>
            <p:ph type="body" sz="half" idx="1"/>
          </p:nvPr>
        </p:nvSpPr>
        <p:spPr>
          <a:xfrm>
            <a:off x="457200" y="1219200"/>
            <a:ext cx="8153400" cy="4648200"/>
          </a:xfrm>
          <a:solidFill>
            <a:schemeClr val="bg1"/>
          </a:solidFill>
          <a:ln w="12700" cap="flat">
            <a:solidFill>
              <a:schemeClr val="bg1"/>
            </a:solidFill>
            <a:miter lim="800000"/>
            <a:headEnd/>
            <a:tailEnd/>
          </a:ln>
        </p:spPr>
        <p:txBody>
          <a:bodyPr lIns="90488" tIns="44450" rIns="90488" bIns="44450"/>
          <a:lstStyle/>
          <a:p>
            <a:pPr marL="533400" indent="-533400">
              <a:buClr>
                <a:srgbClr val="FF0000"/>
              </a:buClr>
              <a:buFont typeface="Wingdings" panose="05000000000000000000" pitchFamily="2" charset="2"/>
              <a:buBlip>
                <a:blip r:embed="rId3"/>
              </a:buBlip>
            </a:pPr>
            <a:r>
              <a:rPr lang="en-US" altLang="en-US" sz="2400" smtClean="0"/>
              <a:t>Classifies costs and expenses as fixed or variable </a:t>
            </a:r>
          </a:p>
          <a:p>
            <a:pPr marL="533400" indent="-533400">
              <a:buClr>
                <a:srgbClr val="FF0000"/>
              </a:buClr>
              <a:buFont typeface="Wingdings" panose="05000000000000000000" pitchFamily="2" charset="2"/>
              <a:buBlip>
                <a:blip r:embed="rId3"/>
              </a:buBlip>
            </a:pPr>
            <a:r>
              <a:rPr lang="en-US" altLang="en-US" sz="2400" smtClean="0"/>
              <a:t>Reports </a:t>
            </a:r>
            <a:r>
              <a:rPr lang="en-US" altLang="en-US" sz="2400" i="1" smtClean="0">
                <a:solidFill>
                  <a:srgbClr val="003399"/>
                </a:solidFill>
              </a:rPr>
              <a:t>contribution margin</a:t>
            </a:r>
            <a:r>
              <a:rPr lang="en-US" altLang="en-US" sz="2400" smtClean="0"/>
              <a:t> in the body of the statement.</a:t>
            </a:r>
          </a:p>
          <a:p>
            <a:pPr marL="1089025" lvl="1" indent="-457200">
              <a:spcBef>
                <a:spcPct val="60000"/>
              </a:spcBef>
              <a:buFont typeface="Wingdings" panose="05000000000000000000" pitchFamily="2" charset="2"/>
              <a:buNone/>
            </a:pPr>
            <a:r>
              <a:rPr lang="en-US" altLang="en-US" i="1" smtClean="0">
                <a:solidFill>
                  <a:srgbClr val="A50021"/>
                </a:solidFill>
              </a:rPr>
              <a:t>Contribution margin</a:t>
            </a:r>
            <a:r>
              <a:rPr lang="en-US" altLang="en-US" i="1" smtClean="0">
                <a:solidFill>
                  <a:schemeClr val="accent2"/>
                </a:solidFill>
              </a:rPr>
              <a:t> </a:t>
            </a:r>
            <a:r>
              <a:rPr lang="en-US" altLang="en-US" i="1" smtClean="0"/>
              <a:t>–</a:t>
            </a:r>
          </a:p>
          <a:p>
            <a:pPr marL="533400" indent="-533400">
              <a:spcBef>
                <a:spcPct val="0"/>
              </a:spcBef>
              <a:buClr>
                <a:srgbClr val="FF0000"/>
              </a:buClr>
              <a:buFont typeface="Wingdings" panose="05000000000000000000" pitchFamily="2" charset="2"/>
              <a:buNone/>
            </a:pPr>
            <a:r>
              <a:rPr lang="en-US" altLang="en-US" sz="2400" smtClean="0"/>
              <a:t>		</a:t>
            </a:r>
            <a:r>
              <a:rPr lang="en-US" altLang="en-US" sz="2400" i="1" smtClean="0"/>
              <a:t>amount of revenue</a:t>
            </a:r>
          </a:p>
          <a:p>
            <a:pPr marL="533400" indent="-533400">
              <a:spcBef>
                <a:spcPct val="0"/>
              </a:spcBef>
              <a:buClr>
                <a:srgbClr val="FF0000"/>
              </a:buClr>
              <a:buFont typeface="Wingdings" panose="05000000000000000000" pitchFamily="2" charset="2"/>
              <a:buNone/>
            </a:pPr>
            <a:r>
              <a:rPr lang="en-US" altLang="en-US" sz="2400" i="1" smtClean="0"/>
              <a:t> 		remaining after</a:t>
            </a:r>
          </a:p>
          <a:p>
            <a:pPr marL="533400" indent="-533400">
              <a:spcBef>
                <a:spcPct val="0"/>
              </a:spcBef>
              <a:buClr>
                <a:srgbClr val="FF0000"/>
              </a:buClr>
              <a:buFont typeface="Wingdings" panose="05000000000000000000" pitchFamily="2" charset="2"/>
              <a:buNone/>
            </a:pPr>
            <a:r>
              <a:rPr lang="en-US" altLang="en-US" sz="2400" i="1" smtClean="0"/>
              <a:t>		deducting all variable costs </a:t>
            </a:r>
          </a:p>
          <a:p>
            <a:pPr marL="533400" indent="-533400">
              <a:spcBef>
                <a:spcPct val="60000"/>
              </a:spcBef>
              <a:buClr>
                <a:srgbClr val="FF0000"/>
              </a:buClr>
              <a:buFont typeface="Wingdings" panose="05000000000000000000" pitchFamily="2" charset="2"/>
              <a:buBlip>
                <a:blip r:embed="rId3"/>
              </a:buBlip>
            </a:pPr>
            <a:r>
              <a:rPr lang="en-US" sz="2400" smtClean="0"/>
              <a:t>Reports the </a:t>
            </a:r>
            <a:r>
              <a:rPr lang="en-US" sz="2400" smtClean="0">
                <a:solidFill>
                  <a:srgbClr val="003399"/>
                </a:solidFill>
              </a:rPr>
              <a:t>same net</a:t>
            </a:r>
          </a:p>
          <a:p>
            <a:pPr marL="533400" indent="-533400">
              <a:spcBef>
                <a:spcPct val="0"/>
              </a:spcBef>
              <a:buClr>
                <a:srgbClr val="FF0000"/>
              </a:buClr>
              <a:buFont typeface="Wingdings" panose="05000000000000000000" pitchFamily="2" charset="2"/>
              <a:buNone/>
            </a:pPr>
            <a:r>
              <a:rPr lang="en-US" sz="2400" smtClean="0">
                <a:solidFill>
                  <a:srgbClr val="003399"/>
                </a:solidFill>
              </a:rPr>
              <a:t>	income</a:t>
            </a:r>
            <a:r>
              <a:rPr lang="en-US" sz="2400" smtClean="0"/>
              <a:t> as a traditional income statement</a:t>
            </a:r>
          </a:p>
          <a:p>
            <a:pPr marL="533400" indent="-533400">
              <a:spcBef>
                <a:spcPct val="0"/>
              </a:spcBef>
              <a:buClr>
                <a:srgbClr val="FF0000"/>
              </a:buClr>
              <a:buFont typeface="Wingdings" panose="05000000000000000000" pitchFamily="2" charset="2"/>
              <a:buNone/>
            </a:pPr>
            <a:endParaRPr lang="en-US" sz="2400" smtClean="0"/>
          </a:p>
          <a:p>
            <a:pPr marL="533400" indent="-533400">
              <a:spcBef>
                <a:spcPct val="0"/>
              </a:spcBef>
              <a:buClr>
                <a:srgbClr val="FF0000"/>
              </a:buClr>
              <a:buFont typeface="Wingdings" panose="05000000000000000000" pitchFamily="2" charset="2"/>
              <a:buBlip>
                <a:blip r:embed="rId3"/>
              </a:buBlip>
            </a:pPr>
            <a:r>
              <a:rPr lang="en-US" altLang="en-US" sz="2400" smtClean="0"/>
              <a:t>A statement for </a:t>
            </a:r>
            <a:r>
              <a:rPr lang="en-US" altLang="en-US" sz="2400" i="1" smtClean="0">
                <a:solidFill>
                  <a:srgbClr val="A50021"/>
                </a:solidFill>
              </a:rPr>
              <a:t>internal use</a:t>
            </a:r>
            <a:r>
              <a:rPr lang="en-US" altLang="en-US" sz="2400" smtClean="0"/>
              <a:t> only</a:t>
            </a:r>
            <a:endParaRPr lang="en-US" sz="2400" smtClean="0"/>
          </a:p>
        </p:txBody>
      </p:sp>
      <p:pic>
        <p:nvPicPr>
          <p:cNvPr id="29700" name="Picture 4" descr="BD00146_"/>
          <p:cNvPicPr>
            <a:picLocks noGrp="1" noChangeAspect="1" noChangeArrowheads="1"/>
          </p:cNvPicPr>
          <p:nvPr>
            <p:ph sz="half" idx="2"/>
          </p:nvPr>
        </p:nvPicPr>
        <p:blipFill>
          <a:blip r:embed="rId4" cstate="print">
            <a:extLst>
              <a:ext uri="{28A0092B-C50C-407E-A947-70E740481C1C}">
                <a14:useLocalDpi xmlns:a14="http://schemas.microsoft.com/office/drawing/2010/main" xmlns="" val="0"/>
              </a:ext>
            </a:extLst>
          </a:blip>
          <a:srcRect/>
          <a:stretch>
            <a:fillRect/>
          </a:stretch>
        </p:blipFill>
        <p:spPr>
          <a:xfrm>
            <a:off x="6400800" y="2667000"/>
            <a:ext cx="1447800" cy="1395413"/>
          </a:xfrm>
          <a:noFill/>
          <a:extLst>
            <a:ext uri="{AF507438-7753-43E0-B8FC-AC1667EBCBE1}">
              <a14:hiddenEffects xmlns:a14="http://schemas.microsoft.com/office/drawing/2010/main" xmlns="">
                <a:effectLst>
                  <a:outerShdw dist="35921" dir="2700000" algn="ctr" rotWithShape="0">
                    <a:srgbClr val="808080"/>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500"/>
                                  </p:stCondLst>
                                  <p:childTnLst>
                                    <p:set>
                                      <p:cBhvr>
                                        <p:cTn id="6" dur="1" fill="hold">
                                          <p:stCondLst>
                                            <p:cond delay="0"/>
                                          </p:stCondLst>
                                        </p:cTn>
                                        <p:tgtEl>
                                          <p:spTgt spid="734211">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1500"/>
                                  </p:stCondLst>
                                  <p:childTnLst>
                                    <p:set>
                                      <p:cBhvr>
                                        <p:cTn id="9" dur="1" fill="hold">
                                          <p:stCondLst>
                                            <p:cond delay="0"/>
                                          </p:stCondLst>
                                        </p:cTn>
                                        <p:tgtEl>
                                          <p:spTgt spid="734211">
                                            <p:txEl>
                                              <p:pRg st="1" end="1"/>
                                            </p:txEl>
                                          </p:spTgt>
                                        </p:tgtEl>
                                        <p:attrNameLst>
                                          <p:attrName>style.visibility</p:attrName>
                                        </p:attrNameLst>
                                      </p:cBhvr>
                                      <p:to>
                                        <p:strVal val="visible"/>
                                      </p:to>
                                    </p:set>
                                  </p:childTnLst>
                                </p:cTn>
                              </p:par>
                            </p:childTnLst>
                          </p:cTn>
                        </p:par>
                        <p:par>
                          <p:cTn id="10" fill="hold" nodeType="afterGroup">
                            <p:stCondLst>
                              <p:cond delay="2000"/>
                            </p:stCondLst>
                            <p:childTnLst>
                              <p:par>
                                <p:cTn id="11" presetID="1" presetClass="entr" presetSubtype="0" fill="hold" nodeType="afterEffect">
                                  <p:stCondLst>
                                    <p:cond delay="1500"/>
                                  </p:stCondLst>
                                  <p:childTnLst>
                                    <p:set>
                                      <p:cBhvr>
                                        <p:cTn id="12" dur="1" fill="hold">
                                          <p:stCondLst>
                                            <p:cond delay="0"/>
                                          </p:stCondLst>
                                        </p:cTn>
                                        <p:tgtEl>
                                          <p:spTgt spid="734211">
                                            <p:txEl>
                                              <p:pRg st="2" end="2"/>
                                            </p:txEl>
                                          </p:spTgt>
                                        </p:tgtEl>
                                        <p:attrNameLst>
                                          <p:attrName>style.visibility</p:attrName>
                                        </p:attrNameLst>
                                      </p:cBhvr>
                                      <p:to>
                                        <p:strVal val="visible"/>
                                      </p:to>
                                    </p:set>
                                  </p:childTnLst>
                                </p:cTn>
                              </p:par>
                              <p:par>
                                <p:cTn id="13" presetID="1" presetClass="entr" presetSubtype="0" fill="hold" nodeType="withEffect">
                                  <p:stCondLst>
                                    <p:cond delay="1500"/>
                                  </p:stCondLst>
                                  <p:childTnLst>
                                    <p:set>
                                      <p:cBhvr>
                                        <p:cTn id="14" dur="1" fill="hold">
                                          <p:stCondLst>
                                            <p:cond delay="0"/>
                                          </p:stCondLst>
                                        </p:cTn>
                                        <p:tgtEl>
                                          <p:spTgt spid="734211">
                                            <p:txEl>
                                              <p:pRg st="3" end="3"/>
                                            </p:txEl>
                                          </p:spTgt>
                                        </p:tgtEl>
                                        <p:attrNameLst>
                                          <p:attrName>style.visibility</p:attrName>
                                        </p:attrNameLst>
                                      </p:cBhvr>
                                      <p:to>
                                        <p:strVal val="visible"/>
                                      </p:to>
                                    </p:set>
                                  </p:childTnLst>
                                </p:cTn>
                              </p:par>
                              <p:par>
                                <p:cTn id="15" presetID="1" presetClass="entr" presetSubtype="0" fill="hold" nodeType="withEffect">
                                  <p:stCondLst>
                                    <p:cond delay="1500"/>
                                  </p:stCondLst>
                                  <p:childTnLst>
                                    <p:set>
                                      <p:cBhvr>
                                        <p:cTn id="16" dur="1" fill="hold">
                                          <p:stCondLst>
                                            <p:cond delay="0"/>
                                          </p:stCondLst>
                                        </p:cTn>
                                        <p:tgtEl>
                                          <p:spTgt spid="734211">
                                            <p:txEl>
                                              <p:pRg st="4" end="4"/>
                                            </p:txEl>
                                          </p:spTgt>
                                        </p:tgtEl>
                                        <p:attrNameLst>
                                          <p:attrName>style.visibility</p:attrName>
                                        </p:attrNameLst>
                                      </p:cBhvr>
                                      <p:to>
                                        <p:strVal val="visible"/>
                                      </p:to>
                                    </p:set>
                                  </p:childTnLst>
                                </p:cTn>
                              </p:par>
                              <p:par>
                                <p:cTn id="17" presetID="1" presetClass="entr" presetSubtype="0" fill="hold" nodeType="withEffect">
                                  <p:stCondLst>
                                    <p:cond delay="1500"/>
                                  </p:stCondLst>
                                  <p:childTnLst>
                                    <p:set>
                                      <p:cBhvr>
                                        <p:cTn id="18" dur="1" fill="hold">
                                          <p:stCondLst>
                                            <p:cond delay="0"/>
                                          </p:stCondLst>
                                        </p:cTn>
                                        <p:tgtEl>
                                          <p:spTgt spid="734211">
                                            <p:txEl>
                                              <p:pRg st="5" end="5"/>
                                            </p:txEl>
                                          </p:spTgt>
                                        </p:tgtEl>
                                        <p:attrNameLst>
                                          <p:attrName>style.visibility</p:attrName>
                                        </p:attrNameLst>
                                      </p:cBhvr>
                                      <p:to>
                                        <p:strVal val="visible"/>
                                      </p:to>
                                    </p:set>
                                  </p:childTnLst>
                                </p:cTn>
                              </p:par>
                            </p:childTnLst>
                          </p:cTn>
                        </p:par>
                        <p:par>
                          <p:cTn id="19" fill="hold" nodeType="afterGroup">
                            <p:stCondLst>
                              <p:cond delay="3500"/>
                            </p:stCondLst>
                            <p:childTnLst>
                              <p:par>
                                <p:cTn id="20" presetID="1" presetClass="entr" presetSubtype="0" fill="hold" nodeType="afterEffect">
                                  <p:stCondLst>
                                    <p:cond delay="1500"/>
                                  </p:stCondLst>
                                  <p:childTnLst>
                                    <p:set>
                                      <p:cBhvr>
                                        <p:cTn id="21" dur="1" fill="hold">
                                          <p:stCondLst>
                                            <p:cond delay="0"/>
                                          </p:stCondLst>
                                        </p:cTn>
                                        <p:tgtEl>
                                          <p:spTgt spid="734211">
                                            <p:txEl>
                                              <p:pRg st="6" end="6"/>
                                            </p:txEl>
                                          </p:spTgt>
                                        </p:tgtEl>
                                        <p:attrNameLst>
                                          <p:attrName>style.visibility</p:attrName>
                                        </p:attrNameLst>
                                      </p:cBhvr>
                                      <p:to>
                                        <p:strVal val="visible"/>
                                      </p:to>
                                    </p:set>
                                  </p:childTnLst>
                                </p:cTn>
                              </p:par>
                              <p:par>
                                <p:cTn id="22" presetID="1" presetClass="entr" presetSubtype="0" fill="hold" nodeType="withEffect">
                                  <p:stCondLst>
                                    <p:cond delay="1500"/>
                                  </p:stCondLst>
                                  <p:childTnLst>
                                    <p:set>
                                      <p:cBhvr>
                                        <p:cTn id="23" dur="1" fill="hold">
                                          <p:stCondLst>
                                            <p:cond delay="0"/>
                                          </p:stCondLst>
                                        </p:cTn>
                                        <p:tgtEl>
                                          <p:spTgt spid="734211">
                                            <p:txEl>
                                              <p:pRg st="7" end="7"/>
                                            </p:txEl>
                                          </p:spTgt>
                                        </p:tgtEl>
                                        <p:attrNameLst>
                                          <p:attrName>style.visibility</p:attrName>
                                        </p:attrNameLst>
                                      </p:cBhvr>
                                      <p:to>
                                        <p:strVal val="visible"/>
                                      </p:to>
                                    </p:set>
                                  </p:childTnLst>
                                </p:cTn>
                              </p:par>
                            </p:childTnLst>
                          </p:cTn>
                        </p:par>
                        <p:par>
                          <p:cTn id="24" fill="hold" nodeType="afterGroup">
                            <p:stCondLst>
                              <p:cond delay="5000"/>
                            </p:stCondLst>
                            <p:childTnLst>
                              <p:par>
                                <p:cTn id="25" presetID="1" presetClass="entr" presetSubtype="0" fill="hold" nodeType="afterEffect">
                                  <p:stCondLst>
                                    <p:cond delay="1500"/>
                                  </p:stCondLst>
                                  <p:childTnLst>
                                    <p:set>
                                      <p:cBhvr>
                                        <p:cTn id="26" dur="1" fill="hold">
                                          <p:stCondLst>
                                            <p:cond delay="0"/>
                                          </p:stCondLst>
                                        </p:cTn>
                                        <p:tgtEl>
                                          <p:spTgt spid="73421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4690" name="Rectangle 2"/>
          <p:cNvSpPr>
            <a:spLocks noGrp="1" noChangeArrowheads="1"/>
          </p:cNvSpPr>
          <p:nvPr>
            <p:ph type="title"/>
          </p:nvPr>
        </p:nvSpPr>
        <p:spPr>
          <a:xfrm>
            <a:off x="228600" y="152400"/>
            <a:ext cx="8686800" cy="560388"/>
          </a:xfrm>
          <a:ln w="12700">
            <a:miter lim="800000"/>
            <a:headEnd/>
            <a:tailEnd/>
          </a:ln>
        </p:spPr>
        <p:txBody>
          <a:bodyPr lIns="90488" tIns="44450" rIns="90488" bIns="44450">
            <a:normAutofit fontScale="90000"/>
          </a:bodyPr>
          <a:lstStyle/>
          <a:p>
            <a:pPr marL="109538">
              <a:defRPr/>
            </a:pPr>
            <a:r>
              <a:rPr lang="en-US" sz="4000" b="1" i="1"/>
              <a:t>CVP Income Statement - Example</a:t>
            </a:r>
          </a:p>
        </p:txBody>
      </p:sp>
      <p:sp>
        <p:nvSpPr>
          <p:cNvPr id="754691" name="Rectangle 3"/>
          <p:cNvSpPr>
            <a:spLocks noGrp="1" noChangeArrowheads="1"/>
          </p:cNvSpPr>
          <p:nvPr>
            <p:ph type="body" sz="half" idx="1"/>
          </p:nvPr>
        </p:nvSpPr>
        <p:spPr>
          <a:xfrm>
            <a:off x="228600" y="990600"/>
            <a:ext cx="8610600" cy="5029200"/>
          </a:xfrm>
          <a:solidFill>
            <a:srgbClr val="F9EFA9"/>
          </a:solidFill>
          <a:ln w="19050" cap="flat">
            <a:solidFill>
              <a:schemeClr val="tx1"/>
            </a:solidFill>
            <a:miter lim="800000"/>
            <a:headEnd/>
            <a:tailEnd/>
          </a:ln>
        </p:spPr>
        <p:txBody>
          <a:bodyPr lIns="90488" tIns="44450" rIns="90488" bIns="44450"/>
          <a:lstStyle/>
          <a:p>
            <a:pPr marL="533400" indent="-533400">
              <a:buClr>
                <a:srgbClr val="FF0000"/>
              </a:buClr>
              <a:buFont typeface="Wingdings" panose="05000000000000000000" pitchFamily="2" charset="2"/>
              <a:buBlip>
                <a:blip r:embed="rId4"/>
              </a:buBlip>
              <a:defRPr/>
            </a:pPr>
            <a:r>
              <a:rPr lang="en-US" altLang="en-US" sz="2400">
                <a:effectLst>
                  <a:outerShdw blurRad="38100" dist="38100" dir="2700000" algn="tl">
                    <a:srgbClr val="FFFFFF"/>
                  </a:outerShdw>
                </a:effectLst>
              </a:rPr>
              <a:t>Vargo Video Company produces a DVD player/recorder. </a:t>
            </a:r>
          </a:p>
          <a:p>
            <a:pPr marL="533400" indent="-533400">
              <a:buClr>
                <a:srgbClr val="FF0000"/>
              </a:buClr>
              <a:buFont typeface="Wingdings" panose="05000000000000000000" pitchFamily="2" charset="2"/>
              <a:buBlip>
                <a:blip r:embed="rId4"/>
              </a:buBlip>
              <a:defRPr/>
            </a:pPr>
            <a:r>
              <a:rPr lang="en-US" altLang="en-US" sz="2400">
                <a:effectLst>
                  <a:outerShdw blurRad="38100" dist="38100" dir="2700000" algn="tl">
                    <a:srgbClr val="FFFFFF"/>
                  </a:outerShdw>
                </a:effectLst>
              </a:rPr>
              <a:t>Relevant data for June 2008: </a:t>
            </a:r>
          </a:p>
          <a:p>
            <a:pPr marL="533400" indent="-533400">
              <a:buClr>
                <a:srgbClr val="FF0000"/>
              </a:buClr>
              <a:buFont typeface="Wingdings" panose="05000000000000000000" pitchFamily="2" charset="2"/>
              <a:buNone/>
              <a:defRPr/>
            </a:pPr>
            <a:endParaRPr lang="en-US" altLang="en-US" sz="1600">
              <a:effectLst>
                <a:outerShdw blurRad="38100" dist="38100" dir="2700000" algn="tl">
                  <a:srgbClr val="FFFFFF"/>
                </a:outerShdw>
              </a:effectLst>
            </a:endParaRPr>
          </a:p>
        </p:txBody>
      </p:sp>
      <p:pic>
        <p:nvPicPr>
          <p:cNvPr id="754698" name="Picture 10"/>
          <p:cNvPicPr>
            <a:picLocks noGrp="1" noChangeAspect="1" noChangeArrowheads="1"/>
          </p:cNvPicPr>
          <p:nvPr>
            <p:ph sz="quarter" idx="3"/>
          </p:nvPr>
        </p:nvPicPr>
        <p:blipFill>
          <a:blip r:embed="rId5" cstate="print">
            <a:extLst>
              <a:ext uri="{28A0092B-C50C-407E-A947-70E740481C1C}">
                <a14:useLocalDpi xmlns:a14="http://schemas.microsoft.com/office/drawing/2010/main" xmlns="" val="0"/>
              </a:ext>
            </a:extLst>
          </a:blip>
          <a:srcRect/>
          <a:stretch>
            <a:fillRect/>
          </a:stretch>
        </p:blipFill>
        <p:spPr>
          <a:xfrm>
            <a:off x="1447800" y="2133600"/>
            <a:ext cx="6096000" cy="965200"/>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1749" name="Picture 16"/>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1524000" y="3352800"/>
            <a:ext cx="5943600" cy="2187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500"/>
                                  </p:stCondLst>
                                  <p:childTnLst>
                                    <p:set>
                                      <p:cBhvr>
                                        <p:cTn id="6" dur="1" fill="hold">
                                          <p:stCondLst>
                                            <p:cond delay="0"/>
                                          </p:stCondLst>
                                        </p:cTn>
                                        <p:tgtEl>
                                          <p:spTgt spid="754691">
                                            <p:txEl>
                                              <p:pRg st="0" end="0"/>
                                            </p:txEl>
                                          </p:spTgt>
                                        </p:tgtEl>
                                        <p:attrNameLst>
                                          <p:attrName>style.visibility</p:attrName>
                                        </p:attrNameLst>
                                      </p:cBhvr>
                                      <p:to>
                                        <p:strVal val="visible"/>
                                      </p:to>
                                    </p:set>
                                    <p:animEffect transition="in" filter="dissolve">
                                      <p:cBhvr>
                                        <p:cTn id="7" dur="500"/>
                                        <p:tgtEl>
                                          <p:spTgt spid="754691">
                                            <p:txEl>
                                              <p:pRg st="0" end="0"/>
                                            </p:txEl>
                                          </p:spTgt>
                                        </p:tgtEl>
                                      </p:cBhvr>
                                    </p:animEffect>
                                  </p:childTnLst>
                                </p:cTn>
                              </p:par>
                            </p:childTnLst>
                          </p:cTn>
                        </p:par>
                        <p:par>
                          <p:cTn id="8" fill="hold" nodeType="afterGroup">
                            <p:stCondLst>
                              <p:cond delay="1000"/>
                            </p:stCondLst>
                            <p:childTnLst>
                              <p:par>
                                <p:cTn id="9" presetID="9" presetClass="entr" presetSubtype="0" fill="hold" nodeType="afterEffect">
                                  <p:stCondLst>
                                    <p:cond delay="500"/>
                                  </p:stCondLst>
                                  <p:childTnLst>
                                    <p:set>
                                      <p:cBhvr>
                                        <p:cTn id="10" dur="1" fill="hold">
                                          <p:stCondLst>
                                            <p:cond delay="0"/>
                                          </p:stCondLst>
                                        </p:cTn>
                                        <p:tgtEl>
                                          <p:spTgt spid="754691">
                                            <p:txEl>
                                              <p:pRg st="1" end="1"/>
                                            </p:txEl>
                                          </p:spTgt>
                                        </p:tgtEl>
                                        <p:attrNameLst>
                                          <p:attrName>style.visibility</p:attrName>
                                        </p:attrNameLst>
                                      </p:cBhvr>
                                      <p:to>
                                        <p:strVal val="visible"/>
                                      </p:to>
                                    </p:set>
                                    <p:animEffect transition="in" filter="dissolve">
                                      <p:cBhvr>
                                        <p:cTn id="11" dur="500"/>
                                        <p:tgtEl>
                                          <p:spTgt spid="754691">
                                            <p:txEl>
                                              <p:pRg st="1" end="1"/>
                                            </p:txEl>
                                          </p:spTgt>
                                        </p:tgtEl>
                                      </p:cBhvr>
                                    </p:animEffect>
                                  </p:childTnLst>
                                </p:cTn>
                              </p:par>
                            </p:childTnLst>
                          </p:cTn>
                        </p:par>
                        <p:par>
                          <p:cTn id="12" fill="hold" nodeType="afterGroup">
                            <p:stCondLst>
                              <p:cond delay="2000"/>
                            </p:stCondLst>
                            <p:childTnLst>
                              <p:par>
                                <p:cTn id="13" presetID="9" presetClass="entr" presetSubtype="0" fill="hold" nodeType="afterEffect">
                                  <p:stCondLst>
                                    <p:cond delay="1000"/>
                                  </p:stCondLst>
                                  <p:childTnLst>
                                    <p:set>
                                      <p:cBhvr>
                                        <p:cTn id="14" dur="1" fill="hold">
                                          <p:stCondLst>
                                            <p:cond delay="0"/>
                                          </p:stCondLst>
                                        </p:cTn>
                                        <p:tgtEl>
                                          <p:spTgt spid="754698"/>
                                        </p:tgtEl>
                                        <p:attrNameLst>
                                          <p:attrName>style.visibility</p:attrName>
                                        </p:attrNameLst>
                                      </p:cBhvr>
                                      <p:to>
                                        <p:strVal val="visible"/>
                                      </p:to>
                                    </p:set>
                                    <p:animEffect transition="in" filter="dissolve">
                                      <p:cBhvr>
                                        <p:cTn id="15" dur="500"/>
                                        <p:tgtEl>
                                          <p:spTgt spid="7546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6738" name="Rectangle 2"/>
          <p:cNvSpPr>
            <a:spLocks noGrp="1" noChangeArrowheads="1"/>
          </p:cNvSpPr>
          <p:nvPr>
            <p:ph type="title"/>
          </p:nvPr>
        </p:nvSpPr>
        <p:spPr>
          <a:xfrm>
            <a:off x="457200" y="381000"/>
            <a:ext cx="8229600" cy="609600"/>
          </a:xfrm>
          <a:ln w="12700">
            <a:miter lim="800000"/>
            <a:headEnd/>
            <a:tailEnd/>
          </a:ln>
        </p:spPr>
        <p:txBody>
          <a:bodyPr lIns="90488" tIns="44450" rIns="90488" bIns="44450">
            <a:normAutofit fontScale="90000"/>
          </a:bodyPr>
          <a:lstStyle/>
          <a:p>
            <a:pPr marL="109538">
              <a:defRPr/>
            </a:pPr>
            <a:r>
              <a:rPr lang="en-US" sz="4000" b="1" i="1" dirty="0"/>
              <a:t>Contribution Margin Per Unit</a:t>
            </a:r>
          </a:p>
        </p:txBody>
      </p:sp>
      <p:sp>
        <p:nvSpPr>
          <p:cNvPr id="756739" name="Rectangle 3"/>
          <p:cNvSpPr>
            <a:spLocks noGrp="1" noChangeArrowheads="1"/>
          </p:cNvSpPr>
          <p:nvPr>
            <p:ph type="body" sz="half" idx="1"/>
          </p:nvPr>
        </p:nvSpPr>
        <p:spPr>
          <a:xfrm>
            <a:off x="609600" y="1371600"/>
            <a:ext cx="8001000" cy="4343400"/>
          </a:xfrm>
          <a:solidFill>
            <a:schemeClr val="bg1"/>
          </a:solidFill>
          <a:ln w="12700" cap="flat">
            <a:solidFill>
              <a:schemeClr val="bg1"/>
            </a:solidFill>
            <a:miter lim="800000"/>
            <a:headEnd/>
            <a:tailEnd/>
          </a:ln>
        </p:spPr>
        <p:txBody>
          <a:bodyPr lIns="90488" tIns="44450" rIns="90488" bIns="44450"/>
          <a:lstStyle/>
          <a:p>
            <a:pPr marL="533400" indent="-533400">
              <a:buClr>
                <a:srgbClr val="FF0000"/>
              </a:buClr>
              <a:buFont typeface="Wingdings" panose="05000000000000000000" pitchFamily="2" charset="2"/>
              <a:buBlip>
                <a:blip r:embed="rId4"/>
              </a:buBlip>
            </a:pPr>
            <a:r>
              <a:rPr lang="en-US" sz="2000" smtClean="0"/>
              <a:t>Contribution margin is the amount available</a:t>
            </a:r>
            <a:r>
              <a:rPr lang="en-US" sz="2000" smtClean="0">
                <a:solidFill>
                  <a:schemeClr val="accent2"/>
                </a:solidFill>
              </a:rPr>
              <a:t> </a:t>
            </a:r>
            <a:r>
              <a:rPr lang="en-US" sz="2000" i="1" smtClean="0">
                <a:solidFill>
                  <a:srgbClr val="A50021"/>
                </a:solidFill>
              </a:rPr>
              <a:t>to cover fixed costs and to contribute to income</a:t>
            </a:r>
          </a:p>
          <a:p>
            <a:pPr marL="533400" indent="-533400">
              <a:spcBef>
                <a:spcPct val="60000"/>
              </a:spcBef>
              <a:buClr>
                <a:srgbClr val="FF0000"/>
              </a:buClr>
              <a:buFont typeface="Wingdings" panose="05000000000000000000" pitchFamily="2" charset="2"/>
              <a:buBlip>
                <a:blip r:embed="rId4"/>
              </a:buBlip>
            </a:pPr>
            <a:r>
              <a:rPr lang="en-US" sz="2000" smtClean="0"/>
              <a:t>The formula for </a:t>
            </a:r>
            <a:r>
              <a:rPr lang="en-US" sz="2000" i="1" smtClean="0">
                <a:solidFill>
                  <a:srgbClr val="A50021"/>
                </a:solidFill>
              </a:rPr>
              <a:t>contribution margin per unit </a:t>
            </a:r>
            <a:r>
              <a:rPr lang="en-US" sz="2000" smtClean="0"/>
              <a:t>and the computation of the contribution margin per unit for Vargo Video are:</a:t>
            </a:r>
          </a:p>
          <a:p>
            <a:pPr marL="533400" indent="-533400">
              <a:spcBef>
                <a:spcPct val="60000"/>
              </a:spcBef>
              <a:buClr>
                <a:srgbClr val="FF0000"/>
              </a:buClr>
              <a:buFont typeface="Wingdings" panose="05000000000000000000" pitchFamily="2" charset="2"/>
              <a:buBlip>
                <a:blip r:embed="rId4"/>
              </a:buBlip>
            </a:pPr>
            <a:endParaRPr lang="en-US" altLang="en-US" sz="2000" smtClean="0"/>
          </a:p>
          <a:p>
            <a:pPr marL="533400" indent="-533400">
              <a:spcBef>
                <a:spcPct val="60000"/>
              </a:spcBef>
              <a:buClr>
                <a:srgbClr val="FF0000"/>
              </a:buClr>
              <a:buFont typeface="Wingdings" panose="05000000000000000000" pitchFamily="2" charset="2"/>
              <a:buBlip>
                <a:blip r:embed="rId4"/>
              </a:buBlip>
            </a:pPr>
            <a:endParaRPr lang="en-US" altLang="en-US" sz="2000" smtClean="0"/>
          </a:p>
          <a:p>
            <a:pPr marL="533400" indent="-533400">
              <a:spcBef>
                <a:spcPct val="60000"/>
              </a:spcBef>
              <a:buClr>
                <a:srgbClr val="FF0000"/>
              </a:buClr>
              <a:buFont typeface="Wingdings" panose="05000000000000000000" pitchFamily="2" charset="2"/>
              <a:buBlip>
                <a:blip r:embed="rId4"/>
              </a:buBlip>
            </a:pPr>
            <a:endParaRPr lang="en-US" altLang="en-US" sz="2000" smtClean="0"/>
          </a:p>
          <a:p>
            <a:pPr marL="533400" indent="-533400">
              <a:spcBef>
                <a:spcPct val="60000"/>
              </a:spcBef>
              <a:buClr>
                <a:srgbClr val="FF0000"/>
              </a:buClr>
              <a:buFont typeface="Wingdings" panose="05000000000000000000" pitchFamily="2" charset="2"/>
              <a:buBlip>
                <a:blip r:embed="rId4"/>
              </a:buBlip>
            </a:pPr>
            <a:r>
              <a:rPr lang="en-US" altLang="en-US" sz="2000" smtClean="0"/>
              <a:t>Thus, for every DVD player sold, Vargo Company has $200 to cover fixed costs and contribute to net income</a:t>
            </a:r>
          </a:p>
          <a:p>
            <a:pPr marL="533400" indent="-533400">
              <a:spcBef>
                <a:spcPct val="60000"/>
              </a:spcBef>
              <a:buClr>
                <a:srgbClr val="FF0000"/>
              </a:buClr>
              <a:buFont typeface="Wingdings" panose="05000000000000000000" pitchFamily="2" charset="2"/>
              <a:buBlip>
                <a:blip r:embed="rId4"/>
              </a:buBlip>
            </a:pPr>
            <a:endParaRPr lang="en-US" altLang="en-US" sz="2000" smtClean="0"/>
          </a:p>
          <a:p>
            <a:pPr marL="533400" indent="-533400">
              <a:spcBef>
                <a:spcPct val="60000"/>
              </a:spcBef>
              <a:buClr>
                <a:srgbClr val="FF0000"/>
              </a:buClr>
              <a:buFont typeface="Wingdings" panose="05000000000000000000" pitchFamily="2" charset="2"/>
              <a:buBlip>
                <a:blip r:embed="rId4"/>
              </a:buBlip>
            </a:pPr>
            <a:endParaRPr lang="en-US" altLang="en-US" sz="2000" smtClean="0"/>
          </a:p>
        </p:txBody>
      </p:sp>
      <p:pic>
        <p:nvPicPr>
          <p:cNvPr id="756743" name="Picture 7"/>
          <p:cNvPicPr>
            <a:picLocks noGrp="1" noChangeAspect="1" noChangeArrowheads="1"/>
          </p:cNvPicPr>
          <p:nvPr>
            <p:ph sz="half" idx="2"/>
          </p:nvPr>
        </p:nvPicPr>
        <p:blipFill>
          <a:blip r:embed="rId5">
            <a:extLst>
              <a:ext uri="{28A0092B-C50C-407E-A947-70E740481C1C}">
                <a14:useLocalDpi xmlns:a14="http://schemas.microsoft.com/office/drawing/2010/main" xmlns="" val="0"/>
              </a:ext>
            </a:extLst>
          </a:blip>
          <a:srcRect/>
          <a:stretch>
            <a:fillRect/>
          </a:stretch>
        </p:blipFill>
        <p:spPr>
          <a:xfrm>
            <a:off x="457200" y="3276600"/>
            <a:ext cx="8534400" cy="1271588"/>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500"/>
                                  </p:stCondLst>
                                  <p:childTnLst>
                                    <p:set>
                                      <p:cBhvr>
                                        <p:cTn id="6" dur="1" fill="hold">
                                          <p:stCondLst>
                                            <p:cond delay="0"/>
                                          </p:stCondLst>
                                        </p:cTn>
                                        <p:tgtEl>
                                          <p:spTgt spid="756739">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1500"/>
                                  </p:stCondLst>
                                  <p:childTnLst>
                                    <p:set>
                                      <p:cBhvr>
                                        <p:cTn id="9" dur="1" fill="hold">
                                          <p:stCondLst>
                                            <p:cond delay="0"/>
                                          </p:stCondLst>
                                        </p:cTn>
                                        <p:tgtEl>
                                          <p:spTgt spid="756739">
                                            <p:txEl>
                                              <p:pRg st="1" end="1"/>
                                            </p:txEl>
                                          </p:spTgt>
                                        </p:tgtEl>
                                        <p:attrNameLst>
                                          <p:attrName>style.visibility</p:attrName>
                                        </p:attrNameLst>
                                      </p:cBhvr>
                                      <p:to>
                                        <p:strVal val="visible"/>
                                      </p:to>
                                    </p:set>
                                  </p:childTnLst>
                                </p:cTn>
                              </p:par>
                            </p:childTnLst>
                          </p:cTn>
                        </p:par>
                        <p:par>
                          <p:cTn id="10" fill="hold" nodeType="afterGroup">
                            <p:stCondLst>
                              <p:cond delay="2000"/>
                            </p:stCondLst>
                            <p:childTnLst>
                              <p:par>
                                <p:cTn id="11" presetID="2" presetClass="entr" presetSubtype="4" fill="hold" nodeType="afterEffect">
                                  <p:stCondLst>
                                    <p:cond delay="1500"/>
                                  </p:stCondLst>
                                  <p:childTnLst>
                                    <p:set>
                                      <p:cBhvr>
                                        <p:cTn id="12" dur="1" fill="hold">
                                          <p:stCondLst>
                                            <p:cond delay="0"/>
                                          </p:stCondLst>
                                        </p:cTn>
                                        <p:tgtEl>
                                          <p:spTgt spid="756743"/>
                                        </p:tgtEl>
                                        <p:attrNameLst>
                                          <p:attrName>style.visibility</p:attrName>
                                        </p:attrNameLst>
                                      </p:cBhvr>
                                      <p:to>
                                        <p:strVal val="visible"/>
                                      </p:to>
                                    </p:set>
                                    <p:anim calcmode="lin" valueType="num">
                                      <p:cBhvr additive="base">
                                        <p:cTn id="13" dur="500" fill="hold"/>
                                        <p:tgtEl>
                                          <p:spTgt spid="756743"/>
                                        </p:tgtEl>
                                        <p:attrNameLst>
                                          <p:attrName>ppt_x</p:attrName>
                                        </p:attrNameLst>
                                      </p:cBhvr>
                                      <p:tavLst>
                                        <p:tav tm="0">
                                          <p:val>
                                            <p:strVal val="#ppt_x"/>
                                          </p:val>
                                        </p:tav>
                                        <p:tav tm="100000">
                                          <p:val>
                                            <p:strVal val="#ppt_x"/>
                                          </p:val>
                                        </p:tav>
                                      </p:tavLst>
                                    </p:anim>
                                    <p:anim calcmode="lin" valueType="num">
                                      <p:cBhvr additive="base">
                                        <p:cTn id="14" dur="500" fill="hold"/>
                                        <p:tgtEl>
                                          <p:spTgt spid="756743"/>
                                        </p:tgtEl>
                                        <p:attrNameLst>
                                          <p:attrName>ppt_y</p:attrName>
                                        </p:attrNameLst>
                                      </p:cBhvr>
                                      <p:tavLst>
                                        <p:tav tm="0">
                                          <p:val>
                                            <p:strVal val="1+#ppt_h/2"/>
                                          </p:val>
                                        </p:tav>
                                        <p:tav tm="100000">
                                          <p:val>
                                            <p:strVal val="#ppt_y"/>
                                          </p:val>
                                        </p:tav>
                                      </p:tavLst>
                                    </p:anim>
                                  </p:childTnLst>
                                </p:cTn>
                              </p:par>
                            </p:childTnLst>
                          </p:cTn>
                        </p:par>
                        <p:par>
                          <p:cTn id="15" fill="hold" nodeType="afterGroup">
                            <p:stCondLst>
                              <p:cond delay="4000"/>
                            </p:stCondLst>
                            <p:childTnLst>
                              <p:par>
                                <p:cTn id="16" presetID="1" presetClass="entr" presetSubtype="0" fill="hold" nodeType="afterEffect">
                                  <p:stCondLst>
                                    <p:cond delay="1500"/>
                                  </p:stCondLst>
                                  <p:childTnLst>
                                    <p:set>
                                      <p:cBhvr>
                                        <p:cTn id="17" dur="1" fill="hold">
                                          <p:stCondLst>
                                            <p:cond delay="0"/>
                                          </p:stCondLst>
                                        </p:cTn>
                                        <p:tgtEl>
                                          <p:spTgt spid="75673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6130" name="Rectangle 2"/>
          <p:cNvSpPr>
            <a:spLocks noGrp="1" noChangeArrowheads="1"/>
          </p:cNvSpPr>
          <p:nvPr>
            <p:ph type="title"/>
          </p:nvPr>
        </p:nvSpPr>
        <p:spPr>
          <a:xfrm>
            <a:off x="457200" y="533400"/>
            <a:ext cx="8534400" cy="609600"/>
          </a:xfrm>
          <a:ln w="12700">
            <a:miter lim="800000"/>
            <a:headEnd/>
            <a:tailEnd/>
          </a:ln>
        </p:spPr>
        <p:txBody>
          <a:bodyPr lIns="90488" tIns="44450" rIns="90488" bIns="44450">
            <a:normAutofit fontScale="90000"/>
          </a:bodyPr>
          <a:lstStyle/>
          <a:p>
            <a:pPr marL="109538">
              <a:defRPr/>
            </a:pPr>
            <a:r>
              <a:rPr lang="en-US" sz="4000" b="1" i="1" dirty="0"/>
              <a:t>CVP Income Statement – Contribution Margin Effect</a:t>
            </a:r>
          </a:p>
        </p:txBody>
      </p:sp>
      <p:sp>
        <p:nvSpPr>
          <p:cNvPr id="816131" name="Rectangle 3"/>
          <p:cNvSpPr>
            <a:spLocks noGrp="1" noChangeArrowheads="1"/>
          </p:cNvSpPr>
          <p:nvPr>
            <p:ph type="body" sz="half" idx="1"/>
          </p:nvPr>
        </p:nvSpPr>
        <p:spPr>
          <a:xfrm>
            <a:off x="533400" y="1371600"/>
            <a:ext cx="8001000" cy="4724400"/>
          </a:xfrm>
          <a:solidFill>
            <a:srgbClr val="F9EFA9"/>
          </a:solidFill>
          <a:ln w="19050" cap="flat">
            <a:solidFill>
              <a:schemeClr val="tx1"/>
            </a:solidFill>
            <a:miter lim="800000"/>
            <a:headEnd/>
            <a:tailEnd/>
          </a:ln>
        </p:spPr>
        <p:txBody>
          <a:bodyPr lIns="90488" tIns="44450" rIns="90488" bIns="44450"/>
          <a:lstStyle/>
          <a:p>
            <a:pPr marL="533400" indent="-533400">
              <a:buClr>
                <a:srgbClr val="FF0000"/>
              </a:buClr>
              <a:buFont typeface="Wingdings" panose="05000000000000000000" pitchFamily="2" charset="2"/>
              <a:buBlip>
                <a:blip r:embed="rId4"/>
              </a:buBlip>
              <a:defRPr/>
            </a:pPr>
            <a:r>
              <a:rPr lang="en-US" sz="2000" dirty="0">
                <a:effectLst>
                  <a:outerShdw blurRad="38100" dist="38100" dir="2700000" algn="tl">
                    <a:srgbClr val="FFFFFF"/>
                  </a:outerShdw>
                </a:effectLst>
              </a:rPr>
              <a:t>Since </a:t>
            </a:r>
            <a:r>
              <a:rPr lang="en-US" sz="2000" dirty="0" err="1">
                <a:effectLst>
                  <a:outerShdw blurRad="38100" dist="38100" dir="2700000" algn="tl">
                    <a:srgbClr val="FFFFFF"/>
                  </a:outerShdw>
                </a:effectLst>
              </a:rPr>
              <a:t>Vargo</a:t>
            </a:r>
            <a:r>
              <a:rPr lang="en-US" sz="2000" dirty="0">
                <a:effectLst>
                  <a:outerShdw blurRad="38100" dist="38100" dir="2700000" algn="tl">
                    <a:srgbClr val="FFFFFF"/>
                  </a:outerShdw>
                </a:effectLst>
              </a:rPr>
              <a:t> Company has fixed costs of $200,000, it must sell 1,000 DVD players ($200,000 ÷ $200) before it can earn any net income</a:t>
            </a:r>
            <a:endParaRPr lang="en-US" sz="2000" i="1" dirty="0">
              <a:solidFill>
                <a:srgbClr val="A50021"/>
              </a:solidFill>
            </a:endParaRPr>
          </a:p>
          <a:p>
            <a:pPr marL="533400" indent="-533400">
              <a:spcBef>
                <a:spcPct val="60000"/>
              </a:spcBef>
              <a:buClr>
                <a:srgbClr val="FF0000"/>
              </a:buClr>
              <a:buFont typeface="Wingdings" panose="05000000000000000000" pitchFamily="2" charset="2"/>
              <a:buBlip>
                <a:blip r:embed="rId4"/>
              </a:buBlip>
              <a:defRPr/>
            </a:pPr>
            <a:r>
              <a:rPr lang="en-US" sz="2000" dirty="0" err="1">
                <a:effectLst>
                  <a:outerShdw blurRad="38100" dist="38100" dir="2700000" algn="tl">
                    <a:srgbClr val="FFFFFF"/>
                  </a:outerShdw>
                </a:effectLst>
              </a:rPr>
              <a:t>Vargo’s</a:t>
            </a:r>
            <a:r>
              <a:rPr lang="en-US" sz="2000" dirty="0">
                <a:effectLst>
                  <a:outerShdw blurRad="38100" dist="38100" dir="2700000" algn="tl">
                    <a:srgbClr val="FFFFFF"/>
                  </a:outerShdw>
                </a:effectLst>
              </a:rPr>
              <a:t> CVP income statement, assuming a zero net income is:</a:t>
            </a:r>
            <a:endParaRPr lang="en-US" altLang="en-US" sz="2000" dirty="0">
              <a:effectLst>
                <a:outerShdw blurRad="38100" dist="38100" dir="2700000" algn="tl">
                  <a:srgbClr val="FFFFFF"/>
                </a:outerShdw>
              </a:effectLst>
            </a:endParaRPr>
          </a:p>
          <a:p>
            <a:pPr marL="533400" indent="-533400">
              <a:spcBef>
                <a:spcPct val="60000"/>
              </a:spcBef>
              <a:buClr>
                <a:srgbClr val="FF0000"/>
              </a:buClr>
              <a:buFont typeface="Wingdings" panose="05000000000000000000" pitchFamily="2" charset="2"/>
              <a:buBlip>
                <a:blip r:embed="rId4"/>
              </a:buBlip>
              <a:defRPr/>
            </a:pPr>
            <a:endParaRPr lang="en-US" altLang="en-US" sz="2000" dirty="0">
              <a:effectLst>
                <a:outerShdw blurRad="38100" dist="38100" dir="2700000" algn="tl">
                  <a:srgbClr val="FFFFFF"/>
                </a:outerShdw>
              </a:effectLst>
            </a:endParaRPr>
          </a:p>
        </p:txBody>
      </p:sp>
      <p:pic>
        <p:nvPicPr>
          <p:cNvPr id="816135" name="Picture 7"/>
          <p:cNvPicPr>
            <a:picLocks noGrp="1" noChangeAspect="1" noChangeArrowheads="1"/>
          </p:cNvPicPr>
          <p:nvPr>
            <p:ph sz="half" idx="2"/>
          </p:nvPr>
        </p:nvPicPr>
        <p:blipFill>
          <a:blip r:embed="rId5" cstate="print">
            <a:extLst>
              <a:ext uri="{28A0092B-C50C-407E-A947-70E740481C1C}">
                <a14:useLocalDpi xmlns:a14="http://schemas.microsoft.com/office/drawing/2010/main" xmlns="" val="0"/>
              </a:ext>
            </a:extLst>
          </a:blip>
          <a:srcRect/>
          <a:stretch>
            <a:fillRect/>
          </a:stretch>
        </p:blipFill>
        <p:spPr>
          <a:xfrm>
            <a:off x="762000" y="3048000"/>
            <a:ext cx="7543800" cy="2743200"/>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500"/>
                                  </p:stCondLst>
                                  <p:childTnLst>
                                    <p:set>
                                      <p:cBhvr>
                                        <p:cTn id="6" dur="1" fill="hold">
                                          <p:stCondLst>
                                            <p:cond delay="0"/>
                                          </p:stCondLst>
                                        </p:cTn>
                                        <p:tgtEl>
                                          <p:spTgt spid="816131">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1500"/>
                                  </p:stCondLst>
                                  <p:childTnLst>
                                    <p:set>
                                      <p:cBhvr>
                                        <p:cTn id="9" dur="1" fill="hold">
                                          <p:stCondLst>
                                            <p:cond delay="0"/>
                                          </p:stCondLst>
                                        </p:cTn>
                                        <p:tgtEl>
                                          <p:spTgt spid="816131">
                                            <p:txEl>
                                              <p:pRg st="1" end="1"/>
                                            </p:txEl>
                                          </p:spTgt>
                                        </p:tgtEl>
                                        <p:attrNameLst>
                                          <p:attrName>style.visibility</p:attrName>
                                        </p:attrNameLst>
                                      </p:cBhvr>
                                      <p:to>
                                        <p:strVal val="visible"/>
                                      </p:to>
                                    </p:set>
                                  </p:childTnLst>
                                </p:cTn>
                              </p:par>
                            </p:childTnLst>
                          </p:cTn>
                        </p:par>
                        <p:par>
                          <p:cTn id="10" fill="hold" nodeType="afterGroup">
                            <p:stCondLst>
                              <p:cond delay="2000"/>
                            </p:stCondLst>
                            <p:childTnLst>
                              <p:par>
                                <p:cTn id="11" presetID="8" presetClass="entr" presetSubtype="16" fill="hold" nodeType="afterEffect">
                                  <p:stCondLst>
                                    <p:cond delay="1500"/>
                                  </p:stCondLst>
                                  <p:childTnLst>
                                    <p:set>
                                      <p:cBhvr>
                                        <p:cTn id="12" dur="1" fill="hold">
                                          <p:stCondLst>
                                            <p:cond delay="0"/>
                                          </p:stCondLst>
                                        </p:cTn>
                                        <p:tgtEl>
                                          <p:spTgt spid="816135"/>
                                        </p:tgtEl>
                                        <p:attrNameLst>
                                          <p:attrName>style.visibility</p:attrName>
                                        </p:attrNameLst>
                                      </p:cBhvr>
                                      <p:to>
                                        <p:strVal val="visible"/>
                                      </p:to>
                                    </p:set>
                                    <p:animEffect transition="in" filter="diamond(in)">
                                      <p:cBhvr>
                                        <p:cTn id="13" dur="500"/>
                                        <p:tgtEl>
                                          <p:spTgt spid="816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8178" name="Rectangle 2"/>
          <p:cNvSpPr>
            <a:spLocks noGrp="1" noChangeArrowheads="1"/>
          </p:cNvSpPr>
          <p:nvPr>
            <p:ph type="title"/>
          </p:nvPr>
        </p:nvSpPr>
        <p:spPr>
          <a:xfrm>
            <a:off x="457200" y="533400"/>
            <a:ext cx="8229600" cy="609600"/>
          </a:xfrm>
          <a:ln w="12700">
            <a:miter lim="800000"/>
            <a:headEnd/>
            <a:tailEnd/>
          </a:ln>
        </p:spPr>
        <p:txBody>
          <a:bodyPr lIns="90488" tIns="44450" rIns="90488" bIns="44450">
            <a:normAutofit fontScale="90000"/>
          </a:bodyPr>
          <a:lstStyle/>
          <a:p>
            <a:pPr marL="109538">
              <a:defRPr/>
            </a:pPr>
            <a:r>
              <a:rPr lang="en-US" sz="4000" b="1" i="1"/>
              <a:t>CVP Income Statement – Contribution Margin Effect</a:t>
            </a:r>
          </a:p>
        </p:txBody>
      </p:sp>
      <p:sp>
        <p:nvSpPr>
          <p:cNvPr id="818179" name="Rectangle 3"/>
          <p:cNvSpPr>
            <a:spLocks noGrp="1" noChangeArrowheads="1"/>
          </p:cNvSpPr>
          <p:nvPr>
            <p:ph type="body" sz="half" idx="1"/>
          </p:nvPr>
        </p:nvSpPr>
        <p:spPr>
          <a:xfrm>
            <a:off x="609600" y="1295400"/>
            <a:ext cx="8001000" cy="4800600"/>
          </a:xfrm>
          <a:solidFill>
            <a:srgbClr val="F9EFA9"/>
          </a:solidFill>
          <a:ln w="19050" cap="flat">
            <a:solidFill>
              <a:schemeClr val="tx1"/>
            </a:solidFill>
            <a:miter lim="800000"/>
            <a:headEnd/>
            <a:tailEnd/>
          </a:ln>
        </p:spPr>
        <p:txBody>
          <a:bodyPr lIns="90488" tIns="44450" rIns="90488" bIns="44450"/>
          <a:lstStyle/>
          <a:p>
            <a:pPr marL="533400" indent="-533400">
              <a:buClr>
                <a:srgbClr val="FF0000"/>
              </a:buClr>
              <a:buFont typeface="Wingdings" panose="05000000000000000000" pitchFamily="2" charset="2"/>
              <a:buBlip>
                <a:blip r:embed="rId4"/>
              </a:buBlip>
              <a:defRPr/>
            </a:pPr>
            <a:r>
              <a:rPr lang="en-US" sz="2000">
                <a:effectLst>
                  <a:outerShdw blurRad="38100" dist="38100" dir="2700000" algn="tl">
                    <a:srgbClr val="FFFFFF"/>
                  </a:outerShdw>
                </a:effectLst>
              </a:rPr>
              <a:t>For every DVD player that Vargo sells above 1,000 units, net income increases by the amount of the contribution margin, $200</a:t>
            </a:r>
            <a:endParaRPr lang="en-US" sz="2000" i="1">
              <a:solidFill>
                <a:srgbClr val="A50021"/>
              </a:solidFill>
            </a:endParaRPr>
          </a:p>
          <a:p>
            <a:pPr marL="533400" indent="-533400">
              <a:spcBef>
                <a:spcPct val="60000"/>
              </a:spcBef>
              <a:buClr>
                <a:srgbClr val="FF0000"/>
              </a:buClr>
              <a:buFont typeface="Wingdings" panose="05000000000000000000" pitchFamily="2" charset="2"/>
              <a:buBlip>
                <a:blip r:embed="rId4"/>
              </a:buBlip>
              <a:defRPr/>
            </a:pPr>
            <a:r>
              <a:rPr lang="en-US" sz="2000">
                <a:effectLst>
                  <a:outerShdw blurRad="38100" dist="38100" dir="2700000" algn="tl">
                    <a:srgbClr val="FFFFFF"/>
                  </a:outerShdw>
                </a:effectLst>
              </a:rPr>
              <a:t>Vargo’s CVP income statement, assuming 1001 units sold is:</a:t>
            </a:r>
            <a:endParaRPr lang="en-US" altLang="en-US" sz="2000">
              <a:effectLst>
                <a:outerShdw blurRad="38100" dist="38100" dir="2700000" algn="tl">
                  <a:srgbClr val="FFFFFF"/>
                </a:outerShdw>
              </a:effectLst>
            </a:endParaRPr>
          </a:p>
          <a:p>
            <a:pPr marL="533400" indent="-533400">
              <a:spcBef>
                <a:spcPct val="60000"/>
              </a:spcBef>
              <a:buClr>
                <a:srgbClr val="FF0000"/>
              </a:buClr>
              <a:buFont typeface="Wingdings" panose="05000000000000000000" pitchFamily="2" charset="2"/>
              <a:buBlip>
                <a:blip r:embed="rId4"/>
              </a:buBlip>
              <a:defRPr/>
            </a:pPr>
            <a:endParaRPr lang="en-US" altLang="en-US" sz="2000">
              <a:effectLst>
                <a:outerShdw blurRad="38100" dist="38100" dir="2700000" algn="tl">
                  <a:srgbClr val="FFFFFF"/>
                </a:outerShdw>
              </a:effectLst>
            </a:endParaRPr>
          </a:p>
        </p:txBody>
      </p:sp>
      <p:pic>
        <p:nvPicPr>
          <p:cNvPr id="37892" name="Picture 10"/>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295400" y="3048000"/>
            <a:ext cx="6858000" cy="2209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500"/>
                                  </p:stCondLst>
                                  <p:childTnLst>
                                    <p:set>
                                      <p:cBhvr>
                                        <p:cTn id="6" dur="1" fill="hold">
                                          <p:stCondLst>
                                            <p:cond delay="0"/>
                                          </p:stCondLst>
                                        </p:cTn>
                                        <p:tgtEl>
                                          <p:spTgt spid="818179">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1500"/>
                                  </p:stCondLst>
                                  <p:childTnLst>
                                    <p:set>
                                      <p:cBhvr>
                                        <p:cTn id="9" dur="1" fill="hold">
                                          <p:stCondLst>
                                            <p:cond delay="0"/>
                                          </p:stCondLst>
                                        </p:cTn>
                                        <p:tgtEl>
                                          <p:spTgt spid="81817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2882" name="Rectangle 2"/>
          <p:cNvSpPr>
            <a:spLocks noGrp="1" noChangeArrowheads="1"/>
          </p:cNvSpPr>
          <p:nvPr>
            <p:ph type="title"/>
          </p:nvPr>
        </p:nvSpPr>
        <p:spPr>
          <a:xfrm>
            <a:off x="457200" y="304800"/>
            <a:ext cx="8229600" cy="609600"/>
          </a:xfrm>
          <a:ln w="12700">
            <a:miter lim="800000"/>
            <a:headEnd/>
            <a:tailEnd/>
          </a:ln>
        </p:spPr>
        <p:txBody>
          <a:bodyPr lIns="90488" tIns="44450" rIns="90488" bIns="44450">
            <a:normAutofit fontScale="90000"/>
          </a:bodyPr>
          <a:lstStyle/>
          <a:p>
            <a:pPr marL="109538">
              <a:defRPr/>
            </a:pPr>
            <a:r>
              <a:rPr lang="en-US" sz="4000" b="1" i="1"/>
              <a:t>Contribution Margin Ratio</a:t>
            </a:r>
          </a:p>
        </p:txBody>
      </p:sp>
      <p:sp>
        <p:nvSpPr>
          <p:cNvPr id="762883" name="Rectangle 3"/>
          <p:cNvSpPr>
            <a:spLocks noGrp="1" noChangeArrowheads="1"/>
          </p:cNvSpPr>
          <p:nvPr>
            <p:ph type="body" sz="half" idx="1"/>
          </p:nvPr>
        </p:nvSpPr>
        <p:spPr>
          <a:xfrm>
            <a:off x="609600" y="1219200"/>
            <a:ext cx="8001000" cy="4572000"/>
          </a:xfrm>
          <a:solidFill>
            <a:schemeClr val="bg1"/>
          </a:solidFill>
          <a:ln w="12700" cap="flat">
            <a:solidFill>
              <a:schemeClr val="bg1"/>
            </a:solidFill>
            <a:miter lim="800000"/>
            <a:headEnd/>
            <a:tailEnd/>
          </a:ln>
        </p:spPr>
        <p:txBody>
          <a:bodyPr lIns="90488" tIns="44450" rIns="90488" bIns="44450"/>
          <a:lstStyle/>
          <a:p>
            <a:pPr marL="533400" indent="-533400">
              <a:buClr>
                <a:srgbClr val="FF0000"/>
              </a:buClr>
              <a:buFont typeface="Wingdings" panose="05000000000000000000" pitchFamily="2" charset="2"/>
              <a:buBlip>
                <a:blip r:embed="rId4"/>
              </a:buBlip>
            </a:pPr>
            <a:r>
              <a:rPr lang="en-US" sz="2000" smtClean="0"/>
              <a:t>Shows the percentage of each sales dollar available to apply toward fixed costs and profits</a:t>
            </a:r>
            <a:r>
              <a:rPr lang="en-US" sz="2000" i="1" smtClean="0">
                <a:solidFill>
                  <a:srgbClr val="A50021"/>
                </a:solidFill>
              </a:rPr>
              <a:t> </a:t>
            </a:r>
          </a:p>
          <a:p>
            <a:pPr marL="533400" indent="-533400">
              <a:spcBef>
                <a:spcPct val="60000"/>
              </a:spcBef>
              <a:buClr>
                <a:srgbClr val="FF0000"/>
              </a:buClr>
              <a:buFont typeface="Wingdings" panose="05000000000000000000" pitchFamily="2" charset="2"/>
              <a:buBlip>
                <a:blip r:embed="rId4"/>
              </a:buBlip>
            </a:pPr>
            <a:r>
              <a:rPr lang="en-US" sz="2000" smtClean="0"/>
              <a:t>The </a:t>
            </a:r>
            <a:r>
              <a:rPr lang="en-US" sz="2000" i="1" smtClean="0">
                <a:solidFill>
                  <a:srgbClr val="003399"/>
                </a:solidFill>
              </a:rPr>
              <a:t>contribution margin ratio</a:t>
            </a:r>
            <a:r>
              <a:rPr lang="en-US" sz="2000" smtClean="0"/>
              <a:t> is the contribution margin per unit divided by the unit selling price. For Vargo Company, the computation is:</a:t>
            </a:r>
          </a:p>
          <a:p>
            <a:pPr marL="533400" indent="-533400">
              <a:spcBef>
                <a:spcPct val="60000"/>
              </a:spcBef>
              <a:buClr>
                <a:srgbClr val="FF0000"/>
              </a:buClr>
              <a:buFont typeface="Wingdings" panose="05000000000000000000" pitchFamily="2" charset="2"/>
              <a:buBlip>
                <a:blip r:embed="rId4"/>
              </a:buBlip>
            </a:pPr>
            <a:endParaRPr lang="en-US" altLang="en-US" sz="2000" smtClean="0"/>
          </a:p>
          <a:p>
            <a:pPr marL="533400" indent="-533400">
              <a:spcBef>
                <a:spcPct val="60000"/>
              </a:spcBef>
              <a:buClr>
                <a:srgbClr val="FF0000"/>
              </a:buClr>
              <a:buFont typeface="Wingdings" panose="05000000000000000000" pitchFamily="2" charset="2"/>
              <a:buBlip>
                <a:blip r:embed="rId4"/>
              </a:buBlip>
            </a:pPr>
            <a:endParaRPr lang="en-US" altLang="en-US" sz="2000" smtClean="0"/>
          </a:p>
          <a:p>
            <a:pPr marL="533400" indent="-533400">
              <a:spcBef>
                <a:spcPct val="60000"/>
              </a:spcBef>
              <a:buClr>
                <a:srgbClr val="FF0000"/>
              </a:buClr>
              <a:buFont typeface="Wingdings" panose="05000000000000000000" pitchFamily="2" charset="2"/>
              <a:buBlip>
                <a:blip r:embed="rId4"/>
              </a:buBlip>
            </a:pPr>
            <a:endParaRPr lang="en-US" altLang="en-US" sz="2000" smtClean="0"/>
          </a:p>
          <a:p>
            <a:pPr marL="533400" indent="-533400">
              <a:spcBef>
                <a:spcPct val="60000"/>
              </a:spcBef>
              <a:buClr>
                <a:srgbClr val="FF0000"/>
              </a:buClr>
              <a:buFont typeface="Wingdings" panose="05000000000000000000" pitchFamily="2" charset="2"/>
              <a:buBlip>
                <a:blip r:embed="rId4"/>
              </a:buBlip>
            </a:pPr>
            <a:r>
              <a:rPr lang="en-US" altLang="en-US" sz="2000" smtClean="0"/>
              <a:t>In this case, the contribution margin ratio of 40% means that $ .40 of each sales dollar is available to apply to fixed costs and contribute to net income</a:t>
            </a:r>
          </a:p>
        </p:txBody>
      </p:sp>
      <p:pic>
        <p:nvPicPr>
          <p:cNvPr id="762887" name="Picture 7"/>
          <p:cNvPicPr>
            <a:picLocks noGrp="1" noChangeAspect="1" noChangeArrowheads="1"/>
          </p:cNvPicPr>
          <p:nvPr>
            <p:ph sz="half" idx="2"/>
          </p:nvPr>
        </p:nvPicPr>
        <p:blipFill>
          <a:blip r:embed="rId5">
            <a:extLst>
              <a:ext uri="{28A0092B-C50C-407E-A947-70E740481C1C}">
                <a14:useLocalDpi xmlns:a14="http://schemas.microsoft.com/office/drawing/2010/main" xmlns="" val="0"/>
              </a:ext>
            </a:extLst>
          </a:blip>
          <a:srcRect/>
          <a:stretch>
            <a:fillRect/>
          </a:stretch>
        </p:blipFill>
        <p:spPr>
          <a:xfrm>
            <a:off x="685800" y="3124200"/>
            <a:ext cx="7696200" cy="1228725"/>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500"/>
                                  </p:stCondLst>
                                  <p:childTnLst>
                                    <p:set>
                                      <p:cBhvr>
                                        <p:cTn id="6" dur="1" fill="hold">
                                          <p:stCondLst>
                                            <p:cond delay="0"/>
                                          </p:stCondLst>
                                        </p:cTn>
                                        <p:tgtEl>
                                          <p:spTgt spid="762883">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1500"/>
                                  </p:stCondLst>
                                  <p:childTnLst>
                                    <p:set>
                                      <p:cBhvr>
                                        <p:cTn id="9" dur="1" fill="hold">
                                          <p:stCondLst>
                                            <p:cond delay="0"/>
                                          </p:stCondLst>
                                        </p:cTn>
                                        <p:tgtEl>
                                          <p:spTgt spid="762883">
                                            <p:txEl>
                                              <p:pRg st="1" end="1"/>
                                            </p:txEl>
                                          </p:spTgt>
                                        </p:tgtEl>
                                        <p:attrNameLst>
                                          <p:attrName>style.visibility</p:attrName>
                                        </p:attrNameLst>
                                      </p:cBhvr>
                                      <p:to>
                                        <p:strVal val="visible"/>
                                      </p:to>
                                    </p:set>
                                  </p:childTnLst>
                                </p:cTn>
                              </p:par>
                            </p:childTnLst>
                          </p:cTn>
                        </p:par>
                        <p:par>
                          <p:cTn id="10" fill="hold" nodeType="afterGroup">
                            <p:stCondLst>
                              <p:cond delay="2000"/>
                            </p:stCondLst>
                            <p:childTnLst>
                              <p:par>
                                <p:cTn id="11" presetID="2" presetClass="entr" presetSubtype="4" fill="hold" nodeType="afterEffect">
                                  <p:stCondLst>
                                    <p:cond delay="1500"/>
                                  </p:stCondLst>
                                  <p:childTnLst>
                                    <p:set>
                                      <p:cBhvr>
                                        <p:cTn id="12" dur="1" fill="hold">
                                          <p:stCondLst>
                                            <p:cond delay="0"/>
                                          </p:stCondLst>
                                        </p:cTn>
                                        <p:tgtEl>
                                          <p:spTgt spid="762887"/>
                                        </p:tgtEl>
                                        <p:attrNameLst>
                                          <p:attrName>style.visibility</p:attrName>
                                        </p:attrNameLst>
                                      </p:cBhvr>
                                      <p:to>
                                        <p:strVal val="visible"/>
                                      </p:to>
                                    </p:set>
                                    <p:anim calcmode="lin" valueType="num">
                                      <p:cBhvr additive="base">
                                        <p:cTn id="13" dur="500" fill="hold"/>
                                        <p:tgtEl>
                                          <p:spTgt spid="762887"/>
                                        </p:tgtEl>
                                        <p:attrNameLst>
                                          <p:attrName>ppt_x</p:attrName>
                                        </p:attrNameLst>
                                      </p:cBhvr>
                                      <p:tavLst>
                                        <p:tav tm="0">
                                          <p:val>
                                            <p:strVal val="#ppt_x"/>
                                          </p:val>
                                        </p:tav>
                                        <p:tav tm="100000">
                                          <p:val>
                                            <p:strVal val="#ppt_x"/>
                                          </p:val>
                                        </p:tav>
                                      </p:tavLst>
                                    </p:anim>
                                    <p:anim calcmode="lin" valueType="num">
                                      <p:cBhvr additive="base">
                                        <p:cTn id="14" dur="500" fill="hold"/>
                                        <p:tgtEl>
                                          <p:spTgt spid="762887"/>
                                        </p:tgtEl>
                                        <p:attrNameLst>
                                          <p:attrName>ppt_y</p:attrName>
                                        </p:attrNameLst>
                                      </p:cBhvr>
                                      <p:tavLst>
                                        <p:tav tm="0">
                                          <p:val>
                                            <p:strVal val="1+#ppt_h/2"/>
                                          </p:val>
                                        </p:tav>
                                        <p:tav tm="100000">
                                          <p:val>
                                            <p:strVal val="#ppt_y"/>
                                          </p:val>
                                        </p:tav>
                                      </p:tavLst>
                                    </p:anim>
                                  </p:childTnLst>
                                </p:cTn>
                              </p:par>
                            </p:childTnLst>
                          </p:cTn>
                        </p:par>
                        <p:par>
                          <p:cTn id="15" fill="hold" nodeType="afterGroup">
                            <p:stCondLst>
                              <p:cond delay="4000"/>
                            </p:stCondLst>
                            <p:childTnLst>
                              <p:par>
                                <p:cTn id="16" presetID="1" presetClass="entr" presetSubtype="0" fill="hold" nodeType="afterEffect">
                                  <p:stCondLst>
                                    <p:cond delay="1500"/>
                                  </p:stCondLst>
                                  <p:childTnLst>
                                    <p:set>
                                      <p:cBhvr>
                                        <p:cTn id="17" dur="1" fill="hold">
                                          <p:stCondLst>
                                            <p:cond delay="0"/>
                                          </p:stCondLst>
                                        </p:cTn>
                                        <p:tgtEl>
                                          <p:spTgt spid="76288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6978" name="Rectangle 2"/>
          <p:cNvSpPr>
            <a:spLocks noGrp="1" noChangeArrowheads="1"/>
          </p:cNvSpPr>
          <p:nvPr>
            <p:ph type="title"/>
          </p:nvPr>
        </p:nvSpPr>
        <p:spPr>
          <a:xfrm>
            <a:off x="457200" y="381000"/>
            <a:ext cx="8229600" cy="609600"/>
          </a:xfrm>
          <a:ln w="12700">
            <a:miter lim="800000"/>
            <a:headEnd/>
            <a:tailEnd/>
          </a:ln>
        </p:spPr>
        <p:txBody>
          <a:bodyPr lIns="90488" tIns="44450" rIns="90488" bIns="44450">
            <a:normAutofit fontScale="90000"/>
          </a:bodyPr>
          <a:lstStyle/>
          <a:p>
            <a:pPr marL="109538">
              <a:defRPr/>
            </a:pPr>
            <a:r>
              <a:rPr lang="en-US" sz="4000" b="1" i="1"/>
              <a:t>Contribution Margin Ratio</a:t>
            </a:r>
          </a:p>
        </p:txBody>
      </p:sp>
      <p:sp>
        <p:nvSpPr>
          <p:cNvPr id="766979" name="Rectangle 3"/>
          <p:cNvSpPr>
            <a:spLocks noGrp="1" noChangeArrowheads="1"/>
          </p:cNvSpPr>
          <p:nvPr>
            <p:ph type="body" sz="half" idx="1"/>
          </p:nvPr>
        </p:nvSpPr>
        <p:spPr>
          <a:xfrm>
            <a:off x="609600" y="1295400"/>
            <a:ext cx="8001000" cy="4876800"/>
          </a:xfrm>
          <a:solidFill>
            <a:srgbClr val="F9EFA9"/>
          </a:solidFill>
          <a:ln w="12700" cap="flat">
            <a:solidFill>
              <a:schemeClr val="tx1"/>
            </a:solidFill>
            <a:miter lim="800000"/>
            <a:headEnd/>
            <a:tailEnd/>
          </a:ln>
        </p:spPr>
        <p:txBody>
          <a:bodyPr lIns="90488" tIns="44450" rIns="90488" bIns="44450"/>
          <a:lstStyle/>
          <a:p>
            <a:pPr marL="533400" indent="-533400">
              <a:spcBef>
                <a:spcPct val="40000"/>
              </a:spcBef>
              <a:buClr>
                <a:srgbClr val="FF0000"/>
              </a:buClr>
              <a:buFont typeface="Wingdings" panose="05000000000000000000" pitchFamily="2" charset="2"/>
              <a:buBlip>
                <a:blip r:embed="rId4"/>
              </a:buBlip>
              <a:defRPr/>
            </a:pPr>
            <a:r>
              <a:rPr lang="en-US" sz="2400"/>
              <a:t>As shown below, the contribution margin ratio helps to determine the effect of changes in sales on net income</a:t>
            </a:r>
            <a:r>
              <a:rPr lang="en-US" sz="2400" i="1">
                <a:solidFill>
                  <a:srgbClr val="A50021"/>
                </a:solidFill>
              </a:rPr>
              <a:t> </a:t>
            </a:r>
            <a:endParaRPr lang="en-US" altLang="en-US" sz="2400">
              <a:effectLst>
                <a:outerShdw blurRad="38100" dist="38100" dir="2700000" algn="tl">
                  <a:srgbClr val="FFFFFF"/>
                </a:outerShdw>
              </a:effectLst>
            </a:endParaRPr>
          </a:p>
        </p:txBody>
      </p:sp>
      <p:pic>
        <p:nvPicPr>
          <p:cNvPr id="41988" name="Picture 1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447800" y="2971800"/>
            <a:ext cx="6248400" cy="2606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500"/>
                                  </p:stCondLst>
                                  <p:childTnLst>
                                    <p:set>
                                      <p:cBhvr>
                                        <p:cTn id="6" dur="1" fill="hold">
                                          <p:stCondLst>
                                            <p:cond delay="0"/>
                                          </p:stCondLst>
                                        </p:cTn>
                                        <p:tgtEl>
                                          <p:spTgt spid="766979">
                                            <p:txEl>
                                              <p:pRg st="0" end="0"/>
                                            </p:txEl>
                                          </p:spTgt>
                                        </p:tgtEl>
                                        <p:attrNameLst>
                                          <p:attrName>style.visibility</p:attrName>
                                        </p:attrNameLst>
                                      </p:cBhvr>
                                      <p:to>
                                        <p:strVal val="visible"/>
                                      </p:to>
                                    </p:set>
                                    <p:animEffect transition="in" filter="wipe(left)">
                                      <p:cBhvr>
                                        <p:cTn id="7" dur="500"/>
                                        <p:tgtEl>
                                          <p:spTgt spid="76697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body" idx="1"/>
          </p:nvPr>
        </p:nvSpPr>
        <p:spPr>
          <a:xfrm>
            <a:off x="990600" y="1447800"/>
            <a:ext cx="7467600" cy="609600"/>
          </a:xfrm>
          <a:solidFill>
            <a:schemeClr val="bg1"/>
          </a:solidFill>
        </p:spPr>
        <p:txBody>
          <a:bodyPr/>
          <a:lstStyle/>
          <a:p>
            <a:pPr marL="0" indent="0">
              <a:buFont typeface="Wingdings" panose="05000000000000000000" pitchFamily="2" charset="2"/>
              <a:buNone/>
            </a:pPr>
            <a:r>
              <a:rPr lang="en-US" sz="2400" smtClean="0"/>
              <a:t>Contribution margin:</a:t>
            </a:r>
          </a:p>
        </p:txBody>
      </p:sp>
      <p:sp>
        <p:nvSpPr>
          <p:cNvPr id="769027" name="Rectangle 3"/>
          <p:cNvSpPr>
            <a:spLocks noChangeArrowheads="1"/>
          </p:cNvSpPr>
          <p:nvPr/>
        </p:nvSpPr>
        <p:spPr bwMode="auto">
          <a:xfrm>
            <a:off x="1219200" y="2209800"/>
            <a:ext cx="7696200" cy="3733800"/>
          </a:xfrm>
          <a:prstGeom prst="rect">
            <a:avLst/>
          </a:prstGeom>
          <a:solidFill>
            <a:schemeClr val="bg1"/>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182562" tIns="46038" rIns="182562" bIns="46038"/>
          <a:lstStyle>
            <a:lvl1pPr marL="517525" indent="-517525" algn="l">
              <a:spcBef>
                <a:spcPct val="20000"/>
              </a:spcBef>
              <a:buClr>
                <a:schemeClr val="accent2"/>
              </a:buClr>
              <a:buSzPct val="75000"/>
              <a:buFont typeface="Wingdings" panose="05000000000000000000" pitchFamily="2" charset="2"/>
              <a:buChar char="l"/>
              <a:defRPr sz="2800" b="1">
                <a:solidFill>
                  <a:schemeClr val="bg2"/>
                </a:solidFill>
                <a:effectLst>
                  <a:outerShdw blurRad="38100" dist="38100" dir="2700000" algn="tl">
                    <a:srgbClr val="C0C0C0"/>
                  </a:outerShdw>
                </a:effectLst>
                <a:latin typeface="Arial" panose="020B0604020202020204" pitchFamily="34" charset="0"/>
              </a:defRPr>
            </a:lvl1pPr>
            <a:lvl2pPr marL="917575" indent="-285750" algn="l">
              <a:spcBef>
                <a:spcPct val="20000"/>
              </a:spcBef>
              <a:buClr>
                <a:schemeClr val="accent2"/>
              </a:buClr>
              <a:buSzPct val="75000"/>
              <a:buFont typeface="Wingdings" panose="05000000000000000000" pitchFamily="2" charset="2"/>
              <a:buChar char="l"/>
              <a:defRPr sz="2400" b="1">
                <a:solidFill>
                  <a:schemeClr val="bg2"/>
                </a:solidFill>
                <a:effectLst>
                  <a:outerShdw blurRad="38100" dist="38100" dir="2700000" algn="tl">
                    <a:srgbClr val="C0C0C0"/>
                  </a:outerShdw>
                </a:effectLst>
                <a:latin typeface="Arial" panose="020B0604020202020204" pitchFamily="34" charset="0"/>
              </a:defRPr>
            </a:lvl2pPr>
            <a:lvl3pPr marL="1260475"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3pPr>
            <a:lvl4pPr marL="1603375"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4pPr>
            <a:lvl5pPr marL="2057400"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5pPr>
            <a:lvl6pPr marL="25146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6pPr>
            <a:lvl7pPr marL="29718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7pPr>
            <a:lvl8pPr marL="34290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8pPr>
            <a:lvl9pPr marL="38862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9pPr>
          </a:lstStyle>
          <a:p>
            <a:pPr eaLnBrk="1" hangingPunct="1">
              <a:spcBef>
                <a:spcPct val="50000"/>
              </a:spcBef>
              <a:buFont typeface="Wingdings" panose="05000000000000000000" pitchFamily="2" charset="2"/>
              <a:buNone/>
              <a:defRPr/>
            </a:pPr>
            <a:r>
              <a:rPr lang="en-US" sz="2300" b="0" dirty="0" smtClean="0">
                <a:solidFill>
                  <a:schemeClr val="tx1"/>
                </a:solidFill>
                <a:latin typeface="+mn-lt"/>
              </a:rPr>
              <a:t>a.	Is revenue remaining after deducting variable costs</a:t>
            </a:r>
            <a:r>
              <a:rPr lang="en-US" sz="2300" b="0" dirty="0" smtClean="0">
                <a:solidFill>
                  <a:schemeClr val="tx1"/>
                </a:solidFill>
                <a:effectLst/>
                <a:latin typeface="+mn-lt"/>
              </a:rPr>
              <a:t>.</a:t>
            </a:r>
          </a:p>
          <a:p>
            <a:pPr eaLnBrk="1" hangingPunct="1">
              <a:spcBef>
                <a:spcPct val="50000"/>
              </a:spcBef>
              <a:buFont typeface="Wingdings" panose="05000000000000000000" pitchFamily="2" charset="2"/>
              <a:buNone/>
              <a:defRPr/>
            </a:pPr>
            <a:r>
              <a:rPr lang="en-US" sz="2300" b="0" dirty="0" smtClean="0">
                <a:solidFill>
                  <a:schemeClr val="tx1"/>
                </a:solidFill>
                <a:effectLst/>
                <a:latin typeface="+mn-lt"/>
              </a:rPr>
              <a:t>b. 	May be expressed as contribution margin per unit. </a:t>
            </a:r>
          </a:p>
          <a:p>
            <a:pPr eaLnBrk="1" hangingPunct="1">
              <a:spcBef>
                <a:spcPct val="50000"/>
              </a:spcBef>
              <a:buFont typeface="Wingdings" panose="05000000000000000000" pitchFamily="2" charset="2"/>
              <a:buNone/>
              <a:defRPr/>
            </a:pPr>
            <a:r>
              <a:rPr lang="en-US" sz="2300" b="0" dirty="0" smtClean="0">
                <a:solidFill>
                  <a:schemeClr val="tx1"/>
                </a:solidFill>
                <a:effectLst/>
                <a:latin typeface="+mn-lt"/>
              </a:rPr>
              <a:t>c. 	Is selling price less cost of goods sold.</a:t>
            </a:r>
          </a:p>
          <a:p>
            <a:pPr eaLnBrk="1" hangingPunct="1">
              <a:spcBef>
                <a:spcPct val="50000"/>
              </a:spcBef>
              <a:buFont typeface="Wingdings" panose="05000000000000000000" pitchFamily="2" charset="2"/>
              <a:buNone/>
              <a:defRPr/>
            </a:pPr>
            <a:r>
              <a:rPr lang="en-US" sz="2300" b="0" dirty="0" smtClean="0">
                <a:solidFill>
                  <a:schemeClr val="tx1"/>
                </a:solidFill>
                <a:effectLst/>
                <a:latin typeface="+mn-lt"/>
              </a:rPr>
              <a:t>d. 	Both (a) and (b) above. </a:t>
            </a:r>
          </a:p>
        </p:txBody>
      </p:sp>
      <p:sp>
        <p:nvSpPr>
          <p:cNvPr id="769028" name="Oval 4"/>
          <p:cNvSpPr>
            <a:spLocks noChangeArrowheads="1"/>
          </p:cNvSpPr>
          <p:nvPr/>
        </p:nvSpPr>
        <p:spPr bwMode="auto">
          <a:xfrm>
            <a:off x="1295400" y="3886200"/>
            <a:ext cx="381000" cy="381000"/>
          </a:xfrm>
          <a:prstGeom prst="ellipse">
            <a:avLst/>
          </a:prstGeom>
          <a:noFill/>
          <a:ln w="57150" cap="sq">
            <a:solidFill>
              <a:srgbClr val="800000"/>
            </a:solidFill>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solidFill>
                <a:srgbClr val="A50021"/>
              </a:solidFill>
            </a:endParaRPr>
          </a:p>
        </p:txBody>
      </p:sp>
      <p:sp>
        <p:nvSpPr>
          <p:cNvPr id="769029" name="Rectangle 5"/>
          <p:cNvSpPr>
            <a:spLocks noGrp="1" noChangeArrowheads="1"/>
          </p:cNvSpPr>
          <p:nvPr>
            <p:ph type="title"/>
          </p:nvPr>
        </p:nvSpPr>
        <p:spPr>
          <a:xfrm>
            <a:off x="457200" y="457200"/>
            <a:ext cx="8229600" cy="560388"/>
          </a:xfrm>
          <a:ln w="12700">
            <a:miter lim="800000"/>
            <a:headEnd/>
            <a:tailEnd/>
          </a:ln>
        </p:spPr>
        <p:txBody>
          <a:bodyPr lIns="90488" tIns="44450" rIns="90488" bIns="44450">
            <a:normAutofit fontScale="90000"/>
          </a:bodyPr>
          <a:lstStyle/>
          <a:p>
            <a:pPr marL="109538">
              <a:defRPr/>
            </a:pPr>
            <a:r>
              <a:rPr lang="en-US" sz="4000" b="1" i="1"/>
              <a:t>Let’s Review</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69028"/>
                                        </p:tgtEl>
                                        <p:attrNameLst>
                                          <p:attrName>style.visibility</p:attrName>
                                        </p:attrNameLst>
                                      </p:cBhvr>
                                      <p:to>
                                        <p:strVal val="visible"/>
                                      </p:to>
                                    </p:set>
                                    <p:animEffect transition="in" filter="wipe(left)">
                                      <p:cBhvr>
                                        <p:cTn id="7" dur="500"/>
                                        <p:tgtEl>
                                          <p:spTgt spid="769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9028" grpId="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0050" name="Rectangle 2"/>
          <p:cNvSpPr>
            <a:spLocks noGrp="1" noChangeArrowheads="1"/>
          </p:cNvSpPr>
          <p:nvPr>
            <p:ph type="title"/>
          </p:nvPr>
        </p:nvSpPr>
        <p:spPr>
          <a:xfrm>
            <a:off x="381000" y="228600"/>
            <a:ext cx="8305800" cy="609600"/>
          </a:xfrm>
          <a:ln w="12700">
            <a:miter lim="800000"/>
            <a:headEnd/>
            <a:tailEnd/>
          </a:ln>
        </p:spPr>
        <p:txBody>
          <a:bodyPr lIns="90488" tIns="44450" rIns="90488" bIns="44450">
            <a:normAutofit fontScale="90000"/>
          </a:bodyPr>
          <a:lstStyle/>
          <a:p>
            <a:pPr marL="109538">
              <a:defRPr/>
            </a:pPr>
            <a:r>
              <a:rPr lang="en-US" sz="4000" b="1" i="1"/>
              <a:t>Break-Even Analysis</a:t>
            </a:r>
          </a:p>
        </p:txBody>
      </p:sp>
      <p:sp>
        <p:nvSpPr>
          <p:cNvPr id="770051" name="Rectangle 3"/>
          <p:cNvSpPr>
            <a:spLocks noGrp="1" noChangeArrowheads="1"/>
          </p:cNvSpPr>
          <p:nvPr>
            <p:ph type="body" sz="half" idx="1"/>
          </p:nvPr>
        </p:nvSpPr>
        <p:spPr>
          <a:xfrm>
            <a:off x="457200" y="1143000"/>
            <a:ext cx="8229600" cy="5105400"/>
          </a:xfrm>
          <a:solidFill>
            <a:schemeClr val="bg1"/>
          </a:solidFill>
          <a:ln w="12700" cap="flat">
            <a:solidFill>
              <a:schemeClr val="bg1"/>
            </a:solidFill>
            <a:miter lim="800000"/>
            <a:headEnd/>
            <a:tailEnd/>
          </a:ln>
        </p:spPr>
        <p:txBody>
          <a:bodyPr lIns="90488" tIns="44450" rIns="90488" bIns="44450"/>
          <a:lstStyle/>
          <a:p>
            <a:pPr marL="533400" indent="-533400">
              <a:spcBef>
                <a:spcPct val="30000"/>
              </a:spcBef>
              <a:buClr>
                <a:srgbClr val="FF0000"/>
              </a:buClr>
              <a:buFont typeface="Wingdings" panose="05000000000000000000" pitchFamily="2" charset="2"/>
              <a:buBlip>
                <a:blip r:embed="rId4"/>
              </a:buBlip>
            </a:pPr>
            <a:r>
              <a:rPr lang="en-US" sz="2000" smtClean="0"/>
              <a:t>A key relationship in CVP analysis is the level of activity at which </a:t>
            </a:r>
            <a:r>
              <a:rPr lang="en-US" sz="2000" i="1" smtClean="0">
                <a:solidFill>
                  <a:srgbClr val="A50021"/>
                </a:solidFill>
              </a:rPr>
              <a:t>total revenue equals total costs</a:t>
            </a:r>
            <a:r>
              <a:rPr lang="en-US" sz="2000" smtClean="0"/>
              <a:t> (both fixed and variable)</a:t>
            </a:r>
          </a:p>
          <a:p>
            <a:pPr marL="533400" indent="-533400" algn="ctr">
              <a:spcBef>
                <a:spcPct val="40000"/>
              </a:spcBef>
              <a:buClr>
                <a:srgbClr val="FF0000"/>
              </a:buClr>
              <a:buFont typeface="Wingdings" panose="05000000000000000000" pitchFamily="2" charset="2"/>
              <a:buNone/>
            </a:pPr>
            <a:r>
              <a:rPr lang="en-US" sz="2000" i="1" smtClean="0">
                <a:solidFill>
                  <a:srgbClr val="003399"/>
                </a:solidFill>
              </a:rPr>
              <a:t>This level of activity is called the break-even point</a:t>
            </a:r>
          </a:p>
          <a:p>
            <a:pPr marL="533400" indent="-533400">
              <a:buClr>
                <a:srgbClr val="FF0000"/>
              </a:buClr>
              <a:buFont typeface="Wingdings" panose="05000000000000000000" pitchFamily="2" charset="2"/>
              <a:buBlip>
                <a:blip r:embed="rId4"/>
              </a:buBlip>
            </a:pPr>
            <a:endParaRPr lang="en-US" sz="2000" smtClean="0"/>
          </a:p>
          <a:p>
            <a:pPr marL="533400" indent="-533400">
              <a:spcBef>
                <a:spcPct val="0"/>
              </a:spcBef>
              <a:buClr>
                <a:srgbClr val="FF0000"/>
              </a:buClr>
              <a:buFont typeface="Wingdings" panose="05000000000000000000" pitchFamily="2" charset="2"/>
              <a:buBlip>
                <a:blip r:embed="rId4"/>
              </a:buBlip>
            </a:pPr>
            <a:r>
              <a:rPr lang="en-US" sz="2000" smtClean="0"/>
              <a:t>At this volume of sales, the company will realize no income, but will also suffer no loss</a:t>
            </a:r>
          </a:p>
          <a:p>
            <a:pPr marL="533400" indent="-533400">
              <a:lnSpc>
                <a:spcPct val="80000"/>
              </a:lnSpc>
              <a:spcBef>
                <a:spcPct val="0"/>
              </a:spcBef>
              <a:buClr>
                <a:srgbClr val="FF0000"/>
              </a:buClr>
              <a:buFont typeface="Wingdings" panose="05000000000000000000" pitchFamily="2" charset="2"/>
              <a:buBlip>
                <a:blip r:embed="rId4"/>
              </a:buBlip>
            </a:pPr>
            <a:endParaRPr lang="en-US" sz="2000" i="1" smtClean="0"/>
          </a:p>
          <a:p>
            <a:pPr marL="533400" indent="-533400">
              <a:spcBef>
                <a:spcPct val="0"/>
              </a:spcBef>
              <a:buClr>
                <a:srgbClr val="FF0000"/>
              </a:buClr>
              <a:buFont typeface="Wingdings" panose="05000000000000000000" pitchFamily="2" charset="2"/>
              <a:buBlip>
                <a:blip r:embed="rId4"/>
              </a:buBlip>
            </a:pPr>
            <a:r>
              <a:rPr lang="en-US" sz="2000" smtClean="0"/>
              <a:t>Can be computed or derived:</a:t>
            </a:r>
          </a:p>
          <a:p>
            <a:pPr marL="1089025" lvl="1" indent="-457200">
              <a:spcBef>
                <a:spcPct val="0"/>
              </a:spcBef>
              <a:buClr>
                <a:srgbClr val="FF0000"/>
              </a:buClr>
              <a:buFont typeface="Wingdings" panose="05000000000000000000" pitchFamily="2" charset="2"/>
              <a:buNone/>
            </a:pPr>
            <a:r>
              <a:rPr lang="en-US" sz="2000" smtClean="0"/>
              <a:t>	from a </a:t>
            </a:r>
            <a:r>
              <a:rPr lang="en-US" sz="2000" i="1" smtClean="0">
                <a:solidFill>
                  <a:srgbClr val="003399"/>
                </a:solidFill>
              </a:rPr>
              <a:t>mathematical equation,</a:t>
            </a:r>
          </a:p>
          <a:p>
            <a:pPr marL="1089025" lvl="1" indent="-457200">
              <a:spcBef>
                <a:spcPct val="0"/>
              </a:spcBef>
              <a:buClr>
                <a:srgbClr val="FF0000"/>
              </a:buClr>
              <a:buFont typeface="Wingdings" panose="05000000000000000000" pitchFamily="2" charset="2"/>
              <a:buNone/>
            </a:pPr>
            <a:r>
              <a:rPr lang="en-US" sz="2000" smtClean="0"/>
              <a:t>	by using </a:t>
            </a:r>
            <a:r>
              <a:rPr lang="en-US" sz="2000" i="1" smtClean="0">
                <a:solidFill>
                  <a:srgbClr val="003399"/>
                </a:solidFill>
              </a:rPr>
              <a:t>contribution margin, </a:t>
            </a:r>
            <a:r>
              <a:rPr lang="en-US" sz="2000" smtClean="0"/>
              <a:t>or</a:t>
            </a:r>
          </a:p>
          <a:p>
            <a:pPr marL="1089025" lvl="1" indent="-457200">
              <a:spcBef>
                <a:spcPct val="0"/>
              </a:spcBef>
              <a:buClr>
                <a:srgbClr val="FF0000"/>
              </a:buClr>
              <a:buFont typeface="Wingdings" panose="05000000000000000000" pitchFamily="2" charset="2"/>
              <a:buNone/>
            </a:pPr>
            <a:r>
              <a:rPr lang="en-US" sz="2000" smtClean="0"/>
              <a:t>	from a cost-volume profit </a:t>
            </a:r>
            <a:r>
              <a:rPr lang="en-US" sz="2000" i="1" smtClean="0">
                <a:solidFill>
                  <a:srgbClr val="003399"/>
                </a:solidFill>
              </a:rPr>
              <a:t>(CVP) graph</a:t>
            </a:r>
            <a:r>
              <a:rPr lang="en-US" sz="2000" smtClean="0"/>
              <a:t> </a:t>
            </a:r>
          </a:p>
          <a:p>
            <a:pPr marL="533400" indent="-533400">
              <a:buClr>
                <a:srgbClr val="FF0000"/>
              </a:buClr>
              <a:buFont typeface="Wingdings" panose="05000000000000000000" pitchFamily="2" charset="2"/>
              <a:buBlip>
                <a:blip r:embed="rId4"/>
              </a:buBlip>
            </a:pPr>
            <a:endParaRPr lang="en-US" sz="2000" smtClean="0"/>
          </a:p>
          <a:p>
            <a:pPr marL="533400" indent="-533400">
              <a:spcBef>
                <a:spcPct val="0"/>
              </a:spcBef>
              <a:buClr>
                <a:srgbClr val="FF0000"/>
              </a:buClr>
              <a:buFont typeface="Wingdings" panose="05000000000000000000" pitchFamily="2" charset="2"/>
              <a:buBlip>
                <a:blip r:embed="rId4"/>
              </a:buBlip>
            </a:pPr>
            <a:r>
              <a:rPr lang="en-US" sz="2000" smtClean="0"/>
              <a:t>The break-even point can be expressed either in </a:t>
            </a:r>
            <a:r>
              <a:rPr lang="en-US" sz="2000" i="1" smtClean="0">
                <a:solidFill>
                  <a:srgbClr val="A50021"/>
                </a:solidFill>
              </a:rPr>
              <a:t>sales units</a:t>
            </a:r>
            <a:r>
              <a:rPr lang="en-US" sz="2000" smtClean="0"/>
              <a:t> or in </a:t>
            </a:r>
            <a:r>
              <a:rPr lang="en-US" sz="2000" i="1" smtClean="0">
                <a:solidFill>
                  <a:srgbClr val="A50021"/>
                </a:solidFill>
              </a:rPr>
              <a:t>sales dollars</a:t>
            </a:r>
            <a:endParaRPr lang="en-US" sz="2000" smtClean="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500"/>
                                  </p:stCondLst>
                                  <p:childTnLst>
                                    <p:set>
                                      <p:cBhvr>
                                        <p:cTn id="6" dur="1" fill="hold">
                                          <p:stCondLst>
                                            <p:cond delay="0"/>
                                          </p:stCondLst>
                                        </p:cTn>
                                        <p:tgtEl>
                                          <p:spTgt spid="770051">
                                            <p:txEl>
                                              <p:pRg st="0" end="0"/>
                                            </p:txEl>
                                          </p:spTgt>
                                        </p:tgtEl>
                                        <p:attrNameLst>
                                          <p:attrName>style.visibility</p:attrName>
                                        </p:attrNameLst>
                                      </p:cBhvr>
                                      <p:to>
                                        <p:strVal val="visible"/>
                                      </p:to>
                                    </p:set>
                                    <p:anim calcmode="lin" valueType="num">
                                      <p:cBhvr additive="base">
                                        <p:cTn id="7" dur="500" fill="hold"/>
                                        <p:tgtEl>
                                          <p:spTgt spid="77005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70051">
                                            <p:txEl>
                                              <p:pRg st="0" end="0"/>
                                            </p:txEl>
                                          </p:spTgt>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1000"/>
                            </p:stCondLst>
                            <p:childTnLst>
                              <p:par>
                                <p:cTn id="10" presetID="2" presetClass="entr" presetSubtype="4" fill="hold" nodeType="afterEffect">
                                  <p:stCondLst>
                                    <p:cond delay="1500"/>
                                  </p:stCondLst>
                                  <p:childTnLst>
                                    <p:set>
                                      <p:cBhvr>
                                        <p:cTn id="11" dur="1" fill="hold">
                                          <p:stCondLst>
                                            <p:cond delay="0"/>
                                          </p:stCondLst>
                                        </p:cTn>
                                        <p:tgtEl>
                                          <p:spTgt spid="770051">
                                            <p:txEl>
                                              <p:pRg st="1" end="1"/>
                                            </p:txEl>
                                          </p:spTgt>
                                        </p:tgtEl>
                                        <p:attrNameLst>
                                          <p:attrName>style.visibility</p:attrName>
                                        </p:attrNameLst>
                                      </p:cBhvr>
                                      <p:to>
                                        <p:strVal val="visible"/>
                                      </p:to>
                                    </p:set>
                                    <p:anim calcmode="lin" valueType="num">
                                      <p:cBhvr additive="base">
                                        <p:cTn id="12" dur="500" fill="hold"/>
                                        <p:tgtEl>
                                          <p:spTgt spid="770051">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770051">
                                            <p:txEl>
                                              <p:pRg st="1" end="1"/>
                                            </p:txEl>
                                          </p:spTgt>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3000"/>
                            </p:stCondLst>
                            <p:childTnLst>
                              <p:par>
                                <p:cTn id="15" presetID="2" presetClass="entr" presetSubtype="4" fill="hold" nodeType="afterEffect">
                                  <p:stCondLst>
                                    <p:cond delay="1500"/>
                                  </p:stCondLst>
                                  <p:childTnLst>
                                    <p:set>
                                      <p:cBhvr>
                                        <p:cTn id="16" dur="1" fill="hold">
                                          <p:stCondLst>
                                            <p:cond delay="0"/>
                                          </p:stCondLst>
                                        </p:cTn>
                                        <p:tgtEl>
                                          <p:spTgt spid="770051">
                                            <p:txEl>
                                              <p:pRg st="3" end="3"/>
                                            </p:txEl>
                                          </p:spTgt>
                                        </p:tgtEl>
                                        <p:attrNameLst>
                                          <p:attrName>style.visibility</p:attrName>
                                        </p:attrNameLst>
                                      </p:cBhvr>
                                      <p:to>
                                        <p:strVal val="visible"/>
                                      </p:to>
                                    </p:set>
                                    <p:anim calcmode="lin" valueType="num">
                                      <p:cBhvr additive="base">
                                        <p:cTn id="17" dur="500" fill="hold"/>
                                        <p:tgtEl>
                                          <p:spTgt spid="770051">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70051">
                                            <p:txEl>
                                              <p:pRg st="3" end="3"/>
                                            </p:txEl>
                                          </p:spTgt>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5000"/>
                            </p:stCondLst>
                            <p:childTnLst>
                              <p:par>
                                <p:cTn id="20" presetID="2" presetClass="entr" presetSubtype="4" fill="hold" nodeType="afterEffect">
                                  <p:stCondLst>
                                    <p:cond delay="1500"/>
                                  </p:stCondLst>
                                  <p:childTnLst>
                                    <p:set>
                                      <p:cBhvr>
                                        <p:cTn id="21" dur="1" fill="hold">
                                          <p:stCondLst>
                                            <p:cond delay="0"/>
                                          </p:stCondLst>
                                        </p:cTn>
                                        <p:tgtEl>
                                          <p:spTgt spid="770051">
                                            <p:txEl>
                                              <p:pRg st="5" end="5"/>
                                            </p:txEl>
                                          </p:spTgt>
                                        </p:tgtEl>
                                        <p:attrNameLst>
                                          <p:attrName>style.visibility</p:attrName>
                                        </p:attrNameLst>
                                      </p:cBhvr>
                                      <p:to>
                                        <p:strVal val="visible"/>
                                      </p:to>
                                    </p:set>
                                    <p:anim calcmode="lin" valueType="num">
                                      <p:cBhvr additive="base">
                                        <p:cTn id="22" dur="500" fill="hold"/>
                                        <p:tgtEl>
                                          <p:spTgt spid="770051">
                                            <p:txEl>
                                              <p:pRg st="5" end="5"/>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770051">
                                            <p:txEl>
                                              <p:pRg st="5" end="5"/>
                                            </p:txEl>
                                          </p:spTgt>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7000"/>
                            </p:stCondLst>
                            <p:childTnLst>
                              <p:par>
                                <p:cTn id="25" presetID="2" presetClass="entr" presetSubtype="4" fill="hold" nodeType="afterEffect">
                                  <p:stCondLst>
                                    <p:cond delay="500"/>
                                  </p:stCondLst>
                                  <p:childTnLst>
                                    <p:set>
                                      <p:cBhvr>
                                        <p:cTn id="26" dur="1" fill="hold">
                                          <p:stCondLst>
                                            <p:cond delay="0"/>
                                          </p:stCondLst>
                                        </p:cTn>
                                        <p:tgtEl>
                                          <p:spTgt spid="770051">
                                            <p:txEl>
                                              <p:pRg st="6" end="6"/>
                                            </p:txEl>
                                          </p:spTgt>
                                        </p:tgtEl>
                                        <p:attrNameLst>
                                          <p:attrName>style.visibility</p:attrName>
                                        </p:attrNameLst>
                                      </p:cBhvr>
                                      <p:to>
                                        <p:strVal val="visible"/>
                                      </p:to>
                                    </p:set>
                                    <p:anim calcmode="lin" valueType="num">
                                      <p:cBhvr additive="base">
                                        <p:cTn id="27" dur="500" fill="hold"/>
                                        <p:tgtEl>
                                          <p:spTgt spid="770051">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70051">
                                            <p:txEl>
                                              <p:pRg st="6" end="6"/>
                                            </p:txEl>
                                          </p:spTgt>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8000"/>
                            </p:stCondLst>
                            <p:childTnLst>
                              <p:par>
                                <p:cTn id="30" presetID="2" presetClass="entr" presetSubtype="4" fill="hold" nodeType="afterEffect">
                                  <p:stCondLst>
                                    <p:cond delay="500"/>
                                  </p:stCondLst>
                                  <p:childTnLst>
                                    <p:set>
                                      <p:cBhvr>
                                        <p:cTn id="31" dur="1" fill="hold">
                                          <p:stCondLst>
                                            <p:cond delay="0"/>
                                          </p:stCondLst>
                                        </p:cTn>
                                        <p:tgtEl>
                                          <p:spTgt spid="770051">
                                            <p:txEl>
                                              <p:pRg st="7" end="7"/>
                                            </p:txEl>
                                          </p:spTgt>
                                        </p:tgtEl>
                                        <p:attrNameLst>
                                          <p:attrName>style.visibility</p:attrName>
                                        </p:attrNameLst>
                                      </p:cBhvr>
                                      <p:to>
                                        <p:strVal val="visible"/>
                                      </p:to>
                                    </p:set>
                                    <p:anim calcmode="lin" valueType="num">
                                      <p:cBhvr additive="base">
                                        <p:cTn id="32" dur="500" fill="hold"/>
                                        <p:tgtEl>
                                          <p:spTgt spid="770051">
                                            <p:txEl>
                                              <p:pRg st="7" end="7"/>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770051">
                                            <p:txEl>
                                              <p:pRg st="7" end="7"/>
                                            </p:txEl>
                                          </p:spTgt>
                                        </p:tgtEl>
                                        <p:attrNameLst>
                                          <p:attrName>ppt_y</p:attrName>
                                        </p:attrNameLst>
                                      </p:cBhvr>
                                      <p:tavLst>
                                        <p:tav tm="0">
                                          <p:val>
                                            <p:strVal val="1+#ppt_h/2"/>
                                          </p:val>
                                        </p:tav>
                                        <p:tav tm="100000">
                                          <p:val>
                                            <p:strVal val="#ppt_y"/>
                                          </p:val>
                                        </p:tav>
                                      </p:tavLst>
                                    </p:anim>
                                  </p:childTnLst>
                                </p:cTn>
                              </p:par>
                            </p:childTnLst>
                          </p:cTn>
                        </p:par>
                        <p:par>
                          <p:cTn id="34" fill="hold" nodeType="afterGroup">
                            <p:stCondLst>
                              <p:cond delay="9000"/>
                            </p:stCondLst>
                            <p:childTnLst>
                              <p:par>
                                <p:cTn id="35" presetID="2" presetClass="entr" presetSubtype="4" fill="hold" nodeType="afterEffect">
                                  <p:stCondLst>
                                    <p:cond delay="500"/>
                                  </p:stCondLst>
                                  <p:childTnLst>
                                    <p:set>
                                      <p:cBhvr>
                                        <p:cTn id="36" dur="1" fill="hold">
                                          <p:stCondLst>
                                            <p:cond delay="0"/>
                                          </p:stCondLst>
                                        </p:cTn>
                                        <p:tgtEl>
                                          <p:spTgt spid="770051">
                                            <p:txEl>
                                              <p:pRg st="8" end="8"/>
                                            </p:txEl>
                                          </p:spTgt>
                                        </p:tgtEl>
                                        <p:attrNameLst>
                                          <p:attrName>style.visibility</p:attrName>
                                        </p:attrNameLst>
                                      </p:cBhvr>
                                      <p:to>
                                        <p:strVal val="visible"/>
                                      </p:to>
                                    </p:set>
                                    <p:anim calcmode="lin" valueType="num">
                                      <p:cBhvr additive="base">
                                        <p:cTn id="37" dur="500" fill="hold"/>
                                        <p:tgtEl>
                                          <p:spTgt spid="770051">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70051">
                                            <p:txEl>
                                              <p:pRg st="8" end="8"/>
                                            </p:txEl>
                                          </p:spTgt>
                                        </p:tgtEl>
                                        <p:attrNameLst>
                                          <p:attrName>ppt_y</p:attrName>
                                        </p:attrNameLst>
                                      </p:cBhvr>
                                      <p:tavLst>
                                        <p:tav tm="0">
                                          <p:val>
                                            <p:strVal val="1+#ppt_h/2"/>
                                          </p:val>
                                        </p:tav>
                                        <p:tav tm="100000">
                                          <p:val>
                                            <p:strVal val="#ppt_y"/>
                                          </p:val>
                                        </p:tav>
                                      </p:tavLst>
                                    </p:anim>
                                  </p:childTnLst>
                                </p:cTn>
                              </p:par>
                            </p:childTnLst>
                          </p:cTn>
                        </p:par>
                        <p:par>
                          <p:cTn id="39" fill="hold" nodeType="afterGroup">
                            <p:stCondLst>
                              <p:cond delay="10000"/>
                            </p:stCondLst>
                            <p:childTnLst>
                              <p:par>
                                <p:cTn id="40" presetID="2" presetClass="entr" presetSubtype="4" fill="hold" nodeType="afterEffect">
                                  <p:stCondLst>
                                    <p:cond delay="1500"/>
                                  </p:stCondLst>
                                  <p:childTnLst>
                                    <p:set>
                                      <p:cBhvr>
                                        <p:cTn id="41" dur="1" fill="hold">
                                          <p:stCondLst>
                                            <p:cond delay="0"/>
                                          </p:stCondLst>
                                        </p:cTn>
                                        <p:tgtEl>
                                          <p:spTgt spid="770051">
                                            <p:txEl>
                                              <p:pRg st="10" end="10"/>
                                            </p:txEl>
                                          </p:spTgt>
                                        </p:tgtEl>
                                        <p:attrNameLst>
                                          <p:attrName>style.visibility</p:attrName>
                                        </p:attrNameLst>
                                      </p:cBhvr>
                                      <p:to>
                                        <p:strVal val="visible"/>
                                      </p:to>
                                    </p:set>
                                    <p:anim calcmode="lin" valueType="num">
                                      <p:cBhvr additive="base">
                                        <p:cTn id="42" dur="500" fill="hold"/>
                                        <p:tgtEl>
                                          <p:spTgt spid="770051">
                                            <p:txEl>
                                              <p:pRg st="10" end="10"/>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770051">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2098" name="Rectangle 2"/>
          <p:cNvSpPr>
            <a:spLocks noGrp="1" noChangeArrowheads="1"/>
          </p:cNvSpPr>
          <p:nvPr>
            <p:ph type="title"/>
          </p:nvPr>
        </p:nvSpPr>
        <p:spPr>
          <a:xfrm>
            <a:off x="228600" y="533400"/>
            <a:ext cx="8610600" cy="609600"/>
          </a:xfrm>
          <a:ln w="12700">
            <a:miter lim="800000"/>
            <a:headEnd/>
            <a:tailEnd/>
          </a:ln>
        </p:spPr>
        <p:txBody>
          <a:bodyPr lIns="90488" tIns="44450" rIns="90488" bIns="44450">
            <a:normAutofit fontScale="90000"/>
          </a:bodyPr>
          <a:lstStyle/>
          <a:p>
            <a:pPr marL="109538">
              <a:defRPr/>
            </a:pPr>
            <a:r>
              <a:rPr lang="en-US" sz="4000" b="1" i="1"/>
              <a:t>Break-Even Analysis: Mathematical Equation</a:t>
            </a:r>
          </a:p>
        </p:txBody>
      </p:sp>
      <p:sp>
        <p:nvSpPr>
          <p:cNvPr id="772099" name="Rectangle 3"/>
          <p:cNvSpPr>
            <a:spLocks noGrp="1" noChangeArrowheads="1"/>
          </p:cNvSpPr>
          <p:nvPr>
            <p:ph type="body" sz="half" idx="1"/>
          </p:nvPr>
        </p:nvSpPr>
        <p:spPr>
          <a:xfrm>
            <a:off x="304800" y="990600"/>
            <a:ext cx="8458200" cy="5410200"/>
          </a:xfrm>
          <a:solidFill>
            <a:schemeClr val="bg1"/>
          </a:solidFill>
          <a:ln w="12700" cap="flat">
            <a:solidFill>
              <a:schemeClr val="bg1"/>
            </a:solidFill>
            <a:miter lim="800000"/>
            <a:headEnd/>
            <a:tailEnd/>
          </a:ln>
        </p:spPr>
        <p:txBody>
          <a:bodyPr lIns="90488" tIns="44450" rIns="90488" bIns="44450"/>
          <a:lstStyle/>
          <a:p>
            <a:pPr marL="533400" indent="-533400">
              <a:lnSpc>
                <a:spcPct val="90000"/>
              </a:lnSpc>
              <a:spcBef>
                <a:spcPct val="0"/>
              </a:spcBef>
              <a:buClr>
                <a:srgbClr val="FF0000"/>
              </a:buClr>
              <a:buFont typeface="Wingdings" panose="05000000000000000000" pitchFamily="2" charset="2"/>
              <a:buBlip>
                <a:blip r:embed="rId4"/>
              </a:buBlip>
            </a:pPr>
            <a:r>
              <a:rPr lang="en-US" sz="2400" i="1" smtClean="0">
                <a:solidFill>
                  <a:srgbClr val="A50021"/>
                </a:solidFill>
              </a:rPr>
              <a:t>Break-even occurs where total sales equal variable costs plus fixed costs; i.e., net income is zero. </a:t>
            </a:r>
          </a:p>
          <a:p>
            <a:pPr marL="533400" indent="-533400">
              <a:lnSpc>
                <a:spcPct val="90000"/>
              </a:lnSpc>
              <a:spcBef>
                <a:spcPct val="40000"/>
              </a:spcBef>
              <a:buClr>
                <a:srgbClr val="FF0000"/>
              </a:buClr>
              <a:buFont typeface="Wingdings" panose="05000000000000000000" pitchFamily="2" charset="2"/>
              <a:buBlip>
                <a:blip r:embed="rId4"/>
              </a:buBlip>
            </a:pPr>
            <a:r>
              <a:rPr lang="en-US" sz="2400" smtClean="0"/>
              <a:t>The formula for the </a:t>
            </a:r>
            <a:r>
              <a:rPr lang="en-US" sz="2400" i="1" smtClean="0">
                <a:solidFill>
                  <a:srgbClr val="003399"/>
                </a:solidFill>
              </a:rPr>
              <a:t>break-even point</a:t>
            </a:r>
            <a:r>
              <a:rPr lang="en-US" sz="2400" i="1" smtClean="0">
                <a:solidFill>
                  <a:srgbClr val="A50021"/>
                </a:solidFill>
              </a:rPr>
              <a:t> </a:t>
            </a:r>
            <a:r>
              <a:rPr lang="en-US" sz="2400" i="1" smtClean="0">
                <a:solidFill>
                  <a:srgbClr val="000099"/>
                </a:solidFill>
              </a:rPr>
              <a:t>in units</a:t>
            </a:r>
            <a:r>
              <a:rPr lang="en-US" sz="2400" i="1" smtClean="0">
                <a:solidFill>
                  <a:srgbClr val="A50021"/>
                </a:solidFill>
              </a:rPr>
              <a:t> </a:t>
            </a:r>
            <a:r>
              <a:rPr lang="en-US" sz="2400" smtClean="0"/>
              <a:t>and the computation for Vargo Video are:</a:t>
            </a:r>
          </a:p>
          <a:p>
            <a:pPr marL="533400" indent="-533400">
              <a:spcBef>
                <a:spcPct val="60000"/>
              </a:spcBef>
              <a:buClr>
                <a:srgbClr val="FF0000"/>
              </a:buClr>
              <a:buFont typeface="Wingdings" panose="05000000000000000000" pitchFamily="2" charset="2"/>
              <a:buBlip>
                <a:blip r:embed="rId4"/>
              </a:buBlip>
            </a:pPr>
            <a:endParaRPr lang="en-US" altLang="en-US" sz="2400" smtClean="0"/>
          </a:p>
          <a:p>
            <a:pPr marL="533400" indent="-533400">
              <a:spcBef>
                <a:spcPct val="60000"/>
              </a:spcBef>
              <a:buClr>
                <a:srgbClr val="FF0000"/>
              </a:buClr>
              <a:buFont typeface="Wingdings" panose="05000000000000000000" pitchFamily="2" charset="2"/>
              <a:buBlip>
                <a:blip r:embed="rId4"/>
              </a:buBlip>
            </a:pPr>
            <a:endParaRPr lang="en-US" altLang="en-US" sz="2400" smtClean="0"/>
          </a:p>
          <a:p>
            <a:pPr marL="533400" indent="-533400">
              <a:spcBef>
                <a:spcPct val="60000"/>
              </a:spcBef>
              <a:buClr>
                <a:srgbClr val="FF0000"/>
              </a:buClr>
              <a:buFont typeface="Wingdings" panose="05000000000000000000" pitchFamily="2" charset="2"/>
              <a:buBlip>
                <a:blip r:embed="rId4"/>
              </a:buBlip>
            </a:pPr>
            <a:endParaRPr lang="en-US" altLang="en-US" sz="2400" smtClean="0"/>
          </a:p>
          <a:p>
            <a:pPr marL="533400" indent="-533400">
              <a:spcBef>
                <a:spcPct val="60000"/>
              </a:spcBef>
              <a:buClr>
                <a:srgbClr val="FF0000"/>
              </a:buClr>
              <a:buFont typeface="Wingdings" panose="05000000000000000000" pitchFamily="2" charset="2"/>
              <a:buBlip>
                <a:blip r:embed="rId4"/>
              </a:buBlip>
            </a:pPr>
            <a:endParaRPr lang="en-US" altLang="en-US" sz="2400" smtClean="0"/>
          </a:p>
          <a:p>
            <a:pPr marL="533400" indent="-533400">
              <a:spcBef>
                <a:spcPct val="60000"/>
              </a:spcBef>
              <a:buClr>
                <a:srgbClr val="FF0000"/>
              </a:buClr>
              <a:buFont typeface="Wingdings" panose="05000000000000000000" pitchFamily="2" charset="2"/>
              <a:buBlip>
                <a:blip r:embed="rId4"/>
              </a:buBlip>
            </a:pPr>
            <a:endParaRPr lang="en-US" altLang="en-US" sz="2400" smtClean="0"/>
          </a:p>
          <a:p>
            <a:pPr marL="533400" indent="-533400">
              <a:spcBef>
                <a:spcPct val="0"/>
              </a:spcBef>
              <a:buClr>
                <a:srgbClr val="FF0000"/>
              </a:buClr>
              <a:buFont typeface="Wingdings" panose="05000000000000000000" pitchFamily="2" charset="2"/>
              <a:buBlip>
                <a:blip r:embed="rId4"/>
              </a:buBlip>
            </a:pPr>
            <a:r>
              <a:rPr lang="en-US" altLang="en-US" sz="2400" smtClean="0"/>
              <a:t>To find </a:t>
            </a:r>
            <a:r>
              <a:rPr lang="en-US" altLang="en-US" sz="2400" i="1" smtClean="0">
                <a:solidFill>
                  <a:srgbClr val="003399"/>
                </a:solidFill>
              </a:rPr>
              <a:t>sales dollars</a:t>
            </a:r>
            <a:r>
              <a:rPr lang="en-US" altLang="en-US" sz="2400" smtClean="0"/>
              <a:t> required to break-even:</a:t>
            </a:r>
          </a:p>
          <a:p>
            <a:pPr marL="533400" indent="-533400">
              <a:lnSpc>
                <a:spcPct val="90000"/>
              </a:lnSpc>
              <a:spcBef>
                <a:spcPct val="10000"/>
              </a:spcBef>
              <a:buClr>
                <a:srgbClr val="FF0000"/>
              </a:buClr>
              <a:buFont typeface="Wingdings" panose="05000000000000000000" pitchFamily="2" charset="2"/>
              <a:buNone/>
            </a:pPr>
            <a:r>
              <a:rPr lang="en-US" altLang="en-US" sz="2400" smtClean="0"/>
              <a:t>		</a:t>
            </a:r>
            <a:r>
              <a:rPr lang="en-US" altLang="en-US" sz="2000" smtClean="0"/>
              <a:t>1,000 units X $500 = $500,000 (break-even sales dollars)</a:t>
            </a:r>
          </a:p>
        </p:txBody>
      </p:sp>
      <p:pic>
        <p:nvPicPr>
          <p:cNvPr id="772105" name="Picture 9"/>
          <p:cNvPicPr>
            <a:picLocks noGrp="1" noChangeAspect="1" noChangeArrowheads="1"/>
          </p:cNvPicPr>
          <p:nvPr>
            <p:ph sz="half" idx="2"/>
          </p:nvPr>
        </p:nvPicPr>
        <p:blipFill>
          <a:blip r:embed="rId5" cstate="print">
            <a:extLst>
              <a:ext uri="{28A0092B-C50C-407E-A947-70E740481C1C}">
                <a14:useLocalDpi xmlns:a14="http://schemas.microsoft.com/office/drawing/2010/main" xmlns="" val="0"/>
              </a:ext>
            </a:extLst>
          </a:blip>
          <a:srcRect/>
          <a:stretch>
            <a:fillRect/>
          </a:stretch>
        </p:blipFill>
        <p:spPr>
          <a:xfrm>
            <a:off x="1371600" y="2590800"/>
            <a:ext cx="6324600" cy="2682875"/>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500"/>
                                  </p:stCondLst>
                                  <p:childTnLst>
                                    <p:set>
                                      <p:cBhvr>
                                        <p:cTn id="6" dur="1" fill="hold">
                                          <p:stCondLst>
                                            <p:cond delay="0"/>
                                          </p:stCondLst>
                                        </p:cTn>
                                        <p:tgtEl>
                                          <p:spTgt spid="772099">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1500"/>
                                  </p:stCondLst>
                                  <p:childTnLst>
                                    <p:set>
                                      <p:cBhvr>
                                        <p:cTn id="9" dur="1" fill="hold">
                                          <p:stCondLst>
                                            <p:cond delay="0"/>
                                          </p:stCondLst>
                                        </p:cTn>
                                        <p:tgtEl>
                                          <p:spTgt spid="772099">
                                            <p:txEl>
                                              <p:pRg st="1" end="1"/>
                                            </p:txEl>
                                          </p:spTgt>
                                        </p:tgtEl>
                                        <p:attrNameLst>
                                          <p:attrName>style.visibility</p:attrName>
                                        </p:attrNameLst>
                                      </p:cBhvr>
                                      <p:to>
                                        <p:strVal val="visible"/>
                                      </p:to>
                                    </p:set>
                                  </p:childTnLst>
                                </p:cTn>
                              </p:par>
                            </p:childTnLst>
                          </p:cTn>
                        </p:par>
                        <p:par>
                          <p:cTn id="10" fill="hold" nodeType="afterGroup">
                            <p:stCondLst>
                              <p:cond delay="2000"/>
                            </p:stCondLst>
                            <p:childTnLst>
                              <p:par>
                                <p:cTn id="11" presetID="5" presetClass="entr" presetSubtype="5" fill="hold" nodeType="afterEffect">
                                  <p:stCondLst>
                                    <p:cond delay="1500"/>
                                  </p:stCondLst>
                                  <p:childTnLst>
                                    <p:set>
                                      <p:cBhvr>
                                        <p:cTn id="12" dur="1" fill="hold">
                                          <p:stCondLst>
                                            <p:cond delay="0"/>
                                          </p:stCondLst>
                                        </p:cTn>
                                        <p:tgtEl>
                                          <p:spTgt spid="772105"/>
                                        </p:tgtEl>
                                        <p:attrNameLst>
                                          <p:attrName>style.visibility</p:attrName>
                                        </p:attrNameLst>
                                      </p:cBhvr>
                                      <p:to>
                                        <p:strVal val="visible"/>
                                      </p:to>
                                    </p:set>
                                    <p:animEffect transition="in" filter="checkerboard(down)">
                                      <p:cBhvr>
                                        <p:cTn id="13" dur="500"/>
                                        <p:tgtEl>
                                          <p:spTgt spid="772105"/>
                                        </p:tgtEl>
                                      </p:cBhvr>
                                    </p:animEffect>
                                  </p:childTnLst>
                                </p:cTn>
                              </p:par>
                            </p:childTnLst>
                          </p:cTn>
                        </p:par>
                        <p:par>
                          <p:cTn id="14" fill="hold" nodeType="afterGroup">
                            <p:stCondLst>
                              <p:cond delay="4000"/>
                            </p:stCondLst>
                            <p:childTnLst>
                              <p:par>
                                <p:cTn id="15" presetID="1" presetClass="entr" presetSubtype="0" fill="hold" nodeType="afterEffect">
                                  <p:stCondLst>
                                    <p:cond delay="1500"/>
                                  </p:stCondLst>
                                  <p:childTnLst>
                                    <p:set>
                                      <p:cBhvr>
                                        <p:cTn id="16" dur="1" fill="hold">
                                          <p:stCondLst>
                                            <p:cond delay="0"/>
                                          </p:stCondLst>
                                        </p:cTn>
                                        <p:tgtEl>
                                          <p:spTgt spid="772099">
                                            <p:txEl>
                                              <p:pRg st="7" end="7"/>
                                            </p:txEl>
                                          </p:spTgt>
                                        </p:tgtEl>
                                        <p:attrNameLst>
                                          <p:attrName>style.visibility</p:attrName>
                                        </p:attrNameLst>
                                      </p:cBhvr>
                                      <p:to>
                                        <p:strVal val="visible"/>
                                      </p:to>
                                    </p:set>
                                  </p:childTnLst>
                                </p:cTn>
                              </p:par>
                              <p:par>
                                <p:cTn id="17" presetID="1" presetClass="entr" presetSubtype="0" fill="hold" nodeType="withEffect">
                                  <p:stCondLst>
                                    <p:cond delay="1500"/>
                                  </p:stCondLst>
                                  <p:childTnLst>
                                    <p:set>
                                      <p:cBhvr>
                                        <p:cTn id="18" dur="1" fill="hold">
                                          <p:stCondLst>
                                            <p:cond delay="0"/>
                                          </p:stCondLst>
                                        </p:cTn>
                                        <p:tgtEl>
                                          <p:spTgt spid="77209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4146" name="Rectangle 2"/>
          <p:cNvSpPr>
            <a:spLocks noGrp="1" noChangeArrowheads="1"/>
          </p:cNvSpPr>
          <p:nvPr>
            <p:ph type="title"/>
          </p:nvPr>
        </p:nvSpPr>
        <p:spPr>
          <a:xfrm>
            <a:off x="381000" y="533400"/>
            <a:ext cx="8375650" cy="1017588"/>
          </a:xfrm>
          <a:ln w="12700">
            <a:miter lim="800000"/>
            <a:headEnd/>
            <a:tailEnd/>
          </a:ln>
        </p:spPr>
        <p:txBody>
          <a:bodyPr lIns="90488" tIns="44450" rIns="90488" bIns="44450">
            <a:normAutofit fontScale="90000"/>
          </a:bodyPr>
          <a:lstStyle/>
          <a:p>
            <a:pPr marL="109538">
              <a:defRPr/>
            </a:pPr>
            <a:r>
              <a:rPr lang="en-US" sz="4000" b="1" i="1"/>
              <a:t>Break-Even Analysis:</a:t>
            </a:r>
            <a:br>
              <a:rPr lang="en-US" sz="4000" b="1" i="1"/>
            </a:br>
            <a:r>
              <a:rPr lang="en-US" sz="4000" b="1" i="1"/>
              <a:t>Contribution Margin Technique</a:t>
            </a:r>
          </a:p>
        </p:txBody>
      </p:sp>
      <p:sp>
        <p:nvSpPr>
          <p:cNvPr id="774147" name="Rectangle 3"/>
          <p:cNvSpPr>
            <a:spLocks noGrp="1" noChangeArrowheads="1"/>
          </p:cNvSpPr>
          <p:nvPr>
            <p:ph type="body" sz="half" idx="1"/>
          </p:nvPr>
        </p:nvSpPr>
        <p:spPr>
          <a:xfrm>
            <a:off x="762000" y="2057400"/>
            <a:ext cx="7924800" cy="2438400"/>
          </a:xfrm>
          <a:solidFill>
            <a:schemeClr val="bg1"/>
          </a:solidFill>
          <a:ln w="12700" cap="flat">
            <a:solidFill>
              <a:schemeClr val="bg1"/>
            </a:solidFill>
            <a:miter lim="800000"/>
            <a:headEnd/>
            <a:tailEnd/>
          </a:ln>
        </p:spPr>
        <p:txBody>
          <a:bodyPr lIns="90488" tIns="44450" rIns="90488" bIns="44450"/>
          <a:lstStyle/>
          <a:p>
            <a:pPr marL="533400" indent="-533400">
              <a:buClr>
                <a:srgbClr val="FF0000"/>
              </a:buClr>
              <a:buFont typeface="Wingdings" panose="05000000000000000000" pitchFamily="2" charset="2"/>
              <a:buBlip>
                <a:blip r:embed="rId4"/>
              </a:buBlip>
            </a:pPr>
            <a:r>
              <a:rPr lang="en-US" sz="2000" smtClean="0"/>
              <a:t>At the break-even point, </a:t>
            </a:r>
            <a:r>
              <a:rPr lang="en-US" sz="2000" i="1" smtClean="0">
                <a:solidFill>
                  <a:srgbClr val="A50021"/>
                </a:solidFill>
              </a:rPr>
              <a:t>contribution margin must equal total fixed costs</a:t>
            </a:r>
            <a:r>
              <a:rPr lang="en-US" sz="2000" smtClean="0"/>
              <a:t> </a:t>
            </a:r>
          </a:p>
          <a:p>
            <a:pPr marL="533400" indent="-533400">
              <a:buClr>
                <a:srgbClr val="FF0000"/>
              </a:buClr>
              <a:buFont typeface="Wingdings" panose="05000000000000000000" pitchFamily="2" charset="2"/>
              <a:buNone/>
            </a:pPr>
            <a:r>
              <a:rPr lang="en-US" sz="2000" smtClean="0"/>
              <a:t>		  (Contribution Margin  = total revenues – variable costs)</a:t>
            </a:r>
            <a:r>
              <a:rPr lang="en-US" sz="2000" i="1" smtClean="0">
                <a:solidFill>
                  <a:srgbClr val="A50021"/>
                </a:solidFill>
              </a:rPr>
              <a:t> </a:t>
            </a:r>
          </a:p>
          <a:p>
            <a:pPr marL="533400" indent="-533400">
              <a:spcBef>
                <a:spcPct val="80000"/>
              </a:spcBef>
              <a:buClr>
                <a:srgbClr val="FF0000"/>
              </a:buClr>
              <a:buFont typeface="Wingdings" panose="05000000000000000000" pitchFamily="2" charset="2"/>
              <a:buBlip>
                <a:blip r:embed="rId4"/>
              </a:buBlip>
            </a:pPr>
            <a:r>
              <a:rPr lang="en-US" sz="2000" smtClean="0"/>
              <a:t>The break-even point (BEP) can be computed using </a:t>
            </a:r>
            <a:r>
              <a:rPr lang="en-US" sz="2000" i="1" smtClean="0">
                <a:solidFill>
                  <a:srgbClr val="003399"/>
                </a:solidFill>
              </a:rPr>
              <a:t>either</a:t>
            </a:r>
            <a:r>
              <a:rPr lang="en-US" sz="2000" smtClean="0"/>
              <a:t> contribution margin per unit or contribution margin ratio.</a:t>
            </a:r>
            <a:endParaRPr lang="en-US" altLang="en-US" sz="2000" smtClean="0"/>
          </a:p>
        </p:txBody>
      </p:sp>
      <p:pic>
        <p:nvPicPr>
          <p:cNvPr id="49156" name="Picture 9" descr="BD07153_"/>
          <p:cNvPicPr>
            <a:picLocks noGrp="1" noChangeAspect="1" noChangeArrowheads="1"/>
          </p:cNvPicPr>
          <p:nvPr>
            <p:ph sz="quarter" idx="3"/>
          </p:nvPr>
        </p:nvPicPr>
        <p:blipFill>
          <a:blip r:embed="rId5" cstate="print">
            <a:extLst>
              <a:ext uri="{28A0092B-C50C-407E-A947-70E740481C1C}">
                <a14:useLocalDpi xmlns:a14="http://schemas.microsoft.com/office/drawing/2010/main" xmlns="" val="0"/>
              </a:ext>
            </a:extLst>
          </a:blip>
          <a:srcRect/>
          <a:stretch>
            <a:fillRect/>
          </a:stretch>
        </p:blipFill>
        <p:spPr>
          <a:xfrm>
            <a:off x="3886200" y="4495800"/>
            <a:ext cx="1392238" cy="1524000"/>
          </a:xfrm>
          <a:noFill/>
          <a:extLst>
            <a:ext uri="{AF507438-7753-43E0-B8FC-AC1667EBCBE1}">
              <a14:hiddenEffects xmlns:a14="http://schemas.microsoft.com/office/drawing/2010/main" xmlns="">
                <a:effectLst>
                  <a:outerShdw dist="35921" dir="2700000" algn="ctr" rotWithShape="0">
                    <a:srgbClr val="808080"/>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500"/>
                                  </p:stCondLst>
                                  <p:childTnLst>
                                    <p:set>
                                      <p:cBhvr>
                                        <p:cTn id="6" dur="1" fill="hold">
                                          <p:stCondLst>
                                            <p:cond delay="0"/>
                                          </p:stCondLst>
                                        </p:cTn>
                                        <p:tgtEl>
                                          <p:spTgt spid="774147">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500"/>
                                  </p:stCondLst>
                                  <p:childTnLst>
                                    <p:set>
                                      <p:cBhvr>
                                        <p:cTn id="9" dur="1" fill="hold">
                                          <p:stCondLst>
                                            <p:cond delay="0"/>
                                          </p:stCondLst>
                                        </p:cTn>
                                        <p:tgtEl>
                                          <p:spTgt spid="774147">
                                            <p:txEl>
                                              <p:pRg st="1" end="1"/>
                                            </p:txEl>
                                          </p:spTgt>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nodeType="afterEffect">
                                  <p:stCondLst>
                                    <p:cond delay="1500"/>
                                  </p:stCondLst>
                                  <p:childTnLst>
                                    <p:set>
                                      <p:cBhvr>
                                        <p:cTn id="12" dur="1" fill="hold">
                                          <p:stCondLst>
                                            <p:cond delay="0"/>
                                          </p:stCondLst>
                                        </p:cTn>
                                        <p:tgtEl>
                                          <p:spTgt spid="77414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6194" name="Rectangle 2"/>
          <p:cNvSpPr>
            <a:spLocks noGrp="1" noChangeArrowheads="1"/>
          </p:cNvSpPr>
          <p:nvPr>
            <p:ph type="title"/>
          </p:nvPr>
        </p:nvSpPr>
        <p:spPr>
          <a:xfrm>
            <a:off x="381000" y="354013"/>
            <a:ext cx="8375650" cy="560387"/>
          </a:xfrm>
          <a:ln w="12700">
            <a:miter lim="800000"/>
            <a:headEnd/>
            <a:tailEnd/>
          </a:ln>
        </p:spPr>
        <p:txBody>
          <a:bodyPr lIns="90488" tIns="44450" rIns="90488" bIns="44450">
            <a:normAutofit fontScale="90000"/>
          </a:bodyPr>
          <a:lstStyle/>
          <a:p>
            <a:pPr marL="109538">
              <a:defRPr/>
            </a:pPr>
            <a:r>
              <a:rPr lang="en-US" sz="4000" b="1" i="1"/>
              <a:t>Contribution Margin Technique</a:t>
            </a:r>
          </a:p>
        </p:txBody>
      </p:sp>
      <p:sp>
        <p:nvSpPr>
          <p:cNvPr id="776195" name="Rectangle 3"/>
          <p:cNvSpPr>
            <a:spLocks noGrp="1" noChangeArrowheads="1"/>
          </p:cNvSpPr>
          <p:nvPr>
            <p:ph type="body" sz="half" idx="1"/>
          </p:nvPr>
        </p:nvSpPr>
        <p:spPr>
          <a:xfrm>
            <a:off x="381000" y="1143000"/>
            <a:ext cx="8382000" cy="4800600"/>
          </a:xfrm>
          <a:solidFill>
            <a:schemeClr val="bg1"/>
          </a:solidFill>
          <a:ln w="12700" cap="flat">
            <a:solidFill>
              <a:schemeClr val="bg1"/>
            </a:solidFill>
            <a:miter lim="800000"/>
            <a:headEnd/>
            <a:tailEnd/>
          </a:ln>
        </p:spPr>
        <p:txBody>
          <a:bodyPr lIns="90488" tIns="44450" rIns="90488" bIns="44450"/>
          <a:lstStyle/>
          <a:p>
            <a:pPr marL="533400" indent="-533400">
              <a:lnSpc>
                <a:spcPct val="95000"/>
              </a:lnSpc>
              <a:buClr>
                <a:srgbClr val="FF0000"/>
              </a:buClr>
              <a:buFont typeface="Wingdings" panose="05000000000000000000" pitchFamily="2" charset="2"/>
              <a:buBlip>
                <a:blip r:embed="rId4"/>
              </a:buBlip>
            </a:pPr>
            <a:r>
              <a:rPr lang="en-US" sz="2400" smtClean="0"/>
              <a:t>When the contribution margin </a:t>
            </a:r>
            <a:r>
              <a:rPr lang="en-US" sz="2400" i="1" smtClean="0">
                <a:solidFill>
                  <a:srgbClr val="003399"/>
                </a:solidFill>
              </a:rPr>
              <a:t>per unit</a:t>
            </a:r>
            <a:r>
              <a:rPr lang="en-US" sz="2400" smtClean="0"/>
              <a:t> is used, the  formula to compute the BEP </a:t>
            </a:r>
            <a:r>
              <a:rPr lang="en-US" sz="2400" i="1" smtClean="0">
                <a:solidFill>
                  <a:srgbClr val="A50021"/>
                </a:solidFill>
              </a:rPr>
              <a:t>in units</a:t>
            </a:r>
            <a:r>
              <a:rPr lang="en-US" sz="2400" smtClean="0"/>
              <a:t> for Vargo Video is: </a:t>
            </a:r>
          </a:p>
          <a:p>
            <a:pPr marL="533400" indent="-533400">
              <a:buClr>
                <a:srgbClr val="FF0000"/>
              </a:buClr>
              <a:buFont typeface="Wingdings" panose="05000000000000000000" pitchFamily="2" charset="2"/>
              <a:buBlip>
                <a:blip r:embed="rId4"/>
              </a:buBlip>
            </a:pPr>
            <a:endParaRPr lang="en-US" sz="2400" smtClean="0"/>
          </a:p>
          <a:p>
            <a:pPr marL="533400" indent="-533400">
              <a:buClr>
                <a:srgbClr val="FF0000"/>
              </a:buClr>
              <a:buFont typeface="Wingdings" panose="05000000000000000000" pitchFamily="2" charset="2"/>
              <a:buBlip>
                <a:blip r:embed="rId4"/>
              </a:buBlip>
            </a:pPr>
            <a:endParaRPr lang="en-US" sz="2400" smtClean="0"/>
          </a:p>
          <a:p>
            <a:pPr marL="533400" indent="-533400">
              <a:buClr>
                <a:srgbClr val="FF0000"/>
              </a:buClr>
              <a:buFont typeface="Wingdings" panose="05000000000000000000" pitchFamily="2" charset="2"/>
              <a:buBlip>
                <a:blip r:embed="rId4"/>
              </a:buBlip>
            </a:pPr>
            <a:endParaRPr lang="en-US" sz="2400" smtClean="0"/>
          </a:p>
          <a:p>
            <a:pPr marL="533400" indent="-533400">
              <a:lnSpc>
                <a:spcPct val="95000"/>
              </a:lnSpc>
              <a:spcBef>
                <a:spcPct val="60000"/>
              </a:spcBef>
              <a:buClr>
                <a:srgbClr val="FF0000"/>
              </a:buClr>
              <a:buFont typeface="Wingdings" panose="05000000000000000000" pitchFamily="2" charset="2"/>
              <a:buBlip>
                <a:blip r:embed="rId4"/>
              </a:buBlip>
            </a:pPr>
            <a:r>
              <a:rPr lang="en-US" sz="2400" smtClean="0"/>
              <a:t>When the BEP </a:t>
            </a:r>
            <a:r>
              <a:rPr lang="en-US" sz="2400" i="1" smtClean="0">
                <a:solidFill>
                  <a:srgbClr val="A50021"/>
                </a:solidFill>
              </a:rPr>
              <a:t>in dollars</a:t>
            </a:r>
            <a:r>
              <a:rPr lang="en-US" sz="2400" smtClean="0"/>
              <a:t> is desired, contribution margin</a:t>
            </a:r>
            <a:r>
              <a:rPr lang="en-US" sz="2400" i="1" smtClean="0">
                <a:solidFill>
                  <a:srgbClr val="003399"/>
                </a:solidFill>
              </a:rPr>
              <a:t> ratio </a:t>
            </a:r>
            <a:r>
              <a:rPr lang="en-US" sz="2400" smtClean="0"/>
              <a:t>is used in the following formula for Vargo Video:</a:t>
            </a:r>
          </a:p>
          <a:p>
            <a:pPr marL="533400" indent="-533400">
              <a:buClr>
                <a:srgbClr val="FF0000"/>
              </a:buClr>
              <a:buFont typeface="Wingdings" panose="05000000000000000000" pitchFamily="2" charset="2"/>
              <a:buBlip>
                <a:blip r:embed="rId4"/>
              </a:buBlip>
            </a:pPr>
            <a:endParaRPr lang="en-US" sz="2400" i="1" smtClean="0">
              <a:solidFill>
                <a:srgbClr val="A50021"/>
              </a:solidFill>
            </a:endParaRPr>
          </a:p>
          <a:p>
            <a:pPr marL="533400" indent="-533400">
              <a:spcBef>
                <a:spcPct val="60000"/>
              </a:spcBef>
              <a:buClr>
                <a:srgbClr val="FF0000"/>
              </a:buClr>
              <a:buFont typeface="Wingdings" panose="05000000000000000000" pitchFamily="2" charset="2"/>
              <a:buBlip>
                <a:blip r:embed="rId4"/>
              </a:buBlip>
            </a:pPr>
            <a:endParaRPr lang="en-US" altLang="en-US" sz="2400" smtClean="0"/>
          </a:p>
        </p:txBody>
      </p:sp>
      <p:pic>
        <p:nvPicPr>
          <p:cNvPr id="776199" name="Picture 7"/>
          <p:cNvPicPr>
            <a:picLocks noGrp="1" noChangeAspect="1" noChangeArrowheads="1"/>
          </p:cNvPicPr>
          <p:nvPr>
            <p:ph sz="quarter" idx="2"/>
          </p:nvPr>
        </p:nvPicPr>
        <p:blipFill>
          <a:blip r:embed="rId5">
            <a:extLst>
              <a:ext uri="{28A0092B-C50C-407E-A947-70E740481C1C}">
                <a14:useLocalDpi xmlns:a14="http://schemas.microsoft.com/office/drawing/2010/main" xmlns="" val="0"/>
              </a:ext>
            </a:extLst>
          </a:blip>
          <a:srcRect/>
          <a:stretch>
            <a:fillRect/>
          </a:stretch>
        </p:blipFill>
        <p:spPr>
          <a:xfrm>
            <a:off x="1066800" y="2362200"/>
            <a:ext cx="6934200" cy="1081088"/>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76200" name="Picture 8"/>
          <p:cNvPicPr>
            <a:picLocks noGrp="1" noChangeAspect="1" noChangeArrowheads="1"/>
          </p:cNvPicPr>
          <p:nvPr>
            <p:ph sz="quarter" idx="3"/>
          </p:nvPr>
        </p:nvPicPr>
        <p:blipFill>
          <a:blip r:embed="rId6">
            <a:extLst>
              <a:ext uri="{28A0092B-C50C-407E-A947-70E740481C1C}">
                <a14:useLocalDpi xmlns:a14="http://schemas.microsoft.com/office/drawing/2010/main" xmlns="" val="0"/>
              </a:ext>
            </a:extLst>
          </a:blip>
          <a:srcRect/>
          <a:stretch>
            <a:fillRect/>
          </a:stretch>
        </p:blipFill>
        <p:spPr>
          <a:xfrm>
            <a:off x="1066800" y="4953000"/>
            <a:ext cx="6934200" cy="1077913"/>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500"/>
                                  </p:stCondLst>
                                  <p:childTnLst>
                                    <p:set>
                                      <p:cBhvr>
                                        <p:cTn id="6" dur="1" fill="hold">
                                          <p:stCondLst>
                                            <p:cond delay="0"/>
                                          </p:stCondLst>
                                        </p:cTn>
                                        <p:tgtEl>
                                          <p:spTgt spid="776195">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6" presetClass="entr" presetSubtype="16" fill="hold" nodeType="afterEffect">
                                  <p:stCondLst>
                                    <p:cond delay="1000"/>
                                  </p:stCondLst>
                                  <p:childTnLst>
                                    <p:set>
                                      <p:cBhvr>
                                        <p:cTn id="9" dur="1" fill="hold">
                                          <p:stCondLst>
                                            <p:cond delay="0"/>
                                          </p:stCondLst>
                                        </p:cTn>
                                        <p:tgtEl>
                                          <p:spTgt spid="776199"/>
                                        </p:tgtEl>
                                        <p:attrNameLst>
                                          <p:attrName>style.visibility</p:attrName>
                                        </p:attrNameLst>
                                      </p:cBhvr>
                                      <p:to>
                                        <p:strVal val="visible"/>
                                      </p:to>
                                    </p:set>
                                    <p:animEffect transition="in" filter="circle(in)">
                                      <p:cBhvr>
                                        <p:cTn id="10" dur="500"/>
                                        <p:tgtEl>
                                          <p:spTgt spid="776199"/>
                                        </p:tgtEl>
                                      </p:cBhvr>
                                    </p:animEffect>
                                  </p:childTnLst>
                                </p:cTn>
                              </p:par>
                            </p:childTnLst>
                          </p:cTn>
                        </p:par>
                        <p:par>
                          <p:cTn id="11" fill="hold" nodeType="afterGroup">
                            <p:stCondLst>
                              <p:cond delay="2000"/>
                            </p:stCondLst>
                            <p:childTnLst>
                              <p:par>
                                <p:cTn id="12" presetID="1" presetClass="entr" presetSubtype="0" fill="hold" nodeType="afterEffect">
                                  <p:stCondLst>
                                    <p:cond delay="3000"/>
                                  </p:stCondLst>
                                  <p:childTnLst>
                                    <p:set>
                                      <p:cBhvr>
                                        <p:cTn id="13" dur="1" fill="hold">
                                          <p:stCondLst>
                                            <p:cond delay="0"/>
                                          </p:stCondLst>
                                        </p:cTn>
                                        <p:tgtEl>
                                          <p:spTgt spid="776195">
                                            <p:txEl>
                                              <p:pRg st="4" end="4"/>
                                            </p:txEl>
                                          </p:spTgt>
                                        </p:tgtEl>
                                        <p:attrNameLst>
                                          <p:attrName>style.visibility</p:attrName>
                                        </p:attrNameLst>
                                      </p:cBhvr>
                                      <p:to>
                                        <p:strVal val="visible"/>
                                      </p:to>
                                    </p:set>
                                  </p:childTnLst>
                                </p:cTn>
                              </p:par>
                            </p:childTnLst>
                          </p:cTn>
                        </p:par>
                        <p:par>
                          <p:cTn id="14" fill="hold" nodeType="afterGroup">
                            <p:stCondLst>
                              <p:cond delay="5000"/>
                            </p:stCondLst>
                            <p:childTnLst>
                              <p:par>
                                <p:cTn id="15" presetID="6" presetClass="entr" presetSubtype="16" fill="hold" nodeType="afterEffect">
                                  <p:stCondLst>
                                    <p:cond delay="1000"/>
                                  </p:stCondLst>
                                  <p:childTnLst>
                                    <p:set>
                                      <p:cBhvr>
                                        <p:cTn id="16" dur="1" fill="hold">
                                          <p:stCondLst>
                                            <p:cond delay="0"/>
                                          </p:stCondLst>
                                        </p:cTn>
                                        <p:tgtEl>
                                          <p:spTgt spid="776200"/>
                                        </p:tgtEl>
                                        <p:attrNameLst>
                                          <p:attrName>style.visibility</p:attrName>
                                        </p:attrNameLst>
                                      </p:cBhvr>
                                      <p:to>
                                        <p:strVal val="visible"/>
                                      </p:to>
                                    </p:set>
                                    <p:animEffect transition="in" filter="circle(in)">
                                      <p:cBhvr>
                                        <p:cTn id="17" dur="500"/>
                                        <p:tgtEl>
                                          <p:spTgt spid="776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9266" name="Rectangle 2"/>
          <p:cNvSpPr>
            <a:spLocks noGrp="1" noChangeArrowheads="1"/>
          </p:cNvSpPr>
          <p:nvPr>
            <p:ph type="title"/>
          </p:nvPr>
        </p:nvSpPr>
        <p:spPr>
          <a:xfrm>
            <a:off x="381000" y="457200"/>
            <a:ext cx="8305800" cy="609600"/>
          </a:xfrm>
          <a:ln w="12700">
            <a:miter lim="800000"/>
            <a:headEnd/>
            <a:tailEnd/>
          </a:ln>
        </p:spPr>
        <p:txBody>
          <a:bodyPr lIns="90488" tIns="44450" rIns="90488" bIns="44450">
            <a:normAutofit fontScale="90000"/>
          </a:bodyPr>
          <a:lstStyle/>
          <a:p>
            <a:pPr marL="109538">
              <a:defRPr/>
            </a:pPr>
            <a:r>
              <a:rPr lang="en-US" sz="4000" b="1" i="1"/>
              <a:t>Break-Even Analysis: Graphic Presentation</a:t>
            </a:r>
          </a:p>
        </p:txBody>
      </p:sp>
      <p:sp>
        <p:nvSpPr>
          <p:cNvPr id="779267" name="Rectangle 3"/>
          <p:cNvSpPr>
            <a:spLocks noGrp="1" noChangeArrowheads="1"/>
          </p:cNvSpPr>
          <p:nvPr>
            <p:ph type="body" sz="half" idx="1"/>
          </p:nvPr>
        </p:nvSpPr>
        <p:spPr>
          <a:xfrm>
            <a:off x="304800" y="1371600"/>
            <a:ext cx="6172200" cy="4648200"/>
          </a:xfrm>
          <a:solidFill>
            <a:schemeClr val="bg1"/>
          </a:solidFill>
          <a:ln w="12700" cap="flat">
            <a:solidFill>
              <a:schemeClr val="bg1"/>
            </a:solidFill>
            <a:miter lim="800000"/>
            <a:headEnd/>
            <a:tailEnd/>
          </a:ln>
        </p:spPr>
        <p:txBody>
          <a:bodyPr lIns="90488" tIns="44450" rIns="90488" bIns="44450"/>
          <a:lstStyle/>
          <a:p>
            <a:pPr marL="533400" indent="-533400">
              <a:buClr>
                <a:srgbClr val="FF0000"/>
              </a:buClr>
              <a:buFont typeface="Wingdings" panose="05000000000000000000" pitchFamily="2" charset="2"/>
              <a:buBlip>
                <a:blip r:embed="rId4"/>
              </a:buBlip>
            </a:pPr>
            <a:r>
              <a:rPr lang="en-US" sz="2000" smtClean="0"/>
              <a:t>A cost-volume profit (CVP) graph shows the relationships between costs, volume and profits.</a:t>
            </a:r>
          </a:p>
          <a:p>
            <a:pPr marL="533400" indent="-533400">
              <a:buClr>
                <a:srgbClr val="FF0000"/>
              </a:buClr>
              <a:buFont typeface="Wingdings" panose="05000000000000000000" pitchFamily="2" charset="2"/>
              <a:buBlip>
                <a:blip r:embed="rId4"/>
              </a:buBlip>
            </a:pPr>
            <a:r>
              <a:rPr lang="en-US" sz="2000" smtClean="0"/>
              <a:t>To construct a CVP graph:</a:t>
            </a:r>
          </a:p>
          <a:p>
            <a:pPr marL="1089025" lvl="1" indent="-457200">
              <a:spcBef>
                <a:spcPct val="30000"/>
              </a:spcBef>
              <a:buClr>
                <a:srgbClr val="FF0000"/>
              </a:buClr>
              <a:buFont typeface="Wingdings" panose="05000000000000000000" pitchFamily="2" charset="2"/>
              <a:buNone/>
            </a:pPr>
            <a:r>
              <a:rPr lang="en-US" sz="2000" smtClean="0"/>
              <a:t>	</a:t>
            </a:r>
            <a:r>
              <a:rPr lang="en-US" sz="2000" i="1" smtClean="0">
                <a:solidFill>
                  <a:srgbClr val="A50021"/>
                </a:solidFill>
              </a:rPr>
              <a:t>Plot the total-sales line starting at the         	zero activity level</a:t>
            </a:r>
          </a:p>
          <a:p>
            <a:pPr marL="1089025" lvl="1" indent="-457200">
              <a:spcBef>
                <a:spcPct val="30000"/>
              </a:spcBef>
              <a:buClr>
                <a:srgbClr val="FF0000"/>
              </a:buClr>
              <a:buFont typeface="Wingdings" panose="05000000000000000000" pitchFamily="2" charset="2"/>
              <a:buNone/>
            </a:pPr>
            <a:r>
              <a:rPr lang="en-US" sz="2000" i="1" smtClean="0">
                <a:solidFill>
                  <a:srgbClr val="A50021"/>
                </a:solidFill>
              </a:rPr>
              <a:t>	Plot the total fixed cost using a 	horizontal line</a:t>
            </a:r>
          </a:p>
          <a:p>
            <a:pPr marL="1089025" lvl="1" indent="-457200">
              <a:spcBef>
                <a:spcPct val="30000"/>
              </a:spcBef>
              <a:buClr>
                <a:srgbClr val="FF0000"/>
              </a:buClr>
              <a:buFont typeface="Wingdings" panose="05000000000000000000" pitchFamily="2" charset="2"/>
              <a:buNone/>
            </a:pPr>
            <a:r>
              <a:rPr lang="en-US" sz="2000" i="1" smtClean="0">
                <a:solidFill>
                  <a:srgbClr val="A50021"/>
                </a:solidFill>
              </a:rPr>
              <a:t>	Plot the total-cost line (starts at the 	fixed-cost line at zero activity)</a:t>
            </a:r>
          </a:p>
          <a:p>
            <a:pPr marL="1089025" lvl="1" indent="-457200">
              <a:spcBef>
                <a:spcPct val="30000"/>
              </a:spcBef>
              <a:buClr>
                <a:srgbClr val="FF0000"/>
              </a:buClr>
              <a:buFont typeface="Wingdings" panose="05000000000000000000" pitchFamily="2" charset="2"/>
              <a:buNone/>
            </a:pPr>
            <a:r>
              <a:rPr lang="en-US" sz="2000" i="1" smtClean="0">
                <a:solidFill>
                  <a:srgbClr val="A50021"/>
                </a:solidFill>
              </a:rPr>
              <a:t>	Determine the break-even point from 	the intersection of the total-cost 	line and the total-sales line</a:t>
            </a:r>
            <a:r>
              <a:rPr lang="en-US" sz="2000" i="1" smtClean="0"/>
              <a:t> </a:t>
            </a:r>
            <a:endParaRPr lang="en-US" sz="2000" i="1" smtClean="0">
              <a:solidFill>
                <a:srgbClr val="FF0000"/>
              </a:solidFill>
            </a:endParaRPr>
          </a:p>
        </p:txBody>
      </p:sp>
      <p:pic>
        <p:nvPicPr>
          <p:cNvPr id="53252" name="Picture 5" descr="BS02064_"/>
          <p:cNvPicPr>
            <a:picLocks noGrp="1" noChangeAspect="1" noChangeArrowheads="1"/>
          </p:cNvPicPr>
          <p:nvPr>
            <p:ph sz="half" idx="2"/>
          </p:nvPr>
        </p:nvPicPr>
        <p:blipFill>
          <a:blip r:embed="rId5" cstate="print">
            <a:extLst>
              <a:ext uri="{28A0092B-C50C-407E-A947-70E740481C1C}">
                <a14:useLocalDpi xmlns:a14="http://schemas.microsoft.com/office/drawing/2010/main" xmlns="" val="0"/>
              </a:ext>
            </a:extLst>
          </a:blip>
          <a:srcRect/>
          <a:stretch>
            <a:fillRect/>
          </a:stretch>
        </p:blipFill>
        <p:spPr>
          <a:xfrm>
            <a:off x="7010400" y="2819400"/>
            <a:ext cx="1338263" cy="1600200"/>
          </a:xfrm>
          <a:solidFill>
            <a:srgbClr val="003399"/>
          </a:solidFill>
          <a:extLst>
            <a:ext uri="{AF507438-7753-43E0-B8FC-AC1667EBCBE1}">
              <a14:hiddenEffects xmlns:a14="http://schemas.microsoft.com/office/drawing/2010/main" xmlns="">
                <a:effectLst>
                  <a:outerShdw dist="35921" dir="2700000" algn="ctr" rotWithShape="0">
                    <a:srgbClr val="808080"/>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500"/>
                                  </p:stCondLst>
                                  <p:childTnLst>
                                    <p:set>
                                      <p:cBhvr>
                                        <p:cTn id="6" dur="1" fill="hold">
                                          <p:stCondLst>
                                            <p:cond delay="0"/>
                                          </p:stCondLst>
                                        </p:cTn>
                                        <p:tgtEl>
                                          <p:spTgt spid="779267">
                                            <p:txEl>
                                              <p:pRg st="0" end="0"/>
                                            </p:txEl>
                                          </p:spTgt>
                                        </p:tgtEl>
                                        <p:attrNameLst>
                                          <p:attrName>style.visibility</p:attrName>
                                        </p:attrNameLst>
                                      </p:cBhvr>
                                      <p:to>
                                        <p:strVal val="visible"/>
                                      </p:to>
                                    </p:set>
                                    <p:anim calcmode="lin" valueType="num">
                                      <p:cBhvr additive="base">
                                        <p:cTn id="7" dur="500" fill="hold"/>
                                        <p:tgtEl>
                                          <p:spTgt spid="7792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79267">
                                            <p:txEl>
                                              <p:pRg st="0" end="0"/>
                                            </p:txEl>
                                          </p:spTgt>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1000"/>
                            </p:stCondLst>
                            <p:childTnLst>
                              <p:par>
                                <p:cTn id="10" presetID="2" presetClass="entr" presetSubtype="4" fill="hold" nodeType="afterEffect">
                                  <p:stCondLst>
                                    <p:cond delay="1500"/>
                                  </p:stCondLst>
                                  <p:childTnLst>
                                    <p:set>
                                      <p:cBhvr>
                                        <p:cTn id="11" dur="1" fill="hold">
                                          <p:stCondLst>
                                            <p:cond delay="0"/>
                                          </p:stCondLst>
                                        </p:cTn>
                                        <p:tgtEl>
                                          <p:spTgt spid="779267">
                                            <p:txEl>
                                              <p:pRg st="1" end="1"/>
                                            </p:txEl>
                                          </p:spTgt>
                                        </p:tgtEl>
                                        <p:attrNameLst>
                                          <p:attrName>style.visibility</p:attrName>
                                        </p:attrNameLst>
                                      </p:cBhvr>
                                      <p:to>
                                        <p:strVal val="visible"/>
                                      </p:to>
                                    </p:set>
                                    <p:anim calcmode="lin" valueType="num">
                                      <p:cBhvr additive="base">
                                        <p:cTn id="12" dur="500" fill="hold"/>
                                        <p:tgtEl>
                                          <p:spTgt spid="779267">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779267">
                                            <p:txEl>
                                              <p:pRg st="1" end="1"/>
                                            </p:txEl>
                                          </p:spTgt>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3000"/>
                            </p:stCondLst>
                            <p:childTnLst>
                              <p:par>
                                <p:cTn id="15" presetID="2" presetClass="entr" presetSubtype="4" fill="hold" nodeType="afterEffect">
                                  <p:stCondLst>
                                    <p:cond delay="1000"/>
                                  </p:stCondLst>
                                  <p:childTnLst>
                                    <p:set>
                                      <p:cBhvr>
                                        <p:cTn id="16" dur="1" fill="hold">
                                          <p:stCondLst>
                                            <p:cond delay="0"/>
                                          </p:stCondLst>
                                        </p:cTn>
                                        <p:tgtEl>
                                          <p:spTgt spid="779267">
                                            <p:txEl>
                                              <p:pRg st="2" end="2"/>
                                            </p:txEl>
                                          </p:spTgt>
                                        </p:tgtEl>
                                        <p:attrNameLst>
                                          <p:attrName>style.visibility</p:attrName>
                                        </p:attrNameLst>
                                      </p:cBhvr>
                                      <p:to>
                                        <p:strVal val="visible"/>
                                      </p:to>
                                    </p:set>
                                    <p:anim calcmode="lin" valueType="num">
                                      <p:cBhvr additive="base">
                                        <p:cTn id="17" dur="500" fill="hold"/>
                                        <p:tgtEl>
                                          <p:spTgt spid="779267">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79267">
                                            <p:txEl>
                                              <p:pRg st="2" end="2"/>
                                            </p:txEl>
                                          </p:spTgt>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4500"/>
                            </p:stCondLst>
                            <p:childTnLst>
                              <p:par>
                                <p:cTn id="20" presetID="2" presetClass="entr" presetSubtype="4" fill="hold" nodeType="afterEffect">
                                  <p:stCondLst>
                                    <p:cond delay="1500"/>
                                  </p:stCondLst>
                                  <p:childTnLst>
                                    <p:set>
                                      <p:cBhvr>
                                        <p:cTn id="21" dur="1" fill="hold">
                                          <p:stCondLst>
                                            <p:cond delay="0"/>
                                          </p:stCondLst>
                                        </p:cTn>
                                        <p:tgtEl>
                                          <p:spTgt spid="779267">
                                            <p:txEl>
                                              <p:pRg st="3" end="3"/>
                                            </p:txEl>
                                          </p:spTgt>
                                        </p:tgtEl>
                                        <p:attrNameLst>
                                          <p:attrName>style.visibility</p:attrName>
                                        </p:attrNameLst>
                                      </p:cBhvr>
                                      <p:to>
                                        <p:strVal val="visible"/>
                                      </p:to>
                                    </p:set>
                                    <p:anim calcmode="lin" valueType="num">
                                      <p:cBhvr additive="base">
                                        <p:cTn id="22" dur="500" fill="hold"/>
                                        <p:tgtEl>
                                          <p:spTgt spid="779267">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779267">
                                            <p:txEl>
                                              <p:pRg st="3" end="3"/>
                                            </p:txEl>
                                          </p:spTgt>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6500"/>
                            </p:stCondLst>
                            <p:childTnLst>
                              <p:par>
                                <p:cTn id="25" presetID="2" presetClass="entr" presetSubtype="4" fill="hold" nodeType="afterEffect">
                                  <p:stCondLst>
                                    <p:cond delay="1500"/>
                                  </p:stCondLst>
                                  <p:childTnLst>
                                    <p:set>
                                      <p:cBhvr>
                                        <p:cTn id="26" dur="1" fill="hold">
                                          <p:stCondLst>
                                            <p:cond delay="0"/>
                                          </p:stCondLst>
                                        </p:cTn>
                                        <p:tgtEl>
                                          <p:spTgt spid="779267">
                                            <p:txEl>
                                              <p:pRg st="4" end="4"/>
                                            </p:txEl>
                                          </p:spTgt>
                                        </p:tgtEl>
                                        <p:attrNameLst>
                                          <p:attrName>style.visibility</p:attrName>
                                        </p:attrNameLst>
                                      </p:cBhvr>
                                      <p:to>
                                        <p:strVal val="visible"/>
                                      </p:to>
                                    </p:set>
                                    <p:anim calcmode="lin" valueType="num">
                                      <p:cBhvr additive="base">
                                        <p:cTn id="27" dur="500" fill="hold"/>
                                        <p:tgtEl>
                                          <p:spTgt spid="779267">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79267">
                                            <p:txEl>
                                              <p:pRg st="4" end="4"/>
                                            </p:txEl>
                                          </p:spTgt>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8500"/>
                            </p:stCondLst>
                            <p:childTnLst>
                              <p:par>
                                <p:cTn id="30" presetID="2" presetClass="entr" presetSubtype="4" fill="hold" nodeType="afterEffect">
                                  <p:stCondLst>
                                    <p:cond delay="1500"/>
                                  </p:stCondLst>
                                  <p:childTnLst>
                                    <p:set>
                                      <p:cBhvr>
                                        <p:cTn id="31" dur="1" fill="hold">
                                          <p:stCondLst>
                                            <p:cond delay="0"/>
                                          </p:stCondLst>
                                        </p:cTn>
                                        <p:tgtEl>
                                          <p:spTgt spid="779267">
                                            <p:txEl>
                                              <p:pRg st="5" end="5"/>
                                            </p:txEl>
                                          </p:spTgt>
                                        </p:tgtEl>
                                        <p:attrNameLst>
                                          <p:attrName>style.visibility</p:attrName>
                                        </p:attrNameLst>
                                      </p:cBhvr>
                                      <p:to>
                                        <p:strVal val="visible"/>
                                      </p:to>
                                    </p:set>
                                    <p:anim calcmode="lin" valueType="num">
                                      <p:cBhvr additive="base">
                                        <p:cTn id="32" dur="500" fill="hold"/>
                                        <p:tgtEl>
                                          <p:spTgt spid="779267">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77926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8482" name="Rectangle 2"/>
          <p:cNvSpPr>
            <a:spLocks noGrp="1" noChangeArrowheads="1"/>
          </p:cNvSpPr>
          <p:nvPr>
            <p:ph type="title"/>
          </p:nvPr>
        </p:nvSpPr>
        <p:spPr>
          <a:xfrm>
            <a:off x="533400" y="582613"/>
            <a:ext cx="8153400" cy="636587"/>
          </a:xfrm>
          <a:ln w="12700">
            <a:miter lim="800000"/>
            <a:headEnd/>
            <a:tailEnd/>
          </a:ln>
        </p:spPr>
        <p:txBody>
          <a:bodyPr lIns="90488" tIns="44450" rIns="90488" bIns="44450">
            <a:normAutofit fontScale="90000"/>
          </a:bodyPr>
          <a:lstStyle/>
          <a:p>
            <a:pPr marL="109538">
              <a:defRPr/>
            </a:pPr>
            <a:r>
              <a:rPr lang="en-US" sz="4000" b="1" i="1"/>
              <a:t>Break-Even Analysis: Graphic Presentation</a:t>
            </a:r>
          </a:p>
        </p:txBody>
      </p:sp>
      <p:pic>
        <p:nvPicPr>
          <p:cNvPr id="55299" name="Picture 1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295400" y="1349375"/>
            <a:ext cx="6096000" cy="47894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body" idx="1"/>
          </p:nvPr>
        </p:nvSpPr>
        <p:spPr>
          <a:xfrm>
            <a:off x="457200" y="1524000"/>
            <a:ext cx="8229600" cy="1524000"/>
          </a:xfrm>
          <a:solidFill>
            <a:schemeClr val="bg1"/>
          </a:solidFill>
        </p:spPr>
        <p:txBody>
          <a:bodyPr/>
          <a:lstStyle/>
          <a:p>
            <a:pPr marL="0" indent="0">
              <a:buFont typeface="Wingdings" panose="05000000000000000000" pitchFamily="2" charset="2"/>
              <a:buNone/>
            </a:pPr>
            <a:r>
              <a:rPr lang="en-US" sz="2400" smtClean="0"/>
              <a:t>Gossen Company is planning to sell 200,000 pliers for $4 per unit.  The contribution margin ratio is 25%.  If Gossen will break even at this level of sales, what are the fixed costs?</a:t>
            </a:r>
          </a:p>
        </p:txBody>
      </p:sp>
      <p:sp>
        <p:nvSpPr>
          <p:cNvPr id="790531" name="Rectangle 3"/>
          <p:cNvSpPr>
            <a:spLocks noChangeArrowheads="1"/>
          </p:cNvSpPr>
          <p:nvPr/>
        </p:nvSpPr>
        <p:spPr bwMode="auto">
          <a:xfrm>
            <a:off x="762000" y="3276600"/>
            <a:ext cx="7696200" cy="2362200"/>
          </a:xfrm>
          <a:prstGeom prst="rect">
            <a:avLst/>
          </a:prstGeom>
          <a:solidFill>
            <a:schemeClr val="bg1"/>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182562" tIns="46038" rIns="182562" bIns="46038"/>
          <a:lstStyle>
            <a:lvl1pPr marL="517525" indent="-517525" algn="l">
              <a:spcBef>
                <a:spcPct val="20000"/>
              </a:spcBef>
              <a:buClr>
                <a:schemeClr val="accent2"/>
              </a:buClr>
              <a:buSzPct val="75000"/>
              <a:buFont typeface="Wingdings" panose="05000000000000000000" pitchFamily="2" charset="2"/>
              <a:buChar char="l"/>
              <a:defRPr sz="2800" b="1">
                <a:solidFill>
                  <a:schemeClr val="bg2"/>
                </a:solidFill>
                <a:effectLst>
                  <a:outerShdw blurRad="38100" dist="38100" dir="2700000" algn="tl">
                    <a:srgbClr val="C0C0C0"/>
                  </a:outerShdw>
                </a:effectLst>
                <a:latin typeface="Arial" panose="020B0604020202020204" pitchFamily="34" charset="0"/>
              </a:defRPr>
            </a:lvl1pPr>
            <a:lvl2pPr marL="917575" indent="-285750" algn="l">
              <a:spcBef>
                <a:spcPct val="20000"/>
              </a:spcBef>
              <a:buClr>
                <a:schemeClr val="accent2"/>
              </a:buClr>
              <a:buSzPct val="75000"/>
              <a:buFont typeface="Wingdings" panose="05000000000000000000" pitchFamily="2" charset="2"/>
              <a:buChar char="l"/>
              <a:defRPr sz="2400" b="1">
                <a:solidFill>
                  <a:schemeClr val="bg2"/>
                </a:solidFill>
                <a:effectLst>
                  <a:outerShdw blurRad="38100" dist="38100" dir="2700000" algn="tl">
                    <a:srgbClr val="C0C0C0"/>
                  </a:outerShdw>
                </a:effectLst>
                <a:latin typeface="Arial" panose="020B0604020202020204" pitchFamily="34" charset="0"/>
              </a:defRPr>
            </a:lvl2pPr>
            <a:lvl3pPr marL="1260475"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3pPr>
            <a:lvl4pPr marL="1603375"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4pPr>
            <a:lvl5pPr marL="2057400"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5pPr>
            <a:lvl6pPr marL="25146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6pPr>
            <a:lvl7pPr marL="29718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7pPr>
            <a:lvl8pPr marL="34290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8pPr>
            <a:lvl9pPr marL="38862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9pPr>
          </a:lstStyle>
          <a:p>
            <a:pPr eaLnBrk="1" hangingPunct="1">
              <a:spcBef>
                <a:spcPct val="50000"/>
              </a:spcBef>
              <a:buFont typeface="Wingdings" panose="05000000000000000000" pitchFamily="2" charset="2"/>
              <a:buNone/>
              <a:defRPr/>
            </a:pPr>
            <a:r>
              <a:rPr lang="en-US" sz="2300" b="0" dirty="0" smtClean="0">
                <a:solidFill>
                  <a:schemeClr val="tx1"/>
                </a:solidFill>
                <a:latin typeface="+mn-lt"/>
              </a:rPr>
              <a:t>a.	$100,000</a:t>
            </a:r>
            <a:r>
              <a:rPr lang="en-US" sz="2300" b="0" dirty="0" smtClean="0">
                <a:solidFill>
                  <a:schemeClr val="tx1"/>
                </a:solidFill>
                <a:effectLst/>
                <a:latin typeface="+mn-lt"/>
              </a:rPr>
              <a:t>.</a:t>
            </a:r>
          </a:p>
          <a:p>
            <a:pPr eaLnBrk="1" hangingPunct="1">
              <a:spcBef>
                <a:spcPct val="50000"/>
              </a:spcBef>
              <a:buFont typeface="Wingdings" panose="05000000000000000000" pitchFamily="2" charset="2"/>
              <a:buNone/>
              <a:defRPr/>
            </a:pPr>
            <a:r>
              <a:rPr lang="en-US" sz="2300" b="0" dirty="0" smtClean="0">
                <a:solidFill>
                  <a:schemeClr val="tx1"/>
                </a:solidFill>
                <a:effectLst/>
                <a:latin typeface="+mn-lt"/>
              </a:rPr>
              <a:t>b. 	$160,000. </a:t>
            </a:r>
          </a:p>
          <a:p>
            <a:pPr eaLnBrk="1" hangingPunct="1">
              <a:spcBef>
                <a:spcPct val="50000"/>
              </a:spcBef>
              <a:buFont typeface="Wingdings" panose="05000000000000000000" pitchFamily="2" charset="2"/>
              <a:buNone/>
              <a:defRPr/>
            </a:pPr>
            <a:r>
              <a:rPr lang="en-US" sz="2300" b="0" dirty="0" smtClean="0">
                <a:solidFill>
                  <a:schemeClr val="tx1"/>
                </a:solidFill>
                <a:effectLst/>
                <a:latin typeface="+mn-lt"/>
              </a:rPr>
              <a:t>c. 	$200,000.</a:t>
            </a:r>
          </a:p>
          <a:p>
            <a:pPr eaLnBrk="1" hangingPunct="1">
              <a:spcBef>
                <a:spcPct val="50000"/>
              </a:spcBef>
              <a:buFont typeface="Wingdings" panose="05000000000000000000" pitchFamily="2" charset="2"/>
              <a:buNone/>
              <a:defRPr/>
            </a:pPr>
            <a:r>
              <a:rPr lang="en-US" sz="2300" b="0" dirty="0" smtClean="0">
                <a:solidFill>
                  <a:schemeClr val="tx1"/>
                </a:solidFill>
                <a:effectLst/>
                <a:latin typeface="+mn-lt"/>
              </a:rPr>
              <a:t>d. 	$300,000. </a:t>
            </a:r>
          </a:p>
        </p:txBody>
      </p:sp>
      <p:sp>
        <p:nvSpPr>
          <p:cNvPr id="790532" name="Oval 4"/>
          <p:cNvSpPr>
            <a:spLocks noChangeArrowheads="1"/>
          </p:cNvSpPr>
          <p:nvPr/>
        </p:nvSpPr>
        <p:spPr bwMode="auto">
          <a:xfrm>
            <a:off x="838200" y="4343400"/>
            <a:ext cx="381000" cy="381000"/>
          </a:xfrm>
          <a:prstGeom prst="ellipse">
            <a:avLst/>
          </a:prstGeom>
          <a:noFill/>
          <a:ln w="57150" cap="sq">
            <a:solidFill>
              <a:srgbClr val="800000"/>
            </a:solidFill>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solidFill>
                <a:srgbClr val="A50021"/>
              </a:solidFill>
            </a:endParaRPr>
          </a:p>
        </p:txBody>
      </p:sp>
      <p:sp>
        <p:nvSpPr>
          <p:cNvPr id="790533" name="Rectangle 5"/>
          <p:cNvSpPr>
            <a:spLocks noGrp="1" noChangeArrowheads="1"/>
          </p:cNvSpPr>
          <p:nvPr>
            <p:ph type="title"/>
          </p:nvPr>
        </p:nvSpPr>
        <p:spPr>
          <a:xfrm>
            <a:off x="381000" y="457200"/>
            <a:ext cx="8305800" cy="560388"/>
          </a:xfrm>
          <a:ln w="12700">
            <a:miter lim="800000"/>
            <a:headEnd/>
            <a:tailEnd/>
          </a:ln>
        </p:spPr>
        <p:txBody>
          <a:bodyPr lIns="90488" tIns="44450" rIns="90488" bIns="44450">
            <a:normAutofit fontScale="90000"/>
          </a:bodyPr>
          <a:lstStyle/>
          <a:p>
            <a:pPr marL="109538">
              <a:defRPr/>
            </a:pPr>
            <a:r>
              <a:rPr lang="en-US" sz="4000" b="1" i="1" dirty="0"/>
              <a:t>Let’s Review</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90532"/>
                                        </p:tgtEl>
                                        <p:attrNameLst>
                                          <p:attrName>style.visibility</p:attrName>
                                        </p:attrNameLst>
                                      </p:cBhvr>
                                      <p:to>
                                        <p:strVal val="visible"/>
                                      </p:to>
                                    </p:set>
                                    <p:animEffect transition="in" filter="wipe(left)">
                                      <p:cBhvr>
                                        <p:cTn id="7" dur="500"/>
                                        <p:tgtEl>
                                          <p:spTgt spid="7905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0532"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1554" name="Rectangle 2"/>
          <p:cNvSpPr>
            <a:spLocks noGrp="1" noChangeArrowheads="1"/>
          </p:cNvSpPr>
          <p:nvPr>
            <p:ph type="title"/>
          </p:nvPr>
        </p:nvSpPr>
        <p:spPr>
          <a:xfrm>
            <a:off x="381000" y="381000"/>
            <a:ext cx="8305800" cy="609600"/>
          </a:xfrm>
          <a:ln w="12700">
            <a:miter lim="800000"/>
            <a:headEnd/>
            <a:tailEnd/>
          </a:ln>
        </p:spPr>
        <p:txBody>
          <a:bodyPr lIns="90488" tIns="44450" rIns="90488" bIns="44450">
            <a:normAutofit fontScale="90000"/>
          </a:bodyPr>
          <a:lstStyle/>
          <a:p>
            <a:pPr marL="109538">
              <a:defRPr/>
            </a:pPr>
            <a:r>
              <a:rPr lang="en-US" sz="4000" b="1" i="1"/>
              <a:t>Break-Even Analysis: Target Net Income</a:t>
            </a:r>
          </a:p>
        </p:txBody>
      </p:sp>
      <p:sp>
        <p:nvSpPr>
          <p:cNvPr id="791555" name="Rectangle 3"/>
          <p:cNvSpPr>
            <a:spLocks noGrp="1" noChangeArrowheads="1"/>
          </p:cNvSpPr>
          <p:nvPr>
            <p:ph type="body" sz="half" idx="1"/>
          </p:nvPr>
        </p:nvSpPr>
        <p:spPr>
          <a:xfrm>
            <a:off x="304800" y="1219200"/>
            <a:ext cx="8610600" cy="4876800"/>
          </a:xfrm>
          <a:solidFill>
            <a:schemeClr val="bg1"/>
          </a:solidFill>
          <a:ln w="12700" cap="flat">
            <a:solidFill>
              <a:schemeClr val="bg1"/>
            </a:solidFill>
            <a:miter lim="800000"/>
            <a:headEnd/>
            <a:tailEnd/>
          </a:ln>
        </p:spPr>
        <p:txBody>
          <a:bodyPr lIns="90488" tIns="44450" rIns="90488" bIns="44450"/>
          <a:lstStyle/>
          <a:p>
            <a:pPr marL="533400" indent="-533400">
              <a:spcBef>
                <a:spcPct val="40000"/>
              </a:spcBef>
              <a:buClr>
                <a:srgbClr val="FF0000"/>
              </a:buClr>
              <a:buFont typeface="Wingdings" panose="05000000000000000000" pitchFamily="2" charset="2"/>
              <a:buBlip>
                <a:blip r:embed="rId4"/>
              </a:buBlip>
            </a:pPr>
            <a:r>
              <a:rPr lang="en-US" sz="2400" smtClean="0"/>
              <a:t>Rather than just breaking even, management usually sets an income objective called “</a:t>
            </a:r>
            <a:r>
              <a:rPr lang="en-US" sz="2400" i="1" smtClean="0">
                <a:solidFill>
                  <a:srgbClr val="003399"/>
                </a:solidFill>
              </a:rPr>
              <a:t>target net income</a:t>
            </a:r>
            <a:r>
              <a:rPr lang="en-US" sz="2400" smtClean="0"/>
              <a:t>”</a:t>
            </a:r>
          </a:p>
          <a:p>
            <a:pPr marL="533400" indent="-533400">
              <a:spcBef>
                <a:spcPct val="60000"/>
              </a:spcBef>
              <a:buClr>
                <a:srgbClr val="FF0000"/>
              </a:buClr>
              <a:buFont typeface="Wingdings" panose="05000000000000000000" pitchFamily="2" charset="2"/>
              <a:buBlip>
                <a:blip r:embed="rId4"/>
              </a:buBlip>
            </a:pPr>
            <a:r>
              <a:rPr lang="en-US" sz="2400" i="1" smtClean="0">
                <a:solidFill>
                  <a:srgbClr val="A50021"/>
                </a:solidFill>
              </a:rPr>
              <a:t>Indicates sales or units necessary to achieve this specified level of income</a:t>
            </a:r>
            <a:endParaRPr lang="en-US" sz="2400" i="1" smtClean="0"/>
          </a:p>
          <a:p>
            <a:pPr marL="533400" indent="-533400">
              <a:spcBef>
                <a:spcPct val="60000"/>
              </a:spcBef>
              <a:buClr>
                <a:srgbClr val="FF0000"/>
              </a:buClr>
              <a:buFont typeface="Wingdings" panose="05000000000000000000" pitchFamily="2" charset="2"/>
              <a:buBlip>
                <a:blip r:embed="rId4"/>
              </a:buBlip>
            </a:pPr>
            <a:r>
              <a:rPr lang="en-US" sz="2400" smtClean="0"/>
              <a:t>Can be determined from each of the approaches used to determine break-even sales/units:</a:t>
            </a:r>
          </a:p>
          <a:p>
            <a:pPr marL="1089025" lvl="1" indent="-457200">
              <a:spcBef>
                <a:spcPct val="40000"/>
              </a:spcBef>
              <a:buClr>
                <a:srgbClr val="FF0000"/>
              </a:buClr>
              <a:buFont typeface="Wingdings" panose="05000000000000000000" pitchFamily="2" charset="2"/>
              <a:buNone/>
            </a:pPr>
            <a:r>
              <a:rPr lang="en-US" smtClean="0"/>
              <a:t>	from a </a:t>
            </a:r>
            <a:r>
              <a:rPr lang="en-US" i="1" smtClean="0">
                <a:solidFill>
                  <a:srgbClr val="003399"/>
                </a:solidFill>
              </a:rPr>
              <a:t>mathematical equation,</a:t>
            </a:r>
          </a:p>
          <a:p>
            <a:pPr marL="1089025" lvl="1" indent="-457200">
              <a:buClr>
                <a:srgbClr val="FF0000"/>
              </a:buClr>
              <a:buFont typeface="Wingdings" panose="05000000000000000000" pitchFamily="2" charset="2"/>
              <a:buNone/>
            </a:pPr>
            <a:r>
              <a:rPr lang="en-US" smtClean="0"/>
              <a:t>	by using </a:t>
            </a:r>
            <a:r>
              <a:rPr lang="en-US" i="1" smtClean="0">
                <a:solidFill>
                  <a:srgbClr val="003399"/>
                </a:solidFill>
              </a:rPr>
              <a:t>contribution margin, </a:t>
            </a:r>
            <a:r>
              <a:rPr lang="en-US" smtClean="0"/>
              <a:t>or</a:t>
            </a:r>
          </a:p>
          <a:p>
            <a:pPr marL="1089025" lvl="1" indent="-457200">
              <a:buClr>
                <a:srgbClr val="FF0000"/>
              </a:buClr>
              <a:buFont typeface="Wingdings" panose="05000000000000000000" pitchFamily="2" charset="2"/>
              <a:buNone/>
            </a:pPr>
            <a:r>
              <a:rPr lang="en-US" smtClean="0"/>
              <a:t>	from a cost-volume profit </a:t>
            </a:r>
            <a:r>
              <a:rPr lang="en-US" i="1" smtClean="0">
                <a:solidFill>
                  <a:srgbClr val="003399"/>
                </a:solidFill>
              </a:rPr>
              <a:t>(CVP) graph</a:t>
            </a:r>
            <a:r>
              <a:rPr lang="en-US" smtClean="0"/>
              <a:t> </a:t>
            </a:r>
          </a:p>
          <a:p>
            <a:pPr marL="533400" indent="-533400">
              <a:spcBef>
                <a:spcPct val="60000"/>
              </a:spcBef>
              <a:buClr>
                <a:srgbClr val="FF0000"/>
              </a:buClr>
              <a:buFont typeface="Wingdings" panose="05000000000000000000" pitchFamily="2" charset="2"/>
              <a:buBlip>
                <a:blip r:embed="rId4"/>
              </a:buBlip>
            </a:pPr>
            <a:r>
              <a:rPr lang="en-US" sz="2400" smtClean="0"/>
              <a:t>Expressed either in </a:t>
            </a:r>
            <a:r>
              <a:rPr lang="en-US" sz="2400" smtClean="0">
                <a:solidFill>
                  <a:srgbClr val="A50021"/>
                </a:solidFill>
              </a:rPr>
              <a:t>sales units</a:t>
            </a:r>
            <a:r>
              <a:rPr lang="en-US" sz="2400" smtClean="0"/>
              <a:t> or in </a:t>
            </a:r>
            <a:r>
              <a:rPr lang="en-US" sz="2400" smtClean="0">
                <a:solidFill>
                  <a:srgbClr val="A50021"/>
                </a:solidFill>
              </a:rPr>
              <a:t>sales dollars</a:t>
            </a:r>
            <a:endParaRPr lang="en-US" sz="2400" smtClean="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500"/>
                                  </p:stCondLst>
                                  <p:childTnLst>
                                    <p:set>
                                      <p:cBhvr>
                                        <p:cTn id="6" dur="1" fill="hold">
                                          <p:stCondLst>
                                            <p:cond delay="0"/>
                                          </p:stCondLst>
                                        </p:cTn>
                                        <p:tgtEl>
                                          <p:spTgt spid="791555">
                                            <p:txEl>
                                              <p:pRg st="0" end="0"/>
                                            </p:txEl>
                                          </p:spTgt>
                                        </p:tgtEl>
                                        <p:attrNameLst>
                                          <p:attrName>style.visibility</p:attrName>
                                        </p:attrNameLst>
                                      </p:cBhvr>
                                      <p:to>
                                        <p:strVal val="visible"/>
                                      </p:to>
                                    </p:set>
                                    <p:anim calcmode="lin" valueType="num">
                                      <p:cBhvr additive="base">
                                        <p:cTn id="7" dur="500" fill="hold"/>
                                        <p:tgtEl>
                                          <p:spTgt spid="79155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91555">
                                            <p:txEl>
                                              <p:pRg st="0" end="0"/>
                                            </p:txEl>
                                          </p:spTgt>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1000"/>
                            </p:stCondLst>
                            <p:childTnLst>
                              <p:par>
                                <p:cTn id="10" presetID="2" presetClass="entr" presetSubtype="4" fill="hold" nodeType="afterEffect">
                                  <p:stCondLst>
                                    <p:cond delay="1500"/>
                                  </p:stCondLst>
                                  <p:childTnLst>
                                    <p:set>
                                      <p:cBhvr>
                                        <p:cTn id="11" dur="1" fill="hold">
                                          <p:stCondLst>
                                            <p:cond delay="0"/>
                                          </p:stCondLst>
                                        </p:cTn>
                                        <p:tgtEl>
                                          <p:spTgt spid="791555">
                                            <p:txEl>
                                              <p:pRg st="1" end="1"/>
                                            </p:txEl>
                                          </p:spTgt>
                                        </p:tgtEl>
                                        <p:attrNameLst>
                                          <p:attrName>style.visibility</p:attrName>
                                        </p:attrNameLst>
                                      </p:cBhvr>
                                      <p:to>
                                        <p:strVal val="visible"/>
                                      </p:to>
                                    </p:set>
                                    <p:anim calcmode="lin" valueType="num">
                                      <p:cBhvr additive="base">
                                        <p:cTn id="12" dur="500" fill="hold"/>
                                        <p:tgtEl>
                                          <p:spTgt spid="791555">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791555">
                                            <p:txEl>
                                              <p:pRg st="1" end="1"/>
                                            </p:txEl>
                                          </p:spTgt>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3000"/>
                            </p:stCondLst>
                            <p:childTnLst>
                              <p:par>
                                <p:cTn id="15" presetID="2" presetClass="entr" presetSubtype="4" fill="hold" nodeType="afterEffect">
                                  <p:stCondLst>
                                    <p:cond delay="1500"/>
                                  </p:stCondLst>
                                  <p:childTnLst>
                                    <p:set>
                                      <p:cBhvr>
                                        <p:cTn id="16" dur="1" fill="hold">
                                          <p:stCondLst>
                                            <p:cond delay="0"/>
                                          </p:stCondLst>
                                        </p:cTn>
                                        <p:tgtEl>
                                          <p:spTgt spid="791555">
                                            <p:txEl>
                                              <p:pRg st="2" end="2"/>
                                            </p:txEl>
                                          </p:spTgt>
                                        </p:tgtEl>
                                        <p:attrNameLst>
                                          <p:attrName>style.visibility</p:attrName>
                                        </p:attrNameLst>
                                      </p:cBhvr>
                                      <p:to>
                                        <p:strVal val="visible"/>
                                      </p:to>
                                    </p:set>
                                    <p:anim calcmode="lin" valueType="num">
                                      <p:cBhvr additive="base">
                                        <p:cTn id="17" dur="500" fill="hold"/>
                                        <p:tgtEl>
                                          <p:spTgt spid="79155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91555">
                                            <p:txEl>
                                              <p:pRg st="2" end="2"/>
                                            </p:txEl>
                                          </p:spTgt>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5000"/>
                            </p:stCondLst>
                            <p:childTnLst>
                              <p:par>
                                <p:cTn id="20" presetID="2" presetClass="entr" presetSubtype="4" fill="hold" nodeType="afterEffect">
                                  <p:stCondLst>
                                    <p:cond delay="500"/>
                                  </p:stCondLst>
                                  <p:childTnLst>
                                    <p:set>
                                      <p:cBhvr>
                                        <p:cTn id="21" dur="1" fill="hold">
                                          <p:stCondLst>
                                            <p:cond delay="0"/>
                                          </p:stCondLst>
                                        </p:cTn>
                                        <p:tgtEl>
                                          <p:spTgt spid="791555">
                                            <p:txEl>
                                              <p:pRg st="3" end="3"/>
                                            </p:txEl>
                                          </p:spTgt>
                                        </p:tgtEl>
                                        <p:attrNameLst>
                                          <p:attrName>style.visibility</p:attrName>
                                        </p:attrNameLst>
                                      </p:cBhvr>
                                      <p:to>
                                        <p:strVal val="visible"/>
                                      </p:to>
                                    </p:set>
                                    <p:anim calcmode="lin" valueType="num">
                                      <p:cBhvr additive="base">
                                        <p:cTn id="22" dur="500" fill="hold"/>
                                        <p:tgtEl>
                                          <p:spTgt spid="791555">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791555">
                                            <p:txEl>
                                              <p:pRg st="3" end="3"/>
                                            </p:txEl>
                                          </p:spTgt>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6000"/>
                            </p:stCondLst>
                            <p:childTnLst>
                              <p:par>
                                <p:cTn id="25" presetID="2" presetClass="entr" presetSubtype="4" fill="hold" nodeType="afterEffect">
                                  <p:stCondLst>
                                    <p:cond delay="500"/>
                                  </p:stCondLst>
                                  <p:childTnLst>
                                    <p:set>
                                      <p:cBhvr>
                                        <p:cTn id="26" dur="1" fill="hold">
                                          <p:stCondLst>
                                            <p:cond delay="0"/>
                                          </p:stCondLst>
                                        </p:cTn>
                                        <p:tgtEl>
                                          <p:spTgt spid="791555">
                                            <p:txEl>
                                              <p:pRg st="4" end="4"/>
                                            </p:txEl>
                                          </p:spTgt>
                                        </p:tgtEl>
                                        <p:attrNameLst>
                                          <p:attrName>style.visibility</p:attrName>
                                        </p:attrNameLst>
                                      </p:cBhvr>
                                      <p:to>
                                        <p:strVal val="visible"/>
                                      </p:to>
                                    </p:set>
                                    <p:anim calcmode="lin" valueType="num">
                                      <p:cBhvr additive="base">
                                        <p:cTn id="27" dur="500" fill="hold"/>
                                        <p:tgtEl>
                                          <p:spTgt spid="791555">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91555">
                                            <p:txEl>
                                              <p:pRg st="4" end="4"/>
                                            </p:txEl>
                                          </p:spTgt>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7000"/>
                            </p:stCondLst>
                            <p:childTnLst>
                              <p:par>
                                <p:cTn id="30" presetID="2" presetClass="entr" presetSubtype="4" fill="hold" nodeType="afterEffect">
                                  <p:stCondLst>
                                    <p:cond delay="500"/>
                                  </p:stCondLst>
                                  <p:childTnLst>
                                    <p:set>
                                      <p:cBhvr>
                                        <p:cTn id="31" dur="1" fill="hold">
                                          <p:stCondLst>
                                            <p:cond delay="0"/>
                                          </p:stCondLst>
                                        </p:cTn>
                                        <p:tgtEl>
                                          <p:spTgt spid="791555">
                                            <p:txEl>
                                              <p:pRg st="5" end="5"/>
                                            </p:txEl>
                                          </p:spTgt>
                                        </p:tgtEl>
                                        <p:attrNameLst>
                                          <p:attrName>style.visibility</p:attrName>
                                        </p:attrNameLst>
                                      </p:cBhvr>
                                      <p:to>
                                        <p:strVal val="visible"/>
                                      </p:to>
                                    </p:set>
                                    <p:anim calcmode="lin" valueType="num">
                                      <p:cBhvr additive="base">
                                        <p:cTn id="32" dur="500" fill="hold"/>
                                        <p:tgtEl>
                                          <p:spTgt spid="791555">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791555">
                                            <p:txEl>
                                              <p:pRg st="5" end="5"/>
                                            </p:txEl>
                                          </p:spTgt>
                                        </p:tgtEl>
                                        <p:attrNameLst>
                                          <p:attrName>ppt_y</p:attrName>
                                        </p:attrNameLst>
                                      </p:cBhvr>
                                      <p:tavLst>
                                        <p:tav tm="0">
                                          <p:val>
                                            <p:strVal val="1+#ppt_h/2"/>
                                          </p:val>
                                        </p:tav>
                                        <p:tav tm="100000">
                                          <p:val>
                                            <p:strVal val="#ppt_y"/>
                                          </p:val>
                                        </p:tav>
                                      </p:tavLst>
                                    </p:anim>
                                  </p:childTnLst>
                                </p:cTn>
                              </p:par>
                            </p:childTnLst>
                          </p:cTn>
                        </p:par>
                        <p:par>
                          <p:cTn id="34" fill="hold" nodeType="afterGroup">
                            <p:stCondLst>
                              <p:cond delay="8000"/>
                            </p:stCondLst>
                            <p:childTnLst>
                              <p:par>
                                <p:cTn id="35" presetID="2" presetClass="entr" presetSubtype="4" fill="hold" nodeType="afterEffect">
                                  <p:stCondLst>
                                    <p:cond delay="1500"/>
                                  </p:stCondLst>
                                  <p:childTnLst>
                                    <p:set>
                                      <p:cBhvr>
                                        <p:cTn id="36" dur="1" fill="hold">
                                          <p:stCondLst>
                                            <p:cond delay="0"/>
                                          </p:stCondLst>
                                        </p:cTn>
                                        <p:tgtEl>
                                          <p:spTgt spid="791555">
                                            <p:txEl>
                                              <p:pRg st="6" end="6"/>
                                            </p:txEl>
                                          </p:spTgt>
                                        </p:tgtEl>
                                        <p:attrNameLst>
                                          <p:attrName>style.visibility</p:attrName>
                                        </p:attrNameLst>
                                      </p:cBhvr>
                                      <p:to>
                                        <p:strVal val="visible"/>
                                      </p:to>
                                    </p:set>
                                    <p:anim calcmode="lin" valueType="num">
                                      <p:cBhvr additive="base">
                                        <p:cTn id="37" dur="500" fill="hold"/>
                                        <p:tgtEl>
                                          <p:spTgt spid="791555">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9155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3602" name="Rectangle 2"/>
          <p:cNvSpPr>
            <a:spLocks noGrp="1" noChangeArrowheads="1"/>
          </p:cNvSpPr>
          <p:nvPr>
            <p:ph type="title"/>
          </p:nvPr>
        </p:nvSpPr>
        <p:spPr>
          <a:xfrm>
            <a:off x="228600" y="152400"/>
            <a:ext cx="8610600" cy="609600"/>
          </a:xfrm>
          <a:ln w="12700">
            <a:miter lim="800000"/>
            <a:headEnd/>
            <a:tailEnd/>
          </a:ln>
        </p:spPr>
        <p:txBody>
          <a:bodyPr lIns="90488" tIns="44450" rIns="90488" bIns="44450">
            <a:normAutofit fontScale="90000"/>
          </a:bodyPr>
          <a:lstStyle/>
          <a:p>
            <a:pPr marL="109538">
              <a:defRPr/>
            </a:pPr>
            <a:r>
              <a:rPr lang="en-US" sz="4000" b="1" i="1"/>
              <a:t>Break-Even Analysis: Target Net Income</a:t>
            </a:r>
          </a:p>
        </p:txBody>
      </p:sp>
      <p:sp>
        <p:nvSpPr>
          <p:cNvPr id="793603" name="Rectangle 3"/>
          <p:cNvSpPr>
            <a:spLocks noGrp="1" noChangeArrowheads="1"/>
          </p:cNvSpPr>
          <p:nvPr>
            <p:ph type="body" sz="half" idx="1"/>
          </p:nvPr>
        </p:nvSpPr>
        <p:spPr>
          <a:xfrm>
            <a:off x="304800" y="990600"/>
            <a:ext cx="8382000" cy="5029200"/>
          </a:xfrm>
          <a:solidFill>
            <a:schemeClr val="bg1"/>
          </a:solidFill>
          <a:ln w="12700" cap="flat">
            <a:solidFill>
              <a:schemeClr val="bg1"/>
            </a:solidFill>
            <a:miter lim="800000"/>
            <a:headEnd/>
            <a:tailEnd/>
          </a:ln>
        </p:spPr>
        <p:txBody>
          <a:bodyPr lIns="90488" tIns="44450" rIns="90488" bIns="44450"/>
          <a:lstStyle/>
          <a:p>
            <a:pPr marL="533400" indent="-533400">
              <a:lnSpc>
                <a:spcPct val="90000"/>
              </a:lnSpc>
              <a:spcBef>
                <a:spcPct val="0"/>
              </a:spcBef>
              <a:buClr>
                <a:srgbClr val="FF0000"/>
              </a:buClr>
              <a:buFont typeface="Wingdings" panose="05000000000000000000" pitchFamily="2" charset="2"/>
              <a:buNone/>
            </a:pPr>
            <a:r>
              <a:rPr lang="en-US" sz="2400" smtClean="0">
                <a:solidFill>
                  <a:srgbClr val="A50021"/>
                </a:solidFill>
              </a:rPr>
              <a:t>Mathematical Equation</a:t>
            </a:r>
          </a:p>
          <a:p>
            <a:pPr marL="533400" indent="-533400">
              <a:spcBef>
                <a:spcPct val="40000"/>
              </a:spcBef>
              <a:buClr>
                <a:srgbClr val="FF0000"/>
              </a:buClr>
              <a:buFont typeface="Wingdings" panose="05000000000000000000" pitchFamily="2" charset="2"/>
              <a:buBlip>
                <a:blip r:embed="rId4"/>
              </a:buBlip>
            </a:pPr>
            <a:r>
              <a:rPr lang="en-US" sz="2400" smtClean="0"/>
              <a:t>Using the basic formula for the break-even point,</a:t>
            </a:r>
            <a:r>
              <a:rPr lang="en-US" sz="2400" i="1" smtClean="0">
                <a:solidFill>
                  <a:srgbClr val="003399"/>
                </a:solidFill>
              </a:rPr>
              <a:t> simply include the desired net income</a:t>
            </a:r>
            <a:r>
              <a:rPr lang="en-US" sz="2400" smtClean="0">
                <a:solidFill>
                  <a:srgbClr val="003399"/>
                </a:solidFill>
              </a:rPr>
              <a:t> </a:t>
            </a:r>
            <a:r>
              <a:rPr lang="en-US" sz="2400" i="1" smtClean="0">
                <a:solidFill>
                  <a:srgbClr val="003399"/>
                </a:solidFill>
              </a:rPr>
              <a:t>as a factor</a:t>
            </a:r>
            <a:r>
              <a:rPr lang="en-US" sz="2400" smtClean="0">
                <a:solidFill>
                  <a:srgbClr val="003399"/>
                </a:solidFill>
              </a:rPr>
              <a:t>.</a:t>
            </a:r>
            <a:r>
              <a:rPr lang="en-US" sz="2400" i="1" smtClean="0">
                <a:solidFill>
                  <a:srgbClr val="A50021"/>
                </a:solidFill>
              </a:rPr>
              <a:t> </a:t>
            </a:r>
            <a:r>
              <a:rPr lang="en-US" sz="2400" smtClean="0"/>
              <a:t>The computation for Vargo Video is as follows:</a:t>
            </a:r>
            <a:endParaRPr lang="en-US" altLang="en-US" sz="2400" smtClean="0"/>
          </a:p>
        </p:txBody>
      </p:sp>
      <p:pic>
        <p:nvPicPr>
          <p:cNvPr id="793610" name="Picture 10"/>
          <p:cNvPicPr>
            <a:picLocks noGrp="1" noChangeAspect="1" noChangeArrowheads="1"/>
          </p:cNvPicPr>
          <p:nvPr>
            <p:ph sz="half" idx="2"/>
          </p:nvPr>
        </p:nvPicPr>
        <p:blipFill>
          <a:blip r:embed="rId5" cstate="print">
            <a:extLst>
              <a:ext uri="{28A0092B-C50C-407E-A947-70E740481C1C}">
                <a14:useLocalDpi xmlns:a14="http://schemas.microsoft.com/office/drawing/2010/main" xmlns="" val="0"/>
              </a:ext>
            </a:extLst>
          </a:blip>
          <a:srcRect/>
          <a:stretch>
            <a:fillRect/>
          </a:stretch>
        </p:blipFill>
        <p:spPr>
          <a:xfrm>
            <a:off x="914400" y="2743200"/>
            <a:ext cx="7315200" cy="3306763"/>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500"/>
                                  </p:stCondLst>
                                  <p:childTnLst>
                                    <p:set>
                                      <p:cBhvr>
                                        <p:cTn id="6" dur="1" fill="hold">
                                          <p:stCondLst>
                                            <p:cond delay="0"/>
                                          </p:stCondLst>
                                        </p:cTn>
                                        <p:tgtEl>
                                          <p:spTgt spid="793603">
                                            <p:txEl>
                                              <p:pRg st="0" end="0"/>
                                            </p:txEl>
                                          </p:spTgt>
                                        </p:tgtEl>
                                        <p:attrNameLst>
                                          <p:attrName>style.visibility</p:attrName>
                                        </p:attrNameLst>
                                      </p:cBhvr>
                                      <p:to>
                                        <p:strVal val="visible"/>
                                      </p:to>
                                    </p:set>
                                    <p:animEffect transition="in" filter="dissolve">
                                      <p:cBhvr>
                                        <p:cTn id="7" dur="500"/>
                                        <p:tgtEl>
                                          <p:spTgt spid="793603">
                                            <p:txEl>
                                              <p:pRg st="0" end="0"/>
                                            </p:txEl>
                                          </p:spTgt>
                                        </p:tgtEl>
                                      </p:cBhvr>
                                    </p:animEffect>
                                  </p:childTnLst>
                                </p:cTn>
                              </p:par>
                            </p:childTnLst>
                          </p:cTn>
                        </p:par>
                        <p:par>
                          <p:cTn id="8" fill="hold" nodeType="afterGroup">
                            <p:stCondLst>
                              <p:cond delay="1000"/>
                            </p:stCondLst>
                            <p:childTnLst>
                              <p:par>
                                <p:cTn id="9" presetID="9" presetClass="entr" presetSubtype="0" fill="hold" nodeType="afterEffect">
                                  <p:stCondLst>
                                    <p:cond delay="500"/>
                                  </p:stCondLst>
                                  <p:childTnLst>
                                    <p:set>
                                      <p:cBhvr>
                                        <p:cTn id="10" dur="1" fill="hold">
                                          <p:stCondLst>
                                            <p:cond delay="0"/>
                                          </p:stCondLst>
                                        </p:cTn>
                                        <p:tgtEl>
                                          <p:spTgt spid="793603">
                                            <p:txEl>
                                              <p:pRg st="1" end="1"/>
                                            </p:txEl>
                                          </p:spTgt>
                                        </p:tgtEl>
                                        <p:attrNameLst>
                                          <p:attrName>style.visibility</p:attrName>
                                        </p:attrNameLst>
                                      </p:cBhvr>
                                      <p:to>
                                        <p:strVal val="visible"/>
                                      </p:to>
                                    </p:set>
                                    <p:animEffect transition="in" filter="dissolve">
                                      <p:cBhvr>
                                        <p:cTn id="11" dur="500"/>
                                        <p:tgtEl>
                                          <p:spTgt spid="793603">
                                            <p:txEl>
                                              <p:pRg st="1" end="1"/>
                                            </p:txEl>
                                          </p:spTgt>
                                        </p:tgtEl>
                                      </p:cBhvr>
                                    </p:animEffect>
                                  </p:childTnLst>
                                </p:cTn>
                              </p:par>
                            </p:childTnLst>
                          </p:cTn>
                        </p:par>
                        <p:par>
                          <p:cTn id="12" fill="hold" nodeType="afterGroup">
                            <p:stCondLst>
                              <p:cond delay="2000"/>
                            </p:stCondLst>
                            <p:childTnLst>
                              <p:par>
                                <p:cTn id="13" presetID="9" presetClass="entr" presetSubtype="0" fill="hold" nodeType="afterEffect">
                                  <p:stCondLst>
                                    <p:cond delay="1500"/>
                                  </p:stCondLst>
                                  <p:childTnLst>
                                    <p:set>
                                      <p:cBhvr>
                                        <p:cTn id="14" dur="1" fill="hold">
                                          <p:stCondLst>
                                            <p:cond delay="0"/>
                                          </p:stCondLst>
                                        </p:cTn>
                                        <p:tgtEl>
                                          <p:spTgt spid="793610"/>
                                        </p:tgtEl>
                                        <p:attrNameLst>
                                          <p:attrName>style.visibility</p:attrName>
                                        </p:attrNameLst>
                                      </p:cBhvr>
                                      <p:to>
                                        <p:strVal val="visible"/>
                                      </p:to>
                                    </p:set>
                                    <p:animEffect transition="in" filter="dissolve">
                                      <p:cBhvr>
                                        <p:cTn id="15" dur="500"/>
                                        <p:tgtEl>
                                          <p:spTgt spid="7936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5650" name="Rectangle 2"/>
          <p:cNvSpPr>
            <a:spLocks noGrp="1" noChangeArrowheads="1"/>
          </p:cNvSpPr>
          <p:nvPr>
            <p:ph type="title"/>
          </p:nvPr>
        </p:nvSpPr>
        <p:spPr>
          <a:xfrm>
            <a:off x="381000" y="354013"/>
            <a:ext cx="8375650" cy="560387"/>
          </a:xfrm>
          <a:ln w="12700">
            <a:miter lim="800000"/>
            <a:headEnd/>
            <a:tailEnd/>
          </a:ln>
        </p:spPr>
        <p:txBody>
          <a:bodyPr lIns="90488" tIns="44450" rIns="90488" bIns="44450">
            <a:normAutofit fontScale="90000"/>
          </a:bodyPr>
          <a:lstStyle/>
          <a:p>
            <a:pPr marL="109538">
              <a:defRPr/>
            </a:pPr>
            <a:r>
              <a:rPr lang="en-US" sz="4000" b="1" i="1"/>
              <a:t>Break-Even Analysis: Target Net Income</a:t>
            </a:r>
          </a:p>
        </p:txBody>
      </p:sp>
      <p:sp>
        <p:nvSpPr>
          <p:cNvPr id="795651" name="Rectangle 3"/>
          <p:cNvSpPr>
            <a:spLocks noGrp="1" noChangeArrowheads="1"/>
          </p:cNvSpPr>
          <p:nvPr>
            <p:ph type="body" sz="half" idx="1"/>
          </p:nvPr>
        </p:nvSpPr>
        <p:spPr>
          <a:xfrm>
            <a:off x="381000" y="1143000"/>
            <a:ext cx="8382000" cy="4800600"/>
          </a:xfrm>
          <a:solidFill>
            <a:schemeClr val="bg1"/>
          </a:solidFill>
          <a:ln w="12700" cap="flat">
            <a:solidFill>
              <a:schemeClr val="bg1"/>
            </a:solidFill>
            <a:miter lim="800000"/>
            <a:headEnd/>
            <a:tailEnd/>
          </a:ln>
        </p:spPr>
        <p:txBody>
          <a:bodyPr lIns="90488" tIns="44450" rIns="90488" bIns="44450"/>
          <a:lstStyle/>
          <a:p>
            <a:pPr marL="533400" indent="-533400">
              <a:lnSpc>
                <a:spcPct val="95000"/>
              </a:lnSpc>
              <a:buClr>
                <a:srgbClr val="FF0000"/>
              </a:buClr>
              <a:buFont typeface="Wingdings" panose="05000000000000000000" pitchFamily="2" charset="2"/>
              <a:buNone/>
            </a:pPr>
            <a:r>
              <a:rPr lang="en-US" sz="2400" smtClean="0">
                <a:solidFill>
                  <a:srgbClr val="A50021"/>
                </a:solidFill>
              </a:rPr>
              <a:t>Contribution Margin Technique</a:t>
            </a:r>
            <a:endParaRPr lang="en-US" sz="2400" smtClean="0"/>
          </a:p>
          <a:p>
            <a:pPr marL="533400" indent="-533400">
              <a:spcBef>
                <a:spcPct val="60000"/>
              </a:spcBef>
              <a:buClr>
                <a:srgbClr val="FF0000"/>
              </a:buClr>
              <a:buFont typeface="Wingdings" panose="05000000000000000000" pitchFamily="2" charset="2"/>
              <a:buBlip>
                <a:blip r:embed="rId4"/>
              </a:buBlip>
            </a:pPr>
            <a:r>
              <a:rPr lang="en-US" sz="2400" smtClean="0"/>
              <a:t>To determine the required sales </a:t>
            </a:r>
            <a:r>
              <a:rPr lang="en-US" sz="2400" i="1" smtClean="0">
                <a:solidFill>
                  <a:srgbClr val="A50021"/>
                </a:solidFill>
              </a:rPr>
              <a:t>in units</a:t>
            </a:r>
            <a:r>
              <a:rPr lang="en-US" sz="2400" smtClean="0"/>
              <a:t> for Vargo Video: </a:t>
            </a:r>
          </a:p>
          <a:p>
            <a:pPr marL="533400" indent="-533400">
              <a:buClr>
                <a:srgbClr val="FF0000"/>
              </a:buClr>
              <a:buFont typeface="Wingdings" panose="05000000000000000000" pitchFamily="2" charset="2"/>
              <a:buChar char="Ø"/>
            </a:pPr>
            <a:endParaRPr lang="en-US" sz="2400" smtClean="0"/>
          </a:p>
          <a:p>
            <a:pPr marL="533400" indent="-533400">
              <a:buClr>
                <a:srgbClr val="FF0000"/>
              </a:buClr>
              <a:buFont typeface="Wingdings" panose="05000000000000000000" pitchFamily="2" charset="2"/>
              <a:buChar char="Ø"/>
            </a:pPr>
            <a:endParaRPr lang="en-US" sz="2400" smtClean="0"/>
          </a:p>
          <a:p>
            <a:pPr marL="533400" indent="-533400">
              <a:buClr>
                <a:srgbClr val="FF0000"/>
              </a:buClr>
              <a:buFont typeface="Wingdings" panose="05000000000000000000" pitchFamily="2" charset="2"/>
              <a:buChar char="Ø"/>
            </a:pPr>
            <a:endParaRPr lang="en-US" sz="2400" smtClean="0"/>
          </a:p>
          <a:p>
            <a:pPr marL="533400" indent="-533400">
              <a:lnSpc>
                <a:spcPct val="95000"/>
              </a:lnSpc>
              <a:spcBef>
                <a:spcPct val="60000"/>
              </a:spcBef>
              <a:buClr>
                <a:srgbClr val="FF0000"/>
              </a:buClr>
              <a:buFont typeface="Wingdings" panose="05000000000000000000" pitchFamily="2" charset="2"/>
              <a:buBlip>
                <a:blip r:embed="rId4"/>
              </a:buBlip>
            </a:pPr>
            <a:r>
              <a:rPr lang="en-US" sz="2400" smtClean="0"/>
              <a:t>To determine the required sales </a:t>
            </a:r>
            <a:r>
              <a:rPr lang="en-US" sz="2400" i="1" smtClean="0">
                <a:solidFill>
                  <a:srgbClr val="A50021"/>
                </a:solidFill>
              </a:rPr>
              <a:t>in dollars</a:t>
            </a:r>
            <a:r>
              <a:rPr lang="en-US" sz="2400" smtClean="0"/>
              <a:t> for Vargo Video:</a:t>
            </a:r>
          </a:p>
          <a:p>
            <a:pPr marL="533400" indent="-533400">
              <a:buClr>
                <a:srgbClr val="FF0000"/>
              </a:buClr>
              <a:buFont typeface="Wingdings" panose="05000000000000000000" pitchFamily="2" charset="2"/>
              <a:buChar char="Ø"/>
            </a:pPr>
            <a:endParaRPr lang="en-US" sz="2400" i="1" smtClean="0">
              <a:solidFill>
                <a:srgbClr val="A50021"/>
              </a:solidFill>
            </a:endParaRPr>
          </a:p>
          <a:p>
            <a:pPr marL="533400" indent="-533400">
              <a:spcBef>
                <a:spcPct val="60000"/>
              </a:spcBef>
              <a:buClr>
                <a:srgbClr val="FF0000"/>
              </a:buClr>
              <a:buFont typeface="Wingdings" panose="05000000000000000000" pitchFamily="2" charset="2"/>
              <a:buChar char="Ø"/>
            </a:pPr>
            <a:endParaRPr lang="en-US" altLang="en-US" sz="2400" smtClean="0"/>
          </a:p>
        </p:txBody>
      </p:sp>
      <p:pic>
        <p:nvPicPr>
          <p:cNvPr id="795657" name="Picture 9"/>
          <p:cNvPicPr>
            <a:picLocks noGrp="1" noChangeAspect="1" noChangeArrowheads="1"/>
          </p:cNvPicPr>
          <p:nvPr>
            <p:ph sz="quarter" idx="2"/>
          </p:nvPr>
        </p:nvPicPr>
        <p:blipFill>
          <a:blip r:embed="rId5">
            <a:extLst>
              <a:ext uri="{28A0092B-C50C-407E-A947-70E740481C1C}">
                <a14:useLocalDpi xmlns:a14="http://schemas.microsoft.com/office/drawing/2010/main" xmlns="" val="0"/>
              </a:ext>
            </a:extLst>
          </a:blip>
          <a:srcRect/>
          <a:stretch>
            <a:fillRect/>
          </a:stretch>
        </p:blipFill>
        <p:spPr>
          <a:xfrm>
            <a:off x="990600" y="2590800"/>
            <a:ext cx="7239000" cy="1066800"/>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95659" name="Picture 11"/>
          <p:cNvPicPr>
            <a:picLocks noGrp="1" noChangeAspect="1" noChangeArrowheads="1"/>
          </p:cNvPicPr>
          <p:nvPr>
            <p:ph sz="quarter" idx="3"/>
          </p:nvPr>
        </p:nvPicPr>
        <p:blipFill>
          <a:blip r:embed="rId6">
            <a:extLst>
              <a:ext uri="{28A0092B-C50C-407E-A947-70E740481C1C}">
                <a14:useLocalDpi xmlns:a14="http://schemas.microsoft.com/office/drawing/2010/main" xmlns="" val="0"/>
              </a:ext>
            </a:extLst>
          </a:blip>
          <a:srcRect/>
          <a:stretch>
            <a:fillRect/>
          </a:stretch>
        </p:blipFill>
        <p:spPr>
          <a:xfrm>
            <a:off x="990600" y="4876800"/>
            <a:ext cx="7239000" cy="1066800"/>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500"/>
                                  </p:stCondLst>
                                  <p:childTnLst>
                                    <p:set>
                                      <p:cBhvr>
                                        <p:cTn id="6" dur="1" fill="hold">
                                          <p:stCondLst>
                                            <p:cond delay="0"/>
                                          </p:stCondLst>
                                        </p:cTn>
                                        <p:tgtEl>
                                          <p:spTgt spid="795651">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500"/>
                                  </p:stCondLst>
                                  <p:childTnLst>
                                    <p:set>
                                      <p:cBhvr>
                                        <p:cTn id="9" dur="1" fill="hold">
                                          <p:stCondLst>
                                            <p:cond delay="0"/>
                                          </p:stCondLst>
                                        </p:cTn>
                                        <p:tgtEl>
                                          <p:spTgt spid="795651">
                                            <p:txEl>
                                              <p:pRg st="1" end="1"/>
                                            </p:txEl>
                                          </p:spTgt>
                                        </p:tgtEl>
                                        <p:attrNameLst>
                                          <p:attrName>style.visibility</p:attrName>
                                        </p:attrNameLst>
                                      </p:cBhvr>
                                      <p:to>
                                        <p:strVal val="visible"/>
                                      </p:to>
                                    </p:set>
                                  </p:childTnLst>
                                </p:cTn>
                              </p:par>
                            </p:childTnLst>
                          </p:cTn>
                        </p:par>
                        <p:par>
                          <p:cTn id="10" fill="hold" nodeType="afterGroup">
                            <p:stCondLst>
                              <p:cond delay="1000"/>
                            </p:stCondLst>
                            <p:childTnLst>
                              <p:par>
                                <p:cTn id="11" presetID="2" presetClass="entr" presetSubtype="4" fill="hold" nodeType="afterEffect">
                                  <p:stCondLst>
                                    <p:cond delay="1000"/>
                                  </p:stCondLst>
                                  <p:childTnLst>
                                    <p:set>
                                      <p:cBhvr>
                                        <p:cTn id="12" dur="1" fill="hold">
                                          <p:stCondLst>
                                            <p:cond delay="0"/>
                                          </p:stCondLst>
                                        </p:cTn>
                                        <p:tgtEl>
                                          <p:spTgt spid="795657"/>
                                        </p:tgtEl>
                                        <p:attrNameLst>
                                          <p:attrName>style.visibility</p:attrName>
                                        </p:attrNameLst>
                                      </p:cBhvr>
                                      <p:to>
                                        <p:strVal val="visible"/>
                                      </p:to>
                                    </p:set>
                                    <p:anim calcmode="lin" valueType="num">
                                      <p:cBhvr additive="base">
                                        <p:cTn id="13" dur="500" fill="hold"/>
                                        <p:tgtEl>
                                          <p:spTgt spid="795657"/>
                                        </p:tgtEl>
                                        <p:attrNameLst>
                                          <p:attrName>ppt_x</p:attrName>
                                        </p:attrNameLst>
                                      </p:cBhvr>
                                      <p:tavLst>
                                        <p:tav tm="0">
                                          <p:val>
                                            <p:strVal val="#ppt_x"/>
                                          </p:val>
                                        </p:tav>
                                        <p:tav tm="100000">
                                          <p:val>
                                            <p:strVal val="#ppt_x"/>
                                          </p:val>
                                        </p:tav>
                                      </p:tavLst>
                                    </p:anim>
                                    <p:anim calcmode="lin" valueType="num">
                                      <p:cBhvr additive="base">
                                        <p:cTn id="14" dur="500" fill="hold"/>
                                        <p:tgtEl>
                                          <p:spTgt spid="795657"/>
                                        </p:tgtEl>
                                        <p:attrNameLst>
                                          <p:attrName>ppt_y</p:attrName>
                                        </p:attrNameLst>
                                      </p:cBhvr>
                                      <p:tavLst>
                                        <p:tav tm="0">
                                          <p:val>
                                            <p:strVal val="1+#ppt_h/2"/>
                                          </p:val>
                                        </p:tav>
                                        <p:tav tm="100000">
                                          <p:val>
                                            <p:strVal val="#ppt_y"/>
                                          </p:val>
                                        </p:tav>
                                      </p:tavLst>
                                    </p:anim>
                                  </p:childTnLst>
                                </p:cTn>
                              </p:par>
                            </p:childTnLst>
                          </p:cTn>
                        </p:par>
                        <p:par>
                          <p:cTn id="15" fill="hold" nodeType="afterGroup">
                            <p:stCondLst>
                              <p:cond delay="2500"/>
                            </p:stCondLst>
                            <p:childTnLst>
                              <p:par>
                                <p:cTn id="16" presetID="1" presetClass="entr" presetSubtype="0" fill="hold" nodeType="afterEffect">
                                  <p:stCondLst>
                                    <p:cond delay="2000"/>
                                  </p:stCondLst>
                                  <p:childTnLst>
                                    <p:set>
                                      <p:cBhvr>
                                        <p:cTn id="17" dur="1" fill="hold">
                                          <p:stCondLst>
                                            <p:cond delay="0"/>
                                          </p:stCondLst>
                                        </p:cTn>
                                        <p:tgtEl>
                                          <p:spTgt spid="795651">
                                            <p:txEl>
                                              <p:pRg st="5" end="5"/>
                                            </p:txEl>
                                          </p:spTgt>
                                        </p:tgtEl>
                                        <p:attrNameLst>
                                          <p:attrName>style.visibility</p:attrName>
                                        </p:attrNameLst>
                                      </p:cBhvr>
                                      <p:to>
                                        <p:strVal val="visible"/>
                                      </p:to>
                                    </p:set>
                                  </p:childTnLst>
                                </p:cTn>
                              </p:par>
                            </p:childTnLst>
                          </p:cTn>
                        </p:par>
                        <p:par>
                          <p:cTn id="18" fill="hold" nodeType="afterGroup">
                            <p:stCondLst>
                              <p:cond delay="4500"/>
                            </p:stCondLst>
                            <p:childTnLst>
                              <p:par>
                                <p:cTn id="19" presetID="2" presetClass="entr" presetSubtype="4" fill="hold" nodeType="afterEffect">
                                  <p:stCondLst>
                                    <p:cond delay="500"/>
                                  </p:stCondLst>
                                  <p:childTnLst>
                                    <p:set>
                                      <p:cBhvr>
                                        <p:cTn id="20" dur="1" fill="hold">
                                          <p:stCondLst>
                                            <p:cond delay="0"/>
                                          </p:stCondLst>
                                        </p:cTn>
                                        <p:tgtEl>
                                          <p:spTgt spid="795659"/>
                                        </p:tgtEl>
                                        <p:attrNameLst>
                                          <p:attrName>style.visibility</p:attrName>
                                        </p:attrNameLst>
                                      </p:cBhvr>
                                      <p:to>
                                        <p:strVal val="visible"/>
                                      </p:to>
                                    </p:set>
                                    <p:anim calcmode="lin" valueType="num">
                                      <p:cBhvr additive="base">
                                        <p:cTn id="21" dur="500" fill="hold"/>
                                        <p:tgtEl>
                                          <p:spTgt spid="795659"/>
                                        </p:tgtEl>
                                        <p:attrNameLst>
                                          <p:attrName>ppt_x</p:attrName>
                                        </p:attrNameLst>
                                      </p:cBhvr>
                                      <p:tavLst>
                                        <p:tav tm="0">
                                          <p:val>
                                            <p:strVal val="#ppt_x"/>
                                          </p:val>
                                        </p:tav>
                                        <p:tav tm="100000">
                                          <p:val>
                                            <p:strVal val="#ppt_x"/>
                                          </p:val>
                                        </p:tav>
                                      </p:tavLst>
                                    </p:anim>
                                    <p:anim calcmode="lin" valueType="num">
                                      <p:cBhvr additive="base">
                                        <p:cTn id="22" dur="500" fill="hold"/>
                                        <p:tgtEl>
                                          <p:spTgt spid="7956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4514" name="Rectangle 2"/>
          <p:cNvSpPr>
            <a:spLocks noGrp="1" noChangeArrowheads="1"/>
          </p:cNvSpPr>
          <p:nvPr>
            <p:ph type="body" idx="1"/>
          </p:nvPr>
        </p:nvSpPr>
        <p:spPr>
          <a:xfrm>
            <a:off x="381000" y="1295400"/>
            <a:ext cx="8077200" cy="1295400"/>
          </a:xfrm>
          <a:solidFill>
            <a:schemeClr val="bg1"/>
          </a:solidFill>
        </p:spPr>
        <p:txBody>
          <a:bodyPr/>
          <a:lstStyle/>
          <a:p>
            <a:pPr marL="0" indent="0">
              <a:buFont typeface="Wingdings" panose="05000000000000000000" pitchFamily="2" charset="2"/>
              <a:buNone/>
            </a:pPr>
            <a:r>
              <a:rPr lang="en-US" sz="2400" smtClean="0"/>
              <a:t>The mathematical equation for computing required sales to obtain target net income is:</a:t>
            </a:r>
          </a:p>
          <a:p>
            <a:pPr marL="0" indent="0">
              <a:buFont typeface="Wingdings" panose="05000000000000000000" pitchFamily="2" charset="2"/>
              <a:buNone/>
            </a:pPr>
            <a:r>
              <a:rPr lang="en-US" sz="2400" smtClean="0"/>
              <a:t>	</a:t>
            </a:r>
            <a:r>
              <a:rPr lang="en-US" sz="2400" smtClean="0">
                <a:solidFill>
                  <a:srgbClr val="A50021"/>
                </a:solidFill>
              </a:rPr>
              <a:t>Required sales = ?</a:t>
            </a:r>
          </a:p>
        </p:txBody>
      </p:sp>
      <p:sp>
        <p:nvSpPr>
          <p:cNvPr id="529411" name="Rectangle 3"/>
          <p:cNvSpPr>
            <a:spLocks noChangeArrowheads="1"/>
          </p:cNvSpPr>
          <p:nvPr/>
        </p:nvSpPr>
        <p:spPr bwMode="auto">
          <a:xfrm>
            <a:off x="609600" y="2743200"/>
            <a:ext cx="7696200" cy="2286000"/>
          </a:xfrm>
          <a:prstGeom prst="rect">
            <a:avLst/>
          </a:prstGeom>
          <a:solidFill>
            <a:schemeClr val="bg1"/>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182562" tIns="46038" rIns="182562" bIns="46038"/>
          <a:lstStyle>
            <a:lvl1pPr marL="517525" indent="-517525" algn="l">
              <a:spcBef>
                <a:spcPct val="20000"/>
              </a:spcBef>
              <a:buClr>
                <a:schemeClr val="accent2"/>
              </a:buClr>
              <a:buSzPct val="75000"/>
              <a:buFont typeface="Wingdings" panose="05000000000000000000" pitchFamily="2" charset="2"/>
              <a:buChar char="l"/>
              <a:defRPr sz="2800" b="1">
                <a:solidFill>
                  <a:schemeClr val="bg2"/>
                </a:solidFill>
                <a:effectLst>
                  <a:outerShdw blurRad="38100" dist="38100" dir="2700000" algn="tl">
                    <a:srgbClr val="C0C0C0"/>
                  </a:outerShdw>
                </a:effectLst>
                <a:latin typeface="Arial" panose="020B0604020202020204" pitchFamily="34" charset="0"/>
              </a:defRPr>
            </a:lvl1pPr>
            <a:lvl2pPr marL="917575" indent="-285750" algn="l">
              <a:spcBef>
                <a:spcPct val="20000"/>
              </a:spcBef>
              <a:buClr>
                <a:schemeClr val="accent2"/>
              </a:buClr>
              <a:buSzPct val="75000"/>
              <a:buFont typeface="Wingdings" panose="05000000000000000000" pitchFamily="2" charset="2"/>
              <a:buChar char="l"/>
              <a:defRPr sz="2400" b="1">
                <a:solidFill>
                  <a:schemeClr val="bg2"/>
                </a:solidFill>
                <a:effectLst>
                  <a:outerShdw blurRad="38100" dist="38100" dir="2700000" algn="tl">
                    <a:srgbClr val="C0C0C0"/>
                  </a:outerShdw>
                </a:effectLst>
                <a:latin typeface="Arial" panose="020B0604020202020204" pitchFamily="34" charset="0"/>
              </a:defRPr>
            </a:lvl2pPr>
            <a:lvl3pPr marL="1260475"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3pPr>
            <a:lvl4pPr marL="1603375"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4pPr>
            <a:lvl5pPr marL="2057400"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5pPr>
            <a:lvl6pPr marL="25146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6pPr>
            <a:lvl7pPr marL="29718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7pPr>
            <a:lvl8pPr marL="34290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8pPr>
            <a:lvl9pPr marL="38862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9pPr>
          </a:lstStyle>
          <a:p>
            <a:pPr eaLnBrk="1" hangingPunct="1">
              <a:spcBef>
                <a:spcPct val="50000"/>
              </a:spcBef>
              <a:buFont typeface="Wingdings" panose="05000000000000000000" pitchFamily="2" charset="2"/>
              <a:buNone/>
              <a:defRPr/>
            </a:pPr>
            <a:r>
              <a:rPr lang="en-US" sz="2300" b="0" dirty="0" smtClean="0">
                <a:solidFill>
                  <a:schemeClr val="tx1"/>
                </a:solidFill>
                <a:latin typeface="Constantia" panose="02030602050306030303" pitchFamily="18" charset="0"/>
              </a:rPr>
              <a:t>a.	Variable costs + Target net income</a:t>
            </a:r>
            <a:r>
              <a:rPr lang="en-US" sz="2300" b="0" dirty="0" smtClean="0">
                <a:solidFill>
                  <a:schemeClr val="tx1"/>
                </a:solidFill>
                <a:effectLst/>
                <a:latin typeface="Constantia" panose="02030602050306030303" pitchFamily="18" charset="0"/>
              </a:rPr>
              <a:t>.</a:t>
            </a:r>
          </a:p>
          <a:p>
            <a:pPr eaLnBrk="1" hangingPunct="1">
              <a:spcBef>
                <a:spcPct val="50000"/>
              </a:spcBef>
              <a:buFont typeface="Wingdings" panose="05000000000000000000" pitchFamily="2" charset="2"/>
              <a:buNone/>
              <a:defRPr/>
            </a:pPr>
            <a:r>
              <a:rPr lang="en-US" sz="2300" b="0" dirty="0" smtClean="0">
                <a:solidFill>
                  <a:schemeClr val="tx1"/>
                </a:solidFill>
                <a:effectLst/>
                <a:latin typeface="Constantia" panose="02030602050306030303" pitchFamily="18" charset="0"/>
              </a:rPr>
              <a:t>b. 	Variable costs + Fixed costs + Target net income. </a:t>
            </a:r>
          </a:p>
          <a:p>
            <a:pPr eaLnBrk="1" hangingPunct="1">
              <a:spcBef>
                <a:spcPct val="50000"/>
              </a:spcBef>
              <a:buFont typeface="Wingdings" panose="05000000000000000000" pitchFamily="2" charset="2"/>
              <a:buNone/>
              <a:defRPr/>
            </a:pPr>
            <a:r>
              <a:rPr lang="en-US" sz="2300" b="0" dirty="0" smtClean="0">
                <a:solidFill>
                  <a:schemeClr val="tx1"/>
                </a:solidFill>
                <a:effectLst/>
                <a:latin typeface="Constantia" panose="02030602050306030303" pitchFamily="18" charset="0"/>
              </a:rPr>
              <a:t>c. 	Fixed costs + Target net income.</a:t>
            </a:r>
          </a:p>
          <a:p>
            <a:pPr eaLnBrk="1" hangingPunct="1">
              <a:spcBef>
                <a:spcPct val="50000"/>
              </a:spcBef>
              <a:buFont typeface="Wingdings" panose="05000000000000000000" pitchFamily="2" charset="2"/>
              <a:buNone/>
              <a:defRPr/>
            </a:pPr>
            <a:r>
              <a:rPr lang="en-US" sz="2300" b="0" dirty="0" smtClean="0">
                <a:solidFill>
                  <a:schemeClr val="tx1"/>
                </a:solidFill>
                <a:effectLst/>
                <a:latin typeface="Constantia" panose="02030602050306030303" pitchFamily="18" charset="0"/>
              </a:rPr>
              <a:t>d. 	No correct answer is given. </a:t>
            </a:r>
          </a:p>
        </p:txBody>
      </p:sp>
      <p:sp>
        <p:nvSpPr>
          <p:cNvPr id="529412" name="Oval 4"/>
          <p:cNvSpPr>
            <a:spLocks noChangeArrowheads="1"/>
          </p:cNvSpPr>
          <p:nvPr/>
        </p:nvSpPr>
        <p:spPr bwMode="auto">
          <a:xfrm>
            <a:off x="685800" y="3352800"/>
            <a:ext cx="381000" cy="381000"/>
          </a:xfrm>
          <a:prstGeom prst="ellipse">
            <a:avLst/>
          </a:prstGeom>
          <a:noFill/>
          <a:ln w="57150" cap="sq">
            <a:solidFill>
              <a:srgbClr val="800000"/>
            </a:solidFill>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solidFill>
                <a:srgbClr val="A50021"/>
              </a:solidFill>
            </a:endParaRPr>
          </a:p>
        </p:txBody>
      </p:sp>
      <p:sp>
        <p:nvSpPr>
          <p:cNvPr id="529414" name="Rectangle 6"/>
          <p:cNvSpPr>
            <a:spLocks noGrp="1" noChangeArrowheads="1"/>
          </p:cNvSpPr>
          <p:nvPr>
            <p:ph type="title"/>
          </p:nvPr>
        </p:nvSpPr>
        <p:spPr>
          <a:xfrm>
            <a:off x="457200" y="457200"/>
            <a:ext cx="8229600" cy="560388"/>
          </a:xfrm>
          <a:ln w="12700">
            <a:miter lim="800000"/>
            <a:headEnd/>
            <a:tailEnd/>
          </a:ln>
        </p:spPr>
        <p:txBody>
          <a:bodyPr lIns="90488" tIns="44450" rIns="90488" bIns="44450">
            <a:normAutofit fontScale="90000"/>
          </a:bodyPr>
          <a:lstStyle/>
          <a:p>
            <a:pPr marL="109538">
              <a:defRPr/>
            </a:pPr>
            <a:r>
              <a:rPr lang="en-US" sz="4000" b="1" i="1"/>
              <a:t>Let’s Review</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29412"/>
                                        </p:tgtEl>
                                        <p:attrNameLst>
                                          <p:attrName>style.visibility</p:attrName>
                                        </p:attrNameLst>
                                      </p:cBhvr>
                                      <p:to>
                                        <p:strVal val="visible"/>
                                      </p:to>
                                    </p:set>
                                    <p:animEffect transition="in" filter="wipe(left)">
                                      <p:cBhvr>
                                        <p:cTn id="7" dur="500"/>
                                        <p:tgtEl>
                                          <p:spTgt spid="529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9412"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9746" name="Rectangle 2"/>
          <p:cNvSpPr>
            <a:spLocks noGrp="1" noChangeArrowheads="1"/>
          </p:cNvSpPr>
          <p:nvPr>
            <p:ph type="title"/>
          </p:nvPr>
        </p:nvSpPr>
        <p:spPr>
          <a:xfrm>
            <a:off x="381000" y="228600"/>
            <a:ext cx="8375650" cy="560388"/>
          </a:xfrm>
          <a:ln w="12700">
            <a:miter lim="800000"/>
            <a:headEnd/>
            <a:tailEnd/>
          </a:ln>
        </p:spPr>
        <p:txBody>
          <a:bodyPr lIns="90488" tIns="44450" rIns="90488" bIns="44450">
            <a:normAutofit fontScale="90000"/>
          </a:bodyPr>
          <a:lstStyle/>
          <a:p>
            <a:pPr marL="109538">
              <a:defRPr/>
            </a:pPr>
            <a:r>
              <a:rPr lang="en-US" sz="4000" b="1" i="1" dirty="0"/>
              <a:t>Break-Even Analysis: Margin of Safety</a:t>
            </a:r>
          </a:p>
        </p:txBody>
      </p:sp>
      <p:sp>
        <p:nvSpPr>
          <p:cNvPr id="799747" name="Rectangle 3"/>
          <p:cNvSpPr>
            <a:spLocks noGrp="1" noChangeArrowheads="1"/>
          </p:cNvSpPr>
          <p:nvPr>
            <p:ph type="body" sz="half" idx="1"/>
          </p:nvPr>
        </p:nvSpPr>
        <p:spPr>
          <a:xfrm>
            <a:off x="381000" y="1066800"/>
            <a:ext cx="8382000" cy="4800600"/>
          </a:xfrm>
          <a:solidFill>
            <a:schemeClr val="bg1"/>
          </a:solidFill>
          <a:ln w="12700" cap="flat">
            <a:solidFill>
              <a:schemeClr val="bg1"/>
            </a:solidFill>
            <a:miter lim="800000"/>
            <a:headEnd/>
            <a:tailEnd/>
          </a:ln>
        </p:spPr>
        <p:txBody>
          <a:bodyPr lIns="90488" tIns="44450" rIns="90488" bIns="44450"/>
          <a:lstStyle/>
          <a:p>
            <a:pPr marL="533400" indent="-533400">
              <a:lnSpc>
                <a:spcPct val="95000"/>
              </a:lnSpc>
              <a:buClr>
                <a:srgbClr val="FF0000"/>
              </a:buClr>
              <a:buFont typeface="Wingdings" panose="05000000000000000000" pitchFamily="2" charset="2"/>
              <a:buBlip>
                <a:blip r:embed="rId4"/>
              </a:buBlip>
            </a:pPr>
            <a:r>
              <a:rPr lang="en-US" sz="2400" smtClean="0"/>
              <a:t>Difference between </a:t>
            </a:r>
            <a:r>
              <a:rPr lang="en-US" sz="2400" i="1" smtClean="0">
                <a:solidFill>
                  <a:srgbClr val="A50021"/>
                </a:solidFill>
              </a:rPr>
              <a:t>actual or expected sales</a:t>
            </a:r>
            <a:r>
              <a:rPr lang="en-US" sz="2400" smtClean="0"/>
              <a:t> and sales at the </a:t>
            </a:r>
            <a:r>
              <a:rPr lang="en-US" sz="2400" i="1" smtClean="0">
                <a:solidFill>
                  <a:srgbClr val="A50021"/>
                </a:solidFill>
              </a:rPr>
              <a:t>break-even point</a:t>
            </a:r>
            <a:r>
              <a:rPr lang="en-US" sz="2400" smtClean="0"/>
              <a:t> </a:t>
            </a:r>
          </a:p>
          <a:p>
            <a:pPr marL="533400" indent="-533400">
              <a:lnSpc>
                <a:spcPct val="95000"/>
              </a:lnSpc>
              <a:spcBef>
                <a:spcPct val="60000"/>
              </a:spcBef>
              <a:buClr>
                <a:srgbClr val="FF0000"/>
              </a:buClr>
              <a:buFont typeface="Wingdings" panose="05000000000000000000" pitchFamily="2" charset="2"/>
              <a:buBlip>
                <a:blip r:embed="rId4"/>
              </a:buBlip>
            </a:pPr>
            <a:r>
              <a:rPr lang="en-US" sz="2400" smtClean="0"/>
              <a:t>Measures the “cushion” that management has, allowing it to break-even even if expected sales fail to materialize</a:t>
            </a:r>
          </a:p>
          <a:p>
            <a:pPr marL="533400" indent="-533400">
              <a:lnSpc>
                <a:spcPct val="95000"/>
              </a:lnSpc>
              <a:spcBef>
                <a:spcPct val="60000"/>
              </a:spcBef>
              <a:buClr>
                <a:srgbClr val="FF0000"/>
              </a:buClr>
              <a:buFont typeface="Wingdings" panose="05000000000000000000" pitchFamily="2" charset="2"/>
              <a:buBlip>
                <a:blip r:embed="rId4"/>
              </a:buBlip>
            </a:pPr>
            <a:r>
              <a:rPr lang="en-US" sz="2400" smtClean="0"/>
              <a:t>May be expressed </a:t>
            </a:r>
            <a:r>
              <a:rPr lang="en-US" sz="2400" i="1" smtClean="0">
                <a:solidFill>
                  <a:srgbClr val="003399"/>
                </a:solidFill>
              </a:rPr>
              <a:t>in dollars or as a ratio</a:t>
            </a:r>
          </a:p>
          <a:p>
            <a:pPr marL="533400" indent="-533400">
              <a:lnSpc>
                <a:spcPct val="95000"/>
              </a:lnSpc>
              <a:spcBef>
                <a:spcPct val="60000"/>
              </a:spcBef>
              <a:buClr>
                <a:srgbClr val="FF0000"/>
              </a:buClr>
              <a:buFont typeface="Wingdings" panose="05000000000000000000" pitchFamily="2" charset="2"/>
              <a:buBlip>
                <a:blip r:embed="rId4"/>
              </a:buBlip>
            </a:pPr>
            <a:r>
              <a:rPr lang="en-US" sz="2400" smtClean="0"/>
              <a:t>To determine the </a:t>
            </a:r>
            <a:r>
              <a:rPr lang="en-US" sz="2400" i="1" smtClean="0">
                <a:solidFill>
                  <a:srgbClr val="A50021"/>
                </a:solidFill>
              </a:rPr>
              <a:t>margin of safety in dollars</a:t>
            </a:r>
            <a:r>
              <a:rPr lang="en-US" sz="2400" smtClean="0"/>
              <a:t> for Vargo Video assuming that actual/expected sales are $750,000:</a:t>
            </a:r>
          </a:p>
          <a:p>
            <a:pPr marL="533400" indent="-533400">
              <a:buClr>
                <a:srgbClr val="FF0000"/>
              </a:buClr>
              <a:buFont typeface="Wingdings" panose="05000000000000000000" pitchFamily="2" charset="2"/>
              <a:buChar char="Ø"/>
            </a:pPr>
            <a:endParaRPr lang="en-US" sz="2400" i="1" smtClean="0">
              <a:solidFill>
                <a:srgbClr val="A50021"/>
              </a:solidFill>
            </a:endParaRPr>
          </a:p>
          <a:p>
            <a:pPr marL="533400" indent="-533400">
              <a:spcBef>
                <a:spcPct val="60000"/>
              </a:spcBef>
              <a:buClr>
                <a:srgbClr val="FF0000"/>
              </a:buClr>
              <a:buFont typeface="Wingdings" panose="05000000000000000000" pitchFamily="2" charset="2"/>
              <a:buChar char="Ø"/>
            </a:pPr>
            <a:endParaRPr lang="en-US" altLang="en-US" sz="2400" smtClean="0"/>
          </a:p>
        </p:txBody>
      </p:sp>
      <p:pic>
        <p:nvPicPr>
          <p:cNvPr id="799753" name="Picture 9"/>
          <p:cNvPicPr>
            <a:picLocks noGrp="1" noChangeAspect="1" noChangeArrowheads="1"/>
          </p:cNvPicPr>
          <p:nvPr>
            <p:ph sz="quarter" idx="3"/>
          </p:nvPr>
        </p:nvPicPr>
        <p:blipFill>
          <a:blip r:embed="rId5">
            <a:extLst>
              <a:ext uri="{28A0092B-C50C-407E-A947-70E740481C1C}">
                <a14:useLocalDpi xmlns:a14="http://schemas.microsoft.com/office/drawing/2010/main" xmlns="" val="0"/>
              </a:ext>
            </a:extLst>
          </a:blip>
          <a:srcRect/>
          <a:stretch>
            <a:fillRect/>
          </a:stretch>
        </p:blipFill>
        <p:spPr>
          <a:xfrm>
            <a:off x="1066800" y="5029200"/>
            <a:ext cx="7086600" cy="1063625"/>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500"/>
                                  </p:stCondLst>
                                  <p:childTnLst>
                                    <p:set>
                                      <p:cBhvr>
                                        <p:cTn id="6" dur="1" fill="hold">
                                          <p:stCondLst>
                                            <p:cond delay="0"/>
                                          </p:stCondLst>
                                        </p:cTn>
                                        <p:tgtEl>
                                          <p:spTgt spid="799747">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1500"/>
                                  </p:stCondLst>
                                  <p:childTnLst>
                                    <p:set>
                                      <p:cBhvr>
                                        <p:cTn id="9" dur="1" fill="hold">
                                          <p:stCondLst>
                                            <p:cond delay="0"/>
                                          </p:stCondLst>
                                        </p:cTn>
                                        <p:tgtEl>
                                          <p:spTgt spid="799747">
                                            <p:txEl>
                                              <p:pRg st="1" end="1"/>
                                            </p:txEl>
                                          </p:spTgt>
                                        </p:tgtEl>
                                        <p:attrNameLst>
                                          <p:attrName>style.visibility</p:attrName>
                                        </p:attrNameLst>
                                      </p:cBhvr>
                                      <p:to>
                                        <p:strVal val="visible"/>
                                      </p:to>
                                    </p:set>
                                  </p:childTnLst>
                                </p:cTn>
                              </p:par>
                            </p:childTnLst>
                          </p:cTn>
                        </p:par>
                        <p:par>
                          <p:cTn id="10" fill="hold" nodeType="afterGroup">
                            <p:stCondLst>
                              <p:cond delay="2000"/>
                            </p:stCondLst>
                            <p:childTnLst>
                              <p:par>
                                <p:cTn id="11" presetID="1" presetClass="entr" presetSubtype="0" fill="hold" nodeType="afterEffect">
                                  <p:stCondLst>
                                    <p:cond delay="1500"/>
                                  </p:stCondLst>
                                  <p:childTnLst>
                                    <p:set>
                                      <p:cBhvr>
                                        <p:cTn id="12" dur="1" fill="hold">
                                          <p:stCondLst>
                                            <p:cond delay="0"/>
                                          </p:stCondLst>
                                        </p:cTn>
                                        <p:tgtEl>
                                          <p:spTgt spid="799747">
                                            <p:txEl>
                                              <p:pRg st="2" end="2"/>
                                            </p:txEl>
                                          </p:spTgt>
                                        </p:tgtEl>
                                        <p:attrNameLst>
                                          <p:attrName>style.visibility</p:attrName>
                                        </p:attrNameLst>
                                      </p:cBhvr>
                                      <p:to>
                                        <p:strVal val="visible"/>
                                      </p:to>
                                    </p:set>
                                  </p:childTnLst>
                                </p:cTn>
                              </p:par>
                            </p:childTnLst>
                          </p:cTn>
                        </p:par>
                        <p:par>
                          <p:cTn id="13" fill="hold" nodeType="afterGroup">
                            <p:stCondLst>
                              <p:cond delay="3500"/>
                            </p:stCondLst>
                            <p:childTnLst>
                              <p:par>
                                <p:cTn id="14" presetID="1" presetClass="entr" presetSubtype="0" fill="hold" nodeType="afterEffect">
                                  <p:stCondLst>
                                    <p:cond delay="1500"/>
                                  </p:stCondLst>
                                  <p:childTnLst>
                                    <p:set>
                                      <p:cBhvr>
                                        <p:cTn id="15" dur="1" fill="hold">
                                          <p:stCondLst>
                                            <p:cond delay="0"/>
                                          </p:stCondLst>
                                        </p:cTn>
                                        <p:tgtEl>
                                          <p:spTgt spid="799747">
                                            <p:txEl>
                                              <p:pRg st="3" end="3"/>
                                            </p:txEl>
                                          </p:spTgt>
                                        </p:tgtEl>
                                        <p:attrNameLst>
                                          <p:attrName>style.visibility</p:attrName>
                                        </p:attrNameLst>
                                      </p:cBhvr>
                                      <p:to>
                                        <p:strVal val="visible"/>
                                      </p:to>
                                    </p:set>
                                  </p:childTnLst>
                                </p:cTn>
                              </p:par>
                            </p:childTnLst>
                          </p:cTn>
                        </p:par>
                        <p:par>
                          <p:cTn id="16" fill="hold" nodeType="afterGroup">
                            <p:stCondLst>
                              <p:cond delay="5000"/>
                            </p:stCondLst>
                            <p:childTnLst>
                              <p:par>
                                <p:cTn id="17" presetID="2" presetClass="entr" presetSubtype="4" fill="hold" nodeType="afterEffect">
                                  <p:stCondLst>
                                    <p:cond delay="1500"/>
                                  </p:stCondLst>
                                  <p:childTnLst>
                                    <p:set>
                                      <p:cBhvr>
                                        <p:cTn id="18" dur="1" fill="hold">
                                          <p:stCondLst>
                                            <p:cond delay="0"/>
                                          </p:stCondLst>
                                        </p:cTn>
                                        <p:tgtEl>
                                          <p:spTgt spid="799753"/>
                                        </p:tgtEl>
                                        <p:attrNameLst>
                                          <p:attrName>style.visibility</p:attrName>
                                        </p:attrNameLst>
                                      </p:cBhvr>
                                      <p:to>
                                        <p:strVal val="visible"/>
                                      </p:to>
                                    </p:set>
                                    <p:anim calcmode="lin" valueType="num">
                                      <p:cBhvr additive="base">
                                        <p:cTn id="19" dur="500" fill="hold"/>
                                        <p:tgtEl>
                                          <p:spTgt spid="799753"/>
                                        </p:tgtEl>
                                        <p:attrNameLst>
                                          <p:attrName>ppt_x</p:attrName>
                                        </p:attrNameLst>
                                      </p:cBhvr>
                                      <p:tavLst>
                                        <p:tav tm="0">
                                          <p:val>
                                            <p:strVal val="#ppt_x"/>
                                          </p:val>
                                        </p:tav>
                                        <p:tav tm="100000">
                                          <p:val>
                                            <p:strVal val="#ppt_x"/>
                                          </p:val>
                                        </p:tav>
                                      </p:tavLst>
                                    </p:anim>
                                    <p:anim calcmode="lin" valueType="num">
                                      <p:cBhvr additive="base">
                                        <p:cTn id="20" dur="500" fill="hold"/>
                                        <p:tgtEl>
                                          <p:spTgt spid="7997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1794" name="Rectangle 2"/>
          <p:cNvSpPr>
            <a:spLocks noGrp="1" noChangeArrowheads="1"/>
          </p:cNvSpPr>
          <p:nvPr>
            <p:ph type="title"/>
          </p:nvPr>
        </p:nvSpPr>
        <p:spPr>
          <a:xfrm>
            <a:off x="381000" y="354013"/>
            <a:ext cx="8375650" cy="560387"/>
          </a:xfrm>
          <a:ln w="12700">
            <a:miter lim="800000"/>
            <a:headEnd/>
            <a:tailEnd/>
          </a:ln>
        </p:spPr>
        <p:txBody>
          <a:bodyPr lIns="90488" tIns="44450" rIns="90488" bIns="44450">
            <a:normAutofit fontScale="90000"/>
          </a:bodyPr>
          <a:lstStyle/>
          <a:p>
            <a:pPr marL="109538">
              <a:defRPr/>
            </a:pPr>
            <a:r>
              <a:rPr lang="en-US" sz="4000" b="1" i="1"/>
              <a:t>Break-Even Analysis: Margin of Safety</a:t>
            </a:r>
          </a:p>
        </p:txBody>
      </p:sp>
      <p:sp>
        <p:nvSpPr>
          <p:cNvPr id="801795" name="Rectangle 3"/>
          <p:cNvSpPr>
            <a:spLocks noGrp="1" noChangeArrowheads="1"/>
          </p:cNvSpPr>
          <p:nvPr>
            <p:ph type="body" sz="half" idx="1"/>
          </p:nvPr>
        </p:nvSpPr>
        <p:spPr>
          <a:xfrm>
            <a:off x="381000" y="1143000"/>
            <a:ext cx="8382000" cy="4800600"/>
          </a:xfrm>
          <a:solidFill>
            <a:schemeClr val="bg1"/>
          </a:solidFill>
          <a:ln w="12700" cap="flat">
            <a:solidFill>
              <a:schemeClr val="bg1"/>
            </a:solidFill>
            <a:miter lim="800000"/>
            <a:headEnd/>
            <a:tailEnd/>
          </a:ln>
        </p:spPr>
        <p:txBody>
          <a:bodyPr lIns="90488" tIns="44450" rIns="90488" bIns="44450"/>
          <a:lstStyle/>
          <a:p>
            <a:pPr marL="533400" indent="-533400">
              <a:lnSpc>
                <a:spcPct val="95000"/>
              </a:lnSpc>
              <a:buClr>
                <a:srgbClr val="FF0000"/>
              </a:buClr>
              <a:buFont typeface="Wingdings" panose="05000000000000000000" pitchFamily="2" charset="2"/>
              <a:buNone/>
            </a:pPr>
            <a:r>
              <a:rPr lang="en-US" sz="2400" smtClean="0">
                <a:solidFill>
                  <a:srgbClr val="A50021"/>
                </a:solidFill>
              </a:rPr>
              <a:t>Margin of Safety Ratio</a:t>
            </a:r>
          </a:p>
          <a:p>
            <a:pPr marL="533400" indent="-533400">
              <a:lnSpc>
                <a:spcPct val="95000"/>
              </a:lnSpc>
              <a:spcBef>
                <a:spcPct val="60000"/>
              </a:spcBef>
              <a:buClr>
                <a:srgbClr val="FF0000"/>
              </a:buClr>
              <a:buFont typeface="Wingdings" panose="05000000000000000000" pitchFamily="2" charset="2"/>
              <a:buBlip>
                <a:blip r:embed="rId4"/>
              </a:buBlip>
            </a:pPr>
            <a:r>
              <a:rPr lang="en-US" sz="2400" smtClean="0"/>
              <a:t>Computed by dividing the margin of safety in dollars by the actual or expected sales</a:t>
            </a:r>
          </a:p>
          <a:p>
            <a:pPr marL="533400" indent="-533400">
              <a:lnSpc>
                <a:spcPct val="95000"/>
              </a:lnSpc>
              <a:spcBef>
                <a:spcPct val="60000"/>
              </a:spcBef>
              <a:buClr>
                <a:srgbClr val="FF0000"/>
              </a:buClr>
              <a:buFont typeface="Wingdings" panose="05000000000000000000" pitchFamily="2" charset="2"/>
              <a:buBlip>
                <a:blip r:embed="rId4"/>
              </a:buBlip>
            </a:pPr>
            <a:r>
              <a:rPr lang="en-US" sz="2400" smtClean="0"/>
              <a:t>To determine the </a:t>
            </a:r>
            <a:r>
              <a:rPr lang="en-US" sz="2400" i="1" smtClean="0">
                <a:solidFill>
                  <a:srgbClr val="A50021"/>
                </a:solidFill>
              </a:rPr>
              <a:t>margin of safety ratio</a:t>
            </a:r>
            <a:r>
              <a:rPr lang="en-US" sz="2400" smtClean="0"/>
              <a:t> for Vargo Video assuming that actual/expected sales are $750,000:</a:t>
            </a:r>
          </a:p>
          <a:p>
            <a:pPr marL="533400" indent="-533400">
              <a:lnSpc>
                <a:spcPct val="95000"/>
              </a:lnSpc>
              <a:spcBef>
                <a:spcPct val="60000"/>
              </a:spcBef>
              <a:buClr>
                <a:srgbClr val="FF0000"/>
              </a:buClr>
              <a:buFont typeface="Wingdings" panose="05000000000000000000" pitchFamily="2" charset="2"/>
              <a:buChar char="Ø"/>
            </a:pPr>
            <a:endParaRPr lang="en-US" sz="2400" smtClean="0"/>
          </a:p>
          <a:p>
            <a:pPr marL="533400" indent="-533400">
              <a:lnSpc>
                <a:spcPct val="95000"/>
              </a:lnSpc>
              <a:spcBef>
                <a:spcPct val="60000"/>
              </a:spcBef>
              <a:buClr>
                <a:srgbClr val="FF0000"/>
              </a:buClr>
              <a:buFont typeface="Wingdings" panose="05000000000000000000" pitchFamily="2" charset="2"/>
              <a:buChar char="Ø"/>
            </a:pPr>
            <a:endParaRPr lang="en-US" sz="2400" smtClean="0"/>
          </a:p>
          <a:p>
            <a:pPr marL="533400" indent="-533400">
              <a:lnSpc>
                <a:spcPct val="95000"/>
              </a:lnSpc>
              <a:spcBef>
                <a:spcPct val="60000"/>
              </a:spcBef>
              <a:buClr>
                <a:srgbClr val="FF0000"/>
              </a:buClr>
              <a:buFont typeface="Wingdings" panose="05000000000000000000" pitchFamily="2" charset="2"/>
              <a:buBlip>
                <a:blip r:embed="rId4"/>
              </a:buBlip>
            </a:pPr>
            <a:r>
              <a:rPr lang="en-US" sz="2400" smtClean="0">
                <a:solidFill>
                  <a:srgbClr val="A50021"/>
                </a:solidFill>
              </a:rPr>
              <a:t>The higher the dollars or the percentage, the greater the margin of safety</a:t>
            </a:r>
            <a:endParaRPr lang="en-US" altLang="en-US" sz="2400" smtClean="0">
              <a:solidFill>
                <a:srgbClr val="A50021"/>
              </a:solidFill>
            </a:endParaRPr>
          </a:p>
        </p:txBody>
      </p:sp>
      <p:pic>
        <p:nvPicPr>
          <p:cNvPr id="801799" name="Picture 7"/>
          <p:cNvPicPr>
            <a:picLocks noGrp="1" noChangeAspect="1" noChangeArrowheads="1"/>
          </p:cNvPicPr>
          <p:nvPr>
            <p:ph sz="quarter" idx="3"/>
          </p:nvPr>
        </p:nvPicPr>
        <p:blipFill>
          <a:blip r:embed="rId5">
            <a:extLst>
              <a:ext uri="{28A0092B-C50C-407E-A947-70E740481C1C}">
                <a14:useLocalDpi xmlns:a14="http://schemas.microsoft.com/office/drawing/2010/main" xmlns="" val="0"/>
              </a:ext>
            </a:extLst>
          </a:blip>
          <a:srcRect/>
          <a:stretch>
            <a:fillRect/>
          </a:stretch>
        </p:blipFill>
        <p:spPr>
          <a:xfrm>
            <a:off x="1066800" y="3810000"/>
            <a:ext cx="7010400" cy="1130300"/>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500"/>
                                  </p:stCondLst>
                                  <p:childTnLst>
                                    <p:set>
                                      <p:cBhvr>
                                        <p:cTn id="6" dur="1" fill="hold">
                                          <p:stCondLst>
                                            <p:cond delay="0"/>
                                          </p:stCondLst>
                                        </p:cTn>
                                        <p:tgtEl>
                                          <p:spTgt spid="801795">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1000"/>
                                  </p:stCondLst>
                                  <p:childTnLst>
                                    <p:set>
                                      <p:cBhvr>
                                        <p:cTn id="9" dur="1" fill="hold">
                                          <p:stCondLst>
                                            <p:cond delay="0"/>
                                          </p:stCondLst>
                                        </p:cTn>
                                        <p:tgtEl>
                                          <p:spTgt spid="801795">
                                            <p:txEl>
                                              <p:pRg st="1" end="1"/>
                                            </p:txEl>
                                          </p:spTgt>
                                        </p:tgtEl>
                                        <p:attrNameLst>
                                          <p:attrName>style.visibility</p:attrName>
                                        </p:attrNameLst>
                                      </p:cBhvr>
                                      <p:to>
                                        <p:strVal val="visible"/>
                                      </p:to>
                                    </p:set>
                                  </p:childTnLst>
                                </p:cTn>
                              </p:par>
                            </p:childTnLst>
                          </p:cTn>
                        </p:par>
                        <p:par>
                          <p:cTn id="10" fill="hold" nodeType="afterGroup">
                            <p:stCondLst>
                              <p:cond delay="1500"/>
                            </p:stCondLst>
                            <p:childTnLst>
                              <p:par>
                                <p:cTn id="11" presetID="1" presetClass="entr" presetSubtype="0" fill="hold" nodeType="afterEffect">
                                  <p:stCondLst>
                                    <p:cond delay="1500"/>
                                  </p:stCondLst>
                                  <p:childTnLst>
                                    <p:set>
                                      <p:cBhvr>
                                        <p:cTn id="12" dur="1" fill="hold">
                                          <p:stCondLst>
                                            <p:cond delay="0"/>
                                          </p:stCondLst>
                                        </p:cTn>
                                        <p:tgtEl>
                                          <p:spTgt spid="801795">
                                            <p:txEl>
                                              <p:pRg st="2" end="2"/>
                                            </p:txEl>
                                          </p:spTgt>
                                        </p:tgtEl>
                                        <p:attrNameLst>
                                          <p:attrName>style.visibility</p:attrName>
                                        </p:attrNameLst>
                                      </p:cBhvr>
                                      <p:to>
                                        <p:strVal val="visible"/>
                                      </p:to>
                                    </p:set>
                                  </p:childTnLst>
                                </p:cTn>
                              </p:par>
                            </p:childTnLst>
                          </p:cTn>
                        </p:par>
                        <p:par>
                          <p:cTn id="13" fill="hold" nodeType="afterGroup">
                            <p:stCondLst>
                              <p:cond delay="3000"/>
                            </p:stCondLst>
                            <p:childTnLst>
                              <p:par>
                                <p:cTn id="14" presetID="2" presetClass="entr" presetSubtype="2" fill="hold" nodeType="afterEffect">
                                  <p:stCondLst>
                                    <p:cond delay="1500"/>
                                  </p:stCondLst>
                                  <p:childTnLst>
                                    <p:set>
                                      <p:cBhvr>
                                        <p:cTn id="15" dur="1" fill="hold">
                                          <p:stCondLst>
                                            <p:cond delay="0"/>
                                          </p:stCondLst>
                                        </p:cTn>
                                        <p:tgtEl>
                                          <p:spTgt spid="801799"/>
                                        </p:tgtEl>
                                        <p:attrNameLst>
                                          <p:attrName>style.visibility</p:attrName>
                                        </p:attrNameLst>
                                      </p:cBhvr>
                                      <p:to>
                                        <p:strVal val="visible"/>
                                      </p:to>
                                    </p:set>
                                    <p:anim calcmode="lin" valueType="num">
                                      <p:cBhvr additive="base">
                                        <p:cTn id="16" dur="500" fill="hold"/>
                                        <p:tgtEl>
                                          <p:spTgt spid="801799"/>
                                        </p:tgtEl>
                                        <p:attrNameLst>
                                          <p:attrName>ppt_x</p:attrName>
                                        </p:attrNameLst>
                                      </p:cBhvr>
                                      <p:tavLst>
                                        <p:tav tm="0">
                                          <p:val>
                                            <p:strVal val="1+#ppt_w/2"/>
                                          </p:val>
                                        </p:tav>
                                        <p:tav tm="100000">
                                          <p:val>
                                            <p:strVal val="#ppt_x"/>
                                          </p:val>
                                        </p:tav>
                                      </p:tavLst>
                                    </p:anim>
                                    <p:anim calcmode="lin" valueType="num">
                                      <p:cBhvr additive="base">
                                        <p:cTn id="17" dur="500" fill="hold"/>
                                        <p:tgtEl>
                                          <p:spTgt spid="801799"/>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5000"/>
                            </p:stCondLst>
                            <p:childTnLst>
                              <p:par>
                                <p:cTn id="19" presetID="1" presetClass="entr" presetSubtype="0" fill="hold" nodeType="afterEffect">
                                  <p:stCondLst>
                                    <p:cond delay="2000"/>
                                  </p:stCondLst>
                                  <p:childTnLst>
                                    <p:set>
                                      <p:cBhvr>
                                        <p:cTn id="20" dur="1" fill="hold">
                                          <p:stCondLst>
                                            <p:cond delay="0"/>
                                          </p:stCondLst>
                                        </p:cTn>
                                        <p:tgtEl>
                                          <p:spTgt spid="80179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9634" name="Rectangle 2"/>
          <p:cNvSpPr>
            <a:spLocks noGrp="1" noChangeArrowheads="1"/>
          </p:cNvSpPr>
          <p:nvPr>
            <p:ph type="body" idx="1"/>
          </p:nvPr>
        </p:nvSpPr>
        <p:spPr>
          <a:xfrm>
            <a:off x="381000" y="1295400"/>
            <a:ext cx="8077200" cy="1295400"/>
          </a:xfrm>
          <a:solidFill>
            <a:schemeClr val="bg1"/>
          </a:solidFill>
        </p:spPr>
        <p:txBody>
          <a:bodyPr/>
          <a:lstStyle/>
          <a:p>
            <a:pPr marL="0" indent="0">
              <a:buFont typeface="Wingdings" panose="05000000000000000000" pitchFamily="2" charset="2"/>
              <a:buNone/>
            </a:pPr>
            <a:r>
              <a:rPr lang="en-US" sz="2400" smtClean="0"/>
              <a:t>Marshall Company had actual sales of $600,000 when break-even sales were $420,000.  What is the margin of safety ratio?</a:t>
            </a:r>
          </a:p>
        </p:txBody>
      </p:sp>
      <p:sp>
        <p:nvSpPr>
          <p:cNvPr id="805891" name="Rectangle 3"/>
          <p:cNvSpPr>
            <a:spLocks noChangeArrowheads="1"/>
          </p:cNvSpPr>
          <p:nvPr/>
        </p:nvSpPr>
        <p:spPr bwMode="auto">
          <a:xfrm>
            <a:off x="609600" y="2743200"/>
            <a:ext cx="7696200" cy="2286000"/>
          </a:xfrm>
          <a:prstGeom prst="rect">
            <a:avLst/>
          </a:prstGeom>
          <a:solidFill>
            <a:schemeClr val="bg1"/>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182562" tIns="46038" rIns="182562" bIns="46038"/>
          <a:lstStyle>
            <a:lvl1pPr marL="517525" indent="-517525" algn="l">
              <a:spcBef>
                <a:spcPct val="20000"/>
              </a:spcBef>
              <a:buClr>
                <a:schemeClr val="accent2"/>
              </a:buClr>
              <a:buSzPct val="75000"/>
              <a:buFont typeface="Wingdings" panose="05000000000000000000" pitchFamily="2" charset="2"/>
              <a:buChar char="l"/>
              <a:defRPr sz="2800" b="1">
                <a:solidFill>
                  <a:schemeClr val="bg2"/>
                </a:solidFill>
                <a:effectLst>
                  <a:outerShdw blurRad="38100" dist="38100" dir="2700000" algn="tl">
                    <a:srgbClr val="C0C0C0"/>
                  </a:outerShdw>
                </a:effectLst>
                <a:latin typeface="Arial" panose="020B0604020202020204" pitchFamily="34" charset="0"/>
              </a:defRPr>
            </a:lvl1pPr>
            <a:lvl2pPr marL="917575" indent="-285750" algn="l">
              <a:spcBef>
                <a:spcPct val="20000"/>
              </a:spcBef>
              <a:buClr>
                <a:schemeClr val="accent2"/>
              </a:buClr>
              <a:buSzPct val="75000"/>
              <a:buFont typeface="Wingdings" panose="05000000000000000000" pitchFamily="2" charset="2"/>
              <a:buChar char="l"/>
              <a:defRPr sz="2400" b="1">
                <a:solidFill>
                  <a:schemeClr val="bg2"/>
                </a:solidFill>
                <a:effectLst>
                  <a:outerShdw blurRad="38100" dist="38100" dir="2700000" algn="tl">
                    <a:srgbClr val="C0C0C0"/>
                  </a:outerShdw>
                </a:effectLst>
                <a:latin typeface="Arial" panose="020B0604020202020204" pitchFamily="34" charset="0"/>
              </a:defRPr>
            </a:lvl2pPr>
            <a:lvl3pPr marL="1260475"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3pPr>
            <a:lvl4pPr marL="1603375"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4pPr>
            <a:lvl5pPr marL="2057400"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5pPr>
            <a:lvl6pPr marL="25146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6pPr>
            <a:lvl7pPr marL="29718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7pPr>
            <a:lvl8pPr marL="34290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8pPr>
            <a:lvl9pPr marL="38862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9pPr>
          </a:lstStyle>
          <a:p>
            <a:pPr eaLnBrk="1" hangingPunct="1">
              <a:spcBef>
                <a:spcPct val="50000"/>
              </a:spcBef>
              <a:buFont typeface="Wingdings" panose="05000000000000000000" pitchFamily="2" charset="2"/>
              <a:buNone/>
              <a:defRPr/>
            </a:pPr>
            <a:r>
              <a:rPr lang="en-US" sz="2300" b="0" dirty="0" smtClean="0">
                <a:solidFill>
                  <a:schemeClr val="tx1"/>
                </a:solidFill>
                <a:latin typeface="+mn-lt"/>
              </a:rPr>
              <a:t>a.	25%</a:t>
            </a:r>
            <a:r>
              <a:rPr lang="en-US" sz="2300" b="0" dirty="0" smtClean="0">
                <a:solidFill>
                  <a:schemeClr val="tx1"/>
                </a:solidFill>
                <a:effectLst/>
                <a:latin typeface="+mn-lt"/>
              </a:rPr>
              <a:t>.</a:t>
            </a:r>
          </a:p>
          <a:p>
            <a:pPr eaLnBrk="1" hangingPunct="1">
              <a:spcBef>
                <a:spcPct val="50000"/>
              </a:spcBef>
              <a:buFont typeface="Wingdings" panose="05000000000000000000" pitchFamily="2" charset="2"/>
              <a:buNone/>
              <a:defRPr/>
            </a:pPr>
            <a:r>
              <a:rPr lang="en-US" sz="2300" b="0" dirty="0" smtClean="0">
                <a:solidFill>
                  <a:schemeClr val="tx1"/>
                </a:solidFill>
                <a:effectLst/>
                <a:latin typeface="+mn-lt"/>
              </a:rPr>
              <a:t>b. 	30%. </a:t>
            </a:r>
          </a:p>
          <a:p>
            <a:pPr eaLnBrk="1" hangingPunct="1">
              <a:spcBef>
                <a:spcPct val="50000"/>
              </a:spcBef>
              <a:buFont typeface="Wingdings" panose="05000000000000000000" pitchFamily="2" charset="2"/>
              <a:buNone/>
              <a:defRPr/>
            </a:pPr>
            <a:r>
              <a:rPr lang="en-US" sz="2300" b="0" dirty="0" smtClean="0">
                <a:solidFill>
                  <a:schemeClr val="tx1"/>
                </a:solidFill>
                <a:effectLst/>
                <a:latin typeface="+mn-lt"/>
              </a:rPr>
              <a:t>c. 	33 1/3%.</a:t>
            </a:r>
          </a:p>
          <a:p>
            <a:pPr eaLnBrk="1" hangingPunct="1">
              <a:spcBef>
                <a:spcPct val="50000"/>
              </a:spcBef>
              <a:buFont typeface="Wingdings" panose="05000000000000000000" pitchFamily="2" charset="2"/>
              <a:buNone/>
              <a:defRPr/>
            </a:pPr>
            <a:r>
              <a:rPr lang="en-US" sz="2300" b="0" dirty="0" smtClean="0">
                <a:solidFill>
                  <a:schemeClr val="tx1"/>
                </a:solidFill>
                <a:effectLst/>
                <a:latin typeface="+mn-lt"/>
              </a:rPr>
              <a:t>d. 	45%. </a:t>
            </a:r>
          </a:p>
        </p:txBody>
      </p:sp>
      <p:sp>
        <p:nvSpPr>
          <p:cNvPr id="805892" name="Oval 4"/>
          <p:cNvSpPr>
            <a:spLocks noChangeArrowheads="1"/>
          </p:cNvSpPr>
          <p:nvPr/>
        </p:nvSpPr>
        <p:spPr bwMode="auto">
          <a:xfrm>
            <a:off x="685800" y="3352800"/>
            <a:ext cx="381000" cy="381000"/>
          </a:xfrm>
          <a:prstGeom prst="ellipse">
            <a:avLst/>
          </a:prstGeom>
          <a:noFill/>
          <a:ln w="57150" cap="sq">
            <a:solidFill>
              <a:srgbClr val="800000"/>
            </a:solidFill>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solidFill>
                <a:srgbClr val="A50021"/>
              </a:solidFill>
            </a:endParaRPr>
          </a:p>
        </p:txBody>
      </p:sp>
      <p:sp>
        <p:nvSpPr>
          <p:cNvPr id="805893" name="Rectangle 5"/>
          <p:cNvSpPr>
            <a:spLocks noGrp="1" noChangeArrowheads="1"/>
          </p:cNvSpPr>
          <p:nvPr>
            <p:ph type="title"/>
          </p:nvPr>
        </p:nvSpPr>
        <p:spPr>
          <a:xfrm>
            <a:off x="457200" y="457200"/>
            <a:ext cx="8229600" cy="560388"/>
          </a:xfrm>
          <a:ln w="12700">
            <a:miter lim="800000"/>
            <a:headEnd/>
            <a:tailEnd/>
          </a:ln>
        </p:spPr>
        <p:txBody>
          <a:bodyPr lIns="90488" tIns="44450" rIns="90488" bIns="44450">
            <a:normAutofit fontScale="90000"/>
          </a:bodyPr>
          <a:lstStyle/>
          <a:p>
            <a:pPr marL="109538">
              <a:defRPr/>
            </a:pPr>
            <a:r>
              <a:rPr lang="en-US" sz="4000" b="1" i="1"/>
              <a:t>Let’s Review</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05892"/>
                                        </p:tgtEl>
                                        <p:attrNameLst>
                                          <p:attrName>style.visibility</p:attrName>
                                        </p:attrNameLst>
                                      </p:cBhvr>
                                      <p:to>
                                        <p:strVal val="visible"/>
                                      </p:to>
                                    </p:set>
                                    <p:animEffect transition="in" filter="wipe(left)">
                                      <p:cBhvr>
                                        <p:cTn id="7" dur="500"/>
                                        <p:tgtEl>
                                          <p:spTgt spid="805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5892" grpId="0" animBg="1"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2276" name="Text Box 4"/>
          <p:cNvSpPr txBox="1">
            <a:spLocks noChangeArrowheads="1"/>
          </p:cNvSpPr>
          <p:nvPr/>
        </p:nvSpPr>
        <p:spPr bwMode="auto">
          <a:xfrm>
            <a:off x="5326063" y="5943600"/>
            <a:ext cx="18415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defRPr/>
            </a:pPr>
            <a:endParaRPr lang="en-US" sz="1600" b="1" i="1">
              <a:solidFill>
                <a:schemeClr val="bg2"/>
              </a:solidFill>
              <a:effectLst>
                <a:outerShdw blurRad="38100" dist="38100" dir="2700000" algn="tl">
                  <a:srgbClr val="C0C0C0"/>
                </a:outerShdw>
              </a:effectLst>
              <a:latin typeface="Comic Sans MS" panose="030F0702030302020204" pitchFamily="66" charset="0"/>
            </a:endParaRPr>
          </a:p>
        </p:txBody>
      </p:sp>
      <p:sp>
        <p:nvSpPr>
          <p:cNvPr id="822277" name="Rectangle 5"/>
          <p:cNvSpPr>
            <a:spLocks noChangeArrowheads="1"/>
          </p:cNvSpPr>
          <p:nvPr/>
        </p:nvSpPr>
        <p:spPr bwMode="auto">
          <a:xfrm>
            <a:off x="304800" y="304800"/>
            <a:ext cx="8382000" cy="56038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nchor="b">
            <a:normAutofit fontScale="90000" lnSpcReduction="20000"/>
          </a:bodyPr>
          <a:lstStyle/>
          <a:p>
            <a:pPr marL="109538">
              <a:defRPr/>
            </a:pPr>
            <a:r>
              <a:rPr lang="en-US" sz="4000" b="1" i="1">
                <a:solidFill>
                  <a:schemeClr val="tx2"/>
                </a:solidFill>
                <a:latin typeface="+mj-lt"/>
                <a:ea typeface="+mj-ea"/>
                <a:cs typeface="+mj-cs"/>
              </a:rPr>
              <a:t>All About You</a:t>
            </a:r>
          </a:p>
        </p:txBody>
      </p:sp>
      <p:sp>
        <p:nvSpPr>
          <p:cNvPr id="822278" name="Text Box 6"/>
          <p:cNvSpPr txBox="1">
            <a:spLocks noChangeArrowheads="1"/>
          </p:cNvSpPr>
          <p:nvPr/>
        </p:nvSpPr>
        <p:spPr bwMode="auto">
          <a:xfrm>
            <a:off x="685800" y="1295400"/>
            <a:ext cx="4876800" cy="45339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rgbClr val="CC0000"/>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marL="406400" indent="-406400" algn="l">
              <a:defRPr sz="2400">
                <a:solidFill>
                  <a:schemeClr val="tx1"/>
                </a:solidFill>
                <a:latin typeface="Times New Roman" panose="02020603050405020304" pitchFamily="18" charset="0"/>
              </a:defRPr>
            </a:lvl1pPr>
            <a:lvl2pPr marL="1025525" indent="-454025" algn="l">
              <a:defRPr sz="2400">
                <a:solidFill>
                  <a:schemeClr val="tx1"/>
                </a:solidFill>
                <a:latin typeface="Times New Roman" panose="02020603050405020304" pitchFamily="18" charset="0"/>
              </a:defRPr>
            </a:lvl2pPr>
            <a:lvl3pPr marL="1139825"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lnSpc>
                <a:spcPct val="105000"/>
              </a:lnSpc>
              <a:spcBef>
                <a:spcPct val="20000"/>
              </a:spcBef>
              <a:buSzPct val="80000"/>
              <a:defRPr/>
            </a:pPr>
            <a:r>
              <a:rPr lang="en-US" sz="2800" b="1" dirty="0" smtClean="0">
                <a:solidFill>
                  <a:srgbClr val="003399"/>
                </a:solidFill>
                <a:latin typeface="+mn-lt"/>
              </a:rPr>
              <a:t>A  Hybrid Dilemma</a:t>
            </a:r>
            <a:endParaRPr lang="en-US" sz="2800" dirty="0" smtClean="0">
              <a:solidFill>
                <a:srgbClr val="003399"/>
              </a:solidFill>
              <a:latin typeface="+mn-lt"/>
            </a:endParaRPr>
          </a:p>
          <a:p>
            <a:pPr eaLnBrk="1" hangingPunct="1">
              <a:spcBef>
                <a:spcPct val="60000"/>
              </a:spcBef>
              <a:buSzPct val="80000"/>
              <a:buFontTx/>
              <a:buBlip>
                <a:blip r:embed="rId3"/>
              </a:buBlip>
              <a:defRPr/>
            </a:pPr>
            <a:r>
              <a:rPr lang="en-US" dirty="0" smtClean="0">
                <a:latin typeface="+mn-lt"/>
              </a:rPr>
              <a:t>Hybrid vehicles typically cost $3,000 to $5,000 more than conventional vehicles</a:t>
            </a:r>
          </a:p>
          <a:p>
            <a:pPr eaLnBrk="1" hangingPunct="1">
              <a:spcBef>
                <a:spcPct val="60000"/>
              </a:spcBef>
              <a:buSzPct val="80000"/>
              <a:buFontTx/>
              <a:buBlip>
                <a:blip r:embed="rId3"/>
              </a:buBlip>
              <a:defRPr/>
            </a:pPr>
            <a:r>
              <a:rPr lang="en-US" dirty="0" smtClean="0">
                <a:latin typeface="+mn-lt"/>
              </a:rPr>
              <a:t>The most fuel efficient hybrids can save about $660 per year in fuel costs</a:t>
            </a:r>
          </a:p>
          <a:p>
            <a:pPr eaLnBrk="1" hangingPunct="1">
              <a:spcBef>
                <a:spcPct val="60000"/>
              </a:spcBef>
              <a:buSzPct val="80000"/>
              <a:buFontTx/>
              <a:buBlip>
                <a:blip r:embed="rId3"/>
              </a:buBlip>
              <a:defRPr/>
            </a:pPr>
            <a:r>
              <a:rPr lang="en-US" dirty="0" smtClean="0">
                <a:latin typeface="+mn-lt"/>
              </a:rPr>
              <a:t>Each gallon of gas not burned reduces carbon dioxide emissions by 19 pounds	</a:t>
            </a:r>
          </a:p>
        </p:txBody>
      </p:sp>
      <p:sp>
        <p:nvSpPr>
          <p:cNvPr id="70661" name="Text Box 7"/>
          <p:cNvSpPr txBox="1">
            <a:spLocks noChangeArrowheads="1"/>
          </p:cNvSpPr>
          <p:nvPr/>
        </p:nvSpPr>
        <p:spPr bwMode="auto">
          <a:xfrm>
            <a:off x="6705600" y="2286000"/>
            <a:ext cx="1841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grpSp>
        <p:nvGrpSpPr>
          <p:cNvPr id="70662" name="Group 10"/>
          <p:cNvGrpSpPr>
            <a:grpSpLocks/>
          </p:cNvGrpSpPr>
          <p:nvPr/>
        </p:nvGrpSpPr>
        <p:grpSpPr bwMode="auto">
          <a:xfrm>
            <a:off x="6324600" y="4038600"/>
            <a:ext cx="2133600" cy="1295400"/>
            <a:chOff x="1488" y="2065"/>
            <a:chExt cx="3161" cy="1822"/>
          </a:xfrm>
        </p:grpSpPr>
        <p:pic>
          <p:nvPicPr>
            <p:cNvPr id="70664" name="Picture 11" descr="PICKUP"/>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88" y="2065"/>
              <a:ext cx="2873" cy="9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0665" name="Picture 12" descr="PICKUP"/>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632" y="2544"/>
              <a:ext cx="2873" cy="9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0666" name="Picture 13" descr="PICKUP"/>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776" y="2976"/>
              <a:ext cx="2873" cy="9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70663" name="Picture 14" descr="PE03257_"/>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629400" y="1828800"/>
            <a:ext cx="1312863" cy="1354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500"/>
                                  </p:stCondLst>
                                  <p:childTnLst>
                                    <p:set>
                                      <p:cBhvr>
                                        <p:cTn id="6" dur="1" fill="hold">
                                          <p:stCondLst>
                                            <p:cond delay="0"/>
                                          </p:stCondLst>
                                        </p:cTn>
                                        <p:tgtEl>
                                          <p:spTgt spid="822278">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1000"/>
                                  </p:stCondLst>
                                  <p:childTnLst>
                                    <p:set>
                                      <p:cBhvr>
                                        <p:cTn id="9" dur="1" fill="hold">
                                          <p:stCondLst>
                                            <p:cond delay="0"/>
                                          </p:stCondLst>
                                        </p:cTn>
                                        <p:tgtEl>
                                          <p:spTgt spid="822278">
                                            <p:txEl>
                                              <p:pRg st="1" end="1"/>
                                            </p:txEl>
                                          </p:spTgt>
                                        </p:tgtEl>
                                        <p:attrNameLst>
                                          <p:attrName>style.visibility</p:attrName>
                                        </p:attrNameLst>
                                      </p:cBhvr>
                                      <p:to>
                                        <p:strVal val="visible"/>
                                      </p:to>
                                    </p:set>
                                  </p:childTnLst>
                                </p:cTn>
                              </p:par>
                            </p:childTnLst>
                          </p:cTn>
                        </p:par>
                        <p:par>
                          <p:cTn id="10" fill="hold" nodeType="afterGroup">
                            <p:stCondLst>
                              <p:cond delay="1500"/>
                            </p:stCondLst>
                            <p:childTnLst>
                              <p:par>
                                <p:cTn id="11" presetID="1" presetClass="entr" presetSubtype="0" fill="hold" nodeType="afterEffect">
                                  <p:stCondLst>
                                    <p:cond delay="1500"/>
                                  </p:stCondLst>
                                  <p:childTnLst>
                                    <p:set>
                                      <p:cBhvr>
                                        <p:cTn id="12" dur="1" fill="hold">
                                          <p:stCondLst>
                                            <p:cond delay="0"/>
                                          </p:stCondLst>
                                        </p:cTn>
                                        <p:tgtEl>
                                          <p:spTgt spid="822278">
                                            <p:txEl>
                                              <p:pRg st="2" end="2"/>
                                            </p:txEl>
                                          </p:spTgt>
                                        </p:tgtEl>
                                        <p:attrNameLst>
                                          <p:attrName>style.visibility</p:attrName>
                                        </p:attrNameLst>
                                      </p:cBhvr>
                                      <p:to>
                                        <p:strVal val="visible"/>
                                      </p:to>
                                    </p:set>
                                  </p:childTnLst>
                                </p:cTn>
                              </p:par>
                            </p:childTnLst>
                          </p:cTn>
                        </p:par>
                        <p:par>
                          <p:cTn id="13" fill="hold" nodeType="afterGroup">
                            <p:stCondLst>
                              <p:cond delay="3000"/>
                            </p:stCondLst>
                            <p:childTnLst>
                              <p:par>
                                <p:cTn id="14" presetID="1" presetClass="entr" presetSubtype="0" fill="hold" nodeType="afterEffect">
                                  <p:stCondLst>
                                    <p:cond delay="1500"/>
                                  </p:stCondLst>
                                  <p:childTnLst>
                                    <p:set>
                                      <p:cBhvr>
                                        <p:cTn id="15" dur="1" fill="hold">
                                          <p:stCondLst>
                                            <p:cond delay="0"/>
                                          </p:stCondLst>
                                        </p:cTn>
                                        <p:tgtEl>
                                          <p:spTgt spid="82227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3298" name="Text Box 2"/>
          <p:cNvSpPr txBox="1">
            <a:spLocks noChangeArrowheads="1"/>
          </p:cNvSpPr>
          <p:nvPr/>
        </p:nvSpPr>
        <p:spPr bwMode="auto">
          <a:xfrm>
            <a:off x="5326063" y="5943600"/>
            <a:ext cx="18415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defRPr/>
            </a:pPr>
            <a:endParaRPr lang="en-US" sz="1600" b="1" i="1">
              <a:solidFill>
                <a:schemeClr val="bg2"/>
              </a:solidFill>
              <a:effectLst>
                <a:outerShdw blurRad="38100" dist="38100" dir="2700000" algn="tl">
                  <a:srgbClr val="C0C0C0"/>
                </a:outerShdw>
              </a:effectLst>
              <a:latin typeface="Comic Sans MS" panose="030F0702030302020204" pitchFamily="66" charset="0"/>
            </a:endParaRPr>
          </a:p>
        </p:txBody>
      </p:sp>
      <p:sp>
        <p:nvSpPr>
          <p:cNvPr id="823299" name="Rectangle 3"/>
          <p:cNvSpPr>
            <a:spLocks noChangeArrowheads="1"/>
          </p:cNvSpPr>
          <p:nvPr/>
        </p:nvSpPr>
        <p:spPr bwMode="auto">
          <a:xfrm>
            <a:off x="457200" y="228600"/>
            <a:ext cx="8229600" cy="56038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nchor="b">
            <a:normAutofit fontScale="90000" lnSpcReduction="20000"/>
          </a:bodyPr>
          <a:lstStyle/>
          <a:p>
            <a:pPr marL="109538">
              <a:defRPr/>
            </a:pPr>
            <a:r>
              <a:rPr lang="en-US" sz="4000" b="1" i="1" dirty="0">
                <a:solidFill>
                  <a:schemeClr val="tx2"/>
                </a:solidFill>
                <a:latin typeface="+mj-lt"/>
                <a:ea typeface="+mj-ea"/>
                <a:cs typeface="+mj-cs"/>
              </a:rPr>
              <a:t>All About You</a:t>
            </a:r>
          </a:p>
        </p:txBody>
      </p:sp>
      <p:sp>
        <p:nvSpPr>
          <p:cNvPr id="823300" name="Text Box 4"/>
          <p:cNvSpPr txBox="1">
            <a:spLocks noChangeArrowheads="1"/>
          </p:cNvSpPr>
          <p:nvPr/>
        </p:nvSpPr>
        <p:spPr bwMode="auto">
          <a:xfrm>
            <a:off x="685800" y="1066800"/>
            <a:ext cx="4876800" cy="48498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rgbClr val="CC0000"/>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marL="406400" indent="-406400" algn="l">
              <a:defRPr sz="2400">
                <a:solidFill>
                  <a:schemeClr val="tx1"/>
                </a:solidFill>
                <a:latin typeface="Times New Roman" panose="02020603050405020304" pitchFamily="18" charset="0"/>
              </a:defRPr>
            </a:lvl1pPr>
            <a:lvl2pPr marL="1025525" indent="-454025" algn="l">
              <a:defRPr sz="2400">
                <a:solidFill>
                  <a:schemeClr val="tx1"/>
                </a:solidFill>
                <a:latin typeface="Times New Roman" panose="02020603050405020304" pitchFamily="18" charset="0"/>
              </a:defRPr>
            </a:lvl2pPr>
            <a:lvl3pPr marL="1139825"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lnSpc>
                <a:spcPct val="105000"/>
              </a:lnSpc>
              <a:spcBef>
                <a:spcPct val="20000"/>
              </a:spcBef>
              <a:buSzPct val="80000"/>
              <a:defRPr/>
            </a:pPr>
            <a:r>
              <a:rPr lang="en-US" sz="2800" b="1" dirty="0" smtClean="0">
                <a:solidFill>
                  <a:srgbClr val="003399"/>
                </a:solidFill>
                <a:latin typeface="+mn-lt"/>
              </a:rPr>
              <a:t>A  Hybrid Dilemma</a:t>
            </a:r>
          </a:p>
          <a:p>
            <a:pPr algn="ctr" eaLnBrk="1" hangingPunct="1">
              <a:lnSpc>
                <a:spcPct val="105000"/>
              </a:lnSpc>
              <a:spcBef>
                <a:spcPct val="20000"/>
              </a:spcBef>
              <a:buSzPct val="80000"/>
              <a:defRPr/>
            </a:pPr>
            <a:r>
              <a:rPr lang="en-US" sz="2800" b="1" dirty="0" smtClean="0">
                <a:solidFill>
                  <a:srgbClr val="003399"/>
                </a:solidFill>
                <a:latin typeface="+mn-lt"/>
              </a:rPr>
              <a:t>What do you think?</a:t>
            </a:r>
            <a:endParaRPr lang="en-US" sz="2800" dirty="0" smtClean="0">
              <a:solidFill>
                <a:srgbClr val="003399"/>
              </a:solidFill>
              <a:latin typeface="+mn-lt"/>
            </a:endParaRPr>
          </a:p>
          <a:p>
            <a:pPr eaLnBrk="1" hangingPunct="1">
              <a:spcBef>
                <a:spcPct val="60000"/>
              </a:spcBef>
              <a:buSzPct val="80000"/>
              <a:buFontTx/>
              <a:buBlip>
                <a:blip r:embed="rId3"/>
              </a:buBlip>
              <a:defRPr/>
            </a:pPr>
            <a:r>
              <a:rPr lang="en-US" dirty="0" smtClean="0">
                <a:latin typeface="+mn-lt"/>
              </a:rPr>
              <a:t>Do you think that making the investment in a hybrid car will slow the cash outflow from your wallet due to high gas prices and save your feet?</a:t>
            </a:r>
          </a:p>
          <a:p>
            <a:pPr eaLnBrk="1" hangingPunct="1">
              <a:spcBef>
                <a:spcPct val="60000"/>
              </a:spcBef>
              <a:buSzPct val="80000"/>
              <a:buFontTx/>
              <a:buBlip>
                <a:blip r:embed="rId3"/>
              </a:buBlip>
              <a:defRPr/>
            </a:pPr>
            <a:r>
              <a:rPr lang="en-US" dirty="0" smtClean="0">
                <a:latin typeface="+mn-lt"/>
              </a:rPr>
              <a:t>Because of the premium charged for hybrid cars, would you ever break-even on your investment?	</a:t>
            </a:r>
          </a:p>
        </p:txBody>
      </p:sp>
      <p:sp>
        <p:nvSpPr>
          <p:cNvPr id="71685" name="Text Box 5"/>
          <p:cNvSpPr txBox="1">
            <a:spLocks noChangeArrowheads="1"/>
          </p:cNvSpPr>
          <p:nvPr/>
        </p:nvSpPr>
        <p:spPr bwMode="auto">
          <a:xfrm>
            <a:off x="6705600" y="2286000"/>
            <a:ext cx="1841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pic>
        <p:nvPicPr>
          <p:cNvPr id="71686" name="Picture 10" descr="BD00173_"/>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477000" y="2743200"/>
            <a:ext cx="1338263" cy="198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500"/>
                                  </p:stCondLst>
                                  <p:childTnLst>
                                    <p:set>
                                      <p:cBhvr>
                                        <p:cTn id="6" dur="1" fill="hold">
                                          <p:stCondLst>
                                            <p:cond delay="0"/>
                                          </p:stCondLst>
                                        </p:cTn>
                                        <p:tgtEl>
                                          <p:spTgt spid="823300">
                                            <p:txEl>
                                              <p:pRg st="0" end="0"/>
                                            </p:txEl>
                                          </p:spTgt>
                                        </p:tgtEl>
                                        <p:attrNameLst>
                                          <p:attrName>style.visibility</p:attrName>
                                        </p:attrNameLst>
                                      </p:cBhvr>
                                      <p:to>
                                        <p:strVal val="visible"/>
                                      </p:to>
                                    </p:set>
                                  </p:childTnLst>
                                </p:cTn>
                              </p:par>
                              <p:par>
                                <p:cTn id="7" presetID="1" presetClass="entr" presetSubtype="0" fill="hold" nodeType="withEffect">
                                  <p:stCondLst>
                                    <p:cond delay="500"/>
                                  </p:stCondLst>
                                  <p:childTnLst>
                                    <p:set>
                                      <p:cBhvr>
                                        <p:cTn id="8" dur="1" fill="hold">
                                          <p:stCondLst>
                                            <p:cond delay="0"/>
                                          </p:stCondLst>
                                        </p:cTn>
                                        <p:tgtEl>
                                          <p:spTgt spid="823300">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823300">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82330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06914" name="Rectangle 2"/>
          <p:cNvSpPr>
            <a:spLocks noGrp="1" noChangeArrowheads="1"/>
          </p:cNvSpPr>
          <p:nvPr>
            <p:ph type="title"/>
          </p:nvPr>
        </p:nvSpPr>
        <p:spPr>
          <a:xfrm>
            <a:off x="304800" y="533400"/>
            <a:ext cx="8451850" cy="560388"/>
          </a:xfrm>
          <a:ln w="12700">
            <a:miter lim="800000"/>
            <a:headEnd/>
            <a:tailEnd/>
          </a:ln>
        </p:spPr>
        <p:txBody>
          <a:bodyPr lIns="90488" tIns="44450" rIns="90488" bIns="44450">
            <a:normAutofit fontScale="90000"/>
          </a:bodyPr>
          <a:lstStyle/>
          <a:p>
            <a:pPr marL="109538">
              <a:defRPr/>
            </a:pPr>
            <a:r>
              <a:rPr lang="en-US" sz="4000" b="1" i="1"/>
              <a:t>Chapter Review - Brief Exercise 5-4 </a:t>
            </a:r>
          </a:p>
        </p:txBody>
      </p:sp>
      <p:sp>
        <p:nvSpPr>
          <p:cNvPr id="72707" name="Rectangle 3"/>
          <p:cNvSpPr>
            <a:spLocks noGrp="1" noChangeArrowheads="1"/>
          </p:cNvSpPr>
          <p:nvPr>
            <p:ph type="body" sz="half" idx="1"/>
          </p:nvPr>
        </p:nvSpPr>
        <p:spPr>
          <a:xfrm>
            <a:off x="609600" y="1676400"/>
            <a:ext cx="8077200" cy="4191000"/>
          </a:xfrm>
          <a:solidFill>
            <a:schemeClr val="bg1"/>
          </a:solidFill>
        </p:spPr>
        <p:txBody>
          <a:bodyPr/>
          <a:lstStyle/>
          <a:p>
            <a:pPr marL="0" indent="0">
              <a:buFont typeface="Wingdings" panose="05000000000000000000" pitchFamily="2" charset="2"/>
              <a:buNone/>
            </a:pPr>
            <a:r>
              <a:rPr lang="en-US" sz="2000" smtClean="0"/>
              <a:t>Deines Company accumulates the following data concerning a mixed cost, using miles as the activity level.</a:t>
            </a:r>
          </a:p>
          <a:p>
            <a:pPr marL="0" indent="0">
              <a:spcBef>
                <a:spcPct val="80000"/>
              </a:spcBef>
              <a:buFont typeface="Wingdings" panose="05000000000000000000" pitchFamily="2" charset="2"/>
              <a:buNone/>
            </a:pPr>
            <a:r>
              <a:rPr lang="en-US" sz="2000" smtClean="0"/>
              <a:t>	 	 Miles	  Total			Miles	  Total</a:t>
            </a:r>
          </a:p>
          <a:p>
            <a:pPr marL="0" indent="0">
              <a:spcBef>
                <a:spcPct val="0"/>
              </a:spcBef>
              <a:buFont typeface="Wingdings" panose="05000000000000000000" pitchFamily="2" charset="2"/>
              <a:buNone/>
            </a:pPr>
            <a:r>
              <a:rPr lang="en-US" sz="2000" smtClean="0"/>
              <a:t>	  	</a:t>
            </a:r>
            <a:r>
              <a:rPr lang="en-US" sz="2000" u="sng" smtClean="0"/>
              <a:t>Driven</a:t>
            </a:r>
            <a:r>
              <a:rPr lang="en-US" sz="2000" smtClean="0"/>
              <a:t>     </a:t>
            </a:r>
            <a:r>
              <a:rPr lang="en-US" sz="2000" u="sng" smtClean="0"/>
              <a:t>Cost</a:t>
            </a:r>
            <a:r>
              <a:rPr lang="en-US" sz="2000" smtClean="0"/>
              <a:t>			</a:t>
            </a:r>
            <a:r>
              <a:rPr lang="en-US" sz="2000" u="sng" smtClean="0"/>
              <a:t>Driven</a:t>
            </a:r>
            <a:r>
              <a:rPr lang="en-US" sz="2000" smtClean="0"/>
              <a:t>	   </a:t>
            </a:r>
            <a:r>
              <a:rPr lang="en-US" sz="2000" u="sng" smtClean="0"/>
              <a:t>Cost</a:t>
            </a:r>
          </a:p>
          <a:p>
            <a:pPr marL="0" indent="0">
              <a:spcBef>
                <a:spcPct val="40000"/>
              </a:spcBef>
              <a:buFont typeface="Wingdings" panose="05000000000000000000" pitchFamily="2" charset="2"/>
              <a:buNone/>
            </a:pPr>
            <a:r>
              <a:rPr lang="en-US" sz="2000" smtClean="0"/>
              <a:t>January	 8,000	 $14,150	March	8,500	$15,000</a:t>
            </a:r>
          </a:p>
          <a:p>
            <a:pPr marL="0" indent="0">
              <a:buFont typeface="Wingdings" panose="05000000000000000000" pitchFamily="2" charset="2"/>
              <a:buNone/>
            </a:pPr>
            <a:r>
              <a:rPr lang="en-US" sz="2000" smtClean="0"/>
              <a:t>February 	 7,500	 $13,600	April	8,200	$14,490</a:t>
            </a:r>
          </a:p>
          <a:p>
            <a:pPr marL="0" indent="0">
              <a:lnSpc>
                <a:spcPct val="90000"/>
              </a:lnSpc>
              <a:spcBef>
                <a:spcPct val="0"/>
              </a:spcBef>
              <a:buFont typeface="Wingdings" panose="05000000000000000000" pitchFamily="2" charset="2"/>
              <a:buNone/>
            </a:pPr>
            <a:endParaRPr lang="en-US" sz="2000" smtClean="0"/>
          </a:p>
          <a:p>
            <a:pPr marL="0" indent="0">
              <a:spcBef>
                <a:spcPct val="40000"/>
              </a:spcBef>
              <a:buFont typeface="Wingdings" panose="05000000000000000000" pitchFamily="2" charset="2"/>
              <a:buNone/>
            </a:pPr>
            <a:r>
              <a:rPr lang="en-US" sz="2000" smtClean="0">
                <a:solidFill>
                  <a:srgbClr val="A50021"/>
                </a:solidFill>
              </a:rPr>
              <a:t>Compute the variable and fixed cost elements using the high-low method.</a:t>
            </a:r>
          </a:p>
          <a:p>
            <a:pPr marL="0" indent="0">
              <a:lnSpc>
                <a:spcPct val="90000"/>
              </a:lnSpc>
              <a:spcBef>
                <a:spcPct val="0"/>
              </a:spcBef>
              <a:buFont typeface="Wingdings" panose="05000000000000000000" pitchFamily="2" charset="2"/>
              <a:buNone/>
            </a:pPr>
            <a:endParaRPr lang="en-US" sz="2000" smtClean="0">
              <a:solidFill>
                <a:srgbClr val="A50021"/>
              </a:solidFill>
            </a:endParaRPr>
          </a:p>
          <a:p>
            <a:pPr marL="0" indent="0">
              <a:lnSpc>
                <a:spcPct val="90000"/>
              </a:lnSpc>
              <a:spcBef>
                <a:spcPct val="0"/>
              </a:spcBef>
              <a:buFont typeface="Wingdings" panose="05000000000000000000" pitchFamily="2" charset="2"/>
              <a:buNone/>
            </a:pPr>
            <a:endParaRPr lang="en-US" sz="2400" smtClean="0">
              <a:solidFill>
                <a:srgbClr val="A50021"/>
              </a:solidFill>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07938" name="Rectangle 2"/>
          <p:cNvSpPr>
            <a:spLocks noGrp="1" noChangeArrowheads="1"/>
          </p:cNvSpPr>
          <p:nvPr>
            <p:ph type="title"/>
          </p:nvPr>
        </p:nvSpPr>
        <p:spPr>
          <a:xfrm>
            <a:off x="304800" y="354013"/>
            <a:ext cx="8451850" cy="560387"/>
          </a:xfrm>
          <a:ln w="12700">
            <a:miter lim="800000"/>
            <a:headEnd/>
            <a:tailEnd/>
          </a:ln>
        </p:spPr>
        <p:txBody>
          <a:bodyPr lIns="90488" tIns="44450" rIns="90488" bIns="44450">
            <a:normAutofit fontScale="90000"/>
          </a:bodyPr>
          <a:lstStyle/>
          <a:p>
            <a:pPr marL="109538">
              <a:defRPr/>
            </a:pPr>
            <a:r>
              <a:rPr lang="en-US" sz="4000" b="1" i="1" dirty="0"/>
              <a:t>Chapter Review - Brief Exercise 5-4 </a:t>
            </a:r>
          </a:p>
        </p:txBody>
      </p:sp>
      <p:sp>
        <p:nvSpPr>
          <p:cNvPr id="807939" name="Rectangle 3"/>
          <p:cNvSpPr>
            <a:spLocks noGrp="1" noChangeArrowheads="1"/>
          </p:cNvSpPr>
          <p:nvPr>
            <p:ph type="body" sz="half" idx="1"/>
          </p:nvPr>
        </p:nvSpPr>
        <p:spPr>
          <a:xfrm>
            <a:off x="685800" y="1371600"/>
            <a:ext cx="8077200" cy="4800600"/>
          </a:xfrm>
          <a:solidFill>
            <a:schemeClr val="bg1"/>
          </a:solidFill>
        </p:spPr>
        <p:txBody>
          <a:bodyPr/>
          <a:lstStyle/>
          <a:p>
            <a:pPr marL="0" indent="0">
              <a:lnSpc>
                <a:spcPct val="90000"/>
              </a:lnSpc>
              <a:buFont typeface="Wingdings" panose="05000000000000000000" pitchFamily="2" charset="2"/>
              <a:buNone/>
            </a:pPr>
            <a:r>
              <a:rPr lang="en-US" altLang="en-US" sz="1800" i="1" smtClean="0"/>
              <a:t>High Level of Activity:</a:t>
            </a:r>
            <a:r>
              <a:rPr lang="en-US" altLang="en-US" sz="1800" smtClean="0"/>
              <a:t>    March             $15,000        8,500 miles</a:t>
            </a:r>
          </a:p>
          <a:p>
            <a:pPr marL="0" indent="0">
              <a:lnSpc>
                <a:spcPct val="90000"/>
              </a:lnSpc>
              <a:buFont typeface="Wingdings" panose="05000000000000000000" pitchFamily="2" charset="2"/>
              <a:buNone/>
            </a:pPr>
            <a:r>
              <a:rPr lang="en-US" altLang="en-US" sz="1800" i="1" smtClean="0"/>
              <a:t>Low Level of Activity:       </a:t>
            </a:r>
            <a:r>
              <a:rPr lang="en-US" altLang="en-US" sz="1800" smtClean="0"/>
              <a:t>February           1</a:t>
            </a:r>
            <a:r>
              <a:rPr lang="en-US" altLang="en-US" sz="1800" u="sng" smtClean="0"/>
              <a:t>3,600 </a:t>
            </a:r>
            <a:r>
              <a:rPr lang="en-US" altLang="en-US" sz="1800" smtClean="0"/>
              <a:t>       </a:t>
            </a:r>
            <a:r>
              <a:rPr lang="en-US" altLang="en-US" sz="1800" u="sng" smtClean="0"/>
              <a:t>7,500 miles</a:t>
            </a:r>
            <a:endParaRPr lang="en-US" altLang="en-US" sz="1800" smtClean="0"/>
          </a:p>
          <a:p>
            <a:pPr marL="0" indent="0">
              <a:lnSpc>
                <a:spcPct val="90000"/>
              </a:lnSpc>
              <a:buFont typeface="Wingdings" panose="05000000000000000000" pitchFamily="2" charset="2"/>
              <a:buNone/>
            </a:pPr>
            <a:r>
              <a:rPr lang="en-US" altLang="en-US" sz="1800" smtClean="0"/>
              <a:t>		              Difference       $ 1,400         1,000 miles</a:t>
            </a:r>
          </a:p>
          <a:p>
            <a:pPr marL="0" indent="0">
              <a:lnSpc>
                <a:spcPct val="90000"/>
              </a:lnSpc>
              <a:buFont typeface="Wingdings" panose="05000000000000000000" pitchFamily="2" charset="2"/>
              <a:buNone/>
            </a:pPr>
            <a:endParaRPr lang="en-US" altLang="en-US" sz="1800" smtClean="0"/>
          </a:p>
          <a:p>
            <a:pPr marL="0" indent="0">
              <a:lnSpc>
                <a:spcPct val="90000"/>
              </a:lnSpc>
              <a:buFont typeface="Wingdings" panose="05000000000000000000" pitchFamily="2" charset="2"/>
              <a:buNone/>
            </a:pPr>
            <a:r>
              <a:rPr lang="en-US" altLang="en-US" sz="1800" smtClean="0">
                <a:solidFill>
                  <a:srgbClr val="003399"/>
                </a:solidFill>
              </a:rPr>
              <a:t>Step 1</a:t>
            </a:r>
            <a:r>
              <a:rPr lang="en-US" altLang="en-US" sz="1800" smtClean="0"/>
              <a:t>:  </a:t>
            </a:r>
          </a:p>
          <a:p>
            <a:pPr marL="0" indent="0">
              <a:lnSpc>
                <a:spcPct val="90000"/>
              </a:lnSpc>
              <a:buFont typeface="Wingdings" panose="05000000000000000000" pitchFamily="2" charset="2"/>
              <a:buNone/>
            </a:pPr>
            <a:r>
              <a:rPr lang="en-US" altLang="en-US" sz="1800" smtClean="0"/>
              <a:t>Variable Cost per Unit =  $1,400 ÷ 1,000 miles</a:t>
            </a:r>
          </a:p>
          <a:p>
            <a:pPr marL="0" indent="0">
              <a:lnSpc>
                <a:spcPct val="90000"/>
              </a:lnSpc>
              <a:buFont typeface="Wingdings" panose="05000000000000000000" pitchFamily="2" charset="2"/>
              <a:buNone/>
            </a:pPr>
            <a:r>
              <a:rPr lang="en-US" altLang="en-US" sz="1800" smtClean="0"/>
              <a:t>		         =  </a:t>
            </a:r>
            <a:r>
              <a:rPr lang="en-US" altLang="en-US" sz="1800" smtClean="0">
                <a:solidFill>
                  <a:srgbClr val="A50021"/>
                </a:solidFill>
              </a:rPr>
              <a:t>$1.40 variable cost per mile</a:t>
            </a:r>
          </a:p>
          <a:p>
            <a:pPr marL="0" indent="0">
              <a:lnSpc>
                <a:spcPct val="90000"/>
              </a:lnSpc>
              <a:buFont typeface="Wingdings" panose="05000000000000000000" pitchFamily="2" charset="2"/>
              <a:buNone/>
            </a:pPr>
            <a:endParaRPr lang="en-US" altLang="en-US" sz="1800" smtClean="0"/>
          </a:p>
          <a:p>
            <a:pPr marL="0" indent="0">
              <a:lnSpc>
                <a:spcPct val="90000"/>
              </a:lnSpc>
              <a:buFont typeface="Wingdings" panose="05000000000000000000" pitchFamily="2" charset="2"/>
              <a:buNone/>
            </a:pPr>
            <a:r>
              <a:rPr lang="en-US" altLang="en-US" sz="1800" smtClean="0">
                <a:solidFill>
                  <a:srgbClr val="003399"/>
                </a:solidFill>
              </a:rPr>
              <a:t>Step 2:</a:t>
            </a:r>
            <a:r>
              <a:rPr lang="en-US" altLang="en-US" sz="1800" smtClean="0"/>
              <a:t>			    High		            Low</a:t>
            </a:r>
          </a:p>
          <a:p>
            <a:pPr marL="0" indent="0">
              <a:lnSpc>
                <a:spcPct val="90000"/>
              </a:lnSpc>
              <a:buFont typeface="Wingdings" panose="05000000000000000000" pitchFamily="2" charset="2"/>
              <a:buNone/>
            </a:pPr>
            <a:r>
              <a:rPr lang="en-US" altLang="en-US" sz="1800" smtClean="0"/>
              <a:t>Total Cost:		   $15,000          	           $13,600</a:t>
            </a:r>
          </a:p>
          <a:p>
            <a:pPr marL="0" indent="0">
              <a:buFont typeface="Wingdings" panose="05000000000000000000" pitchFamily="2" charset="2"/>
              <a:buNone/>
            </a:pPr>
            <a:r>
              <a:rPr lang="en-US" altLang="en-US" sz="1800" smtClean="0"/>
              <a:t>Variable Cost:</a:t>
            </a:r>
            <a:r>
              <a:rPr lang="en-US" altLang="en-US" sz="1800" i="1" smtClean="0"/>
              <a:t> </a:t>
            </a:r>
          </a:p>
          <a:p>
            <a:pPr marL="0" indent="0">
              <a:buFont typeface="Wingdings" panose="05000000000000000000" pitchFamily="2" charset="2"/>
              <a:buNone/>
            </a:pPr>
            <a:r>
              <a:rPr lang="en-US" altLang="en-US" sz="1800" i="1" smtClean="0"/>
              <a:t>    </a:t>
            </a:r>
            <a:r>
              <a:rPr lang="en-US" altLang="en-US" sz="1800" smtClean="0"/>
              <a:t>8,500 X $1.40</a:t>
            </a:r>
            <a:r>
              <a:rPr lang="en-US" altLang="en-US" sz="1800" i="1" smtClean="0"/>
              <a:t>     		</a:t>
            </a:r>
            <a:r>
              <a:rPr lang="en-US" altLang="en-US" sz="1800" smtClean="0"/>
              <a:t>  </a:t>
            </a:r>
            <a:r>
              <a:rPr lang="en-US" altLang="en-US" sz="1800" u="sng" smtClean="0"/>
              <a:t>11,900 </a:t>
            </a:r>
            <a:r>
              <a:rPr lang="en-US" altLang="en-US" sz="1800" smtClean="0"/>
              <a:t>    </a:t>
            </a:r>
          </a:p>
          <a:p>
            <a:pPr marL="0" indent="0">
              <a:buFont typeface="Wingdings" panose="05000000000000000000" pitchFamily="2" charset="2"/>
              <a:buNone/>
            </a:pPr>
            <a:r>
              <a:rPr lang="en-US" altLang="en-US" sz="1800" smtClean="0"/>
              <a:t>    7,500 X $1.40			 	           </a:t>
            </a:r>
            <a:r>
              <a:rPr lang="en-US" altLang="en-US" sz="1800" u="sng" smtClean="0"/>
              <a:t> 10,500 </a:t>
            </a:r>
            <a:r>
              <a:rPr lang="en-US" altLang="en-US" sz="1800" smtClean="0"/>
              <a:t>	</a:t>
            </a:r>
          </a:p>
          <a:p>
            <a:pPr marL="0" indent="0">
              <a:buFont typeface="Wingdings" panose="05000000000000000000" pitchFamily="2" charset="2"/>
              <a:buNone/>
            </a:pPr>
            <a:r>
              <a:rPr lang="en-US" altLang="en-US" sz="1800" smtClean="0">
                <a:solidFill>
                  <a:srgbClr val="A50021"/>
                </a:solidFill>
              </a:rPr>
              <a:t>Total Fixed Costs		 $ 3,100	                         $ 3,100</a:t>
            </a:r>
            <a:endParaRPr lang="en-US" sz="2000" smtClean="0">
              <a:solidFill>
                <a:srgbClr val="A5002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500"/>
                                  </p:stCondLst>
                                  <p:childTnLst>
                                    <p:set>
                                      <p:cBhvr>
                                        <p:cTn id="6" dur="1" fill="hold">
                                          <p:stCondLst>
                                            <p:cond delay="0"/>
                                          </p:stCondLst>
                                        </p:cTn>
                                        <p:tgtEl>
                                          <p:spTgt spid="807939">
                                            <p:txEl>
                                              <p:pRg st="0" end="0"/>
                                            </p:txEl>
                                          </p:spTgt>
                                        </p:tgtEl>
                                        <p:attrNameLst>
                                          <p:attrName>style.visibility</p:attrName>
                                        </p:attrNameLst>
                                      </p:cBhvr>
                                      <p:to>
                                        <p:strVal val="visible"/>
                                      </p:to>
                                    </p:set>
                                  </p:childTnLst>
                                </p:cTn>
                              </p:par>
                              <p:par>
                                <p:cTn id="7" presetID="1" presetClass="entr" presetSubtype="0" fill="hold" nodeType="withEffect">
                                  <p:stCondLst>
                                    <p:cond delay="500"/>
                                  </p:stCondLst>
                                  <p:childTnLst>
                                    <p:set>
                                      <p:cBhvr>
                                        <p:cTn id="8" dur="1" fill="hold">
                                          <p:stCondLst>
                                            <p:cond delay="0"/>
                                          </p:stCondLst>
                                        </p:cTn>
                                        <p:tgtEl>
                                          <p:spTgt spid="807939">
                                            <p:txEl>
                                              <p:pRg st="1" end="1"/>
                                            </p:txEl>
                                          </p:spTgt>
                                        </p:tgtEl>
                                        <p:attrNameLst>
                                          <p:attrName>style.visibility</p:attrName>
                                        </p:attrNameLst>
                                      </p:cBhvr>
                                      <p:to>
                                        <p:strVal val="visible"/>
                                      </p:to>
                                    </p:set>
                                  </p:childTnLst>
                                </p:cTn>
                              </p:par>
                              <p:par>
                                <p:cTn id="9" presetID="1" presetClass="entr" presetSubtype="0" fill="hold" nodeType="withEffect">
                                  <p:stCondLst>
                                    <p:cond delay="500"/>
                                  </p:stCondLst>
                                  <p:childTnLst>
                                    <p:set>
                                      <p:cBhvr>
                                        <p:cTn id="10" dur="1" fill="hold">
                                          <p:stCondLst>
                                            <p:cond delay="0"/>
                                          </p:stCondLst>
                                        </p:cTn>
                                        <p:tgtEl>
                                          <p:spTgt spid="807939">
                                            <p:txEl>
                                              <p:pRg st="2" end="2"/>
                                            </p:txEl>
                                          </p:spTgt>
                                        </p:tgtEl>
                                        <p:attrNameLst>
                                          <p:attrName>style.visibility</p:attrName>
                                        </p:attrNameLst>
                                      </p:cBhvr>
                                      <p:to>
                                        <p:strVal val="visible"/>
                                      </p:to>
                                    </p:set>
                                  </p:childTnLst>
                                </p:cTn>
                              </p:par>
                            </p:childTnLst>
                          </p:cTn>
                        </p:par>
                        <p:par>
                          <p:cTn id="11" fill="hold" nodeType="afterGroup">
                            <p:stCondLst>
                              <p:cond delay="500"/>
                            </p:stCondLst>
                            <p:childTnLst>
                              <p:par>
                                <p:cTn id="12" presetID="1" presetClass="entr" presetSubtype="0" fill="hold" nodeType="afterEffect">
                                  <p:stCondLst>
                                    <p:cond delay="1500"/>
                                  </p:stCondLst>
                                  <p:childTnLst>
                                    <p:set>
                                      <p:cBhvr>
                                        <p:cTn id="13" dur="1" fill="hold">
                                          <p:stCondLst>
                                            <p:cond delay="0"/>
                                          </p:stCondLst>
                                        </p:cTn>
                                        <p:tgtEl>
                                          <p:spTgt spid="807939">
                                            <p:txEl>
                                              <p:pRg st="4" end="4"/>
                                            </p:txEl>
                                          </p:spTgt>
                                        </p:tgtEl>
                                        <p:attrNameLst>
                                          <p:attrName>style.visibility</p:attrName>
                                        </p:attrNameLst>
                                      </p:cBhvr>
                                      <p:to>
                                        <p:strVal val="visible"/>
                                      </p:to>
                                    </p:set>
                                  </p:childTnLst>
                                </p:cTn>
                              </p:par>
                              <p:par>
                                <p:cTn id="14" presetID="1" presetClass="entr" presetSubtype="0" fill="hold" nodeType="withEffect">
                                  <p:stCondLst>
                                    <p:cond delay="1500"/>
                                  </p:stCondLst>
                                  <p:childTnLst>
                                    <p:set>
                                      <p:cBhvr>
                                        <p:cTn id="15" dur="1" fill="hold">
                                          <p:stCondLst>
                                            <p:cond delay="0"/>
                                          </p:stCondLst>
                                        </p:cTn>
                                        <p:tgtEl>
                                          <p:spTgt spid="807939">
                                            <p:txEl>
                                              <p:pRg st="5" end="5"/>
                                            </p:txEl>
                                          </p:spTgt>
                                        </p:tgtEl>
                                        <p:attrNameLst>
                                          <p:attrName>style.visibility</p:attrName>
                                        </p:attrNameLst>
                                      </p:cBhvr>
                                      <p:to>
                                        <p:strVal val="visible"/>
                                      </p:to>
                                    </p:set>
                                  </p:childTnLst>
                                </p:cTn>
                              </p:par>
                              <p:par>
                                <p:cTn id="16" presetID="1" presetClass="entr" presetSubtype="0" fill="hold" nodeType="withEffect">
                                  <p:stCondLst>
                                    <p:cond delay="1500"/>
                                  </p:stCondLst>
                                  <p:childTnLst>
                                    <p:set>
                                      <p:cBhvr>
                                        <p:cTn id="17" dur="1" fill="hold">
                                          <p:stCondLst>
                                            <p:cond delay="0"/>
                                          </p:stCondLst>
                                        </p:cTn>
                                        <p:tgtEl>
                                          <p:spTgt spid="807939">
                                            <p:txEl>
                                              <p:pRg st="6" end="6"/>
                                            </p:txEl>
                                          </p:spTgt>
                                        </p:tgtEl>
                                        <p:attrNameLst>
                                          <p:attrName>style.visibility</p:attrName>
                                        </p:attrNameLst>
                                      </p:cBhvr>
                                      <p:to>
                                        <p:strVal val="visible"/>
                                      </p:to>
                                    </p:set>
                                  </p:childTnLst>
                                </p:cTn>
                              </p:par>
                            </p:childTnLst>
                          </p:cTn>
                        </p:par>
                        <p:par>
                          <p:cTn id="18" fill="hold" nodeType="afterGroup">
                            <p:stCondLst>
                              <p:cond delay="2000"/>
                            </p:stCondLst>
                            <p:childTnLst>
                              <p:par>
                                <p:cTn id="19" presetID="1" presetClass="entr" presetSubtype="0" fill="hold" nodeType="afterEffect">
                                  <p:stCondLst>
                                    <p:cond delay="3000"/>
                                  </p:stCondLst>
                                  <p:childTnLst>
                                    <p:set>
                                      <p:cBhvr>
                                        <p:cTn id="20" dur="1" fill="hold">
                                          <p:stCondLst>
                                            <p:cond delay="0"/>
                                          </p:stCondLst>
                                        </p:cTn>
                                        <p:tgtEl>
                                          <p:spTgt spid="807939">
                                            <p:txEl>
                                              <p:pRg st="8" end="8"/>
                                            </p:txEl>
                                          </p:spTgt>
                                        </p:tgtEl>
                                        <p:attrNameLst>
                                          <p:attrName>style.visibility</p:attrName>
                                        </p:attrNameLst>
                                      </p:cBhvr>
                                      <p:to>
                                        <p:strVal val="visible"/>
                                      </p:to>
                                    </p:set>
                                  </p:childTnLst>
                                </p:cTn>
                              </p:par>
                              <p:par>
                                <p:cTn id="21" presetID="1" presetClass="entr" presetSubtype="0" fill="hold" nodeType="withEffect">
                                  <p:stCondLst>
                                    <p:cond delay="3000"/>
                                  </p:stCondLst>
                                  <p:childTnLst>
                                    <p:set>
                                      <p:cBhvr>
                                        <p:cTn id="22" dur="1" fill="hold">
                                          <p:stCondLst>
                                            <p:cond delay="0"/>
                                          </p:stCondLst>
                                        </p:cTn>
                                        <p:tgtEl>
                                          <p:spTgt spid="807939">
                                            <p:txEl>
                                              <p:pRg st="9" end="9"/>
                                            </p:txEl>
                                          </p:spTgt>
                                        </p:tgtEl>
                                        <p:attrNameLst>
                                          <p:attrName>style.visibility</p:attrName>
                                        </p:attrNameLst>
                                      </p:cBhvr>
                                      <p:to>
                                        <p:strVal val="visible"/>
                                      </p:to>
                                    </p:set>
                                  </p:childTnLst>
                                </p:cTn>
                              </p:par>
                              <p:par>
                                <p:cTn id="23" presetID="1" presetClass="entr" presetSubtype="0" fill="hold" nodeType="withEffect">
                                  <p:stCondLst>
                                    <p:cond delay="3000"/>
                                  </p:stCondLst>
                                  <p:childTnLst>
                                    <p:set>
                                      <p:cBhvr>
                                        <p:cTn id="24" dur="1" fill="hold">
                                          <p:stCondLst>
                                            <p:cond delay="0"/>
                                          </p:stCondLst>
                                        </p:cTn>
                                        <p:tgtEl>
                                          <p:spTgt spid="807939">
                                            <p:txEl>
                                              <p:pRg st="10" end="10"/>
                                            </p:txEl>
                                          </p:spTgt>
                                        </p:tgtEl>
                                        <p:attrNameLst>
                                          <p:attrName>style.visibility</p:attrName>
                                        </p:attrNameLst>
                                      </p:cBhvr>
                                      <p:to>
                                        <p:strVal val="visible"/>
                                      </p:to>
                                    </p:set>
                                  </p:childTnLst>
                                </p:cTn>
                              </p:par>
                              <p:par>
                                <p:cTn id="25" presetID="1" presetClass="entr" presetSubtype="0" fill="hold" nodeType="withEffect">
                                  <p:stCondLst>
                                    <p:cond delay="3000"/>
                                  </p:stCondLst>
                                  <p:childTnLst>
                                    <p:set>
                                      <p:cBhvr>
                                        <p:cTn id="26" dur="1" fill="hold">
                                          <p:stCondLst>
                                            <p:cond delay="0"/>
                                          </p:stCondLst>
                                        </p:cTn>
                                        <p:tgtEl>
                                          <p:spTgt spid="807939">
                                            <p:txEl>
                                              <p:pRg st="11" end="11"/>
                                            </p:txEl>
                                          </p:spTgt>
                                        </p:tgtEl>
                                        <p:attrNameLst>
                                          <p:attrName>style.visibility</p:attrName>
                                        </p:attrNameLst>
                                      </p:cBhvr>
                                      <p:to>
                                        <p:strVal val="visible"/>
                                      </p:to>
                                    </p:set>
                                  </p:childTnLst>
                                </p:cTn>
                              </p:par>
                              <p:par>
                                <p:cTn id="27" presetID="1" presetClass="entr" presetSubtype="0" fill="hold" nodeType="withEffect">
                                  <p:stCondLst>
                                    <p:cond delay="3000"/>
                                  </p:stCondLst>
                                  <p:childTnLst>
                                    <p:set>
                                      <p:cBhvr>
                                        <p:cTn id="28" dur="1" fill="hold">
                                          <p:stCondLst>
                                            <p:cond delay="0"/>
                                          </p:stCondLst>
                                        </p:cTn>
                                        <p:tgtEl>
                                          <p:spTgt spid="807939">
                                            <p:txEl>
                                              <p:pRg st="12" end="12"/>
                                            </p:txEl>
                                          </p:spTgt>
                                        </p:tgtEl>
                                        <p:attrNameLst>
                                          <p:attrName>style.visibility</p:attrName>
                                        </p:attrNameLst>
                                      </p:cBhvr>
                                      <p:to>
                                        <p:strVal val="visible"/>
                                      </p:to>
                                    </p:set>
                                  </p:childTnLst>
                                </p:cTn>
                              </p:par>
                              <p:par>
                                <p:cTn id="29" presetID="1" presetClass="entr" presetSubtype="0" fill="hold" nodeType="withEffect">
                                  <p:stCondLst>
                                    <p:cond delay="3000"/>
                                  </p:stCondLst>
                                  <p:childTnLst>
                                    <p:set>
                                      <p:cBhvr>
                                        <p:cTn id="30" dur="1" fill="hold">
                                          <p:stCondLst>
                                            <p:cond delay="0"/>
                                          </p:stCondLst>
                                        </p:cTn>
                                        <p:tgtEl>
                                          <p:spTgt spid="80793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0050" name="Rectangle 2"/>
          <p:cNvSpPr>
            <a:spLocks noGrp="1" noChangeArrowheads="1"/>
          </p:cNvSpPr>
          <p:nvPr>
            <p:ph type="title"/>
          </p:nvPr>
        </p:nvSpPr>
        <p:spPr>
          <a:xfrm>
            <a:off x="381000" y="228600"/>
            <a:ext cx="8305800" cy="609600"/>
          </a:xfrm>
          <a:noFill/>
          <a:ln w="12700">
            <a:noFill/>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marL="109538"/>
            <a:r>
              <a:rPr lang="en-US" sz="4000" b="1" i="1" dirty="0"/>
              <a:t>Sales Mix</a:t>
            </a:r>
          </a:p>
        </p:txBody>
      </p:sp>
      <p:sp>
        <p:nvSpPr>
          <p:cNvPr id="770051" name="Rectangle 3"/>
          <p:cNvSpPr>
            <a:spLocks noGrp="1" noChangeArrowheads="1"/>
          </p:cNvSpPr>
          <p:nvPr>
            <p:ph type="body" sz="half" idx="1"/>
          </p:nvPr>
        </p:nvSpPr>
        <p:spPr>
          <a:xfrm>
            <a:off x="304800" y="1143000"/>
            <a:ext cx="7391400" cy="5410200"/>
          </a:xfrm>
          <a:solidFill>
            <a:schemeClr val="bg1"/>
          </a:solidFill>
          <a:ln w="12700" cap="flat">
            <a:solidFill>
              <a:schemeClr val="bg1"/>
            </a:solidFill>
            <a:miter lim="800000"/>
            <a:headEnd/>
            <a:tailEnd/>
          </a:ln>
        </p:spPr>
        <p:txBody>
          <a:bodyPr lIns="90488" tIns="44450" rIns="90488" bIns="44450"/>
          <a:lstStyle/>
          <a:p>
            <a:pPr marL="533400" indent="-533400">
              <a:spcBef>
                <a:spcPct val="30000"/>
              </a:spcBef>
              <a:buClr>
                <a:srgbClr val="FF0000"/>
              </a:buClr>
              <a:buFont typeface="Wingdings" panose="05000000000000000000" pitchFamily="2" charset="2"/>
              <a:buBlip>
                <a:blip r:embed="rId4"/>
              </a:buBlip>
            </a:pPr>
            <a:r>
              <a:rPr lang="en-US" sz="2400" b="0" dirty="0"/>
              <a:t>When a company sells more than one product</a:t>
            </a:r>
          </a:p>
          <a:p>
            <a:pPr marL="533400" indent="-533400" algn="ctr">
              <a:spcBef>
                <a:spcPct val="30000"/>
              </a:spcBef>
              <a:buClr>
                <a:srgbClr val="FF0000"/>
              </a:buClr>
              <a:buFont typeface="Wingdings" panose="05000000000000000000" pitchFamily="2" charset="2"/>
              <a:buNone/>
            </a:pPr>
            <a:r>
              <a:rPr lang="en-US" sz="2400" b="0" i="1" dirty="0">
                <a:solidFill>
                  <a:srgbClr val="003399"/>
                </a:solidFill>
              </a:rPr>
              <a:t>It is important to understand</a:t>
            </a:r>
          </a:p>
          <a:p>
            <a:pPr marL="533400" indent="-533400" algn="ctr">
              <a:spcBef>
                <a:spcPct val="5000"/>
              </a:spcBef>
              <a:buClr>
                <a:srgbClr val="FF0000"/>
              </a:buClr>
              <a:buFont typeface="Wingdings" panose="05000000000000000000" pitchFamily="2" charset="2"/>
              <a:buNone/>
            </a:pPr>
            <a:r>
              <a:rPr lang="en-US" sz="2400" b="0" i="1" dirty="0">
                <a:solidFill>
                  <a:srgbClr val="003399"/>
                </a:solidFill>
              </a:rPr>
              <a:t>its sales mix</a:t>
            </a:r>
          </a:p>
          <a:p>
            <a:pPr marL="533400" indent="-533400">
              <a:spcBef>
                <a:spcPct val="40000"/>
              </a:spcBef>
              <a:buClr>
                <a:srgbClr val="FF0000"/>
              </a:buClr>
              <a:buFont typeface="Wingdings" panose="05000000000000000000" pitchFamily="2" charset="2"/>
              <a:buBlip>
                <a:blip r:embed="rId4"/>
              </a:buBlip>
            </a:pPr>
            <a:r>
              <a:rPr lang="en-US" sz="2400" b="0" dirty="0">
                <a:solidFill>
                  <a:schemeClr val="tx1"/>
                </a:solidFill>
              </a:rPr>
              <a:t>The </a:t>
            </a:r>
            <a:r>
              <a:rPr lang="en-US" sz="2400" dirty="0">
                <a:solidFill>
                  <a:srgbClr val="A50021"/>
                </a:solidFill>
              </a:rPr>
              <a:t>sales mix</a:t>
            </a:r>
            <a:r>
              <a:rPr lang="en-US" sz="2400" b="0" dirty="0">
                <a:solidFill>
                  <a:schemeClr val="tx1"/>
                </a:solidFill>
              </a:rPr>
              <a:t> is the relative percentage in which a company sells its products.</a:t>
            </a:r>
            <a:r>
              <a:rPr lang="en-US" sz="2400" b="0" dirty="0">
                <a:solidFill>
                  <a:srgbClr val="A50021"/>
                </a:solidFill>
              </a:rPr>
              <a:t> </a:t>
            </a:r>
          </a:p>
          <a:p>
            <a:pPr marL="533400" indent="-533400">
              <a:spcBef>
                <a:spcPct val="40000"/>
              </a:spcBef>
              <a:buClr>
                <a:srgbClr val="FF0000"/>
              </a:buClr>
              <a:buFont typeface="Wingdings" panose="05000000000000000000" pitchFamily="2" charset="2"/>
              <a:buBlip>
                <a:blip r:embed="rId4"/>
              </a:buBlip>
            </a:pPr>
            <a:r>
              <a:rPr lang="en-US" sz="2400" b="0" dirty="0">
                <a:solidFill>
                  <a:schemeClr val="tx1"/>
                </a:solidFill>
              </a:rPr>
              <a:t>If a company’s unit sales are 80% </a:t>
            </a:r>
            <a:r>
              <a:rPr lang="en-US" sz="2400" b="0" dirty="0" smtClean="0">
                <a:solidFill>
                  <a:schemeClr val="tx1"/>
                </a:solidFill>
              </a:rPr>
              <a:t>printers </a:t>
            </a:r>
            <a:r>
              <a:rPr lang="en-US" sz="2400" b="0" dirty="0">
                <a:solidFill>
                  <a:schemeClr val="tx1"/>
                </a:solidFill>
              </a:rPr>
              <a:t>and 20% computers, </a:t>
            </a:r>
            <a:r>
              <a:rPr lang="en-US" sz="2400" b="0" dirty="0" smtClean="0">
                <a:solidFill>
                  <a:schemeClr val="tx1"/>
                </a:solidFill>
              </a:rPr>
              <a:t>its sales </a:t>
            </a:r>
            <a:r>
              <a:rPr lang="en-US" sz="2400" b="0" dirty="0">
                <a:solidFill>
                  <a:schemeClr val="tx1"/>
                </a:solidFill>
              </a:rPr>
              <a:t>mix is 80% to 20%.</a:t>
            </a:r>
          </a:p>
          <a:p>
            <a:pPr marL="533400" indent="-533400">
              <a:spcBef>
                <a:spcPct val="40000"/>
              </a:spcBef>
              <a:buClr>
                <a:srgbClr val="FF0000"/>
              </a:buClr>
              <a:buFont typeface="Wingdings" panose="05000000000000000000" pitchFamily="2" charset="2"/>
              <a:buBlip>
                <a:blip r:embed="rId4"/>
              </a:buBlip>
            </a:pPr>
            <a:r>
              <a:rPr lang="en-US" sz="2400" b="0" dirty="0">
                <a:solidFill>
                  <a:schemeClr val="tx1"/>
                </a:solidFill>
              </a:rPr>
              <a:t>Sales mix is important because </a:t>
            </a:r>
            <a:r>
              <a:rPr lang="en-US" sz="2400" b="0" dirty="0" smtClean="0">
                <a:solidFill>
                  <a:schemeClr val="tx1"/>
                </a:solidFill>
              </a:rPr>
              <a:t>different </a:t>
            </a:r>
            <a:r>
              <a:rPr lang="en-US" sz="2400" b="0" dirty="0">
                <a:solidFill>
                  <a:schemeClr val="tx1"/>
                </a:solidFill>
              </a:rPr>
              <a:t>products often have very </a:t>
            </a:r>
            <a:r>
              <a:rPr lang="en-US" sz="2400" b="0" dirty="0" smtClean="0">
                <a:solidFill>
                  <a:schemeClr val="tx1"/>
                </a:solidFill>
              </a:rPr>
              <a:t>different </a:t>
            </a:r>
            <a:r>
              <a:rPr lang="en-US" sz="2400" b="0" dirty="0">
                <a:solidFill>
                  <a:schemeClr val="tx1"/>
                </a:solidFill>
              </a:rPr>
              <a:t>contribution margins.</a:t>
            </a:r>
          </a:p>
        </p:txBody>
      </p:sp>
      <p:pic>
        <p:nvPicPr>
          <p:cNvPr id="770053" name="Picture 5" descr="TOON18"/>
          <p:cNvPicPr>
            <a:picLocks noGrp="1" noChangeAspect="1" noChangeArrowheads="1"/>
          </p:cNvPicPr>
          <p:nvPr>
            <p:ph sz="half" idx="2"/>
          </p:nvPr>
        </p:nvPicPr>
        <p:blipFill>
          <a:blip r:embed="rId5" cstate="print">
            <a:extLst>
              <a:ext uri="{28A0092B-C50C-407E-A947-70E740481C1C}">
                <a14:useLocalDpi xmlns:a14="http://schemas.microsoft.com/office/drawing/2010/main" xmlns="" val="0"/>
              </a:ext>
            </a:extLst>
          </a:blip>
          <a:srcRect/>
          <a:stretch>
            <a:fillRect/>
          </a:stretch>
        </p:blipFill>
        <p:spPr>
          <a:xfrm>
            <a:off x="6743700" y="5282755"/>
            <a:ext cx="1905000" cy="124301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383757743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500"/>
                                  </p:stCondLst>
                                  <p:childTnLst>
                                    <p:set>
                                      <p:cBhvr>
                                        <p:cTn id="6" dur="1" fill="hold">
                                          <p:stCondLst>
                                            <p:cond delay="0"/>
                                          </p:stCondLst>
                                        </p:cTn>
                                        <p:tgtEl>
                                          <p:spTgt spid="770051">
                                            <p:txEl>
                                              <p:pRg st="0" end="0"/>
                                            </p:txEl>
                                          </p:spTgt>
                                        </p:tgtEl>
                                        <p:attrNameLst>
                                          <p:attrName>style.visibility</p:attrName>
                                        </p:attrNameLst>
                                      </p:cBhvr>
                                      <p:to>
                                        <p:strVal val="visible"/>
                                      </p:to>
                                    </p:set>
                                    <p:anim calcmode="lin" valueType="num">
                                      <p:cBhvr additive="base">
                                        <p:cTn id="7" dur="1000" fill="hold"/>
                                        <p:tgtEl>
                                          <p:spTgt spid="770051">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770051">
                                            <p:txEl>
                                              <p:pRg st="0" end="0"/>
                                            </p:txEl>
                                          </p:spTgt>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1500"/>
                            </p:stCondLst>
                            <p:childTnLst>
                              <p:par>
                                <p:cTn id="10" presetID="2" presetClass="entr" presetSubtype="4" fill="hold" nodeType="afterEffect">
                                  <p:stCondLst>
                                    <p:cond delay="500"/>
                                  </p:stCondLst>
                                  <p:childTnLst>
                                    <p:set>
                                      <p:cBhvr>
                                        <p:cTn id="11" dur="1" fill="hold">
                                          <p:stCondLst>
                                            <p:cond delay="0"/>
                                          </p:stCondLst>
                                        </p:cTn>
                                        <p:tgtEl>
                                          <p:spTgt spid="770051">
                                            <p:txEl>
                                              <p:pRg st="1" end="1"/>
                                            </p:txEl>
                                          </p:spTgt>
                                        </p:tgtEl>
                                        <p:attrNameLst>
                                          <p:attrName>style.visibility</p:attrName>
                                        </p:attrNameLst>
                                      </p:cBhvr>
                                      <p:to>
                                        <p:strVal val="visible"/>
                                      </p:to>
                                    </p:set>
                                    <p:anim calcmode="lin" valueType="num">
                                      <p:cBhvr additive="base">
                                        <p:cTn id="12" dur="1000" fill="hold"/>
                                        <p:tgtEl>
                                          <p:spTgt spid="770051">
                                            <p:txEl>
                                              <p:pRg st="1" end="1"/>
                                            </p:txEl>
                                          </p:spTgt>
                                        </p:tgtEl>
                                        <p:attrNameLst>
                                          <p:attrName>ppt_x</p:attrName>
                                        </p:attrNameLst>
                                      </p:cBhvr>
                                      <p:tavLst>
                                        <p:tav tm="0">
                                          <p:val>
                                            <p:strVal val="#ppt_x"/>
                                          </p:val>
                                        </p:tav>
                                        <p:tav tm="100000">
                                          <p:val>
                                            <p:strVal val="#ppt_x"/>
                                          </p:val>
                                        </p:tav>
                                      </p:tavLst>
                                    </p:anim>
                                    <p:anim calcmode="lin" valueType="num">
                                      <p:cBhvr additive="base">
                                        <p:cTn id="13" dur="1000" fill="hold"/>
                                        <p:tgtEl>
                                          <p:spTgt spid="770051">
                                            <p:txEl>
                                              <p:pRg st="1" end="1"/>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500"/>
                                  </p:stCondLst>
                                  <p:childTnLst>
                                    <p:set>
                                      <p:cBhvr>
                                        <p:cTn id="15" dur="1" fill="hold">
                                          <p:stCondLst>
                                            <p:cond delay="0"/>
                                          </p:stCondLst>
                                        </p:cTn>
                                        <p:tgtEl>
                                          <p:spTgt spid="770051">
                                            <p:txEl>
                                              <p:pRg st="2" end="2"/>
                                            </p:txEl>
                                          </p:spTgt>
                                        </p:tgtEl>
                                        <p:attrNameLst>
                                          <p:attrName>style.visibility</p:attrName>
                                        </p:attrNameLst>
                                      </p:cBhvr>
                                      <p:to>
                                        <p:strVal val="visible"/>
                                      </p:to>
                                    </p:set>
                                    <p:anim calcmode="lin" valueType="num">
                                      <p:cBhvr additive="base">
                                        <p:cTn id="16" dur="1000" fill="hold"/>
                                        <p:tgtEl>
                                          <p:spTgt spid="770051">
                                            <p:txEl>
                                              <p:pRg st="2" end="2"/>
                                            </p:txEl>
                                          </p:spTgt>
                                        </p:tgtEl>
                                        <p:attrNameLst>
                                          <p:attrName>ppt_x</p:attrName>
                                        </p:attrNameLst>
                                      </p:cBhvr>
                                      <p:tavLst>
                                        <p:tav tm="0">
                                          <p:val>
                                            <p:strVal val="#ppt_x"/>
                                          </p:val>
                                        </p:tav>
                                        <p:tav tm="100000">
                                          <p:val>
                                            <p:strVal val="#ppt_x"/>
                                          </p:val>
                                        </p:tav>
                                      </p:tavLst>
                                    </p:anim>
                                    <p:anim calcmode="lin" valueType="num">
                                      <p:cBhvr additive="base">
                                        <p:cTn id="17" dur="1000" fill="hold"/>
                                        <p:tgtEl>
                                          <p:spTgt spid="770051">
                                            <p:txEl>
                                              <p:pRg st="2" end="2"/>
                                            </p:txEl>
                                          </p:spTgt>
                                        </p:tgtEl>
                                        <p:attrNameLst>
                                          <p:attrName>ppt_y</p:attrName>
                                        </p:attrNameLst>
                                      </p:cBhvr>
                                      <p:tavLst>
                                        <p:tav tm="0">
                                          <p:val>
                                            <p:strVal val="1+#ppt_h/2"/>
                                          </p:val>
                                        </p:tav>
                                        <p:tav tm="100000">
                                          <p:val>
                                            <p:strVal val="#ppt_y"/>
                                          </p:val>
                                        </p:tav>
                                      </p:tavLst>
                                    </p:anim>
                                  </p:childTnLst>
                                </p:cTn>
                              </p:par>
                            </p:childTnLst>
                          </p:cTn>
                        </p:par>
                        <p:par>
                          <p:cTn id="18" fill="hold" nodeType="afterGroup">
                            <p:stCondLst>
                              <p:cond delay="3000"/>
                            </p:stCondLst>
                            <p:childTnLst>
                              <p:par>
                                <p:cTn id="19" presetID="2" presetClass="entr" presetSubtype="4" fill="hold" nodeType="afterEffect">
                                  <p:stCondLst>
                                    <p:cond delay="500"/>
                                  </p:stCondLst>
                                  <p:childTnLst>
                                    <p:set>
                                      <p:cBhvr>
                                        <p:cTn id="20" dur="1" fill="hold">
                                          <p:stCondLst>
                                            <p:cond delay="0"/>
                                          </p:stCondLst>
                                        </p:cTn>
                                        <p:tgtEl>
                                          <p:spTgt spid="770051">
                                            <p:txEl>
                                              <p:pRg st="3" end="3"/>
                                            </p:txEl>
                                          </p:spTgt>
                                        </p:tgtEl>
                                        <p:attrNameLst>
                                          <p:attrName>style.visibility</p:attrName>
                                        </p:attrNameLst>
                                      </p:cBhvr>
                                      <p:to>
                                        <p:strVal val="visible"/>
                                      </p:to>
                                    </p:set>
                                    <p:anim calcmode="lin" valueType="num">
                                      <p:cBhvr additive="base">
                                        <p:cTn id="21" dur="1000" fill="hold"/>
                                        <p:tgtEl>
                                          <p:spTgt spid="770051">
                                            <p:txEl>
                                              <p:pRg st="3" end="3"/>
                                            </p:txEl>
                                          </p:spTgt>
                                        </p:tgtEl>
                                        <p:attrNameLst>
                                          <p:attrName>ppt_x</p:attrName>
                                        </p:attrNameLst>
                                      </p:cBhvr>
                                      <p:tavLst>
                                        <p:tav tm="0">
                                          <p:val>
                                            <p:strVal val="#ppt_x"/>
                                          </p:val>
                                        </p:tav>
                                        <p:tav tm="100000">
                                          <p:val>
                                            <p:strVal val="#ppt_x"/>
                                          </p:val>
                                        </p:tav>
                                      </p:tavLst>
                                    </p:anim>
                                    <p:anim calcmode="lin" valueType="num">
                                      <p:cBhvr additive="base">
                                        <p:cTn id="22" dur="1000" fill="hold"/>
                                        <p:tgtEl>
                                          <p:spTgt spid="770051">
                                            <p:txEl>
                                              <p:pRg st="3" end="3"/>
                                            </p:txEl>
                                          </p:spTgt>
                                        </p:tgtEl>
                                        <p:attrNameLst>
                                          <p:attrName>ppt_y</p:attrName>
                                        </p:attrNameLst>
                                      </p:cBhvr>
                                      <p:tavLst>
                                        <p:tav tm="0">
                                          <p:val>
                                            <p:strVal val="1+#ppt_h/2"/>
                                          </p:val>
                                        </p:tav>
                                        <p:tav tm="100000">
                                          <p:val>
                                            <p:strVal val="#ppt_y"/>
                                          </p:val>
                                        </p:tav>
                                      </p:tavLst>
                                    </p:anim>
                                  </p:childTnLst>
                                </p:cTn>
                              </p:par>
                            </p:childTnLst>
                          </p:cTn>
                        </p:par>
                        <p:par>
                          <p:cTn id="23" fill="hold" nodeType="afterGroup">
                            <p:stCondLst>
                              <p:cond delay="4500"/>
                            </p:stCondLst>
                            <p:childTnLst>
                              <p:par>
                                <p:cTn id="24" presetID="2" presetClass="entr" presetSubtype="4" fill="hold" nodeType="afterEffect">
                                  <p:stCondLst>
                                    <p:cond delay="500"/>
                                  </p:stCondLst>
                                  <p:childTnLst>
                                    <p:set>
                                      <p:cBhvr>
                                        <p:cTn id="25" dur="1" fill="hold">
                                          <p:stCondLst>
                                            <p:cond delay="0"/>
                                          </p:stCondLst>
                                        </p:cTn>
                                        <p:tgtEl>
                                          <p:spTgt spid="770051">
                                            <p:txEl>
                                              <p:pRg st="4" end="4"/>
                                            </p:txEl>
                                          </p:spTgt>
                                        </p:tgtEl>
                                        <p:attrNameLst>
                                          <p:attrName>style.visibility</p:attrName>
                                        </p:attrNameLst>
                                      </p:cBhvr>
                                      <p:to>
                                        <p:strVal val="visible"/>
                                      </p:to>
                                    </p:set>
                                    <p:anim calcmode="lin" valueType="num">
                                      <p:cBhvr additive="base">
                                        <p:cTn id="26" dur="1000" fill="hold"/>
                                        <p:tgtEl>
                                          <p:spTgt spid="770051">
                                            <p:txEl>
                                              <p:pRg st="4" end="4"/>
                                            </p:txEl>
                                          </p:spTgt>
                                        </p:tgtEl>
                                        <p:attrNameLst>
                                          <p:attrName>ppt_x</p:attrName>
                                        </p:attrNameLst>
                                      </p:cBhvr>
                                      <p:tavLst>
                                        <p:tav tm="0">
                                          <p:val>
                                            <p:strVal val="#ppt_x"/>
                                          </p:val>
                                        </p:tav>
                                        <p:tav tm="100000">
                                          <p:val>
                                            <p:strVal val="#ppt_x"/>
                                          </p:val>
                                        </p:tav>
                                      </p:tavLst>
                                    </p:anim>
                                    <p:anim calcmode="lin" valueType="num">
                                      <p:cBhvr additive="base">
                                        <p:cTn id="27" dur="1000" fill="hold"/>
                                        <p:tgtEl>
                                          <p:spTgt spid="770051">
                                            <p:txEl>
                                              <p:pRg st="4" end="4"/>
                                            </p:txEl>
                                          </p:spTgt>
                                        </p:tgtEl>
                                        <p:attrNameLst>
                                          <p:attrName>ppt_y</p:attrName>
                                        </p:attrNameLst>
                                      </p:cBhvr>
                                      <p:tavLst>
                                        <p:tav tm="0">
                                          <p:val>
                                            <p:strVal val="1+#ppt_h/2"/>
                                          </p:val>
                                        </p:tav>
                                        <p:tav tm="100000">
                                          <p:val>
                                            <p:strVal val="#ppt_y"/>
                                          </p:val>
                                        </p:tav>
                                      </p:tavLst>
                                    </p:anim>
                                  </p:childTnLst>
                                </p:cTn>
                              </p:par>
                            </p:childTnLst>
                          </p:cTn>
                        </p:par>
                        <p:par>
                          <p:cTn id="28" fill="hold" nodeType="afterGroup">
                            <p:stCondLst>
                              <p:cond delay="6000"/>
                            </p:stCondLst>
                            <p:childTnLst>
                              <p:par>
                                <p:cTn id="29" presetID="2" presetClass="entr" presetSubtype="4" fill="hold" nodeType="afterEffect">
                                  <p:stCondLst>
                                    <p:cond delay="500"/>
                                  </p:stCondLst>
                                  <p:childTnLst>
                                    <p:set>
                                      <p:cBhvr>
                                        <p:cTn id="30" dur="1" fill="hold">
                                          <p:stCondLst>
                                            <p:cond delay="0"/>
                                          </p:stCondLst>
                                        </p:cTn>
                                        <p:tgtEl>
                                          <p:spTgt spid="770051">
                                            <p:txEl>
                                              <p:pRg st="5" end="5"/>
                                            </p:txEl>
                                          </p:spTgt>
                                        </p:tgtEl>
                                        <p:attrNameLst>
                                          <p:attrName>style.visibility</p:attrName>
                                        </p:attrNameLst>
                                      </p:cBhvr>
                                      <p:to>
                                        <p:strVal val="visible"/>
                                      </p:to>
                                    </p:set>
                                    <p:anim calcmode="lin" valueType="num">
                                      <p:cBhvr additive="base">
                                        <p:cTn id="31" dur="1000" fill="hold"/>
                                        <p:tgtEl>
                                          <p:spTgt spid="770051">
                                            <p:txEl>
                                              <p:pRg st="5" end="5"/>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77005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6194" name="Rectangle 2"/>
          <p:cNvSpPr>
            <a:spLocks noGrp="1" noChangeArrowheads="1"/>
          </p:cNvSpPr>
          <p:nvPr>
            <p:ph type="title"/>
          </p:nvPr>
        </p:nvSpPr>
        <p:spPr>
          <a:xfrm>
            <a:off x="381000" y="354013"/>
            <a:ext cx="8375650" cy="560387"/>
          </a:xfrm>
          <a:noFill/>
          <a:ln w="12700">
            <a:noFill/>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marL="109538"/>
            <a:r>
              <a:rPr lang="en-US" sz="4000" b="1" i="1" dirty="0"/>
              <a:t>Break-Even Sales in Units</a:t>
            </a:r>
          </a:p>
        </p:txBody>
      </p:sp>
      <p:sp>
        <p:nvSpPr>
          <p:cNvPr id="776195" name="Rectangle 3"/>
          <p:cNvSpPr>
            <a:spLocks noGrp="1" noChangeArrowheads="1"/>
          </p:cNvSpPr>
          <p:nvPr>
            <p:ph type="body" sz="half" idx="1"/>
          </p:nvPr>
        </p:nvSpPr>
        <p:spPr>
          <a:xfrm>
            <a:off x="381000" y="1219200"/>
            <a:ext cx="6858000" cy="4800600"/>
          </a:xfrm>
          <a:solidFill>
            <a:schemeClr val="bg1"/>
          </a:solidFill>
          <a:ln w="12700" cap="flat">
            <a:solidFill>
              <a:schemeClr val="bg1"/>
            </a:solidFill>
            <a:miter lim="800000"/>
            <a:headEnd/>
            <a:tailEnd/>
          </a:ln>
        </p:spPr>
        <p:txBody>
          <a:bodyPr lIns="90488" tIns="44450" rIns="90488" bIns="44450"/>
          <a:lstStyle/>
          <a:p>
            <a:pPr marL="533400" indent="-533400">
              <a:buClr>
                <a:srgbClr val="FF0000"/>
              </a:buClr>
              <a:buFont typeface="Wingdings" panose="05000000000000000000" pitchFamily="2" charset="2"/>
              <a:buBlip>
                <a:blip r:embed="rId4"/>
              </a:buBlip>
            </a:pPr>
            <a:r>
              <a:rPr lang="en-US" sz="2400" b="0" dirty="0">
                <a:solidFill>
                  <a:schemeClr val="tx1"/>
                </a:solidFill>
                <a:effectLst/>
              </a:rPr>
              <a:t>A company  can compute break-even sales for a mix of two or more products by determining the </a:t>
            </a:r>
          </a:p>
          <a:p>
            <a:pPr marL="533400" indent="-533400" algn="ctr">
              <a:lnSpc>
                <a:spcPct val="95000"/>
              </a:lnSpc>
              <a:buClr>
                <a:srgbClr val="FF0000"/>
              </a:buClr>
              <a:buFont typeface="Wingdings" panose="05000000000000000000" pitchFamily="2" charset="2"/>
              <a:buNone/>
            </a:pPr>
            <a:r>
              <a:rPr lang="en-US" sz="2400" b="0" i="1" dirty="0">
                <a:solidFill>
                  <a:srgbClr val="003399"/>
                </a:solidFill>
                <a:effectLst/>
              </a:rPr>
              <a:t>		</a:t>
            </a:r>
            <a:r>
              <a:rPr lang="en-US" sz="2400" i="1" dirty="0">
                <a:solidFill>
                  <a:srgbClr val="003399"/>
                </a:solidFill>
                <a:effectLst/>
              </a:rPr>
              <a:t>Weighted-average unit contribution margin of all products</a:t>
            </a:r>
          </a:p>
          <a:p>
            <a:pPr marL="533400" indent="-533400">
              <a:buClr>
                <a:srgbClr val="FF0000"/>
              </a:buClr>
              <a:buFont typeface="Wingdings" panose="05000000000000000000" pitchFamily="2" charset="2"/>
              <a:buBlip>
                <a:blip r:embed="rId4"/>
              </a:buBlip>
            </a:pPr>
            <a:endParaRPr lang="en-US" sz="2400" b="0" dirty="0">
              <a:solidFill>
                <a:schemeClr val="tx1"/>
              </a:solidFill>
              <a:effectLst/>
            </a:endParaRPr>
          </a:p>
          <a:p>
            <a:pPr marL="533400" indent="-533400">
              <a:buClr>
                <a:srgbClr val="FF0000"/>
              </a:buClr>
              <a:buFont typeface="Wingdings" panose="05000000000000000000" pitchFamily="2" charset="2"/>
              <a:buBlip>
                <a:blip r:embed="rId4"/>
              </a:buBlip>
            </a:pPr>
            <a:r>
              <a:rPr lang="en-US" sz="2400" b="0" dirty="0">
                <a:solidFill>
                  <a:schemeClr val="tx1"/>
                </a:solidFill>
                <a:effectLst/>
              </a:rPr>
              <a:t>The weighted-average unit contribution margin is the </a:t>
            </a:r>
            <a:r>
              <a:rPr lang="en-US" sz="2400" i="1" dirty="0">
                <a:solidFill>
                  <a:srgbClr val="A50021"/>
                </a:solidFill>
                <a:effectLst/>
              </a:rPr>
              <a:t>sum</a:t>
            </a:r>
            <a:r>
              <a:rPr lang="en-US" sz="2400" dirty="0">
                <a:solidFill>
                  <a:schemeClr val="tx1"/>
                </a:solidFill>
                <a:effectLst/>
              </a:rPr>
              <a:t> </a:t>
            </a:r>
            <a:r>
              <a:rPr lang="en-US" sz="2400" b="0" dirty="0">
                <a:solidFill>
                  <a:schemeClr val="tx1"/>
                </a:solidFill>
                <a:effectLst/>
              </a:rPr>
              <a:t>of the weighted contribution margin of each product</a:t>
            </a:r>
            <a:endParaRPr lang="en-US" sz="2400" i="1" dirty="0">
              <a:solidFill>
                <a:srgbClr val="A50021"/>
              </a:solidFill>
              <a:effectLst/>
            </a:endParaRPr>
          </a:p>
          <a:p>
            <a:pPr marL="533400" indent="-533400">
              <a:spcBef>
                <a:spcPct val="60000"/>
              </a:spcBef>
              <a:buClr>
                <a:srgbClr val="FF0000"/>
              </a:buClr>
              <a:buFont typeface="Wingdings" panose="05000000000000000000" pitchFamily="2" charset="2"/>
              <a:buBlip>
                <a:blip r:embed="rId4"/>
              </a:buBlip>
            </a:pPr>
            <a:endParaRPr lang="en-US" altLang="en-US" sz="2400" b="0" dirty="0">
              <a:effectLst/>
            </a:endParaRPr>
          </a:p>
        </p:txBody>
      </p:sp>
      <p:pic>
        <p:nvPicPr>
          <p:cNvPr id="776204" name="Picture 12"/>
          <p:cNvPicPr>
            <a:picLocks noGrp="1" noChangeArrowheads="1"/>
          </p:cNvPicPr>
          <p:nvPr>
            <p:ph sz="half" idx="2"/>
          </p:nvPr>
        </p:nvPicPr>
        <p:blipFill>
          <a:blip r:embed="rId5" cstate="print">
            <a:extLst>
              <a:ext uri="{28A0092B-C50C-407E-A947-70E740481C1C}">
                <a14:useLocalDpi xmlns:a14="http://schemas.microsoft.com/office/drawing/2010/main" xmlns="" val="0"/>
              </a:ext>
            </a:extLst>
          </a:blip>
          <a:srcRect/>
          <a:stretch>
            <a:fillRect/>
          </a:stretch>
        </p:blipFill>
        <p:spPr>
          <a:xfrm>
            <a:off x="6705600" y="4267200"/>
            <a:ext cx="1447800" cy="1676400"/>
          </a:xfrm>
          <a:noFill/>
          <a:ln/>
          <a:extLst>
            <a:ext uri="{909E8E84-426E-40DD-AFC4-6F175D3DCCD1}">
              <a14:hiddenFill xmlns:a14="http://schemas.microsoft.com/office/drawing/2010/main" xmlns="">
                <a:solidFill>
                  <a:schemeClr val="accent1"/>
                </a:solidFill>
              </a14:hiddenFill>
            </a:ext>
          </a:extLst>
        </p:spPr>
      </p:pic>
    </p:spTree>
    <p:extLst>
      <p:ext uri="{BB962C8B-B14F-4D97-AF65-F5344CB8AC3E}">
        <p14:creationId xmlns:p14="http://schemas.microsoft.com/office/powerpoint/2010/main" xmlns="" val="21371690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500"/>
                                  </p:stCondLst>
                                  <p:childTnLst>
                                    <p:set>
                                      <p:cBhvr>
                                        <p:cTn id="6" dur="1" fill="hold">
                                          <p:stCondLst>
                                            <p:cond delay="0"/>
                                          </p:stCondLst>
                                        </p:cTn>
                                        <p:tgtEl>
                                          <p:spTgt spid="776195">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500"/>
                                  </p:stCondLst>
                                  <p:childTnLst>
                                    <p:set>
                                      <p:cBhvr>
                                        <p:cTn id="9" dur="1" fill="hold">
                                          <p:stCondLst>
                                            <p:cond delay="0"/>
                                          </p:stCondLst>
                                        </p:cTn>
                                        <p:tgtEl>
                                          <p:spTgt spid="776195">
                                            <p:txEl>
                                              <p:pRg st="1" end="1"/>
                                            </p:txEl>
                                          </p:spTgt>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nodeType="afterEffect">
                                  <p:stCondLst>
                                    <p:cond delay="1500"/>
                                  </p:stCondLst>
                                  <p:childTnLst>
                                    <p:set>
                                      <p:cBhvr>
                                        <p:cTn id="12" dur="1" fill="hold">
                                          <p:stCondLst>
                                            <p:cond delay="0"/>
                                          </p:stCondLst>
                                        </p:cTn>
                                        <p:tgtEl>
                                          <p:spTgt spid="77619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9682" name="Rectangle 2"/>
          <p:cNvSpPr>
            <a:spLocks noGrp="1" noChangeArrowheads="1"/>
          </p:cNvSpPr>
          <p:nvPr>
            <p:ph type="title"/>
          </p:nvPr>
        </p:nvSpPr>
        <p:spPr>
          <a:xfrm>
            <a:off x="533400" y="354013"/>
            <a:ext cx="8223250" cy="560387"/>
          </a:xfrm>
          <a:noFill/>
          <a:ln w="12700">
            <a:noFill/>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marL="109538"/>
            <a:r>
              <a:rPr lang="en-US" sz="4000" b="1" i="1"/>
              <a:t>Break-Even Sales in Units - Example</a:t>
            </a:r>
          </a:p>
        </p:txBody>
      </p:sp>
      <p:sp>
        <p:nvSpPr>
          <p:cNvPr id="839683" name="Rectangle 3"/>
          <p:cNvSpPr>
            <a:spLocks noGrp="1" noChangeArrowheads="1"/>
          </p:cNvSpPr>
          <p:nvPr>
            <p:ph type="body" sz="half" idx="1"/>
          </p:nvPr>
        </p:nvSpPr>
        <p:spPr>
          <a:xfrm>
            <a:off x="381000" y="1371600"/>
            <a:ext cx="8458200" cy="1143000"/>
          </a:xfrm>
          <a:solidFill>
            <a:schemeClr val="bg1"/>
          </a:solidFill>
          <a:ln w="12700" cap="flat">
            <a:solidFill>
              <a:schemeClr val="bg1"/>
            </a:solidFill>
            <a:miter lim="800000"/>
            <a:headEnd/>
            <a:tailEnd/>
          </a:ln>
        </p:spPr>
        <p:txBody>
          <a:bodyPr lIns="90488" tIns="44450" rIns="90488" bIns="44450"/>
          <a:lstStyle/>
          <a:p>
            <a:pPr marL="533400" indent="-533400">
              <a:lnSpc>
                <a:spcPct val="95000"/>
              </a:lnSpc>
              <a:buClr>
                <a:srgbClr val="FF0000"/>
              </a:buClr>
              <a:buFont typeface="Wingdings" panose="05000000000000000000" pitchFamily="2" charset="2"/>
              <a:buBlip>
                <a:blip r:embed="rId4"/>
              </a:buBlip>
            </a:pPr>
            <a:r>
              <a:rPr lang="en-US" sz="2400" b="0" dirty="0">
                <a:solidFill>
                  <a:schemeClr val="tx1"/>
                </a:solidFill>
                <a:effectLst/>
              </a:rPr>
              <a:t>Assume that </a:t>
            </a:r>
            <a:r>
              <a:rPr lang="en-US" sz="2400" b="0" dirty="0" err="1">
                <a:solidFill>
                  <a:schemeClr val="tx1"/>
                </a:solidFill>
                <a:effectLst/>
              </a:rPr>
              <a:t>Vargo</a:t>
            </a:r>
            <a:r>
              <a:rPr lang="en-US" sz="2400" b="0" dirty="0">
                <a:solidFill>
                  <a:schemeClr val="tx1"/>
                </a:solidFill>
                <a:effectLst/>
              </a:rPr>
              <a:t> Company sells two products and has the following sales mix and related information:</a:t>
            </a:r>
          </a:p>
          <a:p>
            <a:pPr marL="533400" indent="-533400">
              <a:lnSpc>
                <a:spcPct val="95000"/>
              </a:lnSpc>
              <a:buClr>
                <a:srgbClr val="FF0000"/>
              </a:buClr>
              <a:buFont typeface="Wingdings" panose="05000000000000000000" pitchFamily="2" charset="2"/>
              <a:buBlip>
                <a:blip r:embed="rId4"/>
              </a:buBlip>
            </a:pPr>
            <a:endParaRPr lang="en-US" sz="2400" b="0" dirty="0">
              <a:solidFill>
                <a:schemeClr val="tx1"/>
              </a:solidFill>
              <a:effectLst/>
            </a:endParaRPr>
          </a:p>
          <a:p>
            <a:pPr marL="533400" indent="-533400">
              <a:lnSpc>
                <a:spcPct val="95000"/>
              </a:lnSpc>
              <a:buClr>
                <a:srgbClr val="FF0000"/>
              </a:buClr>
              <a:buFont typeface="Wingdings" panose="05000000000000000000" pitchFamily="2" charset="2"/>
              <a:buBlip>
                <a:blip r:embed="rId4"/>
              </a:buBlip>
            </a:pPr>
            <a:endParaRPr lang="en-US" sz="2400" b="0" dirty="0">
              <a:solidFill>
                <a:schemeClr val="tx1"/>
              </a:solidFill>
              <a:effectLst/>
            </a:endParaRPr>
          </a:p>
          <a:p>
            <a:pPr marL="533400" indent="-533400">
              <a:lnSpc>
                <a:spcPct val="95000"/>
              </a:lnSpc>
              <a:buClr>
                <a:srgbClr val="FF0000"/>
              </a:buClr>
              <a:buFont typeface="Wingdings" panose="05000000000000000000" pitchFamily="2" charset="2"/>
              <a:buBlip>
                <a:blip r:embed="rId4"/>
              </a:buBlip>
            </a:pPr>
            <a:endParaRPr lang="en-US" sz="2400" b="0" dirty="0">
              <a:solidFill>
                <a:schemeClr val="tx1"/>
              </a:solidFill>
              <a:effectLst/>
            </a:endParaRPr>
          </a:p>
          <a:p>
            <a:pPr marL="533400" indent="-533400">
              <a:lnSpc>
                <a:spcPct val="95000"/>
              </a:lnSpc>
              <a:buClr>
                <a:srgbClr val="FF0000"/>
              </a:buClr>
              <a:buFont typeface="Wingdings" panose="05000000000000000000" pitchFamily="2" charset="2"/>
              <a:buBlip>
                <a:blip r:embed="rId4"/>
              </a:buBlip>
            </a:pPr>
            <a:endParaRPr lang="en-US" sz="2400" b="0" dirty="0">
              <a:solidFill>
                <a:schemeClr val="tx1"/>
              </a:solidFill>
              <a:effectLst/>
            </a:endParaRPr>
          </a:p>
          <a:p>
            <a:pPr marL="533400" indent="-533400">
              <a:lnSpc>
                <a:spcPct val="95000"/>
              </a:lnSpc>
              <a:buClr>
                <a:srgbClr val="FF0000"/>
              </a:buClr>
              <a:buFont typeface="Wingdings" panose="05000000000000000000" pitchFamily="2" charset="2"/>
              <a:buBlip>
                <a:blip r:embed="rId4"/>
              </a:buBlip>
            </a:pPr>
            <a:endParaRPr lang="en-US" sz="2400" b="0" dirty="0">
              <a:solidFill>
                <a:schemeClr val="tx1"/>
              </a:solidFill>
              <a:effectLst/>
            </a:endParaRPr>
          </a:p>
          <a:p>
            <a:pPr marL="533400" indent="-533400">
              <a:lnSpc>
                <a:spcPct val="95000"/>
              </a:lnSpc>
              <a:buClr>
                <a:srgbClr val="FF0000"/>
              </a:buClr>
              <a:buFont typeface="Wingdings" panose="05000000000000000000" pitchFamily="2" charset="2"/>
              <a:buBlip>
                <a:blip r:embed="rId4"/>
              </a:buBlip>
            </a:pPr>
            <a:endParaRPr lang="en-US" sz="2400" b="0" dirty="0">
              <a:solidFill>
                <a:schemeClr val="tx1"/>
              </a:solidFill>
              <a:effectLst/>
            </a:endParaRPr>
          </a:p>
          <a:p>
            <a:pPr marL="533400" indent="-533400">
              <a:lnSpc>
                <a:spcPct val="95000"/>
              </a:lnSpc>
              <a:buClr>
                <a:srgbClr val="FF0000"/>
              </a:buClr>
              <a:buFont typeface="Wingdings" panose="05000000000000000000" pitchFamily="2" charset="2"/>
              <a:buBlip>
                <a:blip r:embed="rId4"/>
              </a:buBlip>
            </a:pPr>
            <a:endParaRPr lang="en-US" altLang="en-US" sz="2400" b="0" dirty="0">
              <a:effectLst/>
            </a:endParaRPr>
          </a:p>
        </p:txBody>
      </p:sp>
      <p:pic>
        <p:nvPicPr>
          <p:cNvPr id="839687" name="Picture 7"/>
          <p:cNvPicPr>
            <a:picLocks noGrp="1" noChangeAspect="1" noChangeArrowheads="1"/>
          </p:cNvPicPr>
          <p:nvPr>
            <p:ph sz="quarter" idx="2"/>
          </p:nvPr>
        </p:nvPicPr>
        <p:blipFill>
          <a:blip r:embed="rId5" cstate="print">
            <a:extLst>
              <a:ext uri="{28A0092B-C50C-407E-A947-70E740481C1C}">
                <a14:useLocalDpi xmlns:a14="http://schemas.microsoft.com/office/drawing/2010/main" xmlns="" val="0"/>
              </a:ext>
            </a:extLst>
          </a:blip>
          <a:srcRect/>
          <a:stretch>
            <a:fillRect/>
          </a:stretch>
        </p:blipFill>
        <p:spPr>
          <a:xfrm>
            <a:off x="1676400" y="2514600"/>
            <a:ext cx="5791200" cy="914400"/>
          </a:xfrm>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39689" name="Picture 9"/>
          <p:cNvPicPr>
            <a:picLocks noGrp="1" noChangeAspect="1" noChangeArrowheads="1"/>
          </p:cNvPicPr>
          <p:nvPr>
            <p:ph sz="quarter" idx="3"/>
          </p:nvPr>
        </p:nvPicPr>
        <p:blipFill>
          <a:blip r:embed="rId6" cstate="print">
            <a:extLst>
              <a:ext uri="{28A0092B-C50C-407E-A947-70E740481C1C}">
                <a14:useLocalDpi xmlns:a14="http://schemas.microsoft.com/office/drawing/2010/main" xmlns="" val="0"/>
              </a:ext>
            </a:extLst>
          </a:blip>
          <a:srcRect/>
          <a:stretch>
            <a:fillRect/>
          </a:stretch>
        </p:blipFill>
        <p:spPr>
          <a:xfrm>
            <a:off x="1752600" y="3886200"/>
            <a:ext cx="5638800" cy="1371600"/>
          </a:xfrm>
          <a:noFill/>
          <a:ln w="12700" cap="sq">
            <a:solidFill>
              <a:schemeClr val="tx1"/>
            </a:solidFill>
            <a:miter lim="800000"/>
            <a:headEnd type="none" w="sm" len="sm"/>
            <a:tailEnd type="none" w="sm" len="sm"/>
          </a:ln>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0698237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500"/>
                                  </p:stCondLst>
                                  <p:childTnLst>
                                    <p:set>
                                      <p:cBhvr>
                                        <p:cTn id="6" dur="1" fill="hold">
                                          <p:stCondLst>
                                            <p:cond delay="0"/>
                                          </p:stCondLst>
                                        </p:cTn>
                                        <p:tgtEl>
                                          <p:spTgt spid="839683">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9" presetClass="entr" presetSubtype="0" fill="hold" nodeType="afterEffect">
                                  <p:stCondLst>
                                    <p:cond delay="500"/>
                                  </p:stCondLst>
                                  <p:childTnLst>
                                    <p:set>
                                      <p:cBhvr>
                                        <p:cTn id="9" dur="1" fill="hold">
                                          <p:stCondLst>
                                            <p:cond delay="0"/>
                                          </p:stCondLst>
                                        </p:cTn>
                                        <p:tgtEl>
                                          <p:spTgt spid="839687"/>
                                        </p:tgtEl>
                                        <p:attrNameLst>
                                          <p:attrName>style.visibility</p:attrName>
                                        </p:attrNameLst>
                                      </p:cBhvr>
                                      <p:to>
                                        <p:strVal val="visible"/>
                                      </p:to>
                                    </p:set>
                                    <p:animEffect transition="in" filter="dissolve">
                                      <p:cBhvr>
                                        <p:cTn id="10" dur="500"/>
                                        <p:tgtEl>
                                          <p:spTgt spid="839687"/>
                                        </p:tgtEl>
                                      </p:cBhvr>
                                    </p:animEffect>
                                  </p:childTnLst>
                                </p:cTn>
                              </p:par>
                            </p:childTnLst>
                          </p:cTn>
                        </p:par>
                        <p:par>
                          <p:cTn id="11" fill="hold" nodeType="afterGroup">
                            <p:stCondLst>
                              <p:cond delay="1500"/>
                            </p:stCondLst>
                            <p:childTnLst>
                              <p:par>
                                <p:cTn id="12" presetID="9" presetClass="entr" presetSubtype="0" fill="hold" nodeType="afterEffect">
                                  <p:stCondLst>
                                    <p:cond delay="1000"/>
                                  </p:stCondLst>
                                  <p:childTnLst>
                                    <p:set>
                                      <p:cBhvr>
                                        <p:cTn id="13" dur="1" fill="hold">
                                          <p:stCondLst>
                                            <p:cond delay="0"/>
                                          </p:stCondLst>
                                        </p:cTn>
                                        <p:tgtEl>
                                          <p:spTgt spid="839689"/>
                                        </p:tgtEl>
                                        <p:attrNameLst>
                                          <p:attrName>style.visibility</p:attrName>
                                        </p:attrNameLst>
                                      </p:cBhvr>
                                      <p:to>
                                        <p:strVal val="visible"/>
                                      </p:to>
                                    </p:set>
                                    <p:animEffect transition="in" filter="dissolve">
                                      <p:cBhvr>
                                        <p:cTn id="14" dur="500"/>
                                        <p:tgtEl>
                                          <p:spTgt spid="8396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a:xfrm>
            <a:off x="533400" y="354013"/>
            <a:ext cx="8223250" cy="560387"/>
          </a:xfrm>
          <a:noFill/>
          <a:ln w="12700">
            <a:noFill/>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marL="109538"/>
            <a:r>
              <a:rPr lang="en-US" sz="4000" b="1" i="1" dirty="0"/>
              <a:t>Break-Even Sales in Units - Example</a:t>
            </a:r>
          </a:p>
        </p:txBody>
      </p:sp>
      <p:sp>
        <p:nvSpPr>
          <p:cNvPr id="843779" name="Rectangle 3"/>
          <p:cNvSpPr>
            <a:spLocks noGrp="1" noChangeArrowheads="1"/>
          </p:cNvSpPr>
          <p:nvPr>
            <p:ph type="body" sz="half" idx="1"/>
          </p:nvPr>
        </p:nvSpPr>
        <p:spPr>
          <a:xfrm>
            <a:off x="381000" y="1219200"/>
            <a:ext cx="8229600" cy="4800600"/>
          </a:xfrm>
          <a:solidFill>
            <a:schemeClr val="bg1"/>
          </a:solidFill>
          <a:ln w="12700" cap="flat">
            <a:solidFill>
              <a:schemeClr val="bg1"/>
            </a:solidFill>
            <a:miter lim="800000"/>
            <a:headEnd/>
            <a:tailEnd/>
          </a:ln>
        </p:spPr>
        <p:txBody>
          <a:bodyPr lIns="90488" tIns="44450" rIns="90488" bIns="44450"/>
          <a:lstStyle/>
          <a:p>
            <a:pPr marL="533400" indent="-533400">
              <a:lnSpc>
                <a:spcPct val="95000"/>
              </a:lnSpc>
              <a:buClr>
                <a:srgbClr val="FF0000"/>
              </a:buClr>
              <a:buFont typeface="Wingdings" panose="05000000000000000000" pitchFamily="2" charset="2"/>
              <a:buBlip>
                <a:blip r:embed="rId4"/>
              </a:buBlip>
            </a:pPr>
            <a:r>
              <a:rPr lang="en-US" sz="2400" b="0">
                <a:solidFill>
                  <a:schemeClr val="tx1"/>
                </a:solidFill>
                <a:effectLst/>
              </a:rPr>
              <a:t>First, determine the weighted-average contribution margin for Vargo’s two products:</a:t>
            </a:r>
          </a:p>
          <a:p>
            <a:pPr marL="533400" indent="-533400">
              <a:lnSpc>
                <a:spcPct val="95000"/>
              </a:lnSpc>
              <a:buClr>
                <a:srgbClr val="FF0000"/>
              </a:buClr>
              <a:buFont typeface="Wingdings" panose="05000000000000000000" pitchFamily="2" charset="2"/>
              <a:buBlip>
                <a:blip r:embed="rId4"/>
              </a:buBlip>
            </a:pPr>
            <a:endParaRPr lang="en-US" sz="2400" b="0">
              <a:solidFill>
                <a:schemeClr val="tx1"/>
              </a:solidFill>
              <a:effectLst/>
            </a:endParaRPr>
          </a:p>
          <a:p>
            <a:pPr marL="533400" indent="-533400">
              <a:lnSpc>
                <a:spcPct val="95000"/>
              </a:lnSpc>
              <a:buClr>
                <a:srgbClr val="FF0000"/>
              </a:buClr>
              <a:buFont typeface="Wingdings" panose="05000000000000000000" pitchFamily="2" charset="2"/>
              <a:buBlip>
                <a:blip r:embed="rId4"/>
              </a:buBlip>
            </a:pPr>
            <a:endParaRPr lang="en-US" sz="2400" b="0">
              <a:solidFill>
                <a:schemeClr val="tx1"/>
              </a:solidFill>
              <a:effectLst/>
            </a:endParaRPr>
          </a:p>
          <a:p>
            <a:pPr marL="533400" indent="-533400">
              <a:lnSpc>
                <a:spcPct val="95000"/>
              </a:lnSpc>
              <a:buClr>
                <a:srgbClr val="FF0000"/>
              </a:buClr>
              <a:buFont typeface="Wingdings" panose="05000000000000000000" pitchFamily="2" charset="2"/>
              <a:buBlip>
                <a:blip r:embed="rId4"/>
              </a:buBlip>
            </a:pPr>
            <a:endParaRPr lang="en-US" sz="2400" b="0">
              <a:solidFill>
                <a:schemeClr val="tx1"/>
              </a:solidFill>
              <a:effectLst/>
            </a:endParaRPr>
          </a:p>
          <a:p>
            <a:pPr marL="533400" indent="-533400">
              <a:lnSpc>
                <a:spcPct val="95000"/>
              </a:lnSpc>
              <a:buClr>
                <a:srgbClr val="FF0000"/>
              </a:buClr>
              <a:buFont typeface="Wingdings" panose="05000000000000000000" pitchFamily="2" charset="2"/>
              <a:buBlip>
                <a:blip r:embed="rId4"/>
              </a:buBlip>
            </a:pPr>
            <a:endParaRPr lang="en-US" sz="2400" b="0">
              <a:solidFill>
                <a:schemeClr val="tx1"/>
              </a:solidFill>
              <a:effectLst/>
            </a:endParaRPr>
          </a:p>
          <a:p>
            <a:pPr marL="533400" indent="-533400">
              <a:lnSpc>
                <a:spcPct val="95000"/>
              </a:lnSpc>
              <a:buClr>
                <a:srgbClr val="FF0000"/>
              </a:buClr>
              <a:buFont typeface="Wingdings" panose="05000000000000000000" pitchFamily="2" charset="2"/>
              <a:buBlip>
                <a:blip r:embed="rId4"/>
              </a:buBlip>
            </a:pPr>
            <a:r>
              <a:rPr lang="en-US" sz="2400" b="0">
                <a:solidFill>
                  <a:schemeClr val="tx1"/>
                </a:solidFill>
                <a:effectLst/>
              </a:rPr>
              <a:t>Second, use the weighted-average unit contribution margin to compute the break-even point in units</a:t>
            </a:r>
          </a:p>
          <a:p>
            <a:pPr marL="533400" indent="-533400">
              <a:lnSpc>
                <a:spcPct val="95000"/>
              </a:lnSpc>
              <a:buClr>
                <a:srgbClr val="FF0000"/>
              </a:buClr>
              <a:buFont typeface="Wingdings" panose="05000000000000000000" pitchFamily="2" charset="2"/>
              <a:buBlip>
                <a:blip r:embed="rId4"/>
              </a:buBlip>
            </a:pPr>
            <a:endParaRPr lang="en-US" altLang="en-US" sz="2400" b="0">
              <a:effectLst/>
            </a:endParaRPr>
          </a:p>
        </p:txBody>
      </p:sp>
      <p:pic>
        <p:nvPicPr>
          <p:cNvPr id="843785" name="Picture 9"/>
          <p:cNvPicPr>
            <a:picLocks noGrp="1" noChangeAspect="1" noChangeArrowheads="1"/>
          </p:cNvPicPr>
          <p:nvPr>
            <p:ph sz="quarter" idx="2"/>
          </p:nvPr>
        </p:nvPicPr>
        <p:blipFill>
          <a:blip r:embed="rId5" cstate="print">
            <a:extLst>
              <a:ext uri="{28A0092B-C50C-407E-A947-70E740481C1C}">
                <a14:useLocalDpi xmlns:a14="http://schemas.microsoft.com/office/drawing/2010/main" xmlns="" val="0"/>
              </a:ext>
            </a:extLst>
          </a:blip>
          <a:srcRect/>
          <a:stretch>
            <a:fillRect/>
          </a:stretch>
        </p:blipFill>
        <p:spPr>
          <a:xfrm>
            <a:off x="1447800" y="2209800"/>
            <a:ext cx="6096000" cy="1219200"/>
          </a:xfrm>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43787" name="Picture 11"/>
          <p:cNvPicPr>
            <a:picLocks noGrp="1" noChangeAspect="1" noChangeArrowheads="1"/>
          </p:cNvPicPr>
          <p:nvPr>
            <p:ph sz="quarter" idx="3"/>
          </p:nvPr>
        </p:nvPicPr>
        <p:blipFill>
          <a:blip r:embed="rId6" cstate="print">
            <a:extLst>
              <a:ext uri="{28A0092B-C50C-407E-A947-70E740481C1C}">
                <a14:useLocalDpi xmlns:a14="http://schemas.microsoft.com/office/drawing/2010/main" xmlns="" val="0"/>
              </a:ext>
            </a:extLst>
          </a:blip>
          <a:srcRect/>
          <a:stretch>
            <a:fillRect/>
          </a:stretch>
        </p:blipFill>
        <p:spPr>
          <a:xfrm>
            <a:off x="1447800" y="4724400"/>
            <a:ext cx="6248400" cy="1066800"/>
          </a:xfrm>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160714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500"/>
                                  </p:stCondLst>
                                  <p:childTnLst>
                                    <p:set>
                                      <p:cBhvr>
                                        <p:cTn id="6" dur="1" fill="hold">
                                          <p:stCondLst>
                                            <p:cond delay="0"/>
                                          </p:stCondLst>
                                        </p:cTn>
                                        <p:tgtEl>
                                          <p:spTgt spid="843779">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5" presetClass="entr" presetSubtype="10" fill="hold" nodeType="afterEffect">
                                  <p:stCondLst>
                                    <p:cond delay="500"/>
                                  </p:stCondLst>
                                  <p:childTnLst>
                                    <p:set>
                                      <p:cBhvr>
                                        <p:cTn id="9" dur="1" fill="hold">
                                          <p:stCondLst>
                                            <p:cond delay="0"/>
                                          </p:stCondLst>
                                        </p:cTn>
                                        <p:tgtEl>
                                          <p:spTgt spid="843785"/>
                                        </p:tgtEl>
                                        <p:attrNameLst>
                                          <p:attrName>style.visibility</p:attrName>
                                        </p:attrNameLst>
                                      </p:cBhvr>
                                      <p:to>
                                        <p:strVal val="visible"/>
                                      </p:to>
                                    </p:set>
                                    <p:animEffect transition="in" filter="checkerboard(across)">
                                      <p:cBhvr>
                                        <p:cTn id="10" dur="500"/>
                                        <p:tgtEl>
                                          <p:spTgt spid="843785"/>
                                        </p:tgtEl>
                                      </p:cBhvr>
                                    </p:animEffect>
                                  </p:childTnLst>
                                </p:cTn>
                              </p:par>
                            </p:childTnLst>
                          </p:cTn>
                        </p:par>
                        <p:par>
                          <p:cTn id="11" fill="hold" nodeType="afterGroup">
                            <p:stCondLst>
                              <p:cond delay="1500"/>
                            </p:stCondLst>
                            <p:childTnLst>
                              <p:par>
                                <p:cTn id="12" presetID="1" presetClass="entr" presetSubtype="0" fill="hold" nodeType="afterEffect">
                                  <p:stCondLst>
                                    <p:cond delay="1500"/>
                                  </p:stCondLst>
                                  <p:childTnLst>
                                    <p:set>
                                      <p:cBhvr>
                                        <p:cTn id="13" dur="1" fill="hold">
                                          <p:stCondLst>
                                            <p:cond delay="0"/>
                                          </p:stCondLst>
                                        </p:cTn>
                                        <p:tgtEl>
                                          <p:spTgt spid="843779">
                                            <p:txEl>
                                              <p:pRg st="5" end="5"/>
                                            </p:txEl>
                                          </p:spTgt>
                                        </p:tgtEl>
                                        <p:attrNameLst>
                                          <p:attrName>style.visibility</p:attrName>
                                        </p:attrNameLst>
                                      </p:cBhvr>
                                      <p:to>
                                        <p:strVal val="visible"/>
                                      </p:to>
                                    </p:set>
                                  </p:childTnLst>
                                </p:cTn>
                              </p:par>
                            </p:childTnLst>
                          </p:cTn>
                        </p:par>
                        <p:par>
                          <p:cTn id="14" fill="hold" nodeType="afterGroup">
                            <p:stCondLst>
                              <p:cond delay="3000"/>
                            </p:stCondLst>
                            <p:childTnLst>
                              <p:par>
                                <p:cTn id="15" presetID="5" presetClass="entr" presetSubtype="10" fill="hold" nodeType="afterEffect">
                                  <p:stCondLst>
                                    <p:cond delay="500"/>
                                  </p:stCondLst>
                                  <p:childTnLst>
                                    <p:set>
                                      <p:cBhvr>
                                        <p:cTn id="16" dur="1" fill="hold">
                                          <p:stCondLst>
                                            <p:cond delay="0"/>
                                          </p:stCondLst>
                                        </p:cTn>
                                        <p:tgtEl>
                                          <p:spTgt spid="843787"/>
                                        </p:tgtEl>
                                        <p:attrNameLst>
                                          <p:attrName>style.visibility</p:attrName>
                                        </p:attrNameLst>
                                      </p:cBhvr>
                                      <p:to>
                                        <p:strVal val="visible"/>
                                      </p:to>
                                    </p:set>
                                    <p:animEffect transition="in" filter="checkerboard(across)">
                                      <p:cBhvr>
                                        <p:cTn id="17" dur="500"/>
                                        <p:tgtEl>
                                          <p:spTgt spid="8437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47874" name="Rectangle 2"/>
          <p:cNvSpPr>
            <a:spLocks noGrp="1" noChangeArrowheads="1"/>
          </p:cNvSpPr>
          <p:nvPr>
            <p:ph type="title"/>
          </p:nvPr>
        </p:nvSpPr>
        <p:spPr>
          <a:xfrm>
            <a:off x="533400" y="304800"/>
            <a:ext cx="8223250" cy="560388"/>
          </a:xfrm>
          <a:noFill/>
          <a:ln w="12700">
            <a:noFill/>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marL="109538"/>
            <a:r>
              <a:rPr lang="en-US" sz="4000" b="1" i="1" dirty="0"/>
              <a:t>Break-Even Sales in Units - Example</a:t>
            </a:r>
          </a:p>
        </p:txBody>
      </p:sp>
      <p:sp>
        <p:nvSpPr>
          <p:cNvPr id="847875" name="Rectangle 3"/>
          <p:cNvSpPr>
            <a:spLocks noGrp="1" noChangeArrowheads="1"/>
          </p:cNvSpPr>
          <p:nvPr>
            <p:ph type="body" sz="half" idx="1"/>
          </p:nvPr>
        </p:nvSpPr>
        <p:spPr>
          <a:xfrm>
            <a:off x="381000" y="1143000"/>
            <a:ext cx="8382000" cy="3048000"/>
          </a:xfrm>
          <a:solidFill>
            <a:schemeClr val="bg1"/>
          </a:solidFill>
          <a:ln w="12700" cap="flat">
            <a:solidFill>
              <a:schemeClr val="bg1"/>
            </a:solidFill>
            <a:miter lim="800000"/>
            <a:headEnd/>
            <a:tailEnd/>
          </a:ln>
        </p:spPr>
        <p:txBody>
          <a:bodyPr lIns="90488" tIns="44450" rIns="90488" bIns="44450"/>
          <a:lstStyle/>
          <a:p>
            <a:pPr marL="533400" indent="-533400">
              <a:lnSpc>
                <a:spcPct val="95000"/>
              </a:lnSpc>
              <a:buClr>
                <a:srgbClr val="FF0000"/>
              </a:buClr>
              <a:buFont typeface="Wingdings" panose="05000000000000000000" pitchFamily="2" charset="2"/>
              <a:buBlip>
                <a:blip r:embed="rId4"/>
              </a:buBlip>
            </a:pPr>
            <a:r>
              <a:rPr lang="en-US" sz="2400" b="0" dirty="0">
                <a:solidFill>
                  <a:schemeClr val="tx1"/>
                </a:solidFill>
                <a:effectLst/>
              </a:rPr>
              <a:t>With a break-even point of 1,000 units, </a:t>
            </a:r>
            <a:r>
              <a:rPr lang="en-US" sz="2400" b="0" dirty="0" err="1">
                <a:solidFill>
                  <a:schemeClr val="tx1"/>
                </a:solidFill>
                <a:effectLst/>
              </a:rPr>
              <a:t>Vargo</a:t>
            </a:r>
            <a:r>
              <a:rPr lang="en-US" sz="2400" b="0" dirty="0">
                <a:solidFill>
                  <a:schemeClr val="tx1"/>
                </a:solidFill>
                <a:effectLst/>
              </a:rPr>
              <a:t> must sell:</a:t>
            </a:r>
          </a:p>
          <a:p>
            <a:pPr marL="533400" indent="-533400">
              <a:lnSpc>
                <a:spcPct val="95000"/>
              </a:lnSpc>
              <a:buClr>
                <a:srgbClr val="FF0000"/>
              </a:buClr>
              <a:buFont typeface="Wingdings" panose="05000000000000000000" pitchFamily="2" charset="2"/>
              <a:buNone/>
            </a:pPr>
            <a:r>
              <a:rPr lang="en-US" sz="2400" b="0" dirty="0">
                <a:solidFill>
                  <a:schemeClr val="tx1"/>
                </a:solidFill>
                <a:effectLst/>
              </a:rPr>
              <a:t>		750 DVD Players (1,000 units x 75%)</a:t>
            </a:r>
          </a:p>
          <a:p>
            <a:pPr marL="533400" indent="-533400">
              <a:lnSpc>
                <a:spcPct val="95000"/>
              </a:lnSpc>
              <a:buClr>
                <a:srgbClr val="FF0000"/>
              </a:buClr>
              <a:buFont typeface="Wingdings" panose="05000000000000000000" pitchFamily="2" charset="2"/>
              <a:buNone/>
            </a:pPr>
            <a:r>
              <a:rPr lang="en-US" sz="2400" b="0" dirty="0">
                <a:solidFill>
                  <a:schemeClr val="tx1"/>
                </a:solidFill>
                <a:effectLst/>
              </a:rPr>
              <a:t>		250 TVs (1,000 units x 25%)</a:t>
            </a:r>
          </a:p>
          <a:p>
            <a:pPr marL="533400" indent="-533400">
              <a:lnSpc>
                <a:spcPct val="95000"/>
              </a:lnSpc>
              <a:buClr>
                <a:srgbClr val="FF0000"/>
              </a:buClr>
              <a:buFont typeface="Wingdings" panose="05000000000000000000" pitchFamily="2" charset="2"/>
              <a:buBlip>
                <a:blip r:embed="rId4"/>
              </a:buBlip>
            </a:pPr>
            <a:endParaRPr lang="en-US" sz="2400" b="0" dirty="0">
              <a:solidFill>
                <a:schemeClr val="tx1"/>
              </a:solidFill>
              <a:effectLst/>
            </a:endParaRPr>
          </a:p>
          <a:p>
            <a:pPr marL="533400" indent="-533400">
              <a:lnSpc>
                <a:spcPct val="95000"/>
              </a:lnSpc>
              <a:buClr>
                <a:srgbClr val="FF0000"/>
              </a:buClr>
              <a:buFont typeface="Wingdings" panose="05000000000000000000" pitchFamily="2" charset="2"/>
              <a:buBlip>
                <a:blip r:embed="rId4"/>
              </a:buBlip>
            </a:pPr>
            <a:r>
              <a:rPr lang="en-US" sz="2400" b="0" dirty="0">
                <a:solidFill>
                  <a:schemeClr val="tx1"/>
                </a:solidFill>
                <a:effectLst/>
              </a:rPr>
              <a:t>At this level, the total contribution margin will equal the fixed costs of $275,000 </a:t>
            </a:r>
            <a:endParaRPr lang="en-US" altLang="en-US" sz="2400" b="0" dirty="0">
              <a:effectLst/>
            </a:endParaRPr>
          </a:p>
        </p:txBody>
      </p:sp>
      <p:pic>
        <p:nvPicPr>
          <p:cNvPr id="847883" name="Picture 11"/>
          <p:cNvPicPr>
            <a:picLocks noGrp="1" noChangeAspect="1" noChangeArrowheads="1"/>
          </p:cNvPicPr>
          <p:nvPr>
            <p:ph sz="half" idx="2"/>
          </p:nvPr>
        </p:nvPicPr>
        <p:blipFill>
          <a:blip r:embed="rId5" cstate="print">
            <a:extLst>
              <a:ext uri="{28A0092B-C50C-407E-A947-70E740481C1C}">
                <a14:useLocalDpi xmlns:a14="http://schemas.microsoft.com/office/drawing/2010/main" xmlns="" val="0"/>
              </a:ext>
            </a:extLst>
          </a:blip>
          <a:srcRect/>
          <a:stretch>
            <a:fillRect/>
          </a:stretch>
        </p:blipFill>
        <p:spPr>
          <a:xfrm>
            <a:off x="1066800" y="4343400"/>
            <a:ext cx="7239000" cy="1524000"/>
          </a:xfrm>
          <a:noFill/>
          <a:ln w="12700" cap="sq">
            <a:solidFill>
              <a:schemeClr val="tx1"/>
            </a:solidFill>
            <a:miter lim="800000"/>
            <a:headEnd type="none" w="sm" len="sm"/>
            <a:tailEnd type="none" w="sm" len="sm"/>
          </a:ln>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41923473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500"/>
                                  </p:stCondLst>
                                  <p:childTnLst>
                                    <p:set>
                                      <p:cBhvr>
                                        <p:cTn id="6" dur="1" fill="hold">
                                          <p:stCondLst>
                                            <p:cond delay="0"/>
                                          </p:stCondLst>
                                        </p:cTn>
                                        <p:tgtEl>
                                          <p:spTgt spid="847875">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500"/>
                                  </p:stCondLst>
                                  <p:childTnLst>
                                    <p:set>
                                      <p:cBhvr>
                                        <p:cTn id="9" dur="1" fill="hold">
                                          <p:stCondLst>
                                            <p:cond delay="0"/>
                                          </p:stCondLst>
                                        </p:cTn>
                                        <p:tgtEl>
                                          <p:spTgt spid="847875">
                                            <p:txEl>
                                              <p:pRg st="1" end="1"/>
                                            </p:txEl>
                                          </p:spTgt>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nodeType="afterEffect">
                                  <p:stCondLst>
                                    <p:cond delay="500"/>
                                  </p:stCondLst>
                                  <p:childTnLst>
                                    <p:set>
                                      <p:cBhvr>
                                        <p:cTn id="12" dur="1" fill="hold">
                                          <p:stCondLst>
                                            <p:cond delay="0"/>
                                          </p:stCondLst>
                                        </p:cTn>
                                        <p:tgtEl>
                                          <p:spTgt spid="847875">
                                            <p:txEl>
                                              <p:pRg st="2" end="2"/>
                                            </p:txEl>
                                          </p:spTgt>
                                        </p:tgtEl>
                                        <p:attrNameLst>
                                          <p:attrName>style.visibility</p:attrName>
                                        </p:attrNameLst>
                                      </p:cBhvr>
                                      <p:to>
                                        <p:strVal val="visible"/>
                                      </p:to>
                                    </p:set>
                                  </p:childTnLst>
                                </p:cTn>
                              </p:par>
                            </p:childTnLst>
                          </p:cTn>
                        </p:par>
                        <p:par>
                          <p:cTn id="13" fill="hold" nodeType="afterGroup">
                            <p:stCondLst>
                              <p:cond delay="1500"/>
                            </p:stCondLst>
                            <p:childTnLst>
                              <p:par>
                                <p:cTn id="14" presetID="1" presetClass="entr" presetSubtype="0" fill="hold" nodeType="afterEffect">
                                  <p:stCondLst>
                                    <p:cond delay="1500"/>
                                  </p:stCondLst>
                                  <p:childTnLst>
                                    <p:set>
                                      <p:cBhvr>
                                        <p:cTn id="15" dur="1" fill="hold">
                                          <p:stCondLst>
                                            <p:cond delay="0"/>
                                          </p:stCondLst>
                                        </p:cTn>
                                        <p:tgtEl>
                                          <p:spTgt spid="847875">
                                            <p:txEl>
                                              <p:pRg st="4" end="4"/>
                                            </p:txEl>
                                          </p:spTgt>
                                        </p:tgtEl>
                                        <p:attrNameLst>
                                          <p:attrName>style.visibility</p:attrName>
                                        </p:attrNameLst>
                                      </p:cBhvr>
                                      <p:to>
                                        <p:strVal val="visible"/>
                                      </p:to>
                                    </p:set>
                                  </p:childTnLst>
                                </p:cTn>
                              </p:par>
                            </p:childTnLst>
                          </p:cTn>
                        </p:par>
                        <p:par>
                          <p:cTn id="16" fill="hold" nodeType="afterGroup">
                            <p:stCondLst>
                              <p:cond delay="3000"/>
                            </p:stCondLst>
                            <p:childTnLst>
                              <p:par>
                                <p:cTn id="17" presetID="8" presetClass="entr" presetSubtype="16" fill="hold" nodeType="afterEffect">
                                  <p:stCondLst>
                                    <p:cond delay="500"/>
                                  </p:stCondLst>
                                  <p:childTnLst>
                                    <p:set>
                                      <p:cBhvr>
                                        <p:cTn id="18" dur="1" fill="hold">
                                          <p:stCondLst>
                                            <p:cond delay="0"/>
                                          </p:stCondLst>
                                        </p:cTn>
                                        <p:tgtEl>
                                          <p:spTgt spid="847883"/>
                                        </p:tgtEl>
                                        <p:attrNameLst>
                                          <p:attrName>style.visibility</p:attrName>
                                        </p:attrNameLst>
                                      </p:cBhvr>
                                      <p:to>
                                        <p:strVal val="visible"/>
                                      </p:to>
                                    </p:set>
                                    <p:animEffect transition="in" filter="diamond(in)">
                                      <p:cBhvr>
                                        <p:cTn id="19" dur="500"/>
                                        <p:tgtEl>
                                          <p:spTgt spid="8478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51970" name="Rectangle 2"/>
          <p:cNvSpPr>
            <a:spLocks noGrp="1" noChangeArrowheads="1"/>
          </p:cNvSpPr>
          <p:nvPr>
            <p:ph type="title"/>
          </p:nvPr>
        </p:nvSpPr>
        <p:spPr>
          <a:xfrm>
            <a:off x="457200" y="381000"/>
            <a:ext cx="8223250" cy="560388"/>
          </a:xfrm>
          <a:noFill/>
          <a:ln w="12700">
            <a:noFill/>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marL="109538"/>
            <a:r>
              <a:rPr lang="en-US" sz="4000" b="1" i="1" dirty="0"/>
              <a:t>Break-Even Sales in Dollars</a:t>
            </a:r>
          </a:p>
        </p:txBody>
      </p:sp>
      <p:sp>
        <p:nvSpPr>
          <p:cNvPr id="851971" name="Rectangle 3"/>
          <p:cNvSpPr>
            <a:spLocks noGrp="1" noChangeArrowheads="1"/>
          </p:cNvSpPr>
          <p:nvPr>
            <p:ph type="body" sz="half" idx="1"/>
          </p:nvPr>
        </p:nvSpPr>
        <p:spPr>
          <a:xfrm>
            <a:off x="457200" y="1143000"/>
            <a:ext cx="8305800" cy="5105400"/>
          </a:xfrm>
          <a:solidFill>
            <a:schemeClr val="bg1"/>
          </a:solidFill>
          <a:ln w="12700" cap="flat">
            <a:solidFill>
              <a:schemeClr val="bg1"/>
            </a:solidFill>
            <a:miter lim="800000"/>
            <a:headEnd/>
            <a:tailEnd/>
          </a:ln>
        </p:spPr>
        <p:txBody>
          <a:bodyPr lIns="90488" tIns="44450" rIns="90488" bIns="44450"/>
          <a:lstStyle/>
          <a:p>
            <a:pPr marL="533400" indent="-533400">
              <a:lnSpc>
                <a:spcPct val="95000"/>
              </a:lnSpc>
              <a:buClr>
                <a:srgbClr val="FF0000"/>
              </a:buClr>
              <a:buFont typeface="Wingdings" panose="05000000000000000000" pitchFamily="2" charset="2"/>
              <a:buBlip>
                <a:blip r:embed="rId4"/>
              </a:buBlip>
            </a:pPr>
            <a:r>
              <a:rPr lang="en-US" sz="2400" b="0">
                <a:solidFill>
                  <a:schemeClr val="tx1"/>
                </a:solidFill>
                <a:effectLst/>
              </a:rPr>
              <a:t>The calculation of break-even point in units works well if the company has only a few products</a:t>
            </a:r>
          </a:p>
          <a:p>
            <a:pPr marL="533400" indent="-533400">
              <a:lnSpc>
                <a:spcPct val="95000"/>
              </a:lnSpc>
              <a:buClr>
                <a:srgbClr val="FF0000"/>
              </a:buClr>
              <a:buFont typeface="Wingdings" panose="05000000000000000000" pitchFamily="2" charset="2"/>
              <a:buBlip>
                <a:blip r:embed="rId4"/>
              </a:buBlip>
            </a:pPr>
            <a:endParaRPr lang="en-US" sz="2400" b="0">
              <a:solidFill>
                <a:schemeClr val="tx1"/>
              </a:solidFill>
              <a:effectLst/>
            </a:endParaRPr>
          </a:p>
          <a:p>
            <a:pPr marL="533400" indent="-533400">
              <a:lnSpc>
                <a:spcPct val="95000"/>
              </a:lnSpc>
              <a:buClr>
                <a:srgbClr val="FF0000"/>
              </a:buClr>
              <a:buFont typeface="Wingdings" panose="05000000000000000000" pitchFamily="2" charset="2"/>
              <a:buBlip>
                <a:blip r:embed="rId4"/>
              </a:buBlip>
            </a:pPr>
            <a:r>
              <a:rPr lang="en-US" sz="2400" b="0">
                <a:solidFill>
                  <a:schemeClr val="tx1"/>
                </a:solidFill>
                <a:effectLst/>
              </a:rPr>
              <a:t>Consider 3M which has over 30,000 different products:</a:t>
            </a:r>
          </a:p>
          <a:p>
            <a:pPr marL="533400" indent="-533400" algn="ctr">
              <a:spcBef>
                <a:spcPct val="50000"/>
              </a:spcBef>
              <a:buClr>
                <a:srgbClr val="FF0000"/>
              </a:buClr>
              <a:buFont typeface="Wingdings" panose="05000000000000000000" pitchFamily="2" charset="2"/>
              <a:buNone/>
            </a:pPr>
            <a:r>
              <a:rPr lang="en-US" sz="2400" b="0">
                <a:solidFill>
                  <a:schemeClr val="tx1"/>
                </a:solidFill>
                <a:effectLst/>
              </a:rPr>
              <a:t>	</a:t>
            </a:r>
            <a:r>
              <a:rPr lang="en-US" sz="2400" b="0" i="1">
                <a:solidFill>
                  <a:srgbClr val="A50021"/>
                </a:solidFill>
                <a:effectLst/>
              </a:rPr>
              <a:t>3M would need to calculate 30,000 different</a:t>
            </a:r>
          </a:p>
          <a:p>
            <a:pPr marL="533400" indent="-533400" algn="ctr">
              <a:spcBef>
                <a:spcPct val="0"/>
              </a:spcBef>
              <a:buClr>
                <a:srgbClr val="FF0000"/>
              </a:buClr>
              <a:buFont typeface="Wingdings" panose="05000000000000000000" pitchFamily="2" charset="2"/>
              <a:buNone/>
            </a:pPr>
            <a:r>
              <a:rPr lang="en-US" sz="2400" b="0" i="1">
                <a:solidFill>
                  <a:srgbClr val="A50021"/>
                </a:solidFill>
                <a:effectLst/>
              </a:rPr>
              <a:t> unit contribution margins</a:t>
            </a:r>
            <a:r>
              <a:rPr lang="en-US" sz="2400" b="0">
                <a:solidFill>
                  <a:srgbClr val="A50021"/>
                </a:solidFill>
                <a:effectLst/>
              </a:rPr>
              <a:t> </a:t>
            </a:r>
          </a:p>
          <a:p>
            <a:pPr marL="533400" indent="-533400" algn="ctr">
              <a:lnSpc>
                <a:spcPct val="95000"/>
              </a:lnSpc>
              <a:buClr>
                <a:srgbClr val="FF0000"/>
              </a:buClr>
              <a:buFont typeface="Wingdings" panose="05000000000000000000" pitchFamily="2" charset="2"/>
              <a:buNone/>
            </a:pPr>
            <a:endParaRPr lang="en-US" sz="2400" b="0">
              <a:solidFill>
                <a:schemeClr val="tx1"/>
              </a:solidFill>
              <a:effectLst/>
            </a:endParaRPr>
          </a:p>
          <a:p>
            <a:pPr marL="533400" indent="-533400">
              <a:lnSpc>
                <a:spcPct val="95000"/>
              </a:lnSpc>
              <a:buClr>
                <a:srgbClr val="FF0000"/>
              </a:buClr>
              <a:buFont typeface="Wingdings" panose="05000000000000000000" pitchFamily="2" charset="2"/>
              <a:buBlip>
                <a:blip r:embed="rId4"/>
              </a:buBlip>
            </a:pPr>
            <a:r>
              <a:rPr lang="en-US" sz="2400" b="0">
                <a:solidFill>
                  <a:schemeClr val="tx1"/>
                </a:solidFill>
                <a:effectLst/>
              </a:rPr>
              <a:t>When there are many products, calculate the break-even point in terms of sales dollars for</a:t>
            </a:r>
            <a:r>
              <a:rPr lang="en-US" sz="2400" b="0" i="1">
                <a:solidFill>
                  <a:srgbClr val="A50021"/>
                </a:solidFill>
                <a:effectLst/>
              </a:rPr>
              <a:t> </a:t>
            </a:r>
            <a:r>
              <a:rPr lang="en-US" sz="2400" i="1">
                <a:solidFill>
                  <a:srgbClr val="003399"/>
                </a:solidFill>
                <a:effectLst/>
              </a:rPr>
              <a:t>divisions or product</a:t>
            </a:r>
            <a:r>
              <a:rPr lang="en-US" sz="2400" b="0" i="1">
                <a:solidFill>
                  <a:srgbClr val="A50021"/>
                </a:solidFill>
                <a:effectLst/>
              </a:rPr>
              <a:t> </a:t>
            </a:r>
            <a:r>
              <a:rPr lang="en-US" sz="2400" i="1">
                <a:solidFill>
                  <a:srgbClr val="003399"/>
                </a:solidFill>
                <a:effectLst/>
              </a:rPr>
              <a:t>lines,</a:t>
            </a:r>
            <a:r>
              <a:rPr lang="en-US" sz="2400" b="0" i="1">
                <a:solidFill>
                  <a:srgbClr val="A50021"/>
                </a:solidFill>
                <a:effectLst/>
              </a:rPr>
              <a:t> </a:t>
            </a:r>
            <a:r>
              <a:rPr lang="en-US" sz="2400" i="1">
                <a:solidFill>
                  <a:srgbClr val="A50021"/>
                </a:solidFill>
                <a:effectLst/>
              </a:rPr>
              <a:t>NOT</a:t>
            </a:r>
            <a:r>
              <a:rPr lang="en-US" sz="2400" b="0" i="1">
                <a:solidFill>
                  <a:srgbClr val="A50021"/>
                </a:solidFill>
                <a:effectLst/>
              </a:rPr>
              <a:t> </a:t>
            </a:r>
            <a:r>
              <a:rPr lang="en-US" sz="2400" i="1">
                <a:solidFill>
                  <a:srgbClr val="003399"/>
                </a:solidFill>
                <a:effectLst/>
              </a:rPr>
              <a:t>individual products</a:t>
            </a:r>
            <a:r>
              <a:rPr lang="en-US" sz="2400" b="0" i="1">
                <a:solidFill>
                  <a:srgbClr val="A50021"/>
                </a:solidFill>
                <a:effectLst/>
              </a:rPr>
              <a:t>	</a:t>
            </a:r>
            <a:endParaRPr lang="en-US" altLang="en-US" sz="2400" b="0">
              <a:solidFill>
                <a:srgbClr val="A50021"/>
              </a:solidFill>
              <a:effectLst/>
            </a:endParaRPr>
          </a:p>
        </p:txBody>
      </p:sp>
    </p:spTree>
    <p:extLst>
      <p:ext uri="{BB962C8B-B14F-4D97-AF65-F5344CB8AC3E}">
        <p14:creationId xmlns:p14="http://schemas.microsoft.com/office/powerpoint/2010/main" xmlns="" val="55414630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500"/>
                                  </p:stCondLst>
                                  <p:childTnLst>
                                    <p:set>
                                      <p:cBhvr>
                                        <p:cTn id="6" dur="1" fill="hold">
                                          <p:stCondLst>
                                            <p:cond delay="0"/>
                                          </p:stCondLst>
                                        </p:cTn>
                                        <p:tgtEl>
                                          <p:spTgt spid="851971">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500"/>
                                  </p:stCondLst>
                                  <p:childTnLst>
                                    <p:set>
                                      <p:cBhvr>
                                        <p:cTn id="9" dur="1" fill="hold">
                                          <p:stCondLst>
                                            <p:cond delay="0"/>
                                          </p:stCondLst>
                                        </p:cTn>
                                        <p:tgtEl>
                                          <p:spTgt spid="851971">
                                            <p:txEl>
                                              <p:pRg st="2" end="2"/>
                                            </p:txEl>
                                          </p:spTgt>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nodeType="afterEffect">
                                  <p:stCondLst>
                                    <p:cond delay="500"/>
                                  </p:stCondLst>
                                  <p:childTnLst>
                                    <p:set>
                                      <p:cBhvr>
                                        <p:cTn id="12" dur="1" fill="hold">
                                          <p:stCondLst>
                                            <p:cond delay="0"/>
                                          </p:stCondLst>
                                        </p:cTn>
                                        <p:tgtEl>
                                          <p:spTgt spid="851971">
                                            <p:txEl>
                                              <p:pRg st="3" end="3"/>
                                            </p:txEl>
                                          </p:spTgt>
                                        </p:tgtEl>
                                        <p:attrNameLst>
                                          <p:attrName>style.visibility</p:attrName>
                                        </p:attrNameLst>
                                      </p:cBhvr>
                                      <p:to>
                                        <p:strVal val="visible"/>
                                      </p:to>
                                    </p:set>
                                  </p:childTnLst>
                                </p:cTn>
                              </p:par>
                              <p:par>
                                <p:cTn id="13" presetID="1" presetClass="entr" presetSubtype="0" fill="hold" nodeType="withEffect">
                                  <p:stCondLst>
                                    <p:cond delay="500"/>
                                  </p:stCondLst>
                                  <p:childTnLst>
                                    <p:set>
                                      <p:cBhvr>
                                        <p:cTn id="14" dur="1" fill="hold">
                                          <p:stCondLst>
                                            <p:cond delay="0"/>
                                          </p:stCondLst>
                                        </p:cTn>
                                        <p:tgtEl>
                                          <p:spTgt spid="851971">
                                            <p:txEl>
                                              <p:pRg st="4" end="4"/>
                                            </p:txEl>
                                          </p:spTgt>
                                        </p:tgtEl>
                                        <p:attrNameLst>
                                          <p:attrName>style.visibility</p:attrName>
                                        </p:attrNameLst>
                                      </p:cBhvr>
                                      <p:to>
                                        <p:strVal val="visible"/>
                                      </p:to>
                                    </p:set>
                                  </p:childTnLst>
                                </p:cTn>
                              </p:par>
                            </p:childTnLst>
                          </p:cTn>
                        </p:par>
                        <p:par>
                          <p:cTn id="15" fill="hold" nodeType="afterGroup">
                            <p:stCondLst>
                              <p:cond delay="1500"/>
                            </p:stCondLst>
                            <p:childTnLst>
                              <p:par>
                                <p:cTn id="16" presetID="1" presetClass="entr" presetSubtype="0" fill="hold" nodeType="afterEffect">
                                  <p:stCondLst>
                                    <p:cond delay="500"/>
                                  </p:stCondLst>
                                  <p:childTnLst>
                                    <p:set>
                                      <p:cBhvr>
                                        <p:cTn id="17" dur="1" fill="hold">
                                          <p:stCondLst>
                                            <p:cond delay="0"/>
                                          </p:stCondLst>
                                        </p:cTn>
                                        <p:tgtEl>
                                          <p:spTgt spid="85197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54018" name="Rectangle 2"/>
          <p:cNvSpPr>
            <a:spLocks noGrp="1" noChangeArrowheads="1"/>
          </p:cNvSpPr>
          <p:nvPr>
            <p:ph type="title"/>
          </p:nvPr>
        </p:nvSpPr>
        <p:spPr>
          <a:xfrm>
            <a:off x="381000" y="228600"/>
            <a:ext cx="8293100" cy="560388"/>
          </a:xfrm>
          <a:noFill/>
          <a:ln w="12700">
            <a:noFill/>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marL="109538"/>
            <a:r>
              <a:rPr lang="en-US" sz="4000" b="1" i="1" dirty="0"/>
              <a:t>Break-Even Sales in Dollars - Example</a:t>
            </a:r>
          </a:p>
        </p:txBody>
      </p:sp>
      <p:sp>
        <p:nvSpPr>
          <p:cNvPr id="854019" name="Rectangle 3"/>
          <p:cNvSpPr>
            <a:spLocks noGrp="1" noChangeArrowheads="1"/>
          </p:cNvSpPr>
          <p:nvPr>
            <p:ph type="body" sz="half" idx="1"/>
          </p:nvPr>
        </p:nvSpPr>
        <p:spPr>
          <a:xfrm>
            <a:off x="838200" y="1219200"/>
            <a:ext cx="7924800" cy="4800600"/>
          </a:xfrm>
          <a:solidFill>
            <a:schemeClr val="bg1"/>
          </a:solidFill>
          <a:ln w="12700" cap="flat">
            <a:solidFill>
              <a:schemeClr val="bg1"/>
            </a:solidFill>
            <a:miter lim="800000"/>
            <a:headEnd/>
            <a:tailEnd/>
          </a:ln>
        </p:spPr>
        <p:txBody>
          <a:bodyPr lIns="90488" tIns="44450" rIns="90488" bIns="44450"/>
          <a:lstStyle/>
          <a:p>
            <a:pPr marL="533400" indent="-533400">
              <a:lnSpc>
                <a:spcPct val="95000"/>
              </a:lnSpc>
              <a:buClr>
                <a:srgbClr val="FF0000"/>
              </a:buClr>
              <a:buFont typeface="Wingdings" panose="05000000000000000000" pitchFamily="2" charset="2"/>
              <a:buBlip>
                <a:blip r:embed="rId4"/>
              </a:buBlip>
            </a:pPr>
            <a:r>
              <a:rPr lang="en-US" sz="2400" b="0" dirty="0">
                <a:solidFill>
                  <a:schemeClr val="tx1"/>
                </a:solidFill>
                <a:effectLst/>
              </a:rPr>
              <a:t>Assume that Kale Garden Supply Company has two divisions:  Indoor Plants and Outdoor Plants</a:t>
            </a:r>
          </a:p>
          <a:p>
            <a:pPr marL="533400" indent="-533400">
              <a:lnSpc>
                <a:spcPct val="95000"/>
              </a:lnSpc>
              <a:buClr>
                <a:srgbClr val="FF0000"/>
              </a:buClr>
              <a:buFont typeface="Wingdings" panose="05000000000000000000" pitchFamily="2" charset="2"/>
              <a:buBlip>
                <a:blip r:embed="rId4"/>
              </a:buBlip>
            </a:pPr>
            <a:endParaRPr lang="en-US" sz="2400" b="0" dirty="0">
              <a:solidFill>
                <a:schemeClr val="tx1"/>
              </a:solidFill>
              <a:effectLst/>
            </a:endParaRPr>
          </a:p>
          <a:p>
            <a:pPr marL="533400" indent="-533400">
              <a:lnSpc>
                <a:spcPct val="95000"/>
              </a:lnSpc>
              <a:buClr>
                <a:srgbClr val="FF0000"/>
              </a:buClr>
              <a:buFont typeface="Wingdings" panose="05000000000000000000" pitchFamily="2" charset="2"/>
              <a:buBlip>
                <a:blip r:embed="rId4"/>
              </a:buBlip>
            </a:pPr>
            <a:r>
              <a:rPr lang="en-US" sz="2400" b="0" dirty="0">
                <a:solidFill>
                  <a:schemeClr val="tx1"/>
                </a:solidFill>
                <a:effectLst/>
              </a:rPr>
              <a:t>Each division has hundreds of different plant types</a:t>
            </a:r>
          </a:p>
          <a:p>
            <a:pPr marL="533400" indent="-533400">
              <a:lnSpc>
                <a:spcPct val="95000"/>
              </a:lnSpc>
              <a:buClr>
                <a:srgbClr val="FF0000"/>
              </a:buClr>
              <a:buFont typeface="Wingdings" panose="05000000000000000000" pitchFamily="2" charset="2"/>
              <a:buBlip>
                <a:blip r:embed="rId4"/>
              </a:buBlip>
            </a:pPr>
            <a:endParaRPr lang="en-US" sz="2400" b="0" dirty="0">
              <a:solidFill>
                <a:schemeClr val="tx1"/>
              </a:solidFill>
              <a:effectLst/>
            </a:endParaRPr>
          </a:p>
          <a:p>
            <a:pPr marL="533400" indent="-533400">
              <a:lnSpc>
                <a:spcPct val="95000"/>
              </a:lnSpc>
              <a:buClr>
                <a:srgbClr val="FF0000"/>
              </a:buClr>
              <a:buFont typeface="Wingdings" panose="05000000000000000000" pitchFamily="2" charset="2"/>
              <a:buBlip>
                <a:blip r:embed="rId4"/>
              </a:buBlip>
            </a:pPr>
            <a:r>
              <a:rPr lang="en-US" sz="2400" b="0" dirty="0">
                <a:solidFill>
                  <a:schemeClr val="tx1"/>
                </a:solidFill>
                <a:effectLst/>
              </a:rPr>
              <a:t>Compute sales mix as </a:t>
            </a:r>
            <a:r>
              <a:rPr lang="en-US" sz="2400" b="0" i="1" dirty="0">
                <a:solidFill>
                  <a:srgbClr val="A50021"/>
                </a:solidFill>
                <a:effectLst/>
              </a:rPr>
              <a:t>a percentage of total dollar sales</a:t>
            </a:r>
            <a:r>
              <a:rPr lang="en-US" sz="2400" b="0" dirty="0">
                <a:solidFill>
                  <a:schemeClr val="tx1"/>
                </a:solidFill>
                <a:effectLst/>
              </a:rPr>
              <a:t> rather than units sold</a:t>
            </a:r>
          </a:p>
          <a:p>
            <a:pPr marL="533400" indent="-533400">
              <a:lnSpc>
                <a:spcPct val="95000"/>
              </a:lnSpc>
              <a:buClr>
                <a:srgbClr val="FF0000"/>
              </a:buClr>
              <a:buFont typeface="Wingdings" panose="05000000000000000000" pitchFamily="2" charset="2"/>
              <a:buNone/>
            </a:pPr>
            <a:r>
              <a:rPr lang="en-US" sz="2400" b="0" dirty="0">
                <a:solidFill>
                  <a:schemeClr val="tx1"/>
                </a:solidFill>
                <a:effectLst/>
              </a:rPr>
              <a:t>			 </a:t>
            </a:r>
            <a:r>
              <a:rPr lang="en-US" sz="2400" i="1" dirty="0">
                <a:solidFill>
                  <a:srgbClr val="003399"/>
                </a:solidFill>
                <a:effectLst/>
              </a:rPr>
              <a:t>and</a:t>
            </a:r>
          </a:p>
          <a:p>
            <a:pPr marL="533400" indent="-533400">
              <a:lnSpc>
                <a:spcPct val="95000"/>
              </a:lnSpc>
              <a:buClr>
                <a:srgbClr val="FF0000"/>
              </a:buClr>
              <a:buFont typeface="Wingdings" panose="05000000000000000000" pitchFamily="2" charset="2"/>
              <a:buBlip>
                <a:blip r:embed="rId4"/>
              </a:buBlip>
            </a:pPr>
            <a:r>
              <a:rPr lang="en-US" sz="2400" b="0" dirty="0">
                <a:solidFill>
                  <a:schemeClr val="tx1"/>
                </a:solidFill>
                <a:effectLst/>
              </a:rPr>
              <a:t>Compute the </a:t>
            </a:r>
            <a:r>
              <a:rPr lang="en-US" sz="2400" b="0" i="1" dirty="0">
                <a:solidFill>
                  <a:srgbClr val="A50021"/>
                </a:solidFill>
                <a:effectLst/>
              </a:rPr>
              <a:t>contribution margin ratio</a:t>
            </a:r>
            <a:r>
              <a:rPr lang="en-US" sz="2400" b="0" dirty="0">
                <a:solidFill>
                  <a:schemeClr val="tx1"/>
                </a:solidFill>
                <a:effectLst/>
              </a:rPr>
              <a:t> rather than the contribution margin per unit</a:t>
            </a:r>
            <a:endParaRPr lang="en-US" altLang="en-US" sz="2400" b="0" dirty="0">
              <a:effectLst/>
            </a:endParaRPr>
          </a:p>
        </p:txBody>
      </p:sp>
    </p:spTree>
    <p:extLst>
      <p:ext uri="{BB962C8B-B14F-4D97-AF65-F5344CB8AC3E}">
        <p14:creationId xmlns:p14="http://schemas.microsoft.com/office/powerpoint/2010/main" xmlns="" val="27757816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500"/>
                                  </p:stCondLst>
                                  <p:childTnLst>
                                    <p:set>
                                      <p:cBhvr>
                                        <p:cTn id="6" dur="1" fill="hold">
                                          <p:stCondLst>
                                            <p:cond delay="0"/>
                                          </p:stCondLst>
                                        </p:cTn>
                                        <p:tgtEl>
                                          <p:spTgt spid="854019">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500"/>
                                  </p:stCondLst>
                                  <p:childTnLst>
                                    <p:set>
                                      <p:cBhvr>
                                        <p:cTn id="9" dur="1" fill="hold">
                                          <p:stCondLst>
                                            <p:cond delay="0"/>
                                          </p:stCondLst>
                                        </p:cTn>
                                        <p:tgtEl>
                                          <p:spTgt spid="854019">
                                            <p:txEl>
                                              <p:pRg st="2" end="2"/>
                                            </p:txEl>
                                          </p:spTgt>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nodeType="afterEffect">
                                  <p:stCondLst>
                                    <p:cond delay="500"/>
                                  </p:stCondLst>
                                  <p:childTnLst>
                                    <p:set>
                                      <p:cBhvr>
                                        <p:cTn id="12" dur="1" fill="hold">
                                          <p:stCondLst>
                                            <p:cond delay="0"/>
                                          </p:stCondLst>
                                        </p:cTn>
                                        <p:tgtEl>
                                          <p:spTgt spid="854019">
                                            <p:txEl>
                                              <p:pRg st="4" end="4"/>
                                            </p:txEl>
                                          </p:spTgt>
                                        </p:tgtEl>
                                        <p:attrNameLst>
                                          <p:attrName>style.visibility</p:attrName>
                                        </p:attrNameLst>
                                      </p:cBhvr>
                                      <p:to>
                                        <p:strVal val="visible"/>
                                      </p:to>
                                    </p:set>
                                  </p:childTnLst>
                                </p:cTn>
                              </p:par>
                            </p:childTnLst>
                          </p:cTn>
                        </p:par>
                        <p:par>
                          <p:cTn id="13" fill="hold" nodeType="afterGroup">
                            <p:stCondLst>
                              <p:cond delay="1500"/>
                            </p:stCondLst>
                            <p:childTnLst>
                              <p:par>
                                <p:cTn id="14" presetID="1" presetClass="entr" presetSubtype="0" fill="hold" nodeType="afterEffect">
                                  <p:stCondLst>
                                    <p:cond delay="500"/>
                                  </p:stCondLst>
                                  <p:childTnLst>
                                    <p:set>
                                      <p:cBhvr>
                                        <p:cTn id="15" dur="1" fill="hold">
                                          <p:stCondLst>
                                            <p:cond delay="0"/>
                                          </p:stCondLst>
                                        </p:cTn>
                                        <p:tgtEl>
                                          <p:spTgt spid="854019">
                                            <p:txEl>
                                              <p:pRg st="5" end="5"/>
                                            </p:txEl>
                                          </p:spTgt>
                                        </p:tgtEl>
                                        <p:attrNameLst>
                                          <p:attrName>style.visibility</p:attrName>
                                        </p:attrNameLst>
                                      </p:cBhvr>
                                      <p:to>
                                        <p:strVal val="visible"/>
                                      </p:to>
                                    </p:set>
                                  </p:childTnLst>
                                </p:cTn>
                              </p:par>
                            </p:childTnLst>
                          </p:cTn>
                        </p:par>
                        <p:par>
                          <p:cTn id="16" fill="hold" nodeType="afterGroup">
                            <p:stCondLst>
                              <p:cond delay="2000"/>
                            </p:stCondLst>
                            <p:childTnLst>
                              <p:par>
                                <p:cTn id="17" presetID="1" presetClass="entr" presetSubtype="0" fill="hold" nodeType="afterEffect">
                                  <p:stCondLst>
                                    <p:cond delay="500"/>
                                  </p:stCondLst>
                                  <p:childTnLst>
                                    <p:set>
                                      <p:cBhvr>
                                        <p:cTn id="18" dur="1" fill="hold">
                                          <p:stCondLst>
                                            <p:cond delay="0"/>
                                          </p:stCondLst>
                                        </p:cTn>
                                        <p:tgtEl>
                                          <p:spTgt spid="8540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58114" name="Rectangle 2"/>
          <p:cNvSpPr>
            <a:spLocks noGrp="1" noChangeArrowheads="1"/>
          </p:cNvSpPr>
          <p:nvPr>
            <p:ph type="title"/>
          </p:nvPr>
        </p:nvSpPr>
        <p:spPr>
          <a:xfrm>
            <a:off x="381000" y="457200"/>
            <a:ext cx="8293100" cy="560388"/>
          </a:xfrm>
          <a:noFill/>
          <a:ln w="12700">
            <a:noFill/>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marL="109538"/>
            <a:r>
              <a:rPr lang="en-US" sz="4000" b="1" i="1" dirty="0"/>
              <a:t>Break-Even Sales in Dollars - Example</a:t>
            </a:r>
          </a:p>
        </p:txBody>
      </p:sp>
      <p:sp>
        <p:nvSpPr>
          <p:cNvPr id="858115" name="Rectangle 3"/>
          <p:cNvSpPr>
            <a:spLocks noGrp="1" noChangeArrowheads="1"/>
          </p:cNvSpPr>
          <p:nvPr>
            <p:ph type="body" sz="half" idx="1"/>
          </p:nvPr>
        </p:nvSpPr>
        <p:spPr>
          <a:xfrm>
            <a:off x="838200" y="1371600"/>
            <a:ext cx="7848600" cy="1143000"/>
          </a:xfrm>
          <a:solidFill>
            <a:schemeClr val="bg1"/>
          </a:solidFill>
          <a:ln w="12700" cap="flat">
            <a:solidFill>
              <a:schemeClr val="bg1"/>
            </a:solidFill>
            <a:miter lim="800000"/>
            <a:headEnd/>
            <a:tailEnd/>
          </a:ln>
        </p:spPr>
        <p:txBody>
          <a:bodyPr lIns="90488" tIns="44450" rIns="90488" bIns="44450"/>
          <a:lstStyle/>
          <a:p>
            <a:pPr marL="533400" indent="-533400">
              <a:lnSpc>
                <a:spcPct val="95000"/>
              </a:lnSpc>
              <a:buClr>
                <a:srgbClr val="FF0000"/>
              </a:buClr>
              <a:buFont typeface="Wingdings" panose="05000000000000000000" pitchFamily="2" charset="2"/>
              <a:buBlip>
                <a:blip r:embed="rId4"/>
              </a:buBlip>
            </a:pPr>
            <a:r>
              <a:rPr lang="en-US" sz="2400" b="0">
                <a:solidFill>
                  <a:schemeClr val="tx1"/>
                </a:solidFill>
                <a:effectLst/>
              </a:rPr>
              <a:t>The information necessary to perform cost-volume-profit analysis is:</a:t>
            </a:r>
            <a:endParaRPr lang="en-US" altLang="en-US" sz="2400" b="0">
              <a:effectLst/>
            </a:endParaRPr>
          </a:p>
        </p:txBody>
      </p:sp>
      <p:pic>
        <p:nvPicPr>
          <p:cNvPr id="858117" name="Picture 5"/>
          <p:cNvPicPr>
            <a:picLocks noGrp="1" noChangeAspect="1" noChangeArrowheads="1"/>
          </p:cNvPicPr>
          <p:nvPr>
            <p:ph sz="half" idx="2"/>
          </p:nvPr>
        </p:nvPicPr>
        <p:blipFill>
          <a:blip r:embed="rId5" cstate="print">
            <a:extLst>
              <a:ext uri="{28A0092B-C50C-407E-A947-70E740481C1C}">
                <a14:useLocalDpi xmlns:a14="http://schemas.microsoft.com/office/drawing/2010/main" xmlns="" val="0"/>
              </a:ext>
            </a:extLst>
          </a:blip>
          <a:srcRect/>
          <a:stretch>
            <a:fillRect/>
          </a:stretch>
        </p:blipFill>
        <p:spPr>
          <a:xfrm>
            <a:off x="685800" y="2743200"/>
            <a:ext cx="7696200" cy="2593975"/>
          </a:xfrm>
          <a:noFill/>
          <a:ln w="12700" cap="sq">
            <a:solidFill>
              <a:schemeClr val="tx1"/>
            </a:solidFill>
            <a:miter lim="800000"/>
            <a:headEnd type="none" w="sm" len="sm"/>
            <a:tailEnd type="none" w="sm" len="sm"/>
          </a:ln>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6442844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500"/>
                                  </p:stCondLst>
                                  <p:childTnLst>
                                    <p:set>
                                      <p:cBhvr>
                                        <p:cTn id="6" dur="1" fill="hold">
                                          <p:stCondLst>
                                            <p:cond delay="0"/>
                                          </p:stCondLst>
                                        </p:cTn>
                                        <p:tgtEl>
                                          <p:spTgt spid="858115">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6" presetClass="entr" presetSubtype="16" fill="hold" nodeType="afterEffect">
                                  <p:stCondLst>
                                    <p:cond delay="500"/>
                                  </p:stCondLst>
                                  <p:childTnLst>
                                    <p:set>
                                      <p:cBhvr>
                                        <p:cTn id="9" dur="1" fill="hold">
                                          <p:stCondLst>
                                            <p:cond delay="0"/>
                                          </p:stCondLst>
                                        </p:cTn>
                                        <p:tgtEl>
                                          <p:spTgt spid="858117"/>
                                        </p:tgtEl>
                                        <p:attrNameLst>
                                          <p:attrName>style.visibility</p:attrName>
                                        </p:attrNameLst>
                                      </p:cBhvr>
                                      <p:to>
                                        <p:strVal val="visible"/>
                                      </p:to>
                                    </p:set>
                                    <p:animEffect transition="in" filter="circle(in)">
                                      <p:cBhvr>
                                        <p:cTn id="10" dur="500"/>
                                        <p:tgtEl>
                                          <p:spTgt spid="858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60162" name="Rectangle 2"/>
          <p:cNvSpPr>
            <a:spLocks noGrp="1" noChangeArrowheads="1"/>
          </p:cNvSpPr>
          <p:nvPr>
            <p:ph type="title"/>
          </p:nvPr>
        </p:nvSpPr>
        <p:spPr>
          <a:xfrm>
            <a:off x="533400" y="354013"/>
            <a:ext cx="8223250" cy="560387"/>
          </a:xfrm>
          <a:noFill/>
          <a:ln w="12700">
            <a:noFill/>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marL="109538"/>
            <a:r>
              <a:rPr lang="en-US" sz="4000" b="1" i="1" dirty="0"/>
              <a:t>Break-Even Sales in Dollars - Example</a:t>
            </a:r>
          </a:p>
        </p:txBody>
      </p:sp>
      <p:sp>
        <p:nvSpPr>
          <p:cNvPr id="860163" name="Rectangle 3"/>
          <p:cNvSpPr>
            <a:spLocks noGrp="1" noChangeArrowheads="1"/>
          </p:cNvSpPr>
          <p:nvPr>
            <p:ph type="body" sz="half" idx="1"/>
          </p:nvPr>
        </p:nvSpPr>
        <p:spPr>
          <a:xfrm>
            <a:off x="381000" y="1219200"/>
            <a:ext cx="8229600" cy="4800600"/>
          </a:xfrm>
          <a:solidFill>
            <a:schemeClr val="bg1"/>
          </a:solidFill>
          <a:ln w="12700" cap="flat">
            <a:solidFill>
              <a:schemeClr val="bg1"/>
            </a:solidFill>
            <a:miter lim="800000"/>
            <a:headEnd/>
            <a:tailEnd/>
          </a:ln>
        </p:spPr>
        <p:txBody>
          <a:bodyPr lIns="90488" tIns="44450" rIns="90488" bIns="44450"/>
          <a:lstStyle/>
          <a:p>
            <a:pPr marL="533400" indent="-533400">
              <a:lnSpc>
                <a:spcPct val="95000"/>
              </a:lnSpc>
              <a:buClr>
                <a:srgbClr val="FF0000"/>
              </a:buClr>
              <a:buFont typeface="Wingdings" panose="05000000000000000000" pitchFamily="2" charset="2"/>
              <a:buBlip>
                <a:blip r:embed="rId4"/>
              </a:buBlip>
            </a:pPr>
            <a:r>
              <a:rPr lang="en-US" sz="2400" b="0" dirty="0">
                <a:solidFill>
                  <a:schemeClr val="tx1"/>
                </a:solidFill>
                <a:effectLst/>
              </a:rPr>
              <a:t>First, determine the weighted-average contribution margin ratio for each division:</a:t>
            </a:r>
          </a:p>
          <a:p>
            <a:pPr marL="533400" indent="-533400">
              <a:lnSpc>
                <a:spcPct val="95000"/>
              </a:lnSpc>
              <a:buClr>
                <a:srgbClr val="FF0000"/>
              </a:buClr>
              <a:buFont typeface="Wingdings" panose="05000000000000000000" pitchFamily="2" charset="2"/>
              <a:buBlip>
                <a:blip r:embed="rId4"/>
              </a:buBlip>
            </a:pPr>
            <a:endParaRPr lang="en-US" sz="2400" b="0" dirty="0">
              <a:solidFill>
                <a:schemeClr val="tx1"/>
              </a:solidFill>
              <a:effectLst/>
            </a:endParaRPr>
          </a:p>
          <a:p>
            <a:pPr marL="533400" indent="-533400">
              <a:lnSpc>
                <a:spcPct val="95000"/>
              </a:lnSpc>
              <a:buClr>
                <a:srgbClr val="FF0000"/>
              </a:buClr>
              <a:buFont typeface="Wingdings" panose="05000000000000000000" pitchFamily="2" charset="2"/>
              <a:buBlip>
                <a:blip r:embed="rId4"/>
              </a:buBlip>
            </a:pPr>
            <a:endParaRPr lang="en-US" sz="2400" b="0" dirty="0">
              <a:solidFill>
                <a:schemeClr val="tx1"/>
              </a:solidFill>
              <a:effectLst/>
            </a:endParaRPr>
          </a:p>
          <a:p>
            <a:pPr marL="533400" indent="-533400">
              <a:lnSpc>
                <a:spcPct val="95000"/>
              </a:lnSpc>
              <a:buClr>
                <a:srgbClr val="FF0000"/>
              </a:buClr>
              <a:buFont typeface="Wingdings" panose="05000000000000000000" pitchFamily="2" charset="2"/>
              <a:buBlip>
                <a:blip r:embed="rId4"/>
              </a:buBlip>
            </a:pPr>
            <a:endParaRPr lang="en-US" sz="2400" b="0" dirty="0">
              <a:solidFill>
                <a:schemeClr val="tx1"/>
              </a:solidFill>
              <a:effectLst/>
            </a:endParaRPr>
          </a:p>
          <a:p>
            <a:pPr marL="533400" indent="-533400">
              <a:lnSpc>
                <a:spcPct val="95000"/>
              </a:lnSpc>
              <a:buClr>
                <a:srgbClr val="FF0000"/>
              </a:buClr>
              <a:buFont typeface="Wingdings" panose="05000000000000000000" pitchFamily="2" charset="2"/>
              <a:buBlip>
                <a:blip r:embed="rId4"/>
              </a:buBlip>
            </a:pPr>
            <a:endParaRPr lang="en-US" sz="2400" b="0" dirty="0">
              <a:solidFill>
                <a:schemeClr val="tx1"/>
              </a:solidFill>
              <a:effectLst/>
            </a:endParaRPr>
          </a:p>
          <a:p>
            <a:pPr marL="533400" indent="-533400">
              <a:lnSpc>
                <a:spcPct val="95000"/>
              </a:lnSpc>
              <a:buClr>
                <a:srgbClr val="FF0000"/>
              </a:buClr>
              <a:buFont typeface="Wingdings" panose="05000000000000000000" pitchFamily="2" charset="2"/>
              <a:buBlip>
                <a:blip r:embed="rId4"/>
              </a:buBlip>
            </a:pPr>
            <a:r>
              <a:rPr lang="en-US" sz="2400" b="0" dirty="0">
                <a:solidFill>
                  <a:schemeClr val="tx1"/>
                </a:solidFill>
                <a:effectLst/>
              </a:rPr>
              <a:t>Second, use the weighted-average unit contribution margin ratio to compute the break-even point in dollars:</a:t>
            </a:r>
          </a:p>
          <a:p>
            <a:pPr marL="533400" indent="-533400">
              <a:lnSpc>
                <a:spcPct val="95000"/>
              </a:lnSpc>
              <a:buClr>
                <a:srgbClr val="FF0000"/>
              </a:buClr>
              <a:buFont typeface="Wingdings" panose="05000000000000000000" pitchFamily="2" charset="2"/>
              <a:buBlip>
                <a:blip r:embed="rId4"/>
              </a:buBlip>
            </a:pPr>
            <a:endParaRPr lang="en-US" altLang="en-US" sz="2400" b="0" dirty="0">
              <a:effectLst/>
            </a:endParaRPr>
          </a:p>
        </p:txBody>
      </p:sp>
      <p:pic>
        <p:nvPicPr>
          <p:cNvPr id="860168" name="Picture 8"/>
          <p:cNvPicPr>
            <a:picLocks noGrp="1" noChangeAspect="1" noChangeArrowheads="1"/>
          </p:cNvPicPr>
          <p:nvPr>
            <p:ph sz="quarter" idx="2"/>
          </p:nvPr>
        </p:nvPicPr>
        <p:blipFill>
          <a:blip r:embed="rId5">
            <a:extLst>
              <a:ext uri="{28A0092B-C50C-407E-A947-70E740481C1C}">
                <a14:useLocalDpi xmlns:a14="http://schemas.microsoft.com/office/drawing/2010/main" xmlns="" val="0"/>
              </a:ext>
            </a:extLst>
          </a:blip>
          <a:srcRect/>
          <a:stretch>
            <a:fillRect/>
          </a:stretch>
        </p:blipFill>
        <p:spPr>
          <a:xfrm>
            <a:off x="990600" y="2209800"/>
            <a:ext cx="7391400" cy="1295400"/>
          </a:xfrm>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60170" name="Picture 10"/>
          <p:cNvPicPr>
            <a:picLocks noGrp="1" noChangeAspect="1" noChangeArrowheads="1"/>
          </p:cNvPicPr>
          <p:nvPr>
            <p:ph sz="quarter" idx="3"/>
          </p:nvPr>
        </p:nvPicPr>
        <p:blipFill>
          <a:blip r:embed="rId6">
            <a:extLst>
              <a:ext uri="{28A0092B-C50C-407E-A947-70E740481C1C}">
                <a14:useLocalDpi xmlns:a14="http://schemas.microsoft.com/office/drawing/2010/main" xmlns="" val="0"/>
              </a:ext>
            </a:extLst>
          </a:blip>
          <a:srcRect/>
          <a:stretch>
            <a:fillRect/>
          </a:stretch>
        </p:blipFill>
        <p:spPr>
          <a:xfrm>
            <a:off x="1066800" y="4876800"/>
            <a:ext cx="7239000" cy="1206500"/>
          </a:xfrm>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7275060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500"/>
                                  </p:stCondLst>
                                  <p:childTnLst>
                                    <p:set>
                                      <p:cBhvr>
                                        <p:cTn id="6" dur="1" fill="hold">
                                          <p:stCondLst>
                                            <p:cond delay="0"/>
                                          </p:stCondLst>
                                        </p:cTn>
                                        <p:tgtEl>
                                          <p:spTgt spid="860163">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22" presetClass="entr" presetSubtype="4" fill="hold" nodeType="afterEffect">
                                  <p:stCondLst>
                                    <p:cond delay="500"/>
                                  </p:stCondLst>
                                  <p:childTnLst>
                                    <p:set>
                                      <p:cBhvr>
                                        <p:cTn id="9" dur="1" fill="hold">
                                          <p:stCondLst>
                                            <p:cond delay="0"/>
                                          </p:stCondLst>
                                        </p:cTn>
                                        <p:tgtEl>
                                          <p:spTgt spid="860168"/>
                                        </p:tgtEl>
                                        <p:attrNameLst>
                                          <p:attrName>style.visibility</p:attrName>
                                        </p:attrNameLst>
                                      </p:cBhvr>
                                      <p:to>
                                        <p:strVal val="visible"/>
                                      </p:to>
                                    </p:set>
                                    <p:animEffect transition="in" filter="wipe(down)">
                                      <p:cBhvr>
                                        <p:cTn id="10" dur="500"/>
                                        <p:tgtEl>
                                          <p:spTgt spid="860168"/>
                                        </p:tgtEl>
                                      </p:cBhvr>
                                    </p:animEffect>
                                  </p:childTnLst>
                                </p:cTn>
                              </p:par>
                            </p:childTnLst>
                          </p:cTn>
                        </p:par>
                        <p:par>
                          <p:cTn id="11" fill="hold" nodeType="afterGroup">
                            <p:stCondLst>
                              <p:cond delay="1500"/>
                            </p:stCondLst>
                            <p:childTnLst>
                              <p:par>
                                <p:cTn id="12" presetID="1" presetClass="entr" presetSubtype="0" fill="hold" nodeType="afterEffect">
                                  <p:stCondLst>
                                    <p:cond delay="1500"/>
                                  </p:stCondLst>
                                  <p:childTnLst>
                                    <p:set>
                                      <p:cBhvr>
                                        <p:cTn id="13" dur="1" fill="hold">
                                          <p:stCondLst>
                                            <p:cond delay="0"/>
                                          </p:stCondLst>
                                        </p:cTn>
                                        <p:tgtEl>
                                          <p:spTgt spid="860163">
                                            <p:txEl>
                                              <p:pRg st="5" end="5"/>
                                            </p:txEl>
                                          </p:spTgt>
                                        </p:tgtEl>
                                        <p:attrNameLst>
                                          <p:attrName>style.visibility</p:attrName>
                                        </p:attrNameLst>
                                      </p:cBhvr>
                                      <p:to>
                                        <p:strVal val="visible"/>
                                      </p:to>
                                    </p:set>
                                  </p:childTnLst>
                                </p:cTn>
                              </p:par>
                            </p:childTnLst>
                          </p:cTn>
                        </p:par>
                        <p:par>
                          <p:cTn id="14" fill="hold" nodeType="afterGroup">
                            <p:stCondLst>
                              <p:cond delay="3000"/>
                            </p:stCondLst>
                            <p:childTnLst>
                              <p:par>
                                <p:cTn id="15" presetID="22" presetClass="entr" presetSubtype="4" fill="hold" nodeType="afterEffect">
                                  <p:stCondLst>
                                    <p:cond delay="500"/>
                                  </p:stCondLst>
                                  <p:childTnLst>
                                    <p:set>
                                      <p:cBhvr>
                                        <p:cTn id="16" dur="1" fill="hold">
                                          <p:stCondLst>
                                            <p:cond delay="0"/>
                                          </p:stCondLst>
                                        </p:cTn>
                                        <p:tgtEl>
                                          <p:spTgt spid="860170"/>
                                        </p:tgtEl>
                                        <p:attrNameLst>
                                          <p:attrName>style.visibility</p:attrName>
                                        </p:attrNameLst>
                                      </p:cBhvr>
                                      <p:to>
                                        <p:strVal val="visible"/>
                                      </p:to>
                                    </p:set>
                                    <p:animEffect transition="in" filter="wipe(down)">
                                      <p:cBhvr>
                                        <p:cTn id="17" dur="500"/>
                                        <p:tgtEl>
                                          <p:spTgt spid="860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62210" name="Rectangle 2"/>
          <p:cNvSpPr>
            <a:spLocks noGrp="1" noChangeArrowheads="1"/>
          </p:cNvSpPr>
          <p:nvPr>
            <p:ph type="title"/>
          </p:nvPr>
        </p:nvSpPr>
        <p:spPr>
          <a:xfrm>
            <a:off x="533400" y="304800"/>
            <a:ext cx="8223250" cy="560388"/>
          </a:xfrm>
          <a:noFill/>
          <a:ln w="12700">
            <a:noFill/>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marL="109538"/>
            <a:r>
              <a:rPr lang="en-US" sz="4000" b="1" i="1" dirty="0"/>
              <a:t>Break-Even Sales in Dollars - Example</a:t>
            </a:r>
          </a:p>
        </p:txBody>
      </p:sp>
      <p:sp>
        <p:nvSpPr>
          <p:cNvPr id="862211" name="Rectangle 3"/>
          <p:cNvSpPr>
            <a:spLocks noGrp="1" noChangeArrowheads="1"/>
          </p:cNvSpPr>
          <p:nvPr>
            <p:ph type="body" sz="half" idx="1"/>
          </p:nvPr>
        </p:nvSpPr>
        <p:spPr>
          <a:xfrm>
            <a:off x="381000" y="1143000"/>
            <a:ext cx="8382000" cy="4876800"/>
          </a:xfrm>
          <a:solidFill>
            <a:schemeClr val="bg1"/>
          </a:solidFill>
          <a:ln w="12700" cap="flat">
            <a:solidFill>
              <a:schemeClr val="bg1"/>
            </a:solidFill>
            <a:miter lim="800000"/>
            <a:headEnd/>
            <a:tailEnd/>
          </a:ln>
        </p:spPr>
        <p:txBody>
          <a:bodyPr lIns="90488" tIns="44450" rIns="90488" bIns="44450"/>
          <a:lstStyle/>
          <a:p>
            <a:pPr marL="533400" indent="-533400">
              <a:lnSpc>
                <a:spcPct val="90000"/>
              </a:lnSpc>
              <a:buClr>
                <a:srgbClr val="FF0000"/>
              </a:buClr>
              <a:buFont typeface="Wingdings" panose="05000000000000000000" pitchFamily="2" charset="2"/>
              <a:buBlip>
                <a:blip r:embed="rId4"/>
              </a:buBlip>
            </a:pPr>
            <a:r>
              <a:rPr lang="en-US" sz="2400" b="0">
                <a:solidFill>
                  <a:schemeClr val="tx1"/>
                </a:solidFill>
                <a:effectLst/>
              </a:rPr>
              <a:t>With break-even sales of $937,500 and a sales mix of 20% to 80%, Kale must sell:</a:t>
            </a:r>
          </a:p>
          <a:p>
            <a:pPr marL="533400" indent="-533400">
              <a:lnSpc>
                <a:spcPct val="90000"/>
              </a:lnSpc>
              <a:buClr>
                <a:srgbClr val="FF0000"/>
              </a:buClr>
              <a:buFont typeface="Wingdings" panose="05000000000000000000" pitchFamily="2" charset="2"/>
              <a:buNone/>
            </a:pPr>
            <a:r>
              <a:rPr lang="en-US" sz="2400" b="0">
                <a:solidFill>
                  <a:schemeClr val="tx1"/>
                </a:solidFill>
                <a:effectLst/>
              </a:rPr>
              <a:t>		$187,500 from the Indoor Plant division</a:t>
            </a:r>
          </a:p>
          <a:p>
            <a:pPr marL="533400" indent="-533400">
              <a:lnSpc>
                <a:spcPct val="90000"/>
              </a:lnSpc>
              <a:buClr>
                <a:srgbClr val="FF0000"/>
              </a:buClr>
              <a:buFont typeface="Wingdings" panose="05000000000000000000" pitchFamily="2" charset="2"/>
              <a:buNone/>
            </a:pPr>
            <a:r>
              <a:rPr lang="en-US" sz="2400" b="0">
                <a:solidFill>
                  <a:schemeClr val="tx1"/>
                </a:solidFill>
                <a:effectLst/>
              </a:rPr>
              <a:t>		$750,000 from the Outdoor Plant division</a:t>
            </a:r>
          </a:p>
          <a:p>
            <a:pPr marL="533400" indent="-533400">
              <a:lnSpc>
                <a:spcPct val="90000"/>
              </a:lnSpc>
              <a:spcBef>
                <a:spcPct val="70000"/>
              </a:spcBef>
              <a:buClr>
                <a:srgbClr val="FF0000"/>
              </a:buClr>
              <a:buFont typeface="Wingdings" panose="05000000000000000000" pitchFamily="2" charset="2"/>
              <a:buBlip>
                <a:blip r:embed="rId4"/>
              </a:buBlip>
            </a:pPr>
            <a:r>
              <a:rPr lang="en-US" sz="2400" b="0">
                <a:solidFill>
                  <a:schemeClr val="tx1"/>
                </a:solidFill>
                <a:effectLst/>
              </a:rPr>
              <a:t>If the sales mix between the divisions changes, the weighted-average contribution margin ratio also changes,</a:t>
            </a:r>
            <a:r>
              <a:rPr lang="en-US" altLang="en-US" sz="2400" b="0">
                <a:solidFill>
                  <a:schemeClr val="tx1"/>
                </a:solidFill>
                <a:effectLst/>
              </a:rPr>
              <a:t> resulting in a new break-even point in dollars.</a:t>
            </a:r>
          </a:p>
          <a:p>
            <a:pPr marL="533400" indent="-533400">
              <a:lnSpc>
                <a:spcPct val="90000"/>
              </a:lnSpc>
              <a:spcBef>
                <a:spcPct val="70000"/>
              </a:spcBef>
              <a:buClr>
                <a:srgbClr val="FF0000"/>
              </a:buClr>
              <a:buFont typeface="Wingdings" panose="05000000000000000000" pitchFamily="2" charset="2"/>
              <a:buBlip>
                <a:blip r:embed="rId4"/>
              </a:buBlip>
            </a:pPr>
            <a:r>
              <a:rPr lang="en-US" altLang="en-US" sz="2400" i="1">
                <a:solidFill>
                  <a:srgbClr val="A50021"/>
                </a:solidFill>
                <a:effectLst/>
              </a:rPr>
              <a:t>Example </a:t>
            </a:r>
            <a:r>
              <a:rPr lang="en-US" altLang="en-US" sz="2400" b="0">
                <a:solidFill>
                  <a:srgbClr val="A50021"/>
                </a:solidFill>
                <a:effectLst/>
              </a:rPr>
              <a:t>-</a:t>
            </a:r>
            <a:r>
              <a:rPr lang="en-US" altLang="en-US" sz="2400" b="0">
                <a:solidFill>
                  <a:schemeClr val="tx1"/>
                </a:solidFill>
                <a:effectLst/>
              </a:rPr>
              <a:t> If the sales mix becomes 50% to 50%, the weighted average contribution margin ratio changes to 35%, resulting in a lower break-even point of $857,143.</a:t>
            </a:r>
          </a:p>
          <a:p>
            <a:pPr marL="533400" indent="-533400">
              <a:lnSpc>
                <a:spcPct val="95000"/>
              </a:lnSpc>
              <a:buClr>
                <a:srgbClr val="FF0000"/>
              </a:buClr>
              <a:buFont typeface="Wingdings" panose="05000000000000000000" pitchFamily="2" charset="2"/>
              <a:buBlip>
                <a:blip r:embed="rId4"/>
              </a:buBlip>
            </a:pPr>
            <a:endParaRPr lang="en-US" altLang="en-US" sz="2400" b="0">
              <a:effectLst/>
            </a:endParaRPr>
          </a:p>
        </p:txBody>
      </p:sp>
    </p:spTree>
    <p:extLst>
      <p:ext uri="{BB962C8B-B14F-4D97-AF65-F5344CB8AC3E}">
        <p14:creationId xmlns:p14="http://schemas.microsoft.com/office/powerpoint/2010/main" xmlns="" val="16366388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500"/>
                                  </p:stCondLst>
                                  <p:childTnLst>
                                    <p:set>
                                      <p:cBhvr>
                                        <p:cTn id="6" dur="1" fill="hold">
                                          <p:stCondLst>
                                            <p:cond delay="0"/>
                                          </p:stCondLst>
                                        </p:cTn>
                                        <p:tgtEl>
                                          <p:spTgt spid="862211">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500"/>
                                  </p:stCondLst>
                                  <p:childTnLst>
                                    <p:set>
                                      <p:cBhvr>
                                        <p:cTn id="9" dur="1" fill="hold">
                                          <p:stCondLst>
                                            <p:cond delay="0"/>
                                          </p:stCondLst>
                                        </p:cTn>
                                        <p:tgtEl>
                                          <p:spTgt spid="862211">
                                            <p:txEl>
                                              <p:pRg st="1" end="1"/>
                                            </p:txEl>
                                          </p:spTgt>
                                        </p:tgtEl>
                                        <p:attrNameLst>
                                          <p:attrName>style.visibility</p:attrName>
                                        </p:attrNameLst>
                                      </p:cBhvr>
                                      <p:to>
                                        <p:strVal val="visible"/>
                                      </p:to>
                                    </p:set>
                                  </p:childTnLst>
                                </p:cTn>
                              </p:par>
                              <p:par>
                                <p:cTn id="10" presetID="1" presetClass="entr" presetSubtype="0" fill="hold" nodeType="withEffect">
                                  <p:stCondLst>
                                    <p:cond delay="500"/>
                                  </p:stCondLst>
                                  <p:childTnLst>
                                    <p:set>
                                      <p:cBhvr>
                                        <p:cTn id="11" dur="1" fill="hold">
                                          <p:stCondLst>
                                            <p:cond delay="0"/>
                                          </p:stCondLst>
                                        </p:cTn>
                                        <p:tgtEl>
                                          <p:spTgt spid="862211">
                                            <p:txEl>
                                              <p:pRg st="2" end="2"/>
                                            </p:txEl>
                                          </p:spTgt>
                                        </p:tgtEl>
                                        <p:attrNameLst>
                                          <p:attrName>style.visibility</p:attrName>
                                        </p:attrNameLst>
                                      </p:cBhvr>
                                      <p:to>
                                        <p:strVal val="visible"/>
                                      </p:to>
                                    </p:set>
                                  </p:childTnLst>
                                </p:cTn>
                              </p:par>
                            </p:childTnLst>
                          </p:cTn>
                        </p:par>
                        <p:par>
                          <p:cTn id="12" fill="hold" nodeType="afterGroup">
                            <p:stCondLst>
                              <p:cond delay="1000"/>
                            </p:stCondLst>
                            <p:childTnLst>
                              <p:par>
                                <p:cTn id="13" presetID="1" presetClass="entr" presetSubtype="0" fill="hold" nodeType="afterEffect">
                                  <p:stCondLst>
                                    <p:cond delay="1500"/>
                                  </p:stCondLst>
                                  <p:childTnLst>
                                    <p:set>
                                      <p:cBhvr>
                                        <p:cTn id="14" dur="1" fill="hold">
                                          <p:stCondLst>
                                            <p:cond delay="0"/>
                                          </p:stCondLst>
                                        </p:cTn>
                                        <p:tgtEl>
                                          <p:spTgt spid="862211">
                                            <p:txEl>
                                              <p:pRg st="3" end="3"/>
                                            </p:txEl>
                                          </p:spTgt>
                                        </p:tgtEl>
                                        <p:attrNameLst>
                                          <p:attrName>style.visibility</p:attrName>
                                        </p:attrNameLst>
                                      </p:cBhvr>
                                      <p:to>
                                        <p:strVal val="visible"/>
                                      </p:to>
                                    </p:set>
                                  </p:childTnLst>
                                </p:cTn>
                              </p:par>
                            </p:childTnLst>
                          </p:cTn>
                        </p:par>
                        <p:par>
                          <p:cTn id="15" fill="hold" nodeType="afterGroup">
                            <p:stCondLst>
                              <p:cond delay="2500"/>
                            </p:stCondLst>
                            <p:childTnLst>
                              <p:par>
                                <p:cTn id="16" presetID="1" presetClass="entr" presetSubtype="0" fill="hold" nodeType="afterEffect">
                                  <p:stCondLst>
                                    <p:cond delay="1500"/>
                                  </p:stCondLst>
                                  <p:childTnLst>
                                    <p:set>
                                      <p:cBhvr>
                                        <p:cTn id="17" dur="1" fill="hold">
                                          <p:stCondLst>
                                            <p:cond delay="0"/>
                                          </p:stCondLst>
                                        </p:cTn>
                                        <p:tgtEl>
                                          <p:spTgt spid="8622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90530" name="Rectangle 2"/>
          <p:cNvSpPr>
            <a:spLocks noGrp="1" noChangeArrowheads="1"/>
          </p:cNvSpPr>
          <p:nvPr>
            <p:ph type="body" idx="1"/>
          </p:nvPr>
        </p:nvSpPr>
        <p:spPr>
          <a:xfrm>
            <a:off x="457200" y="1524000"/>
            <a:ext cx="8229600" cy="685800"/>
          </a:xfrm>
          <a:solidFill>
            <a:schemeClr val="bg1"/>
          </a:solidFill>
          <a:ln/>
        </p:spPr>
        <p:txBody>
          <a:bodyPr/>
          <a:lstStyle/>
          <a:p>
            <a:pPr marL="0" indent="0">
              <a:buFont typeface="Wingdings" panose="05000000000000000000" pitchFamily="2" charset="2"/>
              <a:buNone/>
            </a:pPr>
            <a:r>
              <a:rPr lang="en-US" sz="2400" b="0"/>
              <a:t>Net income will be:</a:t>
            </a:r>
          </a:p>
        </p:txBody>
      </p:sp>
      <p:sp>
        <p:nvSpPr>
          <p:cNvPr id="790531" name="Rectangle 3"/>
          <p:cNvSpPr>
            <a:spLocks noChangeArrowheads="1"/>
          </p:cNvSpPr>
          <p:nvPr/>
        </p:nvSpPr>
        <p:spPr bwMode="auto">
          <a:xfrm>
            <a:off x="762000" y="2362200"/>
            <a:ext cx="7696200" cy="3581400"/>
          </a:xfrm>
          <a:prstGeom prst="rect">
            <a:avLst/>
          </a:prstGeom>
          <a:solidFill>
            <a:schemeClr val="bg1"/>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182562" tIns="46038" rIns="182562" bIns="46038"/>
          <a:lstStyle>
            <a:lvl1pPr marL="517525" indent="-517525" algn="l">
              <a:spcBef>
                <a:spcPct val="20000"/>
              </a:spcBef>
              <a:buClr>
                <a:schemeClr val="accent2"/>
              </a:buClr>
              <a:buSzPct val="75000"/>
              <a:buFont typeface="Wingdings" panose="05000000000000000000" pitchFamily="2" charset="2"/>
              <a:buChar char="l"/>
              <a:defRPr sz="2800" b="1">
                <a:solidFill>
                  <a:schemeClr val="bg2"/>
                </a:solidFill>
                <a:effectLst>
                  <a:outerShdw blurRad="38100" dist="38100" dir="2700000" algn="tl">
                    <a:srgbClr val="C0C0C0"/>
                  </a:outerShdw>
                </a:effectLst>
                <a:latin typeface="Arial" panose="020B0604020202020204" pitchFamily="34" charset="0"/>
              </a:defRPr>
            </a:lvl1pPr>
            <a:lvl2pPr marL="917575" indent="-285750" algn="l">
              <a:spcBef>
                <a:spcPct val="20000"/>
              </a:spcBef>
              <a:buClr>
                <a:schemeClr val="accent2"/>
              </a:buClr>
              <a:buSzPct val="75000"/>
              <a:buFont typeface="Wingdings" panose="05000000000000000000" pitchFamily="2" charset="2"/>
              <a:buChar char="l"/>
              <a:defRPr sz="2400" b="1">
                <a:solidFill>
                  <a:schemeClr val="bg2"/>
                </a:solidFill>
                <a:effectLst>
                  <a:outerShdw blurRad="38100" dist="38100" dir="2700000" algn="tl">
                    <a:srgbClr val="C0C0C0"/>
                  </a:outerShdw>
                </a:effectLst>
                <a:latin typeface="Arial" panose="020B0604020202020204" pitchFamily="34" charset="0"/>
              </a:defRPr>
            </a:lvl2pPr>
            <a:lvl3pPr marL="1260475"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3pPr>
            <a:lvl4pPr marL="1603375"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4pPr>
            <a:lvl5pPr marL="2057400"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5pPr>
            <a:lvl6pPr marL="25146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6pPr>
            <a:lvl7pPr marL="29718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7pPr>
            <a:lvl8pPr marL="34290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8pPr>
            <a:lvl9pPr marL="38862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9pPr>
          </a:lstStyle>
          <a:p>
            <a:pPr>
              <a:spcBef>
                <a:spcPct val="50000"/>
              </a:spcBef>
              <a:buFont typeface="Wingdings" panose="05000000000000000000" pitchFamily="2" charset="2"/>
              <a:buNone/>
            </a:pPr>
            <a:r>
              <a:rPr lang="en-US" sz="2300" b="0">
                <a:solidFill>
                  <a:schemeClr val="tx1"/>
                </a:solidFill>
                <a:latin typeface="+mn-lt"/>
              </a:rPr>
              <a:t>a.	Greater if more higher-contribution margin units are sold than lower-contribution margin units</a:t>
            </a:r>
            <a:r>
              <a:rPr lang="en-US" sz="2300" b="0">
                <a:solidFill>
                  <a:schemeClr val="tx1"/>
                </a:solidFill>
                <a:effectLst/>
                <a:latin typeface="+mn-lt"/>
              </a:rPr>
              <a:t>.</a:t>
            </a:r>
          </a:p>
          <a:p>
            <a:pPr>
              <a:spcBef>
                <a:spcPct val="50000"/>
              </a:spcBef>
              <a:buFont typeface="Wingdings" panose="05000000000000000000" pitchFamily="2" charset="2"/>
              <a:buNone/>
            </a:pPr>
            <a:r>
              <a:rPr lang="en-US" sz="2300" b="0">
                <a:solidFill>
                  <a:schemeClr val="tx1"/>
                </a:solidFill>
                <a:effectLst/>
                <a:latin typeface="+mn-lt"/>
              </a:rPr>
              <a:t>b. 	Greater is more lower-contribution margin units are sold than higher-contribution margin units. </a:t>
            </a:r>
          </a:p>
          <a:p>
            <a:pPr>
              <a:spcBef>
                <a:spcPct val="50000"/>
              </a:spcBef>
              <a:buFont typeface="Wingdings" panose="05000000000000000000" pitchFamily="2" charset="2"/>
              <a:buNone/>
            </a:pPr>
            <a:r>
              <a:rPr lang="en-US" sz="2300" b="0">
                <a:solidFill>
                  <a:schemeClr val="tx1"/>
                </a:solidFill>
                <a:effectLst/>
                <a:latin typeface="+mn-lt"/>
              </a:rPr>
              <a:t>c. 	Equal as song as total sales remain equal, regardless of which products are sold.</a:t>
            </a:r>
          </a:p>
          <a:p>
            <a:pPr>
              <a:spcBef>
                <a:spcPct val="50000"/>
              </a:spcBef>
              <a:buFont typeface="Wingdings" panose="05000000000000000000" pitchFamily="2" charset="2"/>
              <a:buNone/>
            </a:pPr>
            <a:r>
              <a:rPr lang="en-US" sz="2300" b="0">
                <a:solidFill>
                  <a:schemeClr val="tx1"/>
                </a:solidFill>
                <a:effectLst/>
                <a:latin typeface="+mn-lt"/>
              </a:rPr>
              <a:t>d. 	Unaffected by changes in the mix of products sold. </a:t>
            </a:r>
          </a:p>
        </p:txBody>
      </p:sp>
      <p:sp>
        <p:nvSpPr>
          <p:cNvPr id="790532" name="Oval 4"/>
          <p:cNvSpPr>
            <a:spLocks noChangeArrowheads="1"/>
          </p:cNvSpPr>
          <p:nvPr/>
        </p:nvSpPr>
        <p:spPr bwMode="auto">
          <a:xfrm>
            <a:off x="838200" y="2438400"/>
            <a:ext cx="381000" cy="381000"/>
          </a:xfrm>
          <a:prstGeom prst="ellipse">
            <a:avLst/>
          </a:prstGeom>
          <a:noFill/>
          <a:ln w="57150" cap="sq">
            <a:solidFill>
              <a:srgbClr val="800000"/>
            </a:solidFill>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sz="2400">
              <a:solidFill>
                <a:srgbClr val="A50021"/>
              </a:solidFill>
              <a:latin typeface="+mn-lt"/>
            </a:endParaRPr>
          </a:p>
        </p:txBody>
      </p:sp>
      <p:sp>
        <p:nvSpPr>
          <p:cNvPr id="790533" name="Rectangle 5"/>
          <p:cNvSpPr>
            <a:spLocks noGrp="1" noChangeArrowheads="1"/>
          </p:cNvSpPr>
          <p:nvPr>
            <p:ph type="title"/>
          </p:nvPr>
        </p:nvSpPr>
        <p:spPr>
          <a:xfrm>
            <a:off x="381000" y="457200"/>
            <a:ext cx="8305800" cy="560388"/>
          </a:xfrm>
          <a:noFill/>
          <a:ln w="12700">
            <a:noFill/>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marL="109538"/>
            <a:r>
              <a:rPr lang="en-US" sz="4000" b="1" i="1" dirty="0"/>
              <a:t>Let’s Review</a:t>
            </a:r>
          </a:p>
        </p:txBody>
      </p:sp>
    </p:spTree>
    <p:extLst>
      <p:ext uri="{BB962C8B-B14F-4D97-AF65-F5344CB8AC3E}">
        <p14:creationId xmlns:p14="http://schemas.microsoft.com/office/powerpoint/2010/main" xmlns="" val="33137751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90532"/>
                                        </p:tgtEl>
                                        <p:attrNameLst>
                                          <p:attrName>style.visibility</p:attrName>
                                        </p:attrNameLst>
                                      </p:cBhvr>
                                      <p:to>
                                        <p:strVal val="visible"/>
                                      </p:to>
                                    </p:set>
                                    <p:animEffect transition="in" filter="wipe(left)">
                                      <p:cBhvr>
                                        <p:cTn id="7" dur="500"/>
                                        <p:tgtEl>
                                          <p:spTgt spid="7905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0532" grpId="0" animBg="1"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1554" name="Rectangle 2"/>
          <p:cNvSpPr>
            <a:spLocks noGrp="1" noChangeArrowheads="1"/>
          </p:cNvSpPr>
          <p:nvPr>
            <p:ph type="title"/>
          </p:nvPr>
        </p:nvSpPr>
        <p:spPr>
          <a:xfrm>
            <a:off x="381000" y="228600"/>
            <a:ext cx="8305800" cy="609600"/>
          </a:xfrm>
          <a:noFill/>
          <a:ln w="12700">
            <a:noFill/>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marL="109538"/>
            <a:r>
              <a:rPr lang="en-US" sz="4000" b="1" i="1" dirty="0"/>
              <a:t>Sales Mix with Limited Resources</a:t>
            </a:r>
          </a:p>
        </p:txBody>
      </p:sp>
      <p:sp>
        <p:nvSpPr>
          <p:cNvPr id="791555" name="Rectangle 3"/>
          <p:cNvSpPr>
            <a:spLocks noGrp="1" noChangeArrowheads="1"/>
          </p:cNvSpPr>
          <p:nvPr>
            <p:ph type="body" sz="half" idx="1"/>
          </p:nvPr>
        </p:nvSpPr>
        <p:spPr>
          <a:xfrm>
            <a:off x="304800" y="1143000"/>
            <a:ext cx="8610600" cy="4648200"/>
          </a:xfrm>
          <a:solidFill>
            <a:schemeClr val="bg1"/>
          </a:solidFill>
          <a:ln w="12700" cap="flat">
            <a:solidFill>
              <a:schemeClr val="bg1"/>
            </a:solidFill>
            <a:miter lim="800000"/>
            <a:headEnd/>
            <a:tailEnd/>
          </a:ln>
        </p:spPr>
        <p:txBody>
          <a:bodyPr lIns="90488" tIns="44450" rIns="90488" bIns="44450"/>
          <a:lstStyle/>
          <a:p>
            <a:pPr marL="533400" indent="-533400">
              <a:buClr>
                <a:srgbClr val="FF0000"/>
              </a:buClr>
              <a:buFont typeface="Wingdings" panose="05000000000000000000" pitchFamily="2" charset="2"/>
              <a:buBlip>
                <a:blip r:embed="rId4"/>
              </a:buBlip>
            </a:pPr>
            <a:r>
              <a:rPr lang="en-US" sz="2400" b="0">
                <a:solidFill>
                  <a:schemeClr val="tx1"/>
                </a:solidFill>
                <a:effectLst/>
              </a:rPr>
              <a:t>All companies have limited resources whether it be floor space, raw materials, direct labor hours, etc.</a:t>
            </a:r>
          </a:p>
          <a:p>
            <a:pPr marL="533400" indent="-533400">
              <a:spcBef>
                <a:spcPct val="40000"/>
              </a:spcBef>
              <a:buClr>
                <a:srgbClr val="FF0000"/>
              </a:buClr>
              <a:buFont typeface="Wingdings" panose="05000000000000000000" pitchFamily="2" charset="2"/>
              <a:buBlip>
                <a:blip r:embed="rId4"/>
              </a:buBlip>
            </a:pPr>
            <a:r>
              <a:rPr lang="en-US" sz="2400" b="0" i="1">
                <a:solidFill>
                  <a:srgbClr val="A50021"/>
                </a:solidFill>
              </a:rPr>
              <a:t>Limited resources force management to decide which products to sell to maximize net income.</a:t>
            </a:r>
          </a:p>
          <a:p>
            <a:pPr marL="533400" indent="-533400">
              <a:spcBef>
                <a:spcPct val="40000"/>
              </a:spcBef>
              <a:buClr>
                <a:srgbClr val="FF0000"/>
              </a:buClr>
              <a:buFont typeface="Wingdings" panose="05000000000000000000" pitchFamily="2" charset="2"/>
              <a:buBlip>
                <a:blip r:embed="rId4"/>
              </a:buBlip>
            </a:pPr>
            <a:r>
              <a:rPr lang="en-US" sz="2400" b="0">
                <a:solidFill>
                  <a:srgbClr val="003399"/>
                </a:solidFill>
                <a:effectLst/>
              </a:rPr>
              <a:t>Example:</a:t>
            </a:r>
            <a:r>
              <a:rPr lang="en-US" sz="2400"/>
              <a:t> </a:t>
            </a:r>
            <a:r>
              <a:rPr lang="en-US" sz="2400" b="0">
                <a:effectLst/>
              </a:rPr>
              <a:t>Vargo makes DVD players and TVs. The limiting  resource is machine capacity – 3,600 hours per month. Relevant date is as follows:</a:t>
            </a:r>
            <a:endParaRPr lang="en-US" sz="2400" b="0">
              <a:solidFill>
                <a:srgbClr val="FF0000"/>
              </a:solidFill>
            </a:endParaRPr>
          </a:p>
        </p:txBody>
      </p:sp>
      <p:pic>
        <p:nvPicPr>
          <p:cNvPr id="791557" name="Picture 5"/>
          <p:cNvPicPr>
            <a:picLocks noGrp="1" noChangeAspect="1" noChangeArrowheads="1"/>
          </p:cNvPicPr>
          <p:nvPr>
            <p:ph sz="half" idx="2"/>
          </p:nvPr>
        </p:nvPicPr>
        <p:blipFill>
          <a:blip r:embed="rId5">
            <a:extLst>
              <a:ext uri="{28A0092B-C50C-407E-A947-70E740481C1C}">
                <a14:useLocalDpi xmlns:a14="http://schemas.microsoft.com/office/drawing/2010/main" xmlns="" val="0"/>
              </a:ext>
            </a:extLst>
          </a:blip>
          <a:srcRect/>
          <a:stretch>
            <a:fillRect/>
          </a:stretch>
        </p:blipFill>
        <p:spPr>
          <a:xfrm>
            <a:off x="1066800" y="4343400"/>
            <a:ext cx="7315200" cy="1143000"/>
          </a:xfrm>
          <a:noFill/>
          <a:ln w="12700" cap="sq">
            <a:solidFill>
              <a:schemeClr val="tx1"/>
            </a:solidFill>
            <a:miter lim="800000"/>
            <a:headEnd type="none" w="sm" len="sm"/>
            <a:tailEnd type="none" w="sm" len="sm"/>
          </a:ln>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0923082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500"/>
                                  </p:stCondLst>
                                  <p:childTnLst>
                                    <p:set>
                                      <p:cBhvr>
                                        <p:cTn id="6" dur="1" fill="hold">
                                          <p:stCondLst>
                                            <p:cond delay="0"/>
                                          </p:stCondLst>
                                        </p:cTn>
                                        <p:tgtEl>
                                          <p:spTgt spid="791555">
                                            <p:txEl>
                                              <p:pRg st="0" end="0"/>
                                            </p:txEl>
                                          </p:spTgt>
                                        </p:tgtEl>
                                        <p:attrNameLst>
                                          <p:attrName>style.visibility</p:attrName>
                                        </p:attrNameLst>
                                      </p:cBhvr>
                                      <p:to>
                                        <p:strVal val="visible"/>
                                      </p:to>
                                    </p:set>
                                    <p:anim calcmode="lin" valueType="num">
                                      <p:cBhvr additive="base">
                                        <p:cTn id="7" dur="500" fill="hold"/>
                                        <p:tgtEl>
                                          <p:spTgt spid="79155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91555">
                                            <p:txEl>
                                              <p:pRg st="0" end="0"/>
                                            </p:txEl>
                                          </p:spTgt>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1000"/>
                            </p:stCondLst>
                            <p:childTnLst>
                              <p:par>
                                <p:cTn id="10" presetID="2" presetClass="entr" presetSubtype="4" fill="hold" nodeType="afterEffect">
                                  <p:stCondLst>
                                    <p:cond delay="500"/>
                                  </p:stCondLst>
                                  <p:childTnLst>
                                    <p:set>
                                      <p:cBhvr>
                                        <p:cTn id="11" dur="1" fill="hold">
                                          <p:stCondLst>
                                            <p:cond delay="0"/>
                                          </p:stCondLst>
                                        </p:cTn>
                                        <p:tgtEl>
                                          <p:spTgt spid="791555">
                                            <p:txEl>
                                              <p:pRg st="1" end="1"/>
                                            </p:txEl>
                                          </p:spTgt>
                                        </p:tgtEl>
                                        <p:attrNameLst>
                                          <p:attrName>style.visibility</p:attrName>
                                        </p:attrNameLst>
                                      </p:cBhvr>
                                      <p:to>
                                        <p:strVal val="visible"/>
                                      </p:to>
                                    </p:set>
                                    <p:anim calcmode="lin" valueType="num">
                                      <p:cBhvr additive="base">
                                        <p:cTn id="12" dur="500" fill="hold"/>
                                        <p:tgtEl>
                                          <p:spTgt spid="791555">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791555">
                                            <p:txEl>
                                              <p:pRg st="1" end="1"/>
                                            </p:txEl>
                                          </p:spTgt>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2000"/>
                            </p:stCondLst>
                            <p:childTnLst>
                              <p:par>
                                <p:cTn id="15" presetID="2" presetClass="entr" presetSubtype="4" fill="hold" nodeType="afterEffect">
                                  <p:stCondLst>
                                    <p:cond delay="500"/>
                                  </p:stCondLst>
                                  <p:childTnLst>
                                    <p:set>
                                      <p:cBhvr>
                                        <p:cTn id="16" dur="1" fill="hold">
                                          <p:stCondLst>
                                            <p:cond delay="0"/>
                                          </p:stCondLst>
                                        </p:cTn>
                                        <p:tgtEl>
                                          <p:spTgt spid="791555">
                                            <p:txEl>
                                              <p:pRg st="2" end="2"/>
                                            </p:txEl>
                                          </p:spTgt>
                                        </p:tgtEl>
                                        <p:attrNameLst>
                                          <p:attrName>style.visibility</p:attrName>
                                        </p:attrNameLst>
                                      </p:cBhvr>
                                      <p:to>
                                        <p:strVal val="visible"/>
                                      </p:to>
                                    </p:set>
                                    <p:anim calcmode="lin" valueType="num">
                                      <p:cBhvr additive="base">
                                        <p:cTn id="17" dur="500" fill="hold"/>
                                        <p:tgtEl>
                                          <p:spTgt spid="79155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91555">
                                            <p:txEl>
                                              <p:pRg st="2" end="2"/>
                                            </p:txEl>
                                          </p:spTgt>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3000"/>
                            </p:stCondLst>
                            <p:childTnLst>
                              <p:par>
                                <p:cTn id="20" presetID="2" presetClass="entr" presetSubtype="4" fill="hold" nodeType="afterEffect">
                                  <p:stCondLst>
                                    <p:cond delay="1000"/>
                                  </p:stCondLst>
                                  <p:childTnLst>
                                    <p:set>
                                      <p:cBhvr>
                                        <p:cTn id="21" dur="1" fill="hold">
                                          <p:stCondLst>
                                            <p:cond delay="0"/>
                                          </p:stCondLst>
                                        </p:cTn>
                                        <p:tgtEl>
                                          <p:spTgt spid="791557"/>
                                        </p:tgtEl>
                                        <p:attrNameLst>
                                          <p:attrName>style.visibility</p:attrName>
                                        </p:attrNameLst>
                                      </p:cBhvr>
                                      <p:to>
                                        <p:strVal val="visible"/>
                                      </p:to>
                                    </p:set>
                                    <p:anim calcmode="lin" valueType="num">
                                      <p:cBhvr additive="base">
                                        <p:cTn id="22" dur="500" fill="hold"/>
                                        <p:tgtEl>
                                          <p:spTgt spid="791557"/>
                                        </p:tgtEl>
                                        <p:attrNameLst>
                                          <p:attrName>ppt_x</p:attrName>
                                        </p:attrNameLst>
                                      </p:cBhvr>
                                      <p:tavLst>
                                        <p:tav tm="0">
                                          <p:val>
                                            <p:strVal val="#ppt_x"/>
                                          </p:val>
                                        </p:tav>
                                        <p:tav tm="100000">
                                          <p:val>
                                            <p:strVal val="#ppt_x"/>
                                          </p:val>
                                        </p:tav>
                                      </p:tavLst>
                                    </p:anim>
                                    <p:anim calcmode="lin" valueType="num">
                                      <p:cBhvr additive="base">
                                        <p:cTn id="23" dur="500" fill="hold"/>
                                        <p:tgtEl>
                                          <p:spTgt spid="7915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3602" name="Rectangle 2"/>
          <p:cNvSpPr>
            <a:spLocks noGrp="1" noChangeArrowheads="1"/>
          </p:cNvSpPr>
          <p:nvPr>
            <p:ph type="title"/>
          </p:nvPr>
        </p:nvSpPr>
        <p:spPr>
          <a:xfrm>
            <a:off x="228600" y="152400"/>
            <a:ext cx="8610600" cy="609600"/>
          </a:xfrm>
          <a:noFill/>
          <a:ln w="12700">
            <a:noFill/>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marL="109538"/>
            <a:r>
              <a:rPr lang="en-US" sz="4000" b="1" i="1" dirty="0"/>
              <a:t>Sales Mix with Limited Resources - Example</a:t>
            </a:r>
          </a:p>
        </p:txBody>
      </p:sp>
      <p:sp>
        <p:nvSpPr>
          <p:cNvPr id="793603" name="Rectangle 3"/>
          <p:cNvSpPr>
            <a:spLocks noGrp="1" noChangeArrowheads="1"/>
          </p:cNvSpPr>
          <p:nvPr>
            <p:ph type="body" sz="half" idx="1"/>
          </p:nvPr>
        </p:nvSpPr>
        <p:spPr>
          <a:xfrm>
            <a:off x="152400" y="990600"/>
            <a:ext cx="8839200" cy="5867400"/>
          </a:xfrm>
          <a:solidFill>
            <a:schemeClr val="bg1"/>
          </a:solidFill>
          <a:ln w="12700" cap="flat">
            <a:solidFill>
              <a:schemeClr val="bg1"/>
            </a:solidFill>
            <a:miter lim="800000"/>
            <a:headEnd/>
            <a:tailEnd/>
          </a:ln>
        </p:spPr>
        <p:txBody>
          <a:bodyPr lIns="90488" tIns="44450" rIns="90488" bIns="44450"/>
          <a:lstStyle/>
          <a:p>
            <a:pPr marL="533400" indent="-533400">
              <a:lnSpc>
                <a:spcPct val="90000"/>
              </a:lnSpc>
              <a:spcBef>
                <a:spcPct val="60000"/>
              </a:spcBef>
              <a:buClr>
                <a:srgbClr val="FF0000"/>
              </a:buClr>
              <a:buFont typeface="Wingdings" panose="05000000000000000000" pitchFamily="2" charset="2"/>
              <a:buBlip>
                <a:blip r:embed="rId4"/>
              </a:buBlip>
            </a:pPr>
            <a:r>
              <a:rPr lang="en-US" altLang="en-US" sz="2400" b="0" dirty="0">
                <a:solidFill>
                  <a:schemeClr val="tx1"/>
                </a:solidFill>
                <a:effectLst/>
              </a:rPr>
              <a:t>The TVs seem to be more profitable since they have the higher contribution margin per unit, but they require more machine hours to produce than the DVD Players</a:t>
            </a:r>
          </a:p>
          <a:p>
            <a:pPr marL="533400" indent="-533400">
              <a:lnSpc>
                <a:spcPct val="90000"/>
              </a:lnSpc>
              <a:spcBef>
                <a:spcPct val="60000"/>
              </a:spcBef>
              <a:buClr>
                <a:srgbClr val="FF0000"/>
              </a:buClr>
              <a:buFont typeface="Wingdings" panose="05000000000000000000" pitchFamily="2" charset="2"/>
              <a:buBlip>
                <a:blip r:embed="rId4"/>
              </a:buBlip>
            </a:pPr>
            <a:r>
              <a:rPr lang="en-US" altLang="en-US" sz="2400" b="0" dirty="0">
                <a:solidFill>
                  <a:schemeClr val="tx1"/>
                </a:solidFill>
                <a:effectLst/>
              </a:rPr>
              <a:t>To determine the appropriate sales mix, compute the</a:t>
            </a:r>
            <a:r>
              <a:rPr lang="en-US" altLang="en-US" sz="2400" b="0" dirty="0">
                <a:solidFill>
                  <a:schemeClr val="tx1"/>
                </a:solidFill>
              </a:rPr>
              <a:t> </a:t>
            </a:r>
            <a:r>
              <a:rPr lang="en-US" altLang="en-US" sz="2400" i="1" dirty="0">
                <a:solidFill>
                  <a:srgbClr val="A50021"/>
                </a:solidFill>
              </a:rPr>
              <a:t>contribution margin per unit of limited resource:</a:t>
            </a:r>
          </a:p>
          <a:p>
            <a:pPr marL="533400" indent="-533400">
              <a:lnSpc>
                <a:spcPct val="90000"/>
              </a:lnSpc>
              <a:spcBef>
                <a:spcPct val="60000"/>
              </a:spcBef>
              <a:buClr>
                <a:srgbClr val="FF0000"/>
              </a:buClr>
              <a:buFont typeface="Wingdings" panose="05000000000000000000" pitchFamily="2" charset="2"/>
              <a:buBlip>
                <a:blip r:embed="rId4"/>
              </a:buBlip>
            </a:pPr>
            <a:endParaRPr lang="en-US" altLang="en-US" sz="2400" i="1" dirty="0">
              <a:solidFill>
                <a:srgbClr val="A50021"/>
              </a:solidFill>
            </a:endParaRPr>
          </a:p>
          <a:p>
            <a:pPr marL="533400" indent="-533400">
              <a:lnSpc>
                <a:spcPct val="90000"/>
              </a:lnSpc>
              <a:spcBef>
                <a:spcPct val="60000"/>
              </a:spcBef>
              <a:buClr>
                <a:srgbClr val="FF0000"/>
              </a:buClr>
              <a:buFont typeface="Wingdings" panose="05000000000000000000" pitchFamily="2" charset="2"/>
              <a:buBlip>
                <a:blip r:embed="rId4"/>
              </a:buBlip>
            </a:pPr>
            <a:endParaRPr lang="en-US" altLang="en-US" sz="2400" i="1" dirty="0">
              <a:solidFill>
                <a:srgbClr val="A50021"/>
              </a:solidFill>
            </a:endParaRPr>
          </a:p>
          <a:p>
            <a:pPr marL="533400" indent="-533400">
              <a:lnSpc>
                <a:spcPct val="90000"/>
              </a:lnSpc>
              <a:spcBef>
                <a:spcPct val="60000"/>
              </a:spcBef>
              <a:buClr>
                <a:srgbClr val="FF0000"/>
              </a:buClr>
              <a:buFont typeface="Wingdings" panose="05000000000000000000" pitchFamily="2" charset="2"/>
              <a:buBlip>
                <a:blip r:embed="rId4"/>
              </a:buBlip>
            </a:pPr>
            <a:endParaRPr lang="en-US" altLang="en-US" sz="2400" i="1" dirty="0">
              <a:solidFill>
                <a:srgbClr val="A50021"/>
              </a:solidFill>
            </a:endParaRPr>
          </a:p>
          <a:p>
            <a:pPr marL="533400" indent="-533400">
              <a:lnSpc>
                <a:spcPct val="90000"/>
              </a:lnSpc>
              <a:spcBef>
                <a:spcPct val="60000"/>
              </a:spcBef>
              <a:buClr>
                <a:srgbClr val="FF0000"/>
              </a:buClr>
              <a:buFont typeface="Wingdings" panose="05000000000000000000" pitchFamily="2" charset="2"/>
              <a:buBlip>
                <a:blip r:embed="rId4"/>
              </a:buBlip>
            </a:pPr>
            <a:r>
              <a:rPr lang="en-US" altLang="en-US" sz="2400" b="0" dirty="0">
                <a:solidFill>
                  <a:schemeClr val="tx1"/>
                </a:solidFill>
                <a:effectLst/>
              </a:rPr>
              <a:t>Since DVD players have higher contribution margin per machine hour, management should produce more DVD players if demand exists or else increase machine capacity.</a:t>
            </a:r>
          </a:p>
        </p:txBody>
      </p:sp>
      <p:pic>
        <p:nvPicPr>
          <p:cNvPr id="793613" name="Picture 13"/>
          <p:cNvPicPr>
            <a:picLocks noGrp="1" noChangeAspect="1" noChangeArrowheads="1"/>
          </p:cNvPicPr>
          <p:nvPr>
            <p:ph sz="half" idx="2"/>
          </p:nvPr>
        </p:nvPicPr>
        <p:blipFill>
          <a:blip r:embed="rId5">
            <a:extLst>
              <a:ext uri="{28A0092B-C50C-407E-A947-70E740481C1C}">
                <a14:useLocalDpi xmlns:a14="http://schemas.microsoft.com/office/drawing/2010/main" xmlns="" val="0"/>
              </a:ext>
            </a:extLst>
          </a:blip>
          <a:srcRect/>
          <a:stretch>
            <a:fillRect/>
          </a:stretch>
        </p:blipFill>
        <p:spPr>
          <a:xfrm>
            <a:off x="1219200" y="3048000"/>
            <a:ext cx="6705600" cy="1504950"/>
          </a:xfrm>
          <a:noFill/>
          <a:ln w="12700" cap="sq">
            <a:solidFill>
              <a:schemeClr val="tx1"/>
            </a:solidFill>
            <a:miter lim="800000"/>
            <a:headEnd type="none" w="sm" len="sm"/>
            <a:tailEnd type="none" w="sm" len="sm"/>
          </a:ln>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7364082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1000"/>
                                  </p:stCondLst>
                                  <p:childTnLst>
                                    <p:set>
                                      <p:cBhvr>
                                        <p:cTn id="6" dur="1" fill="hold">
                                          <p:stCondLst>
                                            <p:cond delay="0"/>
                                          </p:stCondLst>
                                        </p:cTn>
                                        <p:tgtEl>
                                          <p:spTgt spid="793603">
                                            <p:txEl>
                                              <p:pRg st="0" end="0"/>
                                            </p:txEl>
                                          </p:spTgt>
                                        </p:tgtEl>
                                        <p:attrNameLst>
                                          <p:attrName>style.visibility</p:attrName>
                                        </p:attrNameLst>
                                      </p:cBhvr>
                                      <p:to>
                                        <p:strVal val="visible"/>
                                      </p:to>
                                    </p:set>
                                  </p:childTnLst>
                                </p:cTn>
                              </p:par>
                            </p:childTnLst>
                          </p:cTn>
                        </p:par>
                        <p:par>
                          <p:cTn id="7" fill="hold" nodeType="afterGroup">
                            <p:stCondLst>
                              <p:cond delay="1000"/>
                            </p:stCondLst>
                            <p:childTnLst>
                              <p:par>
                                <p:cTn id="8" presetID="1" presetClass="entr" presetSubtype="0" fill="hold" nodeType="afterEffect">
                                  <p:stCondLst>
                                    <p:cond delay="1000"/>
                                  </p:stCondLst>
                                  <p:childTnLst>
                                    <p:set>
                                      <p:cBhvr>
                                        <p:cTn id="9" dur="1" fill="hold">
                                          <p:stCondLst>
                                            <p:cond delay="0"/>
                                          </p:stCondLst>
                                        </p:cTn>
                                        <p:tgtEl>
                                          <p:spTgt spid="793603">
                                            <p:txEl>
                                              <p:pRg st="1" end="1"/>
                                            </p:txEl>
                                          </p:spTgt>
                                        </p:tgtEl>
                                        <p:attrNameLst>
                                          <p:attrName>style.visibility</p:attrName>
                                        </p:attrNameLst>
                                      </p:cBhvr>
                                      <p:to>
                                        <p:strVal val="visible"/>
                                      </p:to>
                                    </p:set>
                                  </p:childTnLst>
                                </p:cTn>
                              </p:par>
                            </p:childTnLst>
                          </p:cTn>
                        </p:par>
                        <p:par>
                          <p:cTn id="10" fill="hold" nodeType="afterGroup">
                            <p:stCondLst>
                              <p:cond delay="2000"/>
                            </p:stCondLst>
                            <p:childTnLst>
                              <p:par>
                                <p:cTn id="11" presetID="2" presetClass="entr" presetSubtype="4" fill="hold" nodeType="afterEffect">
                                  <p:stCondLst>
                                    <p:cond delay="0"/>
                                  </p:stCondLst>
                                  <p:childTnLst>
                                    <p:set>
                                      <p:cBhvr>
                                        <p:cTn id="12" dur="1" fill="hold">
                                          <p:stCondLst>
                                            <p:cond delay="0"/>
                                          </p:stCondLst>
                                        </p:cTn>
                                        <p:tgtEl>
                                          <p:spTgt spid="793613"/>
                                        </p:tgtEl>
                                        <p:attrNameLst>
                                          <p:attrName>style.visibility</p:attrName>
                                        </p:attrNameLst>
                                      </p:cBhvr>
                                      <p:to>
                                        <p:strVal val="visible"/>
                                      </p:to>
                                    </p:set>
                                    <p:anim calcmode="lin" valueType="num">
                                      <p:cBhvr additive="base">
                                        <p:cTn id="13" dur="500" fill="hold"/>
                                        <p:tgtEl>
                                          <p:spTgt spid="793613"/>
                                        </p:tgtEl>
                                        <p:attrNameLst>
                                          <p:attrName>ppt_x</p:attrName>
                                        </p:attrNameLst>
                                      </p:cBhvr>
                                      <p:tavLst>
                                        <p:tav tm="0">
                                          <p:val>
                                            <p:strVal val="#ppt_x"/>
                                          </p:val>
                                        </p:tav>
                                        <p:tav tm="100000">
                                          <p:val>
                                            <p:strVal val="#ppt_x"/>
                                          </p:val>
                                        </p:tav>
                                      </p:tavLst>
                                    </p:anim>
                                    <p:anim calcmode="lin" valueType="num">
                                      <p:cBhvr additive="base">
                                        <p:cTn id="14" dur="500" fill="hold"/>
                                        <p:tgtEl>
                                          <p:spTgt spid="793613"/>
                                        </p:tgtEl>
                                        <p:attrNameLst>
                                          <p:attrName>ppt_y</p:attrName>
                                        </p:attrNameLst>
                                      </p:cBhvr>
                                      <p:tavLst>
                                        <p:tav tm="0">
                                          <p:val>
                                            <p:strVal val="1+#ppt_h/2"/>
                                          </p:val>
                                        </p:tav>
                                        <p:tav tm="100000">
                                          <p:val>
                                            <p:strVal val="#ppt_y"/>
                                          </p:val>
                                        </p:tav>
                                      </p:tavLst>
                                    </p:anim>
                                  </p:childTnLst>
                                </p:cTn>
                              </p:par>
                            </p:childTnLst>
                          </p:cTn>
                        </p:par>
                        <p:par>
                          <p:cTn id="15" fill="hold" nodeType="afterGroup">
                            <p:stCondLst>
                              <p:cond delay="2500"/>
                            </p:stCondLst>
                            <p:childTnLst>
                              <p:par>
                                <p:cTn id="16" presetID="1" presetClass="entr" presetSubtype="0" fill="hold" nodeType="afterEffect">
                                  <p:stCondLst>
                                    <p:cond delay="1500"/>
                                  </p:stCondLst>
                                  <p:childTnLst>
                                    <p:set>
                                      <p:cBhvr>
                                        <p:cTn id="17" dur="1" fill="hold">
                                          <p:stCondLst>
                                            <p:cond delay="0"/>
                                          </p:stCondLst>
                                        </p:cTn>
                                        <p:tgtEl>
                                          <p:spTgt spid="79360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67331" name="Text Box 3"/>
          <p:cNvSpPr txBox="1">
            <a:spLocks noChangeArrowheads="1"/>
          </p:cNvSpPr>
          <p:nvPr/>
        </p:nvSpPr>
        <p:spPr bwMode="auto">
          <a:xfrm>
            <a:off x="381000" y="1371600"/>
            <a:ext cx="8562975" cy="4384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6493" tIns="43247" rIns="86493" bIns="43247">
            <a:spAutoFit/>
          </a:bodyPr>
          <a:lstStyle>
            <a:lvl1pPr algn="l" defTabSz="865188">
              <a:defRPr sz="2400">
                <a:solidFill>
                  <a:schemeClr val="tx1"/>
                </a:solidFill>
                <a:latin typeface="Times New Roman" panose="02020603050405020304" pitchFamily="18" charset="0"/>
              </a:defRPr>
            </a:lvl1pPr>
            <a:lvl2pPr marL="431800" algn="l" defTabSz="865188">
              <a:defRPr sz="2400">
                <a:solidFill>
                  <a:schemeClr val="tx1"/>
                </a:solidFill>
                <a:latin typeface="Times New Roman" panose="02020603050405020304" pitchFamily="18" charset="0"/>
              </a:defRPr>
            </a:lvl2pPr>
            <a:lvl3pPr marL="865188" algn="l" defTabSz="865188">
              <a:defRPr sz="2400">
                <a:solidFill>
                  <a:schemeClr val="tx1"/>
                </a:solidFill>
                <a:latin typeface="Times New Roman" panose="02020603050405020304" pitchFamily="18" charset="0"/>
              </a:defRPr>
            </a:lvl3pPr>
            <a:lvl4pPr marL="1296988" algn="l" defTabSz="865188">
              <a:defRPr sz="2400">
                <a:solidFill>
                  <a:schemeClr val="tx1"/>
                </a:solidFill>
                <a:latin typeface="Times New Roman" panose="02020603050405020304" pitchFamily="18" charset="0"/>
              </a:defRPr>
            </a:lvl4pPr>
            <a:lvl5pPr marL="1730375" algn="l" defTabSz="865188">
              <a:defRPr sz="2400">
                <a:solidFill>
                  <a:schemeClr val="tx1"/>
                </a:solidFill>
                <a:latin typeface="Times New Roman" panose="02020603050405020304" pitchFamily="18" charset="0"/>
              </a:defRPr>
            </a:lvl5pPr>
            <a:lvl6pPr marL="2187575" defTabSz="865188" eaLnBrk="0" fontAlgn="base" hangingPunct="0">
              <a:spcBef>
                <a:spcPct val="0"/>
              </a:spcBef>
              <a:spcAft>
                <a:spcPct val="0"/>
              </a:spcAft>
              <a:defRPr sz="2400">
                <a:solidFill>
                  <a:schemeClr val="tx1"/>
                </a:solidFill>
                <a:latin typeface="Times New Roman" panose="02020603050405020304" pitchFamily="18" charset="0"/>
              </a:defRPr>
            </a:lvl6pPr>
            <a:lvl7pPr marL="2644775" defTabSz="865188" eaLnBrk="0" fontAlgn="base" hangingPunct="0">
              <a:spcBef>
                <a:spcPct val="0"/>
              </a:spcBef>
              <a:spcAft>
                <a:spcPct val="0"/>
              </a:spcAft>
              <a:defRPr sz="2400">
                <a:solidFill>
                  <a:schemeClr val="tx1"/>
                </a:solidFill>
                <a:latin typeface="Times New Roman" panose="02020603050405020304" pitchFamily="18" charset="0"/>
              </a:defRPr>
            </a:lvl7pPr>
            <a:lvl8pPr marL="3101975" defTabSz="865188" eaLnBrk="0" fontAlgn="base" hangingPunct="0">
              <a:spcBef>
                <a:spcPct val="0"/>
              </a:spcBef>
              <a:spcAft>
                <a:spcPct val="0"/>
              </a:spcAft>
              <a:defRPr sz="2400">
                <a:solidFill>
                  <a:schemeClr val="tx1"/>
                </a:solidFill>
                <a:latin typeface="Times New Roman" panose="02020603050405020304" pitchFamily="18" charset="0"/>
              </a:defRPr>
            </a:lvl8pPr>
            <a:lvl9pPr marL="3559175" defTabSz="865188" eaLnBrk="0" fontAlgn="base" hangingPunct="0">
              <a:spcBef>
                <a:spcPct val="0"/>
              </a:spcBef>
              <a:spcAft>
                <a:spcPct val="0"/>
              </a:spcAft>
              <a:defRPr sz="2400">
                <a:solidFill>
                  <a:schemeClr val="tx1"/>
                </a:solidFill>
                <a:latin typeface="Times New Roman" panose="02020603050405020304" pitchFamily="18" charset="0"/>
              </a:defRPr>
            </a:lvl9pPr>
          </a:lstStyle>
          <a:p>
            <a:pPr lvl="1" eaLnBrk="1" hangingPunct="1">
              <a:spcBef>
                <a:spcPct val="50000"/>
              </a:spcBef>
              <a:buClr>
                <a:srgbClr val="FF0000"/>
              </a:buClr>
              <a:buFont typeface="Wingdings" panose="05000000000000000000" pitchFamily="2" charset="2"/>
              <a:buNone/>
            </a:pPr>
            <a:r>
              <a:rPr lang="en-US" b="1">
                <a:solidFill>
                  <a:srgbClr val="A50021"/>
                </a:solidFill>
                <a:latin typeface="+mn-lt"/>
              </a:rPr>
              <a:t>Alternative</a:t>
            </a:r>
            <a:r>
              <a:rPr lang="en-US">
                <a:latin typeface="+mn-lt"/>
              </a:rPr>
              <a:t>:  Increase machine capacity from 				3,600 to 4,200 hours</a:t>
            </a:r>
          </a:p>
          <a:p>
            <a:pPr eaLnBrk="1" hangingPunct="1">
              <a:spcBef>
                <a:spcPct val="50000"/>
              </a:spcBef>
              <a:buClr>
                <a:srgbClr val="FF0000"/>
              </a:buClr>
              <a:buFont typeface="Wingdings" panose="05000000000000000000" pitchFamily="2" charset="2"/>
              <a:buChar char="Ø"/>
            </a:pPr>
            <a:endParaRPr lang="en-US">
              <a:latin typeface="+mn-lt"/>
            </a:endParaRPr>
          </a:p>
          <a:p>
            <a:pPr eaLnBrk="1" hangingPunct="1">
              <a:spcBef>
                <a:spcPct val="50000"/>
              </a:spcBef>
              <a:buClr>
                <a:srgbClr val="FF0000"/>
              </a:buClr>
              <a:buFont typeface="Wingdings" panose="05000000000000000000" pitchFamily="2" charset="2"/>
              <a:buChar char="Ø"/>
            </a:pPr>
            <a:endParaRPr lang="en-US" sz="2300">
              <a:latin typeface="+mn-lt"/>
            </a:endParaRPr>
          </a:p>
          <a:p>
            <a:pPr eaLnBrk="1" hangingPunct="1">
              <a:spcBef>
                <a:spcPct val="50000"/>
              </a:spcBef>
              <a:buClr>
                <a:srgbClr val="FF0000"/>
              </a:buClr>
              <a:buFont typeface="Wingdings" panose="05000000000000000000" pitchFamily="2" charset="2"/>
              <a:buChar char="Ø"/>
            </a:pPr>
            <a:endParaRPr lang="en-US" sz="2300">
              <a:latin typeface="+mn-lt"/>
            </a:endParaRPr>
          </a:p>
          <a:p>
            <a:pPr eaLnBrk="1" hangingPunct="1">
              <a:spcBef>
                <a:spcPct val="50000"/>
              </a:spcBef>
              <a:buClr>
                <a:srgbClr val="FF0000"/>
              </a:buClr>
              <a:buFont typeface="Wingdings" panose="05000000000000000000" pitchFamily="2" charset="2"/>
              <a:buChar char="Ø"/>
            </a:pPr>
            <a:endParaRPr lang="en-US" sz="2300">
              <a:latin typeface="+mn-lt"/>
            </a:endParaRPr>
          </a:p>
          <a:p>
            <a:pPr eaLnBrk="1" hangingPunct="1">
              <a:spcBef>
                <a:spcPct val="50000"/>
              </a:spcBef>
              <a:buClr>
                <a:srgbClr val="FF0000"/>
              </a:buClr>
              <a:buFont typeface="Wingdings" panose="05000000000000000000" pitchFamily="2" charset="2"/>
              <a:buChar char="Ø"/>
            </a:pPr>
            <a:endParaRPr lang="en-US" sz="2300">
              <a:latin typeface="+mn-lt"/>
            </a:endParaRPr>
          </a:p>
          <a:p>
            <a:pPr eaLnBrk="1" hangingPunct="1">
              <a:spcBef>
                <a:spcPct val="50000"/>
              </a:spcBef>
              <a:buClr>
                <a:srgbClr val="FF0000"/>
              </a:buClr>
              <a:buFont typeface="Wingdings" panose="05000000000000000000" pitchFamily="2" charset="2"/>
              <a:buBlip>
                <a:blip r:embed="rId3"/>
              </a:buBlip>
            </a:pPr>
            <a:r>
              <a:rPr lang="en-US" sz="2300">
                <a:latin typeface="+mn-lt"/>
              </a:rPr>
              <a:t> 	</a:t>
            </a:r>
            <a:r>
              <a:rPr lang="en-US">
                <a:latin typeface="+mn-lt"/>
              </a:rPr>
              <a:t>To maximize net income, all 600 hours should be 	used to produce and sell DVD players.</a:t>
            </a:r>
          </a:p>
        </p:txBody>
      </p:sp>
      <p:sp>
        <p:nvSpPr>
          <p:cNvPr id="867333" name="Rectangle 5"/>
          <p:cNvSpPr>
            <a:spLocks noChangeArrowheads="1"/>
          </p:cNvSpPr>
          <p:nvPr/>
        </p:nvSpPr>
        <p:spPr bwMode="auto">
          <a:xfrm>
            <a:off x="304800" y="457200"/>
            <a:ext cx="8610600" cy="609600"/>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lnSpcReduction="10000"/>
          </a:bodyPr>
          <a:lstStyle/>
          <a:p>
            <a:pPr marL="109538"/>
            <a:r>
              <a:rPr lang="en-US" sz="4000" b="1" i="1" dirty="0">
                <a:solidFill>
                  <a:schemeClr val="tx2"/>
                </a:solidFill>
                <a:latin typeface="+mj-lt"/>
                <a:ea typeface="+mj-ea"/>
                <a:cs typeface="+mj-cs"/>
              </a:rPr>
              <a:t>Sales Mix with Limited Resources - Example</a:t>
            </a:r>
          </a:p>
        </p:txBody>
      </p:sp>
      <p:pic>
        <p:nvPicPr>
          <p:cNvPr id="867335" name="Picture 7"/>
          <p:cNvPicPr>
            <a:picLocks noGrp="1" noChangeAspect="1" noChangeArrowheads="1"/>
          </p:cNvPicPr>
          <p:nvPr>
            <p:ph sz="half" idx="2"/>
          </p:nvPr>
        </p:nvPicPr>
        <p:blipFill>
          <a:blip r:embed="rId4">
            <a:extLst>
              <a:ext uri="{28A0092B-C50C-407E-A947-70E740481C1C}">
                <a14:useLocalDpi xmlns:a14="http://schemas.microsoft.com/office/drawing/2010/main" xmlns="" val="0"/>
              </a:ext>
            </a:extLst>
          </a:blip>
          <a:srcRect/>
          <a:stretch>
            <a:fillRect/>
          </a:stretch>
        </p:blipFill>
        <p:spPr>
          <a:xfrm>
            <a:off x="990600" y="2590800"/>
            <a:ext cx="7086600" cy="1722438"/>
          </a:xfrm>
          <a:noFill/>
          <a:ln w="12700" cap="sq">
            <a:solidFill>
              <a:schemeClr val="tx1"/>
            </a:solidFill>
            <a:miter lim="800000"/>
            <a:headEnd type="none" w="sm" len="sm"/>
            <a:tailEnd type="none" w="sm" len="sm"/>
          </a:ln>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250466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500"/>
                                  </p:stCondLst>
                                  <p:childTnLst>
                                    <p:set>
                                      <p:cBhvr>
                                        <p:cTn id="6" dur="1" fill="hold">
                                          <p:stCondLst>
                                            <p:cond delay="0"/>
                                          </p:stCondLst>
                                        </p:cTn>
                                        <p:tgtEl>
                                          <p:spTgt spid="867331">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2" presetClass="entr" presetSubtype="8" fill="hold" nodeType="afterEffect">
                                  <p:stCondLst>
                                    <p:cond delay="500"/>
                                  </p:stCondLst>
                                  <p:childTnLst>
                                    <p:set>
                                      <p:cBhvr>
                                        <p:cTn id="9" dur="1" fill="hold">
                                          <p:stCondLst>
                                            <p:cond delay="0"/>
                                          </p:stCondLst>
                                        </p:cTn>
                                        <p:tgtEl>
                                          <p:spTgt spid="867335"/>
                                        </p:tgtEl>
                                        <p:attrNameLst>
                                          <p:attrName>style.visibility</p:attrName>
                                        </p:attrNameLst>
                                      </p:cBhvr>
                                      <p:to>
                                        <p:strVal val="visible"/>
                                      </p:to>
                                    </p:set>
                                    <p:anim calcmode="lin" valueType="num">
                                      <p:cBhvr additive="base">
                                        <p:cTn id="10" dur="500" fill="hold"/>
                                        <p:tgtEl>
                                          <p:spTgt spid="867335"/>
                                        </p:tgtEl>
                                        <p:attrNameLst>
                                          <p:attrName>ppt_x</p:attrName>
                                        </p:attrNameLst>
                                      </p:cBhvr>
                                      <p:tavLst>
                                        <p:tav tm="0">
                                          <p:val>
                                            <p:strVal val="0-#ppt_w/2"/>
                                          </p:val>
                                        </p:tav>
                                        <p:tav tm="100000">
                                          <p:val>
                                            <p:strVal val="#ppt_x"/>
                                          </p:val>
                                        </p:tav>
                                      </p:tavLst>
                                    </p:anim>
                                    <p:anim calcmode="lin" valueType="num">
                                      <p:cBhvr additive="base">
                                        <p:cTn id="11" dur="500" fill="hold"/>
                                        <p:tgtEl>
                                          <p:spTgt spid="867335"/>
                                        </p:tgtEl>
                                        <p:attrNameLst>
                                          <p:attrName>ppt_y</p:attrName>
                                        </p:attrNameLst>
                                      </p:cBhvr>
                                      <p:tavLst>
                                        <p:tav tm="0">
                                          <p:val>
                                            <p:strVal val="#ppt_y"/>
                                          </p:val>
                                        </p:tav>
                                        <p:tav tm="100000">
                                          <p:val>
                                            <p:strVal val="#ppt_y"/>
                                          </p:val>
                                        </p:tav>
                                      </p:tavLst>
                                    </p:anim>
                                  </p:childTnLst>
                                </p:cTn>
                              </p:par>
                            </p:childTnLst>
                          </p:cTn>
                        </p:par>
                        <p:par>
                          <p:cTn id="12" fill="hold" nodeType="afterGroup">
                            <p:stCondLst>
                              <p:cond delay="1500"/>
                            </p:stCondLst>
                            <p:childTnLst>
                              <p:par>
                                <p:cTn id="13" presetID="1" presetClass="entr" presetSubtype="0" fill="hold" nodeType="afterEffect">
                                  <p:stCondLst>
                                    <p:cond delay="1000"/>
                                  </p:stCondLst>
                                  <p:childTnLst>
                                    <p:set>
                                      <p:cBhvr>
                                        <p:cTn id="14" dur="1" fill="hold">
                                          <p:stCondLst>
                                            <p:cond delay="0"/>
                                          </p:stCondLst>
                                        </p:cTn>
                                        <p:tgtEl>
                                          <p:spTgt spid="86733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65282" name="Rectangle 2"/>
          <p:cNvSpPr>
            <a:spLocks noGrp="1" noChangeArrowheads="1"/>
          </p:cNvSpPr>
          <p:nvPr>
            <p:ph type="title"/>
          </p:nvPr>
        </p:nvSpPr>
        <p:spPr>
          <a:xfrm>
            <a:off x="228600" y="457200"/>
            <a:ext cx="8610600" cy="609600"/>
          </a:xfrm>
          <a:noFill/>
          <a:ln w="12700">
            <a:noFill/>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marL="109538"/>
            <a:r>
              <a:rPr lang="en-US" sz="4000" b="1" i="1" dirty="0"/>
              <a:t>Theory of Constraints</a:t>
            </a:r>
          </a:p>
        </p:txBody>
      </p:sp>
      <p:sp>
        <p:nvSpPr>
          <p:cNvPr id="865283" name="Rectangle 3"/>
          <p:cNvSpPr>
            <a:spLocks noGrp="1" noChangeArrowheads="1"/>
          </p:cNvSpPr>
          <p:nvPr>
            <p:ph type="body" sz="half" idx="1"/>
          </p:nvPr>
        </p:nvSpPr>
        <p:spPr>
          <a:xfrm>
            <a:off x="533400" y="1600200"/>
            <a:ext cx="5562600" cy="3505200"/>
          </a:xfrm>
          <a:solidFill>
            <a:schemeClr val="bg1"/>
          </a:solidFill>
          <a:ln w="12700" cap="flat">
            <a:solidFill>
              <a:schemeClr val="bg1"/>
            </a:solidFill>
            <a:miter lim="800000"/>
            <a:headEnd/>
            <a:tailEnd/>
          </a:ln>
        </p:spPr>
        <p:txBody>
          <a:bodyPr lIns="90488" tIns="44450" rIns="90488" bIns="44450"/>
          <a:lstStyle/>
          <a:p>
            <a:pPr marL="533400" indent="-533400">
              <a:spcBef>
                <a:spcPct val="60000"/>
              </a:spcBef>
              <a:buClr>
                <a:srgbClr val="FF0000"/>
              </a:buClr>
              <a:buFont typeface="Wingdings" panose="05000000000000000000" pitchFamily="2" charset="2"/>
              <a:buBlip>
                <a:blip r:embed="rId4"/>
              </a:buBlip>
            </a:pPr>
            <a:r>
              <a:rPr lang="en-US" altLang="en-US" sz="2400" b="0" dirty="0">
                <a:solidFill>
                  <a:schemeClr val="tx1"/>
                </a:solidFill>
                <a:effectLst/>
              </a:rPr>
              <a:t>Approach used to identify and manage constraints so as to achieve company goals</a:t>
            </a:r>
          </a:p>
          <a:p>
            <a:pPr marL="533400" indent="-533400">
              <a:spcBef>
                <a:spcPct val="60000"/>
              </a:spcBef>
              <a:buClr>
                <a:srgbClr val="FF0000"/>
              </a:buClr>
              <a:buFont typeface="Wingdings" panose="05000000000000000000" pitchFamily="2" charset="2"/>
              <a:buBlip>
                <a:blip r:embed="rId4"/>
              </a:buBlip>
            </a:pPr>
            <a:r>
              <a:rPr lang="en-US" altLang="en-US" sz="2400" b="0" dirty="0">
                <a:solidFill>
                  <a:schemeClr val="tx1"/>
                </a:solidFill>
                <a:effectLst/>
              </a:rPr>
              <a:t>Requires identification of constraints</a:t>
            </a:r>
          </a:p>
          <a:p>
            <a:pPr marL="533400" indent="-533400">
              <a:spcBef>
                <a:spcPct val="60000"/>
              </a:spcBef>
              <a:buClr>
                <a:srgbClr val="FF0000"/>
              </a:buClr>
              <a:buFont typeface="Wingdings" panose="05000000000000000000" pitchFamily="2" charset="2"/>
              <a:buBlip>
                <a:blip r:embed="rId4"/>
              </a:buBlip>
            </a:pPr>
            <a:r>
              <a:rPr lang="en-US" altLang="en-US" sz="2400" b="0" dirty="0">
                <a:solidFill>
                  <a:schemeClr val="tx1"/>
                </a:solidFill>
                <a:effectLst/>
              </a:rPr>
              <a:t>Continual attempts to reduce or eliminate constraints</a:t>
            </a:r>
            <a:endParaRPr lang="en-US" altLang="en-US" sz="2400" i="1" dirty="0">
              <a:solidFill>
                <a:srgbClr val="A50021"/>
              </a:solidFill>
            </a:endParaRPr>
          </a:p>
        </p:txBody>
      </p:sp>
      <p:pic>
        <p:nvPicPr>
          <p:cNvPr id="865287" name="Picture 7" descr="BD04924_"/>
          <p:cNvPicPr>
            <a:picLocks noGrp="1" noChangeAspect="1" noChangeArrowheads="1"/>
          </p:cNvPicPr>
          <p:nvPr>
            <p:ph sz="half" idx="2"/>
          </p:nvPr>
        </p:nvPicPr>
        <p:blipFill>
          <a:blip r:embed="rId5" cstate="print">
            <a:extLst>
              <a:ext uri="{28A0092B-C50C-407E-A947-70E740481C1C}">
                <a14:useLocalDpi xmlns:a14="http://schemas.microsoft.com/office/drawing/2010/main" xmlns="" val="0"/>
              </a:ext>
            </a:extLst>
          </a:blip>
          <a:srcRect/>
          <a:stretch>
            <a:fillRect/>
          </a:stretch>
        </p:blipFill>
        <p:spPr>
          <a:xfrm>
            <a:off x="6781800" y="3657600"/>
            <a:ext cx="1627188" cy="2252663"/>
          </a:xfrm>
          <a:ln/>
        </p:spPr>
      </p:pic>
    </p:spTree>
    <p:extLst>
      <p:ext uri="{BB962C8B-B14F-4D97-AF65-F5344CB8AC3E}">
        <p14:creationId xmlns:p14="http://schemas.microsoft.com/office/powerpoint/2010/main" xmlns="" val="266764314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1000"/>
                                  </p:stCondLst>
                                  <p:childTnLst>
                                    <p:set>
                                      <p:cBhvr>
                                        <p:cTn id="6" dur="1" fill="hold">
                                          <p:stCondLst>
                                            <p:cond delay="0"/>
                                          </p:stCondLst>
                                        </p:cTn>
                                        <p:tgtEl>
                                          <p:spTgt spid="865283">
                                            <p:txEl>
                                              <p:pRg st="0" end="0"/>
                                            </p:txEl>
                                          </p:spTgt>
                                        </p:tgtEl>
                                        <p:attrNameLst>
                                          <p:attrName>style.visibility</p:attrName>
                                        </p:attrNameLst>
                                      </p:cBhvr>
                                      <p:to>
                                        <p:strVal val="visible"/>
                                      </p:to>
                                    </p:set>
                                  </p:childTnLst>
                                </p:cTn>
                              </p:par>
                            </p:childTnLst>
                          </p:cTn>
                        </p:par>
                        <p:par>
                          <p:cTn id="7" fill="hold" nodeType="afterGroup">
                            <p:stCondLst>
                              <p:cond delay="1000"/>
                            </p:stCondLst>
                            <p:childTnLst>
                              <p:par>
                                <p:cTn id="8" presetID="1" presetClass="entr" presetSubtype="0" fill="hold" nodeType="afterEffect">
                                  <p:stCondLst>
                                    <p:cond delay="1000"/>
                                  </p:stCondLst>
                                  <p:childTnLst>
                                    <p:set>
                                      <p:cBhvr>
                                        <p:cTn id="9" dur="1" fill="hold">
                                          <p:stCondLst>
                                            <p:cond delay="0"/>
                                          </p:stCondLst>
                                        </p:cTn>
                                        <p:tgtEl>
                                          <p:spTgt spid="865283">
                                            <p:txEl>
                                              <p:pRg st="1" end="1"/>
                                            </p:txEl>
                                          </p:spTgt>
                                        </p:tgtEl>
                                        <p:attrNameLst>
                                          <p:attrName>style.visibility</p:attrName>
                                        </p:attrNameLst>
                                      </p:cBhvr>
                                      <p:to>
                                        <p:strVal val="visible"/>
                                      </p:to>
                                    </p:set>
                                  </p:childTnLst>
                                </p:cTn>
                              </p:par>
                            </p:childTnLst>
                          </p:cTn>
                        </p:par>
                        <p:par>
                          <p:cTn id="10" fill="hold" nodeType="afterGroup">
                            <p:stCondLst>
                              <p:cond delay="2000"/>
                            </p:stCondLst>
                            <p:childTnLst>
                              <p:par>
                                <p:cTn id="11" presetID="1" presetClass="entr" presetSubtype="0" fill="hold" nodeType="afterEffect">
                                  <p:stCondLst>
                                    <p:cond delay="1000"/>
                                  </p:stCondLst>
                                  <p:childTnLst>
                                    <p:set>
                                      <p:cBhvr>
                                        <p:cTn id="12" dur="1" fill="hold">
                                          <p:stCondLst>
                                            <p:cond delay="0"/>
                                          </p:stCondLst>
                                        </p:cTn>
                                        <p:tgtEl>
                                          <p:spTgt spid="8652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29410" name="Rectangle 2"/>
          <p:cNvSpPr>
            <a:spLocks noGrp="1" noChangeArrowheads="1"/>
          </p:cNvSpPr>
          <p:nvPr>
            <p:ph type="body" idx="1"/>
          </p:nvPr>
        </p:nvSpPr>
        <p:spPr>
          <a:xfrm>
            <a:off x="381000" y="1295400"/>
            <a:ext cx="8382000" cy="1295400"/>
          </a:xfrm>
          <a:solidFill>
            <a:schemeClr val="bg1"/>
          </a:solidFill>
          <a:ln/>
        </p:spPr>
        <p:txBody>
          <a:bodyPr/>
          <a:lstStyle/>
          <a:p>
            <a:pPr marL="0" indent="0">
              <a:buFont typeface="Wingdings" panose="05000000000000000000" pitchFamily="2" charset="2"/>
              <a:buNone/>
            </a:pPr>
            <a:r>
              <a:rPr lang="en-US" sz="2400" b="0" dirty="0">
                <a:effectLst/>
              </a:rPr>
              <a:t>If the contribution</a:t>
            </a:r>
            <a:r>
              <a:rPr lang="en-US" sz="2400" b="0" dirty="0"/>
              <a:t> margin per unit is $15 and it takes 3.0 machine hours to produce the unit, the contribution margin per unit of limited resource is:</a:t>
            </a:r>
          </a:p>
        </p:txBody>
      </p:sp>
      <p:sp>
        <p:nvSpPr>
          <p:cNvPr id="529411" name="Rectangle 3"/>
          <p:cNvSpPr>
            <a:spLocks noChangeArrowheads="1"/>
          </p:cNvSpPr>
          <p:nvPr/>
        </p:nvSpPr>
        <p:spPr bwMode="auto">
          <a:xfrm>
            <a:off x="609600" y="2743200"/>
            <a:ext cx="7696200" cy="2286000"/>
          </a:xfrm>
          <a:prstGeom prst="rect">
            <a:avLst/>
          </a:prstGeom>
          <a:solidFill>
            <a:schemeClr val="bg1"/>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182562" tIns="46038" rIns="182562" bIns="46038"/>
          <a:lstStyle>
            <a:lvl1pPr marL="517525" indent="-517525" algn="l">
              <a:spcBef>
                <a:spcPct val="20000"/>
              </a:spcBef>
              <a:buClr>
                <a:schemeClr val="accent2"/>
              </a:buClr>
              <a:buSzPct val="75000"/>
              <a:buFont typeface="Wingdings" panose="05000000000000000000" pitchFamily="2" charset="2"/>
              <a:buChar char="l"/>
              <a:defRPr sz="2800" b="1">
                <a:solidFill>
                  <a:schemeClr val="bg2"/>
                </a:solidFill>
                <a:effectLst>
                  <a:outerShdw blurRad="38100" dist="38100" dir="2700000" algn="tl">
                    <a:srgbClr val="C0C0C0"/>
                  </a:outerShdw>
                </a:effectLst>
                <a:latin typeface="Arial" panose="020B0604020202020204" pitchFamily="34" charset="0"/>
              </a:defRPr>
            </a:lvl1pPr>
            <a:lvl2pPr marL="917575" indent="-285750" algn="l">
              <a:spcBef>
                <a:spcPct val="20000"/>
              </a:spcBef>
              <a:buClr>
                <a:schemeClr val="accent2"/>
              </a:buClr>
              <a:buSzPct val="75000"/>
              <a:buFont typeface="Wingdings" panose="05000000000000000000" pitchFamily="2" charset="2"/>
              <a:buChar char="l"/>
              <a:defRPr sz="2400" b="1">
                <a:solidFill>
                  <a:schemeClr val="bg2"/>
                </a:solidFill>
                <a:effectLst>
                  <a:outerShdw blurRad="38100" dist="38100" dir="2700000" algn="tl">
                    <a:srgbClr val="C0C0C0"/>
                  </a:outerShdw>
                </a:effectLst>
                <a:latin typeface="Arial" panose="020B0604020202020204" pitchFamily="34" charset="0"/>
              </a:defRPr>
            </a:lvl2pPr>
            <a:lvl3pPr marL="1260475"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3pPr>
            <a:lvl4pPr marL="1603375"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4pPr>
            <a:lvl5pPr marL="2057400"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5pPr>
            <a:lvl6pPr marL="25146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6pPr>
            <a:lvl7pPr marL="29718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7pPr>
            <a:lvl8pPr marL="34290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8pPr>
            <a:lvl9pPr marL="38862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9pPr>
          </a:lstStyle>
          <a:p>
            <a:pPr>
              <a:spcBef>
                <a:spcPct val="50000"/>
              </a:spcBef>
              <a:buFont typeface="Wingdings" panose="05000000000000000000" pitchFamily="2" charset="2"/>
              <a:buNone/>
            </a:pPr>
            <a:r>
              <a:rPr lang="en-US" sz="2300" b="0">
                <a:solidFill>
                  <a:schemeClr val="tx1"/>
                </a:solidFill>
                <a:latin typeface="+mn-lt"/>
              </a:rPr>
              <a:t>a.	$25</a:t>
            </a:r>
            <a:r>
              <a:rPr lang="en-US" sz="2300" b="0">
                <a:solidFill>
                  <a:schemeClr val="tx1"/>
                </a:solidFill>
                <a:effectLst/>
                <a:latin typeface="+mn-lt"/>
              </a:rPr>
              <a:t>.</a:t>
            </a:r>
          </a:p>
          <a:p>
            <a:pPr>
              <a:spcBef>
                <a:spcPct val="50000"/>
              </a:spcBef>
              <a:buFont typeface="Wingdings" panose="05000000000000000000" pitchFamily="2" charset="2"/>
              <a:buNone/>
            </a:pPr>
            <a:r>
              <a:rPr lang="en-US" sz="2300" b="0">
                <a:solidFill>
                  <a:schemeClr val="tx1"/>
                </a:solidFill>
                <a:effectLst/>
                <a:latin typeface="+mn-lt"/>
              </a:rPr>
              <a:t>b. 	$5. </a:t>
            </a:r>
          </a:p>
          <a:p>
            <a:pPr>
              <a:spcBef>
                <a:spcPct val="50000"/>
              </a:spcBef>
              <a:buFont typeface="Wingdings" panose="05000000000000000000" pitchFamily="2" charset="2"/>
              <a:buNone/>
            </a:pPr>
            <a:r>
              <a:rPr lang="en-US" sz="2300" b="0">
                <a:solidFill>
                  <a:schemeClr val="tx1"/>
                </a:solidFill>
                <a:effectLst/>
                <a:latin typeface="+mn-lt"/>
              </a:rPr>
              <a:t>c. 	$4.</a:t>
            </a:r>
          </a:p>
          <a:p>
            <a:pPr>
              <a:spcBef>
                <a:spcPct val="50000"/>
              </a:spcBef>
              <a:buFont typeface="Wingdings" panose="05000000000000000000" pitchFamily="2" charset="2"/>
              <a:buNone/>
            </a:pPr>
            <a:r>
              <a:rPr lang="en-US" sz="2300" b="0">
                <a:solidFill>
                  <a:schemeClr val="tx1"/>
                </a:solidFill>
                <a:effectLst/>
                <a:latin typeface="+mn-lt"/>
              </a:rPr>
              <a:t>d. 	No correct answer is given. </a:t>
            </a:r>
          </a:p>
        </p:txBody>
      </p:sp>
      <p:sp>
        <p:nvSpPr>
          <p:cNvPr id="529412" name="Oval 4"/>
          <p:cNvSpPr>
            <a:spLocks noChangeArrowheads="1"/>
          </p:cNvSpPr>
          <p:nvPr/>
        </p:nvSpPr>
        <p:spPr bwMode="auto">
          <a:xfrm>
            <a:off x="685800" y="3276600"/>
            <a:ext cx="381000" cy="381000"/>
          </a:xfrm>
          <a:prstGeom prst="ellipse">
            <a:avLst/>
          </a:prstGeom>
          <a:noFill/>
          <a:ln w="57150" cap="sq">
            <a:solidFill>
              <a:srgbClr val="800000"/>
            </a:solidFill>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sz="2400">
              <a:solidFill>
                <a:srgbClr val="A50021"/>
              </a:solidFill>
              <a:latin typeface="+mn-lt"/>
            </a:endParaRPr>
          </a:p>
        </p:txBody>
      </p:sp>
      <p:sp>
        <p:nvSpPr>
          <p:cNvPr id="529414" name="Rectangle 6"/>
          <p:cNvSpPr>
            <a:spLocks noGrp="1" noChangeArrowheads="1"/>
          </p:cNvSpPr>
          <p:nvPr>
            <p:ph type="title"/>
          </p:nvPr>
        </p:nvSpPr>
        <p:spPr>
          <a:xfrm>
            <a:off x="457200" y="457200"/>
            <a:ext cx="8229600" cy="560388"/>
          </a:xfrm>
          <a:noFill/>
          <a:ln w="12700">
            <a:noFill/>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marL="109538"/>
            <a:r>
              <a:rPr lang="en-US" sz="4000" b="1" i="1" dirty="0"/>
              <a:t>Let’s Review</a:t>
            </a:r>
          </a:p>
        </p:txBody>
      </p:sp>
    </p:spTree>
    <p:extLst>
      <p:ext uri="{BB962C8B-B14F-4D97-AF65-F5344CB8AC3E}">
        <p14:creationId xmlns:p14="http://schemas.microsoft.com/office/powerpoint/2010/main" xmlns="" val="294457443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29412"/>
                                        </p:tgtEl>
                                        <p:attrNameLst>
                                          <p:attrName>style.visibility</p:attrName>
                                        </p:attrNameLst>
                                      </p:cBhvr>
                                      <p:to>
                                        <p:strVal val="visible"/>
                                      </p:to>
                                    </p:set>
                                    <p:animEffect transition="in" filter="wipe(left)">
                                      <p:cBhvr>
                                        <p:cTn id="7" dur="500"/>
                                        <p:tgtEl>
                                          <p:spTgt spid="529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9412" grpId="0" animBg="1"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0402" name="Rectangle 2"/>
          <p:cNvSpPr>
            <a:spLocks noGrp="1" noChangeArrowheads="1"/>
          </p:cNvSpPr>
          <p:nvPr>
            <p:ph type="title"/>
          </p:nvPr>
        </p:nvSpPr>
        <p:spPr>
          <a:xfrm>
            <a:off x="228600" y="457200"/>
            <a:ext cx="8610600" cy="609600"/>
          </a:xfrm>
          <a:noFill/>
          <a:ln w="12700">
            <a:noFill/>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marL="109538"/>
            <a:r>
              <a:rPr lang="en-US" sz="4000" b="1" i="1" dirty="0"/>
              <a:t>Cost Structure and Operating Leverage</a:t>
            </a:r>
          </a:p>
        </p:txBody>
      </p:sp>
      <p:sp>
        <p:nvSpPr>
          <p:cNvPr id="870403" name="Rectangle 3"/>
          <p:cNvSpPr>
            <a:spLocks noGrp="1" noChangeArrowheads="1"/>
          </p:cNvSpPr>
          <p:nvPr>
            <p:ph type="body" sz="half" idx="1"/>
          </p:nvPr>
        </p:nvSpPr>
        <p:spPr>
          <a:xfrm>
            <a:off x="3886200" y="1524000"/>
            <a:ext cx="4876800" cy="4495800"/>
          </a:xfrm>
          <a:solidFill>
            <a:schemeClr val="bg1"/>
          </a:solidFill>
          <a:ln w="12700" cap="flat">
            <a:solidFill>
              <a:schemeClr val="bg1"/>
            </a:solidFill>
            <a:miter lim="800000"/>
            <a:headEnd/>
            <a:tailEnd/>
          </a:ln>
        </p:spPr>
        <p:txBody>
          <a:bodyPr lIns="90488" tIns="44450" rIns="90488" bIns="44450"/>
          <a:lstStyle/>
          <a:p>
            <a:pPr marL="533400" indent="-533400">
              <a:spcBef>
                <a:spcPct val="60000"/>
              </a:spcBef>
              <a:buClr>
                <a:srgbClr val="FF0000"/>
              </a:buClr>
              <a:buFont typeface="Wingdings" panose="05000000000000000000" pitchFamily="2" charset="2"/>
              <a:buBlip>
                <a:blip r:embed="rId4"/>
              </a:buBlip>
            </a:pPr>
            <a:r>
              <a:rPr lang="en-US" altLang="en-US" sz="2400" dirty="0">
                <a:solidFill>
                  <a:srgbClr val="A50021"/>
                </a:solidFill>
              </a:rPr>
              <a:t>Cost Structure</a:t>
            </a:r>
            <a:r>
              <a:rPr lang="en-US" altLang="en-US" sz="2400" b="0" dirty="0">
                <a:solidFill>
                  <a:schemeClr val="tx1"/>
                </a:solidFill>
                <a:effectLst/>
              </a:rPr>
              <a:t>  is the relative proportion of fixed versus variable costs that a company incurs</a:t>
            </a:r>
          </a:p>
          <a:p>
            <a:pPr marL="533400" indent="-533400">
              <a:spcBef>
                <a:spcPct val="60000"/>
              </a:spcBef>
              <a:buClr>
                <a:srgbClr val="FF0000"/>
              </a:buClr>
              <a:buFont typeface="Wingdings" panose="05000000000000000000" pitchFamily="2" charset="2"/>
              <a:buBlip>
                <a:blip r:embed="rId4"/>
              </a:buBlip>
            </a:pPr>
            <a:r>
              <a:rPr lang="en-US" altLang="en-US" sz="2400" b="0" dirty="0">
                <a:solidFill>
                  <a:schemeClr val="tx1"/>
                </a:solidFill>
                <a:effectLst/>
              </a:rPr>
              <a:t>May have a significant effect on profitability</a:t>
            </a:r>
          </a:p>
          <a:p>
            <a:pPr marL="533400" indent="-533400">
              <a:spcBef>
                <a:spcPct val="60000"/>
              </a:spcBef>
              <a:buClr>
                <a:srgbClr val="FF0000"/>
              </a:buClr>
              <a:buFont typeface="Wingdings" panose="05000000000000000000" pitchFamily="2" charset="2"/>
              <a:buBlip>
                <a:blip r:embed="rId4"/>
              </a:buBlip>
            </a:pPr>
            <a:r>
              <a:rPr lang="en-US" altLang="en-US" sz="2400" i="1" dirty="0">
                <a:solidFill>
                  <a:srgbClr val="A50021"/>
                </a:solidFill>
              </a:rPr>
              <a:t>Thus, a company must carefully choose its cost structure.</a:t>
            </a:r>
          </a:p>
        </p:txBody>
      </p:sp>
      <p:pic>
        <p:nvPicPr>
          <p:cNvPr id="870410" name="Picture 10"/>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85800" y="3397250"/>
            <a:ext cx="2286000" cy="1847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788091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1000"/>
                                  </p:stCondLst>
                                  <p:childTnLst>
                                    <p:set>
                                      <p:cBhvr>
                                        <p:cTn id="6" dur="1" fill="hold">
                                          <p:stCondLst>
                                            <p:cond delay="0"/>
                                          </p:stCondLst>
                                        </p:cTn>
                                        <p:tgtEl>
                                          <p:spTgt spid="870403">
                                            <p:txEl>
                                              <p:pRg st="0" end="0"/>
                                            </p:txEl>
                                          </p:spTgt>
                                        </p:tgtEl>
                                        <p:attrNameLst>
                                          <p:attrName>style.visibility</p:attrName>
                                        </p:attrNameLst>
                                      </p:cBhvr>
                                      <p:to>
                                        <p:strVal val="visible"/>
                                      </p:to>
                                    </p:set>
                                  </p:childTnLst>
                                </p:cTn>
                              </p:par>
                            </p:childTnLst>
                          </p:cTn>
                        </p:par>
                        <p:par>
                          <p:cTn id="7" fill="hold" nodeType="afterGroup">
                            <p:stCondLst>
                              <p:cond delay="1000"/>
                            </p:stCondLst>
                            <p:childTnLst>
                              <p:par>
                                <p:cTn id="8" presetID="1" presetClass="entr" presetSubtype="0" fill="hold" nodeType="afterEffect">
                                  <p:stCondLst>
                                    <p:cond delay="1000"/>
                                  </p:stCondLst>
                                  <p:childTnLst>
                                    <p:set>
                                      <p:cBhvr>
                                        <p:cTn id="9" dur="1" fill="hold">
                                          <p:stCondLst>
                                            <p:cond delay="0"/>
                                          </p:stCondLst>
                                        </p:cTn>
                                        <p:tgtEl>
                                          <p:spTgt spid="870403">
                                            <p:txEl>
                                              <p:pRg st="1" end="1"/>
                                            </p:txEl>
                                          </p:spTgt>
                                        </p:tgtEl>
                                        <p:attrNameLst>
                                          <p:attrName>style.visibility</p:attrName>
                                        </p:attrNameLst>
                                      </p:cBhvr>
                                      <p:to>
                                        <p:strVal val="visible"/>
                                      </p:to>
                                    </p:set>
                                  </p:childTnLst>
                                </p:cTn>
                              </p:par>
                            </p:childTnLst>
                          </p:cTn>
                        </p:par>
                        <p:par>
                          <p:cTn id="10" fill="hold" nodeType="afterGroup">
                            <p:stCondLst>
                              <p:cond delay="2000"/>
                            </p:stCondLst>
                            <p:childTnLst>
                              <p:par>
                                <p:cTn id="11" presetID="1" presetClass="entr" presetSubtype="0" fill="hold" nodeType="afterEffect">
                                  <p:stCondLst>
                                    <p:cond delay="1000"/>
                                  </p:stCondLst>
                                  <p:childTnLst>
                                    <p:set>
                                      <p:cBhvr>
                                        <p:cTn id="12" dur="1" fill="hold">
                                          <p:stCondLst>
                                            <p:cond delay="0"/>
                                          </p:stCondLst>
                                        </p:cTn>
                                        <p:tgtEl>
                                          <p:spTgt spid="87040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5650" name="Rectangle 2"/>
          <p:cNvSpPr>
            <a:spLocks noGrp="1" noChangeArrowheads="1"/>
          </p:cNvSpPr>
          <p:nvPr>
            <p:ph type="title"/>
          </p:nvPr>
        </p:nvSpPr>
        <p:spPr>
          <a:xfrm>
            <a:off x="381000" y="228600"/>
            <a:ext cx="8375650" cy="560388"/>
          </a:xfrm>
          <a:noFill/>
          <a:ln w="12700">
            <a:noFill/>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marL="109538"/>
            <a:r>
              <a:rPr lang="en-US" sz="4000" b="1" i="1" dirty="0"/>
              <a:t>Comparison of Cost Structures</a:t>
            </a:r>
          </a:p>
        </p:txBody>
      </p:sp>
      <p:sp>
        <p:nvSpPr>
          <p:cNvPr id="795651" name="Rectangle 3"/>
          <p:cNvSpPr>
            <a:spLocks noGrp="1" noChangeArrowheads="1"/>
          </p:cNvSpPr>
          <p:nvPr>
            <p:ph type="body" sz="half" idx="1"/>
          </p:nvPr>
        </p:nvSpPr>
        <p:spPr>
          <a:xfrm>
            <a:off x="381000" y="990600"/>
            <a:ext cx="8382000" cy="5257800"/>
          </a:xfrm>
          <a:solidFill>
            <a:schemeClr val="bg1"/>
          </a:solidFill>
          <a:ln w="12700" cap="flat">
            <a:solidFill>
              <a:schemeClr val="bg1"/>
            </a:solidFill>
            <a:miter lim="800000"/>
            <a:headEnd/>
            <a:tailEnd/>
          </a:ln>
        </p:spPr>
        <p:txBody>
          <a:bodyPr lIns="90488" tIns="44450" rIns="90488" bIns="44450"/>
          <a:lstStyle/>
          <a:p>
            <a:pPr marL="533400" indent="-533400">
              <a:lnSpc>
                <a:spcPct val="90000"/>
              </a:lnSpc>
              <a:spcBef>
                <a:spcPct val="60000"/>
              </a:spcBef>
              <a:buClr>
                <a:srgbClr val="FF0000"/>
              </a:buClr>
              <a:buFont typeface="Wingdings" panose="05000000000000000000" pitchFamily="2" charset="2"/>
              <a:buBlip>
                <a:blip r:embed="rId4"/>
              </a:buBlip>
            </a:pPr>
            <a:r>
              <a:rPr lang="en-US" sz="2000" b="0" dirty="0" err="1">
                <a:solidFill>
                  <a:schemeClr val="tx1"/>
                </a:solidFill>
                <a:effectLst/>
              </a:rPr>
              <a:t>Vargo</a:t>
            </a:r>
            <a:r>
              <a:rPr lang="en-US" sz="2000" b="0" dirty="0">
                <a:solidFill>
                  <a:schemeClr val="tx1"/>
                </a:solidFill>
                <a:effectLst/>
              </a:rPr>
              <a:t> Video manufactures DVD players using a traditional, labor-intensive manufacturing process</a:t>
            </a:r>
          </a:p>
          <a:p>
            <a:pPr marL="533400" indent="-533400">
              <a:lnSpc>
                <a:spcPct val="90000"/>
              </a:lnSpc>
              <a:spcBef>
                <a:spcPct val="60000"/>
              </a:spcBef>
              <a:buClr>
                <a:srgbClr val="FF0000"/>
              </a:buClr>
              <a:buFont typeface="Wingdings" panose="05000000000000000000" pitchFamily="2" charset="2"/>
              <a:buBlip>
                <a:blip r:embed="rId4"/>
              </a:buBlip>
            </a:pPr>
            <a:r>
              <a:rPr lang="en-US" sz="2000" b="0" dirty="0">
                <a:solidFill>
                  <a:schemeClr val="tx1"/>
                </a:solidFill>
                <a:effectLst/>
              </a:rPr>
              <a:t>New Wave Company also manufactures DVD players, but uses a completely automated system where factory employees only set up, adjust, and maintain the machinery.</a:t>
            </a:r>
          </a:p>
          <a:p>
            <a:pPr marL="533400" indent="-533400">
              <a:lnSpc>
                <a:spcPct val="90000"/>
              </a:lnSpc>
              <a:spcBef>
                <a:spcPct val="60000"/>
              </a:spcBef>
              <a:buClr>
                <a:srgbClr val="FF0000"/>
              </a:buClr>
              <a:buFont typeface="Wingdings" panose="05000000000000000000" pitchFamily="2" charset="2"/>
              <a:buBlip>
                <a:blip r:embed="rId4"/>
              </a:buBlip>
            </a:pPr>
            <a:endParaRPr lang="en-US" sz="2000" b="0" dirty="0">
              <a:solidFill>
                <a:schemeClr val="tx1"/>
              </a:solidFill>
              <a:effectLst/>
            </a:endParaRPr>
          </a:p>
          <a:p>
            <a:pPr marL="533400" indent="-533400">
              <a:lnSpc>
                <a:spcPct val="90000"/>
              </a:lnSpc>
              <a:spcBef>
                <a:spcPct val="60000"/>
              </a:spcBef>
              <a:buClr>
                <a:srgbClr val="FF0000"/>
              </a:buClr>
              <a:buFont typeface="Wingdings" panose="05000000000000000000" pitchFamily="2" charset="2"/>
              <a:buBlip>
                <a:blip r:embed="rId4"/>
              </a:buBlip>
            </a:pPr>
            <a:endParaRPr lang="en-US" sz="2000" b="0" dirty="0">
              <a:solidFill>
                <a:schemeClr val="tx1"/>
              </a:solidFill>
              <a:effectLst/>
            </a:endParaRPr>
          </a:p>
          <a:p>
            <a:pPr marL="533400" indent="-533400">
              <a:lnSpc>
                <a:spcPct val="90000"/>
              </a:lnSpc>
              <a:spcBef>
                <a:spcPct val="60000"/>
              </a:spcBef>
              <a:buClr>
                <a:srgbClr val="FF0000"/>
              </a:buClr>
              <a:buFont typeface="Wingdings" panose="05000000000000000000" pitchFamily="2" charset="2"/>
              <a:buBlip>
                <a:blip r:embed="rId4"/>
              </a:buBlip>
            </a:pPr>
            <a:endParaRPr lang="en-US" sz="2000" b="0" dirty="0">
              <a:solidFill>
                <a:schemeClr val="tx1"/>
              </a:solidFill>
              <a:effectLst/>
            </a:endParaRPr>
          </a:p>
          <a:p>
            <a:pPr marL="533400" indent="-533400">
              <a:lnSpc>
                <a:spcPct val="90000"/>
              </a:lnSpc>
              <a:spcBef>
                <a:spcPct val="60000"/>
              </a:spcBef>
              <a:buClr>
                <a:srgbClr val="FF0000"/>
              </a:buClr>
              <a:buFont typeface="Wingdings" panose="05000000000000000000" pitchFamily="2" charset="2"/>
              <a:buBlip>
                <a:blip r:embed="rId4"/>
              </a:buBlip>
            </a:pPr>
            <a:endParaRPr lang="en-US" sz="2000" b="0" dirty="0">
              <a:solidFill>
                <a:schemeClr val="tx1"/>
              </a:solidFill>
              <a:effectLst/>
            </a:endParaRPr>
          </a:p>
          <a:p>
            <a:pPr marL="533400" indent="-533400">
              <a:lnSpc>
                <a:spcPct val="90000"/>
              </a:lnSpc>
              <a:spcBef>
                <a:spcPct val="60000"/>
              </a:spcBef>
              <a:buClr>
                <a:srgbClr val="FF0000"/>
              </a:buClr>
              <a:buFont typeface="Wingdings" panose="05000000000000000000" pitchFamily="2" charset="2"/>
              <a:buBlip>
                <a:blip r:embed="rId4"/>
              </a:buBlip>
            </a:pPr>
            <a:endParaRPr lang="en-US" sz="2000" b="0" dirty="0">
              <a:solidFill>
                <a:schemeClr val="tx1"/>
              </a:solidFill>
              <a:effectLst/>
            </a:endParaRPr>
          </a:p>
          <a:p>
            <a:pPr marL="533400" indent="-533400">
              <a:lnSpc>
                <a:spcPct val="90000"/>
              </a:lnSpc>
              <a:spcBef>
                <a:spcPct val="60000"/>
              </a:spcBef>
              <a:buClr>
                <a:srgbClr val="FF0000"/>
              </a:buClr>
              <a:buFont typeface="Wingdings" panose="05000000000000000000" pitchFamily="2" charset="2"/>
              <a:buBlip>
                <a:blip r:embed="rId4"/>
              </a:buBlip>
            </a:pPr>
            <a:r>
              <a:rPr lang="en-US" altLang="en-US" sz="2000" b="0" dirty="0">
                <a:effectLst/>
              </a:rPr>
              <a:t>Both companies have the same sales and net income; however, </a:t>
            </a:r>
            <a:r>
              <a:rPr lang="en-US" altLang="en-US" sz="2000" b="0" i="1" dirty="0">
                <a:solidFill>
                  <a:srgbClr val="A50021"/>
                </a:solidFill>
                <a:effectLst/>
              </a:rPr>
              <a:t>each has</a:t>
            </a:r>
            <a:r>
              <a:rPr lang="en-US" altLang="en-US" sz="2000" b="0" dirty="0">
                <a:effectLst/>
              </a:rPr>
              <a:t> </a:t>
            </a:r>
            <a:r>
              <a:rPr lang="en-US" altLang="en-US" sz="2000" b="0" i="1" dirty="0">
                <a:solidFill>
                  <a:srgbClr val="A50021"/>
                </a:solidFill>
                <a:effectLst/>
              </a:rPr>
              <a:t>different risks and rewards due to changes in sales as a result of their cost structures.</a:t>
            </a:r>
          </a:p>
        </p:txBody>
      </p:sp>
      <p:pic>
        <p:nvPicPr>
          <p:cNvPr id="795662" name="Picture 14"/>
          <p:cNvPicPr>
            <a:picLocks noGrp="1" noChangeAspect="1" noChangeArrowheads="1"/>
          </p:cNvPicPr>
          <p:nvPr>
            <p:ph sz="quarter" idx="3"/>
          </p:nvPr>
        </p:nvPicPr>
        <p:blipFill>
          <a:blip r:embed="rId5">
            <a:extLst>
              <a:ext uri="{28A0092B-C50C-407E-A947-70E740481C1C}">
                <a14:useLocalDpi xmlns:a14="http://schemas.microsoft.com/office/drawing/2010/main" xmlns="" val="0"/>
              </a:ext>
            </a:extLst>
          </a:blip>
          <a:srcRect/>
          <a:stretch>
            <a:fillRect/>
          </a:stretch>
        </p:blipFill>
        <p:spPr>
          <a:xfrm>
            <a:off x="1676400" y="2819400"/>
            <a:ext cx="5638800" cy="2085975"/>
          </a:xfrm>
          <a:noFill/>
          <a:ln w="12700" cap="sq">
            <a:solidFill>
              <a:schemeClr val="tx1"/>
            </a:solidFill>
            <a:miter lim="800000"/>
            <a:headEnd type="none" w="sm" len="sm"/>
            <a:tailEnd type="none" w="sm" len="sm"/>
          </a:ln>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57432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1000"/>
                                  </p:stCondLst>
                                  <p:childTnLst>
                                    <p:set>
                                      <p:cBhvr>
                                        <p:cTn id="6" dur="1" fill="hold">
                                          <p:stCondLst>
                                            <p:cond delay="0"/>
                                          </p:stCondLst>
                                        </p:cTn>
                                        <p:tgtEl>
                                          <p:spTgt spid="795651">
                                            <p:txEl>
                                              <p:pRg st="0" end="0"/>
                                            </p:txEl>
                                          </p:spTgt>
                                        </p:tgtEl>
                                        <p:attrNameLst>
                                          <p:attrName>style.visibility</p:attrName>
                                        </p:attrNameLst>
                                      </p:cBhvr>
                                      <p:to>
                                        <p:strVal val="visible"/>
                                      </p:to>
                                    </p:set>
                                  </p:childTnLst>
                                </p:cTn>
                              </p:par>
                            </p:childTnLst>
                          </p:cTn>
                        </p:par>
                        <p:par>
                          <p:cTn id="7" fill="hold" nodeType="afterGroup">
                            <p:stCondLst>
                              <p:cond delay="1000"/>
                            </p:stCondLst>
                            <p:childTnLst>
                              <p:par>
                                <p:cTn id="8" presetID="1" presetClass="entr" presetSubtype="0" fill="hold" nodeType="afterEffect">
                                  <p:stCondLst>
                                    <p:cond delay="1000"/>
                                  </p:stCondLst>
                                  <p:childTnLst>
                                    <p:set>
                                      <p:cBhvr>
                                        <p:cTn id="9" dur="1" fill="hold">
                                          <p:stCondLst>
                                            <p:cond delay="0"/>
                                          </p:stCondLst>
                                        </p:cTn>
                                        <p:tgtEl>
                                          <p:spTgt spid="795651">
                                            <p:txEl>
                                              <p:pRg st="1" end="1"/>
                                            </p:txEl>
                                          </p:spTgt>
                                        </p:tgtEl>
                                        <p:attrNameLst>
                                          <p:attrName>style.visibility</p:attrName>
                                        </p:attrNameLst>
                                      </p:cBhvr>
                                      <p:to>
                                        <p:strVal val="visible"/>
                                      </p:to>
                                    </p:set>
                                  </p:childTnLst>
                                </p:cTn>
                              </p:par>
                            </p:childTnLst>
                          </p:cTn>
                        </p:par>
                        <p:par>
                          <p:cTn id="10" fill="hold" nodeType="afterGroup">
                            <p:stCondLst>
                              <p:cond delay="2000"/>
                            </p:stCondLst>
                            <p:childTnLst>
                              <p:par>
                                <p:cTn id="11" presetID="13" presetClass="entr" presetSubtype="16" fill="hold" nodeType="afterEffect">
                                  <p:stCondLst>
                                    <p:cond delay="1000"/>
                                  </p:stCondLst>
                                  <p:childTnLst>
                                    <p:set>
                                      <p:cBhvr>
                                        <p:cTn id="12" dur="1" fill="hold">
                                          <p:stCondLst>
                                            <p:cond delay="0"/>
                                          </p:stCondLst>
                                        </p:cTn>
                                        <p:tgtEl>
                                          <p:spTgt spid="795662"/>
                                        </p:tgtEl>
                                        <p:attrNameLst>
                                          <p:attrName>style.visibility</p:attrName>
                                        </p:attrNameLst>
                                      </p:cBhvr>
                                      <p:to>
                                        <p:strVal val="visible"/>
                                      </p:to>
                                    </p:set>
                                    <p:animEffect transition="in" filter="plus(in)">
                                      <p:cBhvr>
                                        <p:cTn id="13" dur="500"/>
                                        <p:tgtEl>
                                          <p:spTgt spid="795662"/>
                                        </p:tgtEl>
                                      </p:cBhvr>
                                    </p:animEffect>
                                  </p:childTnLst>
                                </p:cTn>
                              </p:par>
                            </p:childTnLst>
                          </p:cTn>
                        </p:par>
                        <p:par>
                          <p:cTn id="14" fill="hold" nodeType="afterGroup">
                            <p:stCondLst>
                              <p:cond delay="3500"/>
                            </p:stCondLst>
                            <p:childTnLst>
                              <p:par>
                                <p:cTn id="15" presetID="1" presetClass="entr" presetSubtype="0" fill="hold" nodeType="afterEffect">
                                  <p:stCondLst>
                                    <p:cond delay="1000"/>
                                  </p:stCondLst>
                                  <p:childTnLst>
                                    <p:set>
                                      <p:cBhvr>
                                        <p:cTn id="16" dur="1" fill="hold">
                                          <p:stCondLst>
                                            <p:cond delay="0"/>
                                          </p:stCondLst>
                                        </p:cTn>
                                        <p:tgtEl>
                                          <p:spTgt spid="79565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9746" name="Rectangle 2"/>
          <p:cNvSpPr>
            <a:spLocks noGrp="1" noChangeArrowheads="1"/>
          </p:cNvSpPr>
          <p:nvPr>
            <p:ph type="title"/>
          </p:nvPr>
        </p:nvSpPr>
        <p:spPr>
          <a:xfrm>
            <a:off x="381000" y="228600"/>
            <a:ext cx="8375650" cy="609600"/>
          </a:xfrm>
          <a:noFill/>
          <a:ln w="12700">
            <a:noFill/>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marL="109538"/>
            <a:r>
              <a:rPr lang="en-US" sz="4000" b="1" i="1" dirty="0"/>
              <a:t>Effect on Contribution Margin Ratio</a:t>
            </a:r>
          </a:p>
        </p:txBody>
      </p:sp>
      <p:sp>
        <p:nvSpPr>
          <p:cNvPr id="799747" name="Rectangle 3"/>
          <p:cNvSpPr>
            <a:spLocks noGrp="1" noChangeArrowheads="1"/>
          </p:cNvSpPr>
          <p:nvPr>
            <p:ph type="body" sz="half" idx="1"/>
          </p:nvPr>
        </p:nvSpPr>
        <p:spPr>
          <a:xfrm>
            <a:off x="381000" y="1295400"/>
            <a:ext cx="8382000" cy="4724400"/>
          </a:xfrm>
          <a:solidFill>
            <a:schemeClr val="bg1"/>
          </a:solidFill>
          <a:ln w="12700" cap="flat">
            <a:solidFill>
              <a:schemeClr val="bg1"/>
            </a:solidFill>
            <a:miter lim="800000"/>
            <a:headEnd/>
            <a:tailEnd/>
          </a:ln>
        </p:spPr>
        <p:txBody>
          <a:bodyPr lIns="90488" tIns="44450" rIns="90488" bIns="44450"/>
          <a:lstStyle/>
          <a:p>
            <a:pPr marL="533400" indent="-533400">
              <a:lnSpc>
                <a:spcPct val="95000"/>
              </a:lnSpc>
              <a:buClr>
                <a:srgbClr val="FF0000"/>
              </a:buClr>
              <a:buFont typeface="Wingdings" panose="05000000000000000000" pitchFamily="2" charset="2"/>
              <a:buBlip>
                <a:blip r:embed="rId4"/>
              </a:buBlip>
            </a:pPr>
            <a:r>
              <a:rPr lang="en-US" sz="2000" b="0">
                <a:solidFill>
                  <a:schemeClr val="tx1"/>
                </a:solidFill>
                <a:effectLst/>
              </a:rPr>
              <a:t>The contribution margin ratio for each company is as follows:</a:t>
            </a:r>
          </a:p>
          <a:p>
            <a:pPr marL="533400" indent="-533400">
              <a:lnSpc>
                <a:spcPct val="95000"/>
              </a:lnSpc>
              <a:buClr>
                <a:srgbClr val="FF0000"/>
              </a:buClr>
              <a:buFont typeface="Wingdings" panose="05000000000000000000" pitchFamily="2" charset="2"/>
              <a:buBlip>
                <a:blip r:embed="rId4"/>
              </a:buBlip>
            </a:pPr>
            <a:endParaRPr lang="en-US" sz="2400" b="0">
              <a:solidFill>
                <a:schemeClr val="tx1"/>
              </a:solidFill>
              <a:effectLst/>
            </a:endParaRPr>
          </a:p>
          <a:p>
            <a:pPr marL="533400" indent="-533400">
              <a:lnSpc>
                <a:spcPct val="95000"/>
              </a:lnSpc>
              <a:buClr>
                <a:srgbClr val="FF0000"/>
              </a:buClr>
              <a:buFont typeface="Wingdings" panose="05000000000000000000" pitchFamily="2" charset="2"/>
              <a:buBlip>
                <a:blip r:embed="rId4"/>
              </a:buBlip>
            </a:pPr>
            <a:endParaRPr lang="en-US" sz="2400" b="0">
              <a:solidFill>
                <a:schemeClr val="tx1"/>
              </a:solidFill>
              <a:effectLst/>
            </a:endParaRPr>
          </a:p>
          <a:p>
            <a:pPr marL="533400" indent="-533400">
              <a:lnSpc>
                <a:spcPct val="95000"/>
              </a:lnSpc>
              <a:buClr>
                <a:srgbClr val="FF0000"/>
              </a:buClr>
              <a:buFont typeface="Wingdings" panose="05000000000000000000" pitchFamily="2" charset="2"/>
              <a:buNone/>
            </a:pPr>
            <a:endParaRPr lang="en-US" sz="2400" b="0">
              <a:solidFill>
                <a:schemeClr val="tx1"/>
              </a:solidFill>
              <a:effectLst/>
            </a:endParaRPr>
          </a:p>
          <a:p>
            <a:pPr marL="533400" indent="-533400">
              <a:lnSpc>
                <a:spcPct val="95000"/>
              </a:lnSpc>
              <a:buClr>
                <a:srgbClr val="FF0000"/>
              </a:buClr>
              <a:buFont typeface="Wingdings" panose="05000000000000000000" pitchFamily="2" charset="2"/>
              <a:buNone/>
            </a:pPr>
            <a:r>
              <a:rPr lang="en-US" sz="2400" b="0">
                <a:solidFill>
                  <a:schemeClr val="tx1"/>
                </a:solidFill>
                <a:effectLst/>
              </a:rPr>
              <a:t> </a:t>
            </a:r>
          </a:p>
          <a:p>
            <a:pPr marL="533400" indent="-533400">
              <a:lnSpc>
                <a:spcPct val="95000"/>
              </a:lnSpc>
              <a:spcBef>
                <a:spcPct val="60000"/>
              </a:spcBef>
              <a:buClr>
                <a:srgbClr val="FF0000"/>
              </a:buClr>
              <a:buFont typeface="Wingdings" panose="05000000000000000000" pitchFamily="2" charset="2"/>
              <a:buBlip>
                <a:blip r:embed="rId4"/>
              </a:buBlip>
            </a:pPr>
            <a:r>
              <a:rPr lang="en-US" sz="2000" b="0">
                <a:solidFill>
                  <a:schemeClr val="tx1"/>
                </a:solidFill>
                <a:effectLst/>
              </a:rPr>
              <a:t>Thus, New Wave contributes 80 cents to net income for each dollar of increased sales while Vargo only contributes 40 cents.</a:t>
            </a:r>
          </a:p>
          <a:p>
            <a:pPr marL="533400" indent="-533400">
              <a:lnSpc>
                <a:spcPct val="95000"/>
              </a:lnSpc>
              <a:spcBef>
                <a:spcPct val="60000"/>
              </a:spcBef>
              <a:buClr>
                <a:srgbClr val="FF0000"/>
              </a:buClr>
              <a:buFont typeface="Wingdings" panose="05000000000000000000" pitchFamily="2" charset="2"/>
              <a:buBlip>
                <a:blip r:embed="rId4"/>
              </a:buBlip>
            </a:pPr>
            <a:r>
              <a:rPr lang="en-US" sz="2000" i="1">
                <a:solidFill>
                  <a:srgbClr val="003399"/>
                </a:solidFill>
                <a:effectLst/>
              </a:rPr>
              <a:t>However, New Wave loses 80 cents per dollar of sales decrease while Vargo only loses 40 cents.</a:t>
            </a:r>
          </a:p>
          <a:p>
            <a:pPr marL="533400" indent="-533400">
              <a:lnSpc>
                <a:spcPct val="95000"/>
              </a:lnSpc>
              <a:spcBef>
                <a:spcPct val="60000"/>
              </a:spcBef>
              <a:buClr>
                <a:srgbClr val="FF0000"/>
              </a:buClr>
              <a:buFont typeface="Wingdings" panose="05000000000000000000" pitchFamily="2" charset="2"/>
              <a:buBlip>
                <a:blip r:embed="rId4"/>
              </a:buBlip>
            </a:pPr>
            <a:r>
              <a:rPr lang="en-US" altLang="en-US" sz="2000" b="0">
                <a:effectLst/>
              </a:rPr>
              <a:t>New Wave’s cost structure which relies on fixed costs is more sensitive to changes in sales</a:t>
            </a:r>
          </a:p>
        </p:txBody>
      </p:sp>
      <p:pic>
        <p:nvPicPr>
          <p:cNvPr id="799754" name="Picture 10"/>
          <p:cNvPicPr>
            <a:picLocks noGrp="1" noChangeAspect="1" noChangeArrowheads="1"/>
          </p:cNvPicPr>
          <p:nvPr>
            <p:ph sz="quarter" idx="2"/>
          </p:nvPr>
        </p:nvPicPr>
        <p:blipFill>
          <a:blip r:embed="rId5">
            <a:extLst>
              <a:ext uri="{28A0092B-C50C-407E-A947-70E740481C1C}">
                <a14:useLocalDpi xmlns:a14="http://schemas.microsoft.com/office/drawing/2010/main" xmlns="" val="0"/>
              </a:ext>
            </a:extLst>
          </a:blip>
          <a:srcRect/>
          <a:stretch>
            <a:fillRect/>
          </a:stretch>
        </p:blipFill>
        <p:spPr>
          <a:xfrm>
            <a:off x="1066800" y="1905000"/>
            <a:ext cx="7162800" cy="1171575"/>
          </a:xfrm>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00424349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1000"/>
                                  </p:stCondLst>
                                  <p:childTnLst>
                                    <p:set>
                                      <p:cBhvr>
                                        <p:cTn id="6" dur="1" fill="hold">
                                          <p:stCondLst>
                                            <p:cond delay="0"/>
                                          </p:stCondLst>
                                        </p:cTn>
                                        <p:tgtEl>
                                          <p:spTgt spid="799747">
                                            <p:txEl>
                                              <p:pRg st="0" end="0"/>
                                            </p:txEl>
                                          </p:spTgt>
                                        </p:tgtEl>
                                        <p:attrNameLst>
                                          <p:attrName>style.visibility</p:attrName>
                                        </p:attrNameLst>
                                      </p:cBhvr>
                                      <p:to>
                                        <p:strVal val="visible"/>
                                      </p:to>
                                    </p:set>
                                  </p:childTnLst>
                                </p:cTn>
                              </p:par>
                            </p:childTnLst>
                          </p:cTn>
                        </p:par>
                        <p:par>
                          <p:cTn id="7" fill="hold" nodeType="afterGroup">
                            <p:stCondLst>
                              <p:cond delay="1000"/>
                            </p:stCondLst>
                            <p:childTnLst>
                              <p:par>
                                <p:cTn id="8" presetID="6" presetClass="entr" presetSubtype="16" fill="hold" nodeType="afterEffect">
                                  <p:stCondLst>
                                    <p:cond delay="500"/>
                                  </p:stCondLst>
                                  <p:childTnLst>
                                    <p:set>
                                      <p:cBhvr>
                                        <p:cTn id="9" dur="1" fill="hold">
                                          <p:stCondLst>
                                            <p:cond delay="0"/>
                                          </p:stCondLst>
                                        </p:cTn>
                                        <p:tgtEl>
                                          <p:spTgt spid="799754"/>
                                        </p:tgtEl>
                                        <p:attrNameLst>
                                          <p:attrName>style.visibility</p:attrName>
                                        </p:attrNameLst>
                                      </p:cBhvr>
                                      <p:to>
                                        <p:strVal val="visible"/>
                                      </p:to>
                                    </p:set>
                                    <p:animEffect transition="in" filter="circle(in)">
                                      <p:cBhvr>
                                        <p:cTn id="10" dur="500"/>
                                        <p:tgtEl>
                                          <p:spTgt spid="799754"/>
                                        </p:tgtEl>
                                      </p:cBhvr>
                                    </p:animEffect>
                                  </p:childTnLst>
                                </p:cTn>
                              </p:par>
                            </p:childTnLst>
                          </p:cTn>
                        </p:par>
                        <p:par>
                          <p:cTn id="11" fill="hold" nodeType="afterGroup">
                            <p:stCondLst>
                              <p:cond delay="2000"/>
                            </p:stCondLst>
                            <p:childTnLst>
                              <p:par>
                                <p:cTn id="12" presetID="1" presetClass="entr" presetSubtype="0" fill="hold" nodeType="afterEffect">
                                  <p:stCondLst>
                                    <p:cond delay="1000"/>
                                  </p:stCondLst>
                                  <p:childTnLst>
                                    <p:set>
                                      <p:cBhvr>
                                        <p:cTn id="13" dur="1" fill="hold">
                                          <p:stCondLst>
                                            <p:cond delay="0"/>
                                          </p:stCondLst>
                                        </p:cTn>
                                        <p:tgtEl>
                                          <p:spTgt spid="799747">
                                            <p:txEl>
                                              <p:pRg st="5" end="5"/>
                                            </p:txEl>
                                          </p:spTgt>
                                        </p:tgtEl>
                                        <p:attrNameLst>
                                          <p:attrName>style.visibility</p:attrName>
                                        </p:attrNameLst>
                                      </p:cBhvr>
                                      <p:to>
                                        <p:strVal val="visible"/>
                                      </p:to>
                                    </p:set>
                                  </p:childTnLst>
                                </p:cTn>
                              </p:par>
                            </p:childTnLst>
                          </p:cTn>
                        </p:par>
                        <p:par>
                          <p:cTn id="14" fill="hold" nodeType="afterGroup">
                            <p:stCondLst>
                              <p:cond delay="3000"/>
                            </p:stCondLst>
                            <p:childTnLst>
                              <p:par>
                                <p:cTn id="15" presetID="1" presetClass="entr" presetSubtype="0" fill="hold" nodeType="afterEffect">
                                  <p:stCondLst>
                                    <p:cond delay="1000"/>
                                  </p:stCondLst>
                                  <p:childTnLst>
                                    <p:set>
                                      <p:cBhvr>
                                        <p:cTn id="16" dur="1" fill="hold">
                                          <p:stCondLst>
                                            <p:cond delay="0"/>
                                          </p:stCondLst>
                                        </p:cTn>
                                        <p:tgtEl>
                                          <p:spTgt spid="799747">
                                            <p:txEl>
                                              <p:pRg st="6" end="6"/>
                                            </p:txEl>
                                          </p:spTgt>
                                        </p:tgtEl>
                                        <p:attrNameLst>
                                          <p:attrName>style.visibility</p:attrName>
                                        </p:attrNameLst>
                                      </p:cBhvr>
                                      <p:to>
                                        <p:strVal val="visible"/>
                                      </p:to>
                                    </p:set>
                                  </p:childTnLst>
                                </p:cTn>
                              </p:par>
                            </p:childTnLst>
                          </p:cTn>
                        </p:par>
                        <p:par>
                          <p:cTn id="17" fill="hold" nodeType="afterGroup">
                            <p:stCondLst>
                              <p:cond delay="4000"/>
                            </p:stCondLst>
                            <p:childTnLst>
                              <p:par>
                                <p:cTn id="18" presetID="1" presetClass="entr" presetSubtype="0" fill="hold" nodeType="afterEffect">
                                  <p:stCondLst>
                                    <p:cond delay="1000"/>
                                  </p:stCondLst>
                                  <p:childTnLst>
                                    <p:set>
                                      <p:cBhvr>
                                        <p:cTn id="19" dur="1" fill="hold">
                                          <p:stCondLst>
                                            <p:cond delay="0"/>
                                          </p:stCondLst>
                                        </p:cTn>
                                        <p:tgtEl>
                                          <p:spTgt spid="79974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2450" name="Rectangle 2"/>
          <p:cNvSpPr>
            <a:spLocks noGrp="1" noChangeArrowheads="1"/>
          </p:cNvSpPr>
          <p:nvPr>
            <p:ph type="title"/>
          </p:nvPr>
        </p:nvSpPr>
        <p:spPr>
          <a:xfrm>
            <a:off x="685800" y="304800"/>
            <a:ext cx="7835900" cy="560388"/>
          </a:xfrm>
          <a:noFill/>
          <a:ln w="12700">
            <a:noFill/>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marL="109538"/>
            <a:r>
              <a:rPr lang="en-US" sz="4000" b="1" i="1" dirty="0"/>
              <a:t>Effect on Break-even Point</a:t>
            </a:r>
          </a:p>
        </p:txBody>
      </p:sp>
      <p:sp>
        <p:nvSpPr>
          <p:cNvPr id="872451" name="Rectangle 3"/>
          <p:cNvSpPr>
            <a:spLocks noGrp="1" noChangeArrowheads="1"/>
          </p:cNvSpPr>
          <p:nvPr>
            <p:ph type="body" sz="half" idx="1"/>
          </p:nvPr>
        </p:nvSpPr>
        <p:spPr>
          <a:xfrm>
            <a:off x="381000" y="1371600"/>
            <a:ext cx="8305800" cy="4800600"/>
          </a:xfrm>
          <a:solidFill>
            <a:schemeClr val="bg1"/>
          </a:solidFill>
          <a:ln w="12700" cap="flat">
            <a:solidFill>
              <a:schemeClr val="bg1"/>
            </a:solidFill>
            <a:miter lim="800000"/>
            <a:headEnd/>
            <a:tailEnd/>
          </a:ln>
        </p:spPr>
        <p:txBody>
          <a:bodyPr lIns="90488" tIns="44450" rIns="90488" bIns="44450"/>
          <a:lstStyle/>
          <a:p>
            <a:pPr marL="533400" indent="-533400">
              <a:lnSpc>
                <a:spcPct val="95000"/>
              </a:lnSpc>
              <a:buClr>
                <a:srgbClr val="FF0000"/>
              </a:buClr>
              <a:buFont typeface="Wingdings" panose="05000000000000000000" pitchFamily="2" charset="2"/>
              <a:buBlip>
                <a:blip r:embed="rId4"/>
              </a:buBlip>
            </a:pPr>
            <a:r>
              <a:rPr lang="en-US" sz="2000" b="0">
                <a:solidFill>
                  <a:schemeClr val="tx1"/>
                </a:solidFill>
                <a:effectLst/>
              </a:rPr>
              <a:t>The break-even point for each company is as follows:</a:t>
            </a:r>
          </a:p>
          <a:p>
            <a:pPr marL="533400" indent="-533400">
              <a:lnSpc>
                <a:spcPct val="95000"/>
              </a:lnSpc>
              <a:buClr>
                <a:srgbClr val="FF0000"/>
              </a:buClr>
              <a:buFont typeface="Wingdings" panose="05000000000000000000" pitchFamily="2" charset="2"/>
              <a:buBlip>
                <a:blip r:embed="rId4"/>
              </a:buBlip>
            </a:pPr>
            <a:endParaRPr lang="en-US" sz="2400" b="0">
              <a:solidFill>
                <a:schemeClr val="tx1"/>
              </a:solidFill>
              <a:effectLst/>
            </a:endParaRPr>
          </a:p>
          <a:p>
            <a:pPr marL="533400" indent="-533400">
              <a:lnSpc>
                <a:spcPct val="95000"/>
              </a:lnSpc>
              <a:buClr>
                <a:srgbClr val="FF0000"/>
              </a:buClr>
              <a:buFont typeface="Wingdings" panose="05000000000000000000" pitchFamily="2" charset="2"/>
              <a:buBlip>
                <a:blip r:embed="rId4"/>
              </a:buBlip>
            </a:pPr>
            <a:endParaRPr lang="en-US" sz="2400" b="0">
              <a:solidFill>
                <a:schemeClr val="tx1"/>
              </a:solidFill>
              <a:effectLst/>
            </a:endParaRPr>
          </a:p>
          <a:p>
            <a:pPr marL="533400" indent="-533400">
              <a:lnSpc>
                <a:spcPct val="95000"/>
              </a:lnSpc>
              <a:buClr>
                <a:srgbClr val="FF0000"/>
              </a:buClr>
              <a:buFont typeface="Wingdings" panose="05000000000000000000" pitchFamily="2" charset="2"/>
              <a:buNone/>
            </a:pPr>
            <a:endParaRPr lang="en-US" sz="2400" b="0">
              <a:solidFill>
                <a:schemeClr val="tx1"/>
              </a:solidFill>
              <a:effectLst/>
            </a:endParaRPr>
          </a:p>
          <a:p>
            <a:pPr marL="533400" indent="-533400">
              <a:lnSpc>
                <a:spcPct val="95000"/>
              </a:lnSpc>
              <a:buClr>
                <a:srgbClr val="FF0000"/>
              </a:buClr>
              <a:buFont typeface="Wingdings" panose="05000000000000000000" pitchFamily="2" charset="2"/>
              <a:buNone/>
            </a:pPr>
            <a:r>
              <a:rPr lang="en-US" sz="2400" b="0">
                <a:solidFill>
                  <a:schemeClr val="tx1"/>
                </a:solidFill>
                <a:effectLst/>
              </a:rPr>
              <a:t> </a:t>
            </a:r>
          </a:p>
          <a:p>
            <a:pPr marL="533400" indent="-533400">
              <a:lnSpc>
                <a:spcPct val="95000"/>
              </a:lnSpc>
              <a:buClr>
                <a:srgbClr val="FF0000"/>
              </a:buClr>
              <a:buFont typeface="Wingdings" panose="05000000000000000000" pitchFamily="2" charset="2"/>
              <a:buNone/>
            </a:pPr>
            <a:endParaRPr lang="en-US" sz="2400" b="0">
              <a:solidFill>
                <a:schemeClr val="tx1"/>
              </a:solidFill>
              <a:effectLst/>
            </a:endParaRPr>
          </a:p>
          <a:p>
            <a:pPr marL="533400" indent="-533400">
              <a:lnSpc>
                <a:spcPct val="95000"/>
              </a:lnSpc>
              <a:spcBef>
                <a:spcPct val="60000"/>
              </a:spcBef>
              <a:buClr>
                <a:srgbClr val="FF0000"/>
              </a:buClr>
              <a:buFont typeface="Wingdings" panose="05000000000000000000" pitchFamily="2" charset="2"/>
              <a:buBlip>
                <a:blip r:embed="rId4"/>
              </a:buBlip>
            </a:pPr>
            <a:r>
              <a:rPr lang="en-US" altLang="en-US" sz="2000" b="0">
                <a:effectLst/>
              </a:rPr>
              <a:t>New Wave needs to generate $150,000 more in sales than Vargo to break-even.  </a:t>
            </a:r>
          </a:p>
          <a:p>
            <a:pPr marL="533400" indent="-533400">
              <a:lnSpc>
                <a:spcPct val="95000"/>
              </a:lnSpc>
              <a:spcBef>
                <a:spcPct val="60000"/>
              </a:spcBef>
              <a:buClr>
                <a:srgbClr val="FF0000"/>
              </a:buClr>
              <a:buFont typeface="Wingdings" panose="05000000000000000000" pitchFamily="2" charset="2"/>
              <a:buBlip>
                <a:blip r:embed="rId4"/>
              </a:buBlip>
            </a:pPr>
            <a:r>
              <a:rPr lang="en-US" altLang="en-US" sz="2000" b="0">
                <a:effectLst/>
              </a:rPr>
              <a:t>Because of the greater break-even sales required, New Wave is a riskier company than Vargo.</a:t>
            </a:r>
          </a:p>
        </p:txBody>
      </p:sp>
      <p:pic>
        <p:nvPicPr>
          <p:cNvPr id="872455" name="Picture 7"/>
          <p:cNvPicPr>
            <a:picLocks noGrp="1" noChangeAspect="1" noChangeArrowheads="1"/>
          </p:cNvPicPr>
          <p:nvPr>
            <p:ph sz="half" idx="2"/>
          </p:nvPr>
        </p:nvPicPr>
        <p:blipFill>
          <a:blip r:embed="rId5">
            <a:extLst>
              <a:ext uri="{28A0092B-C50C-407E-A947-70E740481C1C}">
                <a14:useLocalDpi xmlns:a14="http://schemas.microsoft.com/office/drawing/2010/main" xmlns="" val="0"/>
              </a:ext>
            </a:extLst>
          </a:blip>
          <a:srcRect/>
          <a:stretch>
            <a:fillRect/>
          </a:stretch>
        </p:blipFill>
        <p:spPr>
          <a:xfrm>
            <a:off x="914400" y="2133600"/>
            <a:ext cx="6858000" cy="1295400"/>
          </a:xfrm>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3442264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1000"/>
                                  </p:stCondLst>
                                  <p:childTnLst>
                                    <p:set>
                                      <p:cBhvr>
                                        <p:cTn id="6" dur="1" fill="hold">
                                          <p:stCondLst>
                                            <p:cond delay="0"/>
                                          </p:stCondLst>
                                        </p:cTn>
                                        <p:tgtEl>
                                          <p:spTgt spid="872451">
                                            <p:txEl>
                                              <p:pRg st="0" end="0"/>
                                            </p:txEl>
                                          </p:spTgt>
                                        </p:tgtEl>
                                        <p:attrNameLst>
                                          <p:attrName>style.visibility</p:attrName>
                                        </p:attrNameLst>
                                      </p:cBhvr>
                                      <p:to>
                                        <p:strVal val="visible"/>
                                      </p:to>
                                    </p:set>
                                  </p:childTnLst>
                                </p:cTn>
                              </p:par>
                            </p:childTnLst>
                          </p:cTn>
                        </p:par>
                        <p:par>
                          <p:cTn id="7" fill="hold" nodeType="afterGroup">
                            <p:stCondLst>
                              <p:cond delay="1000"/>
                            </p:stCondLst>
                            <p:childTnLst>
                              <p:par>
                                <p:cTn id="8" presetID="2" presetClass="entr" presetSubtype="2" fill="hold" nodeType="afterEffect">
                                  <p:stCondLst>
                                    <p:cond delay="500"/>
                                  </p:stCondLst>
                                  <p:childTnLst>
                                    <p:set>
                                      <p:cBhvr>
                                        <p:cTn id="9" dur="1" fill="hold">
                                          <p:stCondLst>
                                            <p:cond delay="0"/>
                                          </p:stCondLst>
                                        </p:cTn>
                                        <p:tgtEl>
                                          <p:spTgt spid="872455"/>
                                        </p:tgtEl>
                                        <p:attrNameLst>
                                          <p:attrName>style.visibility</p:attrName>
                                        </p:attrNameLst>
                                      </p:cBhvr>
                                      <p:to>
                                        <p:strVal val="visible"/>
                                      </p:to>
                                    </p:set>
                                    <p:anim calcmode="lin" valueType="num">
                                      <p:cBhvr additive="base">
                                        <p:cTn id="10" dur="500" fill="hold"/>
                                        <p:tgtEl>
                                          <p:spTgt spid="872455"/>
                                        </p:tgtEl>
                                        <p:attrNameLst>
                                          <p:attrName>ppt_x</p:attrName>
                                        </p:attrNameLst>
                                      </p:cBhvr>
                                      <p:tavLst>
                                        <p:tav tm="0">
                                          <p:val>
                                            <p:strVal val="1+#ppt_w/2"/>
                                          </p:val>
                                        </p:tav>
                                        <p:tav tm="100000">
                                          <p:val>
                                            <p:strVal val="#ppt_x"/>
                                          </p:val>
                                        </p:tav>
                                      </p:tavLst>
                                    </p:anim>
                                    <p:anim calcmode="lin" valueType="num">
                                      <p:cBhvr additive="base">
                                        <p:cTn id="11" dur="500" fill="hold"/>
                                        <p:tgtEl>
                                          <p:spTgt spid="872455"/>
                                        </p:tgtEl>
                                        <p:attrNameLst>
                                          <p:attrName>ppt_y</p:attrName>
                                        </p:attrNameLst>
                                      </p:cBhvr>
                                      <p:tavLst>
                                        <p:tav tm="0">
                                          <p:val>
                                            <p:strVal val="#ppt_y"/>
                                          </p:val>
                                        </p:tav>
                                        <p:tav tm="100000">
                                          <p:val>
                                            <p:strVal val="#ppt_y"/>
                                          </p:val>
                                        </p:tav>
                                      </p:tavLst>
                                    </p:anim>
                                  </p:childTnLst>
                                </p:cTn>
                              </p:par>
                            </p:childTnLst>
                          </p:cTn>
                        </p:par>
                        <p:par>
                          <p:cTn id="12" fill="hold" nodeType="afterGroup">
                            <p:stCondLst>
                              <p:cond delay="2000"/>
                            </p:stCondLst>
                            <p:childTnLst>
                              <p:par>
                                <p:cTn id="13" presetID="1" presetClass="entr" presetSubtype="0" fill="hold" nodeType="afterEffect">
                                  <p:stCondLst>
                                    <p:cond delay="1000"/>
                                  </p:stCondLst>
                                  <p:childTnLst>
                                    <p:set>
                                      <p:cBhvr>
                                        <p:cTn id="14" dur="1" fill="hold">
                                          <p:stCondLst>
                                            <p:cond delay="0"/>
                                          </p:stCondLst>
                                        </p:cTn>
                                        <p:tgtEl>
                                          <p:spTgt spid="872451">
                                            <p:txEl>
                                              <p:pRg st="6" end="6"/>
                                            </p:txEl>
                                          </p:spTgt>
                                        </p:tgtEl>
                                        <p:attrNameLst>
                                          <p:attrName>style.visibility</p:attrName>
                                        </p:attrNameLst>
                                      </p:cBhvr>
                                      <p:to>
                                        <p:strVal val="visible"/>
                                      </p:to>
                                    </p:set>
                                  </p:childTnLst>
                                </p:cTn>
                              </p:par>
                            </p:childTnLst>
                          </p:cTn>
                        </p:par>
                        <p:par>
                          <p:cTn id="15" fill="hold" nodeType="afterGroup">
                            <p:stCondLst>
                              <p:cond delay="3000"/>
                            </p:stCondLst>
                            <p:childTnLst>
                              <p:par>
                                <p:cTn id="16" presetID="1" presetClass="entr" presetSubtype="0" fill="hold" nodeType="afterEffect">
                                  <p:stCondLst>
                                    <p:cond delay="1000"/>
                                  </p:stCondLst>
                                  <p:childTnLst>
                                    <p:set>
                                      <p:cBhvr>
                                        <p:cTn id="17" dur="1" fill="hold">
                                          <p:stCondLst>
                                            <p:cond delay="0"/>
                                          </p:stCondLst>
                                        </p:cTn>
                                        <p:tgtEl>
                                          <p:spTgt spid="87245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5522" name="Rectangle 2"/>
          <p:cNvSpPr>
            <a:spLocks noGrp="1" noChangeArrowheads="1"/>
          </p:cNvSpPr>
          <p:nvPr>
            <p:ph type="title"/>
          </p:nvPr>
        </p:nvSpPr>
        <p:spPr>
          <a:xfrm>
            <a:off x="685800" y="304800"/>
            <a:ext cx="7835900" cy="560388"/>
          </a:xfrm>
          <a:noFill/>
          <a:ln w="12700">
            <a:noFill/>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marL="109538"/>
            <a:r>
              <a:rPr lang="en-US" sz="4000" b="1" i="1" dirty="0"/>
              <a:t>Effect on Margin of Safety Ratio</a:t>
            </a:r>
          </a:p>
        </p:txBody>
      </p:sp>
      <p:sp>
        <p:nvSpPr>
          <p:cNvPr id="875523" name="Rectangle 3"/>
          <p:cNvSpPr>
            <a:spLocks noGrp="1" noChangeArrowheads="1"/>
          </p:cNvSpPr>
          <p:nvPr>
            <p:ph type="body" sz="half" idx="1"/>
          </p:nvPr>
        </p:nvSpPr>
        <p:spPr>
          <a:xfrm>
            <a:off x="381000" y="1371600"/>
            <a:ext cx="8305800" cy="4800600"/>
          </a:xfrm>
          <a:solidFill>
            <a:schemeClr val="bg1"/>
          </a:solidFill>
          <a:ln w="12700" cap="flat">
            <a:solidFill>
              <a:schemeClr val="bg1"/>
            </a:solidFill>
            <a:miter lim="800000"/>
            <a:headEnd/>
            <a:tailEnd/>
          </a:ln>
        </p:spPr>
        <p:txBody>
          <a:bodyPr lIns="90488" tIns="44450" rIns="90488" bIns="44450"/>
          <a:lstStyle/>
          <a:p>
            <a:pPr marL="533400" indent="-533400">
              <a:lnSpc>
                <a:spcPct val="95000"/>
              </a:lnSpc>
              <a:buClr>
                <a:srgbClr val="FF0000"/>
              </a:buClr>
              <a:buFont typeface="Wingdings" panose="05000000000000000000" pitchFamily="2" charset="2"/>
              <a:buBlip>
                <a:blip r:embed="rId4"/>
              </a:buBlip>
            </a:pPr>
            <a:r>
              <a:rPr lang="en-US" sz="2000" b="0" dirty="0">
                <a:solidFill>
                  <a:schemeClr val="tx1"/>
                </a:solidFill>
                <a:effectLst/>
              </a:rPr>
              <a:t>The margin of safety ratio of each company is as follows:</a:t>
            </a:r>
          </a:p>
          <a:p>
            <a:pPr marL="533400" indent="-533400">
              <a:lnSpc>
                <a:spcPct val="95000"/>
              </a:lnSpc>
              <a:buClr>
                <a:srgbClr val="FF0000"/>
              </a:buClr>
              <a:buFont typeface="Wingdings" panose="05000000000000000000" pitchFamily="2" charset="2"/>
              <a:buBlip>
                <a:blip r:embed="rId4"/>
              </a:buBlip>
            </a:pPr>
            <a:endParaRPr lang="en-US" sz="2400" b="0" dirty="0">
              <a:solidFill>
                <a:schemeClr val="tx1"/>
              </a:solidFill>
              <a:effectLst/>
            </a:endParaRPr>
          </a:p>
          <a:p>
            <a:pPr marL="533400" indent="-533400">
              <a:lnSpc>
                <a:spcPct val="95000"/>
              </a:lnSpc>
              <a:buClr>
                <a:srgbClr val="FF0000"/>
              </a:buClr>
              <a:buFont typeface="Wingdings" panose="05000000000000000000" pitchFamily="2" charset="2"/>
              <a:buBlip>
                <a:blip r:embed="rId4"/>
              </a:buBlip>
            </a:pPr>
            <a:endParaRPr lang="en-US" sz="2400" b="0" dirty="0">
              <a:solidFill>
                <a:schemeClr val="tx1"/>
              </a:solidFill>
              <a:effectLst/>
            </a:endParaRPr>
          </a:p>
          <a:p>
            <a:pPr marL="533400" indent="-533400">
              <a:lnSpc>
                <a:spcPct val="95000"/>
              </a:lnSpc>
              <a:buClr>
                <a:srgbClr val="FF0000"/>
              </a:buClr>
              <a:buFont typeface="Wingdings" panose="05000000000000000000" pitchFamily="2" charset="2"/>
              <a:buNone/>
            </a:pPr>
            <a:endParaRPr lang="en-US" sz="2400" b="0" dirty="0">
              <a:solidFill>
                <a:schemeClr val="tx1"/>
              </a:solidFill>
              <a:effectLst/>
            </a:endParaRPr>
          </a:p>
          <a:p>
            <a:pPr marL="533400" indent="-533400">
              <a:lnSpc>
                <a:spcPct val="95000"/>
              </a:lnSpc>
              <a:buClr>
                <a:srgbClr val="FF0000"/>
              </a:buClr>
              <a:buFont typeface="Wingdings" panose="05000000000000000000" pitchFamily="2" charset="2"/>
              <a:buNone/>
            </a:pPr>
            <a:r>
              <a:rPr lang="en-US" sz="2400" b="0" dirty="0">
                <a:solidFill>
                  <a:schemeClr val="tx1"/>
                </a:solidFill>
                <a:effectLst/>
              </a:rPr>
              <a:t> </a:t>
            </a:r>
          </a:p>
          <a:p>
            <a:pPr marL="533400" indent="-533400">
              <a:lnSpc>
                <a:spcPct val="95000"/>
              </a:lnSpc>
              <a:buClr>
                <a:srgbClr val="FF0000"/>
              </a:buClr>
              <a:buFont typeface="Wingdings" panose="05000000000000000000" pitchFamily="2" charset="2"/>
              <a:buNone/>
            </a:pPr>
            <a:endParaRPr lang="en-US" sz="2400" b="0" dirty="0">
              <a:solidFill>
                <a:schemeClr val="tx1"/>
              </a:solidFill>
              <a:effectLst/>
            </a:endParaRPr>
          </a:p>
          <a:p>
            <a:pPr marL="533400" indent="-533400">
              <a:lnSpc>
                <a:spcPct val="95000"/>
              </a:lnSpc>
              <a:spcBef>
                <a:spcPct val="60000"/>
              </a:spcBef>
              <a:buClr>
                <a:srgbClr val="FF0000"/>
              </a:buClr>
              <a:buFont typeface="Wingdings" panose="05000000000000000000" pitchFamily="2" charset="2"/>
              <a:buBlip>
                <a:blip r:embed="rId4"/>
              </a:buBlip>
            </a:pPr>
            <a:r>
              <a:rPr lang="en-US" altLang="en-US" sz="2000" b="0" dirty="0">
                <a:effectLst/>
              </a:rPr>
              <a:t>The difference in the margin of safety ratio reflects the difference in risk between New Wave and </a:t>
            </a:r>
            <a:r>
              <a:rPr lang="en-US" altLang="en-US" sz="2000" b="0" dirty="0" err="1">
                <a:effectLst/>
              </a:rPr>
              <a:t>Vargo</a:t>
            </a:r>
            <a:r>
              <a:rPr lang="en-US" altLang="en-US" sz="2000" b="0" dirty="0">
                <a:effectLst/>
              </a:rPr>
              <a:t>.  </a:t>
            </a:r>
          </a:p>
          <a:p>
            <a:pPr marL="533400" indent="-533400">
              <a:lnSpc>
                <a:spcPct val="95000"/>
              </a:lnSpc>
              <a:spcBef>
                <a:spcPct val="60000"/>
              </a:spcBef>
              <a:buClr>
                <a:srgbClr val="FF0000"/>
              </a:buClr>
              <a:buFont typeface="Wingdings" panose="05000000000000000000" pitchFamily="2" charset="2"/>
              <a:buBlip>
                <a:blip r:embed="rId4"/>
              </a:buBlip>
            </a:pPr>
            <a:r>
              <a:rPr lang="en-US" altLang="en-US" sz="2000" b="0" dirty="0" err="1">
                <a:effectLst/>
              </a:rPr>
              <a:t>Vargo</a:t>
            </a:r>
            <a:r>
              <a:rPr lang="en-US" altLang="en-US" sz="2000" b="0" dirty="0">
                <a:effectLst/>
              </a:rPr>
              <a:t> can sustain a 38% decline in sales before operating at a loss versus only a 19% decline for New Wave before it would be operating </a:t>
            </a:r>
            <a:r>
              <a:rPr lang="en-US" altLang="en-US" sz="2000" b="0" dirty="0">
                <a:solidFill>
                  <a:srgbClr val="A50021"/>
                </a:solidFill>
                <a:effectLst/>
              </a:rPr>
              <a:t>“in the red.”</a:t>
            </a:r>
          </a:p>
        </p:txBody>
      </p:sp>
      <p:pic>
        <p:nvPicPr>
          <p:cNvPr id="875529" name="Picture 9"/>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838200" y="2057400"/>
            <a:ext cx="6934200" cy="1223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42882612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1000"/>
                                  </p:stCondLst>
                                  <p:childTnLst>
                                    <p:set>
                                      <p:cBhvr>
                                        <p:cTn id="6" dur="1" fill="hold">
                                          <p:stCondLst>
                                            <p:cond delay="0"/>
                                          </p:stCondLst>
                                        </p:cTn>
                                        <p:tgtEl>
                                          <p:spTgt spid="875523">
                                            <p:txEl>
                                              <p:pRg st="0" end="0"/>
                                            </p:txEl>
                                          </p:spTgt>
                                        </p:tgtEl>
                                        <p:attrNameLst>
                                          <p:attrName>style.visibility</p:attrName>
                                        </p:attrNameLst>
                                      </p:cBhvr>
                                      <p:to>
                                        <p:strVal val="visible"/>
                                      </p:to>
                                    </p:set>
                                  </p:childTnLst>
                                </p:cTn>
                              </p:par>
                            </p:childTnLst>
                          </p:cTn>
                        </p:par>
                        <p:par>
                          <p:cTn id="7" fill="hold" nodeType="afterGroup">
                            <p:stCondLst>
                              <p:cond delay="1000"/>
                            </p:stCondLst>
                            <p:childTnLst>
                              <p:par>
                                <p:cTn id="8" presetID="1" presetClass="entr" presetSubtype="0" fill="hold" nodeType="afterEffect">
                                  <p:stCondLst>
                                    <p:cond delay="1000"/>
                                  </p:stCondLst>
                                  <p:childTnLst>
                                    <p:set>
                                      <p:cBhvr>
                                        <p:cTn id="9" dur="1" fill="hold">
                                          <p:stCondLst>
                                            <p:cond delay="0"/>
                                          </p:stCondLst>
                                        </p:cTn>
                                        <p:tgtEl>
                                          <p:spTgt spid="875523">
                                            <p:txEl>
                                              <p:pRg st="6" end="6"/>
                                            </p:txEl>
                                          </p:spTgt>
                                        </p:tgtEl>
                                        <p:attrNameLst>
                                          <p:attrName>style.visibility</p:attrName>
                                        </p:attrNameLst>
                                      </p:cBhvr>
                                      <p:to>
                                        <p:strVal val="visible"/>
                                      </p:to>
                                    </p:set>
                                  </p:childTnLst>
                                </p:cTn>
                              </p:par>
                            </p:childTnLst>
                          </p:cTn>
                        </p:par>
                        <p:par>
                          <p:cTn id="10" fill="hold" nodeType="afterGroup">
                            <p:stCondLst>
                              <p:cond delay="2000"/>
                            </p:stCondLst>
                            <p:childTnLst>
                              <p:par>
                                <p:cTn id="11" presetID="1" presetClass="entr" presetSubtype="0" fill="hold" nodeType="afterEffect">
                                  <p:stCondLst>
                                    <p:cond delay="1000"/>
                                  </p:stCondLst>
                                  <p:childTnLst>
                                    <p:set>
                                      <p:cBhvr>
                                        <p:cTn id="12" dur="1" fill="hold">
                                          <p:stCondLst>
                                            <p:cond delay="0"/>
                                          </p:stCondLst>
                                        </p:cTn>
                                        <p:tgtEl>
                                          <p:spTgt spid="87552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7570" name="Rectangle 2"/>
          <p:cNvSpPr>
            <a:spLocks noGrp="1" noChangeArrowheads="1"/>
          </p:cNvSpPr>
          <p:nvPr>
            <p:ph type="title"/>
          </p:nvPr>
        </p:nvSpPr>
        <p:spPr>
          <a:xfrm>
            <a:off x="457200" y="304800"/>
            <a:ext cx="8153400" cy="560388"/>
          </a:xfrm>
          <a:noFill/>
          <a:ln w="12700">
            <a:noFill/>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marL="109538"/>
            <a:r>
              <a:rPr lang="en-US" sz="4000" b="1" i="1" dirty="0"/>
              <a:t>Operating Leverage</a:t>
            </a:r>
          </a:p>
        </p:txBody>
      </p:sp>
      <p:sp>
        <p:nvSpPr>
          <p:cNvPr id="877571" name="Rectangle 3"/>
          <p:cNvSpPr>
            <a:spLocks noGrp="1" noChangeArrowheads="1"/>
          </p:cNvSpPr>
          <p:nvPr>
            <p:ph type="body" sz="half" idx="1"/>
          </p:nvPr>
        </p:nvSpPr>
        <p:spPr>
          <a:xfrm>
            <a:off x="609600" y="1143000"/>
            <a:ext cx="8077200" cy="4038600"/>
          </a:xfrm>
          <a:solidFill>
            <a:schemeClr val="bg1"/>
          </a:solidFill>
          <a:ln w="12700" cap="flat">
            <a:solidFill>
              <a:schemeClr val="bg1"/>
            </a:solidFill>
            <a:miter lim="800000"/>
            <a:headEnd/>
            <a:tailEnd/>
          </a:ln>
        </p:spPr>
        <p:txBody>
          <a:bodyPr lIns="90488" tIns="44450" rIns="90488" bIns="44450"/>
          <a:lstStyle/>
          <a:p>
            <a:pPr marL="533400" indent="-533400">
              <a:lnSpc>
                <a:spcPct val="95000"/>
              </a:lnSpc>
              <a:buClr>
                <a:srgbClr val="FF0000"/>
              </a:buClr>
              <a:buFont typeface="Wingdings" panose="05000000000000000000" pitchFamily="2" charset="2"/>
              <a:buBlip>
                <a:blip r:embed="rId4"/>
              </a:buBlip>
            </a:pPr>
            <a:r>
              <a:rPr lang="en-US" sz="2400" dirty="0">
                <a:solidFill>
                  <a:srgbClr val="A50021"/>
                </a:solidFill>
              </a:rPr>
              <a:t>Operating leverage</a:t>
            </a:r>
            <a:r>
              <a:rPr lang="en-US" sz="2400" b="0" dirty="0">
                <a:solidFill>
                  <a:schemeClr val="tx1"/>
                </a:solidFill>
                <a:effectLst/>
              </a:rPr>
              <a:t> refers to the extent that net income reacts to a given change in sales.</a:t>
            </a:r>
          </a:p>
          <a:p>
            <a:pPr marL="533400" indent="-533400">
              <a:lnSpc>
                <a:spcPct val="95000"/>
              </a:lnSpc>
              <a:buClr>
                <a:srgbClr val="FF0000"/>
              </a:buClr>
              <a:buFont typeface="Wingdings" panose="05000000000000000000" pitchFamily="2" charset="2"/>
              <a:buBlip>
                <a:blip r:embed="rId4"/>
              </a:buBlip>
            </a:pPr>
            <a:endParaRPr lang="en-US" sz="2400" b="0" dirty="0">
              <a:solidFill>
                <a:schemeClr val="tx1"/>
              </a:solidFill>
              <a:effectLst/>
            </a:endParaRPr>
          </a:p>
          <a:p>
            <a:pPr marL="533400" indent="-533400">
              <a:lnSpc>
                <a:spcPct val="95000"/>
              </a:lnSpc>
              <a:spcBef>
                <a:spcPct val="0"/>
              </a:spcBef>
              <a:buClr>
                <a:srgbClr val="FF0000"/>
              </a:buClr>
              <a:buFont typeface="Wingdings" panose="05000000000000000000" pitchFamily="2" charset="2"/>
              <a:buBlip>
                <a:blip r:embed="rId4"/>
              </a:buBlip>
            </a:pPr>
            <a:r>
              <a:rPr lang="en-US" sz="2400" b="0" dirty="0">
                <a:solidFill>
                  <a:schemeClr val="tx1"/>
                </a:solidFill>
                <a:effectLst/>
              </a:rPr>
              <a:t>Higher fixed costs relative to variable costs cause a company to have higher operating leverage.</a:t>
            </a:r>
          </a:p>
          <a:p>
            <a:pPr marL="533400" indent="-533400">
              <a:lnSpc>
                <a:spcPct val="95000"/>
              </a:lnSpc>
              <a:buClr>
                <a:srgbClr val="FF0000"/>
              </a:buClr>
              <a:buFont typeface="Wingdings" panose="05000000000000000000" pitchFamily="2" charset="2"/>
              <a:buBlip>
                <a:blip r:embed="rId4"/>
              </a:buBlip>
            </a:pPr>
            <a:endParaRPr lang="en-US" sz="2400" b="0" dirty="0">
              <a:solidFill>
                <a:schemeClr val="tx1"/>
              </a:solidFill>
              <a:effectLst/>
            </a:endParaRPr>
          </a:p>
          <a:p>
            <a:pPr marL="533400" indent="-533400">
              <a:lnSpc>
                <a:spcPct val="95000"/>
              </a:lnSpc>
              <a:spcBef>
                <a:spcPct val="0"/>
              </a:spcBef>
              <a:buClr>
                <a:srgbClr val="FF0000"/>
              </a:buClr>
              <a:buFont typeface="Wingdings" panose="05000000000000000000" pitchFamily="2" charset="2"/>
              <a:buBlip>
                <a:blip r:embed="rId4"/>
              </a:buBlip>
            </a:pPr>
            <a:r>
              <a:rPr lang="en-US" sz="2400" b="0" dirty="0">
                <a:solidFill>
                  <a:schemeClr val="tx1"/>
                </a:solidFill>
                <a:effectLst/>
              </a:rPr>
              <a:t>When sales revenues are increasing, high operating leverage means that profits will increase rapidly – a good thing.</a:t>
            </a:r>
          </a:p>
          <a:p>
            <a:pPr marL="533400" indent="-533400">
              <a:lnSpc>
                <a:spcPct val="95000"/>
              </a:lnSpc>
              <a:buClr>
                <a:srgbClr val="FF0000"/>
              </a:buClr>
              <a:buFont typeface="Wingdings" panose="05000000000000000000" pitchFamily="2" charset="2"/>
              <a:buBlip>
                <a:blip r:embed="rId4"/>
              </a:buBlip>
            </a:pPr>
            <a:endParaRPr lang="en-US" sz="2400" b="0" dirty="0">
              <a:solidFill>
                <a:schemeClr val="tx1"/>
              </a:solidFill>
              <a:effectLst/>
            </a:endParaRPr>
          </a:p>
          <a:p>
            <a:pPr marL="533400" indent="-533400">
              <a:lnSpc>
                <a:spcPct val="95000"/>
              </a:lnSpc>
              <a:spcBef>
                <a:spcPct val="0"/>
              </a:spcBef>
              <a:buClr>
                <a:srgbClr val="FF0000"/>
              </a:buClr>
              <a:buFont typeface="Wingdings" panose="05000000000000000000" pitchFamily="2" charset="2"/>
              <a:buBlip>
                <a:blip r:embed="rId4"/>
              </a:buBlip>
            </a:pPr>
            <a:r>
              <a:rPr lang="en-US" sz="2400" b="0" dirty="0">
                <a:solidFill>
                  <a:schemeClr val="tx1"/>
                </a:solidFill>
                <a:effectLst/>
              </a:rPr>
              <a:t>When sales revenues are declining, too much operating leverage can have devastating consequences.</a:t>
            </a:r>
            <a:endParaRPr lang="en-US" altLang="en-US" sz="2400" b="0" dirty="0">
              <a:solidFill>
                <a:srgbClr val="A50021"/>
              </a:solidFill>
              <a:effectLst/>
            </a:endParaRPr>
          </a:p>
        </p:txBody>
      </p:sp>
    </p:spTree>
    <p:extLst>
      <p:ext uri="{BB962C8B-B14F-4D97-AF65-F5344CB8AC3E}">
        <p14:creationId xmlns:p14="http://schemas.microsoft.com/office/powerpoint/2010/main" xmlns="" val="242423045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1000"/>
                                  </p:stCondLst>
                                  <p:childTnLst>
                                    <p:set>
                                      <p:cBhvr>
                                        <p:cTn id="6" dur="1" fill="hold">
                                          <p:stCondLst>
                                            <p:cond delay="0"/>
                                          </p:stCondLst>
                                        </p:cTn>
                                        <p:tgtEl>
                                          <p:spTgt spid="877571">
                                            <p:txEl>
                                              <p:pRg st="0" end="0"/>
                                            </p:txEl>
                                          </p:spTgt>
                                        </p:tgtEl>
                                        <p:attrNameLst>
                                          <p:attrName>style.visibility</p:attrName>
                                        </p:attrNameLst>
                                      </p:cBhvr>
                                      <p:to>
                                        <p:strVal val="visible"/>
                                      </p:to>
                                    </p:set>
                                  </p:childTnLst>
                                </p:cTn>
                              </p:par>
                            </p:childTnLst>
                          </p:cTn>
                        </p:par>
                        <p:par>
                          <p:cTn id="7" fill="hold" nodeType="afterGroup">
                            <p:stCondLst>
                              <p:cond delay="1000"/>
                            </p:stCondLst>
                            <p:childTnLst>
                              <p:par>
                                <p:cTn id="8" presetID="1" presetClass="entr" presetSubtype="0" fill="hold" nodeType="afterEffect">
                                  <p:stCondLst>
                                    <p:cond delay="1000"/>
                                  </p:stCondLst>
                                  <p:childTnLst>
                                    <p:set>
                                      <p:cBhvr>
                                        <p:cTn id="9" dur="1" fill="hold">
                                          <p:stCondLst>
                                            <p:cond delay="0"/>
                                          </p:stCondLst>
                                        </p:cTn>
                                        <p:tgtEl>
                                          <p:spTgt spid="877571">
                                            <p:txEl>
                                              <p:pRg st="2" end="2"/>
                                            </p:txEl>
                                          </p:spTgt>
                                        </p:tgtEl>
                                        <p:attrNameLst>
                                          <p:attrName>style.visibility</p:attrName>
                                        </p:attrNameLst>
                                      </p:cBhvr>
                                      <p:to>
                                        <p:strVal val="visible"/>
                                      </p:to>
                                    </p:set>
                                  </p:childTnLst>
                                </p:cTn>
                              </p:par>
                            </p:childTnLst>
                          </p:cTn>
                        </p:par>
                        <p:par>
                          <p:cTn id="10" fill="hold" nodeType="afterGroup">
                            <p:stCondLst>
                              <p:cond delay="2000"/>
                            </p:stCondLst>
                            <p:childTnLst>
                              <p:par>
                                <p:cTn id="11" presetID="1" presetClass="entr" presetSubtype="0" fill="hold" nodeType="afterEffect">
                                  <p:stCondLst>
                                    <p:cond delay="1000"/>
                                  </p:stCondLst>
                                  <p:childTnLst>
                                    <p:set>
                                      <p:cBhvr>
                                        <p:cTn id="12" dur="1" fill="hold">
                                          <p:stCondLst>
                                            <p:cond delay="0"/>
                                          </p:stCondLst>
                                        </p:cTn>
                                        <p:tgtEl>
                                          <p:spTgt spid="877571">
                                            <p:txEl>
                                              <p:pRg st="4" end="4"/>
                                            </p:txEl>
                                          </p:spTgt>
                                        </p:tgtEl>
                                        <p:attrNameLst>
                                          <p:attrName>style.visibility</p:attrName>
                                        </p:attrNameLst>
                                      </p:cBhvr>
                                      <p:to>
                                        <p:strVal val="visible"/>
                                      </p:to>
                                    </p:set>
                                  </p:childTnLst>
                                </p:cTn>
                              </p:par>
                            </p:childTnLst>
                          </p:cTn>
                        </p:par>
                        <p:par>
                          <p:cTn id="13" fill="hold" nodeType="afterGroup">
                            <p:stCondLst>
                              <p:cond delay="3000"/>
                            </p:stCondLst>
                            <p:childTnLst>
                              <p:par>
                                <p:cTn id="14" presetID="1" presetClass="entr" presetSubtype="0" fill="hold" nodeType="afterEffect">
                                  <p:stCondLst>
                                    <p:cond delay="1000"/>
                                  </p:stCondLst>
                                  <p:childTnLst>
                                    <p:set>
                                      <p:cBhvr>
                                        <p:cTn id="15" dur="1" fill="hold">
                                          <p:stCondLst>
                                            <p:cond delay="0"/>
                                          </p:stCondLst>
                                        </p:cTn>
                                        <p:tgtEl>
                                          <p:spTgt spid="87757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9618" name="Rectangle 2"/>
          <p:cNvSpPr>
            <a:spLocks noGrp="1" noChangeArrowheads="1"/>
          </p:cNvSpPr>
          <p:nvPr>
            <p:ph type="title"/>
          </p:nvPr>
        </p:nvSpPr>
        <p:spPr>
          <a:xfrm>
            <a:off x="685800" y="304800"/>
            <a:ext cx="7835900" cy="560388"/>
          </a:xfrm>
          <a:noFill/>
          <a:ln w="12700">
            <a:noFill/>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marL="109538"/>
            <a:r>
              <a:rPr lang="en-US" sz="4000" b="1" i="1" dirty="0"/>
              <a:t>Operating Leverage</a:t>
            </a:r>
          </a:p>
        </p:txBody>
      </p:sp>
      <p:sp>
        <p:nvSpPr>
          <p:cNvPr id="879619" name="Rectangle 3"/>
          <p:cNvSpPr>
            <a:spLocks noGrp="1" noChangeArrowheads="1"/>
          </p:cNvSpPr>
          <p:nvPr>
            <p:ph type="body" sz="half" idx="1"/>
          </p:nvPr>
        </p:nvSpPr>
        <p:spPr>
          <a:xfrm>
            <a:off x="304800" y="1219200"/>
            <a:ext cx="8305800" cy="4800600"/>
          </a:xfrm>
          <a:solidFill>
            <a:schemeClr val="bg1"/>
          </a:solidFill>
          <a:ln w="12700" cap="flat">
            <a:solidFill>
              <a:schemeClr val="bg1"/>
            </a:solidFill>
            <a:miter lim="800000"/>
            <a:headEnd/>
            <a:tailEnd/>
          </a:ln>
        </p:spPr>
        <p:txBody>
          <a:bodyPr lIns="90488" tIns="44450" rIns="90488" bIns="44450"/>
          <a:lstStyle/>
          <a:p>
            <a:pPr marL="533400" indent="-533400">
              <a:lnSpc>
                <a:spcPct val="90000"/>
              </a:lnSpc>
              <a:buClr>
                <a:srgbClr val="FF0000"/>
              </a:buClr>
              <a:buFont typeface="Wingdings" panose="05000000000000000000" pitchFamily="2" charset="2"/>
              <a:buBlip>
                <a:blip r:embed="rId4"/>
              </a:buBlip>
            </a:pPr>
            <a:r>
              <a:rPr lang="en-US" sz="2400" b="0">
                <a:solidFill>
                  <a:schemeClr val="tx1"/>
                </a:solidFill>
                <a:effectLst/>
              </a:rPr>
              <a:t>The </a:t>
            </a:r>
            <a:r>
              <a:rPr lang="en-US" sz="2400" b="0" i="1">
                <a:solidFill>
                  <a:srgbClr val="A50021"/>
                </a:solidFill>
                <a:effectLst/>
              </a:rPr>
              <a:t>degree of operating leverage</a:t>
            </a:r>
            <a:r>
              <a:rPr lang="en-US" sz="2400" b="0">
                <a:solidFill>
                  <a:schemeClr val="tx1"/>
                </a:solidFill>
                <a:effectLst/>
              </a:rPr>
              <a:t> provides a measure of a company’s earnings volatility.</a:t>
            </a:r>
          </a:p>
          <a:p>
            <a:pPr marL="533400" indent="-533400">
              <a:lnSpc>
                <a:spcPct val="90000"/>
              </a:lnSpc>
              <a:spcBef>
                <a:spcPct val="40000"/>
              </a:spcBef>
              <a:buClr>
                <a:srgbClr val="FF0000"/>
              </a:buClr>
              <a:buFont typeface="Wingdings" panose="05000000000000000000" pitchFamily="2" charset="2"/>
              <a:buBlip>
                <a:blip r:embed="rId4"/>
              </a:buBlip>
            </a:pPr>
            <a:r>
              <a:rPr lang="en-US" sz="2400" b="0">
                <a:solidFill>
                  <a:schemeClr val="tx1"/>
                </a:solidFill>
                <a:effectLst/>
              </a:rPr>
              <a:t>The degree of operating leverage is computed by dividing total contribution margin by net income.</a:t>
            </a:r>
          </a:p>
          <a:p>
            <a:pPr marL="533400" indent="-533400">
              <a:lnSpc>
                <a:spcPct val="90000"/>
              </a:lnSpc>
              <a:spcBef>
                <a:spcPct val="40000"/>
              </a:spcBef>
              <a:buClr>
                <a:srgbClr val="FF0000"/>
              </a:buClr>
              <a:buFont typeface="Wingdings" panose="05000000000000000000" pitchFamily="2" charset="2"/>
              <a:buBlip>
                <a:blip r:embed="rId4"/>
              </a:buBlip>
            </a:pPr>
            <a:r>
              <a:rPr lang="en-US" sz="2400" b="0">
                <a:solidFill>
                  <a:schemeClr val="tx1"/>
                </a:solidFill>
                <a:effectLst/>
              </a:rPr>
              <a:t>The computations for Vargo and New Wave are:</a:t>
            </a:r>
          </a:p>
          <a:p>
            <a:pPr marL="533400" indent="-533400">
              <a:lnSpc>
                <a:spcPct val="95000"/>
              </a:lnSpc>
              <a:buClr>
                <a:srgbClr val="FF0000"/>
              </a:buClr>
              <a:buFont typeface="Wingdings" panose="05000000000000000000" pitchFamily="2" charset="2"/>
              <a:buBlip>
                <a:blip r:embed="rId4"/>
              </a:buBlip>
            </a:pPr>
            <a:endParaRPr lang="en-US" sz="2400" b="0">
              <a:solidFill>
                <a:schemeClr val="tx1"/>
              </a:solidFill>
              <a:effectLst/>
            </a:endParaRPr>
          </a:p>
          <a:p>
            <a:pPr marL="533400" indent="-533400">
              <a:lnSpc>
                <a:spcPct val="95000"/>
              </a:lnSpc>
              <a:buClr>
                <a:srgbClr val="FF0000"/>
              </a:buClr>
              <a:buFont typeface="Wingdings" panose="05000000000000000000" pitchFamily="2" charset="2"/>
              <a:buBlip>
                <a:blip r:embed="rId4"/>
              </a:buBlip>
            </a:pPr>
            <a:endParaRPr lang="en-US" sz="2400" b="0">
              <a:solidFill>
                <a:schemeClr val="tx1"/>
              </a:solidFill>
              <a:effectLst/>
            </a:endParaRPr>
          </a:p>
          <a:p>
            <a:pPr marL="533400" indent="-533400">
              <a:lnSpc>
                <a:spcPct val="95000"/>
              </a:lnSpc>
              <a:buClr>
                <a:srgbClr val="FF0000"/>
              </a:buClr>
              <a:buFont typeface="Wingdings" panose="05000000000000000000" pitchFamily="2" charset="2"/>
              <a:buBlip>
                <a:blip r:embed="rId4"/>
              </a:buBlip>
            </a:pPr>
            <a:endParaRPr lang="en-US" sz="2400" b="0">
              <a:solidFill>
                <a:schemeClr val="tx1"/>
              </a:solidFill>
              <a:effectLst/>
            </a:endParaRPr>
          </a:p>
          <a:p>
            <a:pPr marL="533400" indent="-533400">
              <a:lnSpc>
                <a:spcPct val="95000"/>
              </a:lnSpc>
              <a:buClr>
                <a:srgbClr val="FF0000"/>
              </a:buClr>
              <a:buFont typeface="Wingdings" panose="05000000000000000000" pitchFamily="2" charset="2"/>
              <a:buBlip>
                <a:blip r:embed="rId4"/>
              </a:buBlip>
            </a:pPr>
            <a:endParaRPr lang="en-US" sz="2400" b="0">
              <a:solidFill>
                <a:schemeClr val="tx1"/>
              </a:solidFill>
              <a:effectLst/>
            </a:endParaRPr>
          </a:p>
          <a:p>
            <a:pPr marL="533400" indent="-533400">
              <a:lnSpc>
                <a:spcPct val="90000"/>
              </a:lnSpc>
              <a:buClr>
                <a:srgbClr val="FF0000"/>
              </a:buClr>
              <a:buFont typeface="Wingdings" panose="05000000000000000000" pitchFamily="2" charset="2"/>
              <a:buBlip>
                <a:blip r:embed="rId4"/>
              </a:buBlip>
            </a:pPr>
            <a:r>
              <a:rPr lang="en-US" sz="2400" b="0">
                <a:solidFill>
                  <a:schemeClr val="tx1"/>
                </a:solidFill>
                <a:effectLst/>
              </a:rPr>
              <a:t>New Wave’s earnings would go up (or down) by about two times (5.33 ÷ 2.67 = 1.99) as much as Vargo’s with an equal increase in sales.</a:t>
            </a:r>
            <a:endParaRPr lang="en-US" altLang="en-US" sz="2400" b="0">
              <a:solidFill>
                <a:srgbClr val="A50021"/>
              </a:solidFill>
              <a:effectLst/>
            </a:endParaRPr>
          </a:p>
        </p:txBody>
      </p:sp>
      <p:pic>
        <p:nvPicPr>
          <p:cNvPr id="879624" name="Picture 8"/>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371600" y="3429000"/>
            <a:ext cx="6400800" cy="12303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887279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1000"/>
                                  </p:stCondLst>
                                  <p:childTnLst>
                                    <p:set>
                                      <p:cBhvr>
                                        <p:cTn id="6" dur="1" fill="hold">
                                          <p:stCondLst>
                                            <p:cond delay="0"/>
                                          </p:stCondLst>
                                        </p:cTn>
                                        <p:tgtEl>
                                          <p:spTgt spid="879619">
                                            <p:txEl>
                                              <p:pRg st="0" end="0"/>
                                            </p:txEl>
                                          </p:spTgt>
                                        </p:tgtEl>
                                        <p:attrNameLst>
                                          <p:attrName>style.visibility</p:attrName>
                                        </p:attrNameLst>
                                      </p:cBhvr>
                                      <p:to>
                                        <p:strVal val="visible"/>
                                      </p:to>
                                    </p:set>
                                  </p:childTnLst>
                                </p:cTn>
                              </p:par>
                            </p:childTnLst>
                          </p:cTn>
                        </p:par>
                        <p:par>
                          <p:cTn id="7" fill="hold" nodeType="afterGroup">
                            <p:stCondLst>
                              <p:cond delay="1000"/>
                            </p:stCondLst>
                            <p:childTnLst>
                              <p:par>
                                <p:cTn id="8" presetID="1" presetClass="entr" presetSubtype="0" fill="hold" nodeType="afterEffect">
                                  <p:stCondLst>
                                    <p:cond delay="1000"/>
                                  </p:stCondLst>
                                  <p:childTnLst>
                                    <p:set>
                                      <p:cBhvr>
                                        <p:cTn id="9" dur="1" fill="hold">
                                          <p:stCondLst>
                                            <p:cond delay="0"/>
                                          </p:stCondLst>
                                        </p:cTn>
                                        <p:tgtEl>
                                          <p:spTgt spid="879619">
                                            <p:txEl>
                                              <p:pRg st="1" end="1"/>
                                            </p:txEl>
                                          </p:spTgt>
                                        </p:tgtEl>
                                        <p:attrNameLst>
                                          <p:attrName>style.visibility</p:attrName>
                                        </p:attrNameLst>
                                      </p:cBhvr>
                                      <p:to>
                                        <p:strVal val="visible"/>
                                      </p:to>
                                    </p:set>
                                  </p:childTnLst>
                                </p:cTn>
                              </p:par>
                            </p:childTnLst>
                          </p:cTn>
                        </p:par>
                        <p:par>
                          <p:cTn id="10" fill="hold" nodeType="afterGroup">
                            <p:stCondLst>
                              <p:cond delay="2000"/>
                            </p:stCondLst>
                            <p:childTnLst>
                              <p:par>
                                <p:cTn id="11" presetID="1" presetClass="entr" presetSubtype="0" fill="hold" nodeType="afterEffect">
                                  <p:stCondLst>
                                    <p:cond delay="1000"/>
                                  </p:stCondLst>
                                  <p:childTnLst>
                                    <p:set>
                                      <p:cBhvr>
                                        <p:cTn id="12" dur="1" fill="hold">
                                          <p:stCondLst>
                                            <p:cond delay="0"/>
                                          </p:stCondLst>
                                        </p:cTn>
                                        <p:tgtEl>
                                          <p:spTgt spid="879619">
                                            <p:txEl>
                                              <p:pRg st="2" end="2"/>
                                            </p:txEl>
                                          </p:spTgt>
                                        </p:tgtEl>
                                        <p:attrNameLst>
                                          <p:attrName>style.visibility</p:attrName>
                                        </p:attrNameLst>
                                      </p:cBhvr>
                                      <p:to>
                                        <p:strVal val="visible"/>
                                      </p:to>
                                    </p:set>
                                  </p:childTnLst>
                                </p:cTn>
                              </p:par>
                            </p:childTnLst>
                          </p:cTn>
                        </p:par>
                        <p:par>
                          <p:cTn id="13" fill="hold" nodeType="afterGroup">
                            <p:stCondLst>
                              <p:cond delay="3000"/>
                            </p:stCondLst>
                            <p:childTnLst>
                              <p:par>
                                <p:cTn id="14" presetID="1" presetClass="entr" presetSubtype="0" fill="hold" nodeType="afterEffect">
                                  <p:stCondLst>
                                    <p:cond delay="1000"/>
                                  </p:stCondLst>
                                  <p:childTnLst>
                                    <p:set>
                                      <p:cBhvr>
                                        <p:cTn id="15" dur="1" fill="hold">
                                          <p:stCondLst>
                                            <p:cond delay="0"/>
                                          </p:stCondLst>
                                        </p:cTn>
                                        <p:tgtEl>
                                          <p:spTgt spid="87961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81666" name="Rectangle 2"/>
          <p:cNvSpPr>
            <a:spLocks noGrp="1" noChangeArrowheads="1"/>
          </p:cNvSpPr>
          <p:nvPr>
            <p:ph type="body" idx="1"/>
          </p:nvPr>
        </p:nvSpPr>
        <p:spPr>
          <a:xfrm>
            <a:off x="381000" y="1295400"/>
            <a:ext cx="8382000" cy="762000"/>
          </a:xfrm>
          <a:solidFill>
            <a:schemeClr val="bg1"/>
          </a:solidFill>
          <a:ln/>
        </p:spPr>
        <p:txBody>
          <a:bodyPr/>
          <a:lstStyle/>
          <a:p>
            <a:pPr marL="0" indent="0">
              <a:buFont typeface="Wingdings" panose="05000000000000000000" pitchFamily="2" charset="2"/>
              <a:buNone/>
            </a:pPr>
            <a:r>
              <a:rPr lang="en-US" b="0" dirty="0"/>
              <a:t>The degree of operating leverage:</a:t>
            </a:r>
          </a:p>
        </p:txBody>
      </p:sp>
      <p:sp>
        <p:nvSpPr>
          <p:cNvPr id="881667" name="Rectangle 3"/>
          <p:cNvSpPr>
            <a:spLocks noChangeArrowheads="1"/>
          </p:cNvSpPr>
          <p:nvPr/>
        </p:nvSpPr>
        <p:spPr bwMode="auto">
          <a:xfrm>
            <a:off x="609600" y="2057400"/>
            <a:ext cx="7696200" cy="2895600"/>
          </a:xfrm>
          <a:prstGeom prst="rect">
            <a:avLst/>
          </a:prstGeom>
          <a:solidFill>
            <a:schemeClr val="bg1"/>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182562" tIns="46038" rIns="182562" bIns="46038"/>
          <a:lstStyle>
            <a:lvl1pPr marL="517525" indent="-517525" algn="l">
              <a:spcBef>
                <a:spcPct val="20000"/>
              </a:spcBef>
              <a:buClr>
                <a:schemeClr val="accent2"/>
              </a:buClr>
              <a:buSzPct val="75000"/>
              <a:buFont typeface="Wingdings" panose="05000000000000000000" pitchFamily="2" charset="2"/>
              <a:buChar char="l"/>
              <a:defRPr sz="2800" b="1">
                <a:solidFill>
                  <a:schemeClr val="bg2"/>
                </a:solidFill>
                <a:effectLst>
                  <a:outerShdw blurRad="38100" dist="38100" dir="2700000" algn="tl">
                    <a:srgbClr val="C0C0C0"/>
                  </a:outerShdw>
                </a:effectLst>
                <a:latin typeface="Arial" panose="020B0604020202020204" pitchFamily="34" charset="0"/>
              </a:defRPr>
            </a:lvl1pPr>
            <a:lvl2pPr marL="917575" indent="-285750" algn="l">
              <a:spcBef>
                <a:spcPct val="20000"/>
              </a:spcBef>
              <a:buClr>
                <a:schemeClr val="accent2"/>
              </a:buClr>
              <a:buSzPct val="75000"/>
              <a:buFont typeface="Wingdings" panose="05000000000000000000" pitchFamily="2" charset="2"/>
              <a:buChar char="l"/>
              <a:defRPr sz="2400" b="1">
                <a:solidFill>
                  <a:schemeClr val="bg2"/>
                </a:solidFill>
                <a:effectLst>
                  <a:outerShdw blurRad="38100" dist="38100" dir="2700000" algn="tl">
                    <a:srgbClr val="C0C0C0"/>
                  </a:outerShdw>
                </a:effectLst>
                <a:latin typeface="Arial" panose="020B0604020202020204" pitchFamily="34" charset="0"/>
              </a:defRPr>
            </a:lvl2pPr>
            <a:lvl3pPr marL="1260475"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3pPr>
            <a:lvl4pPr marL="1603375"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4pPr>
            <a:lvl5pPr marL="2057400"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5pPr>
            <a:lvl6pPr marL="25146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6pPr>
            <a:lvl7pPr marL="29718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7pPr>
            <a:lvl8pPr marL="34290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8pPr>
            <a:lvl9pPr marL="38862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9pPr>
          </a:lstStyle>
          <a:p>
            <a:pPr>
              <a:spcBef>
                <a:spcPct val="50000"/>
              </a:spcBef>
              <a:buFont typeface="Wingdings" panose="05000000000000000000" pitchFamily="2" charset="2"/>
              <a:buNone/>
            </a:pPr>
            <a:r>
              <a:rPr lang="en-US" sz="2300" b="0">
                <a:solidFill>
                  <a:schemeClr val="tx1"/>
                </a:solidFill>
                <a:latin typeface="+mn-lt"/>
              </a:rPr>
              <a:t>a.	</a:t>
            </a:r>
            <a:r>
              <a:rPr lang="en-US" sz="2300" b="0">
                <a:solidFill>
                  <a:schemeClr val="tx1"/>
                </a:solidFill>
                <a:effectLst/>
                <a:latin typeface="+mn-lt"/>
              </a:rPr>
              <a:t>Can be computed by dividing total contribution margin by net income.</a:t>
            </a:r>
          </a:p>
          <a:p>
            <a:pPr>
              <a:spcBef>
                <a:spcPct val="50000"/>
              </a:spcBef>
              <a:buFont typeface="Wingdings" panose="05000000000000000000" pitchFamily="2" charset="2"/>
              <a:buNone/>
            </a:pPr>
            <a:r>
              <a:rPr lang="en-US" sz="2300" b="0">
                <a:solidFill>
                  <a:schemeClr val="tx1"/>
                </a:solidFill>
                <a:effectLst/>
                <a:latin typeface="+mn-lt"/>
              </a:rPr>
              <a:t>b. 	Provides a measure of the company’s earnings volatility. </a:t>
            </a:r>
          </a:p>
          <a:p>
            <a:pPr>
              <a:spcBef>
                <a:spcPct val="50000"/>
              </a:spcBef>
              <a:buFont typeface="Wingdings" panose="05000000000000000000" pitchFamily="2" charset="2"/>
              <a:buNone/>
            </a:pPr>
            <a:r>
              <a:rPr lang="en-US" sz="2300" b="0">
                <a:solidFill>
                  <a:schemeClr val="tx1"/>
                </a:solidFill>
                <a:effectLst/>
                <a:latin typeface="+mn-lt"/>
              </a:rPr>
              <a:t>c. 	Affects a company’s break-even point.</a:t>
            </a:r>
          </a:p>
          <a:p>
            <a:pPr>
              <a:spcBef>
                <a:spcPct val="50000"/>
              </a:spcBef>
              <a:buFont typeface="Wingdings" panose="05000000000000000000" pitchFamily="2" charset="2"/>
              <a:buNone/>
            </a:pPr>
            <a:r>
              <a:rPr lang="en-US" sz="2300" b="0">
                <a:solidFill>
                  <a:schemeClr val="tx1"/>
                </a:solidFill>
                <a:effectLst/>
                <a:latin typeface="+mn-lt"/>
              </a:rPr>
              <a:t>d. 	All of the above. </a:t>
            </a:r>
          </a:p>
        </p:txBody>
      </p:sp>
      <p:sp>
        <p:nvSpPr>
          <p:cNvPr id="881668" name="Oval 4"/>
          <p:cNvSpPr>
            <a:spLocks noChangeArrowheads="1"/>
          </p:cNvSpPr>
          <p:nvPr/>
        </p:nvSpPr>
        <p:spPr bwMode="auto">
          <a:xfrm>
            <a:off x="685800" y="4343400"/>
            <a:ext cx="381000" cy="381000"/>
          </a:xfrm>
          <a:prstGeom prst="ellipse">
            <a:avLst/>
          </a:prstGeom>
          <a:noFill/>
          <a:ln w="57150" cap="sq">
            <a:solidFill>
              <a:srgbClr val="800000"/>
            </a:solidFill>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sz="2400">
              <a:solidFill>
                <a:srgbClr val="A50021"/>
              </a:solidFill>
              <a:latin typeface="+mn-lt"/>
            </a:endParaRPr>
          </a:p>
        </p:txBody>
      </p:sp>
      <p:sp>
        <p:nvSpPr>
          <p:cNvPr id="881669" name="Rectangle 5"/>
          <p:cNvSpPr>
            <a:spLocks noGrp="1" noChangeArrowheads="1"/>
          </p:cNvSpPr>
          <p:nvPr>
            <p:ph type="title"/>
          </p:nvPr>
        </p:nvSpPr>
        <p:spPr>
          <a:xfrm>
            <a:off x="457200" y="457200"/>
            <a:ext cx="8229600" cy="560388"/>
          </a:xfrm>
          <a:noFill/>
          <a:ln w="12700">
            <a:noFill/>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marL="109538"/>
            <a:r>
              <a:rPr lang="en-US" sz="4000" b="1" i="1" dirty="0"/>
              <a:t>Let’s Review</a:t>
            </a:r>
          </a:p>
        </p:txBody>
      </p:sp>
    </p:spTree>
    <p:extLst>
      <p:ext uri="{BB962C8B-B14F-4D97-AF65-F5344CB8AC3E}">
        <p14:creationId xmlns:p14="http://schemas.microsoft.com/office/powerpoint/2010/main" xmlns="" val="224839817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81668"/>
                                        </p:tgtEl>
                                        <p:attrNameLst>
                                          <p:attrName>style.visibility</p:attrName>
                                        </p:attrNameLst>
                                      </p:cBhvr>
                                      <p:to>
                                        <p:strVal val="visible"/>
                                      </p:to>
                                    </p:set>
                                    <p:animEffect transition="in" filter="wipe(left)">
                                      <p:cBhvr>
                                        <p:cTn id="7" dur="500"/>
                                        <p:tgtEl>
                                          <p:spTgt spid="8816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1668" grpId="0" animBg="1"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06914" name="Rectangle 2"/>
          <p:cNvSpPr>
            <a:spLocks noGrp="1" noChangeArrowheads="1"/>
          </p:cNvSpPr>
          <p:nvPr>
            <p:ph type="title"/>
          </p:nvPr>
        </p:nvSpPr>
        <p:spPr>
          <a:xfrm>
            <a:off x="304800" y="228600"/>
            <a:ext cx="8451850" cy="560388"/>
          </a:xfrm>
          <a:noFill/>
          <a:ln w="12700">
            <a:noFill/>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marL="109538"/>
            <a:r>
              <a:rPr lang="en-US" sz="4000" b="1" i="1" dirty="0"/>
              <a:t>Chapter Review - Brief Exercise 6-9 </a:t>
            </a:r>
          </a:p>
        </p:txBody>
      </p:sp>
      <p:sp>
        <p:nvSpPr>
          <p:cNvPr id="806915" name="Rectangle 3"/>
          <p:cNvSpPr>
            <a:spLocks noGrp="1" noChangeArrowheads="1"/>
          </p:cNvSpPr>
          <p:nvPr>
            <p:ph type="body" sz="half" idx="1"/>
          </p:nvPr>
        </p:nvSpPr>
        <p:spPr>
          <a:xfrm>
            <a:off x="457200" y="990600"/>
            <a:ext cx="8077200" cy="5029200"/>
          </a:xfrm>
          <a:solidFill>
            <a:schemeClr val="bg1"/>
          </a:solidFill>
          <a:ln/>
        </p:spPr>
        <p:txBody>
          <a:bodyPr/>
          <a:lstStyle/>
          <a:p>
            <a:pPr marL="0" indent="0">
              <a:buFont typeface="Wingdings" panose="05000000000000000000" pitchFamily="2" charset="2"/>
              <a:buNone/>
            </a:pPr>
            <a:r>
              <a:rPr lang="en-US" sz="2400" b="0" dirty="0"/>
              <a:t> Presto Candle Supply makes candles. The sales mix (as a percent of total dollar sales) of its three product lines is as follows:  birthday candles, 30%; standard tapered candles, 50%; and large scented candles, 20%.  The contribution margin ratio of each candle type is shown below.</a:t>
            </a:r>
          </a:p>
          <a:p>
            <a:pPr marL="0" indent="0">
              <a:buFont typeface="Wingdings" panose="05000000000000000000" pitchFamily="2" charset="2"/>
              <a:buNone/>
            </a:pPr>
            <a:endParaRPr lang="en-US" sz="2400" b="0" dirty="0"/>
          </a:p>
          <a:p>
            <a:pPr marL="0" indent="0">
              <a:buFont typeface="Wingdings" panose="05000000000000000000" pitchFamily="2" charset="2"/>
              <a:buNone/>
            </a:pPr>
            <a:r>
              <a:rPr lang="en-US" sz="2400" b="0" dirty="0"/>
              <a:t>	</a:t>
            </a:r>
            <a:r>
              <a:rPr lang="en-US" sz="2400" u="sng" dirty="0"/>
              <a:t>Candle Type	</a:t>
            </a:r>
            <a:r>
              <a:rPr lang="en-US" sz="2400" b="0" dirty="0"/>
              <a:t>	</a:t>
            </a:r>
            <a:r>
              <a:rPr lang="en-US" sz="2400" u="sng" dirty="0"/>
              <a:t>Contribution Margin Ratio</a:t>
            </a:r>
          </a:p>
          <a:p>
            <a:pPr marL="0" indent="0">
              <a:lnSpc>
                <a:spcPct val="90000"/>
              </a:lnSpc>
              <a:spcBef>
                <a:spcPct val="0"/>
              </a:spcBef>
              <a:buFont typeface="Wingdings" panose="05000000000000000000" pitchFamily="2" charset="2"/>
              <a:buNone/>
            </a:pPr>
            <a:r>
              <a:rPr lang="en-US" sz="2400" b="0" dirty="0"/>
              <a:t>        	Birthday			    10%</a:t>
            </a:r>
          </a:p>
          <a:p>
            <a:pPr marL="0" indent="0">
              <a:lnSpc>
                <a:spcPct val="90000"/>
              </a:lnSpc>
              <a:spcBef>
                <a:spcPct val="0"/>
              </a:spcBef>
              <a:buFont typeface="Wingdings" panose="05000000000000000000" pitchFamily="2" charset="2"/>
              <a:buNone/>
            </a:pPr>
            <a:r>
              <a:rPr lang="en-US" sz="2400" b="0" dirty="0"/>
              <a:t>	Standard tapered		    20%</a:t>
            </a:r>
          </a:p>
          <a:p>
            <a:pPr marL="0" indent="0">
              <a:lnSpc>
                <a:spcPct val="90000"/>
              </a:lnSpc>
              <a:spcBef>
                <a:spcPct val="0"/>
              </a:spcBef>
              <a:buFont typeface="Wingdings" panose="05000000000000000000" pitchFamily="2" charset="2"/>
              <a:buNone/>
            </a:pPr>
            <a:r>
              <a:rPr lang="en-US" sz="2400" b="0" dirty="0"/>
              <a:t>	Large scented		    45%</a:t>
            </a:r>
          </a:p>
          <a:p>
            <a:pPr marL="0" indent="0">
              <a:lnSpc>
                <a:spcPct val="90000"/>
              </a:lnSpc>
              <a:spcBef>
                <a:spcPct val="0"/>
              </a:spcBef>
              <a:buFont typeface="Wingdings" panose="05000000000000000000" pitchFamily="2" charset="2"/>
              <a:buNone/>
            </a:pPr>
            <a:endParaRPr lang="en-US" sz="2400" b="0" dirty="0"/>
          </a:p>
          <a:p>
            <a:pPr marL="0" indent="0">
              <a:lnSpc>
                <a:spcPct val="90000"/>
              </a:lnSpc>
              <a:spcBef>
                <a:spcPct val="0"/>
              </a:spcBef>
              <a:buFont typeface="Wingdings" panose="05000000000000000000" pitchFamily="2" charset="2"/>
              <a:buNone/>
            </a:pPr>
            <a:r>
              <a:rPr lang="en-US" sz="2400" dirty="0">
                <a:solidFill>
                  <a:srgbClr val="A50021"/>
                </a:solidFill>
                <a:effectLst/>
              </a:rPr>
              <a:t>What is the weighted-average contribution margin ratio?</a:t>
            </a:r>
            <a:endParaRPr lang="en-US" sz="2400" dirty="0">
              <a:solidFill>
                <a:srgbClr val="A50021"/>
              </a:solidFill>
            </a:endParaRPr>
          </a:p>
        </p:txBody>
      </p:sp>
    </p:spTree>
    <p:extLst>
      <p:ext uri="{BB962C8B-B14F-4D97-AF65-F5344CB8AC3E}">
        <p14:creationId xmlns:p14="http://schemas.microsoft.com/office/powerpoint/2010/main" xmlns="" val="189078748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500"/>
                                  </p:stCondLst>
                                  <p:childTnLst>
                                    <p:set>
                                      <p:cBhvr>
                                        <p:cTn id="6" dur="1" fill="hold">
                                          <p:stCondLst>
                                            <p:cond delay="0"/>
                                          </p:stCondLst>
                                        </p:cTn>
                                        <p:tgtEl>
                                          <p:spTgt spid="806915">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1000"/>
                                  </p:stCondLst>
                                  <p:childTnLst>
                                    <p:set>
                                      <p:cBhvr>
                                        <p:cTn id="9" dur="1" fill="hold">
                                          <p:stCondLst>
                                            <p:cond delay="0"/>
                                          </p:stCondLst>
                                        </p:cTn>
                                        <p:tgtEl>
                                          <p:spTgt spid="806915">
                                            <p:txEl>
                                              <p:pRg st="2" end="2"/>
                                            </p:txEl>
                                          </p:spTgt>
                                        </p:tgtEl>
                                        <p:attrNameLst>
                                          <p:attrName>style.visibility</p:attrName>
                                        </p:attrNameLst>
                                      </p:cBhvr>
                                      <p:to>
                                        <p:strVal val="visible"/>
                                      </p:to>
                                    </p:set>
                                  </p:childTnLst>
                                </p:cTn>
                              </p:par>
                            </p:childTnLst>
                          </p:cTn>
                        </p:par>
                        <p:par>
                          <p:cTn id="10" fill="hold" nodeType="afterGroup">
                            <p:stCondLst>
                              <p:cond delay="1500"/>
                            </p:stCondLst>
                            <p:childTnLst>
                              <p:par>
                                <p:cTn id="11" presetID="1" presetClass="entr" presetSubtype="0" fill="hold" nodeType="afterEffect">
                                  <p:stCondLst>
                                    <p:cond delay="500"/>
                                  </p:stCondLst>
                                  <p:childTnLst>
                                    <p:set>
                                      <p:cBhvr>
                                        <p:cTn id="12" dur="1" fill="hold">
                                          <p:stCondLst>
                                            <p:cond delay="0"/>
                                          </p:stCondLst>
                                        </p:cTn>
                                        <p:tgtEl>
                                          <p:spTgt spid="806915">
                                            <p:txEl>
                                              <p:pRg st="3" end="3"/>
                                            </p:txEl>
                                          </p:spTgt>
                                        </p:tgtEl>
                                        <p:attrNameLst>
                                          <p:attrName>style.visibility</p:attrName>
                                        </p:attrNameLst>
                                      </p:cBhvr>
                                      <p:to>
                                        <p:strVal val="visible"/>
                                      </p:to>
                                    </p:set>
                                  </p:childTnLst>
                                </p:cTn>
                              </p:par>
                            </p:childTnLst>
                          </p:cTn>
                        </p:par>
                        <p:par>
                          <p:cTn id="13" fill="hold" nodeType="afterGroup">
                            <p:stCondLst>
                              <p:cond delay="2000"/>
                            </p:stCondLst>
                            <p:childTnLst>
                              <p:par>
                                <p:cTn id="14" presetID="1" presetClass="entr" presetSubtype="0" fill="hold" nodeType="afterEffect">
                                  <p:stCondLst>
                                    <p:cond delay="500"/>
                                  </p:stCondLst>
                                  <p:childTnLst>
                                    <p:set>
                                      <p:cBhvr>
                                        <p:cTn id="15" dur="1" fill="hold">
                                          <p:stCondLst>
                                            <p:cond delay="0"/>
                                          </p:stCondLst>
                                        </p:cTn>
                                        <p:tgtEl>
                                          <p:spTgt spid="806915">
                                            <p:txEl>
                                              <p:pRg st="4" end="4"/>
                                            </p:txEl>
                                          </p:spTgt>
                                        </p:tgtEl>
                                        <p:attrNameLst>
                                          <p:attrName>style.visibility</p:attrName>
                                        </p:attrNameLst>
                                      </p:cBhvr>
                                      <p:to>
                                        <p:strVal val="visible"/>
                                      </p:to>
                                    </p:set>
                                  </p:childTnLst>
                                </p:cTn>
                              </p:par>
                            </p:childTnLst>
                          </p:cTn>
                        </p:par>
                        <p:par>
                          <p:cTn id="16" fill="hold" nodeType="afterGroup">
                            <p:stCondLst>
                              <p:cond delay="2500"/>
                            </p:stCondLst>
                            <p:childTnLst>
                              <p:par>
                                <p:cTn id="17" presetID="1" presetClass="entr" presetSubtype="0" fill="hold" nodeType="afterEffect">
                                  <p:stCondLst>
                                    <p:cond delay="500"/>
                                  </p:stCondLst>
                                  <p:childTnLst>
                                    <p:set>
                                      <p:cBhvr>
                                        <p:cTn id="18" dur="1" fill="hold">
                                          <p:stCondLst>
                                            <p:cond delay="0"/>
                                          </p:stCondLst>
                                        </p:cTn>
                                        <p:tgtEl>
                                          <p:spTgt spid="806915">
                                            <p:txEl>
                                              <p:pRg st="5" end="5"/>
                                            </p:txEl>
                                          </p:spTgt>
                                        </p:tgtEl>
                                        <p:attrNameLst>
                                          <p:attrName>style.visibility</p:attrName>
                                        </p:attrNameLst>
                                      </p:cBhvr>
                                      <p:to>
                                        <p:strVal val="visible"/>
                                      </p:to>
                                    </p:set>
                                  </p:childTnLst>
                                </p:cTn>
                              </p:par>
                            </p:childTnLst>
                          </p:cTn>
                        </p:par>
                        <p:par>
                          <p:cTn id="19" fill="hold" nodeType="afterGroup">
                            <p:stCondLst>
                              <p:cond delay="3000"/>
                            </p:stCondLst>
                            <p:childTnLst>
                              <p:par>
                                <p:cTn id="20" presetID="1" presetClass="entr" presetSubtype="0" fill="hold" nodeType="afterEffect">
                                  <p:stCondLst>
                                    <p:cond delay="1000"/>
                                  </p:stCondLst>
                                  <p:childTnLst>
                                    <p:set>
                                      <p:cBhvr>
                                        <p:cTn id="21" dur="1" fill="hold">
                                          <p:stCondLst>
                                            <p:cond delay="0"/>
                                          </p:stCondLst>
                                        </p:cTn>
                                        <p:tgtEl>
                                          <p:spTgt spid="80691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07938" name="Rectangle 2"/>
          <p:cNvSpPr>
            <a:spLocks noGrp="1" noChangeArrowheads="1"/>
          </p:cNvSpPr>
          <p:nvPr>
            <p:ph type="title"/>
          </p:nvPr>
        </p:nvSpPr>
        <p:spPr>
          <a:xfrm>
            <a:off x="304800" y="228600"/>
            <a:ext cx="8451850" cy="560388"/>
          </a:xfrm>
          <a:noFill/>
          <a:ln w="12700">
            <a:noFill/>
            <a:miter lim="800000"/>
            <a:headEnd/>
            <a:tailEn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marL="109538"/>
            <a:r>
              <a:rPr lang="en-US" sz="4000" b="1" i="1" dirty="0"/>
              <a:t>Chapter Review - Brief Exercise 6-9 </a:t>
            </a:r>
          </a:p>
        </p:txBody>
      </p:sp>
      <p:sp>
        <p:nvSpPr>
          <p:cNvPr id="807939" name="Rectangle 3"/>
          <p:cNvSpPr>
            <a:spLocks noGrp="1" noChangeArrowheads="1"/>
          </p:cNvSpPr>
          <p:nvPr>
            <p:ph type="body" sz="half" idx="1"/>
          </p:nvPr>
        </p:nvSpPr>
        <p:spPr>
          <a:xfrm>
            <a:off x="685800" y="1066800"/>
            <a:ext cx="8229600" cy="5257800"/>
          </a:xfrm>
          <a:solidFill>
            <a:schemeClr val="bg1"/>
          </a:solidFill>
          <a:ln/>
        </p:spPr>
        <p:txBody>
          <a:bodyPr/>
          <a:lstStyle/>
          <a:p>
            <a:pPr marL="0" indent="0">
              <a:lnSpc>
                <a:spcPct val="80000"/>
              </a:lnSpc>
              <a:buFont typeface="Wingdings" panose="05000000000000000000" pitchFamily="2" charset="2"/>
              <a:buNone/>
            </a:pPr>
            <a:r>
              <a:rPr lang="en-US" altLang="en-US" sz="2000" b="0" u="sng" dirty="0"/>
              <a:t>Type of Candles</a:t>
            </a:r>
            <a:r>
              <a:rPr lang="en-US" altLang="en-US" sz="2000" b="0" dirty="0"/>
              <a:t>          </a:t>
            </a:r>
            <a:r>
              <a:rPr lang="en-US" altLang="en-US" sz="2000" b="0" dirty="0" smtClean="0"/>
              <a:t>	CMR             </a:t>
            </a:r>
            <a:r>
              <a:rPr lang="en-US" altLang="en-US" sz="2000" b="0" dirty="0"/>
              <a:t>Sales Mix		</a:t>
            </a:r>
            <a:endParaRPr lang="en-US" altLang="en-US" sz="2000" b="0" u="sng" dirty="0"/>
          </a:p>
          <a:p>
            <a:pPr marL="0" indent="0">
              <a:lnSpc>
                <a:spcPct val="80000"/>
              </a:lnSpc>
              <a:buFont typeface="Wingdings" panose="05000000000000000000" pitchFamily="2" charset="2"/>
              <a:buNone/>
            </a:pPr>
            <a:r>
              <a:rPr lang="en-US" altLang="en-US" sz="2000" b="0" dirty="0">
                <a:effectLst/>
              </a:rPr>
              <a:t>Birthday 		10%	X	30%	=	03%</a:t>
            </a:r>
          </a:p>
          <a:p>
            <a:pPr marL="0" indent="0">
              <a:lnSpc>
                <a:spcPct val="80000"/>
              </a:lnSpc>
              <a:buFont typeface="Wingdings" panose="05000000000000000000" pitchFamily="2" charset="2"/>
              <a:buNone/>
            </a:pPr>
            <a:r>
              <a:rPr lang="en-US" altLang="en-US" sz="2000" b="0" dirty="0">
                <a:effectLst/>
              </a:rPr>
              <a:t>Standard tapered	20%	X	50%	=	10%</a:t>
            </a:r>
          </a:p>
          <a:p>
            <a:pPr marL="0" indent="0">
              <a:lnSpc>
                <a:spcPct val="80000"/>
              </a:lnSpc>
              <a:buFont typeface="Wingdings" panose="05000000000000000000" pitchFamily="2" charset="2"/>
              <a:buNone/>
            </a:pPr>
            <a:r>
              <a:rPr lang="en-US" altLang="en-US" sz="2000" b="0" dirty="0">
                <a:effectLst/>
              </a:rPr>
              <a:t>Large scented		45%	X	20%	=	</a:t>
            </a:r>
            <a:r>
              <a:rPr lang="en-US" altLang="en-US" sz="2000" b="0" u="sng" dirty="0">
                <a:effectLst/>
              </a:rPr>
              <a:t>09%</a:t>
            </a:r>
            <a:endParaRPr lang="en-US" altLang="en-US" sz="2000" b="0" dirty="0">
              <a:effectLst/>
            </a:endParaRPr>
          </a:p>
          <a:p>
            <a:pPr marL="0" indent="0">
              <a:lnSpc>
                <a:spcPct val="80000"/>
              </a:lnSpc>
              <a:buFont typeface="Wingdings" panose="05000000000000000000" pitchFamily="2" charset="2"/>
              <a:buNone/>
            </a:pPr>
            <a:r>
              <a:rPr lang="en-US" altLang="en-US" sz="2000" b="0" dirty="0">
                <a:effectLst/>
              </a:rPr>
              <a:t>      </a:t>
            </a:r>
            <a:r>
              <a:rPr lang="en-US" altLang="en-US" sz="2000" dirty="0">
                <a:solidFill>
                  <a:srgbClr val="A50021"/>
                </a:solidFill>
                <a:effectLst/>
              </a:rPr>
              <a:t>Weighted Average Contribution Margin Ratio	22%</a:t>
            </a:r>
          </a:p>
          <a:p>
            <a:pPr marL="0" indent="0">
              <a:lnSpc>
                <a:spcPct val="80000"/>
              </a:lnSpc>
              <a:buFont typeface="Wingdings" panose="05000000000000000000" pitchFamily="2" charset="2"/>
              <a:buNone/>
            </a:pPr>
            <a:endParaRPr lang="en-US" altLang="en-US" sz="2000" dirty="0">
              <a:solidFill>
                <a:srgbClr val="A50021"/>
              </a:solidFill>
            </a:endParaRPr>
          </a:p>
          <a:p>
            <a:pPr marL="0" indent="0">
              <a:lnSpc>
                <a:spcPct val="90000"/>
              </a:lnSpc>
              <a:buFont typeface="Wingdings" panose="05000000000000000000" pitchFamily="2" charset="2"/>
              <a:buNone/>
            </a:pPr>
            <a:r>
              <a:rPr lang="en-US" altLang="en-US" sz="2000" b="0" dirty="0">
                <a:solidFill>
                  <a:srgbClr val="003399"/>
                </a:solidFill>
              </a:rPr>
              <a:t>If the company’s fixed costs are $440,000 per year, what is the dollar amount of each type of candle that must be sold to break even?  </a:t>
            </a:r>
          </a:p>
          <a:p>
            <a:pPr marL="0" indent="0">
              <a:lnSpc>
                <a:spcPct val="80000"/>
              </a:lnSpc>
              <a:buFont typeface="Wingdings" panose="05000000000000000000" pitchFamily="2" charset="2"/>
              <a:buNone/>
            </a:pPr>
            <a:endParaRPr lang="en-US" altLang="en-US" sz="2000" b="0" dirty="0"/>
          </a:p>
          <a:p>
            <a:pPr marL="0" indent="0">
              <a:lnSpc>
                <a:spcPct val="80000"/>
              </a:lnSpc>
              <a:buFont typeface="Wingdings" panose="05000000000000000000" pitchFamily="2" charset="2"/>
              <a:buNone/>
            </a:pPr>
            <a:r>
              <a:rPr lang="en-US" altLang="en-US" sz="2000" b="0" dirty="0">
                <a:solidFill>
                  <a:srgbClr val="003399"/>
                </a:solidFill>
              </a:rPr>
              <a:t>Step 1:</a:t>
            </a:r>
            <a:r>
              <a:rPr lang="en-US" altLang="en-US" sz="2000" b="0" dirty="0"/>
              <a:t> Fixed Costs $440,000 ÷ WA CMR 22% =  $ BEP 							           $2,000,000</a:t>
            </a:r>
            <a:endParaRPr lang="en-US" altLang="en-US" sz="2000" b="0" dirty="0">
              <a:solidFill>
                <a:srgbClr val="A50021"/>
              </a:solidFill>
            </a:endParaRPr>
          </a:p>
          <a:p>
            <a:pPr marL="0" indent="0">
              <a:lnSpc>
                <a:spcPct val="80000"/>
              </a:lnSpc>
              <a:buFont typeface="Wingdings" panose="05000000000000000000" pitchFamily="2" charset="2"/>
              <a:buNone/>
            </a:pPr>
            <a:endParaRPr lang="en-US" altLang="en-US" sz="2000" b="0" dirty="0"/>
          </a:p>
          <a:p>
            <a:pPr marL="0" indent="0">
              <a:lnSpc>
                <a:spcPct val="80000"/>
              </a:lnSpc>
              <a:buFont typeface="Wingdings" panose="05000000000000000000" pitchFamily="2" charset="2"/>
              <a:buNone/>
            </a:pPr>
            <a:r>
              <a:rPr lang="en-US" altLang="en-US" sz="2000" b="0" dirty="0">
                <a:solidFill>
                  <a:srgbClr val="003399"/>
                </a:solidFill>
              </a:rPr>
              <a:t>Step 2:</a:t>
            </a:r>
            <a:r>
              <a:rPr lang="en-US" altLang="en-US" sz="2000" b="0" dirty="0"/>
              <a:t>	</a:t>
            </a:r>
          </a:p>
          <a:p>
            <a:pPr marL="0" indent="0">
              <a:lnSpc>
                <a:spcPct val="80000"/>
              </a:lnSpc>
              <a:buFont typeface="Wingdings" panose="05000000000000000000" pitchFamily="2" charset="2"/>
              <a:buNone/>
            </a:pPr>
            <a:r>
              <a:rPr lang="en-US" altLang="en-US" sz="2000" b="0" dirty="0"/>
              <a:t>Birthday </a:t>
            </a:r>
            <a:r>
              <a:rPr lang="en-US" altLang="en-US" sz="2000" b="0" dirty="0" smtClean="0"/>
              <a:t>candles	</a:t>
            </a:r>
            <a:r>
              <a:rPr lang="en-US" altLang="en-US" sz="2000" b="0" dirty="0"/>
              <a:t>	$2,000,000    X     30%    =     $  600,000</a:t>
            </a:r>
          </a:p>
          <a:p>
            <a:pPr marL="0" indent="0">
              <a:lnSpc>
                <a:spcPct val="80000"/>
              </a:lnSpc>
              <a:buFont typeface="Wingdings" panose="05000000000000000000" pitchFamily="2" charset="2"/>
              <a:buNone/>
            </a:pPr>
            <a:r>
              <a:rPr lang="en-US" altLang="en-US" sz="2000" b="0" dirty="0"/>
              <a:t>Standard tapered	$2,000,000    X     50%    =       1,000,000</a:t>
            </a:r>
          </a:p>
          <a:p>
            <a:pPr marL="0" indent="0">
              <a:lnSpc>
                <a:spcPct val="80000"/>
              </a:lnSpc>
              <a:buFont typeface="Wingdings" panose="05000000000000000000" pitchFamily="2" charset="2"/>
              <a:buNone/>
            </a:pPr>
            <a:r>
              <a:rPr lang="en-US" altLang="en-US" sz="2000" b="0" dirty="0"/>
              <a:t>Large scented		$2,000,000    X     20%    =         400,000</a:t>
            </a:r>
          </a:p>
        </p:txBody>
      </p:sp>
    </p:spTree>
    <p:extLst>
      <p:ext uri="{BB962C8B-B14F-4D97-AF65-F5344CB8AC3E}">
        <p14:creationId xmlns:p14="http://schemas.microsoft.com/office/powerpoint/2010/main" xmlns="" val="36795956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500"/>
                                  </p:stCondLst>
                                  <p:childTnLst>
                                    <p:set>
                                      <p:cBhvr>
                                        <p:cTn id="6" dur="1" fill="hold">
                                          <p:stCondLst>
                                            <p:cond delay="0"/>
                                          </p:stCondLst>
                                        </p:cTn>
                                        <p:tgtEl>
                                          <p:spTgt spid="807939">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500"/>
                                  </p:stCondLst>
                                  <p:childTnLst>
                                    <p:set>
                                      <p:cBhvr>
                                        <p:cTn id="9" dur="1" fill="hold">
                                          <p:stCondLst>
                                            <p:cond delay="0"/>
                                          </p:stCondLst>
                                        </p:cTn>
                                        <p:tgtEl>
                                          <p:spTgt spid="807939">
                                            <p:txEl>
                                              <p:pRg st="1" end="1"/>
                                            </p:txEl>
                                          </p:spTgt>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nodeType="afterEffect">
                                  <p:stCondLst>
                                    <p:cond delay="500"/>
                                  </p:stCondLst>
                                  <p:childTnLst>
                                    <p:set>
                                      <p:cBhvr>
                                        <p:cTn id="12" dur="1" fill="hold">
                                          <p:stCondLst>
                                            <p:cond delay="0"/>
                                          </p:stCondLst>
                                        </p:cTn>
                                        <p:tgtEl>
                                          <p:spTgt spid="807939">
                                            <p:txEl>
                                              <p:pRg st="2" end="2"/>
                                            </p:txEl>
                                          </p:spTgt>
                                        </p:tgtEl>
                                        <p:attrNameLst>
                                          <p:attrName>style.visibility</p:attrName>
                                        </p:attrNameLst>
                                      </p:cBhvr>
                                      <p:to>
                                        <p:strVal val="visible"/>
                                      </p:to>
                                    </p:set>
                                  </p:childTnLst>
                                </p:cTn>
                              </p:par>
                            </p:childTnLst>
                          </p:cTn>
                        </p:par>
                        <p:par>
                          <p:cTn id="13" fill="hold" nodeType="afterGroup">
                            <p:stCondLst>
                              <p:cond delay="1500"/>
                            </p:stCondLst>
                            <p:childTnLst>
                              <p:par>
                                <p:cTn id="14" presetID="1" presetClass="entr" presetSubtype="0" fill="hold" nodeType="afterEffect">
                                  <p:stCondLst>
                                    <p:cond delay="500"/>
                                  </p:stCondLst>
                                  <p:childTnLst>
                                    <p:set>
                                      <p:cBhvr>
                                        <p:cTn id="15" dur="1" fill="hold">
                                          <p:stCondLst>
                                            <p:cond delay="0"/>
                                          </p:stCondLst>
                                        </p:cTn>
                                        <p:tgtEl>
                                          <p:spTgt spid="807939">
                                            <p:txEl>
                                              <p:pRg st="3" end="3"/>
                                            </p:txEl>
                                          </p:spTgt>
                                        </p:tgtEl>
                                        <p:attrNameLst>
                                          <p:attrName>style.visibility</p:attrName>
                                        </p:attrNameLst>
                                      </p:cBhvr>
                                      <p:to>
                                        <p:strVal val="visible"/>
                                      </p:to>
                                    </p:set>
                                  </p:childTnLst>
                                </p:cTn>
                              </p:par>
                            </p:childTnLst>
                          </p:cTn>
                        </p:par>
                        <p:par>
                          <p:cTn id="16" fill="hold" nodeType="afterGroup">
                            <p:stCondLst>
                              <p:cond delay="2000"/>
                            </p:stCondLst>
                            <p:childTnLst>
                              <p:par>
                                <p:cTn id="17" presetID="1" presetClass="entr" presetSubtype="0" fill="hold" nodeType="afterEffect">
                                  <p:stCondLst>
                                    <p:cond delay="500"/>
                                  </p:stCondLst>
                                  <p:childTnLst>
                                    <p:set>
                                      <p:cBhvr>
                                        <p:cTn id="18" dur="1" fill="hold">
                                          <p:stCondLst>
                                            <p:cond delay="0"/>
                                          </p:stCondLst>
                                        </p:cTn>
                                        <p:tgtEl>
                                          <p:spTgt spid="807939">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07939">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807939">
                                            <p:txEl>
                                              <p:pRg st="8" end="8"/>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807939">
                                            <p:txEl>
                                              <p:pRg st="10" end="10"/>
                                            </p:txEl>
                                          </p:spTgt>
                                        </p:tgtEl>
                                        <p:attrNameLst>
                                          <p:attrName>style.visibility</p:attrName>
                                        </p:attrNameLst>
                                      </p:cBhvr>
                                      <p:to>
                                        <p:strVal val="visible"/>
                                      </p:to>
                                    </p:set>
                                  </p:childTnLst>
                                </p:cTn>
                              </p:par>
                            </p:childTnLst>
                          </p:cTn>
                        </p:par>
                        <p:par>
                          <p:cTn id="31" fill="hold" nodeType="afterGroup">
                            <p:stCondLst>
                              <p:cond delay="0"/>
                            </p:stCondLst>
                            <p:childTnLst>
                              <p:par>
                                <p:cTn id="32" presetID="1" presetClass="entr" presetSubtype="0" fill="hold" nodeType="afterEffect">
                                  <p:stCondLst>
                                    <p:cond delay="500"/>
                                  </p:stCondLst>
                                  <p:childTnLst>
                                    <p:set>
                                      <p:cBhvr>
                                        <p:cTn id="33" dur="1" fill="hold">
                                          <p:stCondLst>
                                            <p:cond delay="0"/>
                                          </p:stCondLst>
                                        </p:cTn>
                                        <p:tgtEl>
                                          <p:spTgt spid="807939">
                                            <p:txEl>
                                              <p:pRg st="11" end="11"/>
                                            </p:txEl>
                                          </p:spTgt>
                                        </p:tgtEl>
                                        <p:attrNameLst>
                                          <p:attrName>style.visibility</p:attrName>
                                        </p:attrNameLst>
                                      </p:cBhvr>
                                      <p:to>
                                        <p:strVal val="visible"/>
                                      </p:to>
                                    </p:set>
                                  </p:childTnLst>
                                </p:cTn>
                              </p:par>
                            </p:childTnLst>
                          </p:cTn>
                        </p:par>
                        <p:par>
                          <p:cTn id="34" fill="hold" nodeType="afterGroup">
                            <p:stCondLst>
                              <p:cond delay="500"/>
                            </p:stCondLst>
                            <p:childTnLst>
                              <p:par>
                                <p:cTn id="35" presetID="1" presetClass="entr" presetSubtype="0" fill="hold" nodeType="afterEffect">
                                  <p:stCondLst>
                                    <p:cond delay="500"/>
                                  </p:stCondLst>
                                  <p:childTnLst>
                                    <p:set>
                                      <p:cBhvr>
                                        <p:cTn id="36" dur="1" fill="hold">
                                          <p:stCondLst>
                                            <p:cond delay="0"/>
                                          </p:stCondLst>
                                        </p:cTn>
                                        <p:tgtEl>
                                          <p:spTgt spid="807939">
                                            <p:txEl>
                                              <p:pRg st="12" end="12"/>
                                            </p:txEl>
                                          </p:spTgt>
                                        </p:tgtEl>
                                        <p:attrNameLst>
                                          <p:attrName>style.visibility</p:attrName>
                                        </p:attrNameLst>
                                      </p:cBhvr>
                                      <p:to>
                                        <p:strVal val="visible"/>
                                      </p:to>
                                    </p:set>
                                  </p:childTnLst>
                                </p:cTn>
                              </p:par>
                            </p:childTnLst>
                          </p:cTn>
                        </p:par>
                        <p:par>
                          <p:cTn id="37" fill="hold" nodeType="afterGroup">
                            <p:stCondLst>
                              <p:cond delay="1000"/>
                            </p:stCondLst>
                            <p:childTnLst>
                              <p:par>
                                <p:cTn id="38" presetID="1" presetClass="entr" presetSubtype="0" fill="hold" nodeType="afterEffect">
                                  <p:stCondLst>
                                    <p:cond delay="500"/>
                                  </p:stCondLst>
                                  <p:childTnLst>
                                    <p:set>
                                      <p:cBhvr>
                                        <p:cTn id="39" dur="1" fill="hold">
                                          <p:stCondLst>
                                            <p:cond delay="0"/>
                                          </p:stCondLst>
                                        </p:cTn>
                                        <p:tgtEl>
                                          <p:spTgt spid="80793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4" name="Title 1"/>
          <p:cNvSpPr>
            <a:spLocks noGrp="1"/>
          </p:cNvSpPr>
          <p:nvPr>
            <p:ph type="title"/>
          </p:nvPr>
        </p:nvSpPr>
        <p:spPr>
          <a:xfrm>
            <a:off x="457200" y="2438400"/>
            <a:ext cx="8229600" cy="1143000"/>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109538" algn="ctr"/>
            <a:r>
              <a:rPr lang="en-US" sz="4000" b="1" i="1" smtClean="0"/>
              <a:t>End of Lecture 4</a:t>
            </a:r>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
  <TotalTime>16003</TotalTime>
  <Words>5571</Words>
  <Application>Microsoft Office PowerPoint</Application>
  <PresentationFormat>On-screen Show (4:3)</PresentationFormat>
  <Paragraphs>607</Paragraphs>
  <Slides>59</Slides>
  <Notes>44</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Flow</vt:lpstr>
      <vt:lpstr>Chapter 3-Continued</vt:lpstr>
      <vt:lpstr>Slide 2</vt:lpstr>
      <vt:lpstr>Cost-Volume-Profit Analysis</vt:lpstr>
      <vt:lpstr>Cost-Volume-Profit Analysis</vt:lpstr>
      <vt:lpstr>Assumptions Underlying CVP Analysis</vt:lpstr>
      <vt:lpstr>Let’s Review</vt:lpstr>
      <vt:lpstr>CVP Income Statement</vt:lpstr>
      <vt:lpstr>CVP Income Statement - Example</vt:lpstr>
      <vt:lpstr>Contribution Margin Per Unit</vt:lpstr>
      <vt:lpstr>CVP Income Statement – Contribution Margin Effect</vt:lpstr>
      <vt:lpstr>CVP Income Statement – Contribution Margin Effect</vt:lpstr>
      <vt:lpstr>Contribution Margin Ratio</vt:lpstr>
      <vt:lpstr>Contribution Margin Ratio</vt:lpstr>
      <vt:lpstr>Let’s Review</vt:lpstr>
      <vt:lpstr>Break-Even Analysis</vt:lpstr>
      <vt:lpstr>Break-Even Analysis: Mathematical Equation</vt:lpstr>
      <vt:lpstr>Break-Even Analysis: Contribution Margin Technique</vt:lpstr>
      <vt:lpstr>Contribution Margin Technique</vt:lpstr>
      <vt:lpstr>Break-Even Analysis: Graphic Presentation</vt:lpstr>
      <vt:lpstr>Break-Even Analysis: Graphic Presentation</vt:lpstr>
      <vt:lpstr>Let’s Review</vt:lpstr>
      <vt:lpstr>Break-Even Analysis: Target Net Income</vt:lpstr>
      <vt:lpstr>Break-Even Analysis: Target Net Income</vt:lpstr>
      <vt:lpstr>Break-Even Analysis: Target Net Income</vt:lpstr>
      <vt:lpstr>Let’s Review</vt:lpstr>
      <vt:lpstr>Break-Even Analysis: Margin of Safety</vt:lpstr>
      <vt:lpstr>Break-Even Analysis: Margin of Safety</vt:lpstr>
      <vt:lpstr>Let’s Review</vt:lpstr>
      <vt:lpstr>Slide 29</vt:lpstr>
      <vt:lpstr>Slide 30</vt:lpstr>
      <vt:lpstr>Chapter Review - Brief Exercise 5-4 </vt:lpstr>
      <vt:lpstr>Chapter Review - Brief Exercise 5-4 </vt:lpstr>
      <vt:lpstr>Sales Mix</vt:lpstr>
      <vt:lpstr>Break-Even Sales in Units</vt:lpstr>
      <vt:lpstr>Break-Even Sales in Units - Example</vt:lpstr>
      <vt:lpstr>Break-Even Sales in Units - Example</vt:lpstr>
      <vt:lpstr>Break-Even Sales in Units - Example</vt:lpstr>
      <vt:lpstr>Break-Even Sales in Dollars</vt:lpstr>
      <vt:lpstr>Break-Even Sales in Dollars - Example</vt:lpstr>
      <vt:lpstr>Break-Even Sales in Dollars - Example</vt:lpstr>
      <vt:lpstr>Break-Even Sales in Dollars - Example</vt:lpstr>
      <vt:lpstr>Break-Even Sales in Dollars - Example</vt:lpstr>
      <vt:lpstr>Let’s Review</vt:lpstr>
      <vt:lpstr>Sales Mix with Limited Resources</vt:lpstr>
      <vt:lpstr>Sales Mix with Limited Resources - Example</vt:lpstr>
      <vt:lpstr>Slide 46</vt:lpstr>
      <vt:lpstr>Theory of Constraints</vt:lpstr>
      <vt:lpstr>Let’s Review</vt:lpstr>
      <vt:lpstr>Cost Structure and Operating Leverage</vt:lpstr>
      <vt:lpstr>Comparison of Cost Structures</vt:lpstr>
      <vt:lpstr>Effect on Contribution Margin Ratio</vt:lpstr>
      <vt:lpstr>Effect on Break-even Point</vt:lpstr>
      <vt:lpstr>Effect on Margin of Safety Ratio</vt:lpstr>
      <vt:lpstr>Operating Leverage</vt:lpstr>
      <vt:lpstr>Operating Leverage</vt:lpstr>
      <vt:lpstr>Let’s Review</vt:lpstr>
      <vt:lpstr>Chapter Review - Brief Exercise 6-9 </vt:lpstr>
      <vt:lpstr>Chapter Review - Brief Exercise 6-9 </vt:lpstr>
      <vt:lpstr>End of Lecture 4</vt:lpstr>
    </vt:vector>
  </TitlesOfParts>
  <Company>Wichita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dc:title>
  <dc:creator>Michael Flores</dc:creator>
  <cp:lastModifiedBy>NTS</cp:lastModifiedBy>
  <cp:revision>1167</cp:revision>
  <dcterms:created xsi:type="dcterms:W3CDTF">2004-11-23T23:07:46Z</dcterms:created>
  <dcterms:modified xsi:type="dcterms:W3CDTF">2013-11-06T10:30:10Z</dcterms:modified>
</cp:coreProperties>
</file>