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theme/themeOverride1.xml" ContentType="application/vnd.openxmlformats-officedocument.themeOverride+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notesSlides/notesSlide3.xml" ContentType="application/vnd.openxmlformats-officedocument.presentationml.notesSlide+xml"/>
  <Default Extension="png" ContentType="image/png"/>
  <Default Extension="bin" ContentType="application/vnd.openxmlformats-officedocument.oleObject"/>
  <Override PartName="/ppt/notesSlides/notesSlide68.xml" ContentType="application/vnd.openxmlformats-officedocument.presentationml.notesSlide+xml"/>
  <Override PartName="/ppt/notesSlides/notesSlide79.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theme/themeOverride6.xml" ContentType="application/vnd.openxmlformats-officedocument.themeOverrid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notesSlides/notesSlide86.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Default Extension="emf" ContentType="image/x-emf"/>
  <Override PartName="/ppt/notesSlides/notesSlide64.xml" ContentType="application/vnd.openxmlformats-officedocument.presentationml.notesSlide+xml"/>
  <Override PartName="/ppt/notesSlides/notesSlide75.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theme/themeOverride2.xml" ContentType="application/vnd.openxmlformats-officedocument.themeOverr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Default Extension="vml" ContentType="application/vnd.openxmlformats-officedocument.vmlDrawing"/>
  <Override PartName="/ppt/slides/slide89.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69.xml" ContentType="application/vnd.openxmlformats-officedocument.presentationml.notesSlide+xml"/>
  <Override PartName="/ppt/notesSlides/notesSlide87.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76.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Layouts/slideLayout15.xml" ContentType="application/vnd.openxmlformats-officedocument.presentationml.slideLayout+xml"/>
  <Override PartName="/ppt/theme/themeOverride3.xml" ContentType="application/vnd.openxmlformats-officedocument.themeOverride+xml"/>
  <Override PartName="/ppt/slideLayouts/slideLayout26.xml" ContentType="application/vnd.openxmlformats-officedocument.presentationml.slideLayout+xml"/>
  <Override PartName="/ppt/notesSlides/notesSlide18.xml" ContentType="application/vnd.openxmlformats-officedocument.presentationml.notesSlide+xml"/>
  <Default Extension="wmf" ContentType="image/x-wmf"/>
  <Override PartName="/ppt/notesSlides/notesSlide36.xml" ContentType="application/vnd.openxmlformats-officedocument.presentationml.notesSlide+xml"/>
  <Override PartName="/ppt/notesSlides/notesSlide65.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Layouts/slideLayout22.xml" ContentType="application/vnd.openxmlformats-officedocument.presentationml.slideLayout+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notesSlides/notesSlide90.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88.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slideLayouts/slideLayout16.xml" ContentType="application/vnd.openxmlformats-officedocument.presentationml.slideLayout+xml"/>
  <Override PartName="/ppt/theme/themeOverride4.xml" ContentType="application/vnd.openxmlformats-officedocument.themeOverride+xml"/>
  <Override PartName="/ppt/notesSlides/notesSlide37.xml" ContentType="application/vnd.openxmlformats-officedocument.presentationml.notesSlide+xml"/>
  <Override PartName="/ppt/notesSlides/notesSlide55.xml" ContentType="application/vnd.openxmlformats-officedocument.presentationml.notesSlide+xml"/>
  <Override PartName="/ppt/notesSlides/notesSlide84.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notesSlides/notesSlide89.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notesSlides/notesSlide78.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Override5.xml" ContentType="application/vnd.openxmlformats-officedocument.themeOverride+xml"/>
  <Override PartName="/ppt/notesSlides/notesSlide67.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slideLayouts/slideLayout20.xml" ContentType="application/vnd.openxmlformats-officedocument.presentationml.slideLayout+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notesSlides/notesSlide12.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 id="2147483704" r:id="rId2"/>
  </p:sldMasterIdLst>
  <p:notesMasterIdLst>
    <p:notesMasterId r:id="rId95"/>
  </p:notesMasterIdLst>
  <p:sldIdLst>
    <p:sldId id="409" r:id="rId3"/>
    <p:sldId id="408" r:id="rId4"/>
    <p:sldId id="410" r:id="rId5"/>
    <p:sldId id="411" r:id="rId6"/>
    <p:sldId id="412" r:id="rId7"/>
    <p:sldId id="413" r:id="rId8"/>
    <p:sldId id="414" r:id="rId9"/>
    <p:sldId id="415" r:id="rId10"/>
    <p:sldId id="416" r:id="rId11"/>
    <p:sldId id="417" r:id="rId12"/>
    <p:sldId id="418" r:id="rId13"/>
    <p:sldId id="419" r:id="rId14"/>
    <p:sldId id="420" r:id="rId15"/>
    <p:sldId id="421" r:id="rId16"/>
    <p:sldId id="422" r:id="rId17"/>
    <p:sldId id="423" r:id="rId18"/>
    <p:sldId id="424" r:id="rId19"/>
    <p:sldId id="425" r:id="rId20"/>
    <p:sldId id="426" r:id="rId21"/>
    <p:sldId id="427" r:id="rId22"/>
    <p:sldId id="428" r:id="rId23"/>
    <p:sldId id="429" r:id="rId24"/>
    <p:sldId id="430" r:id="rId25"/>
    <p:sldId id="431" r:id="rId26"/>
    <p:sldId id="432" r:id="rId27"/>
    <p:sldId id="433" r:id="rId28"/>
    <p:sldId id="434" r:id="rId29"/>
    <p:sldId id="435" r:id="rId30"/>
    <p:sldId id="436" r:id="rId31"/>
    <p:sldId id="437" r:id="rId32"/>
    <p:sldId id="438" r:id="rId33"/>
    <p:sldId id="439" r:id="rId34"/>
    <p:sldId id="440" r:id="rId35"/>
    <p:sldId id="441" r:id="rId36"/>
    <p:sldId id="442" r:id="rId37"/>
    <p:sldId id="443" r:id="rId38"/>
    <p:sldId id="444" r:id="rId39"/>
    <p:sldId id="445" r:id="rId40"/>
    <p:sldId id="446" r:id="rId41"/>
    <p:sldId id="447" r:id="rId42"/>
    <p:sldId id="448" r:id="rId43"/>
    <p:sldId id="449" r:id="rId44"/>
    <p:sldId id="450" r:id="rId45"/>
    <p:sldId id="451" r:id="rId46"/>
    <p:sldId id="452" r:id="rId47"/>
    <p:sldId id="453" r:id="rId48"/>
    <p:sldId id="454" r:id="rId49"/>
    <p:sldId id="455" r:id="rId50"/>
    <p:sldId id="456" r:id="rId51"/>
    <p:sldId id="457" r:id="rId52"/>
    <p:sldId id="458" r:id="rId53"/>
    <p:sldId id="459" r:id="rId54"/>
    <p:sldId id="460" r:id="rId55"/>
    <p:sldId id="461" r:id="rId56"/>
    <p:sldId id="462" r:id="rId57"/>
    <p:sldId id="463" r:id="rId58"/>
    <p:sldId id="464" r:id="rId59"/>
    <p:sldId id="465" r:id="rId60"/>
    <p:sldId id="467" r:id="rId61"/>
    <p:sldId id="468" r:id="rId62"/>
    <p:sldId id="469" r:id="rId63"/>
    <p:sldId id="470" r:id="rId64"/>
    <p:sldId id="471" r:id="rId65"/>
    <p:sldId id="472" r:id="rId66"/>
    <p:sldId id="474" r:id="rId67"/>
    <p:sldId id="475" r:id="rId68"/>
    <p:sldId id="476" r:id="rId69"/>
    <p:sldId id="477" r:id="rId70"/>
    <p:sldId id="478" r:id="rId71"/>
    <p:sldId id="479" r:id="rId72"/>
    <p:sldId id="480" r:id="rId73"/>
    <p:sldId id="481" r:id="rId74"/>
    <p:sldId id="482" r:id="rId75"/>
    <p:sldId id="483" r:id="rId76"/>
    <p:sldId id="484" r:id="rId77"/>
    <p:sldId id="486" r:id="rId78"/>
    <p:sldId id="487" r:id="rId79"/>
    <p:sldId id="488" r:id="rId80"/>
    <p:sldId id="490" r:id="rId81"/>
    <p:sldId id="491" r:id="rId82"/>
    <p:sldId id="492" r:id="rId83"/>
    <p:sldId id="497" r:id="rId84"/>
    <p:sldId id="498" r:id="rId85"/>
    <p:sldId id="499" r:id="rId86"/>
    <p:sldId id="500" r:id="rId87"/>
    <p:sldId id="501" r:id="rId88"/>
    <p:sldId id="502" r:id="rId89"/>
    <p:sldId id="504" r:id="rId90"/>
    <p:sldId id="510" r:id="rId91"/>
    <p:sldId id="511" r:id="rId92"/>
    <p:sldId id="512" r:id="rId93"/>
    <p:sldId id="407" r:id="rId9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2" d="100"/>
          <a:sy n="62" d="100"/>
        </p:scale>
        <p:origin x="-1464"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slide" Target="slides/slide82.xml"/><Relationship Id="rId89" Type="http://schemas.openxmlformats.org/officeDocument/2006/relationships/slide" Target="slides/slide87.xml"/><Relationship Id="rId97"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notesMaster" Target="notesMasters/notesMaster1.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slide" Target="slides/slide91.xml"/><Relationship Id="rId98"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9.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0.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dirty="0">
                <a:latin typeface="Arial" charset="0"/>
                <a:cs typeface="Arial"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charset="0"/>
                <a:cs typeface="Arial" charset="0"/>
              </a:defRPr>
            </a:lvl1pPr>
          </a:lstStyle>
          <a:p>
            <a:pPr>
              <a:defRPr/>
            </a:pPr>
            <a:fld id="{EF4B324E-ABE2-4188-968B-72A650B0984E}" type="datetimeFigureOut">
              <a:rPr lang="en-US"/>
              <a:pPr>
                <a:defRPr/>
              </a:pPr>
              <a:t>04-Dec-13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dirty="0">
                <a:latin typeface="Arial" charset="0"/>
                <a:cs typeface="Arial"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5A5E1551-CA16-4161-B7D9-C1442F93B69D}" type="slidenum">
              <a:rPr lang="en-US"/>
              <a:pPr/>
              <a:t>‹#›</a:t>
            </a:fld>
            <a:endParaRPr lang="en-US"/>
          </a:p>
        </p:txBody>
      </p:sp>
    </p:spTree>
    <p:extLst>
      <p:ext uri="{BB962C8B-B14F-4D97-AF65-F5344CB8AC3E}">
        <p14:creationId xmlns:p14="http://schemas.microsoft.com/office/powerpoint/2010/main" xmlns="" val="22740396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42609E9-9C54-48AC-87A9-78F84F535249}" type="slidenum">
              <a:rPr lang="en-US">
                <a:solidFill>
                  <a:srgbClr val="000000"/>
                </a:solidFill>
                <a:latin typeface="Arial" panose="020B0604020202020204" pitchFamily="34" charset="0"/>
              </a:rPr>
              <a:pPr>
                <a:spcBef>
                  <a:spcPct val="0"/>
                </a:spcBef>
              </a:pPr>
              <a:t>1</a:t>
            </a:fld>
            <a:endParaRPr lang="en-US">
              <a:solidFill>
                <a:srgbClr val="000000"/>
              </a:solidFill>
              <a:latin typeface="Arial" panose="020B0604020202020204" pitchFamily="34" charset="0"/>
            </a:endParaRPr>
          </a:p>
        </p:txBody>
      </p:sp>
    </p:spTree>
    <p:extLst>
      <p:ext uri="{BB962C8B-B14F-4D97-AF65-F5344CB8AC3E}">
        <p14:creationId xmlns:p14="http://schemas.microsoft.com/office/powerpoint/2010/main" xmlns="" val="39305348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Rot="1" noChangeAspect="1" noChangeArrowheads="1" noTextEdit="1"/>
          </p:cNvSpPr>
          <p:nvPr>
            <p:ph type="sldImg"/>
          </p:nvPr>
        </p:nvSpPr>
        <p:spPr>
          <a:ln/>
        </p:spPr>
      </p:sp>
      <p:sp>
        <p:nvSpPr>
          <p:cNvPr id="103427"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38962192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a:ln/>
        </p:spPr>
      </p:sp>
      <p:sp>
        <p:nvSpPr>
          <p:cNvPr id="104451"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17676452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Rot="1" noChangeAspect="1" noChangeArrowheads="1" noTextEdit="1"/>
          </p:cNvSpPr>
          <p:nvPr>
            <p:ph type="sldImg"/>
          </p:nvPr>
        </p:nvSpPr>
        <p:spPr>
          <a:ln/>
        </p:spPr>
      </p:sp>
      <p:sp>
        <p:nvSpPr>
          <p:cNvPr id="105475"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23185005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Rot="1" noChangeAspect="1" noChangeArrowheads="1" noTextEdit="1"/>
          </p:cNvSpPr>
          <p:nvPr>
            <p:ph type="sldImg"/>
          </p:nvPr>
        </p:nvSpPr>
        <p:spPr>
          <a:ln/>
        </p:spPr>
      </p:sp>
      <p:sp>
        <p:nvSpPr>
          <p:cNvPr id="106499"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2055323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Rot="1" noChangeAspect="1" noChangeArrowheads="1" noTextEdit="1"/>
          </p:cNvSpPr>
          <p:nvPr>
            <p:ph type="sldImg"/>
          </p:nvPr>
        </p:nvSpPr>
        <p:spPr>
          <a:ln/>
        </p:spPr>
      </p:sp>
      <p:sp>
        <p:nvSpPr>
          <p:cNvPr id="107523"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34463548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Rot="1" noChangeAspect="1" noChangeArrowheads="1" noTextEdit="1"/>
          </p:cNvSpPr>
          <p:nvPr>
            <p:ph type="sldImg"/>
          </p:nvPr>
        </p:nvSpPr>
        <p:spPr>
          <a:ln/>
        </p:spPr>
      </p:sp>
      <p:sp>
        <p:nvSpPr>
          <p:cNvPr id="108547"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482842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Rot="1" noChangeAspect="1" noChangeArrowheads="1" noTextEdit="1"/>
          </p:cNvSpPr>
          <p:nvPr>
            <p:ph type="sldImg"/>
          </p:nvPr>
        </p:nvSpPr>
        <p:spPr>
          <a:ln/>
        </p:spPr>
      </p:sp>
      <p:sp>
        <p:nvSpPr>
          <p:cNvPr id="109571"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34229096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Rot="1" noChangeAspect="1" noChangeArrowheads="1" noTextEdit="1"/>
          </p:cNvSpPr>
          <p:nvPr>
            <p:ph type="sldImg"/>
          </p:nvPr>
        </p:nvSpPr>
        <p:spPr>
          <a:ln/>
        </p:spPr>
      </p:sp>
      <p:sp>
        <p:nvSpPr>
          <p:cNvPr id="110595"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41838845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Rot="1" noChangeAspect="1" noChangeArrowheads="1" noTextEdit="1"/>
          </p:cNvSpPr>
          <p:nvPr>
            <p:ph type="sldImg"/>
          </p:nvPr>
        </p:nvSpPr>
        <p:spPr>
          <a:ln/>
        </p:spPr>
      </p:sp>
      <p:sp>
        <p:nvSpPr>
          <p:cNvPr id="111619"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24587986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Rot="1" noChangeAspect="1" noChangeArrowheads="1" noTextEdit="1"/>
          </p:cNvSpPr>
          <p:nvPr>
            <p:ph type="sldImg"/>
          </p:nvPr>
        </p:nvSpPr>
        <p:spPr>
          <a:ln/>
        </p:spPr>
      </p:sp>
    </p:spTree>
    <p:extLst>
      <p:ext uri="{BB962C8B-B14F-4D97-AF65-F5344CB8AC3E}">
        <p14:creationId xmlns:p14="http://schemas.microsoft.com/office/powerpoint/2010/main" xmlns="" val="9561080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Rot="1" noChangeAspect="1" noChangeArrowheads="1" noTextEdit="1"/>
          </p:cNvSpPr>
          <p:nvPr>
            <p:ph type="sldImg"/>
          </p:nvPr>
        </p:nvSpPr>
        <p:spPr>
          <a:ln/>
        </p:spPr>
      </p:sp>
    </p:spTree>
    <p:extLst>
      <p:ext uri="{BB962C8B-B14F-4D97-AF65-F5344CB8AC3E}">
        <p14:creationId xmlns:p14="http://schemas.microsoft.com/office/powerpoint/2010/main" xmlns="" val="8133473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9975619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Rot="1" noChangeAspect="1" noChangeArrowheads="1" noTextEdit="1"/>
          </p:cNvSpPr>
          <p:nvPr>
            <p:ph type="sldImg"/>
          </p:nvPr>
        </p:nvSpPr>
        <p:spPr>
          <a:ln/>
        </p:spPr>
      </p:sp>
      <p:sp>
        <p:nvSpPr>
          <p:cNvPr id="115715"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27799899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Rot="1" noChangeAspect="1" noChangeArrowheads="1" noTextEdit="1"/>
          </p:cNvSpPr>
          <p:nvPr>
            <p:ph type="sldImg"/>
          </p:nvPr>
        </p:nvSpPr>
        <p:spPr>
          <a:ln/>
        </p:spPr>
      </p:sp>
      <p:sp>
        <p:nvSpPr>
          <p:cNvPr id="116739"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39539735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Rot="1" noChangeAspect="1" noChangeArrowheads="1" noTextEdit="1"/>
          </p:cNvSpPr>
          <p:nvPr>
            <p:ph type="sldImg"/>
          </p:nvPr>
        </p:nvSpPr>
        <p:spPr>
          <a:ln/>
        </p:spPr>
      </p:sp>
      <p:sp>
        <p:nvSpPr>
          <p:cNvPr id="117763"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12355214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Rot="1" noChangeAspect="1" noChangeArrowheads="1" noTextEdit="1"/>
          </p:cNvSpPr>
          <p:nvPr>
            <p:ph type="sldImg"/>
          </p:nvPr>
        </p:nvSpPr>
        <p:spPr>
          <a:ln/>
        </p:spPr>
      </p:sp>
      <p:sp>
        <p:nvSpPr>
          <p:cNvPr id="118787"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28487532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Rot="1" noChangeAspect="1" noChangeArrowheads="1" noTextEdit="1"/>
          </p:cNvSpPr>
          <p:nvPr>
            <p:ph type="sldImg"/>
          </p:nvPr>
        </p:nvSpPr>
        <p:spPr>
          <a:ln/>
        </p:spPr>
      </p:sp>
      <p:sp>
        <p:nvSpPr>
          <p:cNvPr id="119811"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8060583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Rot="1" noChangeAspect="1" noChangeArrowheads="1" noTextEdit="1"/>
          </p:cNvSpPr>
          <p:nvPr>
            <p:ph type="sldImg"/>
          </p:nvPr>
        </p:nvSpPr>
        <p:spPr>
          <a:ln/>
        </p:spPr>
      </p:sp>
      <p:sp>
        <p:nvSpPr>
          <p:cNvPr id="120835"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5923196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Rot="1" noChangeAspect="1" noChangeArrowheads="1" noTextEdit="1"/>
          </p:cNvSpPr>
          <p:nvPr>
            <p:ph type="sldImg"/>
          </p:nvPr>
        </p:nvSpPr>
        <p:spPr>
          <a:ln/>
        </p:spPr>
      </p:sp>
      <p:sp>
        <p:nvSpPr>
          <p:cNvPr id="121859"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24654929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Rot="1" noChangeAspect="1" noChangeArrowheads="1" noTextEdit="1"/>
          </p:cNvSpPr>
          <p:nvPr>
            <p:ph type="sldImg"/>
          </p:nvPr>
        </p:nvSpPr>
        <p:spPr>
          <a:ln/>
        </p:spPr>
      </p:sp>
      <p:sp>
        <p:nvSpPr>
          <p:cNvPr id="122883"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38814542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Rot="1" noChangeAspect="1" noChangeArrowheads="1" noTextEdit="1"/>
          </p:cNvSpPr>
          <p:nvPr>
            <p:ph type="sldImg"/>
          </p:nvPr>
        </p:nvSpPr>
        <p:spPr>
          <a:ln/>
        </p:spPr>
      </p:sp>
      <p:sp>
        <p:nvSpPr>
          <p:cNvPr id="123907"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4169732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Rot="1" noChangeAspect="1" noChangeArrowheads="1" noTextEdit="1"/>
          </p:cNvSpPr>
          <p:nvPr>
            <p:ph type="sldImg"/>
          </p:nvPr>
        </p:nvSpPr>
        <p:spPr>
          <a:ln/>
        </p:spPr>
      </p:sp>
      <p:sp>
        <p:nvSpPr>
          <p:cNvPr id="124931"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25864796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Rot="1" noChangeAspect="1" noChangeArrowheads="1" noTextEdit="1"/>
          </p:cNvSpPr>
          <p:nvPr>
            <p:ph type="sldImg"/>
          </p:nvPr>
        </p:nvSpPr>
        <p:spPr>
          <a:ln/>
        </p:spPr>
      </p:sp>
      <p:sp>
        <p:nvSpPr>
          <p:cNvPr id="125955"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42246695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Rot="1" noChangeAspect="1" noChangeArrowheads="1" noTextEdit="1"/>
          </p:cNvSpPr>
          <p:nvPr>
            <p:ph type="sldImg"/>
          </p:nvPr>
        </p:nvSpPr>
        <p:spPr>
          <a:ln/>
        </p:spPr>
      </p:sp>
    </p:spTree>
    <p:extLst>
      <p:ext uri="{BB962C8B-B14F-4D97-AF65-F5344CB8AC3E}">
        <p14:creationId xmlns:p14="http://schemas.microsoft.com/office/powerpoint/2010/main" xmlns="" val="14798785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Rot="1" noChangeAspect="1" noChangeArrowheads="1" noTextEdit="1"/>
          </p:cNvSpPr>
          <p:nvPr>
            <p:ph type="sldImg"/>
          </p:nvPr>
        </p:nvSpPr>
        <p:spPr>
          <a:ln/>
        </p:spPr>
      </p:sp>
    </p:spTree>
    <p:extLst>
      <p:ext uri="{BB962C8B-B14F-4D97-AF65-F5344CB8AC3E}">
        <p14:creationId xmlns:p14="http://schemas.microsoft.com/office/powerpoint/2010/main" xmlns="" val="38512117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Rot="1" noChangeAspect="1" noChangeArrowheads="1" noTextEdit="1"/>
          </p:cNvSpPr>
          <p:nvPr>
            <p:ph type="sldImg"/>
          </p:nvPr>
        </p:nvSpPr>
        <p:spPr>
          <a:ln/>
        </p:spPr>
      </p:sp>
      <p:sp>
        <p:nvSpPr>
          <p:cNvPr id="129027"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32008547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Rot="1" noChangeAspect="1" noChangeArrowheads="1" noTextEdit="1"/>
          </p:cNvSpPr>
          <p:nvPr>
            <p:ph type="sldImg"/>
          </p:nvPr>
        </p:nvSpPr>
        <p:spPr>
          <a:ln/>
        </p:spPr>
      </p:sp>
      <p:sp>
        <p:nvSpPr>
          <p:cNvPr id="130051"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216201771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Rot="1" noChangeAspect="1" noChangeArrowheads="1" noTextEdit="1"/>
          </p:cNvSpPr>
          <p:nvPr>
            <p:ph type="sldImg"/>
          </p:nvPr>
        </p:nvSpPr>
        <p:spPr>
          <a:ln/>
        </p:spPr>
      </p:sp>
      <p:sp>
        <p:nvSpPr>
          <p:cNvPr id="131075"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14821263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Rot="1" noChangeAspect="1" noChangeArrowheads="1" noTextEdit="1"/>
          </p:cNvSpPr>
          <p:nvPr>
            <p:ph type="sldImg"/>
          </p:nvPr>
        </p:nvSpPr>
        <p:spPr>
          <a:ln/>
        </p:spPr>
      </p:sp>
      <p:sp>
        <p:nvSpPr>
          <p:cNvPr id="132099"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171165408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Rot="1" noChangeAspect="1" noChangeArrowheads="1" noTextEdit="1"/>
          </p:cNvSpPr>
          <p:nvPr>
            <p:ph type="sldImg"/>
          </p:nvPr>
        </p:nvSpPr>
        <p:spPr>
          <a:ln/>
        </p:spPr>
      </p:sp>
      <p:sp>
        <p:nvSpPr>
          <p:cNvPr id="133123"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196787557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Rot="1" noChangeAspect="1" noChangeArrowheads="1" noTextEdit="1"/>
          </p:cNvSpPr>
          <p:nvPr>
            <p:ph type="sldImg"/>
          </p:nvPr>
        </p:nvSpPr>
        <p:spPr>
          <a:ln/>
        </p:spPr>
      </p:sp>
      <p:sp>
        <p:nvSpPr>
          <p:cNvPr id="134147"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46230914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Rot="1" noChangeAspect="1" noChangeArrowheads="1" noTextEdit="1"/>
          </p:cNvSpPr>
          <p:nvPr>
            <p:ph type="sldImg"/>
          </p:nvPr>
        </p:nvSpPr>
        <p:spPr>
          <a:ln/>
        </p:spPr>
      </p:sp>
      <p:sp>
        <p:nvSpPr>
          <p:cNvPr id="135171"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368253000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Rot="1" noChangeAspect="1" noChangeArrowheads="1" noTextEdit="1"/>
          </p:cNvSpPr>
          <p:nvPr>
            <p:ph type="sldImg"/>
          </p:nvPr>
        </p:nvSpPr>
        <p:spPr>
          <a:ln/>
        </p:spPr>
      </p:sp>
      <p:sp>
        <p:nvSpPr>
          <p:cNvPr id="141315"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210271136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Rot="1" noChangeAspect="1" noChangeArrowheads="1" noTextEdit="1"/>
          </p:cNvSpPr>
          <p:nvPr>
            <p:ph type="sldImg"/>
          </p:nvPr>
        </p:nvSpPr>
        <p:spPr>
          <a:ln/>
        </p:spPr>
      </p:sp>
      <p:sp>
        <p:nvSpPr>
          <p:cNvPr id="142339"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209977150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Rot="1" noChangeAspect="1" noChangeArrowheads="1" noTextEdit="1"/>
          </p:cNvSpPr>
          <p:nvPr>
            <p:ph type="sldImg"/>
          </p:nvPr>
        </p:nvSpPr>
        <p:spPr>
          <a:ln/>
        </p:spPr>
      </p:sp>
      <p:sp>
        <p:nvSpPr>
          <p:cNvPr id="143363"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254138623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Rot="1" noChangeAspect="1" noChangeArrowheads="1" noTextEdit="1"/>
          </p:cNvSpPr>
          <p:nvPr>
            <p:ph type="sldImg"/>
          </p:nvPr>
        </p:nvSpPr>
        <p:spPr>
          <a:ln/>
        </p:spPr>
      </p:sp>
      <p:sp>
        <p:nvSpPr>
          <p:cNvPr id="144387"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282934677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Rot="1" noChangeAspect="1" noChangeArrowheads="1" noTextEdit="1"/>
          </p:cNvSpPr>
          <p:nvPr>
            <p:ph type="sldImg"/>
          </p:nvPr>
        </p:nvSpPr>
        <p:spPr>
          <a:ln/>
        </p:spPr>
      </p:sp>
      <p:sp>
        <p:nvSpPr>
          <p:cNvPr id="145411"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289760147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Rot="1" noChangeAspect="1" noChangeArrowheads="1" noTextEdit="1"/>
          </p:cNvSpPr>
          <p:nvPr>
            <p:ph type="sldImg"/>
          </p:nvPr>
        </p:nvSpPr>
        <p:spPr>
          <a:ln/>
        </p:spPr>
      </p:sp>
      <p:sp>
        <p:nvSpPr>
          <p:cNvPr id="146435"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383770280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Rot="1" noChangeAspect="1" noChangeArrowheads="1" noTextEdit="1"/>
          </p:cNvSpPr>
          <p:nvPr>
            <p:ph type="sldImg"/>
          </p:nvPr>
        </p:nvSpPr>
        <p:spPr>
          <a:ln/>
        </p:spPr>
      </p:sp>
      <p:sp>
        <p:nvSpPr>
          <p:cNvPr id="147459"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169482483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Rot="1" noChangeAspect="1" noChangeArrowheads="1" noTextEdit="1"/>
          </p:cNvSpPr>
          <p:nvPr>
            <p:ph type="sldImg"/>
          </p:nvPr>
        </p:nvSpPr>
        <p:spPr>
          <a:ln/>
        </p:spPr>
      </p:sp>
      <p:sp>
        <p:nvSpPr>
          <p:cNvPr id="148483"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285174343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Rot="1" noChangeAspect="1" noChangeArrowheads="1" noTextEdit="1"/>
          </p:cNvSpPr>
          <p:nvPr>
            <p:ph type="sldImg"/>
          </p:nvPr>
        </p:nvSpPr>
        <p:spPr>
          <a:ln/>
        </p:spPr>
      </p:sp>
      <p:sp>
        <p:nvSpPr>
          <p:cNvPr id="149507"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401219591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Rot="1" noChangeAspect="1" noChangeArrowheads="1" noTextEdit="1"/>
          </p:cNvSpPr>
          <p:nvPr>
            <p:ph type="sldImg"/>
          </p:nvPr>
        </p:nvSpPr>
        <p:spPr>
          <a:ln/>
        </p:spPr>
      </p:sp>
      <p:sp>
        <p:nvSpPr>
          <p:cNvPr id="150531"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150759162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Rot="1" noChangeAspect="1" noChangeArrowheads="1" noTextEdit="1"/>
          </p:cNvSpPr>
          <p:nvPr>
            <p:ph type="sldImg"/>
          </p:nvPr>
        </p:nvSpPr>
        <p:spPr>
          <a:ln/>
        </p:spPr>
      </p:sp>
      <p:sp>
        <p:nvSpPr>
          <p:cNvPr id="151555"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11209154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Rot="1" noChangeAspect="1" noChangeArrowheads="1" noTextEdit="1"/>
          </p:cNvSpPr>
          <p:nvPr>
            <p:ph type="sldImg"/>
          </p:nvPr>
        </p:nvSpPr>
        <p:spPr>
          <a:ln/>
        </p:spPr>
      </p:sp>
      <p:sp>
        <p:nvSpPr>
          <p:cNvPr id="152579"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235602079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325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53252"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48FFBF2-FFDE-4CE9-9ED7-3518C0EB3C2D}" type="slidenum">
              <a:rPr lang="en-US"/>
              <a:pPr eaLnBrk="1" hangingPunct="1"/>
              <a:t>47</a:t>
            </a:fld>
            <a:endParaRPr lang="en-US"/>
          </a:p>
        </p:txBody>
      </p:sp>
    </p:spTree>
    <p:extLst>
      <p:ext uri="{BB962C8B-B14F-4D97-AF65-F5344CB8AC3E}">
        <p14:creationId xmlns:p14="http://schemas.microsoft.com/office/powerpoint/2010/main" xmlns="" val="9741185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427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5427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5793727-54D7-43AB-82D8-A0EAC1770F67}" type="slidenum">
              <a:rPr lang="en-US"/>
              <a:pPr eaLnBrk="1" hangingPunct="1"/>
              <a:t>48</a:t>
            </a:fld>
            <a:endParaRPr lang="en-US"/>
          </a:p>
        </p:txBody>
      </p:sp>
    </p:spTree>
    <p:extLst>
      <p:ext uri="{BB962C8B-B14F-4D97-AF65-F5344CB8AC3E}">
        <p14:creationId xmlns:p14="http://schemas.microsoft.com/office/powerpoint/2010/main" xmlns="" val="776620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529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5530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79B7AD8-6D05-45CB-80E2-A0ABEE886318}" type="slidenum">
              <a:rPr lang="en-US"/>
              <a:pPr eaLnBrk="1" hangingPunct="1"/>
              <a:t>49</a:t>
            </a:fld>
            <a:endParaRPr lang="en-US"/>
          </a:p>
        </p:txBody>
      </p:sp>
    </p:spTree>
    <p:extLst>
      <p:ext uri="{BB962C8B-B14F-4D97-AF65-F5344CB8AC3E}">
        <p14:creationId xmlns:p14="http://schemas.microsoft.com/office/powerpoint/2010/main" xmlns="" val="262038168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632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p>
        </p:txBody>
      </p:sp>
      <p:sp>
        <p:nvSpPr>
          <p:cNvPr id="5632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9B4EFBF-26DE-4319-8655-DD0CC1F9D5A8}" type="slidenum">
              <a:rPr lang="en-US"/>
              <a:pPr eaLnBrk="1" hangingPunct="1"/>
              <a:t>50</a:t>
            </a:fld>
            <a:endParaRPr lang="en-US"/>
          </a:p>
        </p:txBody>
      </p:sp>
    </p:spTree>
    <p:extLst>
      <p:ext uri="{BB962C8B-B14F-4D97-AF65-F5344CB8AC3E}">
        <p14:creationId xmlns:p14="http://schemas.microsoft.com/office/powerpoint/2010/main" xmlns="" val="383112742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734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p>
        </p:txBody>
      </p:sp>
      <p:sp>
        <p:nvSpPr>
          <p:cNvPr id="5734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29AA5FA-9333-418A-86DB-FA15643DA7E0}" type="slidenum">
              <a:rPr lang="en-US"/>
              <a:pPr eaLnBrk="1" hangingPunct="1"/>
              <a:t>51</a:t>
            </a:fld>
            <a:endParaRPr lang="en-US"/>
          </a:p>
        </p:txBody>
      </p:sp>
    </p:spTree>
    <p:extLst>
      <p:ext uri="{BB962C8B-B14F-4D97-AF65-F5344CB8AC3E}">
        <p14:creationId xmlns:p14="http://schemas.microsoft.com/office/powerpoint/2010/main" xmlns="" val="164600255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837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58372"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1710923-BA8D-483E-815E-87CF632168F1}" type="slidenum">
              <a:rPr lang="en-US"/>
              <a:pPr eaLnBrk="1" hangingPunct="1"/>
              <a:t>52</a:t>
            </a:fld>
            <a:endParaRPr lang="en-US"/>
          </a:p>
        </p:txBody>
      </p:sp>
    </p:spTree>
    <p:extLst>
      <p:ext uri="{BB962C8B-B14F-4D97-AF65-F5344CB8AC3E}">
        <p14:creationId xmlns:p14="http://schemas.microsoft.com/office/powerpoint/2010/main" xmlns="" val="244758207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939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5939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3822CC0-672F-4CA5-BF2B-18A10C366A78}" type="slidenum">
              <a:rPr lang="en-US"/>
              <a:pPr eaLnBrk="1" hangingPunct="1"/>
              <a:t>53</a:t>
            </a:fld>
            <a:endParaRPr lang="en-US"/>
          </a:p>
        </p:txBody>
      </p:sp>
    </p:spTree>
    <p:extLst>
      <p:ext uri="{BB962C8B-B14F-4D97-AF65-F5344CB8AC3E}">
        <p14:creationId xmlns:p14="http://schemas.microsoft.com/office/powerpoint/2010/main" xmlns="" val="380160877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041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p>
        </p:txBody>
      </p:sp>
      <p:sp>
        <p:nvSpPr>
          <p:cNvPr id="6042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FBB7075-1872-446C-94D9-8C71CAE60F56}" type="slidenum">
              <a:rPr lang="en-US"/>
              <a:pPr eaLnBrk="1" hangingPunct="1"/>
              <a:t>54</a:t>
            </a:fld>
            <a:endParaRPr lang="en-US"/>
          </a:p>
        </p:txBody>
      </p:sp>
    </p:spTree>
    <p:extLst>
      <p:ext uri="{BB962C8B-B14F-4D97-AF65-F5344CB8AC3E}">
        <p14:creationId xmlns:p14="http://schemas.microsoft.com/office/powerpoint/2010/main" xmlns="" val="74272261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144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6144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0BD1693-EAF7-44FC-8F39-C593C7A5BD47}" type="slidenum">
              <a:rPr lang="en-US"/>
              <a:pPr eaLnBrk="1" hangingPunct="1"/>
              <a:t>55</a:t>
            </a:fld>
            <a:endParaRPr lang="en-US"/>
          </a:p>
        </p:txBody>
      </p:sp>
    </p:spTree>
    <p:extLst>
      <p:ext uri="{BB962C8B-B14F-4D97-AF65-F5344CB8AC3E}">
        <p14:creationId xmlns:p14="http://schemas.microsoft.com/office/powerpoint/2010/main" xmlns="" val="174593646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p>
        </p:txBody>
      </p:sp>
      <p:sp>
        <p:nvSpPr>
          <p:cNvPr id="6246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B96B263-52D3-40A5-8EAD-E6C9C4E9114D}" type="slidenum">
              <a:rPr lang="en-US"/>
              <a:pPr eaLnBrk="1" hangingPunct="1"/>
              <a:t>56</a:t>
            </a:fld>
            <a:endParaRPr lang="en-US"/>
          </a:p>
        </p:txBody>
      </p:sp>
    </p:spTree>
    <p:extLst>
      <p:ext uri="{BB962C8B-B14F-4D97-AF65-F5344CB8AC3E}">
        <p14:creationId xmlns:p14="http://schemas.microsoft.com/office/powerpoint/2010/main" xmlns="" val="356053427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Rot="1" noChangeAspect="1" noChangeArrowheads="1" noTextEdit="1"/>
          </p:cNvSpPr>
          <p:nvPr>
            <p:ph type="sldImg"/>
          </p:nvPr>
        </p:nvSpPr>
        <p:spPr>
          <a:ln/>
        </p:spPr>
      </p:sp>
      <p:sp>
        <p:nvSpPr>
          <p:cNvPr id="83971"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381342648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Rot="1" noChangeAspect="1" noChangeArrowheads="1" noTextEdit="1"/>
          </p:cNvSpPr>
          <p:nvPr>
            <p:ph type="sldImg"/>
          </p:nvPr>
        </p:nvSpPr>
        <p:spPr>
          <a:ln/>
        </p:spPr>
      </p:sp>
      <p:sp>
        <p:nvSpPr>
          <p:cNvPr id="106499"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38157347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Rot="1" noChangeAspect="1" noChangeArrowheads="1" noTextEdit="1"/>
          </p:cNvSpPr>
          <p:nvPr>
            <p:ph type="sldImg"/>
          </p:nvPr>
        </p:nvSpPr>
        <p:spPr>
          <a:ln/>
        </p:spPr>
      </p:sp>
      <p:sp>
        <p:nvSpPr>
          <p:cNvPr id="108547"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77592444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Rot="1" noChangeAspect="1" noChangeArrowheads="1" noTextEdit="1"/>
          </p:cNvSpPr>
          <p:nvPr>
            <p:ph type="sldImg"/>
          </p:nvPr>
        </p:nvSpPr>
        <p:spPr>
          <a:ln/>
        </p:spPr>
      </p:sp>
      <p:sp>
        <p:nvSpPr>
          <p:cNvPr id="109571"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39335379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75447736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Rot="1" noChangeAspect="1" noChangeArrowheads="1" noTextEdit="1"/>
          </p:cNvSpPr>
          <p:nvPr>
            <p:ph type="sldImg"/>
          </p:nvPr>
        </p:nvSpPr>
        <p:spPr>
          <a:ln/>
        </p:spPr>
      </p:sp>
      <p:sp>
        <p:nvSpPr>
          <p:cNvPr id="111619"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10435742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Rot="1" noChangeAspect="1" noChangeArrowheads="1" noTextEdit="1"/>
          </p:cNvSpPr>
          <p:nvPr>
            <p:ph type="sldImg"/>
          </p:nvPr>
        </p:nvSpPr>
        <p:spPr>
          <a:ln/>
        </p:spPr>
      </p:sp>
      <p:sp>
        <p:nvSpPr>
          <p:cNvPr id="112643"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161993394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Rot="1" noChangeAspect="1" noChangeArrowheads="1" noTextEdit="1"/>
          </p:cNvSpPr>
          <p:nvPr>
            <p:ph type="sldImg"/>
          </p:nvPr>
        </p:nvSpPr>
        <p:spPr>
          <a:ln/>
        </p:spPr>
      </p:sp>
      <p:sp>
        <p:nvSpPr>
          <p:cNvPr id="113667"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99919452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Rot="1" noChangeAspect="1" noChangeArrowheads="1" noTextEdit="1"/>
          </p:cNvSpPr>
          <p:nvPr>
            <p:ph type="sldImg"/>
          </p:nvPr>
        </p:nvSpPr>
        <p:spPr>
          <a:ln/>
        </p:spPr>
      </p:sp>
      <p:sp>
        <p:nvSpPr>
          <p:cNvPr id="115715"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163971392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Rot="1" noChangeAspect="1" noChangeArrowheads="1" noTextEdit="1"/>
          </p:cNvSpPr>
          <p:nvPr>
            <p:ph type="sldImg"/>
          </p:nvPr>
        </p:nvSpPr>
        <p:spPr>
          <a:ln/>
        </p:spPr>
      </p:sp>
      <p:sp>
        <p:nvSpPr>
          <p:cNvPr id="116739"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424849901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Rot="1" noChangeAspect="1" noChangeArrowheads="1" noTextEdit="1"/>
          </p:cNvSpPr>
          <p:nvPr>
            <p:ph type="sldImg"/>
          </p:nvPr>
        </p:nvSpPr>
        <p:spPr>
          <a:ln/>
        </p:spPr>
      </p:sp>
      <p:sp>
        <p:nvSpPr>
          <p:cNvPr id="117763"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233930078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Rot="1" noChangeAspect="1" noChangeArrowheads="1" noTextEdit="1"/>
          </p:cNvSpPr>
          <p:nvPr>
            <p:ph type="sldImg"/>
          </p:nvPr>
        </p:nvSpPr>
        <p:spPr>
          <a:ln/>
        </p:spPr>
      </p:sp>
      <p:sp>
        <p:nvSpPr>
          <p:cNvPr id="118787"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243877022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Rot="1" noChangeAspect="1" noChangeArrowheads="1" noTextEdit="1"/>
          </p:cNvSpPr>
          <p:nvPr>
            <p:ph type="sldImg"/>
          </p:nvPr>
        </p:nvSpPr>
        <p:spPr>
          <a:ln/>
        </p:spPr>
      </p:sp>
      <p:sp>
        <p:nvSpPr>
          <p:cNvPr id="119811"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182289035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Rot="1" noChangeAspect="1" noChangeArrowheads="1" noTextEdit="1"/>
          </p:cNvSpPr>
          <p:nvPr>
            <p:ph type="sldImg"/>
          </p:nvPr>
        </p:nvSpPr>
        <p:spPr>
          <a:ln/>
        </p:spPr>
      </p:sp>
      <p:sp>
        <p:nvSpPr>
          <p:cNvPr id="120835"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422555704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Rot="1" noChangeAspect="1" noChangeArrowheads="1" noTextEdit="1"/>
          </p:cNvSpPr>
          <p:nvPr>
            <p:ph type="sldImg"/>
          </p:nvPr>
        </p:nvSpPr>
        <p:spPr>
          <a:ln/>
        </p:spPr>
      </p:sp>
      <p:sp>
        <p:nvSpPr>
          <p:cNvPr id="121859"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127176591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Rot="1" noChangeAspect="1" noChangeArrowheads="1" noTextEdit="1"/>
          </p:cNvSpPr>
          <p:nvPr>
            <p:ph type="sldImg"/>
          </p:nvPr>
        </p:nvSpPr>
        <p:spPr>
          <a:ln/>
        </p:spPr>
      </p:sp>
      <p:sp>
        <p:nvSpPr>
          <p:cNvPr id="122883"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310455240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Rot="1" noChangeAspect="1" noChangeArrowheads="1" noTextEdit="1"/>
          </p:cNvSpPr>
          <p:nvPr>
            <p:ph type="sldImg"/>
          </p:nvPr>
        </p:nvSpPr>
        <p:spPr>
          <a:ln/>
        </p:spPr>
      </p:sp>
      <p:sp>
        <p:nvSpPr>
          <p:cNvPr id="123907"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179123648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Rot="1" noChangeAspect="1" noChangeArrowheads="1" noTextEdit="1"/>
          </p:cNvSpPr>
          <p:nvPr>
            <p:ph type="sldImg"/>
          </p:nvPr>
        </p:nvSpPr>
        <p:spPr>
          <a:ln/>
        </p:spPr>
      </p:sp>
      <p:sp>
        <p:nvSpPr>
          <p:cNvPr id="124931"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245966475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Rot="1" noChangeAspect="1" noChangeArrowheads="1" noTextEdit="1"/>
          </p:cNvSpPr>
          <p:nvPr>
            <p:ph type="sldImg"/>
          </p:nvPr>
        </p:nvSpPr>
        <p:spPr>
          <a:ln/>
        </p:spPr>
      </p:sp>
      <p:sp>
        <p:nvSpPr>
          <p:cNvPr id="125955"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100368946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Rot="1" noChangeAspect="1" noChangeArrowheads="1" noTextEdit="1"/>
          </p:cNvSpPr>
          <p:nvPr>
            <p:ph type="sldImg"/>
          </p:nvPr>
        </p:nvSpPr>
        <p:spPr>
          <a:ln/>
        </p:spPr>
      </p:sp>
      <p:sp>
        <p:nvSpPr>
          <p:cNvPr id="128003"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340083271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Rot="1" noChangeAspect="1" noChangeArrowheads="1" noTextEdit="1"/>
          </p:cNvSpPr>
          <p:nvPr>
            <p:ph type="sldImg"/>
          </p:nvPr>
        </p:nvSpPr>
        <p:spPr>
          <a:ln/>
        </p:spPr>
      </p:sp>
      <p:sp>
        <p:nvSpPr>
          <p:cNvPr id="129027"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398500206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Rot="1" noChangeAspect="1" noChangeArrowheads="1" noTextEdit="1"/>
          </p:cNvSpPr>
          <p:nvPr>
            <p:ph type="sldImg"/>
          </p:nvPr>
        </p:nvSpPr>
        <p:spPr>
          <a:ln/>
        </p:spPr>
      </p:sp>
      <p:sp>
        <p:nvSpPr>
          <p:cNvPr id="130051"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419540867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Rot="1" noChangeAspect="1" noChangeArrowheads="1" noTextEdit="1"/>
          </p:cNvSpPr>
          <p:nvPr>
            <p:ph type="sldImg"/>
          </p:nvPr>
        </p:nvSpPr>
        <p:spPr>
          <a:ln/>
        </p:spPr>
      </p:sp>
      <p:sp>
        <p:nvSpPr>
          <p:cNvPr id="132099"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210518645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Rot="1" noChangeAspect="1" noChangeArrowheads="1" noTextEdit="1"/>
          </p:cNvSpPr>
          <p:nvPr>
            <p:ph type="sldImg"/>
          </p:nvPr>
        </p:nvSpPr>
        <p:spPr>
          <a:ln/>
        </p:spPr>
      </p:sp>
      <p:sp>
        <p:nvSpPr>
          <p:cNvPr id="133123"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96350855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Rot="1" noChangeAspect="1" noChangeArrowheads="1" noTextEdit="1"/>
          </p:cNvSpPr>
          <p:nvPr>
            <p:ph type="sldImg"/>
          </p:nvPr>
        </p:nvSpPr>
        <p:spPr>
          <a:ln/>
        </p:spPr>
      </p:sp>
      <p:sp>
        <p:nvSpPr>
          <p:cNvPr id="134147"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350477533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Rot="1" noChangeAspect="1" noChangeArrowheads="1" noTextEdit="1"/>
          </p:cNvSpPr>
          <p:nvPr>
            <p:ph type="sldImg"/>
          </p:nvPr>
        </p:nvSpPr>
        <p:spPr>
          <a:ln/>
        </p:spPr>
      </p:sp>
      <p:sp>
        <p:nvSpPr>
          <p:cNvPr id="139267"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128630887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Rot="1" noChangeAspect="1" noChangeArrowheads="1" noTextEdit="1"/>
          </p:cNvSpPr>
          <p:nvPr>
            <p:ph type="sldImg"/>
          </p:nvPr>
        </p:nvSpPr>
        <p:spPr>
          <a:ln/>
        </p:spPr>
      </p:sp>
      <p:sp>
        <p:nvSpPr>
          <p:cNvPr id="140291"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181888137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Rot="1" noChangeAspect="1" noChangeArrowheads="1" noTextEdit="1"/>
          </p:cNvSpPr>
          <p:nvPr>
            <p:ph type="sldImg"/>
          </p:nvPr>
        </p:nvSpPr>
        <p:spPr>
          <a:ln/>
        </p:spPr>
      </p:sp>
      <p:sp>
        <p:nvSpPr>
          <p:cNvPr id="141315"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216072678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Rot="1" noChangeAspect="1" noChangeArrowheads="1" noTextEdit="1"/>
          </p:cNvSpPr>
          <p:nvPr>
            <p:ph type="sldImg"/>
          </p:nvPr>
        </p:nvSpPr>
        <p:spPr>
          <a:ln/>
        </p:spPr>
      </p:sp>
      <p:sp>
        <p:nvSpPr>
          <p:cNvPr id="142339"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285501063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Rot="1" noChangeAspect="1" noChangeArrowheads="1" noTextEdit="1"/>
          </p:cNvSpPr>
          <p:nvPr>
            <p:ph type="sldImg"/>
          </p:nvPr>
        </p:nvSpPr>
        <p:spPr>
          <a:ln/>
        </p:spPr>
      </p:sp>
      <p:sp>
        <p:nvSpPr>
          <p:cNvPr id="143363"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360726578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Rot="1" noChangeAspect="1" noChangeArrowheads="1" noTextEdit="1"/>
          </p:cNvSpPr>
          <p:nvPr>
            <p:ph type="sldImg"/>
          </p:nvPr>
        </p:nvSpPr>
        <p:spPr>
          <a:ln/>
        </p:spPr>
      </p:sp>
      <p:sp>
        <p:nvSpPr>
          <p:cNvPr id="144387"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703110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Rot="1" noChangeAspect="1" noChangeArrowheads="1" noTextEdit="1"/>
          </p:cNvSpPr>
          <p:nvPr>
            <p:ph type="sldImg"/>
          </p:nvPr>
        </p:nvSpPr>
        <p:spPr>
          <a:ln/>
        </p:spPr>
      </p:sp>
      <p:sp>
        <p:nvSpPr>
          <p:cNvPr id="146435"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15450104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Rot="1" noChangeAspect="1" noChangeArrowheads="1" noTextEdit="1"/>
          </p:cNvSpPr>
          <p:nvPr>
            <p:ph type="sldImg"/>
          </p:nvPr>
        </p:nvSpPr>
        <p:spPr>
          <a:ln/>
        </p:spPr>
      </p:sp>
      <p:sp>
        <p:nvSpPr>
          <p:cNvPr id="152579"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53741676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Rot="1" noChangeAspect="1" noChangeArrowheads="1" noTextEdit="1"/>
          </p:cNvSpPr>
          <p:nvPr>
            <p:ph type="sldImg"/>
          </p:nvPr>
        </p:nvSpPr>
        <p:spPr>
          <a:ln/>
        </p:spPr>
      </p:sp>
      <p:sp>
        <p:nvSpPr>
          <p:cNvPr id="153603"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130802734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Rot="1" noChangeAspect="1" noChangeArrowheads="1" noTextEdit="1"/>
          </p:cNvSpPr>
          <p:nvPr>
            <p:ph type="sldImg"/>
          </p:nvPr>
        </p:nvSpPr>
        <p:spPr>
          <a:ln/>
        </p:spPr>
      </p:sp>
      <p:sp>
        <p:nvSpPr>
          <p:cNvPr id="154627"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280589009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27"/>
          <p:cNvSpPr>
            <a:spLocks noGrp="1" noChangeArrowheads="1"/>
          </p:cNvSpPr>
          <p:nvPr>
            <p:ph type="dt" idx="1"/>
          </p:nvPr>
        </p:nvSpPr>
        <p:spPr>
          <a:ln/>
        </p:spPr>
        <p:txBody>
          <a:bodyPr/>
          <a:lstStyle/>
          <a:p>
            <a:r>
              <a:rPr lang="en-US"/>
              <a:t>3-</a:t>
            </a:r>
            <a:fld id="{64962761-A887-44C6-B84A-1F93F4EFA56E}" type="slidenum">
              <a:rPr lang="en-US"/>
              <a:pPr/>
              <a:t>92</a:t>
            </a:fld>
            <a:endParaRPr lang="en-US"/>
          </a:p>
        </p:txBody>
      </p:sp>
      <p:sp>
        <p:nvSpPr>
          <p:cNvPr id="7" name="Rectangle 1031"/>
          <p:cNvSpPr>
            <a:spLocks noGrp="1" noChangeArrowheads="1"/>
          </p:cNvSpPr>
          <p:nvPr>
            <p:ph type="sldNum" sz="quarter" idx="5"/>
          </p:nvPr>
        </p:nvSpPr>
        <p:spPr>
          <a:ln/>
        </p:spPr>
        <p:txBody>
          <a:bodyPr/>
          <a:lstStyle/>
          <a:p>
            <a:fld id="{63EFBEAD-0CC3-4F56-9E2B-A811DE5D556E}" type="slidenum">
              <a:rPr lang="en-US"/>
              <a:pPr/>
              <a:t>92</a:t>
            </a:fld>
            <a:endParaRPr lang="en-US"/>
          </a:p>
        </p:txBody>
      </p:sp>
      <p:sp>
        <p:nvSpPr>
          <p:cNvPr id="145410" name="Rectangle 2"/>
          <p:cNvSpPr>
            <a:spLocks noGrp="1" noRot="1" noChangeAspect="1" noChangeArrowheads="1" noTextEdit="1"/>
          </p:cNvSpPr>
          <p:nvPr>
            <p:ph type="sldImg"/>
          </p:nvPr>
        </p:nvSpPr>
        <p:spPr>
          <a:ln/>
        </p:spPr>
      </p:sp>
      <p:sp>
        <p:nvSpPr>
          <p:cNvPr id="145411" name="Rectangle 3"/>
          <p:cNvSpPr>
            <a:spLocks noGrp="1" noChangeArrowheads="1"/>
          </p:cNvSpPr>
          <p:nvPr>
            <p:ph type="body" idx="1"/>
          </p:nvPr>
        </p:nvSpPr>
        <p:spPr/>
        <p:txBody>
          <a:bodyPr/>
          <a:lstStyle/>
          <a:p>
            <a:r>
              <a:rPr lang="en-US"/>
              <a:t>End of chapter 14.</a:t>
            </a:r>
          </a:p>
        </p:txBody>
      </p:sp>
    </p:spTree>
    <p:extLst>
      <p:ext uri="{BB962C8B-B14F-4D97-AF65-F5344CB8AC3E}">
        <p14:creationId xmlns:p14="http://schemas.microsoft.com/office/powerpoint/2010/main" xmlns="" val="35583161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3.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5.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dirty="0">
              <a:latin typeface="+mn-lt"/>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dirty="0">
              <a:latin typeface="+mn-lt"/>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dirty="0">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dirty="0">
                <a:latin typeface="Arial" charset="0"/>
                <a:cs typeface="Arial" charset="0"/>
              </a:endParaRPr>
            </a:p>
          </p:txBody>
        </p:sp>
      </p:grpSp>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11" name="Date Placeholder 29"/>
          <p:cNvSpPr>
            <a:spLocks noGrp="1"/>
          </p:cNvSpPr>
          <p:nvPr>
            <p:ph type="dt" sz="half" idx="10"/>
          </p:nvPr>
        </p:nvSpPr>
        <p:spPr/>
        <p:txBody>
          <a:bodyPr/>
          <a:lstStyle>
            <a:lvl1pPr>
              <a:defRPr dirty="0"/>
            </a:lvl1pPr>
          </a:lstStyle>
          <a:p>
            <a:pPr>
              <a:defRPr/>
            </a:pPr>
            <a:endParaRPr lang="en-US"/>
          </a:p>
        </p:txBody>
      </p:sp>
      <p:sp>
        <p:nvSpPr>
          <p:cNvPr id="12" name="Slide Number Placeholder 26"/>
          <p:cNvSpPr>
            <a:spLocks noGrp="1"/>
          </p:cNvSpPr>
          <p:nvPr>
            <p:ph type="sldNum" sz="quarter" idx="11"/>
          </p:nvPr>
        </p:nvSpPr>
        <p:spPr/>
        <p:txBody>
          <a:bodyPr/>
          <a:lstStyle>
            <a:lvl1pPr>
              <a:defRPr>
                <a:solidFill>
                  <a:srgbClr val="D1EAEE"/>
                </a:solidFill>
              </a:defRPr>
            </a:lvl1pPr>
          </a:lstStyle>
          <a:p>
            <a:fld id="{A43178AA-17AA-455A-BAC4-35D947E6C9D1}" type="slidenum">
              <a:rPr lang="en-US"/>
              <a:pPr/>
              <a:t>‹#›</a:t>
            </a:fld>
            <a:endParaRPr lang="en-US"/>
          </a:p>
        </p:txBody>
      </p:sp>
    </p:spTree>
    <p:extLst>
      <p:ext uri="{BB962C8B-B14F-4D97-AF65-F5344CB8AC3E}">
        <p14:creationId xmlns:p14="http://schemas.microsoft.com/office/powerpoint/2010/main" xmlns="" val="233280796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Slide Number Placeholder 17"/>
          <p:cNvSpPr>
            <a:spLocks noGrp="1"/>
          </p:cNvSpPr>
          <p:nvPr>
            <p:ph type="sldNum" sz="quarter" idx="11"/>
          </p:nvPr>
        </p:nvSpPr>
        <p:spPr/>
        <p:txBody>
          <a:bodyPr/>
          <a:lstStyle>
            <a:lvl1pPr>
              <a:defRPr/>
            </a:lvl1pPr>
          </a:lstStyle>
          <a:p>
            <a:fld id="{2329FAF7-C7D3-4541-A539-944D659ED903}" type="slidenum">
              <a:rPr lang="en-US"/>
              <a:pPr/>
              <a:t>‹#›</a:t>
            </a:fld>
            <a:endParaRPr lang="en-US"/>
          </a:p>
        </p:txBody>
      </p:sp>
    </p:spTree>
    <p:extLst>
      <p:ext uri="{BB962C8B-B14F-4D97-AF65-F5344CB8AC3E}">
        <p14:creationId xmlns:p14="http://schemas.microsoft.com/office/powerpoint/2010/main" xmlns="" val="307079214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dirty="0">
              <a:latin typeface="+mn-lt"/>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dirty="0">
              <a:latin typeface="+mn-lt"/>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dirty="0">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dirty="0">
                <a:latin typeface="Arial" charset="0"/>
                <a:cs typeface="Arial" charset="0"/>
              </a:endParaRPr>
            </a:p>
          </p:txBody>
        </p:sp>
      </p:grpSp>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10" name="Date Placeholder 3"/>
          <p:cNvSpPr>
            <a:spLocks noGrp="1"/>
          </p:cNvSpPr>
          <p:nvPr>
            <p:ph type="dt" sz="half" idx="10"/>
          </p:nvPr>
        </p:nvSpPr>
        <p:spPr/>
        <p:txBody>
          <a:bodyPr/>
          <a:lstStyle>
            <a:lvl1pPr>
              <a:defRPr dirty="0"/>
            </a:lvl1pPr>
          </a:lstStyle>
          <a:p>
            <a:pPr>
              <a:defRPr/>
            </a:pPr>
            <a:endParaRPr lang="en-US"/>
          </a:p>
        </p:txBody>
      </p:sp>
      <p:sp>
        <p:nvSpPr>
          <p:cNvPr id="11" name="Slide Number Placeholder 5"/>
          <p:cNvSpPr>
            <a:spLocks noGrp="1"/>
          </p:cNvSpPr>
          <p:nvPr>
            <p:ph type="sldNum" sz="quarter" idx="11"/>
          </p:nvPr>
        </p:nvSpPr>
        <p:spPr/>
        <p:txBody>
          <a:bodyPr/>
          <a:lstStyle>
            <a:lvl1pPr>
              <a:defRPr>
                <a:solidFill>
                  <a:srgbClr val="D1EAEE"/>
                </a:solidFill>
              </a:defRPr>
            </a:lvl1pPr>
          </a:lstStyle>
          <a:p>
            <a:fld id="{E32C87E3-35DB-4049-8A38-41AB678E857D}" type="slidenum">
              <a:rPr lang="en-US"/>
              <a:pPr/>
              <a:t>‹#›</a:t>
            </a:fld>
            <a:endParaRPr lang="en-US"/>
          </a:p>
        </p:txBody>
      </p:sp>
    </p:spTree>
    <p:extLst>
      <p:ext uri="{BB962C8B-B14F-4D97-AF65-F5344CB8AC3E}">
        <p14:creationId xmlns:p14="http://schemas.microsoft.com/office/powerpoint/2010/main" xmlns="" val="218576079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
        <p:nvSpPr>
          <p:cNvPr id="6" name="Slide Number Placeholder 17"/>
          <p:cNvSpPr>
            <a:spLocks noGrp="1"/>
          </p:cNvSpPr>
          <p:nvPr>
            <p:ph type="sldNum" sz="quarter" idx="11"/>
          </p:nvPr>
        </p:nvSpPr>
        <p:spPr/>
        <p:txBody>
          <a:bodyPr/>
          <a:lstStyle>
            <a:lvl1pPr>
              <a:defRPr/>
            </a:lvl1pPr>
          </a:lstStyle>
          <a:p>
            <a:fld id="{27E030C3-A6BE-4D11-8EE1-7E9F9137EA7B}" type="slidenum">
              <a:rPr lang="en-US"/>
              <a:pPr/>
              <a:t>‹#›</a:t>
            </a:fld>
            <a:endParaRPr lang="en-US"/>
          </a:p>
        </p:txBody>
      </p:sp>
    </p:spTree>
    <p:extLst>
      <p:ext uri="{BB962C8B-B14F-4D97-AF65-F5344CB8AC3E}">
        <p14:creationId xmlns:p14="http://schemas.microsoft.com/office/powerpoint/2010/main" xmlns="" val="305300422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endParaRPr lang="en-US"/>
          </a:p>
        </p:txBody>
      </p:sp>
      <p:sp>
        <p:nvSpPr>
          <p:cNvPr id="8" name="Slide Number Placeholder 17"/>
          <p:cNvSpPr>
            <a:spLocks noGrp="1"/>
          </p:cNvSpPr>
          <p:nvPr>
            <p:ph type="sldNum" sz="quarter" idx="11"/>
          </p:nvPr>
        </p:nvSpPr>
        <p:spPr/>
        <p:txBody>
          <a:bodyPr/>
          <a:lstStyle>
            <a:lvl1pPr>
              <a:defRPr/>
            </a:lvl1pPr>
          </a:lstStyle>
          <a:p>
            <a:fld id="{117A7BD3-2340-44BF-86F3-0D60042AFA48}" type="slidenum">
              <a:rPr lang="en-US"/>
              <a:pPr/>
              <a:t>‹#›</a:t>
            </a:fld>
            <a:endParaRPr lang="en-US"/>
          </a:p>
        </p:txBody>
      </p:sp>
    </p:spTree>
    <p:extLst>
      <p:ext uri="{BB962C8B-B14F-4D97-AF65-F5344CB8AC3E}">
        <p14:creationId xmlns:p14="http://schemas.microsoft.com/office/powerpoint/2010/main" xmlns="" val="315153809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1">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endParaRPr lang="en-US"/>
          </a:p>
        </p:txBody>
      </p:sp>
      <p:sp>
        <p:nvSpPr>
          <p:cNvPr id="4" name="Slide Number Placeholder 17"/>
          <p:cNvSpPr>
            <a:spLocks noGrp="1"/>
          </p:cNvSpPr>
          <p:nvPr>
            <p:ph type="sldNum" sz="quarter" idx="11"/>
          </p:nvPr>
        </p:nvSpPr>
        <p:spPr/>
        <p:txBody>
          <a:bodyPr/>
          <a:lstStyle>
            <a:lvl1pPr>
              <a:defRPr/>
            </a:lvl1pPr>
          </a:lstStyle>
          <a:p>
            <a:fld id="{3681F8DE-B512-49A0-9231-DD433C26DAB6}" type="slidenum">
              <a:rPr lang="en-US"/>
              <a:pPr/>
              <a:t>‹#›</a:t>
            </a:fld>
            <a:endParaRPr lang="en-US"/>
          </a:p>
        </p:txBody>
      </p:sp>
    </p:spTree>
    <p:extLst>
      <p:ext uri="{BB962C8B-B14F-4D97-AF65-F5344CB8AC3E}">
        <p14:creationId xmlns:p14="http://schemas.microsoft.com/office/powerpoint/2010/main" xmlns="" val="339790107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a:p>
        </p:txBody>
      </p:sp>
      <p:sp>
        <p:nvSpPr>
          <p:cNvPr id="3" name="Slide Number Placeholder 17"/>
          <p:cNvSpPr>
            <a:spLocks noGrp="1"/>
          </p:cNvSpPr>
          <p:nvPr>
            <p:ph type="sldNum" sz="quarter" idx="11"/>
          </p:nvPr>
        </p:nvSpPr>
        <p:spPr/>
        <p:txBody>
          <a:bodyPr/>
          <a:lstStyle>
            <a:lvl1pPr>
              <a:defRPr/>
            </a:lvl1pPr>
          </a:lstStyle>
          <a:p>
            <a:fld id="{66FF79B2-E875-4E60-9E84-0171C32769A6}" type="slidenum">
              <a:rPr lang="en-US"/>
              <a:pPr/>
              <a:t>‹#›</a:t>
            </a:fld>
            <a:endParaRPr lang="en-US"/>
          </a:p>
        </p:txBody>
      </p:sp>
    </p:spTree>
    <p:extLst>
      <p:ext uri="{BB962C8B-B14F-4D97-AF65-F5344CB8AC3E}">
        <p14:creationId xmlns:p14="http://schemas.microsoft.com/office/powerpoint/2010/main" xmlns="" val="216625344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
        <p:nvSpPr>
          <p:cNvPr id="6" name="Slide Number Placeholder 17"/>
          <p:cNvSpPr>
            <a:spLocks noGrp="1"/>
          </p:cNvSpPr>
          <p:nvPr>
            <p:ph type="sldNum" sz="quarter" idx="11"/>
          </p:nvPr>
        </p:nvSpPr>
        <p:spPr/>
        <p:txBody>
          <a:bodyPr/>
          <a:lstStyle>
            <a:lvl1pPr>
              <a:defRPr/>
            </a:lvl1pPr>
          </a:lstStyle>
          <a:p>
            <a:fld id="{255E36C9-7443-44E7-8049-0588435AD773}" type="slidenum">
              <a:rPr lang="en-US"/>
              <a:pPr/>
              <a:t>‹#›</a:t>
            </a:fld>
            <a:endParaRPr lang="en-US"/>
          </a:p>
        </p:txBody>
      </p:sp>
    </p:spTree>
    <p:extLst>
      <p:ext uri="{BB962C8B-B14F-4D97-AF65-F5344CB8AC3E}">
        <p14:creationId xmlns:p14="http://schemas.microsoft.com/office/powerpoint/2010/main" xmlns="" val="323011542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dirty="0">
              <a:latin typeface="+mn-lt"/>
              <a:cs typeface="+mn-cs"/>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dirty="0">
              <a:latin typeface="+mn-lt"/>
              <a:cs typeface="+mn-cs"/>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dirty="0" smtClean="0"/>
              <a:t>Click icon to add picture</a:t>
            </a:r>
            <a:endParaRPr lang="en-US" noProof="0" dirty="0"/>
          </a:p>
        </p:txBody>
      </p:sp>
      <p:sp>
        <p:nvSpPr>
          <p:cNvPr id="10" name="Date Placeholder 4"/>
          <p:cNvSpPr>
            <a:spLocks noGrp="1"/>
          </p:cNvSpPr>
          <p:nvPr>
            <p:ph type="dt" sz="half" idx="10"/>
          </p:nvPr>
        </p:nvSpPr>
        <p:spPr/>
        <p:txBody>
          <a:bodyPr/>
          <a:lstStyle>
            <a:lvl1pPr>
              <a:defRPr dirty="0"/>
            </a:lvl1pPr>
          </a:lstStyle>
          <a:p>
            <a:pPr>
              <a:defRPr/>
            </a:pPr>
            <a:endParaRPr lang="en-US"/>
          </a:p>
        </p:txBody>
      </p:sp>
      <p:sp>
        <p:nvSpPr>
          <p:cNvPr id="11" name="Slide Number Placeholder 6"/>
          <p:cNvSpPr>
            <a:spLocks noGrp="1"/>
          </p:cNvSpPr>
          <p:nvPr>
            <p:ph type="sldNum" sz="quarter" idx="11"/>
          </p:nvPr>
        </p:nvSpPr>
        <p:spPr>
          <a:xfrm>
            <a:off x="8077200" y="6356350"/>
            <a:ext cx="609600" cy="365125"/>
          </a:xfrm>
        </p:spPr>
        <p:txBody>
          <a:bodyPr/>
          <a:lstStyle>
            <a:lvl1pPr>
              <a:defRPr/>
            </a:lvl1pPr>
          </a:lstStyle>
          <a:p>
            <a:fld id="{AE015B0E-E728-4E41-8C40-B5811839E87D}" type="slidenum">
              <a:rPr lang="en-US"/>
              <a:pPr/>
              <a:t>‹#›</a:t>
            </a:fld>
            <a:endParaRPr lang="en-US"/>
          </a:p>
        </p:txBody>
      </p:sp>
    </p:spTree>
    <p:extLst>
      <p:ext uri="{BB962C8B-B14F-4D97-AF65-F5344CB8AC3E}">
        <p14:creationId xmlns:p14="http://schemas.microsoft.com/office/powerpoint/2010/main" xmlns="" val="127689447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Slide Number Placeholder 17"/>
          <p:cNvSpPr>
            <a:spLocks noGrp="1"/>
          </p:cNvSpPr>
          <p:nvPr>
            <p:ph type="sldNum" sz="quarter" idx="11"/>
          </p:nvPr>
        </p:nvSpPr>
        <p:spPr/>
        <p:txBody>
          <a:bodyPr/>
          <a:lstStyle>
            <a:lvl1pPr>
              <a:defRPr/>
            </a:lvl1pPr>
          </a:lstStyle>
          <a:p>
            <a:fld id="{0C45CCD4-D29F-404C-B141-583820D54B98}" type="slidenum">
              <a:rPr lang="en-US"/>
              <a:pPr/>
              <a:t>‹#›</a:t>
            </a:fld>
            <a:endParaRPr lang="en-US"/>
          </a:p>
        </p:txBody>
      </p:sp>
    </p:spTree>
    <p:extLst>
      <p:ext uri="{BB962C8B-B14F-4D97-AF65-F5344CB8AC3E}">
        <p14:creationId xmlns:p14="http://schemas.microsoft.com/office/powerpoint/2010/main" xmlns="" val="66632933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Slide Number Placeholder 17"/>
          <p:cNvSpPr>
            <a:spLocks noGrp="1"/>
          </p:cNvSpPr>
          <p:nvPr>
            <p:ph type="sldNum" sz="quarter" idx="11"/>
          </p:nvPr>
        </p:nvSpPr>
        <p:spPr/>
        <p:txBody>
          <a:bodyPr/>
          <a:lstStyle>
            <a:lvl1pPr>
              <a:defRPr/>
            </a:lvl1pPr>
          </a:lstStyle>
          <a:p>
            <a:fld id="{D80E6AC0-7C99-40F3-9512-EF994B9AC431}" type="slidenum">
              <a:rPr lang="en-US"/>
              <a:pPr/>
              <a:t>‹#›</a:t>
            </a:fld>
            <a:endParaRPr lang="en-US"/>
          </a:p>
        </p:txBody>
      </p:sp>
    </p:spTree>
    <p:extLst>
      <p:ext uri="{BB962C8B-B14F-4D97-AF65-F5344CB8AC3E}">
        <p14:creationId xmlns:p14="http://schemas.microsoft.com/office/powerpoint/2010/main" xmlns="" val="950611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704850"/>
            <a:ext cx="8229600" cy="56197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457200" y="6356350"/>
            <a:ext cx="2133600" cy="365125"/>
          </a:xfrm>
        </p:spPr>
        <p:txBody>
          <a:bodyPr/>
          <a:lstStyle>
            <a:lvl1pPr>
              <a:defRPr/>
            </a:lvl1pPr>
          </a:lstStyle>
          <a:p>
            <a:pPr>
              <a:defRPr/>
            </a:pPr>
            <a:endParaRPr lang="en-US"/>
          </a:p>
        </p:txBody>
      </p:sp>
      <p:sp>
        <p:nvSpPr>
          <p:cNvPr id="4" name="Slide Number Placeholder 3"/>
          <p:cNvSpPr>
            <a:spLocks noGrp="1"/>
          </p:cNvSpPr>
          <p:nvPr>
            <p:ph type="sldNum" sz="quarter" idx="11"/>
          </p:nvPr>
        </p:nvSpPr>
        <p:spPr>
          <a:xfrm>
            <a:off x="7924800" y="6356350"/>
            <a:ext cx="762000" cy="365125"/>
          </a:xfrm>
        </p:spPr>
        <p:txBody>
          <a:bodyPr/>
          <a:lstStyle>
            <a:lvl1pPr>
              <a:defRPr/>
            </a:lvl1pPr>
          </a:lstStyle>
          <a:p>
            <a:fld id="{EC43743F-300C-4E5B-8782-BD691788A5B3}" type="slidenum">
              <a:rPr lang="en-US"/>
              <a:pPr/>
              <a:t>‹#›</a:t>
            </a:fld>
            <a:endParaRPr lang="en-US"/>
          </a:p>
        </p:txBody>
      </p:sp>
    </p:spTree>
    <p:extLst>
      <p:ext uri="{BB962C8B-B14F-4D97-AF65-F5344CB8AC3E}">
        <p14:creationId xmlns:p14="http://schemas.microsoft.com/office/powerpoint/2010/main" xmlns="" val="295724818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49350" y="354013"/>
            <a:ext cx="7607300" cy="5603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81000" y="1143000"/>
            <a:ext cx="41148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143000"/>
            <a:ext cx="41148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17"/>
          <p:cNvSpPr>
            <a:spLocks noGrp="1"/>
          </p:cNvSpPr>
          <p:nvPr>
            <p:ph type="sldNum" sz="quarter" idx="11"/>
          </p:nvPr>
        </p:nvSpPr>
        <p:spPr>
          <a:xfrm>
            <a:off x="7924800" y="6400800"/>
            <a:ext cx="762000" cy="365125"/>
          </a:xfrm>
        </p:spPr>
        <p:txBody>
          <a:bodyPr/>
          <a:lstStyle>
            <a:lvl1pPr>
              <a:defRPr/>
            </a:lvl1pPr>
          </a:lstStyle>
          <a:p>
            <a:fld id="{408DF351-3098-4298-B2EA-A98B74C1097E}" type="slidenum">
              <a:rPr lang="en-US"/>
              <a:pPr/>
              <a:t>‹#›</a:t>
            </a:fld>
            <a:endParaRPr lang="en-US"/>
          </a:p>
        </p:txBody>
      </p:sp>
    </p:spTree>
    <p:extLst>
      <p:ext uri="{BB962C8B-B14F-4D97-AF65-F5344CB8AC3E}">
        <p14:creationId xmlns:p14="http://schemas.microsoft.com/office/powerpoint/2010/main" xmlns="" val="389233374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OverObj">
  <p:cSld name="Title and Text over Content">
    <p:spTree>
      <p:nvGrpSpPr>
        <p:cNvPr id="1" name=""/>
        <p:cNvGrpSpPr/>
        <p:nvPr/>
      </p:nvGrpSpPr>
      <p:grpSpPr>
        <a:xfrm>
          <a:off x="0" y="0"/>
          <a:ext cx="0" cy="0"/>
          <a:chOff x="0" y="0"/>
          <a:chExt cx="0" cy="0"/>
        </a:xfrm>
      </p:grpSpPr>
      <p:sp>
        <p:nvSpPr>
          <p:cNvPr id="5" name="Freeform 4"/>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6" name="Freeform 5"/>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grpSp>
        <p:nvGrpSpPr>
          <p:cNvPr id="7" name="Group 1"/>
          <p:cNvGrpSpPr>
            <a:grpSpLocks/>
          </p:cNvGrpSpPr>
          <p:nvPr/>
        </p:nvGrpSpPr>
        <p:grpSpPr bwMode="auto">
          <a:xfrm>
            <a:off x="-19050" y="203200"/>
            <a:ext cx="9180513" cy="647700"/>
            <a:chOff x="-19045" y="216550"/>
            <a:chExt cx="9180548" cy="649224"/>
          </a:xfrm>
        </p:grpSpPr>
        <p:sp>
          <p:nvSpPr>
            <p:cNvPr id="8" name="Freeform 7"/>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sp>
          <p:nvSpPr>
            <p:cNvPr id="9" name="Freeform 8"/>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grpSp>
      <p:sp>
        <p:nvSpPr>
          <p:cNvPr id="2" name="Title 1"/>
          <p:cNvSpPr>
            <a:spLocks noGrp="1"/>
          </p:cNvSpPr>
          <p:nvPr>
            <p:ph type="title"/>
          </p:nvPr>
        </p:nvSpPr>
        <p:spPr>
          <a:xfrm>
            <a:off x="533400" y="473075"/>
            <a:ext cx="8153400" cy="1143000"/>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533400" y="1828800"/>
            <a:ext cx="8153400" cy="1943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33400" y="3924300"/>
            <a:ext cx="8153400" cy="1943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Date Placeholder 4"/>
          <p:cNvSpPr>
            <a:spLocks noGrp="1"/>
          </p:cNvSpPr>
          <p:nvPr>
            <p:ph type="dt" sz="half" idx="10"/>
          </p:nvPr>
        </p:nvSpPr>
        <p:spPr>
          <a:xfrm>
            <a:off x="533400" y="6248400"/>
            <a:ext cx="2057400" cy="457200"/>
          </a:xfrm>
        </p:spPr>
        <p:txBody>
          <a:bodyPr/>
          <a:lstStyle>
            <a:lvl1pPr>
              <a:defRPr/>
            </a:lvl1pPr>
          </a:lstStyle>
          <a:p>
            <a:pPr>
              <a:defRPr/>
            </a:pPr>
            <a:endParaRPr lang="en-US"/>
          </a:p>
        </p:txBody>
      </p:sp>
      <p:sp>
        <p:nvSpPr>
          <p:cNvPr id="12" name="Slide Number Placeholder 6"/>
          <p:cNvSpPr>
            <a:spLocks noGrp="1"/>
          </p:cNvSpPr>
          <p:nvPr>
            <p:ph type="sldNum" sz="quarter" idx="11"/>
          </p:nvPr>
        </p:nvSpPr>
        <p:spPr>
          <a:xfrm>
            <a:off x="6781800" y="6248400"/>
            <a:ext cx="1905000" cy="457200"/>
          </a:xfrm>
        </p:spPr>
        <p:txBody>
          <a:bodyPr/>
          <a:lstStyle>
            <a:lvl1pPr>
              <a:defRPr/>
            </a:lvl1pPr>
          </a:lstStyle>
          <a:p>
            <a:fld id="{C29451F2-082B-4C80-89EB-46D8871DFE5E}" type="slidenum">
              <a:rPr lang="en-US"/>
              <a:pPr/>
              <a:t>‹#›</a:t>
            </a:fld>
            <a:endParaRPr lang="en-US"/>
          </a:p>
        </p:txBody>
      </p:sp>
    </p:spTree>
    <p:extLst>
      <p:ext uri="{BB962C8B-B14F-4D97-AF65-F5344CB8AC3E}">
        <p14:creationId xmlns:p14="http://schemas.microsoft.com/office/powerpoint/2010/main" xmlns="" val="377141770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xAndTwoObj">
  <p:cSld name="Title, Text, and 2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49350" y="354013"/>
            <a:ext cx="7607300" cy="560387"/>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81000" y="1143000"/>
            <a:ext cx="41148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143000"/>
            <a:ext cx="4114800" cy="2324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619500"/>
            <a:ext cx="4114800" cy="2324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6"/>
          <p:cNvSpPr>
            <a:spLocks noGrp="1"/>
          </p:cNvSpPr>
          <p:nvPr>
            <p:ph type="sldNum" sz="quarter" idx="11"/>
          </p:nvPr>
        </p:nvSpPr>
        <p:spPr>
          <a:xfrm>
            <a:off x="6781800" y="6248400"/>
            <a:ext cx="1905000" cy="457200"/>
          </a:xfrm>
        </p:spPr>
        <p:txBody>
          <a:bodyPr/>
          <a:lstStyle>
            <a:lvl1pPr>
              <a:defRPr/>
            </a:lvl1pPr>
          </a:lstStyle>
          <a:p>
            <a:fld id="{C29451F2-082B-4C80-89EB-46D8871DFE5E}" type="slidenum">
              <a:rPr lang="en-US"/>
              <a:pPr/>
              <a:t>‹#›</a:t>
            </a:fld>
            <a:endParaRPr lang="en-US"/>
          </a:p>
        </p:txBody>
      </p:sp>
    </p:spTree>
    <p:extLst>
      <p:ext uri="{BB962C8B-B14F-4D97-AF65-F5344CB8AC3E}">
        <p14:creationId xmlns:p14="http://schemas.microsoft.com/office/powerpoint/2010/main" xmlns="" val="204383951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white"/>
              </a:solidFill>
              <a:latin typeface="Constantia"/>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white"/>
              </a:solidFill>
              <a:latin typeface="Constantia"/>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solidFill>
                  <a:prstClr val="white"/>
                </a:solidFill>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solidFill>
                  <a:prstClr val="white"/>
                </a:solidFill>
                <a:latin typeface="Arial" charset="0"/>
                <a:cs typeface="Arial" charset="0"/>
              </a:endParaRPr>
            </a:p>
          </p:txBody>
        </p:sp>
      </p:grpSp>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11" name="Date Placeholder 29"/>
          <p:cNvSpPr>
            <a:spLocks noGrp="1"/>
          </p:cNvSpPr>
          <p:nvPr>
            <p:ph type="dt" sz="half" idx="10"/>
          </p:nvPr>
        </p:nvSpPr>
        <p:spPr/>
        <p:txBody>
          <a:bodyPr/>
          <a:lstStyle>
            <a:lvl1pPr>
              <a:defRPr/>
            </a:lvl1pPr>
          </a:lstStyle>
          <a:p>
            <a:pPr>
              <a:defRPr/>
            </a:pPr>
            <a:endParaRPr lang="en-US">
              <a:solidFill>
                <a:srgbClr val="DBF5F9">
                  <a:shade val="90000"/>
                </a:srgbClr>
              </a:solidFill>
            </a:endParaRPr>
          </a:p>
        </p:txBody>
      </p:sp>
      <p:sp>
        <p:nvSpPr>
          <p:cNvPr id="12" name="Slide Number Placeholder 26"/>
          <p:cNvSpPr>
            <a:spLocks noGrp="1"/>
          </p:cNvSpPr>
          <p:nvPr>
            <p:ph type="sldNum" sz="quarter" idx="11"/>
          </p:nvPr>
        </p:nvSpPr>
        <p:spPr/>
        <p:txBody>
          <a:bodyPr/>
          <a:lstStyle>
            <a:lvl1pPr>
              <a:defRPr>
                <a:solidFill>
                  <a:srgbClr val="D1EAEE"/>
                </a:solidFill>
              </a:defRPr>
            </a:lvl1pPr>
          </a:lstStyle>
          <a:p>
            <a:fld id="{1B048DDE-572E-44F1-B94B-F3B2F4296133}" type="slidenum">
              <a:rPr lang="en-US"/>
              <a:pPr/>
              <a:t>‹#›</a:t>
            </a:fld>
            <a:endParaRPr lang="en-US"/>
          </a:p>
        </p:txBody>
      </p:sp>
    </p:spTree>
    <p:extLst>
      <p:ext uri="{BB962C8B-B14F-4D97-AF65-F5344CB8AC3E}">
        <p14:creationId xmlns:p14="http://schemas.microsoft.com/office/powerpoint/2010/main" xmlns="" val="5542345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5" name="Slide Number Placeholder 17"/>
          <p:cNvSpPr>
            <a:spLocks noGrp="1"/>
          </p:cNvSpPr>
          <p:nvPr>
            <p:ph type="sldNum" sz="quarter" idx="11"/>
          </p:nvPr>
        </p:nvSpPr>
        <p:spPr/>
        <p:txBody>
          <a:bodyPr/>
          <a:lstStyle>
            <a:lvl1pPr>
              <a:defRPr/>
            </a:lvl1pPr>
          </a:lstStyle>
          <a:p>
            <a:fld id="{75768154-A24E-4C35-B224-944DC32B769B}" type="slidenum">
              <a:rPr lang="en-US"/>
              <a:pPr/>
              <a:t>‹#›</a:t>
            </a:fld>
            <a:endParaRPr lang="en-US"/>
          </a:p>
        </p:txBody>
      </p:sp>
    </p:spTree>
    <p:extLst>
      <p:ext uri="{BB962C8B-B14F-4D97-AF65-F5344CB8AC3E}">
        <p14:creationId xmlns:p14="http://schemas.microsoft.com/office/powerpoint/2010/main" xmlns="" val="87268950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white"/>
              </a:solidFill>
              <a:latin typeface="Constantia"/>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white"/>
              </a:solidFill>
              <a:latin typeface="Constantia"/>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solidFill>
                  <a:prstClr val="white"/>
                </a:solidFill>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solidFill>
                  <a:prstClr val="white"/>
                </a:solidFill>
                <a:latin typeface="Arial" charset="0"/>
                <a:cs typeface="Arial" charset="0"/>
              </a:endParaRPr>
            </a:p>
          </p:txBody>
        </p:sp>
      </p:grpSp>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10" name="Date Placeholder 3"/>
          <p:cNvSpPr>
            <a:spLocks noGrp="1"/>
          </p:cNvSpPr>
          <p:nvPr>
            <p:ph type="dt" sz="half" idx="10"/>
          </p:nvPr>
        </p:nvSpPr>
        <p:spPr/>
        <p:txBody>
          <a:bodyPr/>
          <a:lstStyle>
            <a:lvl1pPr>
              <a:defRPr/>
            </a:lvl1pPr>
          </a:lstStyle>
          <a:p>
            <a:pPr>
              <a:defRPr/>
            </a:pPr>
            <a:endParaRPr lang="en-US">
              <a:solidFill>
                <a:srgbClr val="DBF5F9">
                  <a:shade val="90000"/>
                </a:srgbClr>
              </a:solidFill>
            </a:endParaRPr>
          </a:p>
        </p:txBody>
      </p:sp>
      <p:sp>
        <p:nvSpPr>
          <p:cNvPr id="11" name="Slide Number Placeholder 5"/>
          <p:cNvSpPr>
            <a:spLocks noGrp="1"/>
          </p:cNvSpPr>
          <p:nvPr>
            <p:ph type="sldNum" sz="quarter" idx="11"/>
          </p:nvPr>
        </p:nvSpPr>
        <p:spPr/>
        <p:txBody>
          <a:bodyPr/>
          <a:lstStyle>
            <a:lvl1pPr>
              <a:defRPr>
                <a:solidFill>
                  <a:srgbClr val="D1EAEE"/>
                </a:solidFill>
              </a:defRPr>
            </a:lvl1pPr>
          </a:lstStyle>
          <a:p>
            <a:fld id="{DA483824-9010-46A4-AE90-7619DB0EE546}" type="slidenum">
              <a:rPr lang="en-US"/>
              <a:pPr/>
              <a:t>‹#›</a:t>
            </a:fld>
            <a:endParaRPr lang="en-US"/>
          </a:p>
        </p:txBody>
      </p:sp>
    </p:spTree>
    <p:extLst>
      <p:ext uri="{BB962C8B-B14F-4D97-AF65-F5344CB8AC3E}">
        <p14:creationId xmlns:p14="http://schemas.microsoft.com/office/powerpoint/2010/main" xmlns="" val="40729022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6" name="Slide Number Placeholder 17"/>
          <p:cNvSpPr>
            <a:spLocks noGrp="1"/>
          </p:cNvSpPr>
          <p:nvPr>
            <p:ph type="sldNum" sz="quarter" idx="11"/>
          </p:nvPr>
        </p:nvSpPr>
        <p:spPr/>
        <p:txBody>
          <a:bodyPr/>
          <a:lstStyle>
            <a:lvl1pPr>
              <a:defRPr/>
            </a:lvl1pPr>
          </a:lstStyle>
          <a:p>
            <a:fld id="{2B702B24-B306-4456-AFFE-7FB5ED51E579}" type="slidenum">
              <a:rPr lang="en-US"/>
              <a:pPr/>
              <a:t>‹#›</a:t>
            </a:fld>
            <a:endParaRPr lang="en-US"/>
          </a:p>
        </p:txBody>
      </p:sp>
    </p:spTree>
    <p:extLst>
      <p:ext uri="{BB962C8B-B14F-4D97-AF65-F5344CB8AC3E}">
        <p14:creationId xmlns:p14="http://schemas.microsoft.com/office/powerpoint/2010/main" xmlns="" val="179877283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8" name="Slide Number Placeholder 17"/>
          <p:cNvSpPr>
            <a:spLocks noGrp="1"/>
          </p:cNvSpPr>
          <p:nvPr>
            <p:ph type="sldNum" sz="quarter" idx="11"/>
          </p:nvPr>
        </p:nvSpPr>
        <p:spPr/>
        <p:txBody>
          <a:bodyPr/>
          <a:lstStyle>
            <a:lvl1pPr>
              <a:defRPr/>
            </a:lvl1pPr>
          </a:lstStyle>
          <a:p>
            <a:fld id="{3253F1FA-40E5-4ED7-940F-093DB9A49243}" type="slidenum">
              <a:rPr lang="en-US"/>
              <a:pPr/>
              <a:t>‹#›</a:t>
            </a:fld>
            <a:endParaRPr lang="en-US"/>
          </a:p>
        </p:txBody>
      </p:sp>
    </p:spTree>
    <p:extLst>
      <p:ext uri="{BB962C8B-B14F-4D97-AF65-F5344CB8AC3E}">
        <p14:creationId xmlns:p14="http://schemas.microsoft.com/office/powerpoint/2010/main" xmlns="" val="64408594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4" name="Slide Number Placeholder 17"/>
          <p:cNvSpPr>
            <a:spLocks noGrp="1"/>
          </p:cNvSpPr>
          <p:nvPr>
            <p:ph type="sldNum" sz="quarter" idx="11"/>
          </p:nvPr>
        </p:nvSpPr>
        <p:spPr/>
        <p:txBody>
          <a:bodyPr/>
          <a:lstStyle>
            <a:lvl1pPr>
              <a:defRPr/>
            </a:lvl1pPr>
          </a:lstStyle>
          <a:p>
            <a:fld id="{937DB076-C979-4241-8496-BB24C7BC0C29}" type="slidenum">
              <a:rPr lang="en-US"/>
              <a:pPr/>
              <a:t>‹#›</a:t>
            </a:fld>
            <a:endParaRPr lang="en-US"/>
          </a:p>
        </p:txBody>
      </p:sp>
    </p:spTree>
    <p:extLst>
      <p:ext uri="{BB962C8B-B14F-4D97-AF65-F5344CB8AC3E}">
        <p14:creationId xmlns:p14="http://schemas.microsoft.com/office/powerpoint/2010/main" xmlns="" val="421129274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3" name="Slide Number Placeholder 17"/>
          <p:cNvSpPr>
            <a:spLocks noGrp="1"/>
          </p:cNvSpPr>
          <p:nvPr>
            <p:ph type="sldNum" sz="quarter" idx="11"/>
          </p:nvPr>
        </p:nvSpPr>
        <p:spPr/>
        <p:txBody>
          <a:bodyPr/>
          <a:lstStyle>
            <a:lvl1pPr>
              <a:defRPr/>
            </a:lvl1pPr>
          </a:lstStyle>
          <a:p>
            <a:fld id="{21532FC2-EE80-4687-858D-FD26C82D260B}" type="slidenum">
              <a:rPr lang="en-US"/>
              <a:pPr/>
              <a:t>‹#›</a:t>
            </a:fld>
            <a:endParaRPr lang="en-US"/>
          </a:p>
        </p:txBody>
      </p:sp>
    </p:spTree>
    <p:extLst>
      <p:ext uri="{BB962C8B-B14F-4D97-AF65-F5344CB8AC3E}">
        <p14:creationId xmlns:p14="http://schemas.microsoft.com/office/powerpoint/2010/main" xmlns="" val="92428481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6" name="Slide Number Placeholder 17"/>
          <p:cNvSpPr>
            <a:spLocks noGrp="1"/>
          </p:cNvSpPr>
          <p:nvPr>
            <p:ph type="sldNum" sz="quarter" idx="11"/>
          </p:nvPr>
        </p:nvSpPr>
        <p:spPr/>
        <p:txBody>
          <a:bodyPr/>
          <a:lstStyle>
            <a:lvl1pPr>
              <a:defRPr/>
            </a:lvl1pPr>
          </a:lstStyle>
          <a:p>
            <a:fld id="{EC295487-2855-41C7-8064-D6636D10CD53}" type="slidenum">
              <a:rPr lang="en-US"/>
              <a:pPr/>
              <a:t>‹#›</a:t>
            </a:fld>
            <a:endParaRPr lang="en-US"/>
          </a:p>
        </p:txBody>
      </p:sp>
    </p:spTree>
    <p:extLst>
      <p:ext uri="{BB962C8B-B14F-4D97-AF65-F5344CB8AC3E}">
        <p14:creationId xmlns:p14="http://schemas.microsoft.com/office/powerpoint/2010/main" xmlns="" val="40276708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black"/>
              </a:solidFill>
              <a:latin typeface="Constantia"/>
              <a:cs typeface="+mn-cs"/>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black"/>
              </a:solidFill>
              <a:latin typeface="Constantia"/>
              <a:cs typeface="+mn-cs"/>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10" name="Date Placeholder 4"/>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11" name="Slide Number Placeholder 6"/>
          <p:cNvSpPr>
            <a:spLocks noGrp="1"/>
          </p:cNvSpPr>
          <p:nvPr>
            <p:ph type="sldNum" sz="quarter" idx="11"/>
          </p:nvPr>
        </p:nvSpPr>
        <p:spPr>
          <a:xfrm>
            <a:off x="8077200" y="6356350"/>
            <a:ext cx="609600" cy="365125"/>
          </a:xfrm>
        </p:spPr>
        <p:txBody>
          <a:bodyPr/>
          <a:lstStyle>
            <a:lvl1pPr>
              <a:defRPr/>
            </a:lvl1pPr>
          </a:lstStyle>
          <a:p>
            <a:fld id="{424EFFA7-05E3-4E89-B3DC-233C0F1A22AF}" type="slidenum">
              <a:rPr lang="en-US"/>
              <a:pPr/>
              <a:t>‹#›</a:t>
            </a:fld>
            <a:endParaRPr lang="en-US"/>
          </a:p>
        </p:txBody>
      </p:sp>
    </p:spTree>
    <p:extLst>
      <p:ext uri="{BB962C8B-B14F-4D97-AF65-F5344CB8AC3E}">
        <p14:creationId xmlns:p14="http://schemas.microsoft.com/office/powerpoint/2010/main" xmlns="" val="56815698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5" name="Slide Number Placeholder 17"/>
          <p:cNvSpPr>
            <a:spLocks noGrp="1"/>
          </p:cNvSpPr>
          <p:nvPr>
            <p:ph type="sldNum" sz="quarter" idx="11"/>
          </p:nvPr>
        </p:nvSpPr>
        <p:spPr/>
        <p:txBody>
          <a:bodyPr/>
          <a:lstStyle>
            <a:lvl1pPr>
              <a:defRPr/>
            </a:lvl1pPr>
          </a:lstStyle>
          <a:p>
            <a:fld id="{D72F4FA5-5BB2-4E4C-B6E1-BCC8BA57DFED}" type="slidenum">
              <a:rPr lang="en-US"/>
              <a:pPr/>
              <a:t>‹#›</a:t>
            </a:fld>
            <a:endParaRPr lang="en-US"/>
          </a:p>
        </p:txBody>
      </p:sp>
    </p:spTree>
    <p:extLst>
      <p:ext uri="{BB962C8B-B14F-4D97-AF65-F5344CB8AC3E}">
        <p14:creationId xmlns:p14="http://schemas.microsoft.com/office/powerpoint/2010/main" xmlns="" val="292091555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5" name="Slide Number Placeholder 17"/>
          <p:cNvSpPr>
            <a:spLocks noGrp="1"/>
          </p:cNvSpPr>
          <p:nvPr>
            <p:ph type="sldNum" sz="quarter" idx="11"/>
          </p:nvPr>
        </p:nvSpPr>
        <p:spPr/>
        <p:txBody>
          <a:bodyPr/>
          <a:lstStyle>
            <a:lvl1pPr>
              <a:defRPr/>
            </a:lvl1pPr>
          </a:lstStyle>
          <a:p>
            <a:fld id="{408DF351-3098-4298-B2EA-A98B74C1097E}" type="slidenum">
              <a:rPr lang="en-US"/>
              <a:pPr/>
              <a:t>‹#›</a:t>
            </a:fld>
            <a:endParaRPr lang="en-US"/>
          </a:p>
        </p:txBody>
      </p:sp>
    </p:spTree>
    <p:extLst>
      <p:ext uri="{BB962C8B-B14F-4D97-AF65-F5344CB8AC3E}">
        <p14:creationId xmlns:p14="http://schemas.microsoft.com/office/powerpoint/2010/main" xmlns="" val="420163759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704850"/>
            <a:ext cx="8229600" cy="56197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457200" y="6356350"/>
            <a:ext cx="2133600" cy="365125"/>
          </a:xfrm>
        </p:spPr>
        <p:txBody>
          <a:bodyPr/>
          <a:lstStyle>
            <a:lvl1pPr>
              <a:defRPr/>
            </a:lvl1pPr>
          </a:lstStyle>
          <a:p>
            <a:pPr>
              <a:defRPr/>
            </a:pPr>
            <a:endParaRPr lang="en-US">
              <a:solidFill>
                <a:srgbClr val="04617B">
                  <a:shade val="90000"/>
                </a:srgbClr>
              </a:solidFill>
            </a:endParaRPr>
          </a:p>
        </p:txBody>
      </p:sp>
      <p:sp>
        <p:nvSpPr>
          <p:cNvPr id="4" name="Slide Number Placeholder 3"/>
          <p:cNvSpPr>
            <a:spLocks noGrp="1"/>
          </p:cNvSpPr>
          <p:nvPr>
            <p:ph type="sldNum" sz="quarter" idx="11"/>
          </p:nvPr>
        </p:nvSpPr>
        <p:spPr>
          <a:xfrm>
            <a:off x="7924800" y="6356350"/>
            <a:ext cx="762000" cy="365125"/>
          </a:xfrm>
        </p:spPr>
        <p:txBody>
          <a:bodyPr/>
          <a:lstStyle>
            <a:lvl1pPr>
              <a:defRPr/>
            </a:lvl1pPr>
          </a:lstStyle>
          <a:p>
            <a:fld id="{4B058633-58B0-4403-B6EF-06FB3A8FCC7A}" type="slidenum">
              <a:rPr lang="en-US"/>
              <a:pPr/>
              <a:t>‹#›</a:t>
            </a:fld>
            <a:endParaRPr lang="en-US"/>
          </a:p>
        </p:txBody>
      </p:sp>
    </p:spTree>
    <p:extLst>
      <p:ext uri="{BB962C8B-B14F-4D97-AF65-F5344CB8AC3E}">
        <p14:creationId xmlns:p14="http://schemas.microsoft.com/office/powerpoint/2010/main" xmlns="" val="250833156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49350" y="354013"/>
            <a:ext cx="7607300" cy="5603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81000" y="1143000"/>
            <a:ext cx="41148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143000"/>
            <a:ext cx="41148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17"/>
          <p:cNvSpPr>
            <a:spLocks noGrp="1"/>
          </p:cNvSpPr>
          <p:nvPr>
            <p:ph type="sldNum" sz="quarter" idx="11"/>
          </p:nvPr>
        </p:nvSpPr>
        <p:spPr>
          <a:xfrm>
            <a:off x="7924800" y="6400800"/>
            <a:ext cx="762000" cy="365125"/>
          </a:xfrm>
        </p:spPr>
        <p:txBody>
          <a:bodyPr/>
          <a:lstStyle>
            <a:lvl1pPr>
              <a:defRPr/>
            </a:lvl1pPr>
          </a:lstStyle>
          <a:p>
            <a:fld id="{408DF351-3098-4298-B2EA-A98B74C1097E}" type="slidenum">
              <a:rPr lang="en-US"/>
              <a:pPr/>
              <a:t>‹#›</a:t>
            </a:fld>
            <a:endParaRPr lang="en-US"/>
          </a:p>
        </p:txBody>
      </p:sp>
    </p:spTree>
    <p:extLst>
      <p:ext uri="{BB962C8B-B14F-4D97-AF65-F5344CB8AC3E}">
        <p14:creationId xmlns:p14="http://schemas.microsoft.com/office/powerpoint/2010/main" xmlns="" val="330967682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149350" y="354013"/>
            <a:ext cx="7607300" cy="5603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81000" y="1143000"/>
            <a:ext cx="41148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143000"/>
            <a:ext cx="4114800" cy="2324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619500"/>
            <a:ext cx="4114800" cy="2324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17"/>
          <p:cNvSpPr>
            <a:spLocks noGrp="1"/>
          </p:cNvSpPr>
          <p:nvPr>
            <p:ph type="sldNum" sz="quarter" idx="11"/>
          </p:nvPr>
        </p:nvSpPr>
        <p:spPr>
          <a:xfrm>
            <a:off x="7924800" y="6356350"/>
            <a:ext cx="762000" cy="365125"/>
          </a:xfrm>
        </p:spPr>
        <p:txBody>
          <a:bodyPr/>
          <a:lstStyle>
            <a:lvl1pPr>
              <a:defRPr/>
            </a:lvl1pPr>
          </a:lstStyle>
          <a:p>
            <a:fld id="{408DF351-3098-4298-B2EA-A98B74C1097E}" type="slidenum">
              <a:rPr lang="en-US"/>
              <a:pPr/>
              <a:t>‹#›</a:t>
            </a:fld>
            <a:endParaRPr lang="en-US"/>
          </a:p>
        </p:txBody>
      </p:sp>
    </p:spTree>
    <p:extLst>
      <p:ext uri="{BB962C8B-B14F-4D97-AF65-F5344CB8AC3E}">
        <p14:creationId xmlns:p14="http://schemas.microsoft.com/office/powerpoint/2010/main" xmlns="" val="279757143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endParaRPr lang="en-US">
              <a:solidFill>
                <a:srgbClr val="04617B">
                  <a:shade val="90000"/>
                </a:srgbClr>
              </a:solidFill>
            </a:endParaRPr>
          </a:p>
        </p:txBody>
      </p:sp>
      <p:sp>
        <p:nvSpPr>
          <p:cNvPr id="4" name="Slide Number Placeholder 17"/>
          <p:cNvSpPr>
            <a:spLocks noGrp="1"/>
          </p:cNvSpPr>
          <p:nvPr>
            <p:ph type="sldNum" sz="quarter" idx="11"/>
          </p:nvPr>
        </p:nvSpPr>
        <p:spPr>
          <a:xfrm>
            <a:off x="7924800" y="6356350"/>
            <a:ext cx="762000" cy="365125"/>
          </a:xfrm>
        </p:spPr>
        <p:txBody>
          <a:bodyPr/>
          <a:lstStyle>
            <a:lvl1pPr>
              <a:defRPr/>
            </a:lvl1pPr>
          </a:lstStyle>
          <a:p>
            <a:fld id="{408DF351-3098-4298-B2EA-A98B74C1097E}" type="slidenum">
              <a:rPr lang="en-US"/>
              <a:pPr/>
              <a:t>‹#›</a:t>
            </a:fld>
            <a:endParaRPr lang="en-US"/>
          </a:p>
        </p:txBody>
      </p:sp>
    </p:spTree>
    <p:extLst>
      <p:ext uri="{BB962C8B-B14F-4D97-AF65-F5344CB8AC3E}">
        <p14:creationId xmlns:p14="http://schemas.microsoft.com/office/powerpoint/2010/main" xmlns="" val="90181020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6" Type="http://schemas.openxmlformats.org/officeDocument/2006/relationships/theme" Target="../theme/theme2.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dirty="0">
              <a:latin typeface="+mn-lt"/>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dirty="0">
              <a:latin typeface="+mn-lt"/>
              <a:cs typeface="+mn-cs"/>
            </a:endParaRPr>
          </a:p>
        </p:txBody>
      </p:sp>
      <p:sp>
        <p:nvSpPr>
          <p:cNvPr id="9" name="Title Placeholder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30" name="Text Placeholder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dirty="0">
                <a:solidFill>
                  <a:schemeClr val="tx2">
                    <a:shade val="90000"/>
                  </a:schemeClr>
                </a:solidFill>
                <a:latin typeface="Arial" charset="0"/>
                <a:cs typeface="Arial" charset="0"/>
              </a:defRPr>
            </a:lvl1pPr>
          </a:lstStyle>
          <a:p>
            <a:pPr>
              <a:defRPr/>
            </a:pPr>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a:defRPr sz="1200">
                <a:solidFill>
                  <a:srgbClr val="045C75"/>
                </a:solidFill>
              </a:defRPr>
            </a:lvl1pPr>
          </a:lstStyle>
          <a:p>
            <a:fld id="{ABA7C9E3-275E-4F4D-9625-9DAE77933D0F}" type="slidenum">
              <a:rPr lang="en-US"/>
              <a:pPr/>
              <a:t>‹#›</a:t>
            </a:fld>
            <a:endParaRPr lang="en-US"/>
          </a:p>
        </p:txBody>
      </p:sp>
      <p:grpSp>
        <p:nvGrpSpPr>
          <p:cNvPr id="3081"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b="1" i="1" dirty="0">
                <a:latin typeface="Arial" charset="0"/>
                <a:cs typeface="Arial" charset="0"/>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b="1" i="1" dirty="0">
                <a:latin typeface="Arial" charset="0"/>
                <a:cs typeface="Arial" charset="0"/>
              </a:endParaRPr>
            </a:p>
          </p:txBody>
        </p:sp>
      </p:grpSp>
    </p:spTree>
  </p:cSld>
  <p:clrMap bg1="lt1" tx1="dk1" bg2="lt2" tx2="dk2" accent1="accent1" accent2="accent2" accent3="accent3" accent4="accent4" accent5="accent5" accent6="accent6" hlink="hlink" folHlink="folHlink"/>
  <p:sldLayoutIdLst>
    <p:sldLayoutId id="2147483699" r:id="rId1"/>
    <p:sldLayoutId id="2147483690" r:id="rId2"/>
    <p:sldLayoutId id="2147483700" r:id="rId3"/>
    <p:sldLayoutId id="2147483691" r:id="rId4"/>
    <p:sldLayoutId id="2147483692" r:id="rId5"/>
    <p:sldLayoutId id="2147483693" r:id="rId6"/>
    <p:sldLayoutId id="2147483694" r:id="rId7"/>
    <p:sldLayoutId id="2147483695" r:id="rId8"/>
    <p:sldLayoutId id="2147483701" r:id="rId9"/>
    <p:sldLayoutId id="2147483696" r:id="rId10"/>
    <p:sldLayoutId id="2147483697" r:id="rId11"/>
    <p:sldLayoutId id="2147483698" r:id="rId12"/>
    <p:sldLayoutId id="2147483720" r:id="rId13"/>
    <p:sldLayoutId id="2147483721" r:id="rId14"/>
    <p:sldLayoutId id="2147483722" r:id="rId15"/>
  </p:sldLayoutIdLst>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hf sldNum="0" hdr="0" dt="0"/>
  <p:txStyles>
    <p:titleStyle>
      <a:lvl1pPr algn="l" rtl="0" eaLnBrk="0" fontAlgn="base" hangingPunct="0">
        <a:spcBef>
          <a:spcPct val="0"/>
        </a:spcBef>
        <a:spcAft>
          <a:spcPct val="0"/>
        </a:spcAft>
        <a:defRPr sz="4400" b="1" i="1" kern="12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Calibri" pitchFamily="34" charset="0"/>
        </a:defRPr>
      </a:lvl2pPr>
      <a:lvl3pPr algn="l" rtl="0" eaLnBrk="0" fontAlgn="base" hangingPunct="0">
        <a:spcBef>
          <a:spcPct val="0"/>
        </a:spcBef>
        <a:spcAft>
          <a:spcPct val="0"/>
        </a:spcAft>
        <a:defRPr sz="4400">
          <a:solidFill>
            <a:schemeClr val="tx2"/>
          </a:solidFill>
          <a:latin typeface="Calibri" pitchFamily="34" charset="0"/>
        </a:defRPr>
      </a:lvl3pPr>
      <a:lvl4pPr algn="l" rtl="0" eaLnBrk="0" fontAlgn="base" hangingPunct="0">
        <a:spcBef>
          <a:spcPct val="0"/>
        </a:spcBef>
        <a:spcAft>
          <a:spcPct val="0"/>
        </a:spcAft>
        <a:defRPr sz="4400">
          <a:solidFill>
            <a:schemeClr val="tx2"/>
          </a:solidFill>
          <a:latin typeface="Calibri" pitchFamily="34" charset="0"/>
        </a:defRPr>
      </a:lvl4pPr>
      <a:lvl5pPr algn="l" rtl="0" eaLnBrk="0" fontAlgn="base" hangingPunct="0">
        <a:spcBef>
          <a:spcPct val="0"/>
        </a:spcBef>
        <a:spcAft>
          <a:spcPct val="0"/>
        </a:spcAft>
        <a:defRPr sz="4400">
          <a:solidFill>
            <a:schemeClr val="tx2"/>
          </a:solidFill>
          <a:latin typeface="Calibri" pitchFamily="34" charset="0"/>
        </a:defRPr>
      </a:lvl5pPr>
      <a:lvl6pPr marL="457200" algn="l" rtl="0" fontAlgn="base">
        <a:spcBef>
          <a:spcPct val="0"/>
        </a:spcBef>
        <a:spcAft>
          <a:spcPct val="0"/>
        </a:spcAft>
        <a:defRPr sz="4400">
          <a:solidFill>
            <a:schemeClr val="tx2"/>
          </a:solidFill>
          <a:latin typeface="Calibri" pitchFamily="34" charset="0"/>
        </a:defRPr>
      </a:lvl6pPr>
      <a:lvl7pPr marL="914400" algn="l" rtl="0" fontAlgn="base">
        <a:spcBef>
          <a:spcPct val="0"/>
        </a:spcBef>
        <a:spcAft>
          <a:spcPct val="0"/>
        </a:spcAft>
        <a:defRPr sz="4400">
          <a:solidFill>
            <a:schemeClr val="tx2"/>
          </a:solidFill>
          <a:latin typeface="Calibri" pitchFamily="34" charset="0"/>
        </a:defRPr>
      </a:lvl7pPr>
      <a:lvl8pPr marL="1371600" algn="l" rtl="0" fontAlgn="base">
        <a:spcBef>
          <a:spcPct val="0"/>
        </a:spcBef>
        <a:spcAft>
          <a:spcPct val="0"/>
        </a:spcAft>
        <a:defRPr sz="4400">
          <a:solidFill>
            <a:schemeClr val="tx2"/>
          </a:solidFill>
          <a:latin typeface="Calibri" pitchFamily="34" charset="0"/>
        </a:defRPr>
      </a:lvl8pPr>
      <a:lvl9pPr marL="1828800" algn="l" rtl="0" fontAlgn="base">
        <a:spcBef>
          <a:spcPct val="0"/>
        </a:spcBef>
        <a:spcAft>
          <a:spcPct val="0"/>
        </a:spcAft>
        <a:defRPr sz="44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anose="05020102010507070707"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anose="05020102010507070707"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anose="05020102010507070707"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anose="05020102010507070707"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anose="05020102010507070707"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black"/>
              </a:solidFill>
              <a:latin typeface="Constantia"/>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black"/>
              </a:solidFill>
              <a:latin typeface="Constantia"/>
              <a:cs typeface="+mn-cs"/>
            </a:endParaRPr>
          </a:p>
        </p:txBody>
      </p:sp>
      <p:sp>
        <p:nvSpPr>
          <p:cNvPr id="9" name="Title Placeholder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bodyPr>
          <a:lstStyle/>
          <a:p>
            <a:pPr lvl="0"/>
            <a:r>
              <a:rPr lang="en-US" smtClean="0"/>
              <a:t>Click to edit Master title style</a:t>
            </a:r>
          </a:p>
        </p:txBody>
      </p:sp>
      <p:sp>
        <p:nvSpPr>
          <p:cNvPr id="30" name="Text Placeholder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latin typeface="Arial" charset="0"/>
                <a:cs typeface="Arial" charset="0"/>
              </a:defRPr>
            </a:lvl1pPr>
          </a:lstStyle>
          <a:p>
            <a:pPr>
              <a:defRPr/>
            </a:pPr>
            <a:endParaRPr lang="en-US">
              <a:solidFill>
                <a:srgbClr val="04617B">
                  <a:shade val="90000"/>
                </a:srgbClr>
              </a:solidFill>
            </a:endParaRP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a:defRPr sz="1200">
                <a:solidFill>
                  <a:srgbClr val="045C75"/>
                </a:solidFill>
              </a:defRPr>
            </a:lvl1pPr>
          </a:lstStyle>
          <a:p>
            <a:fld id="{862B6655-A2A6-4A02-AC70-43CE2F45D31B}" type="slidenum">
              <a:rPr lang="en-US"/>
              <a:pPr/>
              <a:t>‹#›</a:t>
            </a:fld>
            <a:endParaRPr lang="en-US"/>
          </a:p>
        </p:txBody>
      </p:sp>
      <p:grpSp>
        <p:nvGrpSpPr>
          <p:cNvPr id="1033"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solidFill>
                  <a:prstClr val="black"/>
                </a:solidFill>
                <a:latin typeface="Arial" charset="0"/>
                <a:cs typeface="Arial" charset="0"/>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solidFill>
                  <a:prstClr val="black"/>
                </a:solidFill>
                <a:latin typeface="Arial" charset="0"/>
                <a:cs typeface="Arial" charset="0"/>
              </a:endParaRPr>
            </a:p>
          </p:txBody>
        </p:sp>
      </p:grpSp>
    </p:spTree>
    <p:extLst>
      <p:ext uri="{BB962C8B-B14F-4D97-AF65-F5344CB8AC3E}">
        <p14:creationId xmlns:p14="http://schemas.microsoft.com/office/powerpoint/2010/main" xmlns="" val="1035112275"/>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718" r:id="rId14"/>
    <p:sldLayoutId id="2147483719" r:id="rId15"/>
  </p:sldLayoutIdLst>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hf hdr="0" ftr="0" dt="0"/>
  <p:txStyles>
    <p:titleStyle>
      <a:lvl1pPr algn="l" rtl="0" eaLnBrk="0" fontAlgn="base" hangingPunct="0">
        <a:spcBef>
          <a:spcPct val="0"/>
        </a:spcBef>
        <a:spcAft>
          <a:spcPct val="0"/>
        </a:spcAft>
        <a:defRPr lang="en-US" sz="4400" b="1" i="1" kern="1200" smtClean="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Calibri" pitchFamily="34" charset="0"/>
        </a:defRPr>
      </a:lvl2pPr>
      <a:lvl3pPr algn="l" rtl="0" eaLnBrk="0" fontAlgn="base" hangingPunct="0">
        <a:spcBef>
          <a:spcPct val="0"/>
        </a:spcBef>
        <a:spcAft>
          <a:spcPct val="0"/>
        </a:spcAft>
        <a:defRPr sz="4400">
          <a:solidFill>
            <a:schemeClr val="tx2"/>
          </a:solidFill>
          <a:latin typeface="Calibri" pitchFamily="34" charset="0"/>
        </a:defRPr>
      </a:lvl3pPr>
      <a:lvl4pPr algn="l" rtl="0" eaLnBrk="0" fontAlgn="base" hangingPunct="0">
        <a:spcBef>
          <a:spcPct val="0"/>
        </a:spcBef>
        <a:spcAft>
          <a:spcPct val="0"/>
        </a:spcAft>
        <a:defRPr sz="4400">
          <a:solidFill>
            <a:schemeClr val="tx2"/>
          </a:solidFill>
          <a:latin typeface="Calibri" pitchFamily="34" charset="0"/>
        </a:defRPr>
      </a:lvl4pPr>
      <a:lvl5pPr algn="l" rtl="0" eaLnBrk="0" fontAlgn="base" hangingPunct="0">
        <a:spcBef>
          <a:spcPct val="0"/>
        </a:spcBef>
        <a:spcAft>
          <a:spcPct val="0"/>
        </a:spcAft>
        <a:defRPr sz="4400">
          <a:solidFill>
            <a:schemeClr val="tx2"/>
          </a:solidFill>
          <a:latin typeface="Calibri" pitchFamily="34" charset="0"/>
        </a:defRPr>
      </a:lvl5pPr>
      <a:lvl6pPr marL="457200" algn="l" rtl="0" fontAlgn="base">
        <a:spcBef>
          <a:spcPct val="0"/>
        </a:spcBef>
        <a:spcAft>
          <a:spcPct val="0"/>
        </a:spcAft>
        <a:defRPr sz="4400">
          <a:solidFill>
            <a:schemeClr val="tx2"/>
          </a:solidFill>
          <a:latin typeface="Calibri" pitchFamily="34" charset="0"/>
        </a:defRPr>
      </a:lvl6pPr>
      <a:lvl7pPr marL="914400" algn="l" rtl="0" fontAlgn="base">
        <a:spcBef>
          <a:spcPct val="0"/>
        </a:spcBef>
        <a:spcAft>
          <a:spcPct val="0"/>
        </a:spcAft>
        <a:defRPr sz="4400">
          <a:solidFill>
            <a:schemeClr val="tx2"/>
          </a:solidFill>
          <a:latin typeface="Calibri" pitchFamily="34" charset="0"/>
        </a:defRPr>
      </a:lvl7pPr>
      <a:lvl8pPr marL="1371600" algn="l" rtl="0" fontAlgn="base">
        <a:spcBef>
          <a:spcPct val="0"/>
        </a:spcBef>
        <a:spcAft>
          <a:spcPct val="0"/>
        </a:spcAft>
        <a:defRPr sz="4400">
          <a:solidFill>
            <a:schemeClr val="tx2"/>
          </a:solidFill>
          <a:latin typeface="Calibri" pitchFamily="34" charset="0"/>
        </a:defRPr>
      </a:lvl8pPr>
      <a:lvl9pPr marL="1828800" algn="l" rtl="0" fontAlgn="base">
        <a:spcBef>
          <a:spcPct val="0"/>
        </a:spcBef>
        <a:spcAft>
          <a:spcPct val="0"/>
        </a:spcAft>
        <a:defRPr sz="44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anose="05020102010507070707"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anose="05020102010507070707"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anose="05020102010507070707"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anose="05020102010507070707"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anose="05020102010507070707"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19.wmf"/></Relationships>
</file>

<file path=ppt/slides/_rels/slide3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21.wmf"/></Relationships>
</file>

<file path=ppt/slides/_rels/slide3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notesSlide" Target="../notesSlides/notesSlide41.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image" Target="../media/image26.wmf"/></Relationships>
</file>

<file path=ppt/slides/_rels/slide44.x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14.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5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oleObject" Target="../embeddings/oleObject3.bin"/></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oleObject" Target="../embeddings/oleObject4.bin"/></Relationships>
</file>

<file path=ppt/slides/_rels/slide5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7.xml"/><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8.xml"/><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9.xml"/><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0.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61.xml"/><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63.xml"/><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6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66.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7.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6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68.xml"/><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69.xml"/><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72.xml"/><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74.xml"/><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3.xml"/></Relationships>
</file>

<file path=ppt/slides/_rels/slide7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76.xml"/><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77.xml"/><Relationship Id="rId1"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80.xml"/><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7.png"/><Relationship Id="rId4" Type="http://schemas.openxmlformats.org/officeDocument/2006/relationships/image" Target="../media/image53.png"/></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13.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13.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3.xml"/></Relationships>
</file>

<file path=ppt/slides/_rels/slide8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84.xml"/><Relationship Id="rId1" Type="http://schemas.openxmlformats.org/officeDocument/2006/relationships/slideLayout" Target="../slideLayouts/slideLayout13.xml"/></Relationships>
</file>

<file path=ppt/slides/_rels/slide8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85.xml"/><Relationship Id="rId1" Type="http://schemas.openxmlformats.org/officeDocument/2006/relationships/slideLayout" Target="../slideLayouts/slideLayout13.xml"/></Relationships>
</file>

<file path=ppt/slides/_rels/slide8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86.xml"/><Relationship Id="rId1" Type="http://schemas.openxmlformats.org/officeDocument/2006/relationships/slideLayout" Target="../slideLayouts/slideLayout13.xml"/></Relationships>
</file>

<file path=ppt/slides/_rels/slide8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87.xml"/><Relationship Id="rId1" Type="http://schemas.openxmlformats.org/officeDocument/2006/relationships/slideLayout" Target="../slideLayouts/slideLayout15.xml"/></Relationships>
</file>

<file path=ppt/slides/_rels/slide8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88.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9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89.xml"/><Relationship Id="rId1" Type="http://schemas.openxmlformats.org/officeDocument/2006/relationships/slideLayout" Target="../slideLayouts/slideLayout13.xml"/></Relationships>
</file>

<file path=ppt/slides/_rels/slide9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90.xml"/><Relationship Id="rId1" Type="http://schemas.openxmlformats.org/officeDocument/2006/relationships/slideLayout" Target="../slideLayouts/slideLayout13.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33795" name="Rectangle 3"/>
          <p:cNvSpPr>
            <a:spLocks noGrp="1" noChangeArrowheads="1"/>
          </p:cNvSpPr>
          <p:nvPr>
            <p:ph type="subTitle" idx="1"/>
          </p:nvPr>
        </p:nvSpPr>
        <p:spPr>
          <a:xfrm>
            <a:off x="1485900" y="3048000"/>
            <a:ext cx="6172200" cy="655638"/>
          </a:xfrm>
          <a:extLs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nchor="b"/>
          <a:lstStyle/>
          <a:p>
            <a:pPr marL="109538" marR="0" algn="ctr">
              <a:lnSpc>
                <a:spcPct val="90000"/>
              </a:lnSpc>
              <a:spcBef>
                <a:spcPct val="0"/>
              </a:spcBef>
            </a:pPr>
            <a:r>
              <a:rPr lang="en-US" sz="3900" b="1" i="1" dirty="0" smtClean="0">
                <a:solidFill>
                  <a:schemeClr val="bg2"/>
                </a:solidFill>
                <a:latin typeface="Calibri" panose="020F0502020204030204" pitchFamily="34" charset="0"/>
              </a:rPr>
              <a:t>Revision</a:t>
            </a:r>
          </a:p>
        </p:txBody>
      </p:sp>
      <p:sp>
        <p:nvSpPr>
          <p:cNvPr id="33797" name="Slide Number Placeholder 2"/>
          <p:cNvSpPr>
            <a:spLocks noGrp="1"/>
          </p:cNvSpPr>
          <p:nvPr>
            <p:ph type="sldNum"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E7935FF-3A6A-4EF0-8920-D4154A65C4E8}" type="slidenum">
              <a:rPr lang="en-US" smtClean="0">
                <a:solidFill>
                  <a:srgbClr val="D1EAEE"/>
                </a:solidFill>
              </a:rPr>
              <a:pPr/>
              <a:t>1</a:t>
            </a:fld>
            <a:endParaRPr lang="en-US" smtClean="0">
              <a:solidFill>
                <a:srgbClr val="D1EAEE"/>
              </a:solidFill>
            </a:endParaRPr>
          </a:p>
        </p:txBody>
      </p:sp>
      <p:sp>
        <p:nvSpPr>
          <p:cNvPr id="2" name="Rectangle 1"/>
          <p:cNvSpPr/>
          <p:nvPr/>
        </p:nvSpPr>
        <p:spPr>
          <a:xfrm>
            <a:off x="990600" y="623888"/>
            <a:ext cx="7162800"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en-US" sz="3600" b="1" dirty="0">
                <a:solidFill>
                  <a:prstClr val="white"/>
                </a:solidFill>
              </a:rPr>
              <a:t>Lecture </a:t>
            </a:r>
            <a:r>
              <a:rPr lang="en-US" sz="3600" b="1" dirty="0" smtClean="0">
                <a:solidFill>
                  <a:prstClr val="white"/>
                </a:solidFill>
              </a:rPr>
              <a:t>32</a:t>
            </a:r>
            <a:endParaRPr lang="en-US" sz="3600" b="1" dirty="0">
              <a:solidFill>
                <a:prstClr val="white"/>
              </a:solidFill>
            </a:endParaRPr>
          </a:p>
        </p:txBody>
      </p:sp>
      <p:sp>
        <p:nvSpPr>
          <p:cNvPr id="33798" name="Rectangle 3"/>
          <p:cNvSpPr txBox="1">
            <a:spLocks noChangeArrowheads="1"/>
          </p:cNvSpPr>
          <p:nvPr/>
        </p:nvSpPr>
        <p:spPr bwMode="auto">
          <a:xfrm>
            <a:off x="838200" y="5105400"/>
            <a:ext cx="6172200" cy="1219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nchor="b"/>
          <a:lstStyle>
            <a:lvl1pPr marL="109538">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639763" indent="-246063">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indent="-246063">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187450" indent="-20955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1462088" indent="-20955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19192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3764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28336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2908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0" hangingPunct="0">
              <a:lnSpc>
                <a:spcPct val="90000"/>
              </a:lnSpc>
              <a:spcBef>
                <a:spcPct val="0"/>
              </a:spcBef>
              <a:buFont typeface="Wingdings 2" panose="05020102010507070707" pitchFamily="18" charset="2"/>
              <a:buNone/>
            </a:pPr>
            <a:r>
              <a:rPr lang="en-US" sz="2000" b="1" i="1" u="sng" dirty="0">
                <a:solidFill>
                  <a:srgbClr val="04617B"/>
                </a:solidFill>
                <a:latin typeface="Calibri" panose="020F0502020204030204" pitchFamily="34" charset="0"/>
              </a:rPr>
              <a:t>Readings</a:t>
            </a:r>
          </a:p>
          <a:p>
            <a:pPr eaLnBrk="0" hangingPunct="0">
              <a:lnSpc>
                <a:spcPct val="90000"/>
              </a:lnSpc>
              <a:spcBef>
                <a:spcPct val="0"/>
              </a:spcBef>
              <a:buFont typeface="Wingdings 2" panose="05020102010507070707" pitchFamily="18" charset="2"/>
              <a:buNone/>
            </a:pPr>
            <a:r>
              <a:rPr lang="en-US" sz="1400" b="1" i="1" dirty="0" smtClean="0">
                <a:solidFill>
                  <a:srgbClr val="04617B"/>
                </a:solidFill>
                <a:latin typeface="Calibri" panose="020F0502020204030204" pitchFamily="34" charset="0"/>
              </a:rPr>
              <a:t>Cost </a:t>
            </a:r>
            <a:r>
              <a:rPr lang="en-US" sz="1400" b="1" i="1" dirty="0">
                <a:solidFill>
                  <a:srgbClr val="04617B"/>
                </a:solidFill>
                <a:latin typeface="Calibri" panose="020F0502020204030204" pitchFamily="34" charset="0"/>
              </a:rPr>
              <a:t>Accounting, Managerial Emphasis, 14</a:t>
            </a:r>
            <a:r>
              <a:rPr lang="en-US" sz="1400" b="1" i="1" baseline="30000" dirty="0">
                <a:solidFill>
                  <a:srgbClr val="04617B"/>
                </a:solidFill>
                <a:latin typeface="Calibri" panose="020F0502020204030204" pitchFamily="34" charset="0"/>
              </a:rPr>
              <a:t>th</a:t>
            </a:r>
            <a:r>
              <a:rPr lang="en-US" sz="1400" b="1" i="1" dirty="0">
                <a:solidFill>
                  <a:srgbClr val="04617B"/>
                </a:solidFill>
                <a:latin typeface="Calibri" panose="020F0502020204030204" pitchFamily="34" charset="0"/>
              </a:rPr>
              <a:t> edition by </a:t>
            </a:r>
            <a:r>
              <a:rPr lang="en-US" sz="1400" b="1" i="1" dirty="0" err="1">
                <a:solidFill>
                  <a:srgbClr val="04617B"/>
                </a:solidFill>
                <a:latin typeface="Calibri" panose="020F0502020204030204" pitchFamily="34" charset="0"/>
              </a:rPr>
              <a:t>Horengren</a:t>
            </a:r>
            <a:endParaRPr lang="en-US" sz="1400" b="1" i="1" dirty="0">
              <a:solidFill>
                <a:srgbClr val="04617B"/>
              </a:solidFill>
              <a:latin typeface="Calibri" panose="020F0502020204030204" pitchFamily="34" charset="0"/>
            </a:endParaRPr>
          </a:p>
          <a:p>
            <a:pPr eaLnBrk="0" hangingPunct="0">
              <a:lnSpc>
                <a:spcPct val="90000"/>
              </a:lnSpc>
              <a:spcBef>
                <a:spcPct val="0"/>
              </a:spcBef>
              <a:buFont typeface="Wingdings 2" panose="05020102010507070707" pitchFamily="18" charset="2"/>
              <a:buNone/>
            </a:pPr>
            <a:r>
              <a:rPr lang="en-US" sz="1400" b="1" i="1" dirty="0" smtClean="0">
                <a:solidFill>
                  <a:srgbClr val="04617B"/>
                </a:solidFill>
                <a:latin typeface="Calibri" panose="020F0502020204030204" pitchFamily="34" charset="0"/>
              </a:rPr>
              <a:t>Managerial </a:t>
            </a:r>
            <a:r>
              <a:rPr lang="en-US" sz="1400" b="1" i="1" dirty="0">
                <a:solidFill>
                  <a:srgbClr val="04617B"/>
                </a:solidFill>
                <a:latin typeface="Calibri" panose="020F0502020204030204" pitchFamily="34" charset="0"/>
              </a:rPr>
              <a:t>Accounting 6</a:t>
            </a:r>
            <a:r>
              <a:rPr lang="en-US" sz="1400" b="1" i="1" baseline="30000" dirty="0">
                <a:solidFill>
                  <a:srgbClr val="04617B"/>
                </a:solidFill>
                <a:latin typeface="Calibri" panose="020F0502020204030204" pitchFamily="34" charset="0"/>
              </a:rPr>
              <a:t>th</a:t>
            </a:r>
            <a:r>
              <a:rPr lang="en-US" sz="1400" b="1" i="1" dirty="0">
                <a:solidFill>
                  <a:srgbClr val="04617B"/>
                </a:solidFill>
                <a:latin typeface="Calibri" panose="020F0502020204030204" pitchFamily="34" charset="0"/>
              </a:rPr>
              <a:t> edition by </a:t>
            </a:r>
            <a:r>
              <a:rPr lang="en-US" sz="1400" b="1" i="1" dirty="0" err="1">
                <a:solidFill>
                  <a:srgbClr val="04617B"/>
                </a:solidFill>
                <a:latin typeface="Calibri" panose="020F0502020204030204" pitchFamily="34" charset="0"/>
              </a:rPr>
              <a:t>Weygandt</a:t>
            </a:r>
            <a:r>
              <a:rPr lang="en-US" sz="1400" b="1" i="1" dirty="0">
                <a:solidFill>
                  <a:srgbClr val="04617B"/>
                </a:solidFill>
                <a:latin typeface="Calibri" panose="020F0502020204030204" pitchFamily="34" charset="0"/>
              </a:rPr>
              <a:t>, </a:t>
            </a:r>
            <a:r>
              <a:rPr lang="en-US" sz="1400" b="1" i="1" dirty="0" err="1">
                <a:solidFill>
                  <a:srgbClr val="04617B"/>
                </a:solidFill>
                <a:latin typeface="Calibri" panose="020F0502020204030204" pitchFamily="34" charset="0"/>
              </a:rPr>
              <a:t>kimmel</a:t>
            </a:r>
            <a:r>
              <a:rPr lang="en-US" sz="1400" b="1" i="1" dirty="0">
                <a:solidFill>
                  <a:srgbClr val="04617B"/>
                </a:solidFill>
                <a:latin typeface="Calibri" panose="020F0502020204030204" pitchFamily="34" charset="0"/>
              </a:rPr>
              <a:t>, </a:t>
            </a:r>
            <a:r>
              <a:rPr lang="en-US" sz="1400" b="1" i="1" dirty="0" err="1" smtClean="0">
                <a:solidFill>
                  <a:srgbClr val="04617B"/>
                </a:solidFill>
                <a:latin typeface="Calibri" panose="020F0502020204030204" pitchFamily="34" charset="0"/>
              </a:rPr>
              <a:t>kieso</a:t>
            </a:r>
            <a:endParaRPr lang="en-US" sz="1400" b="1" i="1" dirty="0" smtClean="0">
              <a:solidFill>
                <a:srgbClr val="04617B"/>
              </a:solidFill>
              <a:latin typeface="Calibri" panose="020F0502020204030204" pitchFamily="34" charset="0"/>
            </a:endParaRPr>
          </a:p>
          <a:p>
            <a:pPr eaLnBrk="0" hangingPunct="0">
              <a:lnSpc>
                <a:spcPct val="90000"/>
              </a:lnSpc>
              <a:spcBef>
                <a:spcPct val="0"/>
              </a:spcBef>
              <a:buNone/>
            </a:pPr>
            <a:r>
              <a:rPr lang="en-US" sz="1400" b="1" i="1" dirty="0" smtClean="0">
                <a:solidFill>
                  <a:srgbClr val="04617B"/>
                </a:solidFill>
                <a:latin typeface="Calibri" panose="020F0502020204030204" pitchFamily="34" charset="0"/>
              </a:rPr>
              <a:t>Managerial </a:t>
            </a:r>
            <a:r>
              <a:rPr lang="en-US" sz="1400" b="1" i="1" dirty="0">
                <a:solidFill>
                  <a:srgbClr val="04617B"/>
                </a:solidFill>
                <a:latin typeface="Calibri" panose="020F0502020204030204" pitchFamily="34" charset="0"/>
              </a:rPr>
              <a:t>Accounting 12</a:t>
            </a:r>
            <a:r>
              <a:rPr lang="en-US" sz="1400" b="1" i="1" baseline="30000" dirty="0">
                <a:solidFill>
                  <a:srgbClr val="04617B"/>
                </a:solidFill>
                <a:latin typeface="Calibri" panose="020F0502020204030204" pitchFamily="34" charset="0"/>
              </a:rPr>
              <a:t>th</a:t>
            </a:r>
            <a:r>
              <a:rPr lang="en-US" sz="1400" b="1" i="1" dirty="0">
                <a:solidFill>
                  <a:srgbClr val="04617B"/>
                </a:solidFill>
                <a:latin typeface="Calibri" panose="020F0502020204030204" pitchFamily="34" charset="0"/>
              </a:rPr>
              <a:t> edition by Garrison, Noreen, </a:t>
            </a:r>
            <a:r>
              <a:rPr lang="en-US" sz="1400" b="1" i="1" dirty="0" smtClean="0">
                <a:solidFill>
                  <a:srgbClr val="04617B"/>
                </a:solidFill>
                <a:latin typeface="Calibri" panose="020F0502020204030204" pitchFamily="34" charset="0"/>
              </a:rPr>
              <a:t>Brewer</a:t>
            </a:r>
            <a:endParaRPr lang="en-US" sz="1400" b="1" i="1" dirty="0">
              <a:solidFill>
                <a:srgbClr val="04617B"/>
              </a:solidFill>
              <a:latin typeface="Calibri" panose="020F0502020204030204" pitchFamily="34" charset="0"/>
            </a:endParaRPr>
          </a:p>
        </p:txBody>
      </p:sp>
    </p:spTree>
    <p:extLst>
      <p:ext uri="{BB962C8B-B14F-4D97-AF65-F5344CB8AC3E}">
        <p14:creationId xmlns:p14="http://schemas.microsoft.com/office/powerpoint/2010/main" xmlns="" val="152554298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Objectives</a:t>
            </a:r>
            <a:endParaRPr lang="en-US" dirty="0"/>
          </a:p>
        </p:txBody>
      </p:sp>
      <p:sp>
        <p:nvSpPr>
          <p:cNvPr id="3" name="Content Placeholder 2"/>
          <p:cNvSpPr>
            <a:spLocks noGrp="1"/>
          </p:cNvSpPr>
          <p:nvPr>
            <p:ph idx="1"/>
          </p:nvPr>
        </p:nvSpPr>
        <p:spPr>
          <a:xfrm>
            <a:off x="457200" y="2163763"/>
            <a:ext cx="8229600" cy="4237037"/>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590550" indent="-590550"/>
            <a:r>
              <a:rPr lang="en-US" sz="2000" dirty="0"/>
              <a:t>Use time-and-material pricing to determine the cost of services provided.</a:t>
            </a:r>
          </a:p>
          <a:p>
            <a:pPr marL="590550" indent="-590550"/>
            <a:r>
              <a:rPr lang="en-US" sz="2000" dirty="0"/>
              <a:t>Determine a transfer price using the negotiated, cost-based, and market-based approaches.</a:t>
            </a:r>
          </a:p>
          <a:p>
            <a:pPr marL="590550" indent="-590550"/>
            <a:r>
              <a:rPr lang="en-US" sz="2000" dirty="0"/>
              <a:t>Explain issues involved in transferring goods between divisions in different countries</a:t>
            </a:r>
            <a:r>
              <a:rPr lang="en-US" sz="2000" dirty="0" smtClean="0"/>
              <a:t>.</a:t>
            </a:r>
          </a:p>
          <a:p>
            <a:pPr marL="590550" indent="-590550"/>
            <a:r>
              <a:rPr lang="en-US" sz="2000" dirty="0" smtClean="0"/>
              <a:t>Sales Variance analysis</a:t>
            </a:r>
          </a:p>
          <a:p>
            <a:pPr marL="590550" indent="-590550">
              <a:lnSpc>
                <a:spcPct val="115000"/>
              </a:lnSpc>
            </a:pPr>
            <a:r>
              <a:rPr lang="en-US" sz="2000" dirty="0"/>
              <a:t>Describe the sources for preparing the budgeted income statement.</a:t>
            </a:r>
          </a:p>
          <a:p>
            <a:pPr marL="590550" indent="-590550">
              <a:lnSpc>
                <a:spcPct val="115000"/>
              </a:lnSpc>
            </a:pPr>
            <a:r>
              <a:rPr lang="en-US" sz="2000" dirty="0"/>
              <a:t>Explain the principal sections of a cash budget.</a:t>
            </a:r>
          </a:p>
          <a:p>
            <a:pPr marL="590550" indent="-590550">
              <a:lnSpc>
                <a:spcPct val="115000"/>
              </a:lnSpc>
            </a:pPr>
            <a:r>
              <a:rPr lang="en-US" sz="2000" dirty="0"/>
              <a:t>Indicate the applicability of budgeting in non-manufacturing companies.</a:t>
            </a:r>
          </a:p>
          <a:p>
            <a:pPr marL="590550" indent="-590550"/>
            <a:endParaRPr lang="en-US" sz="2000" dirty="0"/>
          </a:p>
          <a:p>
            <a:pPr eaLnBrk="1" hangingPunct="1"/>
            <a:endParaRPr lang="en-US" sz="2000" dirty="0"/>
          </a:p>
          <a:p>
            <a:pPr eaLnBrk="1" hangingPunct="1"/>
            <a:endParaRPr lang="en-US" sz="2000" dirty="0"/>
          </a:p>
          <a:p>
            <a:pPr eaLnBrk="1" hangingPunct="1"/>
            <a:endParaRPr lang="en-US" sz="2000" dirty="0"/>
          </a:p>
          <a:p>
            <a:pPr eaLnBrk="1" hangingPunct="1"/>
            <a:endParaRPr lang="en-US" sz="2000" dirty="0"/>
          </a:p>
          <a:p>
            <a:pPr eaLnBrk="1" hangingPunct="1"/>
            <a:endParaRPr lang="en-US" sz="2000" dirty="0"/>
          </a:p>
          <a:p>
            <a:pPr eaLnBrk="1" hangingPunct="1"/>
            <a:endParaRPr lang="en-US" sz="2000" dirty="0"/>
          </a:p>
        </p:txBody>
      </p:sp>
    </p:spTree>
    <p:extLst>
      <p:ext uri="{BB962C8B-B14F-4D97-AF65-F5344CB8AC3E}">
        <p14:creationId xmlns:p14="http://schemas.microsoft.com/office/powerpoint/2010/main" xmlns="" val="216911113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3"/>
          <p:cNvSpPr>
            <a:spLocks noGrp="1" noChangeArrowheads="1"/>
          </p:cNvSpPr>
          <p:nvPr>
            <p:ph type="body" sz="half" idx="1"/>
          </p:nvPr>
        </p:nvSpPr>
        <p:spPr>
          <a:xfrm>
            <a:off x="685800" y="1447800"/>
            <a:ext cx="7848600" cy="4800600"/>
          </a:xfrm>
          <a:noFill/>
          <a:ln cap="flat">
            <a:solidFill>
              <a:schemeClr val="bg1"/>
            </a:solidFill>
          </a:ln>
          <a:extLst>
            <a:ext uri="{909E8E84-426E-40DD-AFC4-6F175D3DCCD1}">
              <a14:hiddenFill xmlns:a14="http://schemas.microsoft.com/office/drawing/2010/main" xmlns="">
                <a:solidFill>
                  <a:srgbClr val="FFFFFF"/>
                </a:solidFill>
              </a14:hiddenFill>
            </a:ext>
          </a:extLst>
        </p:spPr>
        <p:txBody>
          <a:bodyPr lIns="90488" tIns="44450" rIns="90488" bIns="44450"/>
          <a:lstStyle/>
          <a:p>
            <a:pPr marL="0" indent="0">
              <a:lnSpc>
                <a:spcPct val="120000"/>
              </a:lnSpc>
              <a:spcBef>
                <a:spcPct val="50000"/>
              </a:spcBef>
              <a:buClr>
                <a:srgbClr val="FF0000"/>
              </a:buClr>
              <a:buFont typeface="Wingdings" panose="05000000000000000000" pitchFamily="2" charset="2"/>
              <a:buNone/>
            </a:pPr>
            <a:r>
              <a:rPr lang="en-US" altLang="en-US" sz="2200" b="0" smtClean="0">
                <a:effectLst/>
              </a:rPr>
              <a:t>Time-and-material pricing is an approach to cost-plus pricing in which the company uses </a:t>
            </a:r>
            <a:r>
              <a:rPr lang="en-US" altLang="en-US" sz="2200" smtClean="0">
                <a:solidFill>
                  <a:srgbClr val="800000"/>
                </a:solidFill>
                <a:effectLst/>
              </a:rPr>
              <a:t>two</a:t>
            </a:r>
            <a:r>
              <a:rPr lang="en-US" altLang="en-US" sz="2200" b="0" smtClean="0">
                <a:effectLst/>
              </a:rPr>
              <a:t> pricing rates:</a:t>
            </a:r>
          </a:p>
          <a:p>
            <a:pPr marL="685800" lvl="1" indent="-457200">
              <a:lnSpc>
                <a:spcPct val="120000"/>
              </a:lnSpc>
              <a:spcBef>
                <a:spcPct val="50000"/>
              </a:spcBef>
              <a:buClr>
                <a:srgbClr val="800000"/>
              </a:buClr>
              <a:buSzPct val="80000"/>
              <a:buFont typeface="Wingdings" panose="05000000000000000000" pitchFamily="2" charset="2"/>
              <a:buChar char="u"/>
            </a:pPr>
            <a:r>
              <a:rPr lang="en-US" altLang="en-US" sz="2100" b="0" smtClean="0">
                <a:effectLst/>
              </a:rPr>
              <a:t>One for </a:t>
            </a:r>
            <a:r>
              <a:rPr lang="en-US" altLang="en-US" sz="2100" smtClean="0">
                <a:solidFill>
                  <a:srgbClr val="800000"/>
                </a:solidFill>
                <a:effectLst/>
              </a:rPr>
              <a:t>labor</a:t>
            </a:r>
            <a:r>
              <a:rPr lang="en-US" altLang="en-US" sz="2100" b="0" i="1" smtClean="0">
                <a:solidFill>
                  <a:schemeClr val="accent2"/>
                </a:solidFill>
                <a:effectLst/>
              </a:rPr>
              <a:t> </a:t>
            </a:r>
            <a:r>
              <a:rPr lang="en-US" altLang="en-US" sz="2100" b="0" smtClean="0">
                <a:effectLst/>
              </a:rPr>
              <a:t>used on a job - includes direct labor time and other employee costs.</a:t>
            </a:r>
          </a:p>
          <a:p>
            <a:pPr marL="685800" lvl="1" indent="-457200">
              <a:lnSpc>
                <a:spcPct val="120000"/>
              </a:lnSpc>
              <a:spcBef>
                <a:spcPct val="50000"/>
              </a:spcBef>
              <a:buClr>
                <a:srgbClr val="800000"/>
              </a:buClr>
              <a:buSzPct val="80000"/>
              <a:buFont typeface="Wingdings" panose="05000000000000000000" pitchFamily="2" charset="2"/>
              <a:buChar char="u"/>
            </a:pPr>
            <a:r>
              <a:rPr lang="en-US" altLang="en-US" sz="2100" b="0" smtClean="0">
                <a:effectLst/>
              </a:rPr>
              <a:t>One for </a:t>
            </a:r>
            <a:r>
              <a:rPr lang="en-US" altLang="en-US" sz="2100" smtClean="0">
                <a:solidFill>
                  <a:srgbClr val="800000"/>
                </a:solidFill>
                <a:effectLst/>
              </a:rPr>
              <a:t>material </a:t>
            </a:r>
            <a:r>
              <a:rPr lang="en-US" altLang="en-US" sz="2100" b="0" smtClean="0">
                <a:solidFill>
                  <a:schemeClr val="tx1"/>
                </a:solidFill>
                <a:effectLst/>
              </a:rPr>
              <a:t>-  includes cost of direct parts and materials and a material loading charge for related overhead.</a:t>
            </a:r>
          </a:p>
          <a:p>
            <a:pPr marL="0" indent="0">
              <a:lnSpc>
                <a:spcPct val="120000"/>
              </a:lnSpc>
              <a:spcBef>
                <a:spcPct val="50000"/>
              </a:spcBef>
              <a:buClr>
                <a:srgbClr val="FF0000"/>
              </a:buClr>
              <a:buFont typeface="Wingdings" panose="05000000000000000000" pitchFamily="2" charset="2"/>
              <a:buNone/>
            </a:pPr>
            <a:r>
              <a:rPr lang="en-US" altLang="en-US" sz="2200" b="0" smtClean="0">
                <a:effectLst/>
              </a:rPr>
              <a:t>Widely used in service industries, especially professional firms such as public accounting, law, and engineering.</a:t>
            </a:r>
          </a:p>
        </p:txBody>
      </p:sp>
      <p:sp>
        <p:nvSpPr>
          <p:cNvPr id="831503" name="Rectangle 15"/>
          <p:cNvSpPr>
            <a:spLocks noChangeArrowheads="1"/>
          </p:cNvSpPr>
          <p:nvPr/>
        </p:nvSpPr>
        <p:spPr bwMode="auto">
          <a:xfrm>
            <a:off x="304800" y="457200"/>
            <a:ext cx="85344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7500"/>
          </a:bodyPr>
          <a:lstStyle/>
          <a:p>
            <a:r>
              <a:rPr lang="en-US" sz="4000" b="1" i="1" dirty="0">
                <a:solidFill>
                  <a:schemeClr val="tx2"/>
                </a:solidFill>
                <a:latin typeface="+mj-lt"/>
                <a:ea typeface="+mj-ea"/>
                <a:cs typeface="+mj-cs"/>
              </a:rPr>
              <a:t>Pricing Services</a:t>
            </a:r>
          </a:p>
        </p:txBody>
      </p:sp>
      <p:sp>
        <p:nvSpPr>
          <p:cNvPr id="3" name="Slide Number Placeholder 2"/>
          <p:cNvSpPr>
            <a:spLocks noGrp="1"/>
          </p:cNvSpPr>
          <p:nvPr>
            <p:ph type="sldNum" sz="quarter" idx="11"/>
          </p:nvPr>
        </p:nvSpPr>
        <p:spPr/>
        <p:txBody>
          <a:bodyPr/>
          <a:lstStyle/>
          <a:p>
            <a:fld id="{408DF351-3098-4298-B2EA-A98B74C1097E}" type="slidenum">
              <a:rPr lang="en-US" smtClean="0"/>
              <a:pPr/>
              <a:t>3</a:t>
            </a:fld>
            <a:endParaRPr lang="en-US"/>
          </a:p>
        </p:txBody>
      </p:sp>
    </p:spTree>
    <p:extLst>
      <p:ext uri="{BB962C8B-B14F-4D97-AF65-F5344CB8AC3E}">
        <p14:creationId xmlns:p14="http://schemas.microsoft.com/office/powerpoint/2010/main" xmlns="" val="56819562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body" sz="half" idx="1"/>
          </p:nvPr>
        </p:nvSpPr>
        <p:spPr>
          <a:xfrm>
            <a:off x="685800" y="1447800"/>
            <a:ext cx="7848600" cy="914400"/>
          </a:xfrm>
          <a:noFill/>
          <a:ln cap="flat">
            <a:solidFill>
              <a:schemeClr val="bg1"/>
            </a:solidFill>
          </a:ln>
          <a:extLst>
            <a:ext uri="{909E8E84-426E-40DD-AFC4-6F175D3DCCD1}">
              <a14:hiddenFill xmlns:a14="http://schemas.microsoft.com/office/drawing/2010/main" xmlns="">
                <a:solidFill>
                  <a:srgbClr val="FFFFFF"/>
                </a:solidFill>
              </a14:hiddenFill>
            </a:ext>
          </a:extLst>
        </p:spPr>
        <p:txBody>
          <a:bodyPr lIns="90488" tIns="44450" rIns="90488" bIns="44450"/>
          <a:lstStyle/>
          <a:p>
            <a:pPr marL="0" indent="0">
              <a:lnSpc>
                <a:spcPct val="115000"/>
              </a:lnSpc>
              <a:spcBef>
                <a:spcPct val="50000"/>
              </a:spcBef>
              <a:buClr>
                <a:srgbClr val="FF0000"/>
              </a:buClr>
              <a:buFont typeface="Wingdings" panose="05000000000000000000" pitchFamily="2" charset="2"/>
              <a:buNone/>
            </a:pPr>
            <a:r>
              <a:rPr lang="en-US" altLang="en-US" sz="2200" smtClean="0">
                <a:solidFill>
                  <a:srgbClr val="800000"/>
                </a:solidFill>
                <a:effectLst/>
              </a:rPr>
              <a:t>Illustration:</a:t>
            </a:r>
            <a:r>
              <a:rPr lang="en-US" altLang="en-US" sz="2200" b="0" smtClean="0">
                <a:effectLst/>
              </a:rPr>
              <a:t>  Assume the following data for Lake Holiday Marina, a boat and motor repair shop.</a:t>
            </a:r>
          </a:p>
        </p:txBody>
      </p:sp>
      <p:sp>
        <p:nvSpPr>
          <p:cNvPr id="1108999" name="Rectangle 7"/>
          <p:cNvSpPr>
            <a:spLocks noChangeArrowheads="1"/>
          </p:cNvSpPr>
          <p:nvPr/>
        </p:nvSpPr>
        <p:spPr bwMode="auto">
          <a:xfrm>
            <a:off x="304800" y="457200"/>
            <a:ext cx="85344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7500"/>
          </a:bodyPr>
          <a:lstStyle/>
          <a:p>
            <a:r>
              <a:rPr lang="en-US" sz="4000" b="1" i="1" dirty="0">
                <a:solidFill>
                  <a:schemeClr val="tx2"/>
                </a:solidFill>
                <a:latin typeface="+mj-lt"/>
                <a:ea typeface="+mj-ea"/>
                <a:cs typeface="+mj-cs"/>
              </a:rPr>
              <a:t>Pricing Services</a:t>
            </a:r>
          </a:p>
        </p:txBody>
      </p:sp>
      <p:pic>
        <p:nvPicPr>
          <p:cNvPr id="27655" name="Picture 9"/>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38200" y="2573338"/>
            <a:ext cx="7467600" cy="3568700"/>
          </a:xfrm>
          <a:prstGeom prst="rect">
            <a:avLst/>
          </a:prstGeom>
          <a:noFill/>
          <a:ln w="19050" cap="sq">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408DF351-3098-4298-B2EA-A98B74C1097E}" type="slidenum">
              <a:rPr lang="en-US" smtClean="0"/>
              <a:pPr/>
              <a:t>4</a:t>
            </a:fld>
            <a:endParaRPr lang="en-US"/>
          </a:p>
        </p:txBody>
      </p:sp>
    </p:spTree>
    <p:extLst>
      <p:ext uri="{BB962C8B-B14F-4D97-AF65-F5344CB8AC3E}">
        <p14:creationId xmlns:p14="http://schemas.microsoft.com/office/powerpoint/2010/main" xmlns="" val="140706568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ChangeArrowheads="1"/>
          </p:cNvSpPr>
          <p:nvPr/>
        </p:nvSpPr>
        <p:spPr bwMode="auto">
          <a:xfrm>
            <a:off x="1143000" y="4692650"/>
            <a:ext cx="7162800" cy="1555750"/>
          </a:xfrm>
          <a:prstGeom prst="rect">
            <a:avLst/>
          </a:prstGeom>
          <a:noFill/>
          <a:ln w="12700">
            <a:solidFill>
              <a:schemeClr val="bg1"/>
            </a:solidFill>
            <a:miter lim="800000"/>
            <a:headEnd/>
            <a:tailEnd/>
          </a:ln>
          <a:extLst>
            <a:ext uri="{909E8E84-426E-40DD-AFC4-6F175D3DCCD1}">
              <a14:hiddenFill xmlns:a14="http://schemas.microsoft.com/office/drawing/2010/main" xmlns="">
                <a:solidFill>
                  <a:srgbClr val="FFFFFF"/>
                </a:solidFill>
              </a14:hiddenFill>
            </a:ext>
          </a:extLst>
        </p:spPr>
        <p:txBody>
          <a:bodyPr lIns="90488" tIns="44450" rIns="90488" bIns="44450">
            <a:spAutoFit/>
          </a:bodyPr>
          <a:lstStyle>
            <a:lvl1pPr>
              <a:defRPr sz="2800">
                <a:solidFill>
                  <a:schemeClr val="tx1"/>
                </a:solidFill>
                <a:latin typeface="Comic Sans MS" panose="030F0702030302020204" pitchFamily="66" charset="0"/>
              </a:defRPr>
            </a:lvl1pPr>
            <a:lvl2pPr marL="685800" indent="-45720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l">
              <a:lnSpc>
                <a:spcPct val="110000"/>
              </a:lnSpc>
              <a:spcBef>
                <a:spcPct val="30000"/>
              </a:spcBef>
              <a:buClr>
                <a:srgbClr val="FF0000"/>
              </a:buClr>
              <a:buSzPct val="75000"/>
              <a:buFont typeface="Wingdings" panose="05000000000000000000" pitchFamily="2" charset="2"/>
              <a:buNone/>
            </a:pPr>
            <a:r>
              <a:rPr lang="en-US" altLang="en-US" sz="1800">
                <a:latin typeface="+mn-lt"/>
              </a:rPr>
              <a:t>Using time-and-material pricing involves three steps: </a:t>
            </a:r>
          </a:p>
          <a:p>
            <a:pPr lvl="1" algn="l">
              <a:lnSpc>
                <a:spcPct val="110000"/>
              </a:lnSpc>
              <a:spcBef>
                <a:spcPct val="30000"/>
              </a:spcBef>
              <a:buClr>
                <a:schemeClr val="tx1"/>
              </a:buClr>
              <a:buFont typeface="Wingdings" panose="05000000000000000000" pitchFamily="2" charset="2"/>
              <a:buAutoNum type="arabicParenR"/>
            </a:pPr>
            <a:r>
              <a:rPr lang="en-US" altLang="en-US" sz="1800">
                <a:latin typeface="+mn-lt"/>
              </a:rPr>
              <a:t>calculate the per hour labor charge, </a:t>
            </a:r>
          </a:p>
          <a:p>
            <a:pPr lvl="1" algn="l">
              <a:lnSpc>
                <a:spcPct val="110000"/>
              </a:lnSpc>
              <a:spcBef>
                <a:spcPct val="30000"/>
              </a:spcBef>
              <a:buClr>
                <a:schemeClr val="tx1"/>
              </a:buClr>
              <a:buFont typeface="Wingdings" panose="05000000000000000000" pitchFamily="2" charset="2"/>
              <a:buAutoNum type="arabicParenR"/>
            </a:pPr>
            <a:r>
              <a:rPr lang="en-US" altLang="en-US" sz="1800">
                <a:latin typeface="+mn-lt"/>
              </a:rPr>
              <a:t>calculate the charge for obtaining and holding materials, and </a:t>
            </a:r>
          </a:p>
          <a:p>
            <a:pPr lvl="1" algn="l">
              <a:lnSpc>
                <a:spcPct val="110000"/>
              </a:lnSpc>
              <a:spcBef>
                <a:spcPct val="30000"/>
              </a:spcBef>
              <a:buClr>
                <a:schemeClr val="tx1"/>
              </a:buClr>
              <a:buFont typeface="Wingdings" panose="05000000000000000000" pitchFamily="2" charset="2"/>
              <a:buAutoNum type="arabicParenR"/>
            </a:pPr>
            <a:r>
              <a:rPr lang="en-US" altLang="en-US" sz="1800">
                <a:latin typeface="+mn-lt"/>
              </a:rPr>
              <a:t>calculate the charges for a particular job.</a:t>
            </a:r>
          </a:p>
        </p:txBody>
      </p:sp>
      <p:sp>
        <p:nvSpPr>
          <p:cNvPr id="1111049" name="Rectangle 9"/>
          <p:cNvSpPr>
            <a:spLocks noChangeArrowheads="1"/>
          </p:cNvSpPr>
          <p:nvPr/>
        </p:nvSpPr>
        <p:spPr bwMode="auto">
          <a:xfrm>
            <a:off x="304800" y="457200"/>
            <a:ext cx="85344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7500"/>
          </a:bodyPr>
          <a:lstStyle/>
          <a:p>
            <a:r>
              <a:rPr lang="en-US" sz="4000" b="1" i="1" dirty="0">
                <a:solidFill>
                  <a:schemeClr val="tx2"/>
                </a:solidFill>
                <a:latin typeface="+mj-lt"/>
                <a:ea typeface="+mj-ea"/>
                <a:cs typeface="+mj-cs"/>
              </a:rPr>
              <a:t>Pricing Services</a:t>
            </a:r>
          </a:p>
        </p:txBody>
      </p:sp>
      <p:pic>
        <p:nvPicPr>
          <p:cNvPr id="28678" name="Picture 1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371600" y="1447800"/>
            <a:ext cx="6400800" cy="3057525"/>
          </a:xfrm>
          <a:prstGeom prst="rect">
            <a:avLst/>
          </a:prstGeom>
          <a:noFill/>
          <a:ln w="19050" cap="sq">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408DF351-3098-4298-B2EA-A98B74C1097E}" type="slidenum">
              <a:rPr lang="en-US" smtClean="0"/>
              <a:pPr/>
              <a:t>5</a:t>
            </a:fld>
            <a:endParaRPr lang="en-US"/>
          </a:p>
        </p:txBody>
      </p:sp>
    </p:spTree>
    <p:extLst>
      <p:ext uri="{BB962C8B-B14F-4D97-AF65-F5344CB8AC3E}">
        <p14:creationId xmlns:p14="http://schemas.microsoft.com/office/powerpoint/2010/main" xmlns="" val="288328620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3"/>
          <p:cNvSpPr>
            <a:spLocks noGrp="1" noChangeArrowheads="1"/>
          </p:cNvSpPr>
          <p:nvPr>
            <p:ph type="body" sz="half" idx="1"/>
          </p:nvPr>
        </p:nvSpPr>
        <p:spPr>
          <a:xfrm>
            <a:off x="609600" y="1371600"/>
            <a:ext cx="7924800" cy="4592638"/>
          </a:xfrm>
          <a:noFill/>
          <a:ln cap="flat">
            <a:solidFill>
              <a:schemeClr val="bg1"/>
            </a:solidFill>
          </a:ln>
          <a:extLst>
            <a:ext uri="{909E8E84-426E-40DD-AFC4-6F175D3DCCD1}">
              <a14:hiddenFill xmlns:a14="http://schemas.microsoft.com/office/drawing/2010/main" xmlns="">
                <a:solidFill>
                  <a:srgbClr val="FFFFFF"/>
                </a:solidFill>
              </a14:hiddenFill>
            </a:ext>
          </a:extLst>
        </p:spPr>
        <p:txBody>
          <a:bodyPr lIns="90488" tIns="44450" rIns="90488" bIns="44450">
            <a:spAutoFit/>
          </a:bodyPr>
          <a:lstStyle/>
          <a:p>
            <a:pPr marL="0" indent="0">
              <a:lnSpc>
                <a:spcPct val="120000"/>
              </a:lnSpc>
              <a:spcBef>
                <a:spcPct val="50000"/>
              </a:spcBef>
              <a:buClr>
                <a:srgbClr val="FF0000"/>
              </a:buClr>
              <a:buFont typeface="Wingdings" panose="05000000000000000000" pitchFamily="2" charset="2"/>
              <a:buNone/>
            </a:pPr>
            <a:r>
              <a:rPr lang="en-US" altLang="en-US" sz="2300" smtClean="0">
                <a:solidFill>
                  <a:srgbClr val="000099"/>
                </a:solidFill>
                <a:effectLst/>
              </a:rPr>
              <a:t>Step 1:  Calculate the labor charge.</a:t>
            </a:r>
          </a:p>
          <a:p>
            <a:pPr marL="685800" lvl="1" indent="-457200">
              <a:lnSpc>
                <a:spcPct val="120000"/>
              </a:lnSpc>
              <a:spcBef>
                <a:spcPct val="50000"/>
              </a:spcBef>
              <a:buClr>
                <a:srgbClr val="800000"/>
              </a:buClr>
              <a:buSzPct val="80000"/>
              <a:buFont typeface="Wingdings" panose="05000000000000000000" pitchFamily="2" charset="2"/>
              <a:buChar char="u"/>
            </a:pPr>
            <a:r>
              <a:rPr lang="en-US" sz="2100" b="0" smtClean="0">
                <a:effectLst/>
              </a:rPr>
              <a:t>Express as a rate per hour of labor.</a:t>
            </a:r>
          </a:p>
          <a:p>
            <a:pPr marL="685800" lvl="1" indent="-457200">
              <a:lnSpc>
                <a:spcPct val="120000"/>
              </a:lnSpc>
              <a:spcBef>
                <a:spcPct val="50000"/>
              </a:spcBef>
              <a:buClr>
                <a:srgbClr val="800000"/>
              </a:buClr>
              <a:buSzPct val="80000"/>
              <a:buFont typeface="Wingdings" panose="05000000000000000000" pitchFamily="2" charset="2"/>
              <a:buChar char="u"/>
            </a:pPr>
            <a:r>
              <a:rPr lang="en-US" sz="2100" b="0" smtClean="0">
                <a:effectLst/>
              </a:rPr>
              <a:t>Rate includes:</a:t>
            </a:r>
          </a:p>
          <a:p>
            <a:pPr marL="1257300" lvl="2" indent="-457200">
              <a:lnSpc>
                <a:spcPct val="120000"/>
              </a:lnSpc>
              <a:spcBef>
                <a:spcPct val="40000"/>
              </a:spcBef>
              <a:buClr>
                <a:srgbClr val="800000"/>
              </a:buClr>
              <a:buSzPct val="80000"/>
              <a:buFont typeface="Arial" panose="020B0604020202020204" pitchFamily="34" charset="0"/>
              <a:buChar char="►"/>
            </a:pPr>
            <a:r>
              <a:rPr lang="en-US" b="0" smtClean="0">
                <a:effectLst/>
              </a:rPr>
              <a:t>Direct labor cost (includes fringe benefits).</a:t>
            </a:r>
          </a:p>
          <a:p>
            <a:pPr marL="1257300" lvl="2" indent="-457200">
              <a:lnSpc>
                <a:spcPct val="120000"/>
              </a:lnSpc>
              <a:spcBef>
                <a:spcPct val="40000"/>
              </a:spcBef>
              <a:buClr>
                <a:srgbClr val="800000"/>
              </a:buClr>
              <a:buSzPct val="80000"/>
              <a:buFont typeface="Arial" panose="020B0604020202020204" pitchFamily="34" charset="0"/>
              <a:buChar char="►"/>
            </a:pPr>
            <a:r>
              <a:rPr lang="en-US" b="0" smtClean="0">
                <a:effectLst/>
              </a:rPr>
              <a:t>Selling, administrative, and similar overhead costs.</a:t>
            </a:r>
          </a:p>
          <a:p>
            <a:pPr marL="1257300" lvl="2" indent="-457200">
              <a:lnSpc>
                <a:spcPct val="120000"/>
              </a:lnSpc>
              <a:spcBef>
                <a:spcPct val="40000"/>
              </a:spcBef>
              <a:buClr>
                <a:srgbClr val="800000"/>
              </a:buClr>
              <a:buSzPct val="80000"/>
              <a:buFont typeface="Arial" panose="020B0604020202020204" pitchFamily="34" charset="0"/>
              <a:buChar char="►"/>
            </a:pPr>
            <a:r>
              <a:rPr lang="en-US" b="0" smtClean="0">
                <a:effectLst/>
              </a:rPr>
              <a:t>Allowance for desired profit (ROI) per hour.  </a:t>
            </a:r>
          </a:p>
          <a:p>
            <a:pPr marL="685800" lvl="1" indent="-457200">
              <a:lnSpc>
                <a:spcPct val="120000"/>
              </a:lnSpc>
              <a:spcBef>
                <a:spcPct val="50000"/>
              </a:spcBef>
              <a:buClr>
                <a:srgbClr val="800000"/>
              </a:buClr>
              <a:buSzPct val="80000"/>
              <a:buFont typeface="Wingdings" panose="05000000000000000000" pitchFamily="2" charset="2"/>
              <a:buChar char="u"/>
            </a:pPr>
            <a:r>
              <a:rPr lang="en-US" sz="2100" b="0" smtClean="0">
                <a:effectLst/>
              </a:rPr>
              <a:t>Labor rate for Lake Holiday Marina for 2011 based on:</a:t>
            </a:r>
          </a:p>
          <a:p>
            <a:pPr marL="1257300" lvl="2" indent="-457200">
              <a:lnSpc>
                <a:spcPct val="120000"/>
              </a:lnSpc>
              <a:spcBef>
                <a:spcPct val="40000"/>
              </a:spcBef>
              <a:buClr>
                <a:srgbClr val="800000"/>
              </a:buClr>
              <a:buSzPct val="80000"/>
              <a:buFont typeface="Arial" panose="020B0604020202020204" pitchFamily="34" charset="0"/>
              <a:buChar char="►"/>
            </a:pPr>
            <a:r>
              <a:rPr lang="en-US" b="0" smtClean="0">
                <a:effectLst/>
              </a:rPr>
              <a:t>5,000 hours of repair time.</a:t>
            </a:r>
          </a:p>
          <a:p>
            <a:pPr marL="1257300" lvl="2" indent="-457200">
              <a:lnSpc>
                <a:spcPct val="120000"/>
              </a:lnSpc>
              <a:spcBef>
                <a:spcPct val="40000"/>
              </a:spcBef>
              <a:buClr>
                <a:srgbClr val="800000"/>
              </a:buClr>
              <a:buSzPct val="80000"/>
              <a:buFont typeface="Arial" panose="020B0604020202020204" pitchFamily="34" charset="0"/>
              <a:buChar char="►"/>
            </a:pPr>
            <a:r>
              <a:rPr lang="en-US" b="0" smtClean="0">
                <a:effectLst/>
              </a:rPr>
              <a:t>Desired profit margin of $8 per hour.</a:t>
            </a:r>
            <a:endParaRPr lang="en-US" altLang="en-US" sz="1600" b="0" i="1" smtClean="0">
              <a:solidFill>
                <a:srgbClr val="003399"/>
              </a:solidFill>
              <a:effectLst/>
            </a:endParaRPr>
          </a:p>
        </p:txBody>
      </p:sp>
      <p:sp>
        <p:nvSpPr>
          <p:cNvPr id="913418" name="Rectangle 10"/>
          <p:cNvSpPr>
            <a:spLocks noChangeArrowheads="1"/>
          </p:cNvSpPr>
          <p:nvPr/>
        </p:nvSpPr>
        <p:spPr bwMode="auto">
          <a:xfrm>
            <a:off x="304800" y="457200"/>
            <a:ext cx="85344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7500"/>
          </a:bodyPr>
          <a:lstStyle/>
          <a:p>
            <a:r>
              <a:rPr lang="en-US" sz="4000" b="1" i="1" dirty="0">
                <a:solidFill>
                  <a:schemeClr val="tx2"/>
                </a:solidFill>
                <a:latin typeface="+mj-lt"/>
                <a:ea typeface="+mj-ea"/>
                <a:cs typeface="+mj-cs"/>
              </a:rPr>
              <a:t>Pricing Services</a:t>
            </a:r>
          </a:p>
        </p:txBody>
      </p:sp>
      <p:sp>
        <p:nvSpPr>
          <p:cNvPr id="2" name="Slide Number Placeholder 1"/>
          <p:cNvSpPr>
            <a:spLocks noGrp="1"/>
          </p:cNvSpPr>
          <p:nvPr>
            <p:ph type="sldNum" sz="quarter" idx="11"/>
          </p:nvPr>
        </p:nvSpPr>
        <p:spPr/>
        <p:txBody>
          <a:bodyPr/>
          <a:lstStyle/>
          <a:p>
            <a:fld id="{408DF351-3098-4298-B2EA-A98B74C1097E}" type="slidenum">
              <a:rPr lang="en-US" smtClean="0"/>
              <a:pPr/>
              <a:t>6</a:t>
            </a:fld>
            <a:endParaRPr lang="en-US"/>
          </a:p>
        </p:txBody>
      </p:sp>
    </p:spTree>
    <p:extLst>
      <p:ext uri="{BB962C8B-B14F-4D97-AF65-F5344CB8AC3E}">
        <p14:creationId xmlns:p14="http://schemas.microsoft.com/office/powerpoint/2010/main" xmlns="" val="228949231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1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33400" y="2209800"/>
            <a:ext cx="8077200" cy="2771775"/>
          </a:xfrm>
          <a:prstGeom prst="rect">
            <a:avLst/>
          </a:prstGeom>
          <a:noFill/>
          <a:ln w="19050" cap="sq">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30723" name="Text Box 2"/>
          <p:cNvSpPr txBox="1">
            <a:spLocks noChangeArrowheads="1"/>
          </p:cNvSpPr>
          <p:nvPr/>
        </p:nvSpPr>
        <p:spPr bwMode="auto">
          <a:xfrm>
            <a:off x="609600" y="5197475"/>
            <a:ext cx="8229600"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defTabSz="682625">
              <a:defRPr sz="2800">
                <a:solidFill>
                  <a:schemeClr val="tx1"/>
                </a:solidFill>
                <a:latin typeface="Comic Sans MS" panose="030F0702030302020204" pitchFamily="66" charset="0"/>
              </a:defRPr>
            </a:lvl1pPr>
            <a:lvl2pPr marL="742950" indent="-285750" defTabSz="682625">
              <a:defRPr sz="2800">
                <a:solidFill>
                  <a:schemeClr val="tx1"/>
                </a:solidFill>
                <a:latin typeface="Comic Sans MS" panose="030F0702030302020204" pitchFamily="66" charset="0"/>
              </a:defRPr>
            </a:lvl2pPr>
            <a:lvl3pPr marL="1143000" indent="-228600" defTabSz="682625">
              <a:defRPr sz="2800">
                <a:solidFill>
                  <a:schemeClr val="tx1"/>
                </a:solidFill>
                <a:latin typeface="Comic Sans MS" panose="030F0702030302020204" pitchFamily="66" charset="0"/>
              </a:defRPr>
            </a:lvl3pPr>
            <a:lvl4pPr marL="1600200" indent="-228600" defTabSz="682625">
              <a:defRPr sz="2800">
                <a:solidFill>
                  <a:schemeClr val="tx1"/>
                </a:solidFill>
                <a:latin typeface="Comic Sans MS" panose="030F0702030302020204" pitchFamily="66" charset="0"/>
              </a:defRPr>
            </a:lvl4pPr>
            <a:lvl5pPr marL="2057400" indent="-228600" defTabSz="682625">
              <a:defRPr sz="2800">
                <a:solidFill>
                  <a:schemeClr val="tx1"/>
                </a:solidFill>
                <a:latin typeface="Comic Sans MS" panose="030F0702030302020204" pitchFamily="66" charset="0"/>
              </a:defRPr>
            </a:lvl5pPr>
            <a:lvl6pPr marL="2514600" indent="-228600" algn="r" defTabSz="682625"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defTabSz="682625"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defTabSz="682625"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defTabSz="682625" eaLnBrk="0" fontAlgn="base" hangingPunct="0">
              <a:spcBef>
                <a:spcPct val="0"/>
              </a:spcBef>
              <a:spcAft>
                <a:spcPct val="0"/>
              </a:spcAft>
              <a:defRPr sz="2800">
                <a:solidFill>
                  <a:schemeClr val="tx1"/>
                </a:solidFill>
                <a:latin typeface="Comic Sans MS" panose="030F0702030302020204" pitchFamily="66" charset="0"/>
              </a:defRPr>
            </a:lvl9pPr>
          </a:lstStyle>
          <a:p>
            <a:pPr algn="l">
              <a:lnSpc>
                <a:spcPct val="120000"/>
              </a:lnSpc>
              <a:spcBef>
                <a:spcPct val="55000"/>
              </a:spcBef>
            </a:pPr>
            <a:r>
              <a:rPr lang="en-US" altLang="en-US" sz="2000">
                <a:latin typeface="+mn-lt"/>
              </a:rPr>
              <a:t>Multiply the rate of $38.20 by the number of labor hours used on any particular job to determine the labor charges for the job.</a:t>
            </a:r>
            <a:endParaRPr lang="en-US" sz="2000" b="1">
              <a:solidFill>
                <a:srgbClr val="A50021"/>
              </a:solidFill>
              <a:latin typeface="+mn-lt"/>
            </a:endParaRPr>
          </a:p>
        </p:txBody>
      </p:sp>
      <p:sp>
        <p:nvSpPr>
          <p:cNvPr id="30725" name="Rectangle 6"/>
          <p:cNvSpPr>
            <a:spLocks noChangeArrowheads="1"/>
          </p:cNvSpPr>
          <p:nvPr/>
        </p:nvSpPr>
        <p:spPr bwMode="auto">
          <a:xfrm>
            <a:off x="609600" y="1371600"/>
            <a:ext cx="7924800" cy="486159"/>
          </a:xfrm>
          <a:prstGeom prst="rect">
            <a:avLst/>
          </a:prstGeom>
          <a:noFill/>
          <a:ln w="12700">
            <a:solidFill>
              <a:schemeClr val="bg1"/>
            </a:solidFill>
            <a:miter lim="800000"/>
            <a:headEnd/>
            <a:tailEnd/>
          </a:ln>
          <a:extLst>
            <a:ext uri="{909E8E84-426E-40DD-AFC4-6F175D3DCCD1}">
              <a14:hiddenFill xmlns:a14="http://schemas.microsoft.com/office/drawing/2010/main" xmlns="">
                <a:solidFill>
                  <a:srgbClr val="FFFFFF"/>
                </a:solidFill>
              </a14:hiddenFill>
            </a:ext>
          </a:extLst>
        </p:spPr>
        <p:txBody>
          <a:bodyPr lIns="90488" tIns="44450" rIns="90488" bIns="44450">
            <a:spAutoFit/>
          </a:bodyPr>
          <a:lstStyle>
            <a:lvl1pPr marL="533400" indent="-533400">
              <a:tabLst>
                <a:tab pos="1944688" algn="l"/>
              </a:tabLst>
              <a:defRPr sz="2800">
                <a:solidFill>
                  <a:schemeClr val="tx1"/>
                </a:solidFill>
                <a:latin typeface="Comic Sans MS" panose="030F0702030302020204" pitchFamily="66" charset="0"/>
              </a:defRPr>
            </a:lvl1pPr>
            <a:lvl2pPr marL="742950" indent="-285750">
              <a:tabLst>
                <a:tab pos="1944688" algn="l"/>
              </a:tabLst>
              <a:defRPr sz="2800">
                <a:solidFill>
                  <a:schemeClr val="tx1"/>
                </a:solidFill>
                <a:latin typeface="Comic Sans MS" panose="030F0702030302020204" pitchFamily="66" charset="0"/>
              </a:defRPr>
            </a:lvl2pPr>
            <a:lvl3pPr marL="1143000" indent="-228600">
              <a:tabLst>
                <a:tab pos="1944688" algn="l"/>
              </a:tabLst>
              <a:defRPr sz="2800">
                <a:solidFill>
                  <a:schemeClr val="tx1"/>
                </a:solidFill>
                <a:latin typeface="Comic Sans MS" panose="030F0702030302020204" pitchFamily="66" charset="0"/>
              </a:defRPr>
            </a:lvl3pPr>
            <a:lvl4pPr marL="1600200" indent="-228600">
              <a:tabLst>
                <a:tab pos="1944688" algn="l"/>
              </a:tabLst>
              <a:defRPr sz="2800">
                <a:solidFill>
                  <a:schemeClr val="tx1"/>
                </a:solidFill>
                <a:latin typeface="Comic Sans MS" panose="030F0702030302020204" pitchFamily="66" charset="0"/>
              </a:defRPr>
            </a:lvl4pPr>
            <a:lvl5pPr marL="2057400" indent="-228600">
              <a:tabLst>
                <a:tab pos="1944688" algn="l"/>
              </a:tabLst>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tabLst>
                <a:tab pos="1944688" algn="l"/>
              </a:tabLs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tabLst>
                <a:tab pos="1944688" algn="l"/>
              </a:tabLs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tabLst>
                <a:tab pos="1944688" algn="l"/>
              </a:tabLs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tabLst>
                <a:tab pos="1944688" algn="l"/>
              </a:tabLst>
              <a:defRPr sz="2800">
                <a:solidFill>
                  <a:schemeClr val="tx1"/>
                </a:solidFill>
                <a:latin typeface="Comic Sans MS" panose="030F0702030302020204" pitchFamily="66" charset="0"/>
              </a:defRPr>
            </a:lvl9pPr>
          </a:lstStyle>
          <a:p>
            <a:pPr algn="l">
              <a:lnSpc>
                <a:spcPct val="120000"/>
              </a:lnSpc>
              <a:spcBef>
                <a:spcPct val="50000"/>
              </a:spcBef>
              <a:buClr>
                <a:srgbClr val="FF0000"/>
              </a:buClr>
              <a:buSzPct val="75000"/>
              <a:buFont typeface="Wingdings" panose="05000000000000000000" pitchFamily="2" charset="2"/>
              <a:buNone/>
            </a:pPr>
            <a:r>
              <a:rPr lang="en-US" altLang="en-US" sz="2300" b="1" dirty="0">
                <a:solidFill>
                  <a:srgbClr val="000099"/>
                </a:solidFill>
                <a:latin typeface="+mn-lt"/>
              </a:rPr>
              <a:t>Step 1:  Calculate the labor charge.</a:t>
            </a:r>
          </a:p>
        </p:txBody>
      </p:sp>
      <p:sp>
        <p:nvSpPr>
          <p:cNvPr id="1113099" name="Rectangle 11"/>
          <p:cNvSpPr>
            <a:spLocks noChangeArrowheads="1"/>
          </p:cNvSpPr>
          <p:nvPr/>
        </p:nvSpPr>
        <p:spPr bwMode="auto">
          <a:xfrm>
            <a:off x="304800" y="457200"/>
            <a:ext cx="85344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7500"/>
          </a:bodyPr>
          <a:lstStyle/>
          <a:p>
            <a:r>
              <a:rPr lang="en-US" sz="4000" b="1" i="1" dirty="0">
                <a:solidFill>
                  <a:schemeClr val="tx2"/>
                </a:solidFill>
                <a:latin typeface="+mj-lt"/>
                <a:ea typeface="+mj-ea"/>
                <a:cs typeface="+mj-cs"/>
              </a:rPr>
              <a:t>Pricing Services</a:t>
            </a:r>
          </a:p>
        </p:txBody>
      </p:sp>
      <p:sp>
        <p:nvSpPr>
          <p:cNvPr id="2" name="Slide Number Placeholder 1"/>
          <p:cNvSpPr>
            <a:spLocks noGrp="1"/>
          </p:cNvSpPr>
          <p:nvPr>
            <p:ph type="sldNum" sz="quarter" idx="11"/>
          </p:nvPr>
        </p:nvSpPr>
        <p:spPr/>
        <p:txBody>
          <a:bodyPr/>
          <a:lstStyle/>
          <a:p>
            <a:fld id="{75768154-A24E-4C35-B224-944DC32B769B}" type="slidenum">
              <a:rPr lang="en-US" smtClean="0"/>
              <a:pPr/>
              <a:t>7</a:t>
            </a:fld>
            <a:endParaRPr lang="en-US"/>
          </a:p>
        </p:txBody>
      </p:sp>
    </p:spTree>
    <p:extLst>
      <p:ext uri="{BB962C8B-B14F-4D97-AF65-F5344CB8AC3E}">
        <p14:creationId xmlns:p14="http://schemas.microsoft.com/office/powerpoint/2010/main" xmlns="" val="364538815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Line 6"/>
          <p:cNvSpPr>
            <a:spLocks noChangeShapeType="1"/>
          </p:cNvSpPr>
          <p:nvPr/>
        </p:nvSpPr>
        <p:spPr bwMode="auto">
          <a:xfrm>
            <a:off x="1447800" y="5334000"/>
            <a:ext cx="4267200" cy="0"/>
          </a:xfrm>
          <a:prstGeom prst="line">
            <a:avLst/>
          </a:prstGeom>
          <a:noFill/>
          <a:ln w="19050" cap="sq">
            <a:solidFill>
              <a:schemeClr val="tx1"/>
            </a:solidFill>
            <a:round/>
            <a:headEnd type="none" w="sm" len="sm"/>
            <a:tailEnd type="none" w="sm" len="sm"/>
          </a:ln>
          <a:extLst>
            <a:ext uri="{909E8E84-426E-40DD-AFC4-6F175D3DCCD1}">
              <a14:hiddenFill xmlns:a14="http://schemas.microsoft.com/office/drawing/2010/main" xmlns="">
                <a:noFill/>
              </a14:hiddenFill>
            </a:ext>
          </a:extLst>
        </p:spPr>
        <p:txBody>
          <a:bodyPr/>
          <a:lstStyle/>
          <a:p>
            <a:endParaRPr lang="en-US">
              <a:latin typeface="+mn-lt"/>
            </a:endParaRPr>
          </a:p>
        </p:txBody>
      </p:sp>
      <p:sp>
        <p:nvSpPr>
          <p:cNvPr id="31748" name="Rectangle 2"/>
          <p:cNvSpPr>
            <a:spLocks noGrp="1" noChangeArrowheads="1"/>
          </p:cNvSpPr>
          <p:nvPr>
            <p:ph type="body" sz="half" idx="1"/>
          </p:nvPr>
        </p:nvSpPr>
        <p:spPr>
          <a:xfrm>
            <a:off x="609600" y="1371600"/>
            <a:ext cx="7924800" cy="2805113"/>
          </a:xfrm>
          <a:noFill/>
          <a:ln cap="flat">
            <a:solidFill>
              <a:schemeClr val="bg1"/>
            </a:solidFill>
          </a:ln>
          <a:extLst>
            <a:ext uri="{909E8E84-426E-40DD-AFC4-6F175D3DCCD1}">
              <a14:hiddenFill xmlns:a14="http://schemas.microsoft.com/office/drawing/2010/main" xmlns="">
                <a:solidFill>
                  <a:srgbClr val="FFFFFF"/>
                </a:solidFill>
              </a14:hiddenFill>
            </a:ext>
          </a:extLst>
        </p:spPr>
        <p:txBody>
          <a:bodyPr lIns="90488" tIns="44450" rIns="90488" bIns="44450">
            <a:spAutoFit/>
          </a:bodyPr>
          <a:lstStyle/>
          <a:p>
            <a:pPr marL="0" indent="0">
              <a:lnSpc>
                <a:spcPct val="120000"/>
              </a:lnSpc>
              <a:spcBef>
                <a:spcPct val="50000"/>
              </a:spcBef>
              <a:buClr>
                <a:srgbClr val="FF0000"/>
              </a:buClr>
              <a:buFont typeface="Wingdings" panose="05000000000000000000" pitchFamily="2" charset="2"/>
              <a:buNone/>
            </a:pPr>
            <a:r>
              <a:rPr lang="en-US" altLang="en-US" sz="2300" smtClean="0">
                <a:solidFill>
                  <a:srgbClr val="000099"/>
                </a:solidFill>
                <a:effectLst/>
              </a:rPr>
              <a:t>Step 2:  Calculate the material loading charge.</a:t>
            </a:r>
          </a:p>
          <a:p>
            <a:pPr marL="685800" lvl="1" indent="-457200">
              <a:lnSpc>
                <a:spcPct val="120000"/>
              </a:lnSpc>
              <a:spcBef>
                <a:spcPct val="50000"/>
              </a:spcBef>
              <a:buClr>
                <a:srgbClr val="800000"/>
              </a:buClr>
              <a:buSzPct val="80000"/>
              <a:buFont typeface="Wingdings" panose="05000000000000000000" pitchFamily="2" charset="2"/>
              <a:buChar char="u"/>
            </a:pPr>
            <a:r>
              <a:rPr lang="en-US" sz="2000" b="0" smtClean="0">
                <a:effectLst/>
              </a:rPr>
              <a:t>Material loading charge added to invoice price of materials.</a:t>
            </a:r>
          </a:p>
          <a:p>
            <a:pPr marL="685800" lvl="1" indent="-457200">
              <a:lnSpc>
                <a:spcPct val="120000"/>
              </a:lnSpc>
              <a:spcBef>
                <a:spcPct val="50000"/>
              </a:spcBef>
              <a:buClr>
                <a:srgbClr val="800000"/>
              </a:buClr>
              <a:buSzPct val="80000"/>
              <a:buFont typeface="Wingdings" panose="05000000000000000000" pitchFamily="2" charset="2"/>
              <a:buChar char="u"/>
            </a:pPr>
            <a:r>
              <a:rPr lang="en-US" sz="2000" b="0" smtClean="0">
                <a:effectLst/>
              </a:rPr>
              <a:t>Covers the costs of purchasing, receiving, handling, storing + desired profit margin on materials.</a:t>
            </a:r>
          </a:p>
          <a:p>
            <a:pPr marL="685800" lvl="1" indent="-457200">
              <a:lnSpc>
                <a:spcPct val="120000"/>
              </a:lnSpc>
              <a:spcBef>
                <a:spcPct val="50000"/>
              </a:spcBef>
              <a:buClr>
                <a:srgbClr val="800000"/>
              </a:buClr>
              <a:buSzPct val="80000"/>
              <a:buFont typeface="Wingdings" panose="05000000000000000000" pitchFamily="2" charset="2"/>
              <a:buChar char="u"/>
            </a:pPr>
            <a:r>
              <a:rPr lang="en-US" sz="2000" b="0" smtClean="0">
                <a:effectLst/>
              </a:rPr>
              <a:t>Expressed as a percentage of estimated costs of parts and materials for the year:</a:t>
            </a:r>
          </a:p>
        </p:txBody>
      </p:sp>
      <p:sp>
        <p:nvSpPr>
          <p:cNvPr id="31749" name="Rectangle 8"/>
          <p:cNvSpPr>
            <a:spLocks noChangeArrowheads="1"/>
          </p:cNvSpPr>
          <p:nvPr/>
        </p:nvSpPr>
        <p:spPr bwMode="auto">
          <a:xfrm>
            <a:off x="1447800" y="4419600"/>
            <a:ext cx="4267200" cy="762000"/>
          </a:xfrm>
          <a:prstGeom prst="rect">
            <a:avLst/>
          </a:prstGeom>
          <a:noFill/>
          <a:ln w="12700" algn="ctr">
            <a:solidFill>
              <a:schemeClr val="bg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lIns="90488" tIns="44450" rIns="90488" bIns="44450"/>
          <a:lstStyle>
            <a:lvl1pPr marL="342900" indent="-342900">
              <a:defRPr sz="2800">
                <a:solidFill>
                  <a:schemeClr val="tx1"/>
                </a:solidFill>
                <a:latin typeface="Comic Sans MS" panose="030F0702030302020204" pitchFamily="66" charset="0"/>
              </a:defRPr>
            </a:lvl1pPr>
            <a:lvl2pPr marL="11430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lvl="1" algn="ctr">
              <a:lnSpc>
                <a:spcPct val="115000"/>
              </a:lnSpc>
              <a:spcBef>
                <a:spcPct val="50000"/>
              </a:spcBef>
              <a:buClr>
                <a:srgbClr val="FF0000"/>
              </a:buClr>
              <a:buSzPct val="75000"/>
              <a:buFont typeface="Wingdings" panose="05000000000000000000" pitchFamily="2" charset="2"/>
              <a:buNone/>
            </a:pPr>
            <a:r>
              <a:rPr lang="en-US" sz="2000" dirty="0">
                <a:latin typeface="+mn-lt"/>
              </a:rPr>
              <a:t>Estimated purchasing, receiving,  handling, storing costs</a:t>
            </a:r>
          </a:p>
        </p:txBody>
      </p:sp>
      <p:sp>
        <p:nvSpPr>
          <p:cNvPr id="31750" name="Rectangle 9"/>
          <p:cNvSpPr>
            <a:spLocks noChangeArrowheads="1"/>
          </p:cNvSpPr>
          <p:nvPr/>
        </p:nvSpPr>
        <p:spPr bwMode="auto">
          <a:xfrm>
            <a:off x="1295400" y="5410200"/>
            <a:ext cx="4495800" cy="381000"/>
          </a:xfrm>
          <a:prstGeom prst="rect">
            <a:avLst/>
          </a:prstGeom>
          <a:noFill/>
          <a:ln w="12700" algn="ctr">
            <a:solidFill>
              <a:schemeClr val="bg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lIns="90488" tIns="44450" rIns="90488" bIns="44450"/>
          <a:lstStyle>
            <a:lvl1pPr marL="342900" indent="-342900">
              <a:defRPr sz="2800">
                <a:solidFill>
                  <a:schemeClr val="tx1"/>
                </a:solidFill>
                <a:latin typeface="Comic Sans MS" panose="030F0702030302020204" pitchFamily="66" charset="0"/>
              </a:defRPr>
            </a:lvl1pPr>
            <a:lvl2pPr marL="11430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lvl="1" algn="ctr">
              <a:lnSpc>
                <a:spcPct val="115000"/>
              </a:lnSpc>
              <a:spcBef>
                <a:spcPct val="50000"/>
              </a:spcBef>
              <a:buClr>
                <a:srgbClr val="FF0000"/>
              </a:buClr>
              <a:buSzPct val="75000"/>
              <a:buFont typeface="Wingdings" panose="05000000000000000000" pitchFamily="2" charset="2"/>
              <a:buNone/>
            </a:pPr>
            <a:r>
              <a:rPr lang="en-US" sz="2000">
                <a:latin typeface="+mn-lt"/>
              </a:rPr>
              <a:t>Estimated costs of parts and materials</a:t>
            </a:r>
          </a:p>
        </p:txBody>
      </p:sp>
      <p:sp>
        <p:nvSpPr>
          <p:cNvPr id="31751" name="Rectangle 10"/>
          <p:cNvSpPr>
            <a:spLocks noChangeArrowheads="1"/>
          </p:cNvSpPr>
          <p:nvPr/>
        </p:nvSpPr>
        <p:spPr bwMode="auto">
          <a:xfrm>
            <a:off x="6324600" y="4648200"/>
            <a:ext cx="1828800" cy="1219200"/>
          </a:xfrm>
          <a:prstGeom prst="rect">
            <a:avLst/>
          </a:prstGeom>
          <a:noFill/>
          <a:ln w="12700" algn="ctr">
            <a:solidFill>
              <a:schemeClr val="bg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lIns="90488" tIns="44450" rIns="90488" bIns="44450"/>
          <a:lstStyle>
            <a:lvl1pPr marL="342900" indent="-342900">
              <a:defRPr sz="2800">
                <a:solidFill>
                  <a:schemeClr val="tx1"/>
                </a:solidFill>
                <a:latin typeface="Comic Sans MS" panose="030F0702030302020204" pitchFamily="66" charset="0"/>
              </a:defRPr>
            </a:lvl1pPr>
            <a:lvl2pPr marL="11430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lvl="1" algn="ctr">
              <a:lnSpc>
                <a:spcPct val="115000"/>
              </a:lnSpc>
              <a:spcBef>
                <a:spcPct val="50000"/>
              </a:spcBef>
              <a:buClr>
                <a:srgbClr val="FF0000"/>
              </a:buClr>
              <a:buSzPct val="75000"/>
              <a:buFont typeface="Wingdings" panose="05000000000000000000" pitchFamily="2" charset="2"/>
              <a:buNone/>
            </a:pPr>
            <a:r>
              <a:rPr lang="en-US" sz="2000">
                <a:latin typeface="+mn-lt"/>
              </a:rPr>
              <a:t>Desired profit margin on materials</a:t>
            </a:r>
          </a:p>
        </p:txBody>
      </p:sp>
      <p:sp>
        <p:nvSpPr>
          <p:cNvPr id="31752" name="Text Box 11"/>
          <p:cNvSpPr txBox="1">
            <a:spLocks noChangeArrowheads="1"/>
          </p:cNvSpPr>
          <p:nvPr/>
        </p:nvSpPr>
        <p:spPr bwMode="auto">
          <a:xfrm>
            <a:off x="5867400" y="5029200"/>
            <a:ext cx="457200" cy="519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spcBef>
                <a:spcPct val="50000"/>
              </a:spcBef>
            </a:pPr>
            <a:r>
              <a:rPr lang="en-US">
                <a:latin typeface="+mn-lt"/>
              </a:rPr>
              <a:t>+</a:t>
            </a:r>
          </a:p>
        </p:txBody>
      </p:sp>
      <p:sp>
        <p:nvSpPr>
          <p:cNvPr id="1115148" name="Rectangle 12"/>
          <p:cNvSpPr>
            <a:spLocks noChangeArrowheads="1"/>
          </p:cNvSpPr>
          <p:nvPr/>
        </p:nvSpPr>
        <p:spPr bwMode="auto">
          <a:xfrm>
            <a:off x="304800" y="457200"/>
            <a:ext cx="85344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7500"/>
          </a:bodyPr>
          <a:lstStyle/>
          <a:p>
            <a:r>
              <a:rPr lang="en-US" sz="4000" b="1" i="1" dirty="0">
                <a:solidFill>
                  <a:schemeClr val="tx2"/>
                </a:solidFill>
                <a:latin typeface="+mj-lt"/>
                <a:ea typeface="+mj-ea"/>
                <a:cs typeface="+mj-cs"/>
              </a:rPr>
              <a:t>Pricing Services</a:t>
            </a:r>
          </a:p>
        </p:txBody>
      </p:sp>
      <p:sp>
        <p:nvSpPr>
          <p:cNvPr id="2" name="Slide Number Placeholder 1"/>
          <p:cNvSpPr>
            <a:spLocks noGrp="1"/>
          </p:cNvSpPr>
          <p:nvPr>
            <p:ph type="sldNum" sz="quarter" idx="11"/>
          </p:nvPr>
        </p:nvSpPr>
        <p:spPr/>
        <p:txBody>
          <a:bodyPr/>
          <a:lstStyle/>
          <a:p>
            <a:fld id="{408DF351-3098-4298-B2EA-A98B74C1097E}" type="slidenum">
              <a:rPr lang="en-US" smtClean="0"/>
              <a:pPr/>
              <a:t>8</a:t>
            </a:fld>
            <a:endParaRPr lang="en-US"/>
          </a:p>
        </p:txBody>
      </p:sp>
    </p:spTree>
    <p:extLst>
      <p:ext uri="{BB962C8B-B14F-4D97-AF65-F5344CB8AC3E}">
        <p14:creationId xmlns:p14="http://schemas.microsoft.com/office/powerpoint/2010/main" xmlns="" val="94434411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16"/>
          <p:cNvSpPr>
            <a:spLocks noChangeArrowheads="1"/>
          </p:cNvSpPr>
          <p:nvPr/>
        </p:nvSpPr>
        <p:spPr bwMode="auto">
          <a:xfrm>
            <a:off x="609600" y="1905000"/>
            <a:ext cx="8229600" cy="11079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l">
              <a:lnSpc>
                <a:spcPct val="110000"/>
              </a:lnSpc>
            </a:pPr>
            <a:r>
              <a:rPr lang="en-US" sz="2000">
                <a:latin typeface="+mn-lt"/>
              </a:rPr>
              <a:t>The marina estimates that the total invoice cost of parts and materials used in 2011 will be $120,000. The marina desires a 20% profit margin on the invoice cost of parts and materials.</a:t>
            </a:r>
          </a:p>
        </p:txBody>
      </p:sp>
      <p:pic>
        <p:nvPicPr>
          <p:cNvPr id="32771" name="Picture 20"/>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33400" y="3162300"/>
            <a:ext cx="8077200" cy="3238500"/>
          </a:xfrm>
          <a:prstGeom prst="rect">
            <a:avLst/>
          </a:prstGeom>
          <a:noFill/>
          <a:ln w="19050" cap="sq" algn="ctr">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32772" name="Rectangle 9"/>
          <p:cNvSpPr>
            <a:spLocks noChangeArrowheads="1"/>
          </p:cNvSpPr>
          <p:nvPr/>
        </p:nvSpPr>
        <p:spPr bwMode="auto">
          <a:xfrm>
            <a:off x="609600" y="1371600"/>
            <a:ext cx="7924800" cy="522288"/>
          </a:xfrm>
          <a:prstGeom prst="rect">
            <a:avLst/>
          </a:prstGeom>
          <a:noFill/>
          <a:ln w="12700" algn="ctr">
            <a:solidFill>
              <a:schemeClr val="bg1"/>
            </a:solidFill>
            <a:miter lim="800000"/>
            <a:headEnd/>
            <a:tailEnd/>
          </a:ln>
          <a:extLst>
            <a:ext uri="{909E8E84-426E-40DD-AFC4-6F175D3DCCD1}">
              <a14:hiddenFill xmlns:a14="http://schemas.microsoft.com/office/drawing/2010/main" xmlns="">
                <a:solidFill>
                  <a:srgbClr val="FFFFFF"/>
                </a:solidFill>
              </a14:hiddenFill>
            </a:ext>
          </a:extLst>
        </p:spPr>
        <p:txBody>
          <a:bodyPr lIns="90488" tIns="44450" rIns="90488" bIns="44450">
            <a:spAutoFit/>
          </a:bodyPr>
          <a:lstStyle>
            <a:lvl1pPr marL="533400" indent="-533400">
              <a:tabLst>
                <a:tab pos="1944688" algn="l"/>
              </a:tabLst>
              <a:defRPr sz="2800">
                <a:solidFill>
                  <a:schemeClr val="tx1"/>
                </a:solidFill>
                <a:latin typeface="Comic Sans MS" panose="030F0702030302020204" pitchFamily="66" charset="0"/>
              </a:defRPr>
            </a:lvl1pPr>
            <a:lvl2pPr marL="742950" indent="-285750">
              <a:tabLst>
                <a:tab pos="1944688" algn="l"/>
              </a:tabLst>
              <a:defRPr sz="2800">
                <a:solidFill>
                  <a:schemeClr val="tx1"/>
                </a:solidFill>
                <a:latin typeface="Comic Sans MS" panose="030F0702030302020204" pitchFamily="66" charset="0"/>
              </a:defRPr>
            </a:lvl2pPr>
            <a:lvl3pPr marL="1143000" indent="-228600">
              <a:tabLst>
                <a:tab pos="1944688" algn="l"/>
              </a:tabLst>
              <a:defRPr sz="2800">
                <a:solidFill>
                  <a:schemeClr val="tx1"/>
                </a:solidFill>
                <a:latin typeface="Comic Sans MS" panose="030F0702030302020204" pitchFamily="66" charset="0"/>
              </a:defRPr>
            </a:lvl3pPr>
            <a:lvl4pPr marL="1600200" indent="-228600">
              <a:tabLst>
                <a:tab pos="1944688" algn="l"/>
              </a:tabLst>
              <a:defRPr sz="2800">
                <a:solidFill>
                  <a:schemeClr val="tx1"/>
                </a:solidFill>
                <a:latin typeface="Comic Sans MS" panose="030F0702030302020204" pitchFamily="66" charset="0"/>
              </a:defRPr>
            </a:lvl4pPr>
            <a:lvl5pPr marL="2057400" indent="-228600">
              <a:tabLst>
                <a:tab pos="1944688" algn="l"/>
              </a:tabLst>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tabLst>
                <a:tab pos="1944688" algn="l"/>
              </a:tabLs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tabLst>
                <a:tab pos="1944688" algn="l"/>
              </a:tabLs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tabLst>
                <a:tab pos="1944688" algn="l"/>
              </a:tabLs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tabLst>
                <a:tab pos="1944688" algn="l"/>
              </a:tabLst>
              <a:defRPr sz="2800">
                <a:solidFill>
                  <a:schemeClr val="tx1"/>
                </a:solidFill>
                <a:latin typeface="Comic Sans MS" panose="030F0702030302020204" pitchFamily="66" charset="0"/>
              </a:defRPr>
            </a:lvl9pPr>
          </a:lstStyle>
          <a:p>
            <a:pPr algn="l">
              <a:lnSpc>
                <a:spcPct val="120000"/>
              </a:lnSpc>
              <a:spcBef>
                <a:spcPct val="50000"/>
              </a:spcBef>
              <a:buClr>
                <a:srgbClr val="FF0000"/>
              </a:buClr>
              <a:buSzPct val="75000"/>
              <a:buFont typeface="Wingdings" panose="05000000000000000000" pitchFamily="2" charset="2"/>
              <a:buNone/>
            </a:pPr>
            <a:r>
              <a:rPr lang="en-US" altLang="en-US" sz="2300" b="1">
                <a:solidFill>
                  <a:srgbClr val="000099"/>
                </a:solidFill>
                <a:latin typeface="+mn-lt"/>
              </a:rPr>
              <a:t>Step 2:  Calculate the material loading charge.</a:t>
            </a:r>
          </a:p>
        </p:txBody>
      </p:sp>
      <p:sp>
        <p:nvSpPr>
          <p:cNvPr id="992273" name="Rectangle 17"/>
          <p:cNvSpPr>
            <a:spLocks noChangeArrowheads="1"/>
          </p:cNvSpPr>
          <p:nvPr/>
        </p:nvSpPr>
        <p:spPr bwMode="auto">
          <a:xfrm>
            <a:off x="304800" y="457200"/>
            <a:ext cx="85344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7500"/>
          </a:bodyPr>
          <a:lstStyle/>
          <a:p>
            <a:r>
              <a:rPr lang="en-US" sz="4000" b="1" i="1" dirty="0">
                <a:solidFill>
                  <a:schemeClr val="tx2"/>
                </a:solidFill>
                <a:latin typeface="+mj-lt"/>
                <a:ea typeface="+mj-ea"/>
                <a:cs typeface="+mj-cs"/>
              </a:rPr>
              <a:t>Pricing Services</a:t>
            </a:r>
          </a:p>
        </p:txBody>
      </p:sp>
      <p:sp>
        <p:nvSpPr>
          <p:cNvPr id="2" name="Slide Number Placeholder 1"/>
          <p:cNvSpPr>
            <a:spLocks noGrp="1"/>
          </p:cNvSpPr>
          <p:nvPr>
            <p:ph type="sldNum" sz="quarter" idx="11"/>
          </p:nvPr>
        </p:nvSpPr>
        <p:spPr/>
        <p:txBody>
          <a:bodyPr/>
          <a:lstStyle/>
          <a:p>
            <a:fld id="{75768154-A24E-4C35-B224-944DC32B769B}" type="slidenum">
              <a:rPr lang="en-US" smtClean="0"/>
              <a:pPr/>
              <a:t>9</a:t>
            </a:fld>
            <a:endParaRPr lang="en-US"/>
          </a:p>
        </p:txBody>
      </p:sp>
    </p:spTree>
    <p:extLst>
      <p:ext uri="{BB962C8B-B14F-4D97-AF65-F5344CB8AC3E}">
        <p14:creationId xmlns:p14="http://schemas.microsoft.com/office/powerpoint/2010/main" xmlns="" val="215456262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3"/>
          <p:cNvSpPr>
            <a:spLocks noGrp="1" noChangeArrowheads="1"/>
          </p:cNvSpPr>
          <p:nvPr>
            <p:ph type="body" sz="half" idx="1"/>
          </p:nvPr>
        </p:nvSpPr>
        <p:spPr>
          <a:xfrm>
            <a:off x="685800" y="2209800"/>
            <a:ext cx="8077200" cy="2895600"/>
          </a:xfrm>
          <a:solidFill>
            <a:schemeClr val="bg1"/>
          </a:solidFill>
          <a:ln cap="flat">
            <a:solidFill>
              <a:schemeClr val="bg1"/>
            </a:solidFill>
          </a:ln>
        </p:spPr>
        <p:txBody>
          <a:bodyPr lIns="90488" tIns="44450" rIns="90488" bIns="44450"/>
          <a:lstStyle/>
          <a:p>
            <a:pPr marL="533400" indent="-533400">
              <a:spcBef>
                <a:spcPct val="80000"/>
              </a:spcBef>
              <a:buClr>
                <a:srgbClr val="FF0000"/>
              </a:buClr>
              <a:buFont typeface="Wingdings" panose="05000000000000000000" pitchFamily="2" charset="2"/>
              <a:buNone/>
              <a:tabLst>
                <a:tab pos="1944688" algn="l"/>
              </a:tabLst>
            </a:pPr>
            <a:r>
              <a:rPr lang="en-US" smtClean="0">
                <a:solidFill>
                  <a:schemeClr val="tx1"/>
                </a:solidFill>
                <a:effectLst/>
              </a:rPr>
              <a:t>	 </a:t>
            </a:r>
            <a:r>
              <a:rPr lang="en-US" sz="2400" smtClean="0">
                <a:solidFill>
                  <a:schemeClr val="tx1"/>
                </a:solidFill>
                <a:effectLst/>
              </a:rPr>
              <a:t>Labor charges</a:t>
            </a:r>
          </a:p>
          <a:p>
            <a:pPr marL="1089025" lvl="1" indent="-457200">
              <a:lnSpc>
                <a:spcPct val="80000"/>
              </a:lnSpc>
              <a:spcBef>
                <a:spcPct val="80000"/>
              </a:spcBef>
              <a:buFont typeface="Wingdings" panose="05000000000000000000" pitchFamily="2" charset="2"/>
              <a:buNone/>
              <a:tabLst>
                <a:tab pos="1944688" algn="l"/>
              </a:tabLst>
            </a:pPr>
            <a:r>
              <a:rPr lang="en-US" smtClean="0">
                <a:solidFill>
                  <a:schemeClr val="tx1"/>
                </a:solidFill>
                <a:effectLst/>
              </a:rPr>
              <a:t>       +</a:t>
            </a:r>
          </a:p>
          <a:p>
            <a:pPr marL="1089025" lvl="1" indent="-457200">
              <a:lnSpc>
                <a:spcPct val="80000"/>
              </a:lnSpc>
              <a:spcBef>
                <a:spcPct val="80000"/>
              </a:spcBef>
              <a:buFont typeface="Wingdings" panose="05000000000000000000" pitchFamily="2" charset="2"/>
              <a:buNone/>
              <a:tabLst>
                <a:tab pos="1944688" algn="l"/>
              </a:tabLst>
            </a:pPr>
            <a:r>
              <a:rPr lang="en-US" smtClean="0">
                <a:solidFill>
                  <a:schemeClr val="tx1"/>
                </a:solidFill>
                <a:effectLst/>
              </a:rPr>
              <a:t>Material charges </a:t>
            </a:r>
          </a:p>
          <a:p>
            <a:pPr marL="1089025" lvl="1" indent="-457200">
              <a:lnSpc>
                <a:spcPct val="80000"/>
              </a:lnSpc>
              <a:spcBef>
                <a:spcPct val="80000"/>
              </a:spcBef>
              <a:buFont typeface="Wingdings" panose="05000000000000000000" pitchFamily="2" charset="2"/>
              <a:buNone/>
              <a:tabLst>
                <a:tab pos="1944688" algn="l"/>
              </a:tabLst>
            </a:pPr>
            <a:r>
              <a:rPr lang="en-US" smtClean="0">
                <a:solidFill>
                  <a:schemeClr val="tx1"/>
                </a:solidFill>
                <a:effectLst/>
              </a:rPr>
              <a:t>       +</a:t>
            </a:r>
          </a:p>
          <a:p>
            <a:pPr marL="1089025" lvl="1" indent="-457200">
              <a:lnSpc>
                <a:spcPct val="120000"/>
              </a:lnSpc>
              <a:buFont typeface="Wingdings" panose="05000000000000000000" pitchFamily="2" charset="2"/>
              <a:buNone/>
              <a:tabLst>
                <a:tab pos="1944688" algn="l"/>
              </a:tabLst>
            </a:pPr>
            <a:r>
              <a:rPr lang="en-US" smtClean="0">
                <a:solidFill>
                  <a:schemeClr val="tx1"/>
                </a:solidFill>
                <a:effectLst/>
              </a:rPr>
              <a:t>Material loading charge</a:t>
            </a:r>
            <a:endParaRPr lang="en-US" b="0" smtClean="0">
              <a:solidFill>
                <a:schemeClr val="tx1"/>
              </a:solidFill>
              <a:effectLst/>
            </a:endParaRPr>
          </a:p>
        </p:txBody>
      </p:sp>
      <p:sp>
        <p:nvSpPr>
          <p:cNvPr id="33796" name="Rectangle 11"/>
          <p:cNvSpPr>
            <a:spLocks noChangeArrowheads="1"/>
          </p:cNvSpPr>
          <p:nvPr/>
        </p:nvSpPr>
        <p:spPr bwMode="auto">
          <a:xfrm>
            <a:off x="609600" y="1371600"/>
            <a:ext cx="7924800" cy="486159"/>
          </a:xfrm>
          <a:prstGeom prst="rect">
            <a:avLst/>
          </a:prstGeom>
          <a:noFill/>
          <a:ln w="12700" algn="ctr">
            <a:solidFill>
              <a:schemeClr val="bg1"/>
            </a:solidFill>
            <a:miter lim="800000"/>
            <a:headEnd/>
            <a:tailEnd/>
          </a:ln>
          <a:extLst>
            <a:ext uri="{909E8E84-426E-40DD-AFC4-6F175D3DCCD1}">
              <a14:hiddenFill xmlns:a14="http://schemas.microsoft.com/office/drawing/2010/main" xmlns="">
                <a:solidFill>
                  <a:srgbClr val="FFFFFF"/>
                </a:solidFill>
              </a14:hiddenFill>
            </a:ext>
          </a:extLst>
        </p:spPr>
        <p:txBody>
          <a:bodyPr lIns="90488" tIns="44450" rIns="90488" bIns="44450">
            <a:spAutoFit/>
          </a:bodyPr>
          <a:lstStyle>
            <a:lvl1pPr marL="533400" indent="-533400">
              <a:tabLst>
                <a:tab pos="1944688" algn="l"/>
              </a:tabLst>
              <a:defRPr sz="2800">
                <a:solidFill>
                  <a:schemeClr val="tx1"/>
                </a:solidFill>
                <a:latin typeface="Comic Sans MS" panose="030F0702030302020204" pitchFamily="66" charset="0"/>
              </a:defRPr>
            </a:lvl1pPr>
            <a:lvl2pPr marL="742950" indent="-285750">
              <a:tabLst>
                <a:tab pos="1944688" algn="l"/>
              </a:tabLst>
              <a:defRPr sz="2800">
                <a:solidFill>
                  <a:schemeClr val="tx1"/>
                </a:solidFill>
                <a:latin typeface="Comic Sans MS" panose="030F0702030302020204" pitchFamily="66" charset="0"/>
              </a:defRPr>
            </a:lvl2pPr>
            <a:lvl3pPr marL="1143000" indent="-228600">
              <a:tabLst>
                <a:tab pos="1944688" algn="l"/>
              </a:tabLst>
              <a:defRPr sz="2800">
                <a:solidFill>
                  <a:schemeClr val="tx1"/>
                </a:solidFill>
                <a:latin typeface="Comic Sans MS" panose="030F0702030302020204" pitchFamily="66" charset="0"/>
              </a:defRPr>
            </a:lvl3pPr>
            <a:lvl4pPr marL="1600200" indent="-228600">
              <a:tabLst>
                <a:tab pos="1944688" algn="l"/>
              </a:tabLst>
              <a:defRPr sz="2800">
                <a:solidFill>
                  <a:schemeClr val="tx1"/>
                </a:solidFill>
                <a:latin typeface="Comic Sans MS" panose="030F0702030302020204" pitchFamily="66" charset="0"/>
              </a:defRPr>
            </a:lvl4pPr>
            <a:lvl5pPr marL="2057400" indent="-228600">
              <a:tabLst>
                <a:tab pos="1944688" algn="l"/>
              </a:tabLst>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tabLst>
                <a:tab pos="1944688" algn="l"/>
              </a:tabLs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tabLst>
                <a:tab pos="1944688" algn="l"/>
              </a:tabLs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tabLst>
                <a:tab pos="1944688" algn="l"/>
              </a:tabLs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tabLst>
                <a:tab pos="1944688" algn="l"/>
              </a:tabLst>
              <a:defRPr sz="2800">
                <a:solidFill>
                  <a:schemeClr val="tx1"/>
                </a:solidFill>
                <a:latin typeface="Comic Sans MS" panose="030F0702030302020204" pitchFamily="66" charset="0"/>
              </a:defRPr>
            </a:lvl9pPr>
          </a:lstStyle>
          <a:p>
            <a:pPr algn="l">
              <a:lnSpc>
                <a:spcPct val="120000"/>
              </a:lnSpc>
              <a:spcBef>
                <a:spcPct val="50000"/>
              </a:spcBef>
              <a:buClr>
                <a:srgbClr val="FF0000"/>
              </a:buClr>
              <a:buSzPct val="75000"/>
              <a:buFont typeface="Wingdings" panose="05000000000000000000" pitchFamily="2" charset="2"/>
              <a:buNone/>
            </a:pPr>
            <a:r>
              <a:rPr lang="en-US" altLang="en-US" sz="2300" b="1">
                <a:solidFill>
                  <a:srgbClr val="000099"/>
                </a:solidFill>
                <a:latin typeface="+mn-lt"/>
              </a:rPr>
              <a:t>Step 3:  Calculate charges for a particular job.</a:t>
            </a:r>
          </a:p>
        </p:txBody>
      </p:sp>
      <p:sp>
        <p:nvSpPr>
          <p:cNvPr id="994317" name="Rectangle 13"/>
          <p:cNvSpPr>
            <a:spLocks noChangeArrowheads="1"/>
          </p:cNvSpPr>
          <p:nvPr/>
        </p:nvSpPr>
        <p:spPr bwMode="auto">
          <a:xfrm>
            <a:off x="304800" y="457200"/>
            <a:ext cx="85344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7500"/>
          </a:bodyPr>
          <a:lstStyle/>
          <a:p>
            <a:r>
              <a:rPr lang="en-US" sz="4000" b="1" i="1" dirty="0">
                <a:solidFill>
                  <a:schemeClr val="tx2"/>
                </a:solidFill>
                <a:latin typeface="+mj-lt"/>
                <a:ea typeface="+mj-ea"/>
                <a:cs typeface="+mj-cs"/>
              </a:rPr>
              <a:t>Pricing Services</a:t>
            </a:r>
          </a:p>
        </p:txBody>
      </p:sp>
      <p:sp>
        <p:nvSpPr>
          <p:cNvPr id="2" name="Slide Number Placeholder 1"/>
          <p:cNvSpPr>
            <a:spLocks noGrp="1"/>
          </p:cNvSpPr>
          <p:nvPr>
            <p:ph type="sldNum" sz="quarter" idx="11"/>
          </p:nvPr>
        </p:nvSpPr>
        <p:spPr/>
        <p:txBody>
          <a:bodyPr/>
          <a:lstStyle/>
          <a:p>
            <a:fld id="{408DF351-3098-4298-B2EA-A98B74C1097E}" type="slidenum">
              <a:rPr lang="en-US" smtClean="0"/>
              <a:pPr/>
              <a:t>10</a:t>
            </a:fld>
            <a:endParaRPr lang="en-US"/>
          </a:p>
        </p:txBody>
      </p:sp>
    </p:spTree>
    <p:extLst>
      <p:ext uri="{BB962C8B-B14F-4D97-AF65-F5344CB8AC3E}">
        <p14:creationId xmlns:p14="http://schemas.microsoft.com/office/powerpoint/2010/main" xmlns="" val="63834225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1"/>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33400" y="3603625"/>
            <a:ext cx="8077200" cy="2492375"/>
          </a:xfrm>
          <a:prstGeom prst="rect">
            <a:avLst/>
          </a:prstGeom>
          <a:noFill/>
          <a:ln w="19050" cap="sq">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34819" name="Rectangle 10"/>
          <p:cNvSpPr>
            <a:spLocks noChangeArrowheads="1"/>
          </p:cNvSpPr>
          <p:nvPr/>
        </p:nvSpPr>
        <p:spPr bwMode="auto">
          <a:xfrm>
            <a:off x="609600" y="1951038"/>
            <a:ext cx="8229600" cy="12003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l">
              <a:lnSpc>
                <a:spcPct val="120000"/>
              </a:lnSpc>
            </a:pPr>
            <a:r>
              <a:rPr lang="en-US" sz="2000">
                <a:latin typeface="+mn-lt"/>
              </a:rPr>
              <a:t>Lake Holiday Marina prepares a price quotation to estimate the cost to refurbish a used 28-foot pontoon boat. Lake Holiday Marina estimates the job will require 50 hours of labor and $3,600 in parts and materials.</a:t>
            </a:r>
          </a:p>
        </p:txBody>
      </p:sp>
      <p:sp>
        <p:nvSpPr>
          <p:cNvPr id="996370" name="Rectangle 18"/>
          <p:cNvSpPr>
            <a:spLocks noChangeArrowheads="1"/>
          </p:cNvSpPr>
          <p:nvPr/>
        </p:nvSpPr>
        <p:spPr bwMode="auto">
          <a:xfrm>
            <a:off x="304800" y="457200"/>
            <a:ext cx="85344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7500"/>
          </a:bodyPr>
          <a:lstStyle/>
          <a:p>
            <a:r>
              <a:rPr lang="en-US" sz="4000" b="1" i="1" dirty="0">
                <a:solidFill>
                  <a:schemeClr val="tx2"/>
                </a:solidFill>
                <a:latin typeface="+mj-lt"/>
                <a:ea typeface="+mj-ea"/>
                <a:cs typeface="+mj-cs"/>
              </a:rPr>
              <a:t>Pricing Services</a:t>
            </a:r>
          </a:p>
        </p:txBody>
      </p:sp>
      <p:sp>
        <p:nvSpPr>
          <p:cNvPr id="34824" name="Rectangle 20"/>
          <p:cNvSpPr>
            <a:spLocks noChangeArrowheads="1"/>
          </p:cNvSpPr>
          <p:nvPr/>
        </p:nvSpPr>
        <p:spPr bwMode="auto">
          <a:xfrm>
            <a:off x="609600" y="1371600"/>
            <a:ext cx="7924800" cy="522288"/>
          </a:xfrm>
          <a:prstGeom prst="rect">
            <a:avLst/>
          </a:prstGeom>
          <a:noFill/>
          <a:ln w="12700" algn="ctr">
            <a:solidFill>
              <a:schemeClr val="bg1"/>
            </a:solidFill>
            <a:miter lim="800000"/>
            <a:headEnd/>
            <a:tailEnd/>
          </a:ln>
          <a:extLst>
            <a:ext uri="{909E8E84-426E-40DD-AFC4-6F175D3DCCD1}">
              <a14:hiddenFill xmlns:a14="http://schemas.microsoft.com/office/drawing/2010/main" xmlns="">
                <a:solidFill>
                  <a:srgbClr val="FFFFFF"/>
                </a:solidFill>
              </a14:hiddenFill>
            </a:ext>
          </a:extLst>
        </p:spPr>
        <p:txBody>
          <a:bodyPr lIns="90488" tIns="44450" rIns="90488" bIns="44450">
            <a:spAutoFit/>
          </a:bodyPr>
          <a:lstStyle>
            <a:lvl1pPr marL="533400" indent="-533400">
              <a:tabLst>
                <a:tab pos="1944688" algn="l"/>
              </a:tabLst>
              <a:defRPr sz="2800">
                <a:solidFill>
                  <a:schemeClr val="tx1"/>
                </a:solidFill>
                <a:latin typeface="Comic Sans MS" panose="030F0702030302020204" pitchFamily="66" charset="0"/>
              </a:defRPr>
            </a:lvl1pPr>
            <a:lvl2pPr marL="742950" indent="-285750">
              <a:tabLst>
                <a:tab pos="1944688" algn="l"/>
              </a:tabLst>
              <a:defRPr sz="2800">
                <a:solidFill>
                  <a:schemeClr val="tx1"/>
                </a:solidFill>
                <a:latin typeface="Comic Sans MS" panose="030F0702030302020204" pitchFamily="66" charset="0"/>
              </a:defRPr>
            </a:lvl2pPr>
            <a:lvl3pPr marL="1143000" indent="-228600">
              <a:tabLst>
                <a:tab pos="1944688" algn="l"/>
              </a:tabLst>
              <a:defRPr sz="2800">
                <a:solidFill>
                  <a:schemeClr val="tx1"/>
                </a:solidFill>
                <a:latin typeface="Comic Sans MS" panose="030F0702030302020204" pitchFamily="66" charset="0"/>
              </a:defRPr>
            </a:lvl3pPr>
            <a:lvl4pPr marL="1600200" indent="-228600">
              <a:tabLst>
                <a:tab pos="1944688" algn="l"/>
              </a:tabLst>
              <a:defRPr sz="2800">
                <a:solidFill>
                  <a:schemeClr val="tx1"/>
                </a:solidFill>
                <a:latin typeface="Comic Sans MS" panose="030F0702030302020204" pitchFamily="66" charset="0"/>
              </a:defRPr>
            </a:lvl4pPr>
            <a:lvl5pPr marL="2057400" indent="-228600">
              <a:tabLst>
                <a:tab pos="1944688" algn="l"/>
              </a:tabLst>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tabLst>
                <a:tab pos="1944688" algn="l"/>
              </a:tabLs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tabLst>
                <a:tab pos="1944688" algn="l"/>
              </a:tabLs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tabLst>
                <a:tab pos="1944688" algn="l"/>
              </a:tabLs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tabLst>
                <a:tab pos="1944688" algn="l"/>
              </a:tabLst>
              <a:defRPr sz="2800">
                <a:solidFill>
                  <a:schemeClr val="tx1"/>
                </a:solidFill>
                <a:latin typeface="Comic Sans MS" panose="030F0702030302020204" pitchFamily="66" charset="0"/>
              </a:defRPr>
            </a:lvl9pPr>
          </a:lstStyle>
          <a:p>
            <a:pPr algn="l">
              <a:lnSpc>
                <a:spcPct val="120000"/>
              </a:lnSpc>
              <a:spcBef>
                <a:spcPct val="50000"/>
              </a:spcBef>
              <a:buClr>
                <a:srgbClr val="FF0000"/>
              </a:buClr>
              <a:buSzPct val="75000"/>
              <a:buFont typeface="Wingdings" panose="05000000000000000000" pitchFamily="2" charset="2"/>
              <a:buNone/>
            </a:pPr>
            <a:r>
              <a:rPr lang="en-US" altLang="en-US" sz="2300" b="1">
                <a:solidFill>
                  <a:srgbClr val="000099"/>
                </a:solidFill>
                <a:latin typeface="+mn-lt"/>
              </a:rPr>
              <a:t>Step 3:  Calculate charges for a particular job.</a:t>
            </a:r>
          </a:p>
        </p:txBody>
      </p:sp>
      <p:sp>
        <p:nvSpPr>
          <p:cNvPr id="2" name="Slide Number Placeholder 1"/>
          <p:cNvSpPr>
            <a:spLocks noGrp="1"/>
          </p:cNvSpPr>
          <p:nvPr>
            <p:ph type="sldNum" sz="quarter" idx="11"/>
          </p:nvPr>
        </p:nvSpPr>
        <p:spPr/>
        <p:txBody>
          <a:bodyPr/>
          <a:lstStyle/>
          <a:p>
            <a:fld id="{408DF351-3098-4298-B2EA-A98B74C1097E}" type="slidenum">
              <a:rPr lang="en-US" smtClean="0"/>
              <a:pPr/>
              <a:t>11</a:t>
            </a:fld>
            <a:endParaRPr lang="en-US"/>
          </a:p>
        </p:txBody>
      </p:sp>
    </p:spTree>
    <p:extLst>
      <p:ext uri="{BB962C8B-B14F-4D97-AF65-F5344CB8AC3E}">
        <p14:creationId xmlns:p14="http://schemas.microsoft.com/office/powerpoint/2010/main" xmlns="" val="51249856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5842" name="Picture 1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81000" y="3467100"/>
            <a:ext cx="8362950" cy="2324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pic>
      <p:sp>
        <p:nvSpPr>
          <p:cNvPr id="35843" name="Rectangle 22"/>
          <p:cNvSpPr>
            <a:spLocks noChangeArrowheads="1"/>
          </p:cNvSpPr>
          <p:nvPr/>
        </p:nvSpPr>
        <p:spPr bwMode="auto">
          <a:xfrm>
            <a:off x="8610600" y="3429000"/>
            <a:ext cx="152400" cy="2514600"/>
          </a:xfrm>
          <a:prstGeom prst="rect">
            <a:avLst/>
          </a:prstGeom>
          <a:solidFill>
            <a:schemeClr val="bg1"/>
          </a:solidFill>
          <a:ln>
            <a:noFill/>
          </a:ln>
          <a:extLs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endParaRPr lang="en-US"/>
          </a:p>
        </p:txBody>
      </p:sp>
      <p:sp>
        <p:nvSpPr>
          <p:cNvPr id="35844" name="Rectangle 5"/>
          <p:cNvSpPr>
            <a:spLocks noChangeArrowheads="1"/>
          </p:cNvSpPr>
          <p:nvPr/>
        </p:nvSpPr>
        <p:spPr bwMode="auto">
          <a:xfrm>
            <a:off x="609600" y="1371600"/>
            <a:ext cx="8001000" cy="2012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tabLst>
                <a:tab pos="2057400" algn="l"/>
              </a:tabLst>
              <a:defRPr sz="2800">
                <a:solidFill>
                  <a:schemeClr val="tx1"/>
                </a:solidFill>
                <a:latin typeface="Comic Sans MS" panose="030F0702030302020204" pitchFamily="66" charset="0"/>
              </a:defRPr>
            </a:lvl1pPr>
            <a:lvl2pPr marL="742950" indent="-285750">
              <a:tabLst>
                <a:tab pos="2057400" algn="l"/>
              </a:tabLst>
              <a:defRPr sz="2800">
                <a:solidFill>
                  <a:schemeClr val="tx1"/>
                </a:solidFill>
                <a:latin typeface="Comic Sans MS" panose="030F0702030302020204" pitchFamily="66" charset="0"/>
              </a:defRPr>
            </a:lvl2pPr>
            <a:lvl3pPr marL="1143000" indent="-228600">
              <a:tabLst>
                <a:tab pos="2057400" algn="l"/>
              </a:tabLst>
              <a:defRPr sz="2800">
                <a:solidFill>
                  <a:schemeClr val="tx1"/>
                </a:solidFill>
                <a:latin typeface="Comic Sans MS" panose="030F0702030302020204" pitchFamily="66" charset="0"/>
              </a:defRPr>
            </a:lvl3pPr>
            <a:lvl4pPr marL="1600200" indent="-228600">
              <a:tabLst>
                <a:tab pos="2057400" algn="l"/>
              </a:tabLst>
              <a:defRPr sz="2800">
                <a:solidFill>
                  <a:schemeClr val="tx1"/>
                </a:solidFill>
                <a:latin typeface="Comic Sans MS" panose="030F0702030302020204" pitchFamily="66" charset="0"/>
              </a:defRPr>
            </a:lvl4pPr>
            <a:lvl5pPr marL="2057400" indent="-228600">
              <a:tabLst>
                <a:tab pos="2057400" algn="l"/>
              </a:tabLst>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tabLst>
                <a:tab pos="2057400" algn="l"/>
              </a:tabLs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tabLst>
                <a:tab pos="2057400" algn="l"/>
              </a:tabLs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tabLst>
                <a:tab pos="2057400" algn="l"/>
              </a:tabLs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tabLst>
                <a:tab pos="2057400" algn="l"/>
              </a:tabLst>
              <a:defRPr sz="2800">
                <a:solidFill>
                  <a:schemeClr val="tx1"/>
                </a:solidFill>
                <a:latin typeface="Comic Sans MS" panose="030F0702030302020204" pitchFamily="66" charset="0"/>
              </a:defRPr>
            </a:lvl9pPr>
          </a:lstStyle>
          <a:p>
            <a:pPr algn="l">
              <a:lnSpc>
                <a:spcPct val="120000"/>
              </a:lnSpc>
              <a:spcBef>
                <a:spcPct val="30000"/>
              </a:spcBef>
            </a:pPr>
            <a:r>
              <a:rPr lang="en-US" sz="2100">
                <a:latin typeface="+mn-lt"/>
              </a:rPr>
              <a:t>Presented below are data for Harmon Electrical Repair Shop for next year. The desired profit margin per labor hour is $10. The material loading charge is 40% of invoice cost. Harmon estimates that 8,000 labor hours will be worked next year.  Compute the rate charged per hour of labor.</a:t>
            </a:r>
          </a:p>
        </p:txBody>
      </p:sp>
      <p:sp>
        <p:nvSpPr>
          <p:cNvPr id="1118211" name="Rectangle 3"/>
          <p:cNvSpPr>
            <a:spLocks noChangeArrowheads="1"/>
          </p:cNvSpPr>
          <p:nvPr/>
        </p:nvSpPr>
        <p:spPr bwMode="auto">
          <a:xfrm>
            <a:off x="5410200" y="3581400"/>
            <a:ext cx="1752600" cy="15240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ctr"/>
            <a:endParaRPr lang="en-US">
              <a:latin typeface="Arial" panose="020B0604020202020204" pitchFamily="34" charset="0"/>
            </a:endParaRPr>
          </a:p>
        </p:txBody>
      </p:sp>
      <p:sp>
        <p:nvSpPr>
          <p:cNvPr id="1118223" name="Rectangle 15"/>
          <p:cNvSpPr>
            <a:spLocks noChangeArrowheads="1"/>
          </p:cNvSpPr>
          <p:nvPr/>
        </p:nvSpPr>
        <p:spPr bwMode="auto">
          <a:xfrm>
            <a:off x="7239000" y="3581400"/>
            <a:ext cx="1752600" cy="15240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ctr"/>
            <a:endParaRPr lang="en-US">
              <a:latin typeface="Arial" panose="020B0604020202020204" pitchFamily="34" charset="0"/>
            </a:endParaRPr>
          </a:p>
        </p:txBody>
      </p:sp>
      <p:sp>
        <p:nvSpPr>
          <p:cNvPr id="1118224" name="Rectangle 16"/>
          <p:cNvSpPr>
            <a:spLocks noChangeArrowheads="1"/>
          </p:cNvSpPr>
          <p:nvPr/>
        </p:nvSpPr>
        <p:spPr bwMode="auto">
          <a:xfrm>
            <a:off x="7239000" y="5105400"/>
            <a:ext cx="1752600" cy="3048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ctr"/>
            <a:endParaRPr lang="en-US">
              <a:latin typeface="Arial" panose="020B0604020202020204" pitchFamily="34" charset="0"/>
            </a:endParaRPr>
          </a:p>
        </p:txBody>
      </p:sp>
      <p:sp>
        <p:nvSpPr>
          <p:cNvPr id="1118225" name="Rectangle 17"/>
          <p:cNvSpPr>
            <a:spLocks noChangeArrowheads="1"/>
          </p:cNvSpPr>
          <p:nvPr/>
        </p:nvSpPr>
        <p:spPr bwMode="auto">
          <a:xfrm>
            <a:off x="7239000" y="5410200"/>
            <a:ext cx="1752600" cy="3048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ctr"/>
            <a:endParaRPr lang="en-US">
              <a:latin typeface="Arial" panose="020B0604020202020204" pitchFamily="34" charset="0"/>
            </a:endParaRPr>
          </a:p>
        </p:txBody>
      </p:sp>
      <p:pic>
        <p:nvPicPr>
          <p:cNvPr id="35850" name="Picture 20"/>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57200" y="457200"/>
            <a:ext cx="83058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
        <p:nvSpPr>
          <p:cNvPr id="35851" name="Rectangle 21"/>
          <p:cNvSpPr>
            <a:spLocks noChangeArrowheads="1"/>
          </p:cNvSpPr>
          <p:nvPr/>
        </p:nvSpPr>
        <p:spPr bwMode="auto">
          <a:xfrm>
            <a:off x="304800" y="3429000"/>
            <a:ext cx="152400" cy="2514600"/>
          </a:xfrm>
          <a:prstGeom prst="rect">
            <a:avLst/>
          </a:prstGeom>
          <a:solidFill>
            <a:schemeClr val="bg1"/>
          </a:solidFill>
          <a:ln>
            <a:noFill/>
          </a:ln>
          <a:extLs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endParaRPr lang="en-US"/>
          </a:p>
        </p:txBody>
      </p:sp>
      <p:sp>
        <p:nvSpPr>
          <p:cNvPr id="2" name="Slide Number Placeholder 1"/>
          <p:cNvSpPr>
            <a:spLocks noGrp="1"/>
          </p:cNvSpPr>
          <p:nvPr>
            <p:ph type="sldNum" sz="quarter" idx="11"/>
          </p:nvPr>
        </p:nvSpPr>
        <p:spPr/>
        <p:txBody>
          <a:bodyPr/>
          <a:lstStyle/>
          <a:p>
            <a:fld id="{75768154-A24E-4C35-B224-944DC32B769B}" type="slidenum">
              <a:rPr lang="en-US" smtClean="0"/>
              <a:pPr/>
              <a:t>12</a:t>
            </a:fld>
            <a:endParaRPr lang="en-US"/>
          </a:p>
        </p:txBody>
      </p:sp>
    </p:spTree>
    <p:extLst>
      <p:ext uri="{BB962C8B-B14F-4D97-AF65-F5344CB8AC3E}">
        <p14:creationId xmlns:p14="http://schemas.microsoft.com/office/powerpoint/2010/main" xmlns="" val="147060539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xit" presetSubtype="8" fill="hold" grpId="0" nodeType="clickEffect">
                                  <p:stCondLst>
                                    <p:cond delay="0"/>
                                  </p:stCondLst>
                                  <p:childTnLst>
                                    <p:animEffect transition="out" filter="wipe(left)">
                                      <p:cBhvr>
                                        <p:cTn id="6" dur="500"/>
                                        <p:tgtEl>
                                          <p:spTgt spid="1118211"/>
                                        </p:tgtEl>
                                      </p:cBhvr>
                                    </p:animEffect>
                                    <p:set>
                                      <p:cBhvr>
                                        <p:cTn id="7" dur="1" fill="hold">
                                          <p:stCondLst>
                                            <p:cond delay="499"/>
                                          </p:stCondLst>
                                        </p:cTn>
                                        <p:tgtEl>
                                          <p:spTgt spid="1118211"/>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xit" presetSubtype="8" fill="hold" grpId="0" nodeType="clickEffect">
                                  <p:stCondLst>
                                    <p:cond delay="0"/>
                                  </p:stCondLst>
                                  <p:childTnLst>
                                    <p:animEffect transition="out" filter="wipe(left)">
                                      <p:cBhvr>
                                        <p:cTn id="11" dur="500"/>
                                        <p:tgtEl>
                                          <p:spTgt spid="1118223"/>
                                        </p:tgtEl>
                                      </p:cBhvr>
                                    </p:animEffect>
                                    <p:set>
                                      <p:cBhvr>
                                        <p:cTn id="12" dur="1" fill="hold">
                                          <p:stCondLst>
                                            <p:cond delay="499"/>
                                          </p:stCondLst>
                                        </p:cTn>
                                        <p:tgtEl>
                                          <p:spTgt spid="1118223"/>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xit" presetSubtype="8" fill="hold" grpId="0" nodeType="clickEffect">
                                  <p:stCondLst>
                                    <p:cond delay="0"/>
                                  </p:stCondLst>
                                  <p:childTnLst>
                                    <p:animEffect transition="out" filter="wipe(left)">
                                      <p:cBhvr>
                                        <p:cTn id="16" dur="500"/>
                                        <p:tgtEl>
                                          <p:spTgt spid="1118224"/>
                                        </p:tgtEl>
                                      </p:cBhvr>
                                    </p:animEffect>
                                    <p:set>
                                      <p:cBhvr>
                                        <p:cTn id="17" dur="1" fill="hold">
                                          <p:stCondLst>
                                            <p:cond delay="499"/>
                                          </p:stCondLst>
                                        </p:cTn>
                                        <p:tgtEl>
                                          <p:spTgt spid="1118224"/>
                                        </p:tgtEl>
                                        <p:attrNameLst>
                                          <p:attrName>style.visibility</p:attrName>
                                        </p:attrNameLst>
                                      </p:cBhvr>
                                      <p:to>
                                        <p:strVal val="hidden"/>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xit" presetSubtype="8" fill="hold" grpId="0" nodeType="clickEffect">
                                  <p:stCondLst>
                                    <p:cond delay="0"/>
                                  </p:stCondLst>
                                  <p:childTnLst>
                                    <p:animEffect transition="out" filter="wipe(left)">
                                      <p:cBhvr>
                                        <p:cTn id="21" dur="500"/>
                                        <p:tgtEl>
                                          <p:spTgt spid="1118225"/>
                                        </p:tgtEl>
                                      </p:cBhvr>
                                    </p:animEffect>
                                    <p:set>
                                      <p:cBhvr>
                                        <p:cTn id="22" dur="1" fill="hold">
                                          <p:stCondLst>
                                            <p:cond delay="499"/>
                                          </p:stCondLst>
                                        </p:cTn>
                                        <p:tgtEl>
                                          <p:spTgt spid="111822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8211" grpId="0" animBg="1"/>
      <p:bldP spid="1118223" grpId="0" animBg="1"/>
      <p:bldP spid="1118224" grpId="0" animBg="1"/>
      <p:bldP spid="1118225"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6866" name="Picture 21"/>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914400" y="2701925"/>
            <a:ext cx="7391400" cy="2251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pic>
      <p:sp>
        <p:nvSpPr>
          <p:cNvPr id="36867" name="Rectangle 4"/>
          <p:cNvSpPr>
            <a:spLocks noChangeArrowheads="1"/>
          </p:cNvSpPr>
          <p:nvPr/>
        </p:nvSpPr>
        <p:spPr bwMode="auto">
          <a:xfrm>
            <a:off x="609600" y="1371600"/>
            <a:ext cx="8001000" cy="860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tabLst>
                <a:tab pos="2057400" algn="l"/>
              </a:tabLst>
              <a:defRPr sz="2800">
                <a:solidFill>
                  <a:schemeClr val="tx1"/>
                </a:solidFill>
                <a:latin typeface="Comic Sans MS" panose="030F0702030302020204" pitchFamily="66" charset="0"/>
              </a:defRPr>
            </a:lvl1pPr>
            <a:lvl2pPr marL="742950" indent="-285750">
              <a:tabLst>
                <a:tab pos="2057400" algn="l"/>
              </a:tabLst>
              <a:defRPr sz="2800">
                <a:solidFill>
                  <a:schemeClr val="tx1"/>
                </a:solidFill>
                <a:latin typeface="Comic Sans MS" panose="030F0702030302020204" pitchFamily="66" charset="0"/>
              </a:defRPr>
            </a:lvl2pPr>
            <a:lvl3pPr marL="1143000" indent="-228600">
              <a:tabLst>
                <a:tab pos="2057400" algn="l"/>
              </a:tabLst>
              <a:defRPr sz="2800">
                <a:solidFill>
                  <a:schemeClr val="tx1"/>
                </a:solidFill>
                <a:latin typeface="Comic Sans MS" panose="030F0702030302020204" pitchFamily="66" charset="0"/>
              </a:defRPr>
            </a:lvl3pPr>
            <a:lvl4pPr marL="1600200" indent="-228600">
              <a:tabLst>
                <a:tab pos="2057400" algn="l"/>
              </a:tabLst>
              <a:defRPr sz="2800">
                <a:solidFill>
                  <a:schemeClr val="tx1"/>
                </a:solidFill>
                <a:latin typeface="Comic Sans MS" panose="030F0702030302020204" pitchFamily="66" charset="0"/>
              </a:defRPr>
            </a:lvl4pPr>
            <a:lvl5pPr marL="2057400" indent="-228600">
              <a:tabLst>
                <a:tab pos="2057400" algn="l"/>
              </a:tabLst>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tabLst>
                <a:tab pos="2057400" algn="l"/>
              </a:tabLs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tabLst>
                <a:tab pos="2057400" algn="l"/>
              </a:tabLs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tabLst>
                <a:tab pos="2057400" algn="l"/>
              </a:tabLs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tabLst>
                <a:tab pos="2057400" algn="l"/>
              </a:tabLst>
              <a:defRPr sz="2800">
                <a:solidFill>
                  <a:schemeClr val="tx1"/>
                </a:solidFill>
                <a:latin typeface="Comic Sans MS" panose="030F0702030302020204" pitchFamily="66" charset="0"/>
              </a:defRPr>
            </a:lvl9pPr>
          </a:lstStyle>
          <a:p>
            <a:pPr algn="l">
              <a:lnSpc>
                <a:spcPct val="120000"/>
              </a:lnSpc>
              <a:spcBef>
                <a:spcPct val="30000"/>
              </a:spcBef>
            </a:pPr>
            <a:r>
              <a:rPr lang="en-US" sz="2100">
                <a:latin typeface="+mn-lt"/>
              </a:rPr>
              <a:t>If Harmon repairs a TV that takes 4 hours to repair and uses parts of $50, compute the bill for this job.</a:t>
            </a:r>
          </a:p>
        </p:txBody>
      </p:sp>
      <p:sp>
        <p:nvSpPr>
          <p:cNvPr id="1120267" name="Rectangle 11"/>
          <p:cNvSpPr>
            <a:spLocks noChangeArrowheads="1"/>
          </p:cNvSpPr>
          <p:nvPr/>
        </p:nvSpPr>
        <p:spPr bwMode="auto">
          <a:xfrm>
            <a:off x="2895600" y="3079750"/>
            <a:ext cx="5257800" cy="3048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ctr"/>
            <a:endParaRPr lang="en-US">
              <a:latin typeface="Arial" panose="020B0604020202020204" pitchFamily="34" charset="0"/>
            </a:endParaRPr>
          </a:p>
        </p:txBody>
      </p:sp>
      <p:pic>
        <p:nvPicPr>
          <p:cNvPr id="36870" name="Picture 20"/>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57200" y="457200"/>
            <a:ext cx="83058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
        <p:nvSpPr>
          <p:cNvPr id="1120278" name="Rectangle 22"/>
          <p:cNvSpPr>
            <a:spLocks noChangeArrowheads="1"/>
          </p:cNvSpPr>
          <p:nvPr/>
        </p:nvSpPr>
        <p:spPr bwMode="auto">
          <a:xfrm>
            <a:off x="6248400" y="3733800"/>
            <a:ext cx="1981200" cy="3048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ctr"/>
            <a:endParaRPr lang="en-US">
              <a:latin typeface="Arial" panose="020B0604020202020204" pitchFamily="34" charset="0"/>
            </a:endParaRPr>
          </a:p>
        </p:txBody>
      </p:sp>
      <p:sp>
        <p:nvSpPr>
          <p:cNvPr id="1120279" name="Rectangle 23"/>
          <p:cNvSpPr>
            <a:spLocks noChangeArrowheads="1"/>
          </p:cNvSpPr>
          <p:nvPr/>
        </p:nvSpPr>
        <p:spPr bwMode="auto">
          <a:xfrm>
            <a:off x="4267200" y="4038600"/>
            <a:ext cx="3962400" cy="3048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ctr"/>
            <a:endParaRPr lang="en-US">
              <a:latin typeface="Arial" panose="020B0604020202020204" pitchFamily="34" charset="0"/>
            </a:endParaRPr>
          </a:p>
        </p:txBody>
      </p:sp>
      <p:sp>
        <p:nvSpPr>
          <p:cNvPr id="1120280" name="Rectangle 24"/>
          <p:cNvSpPr>
            <a:spLocks noChangeArrowheads="1"/>
          </p:cNvSpPr>
          <p:nvPr/>
        </p:nvSpPr>
        <p:spPr bwMode="auto">
          <a:xfrm>
            <a:off x="6248400" y="4451350"/>
            <a:ext cx="1981200" cy="3048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ctr"/>
            <a:endParaRPr lang="en-US">
              <a:latin typeface="Arial" panose="020B0604020202020204" pitchFamily="34" charset="0"/>
            </a:endParaRPr>
          </a:p>
        </p:txBody>
      </p:sp>
      <p:sp>
        <p:nvSpPr>
          <p:cNvPr id="2" name="Slide Number Placeholder 1"/>
          <p:cNvSpPr>
            <a:spLocks noGrp="1"/>
          </p:cNvSpPr>
          <p:nvPr>
            <p:ph type="sldNum" sz="quarter" idx="11"/>
          </p:nvPr>
        </p:nvSpPr>
        <p:spPr/>
        <p:txBody>
          <a:bodyPr/>
          <a:lstStyle/>
          <a:p>
            <a:fld id="{75768154-A24E-4C35-B224-944DC32B769B}" type="slidenum">
              <a:rPr lang="en-US" smtClean="0"/>
              <a:pPr/>
              <a:t>13</a:t>
            </a:fld>
            <a:endParaRPr lang="en-US"/>
          </a:p>
        </p:txBody>
      </p:sp>
    </p:spTree>
    <p:extLst>
      <p:ext uri="{BB962C8B-B14F-4D97-AF65-F5344CB8AC3E}">
        <p14:creationId xmlns:p14="http://schemas.microsoft.com/office/powerpoint/2010/main" xmlns="" val="220076282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xit" presetSubtype="8" fill="hold" grpId="0" nodeType="clickEffect">
                                  <p:stCondLst>
                                    <p:cond delay="0"/>
                                  </p:stCondLst>
                                  <p:childTnLst>
                                    <p:animEffect transition="out" filter="wipe(left)">
                                      <p:cBhvr>
                                        <p:cTn id="6" dur="500"/>
                                        <p:tgtEl>
                                          <p:spTgt spid="1120267"/>
                                        </p:tgtEl>
                                      </p:cBhvr>
                                    </p:animEffect>
                                    <p:set>
                                      <p:cBhvr>
                                        <p:cTn id="7" dur="1" fill="hold">
                                          <p:stCondLst>
                                            <p:cond delay="499"/>
                                          </p:stCondLst>
                                        </p:cTn>
                                        <p:tgtEl>
                                          <p:spTgt spid="1120267"/>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xit" presetSubtype="8" fill="hold" grpId="0" nodeType="clickEffect">
                                  <p:stCondLst>
                                    <p:cond delay="0"/>
                                  </p:stCondLst>
                                  <p:childTnLst>
                                    <p:animEffect transition="out" filter="wipe(left)">
                                      <p:cBhvr>
                                        <p:cTn id="11" dur="500"/>
                                        <p:tgtEl>
                                          <p:spTgt spid="1120278"/>
                                        </p:tgtEl>
                                      </p:cBhvr>
                                    </p:animEffect>
                                    <p:set>
                                      <p:cBhvr>
                                        <p:cTn id="12" dur="1" fill="hold">
                                          <p:stCondLst>
                                            <p:cond delay="499"/>
                                          </p:stCondLst>
                                        </p:cTn>
                                        <p:tgtEl>
                                          <p:spTgt spid="1120278"/>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xit" presetSubtype="8" fill="hold" grpId="0" nodeType="clickEffect">
                                  <p:stCondLst>
                                    <p:cond delay="0"/>
                                  </p:stCondLst>
                                  <p:childTnLst>
                                    <p:animEffect transition="out" filter="wipe(left)">
                                      <p:cBhvr>
                                        <p:cTn id="16" dur="500"/>
                                        <p:tgtEl>
                                          <p:spTgt spid="1120279"/>
                                        </p:tgtEl>
                                      </p:cBhvr>
                                    </p:animEffect>
                                    <p:set>
                                      <p:cBhvr>
                                        <p:cTn id="17" dur="1" fill="hold">
                                          <p:stCondLst>
                                            <p:cond delay="499"/>
                                          </p:stCondLst>
                                        </p:cTn>
                                        <p:tgtEl>
                                          <p:spTgt spid="1120279"/>
                                        </p:tgtEl>
                                        <p:attrNameLst>
                                          <p:attrName>style.visibility</p:attrName>
                                        </p:attrNameLst>
                                      </p:cBhvr>
                                      <p:to>
                                        <p:strVal val="hidden"/>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xit" presetSubtype="8" fill="hold" grpId="0" nodeType="clickEffect">
                                  <p:stCondLst>
                                    <p:cond delay="0"/>
                                  </p:stCondLst>
                                  <p:childTnLst>
                                    <p:animEffect transition="out" filter="wipe(left)">
                                      <p:cBhvr>
                                        <p:cTn id="21" dur="500"/>
                                        <p:tgtEl>
                                          <p:spTgt spid="1120280"/>
                                        </p:tgtEl>
                                      </p:cBhvr>
                                    </p:animEffect>
                                    <p:set>
                                      <p:cBhvr>
                                        <p:cTn id="22" dur="1" fill="hold">
                                          <p:stCondLst>
                                            <p:cond delay="499"/>
                                          </p:stCondLst>
                                        </p:cTn>
                                        <p:tgtEl>
                                          <p:spTgt spid="112028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0267" grpId="0" animBg="1"/>
      <p:bldP spid="1120278" grpId="0" animBg="1"/>
      <p:bldP spid="1120279" grpId="0" animBg="1"/>
      <p:bldP spid="1120280" grpId="0" animBg="1"/>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Rectangle 3"/>
          <p:cNvSpPr>
            <a:spLocks noChangeArrowheads="1"/>
          </p:cNvSpPr>
          <p:nvPr/>
        </p:nvSpPr>
        <p:spPr bwMode="auto">
          <a:xfrm>
            <a:off x="914400" y="5638800"/>
            <a:ext cx="6553200" cy="533400"/>
          </a:xfrm>
          <a:prstGeom prst="rect">
            <a:avLst/>
          </a:prstGeom>
          <a:solidFill>
            <a:schemeClr val="bg1"/>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lIns="182562" tIns="46038" rIns="182562" bIns="46038"/>
          <a:lstStyle>
            <a:lvl1pPr marL="517525" indent="-517525">
              <a:tabLst>
                <a:tab pos="1600200" algn="l"/>
                <a:tab pos="3200400" algn="l"/>
                <a:tab pos="4800600" algn="l"/>
              </a:tabLst>
              <a:defRPr sz="2800">
                <a:solidFill>
                  <a:schemeClr val="tx1"/>
                </a:solidFill>
                <a:latin typeface="Comic Sans MS" panose="030F0702030302020204" pitchFamily="66" charset="0"/>
              </a:defRPr>
            </a:lvl1pPr>
            <a:lvl2pPr marL="742950" indent="-285750">
              <a:tabLst>
                <a:tab pos="1600200" algn="l"/>
                <a:tab pos="3200400" algn="l"/>
                <a:tab pos="4800600" algn="l"/>
              </a:tabLst>
              <a:defRPr sz="2800">
                <a:solidFill>
                  <a:schemeClr val="tx1"/>
                </a:solidFill>
                <a:latin typeface="Comic Sans MS" panose="030F0702030302020204" pitchFamily="66" charset="0"/>
              </a:defRPr>
            </a:lvl2pPr>
            <a:lvl3pPr marL="1143000" indent="-228600">
              <a:tabLst>
                <a:tab pos="1600200" algn="l"/>
                <a:tab pos="3200400" algn="l"/>
                <a:tab pos="4800600" algn="l"/>
              </a:tabLst>
              <a:defRPr sz="2800">
                <a:solidFill>
                  <a:schemeClr val="tx1"/>
                </a:solidFill>
                <a:latin typeface="Comic Sans MS" panose="030F0702030302020204" pitchFamily="66" charset="0"/>
              </a:defRPr>
            </a:lvl3pPr>
            <a:lvl4pPr marL="1600200" indent="-228600">
              <a:tabLst>
                <a:tab pos="1600200" algn="l"/>
                <a:tab pos="3200400" algn="l"/>
                <a:tab pos="4800600" algn="l"/>
              </a:tabLst>
              <a:defRPr sz="2800">
                <a:solidFill>
                  <a:schemeClr val="tx1"/>
                </a:solidFill>
                <a:latin typeface="Comic Sans MS" panose="030F0702030302020204" pitchFamily="66" charset="0"/>
              </a:defRPr>
            </a:lvl4pPr>
            <a:lvl5pPr marL="2057400" indent="-228600">
              <a:tabLst>
                <a:tab pos="1600200" algn="l"/>
                <a:tab pos="3200400" algn="l"/>
                <a:tab pos="4800600" algn="l"/>
              </a:tabLst>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tabLst>
                <a:tab pos="1600200" algn="l"/>
                <a:tab pos="3200400" algn="l"/>
                <a:tab pos="4800600" algn="l"/>
              </a:tabLs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tabLst>
                <a:tab pos="1600200" algn="l"/>
                <a:tab pos="3200400" algn="l"/>
                <a:tab pos="4800600" algn="l"/>
              </a:tabLs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tabLst>
                <a:tab pos="1600200" algn="l"/>
                <a:tab pos="3200400" algn="l"/>
                <a:tab pos="4800600" algn="l"/>
              </a:tabLs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tabLst>
                <a:tab pos="1600200" algn="l"/>
                <a:tab pos="3200400" algn="l"/>
                <a:tab pos="4800600" algn="l"/>
              </a:tabLst>
              <a:defRPr sz="2800">
                <a:solidFill>
                  <a:schemeClr val="tx1"/>
                </a:solidFill>
                <a:latin typeface="Comic Sans MS" panose="030F0702030302020204" pitchFamily="66" charset="0"/>
              </a:defRPr>
            </a:lvl9pPr>
          </a:lstStyle>
          <a:p>
            <a:pPr algn="l">
              <a:spcBef>
                <a:spcPct val="50000"/>
              </a:spcBef>
              <a:buClr>
                <a:schemeClr val="accent2"/>
              </a:buClr>
              <a:buSzPct val="75000"/>
              <a:buFont typeface="Wingdings" panose="05000000000000000000" pitchFamily="2" charset="2"/>
              <a:buNone/>
            </a:pPr>
            <a:r>
              <a:rPr lang="en-US" sz="1900">
                <a:latin typeface="Arial" panose="020B0604020202020204" pitchFamily="34" charset="0"/>
              </a:rPr>
              <a:t>a.	$42	b.    $34	c.    $32	d.    $30 </a:t>
            </a:r>
          </a:p>
        </p:txBody>
      </p:sp>
      <p:sp>
        <p:nvSpPr>
          <p:cNvPr id="37891" name="Rectangle 2"/>
          <p:cNvSpPr>
            <a:spLocks noGrp="1" noChangeArrowheads="1"/>
          </p:cNvSpPr>
          <p:nvPr>
            <p:ph type="body" idx="1"/>
          </p:nvPr>
        </p:nvSpPr>
        <p:spPr>
          <a:xfrm>
            <a:off x="609600" y="1981200"/>
            <a:ext cx="8077200" cy="3441700"/>
          </a:xfrm>
          <a:solidFill>
            <a:schemeClr val="bg1"/>
          </a:solidFill>
        </p:spPr>
        <p:txBody>
          <a:bodyPr lIns="91440" rIns="91440">
            <a:spAutoFit/>
          </a:bodyPr>
          <a:lstStyle/>
          <a:p>
            <a:pPr marL="0" indent="0">
              <a:buFont typeface="Wingdings" panose="05000000000000000000" pitchFamily="2" charset="2"/>
              <a:buNone/>
              <a:tabLst>
                <a:tab pos="6572250" algn="r"/>
              </a:tabLst>
            </a:pPr>
            <a:r>
              <a:rPr lang="en-US" sz="1900" b="0" smtClean="0">
                <a:effectLst/>
              </a:rPr>
              <a:t>Crescent Electrical Repair has decided to price its work on a time-and-material basis.  It estimates the following costs for the year related to labor.</a:t>
            </a:r>
          </a:p>
          <a:p>
            <a:pPr marL="0" indent="0">
              <a:spcBef>
                <a:spcPct val="60000"/>
              </a:spcBef>
              <a:buFont typeface="Wingdings" panose="05000000000000000000" pitchFamily="2" charset="2"/>
              <a:buNone/>
              <a:tabLst>
                <a:tab pos="6572250" algn="r"/>
              </a:tabLst>
            </a:pPr>
            <a:r>
              <a:rPr lang="en-US" sz="1900" b="0" smtClean="0">
                <a:effectLst/>
              </a:rPr>
              <a:t>Technician wages and benefits	$100,000</a:t>
            </a:r>
          </a:p>
          <a:p>
            <a:pPr marL="0" indent="0">
              <a:buFont typeface="Wingdings" panose="05000000000000000000" pitchFamily="2" charset="2"/>
              <a:buNone/>
              <a:tabLst>
                <a:tab pos="6572250" algn="r"/>
              </a:tabLst>
            </a:pPr>
            <a:r>
              <a:rPr lang="en-US" sz="1900" b="0" smtClean="0">
                <a:effectLst/>
              </a:rPr>
              <a:t>Office employee’s salary/benefits	$40,000</a:t>
            </a:r>
          </a:p>
          <a:p>
            <a:pPr marL="0" indent="0">
              <a:buFont typeface="Wingdings" panose="05000000000000000000" pitchFamily="2" charset="2"/>
              <a:buNone/>
              <a:tabLst>
                <a:tab pos="6572250" algn="r"/>
              </a:tabLst>
            </a:pPr>
            <a:r>
              <a:rPr lang="en-US" sz="1900" b="0" smtClean="0">
                <a:effectLst/>
              </a:rPr>
              <a:t>Other overhead	$80,000</a:t>
            </a:r>
          </a:p>
          <a:p>
            <a:pPr marL="0" indent="0">
              <a:spcBef>
                <a:spcPct val="60000"/>
              </a:spcBef>
              <a:buFont typeface="Wingdings" panose="05000000000000000000" pitchFamily="2" charset="2"/>
              <a:buNone/>
              <a:tabLst>
                <a:tab pos="6572250" algn="r"/>
              </a:tabLst>
            </a:pPr>
            <a:r>
              <a:rPr lang="en-US" sz="1900" b="0" smtClean="0">
                <a:effectLst/>
              </a:rPr>
              <a:t>Crescent desires a profit margin of $10 per labor hour and budgets 5,000 hours of repair time for the year.  The office employee’s salary, benefits, and other overhead costs should be divided evenly between time charges and material loading charges. Crescent labor charge per hour would be:</a:t>
            </a:r>
          </a:p>
        </p:txBody>
      </p:sp>
      <p:sp>
        <p:nvSpPr>
          <p:cNvPr id="953348" name="Oval 4"/>
          <p:cNvSpPr>
            <a:spLocks noChangeArrowheads="1"/>
          </p:cNvSpPr>
          <p:nvPr/>
        </p:nvSpPr>
        <p:spPr bwMode="auto">
          <a:xfrm>
            <a:off x="958850" y="5638800"/>
            <a:ext cx="457200" cy="441325"/>
          </a:xfrm>
          <a:prstGeom prst="ellipse">
            <a:avLst/>
          </a:prstGeom>
          <a:noFill/>
          <a:ln w="57150" cap="sq">
            <a:solidFill>
              <a:srgbClr val="800000"/>
            </a:solidFill>
            <a:round/>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ctr"/>
            <a:endParaRPr lang="en-US" sz="1900">
              <a:solidFill>
                <a:srgbClr val="A50021"/>
              </a:solidFill>
              <a:latin typeface="Arial" panose="020B0604020202020204" pitchFamily="34" charset="0"/>
            </a:endParaRPr>
          </a:p>
        </p:txBody>
      </p:sp>
      <p:sp>
        <p:nvSpPr>
          <p:cNvPr id="37894" name="Text Box 10"/>
          <p:cNvSpPr txBox="1">
            <a:spLocks noChangeArrowheads="1"/>
          </p:cNvSpPr>
          <p:nvPr/>
        </p:nvSpPr>
        <p:spPr bwMode="auto">
          <a:xfrm>
            <a:off x="609600" y="1385888"/>
            <a:ext cx="4648200" cy="519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l">
              <a:spcBef>
                <a:spcPct val="50000"/>
              </a:spcBef>
            </a:pPr>
            <a:r>
              <a:rPr lang="en-US" b="1">
                <a:solidFill>
                  <a:srgbClr val="800000"/>
                </a:solidFill>
                <a:latin typeface="Arial" panose="020B0604020202020204" pitchFamily="34" charset="0"/>
              </a:rPr>
              <a:t>Review Question</a:t>
            </a:r>
          </a:p>
        </p:txBody>
      </p:sp>
      <p:sp>
        <p:nvSpPr>
          <p:cNvPr id="953359" name="Rectangle 15"/>
          <p:cNvSpPr>
            <a:spLocks noChangeArrowheads="1"/>
          </p:cNvSpPr>
          <p:nvPr/>
        </p:nvSpPr>
        <p:spPr bwMode="auto">
          <a:xfrm>
            <a:off x="304800" y="457200"/>
            <a:ext cx="85344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7500"/>
          </a:bodyPr>
          <a:lstStyle/>
          <a:p>
            <a:r>
              <a:rPr lang="en-US" sz="4000" b="1" i="1" dirty="0">
                <a:solidFill>
                  <a:schemeClr val="tx2"/>
                </a:solidFill>
                <a:latin typeface="+mj-lt"/>
                <a:ea typeface="+mj-ea"/>
                <a:cs typeface="+mj-cs"/>
              </a:rPr>
              <a:t>Pricing Services</a:t>
            </a:r>
          </a:p>
        </p:txBody>
      </p:sp>
      <p:sp>
        <p:nvSpPr>
          <p:cNvPr id="2" name="Slide Number Placeholder 1"/>
          <p:cNvSpPr>
            <a:spLocks noGrp="1"/>
          </p:cNvSpPr>
          <p:nvPr>
            <p:ph type="sldNum" sz="quarter" idx="11"/>
          </p:nvPr>
        </p:nvSpPr>
        <p:spPr/>
        <p:txBody>
          <a:bodyPr/>
          <a:lstStyle/>
          <a:p>
            <a:fld id="{75768154-A24E-4C35-B224-944DC32B769B}" type="slidenum">
              <a:rPr lang="en-US" smtClean="0"/>
              <a:pPr/>
              <a:t>14</a:t>
            </a:fld>
            <a:endParaRPr lang="en-US"/>
          </a:p>
        </p:txBody>
      </p:sp>
    </p:spTree>
    <p:extLst>
      <p:ext uri="{BB962C8B-B14F-4D97-AF65-F5344CB8AC3E}">
        <p14:creationId xmlns:p14="http://schemas.microsoft.com/office/powerpoint/2010/main" xmlns="" val="312818695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53348"/>
                                        </p:tgtEl>
                                        <p:attrNameLst>
                                          <p:attrName>style.visibility</p:attrName>
                                        </p:attrNameLst>
                                      </p:cBhvr>
                                      <p:to>
                                        <p:strVal val="visible"/>
                                      </p:to>
                                    </p:set>
                                    <p:animEffect transition="in" filter="wipe(left)">
                                      <p:cBhvr>
                                        <p:cTn id="7" dur="500"/>
                                        <p:tgtEl>
                                          <p:spTgt spid="9533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3348" grpId="0" animBg="1"/>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8914" name="Picture 10"/>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09600" y="609600"/>
            <a:ext cx="8001000" cy="4521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pic>
      <p:sp>
        <p:nvSpPr>
          <p:cNvPr id="38915" name="Rectangle 11"/>
          <p:cNvSpPr>
            <a:spLocks noChangeArrowheads="1"/>
          </p:cNvSpPr>
          <p:nvPr/>
        </p:nvSpPr>
        <p:spPr bwMode="auto">
          <a:xfrm>
            <a:off x="1219200" y="4572000"/>
            <a:ext cx="1371600" cy="304800"/>
          </a:xfrm>
          <a:prstGeom prst="rect">
            <a:avLst/>
          </a:prstGeom>
          <a:solidFill>
            <a:schemeClr val="bg1"/>
          </a:solidFill>
          <a:ln>
            <a:noFill/>
          </a:ln>
          <a:extLs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endParaRPr lang="en-US"/>
          </a:p>
        </p:txBody>
      </p:sp>
      <p:sp>
        <p:nvSpPr>
          <p:cNvPr id="2" name="Slide Number Placeholder 1"/>
          <p:cNvSpPr>
            <a:spLocks noGrp="1"/>
          </p:cNvSpPr>
          <p:nvPr>
            <p:ph type="sldNum" sz="quarter" idx="11"/>
          </p:nvPr>
        </p:nvSpPr>
        <p:spPr/>
        <p:txBody>
          <a:bodyPr/>
          <a:lstStyle/>
          <a:p>
            <a:fld id="{75768154-A24E-4C35-B224-944DC32B769B}" type="slidenum">
              <a:rPr lang="en-US" smtClean="0"/>
              <a:pPr/>
              <a:t>15</a:t>
            </a:fld>
            <a:endParaRPr lang="en-US"/>
          </a:p>
        </p:txBody>
      </p:sp>
    </p:spTree>
    <p:extLst>
      <p:ext uri="{BB962C8B-B14F-4D97-AF65-F5344CB8AC3E}">
        <p14:creationId xmlns:p14="http://schemas.microsoft.com/office/powerpoint/2010/main" xmlns="" val="255660985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3"/>
          <p:cNvSpPr>
            <a:spLocks noGrp="1" noChangeArrowheads="1"/>
          </p:cNvSpPr>
          <p:nvPr>
            <p:ph type="body" sz="half" idx="1"/>
          </p:nvPr>
        </p:nvSpPr>
        <p:spPr>
          <a:xfrm>
            <a:off x="609600" y="1371600"/>
            <a:ext cx="7848600" cy="1752600"/>
          </a:xfrm>
          <a:noFill/>
          <a:ln cap="flat">
            <a:solidFill>
              <a:schemeClr val="bg1"/>
            </a:solidFill>
          </a:ln>
          <a:extLst>
            <a:ext uri="{909E8E84-426E-40DD-AFC4-6F175D3DCCD1}">
              <a14:hiddenFill xmlns:a14="http://schemas.microsoft.com/office/drawing/2010/main" xmlns="">
                <a:solidFill>
                  <a:srgbClr val="FFFFFF"/>
                </a:solidFill>
              </a14:hiddenFill>
            </a:ext>
          </a:extLst>
        </p:spPr>
        <p:txBody>
          <a:bodyPr lIns="90488" tIns="44450" rIns="90488" bIns="44450"/>
          <a:lstStyle/>
          <a:p>
            <a:pPr marL="0" indent="0">
              <a:lnSpc>
                <a:spcPct val="115000"/>
              </a:lnSpc>
              <a:spcBef>
                <a:spcPct val="40000"/>
              </a:spcBef>
              <a:buClr>
                <a:srgbClr val="800000"/>
              </a:buClr>
              <a:buSzPct val="80000"/>
              <a:buFont typeface="Wingdings" panose="05000000000000000000" pitchFamily="2" charset="2"/>
              <a:buNone/>
            </a:pPr>
            <a:r>
              <a:rPr lang="en-US" altLang="en-US" sz="2200" b="0" smtClean="0">
                <a:effectLst/>
              </a:rPr>
              <a:t>Vertically integrated companies</a:t>
            </a:r>
          </a:p>
          <a:p>
            <a:pPr marL="685800" lvl="1" indent="-457200">
              <a:lnSpc>
                <a:spcPct val="115000"/>
              </a:lnSpc>
              <a:spcBef>
                <a:spcPct val="40000"/>
              </a:spcBef>
              <a:buClr>
                <a:srgbClr val="800000"/>
              </a:buClr>
              <a:buSzPct val="80000"/>
              <a:buFont typeface="Wingdings" panose="05000000000000000000" pitchFamily="2" charset="2"/>
              <a:buChar char="u"/>
            </a:pPr>
            <a:r>
              <a:rPr lang="en-US" altLang="en-US" sz="2100" b="0" smtClean="0">
                <a:effectLst/>
              </a:rPr>
              <a:t>Grow in either direction of its suppliers or its customers.</a:t>
            </a:r>
          </a:p>
          <a:p>
            <a:pPr marL="685800" lvl="1" indent="-457200">
              <a:lnSpc>
                <a:spcPct val="115000"/>
              </a:lnSpc>
              <a:spcBef>
                <a:spcPct val="40000"/>
              </a:spcBef>
              <a:buClr>
                <a:srgbClr val="800000"/>
              </a:buClr>
              <a:buSzPct val="80000"/>
              <a:buFont typeface="Wingdings" panose="05000000000000000000" pitchFamily="2" charset="2"/>
              <a:buChar char="u"/>
            </a:pPr>
            <a:r>
              <a:rPr lang="en-US" altLang="en-US" sz="2100" b="0" smtClean="0">
                <a:effectLst/>
              </a:rPr>
              <a:t>Frequently transfer goods to other divisions as well as outside customers.</a:t>
            </a:r>
            <a:endParaRPr lang="en-US" altLang="en-US" sz="2100" b="0" smtClean="0">
              <a:solidFill>
                <a:schemeClr val="tx1"/>
              </a:solidFill>
              <a:effectLst/>
            </a:endParaRPr>
          </a:p>
        </p:txBody>
      </p:sp>
      <p:sp>
        <p:nvSpPr>
          <p:cNvPr id="39939" name="Rectangle 16"/>
          <p:cNvSpPr>
            <a:spLocks noChangeArrowheads="1"/>
          </p:cNvSpPr>
          <p:nvPr/>
        </p:nvSpPr>
        <p:spPr bwMode="auto">
          <a:xfrm>
            <a:off x="228600" y="3657600"/>
            <a:ext cx="2514600" cy="1752600"/>
          </a:xfrm>
          <a:prstGeom prst="rect">
            <a:avLst/>
          </a:prstGeom>
          <a:noFill/>
          <a:ln w="12700">
            <a:solidFill>
              <a:schemeClr val="bg1"/>
            </a:solidFill>
            <a:miter lim="800000"/>
            <a:headEnd/>
            <a:tailEnd/>
          </a:ln>
          <a:extLst>
            <a:ext uri="{909E8E84-426E-40DD-AFC4-6F175D3DCCD1}">
              <a14:hiddenFill xmlns:a14="http://schemas.microsoft.com/office/drawing/2010/main" xmlns="">
                <a:solidFill>
                  <a:srgbClr val="FFFFFF"/>
                </a:solidFill>
              </a14:hiddenFill>
            </a:ext>
          </a:extLst>
        </p:spPr>
        <p:txBody>
          <a:bodyPr lIns="90488" tIns="44450" rIns="90488" bIns="44450"/>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l">
              <a:lnSpc>
                <a:spcPct val="120000"/>
              </a:lnSpc>
              <a:buClr>
                <a:srgbClr val="FF0000"/>
              </a:buClr>
              <a:buSzPct val="75000"/>
              <a:buFont typeface="Wingdings" panose="05000000000000000000" pitchFamily="2" charset="2"/>
              <a:buNone/>
            </a:pPr>
            <a:r>
              <a:rPr lang="en-US" altLang="en-US" sz="2200">
                <a:latin typeface="+mn-lt"/>
              </a:rPr>
              <a:t>How do you price goods </a:t>
            </a:r>
            <a:r>
              <a:rPr lang="en-US" altLang="en-US" sz="2200" b="1" i="1">
                <a:latin typeface="+mn-lt"/>
              </a:rPr>
              <a:t>“sold”</a:t>
            </a:r>
            <a:r>
              <a:rPr lang="en-US" altLang="en-US" sz="2200">
                <a:latin typeface="+mn-lt"/>
              </a:rPr>
              <a:t> within the company?</a:t>
            </a:r>
          </a:p>
        </p:txBody>
      </p:sp>
      <p:sp>
        <p:nvSpPr>
          <p:cNvPr id="837652" name="Rectangle 20"/>
          <p:cNvSpPr>
            <a:spLocks noChangeArrowheads="1"/>
          </p:cNvSpPr>
          <p:nvPr/>
        </p:nvSpPr>
        <p:spPr bwMode="auto">
          <a:xfrm>
            <a:off x="304800" y="457200"/>
            <a:ext cx="85344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7500"/>
          </a:bodyPr>
          <a:lstStyle/>
          <a:p>
            <a:r>
              <a:rPr lang="en-US" sz="4000" b="1" i="1" dirty="0">
                <a:solidFill>
                  <a:schemeClr val="tx2"/>
                </a:solidFill>
                <a:latin typeface="+mj-lt"/>
                <a:ea typeface="+mj-ea"/>
                <a:cs typeface="+mj-cs"/>
              </a:rPr>
              <a:t>Transfer Pricing for Internal Sales</a:t>
            </a:r>
          </a:p>
        </p:txBody>
      </p:sp>
      <p:pic>
        <p:nvPicPr>
          <p:cNvPr id="39944" name="Picture 2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743200" y="3327400"/>
            <a:ext cx="6181725" cy="307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pic>
      <p:sp>
        <p:nvSpPr>
          <p:cNvPr id="2" name="Slide Number Placeholder 1"/>
          <p:cNvSpPr>
            <a:spLocks noGrp="1"/>
          </p:cNvSpPr>
          <p:nvPr>
            <p:ph type="sldNum" sz="quarter" idx="11"/>
          </p:nvPr>
        </p:nvSpPr>
        <p:spPr/>
        <p:txBody>
          <a:bodyPr/>
          <a:lstStyle/>
          <a:p>
            <a:fld id="{408DF351-3098-4298-B2EA-A98B74C1097E}" type="slidenum">
              <a:rPr lang="en-US" smtClean="0"/>
              <a:pPr/>
              <a:t>16</a:t>
            </a:fld>
            <a:endParaRPr lang="en-US"/>
          </a:p>
        </p:txBody>
      </p:sp>
    </p:spTree>
    <p:extLst>
      <p:ext uri="{BB962C8B-B14F-4D97-AF65-F5344CB8AC3E}">
        <p14:creationId xmlns:p14="http://schemas.microsoft.com/office/powerpoint/2010/main" xmlns="" val="378362481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3"/>
          <p:cNvSpPr>
            <a:spLocks noGrp="1" noChangeArrowheads="1"/>
          </p:cNvSpPr>
          <p:nvPr>
            <p:ph type="body" sz="half" idx="1"/>
          </p:nvPr>
        </p:nvSpPr>
        <p:spPr>
          <a:xfrm>
            <a:off x="685800" y="1371600"/>
            <a:ext cx="7848600" cy="4800600"/>
          </a:xfrm>
          <a:noFill/>
          <a:ln cap="flat" algn="ctr">
            <a:solidFill>
              <a:schemeClr val="bg1"/>
            </a:solidFill>
          </a:ln>
          <a:extLst>
            <a:ext uri="{909E8E84-426E-40DD-AFC4-6F175D3DCCD1}">
              <a14:hiddenFill xmlns:a14="http://schemas.microsoft.com/office/drawing/2010/main" xmlns="">
                <a:solidFill>
                  <a:srgbClr val="FFFFFF"/>
                </a:solidFill>
              </a14:hiddenFill>
            </a:ext>
          </a:extLst>
        </p:spPr>
        <p:txBody>
          <a:bodyPr lIns="90488" tIns="44450" rIns="90488" bIns="44450"/>
          <a:lstStyle/>
          <a:p>
            <a:pPr marL="0" indent="0">
              <a:lnSpc>
                <a:spcPct val="120000"/>
              </a:lnSpc>
              <a:spcBef>
                <a:spcPct val="50000"/>
              </a:spcBef>
              <a:buClr>
                <a:srgbClr val="FF0000"/>
              </a:buClr>
              <a:buFont typeface="Wingdings" panose="05000000000000000000" pitchFamily="2" charset="2"/>
              <a:buNone/>
            </a:pPr>
            <a:r>
              <a:rPr lang="en-US" altLang="en-US" sz="2200" smtClean="0">
                <a:solidFill>
                  <a:srgbClr val="000099"/>
                </a:solidFill>
                <a:effectLst/>
              </a:rPr>
              <a:t>Transfer price</a:t>
            </a:r>
            <a:r>
              <a:rPr lang="en-US" altLang="en-US" sz="2200" b="0" smtClean="0">
                <a:effectLst/>
              </a:rPr>
              <a:t>  -  price used to record the transfer between two divisions of a company.</a:t>
            </a:r>
          </a:p>
          <a:p>
            <a:pPr marL="685800" lvl="1" indent="-457200">
              <a:lnSpc>
                <a:spcPct val="120000"/>
              </a:lnSpc>
              <a:spcBef>
                <a:spcPct val="50000"/>
              </a:spcBef>
              <a:buClr>
                <a:srgbClr val="800000"/>
              </a:buClr>
              <a:buSzPct val="80000"/>
              <a:buFont typeface="Wingdings" panose="05000000000000000000" pitchFamily="2" charset="2"/>
              <a:buChar char="u"/>
            </a:pPr>
            <a:r>
              <a:rPr lang="en-US" altLang="en-US" sz="2100" smtClean="0">
                <a:effectLst/>
              </a:rPr>
              <a:t>Ways to determine</a:t>
            </a:r>
            <a:r>
              <a:rPr lang="en-US" altLang="en-US" sz="2100" b="0" smtClean="0">
                <a:effectLst/>
              </a:rPr>
              <a:t> a transfer price:</a:t>
            </a:r>
          </a:p>
          <a:p>
            <a:pPr marL="1257300" lvl="2" indent="-457200">
              <a:lnSpc>
                <a:spcPct val="120000"/>
              </a:lnSpc>
              <a:spcBef>
                <a:spcPct val="50000"/>
              </a:spcBef>
              <a:buClr>
                <a:schemeClr val="tx1"/>
              </a:buClr>
              <a:buSzTx/>
              <a:buFont typeface="Wingdings" panose="05000000000000000000" pitchFamily="2" charset="2"/>
              <a:buAutoNum type="arabicPeriod"/>
            </a:pPr>
            <a:r>
              <a:rPr lang="en-US" altLang="en-US" b="0" smtClean="0">
                <a:effectLst/>
              </a:rPr>
              <a:t>Negotiated transfer prices.</a:t>
            </a:r>
          </a:p>
          <a:p>
            <a:pPr marL="1257300" lvl="2" indent="-457200">
              <a:lnSpc>
                <a:spcPct val="120000"/>
              </a:lnSpc>
              <a:spcBef>
                <a:spcPct val="50000"/>
              </a:spcBef>
              <a:buClr>
                <a:schemeClr val="tx1"/>
              </a:buClr>
              <a:buSzTx/>
              <a:buFont typeface="Wingdings" panose="05000000000000000000" pitchFamily="2" charset="2"/>
              <a:buAutoNum type="arabicPeriod"/>
            </a:pPr>
            <a:r>
              <a:rPr lang="en-US" altLang="en-US" b="0" smtClean="0">
                <a:effectLst/>
              </a:rPr>
              <a:t>Cost-based transfer prices.</a:t>
            </a:r>
          </a:p>
          <a:p>
            <a:pPr marL="1257300" lvl="2" indent="-457200">
              <a:lnSpc>
                <a:spcPct val="120000"/>
              </a:lnSpc>
              <a:spcBef>
                <a:spcPct val="50000"/>
              </a:spcBef>
              <a:buClr>
                <a:schemeClr val="tx1"/>
              </a:buClr>
              <a:buSzTx/>
              <a:buFont typeface="Wingdings" panose="05000000000000000000" pitchFamily="2" charset="2"/>
              <a:buAutoNum type="arabicPeriod"/>
            </a:pPr>
            <a:r>
              <a:rPr lang="en-US" altLang="en-US" b="0" smtClean="0">
                <a:effectLst/>
              </a:rPr>
              <a:t>Market-based transfer prices.</a:t>
            </a:r>
          </a:p>
          <a:p>
            <a:pPr marL="685800" lvl="1" indent="-457200">
              <a:lnSpc>
                <a:spcPct val="120000"/>
              </a:lnSpc>
              <a:spcBef>
                <a:spcPct val="60000"/>
              </a:spcBef>
              <a:buClr>
                <a:srgbClr val="800000"/>
              </a:buClr>
              <a:buSzPct val="80000"/>
              <a:buFont typeface="Wingdings" panose="05000000000000000000" pitchFamily="2" charset="2"/>
              <a:buChar char="u"/>
            </a:pPr>
            <a:r>
              <a:rPr lang="en-US" altLang="en-US" sz="2100" smtClean="0">
                <a:effectLst/>
              </a:rPr>
              <a:t>Conceptually</a:t>
            </a:r>
            <a:r>
              <a:rPr lang="en-US" altLang="en-US" sz="2100" b="0" smtClean="0">
                <a:effectLst/>
              </a:rPr>
              <a:t> - a negotiated transfer price is best. </a:t>
            </a:r>
          </a:p>
          <a:p>
            <a:pPr marL="685800" lvl="1" indent="-457200">
              <a:lnSpc>
                <a:spcPct val="120000"/>
              </a:lnSpc>
              <a:spcBef>
                <a:spcPct val="50000"/>
              </a:spcBef>
              <a:buClr>
                <a:srgbClr val="800000"/>
              </a:buClr>
              <a:buSzPct val="80000"/>
              <a:buFont typeface="Wingdings" panose="05000000000000000000" pitchFamily="2" charset="2"/>
              <a:buChar char="u"/>
            </a:pPr>
            <a:r>
              <a:rPr lang="en-US" altLang="en-US" sz="2100" b="0" smtClean="0">
                <a:effectLst/>
              </a:rPr>
              <a:t>Due to practical considerations, companies often use the </a:t>
            </a:r>
            <a:r>
              <a:rPr lang="en-US" altLang="en-US" sz="2100" smtClean="0">
                <a:effectLst/>
              </a:rPr>
              <a:t>other two methods</a:t>
            </a:r>
            <a:r>
              <a:rPr lang="en-US" altLang="en-US" sz="2100" b="0" smtClean="0">
                <a:effectLst/>
              </a:rPr>
              <a:t>.</a:t>
            </a:r>
          </a:p>
        </p:txBody>
      </p:sp>
      <p:sp>
        <p:nvSpPr>
          <p:cNvPr id="998410" name="Rectangle 10"/>
          <p:cNvSpPr>
            <a:spLocks noChangeArrowheads="1"/>
          </p:cNvSpPr>
          <p:nvPr/>
        </p:nvSpPr>
        <p:spPr bwMode="auto">
          <a:xfrm>
            <a:off x="304800" y="457200"/>
            <a:ext cx="85344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7500"/>
          </a:bodyPr>
          <a:lstStyle/>
          <a:p>
            <a:r>
              <a:rPr lang="en-US" sz="4000" b="1" i="1" dirty="0">
                <a:solidFill>
                  <a:schemeClr val="tx2"/>
                </a:solidFill>
                <a:latin typeface="+mj-lt"/>
                <a:ea typeface="+mj-ea"/>
                <a:cs typeface="+mj-cs"/>
              </a:rPr>
              <a:t>Transfer Pricing for Internal Sales</a:t>
            </a:r>
          </a:p>
        </p:txBody>
      </p:sp>
      <p:sp>
        <p:nvSpPr>
          <p:cNvPr id="2" name="Slide Number Placeholder 1"/>
          <p:cNvSpPr>
            <a:spLocks noGrp="1"/>
          </p:cNvSpPr>
          <p:nvPr>
            <p:ph type="sldNum" sz="quarter" idx="11"/>
          </p:nvPr>
        </p:nvSpPr>
        <p:spPr/>
        <p:txBody>
          <a:bodyPr/>
          <a:lstStyle/>
          <a:p>
            <a:fld id="{408DF351-3098-4298-B2EA-A98B74C1097E}" type="slidenum">
              <a:rPr lang="en-US" smtClean="0"/>
              <a:pPr/>
              <a:t>17</a:t>
            </a:fld>
            <a:endParaRPr lang="en-US"/>
          </a:p>
        </p:txBody>
      </p:sp>
    </p:spTree>
    <p:extLst>
      <p:ext uri="{BB962C8B-B14F-4D97-AF65-F5344CB8AC3E}">
        <p14:creationId xmlns:p14="http://schemas.microsoft.com/office/powerpoint/2010/main" xmlns="" val="146975043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3"/>
          <p:cNvSpPr>
            <a:spLocks noGrp="1" noChangeArrowheads="1"/>
          </p:cNvSpPr>
          <p:nvPr>
            <p:ph type="body" sz="half" idx="1"/>
          </p:nvPr>
        </p:nvSpPr>
        <p:spPr>
          <a:xfrm>
            <a:off x="609600" y="2057400"/>
            <a:ext cx="8229600" cy="4648200"/>
          </a:xfrm>
          <a:solidFill>
            <a:schemeClr val="bg1"/>
          </a:solidFill>
          <a:ln cap="flat">
            <a:solidFill>
              <a:schemeClr val="bg1"/>
            </a:solidFill>
          </a:ln>
        </p:spPr>
        <p:txBody>
          <a:bodyPr lIns="90488" tIns="44450" rIns="90488" bIns="44450"/>
          <a:lstStyle/>
          <a:p>
            <a:pPr marL="0" indent="0">
              <a:lnSpc>
                <a:spcPct val="115000"/>
              </a:lnSpc>
              <a:spcBef>
                <a:spcPct val="40000"/>
              </a:spcBef>
              <a:buClr>
                <a:srgbClr val="FF0000"/>
              </a:buClr>
              <a:buFont typeface="Wingdings" panose="05000000000000000000" pitchFamily="2" charset="2"/>
              <a:buNone/>
            </a:pPr>
            <a:r>
              <a:rPr lang="en-US" sz="2200" smtClean="0">
                <a:solidFill>
                  <a:srgbClr val="800000"/>
                </a:solidFill>
                <a:effectLst/>
              </a:rPr>
              <a:t>Illustration</a:t>
            </a:r>
            <a:r>
              <a:rPr lang="en-US" sz="2200" b="0" smtClean="0">
                <a:effectLst/>
              </a:rPr>
              <a:t>:  Alberta Company makes rubber soles for work &amp; hiking boots.</a:t>
            </a:r>
          </a:p>
          <a:p>
            <a:pPr marL="685800" lvl="1" indent="-457200">
              <a:lnSpc>
                <a:spcPct val="115000"/>
              </a:lnSpc>
              <a:spcBef>
                <a:spcPct val="40000"/>
              </a:spcBef>
              <a:buClr>
                <a:srgbClr val="800000"/>
              </a:buClr>
              <a:buSzPct val="80000"/>
              <a:buFont typeface="Wingdings" panose="05000000000000000000" pitchFamily="2" charset="2"/>
              <a:buChar char="u"/>
            </a:pPr>
            <a:r>
              <a:rPr lang="en-US" sz="2100" b="0" smtClean="0">
                <a:effectLst/>
              </a:rPr>
              <a:t>Two Divisions:</a:t>
            </a:r>
          </a:p>
          <a:p>
            <a:pPr marL="1257300" lvl="2" indent="-457200">
              <a:lnSpc>
                <a:spcPct val="115000"/>
              </a:lnSpc>
              <a:spcBef>
                <a:spcPct val="40000"/>
              </a:spcBef>
              <a:buClr>
                <a:srgbClr val="800000"/>
              </a:buClr>
              <a:buSzPct val="80000"/>
              <a:buFont typeface="Arial" panose="020B0604020202020204" pitchFamily="34" charset="0"/>
              <a:buChar char="►"/>
            </a:pPr>
            <a:r>
              <a:rPr lang="en-US" b="0" smtClean="0">
                <a:effectLst/>
              </a:rPr>
              <a:t>Sole Division  -  sells soles externally.</a:t>
            </a:r>
          </a:p>
          <a:p>
            <a:pPr marL="1257300" lvl="2" indent="-457200">
              <a:lnSpc>
                <a:spcPct val="115000"/>
              </a:lnSpc>
              <a:spcBef>
                <a:spcPct val="40000"/>
              </a:spcBef>
              <a:buClr>
                <a:srgbClr val="800000"/>
              </a:buClr>
              <a:buSzPct val="80000"/>
              <a:buFont typeface="Arial" panose="020B0604020202020204" pitchFamily="34" charset="0"/>
              <a:buChar char="►"/>
            </a:pPr>
            <a:r>
              <a:rPr lang="en-US" b="0" smtClean="0">
                <a:effectLst/>
              </a:rPr>
              <a:t>Boot Division  -  makes leather uppers for hiking 	      boots which are attached to purchased soles.</a:t>
            </a:r>
          </a:p>
          <a:p>
            <a:pPr marL="685800" lvl="1" indent="-457200">
              <a:lnSpc>
                <a:spcPct val="115000"/>
              </a:lnSpc>
              <a:spcBef>
                <a:spcPct val="40000"/>
              </a:spcBef>
              <a:buClr>
                <a:srgbClr val="800000"/>
              </a:buClr>
              <a:buSzPct val="80000"/>
              <a:buFont typeface="Wingdings" panose="05000000000000000000" pitchFamily="2" charset="2"/>
              <a:buChar char="u"/>
            </a:pPr>
            <a:r>
              <a:rPr lang="en-US" sz="2100" b="0" smtClean="0">
                <a:effectLst/>
              </a:rPr>
              <a:t>Division managers compensated on division profitability.</a:t>
            </a:r>
          </a:p>
          <a:p>
            <a:pPr marL="685800" lvl="1" indent="-457200">
              <a:lnSpc>
                <a:spcPct val="115000"/>
              </a:lnSpc>
              <a:spcBef>
                <a:spcPct val="40000"/>
              </a:spcBef>
              <a:buClr>
                <a:srgbClr val="800000"/>
              </a:buClr>
              <a:buSzPct val="80000"/>
              <a:buFont typeface="Wingdings" panose="05000000000000000000" pitchFamily="2" charset="2"/>
              <a:buChar char="u"/>
            </a:pPr>
            <a:r>
              <a:rPr lang="en-US" sz="2100" b="0" smtClean="0">
                <a:effectLst/>
              </a:rPr>
              <a:t>Management now wants Sole Division to provide at least some soles to the Boot Division.</a:t>
            </a:r>
            <a:endParaRPr lang="en-US" altLang="en-US" sz="2100" b="0" smtClean="0">
              <a:effectLst/>
            </a:endParaRPr>
          </a:p>
        </p:txBody>
      </p:sp>
      <p:sp>
        <p:nvSpPr>
          <p:cNvPr id="41988" name="Text Box 8"/>
          <p:cNvSpPr txBox="1">
            <a:spLocks noChangeArrowheads="1"/>
          </p:cNvSpPr>
          <p:nvPr/>
        </p:nvSpPr>
        <p:spPr bwMode="auto">
          <a:xfrm>
            <a:off x="609600" y="1447800"/>
            <a:ext cx="7924800" cy="519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l"/>
            <a:r>
              <a:rPr lang="en-US" b="1">
                <a:solidFill>
                  <a:srgbClr val="800000"/>
                </a:solidFill>
                <a:latin typeface="+mn-lt"/>
              </a:rPr>
              <a:t>Negotiated Transfer Prices</a:t>
            </a:r>
          </a:p>
        </p:txBody>
      </p:sp>
      <p:sp>
        <p:nvSpPr>
          <p:cNvPr id="1002507" name="Rectangle 11"/>
          <p:cNvSpPr>
            <a:spLocks noChangeArrowheads="1"/>
          </p:cNvSpPr>
          <p:nvPr/>
        </p:nvSpPr>
        <p:spPr bwMode="auto">
          <a:xfrm>
            <a:off x="304800" y="457200"/>
            <a:ext cx="85344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7500"/>
          </a:bodyPr>
          <a:lstStyle/>
          <a:p>
            <a:r>
              <a:rPr lang="en-US" sz="4000" b="1" i="1" dirty="0">
                <a:solidFill>
                  <a:schemeClr val="tx2"/>
                </a:solidFill>
                <a:latin typeface="+mj-lt"/>
                <a:ea typeface="+mj-ea"/>
                <a:cs typeface="+mj-cs"/>
              </a:rPr>
              <a:t>Transfer Pricing for Internal Sales</a:t>
            </a:r>
          </a:p>
        </p:txBody>
      </p:sp>
      <p:sp>
        <p:nvSpPr>
          <p:cNvPr id="2" name="Slide Number Placeholder 1"/>
          <p:cNvSpPr>
            <a:spLocks noGrp="1"/>
          </p:cNvSpPr>
          <p:nvPr>
            <p:ph type="sldNum" sz="quarter" idx="11"/>
          </p:nvPr>
        </p:nvSpPr>
        <p:spPr/>
        <p:txBody>
          <a:bodyPr/>
          <a:lstStyle/>
          <a:p>
            <a:fld id="{408DF351-3098-4298-B2EA-A98B74C1097E}" type="slidenum">
              <a:rPr lang="en-US" smtClean="0"/>
              <a:pPr/>
              <a:t>18</a:t>
            </a:fld>
            <a:endParaRPr lang="en-US"/>
          </a:p>
        </p:txBody>
      </p:sp>
    </p:spTree>
    <p:extLst>
      <p:ext uri="{BB962C8B-B14F-4D97-AF65-F5344CB8AC3E}">
        <p14:creationId xmlns:p14="http://schemas.microsoft.com/office/powerpoint/2010/main" xmlns="" val="89891933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5"/>
          <p:cNvPicPr>
            <a:picLocks noGrp="1" noChangeAspect="1" noChangeArrowheads="1"/>
          </p:cNvPicPr>
          <p:nvPr>
            <p:ph sz="half" idx="2"/>
          </p:nvPr>
        </p:nvPicPr>
        <p:blipFill>
          <a:blip r:embed="rId3" cstate="print">
            <a:extLst>
              <a:ext uri="{28A0092B-C50C-407E-A947-70E740481C1C}">
                <a14:useLocalDpi xmlns:a14="http://schemas.microsoft.com/office/drawing/2010/main" xmlns="" val="0"/>
              </a:ext>
            </a:extLst>
          </a:blip>
          <a:srcRect/>
          <a:stretch>
            <a:fillRect/>
          </a:stretch>
        </p:blipFill>
        <p:spPr>
          <a:xfrm>
            <a:off x="1295400" y="2667000"/>
            <a:ext cx="6705600" cy="2284413"/>
          </a:xfrm>
          <a:noFill/>
          <a:ln w="19050" cap="sq" algn="ctr">
            <a:solidFill>
              <a:schemeClr val="tx1"/>
            </a:solidFill>
          </a:ln>
          <a:extLst>
            <a:ext uri="{909E8E84-426E-40DD-AFC4-6F175D3DCCD1}">
              <a14:hiddenFill xmlns:a14="http://schemas.microsoft.com/office/drawing/2010/main" xmlns="">
                <a:solidFill>
                  <a:srgbClr val="FFFFFF"/>
                </a:solidFill>
              </a14:hiddenFill>
            </a:ext>
          </a:extLst>
        </p:spPr>
      </p:pic>
      <p:sp>
        <p:nvSpPr>
          <p:cNvPr id="43012" name="Rectangle 11"/>
          <p:cNvSpPr>
            <a:spLocks noChangeArrowheads="1"/>
          </p:cNvSpPr>
          <p:nvPr/>
        </p:nvSpPr>
        <p:spPr bwMode="auto">
          <a:xfrm>
            <a:off x="609600" y="1416050"/>
            <a:ext cx="8153400" cy="869950"/>
          </a:xfrm>
          <a:prstGeom prst="rect">
            <a:avLst/>
          </a:prstGeom>
          <a:noFill/>
          <a:ln w="12700" algn="ctr">
            <a:solidFill>
              <a:schemeClr val="bg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lIns="90488" tIns="44450" rIns="90488" bIns="44450">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l">
              <a:lnSpc>
                <a:spcPct val="120000"/>
              </a:lnSpc>
              <a:spcBef>
                <a:spcPct val="40000"/>
              </a:spcBef>
              <a:buClr>
                <a:srgbClr val="FF0000"/>
              </a:buClr>
              <a:buSzPct val="75000"/>
              <a:buFont typeface="Wingdings" panose="05000000000000000000" pitchFamily="2" charset="2"/>
              <a:buNone/>
            </a:pPr>
            <a:r>
              <a:rPr lang="en-US" sz="2100">
                <a:latin typeface="+mn-lt"/>
              </a:rPr>
              <a:t>Computation of the contribution margin per unit for each division when the Boot Division purchases soles from an outside supplier.</a:t>
            </a:r>
          </a:p>
        </p:txBody>
      </p:sp>
      <p:sp>
        <p:nvSpPr>
          <p:cNvPr id="43013" name="Rectangle 12"/>
          <p:cNvSpPr>
            <a:spLocks noChangeArrowheads="1"/>
          </p:cNvSpPr>
          <p:nvPr/>
        </p:nvSpPr>
        <p:spPr bwMode="auto">
          <a:xfrm>
            <a:off x="609600" y="5181600"/>
            <a:ext cx="8153400" cy="838200"/>
          </a:xfrm>
          <a:prstGeom prst="rect">
            <a:avLst/>
          </a:prstGeom>
          <a:noFill/>
          <a:ln w="12700" algn="ctr">
            <a:solidFill>
              <a:schemeClr val="bg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lIns="90488" tIns="44450" rIns="90488" bIns="44450"/>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l">
              <a:lnSpc>
                <a:spcPct val="115000"/>
              </a:lnSpc>
              <a:spcBef>
                <a:spcPct val="40000"/>
              </a:spcBef>
              <a:buClr>
                <a:srgbClr val="FF0000"/>
              </a:buClr>
              <a:buSzPct val="75000"/>
              <a:buFont typeface="Wingdings" panose="05000000000000000000" pitchFamily="2" charset="2"/>
              <a:buNone/>
            </a:pPr>
            <a:r>
              <a:rPr lang="en-US" sz="2000">
                <a:latin typeface="+mn-lt"/>
              </a:rPr>
              <a:t>“</a:t>
            </a:r>
            <a:r>
              <a:rPr lang="en-US" sz="2000" b="1">
                <a:latin typeface="+mn-lt"/>
              </a:rPr>
              <a:t>What</a:t>
            </a:r>
            <a:r>
              <a:rPr lang="en-US" sz="2000">
                <a:latin typeface="+mn-lt"/>
              </a:rPr>
              <a:t> would be a fair transfer price if the Sole Division sold 10,000 soles to the Boot Division?”</a:t>
            </a:r>
          </a:p>
        </p:txBody>
      </p:sp>
      <p:sp>
        <p:nvSpPr>
          <p:cNvPr id="1004558" name="Rectangle 14"/>
          <p:cNvSpPr>
            <a:spLocks noChangeArrowheads="1"/>
          </p:cNvSpPr>
          <p:nvPr/>
        </p:nvSpPr>
        <p:spPr bwMode="auto">
          <a:xfrm>
            <a:off x="304800" y="457200"/>
            <a:ext cx="85344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7500"/>
          </a:bodyPr>
          <a:lstStyle/>
          <a:p>
            <a:r>
              <a:rPr lang="en-US" sz="4000" b="1" i="1" dirty="0">
                <a:solidFill>
                  <a:schemeClr val="tx2"/>
                </a:solidFill>
                <a:latin typeface="+mj-lt"/>
                <a:ea typeface="+mj-ea"/>
                <a:cs typeface="+mj-cs"/>
              </a:rPr>
              <a:t>Negotiated Transfer Prices</a:t>
            </a:r>
          </a:p>
        </p:txBody>
      </p:sp>
      <p:sp>
        <p:nvSpPr>
          <p:cNvPr id="2" name="Slide Number Placeholder 1"/>
          <p:cNvSpPr>
            <a:spLocks noGrp="1"/>
          </p:cNvSpPr>
          <p:nvPr>
            <p:ph type="sldNum" sz="quarter" idx="11"/>
          </p:nvPr>
        </p:nvSpPr>
        <p:spPr/>
        <p:txBody>
          <a:bodyPr/>
          <a:lstStyle/>
          <a:p>
            <a:fld id="{408DF351-3098-4298-B2EA-A98B74C1097E}" type="slidenum">
              <a:rPr lang="en-US" smtClean="0"/>
              <a:pPr/>
              <a:t>19</a:t>
            </a:fld>
            <a:endParaRPr lang="en-US"/>
          </a:p>
        </p:txBody>
      </p:sp>
    </p:spTree>
    <p:extLst>
      <p:ext uri="{BB962C8B-B14F-4D97-AF65-F5344CB8AC3E}">
        <p14:creationId xmlns:p14="http://schemas.microsoft.com/office/powerpoint/2010/main" xmlns="" val="131361514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3"/>
          <p:cNvSpPr>
            <a:spLocks noGrp="1" noChangeArrowheads="1"/>
          </p:cNvSpPr>
          <p:nvPr>
            <p:ph type="body" sz="half" idx="1"/>
          </p:nvPr>
        </p:nvSpPr>
        <p:spPr>
          <a:xfrm>
            <a:off x="609600" y="2057400"/>
            <a:ext cx="7772400" cy="2579688"/>
          </a:xfrm>
          <a:noFill/>
          <a:ln cap="flat">
            <a:solidFill>
              <a:schemeClr val="bg1"/>
            </a:solidFill>
          </a:ln>
          <a:extLst>
            <a:ext uri="{909E8E84-426E-40DD-AFC4-6F175D3DCCD1}">
              <a14:hiddenFill xmlns:a14="http://schemas.microsoft.com/office/drawing/2010/main" xmlns="">
                <a:solidFill>
                  <a:srgbClr val="FFFFFF"/>
                </a:solidFill>
              </a14:hiddenFill>
            </a:ext>
          </a:extLst>
        </p:spPr>
        <p:txBody>
          <a:bodyPr lIns="90488" tIns="44450" rIns="90488" bIns="44450">
            <a:spAutoFit/>
          </a:bodyPr>
          <a:lstStyle/>
          <a:p>
            <a:pPr marL="685800" lvl="1" indent="-457200">
              <a:lnSpc>
                <a:spcPct val="120000"/>
              </a:lnSpc>
              <a:spcBef>
                <a:spcPct val="60000"/>
              </a:spcBef>
              <a:buClr>
                <a:srgbClr val="800000"/>
              </a:buClr>
              <a:buSzPct val="80000"/>
              <a:buFont typeface="Wingdings" panose="05000000000000000000" pitchFamily="2" charset="2"/>
              <a:buChar char="u"/>
            </a:pPr>
            <a:r>
              <a:rPr lang="en-US" sz="2200" b="0" smtClean="0">
                <a:effectLst/>
              </a:rPr>
              <a:t>If Sole sells to Boot, </a:t>
            </a:r>
          </a:p>
          <a:p>
            <a:pPr marL="1257300" lvl="2" indent="-457200">
              <a:lnSpc>
                <a:spcPct val="120000"/>
              </a:lnSpc>
              <a:spcBef>
                <a:spcPct val="50000"/>
              </a:spcBef>
              <a:buClr>
                <a:srgbClr val="800000"/>
              </a:buClr>
              <a:buSzPct val="80000"/>
              <a:buFont typeface="Arial" panose="020B0604020202020204" pitchFamily="34" charset="0"/>
              <a:buChar char="►"/>
            </a:pPr>
            <a:r>
              <a:rPr lang="en-US" sz="2100" b="0" smtClean="0">
                <a:effectLst/>
              </a:rPr>
              <a:t>payment must </a:t>
            </a:r>
            <a:r>
              <a:rPr lang="en-US" sz="2100" smtClean="0">
                <a:solidFill>
                  <a:srgbClr val="800000"/>
                </a:solidFill>
                <a:effectLst/>
              </a:rPr>
              <a:t>at least</a:t>
            </a:r>
            <a:r>
              <a:rPr lang="en-US" sz="2100" b="0" smtClean="0">
                <a:effectLst/>
              </a:rPr>
              <a:t> cover variable cost per unit </a:t>
            </a:r>
            <a:r>
              <a:rPr lang="en-US" sz="2100" smtClean="0">
                <a:solidFill>
                  <a:srgbClr val="800000"/>
                </a:solidFill>
                <a:effectLst/>
              </a:rPr>
              <a:t>plus</a:t>
            </a:r>
            <a:r>
              <a:rPr lang="en-US" sz="2100" b="0" smtClean="0">
                <a:effectLst/>
              </a:rPr>
              <a:t> </a:t>
            </a:r>
          </a:p>
          <a:p>
            <a:pPr marL="1257300" lvl="2" indent="-457200">
              <a:lnSpc>
                <a:spcPct val="120000"/>
              </a:lnSpc>
              <a:spcBef>
                <a:spcPct val="50000"/>
              </a:spcBef>
              <a:buClr>
                <a:srgbClr val="800000"/>
              </a:buClr>
              <a:buSzPct val="80000"/>
              <a:buFont typeface="Arial" panose="020B0604020202020204" pitchFamily="34" charset="0"/>
              <a:buChar char="►"/>
            </a:pPr>
            <a:r>
              <a:rPr lang="en-US" sz="2100" b="0" smtClean="0">
                <a:effectLst/>
              </a:rPr>
              <a:t>its lost contribution margin per sole (opportunity cost).</a:t>
            </a:r>
          </a:p>
          <a:p>
            <a:pPr marL="685800" lvl="1" indent="-457200">
              <a:lnSpc>
                <a:spcPct val="120000"/>
              </a:lnSpc>
              <a:spcBef>
                <a:spcPct val="60000"/>
              </a:spcBef>
              <a:buClr>
                <a:srgbClr val="800000"/>
              </a:buClr>
              <a:buSzPct val="80000"/>
              <a:buFont typeface="Wingdings" panose="05000000000000000000" pitchFamily="2" charset="2"/>
              <a:buChar char="u"/>
            </a:pPr>
            <a:r>
              <a:rPr lang="en-US" sz="2200" b="0" smtClean="0">
                <a:effectLst/>
              </a:rPr>
              <a:t>The minimum transfer price acceptable to Sole is:</a:t>
            </a:r>
          </a:p>
        </p:txBody>
      </p:sp>
      <p:pic>
        <p:nvPicPr>
          <p:cNvPr id="44035" name="Picture 7"/>
          <p:cNvPicPr>
            <a:picLocks noGrp="1" noChangeAspect="1" noChangeArrowheads="1"/>
          </p:cNvPicPr>
          <p:nvPr>
            <p:ph sz="half" idx="2"/>
          </p:nvPr>
        </p:nvPicPr>
        <p:blipFill>
          <a:blip r:embed="rId3" cstate="print">
            <a:extLst>
              <a:ext uri="{28A0092B-C50C-407E-A947-70E740481C1C}">
                <a14:useLocalDpi xmlns:a14="http://schemas.microsoft.com/office/drawing/2010/main" xmlns="" val="0"/>
              </a:ext>
            </a:extLst>
          </a:blip>
          <a:srcRect/>
          <a:stretch>
            <a:fillRect/>
          </a:stretch>
        </p:blipFill>
        <p:spPr>
          <a:xfrm>
            <a:off x="990600" y="5064125"/>
            <a:ext cx="7467600" cy="879475"/>
          </a:xfrm>
          <a:noFill/>
          <a:ln w="19050" cap="sq" algn="ctr">
            <a:solidFill>
              <a:schemeClr val="tx1"/>
            </a:solidFill>
          </a:ln>
          <a:extLst>
            <a:ext uri="{909E8E84-426E-40DD-AFC4-6F175D3DCCD1}">
              <a14:hiddenFill xmlns:a14="http://schemas.microsoft.com/office/drawing/2010/main" xmlns="">
                <a:solidFill>
                  <a:srgbClr val="FFFFFF"/>
                </a:solidFill>
              </a14:hiddenFill>
            </a:ext>
          </a:extLst>
        </p:spPr>
      </p:pic>
      <p:sp>
        <p:nvSpPr>
          <p:cNvPr id="44038" name="Text Box 13"/>
          <p:cNvSpPr txBox="1">
            <a:spLocks noChangeArrowheads="1"/>
          </p:cNvSpPr>
          <p:nvPr/>
        </p:nvSpPr>
        <p:spPr bwMode="auto">
          <a:xfrm>
            <a:off x="609600" y="1447800"/>
            <a:ext cx="7924800" cy="5032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l">
              <a:spcBef>
                <a:spcPct val="50000"/>
              </a:spcBef>
            </a:pPr>
            <a:r>
              <a:rPr lang="en-US" sz="2700" b="1">
                <a:solidFill>
                  <a:srgbClr val="006600"/>
                </a:solidFill>
                <a:latin typeface="Arial" panose="020B0604020202020204" pitchFamily="34" charset="0"/>
              </a:rPr>
              <a:t>No Excess Capacity</a:t>
            </a:r>
            <a:endParaRPr lang="en-US" sz="2400" b="1">
              <a:solidFill>
                <a:srgbClr val="000076"/>
              </a:solidFill>
              <a:latin typeface="Arial" panose="020B0604020202020204" pitchFamily="34" charset="0"/>
            </a:endParaRPr>
          </a:p>
        </p:txBody>
      </p:sp>
      <p:sp>
        <p:nvSpPr>
          <p:cNvPr id="1006606" name="Rectangle 14"/>
          <p:cNvSpPr>
            <a:spLocks noChangeArrowheads="1"/>
          </p:cNvSpPr>
          <p:nvPr/>
        </p:nvSpPr>
        <p:spPr bwMode="auto">
          <a:xfrm>
            <a:off x="304800" y="457200"/>
            <a:ext cx="85344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7500"/>
          </a:bodyPr>
          <a:lstStyle/>
          <a:p>
            <a:r>
              <a:rPr lang="en-US" sz="4000" b="1" i="1" dirty="0">
                <a:solidFill>
                  <a:schemeClr val="tx2"/>
                </a:solidFill>
                <a:latin typeface="+mj-lt"/>
                <a:ea typeface="+mj-ea"/>
                <a:cs typeface="+mj-cs"/>
              </a:rPr>
              <a:t>Negotiated Transfer Prices</a:t>
            </a:r>
          </a:p>
        </p:txBody>
      </p:sp>
      <p:sp>
        <p:nvSpPr>
          <p:cNvPr id="2" name="Slide Number Placeholder 1"/>
          <p:cNvSpPr>
            <a:spLocks noGrp="1"/>
          </p:cNvSpPr>
          <p:nvPr>
            <p:ph type="sldNum" sz="quarter" idx="11"/>
          </p:nvPr>
        </p:nvSpPr>
        <p:spPr/>
        <p:txBody>
          <a:bodyPr/>
          <a:lstStyle/>
          <a:p>
            <a:fld id="{408DF351-3098-4298-B2EA-A98B74C1097E}" type="slidenum">
              <a:rPr lang="en-US" smtClean="0"/>
              <a:pPr/>
              <a:t>20</a:t>
            </a:fld>
            <a:endParaRPr lang="en-US"/>
          </a:p>
        </p:txBody>
      </p:sp>
    </p:spTree>
    <p:extLst>
      <p:ext uri="{BB962C8B-B14F-4D97-AF65-F5344CB8AC3E}">
        <p14:creationId xmlns:p14="http://schemas.microsoft.com/office/powerpoint/2010/main" xmlns="" val="339672678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3"/>
          <p:cNvSpPr>
            <a:spLocks noGrp="1" noChangeArrowheads="1"/>
          </p:cNvSpPr>
          <p:nvPr>
            <p:ph type="body" sz="half" idx="1"/>
          </p:nvPr>
        </p:nvSpPr>
        <p:spPr>
          <a:xfrm>
            <a:off x="457200" y="1371600"/>
            <a:ext cx="8229600" cy="1752600"/>
          </a:xfrm>
          <a:noFill/>
          <a:ln cap="flat">
            <a:solidFill>
              <a:schemeClr val="bg1"/>
            </a:solidFill>
          </a:ln>
          <a:extLst>
            <a:ext uri="{909E8E84-426E-40DD-AFC4-6F175D3DCCD1}">
              <a14:hiddenFill xmlns:a14="http://schemas.microsoft.com/office/drawing/2010/main" xmlns="">
                <a:solidFill>
                  <a:srgbClr val="FFFFFF"/>
                </a:solidFill>
              </a14:hiddenFill>
            </a:ext>
          </a:extLst>
        </p:spPr>
        <p:txBody>
          <a:bodyPr lIns="90488" tIns="44450" rIns="90488" bIns="44450"/>
          <a:lstStyle/>
          <a:p>
            <a:pPr marL="533400" indent="-533400" algn="ctr">
              <a:lnSpc>
                <a:spcPct val="80000"/>
              </a:lnSpc>
              <a:spcBef>
                <a:spcPct val="0"/>
              </a:spcBef>
              <a:buClr>
                <a:srgbClr val="FF0000"/>
              </a:buClr>
              <a:buFont typeface="Wingdings" panose="05000000000000000000" pitchFamily="2" charset="2"/>
              <a:buNone/>
            </a:pPr>
            <a:endParaRPr lang="en-US" altLang="en-US" sz="2400" b="0" smtClean="0">
              <a:effectLst/>
            </a:endParaRPr>
          </a:p>
          <a:p>
            <a:pPr marL="533400" indent="-533400" algn="ctr">
              <a:lnSpc>
                <a:spcPct val="80000"/>
              </a:lnSpc>
              <a:spcBef>
                <a:spcPct val="0"/>
              </a:spcBef>
              <a:buClr>
                <a:srgbClr val="FF0000"/>
              </a:buClr>
              <a:buFont typeface="Wingdings" panose="05000000000000000000" pitchFamily="2" charset="2"/>
              <a:buNone/>
            </a:pPr>
            <a:r>
              <a:rPr lang="en-US" sz="2400" b="0" smtClean="0">
                <a:effectLst/>
              </a:rPr>
              <a:t>Maximum Boot Division will pay is </a:t>
            </a:r>
          </a:p>
          <a:p>
            <a:pPr marL="533400" indent="-533400" algn="ctr">
              <a:lnSpc>
                <a:spcPct val="120000"/>
              </a:lnSpc>
              <a:buClr>
                <a:srgbClr val="FF0000"/>
              </a:buClr>
              <a:buFont typeface="Wingdings" panose="05000000000000000000" pitchFamily="2" charset="2"/>
              <a:buNone/>
            </a:pPr>
            <a:r>
              <a:rPr lang="en-US" sz="2400" smtClean="0">
                <a:solidFill>
                  <a:srgbClr val="800000"/>
                </a:solidFill>
                <a:effectLst/>
              </a:rPr>
              <a:t>what the sole would cost from an</a:t>
            </a:r>
          </a:p>
          <a:p>
            <a:pPr marL="533400" indent="-533400" algn="ctr">
              <a:lnSpc>
                <a:spcPct val="120000"/>
              </a:lnSpc>
              <a:buClr>
                <a:srgbClr val="FF0000"/>
              </a:buClr>
              <a:buFont typeface="Wingdings" panose="05000000000000000000" pitchFamily="2" charset="2"/>
              <a:buNone/>
            </a:pPr>
            <a:r>
              <a:rPr lang="en-US" sz="2400" smtClean="0">
                <a:solidFill>
                  <a:srgbClr val="800000"/>
                </a:solidFill>
                <a:effectLst/>
              </a:rPr>
              <a:t>outside buyer:  $17</a:t>
            </a:r>
          </a:p>
        </p:txBody>
      </p:sp>
      <p:pic>
        <p:nvPicPr>
          <p:cNvPr id="45059" name="Picture 7"/>
          <p:cNvPicPr>
            <a:picLocks noGrp="1" noChangeAspect="1" noChangeArrowheads="1"/>
          </p:cNvPicPr>
          <p:nvPr>
            <p:ph sz="half" idx="2"/>
          </p:nvPr>
        </p:nvPicPr>
        <p:blipFill>
          <a:blip r:embed="rId3" cstate="print">
            <a:extLst>
              <a:ext uri="{28A0092B-C50C-407E-A947-70E740481C1C}">
                <a14:useLocalDpi xmlns:a14="http://schemas.microsoft.com/office/drawing/2010/main" xmlns="" val="0"/>
              </a:ext>
            </a:extLst>
          </a:blip>
          <a:srcRect/>
          <a:stretch>
            <a:fillRect/>
          </a:stretch>
        </p:blipFill>
        <p:spPr>
          <a:xfrm>
            <a:off x="1219200" y="3429000"/>
            <a:ext cx="6705600" cy="2336800"/>
          </a:xfrm>
          <a:ln w="19050" cap="sq" algn="ctr">
            <a:solidFill>
              <a:srgbClr val="800000"/>
            </a:solidFill>
          </a:ln>
        </p:spPr>
      </p:pic>
      <p:sp>
        <p:nvSpPr>
          <p:cNvPr id="1008652" name="Rectangle 12"/>
          <p:cNvSpPr>
            <a:spLocks noChangeArrowheads="1"/>
          </p:cNvSpPr>
          <p:nvPr/>
        </p:nvSpPr>
        <p:spPr bwMode="auto">
          <a:xfrm>
            <a:off x="304800" y="457200"/>
            <a:ext cx="85344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7500"/>
          </a:bodyPr>
          <a:lstStyle/>
          <a:p>
            <a:r>
              <a:rPr lang="en-US" sz="4000" b="1" i="1" dirty="0">
                <a:solidFill>
                  <a:schemeClr val="tx2"/>
                </a:solidFill>
                <a:latin typeface="+mj-lt"/>
                <a:ea typeface="+mj-ea"/>
                <a:cs typeface="+mj-cs"/>
              </a:rPr>
              <a:t>Negotiated Transfer Prices</a:t>
            </a:r>
          </a:p>
        </p:txBody>
      </p:sp>
      <p:sp>
        <p:nvSpPr>
          <p:cNvPr id="2" name="Slide Number Placeholder 1"/>
          <p:cNvSpPr>
            <a:spLocks noGrp="1"/>
          </p:cNvSpPr>
          <p:nvPr>
            <p:ph type="sldNum" sz="quarter" idx="11"/>
          </p:nvPr>
        </p:nvSpPr>
        <p:spPr/>
        <p:txBody>
          <a:bodyPr/>
          <a:lstStyle/>
          <a:p>
            <a:fld id="{408DF351-3098-4298-B2EA-A98B74C1097E}" type="slidenum">
              <a:rPr lang="en-US" smtClean="0"/>
              <a:pPr/>
              <a:t>21</a:t>
            </a:fld>
            <a:endParaRPr lang="en-US"/>
          </a:p>
        </p:txBody>
      </p:sp>
    </p:spTree>
    <p:extLst>
      <p:ext uri="{BB962C8B-B14F-4D97-AF65-F5344CB8AC3E}">
        <p14:creationId xmlns:p14="http://schemas.microsoft.com/office/powerpoint/2010/main" xmlns="" val="400509014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3"/>
          <p:cNvSpPr>
            <a:spLocks noGrp="1" noChangeArrowheads="1"/>
          </p:cNvSpPr>
          <p:nvPr>
            <p:ph type="body" sz="half" idx="1"/>
          </p:nvPr>
        </p:nvSpPr>
        <p:spPr>
          <a:xfrm>
            <a:off x="609600" y="2057400"/>
            <a:ext cx="7924800" cy="2312988"/>
          </a:xfrm>
          <a:noFill/>
          <a:ln cap="flat" algn="ctr">
            <a:solidFill>
              <a:schemeClr val="bg1"/>
            </a:solidFill>
          </a:ln>
          <a:extLst>
            <a:ext uri="{909E8E84-426E-40DD-AFC4-6F175D3DCCD1}">
              <a14:hiddenFill xmlns:a14="http://schemas.microsoft.com/office/drawing/2010/main" xmlns="">
                <a:solidFill>
                  <a:srgbClr val="FFFFFF"/>
                </a:solidFill>
              </a14:hiddenFill>
            </a:ext>
          </a:extLst>
        </p:spPr>
        <p:txBody>
          <a:bodyPr lIns="90488" tIns="44450" rIns="90488" bIns="44450">
            <a:spAutoFit/>
          </a:bodyPr>
          <a:lstStyle/>
          <a:p>
            <a:pPr marL="685800" lvl="1" indent="-457200">
              <a:lnSpc>
                <a:spcPct val="120000"/>
              </a:lnSpc>
              <a:spcBef>
                <a:spcPct val="60000"/>
              </a:spcBef>
              <a:buClr>
                <a:srgbClr val="800000"/>
              </a:buClr>
              <a:buSzPct val="80000"/>
              <a:buFont typeface="Wingdings" panose="05000000000000000000" pitchFamily="2" charset="2"/>
              <a:buChar char="u"/>
            </a:pPr>
            <a:r>
              <a:rPr lang="en-US" sz="2200" b="0" smtClean="0">
                <a:effectLst/>
              </a:rPr>
              <a:t>Can produce 80,000 soles, but can sell only 70,000.</a:t>
            </a:r>
          </a:p>
          <a:p>
            <a:pPr marL="685800" lvl="1" indent="-457200">
              <a:lnSpc>
                <a:spcPct val="120000"/>
              </a:lnSpc>
              <a:spcBef>
                <a:spcPct val="60000"/>
              </a:spcBef>
              <a:buClr>
                <a:srgbClr val="800000"/>
              </a:buClr>
              <a:buSzPct val="80000"/>
              <a:buFont typeface="Wingdings" panose="05000000000000000000" pitchFamily="2" charset="2"/>
              <a:buChar char="u"/>
            </a:pPr>
            <a:r>
              <a:rPr lang="en-US" sz="2200" b="0" smtClean="0">
                <a:effectLst/>
              </a:rPr>
              <a:t>Available capacity of 10,000 soles.</a:t>
            </a:r>
          </a:p>
          <a:p>
            <a:pPr marL="685800" lvl="1" indent="-457200">
              <a:lnSpc>
                <a:spcPct val="120000"/>
              </a:lnSpc>
              <a:spcBef>
                <a:spcPct val="60000"/>
              </a:spcBef>
              <a:buClr>
                <a:srgbClr val="800000"/>
              </a:buClr>
              <a:buSzPct val="80000"/>
              <a:buFont typeface="Wingdings" panose="05000000000000000000" pitchFamily="2" charset="2"/>
              <a:buChar char="u"/>
            </a:pPr>
            <a:r>
              <a:rPr lang="en-US" sz="2200" b="0" smtClean="0">
                <a:effectLst/>
              </a:rPr>
              <a:t>Contribution margin of $7 per unit is not lost.</a:t>
            </a:r>
          </a:p>
          <a:p>
            <a:pPr marL="685800" lvl="1" indent="-457200">
              <a:lnSpc>
                <a:spcPct val="120000"/>
              </a:lnSpc>
              <a:spcBef>
                <a:spcPct val="60000"/>
              </a:spcBef>
              <a:buClr>
                <a:srgbClr val="800000"/>
              </a:buClr>
              <a:buSzPct val="80000"/>
              <a:buFont typeface="Wingdings" panose="05000000000000000000" pitchFamily="2" charset="2"/>
              <a:buChar char="u"/>
            </a:pPr>
            <a:r>
              <a:rPr lang="en-US" sz="2200" b="0" smtClean="0">
                <a:effectLst/>
              </a:rPr>
              <a:t>Minimum transfer price acceptable to Sole:</a:t>
            </a:r>
          </a:p>
        </p:txBody>
      </p:sp>
      <p:pic>
        <p:nvPicPr>
          <p:cNvPr id="46083" name="Picture 7"/>
          <p:cNvPicPr>
            <a:picLocks noGrp="1" noChangeAspect="1" noChangeArrowheads="1"/>
          </p:cNvPicPr>
          <p:nvPr>
            <p:ph sz="half" idx="2"/>
          </p:nvPr>
        </p:nvPicPr>
        <p:blipFill>
          <a:blip r:embed="rId3" cstate="print">
            <a:extLst>
              <a:ext uri="{28A0092B-C50C-407E-A947-70E740481C1C}">
                <a14:useLocalDpi xmlns:a14="http://schemas.microsoft.com/office/drawing/2010/main" xmlns="" val="0"/>
              </a:ext>
            </a:extLst>
          </a:blip>
          <a:srcRect/>
          <a:stretch>
            <a:fillRect/>
          </a:stretch>
        </p:blipFill>
        <p:spPr>
          <a:xfrm>
            <a:off x="762000" y="4816475"/>
            <a:ext cx="7696200" cy="974725"/>
          </a:xfrm>
          <a:noFill/>
          <a:ln w="19050" cap="sq" algn="ctr">
            <a:solidFill>
              <a:schemeClr val="tx1"/>
            </a:solidFill>
          </a:ln>
          <a:extLst>
            <a:ext uri="{909E8E84-426E-40DD-AFC4-6F175D3DCCD1}">
              <a14:hiddenFill xmlns:a14="http://schemas.microsoft.com/office/drawing/2010/main" xmlns="">
                <a:solidFill>
                  <a:srgbClr val="FFFFFF"/>
                </a:solidFill>
              </a14:hiddenFill>
            </a:ext>
          </a:extLst>
        </p:spPr>
      </p:pic>
      <p:sp>
        <p:nvSpPr>
          <p:cNvPr id="1010702" name="Rectangle 14"/>
          <p:cNvSpPr>
            <a:spLocks noChangeArrowheads="1"/>
          </p:cNvSpPr>
          <p:nvPr/>
        </p:nvSpPr>
        <p:spPr bwMode="auto">
          <a:xfrm>
            <a:off x="304800" y="457200"/>
            <a:ext cx="85344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7500"/>
          </a:bodyPr>
          <a:lstStyle/>
          <a:p>
            <a:r>
              <a:rPr lang="en-US" sz="4000" b="1" i="1" dirty="0">
                <a:solidFill>
                  <a:schemeClr val="tx2"/>
                </a:solidFill>
                <a:latin typeface="+mj-lt"/>
                <a:ea typeface="+mj-ea"/>
                <a:cs typeface="+mj-cs"/>
              </a:rPr>
              <a:t>Negotiated Transfer Prices</a:t>
            </a:r>
          </a:p>
        </p:txBody>
      </p:sp>
      <p:sp>
        <p:nvSpPr>
          <p:cNvPr id="46088" name="Text Box 16"/>
          <p:cNvSpPr txBox="1">
            <a:spLocks noChangeArrowheads="1"/>
          </p:cNvSpPr>
          <p:nvPr/>
        </p:nvSpPr>
        <p:spPr bwMode="auto">
          <a:xfrm>
            <a:off x="609600" y="1447800"/>
            <a:ext cx="7924800" cy="5032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l">
              <a:spcBef>
                <a:spcPct val="50000"/>
              </a:spcBef>
            </a:pPr>
            <a:r>
              <a:rPr lang="en-US" sz="2700" b="1">
                <a:solidFill>
                  <a:srgbClr val="006600"/>
                </a:solidFill>
                <a:latin typeface="Arial" panose="020B0604020202020204" pitchFamily="34" charset="0"/>
              </a:rPr>
              <a:t>Excess Capacity</a:t>
            </a:r>
            <a:endParaRPr lang="en-US" sz="2400" b="1">
              <a:solidFill>
                <a:srgbClr val="000076"/>
              </a:solidFill>
              <a:latin typeface="Arial" panose="020B0604020202020204" pitchFamily="34" charset="0"/>
            </a:endParaRPr>
          </a:p>
        </p:txBody>
      </p:sp>
      <p:sp>
        <p:nvSpPr>
          <p:cNvPr id="2" name="Slide Number Placeholder 1"/>
          <p:cNvSpPr>
            <a:spLocks noGrp="1"/>
          </p:cNvSpPr>
          <p:nvPr>
            <p:ph type="sldNum" sz="quarter" idx="11"/>
          </p:nvPr>
        </p:nvSpPr>
        <p:spPr/>
        <p:txBody>
          <a:bodyPr/>
          <a:lstStyle/>
          <a:p>
            <a:fld id="{408DF351-3098-4298-B2EA-A98B74C1097E}" type="slidenum">
              <a:rPr lang="en-US" smtClean="0"/>
              <a:pPr/>
              <a:t>22</a:t>
            </a:fld>
            <a:endParaRPr lang="en-US"/>
          </a:p>
        </p:txBody>
      </p:sp>
    </p:spTree>
    <p:extLst>
      <p:ext uri="{BB962C8B-B14F-4D97-AF65-F5344CB8AC3E}">
        <p14:creationId xmlns:p14="http://schemas.microsoft.com/office/powerpoint/2010/main" xmlns="" val="146587697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3"/>
          <p:cNvSpPr>
            <a:spLocks noGrp="1" noChangeArrowheads="1"/>
          </p:cNvSpPr>
          <p:nvPr>
            <p:ph type="body" sz="half" idx="1"/>
          </p:nvPr>
        </p:nvSpPr>
        <p:spPr>
          <a:xfrm>
            <a:off x="457200" y="1524000"/>
            <a:ext cx="8229600" cy="1600200"/>
          </a:xfrm>
          <a:noFill/>
          <a:ln cap="flat" algn="ctr">
            <a:solidFill>
              <a:schemeClr val="bg1"/>
            </a:solidFill>
          </a:ln>
          <a:extLst>
            <a:ext uri="{909E8E84-426E-40DD-AFC4-6F175D3DCCD1}">
              <a14:hiddenFill xmlns:a14="http://schemas.microsoft.com/office/drawing/2010/main" xmlns="">
                <a:solidFill>
                  <a:srgbClr val="FFFFFF"/>
                </a:solidFill>
              </a14:hiddenFill>
            </a:ext>
          </a:extLst>
        </p:spPr>
        <p:txBody>
          <a:bodyPr lIns="90488" tIns="44450" rIns="90488" bIns="44450"/>
          <a:lstStyle/>
          <a:p>
            <a:pPr marL="533400" indent="-533400" algn="ctr">
              <a:lnSpc>
                <a:spcPct val="120000"/>
              </a:lnSpc>
              <a:buClr>
                <a:srgbClr val="FF0000"/>
              </a:buClr>
              <a:buFont typeface="Wingdings" panose="05000000000000000000" pitchFamily="2" charset="2"/>
              <a:buNone/>
            </a:pPr>
            <a:r>
              <a:rPr lang="en-US" sz="2400" b="0" smtClean="0">
                <a:solidFill>
                  <a:schemeClr val="tx1"/>
                </a:solidFill>
                <a:effectLst/>
              </a:rPr>
              <a:t>Negotiate a transfer price between $11</a:t>
            </a:r>
            <a:r>
              <a:rPr lang="en-US" sz="2400" smtClean="0">
                <a:solidFill>
                  <a:srgbClr val="800000"/>
                </a:solidFill>
                <a:effectLst/>
              </a:rPr>
              <a:t> </a:t>
            </a:r>
          </a:p>
          <a:p>
            <a:pPr marL="533400" indent="-533400" algn="ctr">
              <a:lnSpc>
                <a:spcPct val="120000"/>
              </a:lnSpc>
              <a:buClr>
                <a:srgbClr val="FF0000"/>
              </a:buClr>
              <a:buFont typeface="Wingdings" panose="05000000000000000000" pitchFamily="2" charset="2"/>
              <a:buNone/>
            </a:pPr>
            <a:r>
              <a:rPr lang="en-US" sz="2400" smtClean="0">
                <a:solidFill>
                  <a:srgbClr val="800000"/>
                </a:solidFill>
                <a:effectLst/>
              </a:rPr>
              <a:t>(minimum acceptable to Sole) </a:t>
            </a:r>
            <a:r>
              <a:rPr lang="en-US" sz="2400" b="0" smtClean="0">
                <a:solidFill>
                  <a:schemeClr val="tx1"/>
                </a:solidFill>
                <a:effectLst/>
              </a:rPr>
              <a:t>and $17</a:t>
            </a:r>
          </a:p>
          <a:p>
            <a:pPr marL="533400" indent="-533400" algn="ctr">
              <a:lnSpc>
                <a:spcPct val="120000"/>
              </a:lnSpc>
              <a:buClr>
                <a:srgbClr val="FF0000"/>
              </a:buClr>
              <a:buFont typeface="Wingdings" panose="05000000000000000000" pitchFamily="2" charset="2"/>
              <a:buNone/>
            </a:pPr>
            <a:r>
              <a:rPr lang="en-US" sz="2400" smtClean="0">
                <a:solidFill>
                  <a:srgbClr val="800000"/>
                </a:solidFill>
                <a:effectLst/>
              </a:rPr>
              <a:t> (maximum acceptable to Boot)</a:t>
            </a:r>
          </a:p>
        </p:txBody>
      </p:sp>
      <p:pic>
        <p:nvPicPr>
          <p:cNvPr id="47107" name="Picture 9"/>
          <p:cNvPicPr>
            <a:picLocks noGrp="1" noChangeAspect="1" noChangeArrowheads="1"/>
          </p:cNvPicPr>
          <p:nvPr>
            <p:ph sz="half" idx="2"/>
          </p:nvPr>
        </p:nvPicPr>
        <p:blipFill>
          <a:blip r:embed="rId3" cstate="print">
            <a:extLst>
              <a:ext uri="{28A0092B-C50C-407E-A947-70E740481C1C}">
                <a14:useLocalDpi xmlns:a14="http://schemas.microsoft.com/office/drawing/2010/main" xmlns="" val="0"/>
              </a:ext>
            </a:extLst>
          </a:blip>
          <a:srcRect/>
          <a:stretch>
            <a:fillRect/>
          </a:stretch>
        </p:blipFill>
        <p:spPr>
          <a:xfrm>
            <a:off x="914400" y="3489325"/>
            <a:ext cx="7391400" cy="2682875"/>
          </a:xfrm>
          <a:noFill/>
          <a:extLst>
            <a:ext uri="{909E8E84-426E-40DD-AFC4-6F175D3DCCD1}">
              <a14:hiddenFill xmlns:a14="http://schemas.microsoft.com/office/drawing/2010/main" xmlns="">
                <a:solidFill>
                  <a:srgbClr val="FFFFFF"/>
                </a:solidFill>
              </a14:hiddenFill>
            </a:ext>
          </a:extLst>
        </p:spPr>
      </p:pic>
      <p:sp>
        <p:nvSpPr>
          <p:cNvPr id="1012751" name="Rectangle 15"/>
          <p:cNvSpPr>
            <a:spLocks noChangeArrowheads="1"/>
          </p:cNvSpPr>
          <p:nvPr/>
        </p:nvSpPr>
        <p:spPr bwMode="auto">
          <a:xfrm>
            <a:off x="304800" y="457200"/>
            <a:ext cx="85344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7500"/>
          </a:bodyPr>
          <a:lstStyle/>
          <a:p>
            <a:r>
              <a:rPr lang="en-US" sz="4000" b="1" i="1" dirty="0">
                <a:solidFill>
                  <a:schemeClr val="tx2"/>
                </a:solidFill>
                <a:latin typeface="+mj-lt"/>
                <a:ea typeface="+mj-ea"/>
                <a:cs typeface="+mj-cs"/>
              </a:rPr>
              <a:t>Negotiated Transfer Prices</a:t>
            </a:r>
          </a:p>
        </p:txBody>
      </p:sp>
      <p:sp>
        <p:nvSpPr>
          <p:cNvPr id="2" name="Slide Number Placeholder 1"/>
          <p:cNvSpPr>
            <a:spLocks noGrp="1"/>
          </p:cNvSpPr>
          <p:nvPr>
            <p:ph type="sldNum" sz="quarter" idx="11"/>
          </p:nvPr>
        </p:nvSpPr>
        <p:spPr/>
        <p:txBody>
          <a:bodyPr/>
          <a:lstStyle/>
          <a:p>
            <a:fld id="{408DF351-3098-4298-B2EA-A98B74C1097E}" type="slidenum">
              <a:rPr lang="en-US" smtClean="0"/>
              <a:pPr/>
              <a:t>23</a:t>
            </a:fld>
            <a:endParaRPr lang="en-US"/>
          </a:p>
        </p:txBody>
      </p:sp>
    </p:spTree>
    <p:extLst>
      <p:ext uri="{BB962C8B-B14F-4D97-AF65-F5344CB8AC3E}">
        <p14:creationId xmlns:p14="http://schemas.microsoft.com/office/powerpoint/2010/main" xmlns="" val="263465943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8"/>
          <p:cNvSpPr txBox="1">
            <a:spLocks noChangeArrowheads="1"/>
          </p:cNvSpPr>
          <p:nvPr/>
        </p:nvSpPr>
        <p:spPr bwMode="auto">
          <a:xfrm>
            <a:off x="609600" y="1447800"/>
            <a:ext cx="7924800" cy="5032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l">
              <a:spcBef>
                <a:spcPct val="50000"/>
              </a:spcBef>
            </a:pPr>
            <a:r>
              <a:rPr lang="en-US" sz="2700" b="1">
                <a:solidFill>
                  <a:srgbClr val="006600"/>
                </a:solidFill>
                <a:latin typeface="Arial" panose="020B0604020202020204" pitchFamily="34" charset="0"/>
              </a:rPr>
              <a:t>Variable Costs</a:t>
            </a:r>
            <a:endParaRPr lang="en-US" sz="2400" b="1">
              <a:solidFill>
                <a:srgbClr val="000076"/>
              </a:solidFill>
              <a:latin typeface="Arial" panose="020B0604020202020204" pitchFamily="34" charset="0"/>
            </a:endParaRPr>
          </a:p>
        </p:txBody>
      </p:sp>
      <p:sp>
        <p:nvSpPr>
          <p:cNvPr id="48131" name="Rectangle 3"/>
          <p:cNvSpPr>
            <a:spLocks noGrp="1" noChangeArrowheads="1"/>
          </p:cNvSpPr>
          <p:nvPr>
            <p:ph type="body" sz="half" idx="1"/>
          </p:nvPr>
        </p:nvSpPr>
        <p:spPr>
          <a:xfrm>
            <a:off x="609600" y="2057400"/>
            <a:ext cx="7772400" cy="2914650"/>
          </a:xfrm>
          <a:noFill/>
          <a:ln cap="flat" algn="ctr">
            <a:solidFill>
              <a:schemeClr val="bg1"/>
            </a:solidFill>
          </a:ln>
          <a:extLst>
            <a:ext uri="{909E8E84-426E-40DD-AFC4-6F175D3DCCD1}">
              <a14:hiddenFill xmlns:a14="http://schemas.microsoft.com/office/drawing/2010/main" xmlns="">
                <a:solidFill>
                  <a:srgbClr val="FFFFFF"/>
                </a:solidFill>
              </a14:hiddenFill>
            </a:ext>
          </a:extLst>
        </p:spPr>
        <p:txBody>
          <a:bodyPr lIns="90488" tIns="44450" rIns="90488" bIns="44450">
            <a:spAutoFit/>
          </a:bodyPr>
          <a:lstStyle/>
          <a:p>
            <a:pPr marL="685800" lvl="1" indent="-457200">
              <a:lnSpc>
                <a:spcPct val="120000"/>
              </a:lnSpc>
              <a:spcBef>
                <a:spcPct val="60000"/>
              </a:spcBef>
              <a:buClr>
                <a:srgbClr val="800000"/>
              </a:buClr>
              <a:buSzPct val="80000"/>
              <a:buFont typeface="Wingdings" panose="05000000000000000000" pitchFamily="2" charset="2"/>
              <a:buChar char="u"/>
            </a:pPr>
            <a:r>
              <a:rPr lang="en-US" sz="2200" b="0" smtClean="0">
                <a:effectLst/>
              </a:rPr>
              <a:t>In the minimum transfer price formula, </a:t>
            </a:r>
            <a:r>
              <a:rPr lang="en-US" sz="2200" smtClean="0">
                <a:solidFill>
                  <a:srgbClr val="800000"/>
                </a:solidFill>
                <a:effectLst/>
              </a:rPr>
              <a:t>variable cost is the variable cost of units sold internally</a:t>
            </a:r>
            <a:r>
              <a:rPr lang="en-US" sz="2200" b="0" smtClean="0">
                <a:effectLst/>
              </a:rPr>
              <a:t>.</a:t>
            </a:r>
          </a:p>
          <a:p>
            <a:pPr marL="685800" lvl="1" indent="-457200">
              <a:lnSpc>
                <a:spcPct val="120000"/>
              </a:lnSpc>
              <a:spcBef>
                <a:spcPct val="60000"/>
              </a:spcBef>
              <a:buClr>
                <a:srgbClr val="800000"/>
              </a:buClr>
              <a:buSzPct val="80000"/>
              <a:buFont typeface="Wingdings" panose="05000000000000000000" pitchFamily="2" charset="2"/>
              <a:buChar char="u"/>
            </a:pPr>
            <a:r>
              <a:rPr lang="en-US" sz="2200" b="0" smtClean="0">
                <a:effectLst/>
              </a:rPr>
              <a:t>May differ  - higher or lower - for units sold internally versus those sold externally. </a:t>
            </a:r>
          </a:p>
          <a:p>
            <a:pPr marL="685800" lvl="1" indent="-457200">
              <a:lnSpc>
                <a:spcPct val="120000"/>
              </a:lnSpc>
              <a:spcBef>
                <a:spcPct val="60000"/>
              </a:spcBef>
              <a:buClr>
                <a:srgbClr val="800000"/>
              </a:buClr>
              <a:buSzPct val="80000"/>
              <a:buFont typeface="Wingdings" panose="05000000000000000000" pitchFamily="2" charset="2"/>
              <a:buChar char="u"/>
            </a:pPr>
            <a:r>
              <a:rPr lang="en-US" sz="2200" b="0" smtClean="0">
                <a:effectLst/>
              </a:rPr>
              <a:t>The minimum transfer pricing formula can still be used – just use the internal variable costs.</a:t>
            </a:r>
          </a:p>
        </p:txBody>
      </p:sp>
      <p:sp>
        <p:nvSpPr>
          <p:cNvPr id="1015819" name="Rectangle 11"/>
          <p:cNvSpPr>
            <a:spLocks noChangeArrowheads="1"/>
          </p:cNvSpPr>
          <p:nvPr/>
        </p:nvSpPr>
        <p:spPr bwMode="auto">
          <a:xfrm>
            <a:off x="304800" y="457200"/>
            <a:ext cx="85344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7500"/>
          </a:bodyPr>
          <a:lstStyle/>
          <a:p>
            <a:r>
              <a:rPr lang="en-US" sz="4000" b="1" i="1" dirty="0">
                <a:solidFill>
                  <a:schemeClr val="tx2"/>
                </a:solidFill>
                <a:latin typeface="+mj-lt"/>
                <a:ea typeface="+mj-ea"/>
                <a:cs typeface="+mj-cs"/>
              </a:rPr>
              <a:t>Negotiated Transfer Prices</a:t>
            </a:r>
          </a:p>
        </p:txBody>
      </p:sp>
      <p:sp>
        <p:nvSpPr>
          <p:cNvPr id="2" name="Slide Number Placeholder 1"/>
          <p:cNvSpPr>
            <a:spLocks noGrp="1"/>
          </p:cNvSpPr>
          <p:nvPr>
            <p:ph type="sldNum" sz="quarter" idx="11"/>
          </p:nvPr>
        </p:nvSpPr>
        <p:spPr/>
        <p:txBody>
          <a:bodyPr/>
          <a:lstStyle/>
          <a:p>
            <a:fld id="{408DF351-3098-4298-B2EA-A98B74C1097E}" type="slidenum">
              <a:rPr lang="en-US" smtClean="0"/>
              <a:pPr/>
              <a:t>24</a:t>
            </a:fld>
            <a:endParaRPr lang="en-US"/>
          </a:p>
        </p:txBody>
      </p:sp>
    </p:spTree>
    <p:extLst>
      <p:ext uri="{BB962C8B-B14F-4D97-AF65-F5344CB8AC3E}">
        <p14:creationId xmlns:p14="http://schemas.microsoft.com/office/powerpoint/2010/main" xmlns="" val="252533783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3"/>
          <p:cNvSpPr>
            <a:spLocks noGrp="1" noChangeArrowheads="1"/>
          </p:cNvSpPr>
          <p:nvPr>
            <p:ph type="body" sz="half" idx="1"/>
          </p:nvPr>
        </p:nvSpPr>
        <p:spPr>
          <a:xfrm>
            <a:off x="609600" y="2057400"/>
            <a:ext cx="7848600" cy="3975100"/>
          </a:xfrm>
          <a:noFill/>
          <a:ln cap="flat" algn="ctr">
            <a:solidFill>
              <a:schemeClr val="bg1"/>
            </a:solidFill>
          </a:ln>
          <a:extLst>
            <a:ext uri="{909E8E84-426E-40DD-AFC4-6F175D3DCCD1}">
              <a14:hiddenFill xmlns:a14="http://schemas.microsoft.com/office/drawing/2010/main" xmlns="">
                <a:solidFill>
                  <a:srgbClr val="FFFFFF"/>
                </a:solidFill>
              </a14:hiddenFill>
            </a:ext>
          </a:extLst>
        </p:spPr>
        <p:txBody>
          <a:bodyPr lIns="90488" tIns="44450" rIns="90488" bIns="44450">
            <a:spAutoFit/>
          </a:bodyPr>
          <a:lstStyle/>
          <a:p>
            <a:pPr marL="685800" lvl="1" indent="-457200">
              <a:lnSpc>
                <a:spcPct val="120000"/>
              </a:lnSpc>
              <a:spcBef>
                <a:spcPct val="60000"/>
              </a:spcBef>
              <a:buClr>
                <a:srgbClr val="800000"/>
              </a:buClr>
              <a:buSzPct val="80000"/>
              <a:buFont typeface="Wingdings" panose="05000000000000000000" pitchFamily="2" charset="2"/>
              <a:buChar char="u"/>
            </a:pPr>
            <a:r>
              <a:rPr lang="en-US" sz="2200" b="0" smtClean="0">
                <a:effectLst/>
              </a:rPr>
              <a:t>Transfer prices established:</a:t>
            </a:r>
          </a:p>
          <a:p>
            <a:pPr marL="1257300" lvl="2" indent="-457200">
              <a:lnSpc>
                <a:spcPct val="120000"/>
              </a:lnSpc>
              <a:spcBef>
                <a:spcPct val="35000"/>
              </a:spcBef>
              <a:buClr>
                <a:srgbClr val="800000"/>
              </a:buClr>
              <a:buSzPct val="80000"/>
              <a:buFont typeface="Arial" panose="020B0604020202020204" pitchFamily="34" charset="0"/>
              <a:buChar char="►"/>
            </a:pPr>
            <a:r>
              <a:rPr lang="en-US" sz="2100" b="0" smtClean="0">
                <a:effectLst/>
              </a:rPr>
              <a:t>Minimum by selling division.</a:t>
            </a:r>
          </a:p>
          <a:p>
            <a:pPr marL="1257300" lvl="2" indent="-457200">
              <a:lnSpc>
                <a:spcPct val="120000"/>
              </a:lnSpc>
              <a:spcBef>
                <a:spcPct val="35000"/>
              </a:spcBef>
              <a:buClr>
                <a:srgbClr val="800000"/>
              </a:buClr>
              <a:buSzPct val="80000"/>
              <a:buFont typeface="Arial" panose="020B0604020202020204" pitchFamily="34" charset="0"/>
              <a:buChar char="►"/>
            </a:pPr>
            <a:r>
              <a:rPr lang="en-US" sz="2100" b="0" smtClean="0">
                <a:effectLst/>
              </a:rPr>
              <a:t>Maximum by the purchasing division.</a:t>
            </a:r>
          </a:p>
          <a:p>
            <a:pPr marL="685800" lvl="1" indent="-457200">
              <a:lnSpc>
                <a:spcPct val="120000"/>
              </a:lnSpc>
              <a:spcBef>
                <a:spcPct val="60000"/>
              </a:spcBef>
              <a:buClr>
                <a:srgbClr val="800000"/>
              </a:buClr>
              <a:buSzPct val="80000"/>
              <a:buFont typeface="Wingdings" panose="05000000000000000000" pitchFamily="2" charset="2"/>
              <a:buChar char="u"/>
            </a:pPr>
            <a:r>
              <a:rPr lang="en-US" sz="2200" b="0" smtClean="0">
                <a:effectLst/>
              </a:rPr>
              <a:t>Often not used because:</a:t>
            </a:r>
          </a:p>
          <a:p>
            <a:pPr marL="1257300" lvl="2" indent="-457200">
              <a:lnSpc>
                <a:spcPct val="120000"/>
              </a:lnSpc>
              <a:spcBef>
                <a:spcPct val="35000"/>
              </a:spcBef>
              <a:buClr>
                <a:srgbClr val="800000"/>
              </a:buClr>
              <a:buSzPct val="80000"/>
              <a:buFont typeface="Arial" panose="020B0604020202020204" pitchFamily="34" charset="0"/>
              <a:buChar char="►"/>
            </a:pPr>
            <a:r>
              <a:rPr lang="en-US" sz="2100" b="0" smtClean="0">
                <a:effectLst/>
              </a:rPr>
              <a:t>Market price information sometimes not easily obtainable.</a:t>
            </a:r>
          </a:p>
          <a:p>
            <a:pPr marL="1257300" lvl="2" indent="-457200">
              <a:lnSpc>
                <a:spcPct val="120000"/>
              </a:lnSpc>
              <a:spcBef>
                <a:spcPct val="35000"/>
              </a:spcBef>
              <a:buClr>
                <a:srgbClr val="800000"/>
              </a:buClr>
              <a:buSzPct val="80000"/>
              <a:buFont typeface="Arial" panose="020B0604020202020204" pitchFamily="34" charset="0"/>
              <a:buChar char="►"/>
            </a:pPr>
            <a:r>
              <a:rPr lang="en-US" sz="2100" b="0" smtClean="0">
                <a:effectLst/>
              </a:rPr>
              <a:t>Lack of trust between the two divisions.</a:t>
            </a:r>
          </a:p>
          <a:p>
            <a:pPr marL="1257300" lvl="2" indent="-457200">
              <a:lnSpc>
                <a:spcPct val="120000"/>
              </a:lnSpc>
              <a:spcBef>
                <a:spcPct val="35000"/>
              </a:spcBef>
              <a:buClr>
                <a:srgbClr val="800000"/>
              </a:buClr>
              <a:buSzPct val="80000"/>
              <a:buFont typeface="Arial" panose="020B0604020202020204" pitchFamily="34" charset="0"/>
              <a:buChar char="►"/>
            </a:pPr>
            <a:r>
              <a:rPr lang="en-US" sz="2100" b="0" smtClean="0">
                <a:effectLst/>
              </a:rPr>
              <a:t>Different pricing strategies between divisions.</a:t>
            </a:r>
          </a:p>
        </p:txBody>
      </p:sp>
      <p:sp>
        <p:nvSpPr>
          <p:cNvPr id="49156" name="Text Box 8"/>
          <p:cNvSpPr txBox="1">
            <a:spLocks noChangeArrowheads="1"/>
          </p:cNvSpPr>
          <p:nvPr/>
        </p:nvSpPr>
        <p:spPr bwMode="auto">
          <a:xfrm>
            <a:off x="609600" y="1447800"/>
            <a:ext cx="7924800" cy="5032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l">
              <a:spcBef>
                <a:spcPct val="50000"/>
              </a:spcBef>
            </a:pPr>
            <a:r>
              <a:rPr lang="en-US" sz="2700" b="1">
                <a:solidFill>
                  <a:srgbClr val="006600"/>
                </a:solidFill>
                <a:latin typeface="Arial" panose="020B0604020202020204" pitchFamily="34" charset="0"/>
              </a:rPr>
              <a:t>Summary of Negotiated Transfer Pricing</a:t>
            </a:r>
            <a:endParaRPr lang="en-US" sz="2400" b="1">
              <a:solidFill>
                <a:srgbClr val="000076"/>
              </a:solidFill>
              <a:latin typeface="Arial" panose="020B0604020202020204" pitchFamily="34" charset="0"/>
            </a:endParaRPr>
          </a:p>
        </p:txBody>
      </p:sp>
      <p:sp>
        <p:nvSpPr>
          <p:cNvPr id="1017865" name="Rectangle 9"/>
          <p:cNvSpPr>
            <a:spLocks noChangeArrowheads="1"/>
          </p:cNvSpPr>
          <p:nvPr/>
        </p:nvSpPr>
        <p:spPr bwMode="auto">
          <a:xfrm>
            <a:off x="304800" y="457200"/>
            <a:ext cx="85344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7500"/>
          </a:bodyPr>
          <a:lstStyle/>
          <a:p>
            <a:r>
              <a:rPr lang="en-US" sz="4000" b="1" i="1" dirty="0">
                <a:solidFill>
                  <a:schemeClr val="tx2"/>
                </a:solidFill>
                <a:latin typeface="+mj-lt"/>
                <a:ea typeface="+mj-ea"/>
                <a:cs typeface="+mj-cs"/>
              </a:rPr>
              <a:t>Negotiated Transfer Prices</a:t>
            </a:r>
          </a:p>
        </p:txBody>
      </p:sp>
      <p:sp>
        <p:nvSpPr>
          <p:cNvPr id="2" name="Slide Number Placeholder 1"/>
          <p:cNvSpPr>
            <a:spLocks noGrp="1"/>
          </p:cNvSpPr>
          <p:nvPr>
            <p:ph type="sldNum" sz="quarter" idx="11"/>
          </p:nvPr>
        </p:nvSpPr>
        <p:spPr/>
        <p:txBody>
          <a:bodyPr/>
          <a:lstStyle/>
          <a:p>
            <a:fld id="{408DF351-3098-4298-B2EA-A98B74C1097E}" type="slidenum">
              <a:rPr lang="en-US" smtClean="0"/>
              <a:pPr/>
              <a:t>25</a:t>
            </a:fld>
            <a:endParaRPr lang="en-US"/>
          </a:p>
        </p:txBody>
      </p:sp>
    </p:spTree>
    <p:extLst>
      <p:ext uri="{BB962C8B-B14F-4D97-AF65-F5344CB8AC3E}">
        <p14:creationId xmlns:p14="http://schemas.microsoft.com/office/powerpoint/2010/main" xmlns="" val="284411222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8" name="Rectangle 4"/>
          <p:cNvSpPr>
            <a:spLocks noChangeArrowheads="1"/>
          </p:cNvSpPr>
          <p:nvPr/>
        </p:nvSpPr>
        <p:spPr bwMode="auto">
          <a:xfrm>
            <a:off x="609600" y="1444625"/>
            <a:ext cx="8001000" cy="31947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tabLst>
                <a:tab pos="2057400" algn="l"/>
              </a:tabLst>
              <a:defRPr sz="2800">
                <a:solidFill>
                  <a:schemeClr val="tx1"/>
                </a:solidFill>
                <a:latin typeface="Comic Sans MS" panose="030F0702030302020204" pitchFamily="66" charset="0"/>
              </a:defRPr>
            </a:lvl1pPr>
            <a:lvl2pPr marL="742950" indent="-285750">
              <a:tabLst>
                <a:tab pos="2057400" algn="l"/>
              </a:tabLst>
              <a:defRPr sz="2800">
                <a:solidFill>
                  <a:schemeClr val="tx1"/>
                </a:solidFill>
                <a:latin typeface="Comic Sans MS" panose="030F0702030302020204" pitchFamily="66" charset="0"/>
              </a:defRPr>
            </a:lvl2pPr>
            <a:lvl3pPr marL="1143000" indent="-228600">
              <a:tabLst>
                <a:tab pos="2057400" algn="l"/>
              </a:tabLst>
              <a:defRPr sz="2800">
                <a:solidFill>
                  <a:schemeClr val="tx1"/>
                </a:solidFill>
                <a:latin typeface="Comic Sans MS" panose="030F0702030302020204" pitchFamily="66" charset="0"/>
              </a:defRPr>
            </a:lvl3pPr>
            <a:lvl4pPr marL="1600200" indent="-228600">
              <a:tabLst>
                <a:tab pos="2057400" algn="l"/>
              </a:tabLst>
              <a:defRPr sz="2800">
                <a:solidFill>
                  <a:schemeClr val="tx1"/>
                </a:solidFill>
                <a:latin typeface="Comic Sans MS" panose="030F0702030302020204" pitchFamily="66" charset="0"/>
              </a:defRPr>
            </a:lvl4pPr>
            <a:lvl5pPr marL="2057400" indent="-228600">
              <a:tabLst>
                <a:tab pos="2057400" algn="l"/>
              </a:tabLst>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tabLst>
                <a:tab pos="2057400" algn="l"/>
              </a:tabLs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tabLst>
                <a:tab pos="2057400" algn="l"/>
              </a:tabLs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tabLst>
                <a:tab pos="2057400" algn="l"/>
              </a:tabLs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tabLst>
                <a:tab pos="2057400" algn="l"/>
              </a:tabLst>
              <a:defRPr sz="2800">
                <a:solidFill>
                  <a:schemeClr val="tx1"/>
                </a:solidFill>
                <a:latin typeface="Comic Sans MS" panose="030F0702030302020204" pitchFamily="66" charset="0"/>
              </a:defRPr>
            </a:lvl9pPr>
          </a:lstStyle>
          <a:p>
            <a:pPr algn="l">
              <a:lnSpc>
                <a:spcPct val="120000"/>
              </a:lnSpc>
              <a:spcBef>
                <a:spcPct val="30000"/>
              </a:spcBef>
            </a:pPr>
            <a:r>
              <a:rPr lang="en-US" sz="2100">
                <a:latin typeface="+mn-lt"/>
              </a:rPr>
              <a:t>The clock division of Control Central Corporation manufactures clocks and then sells them to customers for $10 per unit. Its variable cost is $4 per unit, and its fixed cost per unit is $2.50. Management would like the clock division to transfer 8,000 of these clocks to another division within the company at a price of $5. The clock division could avoid $0.50 per clock of variable packaging costs by selling internally.  </a:t>
            </a:r>
            <a:r>
              <a:rPr lang="en-US" sz="2100" b="1">
                <a:solidFill>
                  <a:srgbClr val="800000"/>
                </a:solidFill>
                <a:latin typeface="+mn-lt"/>
              </a:rPr>
              <a:t>(a) Determine the minimum transfer price, assuming the clock division is not operating at full capacity</a:t>
            </a:r>
            <a:r>
              <a:rPr lang="en-US" sz="2100">
                <a:latin typeface="+mn-lt"/>
              </a:rPr>
              <a:t>.</a:t>
            </a:r>
          </a:p>
        </p:txBody>
      </p:sp>
      <p:sp>
        <p:nvSpPr>
          <p:cNvPr id="50179" name="Text Box 15"/>
          <p:cNvSpPr txBox="1">
            <a:spLocks noChangeArrowheads="1"/>
          </p:cNvSpPr>
          <p:nvPr/>
        </p:nvSpPr>
        <p:spPr bwMode="auto">
          <a:xfrm>
            <a:off x="685800" y="5181600"/>
            <a:ext cx="7848600" cy="85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defTabSz="1428750">
              <a:tabLst>
                <a:tab pos="971550" algn="ctr"/>
                <a:tab pos="3429000" algn="ctr"/>
                <a:tab pos="6057900" algn="ctr"/>
              </a:tabLst>
              <a:defRPr sz="2800">
                <a:solidFill>
                  <a:schemeClr val="tx1"/>
                </a:solidFill>
                <a:latin typeface="Comic Sans MS" panose="030F0702030302020204" pitchFamily="66" charset="0"/>
              </a:defRPr>
            </a:lvl1pPr>
            <a:lvl2pPr marL="742950" indent="-285750" defTabSz="1428750">
              <a:tabLst>
                <a:tab pos="971550" algn="ctr"/>
                <a:tab pos="3429000" algn="ctr"/>
                <a:tab pos="6057900" algn="ctr"/>
              </a:tabLst>
              <a:defRPr sz="2800">
                <a:solidFill>
                  <a:schemeClr val="tx1"/>
                </a:solidFill>
                <a:latin typeface="Comic Sans MS" panose="030F0702030302020204" pitchFamily="66" charset="0"/>
              </a:defRPr>
            </a:lvl2pPr>
            <a:lvl3pPr marL="1143000" indent="-228600" defTabSz="1428750">
              <a:tabLst>
                <a:tab pos="971550" algn="ctr"/>
                <a:tab pos="3429000" algn="ctr"/>
                <a:tab pos="6057900" algn="ctr"/>
              </a:tabLst>
              <a:defRPr sz="2800">
                <a:solidFill>
                  <a:schemeClr val="tx1"/>
                </a:solidFill>
                <a:latin typeface="Comic Sans MS" panose="030F0702030302020204" pitchFamily="66" charset="0"/>
              </a:defRPr>
            </a:lvl3pPr>
            <a:lvl4pPr marL="1600200" indent="-228600" defTabSz="1428750">
              <a:tabLst>
                <a:tab pos="971550" algn="ctr"/>
                <a:tab pos="3429000" algn="ctr"/>
                <a:tab pos="6057900" algn="ctr"/>
              </a:tabLst>
              <a:defRPr sz="2800">
                <a:solidFill>
                  <a:schemeClr val="tx1"/>
                </a:solidFill>
                <a:latin typeface="Comic Sans MS" panose="030F0702030302020204" pitchFamily="66" charset="0"/>
              </a:defRPr>
            </a:lvl4pPr>
            <a:lvl5pPr marL="2057400" indent="-228600" defTabSz="1428750">
              <a:tabLst>
                <a:tab pos="971550" algn="ctr"/>
                <a:tab pos="3429000" algn="ctr"/>
                <a:tab pos="6057900" algn="ctr"/>
              </a:tabLst>
              <a:defRPr sz="2800">
                <a:solidFill>
                  <a:schemeClr val="tx1"/>
                </a:solidFill>
                <a:latin typeface="Comic Sans MS" panose="030F0702030302020204" pitchFamily="66" charset="0"/>
              </a:defRPr>
            </a:lvl5pPr>
            <a:lvl6pPr marL="2514600" indent="-228600" algn="r" defTabSz="1428750" eaLnBrk="0" fontAlgn="base" hangingPunct="0">
              <a:spcBef>
                <a:spcPct val="0"/>
              </a:spcBef>
              <a:spcAft>
                <a:spcPct val="0"/>
              </a:spcAft>
              <a:tabLst>
                <a:tab pos="971550" algn="ctr"/>
                <a:tab pos="3429000" algn="ctr"/>
                <a:tab pos="6057900" algn="ctr"/>
              </a:tabLst>
              <a:defRPr sz="2800">
                <a:solidFill>
                  <a:schemeClr val="tx1"/>
                </a:solidFill>
                <a:latin typeface="Comic Sans MS" panose="030F0702030302020204" pitchFamily="66" charset="0"/>
              </a:defRPr>
            </a:lvl6pPr>
            <a:lvl7pPr marL="2971800" indent="-228600" algn="r" defTabSz="1428750" eaLnBrk="0" fontAlgn="base" hangingPunct="0">
              <a:spcBef>
                <a:spcPct val="0"/>
              </a:spcBef>
              <a:spcAft>
                <a:spcPct val="0"/>
              </a:spcAft>
              <a:tabLst>
                <a:tab pos="971550" algn="ctr"/>
                <a:tab pos="3429000" algn="ctr"/>
                <a:tab pos="6057900" algn="ctr"/>
              </a:tabLst>
              <a:defRPr sz="2800">
                <a:solidFill>
                  <a:schemeClr val="tx1"/>
                </a:solidFill>
                <a:latin typeface="Comic Sans MS" panose="030F0702030302020204" pitchFamily="66" charset="0"/>
              </a:defRPr>
            </a:lvl7pPr>
            <a:lvl8pPr marL="3429000" indent="-228600" algn="r" defTabSz="1428750" eaLnBrk="0" fontAlgn="base" hangingPunct="0">
              <a:spcBef>
                <a:spcPct val="0"/>
              </a:spcBef>
              <a:spcAft>
                <a:spcPct val="0"/>
              </a:spcAft>
              <a:tabLst>
                <a:tab pos="971550" algn="ctr"/>
                <a:tab pos="3429000" algn="ctr"/>
                <a:tab pos="6057900" algn="ctr"/>
              </a:tabLst>
              <a:defRPr sz="2800">
                <a:solidFill>
                  <a:schemeClr val="tx1"/>
                </a:solidFill>
                <a:latin typeface="Comic Sans MS" panose="030F0702030302020204" pitchFamily="66" charset="0"/>
              </a:defRPr>
            </a:lvl8pPr>
            <a:lvl9pPr marL="3886200" indent="-228600" algn="r" defTabSz="1428750" eaLnBrk="0" fontAlgn="base" hangingPunct="0">
              <a:spcBef>
                <a:spcPct val="0"/>
              </a:spcBef>
              <a:spcAft>
                <a:spcPct val="0"/>
              </a:spcAft>
              <a:tabLst>
                <a:tab pos="971550" algn="ctr"/>
                <a:tab pos="3429000" algn="ctr"/>
                <a:tab pos="6057900" algn="ctr"/>
              </a:tabLst>
              <a:defRPr sz="2800">
                <a:solidFill>
                  <a:schemeClr val="tx1"/>
                </a:solidFill>
                <a:latin typeface="Comic Sans MS" panose="030F0702030302020204" pitchFamily="66" charset="0"/>
              </a:defRPr>
            </a:lvl9pPr>
          </a:lstStyle>
          <a:p>
            <a:pPr algn="l">
              <a:spcBef>
                <a:spcPct val="50000"/>
              </a:spcBef>
            </a:pPr>
            <a:r>
              <a:rPr lang="en-US" sz="2000">
                <a:latin typeface="+mn-lt"/>
              </a:rPr>
              <a:t>Opportunity cost   +   Variable cost   =   Minimum transfer price</a:t>
            </a:r>
          </a:p>
          <a:p>
            <a:pPr algn="l">
              <a:spcBef>
                <a:spcPct val="50000"/>
              </a:spcBef>
            </a:pPr>
            <a:r>
              <a:rPr lang="en-US" sz="2000">
                <a:latin typeface="+mn-lt"/>
              </a:rPr>
              <a:t>	$0 	$3.50 	$3.50</a:t>
            </a:r>
          </a:p>
        </p:txBody>
      </p:sp>
      <p:sp>
        <p:nvSpPr>
          <p:cNvPr id="1135633" name="Rectangle 17"/>
          <p:cNvSpPr>
            <a:spLocks noChangeArrowheads="1"/>
          </p:cNvSpPr>
          <p:nvPr/>
        </p:nvSpPr>
        <p:spPr bwMode="auto">
          <a:xfrm>
            <a:off x="1143000" y="5638800"/>
            <a:ext cx="1295400" cy="4572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ctr"/>
            <a:endParaRPr lang="en-US">
              <a:latin typeface="+mn-lt"/>
            </a:endParaRPr>
          </a:p>
        </p:txBody>
      </p:sp>
      <p:sp>
        <p:nvSpPr>
          <p:cNvPr id="1135632" name="Rectangle 16"/>
          <p:cNvSpPr>
            <a:spLocks noChangeArrowheads="1"/>
          </p:cNvSpPr>
          <p:nvPr/>
        </p:nvSpPr>
        <p:spPr bwMode="auto">
          <a:xfrm>
            <a:off x="3581400" y="5638800"/>
            <a:ext cx="1295400" cy="4572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ctr"/>
            <a:endParaRPr lang="en-US">
              <a:latin typeface="+mn-lt"/>
            </a:endParaRPr>
          </a:p>
        </p:txBody>
      </p:sp>
      <p:sp>
        <p:nvSpPr>
          <p:cNvPr id="1135627" name="Rectangle 11"/>
          <p:cNvSpPr>
            <a:spLocks noChangeArrowheads="1"/>
          </p:cNvSpPr>
          <p:nvPr/>
        </p:nvSpPr>
        <p:spPr bwMode="auto">
          <a:xfrm>
            <a:off x="6248400" y="5638800"/>
            <a:ext cx="1295400" cy="4572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ctr"/>
            <a:endParaRPr lang="en-US">
              <a:latin typeface="+mn-lt"/>
            </a:endParaRPr>
          </a:p>
        </p:txBody>
      </p:sp>
      <p:pic>
        <p:nvPicPr>
          <p:cNvPr id="50183" name="Picture 18"/>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57200" y="457200"/>
            <a:ext cx="83058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
        <p:nvSpPr>
          <p:cNvPr id="2" name="Slide Number Placeholder 1"/>
          <p:cNvSpPr>
            <a:spLocks noGrp="1"/>
          </p:cNvSpPr>
          <p:nvPr>
            <p:ph type="sldNum" sz="quarter" idx="11"/>
          </p:nvPr>
        </p:nvSpPr>
        <p:spPr/>
        <p:txBody>
          <a:bodyPr/>
          <a:lstStyle/>
          <a:p>
            <a:fld id="{75768154-A24E-4C35-B224-944DC32B769B}" type="slidenum">
              <a:rPr lang="en-US" smtClean="0"/>
              <a:pPr/>
              <a:t>26</a:t>
            </a:fld>
            <a:endParaRPr lang="en-US"/>
          </a:p>
        </p:txBody>
      </p:sp>
    </p:spTree>
    <p:extLst>
      <p:ext uri="{BB962C8B-B14F-4D97-AF65-F5344CB8AC3E}">
        <p14:creationId xmlns:p14="http://schemas.microsoft.com/office/powerpoint/2010/main" xmlns="" val="11464900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xit" presetSubtype="8" fill="hold" grpId="0" nodeType="clickEffect">
                                  <p:stCondLst>
                                    <p:cond delay="0"/>
                                  </p:stCondLst>
                                  <p:childTnLst>
                                    <p:animEffect transition="out" filter="wipe(left)">
                                      <p:cBhvr>
                                        <p:cTn id="6" dur="500"/>
                                        <p:tgtEl>
                                          <p:spTgt spid="1135633"/>
                                        </p:tgtEl>
                                      </p:cBhvr>
                                    </p:animEffect>
                                    <p:set>
                                      <p:cBhvr>
                                        <p:cTn id="7" dur="1" fill="hold">
                                          <p:stCondLst>
                                            <p:cond delay="499"/>
                                          </p:stCondLst>
                                        </p:cTn>
                                        <p:tgtEl>
                                          <p:spTgt spid="1135633"/>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xit" presetSubtype="8" fill="hold" grpId="0" nodeType="clickEffect">
                                  <p:stCondLst>
                                    <p:cond delay="0"/>
                                  </p:stCondLst>
                                  <p:childTnLst>
                                    <p:animEffect transition="out" filter="wipe(left)">
                                      <p:cBhvr>
                                        <p:cTn id="11" dur="500"/>
                                        <p:tgtEl>
                                          <p:spTgt spid="1135632"/>
                                        </p:tgtEl>
                                      </p:cBhvr>
                                    </p:animEffect>
                                    <p:set>
                                      <p:cBhvr>
                                        <p:cTn id="12" dur="1" fill="hold">
                                          <p:stCondLst>
                                            <p:cond delay="499"/>
                                          </p:stCondLst>
                                        </p:cTn>
                                        <p:tgtEl>
                                          <p:spTgt spid="1135632"/>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xit" presetSubtype="8" fill="hold" grpId="0" nodeType="clickEffect">
                                  <p:stCondLst>
                                    <p:cond delay="0"/>
                                  </p:stCondLst>
                                  <p:childTnLst>
                                    <p:animEffect transition="out" filter="wipe(left)">
                                      <p:cBhvr>
                                        <p:cTn id="16" dur="500"/>
                                        <p:tgtEl>
                                          <p:spTgt spid="1135627"/>
                                        </p:tgtEl>
                                      </p:cBhvr>
                                    </p:animEffect>
                                    <p:set>
                                      <p:cBhvr>
                                        <p:cTn id="17" dur="1" fill="hold">
                                          <p:stCondLst>
                                            <p:cond delay="499"/>
                                          </p:stCondLst>
                                        </p:cTn>
                                        <p:tgtEl>
                                          <p:spTgt spid="11356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5633" grpId="0" animBg="1"/>
      <p:bldP spid="1135632" grpId="0" animBg="1"/>
      <p:bldP spid="1135627" grpId="0" animBg="1"/>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2" name="Text Box 2"/>
          <p:cNvSpPr txBox="1">
            <a:spLocks noChangeArrowheads="1"/>
          </p:cNvSpPr>
          <p:nvPr/>
        </p:nvSpPr>
        <p:spPr bwMode="auto">
          <a:xfrm>
            <a:off x="685800" y="5181600"/>
            <a:ext cx="7848600" cy="85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defTabSz="1428750">
              <a:tabLst>
                <a:tab pos="971550" algn="ctr"/>
                <a:tab pos="3429000" algn="ctr"/>
                <a:tab pos="6057900" algn="ctr"/>
              </a:tabLst>
              <a:defRPr sz="2800">
                <a:solidFill>
                  <a:schemeClr val="tx1"/>
                </a:solidFill>
                <a:latin typeface="Comic Sans MS" panose="030F0702030302020204" pitchFamily="66" charset="0"/>
              </a:defRPr>
            </a:lvl1pPr>
            <a:lvl2pPr marL="742950" indent="-285750" defTabSz="1428750">
              <a:tabLst>
                <a:tab pos="971550" algn="ctr"/>
                <a:tab pos="3429000" algn="ctr"/>
                <a:tab pos="6057900" algn="ctr"/>
              </a:tabLst>
              <a:defRPr sz="2800">
                <a:solidFill>
                  <a:schemeClr val="tx1"/>
                </a:solidFill>
                <a:latin typeface="Comic Sans MS" panose="030F0702030302020204" pitchFamily="66" charset="0"/>
              </a:defRPr>
            </a:lvl2pPr>
            <a:lvl3pPr marL="1143000" indent="-228600" defTabSz="1428750">
              <a:tabLst>
                <a:tab pos="971550" algn="ctr"/>
                <a:tab pos="3429000" algn="ctr"/>
                <a:tab pos="6057900" algn="ctr"/>
              </a:tabLst>
              <a:defRPr sz="2800">
                <a:solidFill>
                  <a:schemeClr val="tx1"/>
                </a:solidFill>
                <a:latin typeface="Comic Sans MS" panose="030F0702030302020204" pitchFamily="66" charset="0"/>
              </a:defRPr>
            </a:lvl3pPr>
            <a:lvl4pPr marL="1600200" indent="-228600" defTabSz="1428750">
              <a:tabLst>
                <a:tab pos="971550" algn="ctr"/>
                <a:tab pos="3429000" algn="ctr"/>
                <a:tab pos="6057900" algn="ctr"/>
              </a:tabLst>
              <a:defRPr sz="2800">
                <a:solidFill>
                  <a:schemeClr val="tx1"/>
                </a:solidFill>
                <a:latin typeface="Comic Sans MS" panose="030F0702030302020204" pitchFamily="66" charset="0"/>
              </a:defRPr>
            </a:lvl4pPr>
            <a:lvl5pPr marL="2057400" indent="-228600" defTabSz="1428750">
              <a:tabLst>
                <a:tab pos="971550" algn="ctr"/>
                <a:tab pos="3429000" algn="ctr"/>
                <a:tab pos="6057900" algn="ctr"/>
              </a:tabLst>
              <a:defRPr sz="2800">
                <a:solidFill>
                  <a:schemeClr val="tx1"/>
                </a:solidFill>
                <a:latin typeface="Comic Sans MS" panose="030F0702030302020204" pitchFamily="66" charset="0"/>
              </a:defRPr>
            </a:lvl5pPr>
            <a:lvl6pPr marL="2514600" indent="-228600" algn="r" defTabSz="1428750" eaLnBrk="0" fontAlgn="base" hangingPunct="0">
              <a:spcBef>
                <a:spcPct val="0"/>
              </a:spcBef>
              <a:spcAft>
                <a:spcPct val="0"/>
              </a:spcAft>
              <a:tabLst>
                <a:tab pos="971550" algn="ctr"/>
                <a:tab pos="3429000" algn="ctr"/>
                <a:tab pos="6057900" algn="ctr"/>
              </a:tabLst>
              <a:defRPr sz="2800">
                <a:solidFill>
                  <a:schemeClr val="tx1"/>
                </a:solidFill>
                <a:latin typeface="Comic Sans MS" panose="030F0702030302020204" pitchFamily="66" charset="0"/>
              </a:defRPr>
            </a:lvl6pPr>
            <a:lvl7pPr marL="2971800" indent="-228600" algn="r" defTabSz="1428750" eaLnBrk="0" fontAlgn="base" hangingPunct="0">
              <a:spcBef>
                <a:spcPct val="0"/>
              </a:spcBef>
              <a:spcAft>
                <a:spcPct val="0"/>
              </a:spcAft>
              <a:tabLst>
                <a:tab pos="971550" algn="ctr"/>
                <a:tab pos="3429000" algn="ctr"/>
                <a:tab pos="6057900" algn="ctr"/>
              </a:tabLst>
              <a:defRPr sz="2800">
                <a:solidFill>
                  <a:schemeClr val="tx1"/>
                </a:solidFill>
                <a:latin typeface="Comic Sans MS" panose="030F0702030302020204" pitchFamily="66" charset="0"/>
              </a:defRPr>
            </a:lvl7pPr>
            <a:lvl8pPr marL="3429000" indent="-228600" algn="r" defTabSz="1428750" eaLnBrk="0" fontAlgn="base" hangingPunct="0">
              <a:spcBef>
                <a:spcPct val="0"/>
              </a:spcBef>
              <a:spcAft>
                <a:spcPct val="0"/>
              </a:spcAft>
              <a:tabLst>
                <a:tab pos="971550" algn="ctr"/>
                <a:tab pos="3429000" algn="ctr"/>
                <a:tab pos="6057900" algn="ctr"/>
              </a:tabLst>
              <a:defRPr sz="2800">
                <a:solidFill>
                  <a:schemeClr val="tx1"/>
                </a:solidFill>
                <a:latin typeface="Comic Sans MS" panose="030F0702030302020204" pitchFamily="66" charset="0"/>
              </a:defRPr>
            </a:lvl8pPr>
            <a:lvl9pPr marL="3886200" indent="-228600" algn="r" defTabSz="1428750" eaLnBrk="0" fontAlgn="base" hangingPunct="0">
              <a:spcBef>
                <a:spcPct val="0"/>
              </a:spcBef>
              <a:spcAft>
                <a:spcPct val="0"/>
              </a:spcAft>
              <a:tabLst>
                <a:tab pos="971550" algn="ctr"/>
                <a:tab pos="3429000" algn="ctr"/>
                <a:tab pos="6057900" algn="ctr"/>
              </a:tabLst>
              <a:defRPr sz="2800">
                <a:solidFill>
                  <a:schemeClr val="tx1"/>
                </a:solidFill>
                <a:latin typeface="Comic Sans MS" panose="030F0702030302020204" pitchFamily="66" charset="0"/>
              </a:defRPr>
            </a:lvl9pPr>
          </a:lstStyle>
          <a:p>
            <a:pPr algn="l">
              <a:spcBef>
                <a:spcPct val="50000"/>
              </a:spcBef>
            </a:pPr>
            <a:r>
              <a:rPr lang="en-US" sz="2000">
                <a:latin typeface="+mn-lt"/>
              </a:rPr>
              <a:t>Opportunity cost   +   Variable cost   =   Minimum transfer price</a:t>
            </a:r>
          </a:p>
          <a:p>
            <a:pPr algn="l">
              <a:spcBef>
                <a:spcPct val="50000"/>
              </a:spcBef>
            </a:pPr>
            <a:r>
              <a:rPr lang="en-US" sz="2000">
                <a:latin typeface="+mn-lt"/>
              </a:rPr>
              <a:t>	$6 	$3.50 	$9.50</a:t>
            </a:r>
          </a:p>
        </p:txBody>
      </p:sp>
      <p:sp>
        <p:nvSpPr>
          <p:cNvPr id="1137667" name="Rectangle 3"/>
          <p:cNvSpPr>
            <a:spLocks noChangeArrowheads="1"/>
          </p:cNvSpPr>
          <p:nvPr/>
        </p:nvSpPr>
        <p:spPr bwMode="auto">
          <a:xfrm>
            <a:off x="1143000" y="5638800"/>
            <a:ext cx="1295400" cy="4572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ctr"/>
            <a:endParaRPr lang="en-US">
              <a:latin typeface="+mn-lt"/>
            </a:endParaRPr>
          </a:p>
        </p:txBody>
      </p:sp>
      <p:sp>
        <p:nvSpPr>
          <p:cNvPr id="1137668" name="Rectangle 4"/>
          <p:cNvSpPr>
            <a:spLocks noChangeArrowheads="1"/>
          </p:cNvSpPr>
          <p:nvPr/>
        </p:nvSpPr>
        <p:spPr bwMode="auto">
          <a:xfrm>
            <a:off x="3581400" y="5638800"/>
            <a:ext cx="1295400" cy="4572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ctr"/>
            <a:endParaRPr lang="en-US">
              <a:latin typeface="+mn-lt"/>
            </a:endParaRPr>
          </a:p>
        </p:txBody>
      </p:sp>
      <p:sp>
        <p:nvSpPr>
          <p:cNvPr id="1137669" name="Rectangle 5"/>
          <p:cNvSpPr>
            <a:spLocks noChangeArrowheads="1"/>
          </p:cNvSpPr>
          <p:nvPr/>
        </p:nvSpPr>
        <p:spPr bwMode="auto">
          <a:xfrm>
            <a:off x="6248400" y="5638800"/>
            <a:ext cx="1295400" cy="4572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ctr"/>
            <a:endParaRPr lang="en-US">
              <a:latin typeface="+mn-lt"/>
            </a:endParaRPr>
          </a:p>
        </p:txBody>
      </p:sp>
      <p:pic>
        <p:nvPicPr>
          <p:cNvPr id="51206" name="Picture 11"/>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57200" y="457200"/>
            <a:ext cx="83058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
        <p:nvSpPr>
          <p:cNvPr id="51208" name="Rectangle 14"/>
          <p:cNvSpPr>
            <a:spLocks noChangeArrowheads="1"/>
          </p:cNvSpPr>
          <p:nvPr/>
        </p:nvSpPr>
        <p:spPr bwMode="auto">
          <a:xfrm>
            <a:off x="609600" y="1444625"/>
            <a:ext cx="8001000" cy="31947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tabLst>
                <a:tab pos="2057400" algn="l"/>
              </a:tabLst>
              <a:defRPr sz="2800">
                <a:solidFill>
                  <a:schemeClr val="tx1"/>
                </a:solidFill>
                <a:latin typeface="Comic Sans MS" panose="030F0702030302020204" pitchFamily="66" charset="0"/>
              </a:defRPr>
            </a:lvl1pPr>
            <a:lvl2pPr marL="742950" indent="-285750">
              <a:tabLst>
                <a:tab pos="2057400" algn="l"/>
              </a:tabLst>
              <a:defRPr sz="2800">
                <a:solidFill>
                  <a:schemeClr val="tx1"/>
                </a:solidFill>
                <a:latin typeface="Comic Sans MS" panose="030F0702030302020204" pitchFamily="66" charset="0"/>
              </a:defRPr>
            </a:lvl2pPr>
            <a:lvl3pPr marL="1143000" indent="-228600">
              <a:tabLst>
                <a:tab pos="2057400" algn="l"/>
              </a:tabLst>
              <a:defRPr sz="2800">
                <a:solidFill>
                  <a:schemeClr val="tx1"/>
                </a:solidFill>
                <a:latin typeface="Comic Sans MS" panose="030F0702030302020204" pitchFamily="66" charset="0"/>
              </a:defRPr>
            </a:lvl3pPr>
            <a:lvl4pPr marL="1600200" indent="-228600">
              <a:tabLst>
                <a:tab pos="2057400" algn="l"/>
              </a:tabLst>
              <a:defRPr sz="2800">
                <a:solidFill>
                  <a:schemeClr val="tx1"/>
                </a:solidFill>
                <a:latin typeface="Comic Sans MS" panose="030F0702030302020204" pitchFamily="66" charset="0"/>
              </a:defRPr>
            </a:lvl4pPr>
            <a:lvl5pPr marL="2057400" indent="-228600">
              <a:tabLst>
                <a:tab pos="2057400" algn="l"/>
              </a:tabLst>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tabLst>
                <a:tab pos="2057400" algn="l"/>
              </a:tabLs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tabLst>
                <a:tab pos="2057400" algn="l"/>
              </a:tabLs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tabLst>
                <a:tab pos="2057400" algn="l"/>
              </a:tabLs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tabLst>
                <a:tab pos="2057400" algn="l"/>
              </a:tabLst>
              <a:defRPr sz="2800">
                <a:solidFill>
                  <a:schemeClr val="tx1"/>
                </a:solidFill>
                <a:latin typeface="Comic Sans MS" panose="030F0702030302020204" pitchFamily="66" charset="0"/>
              </a:defRPr>
            </a:lvl9pPr>
          </a:lstStyle>
          <a:p>
            <a:pPr algn="l">
              <a:lnSpc>
                <a:spcPct val="120000"/>
              </a:lnSpc>
              <a:spcBef>
                <a:spcPct val="30000"/>
              </a:spcBef>
            </a:pPr>
            <a:r>
              <a:rPr lang="en-US" sz="2100">
                <a:latin typeface="+mn-lt"/>
              </a:rPr>
              <a:t>The clock division of Control Central Corporation manufactures clocks and then sells them to customers for $10 per unit. Its variable cost is $4 per unit, and its fixed cost per unit is $2.50. Management would like the clock division to transfer 8,000 of these clocks to another division within the company at a price of $5. The clock division could avoid $0.50 per clock of variable packaging costs by selling internally.  </a:t>
            </a:r>
            <a:r>
              <a:rPr lang="en-US" sz="2100" b="1">
                <a:solidFill>
                  <a:srgbClr val="800000"/>
                </a:solidFill>
                <a:latin typeface="+mn-lt"/>
              </a:rPr>
              <a:t>(b) Determine the minimum transfer price, assuming the clock division is operating at full capacity</a:t>
            </a:r>
            <a:r>
              <a:rPr lang="en-US" sz="2100">
                <a:latin typeface="+mn-lt"/>
              </a:rPr>
              <a:t>.</a:t>
            </a:r>
          </a:p>
        </p:txBody>
      </p:sp>
      <p:sp>
        <p:nvSpPr>
          <p:cNvPr id="2" name="Slide Number Placeholder 1"/>
          <p:cNvSpPr>
            <a:spLocks noGrp="1"/>
          </p:cNvSpPr>
          <p:nvPr>
            <p:ph type="sldNum" sz="quarter" idx="11"/>
          </p:nvPr>
        </p:nvSpPr>
        <p:spPr/>
        <p:txBody>
          <a:bodyPr/>
          <a:lstStyle/>
          <a:p>
            <a:fld id="{75768154-A24E-4C35-B224-944DC32B769B}" type="slidenum">
              <a:rPr lang="en-US" smtClean="0"/>
              <a:pPr/>
              <a:t>27</a:t>
            </a:fld>
            <a:endParaRPr lang="en-US"/>
          </a:p>
        </p:txBody>
      </p:sp>
    </p:spTree>
    <p:extLst>
      <p:ext uri="{BB962C8B-B14F-4D97-AF65-F5344CB8AC3E}">
        <p14:creationId xmlns:p14="http://schemas.microsoft.com/office/powerpoint/2010/main" xmlns="" val="269638282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xit" presetSubtype="8" fill="hold" grpId="0" nodeType="clickEffect">
                                  <p:stCondLst>
                                    <p:cond delay="0"/>
                                  </p:stCondLst>
                                  <p:childTnLst>
                                    <p:animEffect transition="out" filter="wipe(left)">
                                      <p:cBhvr>
                                        <p:cTn id="6" dur="500"/>
                                        <p:tgtEl>
                                          <p:spTgt spid="1137667"/>
                                        </p:tgtEl>
                                      </p:cBhvr>
                                    </p:animEffect>
                                    <p:set>
                                      <p:cBhvr>
                                        <p:cTn id="7" dur="1" fill="hold">
                                          <p:stCondLst>
                                            <p:cond delay="499"/>
                                          </p:stCondLst>
                                        </p:cTn>
                                        <p:tgtEl>
                                          <p:spTgt spid="1137667"/>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xit" presetSubtype="8" fill="hold" grpId="0" nodeType="clickEffect">
                                  <p:stCondLst>
                                    <p:cond delay="0"/>
                                  </p:stCondLst>
                                  <p:childTnLst>
                                    <p:animEffect transition="out" filter="wipe(left)">
                                      <p:cBhvr>
                                        <p:cTn id="11" dur="500"/>
                                        <p:tgtEl>
                                          <p:spTgt spid="1137668"/>
                                        </p:tgtEl>
                                      </p:cBhvr>
                                    </p:animEffect>
                                    <p:set>
                                      <p:cBhvr>
                                        <p:cTn id="12" dur="1" fill="hold">
                                          <p:stCondLst>
                                            <p:cond delay="499"/>
                                          </p:stCondLst>
                                        </p:cTn>
                                        <p:tgtEl>
                                          <p:spTgt spid="1137668"/>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xit" presetSubtype="8" fill="hold" grpId="0" nodeType="clickEffect">
                                  <p:stCondLst>
                                    <p:cond delay="0"/>
                                  </p:stCondLst>
                                  <p:childTnLst>
                                    <p:animEffect transition="out" filter="wipe(left)">
                                      <p:cBhvr>
                                        <p:cTn id="16" dur="500"/>
                                        <p:tgtEl>
                                          <p:spTgt spid="1137669"/>
                                        </p:tgtEl>
                                      </p:cBhvr>
                                    </p:animEffect>
                                    <p:set>
                                      <p:cBhvr>
                                        <p:cTn id="17" dur="1" fill="hold">
                                          <p:stCondLst>
                                            <p:cond delay="499"/>
                                          </p:stCondLst>
                                        </p:cTn>
                                        <p:tgtEl>
                                          <p:spTgt spid="113766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7667" grpId="0" animBg="1"/>
      <p:bldP spid="1137668" grpId="0" animBg="1"/>
      <p:bldP spid="1137669"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body" sz="half" idx="1"/>
          </p:nvPr>
        </p:nvSpPr>
        <p:spPr>
          <a:xfrm>
            <a:off x="609600" y="2057400"/>
            <a:ext cx="7772400" cy="4105275"/>
          </a:xfrm>
          <a:noFill/>
          <a:ln cap="flat" algn="ctr">
            <a:solidFill>
              <a:schemeClr val="bg1"/>
            </a:solidFill>
          </a:ln>
          <a:extLst>
            <a:ext uri="{909E8E84-426E-40DD-AFC4-6F175D3DCCD1}">
              <a14:hiddenFill xmlns:a14="http://schemas.microsoft.com/office/drawing/2010/main" xmlns="">
                <a:solidFill>
                  <a:srgbClr val="FFFFFF"/>
                </a:solidFill>
              </a14:hiddenFill>
            </a:ext>
          </a:extLst>
        </p:spPr>
        <p:txBody>
          <a:bodyPr lIns="90488" tIns="44450" rIns="90488" bIns="44450">
            <a:spAutoFit/>
          </a:bodyPr>
          <a:lstStyle/>
          <a:p>
            <a:pPr marL="685800" lvl="1" indent="-457200">
              <a:lnSpc>
                <a:spcPct val="120000"/>
              </a:lnSpc>
              <a:spcBef>
                <a:spcPct val="50000"/>
              </a:spcBef>
              <a:buClr>
                <a:srgbClr val="800000"/>
              </a:buClr>
              <a:buSzPct val="80000"/>
              <a:buFont typeface="Wingdings" panose="05000000000000000000" pitchFamily="2" charset="2"/>
              <a:buChar char="u"/>
            </a:pPr>
            <a:r>
              <a:rPr lang="en-US" altLang="en-US" sz="2200" b="0" smtClean="0">
                <a:effectLst/>
              </a:rPr>
              <a:t>Uses costs incurred by the division producing the goods as its foundation.</a:t>
            </a:r>
          </a:p>
          <a:p>
            <a:pPr marL="685800" lvl="1" indent="-457200">
              <a:lnSpc>
                <a:spcPct val="120000"/>
              </a:lnSpc>
              <a:spcBef>
                <a:spcPct val="50000"/>
              </a:spcBef>
              <a:buClr>
                <a:srgbClr val="800000"/>
              </a:buClr>
              <a:buSzPct val="80000"/>
              <a:buFont typeface="Wingdings" panose="05000000000000000000" pitchFamily="2" charset="2"/>
              <a:buChar char="u"/>
            </a:pPr>
            <a:r>
              <a:rPr lang="en-US" sz="2200" b="0" smtClean="0">
                <a:effectLst/>
              </a:rPr>
              <a:t>May be based on variable costs alone or on variable costs plus fixed costs.</a:t>
            </a:r>
          </a:p>
          <a:p>
            <a:pPr marL="685800" lvl="1" indent="-457200">
              <a:lnSpc>
                <a:spcPct val="120000"/>
              </a:lnSpc>
              <a:spcBef>
                <a:spcPct val="50000"/>
              </a:spcBef>
              <a:buClr>
                <a:srgbClr val="800000"/>
              </a:buClr>
              <a:buSzPct val="80000"/>
              <a:buFont typeface="Wingdings" panose="05000000000000000000" pitchFamily="2" charset="2"/>
              <a:buChar char="u"/>
            </a:pPr>
            <a:r>
              <a:rPr lang="en-US" sz="2200" b="0" smtClean="0">
                <a:effectLst/>
              </a:rPr>
              <a:t>Selling division may also add markup.</a:t>
            </a:r>
          </a:p>
          <a:p>
            <a:pPr marL="685800" lvl="1" indent="-457200">
              <a:lnSpc>
                <a:spcPct val="120000"/>
              </a:lnSpc>
              <a:spcBef>
                <a:spcPct val="50000"/>
              </a:spcBef>
              <a:buClr>
                <a:srgbClr val="800000"/>
              </a:buClr>
              <a:buSzPct val="80000"/>
              <a:buFont typeface="Wingdings" panose="05000000000000000000" pitchFamily="2" charset="2"/>
              <a:buChar char="u"/>
            </a:pPr>
            <a:r>
              <a:rPr lang="en-US" sz="2200" b="0" smtClean="0">
                <a:effectLst/>
              </a:rPr>
              <a:t>Can result in improper transfer prices causing:</a:t>
            </a:r>
          </a:p>
          <a:p>
            <a:pPr marL="1257300" lvl="2" indent="-457200">
              <a:lnSpc>
                <a:spcPct val="120000"/>
              </a:lnSpc>
              <a:spcBef>
                <a:spcPct val="50000"/>
              </a:spcBef>
              <a:buClr>
                <a:srgbClr val="800000"/>
              </a:buClr>
              <a:buSzPct val="80000"/>
              <a:buFont typeface="Arial" panose="020B0604020202020204" pitchFamily="34" charset="0"/>
              <a:buChar char="►"/>
            </a:pPr>
            <a:r>
              <a:rPr lang="en-US" sz="2100" b="0" smtClean="0">
                <a:effectLst/>
              </a:rPr>
              <a:t>Loss of profitability for company.</a:t>
            </a:r>
          </a:p>
          <a:p>
            <a:pPr marL="1257300" lvl="2" indent="-457200">
              <a:lnSpc>
                <a:spcPct val="120000"/>
              </a:lnSpc>
              <a:spcBef>
                <a:spcPct val="50000"/>
              </a:spcBef>
              <a:buClr>
                <a:srgbClr val="800000"/>
              </a:buClr>
              <a:buSzPct val="80000"/>
              <a:buFont typeface="Arial" panose="020B0604020202020204" pitchFamily="34" charset="0"/>
              <a:buChar char="►"/>
            </a:pPr>
            <a:r>
              <a:rPr lang="en-US" sz="2100" b="0" smtClean="0">
                <a:effectLst/>
              </a:rPr>
              <a:t>Unfair evaluation of division performance.</a:t>
            </a:r>
          </a:p>
        </p:txBody>
      </p:sp>
      <p:sp>
        <p:nvSpPr>
          <p:cNvPr id="1139718" name="Rectangle 6"/>
          <p:cNvSpPr>
            <a:spLocks noChangeArrowheads="1"/>
          </p:cNvSpPr>
          <p:nvPr/>
        </p:nvSpPr>
        <p:spPr bwMode="auto">
          <a:xfrm>
            <a:off x="304800" y="457200"/>
            <a:ext cx="85344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7500"/>
          </a:bodyPr>
          <a:lstStyle/>
          <a:p>
            <a:r>
              <a:rPr lang="en-US" sz="4000" b="1" i="1" dirty="0">
                <a:solidFill>
                  <a:schemeClr val="tx2"/>
                </a:solidFill>
                <a:latin typeface="+mj-lt"/>
                <a:ea typeface="+mj-ea"/>
                <a:cs typeface="+mj-cs"/>
              </a:rPr>
              <a:t>Transfer Pricing for Internal Sales</a:t>
            </a:r>
          </a:p>
        </p:txBody>
      </p:sp>
      <p:sp>
        <p:nvSpPr>
          <p:cNvPr id="52229" name="Text Box 8"/>
          <p:cNvSpPr txBox="1">
            <a:spLocks noChangeArrowheads="1"/>
          </p:cNvSpPr>
          <p:nvPr/>
        </p:nvSpPr>
        <p:spPr bwMode="auto">
          <a:xfrm>
            <a:off x="609600" y="1447800"/>
            <a:ext cx="7924800" cy="5032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l">
              <a:spcBef>
                <a:spcPct val="50000"/>
              </a:spcBef>
            </a:pPr>
            <a:r>
              <a:rPr lang="en-US" sz="2700" b="1">
                <a:solidFill>
                  <a:srgbClr val="006600"/>
                </a:solidFill>
                <a:latin typeface="Arial" panose="020B0604020202020204" pitchFamily="34" charset="0"/>
              </a:rPr>
              <a:t>Cost-Based Transfer Prices</a:t>
            </a:r>
          </a:p>
        </p:txBody>
      </p:sp>
      <p:sp>
        <p:nvSpPr>
          <p:cNvPr id="2" name="Slide Number Placeholder 1"/>
          <p:cNvSpPr>
            <a:spLocks noGrp="1"/>
          </p:cNvSpPr>
          <p:nvPr>
            <p:ph type="sldNum" sz="quarter" idx="11"/>
          </p:nvPr>
        </p:nvSpPr>
        <p:spPr/>
        <p:txBody>
          <a:bodyPr/>
          <a:lstStyle/>
          <a:p>
            <a:fld id="{408DF351-3098-4298-B2EA-A98B74C1097E}" type="slidenum">
              <a:rPr lang="en-US" smtClean="0"/>
              <a:pPr/>
              <a:t>28</a:t>
            </a:fld>
            <a:endParaRPr lang="en-US"/>
          </a:p>
        </p:txBody>
      </p:sp>
    </p:spTree>
    <p:extLst>
      <p:ext uri="{BB962C8B-B14F-4D97-AF65-F5344CB8AC3E}">
        <p14:creationId xmlns:p14="http://schemas.microsoft.com/office/powerpoint/2010/main" xmlns="" val="67635003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7"/>
          <p:cNvPicPr>
            <a:picLocks noGrp="1" noChangeAspect="1" noChangeArrowheads="1"/>
          </p:cNvPicPr>
          <p:nvPr>
            <p:ph sz="half" idx="2"/>
          </p:nvPr>
        </p:nvPicPr>
        <p:blipFill>
          <a:blip r:embed="rId3" cstate="print">
            <a:extLst>
              <a:ext uri="{28A0092B-C50C-407E-A947-70E740481C1C}">
                <a14:useLocalDpi xmlns:a14="http://schemas.microsoft.com/office/drawing/2010/main" xmlns="" val="0"/>
              </a:ext>
            </a:extLst>
          </a:blip>
          <a:srcRect/>
          <a:stretch>
            <a:fillRect/>
          </a:stretch>
        </p:blipFill>
        <p:spPr>
          <a:xfrm>
            <a:off x="685800" y="3657600"/>
            <a:ext cx="7848600" cy="2590800"/>
          </a:xfrm>
          <a:ln w="19050" algn="ctr">
            <a:solidFill>
              <a:schemeClr val="tx1"/>
            </a:solidFill>
          </a:ln>
        </p:spPr>
      </p:pic>
      <p:sp>
        <p:nvSpPr>
          <p:cNvPr id="53251" name="Rectangle 12"/>
          <p:cNvSpPr>
            <a:spLocks noChangeArrowheads="1"/>
          </p:cNvSpPr>
          <p:nvPr/>
        </p:nvSpPr>
        <p:spPr bwMode="auto">
          <a:xfrm>
            <a:off x="609600" y="1343025"/>
            <a:ext cx="7848600" cy="1628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l">
              <a:lnSpc>
                <a:spcPct val="120000"/>
              </a:lnSpc>
              <a:spcBef>
                <a:spcPct val="50000"/>
              </a:spcBef>
            </a:pPr>
            <a:r>
              <a:rPr lang="en-US" sz="2100" b="1">
                <a:solidFill>
                  <a:srgbClr val="800000"/>
                </a:solidFill>
                <a:latin typeface="+mn-lt"/>
              </a:rPr>
              <a:t>Illustration:</a:t>
            </a:r>
            <a:r>
              <a:rPr lang="en-US" sz="2100">
                <a:latin typeface="+mn-lt"/>
              </a:rPr>
              <a:t>  Alberta Company requires the division to use a transfer price based on the variable cost of the sole. With no excess capacity, the contribution margins per unit for the two divisions are:</a:t>
            </a:r>
          </a:p>
        </p:txBody>
      </p:sp>
      <p:sp>
        <p:nvSpPr>
          <p:cNvPr id="53253" name="Rectangle 14"/>
          <p:cNvSpPr>
            <a:spLocks noChangeArrowheads="1"/>
          </p:cNvSpPr>
          <p:nvPr/>
        </p:nvSpPr>
        <p:spPr bwMode="auto">
          <a:xfrm>
            <a:off x="609600" y="3108325"/>
            <a:ext cx="5791200"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l"/>
            <a:r>
              <a:rPr lang="en-US" sz="2000">
                <a:latin typeface="+mn-lt"/>
              </a:rPr>
              <a:t>Cost-based transfer price—10,000 units</a:t>
            </a:r>
          </a:p>
        </p:txBody>
      </p:sp>
      <p:sp>
        <p:nvSpPr>
          <p:cNvPr id="1021967" name="Rectangle 15"/>
          <p:cNvSpPr>
            <a:spLocks noChangeArrowheads="1"/>
          </p:cNvSpPr>
          <p:nvPr/>
        </p:nvSpPr>
        <p:spPr bwMode="auto">
          <a:xfrm>
            <a:off x="304800" y="457200"/>
            <a:ext cx="85344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7500"/>
          </a:bodyPr>
          <a:lstStyle/>
          <a:p>
            <a:r>
              <a:rPr lang="en-US" sz="4000" b="1" i="1" dirty="0">
                <a:solidFill>
                  <a:schemeClr val="tx2"/>
                </a:solidFill>
                <a:latin typeface="+mj-lt"/>
                <a:ea typeface="+mj-ea"/>
                <a:cs typeface="+mj-cs"/>
              </a:rPr>
              <a:t>Cost-Based Transfer Prices</a:t>
            </a:r>
          </a:p>
        </p:txBody>
      </p:sp>
      <p:sp>
        <p:nvSpPr>
          <p:cNvPr id="2" name="Slide Number Placeholder 1"/>
          <p:cNvSpPr>
            <a:spLocks noGrp="1"/>
          </p:cNvSpPr>
          <p:nvPr>
            <p:ph type="sldNum" sz="quarter" idx="11"/>
          </p:nvPr>
        </p:nvSpPr>
        <p:spPr/>
        <p:txBody>
          <a:bodyPr/>
          <a:lstStyle/>
          <a:p>
            <a:fld id="{408DF351-3098-4298-B2EA-A98B74C1097E}" type="slidenum">
              <a:rPr lang="en-US" smtClean="0"/>
              <a:pPr/>
              <a:t>29</a:t>
            </a:fld>
            <a:endParaRPr lang="en-US"/>
          </a:p>
        </p:txBody>
      </p:sp>
    </p:spTree>
    <p:extLst>
      <p:ext uri="{BB962C8B-B14F-4D97-AF65-F5344CB8AC3E}">
        <p14:creationId xmlns:p14="http://schemas.microsoft.com/office/powerpoint/2010/main" xmlns="" val="61193202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5"/>
          <p:cNvSpPr>
            <a:spLocks noChangeArrowheads="1"/>
          </p:cNvSpPr>
          <p:nvPr/>
        </p:nvSpPr>
        <p:spPr bwMode="auto">
          <a:xfrm>
            <a:off x="533400" y="1454150"/>
            <a:ext cx="7848600" cy="3651250"/>
          </a:xfrm>
          <a:prstGeom prst="rect">
            <a:avLst/>
          </a:prstGeom>
          <a:noFill/>
          <a:ln w="12700" algn="ctr">
            <a:solidFill>
              <a:schemeClr val="bg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lIns="90488" tIns="44450" rIns="90488" bIns="44450">
            <a:spAutoFit/>
          </a:bodyPr>
          <a:lstStyle>
            <a:lvl1pPr marL="342900" indent="-342900">
              <a:defRPr sz="2800">
                <a:solidFill>
                  <a:schemeClr val="tx1"/>
                </a:solidFill>
                <a:latin typeface="Comic Sans MS" panose="030F0702030302020204" pitchFamily="66" charset="0"/>
              </a:defRPr>
            </a:lvl1pPr>
            <a:lvl2pPr marL="685800" indent="-45720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lvl="1" algn="l">
              <a:lnSpc>
                <a:spcPct val="120000"/>
              </a:lnSpc>
              <a:spcBef>
                <a:spcPct val="50000"/>
              </a:spcBef>
              <a:buClr>
                <a:srgbClr val="800000"/>
              </a:buClr>
              <a:buSzPct val="80000"/>
              <a:buFont typeface="Wingdings" panose="05000000000000000000" pitchFamily="2" charset="2"/>
              <a:buChar char="u"/>
            </a:pPr>
            <a:r>
              <a:rPr lang="en-US" sz="2200">
                <a:latin typeface="+mn-lt"/>
              </a:rPr>
              <a:t>Cost-based pricing is bad deal for Sole Division – no profit on transfer of 10,000 soles to Boot Division and loses profit of $70,000 on external sales.</a:t>
            </a:r>
          </a:p>
          <a:p>
            <a:pPr lvl="1" algn="l">
              <a:lnSpc>
                <a:spcPct val="120000"/>
              </a:lnSpc>
              <a:spcBef>
                <a:spcPct val="50000"/>
              </a:spcBef>
              <a:buClr>
                <a:srgbClr val="800000"/>
              </a:buClr>
              <a:buSzPct val="80000"/>
              <a:buFont typeface="Wingdings" panose="05000000000000000000" pitchFamily="2" charset="2"/>
              <a:buChar char="u"/>
            </a:pPr>
            <a:r>
              <a:rPr lang="en-US" sz="2200">
                <a:latin typeface="+mn-lt"/>
              </a:rPr>
              <a:t>Boot Division is very happy;  increases contribution margin by $6 per sole.</a:t>
            </a:r>
          </a:p>
          <a:p>
            <a:pPr lvl="1" algn="l">
              <a:lnSpc>
                <a:spcPct val="120000"/>
              </a:lnSpc>
              <a:spcBef>
                <a:spcPct val="50000"/>
              </a:spcBef>
              <a:buClr>
                <a:srgbClr val="800000"/>
              </a:buClr>
              <a:buSzPct val="80000"/>
              <a:buFont typeface="Wingdings" panose="05000000000000000000" pitchFamily="2" charset="2"/>
              <a:buChar char="u"/>
            </a:pPr>
            <a:r>
              <a:rPr lang="en-US" sz="2200">
                <a:latin typeface="+mn-lt"/>
              </a:rPr>
              <a:t>If Sole Division has excess capacity, the division reports a zero profit on these 10,000 units and the Boot Division gains $6 per unit. </a:t>
            </a:r>
          </a:p>
        </p:txBody>
      </p:sp>
      <p:sp>
        <p:nvSpPr>
          <p:cNvPr id="1143816" name="Rectangle 8"/>
          <p:cNvSpPr>
            <a:spLocks noChangeArrowheads="1"/>
          </p:cNvSpPr>
          <p:nvPr/>
        </p:nvSpPr>
        <p:spPr bwMode="auto">
          <a:xfrm>
            <a:off x="304800" y="457200"/>
            <a:ext cx="85344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7500"/>
          </a:bodyPr>
          <a:lstStyle/>
          <a:p>
            <a:r>
              <a:rPr lang="en-US" sz="4000" b="1" i="1" dirty="0">
                <a:solidFill>
                  <a:schemeClr val="tx2"/>
                </a:solidFill>
                <a:latin typeface="+mj-lt"/>
                <a:ea typeface="+mj-ea"/>
                <a:cs typeface="+mj-cs"/>
              </a:rPr>
              <a:t>Cost-Based Transfer Prices</a:t>
            </a:r>
          </a:p>
        </p:txBody>
      </p:sp>
      <p:sp>
        <p:nvSpPr>
          <p:cNvPr id="2" name="Slide Number Placeholder 1"/>
          <p:cNvSpPr>
            <a:spLocks noGrp="1"/>
          </p:cNvSpPr>
          <p:nvPr>
            <p:ph type="sldNum" sz="quarter" idx="11"/>
          </p:nvPr>
        </p:nvSpPr>
        <p:spPr/>
        <p:txBody>
          <a:bodyPr/>
          <a:lstStyle/>
          <a:p>
            <a:fld id="{408DF351-3098-4298-B2EA-A98B74C1097E}" type="slidenum">
              <a:rPr lang="en-US" smtClean="0"/>
              <a:pPr/>
              <a:t>30</a:t>
            </a:fld>
            <a:endParaRPr lang="en-US"/>
          </a:p>
        </p:txBody>
      </p:sp>
    </p:spTree>
    <p:extLst>
      <p:ext uri="{BB962C8B-B14F-4D97-AF65-F5344CB8AC3E}">
        <p14:creationId xmlns:p14="http://schemas.microsoft.com/office/powerpoint/2010/main" xmlns="" val="174903603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10"/>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143000" y="2347913"/>
            <a:ext cx="6858000" cy="24526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pic>
      <p:sp>
        <p:nvSpPr>
          <p:cNvPr id="55300" name="Rectangle 4"/>
          <p:cNvSpPr>
            <a:spLocks noChangeArrowheads="1"/>
          </p:cNvSpPr>
          <p:nvPr/>
        </p:nvSpPr>
        <p:spPr bwMode="auto">
          <a:xfrm>
            <a:off x="762000" y="1457325"/>
            <a:ext cx="7848600" cy="496033"/>
          </a:xfrm>
          <a:prstGeom prst="rect">
            <a:avLst/>
          </a:prstGeom>
          <a:noFill/>
          <a:ln w="12700" algn="ctr">
            <a:solidFill>
              <a:schemeClr val="bg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lIns="90488" tIns="44450" rIns="90488" bIns="44450">
            <a:spAutoFit/>
          </a:bodyPr>
          <a:lstStyle>
            <a:lvl1pPr marL="457200" indent="-457200">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l">
              <a:lnSpc>
                <a:spcPct val="120000"/>
              </a:lnSpc>
              <a:spcBef>
                <a:spcPct val="50000"/>
              </a:spcBef>
              <a:buClr>
                <a:srgbClr val="800000"/>
              </a:buClr>
              <a:buSzPct val="80000"/>
              <a:buFont typeface="Wingdings" panose="05000000000000000000" pitchFamily="2" charset="2"/>
              <a:buChar char="u"/>
            </a:pPr>
            <a:r>
              <a:rPr lang="en-US" sz="2200">
                <a:latin typeface="+mn-lt"/>
              </a:rPr>
              <a:t>Overall, the Company is worse off by $60,000. </a:t>
            </a:r>
          </a:p>
        </p:txBody>
      </p:sp>
      <p:sp>
        <p:nvSpPr>
          <p:cNvPr id="55301" name="Rectangle 5"/>
          <p:cNvSpPr>
            <a:spLocks noChangeArrowheads="1"/>
          </p:cNvSpPr>
          <p:nvPr/>
        </p:nvSpPr>
        <p:spPr bwMode="auto">
          <a:xfrm>
            <a:off x="762000" y="4962525"/>
            <a:ext cx="7848600" cy="902298"/>
          </a:xfrm>
          <a:prstGeom prst="rect">
            <a:avLst/>
          </a:prstGeom>
          <a:noFill/>
          <a:ln w="12700" algn="ctr">
            <a:solidFill>
              <a:schemeClr val="bg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lIns="90488" tIns="44450" rIns="90488" bIns="44450">
            <a:spAutoFit/>
          </a:bodyPr>
          <a:lstStyle>
            <a:lvl1pPr marL="457200" indent="-457200">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l">
              <a:lnSpc>
                <a:spcPct val="120000"/>
              </a:lnSpc>
              <a:spcBef>
                <a:spcPct val="50000"/>
              </a:spcBef>
              <a:buClr>
                <a:srgbClr val="800000"/>
              </a:buClr>
              <a:buSzPct val="80000"/>
              <a:buFont typeface="Wingdings" panose="05000000000000000000" pitchFamily="2" charset="2"/>
              <a:buChar char="u"/>
            </a:pPr>
            <a:r>
              <a:rPr lang="en-US" sz="2200">
                <a:latin typeface="+mn-lt"/>
              </a:rPr>
              <a:t>Does not reflect the division’s true profitability nor provide adequate incentive for the division to control costs.</a:t>
            </a:r>
          </a:p>
        </p:txBody>
      </p:sp>
      <p:sp>
        <p:nvSpPr>
          <p:cNvPr id="1145864" name="Rectangle 8"/>
          <p:cNvSpPr>
            <a:spLocks noChangeArrowheads="1"/>
          </p:cNvSpPr>
          <p:nvPr/>
        </p:nvSpPr>
        <p:spPr bwMode="auto">
          <a:xfrm>
            <a:off x="304800" y="457200"/>
            <a:ext cx="85344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7500"/>
          </a:bodyPr>
          <a:lstStyle/>
          <a:p>
            <a:r>
              <a:rPr lang="en-US" sz="4000" b="1" i="1" dirty="0">
                <a:solidFill>
                  <a:schemeClr val="tx2"/>
                </a:solidFill>
                <a:latin typeface="+mj-lt"/>
                <a:ea typeface="+mj-ea"/>
                <a:cs typeface="+mj-cs"/>
              </a:rPr>
              <a:t>Cost-Based Transfer Prices</a:t>
            </a:r>
          </a:p>
        </p:txBody>
      </p:sp>
      <p:sp>
        <p:nvSpPr>
          <p:cNvPr id="2" name="Slide Number Placeholder 1"/>
          <p:cNvSpPr>
            <a:spLocks noGrp="1"/>
          </p:cNvSpPr>
          <p:nvPr>
            <p:ph type="sldNum" sz="quarter" idx="11"/>
          </p:nvPr>
        </p:nvSpPr>
        <p:spPr/>
        <p:txBody>
          <a:bodyPr/>
          <a:lstStyle/>
          <a:p>
            <a:fld id="{408DF351-3098-4298-B2EA-A98B74C1097E}" type="slidenum">
              <a:rPr lang="en-US" smtClean="0"/>
              <a:pPr/>
              <a:t>31</a:t>
            </a:fld>
            <a:endParaRPr lang="en-US"/>
          </a:p>
        </p:txBody>
      </p:sp>
    </p:spTree>
    <p:extLst>
      <p:ext uri="{BB962C8B-B14F-4D97-AF65-F5344CB8AC3E}">
        <p14:creationId xmlns:p14="http://schemas.microsoft.com/office/powerpoint/2010/main" xmlns="" val="396534840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3"/>
          <p:cNvSpPr>
            <a:spLocks noGrp="1" noChangeArrowheads="1"/>
          </p:cNvSpPr>
          <p:nvPr>
            <p:ph type="body" sz="half" idx="1"/>
          </p:nvPr>
        </p:nvSpPr>
        <p:spPr>
          <a:xfrm>
            <a:off x="609600" y="1981200"/>
            <a:ext cx="7772400" cy="4360863"/>
          </a:xfrm>
          <a:noFill/>
          <a:ln cap="flat" algn="ctr">
            <a:solidFill>
              <a:schemeClr val="bg1"/>
            </a:solidFill>
          </a:ln>
          <a:extLst>
            <a:ext uri="{909E8E84-426E-40DD-AFC4-6F175D3DCCD1}">
              <a14:hiddenFill xmlns:a14="http://schemas.microsoft.com/office/drawing/2010/main" xmlns="">
                <a:solidFill>
                  <a:srgbClr val="FFFFFF"/>
                </a:solidFill>
              </a14:hiddenFill>
            </a:ext>
          </a:extLst>
        </p:spPr>
        <p:txBody>
          <a:bodyPr lIns="90488" tIns="44450" rIns="90488" bIns="44450">
            <a:spAutoFit/>
          </a:bodyPr>
          <a:lstStyle/>
          <a:p>
            <a:pPr marL="685800" lvl="1" indent="-457200">
              <a:lnSpc>
                <a:spcPct val="120000"/>
              </a:lnSpc>
              <a:spcBef>
                <a:spcPct val="50000"/>
              </a:spcBef>
              <a:buClr>
                <a:srgbClr val="800000"/>
              </a:buClr>
              <a:buSzPct val="80000"/>
              <a:buFont typeface="Wingdings" panose="05000000000000000000" pitchFamily="2" charset="2"/>
              <a:buChar char="u"/>
            </a:pPr>
            <a:r>
              <a:rPr lang="en-US" altLang="en-US" sz="2100" b="0" smtClean="0">
                <a:effectLst/>
              </a:rPr>
              <a:t>Based on existing market prices of competing goods.</a:t>
            </a:r>
          </a:p>
          <a:p>
            <a:pPr marL="685800" lvl="1" indent="-457200">
              <a:lnSpc>
                <a:spcPct val="120000"/>
              </a:lnSpc>
              <a:spcBef>
                <a:spcPct val="50000"/>
              </a:spcBef>
              <a:buClr>
                <a:srgbClr val="800000"/>
              </a:buClr>
              <a:buSzPct val="80000"/>
              <a:buFont typeface="Wingdings" panose="05000000000000000000" pitchFamily="2" charset="2"/>
              <a:buChar char="u"/>
            </a:pPr>
            <a:r>
              <a:rPr lang="en-US" altLang="en-US" sz="2100" b="0" smtClean="0">
                <a:effectLst/>
              </a:rPr>
              <a:t>Often considered best approach because it is objective and generally provides the proper economic incentives.</a:t>
            </a:r>
          </a:p>
          <a:p>
            <a:pPr marL="685800" lvl="1" indent="-457200">
              <a:lnSpc>
                <a:spcPct val="120000"/>
              </a:lnSpc>
              <a:spcBef>
                <a:spcPct val="50000"/>
              </a:spcBef>
              <a:buClr>
                <a:srgbClr val="800000"/>
              </a:buClr>
              <a:buSzPct val="80000"/>
              <a:buFont typeface="Wingdings" panose="05000000000000000000" pitchFamily="2" charset="2"/>
              <a:buChar char="u"/>
            </a:pPr>
            <a:r>
              <a:rPr lang="en-US" altLang="en-US" sz="2100" b="0" smtClean="0">
                <a:effectLst/>
              </a:rPr>
              <a:t>It is indifferent between selling internally and externally if can charge/pay market price. </a:t>
            </a:r>
          </a:p>
          <a:p>
            <a:pPr marL="685800" lvl="1" indent="-457200">
              <a:lnSpc>
                <a:spcPct val="120000"/>
              </a:lnSpc>
              <a:spcBef>
                <a:spcPct val="50000"/>
              </a:spcBef>
              <a:buClr>
                <a:srgbClr val="800000"/>
              </a:buClr>
              <a:buSzPct val="80000"/>
              <a:buFont typeface="Wingdings" panose="05000000000000000000" pitchFamily="2" charset="2"/>
              <a:buChar char="u"/>
            </a:pPr>
            <a:r>
              <a:rPr lang="en-US" altLang="en-US" sz="2100" b="0" smtClean="0">
                <a:effectLst/>
              </a:rPr>
              <a:t>Can lead to bad decisions if have excess capacity.</a:t>
            </a:r>
          </a:p>
          <a:p>
            <a:pPr marL="685800" lvl="1" indent="-457200">
              <a:lnSpc>
                <a:spcPct val="120000"/>
              </a:lnSpc>
              <a:spcBef>
                <a:spcPct val="50000"/>
              </a:spcBef>
              <a:buClr>
                <a:srgbClr val="800000"/>
              </a:buClr>
              <a:buSzPct val="80000"/>
              <a:buFont typeface="Wingdings" panose="05000000000000000000" pitchFamily="2" charset="2"/>
              <a:buChar char="u"/>
            </a:pPr>
            <a:r>
              <a:rPr lang="en-US" altLang="en-US" sz="2100" b="0" smtClean="0">
                <a:effectLst/>
              </a:rPr>
              <a:t>Why?  No opportunity cost.</a:t>
            </a:r>
          </a:p>
          <a:p>
            <a:pPr marL="685800" lvl="1" indent="-457200">
              <a:lnSpc>
                <a:spcPct val="120000"/>
              </a:lnSpc>
              <a:spcBef>
                <a:spcPct val="50000"/>
              </a:spcBef>
              <a:buClr>
                <a:srgbClr val="800000"/>
              </a:buClr>
              <a:buSzPct val="80000"/>
              <a:buFont typeface="Wingdings" panose="05000000000000000000" pitchFamily="2" charset="2"/>
              <a:buChar char="u"/>
            </a:pPr>
            <a:r>
              <a:rPr lang="en-US" altLang="en-US" sz="2100" b="0" smtClean="0">
                <a:effectLst/>
              </a:rPr>
              <a:t>Where there is not a well-defined market price, companies use cost-based systems.</a:t>
            </a:r>
            <a:endParaRPr lang="en-US" sz="2100" b="0" smtClean="0">
              <a:effectLst/>
            </a:endParaRPr>
          </a:p>
        </p:txBody>
      </p:sp>
      <p:sp>
        <p:nvSpPr>
          <p:cNvPr id="1026059" name="Rectangle 11"/>
          <p:cNvSpPr>
            <a:spLocks noChangeArrowheads="1"/>
          </p:cNvSpPr>
          <p:nvPr/>
        </p:nvSpPr>
        <p:spPr bwMode="auto">
          <a:xfrm>
            <a:off x="304800" y="457200"/>
            <a:ext cx="85344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7500"/>
          </a:bodyPr>
          <a:lstStyle/>
          <a:p>
            <a:r>
              <a:rPr lang="en-US" sz="4000" b="1" i="1" dirty="0">
                <a:solidFill>
                  <a:schemeClr val="tx2"/>
                </a:solidFill>
                <a:latin typeface="+mj-lt"/>
                <a:ea typeface="+mj-ea"/>
                <a:cs typeface="+mj-cs"/>
              </a:rPr>
              <a:t>Transfer Pricing for Internal Sales</a:t>
            </a:r>
          </a:p>
        </p:txBody>
      </p:sp>
      <p:sp>
        <p:nvSpPr>
          <p:cNvPr id="56325" name="Text Box 13"/>
          <p:cNvSpPr txBox="1">
            <a:spLocks noChangeArrowheads="1"/>
          </p:cNvSpPr>
          <p:nvPr/>
        </p:nvSpPr>
        <p:spPr bwMode="auto">
          <a:xfrm>
            <a:off x="609600" y="1447800"/>
            <a:ext cx="7924800" cy="5032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l">
              <a:spcBef>
                <a:spcPct val="50000"/>
              </a:spcBef>
            </a:pPr>
            <a:r>
              <a:rPr lang="en-US" sz="2700" b="1">
                <a:solidFill>
                  <a:srgbClr val="800000"/>
                </a:solidFill>
                <a:latin typeface="Arial" panose="020B0604020202020204" pitchFamily="34" charset="0"/>
              </a:rPr>
              <a:t>Market-Based Transfer Prices</a:t>
            </a:r>
          </a:p>
        </p:txBody>
      </p:sp>
      <p:sp>
        <p:nvSpPr>
          <p:cNvPr id="2" name="Slide Number Placeholder 1"/>
          <p:cNvSpPr>
            <a:spLocks noGrp="1"/>
          </p:cNvSpPr>
          <p:nvPr>
            <p:ph type="sldNum" sz="quarter" idx="11"/>
          </p:nvPr>
        </p:nvSpPr>
        <p:spPr/>
        <p:txBody>
          <a:bodyPr/>
          <a:lstStyle/>
          <a:p>
            <a:fld id="{408DF351-3098-4298-B2EA-A98B74C1097E}" type="slidenum">
              <a:rPr lang="en-US" smtClean="0"/>
              <a:pPr/>
              <a:t>32</a:t>
            </a:fld>
            <a:endParaRPr lang="en-US"/>
          </a:p>
        </p:txBody>
      </p:sp>
    </p:spTree>
    <p:extLst>
      <p:ext uri="{BB962C8B-B14F-4D97-AF65-F5344CB8AC3E}">
        <p14:creationId xmlns:p14="http://schemas.microsoft.com/office/powerpoint/2010/main" xmlns="" val="8399524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6" name="Rectangle 2"/>
          <p:cNvSpPr>
            <a:spLocks noGrp="1" noChangeArrowheads="1"/>
          </p:cNvSpPr>
          <p:nvPr>
            <p:ph type="body" idx="1"/>
          </p:nvPr>
        </p:nvSpPr>
        <p:spPr>
          <a:xfrm>
            <a:off x="533400" y="1981200"/>
            <a:ext cx="8153400" cy="3429000"/>
          </a:xfrm>
          <a:solidFill>
            <a:schemeClr val="bg1"/>
          </a:solidFill>
        </p:spPr>
        <p:txBody>
          <a:bodyPr/>
          <a:lstStyle/>
          <a:p>
            <a:pPr marL="0" indent="0">
              <a:lnSpc>
                <a:spcPct val="115000"/>
              </a:lnSpc>
              <a:buFont typeface="Wingdings" panose="05000000000000000000" pitchFamily="2" charset="2"/>
              <a:buNone/>
            </a:pPr>
            <a:r>
              <a:rPr lang="en-US" sz="2200" b="0" smtClean="0">
                <a:effectLst/>
              </a:rPr>
              <a:t>The Plastics Division of Weston Company manufactures plastic molds and then sells them for $70 per unit.  Its variable cost is $30 per unit, and its fixed cost per unit is $10.  Management would like the Plastics Division to transfer 10,000 of these molds to another division within the company at a price of $40.  The Plastics Division is operating at full capacity.  What is the minimum transfer price that the Plastics Division should accept?</a:t>
            </a:r>
          </a:p>
        </p:txBody>
      </p:sp>
      <p:sp>
        <p:nvSpPr>
          <p:cNvPr id="57347" name="Rectangle 3"/>
          <p:cNvSpPr>
            <a:spLocks noChangeArrowheads="1"/>
          </p:cNvSpPr>
          <p:nvPr/>
        </p:nvSpPr>
        <p:spPr bwMode="auto">
          <a:xfrm>
            <a:off x="838200" y="5257800"/>
            <a:ext cx="6934200" cy="990600"/>
          </a:xfrm>
          <a:prstGeom prst="rect">
            <a:avLst/>
          </a:prstGeom>
          <a:solidFill>
            <a:schemeClr val="bg1"/>
          </a:solidFill>
          <a:ln>
            <a:noFill/>
          </a:ln>
          <a:extLst>
            <a:ext uri="{91240B29-F687-4F45-9708-019B960494DF}">
              <a14:hiddenLine xmlns:a14="http://schemas.microsoft.com/office/drawing/2010/main" xmlns="" w="12700" algn="ctr">
                <a:solidFill>
                  <a:srgbClr val="000000"/>
                </a:solidFill>
                <a:miter lim="800000"/>
                <a:headEnd/>
                <a:tailEnd/>
              </a14:hiddenLine>
            </a:ext>
          </a:extLst>
        </p:spPr>
        <p:txBody>
          <a:bodyPr lIns="182562" tIns="46038" rIns="182562" bIns="46038"/>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l">
              <a:spcBef>
                <a:spcPct val="20000"/>
              </a:spcBef>
              <a:buClr>
                <a:schemeClr val="accent2"/>
              </a:buClr>
              <a:buSzPct val="75000"/>
              <a:buFont typeface="Wingdings" panose="05000000000000000000" pitchFamily="2" charset="2"/>
              <a:buNone/>
            </a:pPr>
            <a:r>
              <a:rPr lang="en-US" sz="2200">
                <a:latin typeface="Arial" panose="020B0604020202020204" pitchFamily="34" charset="0"/>
              </a:rPr>
              <a:t>a.	$10			c.    $40</a:t>
            </a:r>
          </a:p>
          <a:p>
            <a:pPr algn="l">
              <a:spcBef>
                <a:spcPct val="20000"/>
              </a:spcBef>
              <a:buClr>
                <a:schemeClr val="accent2"/>
              </a:buClr>
              <a:buSzPct val="75000"/>
              <a:buFont typeface="Wingdings" panose="05000000000000000000" pitchFamily="2" charset="2"/>
              <a:buNone/>
            </a:pPr>
            <a:r>
              <a:rPr lang="en-US" sz="2200">
                <a:latin typeface="Arial" panose="020B0604020202020204" pitchFamily="34" charset="0"/>
              </a:rPr>
              <a:t>b. 	$30			d.    $70 </a:t>
            </a:r>
          </a:p>
        </p:txBody>
      </p:sp>
      <p:sp>
        <p:nvSpPr>
          <p:cNvPr id="1062916" name="Oval 4"/>
          <p:cNvSpPr>
            <a:spLocks noChangeArrowheads="1"/>
          </p:cNvSpPr>
          <p:nvPr/>
        </p:nvSpPr>
        <p:spPr bwMode="auto">
          <a:xfrm>
            <a:off x="4572000" y="5657850"/>
            <a:ext cx="457200" cy="457200"/>
          </a:xfrm>
          <a:prstGeom prst="ellipse">
            <a:avLst/>
          </a:prstGeom>
          <a:noFill/>
          <a:ln w="57150" cap="sq">
            <a:solidFill>
              <a:srgbClr val="800000"/>
            </a:solidFill>
            <a:round/>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ctr"/>
            <a:endParaRPr lang="en-US" sz="2200">
              <a:latin typeface="Arial" panose="020B0604020202020204" pitchFamily="34" charset="0"/>
            </a:endParaRPr>
          </a:p>
        </p:txBody>
      </p:sp>
      <p:sp>
        <p:nvSpPr>
          <p:cNvPr id="57349" name="Text Box 10"/>
          <p:cNvSpPr txBox="1">
            <a:spLocks noChangeArrowheads="1"/>
          </p:cNvSpPr>
          <p:nvPr/>
        </p:nvSpPr>
        <p:spPr bwMode="auto">
          <a:xfrm>
            <a:off x="609600" y="1447800"/>
            <a:ext cx="4648200" cy="519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l">
              <a:spcBef>
                <a:spcPct val="50000"/>
              </a:spcBef>
            </a:pPr>
            <a:r>
              <a:rPr lang="en-US" b="1">
                <a:solidFill>
                  <a:srgbClr val="800000"/>
                </a:solidFill>
                <a:latin typeface="Arial" panose="020B0604020202020204" pitchFamily="34" charset="0"/>
              </a:rPr>
              <a:t>Review Question</a:t>
            </a:r>
          </a:p>
        </p:txBody>
      </p:sp>
      <p:sp>
        <p:nvSpPr>
          <p:cNvPr id="1062926" name="Rectangle 14"/>
          <p:cNvSpPr>
            <a:spLocks noChangeArrowheads="1"/>
          </p:cNvSpPr>
          <p:nvPr/>
        </p:nvSpPr>
        <p:spPr bwMode="auto">
          <a:xfrm>
            <a:off x="304800" y="457200"/>
            <a:ext cx="85344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7500"/>
          </a:bodyPr>
          <a:lstStyle/>
          <a:p>
            <a:r>
              <a:rPr lang="en-US" sz="4000" b="1" i="1" dirty="0">
                <a:solidFill>
                  <a:schemeClr val="tx2"/>
                </a:solidFill>
                <a:latin typeface="+mj-lt"/>
                <a:ea typeface="+mj-ea"/>
                <a:cs typeface="+mj-cs"/>
              </a:rPr>
              <a:t>Market-Based Transfer Prices</a:t>
            </a:r>
          </a:p>
        </p:txBody>
      </p:sp>
      <p:sp>
        <p:nvSpPr>
          <p:cNvPr id="2" name="Slide Number Placeholder 1"/>
          <p:cNvSpPr>
            <a:spLocks noGrp="1"/>
          </p:cNvSpPr>
          <p:nvPr>
            <p:ph type="sldNum" sz="quarter" idx="11"/>
          </p:nvPr>
        </p:nvSpPr>
        <p:spPr/>
        <p:txBody>
          <a:bodyPr/>
          <a:lstStyle/>
          <a:p>
            <a:fld id="{75768154-A24E-4C35-B224-944DC32B769B}" type="slidenum">
              <a:rPr lang="en-US" smtClean="0"/>
              <a:pPr/>
              <a:t>33</a:t>
            </a:fld>
            <a:endParaRPr lang="en-US"/>
          </a:p>
        </p:txBody>
      </p:sp>
    </p:spTree>
    <p:extLst>
      <p:ext uri="{BB962C8B-B14F-4D97-AF65-F5344CB8AC3E}">
        <p14:creationId xmlns:p14="http://schemas.microsoft.com/office/powerpoint/2010/main" xmlns="" val="58261297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62916"/>
                                        </p:tgtEl>
                                        <p:attrNameLst>
                                          <p:attrName>style.visibility</p:attrName>
                                        </p:attrNameLst>
                                      </p:cBhvr>
                                      <p:to>
                                        <p:strVal val="visible"/>
                                      </p:to>
                                    </p:set>
                                    <p:animEffect transition="in" filter="wipe(left)">
                                      <p:cBhvr>
                                        <p:cTn id="7" dur="500"/>
                                        <p:tgtEl>
                                          <p:spTgt spid="10629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291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body" sz="half" idx="1"/>
          </p:nvPr>
        </p:nvSpPr>
        <p:spPr>
          <a:xfrm>
            <a:off x="381000" y="2024063"/>
            <a:ext cx="8153400" cy="3690937"/>
          </a:xfrm>
          <a:noFill/>
          <a:ln cap="flat" algn="ctr">
            <a:solidFill>
              <a:schemeClr val="bg1"/>
            </a:solidFill>
          </a:ln>
          <a:extLst>
            <a:ext uri="{909E8E84-426E-40DD-AFC4-6F175D3DCCD1}">
              <a14:hiddenFill xmlns:a14="http://schemas.microsoft.com/office/drawing/2010/main" xmlns="">
                <a:solidFill>
                  <a:srgbClr val="FFFFFF"/>
                </a:solidFill>
              </a14:hiddenFill>
            </a:ext>
          </a:extLst>
        </p:spPr>
        <p:txBody>
          <a:bodyPr lIns="90488" tIns="44450" rIns="90488" bIns="44450">
            <a:spAutoFit/>
          </a:bodyPr>
          <a:lstStyle/>
          <a:p>
            <a:pPr marL="228600" lvl="1" indent="0">
              <a:lnSpc>
                <a:spcPct val="120000"/>
              </a:lnSpc>
              <a:spcBef>
                <a:spcPct val="50000"/>
              </a:spcBef>
              <a:buClr>
                <a:srgbClr val="800000"/>
              </a:buClr>
              <a:buSzPct val="80000"/>
              <a:buFont typeface="Wingdings" panose="05000000000000000000" pitchFamily="2" charset="2"/>
              <a:buNone/>
            </a:pPr>
            <a:r>
              <a:rPr lang="en-US" altLang="en-US" sz="2200" smtClean="0">
                <a:solidFill>
                  <a:srgbClr val="000099"/>
                </a:solidFill>
                <a:effectLst/>
              </a:rPr>
              <a:t>Outsourcing</a:t>
            </a:r>
            <a:r>
              <a:rPr lang="en-US" altLang="en-US" sz="2200" b="0" smtClean="0">
                <a:effectLst/>
              </a:rPr>
              <a:t> - Contracting with an external party to provide a good or service, rather than doing the work internally.</a:t>
            </a:r>
          </a:p>
          <a:p>
            <a:pPr marL="914400" lvl="2" indent="-457200">
              <a:lnSpc>
                <a:spcPct val="120000"/>
              </a:lnSpc>
              <a:spcBef>
                <a:spcPct val="50000"/>
              </a:spcBef>
              <a:buClr>
                <a:srgbClr val="800000"/>
              </a:buClr>
              <a:buSzPct val="80000"/>
              <a:buFont typeface="Wingdings" panose="05000000000000000000" pitchFamily="2" charset="2"/>
              <a:buChar char="u"/>
            </a:pPr>
            <a:r>
              <a:rPr lang="en-US" altLang="en-US" sz="2100" b="0" smtClean="0">
                <a:effectLst/>
              </a:rPr>
              <a:t>Virtual companies outsource all of their production.</a:t>
            </a:r>
          </a:p>
          <a:p>
            <a:pPr marL="914400" lvl="2" indent="-457200">
              <a:lnSpc>
                <a:spcPct val="120000"/>
              </a:lnSpc>
              <a:spcBef>
                <a:spcPct val="50000"/>
              </a:spcBef>
              <a:buClr>
                <a:srgbClr val="800000"/>
              </a:buClr>
              <a:buSzPct val="80000"/>
              <a:buFont typeface="Wingdings" panose="05000000000000000000" pitchFamily="2" charset="2"/>
              <a:buChar char="u"/>
            </a:pPr>
            <a:r>
              <a:rPr lang="en-US" altLang="en-US" sz="2100" b="0" smtClean="0">
                <a:effectLst/>
              </a:rPr>
              <a:t>Use incremental analysis to determine if outsourcing is profitable.</a:t>
            </a:r>
          </a:p>
          <a:p>
            <a:pPr marL="914400" lvl="2" indent="-457200">
              <a:lnSpc>
                <a:spcPct val="120000"/>
              </a:lnSpc>
              <a:spcBef>
                <a:spcPct val="50000"/>
              </a:spcBef>
              <a:buClr>
                <a:srgbClr val="800000"/>
              </a:buClr>
              <a:buSzPct val="80000"/>
              <a:buFont typeface="Wingdings" panose="05000000000000000000" pitchFamily="2" charset="2"/>
              <a:buChar char="u"/>
            </a:pPr>
            <a:r>
              <a:rPr lang="en-US" altLang="en-US" sz="2100" b="0" smtClean="0">
                <a:effectLst/>
              </a:rPr>
              <a:t>As companies increasingly rely on outsourcing, fewer components are transferred internally thereby reducing the need for transfer pricing.</a:t>
            </a:r>
          </a:p>
        </p:txBody>
      </p:sp>
      <p:sp>
        <p:nvSpPr>
          <p:cNvPr id="58371" name="Rectangle 4"/>
          <p:cNvSpPr>
            <a:spLocks noChangeArrowheads="1"/>
          </p:cNvSpPr>
          <p:nvPr/>
        </p:nvSpPr>
        <p:spPr bwMode="auto">
          <a:xfrm>
            <a:off x="609600" y="1447800"/>
            <a:ext cx="8077200" cy="5032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a:tailEnd/>
              </a14:hiddenLine>
            </a:ext>
          </a:extLst>
        </p:spPr>
        <p:txBody>
          <a:bodyPr>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l">
              <a:spcBef>
                <a:spcPct val="50000"/>
              </a:spcBef>
            </a:pPr>
            <a:r>
              <a:rPr lang="en-US" sz="2700" b="1">
                <a:solidFill>
                  <a:srgbClr val="800000"/>
                </a:solidFill>
                <a:latin typeface="Arial" panose="020B0604020202020204" pitchFamily="34" charset="0"/>
              </a:rPr>
              <a:t>Effect of Outsourcing on Transfer Pricing</a:t>
            </a:r>
          </a:p>
        </p:txBody>
      </p:sp>
      <p:sp>
        <p:nvSpPr>
          <p:cNvPr id="1149957" name="Rectangle 5"/>
          <p:cNvSpPr>
            <a:spLocks noChangeArrowheads="1"/>
          </p:cNvSpPr>
          <p:nvPr/>
        </p:nvSpPr>
        <p:spPr bwMode="auto">
          <a:xfrm>
            <a:off x="304800" y="457200"/>
            <a:ext cx="85344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7500"/>
          </a:bodyPr>
          <a:lstStyle/>
          <a:p>
            <a:r>
              <a:rPr lang="en-US" sz="4000" b="1" i="1" dirty="0">
                <a:solidFill>
                  <a:schemeClr val="tx2"/>
                </a:solidFill>
                <a:latin typeface="+mj-lt"/>
                <a:ea typeface="+mj-ea"/>
                <a:cs typeface="+mj-cs"/>
              </a:rPr>
              <a:t>Transfer Pricing for Internal Sales</a:t>
            </a:r>
          </a:p>
        </p:txBody>
      </p:sp>
      <p:sp>
        <p:nvSpPr>
          <p:cNvPr id="2" name="Slide Number Placeholder 1"/>
          <p:cNvSpPr>
            <a:spLocks noGrp="1"/>
          </p:cNvSpPr>
          <p:nvPr>
            <p:ph type="sldNum" sz="quarter" idx="11"/>
          </p:nvPr>
        </p:nvSpPr>
        <p:spPr/>
        <p:txBody>
          <a:bodyPr/>
          <a:lstStyle/>
          <a:p>
            <a:fld id="{408DF351-3098-4298-B2EA-A98B74C1097E}" type="slidenum">
              <a:rPr lang="en-US" smtClean="0"/>
              <a:pPr/>
              <a:t>34</a:t>
            </a:fld>
            <a:endParaRPr lang="en-US"/>
          </a:p>
        </p:txBody>
      </p:sp>
    </p:spTree>
    <p:extLst>
      <p:ext uri="{BB962C8B-B14F-4D97-AF65-F5344CB8AC3E}">
        <p14:creationId xmlns:p14="http://schemas.microsoft.com/office/powerpoint/2010/main" xmlns="" val="83466576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6290" name="Text Box 2"/>
          <p:cNvSpPr txBox="1">
            <a:spLocks noChangeArrowheads="1"/>
          </p:cNvSpPr>
          <p:nvPr/>
        </p:nvSpPr>
        <p:spPr bwMode="auto">
          <a:xfrm>
            <a:off x="5326063" y="5938838"/>
            <a:ext cx="184150" cy="336550"/>
          </a:xfrm>
          <a:prstGeom prst="rect">
            <a:avLst/>
          </a:prstGeom>
          <a:noFill/>
          <a:ln w="12700" cap="sq">
            <a:noFill/>
            <a:miter lim="800000"/>
            <a:headEnd type="none" w="sm" len="sm"/>
            <a:tailEnd type="none" w="sm" len="sm"/>
          </a:ln>
          <a:effectLst/>
        </p:spPr>
        <p:txBody>
          <a:bodyPr wrap="none">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ctr"/>
            <a:endParaRPr lang="en-US" sz="1600" b="1" i="1">
              <a:solidFill>
                <a:schemeClr val="bg2"/>
              </a:solidFill>
              <a:effectLst>
                <a:outerShdw blurRad="38100" dist="38100" dir="2700000" algn="tl">
                  <a:srgbClr val="C0C0C0"/>
                </a:outerShdw>
              </a:effectLst>
              <a:latin typeface="+mn-lt"/>
            </a:endParaRPr>
          </a:p>
        </p:txBody>
      </p:sp>
      <p:sp>
        <p:nvSpPr>
          <p:cNvPr id="64515" name="Text Box 4"/>
          <p:cNvSpPr txBox="1">
            <a:spLocks noChangeArrowheads="1"/>
          </p:cNvSpPr>
          <p:nvPr/>
        </p:nvSpPr>
        <p:spPr bwMode="auto">
          <a:xfrm>
            <a:off x="685800" y="1989138"/>
            <a:ext cx="5791200" cy="428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solidFill>
                  <a:srgbClr val="000000"/>
                </a:solidFill>
                <a:miter lim="800000"/>
                <a:headEnd type="none" w="sm" len="sm"/>
                <a:tailEnd type="none" w="sm" len="sm"/>
              </a14:hiddenLine>
            </a:ext>
          </a:extLst>
        </p:spPr>
        <p:txBody>
          <a:bodyPr>
            <a:spAutoFit/>
          </a:bodyPr>
          <a:lstStyle>
            <a:lvl1pPr marL="406400" indent="-406400">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l">
              <a:lnSpc>
                <a:spcPct val="105000"/>
              </a:lnSpc>
              <a:spcBef>
                <a:spcPct val="20000"/>
              </a:spcBef>
              <a:buSzPct val="80000"/>
            </a:pPr>
            <a:r>
              <a:rPr lang="en-US" sz="2100" b="1">
                <a:latin typeface="+mn-lt"/>
              </a:rPr>
              <a:t>Step 1:</a:t>
            </a:r>
            <a:r>
              <a:rPr lang="en-US" sz="2100">
                <a:latin typeface="+mn-lt"/>
              </a:rPr>
              <a:t>  Compute the unit manufacturing cost.</a:t>
            </a:r>
          </a:p>
        </p:txBody>
      </p:sp>
      <p:sp>
        <p:nvSpPr>
          <p:cNvPr id="64516" name="Text Box 5"/>
          <p:cNvSpPr txBox="1">
            <a:spLocks noChangeArrowheads="1"/>
          </p:cNvSpPr>
          <p:nvPr/>
        </p:nvSpPr>
        <p:spPr bwMode="auto">
          <a:xfrm>
            <a:off x="6705600" y="2286000"/>
            <a:ext cx="18415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wrap="none">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ctr"/>
            <a:endParaRPr lang="en-US" sz="2400">
              <a:latin typeface="+mn-lt"/>
            </a:endParaRPr>
          </a:p>
        </p:txBody>
      </p:sp>
      <p:pic>
        <p:nvPicPr>
          <p:cNvPr id="64517" name="Picture 9"/>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143000" y="2743200"/>
            <a:ext cx="6705600" cy="1676400"/>
          </a:xfrm>
          <a:prstGeom prst="rect">
            <a:avLst/>
          </a:prstGeom>
          <a:noFill/>
          <a:ln w="19050" algn="ctr">
            <a:solidFill>
              <a:schemeClr val="tx1"/>
            </a:solidFill>
            <a:miter lim="800000"/>
            <a:headEnd/>
            <a:tailEnd/>
          </a:ln>
          <a:extLst>
            <a:ext uri="{909E8E84-426E-40DD-AFC4-6F175D3DCCD1}">
              <a14:hiddenFill xmlns:a14="http://schemas.microsoft.com/office/drawing/2010/main" xmlns="">
                <a:solidFill>
                  <a:srgbClr val="FFFFFF"/>
                </a:solidFill>
              </a14:hiddenFill>
            </a:ext>
          </a:extLst>
        </p:spPr>
      </p:pic>
      <p:pic>
        <p:nvPicPr>
          <p:cNvPr id="64518" name="Picture 10"/>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143000" y="5289550"/>
            <a:ext cx="6705600" cy="728663"/>
          </a:xfrm>
          <a:prstGeom prst="rect">
            <a:avLst/>
          </a:prstGeom>
          <a:noFill/>
          <a:ln w="19050" algn="ctr">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64520" name="Text Box 15"/>
          <p:cNvSpPr txBox="1">
            <a:spLocks noChangeArrowheads="1"/>
          </p:cNvSpPr>
          <p:nvPr/>
        </p:nvSpPr>
        <p:spPr bwMode="auto">
          <a:xfrm>
            <a:off x="685800" y="4724400"/>
            <a:ext cx="4343400" cy="412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solidFill>
                  <a:srgbClr val="000000"/>
                </a:solidFill>
                <a:miter lim="800000"/>
                <a:headEnd type="none" w="sm" len="sm"/>
                <a:tailEnd type="none" w="sm" len="sm"/>
              </a14:hiddenLine>
            </a:ext>
          </a:extLst>
        </p:spPr>
        <p:txBody>
          <a:bodyPr>
            <a:spAutoFit/>
          </a:bodyPr>
          <a:lstStyle>
            <a:lvl1pPr marL="406400" indent="-406400">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l">
              <a:buSzPct val="80000"/>
            </a:pPr>
            <a:r>
              <a:rPr lang="en-US" sz="2100">
                <a:latin typeface="+mn-lt"/>
              </a:rPr>
              <a:t>Additional information:</a:t>
            </a:r>
          </a:p>
        </p:txBody>
      </p:sp>
      <p:sp>
        <p:nvSpPr>
          <p:cNvPr id="64523" name="Rectangle 19"/>
          <p:cNvSpPr>
            <a:spLocks noChangeArrowheads="1"/>
          </p:cNvSpPr>
          <p:nvPr/>
        </p:nvSpPr>
        <p:spPr bwMode="auto">
          <a:xfrm>
            <a:off x="304800" y="457200"/>
            <a:ext cx="8534400"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lnSpcReduction="20000"/>
          </a:bodyPr>
          <a:lstStyle/>
          <a:p>
            <a:r>
              <a:rPr lang="en-US" sz="4000" b="1" i="1" dirty="0" smtClean="0">
                <a:solidFill>
                  <a:schemeClr val="tx2"/>
                </a:solidFill>
                <a:latin typeface="+mj-lt"/>
                <a:ea typeface="+mj-ea"/>
                <a:cs typeface="+mj-cs"/>
              </a:rPr>
              <a:t>OTHER </a:t>
            </a:r>
            <a:r>
              <a:rPr lang="en-US" sz="4000" b="1" i="1" dirty="0">
                <a:solidFill>
                  <a:schemeClr val="tx2"/>
                </a:solidFill>
                <a:latin typeface="+mj-lt"/>
                <a:ea typeface="+mj-ea"/>
                <a:cs typeface="+mj-cs"/>
              </a:rPr>
              <a:t>COST APPROACHES TO PRICING</a:t>
            </a:r>
          </a:p>
        </p:txBody>
      </p:sp>
      <p:sp>
        <p:nvSpPr>
          <p:cNvPr id="64525" name="Text Box 21"/>
          <p:cNvSpPr txBox="1">
            <a:spLocks noChangeArrowheads="1"/>
          </p:cNvSpPr>
          <p:nvPr/>
        </p:nvSpPr>
        <p:spPr bwMode="auto">
          <a:xfrm>
            <a:off x="685800" y="1462088"/>
            <a:ext cx="4648200" cy="4429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l">
              <a:spcBef>
                <a:spcPct val="50000"/>
              </a:spcBef>
            </a:pPr>
            <a:r>
              <a:rPr lang="en-US" sz="2300" b="1">
                <a:solidFill>
                  <a:srgbClr val="800000"/>
                </a:solidFill>
                <a:latin typeface="+mn-lt"/>
              </a:rPr>
              <a:t>Illustration</a:t>
            </a:r>
            <a:endParaRPr lang="en-US" sz="2000" b="1">
              <a:solidFill>
                <a:srgbClr val="800000"/>
              </a:solidFill>
              <a:latin typeface="+mn-lt"/>
            </a:endParaRPr>
          </a:p>
        </p:txBody>
      </p:sp>
      <p:sp>
        <p:nvSpPr>
          <p:cNvPr id="2" name="Slide Number Placeholder 1"/>
          <p:cNvSpPr>
            <a:spLocks noGrp="1"/>
          </p:cNvSpPr>
          <p:nvPr>
            <p:ph type="sldNum" sz="quarter" idx="11"/>
          </p:nvPr>
        </p:nvSpPr>
        <p:spPr/>
        <p:txBody>
          <a:bodyPr/>
          <a:lstStyle/>
          <a:p>
            <a:fld id="{21532FC2-EE80-4687-858D-FD26C82D260B}" type="slidenum">
              <a:rPr lang="en-US" smtClean="0"/>
              <a:pPr/>
              <a:t>35</a:t>
            </a:fld>
            <a:endParaRPr lang="en-US"/>
          </a:p>
        </p:txBody>
      </p:sp>
    </p:spTree>
    <p:extLst>
      <p:ext uri="{BB962C8B-B14F-4D97-AF65-F5344CB8AC3E}">
        <p14:creationId xmlns:p14="http://schemas.microsoft.com/office/powerpoint/2010/main" xmlns="" val="199993347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8146" name="Text Box 2"/>
          <p:cNvSpPr txBox="1">
            <a:spLocks noChangeArrowheads="1"/>
          </p:cNvSpPr>
          <p:nvPr/>
        </p:nvSpPr>
        <p:spPr bwMode="auto">
          <a:xfrm>
            <a:off x="5326063" y="5938838"/>
            <a:ext cx="184150" cy="336550"/>
          </a:xfrm>
          <a:prstGeom prst="rect">
            <a:avLst/>
          </a:prstGeom>
          <a:noFill/>
          <a:ln w="12700" cap="sq">
            <a:noFill/>
            <a:miter lim="800000"/>
            <a:headEnd type="none" w="sm" len="sm"/>
            <a:tailEnd type="none" w="sm" len="sm"/>
          </a:ln>
          <a:effectLst/>
        </p:spPr>
        <p:txBody>
          <a:bodyPr wrap="none">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ctr"/>
            <a:endParaRPr lang="en-US" sz="1600" b="1" i="1">
              <a:solidFill>
                <a:schemeClr val="bg2"/>
              </a:solidFill>
              <a:effectLst>
                <a:outerShdw blurRad="38100" dist="38100" dir="2700000" algn="tl">
                  <a:srgbClr val="C0C0C0"/>
                </a:outerShdw>
              </a:effectLst>
              <a:latin typeface="Arial" panose="020B0604020202020204" pitchFamily="34" charset="0"/>
            </a:endParaRPr>
          </a:p>
        </p:txBody>
      </p:sp>
      <p:sp>
        <p:nvSpPr>
          <p:cNvPr id="65539" name="Text Box 4"/>
          <p:cNvSpPr txBox="1">
            <a:spLocks noChangeArrowheads="1"/>
          </p:cNvSpPr>
          <p:nvPr/>
        </p:nvSpPr>
        <p:spPr bwMode="auto">
          <a:xfrm>
            <a:off x="6705600" y="2286000"/>
            <a:ext cx="18415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wrap="none">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ctr"/>
            <a:endParaRPr lang="en-US" sz="2400">
              <a:latin typeface="+mn-lt"/>
            </a:endParaRPr>
          </a:p>
        </p:txBody>
      </p:sp>
      <p:pic>
        <p:nvPicPr>
          <p:cNvPr id="65541" name="Picture 11"/>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85800" y="2844800"/>
            <a:ext cx="7924800" cy="1117600"/>
          </a:xfrm>
          <a:prstGeom prst="rect">
            <a:avLst/>
          </a:prstGeom>
          <a:noFill/>
          <a:ln w="19050" algn="ctr">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pic>
        <p:nvPicPr>
          <p:cNvPr id="65542" name="Picture 1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981200" y="4521200"/>
            <a:ext cx="4953000" cy="50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pic>
      <p:sp>
        <p:nvSpPr>
          <p:cNvPr id="1158160" name="Rectangle 16"/>
          <p:cNvSpPr>
            <a:spLocks noChangeArrowheads="1"/>
          </p:cNvSpPr>
          <p:nvPr/>
        </p:nvSpPr>
        <p:spPr bwMode="auto">
          <a:xfrm>
            <a:off x="1143000" y="3606800"/>
            <a:ext cx="685800" cy="3048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endParaRPr lang="en-US">
              <a:latin typeface="+mn-lt"/>
            </a:endParaRPr>
          </a:p>
        </p:txBody>
      </p:sp>
      <p:sp>
        <p:nvSpPr>
          <p:cNvPr id="1158161" name="Rectangle 17"/>
          <p:cNvSpPr>
            <a:spLocks noChangeArrowheads="1"/>
          </p:cNvSpPr>
          <p:nvPr/>
        </p:nvSpPr>
        <p:spPr bwMode="auto">
          <a:xfrm>
            <a:off x="3276600" y="3606800"/>
            <a:ext cx="685800" cy="3048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endParaRPr lang="en-US">
              <a:latin typeface="+mn-lt"/>
            </a:endParaRPr>
          </a:p>
        </p:txBody>
      </p:sp>
      <p:sp>
        <p:nvSpPr>
          <p:cNvPr id="1158162" name="Rectangle 18"/>
          <p:cNvSpPr>
            <a:spLocks noChangeArrowheads="1"/>
          </p:cNvSpPr>
          <p:nvPr/>
        </p:nvSpPr>
        <p:spPr bwMode="auto">
          <a:xfrm>
            <a:off x="7467600" y="3606800"/>
            <a:ext cx="685800" cy="3048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endParaRPr lang="en-US">
              <a:latin typeface="+mn-lt"/>
            </a:endParaRPr>
          </a:p>
        </p:txBody>
      </p:sp>
      <p:sp>
        <p:nvSpPr>
          <p:cNvPr id="1158163" name="Rectangle 19"/>
          <p:cNvSpPr>
            <a:spLocks noChangeArrowheads="1"/>
          </p:cNvSpPr>
          <p:nvPr/>
        </p:nvSpPr>
        <p:spPr bwMode="auto">
          <a:xfrm>
            <a:off x="3048000" y="4572000"/>
            <a:ext cx="685800" cy="3810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endParaRPr lang="en-US">
              <a:latin typeface="+mn-lt"/>
            </a:endParaRPr>
          </a:p>
        </p:txBody>
      </p:sp>
      <p:sp>
        <p:nvSpPr>
          <p:cNvPr id="1158164" name="Rectangle 20"/>
          <p:cNvSpPr>
            <a:spLocks noChangeArrowheads="1"/>
          </p:cNvSpPr>
          <p:nvPr/>
        </p:nvSpPr>
        <p:spPr bwMode="auto">
          <a:xfrm>
            <a:off x="4114800" y="4572000"/>
            <a:ext cx="685800" cy="3810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endParaRPr lang="en-US">
              <a:latin typeface="+mn-lt"/>
            </a:endParaRPr>
          </a:p>
        </p:txBody>
      </p:sp>
      <p:sp>
        <p:nvSpPr>
          <p:cNvPr id="1158165" name="Rectangle 21"/>
          <p:cNvSpPr>
            <a:spLocks noChangeArrowheads="1"/>
          </p:cNvSpPr>
          <p:nvPr/>
        </p:nvSpPr>
        <p:spPr bwMode="auto">
          <a:xfrm>
            <a:off x="5105400" y="4572000"/>
            <a:ext cx="685800" cy="3810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endParaRPr lang="en-US">
              <a:latin typeface="+mn-lt"/>
            </a:endParaRPr>
          </a:p>
        </p:txBody>
      </p:sp>
      <p:sp>
        <p:nvSpPr>
          <p:cNvPr id="1158166" name="Rectangle 22"/>
          <p:cNvSpPr>
            <a:spLocks noChangeArrowheads="1"/>
          </p:cNvSpPr>
          <p:nvPr/>
        </p:nvSpPr>
        <p:spPr bwMode="auto">
          <a:xfrm>
            <a:off x="6096000" y="4572000"/>
            <a:ext cx="685800" cy="3810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endParaRPr lang="en-US">
              <a:latin typeface="+mn-lt"/>
            </a:endParaRPr>
          </a:p>
        </p:txBody>
      </p:sp>
      <p:sp>
        <p:nvSpPr>
          <p:cNvPr id="65551" name="Rectangle 24"/>
          <p:cNvSpPr>
            <a:spLocks noChangeArrowheads="1"/>
          </p:cNvSpPr>
          <p:nvPr/>
        </p:nvSpPr>
        <p:spPr bwMode="auto">
          <a:xfrm>
            <a:off x="304800" y="457200"/>
            <a:ext cx="8534400"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lnSpcReduction="20000"/>
          </a:bodyPr>
          <a:lstStyle/>
          <a:p>
            <a:r>
              <a:rPr lang="en-US" sz="4000" b="1" i="1" dirty="0" smtClean="0">
                <a:solidFill>
                  <a:schemeClr val="tx2"/>
                </a:solidFill>
                <a:latin typeface="+mj-lt"/>
                <a:ea typeface="+mj-ea"/>
                <a:cs typeface="+mj-cs"/>
              </a:rPr>
              <a:t>OTHER </a:t>
            </a:r>
            <a:r>
              <a:rPr lang="en-US" sz="4000" b="1" i="1" dirty="0">
                <a:solidFill>
                  <a:schemeClr val="tx2"/>
                </a:solidFill>
                <a:latin typeface="+mj-lt"/>
                <a:ea typeface="+mj-ea"/>
                <a:cs typeface="+mj-cs"/>
              </a:rPr>
              <a:t>COST APPROACHES TO PRICING</a:t>
            </a:r>
          </a:p>
        </p:txBody>
      </p:sp>
      <p:sp>
        <p:nvSpPr>
          <p:cNvPr id="65553" name="Text Box 26"/>
          <p:cNvSpPr txBox="1">
            <a:spLocks noChangeArrowheads="1"/>
          </p:cNvSpPr>
          <p:nvPr/>
        </p:nvSpPr>
        <p:spPr bwMode="auto">
          <a:xfrm>
            <a:off x="685800" y="1462088"/>
            <a:ext cx="4648200" cy="4429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l">
              <a:spcBef>
                <a:spcPct val="50000"/>
              </a:spcBef>
            </a:pPr>
            <a:r>
              <a:rPr lang="en-US" sz="2300" b="1">
                <a:solidFill>
                  <a:srgbClr val="800000"/>
                </a:solidFill>
                <a:latin typeface="+mn-lt"/>
              </a:rPr>
              <a:t>Illustration</a:t>
            </a:r>
            <a:endParaRPr lang="en-US" sz="2000" b="1">
              <a:solidFill>
                <a:srgbClr val="800000"/>
              </a:solidFill>
              <a:latin typeface="+mn-lt"/>
            </a:endParaRPr>
          </a:p>
        </p:txBody>
      </p:sp>
      <p:sp>
        <p:nvSpPr>
          <p:cNvPr id="65554" name="Text Box 27"/>
          <p:cNvSpPr txBox="1">
            <a:spLocks noChangeArrowheads="1"/>
          </p:cNvSpPr>
          <p:nvPr/>
        </p:nvSpPr>
        <p:spPr bwMode="auto">
          <a:xfrm>
            <a:off x="685800" y="1989138"/>
            <a:ext cx="5791200" cy="428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solidFill>
                  <a:srgbClr val="000000"/>
                </a:solidFill>
                <a:miter lim="800000"/>
                <a:headEnd type="none" w="sm" len="sm"/>
                <a:tailEnd type="none" w="sm" len="sm"/>
              </a14:hiddenLine>
            </a:ext>
          </a:extLst>
        </p:spPr>
        <p:txBody>
          <a:bodyPr>
            <a:spAutoFit/>
          </a:bodyPr>
          <a:lstStyle>
            <a:lvl1pPr marL="406400" indent="-406400">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l">
              <a:lnSpc>
                <a:spcPct val="105000"/>
              </a:lnSpc>
              <a:spcBef>
                <a:spcPct val="20000"/>
              </a:spcBef>
              <a:buSzPct val="80000"/>
            </a:pPr>
            <a:r>
              <a:rPr lang="en-US" sz="2100" b="1">
                <a:latin typeface="+mn-lt"/>
              </a:rPr>
              <a:t>Step 2:</a:t>
            </a:r>
            <a:r>
              <a:rPr lang="en-US" sz="2100">
                <a:latin typeface="+mn-lt"/>
              </a:rPr>
              <a:t>  Compute the markup percentage.</a:t>
            </a:r>
          </a:p>
        </p:txBody>
      </p:sp>
      <p:sp>
        <p:nvSpPr>
          <p:cNvPr id="2" name="Slide Number Placeholder 1"/>
          <p:cNvSpPr>
            <a:spLocks noGrp="1"/>
          </p:cNvSpPr>
          <p:nvPr>
            <p:ph type="sldNum" sz="quarter" idx="11"/>
          </p:nvPr>
        </p:nvSpPr>
        <p:spPr/>
        <p:txBody>
          <a:bodyPr/>
          <a:lstStyle/>
          <a:p>
            <a:fld id="{21532FC2-EE80-4687-858D-FD26C82D260B}" type="slidenum">
              <a:rPr lang="en-US" smtClean="0"/>
              <a:pPr/>
              <a:t>36</a:t>
            </a:fld>
            <a:endParaRPr lang="en-US"/>
          </a:p>
        </p:txBody>
      </p:sp>
    </p:spTree>
    <p:extLst>
      <p:ext uri="{BB962C8B-B14F-4D97-AF65-F5344CB8AC3E}">
        <p14:creationId xmlns:p14="http://schemas.microsoft.com/office/powerpoint/2010/main" xmlns="" val="152609851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xit" presetSubtype="8" fill="hold" grpId="0" nodeType="clickEffect">
                                  <p:stCondLst>
                                    <p:cond delay="0"/>
                                  </p:stCondLst>
                                  <p:childTnLst>
                                    <p:animEffect transition="out" filter="wipe(left)">
                                      <p:cBhvr>
                                        <p:cTn id="6" dur="500"/>
                                        <p:tgtEl>
                                          <p:spTgt spid="1158160"/>
                                        </p:tgtEl>
                                      </p:cBhvr>
                                    </p:animEffect>
                                    <p:set>
                                      <p:cBhvr>
                                        <p:cTn id="7" dur="1" fill="hold">
                                          <p:stCondLst>
                                            <p:cond delay="499"/>
                                          </p:stCondLst>
                                        </p:cTn>
                                        <p:tgtEl>
                                          <p:spTgt spid="1158160"/>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xit" presetSubtype="8" fill="hold" grpId="0" nodeType="clickEffect">
                                  <p:stCondLst>
                                    <p:cond delay="0"/>
                                  </p:stCondLst>
                                  <p:childTnLst>
                                    <p:animEffect transition="out" filter="wipe(left)">
                                      <p:cBhvr>
                                        <p:cTn id="11" dur="500"/>
                                        <p:tgtEl>
                                          <p:spTgt spid="1158161"/>
                                        </p:tgtEl>
                                      </p:cBhvr>
                                    </p:animEffect>
                                    <p:set>
                                      <p:cBhvr>
                                        <p:cTn id="12" dur="1" fill="hold">
                                          <p:stCondLst>
                                            <p:cond delay="499"/>
                                          </p:stCondLst>
                                        </p:cTn>
                                        <p:tgtEl>
                                          <p:spTgt spid="1158161"/>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xit" presetSubtype="8" fill="hold" grpId="0" nodeType="clickEffect">
                                  <p:stCondLst>
                                    <p:cond delay="0"/>
                                  </p:stCondLst>
                                  <p:childTnLst>
                                    <p:animEffect transition="out" filter="wipe(left)">
                                      <p:cBhvr>
                                        <p:cTn id="16" dur="500"/>
                                        <p:tgtEl>
                                          <p:spTgt spid="1158162"/>
                                        </p:tgtEl>
                                      </p:cBhvr>
                                    </p:animEffect>
                                    <p:set>
                                      <p:cBhvr>
                                        <p:cTn id="17" dur="1" fill="hold">
                                          <p:stCondLst>
                                            <p:cond delay="499"/>
                                          </p:stCondLst>
                                        </p:cTn>
                                        <p:tgtEl>
                                          <p:spTgt spid="1158162"/>
                                        </p:tgtEl>
                                        <p:attrNameLst>
                                          <p:attrName>style.visibility</p:attrName>
                                        </p:attrNameLst>
                                      </p:cBhvr>
                                      <p:to>
                                        <p:strVal val="hidden"/>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xit" presetSubtype="8" fill="hold" grpId="0" nodeType="clickEffect">
                                  <p:stCondLst>
                                    <p:cond delay="0"/>
                                  </p:stCondLst>
                                  <p:childTnLst>
                                    <p:animEffect transition="out" filter="wipe(left)">
                                      <p:cBhvr>
                                        <p:cTn id="21" dur="500"/>
                                        <p:tgtEl>
                                          <p:spTgt spid="1158163"/>
                                        </p:tgtEl>
                                      </p:cBhvr>
                                    </p:animEffect>
                                    <p:set>
                                      <p:cBhvr>
                                        <p:cTn id="22" dur="1" fill="hold">
                                          <p:stCondLst>
                                            <p:cond delay="499"/>
                                          </p:stCondLst>
                                        </p:cTn>
                                        <p:tgtEl>
                                          <p:spTgt spid="1158163"/>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xit" presetSubtype="8" fill="hold" grpId="0" nodeType="clickEffect">
                                  <p:stCondLst>
                                    <p:cond delay="0"/>
                                  </p:stCondLst>
                                  <p:childTnLst>
                                    <p:animEffect transition="out" filter="wipe(left)">
                                      <p:cBhvr>
                                        <p:cTn id="26" dur="500"/>
                                        <p:tgtEl>
                                          <p:spTgt spid="1158164"/>
                                        </p:tgtEl>
                                      </p:cBhvr>
                                    </p:animEffect>
                                    <p:set>
                                      <p:cBhvr>
                                        <p:cTn id="27" dur="1" fill="hold">
                                          <p:stCondLst>
                                            <p:cond delay="499"/>
                                          </p:stCondLst>
                                        </p:cTn>
                                        <p:tgtEl>
                                          <p:spTgt spid="1158164"/>
                                        </p:tgtEl>
                                        <p:attrNameLst>
                                          <p:attrName>style.visibility</p:attrName>
                                        </p:attrNameLst>
                                      </p:cBhvr>
                                      <p:to>
                                        <p:strVal val="hidden"/>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xit" presetSubtype="8" fill="hold" grpId="0" nodeType="clickEffect">
                                  <p:stCondLst>
                                    <p:cond delay="0"/>
                                  </p:stCondLst>
                                  <p:childTnLst>
                                    <p:animEffect transition="out" filter="wipe(left)">
                                      <p:cBhvr>
                                        <p:cTn id="31" dur="500"/>
                                        <p:tgtEl>
                                          <p:spTgt spid="1158165"/>
                                        </p:tgtEl>
                                      </p:cBhvr>
                                    </p:animEffect>
                                    <p:set>
                                      <p:cBhvr>
                                        <p:cTn id="32" dur="1" fill="hold">
                                          <p:stCondLst>
                                            <p:cond delay="499"/>
                                          </p:stCondLst>
                                        </p:cTn>
                                        <p:tgtEl>
                                          <p:spTgt spid="1158165"/>
                                        </p:tgtEl>
                                        <p:attrNameLst>
                                          <p:attrName>style.visibility</p:attrName>
                                        </p:attrNameLst>
                                      </p:cBhvr>
                                      <p:to>
                                        <p:strVal val="hidden"/>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xit" presetSubtype="8" fill="hold" grpId="0" nodeType="clickEffect">
                                  <p:stCondLst>
                                    <p:cond delay="0"/>
                                  </p:stCondLst>
                                  <p:childTnLst>
                                    <p:animEffect transition="out" filter="wipe(left)">
                                      <p:cBhvr>
                                        <p:cTn id="36" dur="500"/>
                                        <p:tgtEl>
                                          <p:spTgt spid="1158166"/>
                                        </p:tgtEl>
                                      </p:cBhvr>
                                    </p:animEffect>
                                    <p:set>
                                      <p:cBhvr>
                                        <p:cTn id="37" dur="1" fill="hold">
                                          <p:stCondLst>
                                            <p:cond delay="499"/>
                                          </p:stCondLst>
                                        </p:cTn>
                                        <p:tgtEl>
                                          <p:spTgt spid="115816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8160" grpId="0" animBg="1"/>
      <p:bldP spid="1158161" grpId="0" animBg="1"/>
      <p:bldP spid="1158162" grpId="0" animBg="1"/>
      <p:bldP spid="1158163" grpId="0" animBg="1"/>
      <p:bldP spid="1158164" grpId="0" animBg="1"/>
      <p:bldP spid="1158165" grpId="0" animBg="1"/>
      <p:bldP spid="1158166"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ext Box 4"/>
          <p:cNvSpPr txBox="1">
            <a:spLocks noChangeArrowheads="1"/>
          </p:cNvSpPr>
          <p:nvPr/>
        </p:nvSpPr>
        <p:spPr bwMode="auto">
          <a:xfrm>
            <a:off x="6705600" y="2286000"/>
            <a:ext cx="18415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wrap="none">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ctr"/>
            <a:endParaRPr lang="en-US" sz="2400">
              <a:latin typeface="+mn-lt"/>
            </a:endParaRPr>
          </a:p>
        </p:txBody>
      </p:sp>
      <p:pic>
        <p:nvPicPr>
          <p:cNvPr id="66564" name="Picture 11"/>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85800" y="2743200"/>
            <a:ext cx="7924800" cy="896938"/>
          </a:xfrm>
          <a:prstGeom prst="rect">
            <a:avLst/>
          </a:prstGeom>
          <a:noFill/>
          <a:ln w="19050" algn="ctr">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66565" name="Rectangle 12"/>
          <p:cNvSpPr>
            <a:spLocks noChangeArrowheads="1"/>
          </p:cNvSpPr>
          <p:nvPr/>
        </p:nvSpPr>
        <p:spPr bwMode="auto">
          <a:xfrm>
            <a:off x="762000" y="3962400"/>
            <a:ext cx="8001000" cy="860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lgn="ctr">
                <a:solidFill>
                  <a:srgbClr val="000000"/>
                </a:solidFill>
                <a:miter lim="800000"/>
                <a:headEnd type="none" w="sm" len="sm"/>
                <a:tailEnd type="none" w="sm" len="sm"/>
              </a14:hiddenLine>
            </a:ext>
          </a:extLst>
        </p:spPr>
        <p:txBody>
          <a:bodyPr>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l">
              <a:lnSpc>
                <a:spcPct val="120000"/>
              </a:lnSpc>
              <a:spcBef>
                <a:spcPct val="60000"/>
              </a:spcBef>
              <a:buSzPct val="80000"/>
            </a:pPr>
            <a:r>
              <a:rPr lang="en-US" sz="2100">
                <a:latin typeface="+mn-lt"/>
              </a:rPr>
              <a:t>Because of fixed costs, if more than 10,000 units are sold, the ROI will be greater than 20% and vice versa.</a:t>
            </a:r>
          </a:p>
        </p:txBody>
      </p:sp>
      <p:sp>
        <p:nvSpPr>
          <p:cNvPr id="66567" name="Rectangle 14"/>
          <p:cNvSpPr>
            <a:spLocks noChangeArrowheads="1"/>
          </p:cNvSpPr>
          <p:nvPr/>
        </p:nvSpPr>
        <p:spPr bwMode="auto">
          <a:xfrm>
            <a:off x="304800" y="457200"/>
            <a:ext cx="8534400"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lnSpcReduction="20000"/>
          </a:bodyPr>
          <a:lstStyle/>
          <a:p>
            <a:r>
              <a:rPr lang="en-US" sz="4000" b="1" i="1" dirty="0" smtClean="0">
                <a:solidFill>
                  <a:schemeClr val="tx2"/>
                </a:solidFill>
                <a:latin typeface="+mj-lt"/>
                <a:ea typeface="+mj-ea"/>
                <a:cs typeface="+mj-cs"/>
              </a:rPr>
              <a:t>OTHER </a:t>
            </a:r>
            <a:r>
              <a:rPr lang="en-US" sz="4000" b="1" i="1" dirty="0">
                <a:solidFill>
                  <a:schemeClr val="tx2"/>
                </a:solidFill>
                <a:latin typeface="+mj-lt"/>
                <a:ea typeface="+mj-ea"/>
                <a:cs typeface="+mj-cs"/>
              </a:rPr>
              <a:t>COST APPROACHES TO PRICING</a:t>
            </a:r>
          </a:p>
        </p:txBody>
      </p:sp>
      <p:sp>
        <p:nvSpPr>
          <p:cNvPr id="66569" name="Text Box 16"/>
          <p:cNvSpPr txBox="1">
            <a:spLocks noChangeArrowheads="1"/>
          </p:cNvSpPr>
          <p:nvPr/>
        </p:nvSpPr>
        <p:spPr bwMode="auto">
          <a:xfrm>
            <a:off x="685800" y="1462088"/>
            <a:ext cx="4648200" cy="4429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l">
              <a:spcBef>
                <a:spcPct val="50000"/>
              </a:spcBef>
            </a:pPr>
            <a:r>
              <a:rPr lang="en-US" sz="2300" b="1">
                <a:solidFill>
                  <a:srgbClr val="800000"/>
                </a:solidFill>
                <a:latin typeface="+mn-lt"/>
              </a:rPr>
              <a:t>Illustration</a:t>
            </a:r>
            <a:endParaRPr lang="en-US" sz="2000" b="1">
              <a:solidFill>
                <a:srgbClr val="800000"/>
              </a:solidFill>
              <a:latin typeface="+mn-lt"/>
            </a:endParaRPr>
          </a:p>
        </p:txBody>
      </p:sp>
      <p:sp>
        <p:nvSpPr>
          <p:cNvPr id="66570" name="Text Box 17"/>
          <p:cNvSpPr txBox="1">
            <a:spLocks noChangeArrowheads="1"/>
          </p:cNvSpPr>
          <p:nvPr/>
        </p:nvSpPr>
        <p:spPr bwMode="auto">
          <a:xfrm>
            <a:off x="685800" y="1989138"/>
            <a:ext cx="5791200" cy="428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solidFill>
                  <a:srgbClr val="000000"/>
                </a:solidFill>
                <a:miter lim="800000"/>
                <a:headEnd type="none" w="sm" len="sm"/>
                <a:tailEnd type="none" w="sm" len="sm"/>
              </a14:hiddenLine>
            </a:ext>
          </a:extLst>
        </p:spPr>
        <p:txBody>
          <a:bodyPr>
            <a:spAutoFit/>
          </a:bodyPr>
          <a:lstStyle>
            <a:lvl1pPr marL="406400" indent="-406400">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l">
              <a:lnSpc>
                <a:spcPct val="105000"/>
              </a:lnSpc>
              <a:spcBef>
                <a:spcPct val="20000"/>
              </a:spcBef>
              <a:buSzPct val="80000"/>
            </a:pPr>
            <a:r>
              <a:rPr lang="en-US" sz="2100" b="1">
                <a:latin typeface="+mn-lt"/>
              </a:rPr>
              <a:t>Step 3:</a:t>
            </a:r>
            <a:r>
              <a:rPr lang="en-US" sz="2100">
                <a:latin typeface="+mn-lt"/>
              </a:rPr>
              <a:t>  Set the target selling price.</a:t>
            </a:r>
          </a:p>
        </p:txBody>
      </p:sp>
      <p:sp>
        <p:nvSpPr>
          <p:cNvPr id="2" name="Slide Number Placeholder 1"/>
          <p:cNvSpPr>
            <a:spLocks noGrp="1"/>
          </p:cNvSpPr>
          <p:nvPr>
            <p:ph type="sldNum" sz="quarter" idx="11"/>
          </p:nvPr>
        </p:nvSpPr>
        <p:spPr/>
        <p:txBody>
          <a:bodyPr/>
          <a:lstStyle/>
          <a:p>
            <a:fld id="{21532FC2-EE80-4687-858D-FD26C82D260B}" type="slidenum">
              <a:rPr lang="en-US" smtClean="0"/>
              <a:pPr/>
              <a:t>37</a:t>
            </a:fld>
            <a:endParaRPr lang="en-US"/>
          </a:p>
        </p:txBody>
      </p:sp>
    </p:spTree>
    <p:extLst>
      <p:ext uri="{BB962C8B-B14F-4D97-AF65-F5344CB8AC3E}">
        <p14:creationId xmlns:p14="http://schemas.microsoft.com/office/powerpoint/2010/main" xmlns="" val="358041540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0386" name="Text Box 2"/>
          <p:cNvSpPr txBox="1">
            <a:spLocks noChangeArrowheads="1"/>
          </p:cNvSpPr>
          <p:nvPr/>
        </p:nvSpPr>
        <p:spPr bwMode="auto">
          <a:xfrm>
            <a:off x="5326063" y="5938838"/>
            <a:ext cx="184150" cy="336550"/>
          </a:xfrm>
          <a:prstGeom prst="rect">
            <a:avLst/>
          </a:prstGeom>
          <a:noFill/>
          <a:ln w="12700" cap="sq">
            <a:noFill/>
            <a:miter lim="800000"/>
            <a:headEnd type="none" w="sm" len="sm"/>
            <a:tailEnd type="none" w="sm" len="sm"/>
          </a:ln>
          <a:effectLst/>
        </p:spPr>
        <p:txBody>
          <a:bodyPr wrap="none">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ctr"/>
            <a:endParaRPr lang="en-US" sz="1600" b="1" i="1">
              <a:solidFill>
                <a:schemeClr val="bg2"/>
              </a:solidFill>
              <a:effectLst>
                <a:outerShdw blurRad="38100" dist="38100" dir="2700000" algn="tl">
                  <a:srgbClr val="C0C0C0"/>
                </a:outerShdw>
              </a:effectLst>
              <a:latin typeface="Arial" panose="020B0604020202020204" pitchFamily="34" charset="0"/>
            </a:endParaRPr>
          </a:p>
        </p:txBody>
      </p:sp>
      <p:sp>
        <p:nvSpPr>
          <p:cNvPr id="67587" name="Text Box 5"/>
          <p:cNvSpPr txBox="1">
            <a:spLocks noChangeArrowheads="1"/>
          </p:cNvSpPr>
          <p:nvPr/>
        </p:nvSpPr>
        <p:spPr bwMode="auto">
          <a:xfrm>
            <a:off x="6705600" y="2286000"/>
            <a:ext cx="18415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wrap="none">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ctr"/>
            <a:endParaRPr lang="en-US" sz="2400">
              <a:latin typeface="+mn-lt"/>
            </a:endParaRPr>
          </a:p>
        </p:txBody>
      </p:sp>
      <p:sp>
        <p:nvSpPr>
          <p:cNvPr id="67588" name="Rectangle 11"/>
          <p:cNvSpPr>
            <a:spLocks noChangeArrowheads="1"/>
          </p:cNvSpPr>
          <p:nvPr/>
        </p:nvSpPr>
        <p:spPr bwMode="auto">
          <a:xfrm>
            <a:off x="685800" y="1477963"/>
            <a:ext cx="6934200" cy="4270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l"/>
            <a:r>
              <a:rPr lang="en-US" sz="2200">
                <a:latin typeface="+mn-lt"/>
              </a:rPr>
              <a:t>Proof of 20% ROI—absorption-cost pricing</a:t>
            </a:r>
          </a:p>
        </p:txBody>
      </p:sp>
      <p:sp>
        <p:nvSpPr>
          <p:cNvPr id="67591" name="Rectangle 15"/>
          <p:cNvSpPr>
            <a:spLocks noChangeArrowheads="1"/>
          </p:cNvSpPr>
          <p:nvPr/>
        </p:nvSpPr>
        <p:spPr bwMode="auto">
          <a:xfrm>
            <a:off x="304800" y="457200"/>
            <a:ext cx="8534400"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lnSpcReduction="20000"/>
          </a:bodyPr>
          <a:lstStyle/>
          <a:p>
            <a:r>
              <a:rPr lang="en-US" sz="4000" b="1" i="1" dirty="0" smtClean="0">
                <a:solidFill>
                  <a:schemeClr val="tx2"/>
                </a:solidFill>
                <a:latin typeface="+mj-lt"/>
                <a:ea typeface="+mj-ea"/>
                <a:cs typeface="+mj-cs"/>
              </a:rPr>
              <a:t>OTHER </a:t>
            </a:r>
            <a:r>
              <a:rPr lang="en-US" sz="4000" b="1" i="1" dirty="0">
                <a:solidFill>
                  <a:schemeClr val="tx2"/>
                </a:solidFill>
                <a:latin typeface="+mj-lt"/>
                <a:ea typeface="+mj-ea"/>
                <a:cs typeface="+mj-cs"/>
              </a:rPr>
              <a:t>COST APPROACHES TO PRICING</a:t>
            </a:r>
          </a:p>
        </p:txBody>
      </p:sp>
      <p:pic>
        <p:nvPicPr>
          <p:cNvPr id="67593" name="Picture 17"/>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914400" y="2133600"/>
            <a:ext cx="7315200" cy="4322763"/>
          </a:xfrm>
          <a:prstGeom prst="rect">
            <a:avLst/>
          </a:prstGeom>
          <a:noFill/>
          <a:ln w="19050" cap="sq">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21532FC2-EE80-4687-858D-FD26C82D260B}" type="slidenum">
              <a:rPr lang="en-US" smtClean="0"/>
              <a:pPr/>
              <a:t>38</a:t>
            </a:fld>
            <a:endParaRPr lang="en-US"/>
          </a:p>
        </p:txBody>
      </p:sp>
    </p:spTree>
    <p:extLst>
      <p:ext uri="{BB962C8B-B14F-4D97-AF65-F5344CB8AC3E}">
        <p14:creationId xmlns:p14="http://schemas.microsoft.com/office/powerpoint/2010/main" xmlns="" val="160607643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3"/>
          <p:cNvSpPr>
            <a:spLocks noGrp="1" noChangeArrowheads="1"/>
          </p:cNvSpPr>
          <p:nvPr>
            <p:ph type="body" sz="half" idx="1"/>
          </p:nvPr>
        </p:nvSpPr>
        <p:spPr>
          <a:xfrm>
            <a:off x="457200" y="2057400"/>
            <a:ext cx="8077200" cy="3962400"/>
          </a:xfrm>
          <a:solidFill>
            <a:schemeClr val="bg1"/>
          </a:solidFill>
          <a:ln cap="flat">
            <a:solidFill>
              <a:schemeClr val="bg1"/>
            </a:solidFill>
          </a:ln>
        </p:spPr>
        <p:txBody>
          <a:bodyPr lIns="90488" tIns="44450" rIns="90488" bIns="44450"/>
          <a:lstStyle/>
          <a:p>
            <a:pPr marL="228600" lvl="1" indent="0">
              <a:lnSpc>
                <a:spcPct val="115000"/>
              </a:lnSpc>
              <a:spcBef>
                <a:spcPct val="45000"/>
              </a:spcBef>
              <a:buClr>
                <a:srgbClr val="FF0000"/>
              </a:buClr>
              <a:buFont typeface="Wingdings" panose="05000000000000000000" pitchFamily="2" charset="2"/>
              <a:buNone/>
            </a:pPr>
            <a:r>
              <a:rPr lang="en-US" sz="2200" b="0" smtClean="0">
                <a:effectLst/>
              </a:rPr>
              <a:t>Most companies that use cost-plus pricing use either absorption cost or full cost as the basis.</a:t>
            </a:r>
          </a:p>
          <a:p>
            <a:pPr marL="228600" lvl="1" indent="0">
              <a:lnSpc>
                <a:spcPct val="115000"/>
              </a:lnSpc>
              <a:spcBef>
                <a:spcPct val="45000"/>
              </a:spcBef>
              <a:buClr>
                <a:srgbClr val="FF0000"/>
              </a:buClr>
              <a:buFont typeface="Wingdings" panose="05000000000000000000" pitchFamily="2" charset="2"/>
              <a:buNone/>
            </a:pPr>
            <a:r>
              <a:rPr lang="en-US" sz="2200" smtClean="0">
                <a:solidFill>
                  <a:schemeClr val="tx1"/>
                </a:solidFill>
                <a:effectLst/>
              </a:rPr>
              <a:t>Reasons:</a:t>
            </a:r>
          </a:p>
          <a:p>
            <a:pPr marL="914400" lvl="2" indent="-457200">
              <a:lnSpc>
                <a:spcPct val="115000"/>
              </a:lnSpc>
              <a:spcBef>
                <a:spcPct val="45000"/>
              </a:spcBef>
              <a:buClr>
                <a:schemeClr val="tx1"/>
              </a:buClr>
              <a:buSzTx/>
              <a:buFont typeface="Wingdings" panose="05000000000000000000" pitchFamily="2" charset="2"/>
              <a:buAutoNum type="arabicPeriod"/>
            </a:pPr>
            <a:r>
              <a:rPr lang="en-US" sz="2100" b="0" smtClean="0">
                <a:effectLst/>
              </a:rPr>
              <a:t>Information readily available – cost effective.</a:t>
            </a:r>
          </a:p>
          <a:p>
            <a:pPr marL="914400" lvl="2" indent="-457200">
              <a:lnSpc>
                <a:spcPct val="115000"/>
              </a:lnSpc>
              <a:spcBef>
                <a:spcPct val="45000"/>
              </a:spcBef>
              <a:buClr>
                <a:schemeClr val="tx1"/>
              </a:buClr>
              <a:buSzTx/>
              <a:buFont typeface="Wingdings" panose="05000000000000000000" pitchFamily="2" charset="2"/>
              <a:buAutoNum type="arabicPeriod"/>
            </a:pPr>
            <a:r>
              <a:rPr lang="en-US" sz="2100" b="0" smtClean="0">
                <a:effectLst/>
              </a:rPr>
              <a:t>Use of only variable costs may result in too low a price – suicidal price cutting.</a:t>
            </a:r>
          </a:p>
          <a:p>
            <a:pPr marL="914400" lvl="2" indent="-457200">
              <a:lnSpc>
                <a:spcPct val="115000"/>
              </a:lnSpc>
              <a:spcBef>
                <a:spcPct val="45000"/>
              </a:spcBef>
              <a:buClr>
                <a:schemeClr val="tx1"/>
              </a:buClr>
              <a:buSzTx/>
              <a:buFont typeface="Wingdings" panose="05000000000000000000" pitchFamily="2" charset="2"/>
              <a:buAutoNum type="arabicPeriod"/>
            </a:pPr>
            <a:r>
              <a:rPr lang="en-US" sz="2100" b="0" smtClean="0">
                <a:effectLst/>
              </a:rPr>
              <a:t>Most defensible base for justifying prices.</a:t>
            </a:r>
          </a:p>
        </p:txBody>
      </p:sp>
      <p:sp>
        <p:nvSpPr>
          <p:cNvPr id="68612" name="Rectangle 10"/>
          <p:cNvSpPr>
            <a:spLocks noChangeArrowheads="1"/>
          </p:cNvSpPr>
          <p:nvPr/>
        </p:nvSpPr>
        <p:spPr bwMode="auto">
          <a:xfrm>
            <a:off x="304800" y="457200"/>
            <a:ext cx="8534400"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lnSpcReduction="20000"/>
          </a:bodyPr>
          <a:lstStyle/>
          <a:p>
            <a:r>
              <a:rPr lang="en-US" sz="4000" b="1" i="1" dirty="0" smtClean="0">
                <a:solidFill>
                  <a:schemeClr val="tx2"/>
                </a:solidFill>
                <a:latin typeface="+mj-lt"/>
                <a:ea typeface="+mj-ea"/>
                <a:cs typeface="+mj-cs"/>
              </a:rPr>
              <a:t>OTHER </a:t>
            </a:r>
            <a:r>
              <a:rPr lang="en-US" sz="4000" b="1" i="1" dirty="0">
                <a:solidFill>
                  <a:schemeClr val="tx2"/>
                </a:solidFill>
                <a:latin typeface="+mj-lt"/>
                <a:ea typeface="+mj-ea"/>
                <a:cs typeface="+mj-cs"/>
              </a:rPr>
              <a:t>COST APPROACHES TO PRICING</a:t>
            </a:r>
          </a:p>
        </p:txBody>
      </p:sp>
      <p:sp>
        <p:nvSpPr>
          <p:cNvPr id="68614" name="Rectangle 12"/>
          <p:cNvSpPr>
            <a:spLocks noChangeArrowheads="1"/>
          </p:cNvSpPr>
          <p:nvPr/>
        </p:nvSpPr>
        <p:spPr bwMode="auto">
          <a:xfrm>
            <a:off x="685800" y="1477963"/>
            <a:ext cx="6934200" cy="473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l"/>
            <a:r>
              <a:rPr lang="en-US" altLang="en-US" sz="2500" b="1">
                <a:latin typeface="Arial" panose="020B0604020202020204" pitchFamily="34" charset="0"/>
              </a:rPr>
              <a:t>Summary:  Absorption-Cost Pricing</a:t>
            </a:r>
            <a:endParaRPr lang="en-US" sz="2500" b="1">
              <a:latin typeface="Arial" panose="020B0604020202020204" pitchFamily="34" charset="0"/>
            </a:endParaRPr>
          </a:p>
        </p:txBody>
      </p:sp>
      <p:sp>
        <p:nvSpPr>
          <p:cNvPr id="2" name="Slide Number Placeholder 1"/>
          <p:cNvSpPr>
            <a:spLocks noGrp="1"/>
          </p:cNvSpPr>
          <p:nvPr>
            <p:ph type="sldNum" sz="quarter" idx="11"/>
          </p:nvPr>
        </p:nvSpPr>
        <p:spPr/>
        <p:txBody>
          <a:bodyPr/>
          <a:lstStyle/>
          <a:p>
            <a:fld id="{408DF351-3098-4298-B2EA-A98B74C1097E}" type="slidenum">
              <a:rPr lang="en-US" smtClean="0"/>
              <a:pPr/>
              <a:t>39</a:t>
            </a:fld>
            <a:endParaRPr lang="en-US"/>
          </a:p>
        </p:txBody>
      </p:sp>
    </p:spTree>
    <p:extLst>
      <p:ext uri="{BB962C8B-B14F-4D97-AF65-F5344CB8AC3E}">
        <p14:creationId xmlns:p14="http://schemas.microsoft.com/office/powerpoint/2010/main" xmlns="" val="242669727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3"/>
          <p:cNvSpPr>
            <a:spLocks noGrp="1" noChangeArrowheads="1"/>
          </p:cNvSpPr>
          <p:nvPr>
            <p:ph type="body" sz="half" idx="1"/>
          </p:nvPr>
        </p:nvSpPr>
        <p:spPr>
          <a:xfrm>
            <a:off x="685800" y="2036763"/>
            <a:ext cx="7772400" cy="3373437"/>
          </a:xfrm>
          <a:noFill/>
          <a:extLst>
            <a:ext uri="{909E8E84-426E-40DD-AFC4-6F175D3DCCD1}">
              <a14:hiddenFill xmlns:a14="http://schemas.microsoft.com/office/drawing/2010/main" xmlns="">
                <a:solidFill>
                  <a:srgbClr val="FFFFFF"/>
                </a:solidFill>
              </a14:hiddenFill>
            </a:ext>
          </a:extLst>
        </p:spPr>
        <p:txBody>
          <a:bodyPr lIns="91440" tIns="45720" rIns="91440" bIns="45720">
            <a:spAutoFit/>
          </a:bodyPr>
          <a:lstStyle/>
          <a:p>
            <a:pPr marL="685800" lvl="1" indent="-457200">
              <a:lnSpc>
                <a:spcPct val="120000"/>
              </a:lnSpc>
              <a:spcBef>
                <a:spcPct val="70000"/>
              </a:spcBef>
              <a:buClr>
                <a:srgbClr val="800000"/>
              </a:buClr>
              <a:buSzPct val="80000"/>
              <a:buFont typeface="Wingdings" panose="05000000000000000000" pitchFamily="2" charset="2"/>
              <a:buChar char="u"/>
            </a:pPr>
            <a:r>
              <a:rPr lang="en-US" sz="2200" b="0" smtClean="0">
                <a:solidFill>
                  <a:schemeClr val="tx1"/>
                </a:solidFill>
                <a:effectLst/>
              </a:rPr>
              <a:t>Cost base consists of all variable costs associated with a product – manufacturing, selling, administrative.</a:t>
            </a:r>
          </a:p>
          <a:p>
            <a:pPr marL="685800" lvl="1" indent="-457200">
              <a:lnSpc>
                <a:spcPct val="120000"/>
              </a:lnSpc>
              <a:spcBef>
                <a:spcPct val="70000"/>
              </a:spcBef>
              <a:buClr>
                <a:srgbClr val="800000"/>
              </a:buClr>
              <a:buSzPct val="80000"/>
              <a:buFont typeface="Wingdings" panose="05000000000000000000" pitchFamily="2" charset="2"/>
              <a:buChar char="u"/>
            </a:pPr>
            <a:r>
              <a:rPr lang="en-US" sz="2200" b="0" smtClean="0">
                <a:solidFill>
                  <a:schemeClr val="tx1"/>
                </a:solidFill>
                <a:effectLst/>
              </a:rPr>
              <a:t>Since fixed costs are not included in base, markup must provide for fixed costs (manufacturing, selling, administrative) and the target ROI.</a:t>
            </a:r>
          </a:p>
          <a:p>
            <a:pPr marL="685800" lvl="1" indent="-457200">
              <a:lnSpc>
                <a:spcPct val="120000"/>
              </a:lnSpc>
              <a:spcBef>
                <a:spcPct val="70000"/>
              </a:spcBef>
              <a:buClr>
                <a:srgbClr val="800000"/>
              </a:buClr>
              <a:buSzPct val="80000"/>
              <a:buFont typeface="Wingdings" panose="05000000000000000000" pitchFamily="2" charset="2"/>
              <a:buChar char="u"/>
            </a:pPr>
            <a:r>
              <a:rPr lang="en-US" sz="2200" b="0" smtClean="0">
                <a:solidFill>
                  <a:schemeClr val="tx1"/>
                </a:solidFill>
                <a:effectLst/>
              </a:rPr>
              <a:t>Useful for making short-run decisions because variable and fixed cost behaviors are considered separately.</a:t>
            </a:r>
          </a:p>
        </p:txBody>
      </p:sp>
      <p:sp>
        <p:nvSpPr>
          <p:cNvPr id="69636" name="Rectangle 11"/>
          <p:cNvSpPr>
            <a:spLocks noChangeArrowheads="1"/>
          </p:cNvSpPr>
          <p:nvPr/>
        </p:nvSpPr>
        <p:spPr bwMode="auto">
          <a:xfrm>
            <a:off x="304800" y="457200"/>
            <a:ext cx="8534400"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lnSpcReduction="20000"/>
          </a:bodyPr>
          <a:lstStyle/>
          <a:p>
            <a:r>
              <a:rPr lang="en-US" sz="4000" b="1" i="1" dirty="0" smtClean="0">
                <a:solidFill>
                  <a:schemeClr val="tx2"/>
                </a:solidFill>
                <a:latin typeface="+mj-lt"/>
                <a:ea typeface="+mj-ea"/>
                <a:cs typeface="+mj-cs"/>
              </a:rPr>
              <a:t>OTHER </a:t>
            </a:r>
            <a:r>
              <a:rPr lang="en-US" sz="4000" b="1" i="1" dirty="0">
                <a:solidFill>
                  <a:schemeClr val="tx2"/>
                </a:solidFill>
                <a:latin typeface="+mj-lt"/>
                <a:ea typeface="+mj-ea"/>
                <a:cs typeface="+mj-cs"/>
              </a:rPr>
              <a:t>COST APPROACHES TO PRICING</a:t>
            </a:r>
          </a:p>
        </p:txBody>
      </p:sp>
      <p:sp>
        <p:nvSpPr>
          <p:cNvPr id="69638" name="Text Box 14"/>
          <p:cNvSpPr txBox="1">
            <a:spLocks noChangeArrowheads="1"/>
          </p:cNvSpPr>
          <p:nvPr/>
        </p:nvSpPr>
        <p:spPr bwMode="auto">
          <a:xfrm>
            <a:off x="685800" y="1446213"/>
            <a:ext cx="4648200" cy="5032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l">
              <a:spcBef>
                <a:spcPct val="50000"/>
              </a:spcBef>
            </a:pPr>
            <a:r>
              <a:rPr lang="en-US" sz="2700" b="1">
                <a:solidFill>
                  <a:srgbClr val="800000"/>
                </a:solidFill>
                <a:latin typeface="Arial" panose="020B0604020202020204" pitchFamily="34" charset="0"/>
              </a:rPr>
              <a:t>Variable-Cost Pricing</a:t>
            </a:r>
            <a:endParaRPr lang="en-US" sz="2400" b="1">
              <a:solidFill>
                <a:srgbClr val="800000"/>
              </a:solidFill>
              <a:latin typeface="Arial" panose="020B0604020202020204" pitchFamily="34" charset="0"/>
            </a:endParaRPr>
          </a:p>
        </p:txBody>
      </p:sp>
      <p:sp>
        <p:nvSpPr>
          <p:cNvPr id="2" name="Slide Number Placeholder 1"/>
          <p:cNvSpPr>
            <a:spLocks noGrp="1"/>
          </p:cNvSpPr>
          <p:nvPr>
            <p:ph type="sldNum" sz="quarter" idx="11"/>
          </p:nvPr>
        </p:nvSpPr>
        <p:spPr/>
        <p:txBody>
          <a:bodyPr/>
          <a:lstStyle/>
          <a:p>
            <a:fld id="{408DF351-3098-4298-B2EA-A98B74C1097E}" type="slidenum">
              <a:rPr lang="en-US" smtClean="0"/>
              <a:pPr/>
              <a:t>40</a:t>
            </a:fld>
            <a:endParaRPr lang="en-US"/>
          </a:p>
        </p:txBody>
      </p:sp>
    </p:spTree>
    <p:extLst>
      <p:ext uri="{BB962C8B-B14F-4D97-AF65-F5344CB8AC3E}">
        <p14:creationId xmlns:p14="http://schemas.microsoft.com/office/powerpoint/2010/main" xmlns="" val="48471797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body" sz="half" idx="1"/>
          </p:nvPr>
        </p:nvSpPr>
        <p:spPr>
          <a:xfrm>
            <a:off x="685800" y="2055813"/>
            <a:ext cx="7848600" cy="2422525"/>
          </a:xfrm>
          <a:noFill/>
          <a:extLst>
            <a:ext uri="{909E8E84-426E-40DD-AFC4-6F175D3DCCD1}">
              <a14:hiddenFill xmlns:a14="http://schemas.microsoft.com/office/drawing/2010/main" xmlns="">
                <a:solidFill>
                  <a:srgbClr val="FFFFFF"/>
                </a:solidFill>
              </a14:hiddenFill>
            </a:ext>
          </a:extLst>
        </p:spPr>
        <p:txBody>
          <a:bodyPr lIns="91440" tIns="45720" rIns="91440" bIns="45720">
            <a:spAutoFit/>
          </a:bodyPr>
          <a:lstStyle/>
          <a:p>
            <a:pPr marL="457200" indent="-457200">
              <a:lnSpc>
                <a:spcPct val="120000"/>
              </a:lnSpc>
              <a:spcBef>
                <a:spcPct val="70000"/>
              </a:spcBef>
              <a:buClr>
                <a:srgbClr val="FF0000"/>
              </a:buClr>
              <a:buFont typeface="Wingdings" panose="05000000000000000000" pitchFamily="2" charset="2"/>
              <a:buNone/>
            </a:pPr>
            <a:r>
              <a:rPr lang="en-US" sz="2300" smtClean="0">
                <a:solidFill>
                  <a:schemeClr val="tx1"/>
                </a:solidFill>
                <a:effectLst/>
              </a:rPr>
              <a:t>Steps:</a:t>
            </a:r>
          </a:p>
          <a:p>
            <a:pPr marL="685800" lvl="1" indent="-457200">
              <a:lnSpc>
                <a:spcPct val="120000"/>
              </a:lnSpc>
              <a:spcBef>
                <a:spcPct val="70000"/>
              </a:spcBef>
              <a:buClr>
                <a:schemeClr val="tx1"/>
              </a:buClr>
              <a:buSzTx/>
              <a:buFont typeface="Wingdings" panose="05000000000000000000" pitchFamily="2" charset="2"/>
              <a:buAutoNum type="arabicPeriod"/>
            </a:pPr>
            <a:r>
              <a:rPr lang="en-US" sz="2200" b="0" smtClean="0">
                <a:solidFill>
                  <a:schemeClr val="tx1"/>
                </a:solidFill>
                <a:effectLst/>
              </a:rPr>
              <a:t>Compute the unit variable cost.</a:t>
            </a:r>
          </a:p>
          <a:p>
            <a:pPr marL="685800" lvl="1" indent="-457200">
              <a:lnSpc>
                <a:spcPct val="120000"/>
              </a:lnSpc>
              <a:spcBef>
                <a:spcPct val="70000"/>
              </a:spcBef>
              <a:buClr>
                <a:schemeClr val="tx1"/>
              </a:buClr>
              <a:buSzTx/>
              <a:buFont typeface="Wingdings" panose="05000000000000000000" pitchFamily="2" charset="2"/>
              <a:buAutoNum type="arabicPeriod"/>
            </a:pPr>
            <a:r>
              <a:rPr lang="en-US" sz="2200" b="0" smtClean="0">
                <a:solidFill>
                  <a:schemeClr val="tx1"/>
                </a:solidFill>
                <a:effectLst/>
              </a:rPr>
              <a:t>Compute markup percentage.</a:t>
            </a:r>
          </a:p>
          <a:p>
            <a:pPr marL="685800" lvl="1" indent="-457200">
              <a:lnSpc>
                <a:spcPct val="120000"/>
              </a:lnSpc>
              <a:spcBef>
                <a:spcPct val="70000"/>
              </a:spcBef>
              <a:buClr>
                <a:schemeClr val="tx1"/>
              </a:buClr>
              <a:buSzTx/>
              <a:buFont typeface="Wingdings" panose="05000000000000000000" pitchFamily="2" charset="2"/>
              <a:buAutoNum type="arabicPeriod"/>
            </a:pPr>
            <a:r>
              <a:rPr lang="en-US" sz="2200" b="0" smtClean="0">
                <a:solidFill>
                  <a:schemeClr val="tx1"/>
                </a:solidFill>
                <a:effectLst/>
              </a:rPr>
              <a:t>Set target selling price.</a:t>
            </a:r>
          </a:p>
        </p:txBody>
      </p:sp>
      <p:sp>
        <p:nvSpPr>
          <p:cNvPr id="70660" name="Rectangle 6"/>
          <p:cNvSpPr>
            <a:spLocks noChangeArrowheads="1"/>
          </p:cNvSpPr>
          <p:nvPr/>
        </p:nvSpPr>
        <p:spPr bwMode="auto">
          <a:xfrm>
            <a:off x="304800" y="457200"/>
            <a:ext cx="8534400"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lnSpcReduction="20000"/>
          </a:bodyPr>
          <a:lstStyle/>
          <a:p>
            <a:r>
              <a:rPr lang="en-US" sz="4000" b="1" i="1" dirty="0" smtClean="0">
                <a:solidFill>
                  <a:schemeClr val="tx2"/>
                </a:solidFill>
                <a:latin typeface="+mj-lt"/>
                <a:ea typeface="+mj-ea"/>
                <a:cs typeface="+mj-cs"/>
              </a:rPr>
              <a:t>OTHER </a:t>
            </a:r>
            <a:r>
              <a:rPr lang="en-US" sz="4000" b="1" i="1" dirty="0">
                <a:solidFill>
                  <a:schemeClr val="tx2"/>
                </a:solidFill>
                <a:latin typeface="+mj-lt"/>
                <a:ea typeface="+mj-ea"/>
                <a:cs typeface="+mj-cs"/>
              </a:rPr>
              <a:t>COST APPROACHES TO PRICING</a:t>
            </a:r>
          </a:p>
        </p:txBody>
      </p:sp>
      <p:sp>
        <p:nvSpPr>
          <p:cNvPr id="70662" name="Text Box 8"/>
          <p:cNvSpPr txBox="1">
            <a:spLocks noChangeArrowheads="1"/>
          </p:cNvSpPr>
          <p:nvPr/>
        </p:nvSpPr>
        <p:spPr bwMode="auto">
          <a:xfrm>
            <a:off x="685800" y="1446213"/>
            <a:ext cx="4648200" cy="5032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l">
              <a:spcBef>
                <a:spcPct val="50000"/>
              </a:spcBef>
            </a:pPr>
            <a:r>
              <a:rPr lang="en-US" sz="2700" b="1">
                <a:solidFill>
                  <a:srgbClr val="800000"/>
                </a:solidFill>
                <a:latin typeface="Arial" panose="020B0604020202020204" pitchFamily="34" charset="0"/>
              </a:rPr>
              <a:t>Variable-Cost Pricing</a:t>
            </a:r>
            <a:endParaRPr lang="en-US" sz="2400" b="1">
              <a:solidFill>
                <a:srgbClr val="800000"/>
              </a:solidFill>
              <a:latin typeface="Arial" panose="020B0604020202020204" pitchFamily="34" charset="0"/>
            </a:endParaRPr>
          </a:p>
        </p:txBody>
      </p:sp>
      <p:sp>
        <p:nvSpPr>
          <p:cNvPr id="2" name="Slide Number Placeholder 1"/>
          <p:cNvSpPr>
            <a:spLocks noGrp="1"/>
          </p:cNvSpPr>
          <p:nvPr>
            <p:ph type="sldNum" sz="quarter" idx="11"/>
          </p:nvPr>
        </p:nvSpPr>
        <p:spPr/>
        <p:txBody>
          <a:bodyPr/>
          <a:lstStyle/>
          <a:p>
            <a:fld id="{408DF351-3098-4298-B2EA-A98B74C1097E}" type="slidenum">
              <a:rPr lang="en-US" smtClean="0"/>
              <a:pPr/>
              <a:t>41</a:t>
            </a:fld>
            <a:endParaRPr lang="en-US"/>
          </a:p>
        </p:txBody>
      </p:sp>
    </p:spTree>
    <p:extLst>
      <p:ext uri="{BB962C8B-B14F-4D97-AF65-F5344CB8AC3E}">
        <p14:creationId xmlns:p14="http://schemas.microsoft.com/office/powerpoint/2010/main" xmlns="" val="174661575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7"/>
          <p:cNvPicPr>
            <a:picLocks noGrp="1" noChangeAspect="1" noChangeArrowheads="1"/>
          </p:cNvPicPr>
          <p:nvPr>
            <p:ph sz="half" idx="2"/>
          </p:nvPr>
        </p:nvPicPr>
        <p:blipFill>
          <a:blip r:embed="rId3" cstate="print">
            <a:extLst>
              <a:ext uri="{28A0092B-C50C-407E-A947-70E740481C1C}">
                <a14:useLocalDpi xmlns:a14="http://schemas.microsoft.com/office/drawing/2010/main" xmlns="" val="0"/>
              </a:ext>
            </a:extLst>
          </a:blip>
          <a:srcRect/>
          <a:stretch>
            <a:fillRect/>
          </a:stretch>
        </p:blipFill>
        <p:spPr>
          <a:xfrm>
            <a:off x="685800" y="2895600"/>
            <a:ext cx="7696200" cy="1752600"/>
          </a:xfrm>
          <a:noFill/>
          <a:ln w="19050" cap="flat" algn="ctr">
            <a:solidFill>
              <a:schemeClr val="tx1"/>
            </a:solidFill>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71683" name="Text Box 10"/>
          <p:cNvSpPr txBox="1">
            <a:spLocks noChangeArrowheads="1"/>
          </p:cNvSpPr>
          <p:nvPr/>
        </p:nvSpPr>
        <p:spPr bwMode="auto">
          <a:xfrm>
            <a:off x="685800" y="2087563"/>
            <a:ext cx="8153400" cy="444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solidFill>
                  <a:srgbClr val="000000"/>
                </a:solidFill>
                <a:miter lim="800000"/>
                <a:headEnd type="none" w="sm" len="sm"/>
                <a:tailEnd type="none" w="sm" len="sm"/>
              </a14:hiddenLine>
            </a:ext>
          </a:extLst>
        </p:spPr>
        <p:txBody>
          <a:bodyPr>
            <a:spAutoFit/>
          </a:bodyPr>
          <a:lstStyle>
            <a:lvl1pPr marL="406400" indent="-406400">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l">
              <a:lnSpc>
                <a:spcPct val="105000"/>
              </a:lnSpc>
              <a:spcBef>
                <a:spcPct val="20000"/>
              </a:spcBef>
              <a:buSzPct val="80000"/>
            </a:pPr>
            <a:r>
              <a:rPr lang="en-US" sz="2200" b="1">
                <a:latin typeface="+mn-lt"/>
              </a:rPr>
              <a:t>Step 1:</a:t>
            </a:r>
            <a:r>
              <a:rPr lang="en-US" sz="2200">
                <a:latin typeface="+mn-lt"/>
              </a:rPr>
              <a:t>  Compute the unit variable cost.</a:t>
            </a:r>
          </a:p>
        </p:txBody>
      </p:sp>
      <p:sp>
        <p:nvSpPr>
          <p:cNvPr id="71686" name="Rectangle 16"/>
          <p:cNvSpPr>
            <a:spLocks noChangeArrowheads="1"/>
          </p:cNvSpPr>
          <p:nvPr/>
        </p:nvSpPr>
        <p:spPr bwMode="auto">
          <a:xfrm>
            <a:off x="304800" y="457200"/>
            <a:ext cx="8534400"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lnSpcReduction="20000"/>
          </a:bodyPr>
          <a:lstStyle/>
          <a:p>
            <a:r>
              <a:rPr lang="en-US" sz="4000" b="1" i="1" dirty="0" smtClean="0">
                <a:solidFill>
                  <a:schemeClr val="tx2"/>
                </a:solidFill>
                <a:latin typeface="+mj-lt"/>
                <a:ea typeface="+mj-ea"/>
                <a:cs typeface="+mj-cs"/>
              </a:rPr>
              <a:t>OTHER </a:t>
            </a:r>
            <a:r>
              <a:rPr lang="en-US" sz="4000" b="1" i="1" dirty="0">
                <a:solidFill>
                  <a:schemeClr val="tx2"/>
                </a:solidFill>
                <a:latin typeface="+mj-lt"/>
                <a:ea typeface="+mj-ea"/>
                <a:cs typeface="+mj-cs"/>
              </a:rPr>
              <a:t>COST APPROACHES TO PRICING</a:t>
            </a:r>
          </a:p>
        </p:txBody>
      </p:sp>
      <p:sp>
        <p:nvSpPr>
          <p:cNvPr id="71688" name="Text Box 18"/>
          <p:cNvSpPr txBox="1">
            <a:spLocks noChangeArrowheads="1"/>
          </p:cNvSpPr>
          <p:nvPr/>
        </p:nvSpPr>
        <p:spPr bwMode="auto">
          <a:xfrm>
            <a:off x="685800" y="1446213"/>
            <a:ext cx="7010400" cy="5032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l">
              <a:spcBef>
                <a:spcPct val="50000"/>
              </a:spcBef>
            </a:pPr>
            <a:r>
              <a:rPr lang="en-US" sz="2700" b="1">
                <a:solidFill>
                  <a:srgbClr val="800000"/>
                </a:solidFill>
                <a:latin typeface="+mn-lt"/>
              </a:rPr>
              <a:t>Variable-Cost Pricing - </a:t>
            </a:r>
            <a:r>
              <a:rPr lang="en-US" sz="2300" b="1">
                <a:latin typeface="+mn-lt"/>
              </a:rPr>
              <a:t>Illustration</a:t>
            </a:r>
            <a:endParaRPr lang="en-US" sz="2000" b="1">
              <a:latin typeface="+mn-lt"/>
            </a:endParaRPr>
          </a:p>
        </p:txBody>
      </p:sp>
      <p:sp>
        <p:nvSpPr>
          <p:cNvPr id="2" name="Slide Number Placeholder 1"/>
          <p:cNvSpPr>
            <a:spLocks noGrp="1"/>
          </p:cNvSpPr>
          <p:nvPr>
            <p:ph type="sldNum" sz="quarter" idx="11"/>
          </p:nvPr>
        </p:nvSpPr>
        <p:spPr/>
        <p:txBody>
          <a:bodyPr/>
          <a:lstStyle/>
          <a:p>
            <a:fld id="{408DF351-3098-4298-B2EA-A98B74C1097E}" type="slidenum">
              <a:rPr lang="en-US" smtClean="0"/>
              <a:pPr/>
              <a:t>42</a:t>
            </a:fld>
            <a:endParaRPr lang="en-US"/>
          </a:p>
        </p:txBody>
      </p:sp>
    </p:spTree>
    <p:extLst>
      <p:ext uri="{BB962C8B-B14F-4D97-AF65-F5344CB8AC3E}">
        <p14:creationId xmlns:p14="http://schemas.microsoft.com/office/powerpoint/2010/main" xmlns="" val="106079305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0"/>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905000" y="4445000"/>
            <a:ext cx="5334000" cy="889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pic>
      <p:pic>
        <p:nvPicPr>
          <p:cNvPr id="72707" name="Picture 19"/>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85800" y="2963863"/>
            <a:ext cx="8001000" cy="998537"/>
          </a:xfrm>
          <a:prstGeom prst="rect">
            <a:avLst/>
          </a:prstGeom>
          <a:noFill/>
          <a:ln w="19050" algn="ctr">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1164290" name="Text Box 2"/>
          <p:cNvSpPr txBox="1">
            <a:spLocks noChangeArrowheads="1"/>
          </p:cNvSpPr>
          <p:nvPr/>
        </p:nvSpPr>
        <p:spPr bwMode="auto">
          <a:xfrm>
            <a:off x="5326063" y="5938838"/>
            <a:ext cx="184150" cy="336550"/>
          </a:xfrm>
          <a:prstGeom prst="rect">
            <a:avLst/>
          </a:prstGeom>
          <a:noFill/>
          <a:ln w="12700" cap="sq">
            <a:noFill/>
            <a:miter lim="800000"/>
            <a:headEnd type="none" w="sm" len="sm"/>
            <a:tailEnd type="none" w="sm" len="sm"/>
          </a:ln>
          <a:effectLst/>
        </p:spPr>
        <p:txBody>
          <a:bodyPr wrap="none">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ctr"/>
            <a:endParaRPr lang="en-US" sz="1600" b="1" i="1">
              <a:solidFill>
                <a:schemeClr val="bg2"/>
              </a:solidFill>
              <a:effectLst>
                <a:outerShdw blurRad="38100" dist="38100" dir="2700000" algn="tl">
                  <a:srgbClr val="C0C0C0"/>
                </a:outerShdw>
              </a:effectLst>
              <a:latin typeface="Arial" panose="020B0604020202020204" pitchFamily="34" charset="0"/>
            </a:endParaRPr>
          </a:p>
        </p:txBody>
      </p:sp>
      <p:sp>
        <p:nvSpPr>
          <p:cNvPr id="72709" name="Text Box 4"/>
          <p:cNvSpPr txBox="1">
            <a:spLocks noChangeArrowheads="1"/>
          </p:cNvSpPr>
          <p:nvPr/>
        </p:nvSpPr>
        <p:spPr bwMode="auto">
          <a:xfrm>
            <a:off x="6705600" y="2286000"/>
            <a:ext cx="18415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wrap="none">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ctr"/>
            <a:endParaRPr lang="en-US" sz="2400">
              <a:latin typeface="+mn-lt"/>
            </a:endParaRPr>
          </a:p>
        </p:txBody>
      </p:sp>
      <p:sp>
        <p:nvSpPr>
          <p:cNvPr id="1164299" name="Rectangle 11"/>
          <p:cNvSpPr>
            <a:spLocks noChangeArrowheads="1"/>
          </p:cNvSpPr>
          <p:nvPr/>
        </p:nvSpPr>
        <p:spPr bwMode="auto">
          <a:xfrm>
            <a:off x="1143000" y="3606800"/>
            <a:ext cx="685800" cy="3048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endParaRPr lang="en-US">
              <a:latin typeface="+mn-lt"/>
            </a:endParaRPr>
          </a:p>
        </p:txBody>
      </p:sp>
      <p:sp>
        <p:nvSpPr>
          <p:cNvPr id="1164300" name="Rectangle 12"/>
          <p:cNvSpPr>
            <a:spLocks noChangeArrowheads="1"/>
          </p:cNvSpPr>
          <p:nvPr/>
        </p:nvSpPr>
        <p:spPr bwMode="auto">
          <a:xfrm>
            <a:off x="2971800" y="3606800"/>
            <a:ext cx="1219200" cy="3048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endParaRPr lang="en-US">
              <a:latin typeface="+mn-lt"/>
            </a:endParaRPr>
          </a:p>
        </p:txBody>
      </p:sp>
      <p:sp>
        <p:nvSpPr>
          <p:cNvPr id="1164301" name="Rectangle 13"/>
          <p:cNvSpPr>
            <a:spLocks noChangeArrowheads="1"/>
          </p:cNvSpPr>
          <p:nvPr/>
        </p:nvSpPr>
        <p:spPr bwMode="auto">
          <a:xfrm>
            <a:off x="7467600" y="3606800"/>
            <a:ext cx="685800" cy="3048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endParaRPr lang="en-US">
              <a:latin typeface="+mn-lt"/>
            </a:endParaRPr>
          </a:p>
        </p:txBody>
      </p:sp>
      <p:sp>
        <p:nvSpPr>
          <p:cNvPr id="1164302" name="Rectangle 14"/>
          <p:cNvSpPr>
            <a:spLocks noChangeArrowheads="1"/>
          </p:cNvSpPr>
          <p:nvPr/>
        </p:nvSpPr>
        <p:spPr bwMode="auto">
          <a:xfrm>
            <a:off x="2971800" y="4495800"/>
            <a:ext cx="685800" cy="3810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endParaRPr lang="en-US">
              <a:latin typeface="+mn-lt"/>
            </a:endParaRPr>
          </a:p>
        </p:txBody>
      </p:sp>
      <p:sp>
        <p:nvSpPr>
          <p:cNvPr id="1164303" name="Rectangle 15"/>
          <p:cNvSpPr>
            <a:spLocks noChangeArrowheads="1"/>
          </p:cNvSpPr>
          <p:nvPr/>
        </p:nvSpPr>
        <p:spPr bwMode="auto">
          <a:xfrm>
            <a:off x="3962400" y="4495800"/>
            <a:ext cx="685800" cy="3810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endParaRPr lang="en-US">
              <a:latin typeface="+mn-lt"/>
            </a:endParaRPr>
          </a:p>
        </p:txBody>
      </p:sp>
      <p:sp>
        <p:nvSpPr>
          <p:cNvPr id="1164304" name="Rectangle 16"/>
          <p:cNvSpPr>
            <a:spLocks noChangeArrowheads="1"/>
          </p:cNvSpPr>
          <p:nvPr/>
        </p:nvSpPr>
        <p:spPr bwMode="auto">
          <a:xfrm>
            <a:off x="4953000" y="4495800"/>
            <a:ext cx="685800" cy="3810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endParaRPr lang="en-US">
              <a:latin typeface="+mn-lt"/>
            </a:endParaRPr>
          </a:p>
        </p:txBody>
      </p:sp>
      <p:sp>
        <p:nvSpPr>
          <p:cNvPr id="1164305" name="Rectangle 17"/>
          <p:cNvSpPr>
            <a:spLocks noChangeArrowheads="1"/>
          </p:cNvSpPr>
          <p:nvPr/>
        </p:nvSpPr>
        <p:spPr bwMode="auto">
          <a:xfrm>
            <a:off x="6096000" y="4724400"/>
            <a:ext cx="838200" cy="3810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endParaRPr lang="en-US">
              <a:latin typeface="+mn-lt"/>
            </a:endParaRPr>
          </a:p>
        </p:txBody>
      </p:sp>
      <p:sp>
        <p:nvSpPr>
          <p:cNvPr id="1164309" name="Rectangle 21"/>
          <p:cNvSpPr>
            <a:spLocks noChangeArrowheads="1"/>
          </p:cNvSpPr>
          <p:nvPr/>
        </p:nvSpPr>
        <p:spPr bwMode="auto">
          <a:xfrm>
            <a:off x="3962400" y="4876800"/>
            <a:ext cx="685800" cy="3810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endParaRPr lang="en-US">
              <a:latin typeface="+mn-lt"/>
            </a:endParaRPr>
          </a:p>
        </p:txBody>
      </p:sp>
      <p:sp>
        <p:nvSpPr>
          <p:cNvPr id="72720" name="Rectangle 22"/>
          <p:cNvSpPr>
            <a:spLocks noChangeArrowheads="1"/>
          </p:cNvSpPr>
          <p:nvPr/>
        </p:nvSpPr>
        <p:spPr bwMode="auto">
          <a:xfrm>
            <a:off x="304800" y="457200"/>
            <a:ext cx="8534400"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lnSpcReduction="20000"/>
          </a:bodyPr>
          <a:lstStyle/>
          <a:p>
            <a:r>
              <a:rPr lang="en-US" sz="4000" b="1" i="1" dirty="0" smtClean="0">
                <a:solidFill>
                  <a:schemeClr val="tx2"/>
                </a:solidFill>
                <a:latin typeface="+mj-lt"/>
                <a:ea typeface="+mj-ea"/>
                <a:cs typeface="+mj-cs"/>
              </a:rPr>
              <a:t>OTHER </a:t>
            </a:r>
            <a:r>
              <a:rPr lang="en-US" sz="4000" b="1" i="1" dirty="0">
                <a:solidFill>
                  <a:schemeClr val="tx2"/>
                </a:solidFill>
                <a:latin typeface="+mj-lt"/>
                <a:ea typeface="+mj-ea"/>
                <a:cs typeface="+mj-cs"/>
              </a:rPr>
              <a:t>COST APPROACHES TO PRICING</a:t>
            </a:r>
          </a:p>
        </p:txBody>
      </p:sp>
      <p:sp>
        <p:nvSpPr>
          <p:cNvPr id="72722" name="Text Box 24"/>
          <p:cNvSpPr txBox="1">
            <a:spLocks noChangeArrowheads="1"/>
          </p:cNvSpPr>
          <p:nvPr/>
        </p:nvSpPr>
        <p:spPr bwMode="auto">
          <a:xfrm>
            <a:off x="685800" y="2087563"/>
            <a:ext cx="8153400" cy="444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solidFill>
                  <a:srgbClr val="000000"/>
                </a:solidFill>
                <a:miter lim="800000"/>
                <a:headEnd type="none" w="sm" len="sm"/>
                <a:tailEnd type="none" w="sm" len="sm"/>
              </a14:hiddenLine>
            </a:ext>
          </a:extLst>
        </p:spPr>
        <p:txBody>
          <a:bodyPr>
            <a:spAutoFit/>
          </a:bodyPr>
          <a:lstStyle>
            <a:lvl1pPr marL="406400" indent="-406400">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l">
              <a:lnSpc>
                <a:spcPct val="105000"/>
              </a:lnSpc>
              <a:spcBef>
                <a:spcPct val="20000"/>
              </a:spcBef>
              <a:buSzPct val="80000"/>
            </a:pPr>
            <a:r>
              <a:rPr lang="en-US" sz="2200" b="1">
                <a:latin typeface="+mn-lt"/>
              </a:rPr>
              <a:t>Step 2:</a:t>
            </a:r>
            <a:r>
              <a:rPr lang="en-US" sz="2200">
                <a:latin typeface="+mn-lt"/>
              </a:rPr>
              <a:t>  Compute the markup percentage.</a:t>
            </a:r>
          </a:p>
        </p:txBody>
      </p:sp>
      <p:sp>
        <p:nvSpPr>
          <p:cNvPr id="72723" name="Text Box 25"/>
          <p:cNvSpPr txBox="1">
            <a:spLocks noChangeArrowheads="1"/>
          </p:cNvSpPr>
          <p:nvPr/>
        </p:nvSpPr>
        <p:spPr bwMode="auto">
          <a:xfrm>
            <a:off x="685800" y="1446213"/>
            <a:ext cx="7010400" cy="5032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l">
              <a:spcBef>
                <a:spcPct val="50000"/>
              </a:spcBef>
            </a:pPr>
            <a:r>
              <a:rPr lang="en-US" sz="2700" b="1">
                <a:solidFill>
                  <a:srgbClr val="800000"/>
                </a:solidFill>
                <a:latin typeface="+mn-lt"/>
              </a:rPr>
              <a:t>Variable-Cost Pricing - </a:t>
            </a:r>
            <a:r>
              <a:rPr lang="en-US" sz="2300" b="1">
                <a:latin typeface="+mn-lt"/>
              </a:rPr>
              <a:t>Illustration</a:t>
            </a:r>
            <a:endParaRPr lang="en-US" sz="2000" b="1">
              <a:latin typeface="+mn-lt"/>
            </a:endParaRPr>
          </a:p>
        </p:txBody>
      </p:sp>
      <p:sp>
        <p:nvSpPr>
          <p:cNvPr id="2" name="Slide Number Placeholder 1"/>
          <p:cNvSpPr>
            <a:spLocks noGrp="1"/>
          </p:cNvSpPr>
          <p:nvPr>
            <p:ph type="sldNum" sz="quarter" idx="11"/>
          </p:nvPr>
        </p:nvSpPr>
        <p:spPr/>
        <p:txBody>
          <a:bodyPr/>
          <a:lstStyle/>
          <a:p>
            <a:fld id="{21532FC2-EE80-4687-858D-FD26C82D260B}" type="slidenum">
              <a:rPr lang="en-US" smtClean="0"/>
              <a:pPr/>
              <a:t>43</a:t>
            </a:fld>
            <a:endParaRPr lang="en-US"/>
          </a:p>
        </p:txBody>
      </p:sp>
    </p:spTree>
    <p:extLst>
      <p:ext uri="{BB962C8B-B14F-4D97-AF65-F5344CB8AC3E}">
        <p14:creationId xmlns:p14="http://schemas.microsoft.com/office/powerpoint/2010/main" xmlns="" val="76990731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xit" presetSubtype="8" fill="hold" grpId="0" nodeType="clickEffect">
                                  <p:stCondLst>
                                    <p:cond delay="0"/>
                                  </p:stCondLst>
                                  <p:childTnLst>
                                    <p:animEffect transition="out" filter="wipe(left)">
                                      <p:cBhvr>
                                        <p:cTn id="6" dur="500"/>
                                        <p:tgtEl>
                                          <p:spTgt spid="1164299"/>
                                        </p:tgtEl>
                                      </p:cBhvr>
                                    </p:animEffect>
                                    <p:set>
                                      <p:cBhvr>
                                        <p:cTn id="7" dur="1" fill="hold">
                                          <p:stCondLst>
                                            <p:cond delay="499"/>
                                          </p:stCondLst>
                                        </p:cTn>
                                        <p:tgtEl>
                                          <p:spTgt spid="1164299"/>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xit" presetSubtype="8" fill="hold" grpId="0" nodeType="clickEffect">
                                  <p:stCondLst>
                                    <p:cond delay="0"/>
                                  </p:stCondLst>
                                  <p:childTnLst>
                                    <p:animEffect transition="out" filter="wipe(left)">
                                      <p:cBhvr>
                                        <p:cTn id="11" dur="500"/>
                                        <p:tgtEl>
                                          <p:spTgt spid="1164300"/>
                                        </p:tgtEl>
                                      </p:cBhvr>
                                    </p:animEffect>
                                    <p:set>
                                      <p:cBhvr>
                                        <p:cTn id="12" dur="1" fill="hold">
                                          <p:stCondLst>
                                            <p:cond delay="499"/>
                                          </p:stCondLst>
                                        </p:cTn>
                                        <p:tgtEl>
                                          <p:spTgt spid="1164300"/>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xit" presetSubtype="8" fill="hold" grpId="0" nodeType="clickEffect">
                                  <p:stCondLst>
                                    <p:cond delay="0"/>
                                  </p:stCondLst>
                                  <p:childTnLst>
                                    <p:animEffect transition="out" filter="wipe(left)">
                                      <p:cBhvr>
                                        <p:cTn id="16" dur="500"/>
                                        <p:tgtEl>
                                          <p:spTgt spid="1164301"/>
                                        </p:tgtEl>
                                      </p:cBhvr>
                                    </p:animEffect>
                                    <p:set>
                                      <p:cBhvr>
                                        <p:cTn id="17" dur="1" fill="hold">
                                          <p:stCondLst>
                                            <p:cond delay="499"/>
                                          </p:stCondLst>
                                        </p:cTn>
                                        <p:tgtEl>
                                          <p:spTgt spid="1164301"/>
                                        </p:tgtEl>
                                        <p:attrNameLst>
                                          <p:attrName>style.visibility</p:attrName>
                                        </p:attrNameLst>
                                      </p:cBhvr>
                                      <p:to>
                                        <p:strVal val="hidden"/>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xit" presetSubtype="8" fill="hold" grpId="0" nodeType="clickEffect">
                                  <p:stCondLst>
                                    <p:cond delay="0"/>
                                  </p:stCondLst>
                                  <p:childTnLst>
                                    <p:animEffect transition="out" filter="wipe(left)">
                                      <p:cBhvr>
                                        <p:cTn id="21" dur="500"/>
                                        <p:tgtEl>
                                          <p:spTgt spid="1164302"/>
                                        </p:tgtEl>
                                      </p:cBhvr>
                                    </p:animEffect>
                                    <p:set>
                                      <p:cBhvr>
                                        <p:cTn id="22" dur="1" fill="hold">
                                          <p:stCondLst>
                                            <p:cond delay="499"/>
                                          </p:stCondLst>
                                        </p:cTn>
                                        <p:tgtEl>
                                          <p:spTgt spid="1164302"/>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xit" presetSubtype="8" fill="hold" grpId="0" nodeType="clickEffect">
                                  <p:stCondLst>
                                    <p:cond delay="0"/>
                                  </p:stCondLst>
                                  <p:childTnLst>
                                    <p:animEffect transition="out" filter="wipe(left)">
                                      <p:cBhvr>
                                        <p:cTn id="26" dur="500"/>
                                        <p:tgtEl>
                                          <p:spTgt spid="1164303"/>
                                        </p:tgtEl>
                                      </p:cBhvr>
                                    </p:animEffect>
                                    <p:set>
                                      <p:cBhvr>
                                        <p:cTn id="27" dur="1" fill="hold">
                                          <p:stCondLst>
                                            <p:cond delay="499"/>
                                          </p:stCondLst>
                                        </p:cTn>
                                        <p:tgtEl>
                                          <p:spTgt spid="1164303"/>
                                        </p:tgtEl>
                                        <p:attrNameLst>
                                          <p:attrName>style.visibility</p:attrName>
                                        </p:attrNameLst>
                                      </p:cBhvr>
                                      <p:to>
                                        <p:strVal val="hidden"/>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xit" presetSubtype="8" fill="hold" grpId="0" nodeType="clickEffect">
                                  <p:stCondLst>
                                    <p:cond delay="0"/>
                                  </p:stCondLst>
                                  <p:childTnLst>
                                    <p:animEffect transition="out" filter="wipe(left)">
                                      <p:cBhvr>
                                        <p:cTn id="31" dur="500"/>
                                        <p:tgtEl>
                                          <p:spTgt spid="1164304"/>
                                        </p:tgtEl>
                                      </p:cBhvr>
                                    </p:animEffect>
                                    <p:set>
                                      <p:cBhvr>
                                        <p:cTn id="32" dur="1" fill="hold">
                                          <p:stCondLst>
                                            <p:cond delay="499"/>
                                          </p:stCondLst>
                                        </p:cTn>
                                        <p:tgtEl>
                                          <p:spTgt spid="1164304"/>
                                        </p:tgtEl>
                                        <p:attrNameLst>
                                          <p:attrName>style.visibility</p:attrName>
                                        </p:attrNameLst>
                                      </p:cBhvr>
                                      <p:to>
                                        <p:strVal val="hidden"/>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xit" presetSubtype="8" fill="hold" grpId="0" nodeType="clickEffect">
                                  <p:stCondLst>
                                    <p:cond delay="0"/>
                                  </p:stCondLst>
                                  <p:childTnLst>
                                    <p:animEffect transition="out" filter="wipe(left)">
                                      <p:cBhvr>
                                        <p:cTn id="36" dur="500"/>
                                        <p:tgtEl>
                                          <p:spTgt spid="1164309"/>
                                        </p:tgtEl>
                                      </p:cBhvr>
                                    </p:animEffect>
                                    <p:set>
                                      <p:cBhvr>
                                        <p:cTn id="37" dur="1" fill="hold">
                                          <p:stCondLst>
                                            <p:cond delay="499"/>
                                          </p:stCondLst>
                                        </p:cTn>
                                        <p:tgtEl>
                                          <p:spTgt spid="1164309"/>
                                        </p:tgtEl>
                                        <p:attrNameLst>
                                          <p:attrName>style.visibility</p:attrName>
                                        </p:attrNameLst>
                                      </p:cBhvr>
                                      <p:to>
                                        <p:strVal val="hidden"/>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xit" presetSubtype="8" fill="hold" grpId="0" nodeType="clickEffect">
                                  <p:stCondLst>
                                    <p:cond delay="0"/>
                                  </p:stCondLst>
                                  <p:childTnLst>
                                    <p:animEffect transition="out" filter="wipe(left)">
                                      <p:cBhvr>
                                        <p:cTn id="41" dur="500"/>
                                        <p:tgtEl>
                                          <p:spTgt spid="1164305"/>
                                        </p:tgtEl>
                                      </p:cBhvr>
                                    </p:animEffect>
                                    <p:set>
                                      <p:cBhvr>
                                        <p:cTn id="42" dur="1" fill="hold">
                                          <p:stCondLst>
                                            <p:cond delay="499"/>
                                          </p:stCondLst>
                                        </p:cTn>
                                        <p:tgtEl>
                                          <p:spTgt spid="116430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4299" grpId="0" animBg="1"/>
      <p:bldP spid="1164300" grpId="0" animBg="1"/>
      <p:bldP spid="1164301" grpId="0" animBg="1"/>
      <p:bldP spid="1164302" grpId="0" animBg="1"/>
      <p:bldP spid="1164303" grpId="0" animBg="1"/>
      <p:bldP spid="1164304" grpId="0" animBg="1"/>
      <p:bldP spid="1164305" grpId="0" animBg="1"/>
      <p:bldP spid="1164309"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6338" name="Text Box 2"/>
          <p:cNvSpPr txBox="1">
            <a:spLocks noChangeArrowheads="1"/>
          </p:cNvSpPr>
          <p:nvPr/>
        </p:nvSpPr>
        <p:spPr bwMode="auto">
          <a:xfrm>
            <a:off x="5326063" y="5938838"/>
            <a:ext cx="184150" cy="336550"/>
          </a:xfrm>
          <a:prstGeom prst="rect">
            <a:avLst/>
          </a:prstGeom>
          <a:noFill/>
          <a:ln w="12700" cap="sq">
            <a:noFill/>
            <a:miter lim="800000"/>
            <a:headEnd type="none" w="sm" len="sm"/>
            <a:tailEnd type="none" w="sm" len="sm"/>
          </a:ln>
          <a:effectLst/>
        </p:spPr>
        <p:txBody>
          <a:bodyPr wrap="none">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ctr"/>
            <a:endParaRPr lang="en-US" sz="1600" b="1" i="1">
              <a:solidFill>
                <a:schemeClr val="bg2"/>
              </a:solidFill>
              <a:effectLst>
                <a:outerShdw blurRad="38100" dist="38100" dir="2700000" algn="tl">
                  <a:srgbClr val="C0C0C0"/>
                </a:outerShdw>
              </a:effectLst>
              <a:latin typeface="Arial" panose="020B0604020202020204" pitchFamily="34" charset="0"/>
            </a:endParaRPr>
          </a:p>
        </p:txBody>
      </p:sp>
      <p:sp>
        <p:nvSpPr>
          <p:cNvPr id="73731" name="Text Box 4"/>
          <p:cNvSpPr txBox="1">
            <a:spLocks noChangeArrowheads="1"/>
          </p:cNvSpPr>
          <p:nvPr/>
        </p:nvSpPr>
        <p:spPr bwMode="auto">
          <a:xfrm>
            <a:off x="6705600" y="2286000"/>
            <a:ext cx="18415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wrap="none">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ctr"/>
            <a:endParaRPr lang="en-US" sz="2400">
              <a:latin typeface="+mn-lt"/>
            </a:endParaRPr>
          </a:p>
        </p:txBody>
      </p:sp>
      <p:sp>
        <p:nvSpPr>
          <p:cNvPr id="73733" name="Rectangle 9"/>
          <p:cNvSpPr>
            <a:spLocks noChangeArrowheads="1"/>
          </p:cNvSpPr>
          <p:nvPr/>
        </p:nvSpPr>
        <p:spPr bwMode="auto">
          <a:xfrm>
            <a:off x="762000" y="4038600"/>
            <a:ext cx="8001000" cy="895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lgn="ctr">
                <a:solidFill>
                  <a:srgbClr val="000000"/>
                </a:solidFill>
                <a:miter lim="800000"/>
                <a:headEnd type="none" w="sm" len="sm"/>
                <a:tailEnd type="none" w="sm" len="sm"/>
              </a14:hiddenLine>
            </a:ext>
          </a:extLst>
        </p:spPr>
        <p:txBody>
          <a:bodyPr>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l">
              <a:lnSpc>
                <a:spcPct val="125000"/>
              </a:lnSpc>
              <a:spcBef>
                <a:spcPct val="60000"/>
              </a:spcBef>
              <a:buSzPct val="80000"/>
            </a:pPr>
            <a:r>
              <a:rPr lang="en-US" sz="2100">
                <a:latin typeface="+mn-lt"/>
              </a:rPr>
              <a:t>Using the $132 target price produces the desired 20% ROI at a volume level of 10,000 units.</a:t>
            </a:r>
          </a:p>
        </p:txBody>
      </p:sp>
      <p:pic>
        <p:nvPicPr>
          <p:cNvPr id="73735" name="Picture 11"/>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85800" y="2819400"/>
            <a:ext cx="7924800" cy="914400"/>
          </a:xfrm>
          <a:prstGeom prst="rect">
            <a:avLst/>
          </a:prstGeom>
          <a:noFill/>
          <a:ln w="19050" algn="ctr">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73736" name="Rectangle 12"/>
          <p:cNvSpPr>
            <a:spLocks noChangeArrowheads="1"/>
          </p:cNvSpPr>
          <p:nvPr/>
        </p:nvSpPr>
        <p:spPr bwMode="auto">
          <a:xfrm>
            <a:off x="304800" y="457200"/>
            <a:ext cx="8534400"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lnSpcReduction="20000"/>
          </a:bodyPr>
          <a:lstStyle/>
          <a:p>
            <a:r>
              <a:rPr lang="en-US" sz="4000" b="1" i="1" dirty="0" smtClean="0">
                <a:solidFill>
                  <a:schemeClr val="tx2"/>
                </a:solidFill>
                <a:latin typeface="+mj-lt"/>
                <a:ea typeface="+mj-ea"/>
                <a:cs typeface="+mj-cs"/>
              </a:rPr>
              <a:t>OTHER </a:t>
            </a:r>
            <a:r>
              <a:rPr lang="en-US" sz="4000" b="1" i="1" dirty="0">
                <a:solidFill>
                  <a:schemeClr val="tx2"/>
                </a:solidFill>
                <a:latin typeface="+mj-lt"/>
                <a:ea typeface="+mj-ea"/>
                <a:cs typeface="+mj-cs"/>
              </a:rPr>
              <a:t>COST APPROACHES TO PRICING</a:t>
            </a:r>
          </a:p>
        </p:txBody>
      </p:sp>
      <p:sp>
        <p:nvSpPr>
          <p:cNvPr id="73738" name="Text Box 14"/>
          <p:cNvSpPr txBox="1">
            <a:spLocks noChangeArrowheads="1"/>
          </p:cNvSpPr>
          <p:nvPr/>
        </p:nvSpPr>
        <p:spPr bwMode="auto">
          <a:xfrm>
            <a:off x="685800" y="2087563"/>
            <a:ext cx="8153400" cy="444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solidFill>
                  <a:srgbClr val="000000"/>
                </a:solidFill>
                <a:miter lim="800000"/>
                <a:headEnd type="none" w="sm" len="sm"/>
                <a:tailEnd type="none" w="sm" len="sm"/>
              </a14:hiddenLine>
            </a:ext>
          </a:extLst>
        </p:spPr>
        <p:txBody>
          <a:bodyPr>
            <a:spAutoFit/>
          </a:bodyPr>
          <a:lstStyle>
            <a:lvl1pPr marL="406400" indent="-406400">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l">
              <a:lnSpc>
                <a:spcPct val="105000"/>
              </a:lnSpc>
              <a:spcBef>
                <a:spcPct val="20000"/>
              </a:spcBef>
              <a:buSzPct val="80000"/>
            </a:pPr>
            <a:r>
              <a:rPr lang="en-US" sz="2200" b="1">
                <a:latin typeface="+mn-lt"/>
              </a:rPr>
              <a:t>Step 3:</a:t>
            </a:r>
            <a:r>
              <a:rPr lang="en-US" sz="2200">
                <a:latin typeface="+mn-lt"/>
              </a:rPr>
              <a:t>  Set target selling price.</a:t>
            </a:r>
          </a:p>
        </p:txBody>
      </p:sp>
      <p:sp>
        <p:nvSpPr>
          <p:cNvPr id="73739" name="Text Box 15"/>
          <p:cNvSpPr txBox="1">
            <a:spLocks noChangeArrowheads="1"/>
          </p:cNvSpPr>
          <p:nvPr/>
        </p:nvSpPr>
        <p:spPr bwMode="auto">
          <a:xfrm>
            <a:off x="685800" y="1446213"/>
            <a:ext cx="7010400" cy="5032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l">
              <a:spcBef>
                <a:spcPct val="50000"/>
              </a:spcBef>
            </a:pPr>
            <a:r>
              <a:rPr lang="en-US" sz="2700" b="1">
                <a:solidFill>
                  <a:srgbClr val="800000"/>
                </a:solidFill>
                <a:latin typeface="+mn-lt"/>
              </a:rPr>
              <a:t>Variable-Cost Pricing - </a:t>
            </a:r>
            <a:r>
              <a:rPr lang="en-US" sz="2300" b="1">
                <a:latin typeface="+mn-lt"/>
              </a:rPr>
              <a:t>Illustration</a:t>
            </a:r>
            <a:endParaRPr lang="en-US" sz="2000" b="1">
              <a:latin typeface="+mn-lt"/>
            </a:endParaRPr>
          </a:p>
        </p:txBody>
      </p:sp>
      <p:sp>
        <p:nvSpPr>
          <p:cNvPr id="2" name="Slide Number Placeholder 1"/>
          <p:cNvSpPr>
            <a:spLocks noGrp="1"/>
          </p:cNvSpPr>
          <p:nvPr>
            <p:ph type="sldNum" sz="quarter" idx="11"/>
          </p:nvPr>
        </p:nvSpPr>
        <p:spPr/>
        <p:txBody>
          <a:bodyPr/>
          <a:lstStyle/>
          <a:p>
            <a:fld id="{21532FC2-EE80-4687-858D-FD26C82D260B}" type="slidenum">
              <a:rPr lang="en-US" smtClean="0"/>
              <a:pPr/>
              <a:t>44</a:t>
            </a:fld>
            <a:endParaRPr lang="en-US"/>
          </a:p>
        </p:txBody>
      </p:sp>
    </p:spTree>
    <p:extLst>
      <p:ext uri="{BB962C8B-B14F-4D97-AF65-F5344CB8AC3E}">
        <p14:creationId xmlns:p14="http://schemas.microsoft.com/office/powerpoint/2010/main" xmlns="" val="99001789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1154" name="Text Box 2"/>
          <p:cNvSpPr txBox="1">
            <a:spLocks noChangeArrowheads="1"/>
          </p:cNvSpPr>
          <p:nvPr/>
        </p:nvSpPr>
        <p:spPr bwMode="auto">
          <a:xfrm>
            <a:off x="5326063" y="5938838"/>
            <a:ext cx="184150" cy="336550"/>
          </a:xfrm>
          <a:prstGeom prst="rect">
            <a:avLst/>
          </a:prstGeom>
          <a:noFill/>
          <a:ln w="12700" cap="sq">
            <a:noFill/>
            <a:miter lim="800000"/>
            <a:headEnd type="none" w="sm" len="sm"/>
            <a:tailEnd type="none" w="sm" len="sm"/>
          </a:ln>
          <a:effectLst/>
        </p:spPr>
        <p:txBody>
          <a:bodyPr wrap="none">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ctr"/>
            <a:endParaRPr lang="en-US" sz="1600" b="1" i="1">
              <a:solidFill>
                <a:schemeClr val="bg2"/>
              </a:solidFill>
              <a:effectLst>
                <a:outerShdw blurRad="38100" dist="38100" dir="2700000" algn="tl">
                  <a:srgbClr val="C0C0C0"/>
                </a:outerShdw>
              </a:effectLst>
              <a:latin typeface="Arial" panose="020B0604020202020204" pitchFamily="34" charset="0"/>
            </a:endParaRPr>
          </a:p>
        </p:txBody>
      </p:sp>
      <p:sp>
        <p:nvSpPr>
          <p:cNvPr id="74755" name="Text Box 3"/>
          <p:cNvSpPr txBox="1">
            <a:spLocks noChangeArrowheads="1"/>
          </p:cNvSpPr>
          <p:nvPr/>
        </p:nvSpPr>
        <p:spPr bwMode="auto">
          <a:xfrm>
            <a:off x="6705600" y="2286000"/>
            <a:ext cx="18415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wrap="none">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ctr"/>
            <a:endParaRPr lang="en-US" sz="2400">
              <a:latin typeface="Arial" panose="020B0604020202020204" pitchFamily="34" charset="0"/>
            </a:endParaRPr>
          </a:p>
        </p:txBody>
      </p:sp>
      <p:sp>
        <p:nvSpPr>
          <p:cNvPr id="74756" name="Rectangle 4"/>
          <p:cNvSpPr>
            <a:spLocks noChangeArrowheads="1"/>
          </p:cNvSpPr>
          <p:nvPr/>
        </p:nvSpPr>
        <p:spPr bwMode="auto">
          <a:xfrm>
            <a:off x="685800" y="1477963"/>
            <a:ext cx="6934200" cy="4270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l"/>
            <a:r>
              <a:rPr lang="en-US" sz="2200">
                <a:latin typeface="Arial" panose="020B0604020202020204" pitchFamily="34" charset="0"/>
              </a:rPr>
              <a:t>Proof of 20% ROI—contribution approach</a:t>
            </a:r>
          </a:p>
        </p:txBody>
      </p:sp>
      <p:sp>
        <p:nvSpPr>
          <p:cNvPr id="74759" name="Rectangle 7"/>
          <p:cNvSpPr>
            <a:spLocks noChangeArrowheads="1"/>
          </p:cNvSpPr>
          <p:nvPr/>
        </p:nvSpPr>
        <p:spPr bwMode="auto">
          <a:xfrm>
            <a:off x="304800" y="457200"/>
            <a:ext cx="8534400"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lnSpcReduction="20000"/>
          </a:bodyPr>
          <a:lstStyle/>
          <a:p>
            <a:r>
              <a:rPr lang="en-US" sz="4000" b="1" i="1" dirty="0" smtClean="0">
                <a:solidFill>
                  <a:schemeClr val="tx2"/>
                </a:solidFill>
                <a:latin typeface="+mj-lt"/>
                <a:ea typeface="+mj-ea"/>
                <a:cs typeface="+mj-cs"/>
              </a:rPr>
              <a:t>OTHER </a:t>
            </a:r>
            <a:r>
              <a:rPr lang="en-US" sz="4000" b="1" i="1" dirty="0">
                <a:solidFill>
                  <a:schemeClr val="tx2"/>
                </a:solidFill>
                <a:latin typeface="+mj-lt"/>
                <a:ea typeface="+mj-ea"/>
                <a:cs typeface="+mj-cs"/>
              </a:rPr>
              <a:t>COST APPROACHES TO PRICING</a:t>
            </a:r>
          </a:p>
        </p:txBody>
      </p:sp>
      <p:pic>
        <p:nvPicPr>
          <p:cNvPr id="74761" name="Picture 10"/>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143000" y="2111375"/>
            <a:ext cx="6858000" cy="4351338"/>
          </a:xfrm>
          <a:prstGeom prst="rect">
            <a:avLst/>
          </a:prstGeom>
          <a:noFill/>
          <a:ln w="19050" cap="sq" algn="ctr">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21532FC2-EE80-4687-858D-FD26C82D260B}" type="slidenum">
              <a:rPr lang="en-US" smtClean="0"/>
              <a:pPr/>
              <a:t>45</a:t>
            </a:fld>
            <a:endParaRPr lang="en-US"/>
          </a:p>
        </p:txBody>
      </p:sp>
    </p:spTree>
    <p:extLst>
      <p:ext uri="{BB962C8B-B14F-4D97-AF65-F5344CB8AC3E}">
        <p14:creationId xmlns:p14="http://schemas.microsoft.com/office/powerpoint/2010/main" xmlns="" val="163138459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body" sz="half" idx="1"/>
          </p:nvPr>
        </p:nvSpPr>
        <p:spPr>
          <a:xfrm>
            <a:off x="457200" y="2057400"/>
            <a:ext cx="8077200" cy="3962400"/>
          </a:xfrm>
          <a:solidFill>
            <a:schemeClr val="bg1"/>
          </a:solidFill>
          <a:ln cap="flat">
            <a:solidFill>
              <a:schemeClr val="bg1"/>
            </a:solidFill>
          </a:ln>
        </p:spPr>
        <p:txBody>
          <a:bodyPr lIns="90488" tIns="44450" rIns="90488" bIns="44450"/>
          <a:lstStyle/>
          <a:p>
            <a:pPr marL="609600" lvl="1" indent="-381000">
              <a:lnSpc>
                <a:spcPct val="115000"/>
              </a:lnSpc>
              <a:spcBef>
                <a:spcPct val="45000"/>
              </a:spcBef>
              <a:buClr>
                <a:srgbClr val="FF0000"/>
              </a:buClr>
              <a:buFont typeface="Wingdings" panose="05000000000000000000" pitchFamily="2" charset="2"/>
              <a:buNone/>
            </a:pPr>
            <a:r>
              <a:rPr lang="en-US" sz="2200" b="0" smtClean="0">
                <a:effectLst/>
              </a:rPr>
              <a:t>Avoids blurring effects of cost behavior on operating income.</a:t>
            </a:r>
          </a:p>
          <a:p>
            <a:pPr marL="609600" lvl="1" indent="-381000">
              <a:lnSpc>
                <a:spcPct val="115000"/>
              </a:lnSpc>
              <a:spcBef>
                <a:spcPct val="45000"/>
              </a:spcBef>
              <a:buClr>
                <a:srgbClr val="FF0000"/>
              </a:buClr>
              <a:buFont typeface="Wingdings" panose="05000000000000000000" pitchFamily="2" charset="2"/>
              <a:buNone/>
            </a:pPr>
            <a:r>
              <a:rPr lang="en-US" sz="2200" smtClean="0">
                <a:solidFill>
                  <a:schemeClr val="tx1"/>
                </a:solidFill>
                <a:effectLst/>
              </a:rPr>
              <a:t>Reasons:</a:t>
            </a:r>
          </a:p>
          <a:p>
            <a:pPr marL="914400" lvl="2" indent="-457200">
              <a:lnSpc>
                <a:spcPct val="115000"/>
              </a:lnSpc>
              <a:spcBef>
                <a:spcPct val="45000"/>
              </a:spcBef>
              <a:buClr>
                <a:schemeClr val="tx1"/>
              </a:buClr>
              <a:buSzTx/>
              <a:buFont typeface="Wingdings" panose="05000000000000000000" pitchFamily="2" charset="2"/>
              <a:buAutoNum type="arabicPeriod"/>
            </a:pPr>
            <a:r>
              <a:rPr lang="en-US" sz="2100" b="0" smtClean="0">
                <a:effectLst/>
              </a:rPr>
              <a:t>More consistent with CVP analysis. </a:t>
            </a:r>
          </a:p>
          <a:p>
            <a:pPr marL="914400" lvl="2" indent="-457200">
              <a:lnSpc>
                <a:spcPct val="115000"/>
              </a:lnSpc>
              <a:spcBef>
                <a:spcPct val="45000"/>
              </a:spcBef>
              <a:buClr>
                <a:schemeClr val="tx1"/>
              </a:buClr>
              <a:buSzTx/>
              <a:buFont typeface="Wingdings" panose="05000000000000000000" pitchFamily="2" charset="2"/>
              <a:buAutoNum type="arabicPeriod"/>
            </a:pPr>
            <a:r>
              <a:rPr lang="en-US" sz="2100" b="0" smtClean="0">
                <a:effectLst/>
              </a:rPr>
              <a:t>Provides data for pricing special orders by showing incremental cost of accepting one more order.</a:t>
            </a:r>
          </a:p>
          <a:p>
            <a:pPr marL="914400" lvl="2" indent="-457200">
              <a:lnSpc>
                <a:spcPct val="115000"/>
              </a:lnSpc>
              <a:spcBef>
                <a:spcPct val="45000"/>
              </a:spcBef>
              <a:buClr>
                <a:schemeClr val="tx1"/>
              </a:buClr>
              <a:buSzTx/>
              <a:buFont typeface="Wingdings" panose="05000000000000000000" pitchFamily="2" charset="2"/>
              <a:buAutoNum type="arabicPeriod"/>
            </a:pPr>
            <a:r>
              <a:rPr lang="en-US" sz="2100" b="0" smtClean="0">
                <a:effectLst/>
              </a:rPr>
              <a:t>Avoids arbitrary allocation of common fixed costs to individual product lines.</a:t>
            </a:r>
          </a:p>
        </p:txBody>
      </p:sp>
      <p:sp>
        <p:nvSpPr>
          <p:cNvPr id="75780" name="Rectangle 4"/>
          <p:cNvSpPr>
            <a:spLocks noChangeArrowheads="1"/>
          </p:cNvSpPr>
          <p:nvPr/>
        </p:nvSpPr>
        <p:spPr bwMode="auto">
          <a:xfrm>
            <a:off x="304800" y="457200"/>
            <a:ext cx="8534400"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lnSpcReduction="20000"/>
          </a:bodyPr>
          <a:lstStyle/>
          <a:p>
            <a:r>
              <a:rPr lang="en-US" sz="4000" b="1" i="1" dirty="0" smtClean="0">
                <a:solidFill>
                  <a:schemeClr val="tx2"/>
                </a:solidFill>
                <a:latin typeface="+mj-lt"/>
                <a:ea typeface="+mj-ea"/>
                <a:cs typeface="+mj-cs"/>
              </a:rPr>
              <a:t>OTHER </a:t>
            </a:r>
            <a:r>
              <a:rPr lang="en-US" sz="4000" b="1" i="1" dirty="0">
                <a:solidFill>
                  <a:schemeClr val="tx2"/>
                </a:solidFill>
                <a:latin typeface="+mj-lt"/>
                <a:ea typeface="+mj-ea"/>
                <a:cs typeface="+mj-cs"/>
              </a:rPr>
              <a:t>COST APPROACHES TO PRICING</a:t>
            </a:r>
          </a:p>
        </p:txBody>
      </p:sp>
      <p:sp>
        <p:nvSpPr>
          <p:cNvPr id="75782" name="Rectangle 6"/>
          <p:cNvSpPr>
            <a:spLocks noChangeArrowheads="1"/>
          </p:cNvSpPr>
          <p:nvPr/>
        </p:nvSpPr>
        <p:spPr bwMode="auto">
          <a:xfrm>
            <a:off x="685800" y="1477963"/>
            <a:ext cx="6934200" cy="473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l"/>
            <a:r>
              <a:rPr lang="en-US" altLang="en-US" sz="2500" b="1">
                <a:latin typeface="Arial" panose="020B0604020202020204" pitchFamily="34" charset="0"/>
              </a:rPr>
              <a:t>Summary:  Variable-Cost Pricing</a:t>
            </a:r>
            <a:endParaRPr lang="en-US" sz="2500" b="1">
              <a:latin typeface="Arial" panose="020B0604020202020204" pitchFamily="34" charset="0"/>
            </a:endParaRPr>
          </a:p>
        </p:txBody>
      </p:sp>
      <p:sp>
        <p:nvSpPr>
          <p:cNvPr id="2" name="Slide Number Placeholder 1"/>
          <p:cNvSpPr>
            <a:spLocks noGrp="1"/>
          </p:cNvSpPr>
          <p:nvPr>
            <p:ph type="sldNum" sz="quarter" idx="11"/>
          </p:nvPr>
        </p:nvSpPr>
        <p:spPr/>
        <p:txBody>
          <a:bodyPr/>
          <a:lstStyle/>
          <a:p>
            <a:fld id="{408DF351-3098-4298-B2EA-A98B74C1097E}" type="slidenum">
              <a:rPr lang="en-US" smtClean="0"/>
              <a:pPr/>
              <a:t>46</a:t>
            </a:fld>
            <a:endParaRPr lang="en-US"/>
          </a:p>
        </p:txBody>
      </p:sp>
    </p:spTree>
    <p:extLst>
      <p:ext uri="{BB962C8B-B14F-4D97-AF65-F5344CB8AC3E}">
        <p14:creationId xmlns:p14="http://schemas.microsoft.com/office/powerpoint/2010/main" xmlns="" val="170798478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57200" y="549275"/>
            <a:ext cx="8229600" cy="1143000"/>
          </a:xfrm>
        </p:spPr>
        <p:txBody>
          <a:bodyPr/>
          <a:lstStyle/>
          <a:p>
            <a:pPr eaLnBrk="1" hangingPunct="1"/>
            <a:r>
              <a:rPr lang="en-US" smtClean="0"/>
              <a:t>Sales Variances</a:t>
            </a:r>
          </a:p>
        </p:txBody>
      </p:sp>
      <p:sp>
        <p:nvSpPr>
          <p:cNvPr id="28675" name="Rectangle 3"/>
          <p:cNvSpPr>
            <a:spLocks noGrp="1" noChangeArrowheads="1"/>
          </p:cNvSpPr>
          <p:nvPr>
            <p:ph idx="1"/>
          </p:nvPr>
        </p:nvSpPr>
        <p:spPr/>
        <p:txBody>
          <a:bodyPr/>
          <a:lstStyle/>
          <a:p>
            <a:pPr eaLnBrk="1" hangingPunct="1">
              <a:lnSpc>
                <a:spcPct val="90000"/>
              </a:lnSpc>
            </a:pPr>
            <a:r>
              <a:rPr lang="en-US" sz="2700" smtClean="0"/>
              <a:t>Level 1: Static-budget variance – the difference between an actual result and the static-budgeted amount</a:t>
            </a:r>
          </a:p>
          <a:p>
            <a:pPr eaLnBrk="1" hangingPunct="1">
              <a:lnSpc>
                <a:spcPct val="90000"/>
              </a:lnSpc>
            </a:pPr>
            <a:r>
              <a:rPr lang="en-US" sz="2700" smtClean="0"/>
              <a:t>Level 2: Flexible-budget variance – the difference between an actual result and the flexible-budgeted amount</a:t>
            </a:r>
          </a:p>
          <a:p>
            <a:pPr eaLnBrk="1" hangingPunct="1">
              <a:lnSpc>
                <a:spcPct val="90000"/>
              </a:lnSpc>
            </a:pPr>
            <a:r>
              <a:rPr lang="en-US" sz="2700" smtClean="0"/>
              <a:t>Level 2: Sales-volume variance</a:t>
            </a:r>
          </a:p>
          <a:p>
            <a:pPr eaLnBrk="1" hangingPunct="1">
              <a:lnSpc>
                <a:spcPct val="90000"/>
              </a:lnSpc>
            </a:pPr>
            <a:r>
              <a:rPr lang="en-US" sz="2700" smtClean="0"/>
              <a:t>Level 3: Sales Quantity variance</a:t>
            </a:r>
          </a:p>
          <a:p>
            <a:pPr eaLnBrk="1" hangingPunct="1">
              <a:lnSpc>
                <a:spcPct val="90000"/>
              </a:lnSpc>
            </a:pPr>
            <a:r>
              <a:rPr lang="en-US" sz="2700" smtClean="0"/>
              <a:t>Level 3: Sales Mix variance</a:t>
            </a:r>
          </a:p>
        </p:txBody>
      </p:sp>
      <p:sp>
        <p:nvSpPr>
          <p:cNvPr id="2" name="Slide Number Placeholder 1"/>
          <p:cNvSpPr>
            <a:spLocks noGrp="1"/>
          </p:cNvSpPr>
          <p:nvPr>
            <p:ph type="sldNum" sz="quarter" idx="11"/>
          </p:nvPr>
        </p:nvSpPr>
        <p:spPr/>
        <p:txBody>
          <a:bodyPr/>
          <a:lstStyle/>
          <a:p>
            <a:fld id="{68B26A1F-DB4E-4FEA-B721-FF1971508766}" type="slidenum">
              <a:rPr lang="en-US" smtClean="0"/>
              <a:pPr/>
              <a:t>47</a:t>
            </a:fld>
            <a:endParaRPr lang="en-US"/>
          </a:p>
        </p:txBody>
      </p:sp>
    </p:spTree>
    <p:extLst>
      <p:ext uri="{BB962C8B-B14F-4D97-AF65-F5344CB8AC3E}">
        <p14:creationId xmlns:p14="http://schemas.microsoft.com/office/powerpoint/2010/main" xmlns="" val="210274892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p:txBody>
          <a:bodyPr/>
          <a:lstStyle/>
          <a:p>
            <a:pPr eaLnBrk="1" hangingPunct="1"/>
            <a:r>
              <a:rPr lang="en-US" smtClean="0"/>
              <a:t>Sales-Mix Variance</a:t>
            </a:r>
          </a:p>
        </p:txBody>
      </p:sp>
      <p:sp>
        <p:nvSpPr>
          <p:cNvPr id="2052" name="Rectangle 3"/>
          <p:cNvSpPr>
            <a:spLocks noGrp="1" noChangeArrowheads="1"/>
          </p:cNvSpPr>
          <p:nvPr>
            <p:ph type="body" sz="half" idx="1"/>
          </p:nvPr>
        </p:nvSpPr>
        <p:spPr/>
        <p:txBody>
          <a:bodyPr/>
          <a:lstStyle/>
          <a:p>
            <a:pPr eaLnBrk="1" hangingPunct="1"/>
            <a:r>
              <a:rPr lang="en-US" sz="2700" smtClean="0"/>
              <a:t>Measures shifts between selling more or less of higher or lower profitable products</a:t>
            </a:r>
          </a:p>
        </p:txBody>
      </p:sp>
      <p:graphicFrame>
        <p:nvGraphicFramePr>
          <p:cNvPr id="2050" name="Object 4"/>
          <p:cNvGraphicFramePr>
            <a:graphicFrameLocks noGrp="1" noChangeAspect="1"/>
          </p:cNvGraphicFramePr>
          <p:nvPr>
            <p:ph sz="half" idx="2"/>
          </p:nvPr>
        </p:nvGraphicFramePr>
        <p:xfrm>
          <a:off x="533400" y="3657600"/>
          <a:ext cx="8153400" cy="1809750"/>
        </p:xfrm>
        <a:graphic>
          <a:graphicData uri="http://schemas.openxmlformats.org/presentationml/2006/ole">
            <p:oleObj spid="_x0000_s136195" name="Visio" r:id="rId4" imgW="8446894" imgH="1875452" progId="">
              <p:embed/>
            </p:oleObj>
          </a:graphicData>
        </a:graphic>
      </p:graphicFrame>
      <p:sp>
        <p:nvSpPr>
          <p:cNvPr id="2" name="Slide Number Placeholder 1"/>
          <p:cNvSpPr>
            <a:spLocks noGrp="1"/>
          </p:cNvSpPr>
          <p:nvPr>
            <p:ph type="sldNum" sz="quarter" idx="11"/>
          </p:nvPr>
        </p:nvSpPr>
        <p:spPr/>
        <p:txBody>
          <a:bodyPr/>
          <a:lstStyle/>
          <a:p>
            <a:fld id="{C29451F2-082B-4C80-89EB-46D8871DFE5E}" type="slidenum">
              <a:rPr lang="en-US" smtClean="0"/>
              <a:pPr/>
              <a:t>48</a:t>
            </a:fld>
            <a:endParaRPr lang="en-US"/>
          </a:p>
        </p:txBody>
      </p:sp>
    </p:spTree>
    <p:extLst>
      <p:ext uri="{BB962C8B-B14F-4D97-AF65-F5344CB8AC3E}">
        <p14:creationId xmlns:p14="http://schemas.microsoft.com/office/powerpoint/2010/main" xmlns="" val="240471782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p:txBody>
          <a:bodyPr/>
          <a:lstStyle/>
          <a:p>
            <a:pPr eaLnBrk="1" hangingPunct="1"/>
            <a:r>
              <a:rPr lang="en-US" smtClean="0"/>
              <a:t>Sales-Quantity Variance</a:t>
            </a:r>
          </a:p>
        </p:txBody>
      </p:sp>
      <p:graphicFrame>
        <p:nvGraphicFramePr>
          <p:cNvPr id="23557" name="Object 5"/>
          <p:cNvGraphicFramePr>
            <a:graphicFrameLocks noGrp="1" noChangeAspect="1"/>
          </p:cNvGraphicFramePr>
          <p:nvPr>
            <p:ph idx="1"/>
          </p:nvPr>
        </p:nvGraphicFramePr>
        <p:xfrm>
          <a:off x="457200" y="3259138"/>
          <a:ext cx="8229600" cy="1741487"/>
        </p:xfrm>
        <a:graphic>
          <a:graphicData uri="http://schemas.openxmlformats.org/presentationml/2006/ole">
            <p:oleObj spid="_x0000_s137219" name="Visio" r:id="rId4" imgW="8861648" imgH="1875452" progId="">
              <p:embed/>
            </p:oleObj>
          </a:graphicData>
        </a:graphic>
      </p:graphicFrame>
      <p:sp>
        <p:nvSpPr>
          <p:cNvPr id="2" name="Slide Number Placeholder 1"/>
          <p:cNvSpPr>
            <a:spLocks noGrp="1"/>
          </p:cNvSpPr>
          <p:nvPr>
            <p:ph type="sldNum" sz="quarter" idx="11"/>
          </p:nvPr>
        </p:nvSpPr>
        <p:spPr/>
        <p:txBody>
          <a:bodyPr/>
          <a:lstStyle/>
          <a:p>
            <a:fld id="{68B26A1F-DB4E-4FEA-B721-FF1971508766}" type="slidenum">
              <a:rPr lang="en-US" smtClean="0"/>
              <a:pPr/>
              <a:t>49</a:t>
            </a:fld>
            <a:endParaRPr lang="en-US"/>
          </a:p>
        </p:txBody>
      </p:sp>
    </p:spTree>
    <p:extLst>
      <p:ext uri="{BB962C8B-B14F-4D97-AF65-F5344CB8AC3E}">
        <p14:creationId xmlns:p14="http://schemas.microsoft.com/office/powerpoint/2010/main" xmlns="" val="361437144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3557"/>
                                        </p:tgtEl>
                                        <p:attrNameLst>
                                          <p:attrName>style.visibility</p:attrName>
                                        </p:attrNameLst>
                                      </p:cBhvr>
                                      <p:to>
                                        <p:strVal val="visible"/>
                                      </p:to>
                                    </p:set>
                                    <p:anim calcmode="lin" valueType="num">
                                      <p:cBhvr additive="base">
                                        <p:cTn id="7" dur="500" fill="hold"/>
                                        <p:tgtEl>
                                          <p:spTgt spid="23557"/>
                                        </p:tgtEl>
                                        <p:attrNameLst>
                                          <p:attrName>ppt_x</p:attrName>
                                        </p:attrNameLst>
                                      </p:cBhvr>
                                      <p:tavLst>
                                        <p:tav tm="0">
                                          <p:val>
                                            <p:strVal val="#ppt_x"/>
                                          </p:val>
                                        </p:tav>
                                        <p:tav tm="100000">
                                          <p:val>
                                            <p:strVal val="#ppt_x"/>
                                          </p:val>
                                        </p:tav>
                                      </p:tavLst>
                                    </p:anim>
                                    <p:anim calcmode="lin" valueType="num">
                                      <p:cBhvr additive="base">
                                        <p:cTn id="8" dur="500" fill="hold"/>
                                        <p:tgtEl>
                                          <p:spTgt spid="2355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457200" y="1062038"/>
            <a:ext cx="8229600" cy="1143000"/>
          </a:xfrm>
        </p:spPr>
        <p:txBody>
          <a:bodyPr/>
          <a:lstStyle/>
          <a:p>
            <a:pPr eaLnBrk="1" hangingPunct="1"/>
            <a:r>
              <a:rPr lang="en-US" smtClean="0"/>
              <a:t>Flexible-Budget and Sales-Volume Variances Illustrated</a:t>
            </a:r>
          </a:p>
        </p:txBody>
      </p:sp>
      <p:pic>
        <p:nvPicPr>
          <p:cNvPr id="29702" name="Picture 6" descr="horngren13_14_9"/>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84213" y="2528888"/>
            <a:ext cx="7620000" cy="340995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68B26A1F-DB4E-4FEA-B721-FF1971508766}" type="slidenum">
              <a:rPr lang="en-US" smtClean="0"/>
              <a:pPr/>
              <a:t>50</a:t>
            </a:fld>
            <a:endParaRPr lang="en-US"/>
          </a:p>
        </p:txBody>
      </p:sp>
    </p:spTree>
    <p:extLst>
      <p:ext uri="{BB962C8B-B14F-4D97-AF65-F5344CB8AC3E}">
        <p14:creationId xmlns:p14="http://schemas.microsoft.com/office/powerpoint/2010/main" xmlns="" val="9401955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457200" y="1062038"/>
            <a:ext cx="8229600" cy="1143000"/>
          </a:xfrm>
        </p:spPr>
        <p:txBody>
          <a:bodyPr/>
          <a:lstStyle/>
          <a:p>
            <a:pPr eaLnBrk="1" hangingPunct="1"/>
            <a:r>
              <a:rPr lang="en-US" smtClean="0"/>
              <a:t>Sales-Mix and –Quantity Variances Illustrated</a:t>
            </a:r>
          </a:p>
        </p:txBody>
      </p:sp>
      <p:pic>
        <p:nvPicPr>
          <p:cNvPr id="30726" name="Picture 6" descr="horngren13_14_10"/>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762000" y="2371725"/>
            <a:ext cx="7620000" cy="3419475"/>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68B26A1F-DB4E-4FEA-B721-FF1971508766}" type="slidenum">
              <a:rPr lang="en-US" smtClean="0"/>
              <a:pPr/>
              <a:t>51</a:t>
            </a:fld>
            <a:endParaRPr lang="en-US"/>
          </a:p>
        </p:txBody>
      </p:sp>
    </p:spTree>
    <p:extLst>
      <p:ext uri="{BB962C8B-B14F-4D97-AF65-F5344CB8AC3E}">
        <p14:creationId xmlns:p14="http://schemas.microsoft.com/office/powerpoint/2010/main" xmlns="" val="242960251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p:txBody>
          <a:bodyPr/>
          <a:lstStyle/>
          <a:p>
            <a:pPr eaLnBrk="1" hangingPunct="1"/>
            <a:r>
              <a:rPr lang="en-US" smtClean="0"/>
              <a:t>Market-Share Variance</a:t>
            </a:r>
          </a:p>
        </p:txBody>
      </p:sp>
      <p:graphicFrame>
        <p:nvGraphicFramePr>
          <p:cNvPr id="4098" name="Object 4"/>
          <p:cNvGraphicFramePr>
            <a:graphicFrameLocks noGrp="1" noChangeAspect="1"/>
          </p:cNvGraphicFramePr>
          <p:nvPr>
            <p:ph idx="1"/>
          </p:nvPr>
        </p:nvGraphicFramePr>
        <p:xfrm>
          <a:off x="457200" y="3216275"/>
          <a:ext cx="8229600" cy="1827213"/>
        </p:xfrm>
        <a:graphic>
          <a:graphicData uri="http://schemas.openxmlformats.org/presentationml/2006/ole">
            <p:oleObj spid="_x0000_s138243" name="Visio" r:id="rId4" imgW="8446894" imgH="1875452" progId="">
              <p:embed/>
            </p:oleObj>
          </a:graphicData>
        </a:graphic>
      </p:graphicFrame>
      <p:sp>
        <p:nvSpPr>
          <p:cNvPr id="2" name="Slide Number Placeholder 1"/>
          <p:cNvSpPr>
            <a:spLocks noGrp="1"/>
          </p:cNvSpPr>
          <p:nvPr>
            <p:ph type="sldNum" sz="quarter" idx="11"/>
          </p:nvPr>
        </p:nvSpPr>
        <p:spPr/>
        <p:txBody>
          <a:bodyPr/>
          <a:lstStyle/>
          <a:p>
            <a:fld id="{68B26A1F-DB4E-4FEA-B721-FF1971508766}" type="slidenum">
              <a:rPr lang="en-US" smtClean="0"/>
              <a:pPr/>
              <a:t>52</a:t>
            </a:fld>
            <a:endParaRPr lang="en-US"/>
          </a:p>
        </p:txBody>
      </p:sp>
    </p:spTree>
    <p:extLst>
      <p:ext uri="{BB962C8B-B14F-4D97-AF65-F5344CB8AC3E}">
        <p14:creationId xmlns:p14="http://schemas.microsoft.com/office/powerpoint/2010/main" xmlns="" val="46745532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p:txBody>
          <a:bodyPr/>
          <a:lstStyle/>
          <a:p>
            <a:pPr eaLnBrk="1" hangingPunct="1"/>
            <a:r>
              <a:rPr lang="en-US" smtClean="0"/>
              <a:t>Market-Size Variance</a:t>
            </a:r>
          </a:p>
        </p:txBody>
      </p:sp>
      <p:graphicFrame>
        <p:nvGraphicFramePr>
          <p:cNvPr id="26629" name="Object 5"/>
          <p:cNvGraphicFramePr>
            <a:graphicFrameLocks noGrp="1" noChangeAspect="1"/>
          </p:cNvGraphicFramePr>
          <p:nvPr>
            <p:ph idx="1"/>
          </p:nvPr>
        </p:nvGraphicFramePr>
        <p:xfrm>
          <a:off x="457200" y="3259138"/>
          <a:ext cx="8229600" cy="1741487"/>
        </p:xfrm>
        <a:graphic>
          <a:graphicData uri="http://schemas.openxmlformats.org/presentationml/2006/ole">
            <p:oleObj spid="_x0000_s139267" name="Visio" r:id="rId4" imgW="8861648" imgH="1875452" progId="">
              <p:embed/>
            </p:oleObj>
          </a:graphicData>
        </a:graphic>
      </p:graphicFrame>
      <p:sp>
        <p:nvSpPr>
          <p:cNvPr id="2" name="Slide Number Placeholder 1"/>
          <p:cNvSpPr>
            <a:spLocks noGrp="1"/>
          </p:cNvSpPr>
          <p:nvPr>
            <p:ph type="sldNum" sz="quarter" idx="11"/>
          </p:nvPr>
        </p:nvSpPr>
        <p:spPr/>
        <p:txBody>
          <a:bodyPr/>
          <a:lstStyle/>
          <a:p>
            <a:fld id="{68B26A1F-DB4E-4FEA-B721-FF1971508766}" type="slidenum">
              <a:rPr lang="en-US" smtClean="0"/>
              <a:pPr/>
              <a:t>53</a:t>
            </a:fld>
            <a:endParaRPr lang="en-US"/>
          </a:p>
        </p:txBody>
      </p:sp>
    </p:spTree>
    <p:extLst>
      <p:ext uri="{BB962C8B-B14F-4D97-AF65-F5344CB8AC3E}">
        <p14:creationId xmlns:p14="http://schemas.microsoft.com/office/powerpoint/2010/main" xmlns="" val="251814617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6629"/>
                                        </p:tgtEl>
                                        <p:attrNameLst>
                                          <p:attrName>style.visibility</p:attrName>
                                        </p:attrNameLst>
                                      </p:cBhvr>
                                      <p:to>
                                        <p:strVal val="visible"/>
                                      </p:to>
                                    </p:set>
                                    <p:anim calcmode="lin" valueType="num">
                                      <p:cBhvr additive="base">
                                        <p:cTn id="7" dur="500" fill="hold"/>
                                        <p:tgtEl>
                                          <p:spTgt spid="26629"/>
                                        </p:tgtEl>
                                        <p:attrNameLst>
                                          <p:attrName>ppt_x</p:attrName>
                                        </p:attrNameLst>
                                      </p:cBhvr>
                                      <p:tavLst>
                                        <p:tav tm="0">
                                          <p:val>
                                            <p:strVal val="#ppt_x"/>
                                          </p:val>
                                        </p:tav>
                                        <p:tav tm="100000">
                                          <p:val>
                                            <p:strVal val="#ppt_x"/>
                                          </p:val>
                                        </p:tav>
                                      </p:tavLst>
                                    </p:anim>
                                    <p:anim calcmode="lin" valueType="num">
                                      <p:cBhvr additive="base">
                                        <p:cTn id="8" dur="500" fill="hold"/>
                                        <p:tgtEl>
                                          <p:spTgt spid="266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457200" y="548680"/>
            <a:ext cx="8229600" cy="1143000"/>
          </a:xfrm>
        </p:spPr>
        <p:txBody>
          <a:bodyPr/>
          <a:lstStyle/>
          <a:p>
            <a:pPr eaLnBrk="1" hangingPunct="1"/>
            <a:r>
              <a:rPr lang="en-US" dirty="0" smtClean="0"/>
              <a:t>Market-Share and –Size Variances Illustrated</a:t>
            </a:r>
          </a:p>
        </p:txBody>
      </p:sp>
      <p:pic>
        <p:nvPicPr>
          <p:cNvPr id="31750" name="Picture 6" descr="horngren13_14_11"/>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33400" y="2117725"/>
            <a:ext cx="7848600" cy="3825875"/>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68B26A1F-DB4E-4FEA-B721-FF1971508766}" type="slidenum">
              <a:rPr lang="en-US" smtClean="0"/>
              <a:pPr/>
              <a:t>54</a:t>
            </a:fld>
            <a:endParaRPr lang="en-US"/>
          </a:p>
        </p:txBody>
      </p:sp>
    </p:spTree>
    <p:extLst>
      <p:ext uri="{BB962C8B-B14F-4D97-AF65-F5344CB8AC3E}">
        <p14:creationId xmlns:p14="http://schemas.microsoft.com/office/powerpoint/2010/main" xmlns="" val="334311984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normAutofit fontScale="90000"/>
          </a:bodyPr>
          <a:lstStyle/>
          <a:p>
            <a:pPr eaLnBrk="1" fontAlgn="auto" hangingPunct="1">
              <a:spcAft>
                <a:spcPts val="0"/>
              </a:spcAft>
              <a:defRPr/>
            </a:pPr>
            <a:r>
              <a:rPr lang="en-US" sz="4000"/>
              <a:t>Market-Share and Market-Size Variances</a:t>
            </a:r>
          </a:p>
        </p:txBody>
      </p:sp>
      <p:sp>
        <p:nvSpPr>
          <p:cNvPr id="32771" name="Rectangle 3"/>
          <p:cNvSpPr>
            <a:spLocks noGrp="1" noChangeArrowheads="1"/>
          </p:cNvSpPr>
          <p:nvPr>
            <p:ph idx="1"/>
          </p:nvPr>
        </p:nvSpPr>
        <p:spPr>
          <a:xfrm>
            <a:off x="251520" y="1935163"/>
            <a:ext cx="8604956" cy="4389437"/>
          </a:xfrm>
        </p:spPr>
        <p:txBody>
          <a:bodyPr/>
          <a:lstStyle/>
          <a:p>
            <a:pPr eaLnBrk="1" hangingPunct="1"/>
            <a:r>
              <a:rPr lang="en-US" dirty="0" smtClean="0"/>
              <a:t>Limitation:  reliable information on the actual size and share of various markets is not always available</a:t>
            </a:r>
          </a:p>
          <a:p>
            <a:pPr eaLnBrk="1" hangingPunct="1"/>
            <a:r>
              <a:rPr lang="en-US" dirty="0" smtClean="0"/>
              <a:t>These are considered Level 4 variances (a decomposition of the Sales-Quantity variance</a:t>
            </a:r>
          </a:p>
        </p:txBody>
      </p:sp>
      <p:sp>
        <p:nvSpPr>
          <p:cNvPr id="2" name="Slide Number Placeholder 1"/>
          <p:cNvSpPr>
            <a:spLocks noGrp="1"/>
          </p:cNvSpPr>
          <p:nvPr>
            <p:ph type="sldNum" sz="quarter" idx="11"/>
          </p:nvPr>
        </p:nvSpPr>
        <p:spPr/>
        <p:txBody>
          <a:bodyPr/>
          <a:lstStyle/>
          <a:p>
            <a:fld id="{68B26A1F-DB4E-4FEA-B721-FF1971508766}" type="slidenum">
              <a:rPr lang="en-US" smtClean="0"/>
              <a:pPr/>
              <a:t>55</a:t>
            </a:fld>
            <a:endParaRPr lang="en-US"/>
          </a:p>
        </p:txBody>
      </p:sp>
    </p:spTree>
    <p:extLst>
      <p:ext uri="{BB962C8B-B14F-4D97-AF65-F5344CB8AC3E}">
        <p14:creationId xmlns:p14="http://schemas.microsoft.com/office/powerpoint/2010/main" xmlns="" val="206745513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457200" y="269875"/>
            <a:ext cx="8229600" cy="1143000"/>
          </a:xfrm>
        </p:spPr>
        <p:txBody>
          <a:bodyPr/>
          <a:lstStyle/>
          <a:p>
            <a:pPr eaLnBrk="1" hangingPunct="1"/>
            <a:r>
              <a:rPr lang="en-US" dirty="0" smtClean="0"/>
              <a:t>Sales Variances Summarized</a:t>
            </a:r>
          </a:p>
        </p:txBody>
      </p:sp>
      <p:pic>
        <p:nvPicPr>
          <p:cNvPr id="33798" name="Picture 6" descr="horngren13_14_1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971550" y="1592263"/>
            <a:ext cx="7010400" cy="4670425"/>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68B26A1F-DB4E-4FEA-B721-FF1971508766}" type="slidenum">
              <a:rPr lang="en-US" smtClean="0"/>
              <a:pPr/>
              <a:t>56</a:t>
            </a:fld>
            <a:endParaRPr lang="en-US"/>
          </a:p>
        </p:txBody>
      </p:sp>
    </p:spTree>
    <p:extLst>
      <p:ext uri="{BB962C8B-B14F-4D97-AF65-F5344CB8AC3E}">
        <p14:creationId xmlns:p14="http://schemas.microsoft.com/office/powerpoint/2010/main" xmlns="" val="4384771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3"/>
          <p:cNvSpPr>
            <a:spLocks noGrp="1" noChangeArrowheads="1"/>
          </p:cNvSpPr>
          <p:nvPr>
            <p:ph type="body" sz="half" idx="1"/>
          </p:nvPr>
        </p:nvSpPr>
        <p:spPr>
          <a:xfrm>
            <a:off x="609600" y="1447800"/>
            <a:ext cx="8001000" cy="4343400"/>
          </a:xfrm>
          <a:solidFill>
            <a:schemeClr val="bg1"/>
          </a:solidFill>
        </p:spPr>
        <p:txBody>
          <a:bodyPr lIns="90488" tIns="44450" rIns="90488" bIns="44450"/>
          <a:lstStyle/>
          <a:p>
            <a:pPr marL="0" indent="0">
              <a:lnSpc>
                <a:spcPct val="125000"/>
              </a:lnSpc>
              <a:spcBef>
                <a:spcPct val="70000"/>
              </a:spcBef>
              <a:buClrTx/>
              <a:buSzPct val="80000"/>
              <a:buFontTx/>
              <a:buNone/>
            </a:pPr>
            <a:r>
              <a:rPr lang="en-US" sz="2300" smtClean="0">
                <a:solidFill>
                  <a:srgbClr val="000099"/>
                </a:solidFill>
                <a:effectLst/>
              </a:rPr>
              <a:t>Budget:</a:t>
            </a:r>
            <a:r>
              <a:rPr lang="en-US" sz="2200" smtClean="0">
                <a:solidFill>
                  <a:srgbClr val="000099"/>
                </a:solidFill>
                <a:effectLst/>
              </a:rPr>
              <a:t> </a:t>
            </a:r>
            <a:r>
              <a:rPr lang="en-US" sz="2200" b="0" smtClean="0">
                <a:effectLst/>
              </a:rPr>
              <a:t> a formal written statement of </a:t>
            </a:r>
            <a:r>
              <a:rPr lang="en-US" sz="2200" smtClean="0">
                <a:solidFill>
                  <a:schemeClr val="tx1"/>
                </a:solidFill>
                <a:effectLst/>
              </a:rPr>
              <a:t>management’s plans</a:t>
            </a:r>
            <a:r>
              <a:rPr lang="en-US" sz="2200" b="0" smtClean="0">
                <a:effectLst/>
              </a:rPr>
              <a:t> for a specified future time period, expressed in financial terms.</a:t>
            </a:r>
          </a:p>
          <a:p>
            <a:pPr marL="685800" lvl="1" indent="-400050">
              <a:lnSpc>
                <a:spcPct val="125000"/>
              </a:lnSpc>
              <a:spcBef>
                <a:spcPct val="70000"/>
              </a:spcBef>
              <a:buClr>
                <a:srgbClr val="800000"/>
              </a:buClr>
              <a:buSzPct val="80000"/>
              <a:buFont typeface="Wingdings" panose="05000000000000000000" pitchFamily="2" charset="2"/>
              <a:buChar char="u"/>
            </a:pPr>
            <a:r>
              <a:rPr lang="en-US" sz="2100" b="0" smtClean="0">
                <a:effectLst/>
              </a:rPr>
              <a:t>Primary way to </a:t>
            </a:r>
            <a:r>
              <a:rPr lang="en-US" sz="2100" smtClean="0">
                <a:solidFill>
                  <a:schemeClr val="tx1"/>
                </a:solidFill>
                <a:effectLst/>
              </a:rPr>
              <a:t>communicate</a:t>
            </a:r>
            <a:r>
              <a:rPr lang="en-US" sz="2100" b="0" smtClean="0">
                <a:effectLst/>
              </a:rPr>
              <a:t> agreed-upon objectives to all parts of the company.</a:t>
            </a:r>
          </a:p>
          <a:p>
            <a:pPr marL="685800" lvl="1" indent="-400050">
              <a:lnSpc>
                <a:spcPct val="125000"/>
              </a:lnSpc>
              <a:spcBef>
                <a:spcPct val="70000"/>
              </a:spcBef>
              <a:buClr>
                <a:srgbClr val="800000"/>
              </a:buClr>
              <a:buSzPct val="80000"/>
              <a:buFont typeface="Wingdings" panose="05000000000000000000" pitchFamily="2" charset="2"/>
              <a:buChar char="u"/>
            </a:pPr>
            <a:r>
              <a:rPr lang="en-US" sz="2100" b="0" smtClean="0">
                <a:effectLst/>
              </a:rPr>
              <a:t>Promotes </a:t>
            </a:r>
            <a:r>
              <a:rPr lang="en-US" sz="2100" smtClean="0">
                <a:solidFill>
                  <a:schemeClr val="tx1"/>
                </a:solidFill>
                <a:effectLst/>
              </a:rPr>
              <a:t>efficiency</a:t>
            </a:r>
            <a:r>
              <a:rPr lang="en-US" sz="2100" b="0" smtClean="0">
                <a:effectLst/>
              </a:rPr>
              <a:t>.</a:t>
            </a:r>
          </a:p>
          <a:p>
            <a:pPr marL="685800" lvl="1" indent="-400050">
              <a:lnSpc>
                <a:spcPct val="125000"/>
              </a:lnSpc>
              <a:spcBef>
                <a:spcPct val="70000"/>
              </a:spcBef>
              <a:buClr>
                <a:srgbClr val="800000"/>
              </a:buClr>
              <a:buSzPct val="80000"/>
              <a:buFont typeface="Wingdings" panose="05000000000000000000" pitchFamily="2" charset="2"/>
              <a:buChar char="u"/>
            </a:pPr>
            <a:r>
              <a:rPr lang="en-US" sz="2100" smtClean="0">
                <a:solidFill>
                  <a:schemeClr val="tx1"/>
                </a:solidFill>
                <a:effectLst/>
              </a:rPr>
              <a:t>Control device</a:t>
            </a:r>
            <a:r>
              <a:rPr lang="en-US" sz="2100" smtClean="0">
                <a:effectLst/>
              </a:rPr>
              <a:t> </a:t>
            </a:r>
            <a:r>
              <a:rPr lang="en-US" sz="2100" b="0" smtClean="0">
                <a:effectLst/>
              </a:rPr>
              <a:t>- important basis for performance  evaluation once adopted.</a:t>
            </a:r>
            <a:endParaRPr lang="en-US" sz="2100" i="1" smtClean="0">
              <a:solidFill>
                <a:srgbClr val="A50021"/>
              </a:solidFill>
              <a:effectLst/>
            </a:endParaRPr>
          </a:p>
        </p:txBody>
      </p:sp>
      <p:sp>
        <p:nvSpPr>
          <p:cNvPr id="688137" name="Rectangle 9"/>
          <p:cNvSpPr>
            <a:spLocks noChangeArrowheads="1"/>
          </p:cNvSpPr>
          <p:nvPr/>
        </p:nvSpPr>
        <p:spPr bwMode="auto">
          <a:xfrm>
            <a:off x="304800" y="457200"/>
            <a:ext cx="8534400" cy="685800"/>
          </a:xfrm>
          <a:prstGeom prst="rect">
            <a:avLst/>
          </a:prstGeom>
        </p:spPr>
        <p:txBody>
          <a:bodyPr/>
          <a:lstStyle/>
          <a:p>
            <a:r>
              <a:rPr lang="en-US" sz="4400" b="1" i="1" dirty="0">
                <a:solidFill>
                  <a:schemeClr val="tx2"/>
                </a:solidFill>
                <a:latin typeface="+mj-lt"/>
                <a:ea typeface="+mj-ea"/>
                <a:cs typeface="+mj-cs"/>
              </a:rPr>
              <a:t>Budgeting Basics</a:t>
            </a:r>
          </a:p>
        </p:txBody>
      </p:sp>
      <p:sp>
        <p:nvSpPr>
          <p:cNvPr id="2" name="Slide Number Placeholder 1"/>
          <p:cNvSpPr>
            <a:spLocks noGrp="1"/>
          </p:cNvSpPr>
          <p:nvPr>
            <p:ph type="sldNum" sz="quarter" idx="11"/>
          </p:nvPr>
        </p:nvSpPr>
        <p:spPr/>
        <p:txBody>
          <a:bodyPr/>
          <a:lstStyle/>
          <a:p>
            <a:fld id="{C29451F2-082B-4C80-89EB-46D8871DFE5E}" type="slidenum">
              <a:rPr lang="en-US" smtClean="0"/>
              <a:pPr/>
              <a:t>57</a:t>
            </a:fld>
            <a:endParaRPr lang="en-US" dirty="0"/>
          </a:p>
        </p:txBody>
      </p:sp>
    </p:spTree>
    <p:extLst>
      <p:ext uri="{BB962C8B-B14F-4D97-AF65-F5344CB8AC3E}">
        <p14:creationId xmlns:p14="http://schemas.microsoft.com/office/powerpoint/2010/main" xmlns="" val="316909273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1"/>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09600" y="3657600"/>
            <a:ext cx="8001000" cy="2590800"/>
          </a:xfrm>
          <a:prstGeom prst="rect">
            <a:avLst/>
          </a:prstGeom>
          <a:noFill/>
          <a:ln w="19050" cap="sq">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26627" name="Rectangle 3"/>
          <p:cNvSpPr>
            <a:spLocks noGrp="1" noChangeArrowheads="1"/>
          </p:cNvSpPr>
          <p:nvPr>
            <p:ph type="body" sz="half" idx="1"/>
          </p:nvPr>
        </p:nvSpPr>
        <p:spPr>
          <a:xfrm>
            <a:off x="838200" y="1981200"/>
            <a:ext cx="7772400" cy="1600200"/>
          </a:xfrm>
          <a:noFill/>
          <a:ln cap="flat">
            <a:solidFill>
              <a:schemeClr val="bg1"/>
            </a:solidFill>
          </a:ln>
          <a:extLst>
            <a:ext uri="{909E8E84-426E-40DD-AFC4-6F175D3DCCD1}">
              <a14:hiddenFill xmlns:a14="http://schemas.microsoft.com/office/drawing/2010/main" xmlns="">
                <a:solidFill>
                  <a:srgbClr val="FFFFFF"/>
                </a:solidFill>
              </a14:hiddenFill>
            </a:ext>
          </a:extLst>
        </p:spPr>
        <p:txBody>
          <a:bodyPr lIns="90488" tIns="44450" rIns="90488" bIns="44450"/>
          <a:lstStyle/>
          <a:p>
            <a:pPr marL="457200" indent="-457200">
              <a:lnSpc>
                <a:spcPct val="120000"/>
              </a:lnSpc>
              <a:spcBef>
                <a:spcPct val="40000"/>
              </a:spcBef>
              <a:buClr>
                <a:srgbClr val="800000"/>
              </a:buClr>
              <a:buSzPct val="80000"/>
              <a:buFont typeface="Wingdings" panose="05000000000000000000" pitchFamily="2" charset="2"/>
              <a:buChar char="u"/>
            </a:pPr>
            <a:r>
              <a:rPr lang="en-US" sz="2200" b="0" smtClean="0">
                <a:effectLst/>
              </a:rPr>
              <a:t>Expected sales volume: 3,000 units in the first quarter with 500-unit increases in each succeeding quarter.</a:t>
            </a:r>
          </a:p>
          <a:p>
            <a:pPr marL="457200" indent="-457200">
              <a:lnSpc>
                <a:spcPct val="120000"/>
              </a:lnSpc>
              <a:spcBef>
                <a:spcPct val="40000"/>
              </a:spcBef>
              <a:buClr>
                <a:srgbClr val="800000"/>
              </a:buClr>
              <a:buSzPct val="80000"/>
              <a:buFont typeface="Wingdings" panose="05000000000000000000" pitchFamily="2" charset="2"/>
              <a:buChar char="u"/>
            </a:pPr>
            <a:r>
              <a:rPr lang="en-US" sz="2200" b="0" smtClean="0">
                <a:effectLst/>
              </a:rPr>
              <a:t>Sales price: $60 per unit.</a:t>
            </a:r>
            <a:endParaRPr lang="en-US" sz="2200" b="0" i="1" smtClean="0">
              <a:solidFill>
                <a:srgbClr val="FF0000"/>
              </a:solidFill>
              <a:effectLst/>
            </a:endParaRPr>
          </a:p>
        </p:txBody>
      </p:sp>
      <p:sp>
        <p:nvSpPr>
          <p:cNvPr id="26630" name="Text Box 16"/>
          <p:cNvSpPr txBox="1">
            <a:spLocks noChangeArrowheads="1"/>
          </p:cNvSpPr>
          <p:nvPr/>
        </p:nvSpPr>
        <p:spPr bwMode="auto">
          <a:xfrm>
            <a:off x="609600" y="1447800"/>
            <a:ext cx="66294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b="1">
                <a:solidFill>
                  <a:srgbClr val="800000"/>
                </a:solidFill>
                <a:latin typeface="Arial" panose="020B0604020202020204" pitchFamily="34" charset="0"/>
              </a:rPr>
              <a:t>Illustration </a:t>
            </a:r>
            <a:r>
              <a:rPr lang="en-US">
                <a:solidFill>
                  <a:schemeClr val="folHlink"/>
                </a:solidFill>
                <a:latin typeface="Arial" panose="020B0604020202020204" pitchFamily="34" charset="0"/>
              </a:rPr>
              <a:t>– Hayes Company</a:t>
            </a:r>
          </a:p>
        </p:txBody>
      </p:sp>
      <p:sp>
        <p:nvSpPr>
          <p:cNvPr id="833555" name="Rectangle 19"/>
          <p:cNvSpPr>
            <a:spLocks noChangeArrowheads="1"/>
          </p:cNvSpPr>
          <p:nvPr/>
        </p:nvSpPr>
        <p:spPr bwMode="auto">
          <a:xfrm>
            <a:off x="304800" y="457200"/>
            <a:ext cx="8534400" cy="685800"/>
          </a:xfrm>
          <a:prstGeom prst="rect">
            <a:avLst/>
          </a:prstGeom>
        </p:spPr>
        <p:txBody>
          <a:bodyPr/>
          <a:lstStyle/>
          <a:p>
            <a:r>
              <a:rPr lang="en-US" sz="4400" b="1" i="1" dirty="0">
                <a:solidFill>
                  <a:schemeClr val="tx2"/>
                </a:solidFill>
                <a:latin typeface="+mj-lt"/>
                <a:ea typeface="+mj-ea"/>
                <a:cs typeface="+mj-cs"/>
              </a:rPr>
              <a:t>Preparing the Operating Budgets</a:t>
            </a:r>
          </a:p>
        </p:txBody>
      </p:sp>
      <p:sp>
        <p:nvSpPr>
          <p:cNvPr id="2" name="Slide Number Placeholder 1"/>
          <p:cNvSpPr>
            <a:spLocks noGrp="1"/>
          </p:cNvSpPr>
          <p:nvPr>
            <p:ph type="sldNum" sz="quarter" idx="11"/>
          </p:nvPr>
        </p:nvSpPr>
        <p:spPr/>
        <p:txBody>
          <a:bodyPr/>
          <a:lstStyle/>
          <a:p>
            <a:fld id="{C29451F2-082B-4C80-89EB-46D8871DFE5E}" type="slidenum">
              <a:rPr lang="en-US" smtClean="0"/>
              <a:pPr/>
              <a:t>58</a:t>
            </a:fld>
            <a:endParaRPr lang="en-US" dirty="0"/>
          </a:p>
        </p:txBody>
      </p:sp>
    </p:spTree>
    <p:extLst>
      <p:ext uri="{BB962C8B-B14F-4D97-AF65-F5344CB8AC3E}">
        <p14:creationId xmlns:p14="http://schemas.microsoft.com/office/powerpoint/2010/main" xmlns="" val="400085205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3"/>
          <p:cNvSpPr>
            <a:spLocks noGrp="1" noChangeArrowheads="1"/>
          </p:cNvSpPr>
          <p:nvPr>
            <p:ph type="body" sz="half" idx="1"/>
          </p:nvPr>
        </p:nvSpPr>
        <p:spPr>
          <a:xfrm>
            <a:off x="467544" y="2012731"/>
            <a:ext cx="7924800" cy="2514600"/>
          </a:xfrm>
          <a:solidFill>
            <a:schemeClr val="bg1"/>
          </a:solidFill>
          <a:ln cap="flat">
            <a:solidFill>
              <a:schemeClr val="bg1"/>
            </a:solidFill>
          </a:ln>
        </p:spPr>
        <p:txBody>
          <a:bodyPr lIns="90488" tIns="44450" rIns="90488" bIns="44450"/>
          <a:lstStyle/>
          <a:p>
            <a:pPr marL="685800" lvl="1" indent="-457200">
              <a:lnSpc>
                <a:spcPct val="115000"/>
              </a:lnSpc>
              <a:spcBef>
                <a:spcPct val="60000"/>
              </a:spcBef>
              <a:buClr>
                <a:srgbClr val="800000"/>
              </a:buClr>
              <a:buSzPct val="80000"/>
              <a:buFont typeface="Wingdings" panose="05000000000000000000" pitchFamily="2" charset="2"/>
              <a:buChar char="u"/>
            </a:pPr>
            <a:r>
              <a:rPr lang="en-US" sz="2100" b="0" smtClean="0">
                <a:effectLst/>
              </a:rPr>
              <a:t>Shows </a:t>
            </a:r>
            <a:r>
              <a:rPr lang="en-US" sz="2100" i="1" smtClean="0">
                <a:solidFill>
                  <a:srgbClr val="800000"/>
                </a:solidFill>
                <a:effectLst/>
              </a:rPr>
              <a:t>units that must be produced</a:t>
            </a:r>
            <a:r>
              <a:rPr lang="en-US" sz="2100" b="0" smtClean="0">
                <a:effectLst/>
              </a:rPr>
              <a:t> to meet anticipated sales.</a:t>
            </a:r>
          </a:p>
          <a:p>
            <a:pPr marL="685800" lvl="1" indent="-457200">
              <a:lnSpc>
                <a:spcPct val="115000"/>
              </a:lnSpc>
              <a:spcBef>
                <a:spcPct val="60000"/>
              </a:spcBef>
              <a:buClr>
                <a:srgbClr val="800000"/>
              </a:buClr>
              <a:buSzPct val="80000"/>
              <a:buFont typeface="Wingdings" panose="05000000000000000000" pitchFamily="2" charset="2"/>
              <a:buChar char="u"/>
            </a:pPr>
            <a:r>
              <a:rPr lang="en-US" sz="2100" b="0" smtClean="0">
                <a:effectLst/>
              </a:rPr>
              <a:t>Derived from sales budget plus the desired change in ending finished goods inventory.</a:t>
            </a:r>
          </a:p>
          <a:p>
            <a:pPr marL="685800" lvl="1" indent="-457200">
              <a:lnSpc>
                <a:spcPct val="115000"/>
              </a:lnSpc>
              <a:spcBef>
                <a:spcPct val="60000"/>
              </a:spcBef>
              <a:buClr>
                <a:srgbClr val="800000"/>
              </a:buClr>
              <a:buSzPct val="80000"/>
              <a:buFont typeface="Wingdings" panose="05000000000000000000" pitchFamily="2" charset="2"/>
              <a:buChar char="u"/>
            </a:pPr>
            <a:r>
              <a:rPr lang="en-US" sz="2100" b="0" smtClean="0">
                <a:effectLst/>
              </a:rPr>
              <a:t>Essential to have a realistic estimate of ending inventory. </a:t>
            </a:r>
            <a:endParaRPr lang="en-US" sz="2100" b="0" i="1" smtClean="0">
              <a:solidFill>
                <a:srgbClr val="FF0000"/>
              </a:solidFill>
              <a:effectLst/>
            </a:endParaRPr>
          </a:p>
        </p:txBody>
      </p:sp>
      <p:sp>
        <p:nvSpPr>
          <p:cNvPr id="835597" name="Rectangle 13"/>
          <p:cNvSpPr>
            <a:spLocks noChangeArrowheads="1"/>
          </p:cNvSpPr>
          <p:nvPr/>
        </p:nvSpPr>
        <p:spPr bwMode="auto">
          <a:xfrm>
            <a:off x="304800" y="457200"/>
            <a:ext cx="8534400" cy="685800"/>
          </a:xfrm>
          <a:prstGeom prst="rect">
            <a:avLst/>
          </a:prstGeom>
        </p:spPr>
        <p:txBody>
          <a:bodyPr/>
          <a:lstStyle/>
          <a:p>
            <a:r>
              <a:rPr lang="en-US" sz="4400" b="1" i="1" dirty="0">
                <a:solidFill>
                  <a:schemeClr val="tx2"/>
                </a:solidFill>
                <a:latin typeface="+mj-lt"/>
                <a:ea typeface="+mj-ea"/>
                <a:cs typeface="+mj-cs"/>
              </a:rPr>
              <a:t>Preparing the Operating Budgets</a:t>
            </a:r>
          </a:p>
        </p:txBody>
      </p:sp>
      <p:sp>
        <p:nvSpPr>
          <p:cNvPr id="28679" name="Text Box 16"/>
          <p:cNvSpPr txBox="1">
            <a:spLocks noChangeArrowheads="1"/>
          </p:cNvSpPr>
          <p:nvPr/>
        </p:nvSpPr>
        <p:spPr bwMode="auto">
          <a:xfrm>
            <a:off x="609600" y="1462088"/>
            <a:ext cx="6629400" cy="519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sz="2800" b="1">
                <a:solidFill>
                  <a:srgbClr val="800000"/>
                </a:solidFill>
                <a:latin typeface="Arial" panose="020B0604020202020204" pitchFamily="34" charset="0"/>
              </a:rPr>
              <a:t>Production Budget</a:t>
            </a:r>
          </a:p>
        </p:txBody>
      </p:sp>
      <p:pic>
        <p:nvPicPr>
          <p:cNvPr id="28680" name="Picture 17"/>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85800" y="4916488"/>
            <a:ext cx="7848600" cy="874712"/>
          </a:xfrm>
          <a:prstGeom prst="rect">
            <a:avLst/>
          </a:prstGeom>
          <a:noFill/>
          <a:ln w="19050" cap="sq">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C29451F2-082B-4C80-89EB-46D8871DFE5E}" type="slidenum">
              <a:rPr lang="en-US" smtClean="0"/>
              <a:pPr/>
              <a:t>59</a:t>
            </a:fld>
            <a:endParaRPr lang="en-US" dirty="0"/>
          </a:p>
        </p:txBody>
      </p:sp>
    </p:spTree>
    <p:extLst>
      <p:ext uri="{BB962C8B-B14F-4D97-AF65-F5344CB8AC3E}">
        <p14:creationId xmlns:p14="http://schemas.microsoft.com/office/powerpoint/2010/main" xmlns="" val="87123630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3"/>
          <p:cNvSpPr>
            <a:spLocks noGrp="1" noChangeArrowheads="1"/>
          </p:cNvSpPr>
          <p:nvPr>
            <p:ph type="body" sz="half" idx="1"/>
          </p:nvPr>
        </p:nvSpPr>
        <p:spPr>
          <a:xfrm>
            <a:off x="609600" y="1905000"/>
            <a:ext cx="8077200" cy="990600"/>
          </a:xfrm>
          <a:solidFill>
            <a:schemeClr val="bg1"/>
          </a:solidFill>
          <a:ln cap="flat" algn="ctr">
            <a:solidFill>
              <a:schemeClr val="bg1"/>
            </a:solidFill>
          </a:ln>
        </p:spPr>
        <p:txBody>
          <a:bodyPr lIns="90488" tIns="44450" rIns="90488" bIns="44450"/>
          <a:lstStyle/>
          <a:p>
            <a:pPr marL="0" indent="0">
              <a:lnSpc>
                <a:spcPct val="120000"/>
              </a:lnSpc>
              <a:spcBef>
                <a:spcPct val="40000"/>
              </a:spcBef>
              <a:buClrTx/>
              <a:buSzPct val="80000"/>
              <a:buFontTx/>
              <a:buNone/>
            </a:pPr>
            <a:r>
              <a:rPr lang="en-US" sz="2100" b="0" smtClean="0">
                <a:effectLst/>
              </a:rPr>
              <a:t>Hayes Co. believes it can meet future sales needs with an ending inventory of 20% of next quarter’s sales. </a:t>
            </a:r>
          </a:p>
        </p:txBody>
      </p:sp>
      <p:sp>
        <p:nvSpPr>
          <p:cNvPr id="29701" name="Text Box 19"/>
          <p:cNvSpPr txBox="1">
            <a:spLocks noChangeArrowheads="1"/>
          </p:cNvSpPr>
          <p:nvPr/>
        </p:nvSpPr>
        <p:spPr bwMode="auto">
          <a:xfrm>
            <a:off x="609600" y="1447800"/>
            <a:ext cx="66294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b="1">
                <a:solidFill>
                  <a:srgbClr val="800000"/>
                </a:solidFill>
                <a:latin typeface="Arial" panose="020B0604020202020204" pitchFamily="34" charset="0"/>
              </a:rPr>
              <a:t>Illustration </a:t>
            </a:r>
            <a:r>
              <a:rPr lang="en-US">
                <a:solidFill>
                  <a:schemeClr val="folHlink"/>
                </a:solidFill>
                <a:latin typeface="Arial" panose="020B0604020202020204" pitchFamily="34" charset="0"/>
              </a:rPr>
              <a:t>– Hayes Company</a:t>
            </a:r>
          </a:p>
        </p:txBody>
      </p:sp>
      <p:sp>
        <p:nvSpPr>
          <p:cNvPr id="837654" name="Rectangle 22"/>
          <p:cNvSpPr>
            <a:spLocks noChangeArrowheads="1"/>
          </p:cNvSpPr>
          <p:nvPr/>
        </p:nvSpPr>
        <p:spPr bwMode="auto">
          <a:xfrm>
            <a:off x="304800" y="457200"/>
            <a:ext cx="8534400" cy="685800"/>
          </a:xfrm>
          <a:prstGeom prst="rect">
            <a:avLst/>
          </a:prstGeom>
        </p:spPr>
        <p:txBody>
          <a:bodyPr/>
          <a:lstStyle/>
          <a:p>
            <a:r>
              <a:rPr lang="en-US" sz="4400" b="1" i="1" dirty="0">
                <a:solidFill>
                  <a:schemeClr val="tx2"/>
                </a:solidFill>
                <a:latin typeface="+mj-lt"/>
                <a:ea typeface="+mj-ea"/>
                <a:cs typeface="+mj-cs"/>
              </a:rPr>
              <a:t>Preparing the Operating Budgets</a:t>
            </a:r>
          </a:p>
        </p:txBody>
      </p:sp>
      <p:pic>
        <p:nvPicPr>
          <p:cNvPr id="29704" name="Picture 2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990600" y="3082925"/>
            <a:ext cx="7010400" cy="3394075"/>
          </a:xfrm>
          <a:prstGeom prst="rect">
            <a:avLst/>
          </a:prstGeom>
          <a:noFill/>
          <a:ln w="19050" cap="sq" algn="ctr">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C29451F2-082B-4C80-89EB-46D8871DFE5E}" type="slidenum">
              <a:rPr lang="en-US" smtClean="0"/>
              <a:pPr/>
              <a:t>60</a:t>
            </a:fld>
            <a:endParaRPr lang="en-US" dirty="0"/>
          </a:p>
        </p:txBody>
      </p:sp>
    </p:spTree>
    <p:extLst>
      <p:ext uri="{BB962C8B-B14F-4D97-AF65-F5344CB8AC3E}">
        <p14:creationId xmlns:p14="http://schemas.microsoft.com/office/powerpoint/2010/main" xmlns="" val="9915674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0722" name="Picture 36"/>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85825" y="3467100"/>
            <a:ext cx="7772400" cy="2933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pic>
      <p:sp>
        <p:nvSpPr>
          <p:cNvPr id="30723" name="Rectangle 4"/>
          <p:cNvSpPr>
            <a:spLocks noChangeArrowheads="1"/>
          </p:cNvSpPr>
          <p:nvPr/>
        </p:nvSpPr>
        <p:spPr bwMode="auto">
          <a:xfrm>
            <a:off x="685800" y="1384300"/>
            <a:ext cx="8001000" cy="18412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tabLst>
                <a:tab pos="2057400" algn="l"/>
              </a:tabLst>
              <a:defRPr sz="2400">
                <a:solidFill>
                  <a:schemeClr val="tx1"/>
                </a:solidFill>
                <a:latin typeface="Times New Roman" panose="02020603050405020304" pitchFamily="18" charset="0"/>
              </a:defRPr>
            </a:lvl1pPr>
            <a:lvl2pPr marL="742950" indent="-285750">
              <a:tabLst>
                <a:tab pos="2057400" algn="l"/>
              </a:tabLst>
              <a:defRPr sz="2400">
                <a:solidFill>
                  <a:schemeClr val="tx1"/>
                </a:solidFill>
                <a:latin typeface="Times New Roman" panose="02020603050405020304" pitchFamily="18" charset="0"/>
              </a:defRPr>
            </a:lvl2pPr>
            <a:lvl3pPr marL="1143000" indent="-228600">
              <a:tabLst>
                <a:tab pos="2057400" algn="l"/>
              </a:tabLst>
              <a:defRPr sz="2400">
                <a:solidFill>
                  <a:schemeClr val="tx1"/>
                </a:solidFill>
                <a:latin typeface="Times New Roman" panose="02020603050405020304" pitchFamily="18" charset="0"/>
              </a:defRPr>
            </a:lvl3pPr>
            <a:lvl4pPr marL="1600200" indent="-228600">
              <a:tabLst>
                <a:tab pos="2057400" algn="l"/>
              </a:tabLst>
              <a:defRPr sz="2400">
                <a:solidFill>
                  <a:schemeClr val="tx1"/>
                </a:solidFill>
                <a:latin typeface="Times New Roman" panose="02020603050405020304" pitchFamily="18" charset="0"/>
              </a:defRPr>
            </a:lvl4pPr>
            <a:lvl5pPr marL="2057400" indent="-228600">
              <a:tabLst>
                <a:tab pos="2057400" algn="l"/>
              </a:tabLst>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tabLst>
                <a:tab pos="2057400" algn="l"/>
              </a:tabLs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tabLst>
                <a:tab pos="2057400" algn="l"/>
              </a:tabLs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tabLst>
                <a:tab pos="2057400" algn="l"/>
              </a:tabLs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tabLst>
                <a:tab pos="2057400" algn="l"/>
              </a:tabLst>
              <a:defRPr sz="2400">
                <a:solidFill>
                  <a:schemeClr val="tx1"/>
                </a:solidFill>
                <a:latin typeface="Times New Roman" panose="02020603050405020304" pitchFamily="18" charset="0"/>
              </a:defRPr>
            </a:lvl9pPr>
          </a:lstStyle>
          <a:p>
            <a:pPr>
              <a:lnSpc>
                <a:spcPct val="115000"/>
              </a:lnSpc>
              <a:spcBef>
                <a:spcPct val="40000"/>
              </a:spcBef>
            </a:pPr>
            <a:r>
              <a:rPr lang="en-US" sz="2000">
                <a:latin typeface="+mn-lt"/>
              </a:rPr>
              <a:t>Becker Company estimates that 2014 unit sales will be 12,000 in quarter 1, 16,000 in quarter 2, and 20,000 in quarter 3, at a unit selling price of $30.  Management desires to have ending finished goods inventory equal to 15% of the next quarter’s expected unit sales. </a:t>
            </a:r>
            <a:r>
              <a:rPr lang="en-US" sz="2000" b="1">
                <a:solidFill>
                  <a:srgbClr val="800000"/>
                </a:solidFill>
                <a:latin typeface="+mn-lt"/>
              </a:rPr>
              <a:t>Prepare a production budget</a:t>
            </a:r>
            <a:r>
              <a:rPr lang="en-US" sz="2000">
                <a:latin typeface="+mn-lt"/>
              </a:rPr>
              <a:t> by quarter for the first 6 months of 2014.</a:t>
            </a:r>
          </a:p>
        </p:txBody>
      </p:sp>
      <p:sp>
        <p:nvSpPr>
          <p:cNvPr id="984079" name="Rectangle 15"/>
          <p:cNvSpPr>
            <a:spLocks noChangeArrowheads="1"/>
          </p:cNvSpPr>
          <p:nvPr/>
        </p:nvSpPr>
        <p:spPr bwMode="auto">
          <a:xfrm>
            <a:off x="5334000" y="4953000"/>
            <a:ext cx="762000" cy="265113"/>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atin typeface="+mn-lt"/>
            </a:endParaRPr>
          </a:p>
        </p:txBody>
      </p:sp>
      <p:sp>
        <p:nvSpPr>
          <p:cNvPr id="984081" name="Rectangle 17"/>
          <p:cNvSpPr>
            <a:spLocks noChangeArrowheads="1"/>
          </p:cNvSpPr>
          <p:nvPr/>
        </p:nvSpPr>
        <p:spPr bwMode="auto">
          <a:xfrm>
            <a:off x="5334000" y="5221288"/>
            <a:ext cx="762000" cy="265112"/>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atin typeface="+mn-lt"/>
            </a:endParaRPr>
          </a:p>
        </p:txBody>
      </p:sp>
      <p:sp>
        <p:nvSpPr>
          <p:cNvPr id="984082" name="Rectangle 18"/>
          <p:cNvSpPr>
            <a:spLocks noChangeArrowheads="1"/>
          </p:cNvSpPr>
          <p:nvPr/>
        </p:nvSpPr>
        <p:spPr bwMode="auto">
          <a:xfrm>
            <a:off x="5334000" y="5486400"/>
            <a:ext cx="762000" cy="265113"/>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atin typeface="+mn-lt"/>
            </a:endParaRPr>
          </a:p>
        </p:txBody>
      </p:sp>
      <p:sp>
        <p:nvSpPr>
          <p:cNvPr id="984083" name="Rectangle 19"/>
          <p:cNvSpPr>
            <a:spLocks noChangeArrowheads="1"/>
          </p:cNvSpPr>
          <p:nvPr/>
        </p:nvSpPr>
        <p:spPr bwMode="auto">
          <a:xfrm>
            <a:off x="5334000" y="5754688"/>
            <a:ext cx="762000" cy="265112"/>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atin typeface="+mn-lt"/>
            </a:endParaRPr>
          </a:p>
        </p:txBody>
      </p:sp>
      <p:sp>
        <p:nvSpPr>
          <p:cNvPr id="984084" name="Rectangle 20"/>
          <p:cNvSpPr>
            <a:spLocks noChangeArrowheads="1"/>
          </p:cNvSpPr>
          <p:nvPr/>
        </p:nvSpPr>
        <p:spPr bwMode="auto">
          <a:xfrm>
            <a:off x="5334000" y="6019800"/>
            <a:ext cx="762000" cy="265113"/>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atin typeface="+mn-lt"/>
            </a:endParaRPr>
          </a:p>
        </p:txBody>
      </p:sp>
      <p:sp>
        <p:nvSpPr>
          <p:cNvPr id="984085" name="Rectangle 21"/>
          <p:cNvSpPr>
            <a:spLocks noChangeArrowheads="1"/>
          </p:cNvSpPr>
          <p:nvPr/>
        </p:nvSpPr>
        <p:spPr bwMode="auto">
          <a:xfrm>
            <a:off x="6477000" y="4953000"/>
            <a:ext cx="762000" cy="265113"/>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atin typeface="+mn-lt"/>
            </a:endParaRPr>
          </a:p>
        </p:txBody>
      </p:sp>
      <p:sp>
        <p:nvSpPr>
          <p:cNvPr id="984086" name="Rectangle 22"/>
          <p:cNvSpPr>
            <a:spLocks noChangeArrowheads="1"/>
          </p:cNvSpPr>
          <p:nvPr/>
        </p:nvSpPr>
        <p:spPr bwMode="auto">
          <a:xfrm>
            <a:off x="6477000" y="5221288"/>
            <a:ext cx="762000" cy="265112"/>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atin typeface="+mn-lt"/>
            </a:endParaRPr>
          </a:p>
        </p:txBody>
      </p:sp>
      <p:sp>
        <p:nvSpPr>
          <p:cNvPr id="984087" name="Rectangle 23"/>
          <p:cNvSpPr>
            <a:spLocks noChangeArrowheads="1"/>
          </p:cNvSpPr>
          <p:nvPr/>
        </p:nvSpPr>
        <p:spPr bwMode="auto">
          <a:xfrm>
            <a:off x="6477000" y="5486400"/>
            <a:ext cx="762000" cy="265113"/>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atin typeface="+mn-lt"/>
            </a:endParaRPr>
          </a:p>
        </p:txBody>
      </p:sp>
      <p:sp>
        <p:nvSpPr>
          <p:cNvPr id="984088" name="Rectangle 24"/>
          <p:cNvSpPr>
            <a:spLocks noChangeArrowheads="1"/>
          </p:cNvSpPr>
          <p:nvPr/>
        </p:nvSpPr>
        <p:spPr bwMode="auto">
          <a:xfrm>
            <a:off x="6477000" y="5754688"/>
            <a:ext cx="762000" cy="265112"/>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atin typeface="+mn-lt"/>
            </a:endParaRPr>
          </a:p>
        </p:txBody>
      </p:sp>
      <p:sp>
        <p:nvSpPr>
          <p:cNvPr id="984089" name="Rectangle 25"/>
          <p:cNvSpPr>
            <a:spLocks noChangeArrowheads="1"/>
          </p:cNvSpPr>
          <p:nvPr/>
        </p:nvSpPr>
        <p:spPr bwMode="auto">
          <a:xfrm>
            <a:off x="6477000" y="6019800"/>
            <a:ext cx="762000" cy="265113"/>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atin typeface="+mn-lt"/>
            </a:endParaRPr>
          </a:p>
        </p:txBody>
      </p:sp>
      <p:sp>
        <p:nvSpPr>
          <p:cNvPr id="984090" name="Rectangle 26"/>
          <p:cNvSpPr>
            <a:spLocks noChangeArrowheads="1"/>
          </p:cNvSpPr>
          <p:nvPr/>
        </p:nvSpPr>
        <p:spPr bwMode="auto">
          <a:xfrm>
            <a:off x="7696200" y="6019800"/>
            <a:ext cx="762000" cy="265113"/>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atin typeface="+mn-lt"/>
            </a:endParaRPr>
          </a:p>
        </p:txBody>
      </p:sp>
      <p:sp>
        <p:nvSpPr>
          <p:cNvPr id="984091" name="Rectangle 27"/>
          <p:cNvSpPr>
            <a:spLocks noChangeArrowheads="1"/>
          </p:cNvSpPr>
          <p:nvPr/>
        </p:nvSpPr>
        <p:spPr bwMode="auto">
          <a:xfrm>
            <a:off x="762000" y="4953000"/>
            <a:ext cx="4267200" cy="265113"/>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atin typeface="+mn-lt"/>
            </a:endParaRPr>
          </a:p>
        </p:txBody>
      </p:sp>
      <p:sp>
        <p:nvSpPr>
          <p:cNvPr id="984092" name="Rectangle 28"/>
          <p:cNvSpPr>
            <a:spLocks noChangeArrowheads="1"/>
          </p:cNvSpPr>
          <p:nvPr/>
        </p:nvSpPr>
        <p:spPr bwMode="auto">
          <a:xfrm>
            <a:off x="762000" y="5221288"/>
            <a:ext cx="4267200" cy="265112"/>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atin typeface="+mn-lt"/>
            </a:endParaRPr>
          </a:p>
        </p:txBody>
      </p:sp>
      <p:sp>
        <p:nvSpPr>
          <p:cNvPr id="984093" name="Rectangle 29"/>
          <p:cNvSpPr>
            <a:spLocks noChangeArrowheads="1"/>
          </p:cNvSpPr>
          <p:nvPr/>
        </p:nvSpPr>
        <p:spPr bwMode="auto">
          <a:xfrm>
            <a:off x="762000" y="5486400"/>
            <a:ext cx="4267200" cy="265113"/>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atin typeface="+mn-lt"/>
            </a:endParaRPr>
          </a:p>
        </p:txBody>
      </p:sp>
      <p:sp>
        <p:nvSpPr>
          <p:cNvPr id="984094" name="Rectangle 30"/>
          <p:cNvSpPr>
            <a:spLocks noChangeArrowheads="1"/>
          </p:cNvSpPr>
          <p:nvPr/>
        </p:nvSpPr>
        <p:spPr bwMode="auto">
          <a:xfrm>
            <a:off x="762000" y="5754688"/>
            <a:ext cx="4267200" cy="265112"/>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atin typeface="+mn-lt"/>
            </a:endParaRPr>
          </a:p>
        </p:txBody>
      </p:sp>
      <p:sp>
        <p:nvSpPr>
          <p:cNvPr id="984095" name="Rectangle 31"/>
          <p:cNvSpPr>
            <a:spLocks noChangeArrowheads="1"/>
          </p:cNvSpPr>
          <p:nvPr/>
        </p:nvSpPr>
        <p:spPr bwMode="auto">
          <a:xfrm>
            <a:off x="762000" y="6019800"/>
            <a:ext cx="4267200" cy="265113"/>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atin typeface="+mn-lt"/>
            </a:endParaRPr>
          </a:p>
        </p:txBody>
      </p:sp>
      <p:pic>
        <p:nvPicPr>
          <p:cNvPr id="30741" name="Picture 35"/>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57200" y="457200"/>
            <a:ext cx="83058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
        <p:nvSpPr>
          <p:cNvPr id="2" name="Slide Number Placeholder 1"/>
          <p:cNvSpPr>
            <a:spLocks noGrp="1"/>
          </p:cNvSpPr>
          <p:nvPr>
            <p:ph type="sldNum" sz="quarter" idx="11"/>
          </p:nvPr>
        </p:nvSpPr>
        <p:spPr/>
        <p:txBody>
          <a:bodyPr/>
          <a:lstStyle/>
          <a:p>
            <a:fld id="{68B26A1F-DB4E-4FEA-B721-FF1971508766}" type="slidenum">
              <a:rPr lang="en-US" smtClean="0"/>
              <a:pPr/>
              <a:t>61</a:t>
            </a:fld>
            <a:endParaRPr lang="en-US"/>
          </a:p>
        </p:txBody>
      </p:sp>
    </p:spTree>
    <p:extLst>
      <p:ext uri="{BB962C8B-B14F-4D97-AF65-F5344CB8AC3E}">
        <p14:creationId xmlns:p14="http://schemas.microsoft.com/office/powerpoint/2010/main" xmlns="" val="176777072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xit" presetSubtype="8" fill="hold" grpId="0" nodeType="clickEffect">
                                  <p:stCondLst>
                                    <p:cond delay="0"/>
                                  </p:stCondLst>
                                  <p:childTnLst>
                                    <p:animEffect transition="out" filter="wipe(left)">
                                      <p:cBhvr>
                                        <p:cTn id="6" dur="500"/>
                                        <p:tgtEl>
                                          <p:spTgt spid="984091"/>
                                        </p:tgtEl>
                                      </p:cBhvr>
                                    </p:animEffect>
                                    <p:set>
                                      <p:cBhvr>
                                        <p:cTn id="7" dur="1" fill="hold">
                                          <p:stCondLst>
                                            <p:cond delay="499"/>
                                          </p:stCondLst>
                                        </p:cTn>
                                        <p:tgtEl>
                                          <p:spTgt spid="984091"/>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xit" presetSubtype="8" fill="hold" grpId="0" nodeType="clickEffect">
                                  <p:stCondLst>
                                    <p:cond delay="0"/>
                                  </p:stCondLst>
                                  <p:childTnLst>
                                    <p:animEffect transition="out" filter="wipe(left)">
                                      <p:cBhvr>
                                        <p:cTn id="11" dur="500"/>
                                        <p:tgtEl>
                                          <p:spTgt spid="984079"/>
                                        </p:tgtEl>
                                      </p:cBhvr>
                                    </p:animEffect>
                                    <p:set>
                                      <p:cBhvr>
                                        <p:cTn id="12" dur="1" fill="hold">
                                          <p:stCondLst>
                                            <p:cond delay="499"/>
                                          </p:stCondLst>
                                        </p:cTn>
                                        <p:tgtEl>
                                          <p:spTgt spid="984079"/>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xit" presetSubtype="8" fill="hold" grpId="0" nodeType="clickEffect">
                                  <p:stCondLst>
                                    <p:cond delay="0"/>
                                  </p:stCondLst>
                                  <p:childTnLst>
                                    <p:animEffect transition="out" filter="wipe(left)">
                                      <p:cBhvr>
                                        <p:cTn id="16" dur="500"/>
                                        <p:tgtEl>
                                          <p:spTgt spid="984092"/>
                                        </p:tgtEl>
                                      </p:cBhvr>
                                    </p:animEffect>
                                    <p:set>
                                      <p:cBhvr>
                                        <p:cTn id="17" dur="1" fill="hold">
                                          <p:stCondLst>
                                            <p:cond delay="499"/>
                                          </p:stCondLst>
                                        </p:cTn>
                                        <p:tgtEl>
                                          <p:spTgt spid="984092"/>
                                        </p:tgtEl>
                                        <p:attrNameLst>
                                          <p:attrName>style.visibility</p:attrName>
                                        </p:attrNameLst>
                                      </p:cBhvr>
                                      <p:to>
                                        <p:strVal val="hidden"/>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xit" presetSubtype="8" fill="hold" grpId="0" nodeType="clickEffect">
                                  <p:stCondLst>
                                    <p:cond delay="0"/>
                                  </p:stCondLst>
                                  <p:childTnLst>
                                    <p:animEffect transition="out" filter="wipe(left)">
                                      <p:cBhvr>
                                        <p:cTn id="21" dur="500"/>
                                        <p:tgtEl>
                                          <p:spTgt spid="984081"/>
                                        </p:tgtEl>
                                      </p:cBhvr>
                                    </p:animEffect>
                                    <p:set>
                                      <p:cBhvr>
                                        <p:cTn id="22" dur="1" fill="hold">
                                          <p:stCondLst>
                                            <p:cond delay="499"/>
                                          </p:stCondLst>
                                        </p:cTn>
                                        <p:tgtEl>
                                          <p:spTgt spid="984081"/>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xit" presetSubtype="8" fill="hold" grpId="0" nodeType="clickEffect">
                                  <p:stCondLst>
                                    <p:cond delay="0"/>
                                  </p:stCondLst>
                                  <p:childTnLst>
                                    <p:animEffect transition="out" filter="wipe(left)">
                                      <p:cBhvr>
                                        <p:cTn id="26" dur="500"/>
                                        <p:tgtEl>
                                          <p:spTgt spid="984093"/>
                                        </p:tgtEl>
                                      </p:cBhvr>
                                    </p:animEffect>
                                    <p:set>
                                      <p:cBhvr>
                                        <p:cTn id="27" dur="1" fill="hold">
                                          <p:stCondLst>
                                            <p:cond delay="499"/>
                                          </p:stCondLst>
                                        </p:cTn>
                                        <p:tgtEl>
                                          <p:spTgt spid="984093"/>
                                        </p:tgtEl>
                                        <p:attrNameLst>
                                          <p:attrName>style.visibility</p:attrName>
                                        </p:attrNameLst>
                                      </p:cBhvr>
                                      <p:to>
                                        <p:strVal val="hidden"/>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xit" presetSubtype="8" fill="hold" grpId="0" nodeType="clickEffect">
                                  <p:stCondLst>
                                    <p:cond delay="0"/>
                                  </p:stCondLst>
                                  <p:childTnLst>
                                    <p:animEffect transition="out" filter="wipe(left)">
                                      <p:cBhvr>
                                        <p:cTn id="31" dur="500"/>
                                        <p:tgtEl>
                                          <p:spTgt spid="984082"/>
                                        </p:tgtEl>
                                      </p:cBhvr>
                                    </p:animEffect>
                                    <p:set>
                                      <p:cBhvr>
                                        <p:cTn id="32" dur="1" fill="hold">
                                          <p:stCondLst>
                                            <p:cond delay="499"/>
                                          </p:stCondLst>
                                        </p:cTn>
                                        <p:tgtEl>
                                          <p:spTgt spid="984082"/>
                                        </p:tgtEl>
                                        <p:attrNameLst>
                                          <p:attrName>style.visibility</p:attrName>
                                        </p:attrNameLst>
                                      </p:cBhvr>
                                      <p:to>
                                        <p:strVal val="hidden"/>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xit" presetSubtype="8" fill="hold" grpId="0" nodeType="clickEffect">
                                  <p:stCondLst>
                                    <p:cond delay="0"/>
                                  </p:stCondLst>
                                  <p:childTnLst>
                                    <p:animEffect transition="out" filter="wipe(left)">
                                      <p:cBhvr>
                                        <p:cTn id="36" dur="500"/>
                                        <p:tgtEl>
                                          <p:spTgt spid="984094"/>
                                        </p:tgtEl>
                                      </p:cBhvr>
                                    </p:animEffect>
                                    <p:set>
                                      <p:cBhvr>
                                        <p:cTn id="37" dur="1" fill="hold">
                                          <p:stCondLst>
                                            <p:cond delay="499"/>
                                          </p:stCondLst>
                                        </p:cTn>
                                        <p:tgtEl>
                                          <p:spTgt spid="984094"/>
                                        </p:tgtEl>
                                        <p:attrNameLst>
                                          <p:attrName>style.visibility</p:attrName>
                                        </p:attrNameLst>
                                      </p:cBhvr>
                                      <p:to>
                                        <p:strVal val="hidden"/>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xit" presetSubtype="8" fill="hold" grpId="0" nodeType="clickEffect">
                                  <p:stCondLst>
                                    <p:cond delay="0"/>
                                  </p:stCondLst>
                                  <p:childTnLst>
                                    <p:animEffect transition="out" filter="wipe(left)">
                                      <p:cBhvr>
                                        <p:cTn id="41" dur="500"/>
                                        <p:tgtEl>
                                          <p:spTgt spid="984083"/>
                                        </p:tgtEl>
                                      </p:cBhvr>
                                    </p:animEffect>
                                    <p:set>
                                      <p:cBhvr>
                                        <p:cTn id="42" dur="1" fill="hold">
                                          <p:stCondLst>
                                            <p:cond delay="499"/>
                                          </p:stCondLst>
                                        </p:cTn>
                                        <p:tgtEl>
                                          <p:spTgt spid="984083"/>
                                        </p:tgtEl>
                                        <p:attrNameLst>
                                          <p:attrName>style.visibility</p:attrName>
                                        </p:attrNameLst>
                                      </p:cBhvr>
                                      <p:to>
                                        <p:strVal val="hidden"/>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xit" presetSubtype="8" fill="hold" grpId="0" nodeType="clickEffect">
                                  <p:stCondLst>
                                    <p:cond delay="0"/>
                                  </p:stCondLst>
                                  <p:childTnLst>
                                    <p:animEffect transition="out" filter="wipe(left)">
                                      <p:cBhvr>
                                        <p:cTn id="46" dur="500"/>
                                        <p:tgtEl>
                                          <p:spTgt spid="984095"/>
                                        </p:tgtEl>
                                      </p:cBhvr>
                                    </p:animEffect>
                                    <p:set>
                                      <p:cBhvr>
                                        <p:cTn id="47" dur="1" fill="hold">
                                          <p:stCondLst>
                                            <p:cond delay="499"/>
                                          </p:stCondLst>
                                        </p:cTn>
                                        <p:tgtEl>
                                          <p:spTgt spid="984095"/>
                                        </p:tgtEl>
                                        <p:attrNameLst>
                                          <p:attrName>style.visibility</p:attrName>
                                        </p:attrNameLst>
                                      </p:cBhvr>
                                      <p:to>
                                        <p:strVal val="hidden"/>
                                      </p:to>
                                    </p:se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xit" presetSubtype="8" fill="hold" grpId="0" nodeType="clickEffect">
                                  <p:stCondLst>
                                    <p:cond delay="0"/>
                                  </p:stCondLst>
                                  <p:childTnLst>
                                    <p:animEffect transition="out" filter="wipe(left)">
                                      <p:cBhvr>
                                        <p:cTn id="51" dur="500"/>
                                        <p:tgtEl>
                                          <p:spTgt spid="984084"/>
                                        </p:tgtEl>
                                      </p:cBhvr>
                                    </p:animEffect>
                                    <p:set>
                                      <p:cBhvr>
                                        <p:cTn id="52" dur="1" fill="hold">
                                          <p:stCondLst>
                                            <p:cond delay="499"/>
                                          </p:stCondLst>
                                        </p:cTn>
                                        <p:tgtEl>
                                          <p:spTgt spid="984084"/>
                                        </p:tgtEl>
                                        <p:attrNameLst>
                                          <p:attrName>style.visibility</p:attrName>
                                        </p:attrNameLst>
                                      </p:cBhvr>
                                      <p:to>
                                        <p:strVal val="hidden"/>
                                      </p:to>
                                    </p:set>
                                  </p:childTnLst>
                                </p:cTn>
                              </p:par>
                            </p:childTnLst>
                          </p:cTn>
                        </p:par>
                      </p:childTnLst>
                    </p:cTn>
                  </p:par>
                  <p:par>
                    <p:cTn id="53" fill="hold" nodeType="clickPar">
                      <p:stCondLst>
                        <p:cond delay="indefinite"/>
                      </p:stCondLst>
                      <p:childTnLst>
                        <p:par>
                          <p:cTn id="54" fill="hold" nodeType="withGroup">
                            <p:stCondLst>
                              <p:cond delay="0"/>
                            </p:stCondLst>
                            <p:childTnLst>
                              <p:par>
                                <p:cTn id="55" presetID="22" presetClass="exit" presetSubtype="8" fill="hold" grpId="0" nodeType="clickEffect">
                                  <p:stCondLst>
                                    <p:cond delay="0"/>
                                  </p:stCondLst>
                                  <p:childTnLst>
                                    <p:animEffect transition="out" filter="wipe(left)">
                                      <p:cBhvr>
                                        <p:cTn id="56" dur="500"/>
                                        <p:tgtEl>
                                          <p:spTgt spid="984085"/>
                                        </p:tgtEl>
                                      </p:cBhvr>
                                    </p:animEffect>
                                    <p:set>
                                      <p:cBhvr>
                                        <p:cTn id="57" dur="1" fill="hold">
                                          <p:stCondLst>
                                            <p:cond delay="499"/>
                                          </p:stCondLst>
                                        </p:cTn>
                                        <p:tgtEl>
                                          <p:spTgt spid="984085"/>
                                        </p:tgtEl>
                                        <p:attrNameLst>
                                          <p:attrName>style.visibility</p:attrName>
                                        </p:attrNameLst>
                                      </p:cBhvr>
                                      <p:to>
                                        <p:strVal val="hidden"/>
                                      </p:to>
                                    </p:set>
                                  </p:childTnLst>
                                </p:cTn>
                              </p:par>
                            </p:childTnLst>
                          </p:cTn>
                        </p:par>
                      </p:childTnLst>
                    </p:cTn>
                  </p:par>
                  <p:par>
                    <p:cTn id="58" fill="hold" nodeType="clickPar">
                      <p:stCondLst>
                        <p:cond delay="indefinite"/>
                      </p:stCondLst>
                      <p:childTnLst>
                        <p:par>
                          <p:cTn id="59" fill="hold" nodeType="withGroup">
                            <p:stCondLst>
                              <p:cond delay="0"/>
                            </p:stCondLst>
                            <p:childTnLst>
                              <p:par>
                                <p:cTn id="60" presetID="22" presetClass="exit" presetSubtype="8" fill="hold" grpId="0" nodeType="clickEffect">
                                  <p:stCondLst>
                                    <p:cond delay="0"/>
                                  </p:stCondLst>
                                  <p:childTnLst>
                                    <p:animEffect transition="out" filter="wipe(left)">
                                      <p:cBhvr>
                                        <p:cTn id="61" dur="500"/>
                                        <p:tgtEl>
                                          <p:spTgt spid="984086"/>
                                        </p:tgtEl>
                                      </p:cBhvr>
                                    </p:animEffect>
                                    <p:set>
                                      <p:cBhvr>
                                        <p:cTn id="62" dur="1" fill="hold">
                                          <p:stCondLst>
                                            <p:cond delay="499"/>
                                          </p:stCondLst>
                                        </p:cTn>
                                        <p:tgtEl>
                                          <p:spTgt spid="984086"/>
                                        </p:tgtEl>
                                        <p:attrNameLst>
                                          <p:attrName>style.visibility</p:attrName>
                                        </p:attrNameLst>
                                      </p:cBhvr>
                                      <p:to>
                                        <p:strVal val="hidden"/>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22" presetClass="exit" presetSubtype="8" fill="hold" grpId="0" nodeType="clickEffect">
                                  <p:stCondLst>
                                    <p:cond delay="0"/>
                                  </p:stCondLst>
                                  <p:childTnLst>
                                    <p:animEffect transition="out" filter="wipe(left)">
                                      <p:cBhvr>
                                        <p:cTn id="66" dur="500"/>
                                        <p:tgtEl>
                                          <p:spTgt spid="984087"/>
                                        </p:tgtEl>
                                      </p:cBhvr>
                                    </p:animEffect>
                                    <p:set>
                                      <p:cBhvr>
                                        <p:cTn id="67" dur="1" fill="hold">
                                          <p:stCondLst>
                                            <p:cond delay="499"/>
                                          </p:stCondLst>
                                        </p:cTn>
                                        <p:tgtEl>
                                          <p:spTgt spid="984087"/>
                                        </p:tgtEl>
                                        <p:attrNameLst>
                                          <p:attrName>style.visibility</p:attrName>
                                        </p:attrNameLst>
                                      </p:cBhvr>
                                      <p:to>
                                        <p:strVal val="hidden"/>
                                      </p:to>
                                    </p:set>
                                  </p:childTnLst>
                                </p:cTn>
                              </p:par>
                            </p:childTnLst>
                          </p:cTn>
                        </p:par>
                      </p:childTnLst>
                    </p:cTn>
                  </p:par>
                  <p:par>
                    <p:cTn id="68" fill="hold" nodeType="clickPar">
                      <p:stCondLst>
                        <p:cond delay="indefinite"/>
                      </p:stCondLst>
                      <p:childTnLst>
                        <p:par>
                          <p:cTn id="69" fill="hold" nodeType="withGroup">
                            <p:stCondLst>
                              <p:cond delay="0"/>
                            </p:stCondLst>
                            <p:childTnLst>
                              <p:par>
                                <p:cTn id="70" presetID="22" presetClass="exit" presetSubtype="8" fill="hold" grpId="0" nodeType="clickEffect">
                                  <p:stCondLst>
                                    <p:cond delay="0"/>
                                  </p:stCondLst>
                                  <p:childTnLst>
                                    <p:animEffect transition="out" filter="wipe(left)">
                                      <p:cBhvr>
                                        <p:cTn id="71" dur="500"/>
                                        <p:tgtEl>
                                          <p:spTgt spid="984088"/>
                                        </p:tgtEl>
                                      </p:cBhvr>
                                    </p:animEffect>
                                    <p:set>
                                      <p:cBhvr>
                                        <p:cTn id="72" dur="1" fill="hold">
                                          <p:stCondLst>
                                            <p:cond delay="499"/>
                                          </p:stCondLst>
                                        </p:cTn>
                                        <p:tgtEl>
                                          <p:spTgt spid="984088"/>
                                        </p:tgtEl>
                                        <p:attrNameLst>
                                          <p:attrName>style.visibility</p:attrName>
                                        </p:attrNameLst>
                                      </p:cBhvr>
                                      <p:to>
                                        <p:strVal val="hidden"/>
                                      </p:to>
                                    </p:set>
                                  </p:childTnLst>
                                </p:cTn>
                              </p:par>
                            </p:childTnLst>
                          </p:cTn>
                        </p:par>
                      </p:childTnLst>
                    </p:cTn>
                  </p:par>
                  <p:par>
                    <p:cTn id="73" fill="hold" nodeType="clickPar">
                      <p:stCondLst>
                        <p:cond delay="indefinite"/>
                      </p:stCondLst>
                      <p:childTnLst>
                        <p:par>
                          <p:cTn id="74" fill="hold" nodeType="withGroup">
                            <p:stCondLst>
                              <p:cond delay="0"/>
                            </p:stCondLst>
                            <p:childTnLst>
                              <p:par>
                                <p:cTn id="75" presetID="22" presetClass="exit" presetSubtype="8" fill="hold" grpId="0" nodeType="clickEffect">
                                  <p:stCondLst>
                                    <p:cond delay="0"/>
                                  </p:stCondLst>
                                  <p:childTnLst>
                                    <p:animEffect transition="out" filter="wipe(left)">
                                      <p:cBhvr>
                                        <p:cTn id="76" dur="500"/>
                                        <p:tgtEl>
                                          <p:spTgt spid="984089"/>
                                        </p:tgtEl>
                                      </p:cBhvr>
                                    </p:animEffect>
                                    <p:set>
                                      <p:cBhvr>
                                        <p:cTn id="77" dur="1" fill="hold">
                                          <p:stCondLst>
                                            <p:cond delay="499"/>
                                          </p:stCondLst>
                                        </p:cTn>
                                        <p:tgtEl>
                                          <p:spTgt spid="984089"/>
                                        </p:tgtEl>
                                        <p:attrNameLst>
                                          <p:attrName>style.visibility</p:attrName>
                                        </p:attrNameLst>
                                      </p:cBhvr>
                                      <p:to>
                                        <p:strVal val="hidden"/>
                                      </p:to>
                                    </p:set>
                                  </p:childTnLst>
                                </p:cTn>
                              </p:par>
                            </p:childTnLst>
                          </p:cTn>
                        </p:par>
                      </p:childTnLst>
                    </p:cTn>
                  </p:par>
                  <p:par>
                    <p:cTn id="78" fill="hold" nodeType="clickPar">
                      <p:stCondLst>
                        <p:cond delay="indefinite"/>
                      </p:stCondLst>
                      <p:childTnLst>
                        <p:par>
                          <p:cTn id="79" fill="hold" nodeType="withGroup">
                            <p:stCondLst>
                              <p:cond delay="0"/>
                            </p:stCondLst>
                            <p:childTnLst>
                              <p:par>
                                <p:cTn id="80" presetID="22" presetClass="exit" presetSubtype="8" fill="hold" grpId="0" nodeType="clickEffect">
                                  <p:stCondLst>
                                    <p:cond delay="0"/>
                                  </p:stCondLst>
                                  <p:childTnLst>
                                    <p:animEffect transition="out" filter="wipe(left)">
                                      <p:cBhvr>
                                        <p:cTn id="81" dur="500"/>
                                        <p:tgtEl>
                                          <p:spTgt spid="984090"/>
                                        </p:tgtEl>
                                      </p:cBhvr>
                                    </p:animEffect>
                                    <p:set>
                                      <p:cBhvr>
                                        <p:cTn id="82" dur="1" fill="hold">
                                          <p:stCondLst>
                                            <p:cond delay="499"/>
                                          </p:stCondLst>
                                        </p:cTn>
                                        <p:tgtEl>
                                          <p:spTgt spid="98409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4079" grpId="0" animBg="1"/>
      <p:bldP spid="984081" grpId="0" animBg="1"/>
      <p:bldP spid="984082" grpId="0" animBg="1"/>
      <p:bldP spid="984083" grpId="0" animBg="1"/>
      <p:bldP spid="984084" grpId="0" animBg="1"/>
      <p:bldP spid="984085" grpId="0" animBg="1"/>
      <p:bldP spid="984086" grpId="0" animBg="1"/>
      <p:bldP spid="984087" grpId="0" animBg="1"/>
      <p:bldP spid="984088" grpId="0" animBg="1"/>
      <p:bldP spid="984089" grpId="0" animBg="1"/>
      <p:bldP spid="984090" grpId="0" animBg="1"/>
      <p:bldP spid="984091" grpId="0" animBg="1"/>
      <p:bldP spid="984092" grpId="0" animBg="1"/>
      <p:bldP spid="984093" grpId="0" animBg="1"/>
      <p:bldP spid="984094" grpId="0" animBg="1"/>
      <p:bldP spid="984095"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body" sz="half" idx="1"/>
          </p:nvPr>
        </p:nvSpPr>
        <p:spPr>
          <a:xfrm>
            <a:off x="609600" y="2057400"/>
            <a:ext cx="7924800" cy="1447800"/>
          </a:xfrm>
          <a:solidFill>
            <a:schemeClr val="bg1"/>
          </a:solidFill>
          <a:ln cap="flat" algn="ctr">
            <a:solidFill>
              <a:schemeClr val="bg1"/>
            </a:solidFill>
          </a:ln>
        </p:spPr>
        <p:txBody>
          <a:bodyPr lIns="90488" tIns="44450" rIns="90488" bIns="44450"/>
          <a:lstStyle/>
          <a:p>
            <a:pPr marL="685800" lvl="1" indent="-457200">
              <a:lnSpc>
                <a:spcPct val="115000"/>
              </a:lnSpc>
              <a:spcBef>
                <a:spcPct val="60000"/>
              </a:spcBef>
              <a:buClr>
                <a:srgbClr val="800000"/>
              </a:buClr>
              <a:buSzPct val="80000"/>
              <a:buFont typeface="Wingdings" panose="05000000000000000000" pitchFamily="2" charset="2"/>
              <a:buChar char="u"/>
            </a:pPr>
            <a:r>
              <a:rPr lang="en-US" sz="2000" b="0" smtClean="0">
                <a:effectLst/>
              </a:rPr>
              <a:t>Shows both the quantity and cost of direct materials to be purchased.</a:t>
            </a:r>
          </a:p>
          <a:p>
            <a:pPr marL="685800" lvl="1" indent="-457200">
              <a:lnSpc>
                <a:spcPct val="115000"/>
              </a:lnSpc>
              <a:spcBef>
                <a:spcPct val="60000"/>
              </a:spcBef>
              <a:buClr>
                <a:srgbClr val="800000"/>
              </a:buClr>
              <a:buSzPct val="80000"/>
              <a:buFont typeface="Wingdings" panose="05000000000000000000" pitchFamily="2" charset="2"/>
              <a:buChar char="u"/>
            </a:pPr>
            <a:r>
              <a:rPr lang="en-US" sz="2000" b="0" smtClean="0">
                <a:effectLst/>
              </a:rPr>
              <a:t>Formula for direct materials quantities.</a:t>
            </a:r>
          </a:p>
        </p:txBody>
      </p:sp>
      <p:sp>
        <p:nvSpPr>
          <p:cNvPr id="31748" name="Text Box 6"/>
          <p:cNvSpPr txBox="1">
            <a:spLocks noChangeArrowheads="1"/>
          </p:cNvSpPr>
          <p:nvPr/>
        </p:nvSpPr>
        <p:spPr bwMode="auto">
          <a:xfrm>
            <a:off x="609600" y="1447800"/>
            <a:ext cx="6629400" cy="519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sz="2800" b="1">
                <a:solidFill>
                  <a:srgbClr val="800000"/>
                </a:solidFill>
                <a:latin typeface="Arial" panose="020B0604020202020204" pitchFamily="34" charset="0"/>
              </a:rPr>
              <a:t>Direct Materials Budget</a:t>
            </a:r>
          </a:p>
        </p:txBody>
      </p:sp>
      <p:sp>
        <p:nvSpPr>
          <p:cNvPr id="31750" name="Rectangle 8"/>
          <p:cNvSpPr>
            <a:spLocks noChangeArrowheads="1"/>
          </p:cNvSpPr>
          <p:nvPr/>
        </p:nvSpPr>
        <p:spPr bwMode="auto">
          <a:xfrm>
            <a:off x="609600" y="4953000"/>
            <a:ext cx="7924800" cy="1295400"/>
          </a:xfrm>
          <a:prstGeom prst="rect">
            <a:avLst/>
          </a:prstGeom>
          <a:solidFill>
            <a:schemeClr val="bg1"/>
          </a:solidFill>
          <a:ln w="12700" algn="ctr">
            <a:solidFill>
              <a:schemeClr val="bg1"/>
            </a:solidFill>
            <a:miter lim="800000"/>
            <a:headEnd/>
            <a:tailEnd/>
          </a:ln>
        </p:spPr>
        <p:txBody>
          <a:bodyPr lIns="90488" tIns="44450" rIns="90488" bIns="44450"/>
          <a:lstStyle>
            <a:lvl1pPr marL="342900" indent="-342900">
              <a:defRPr sz="2400">
                <a:solidFill>
                  <a:schemeClr val="tx1"/>
                </a:solidFill>
                <a:latin typeface="Times New Roman" panose="02020603050405020304" pitchFamily="18" charset="0"/>
              </a:defRPr>
            </a:lvl1pPr>
            <a:lvl2pPr marL="685800" indent="-45720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lvl="1">
              <a:lnSpc>
                <a:spcPct val="115000"/>
              </a:lnSpc>
              <a:spcBef>
                <a:spcPct val="40000"/>
              </a:spcBef>
              <a:buClr>
                <a:srgbClr val="800000"/>
              </a:buClr>
              <a:buSzPct val="80000"/>
              <a:buFont typeface="Wingdings" panose="05000000000000000000" pitchFamily="2" charset="2"/>
              <a:buChar char="u"/>
            </a:pPr>
            <a:r>
              <a:rPr lang="en-US" sz="2000" dirty="0">
                <a:latin typeface="+mn-lt"/>
              </a:rPr>
              <a:t>Budgeted cost of direct materials to be purchased = required units of direct materials x anticipated cost per unit.</a:t>
            </a:r>
          </a:p>
          <a:p>
            <a:pPr lvl="1">
              <a:lnSpc>
                <a:spcPct val="115000"/>
              </a:lnSpc>
              <a:spcBef>
                <a:spcPct val="40000"/>
              </a:spcBef>
              <a:buClr>
                <a:srgbClr val="800000"/>
              </a:buClr>
              <a:buSzPct val="80000"/>
              <a:buFont typeface="Wingdings" panose="05000000000000000000" pitchFamily="2" charset="2"/>
              <a:buChar char="u"/>
            </a:pPr>
            <a:r>
              <a:rPr lang="en-US" sz="2100" dirty="0">
                <a:latin typeface="+mn-lt"/>
              </a:rPr>
              <a:t>Inadequate inventories could result in temporary shutdowns of production.</a:t>
            </a:r>
          </a:p>
        </p:txBody>
      </p:sp>
      <p:sp>
        <p:nvSpPr>
          <p:cNvPr id="986124" name="Rectangle 12"/>
          <p:cNvSpPr>
            <a:spLocks noChangeArrowheads="1"/>
          </p:cNvSpPr>
          <p:nvPr/>
        </p:nvSpPr>
        <p:spPr bwMode="auto">
          <a:xfrm>
            <a:off x="304800" y="457200"/>
            <a:ext cx="8534400" cy="685800"/>
          </a:xfrm>
          <a:prstGeom prst="rect">
            <a:avLst/>
          </a:prstGeom>
        </p:spPr>
        <p:txBody>
          <a:bodyPr/>
          <a:lstStyle/>
          <a:p>
            <a:r>
              <a:rPr lang="en-US" sz="4400" b="1" i="1" dirty="0">
                <a:solidFill>
                  <a:schemeClr val="tx2"/>
                </a:solidFill>
                <a:latin typeface="+mj-lt"/>
                <a:ea typeface="+mj-ea"/>
                <a:cs typeface="+mj-cs"/>
              </a:rPr>
              <a:t>Preparing the Operating Budgets</a:t>
            </a:r>
          </a:p>
        </p:txBody>
      </p:sp>
      <p:pic>
        <p:nvPicPr>
          <p:cNvPr id="31753" name="Picture 1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09600" y="3630613"/>
            <a:ext cx="7924800" cy="1093787"/>
          </a:xfrm>
          <a:prstGeom prst="rect">
            <a:avLst/>
          </a:prstGeom>
          <a:noFill/>
          <a:ln w="19050" cap="sq">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C29451F2-082B-4C80-89EB-46D8871DFE5E}" type="slidenum">
              <a:rPr lang="en-US" smtClean="0"/>
              <a:pPr/>
              <a:t>62</a:t>
            </a:fld>
            <a:endParaRPr lang="en-US" dirty="0"/>
          </a:p>
        </p:txBody>
      </p:sp>
    </p:spTree>
    <p:extLst>
      <p:ext uri="{BB962C8B-B14F-4D97-AF65-F5344CB8AC3E}">
        <p14:creationId xmlns:p14="http://schemas.microsoft.com/office/powerpoint/2010/main" xmlns="" val="268174387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body" sz="half" idx="1"/>
          </p:nvPr>
        </p:nvSpPr>
        <p:spPr>
          <a:xfrm>
            <a:off x="381000" y="1981200"/>
            <a:ext cx="8077200" cy="4419600"/>
          </a:xfrm>
          <a:noFill/>
          <a:ln cap="flat" algn="ctr">
            <a:solidFill>
              <a:schemeClr val="bg1"/>
            </a:solidFill>
          </a:ln>
          <a:extLst>
            <a:ext uri="{909E8E84-426E-40DD-AFC4-6F175D3DCCD1}">
              <a14:hiddenFill xmlns:a14="http://schemas.microsoft.com/office/drawing/2010/main" xmlns="">
                <a:solidFill>
                  <a:srgbClr val="FFFFFF"/>
                </a:solidFill>
              </a14:hiddenFill>
            </a:ext>
          </a:extLst>
        </p:spPr>
        <p:txBody>
          <a:bodyPr lIns="90488" tIns="44450" rIns="90488" bIns="44450"/>
          <a:lstStyle/>
          <a:p>
            <a:pPr marL="228600" lvl="1" indent="0">
              <a:lnSpc>
                <a:spcPct val="115000"/>
              </a:lnSpc>
              <a:spcBef>
                <a:spcPct val="40000"/>
              </a:spcBef>
              <a:buClr>
                <a:srgbClr val="800000"/>
              </a:buClr>
              <a:buSzPct val="80000"/>
              <a:buFont typeface="Wingdings" panose="05000000000000000000" pitchFamily="2" charset="2"/>
              <a:buNone/>
            </a:pPr>
            <a:r>
              <a:rPr lang="en-US" sz="2200" b="0" smtClean="0">
                <a:effectLst/>
              </a:rPr>
              <a:t>Because of its close proximity to suppliers, </a:t>
            </a:r>
          </a:p>
          <a:p>
            <a:pPr marL="914400" lvl="2" indent="-457200">
              <a:lnSpc>
                <a:spcPct val="115000"/>
              </a:lnSpc>
              <a:spcBef>
                <a:spcPct val="40000"/>
              </a:spcBef>
              <a:buClr>
                <a:srgbClr val="800000"/>
              </a:buClr>
              <a:buSzPct val="80000"/>
              <a:buFont typeface="Wingdings" panose="05000000000000000000" pitchFamily="2" charset="2"/>
              <a:buChar char="u"/>
            </a:pPr>
            <a:r>
              <a:rPr lang="en-US" sz="2100" b="0" smtClean="0">
                <a:effectLst/>
              </a:rPr>
              <a:t>Hayes Company maintains an ending inventory of raw materials equal to 10% of the next quarter’s production requirements.</a:t>
            </a:r>
          </a:p>
          <a:p>
            <a:pPr marL="914400" lvl="2" indent="-457200">
              <a:lnSpc>
                <a:spcPct val="115000"/>
              </a:lnSpc>
              <a:spcBef>
                <a:spcPct val="40000"/>
              </a:spcBef>
              <a:buClr>
                <a:srgbClr val="800000"/>
              </a:buClr>
              <a:buSzPct val="80000"/>
              <a:buFont typeface="Wingdings" panose="05000000000000000000" pitchFamily="2" charset="2"/>
              <a:buChar char="u"/>
            </a:pPr>
            <a:r>
              <a:rPr lang="en-US" sz="2100" b="0" smtClean="0">
                <a:effectLst/>
              </a:rPr>
              <a:t>The manufacture of each Rightride requires 2 pounds of raw materials, and the expected cost per pound is $4.</a:t>
            </a:r>
          </a:p>
          <a:p>
            <a:pPr marL="914400" lvl="2" indent="-457200">
              <a:lnSpc>
                <a:spcPct val="115000"/>
              </a:lnSpc>
              <a:spcBef>
                <a:spcPct val="40000"/>
              </a:spcBef>
              <a:buClr>
                <a:srgbClr val="800000"/>
              </a:buClr>
              <a:buSzPct val="80000"/>
              <a:buFont typeface="Wingdings" panose="05000000000000000000" pitchFamily="2" charset="2"/>
              <a:buChar char="u"/>
            </a:pPr>
            <a:r>
              <a:rPr lang="en-US" sz="2100" b="0" smtClean="0">
                <a:effectLst/>
              </a:rPr>
              <a:t>Assume that the desired ending direct materials amount is 1,020 pounds for the fourth quarter of 2011.</a:t>
            </a:r>
          </a:p>
          <a:p>
            <a:pPr marL="914400" lvl="2" indent="-457200">
              <a:lnSpc>
                <a:spcPct val="115000"/>
              </a:lnSpc>
              <a:spcBef>
                <a:spcPct val="40000"/>
              </a:spcBef>
              <a:buClr>
                <a:srgbClr val="800000"/>
              </a:buClr>
              <a:buSzPct val="80000"/>
              <a:buFont typeface="Wingdings" panose="05000000000000000000" pitchFamily="2" charset="2"/>
              <a:buChar char="u"/>
            </a:pPr>
            <a:r>
              <a:rPr lang="en-US" sz="2100" b="0" smtClean="0">
                <a:effectLst/>
              </a:rPr>
              <a:t>Prepare a </a:t>
            </a:r>
            <a:r>
              <a:rPr lang="en-US" sz="2100" smtClean="0">
                <a:solidFill>
                  <a:srgbClr val="800000"/>
                </a:solidFill>
                <a:effectLst/>
              </a:rPr>
              <a:t>Direct Materials Budget</a:t>
            </a:r>
            <a:r>
              <a:rPr lang="en-US" sz="2100" b="0" smtClean="0">
                <a:effectLst/>
              </a:rPr>
              <a:t>.</a:t>
            </a:r>
          </a:p>
        </p:txBody>
      </p:sp>
      <p:sp>
        <p:nvSpPr>
          <p:cNvPr id="988169" name="Rectangle 9"/>
          <p:cNvSpPr>
            <a:spLocks noChangeArrowheads="1"/>
          </p:cNvSpPr>
          <p:nvPr/>
        </p:nvSpPr>
        <p:spPr bwMode="auto">
          <a:xfrm>
            <a:off x="304800" y="457200"/>
            <a:ext cx="8534400" cy="685800"/>
          </a:xfrm>
          <a:prstGeom prst="rect">
            <a:avLst/>
          </a:prstGeom>
        </p:spPr>
        <p:txBody>
          <a:bodyPr/>
          <a:lstStyle/>
          <a:p>
            <a:r>
              <a:rPr lang="en-US" sz="4400" b="1" i="1" dirty="0">
                <a:solidFill>
                  <a:schemeClr val="tx2"/>
                </a:solidFill>
                <a:latin typeface="+mj-lt"/>
                <a:ea typeface="+mj-ea"/>
                <a:cs typeface="+mj-cs"/>
              </a:rPr>
              <a:t>Preparing the Operating Budgets</a:t>
            </a:r>
          </a:p>
        </p:txBody>
      </p:sp>
      <p:sp>
        <p:nvSpPr>
          <p:cNvPr id="32774" name="Text Box 11"/>
          <p:cNvSpPr txBox="1">
            <a:spLocks noChangeArrowheads="1"/>
          </p:cNvSpPr>
          <p:nvPr/>
        </p:nvSpPr>
        <p:spPr bwMode="auto">
          <a:xfrm>
            <a:off x="609600" y="1447800"/>
            <a:ext cx="66294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b="1">
                <a:solidFill>
                  <a:srgbClr val="800000"/>
                </a:solidFill>
                <a:latin typeface="Arial" panose="020B0604020202020204" pitchFamily="34" charset="0"/>
              </a:rPr>
              <a:t>Illustration </a:t>
            </a:r>
            <a:r>
              <a:rPr lang="en-US">
                <a:solidFill>
                  <a:schemeClr val="folHlink"/>
                </a:solidFill>
                <a:latin typeface="Arial" panose="020B0604020202020204" pitchFamily="34" charset="0"/>
              </a:rPr>
              <a:t>– Hayes Company</a:t>
            </a:r>
          </a:p>
        </p:txBody>
      </p:sp>
      <p:sp>
        <p:nvSpPr>
          <p:cNvPr id="2" name="Slide Number Placeholder 1"/>
          <p:cNvSpPr>
            <a:spLocks noGrp="1"/>
          </p:cNvSpPr>
          <p:nvPr>
            <p:ph type="sldNum" sz="quarter" idx="11"/>
          </p:nvPr>
        </p:nvSpPr>
        <p:spPr/>
        <p:txBody>
          <a:bodyPr/>
          <a:lstStyle/>
          <a:p>
            <a:fld id="{C29451F2-082B-4C80-89EB-46D8871DFE5E}" type="slidenum">
              <a:rPr lang="en-US" smtClean="0"/>
              <a:pPr/>
              <a:t>63</a:t>
            </a:fld>
            <a:endParaRPr lang="en-US" dirty="0"/>
          </a:p>
        </p:txBody>
      </p:sp>
    </p:spTree>
    <p:extLst>
      <p:ext uri="{BB962C8B-B14F-4D97-AF65-F5344CB8AC3E}">
        <p14:creationId xmlns:p14="http://schemas.microsoft.com/office/powerpoint/2010/main" xmlns="" val="275614514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0219" name="Rectangle 11"/>
          <p:cNvSpPr>
            <a:spLocks noChangeArrowheads="1"/>
          </p:cNvSpPr>
          <p:nvPr/>
        </p:nvSpPr>
        <p:spPr bwMode="auto">
          <a:xfrm>
            <a:off x="304800" y="510952"/>
            <a:ext cx="8534400" cy="685800"/>
          </a:xfrm>
          <a:prstGeom prst="rect">
            <a:avLst/>
          </a:prstGeom>
        </p:spPr>
        <p:txBody>
          <a:bodyPr/>
          <a:lstStyle/>
          <a:p>
            <a:r>
              <a:rPr lang="en-US" sz="4400" b="1" i="1" dirty="0">
                <a:solidFill>
                  <a:schemeClr val="tx2"/>
                </a:solidFill>
                <a:latin typeface="+mj-lt"/>
                <a:ea typeface="+mj-ea"/>
                <a:cs typeface="+mj-cs"/>
              </a:rPr>
              <a:t>Preparing the Operating Budgets</a:t>
            </a:r>
          </a:p>
        </p:txBody>
      </p:sp>
      <p:sp>
        <p:nvSpPr>
          <p:cNvPr id="33798" name="Text Box 13"/>
          <p:cNvSpPr txBox="1">
            <a:spLocks noChangeArrowheads="1"/>
          </p:cNvSpPr>
          <p:nvPr/>
        </p:nvSpPr>
        <p:spPr bwMode="auto">
          <a:xfrm>
            <a:off x="609600" y="1447800"/>
            <a:ext cx="66294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b="1">
                <a:solidFill>
                  <a:srgbClr val="800000"/>
                </a:solidFill>
                <a:latin typeface="Arial" panose="020B0604020202020204" pitchFamily="34" charset="0"/>
              </a:rPr>
              <a:t>Illustration </a:t>
            </a:r>
            <a:r>
              <a:rPr lang="en-US">
                <a:solidFill>
                  <a:schemeClr val="folHlink"/>
                </a:solidFill>
                <a:latin typeface="Arial" panose="020B0604020202020204" pitchFamily="34" charset="0"/>
              </a:rPr>
              <a:t>– Hayes Company</a:t>
            </a:r>
          </a:p>
        </p:txBody>
      </p:sp>
      <p:pic>
        <p:nvPicPr>
          <p:cNvPr id="33799" name="Picture 1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85800" y="2209800"/>
            <a:ext cx="7696200" cy="4125913"/>
          </a:xfrm>
          <a:prstGeom prst="rect">
            <a:avLst/>
          </a:prstGeom>
          <a:noFill/>
          <a:ln w="19050" cap="sq">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C29451F2-082B-4C80-89EB-46D8871DFE5E}" type="slidenum">
              <a:rPr lang="en-US" smtClean="0"/>
              <a:pPr/>
              <a:t>64</a:t>
            </a:fld>
            <a:endParaRPr lang="en-US" dirty="0"/>
          </a:p>
        </p:txBody>
      </p:sp>
    </p:spTree>
    <p:extLst>
      <p:ext uri="{BB962C8B-B14F-4D97-AF65-F5344CB8AC3E}">
        <p14:creationId xmlns:p14="http://schemas.microsoft.com/office/powerpoint/2010/main" xmlns="" val="95264206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4"/>
          <p:cNvSpPr>
            <a:spLocks noChangeArrowheads="1"/>
          </p:cNvSpPr>
          <p:nvPr/>
        </p:nvSpPr>
        <p:spPr bwMode="auto">
          <a:xfrm>
            <a:off x="609600" y="1347788"/>
            <a:ext cx="8153400" cy="44489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tabLst>
                <a:tab pos="2171700" algn="l"/>
              </a:tabLst>
              <a:defRPr sz="2400">
                <a:solidFill>
                  <a:schemeClr val="tx1"/>
                </a:solidFill>
                <a:latin typeface="Times New Roman" panose="02020603050405020304" pitchFamily="18" charset="0"/>
              </a:defRPr>
            </a:lvl1pPr>
            <a:lvl2pPr marL="742950" indent="-285750">
              <a:tabLst>
                <a:tab pos="2171700" algn="l"/>
              </a:tabLst>
              <a:defRPr sz="2400">
                <a:solidFill>
                  <a:schemeClr val="tx1"/>
                </a:solidFill>
                <a:latin typeface="Times New Roman" panose="02020603050405020304" pitchFamily="18" charset="0"/>
              </a:defRPr>
            </a:lvl2pPr>
            <a:lvl3pPr marL="1143000" indent="-228600">
              <a:tabLst>
                <a:tab pos="2171700" algn="l"/>
              </a:tabLst>
              <a:defRPr sz="2400">
                <a:solidFill>
                  <a:schemeClr val="tx1"/>
                </a:solidFill>
                <a:latin typeface="Times New Roman" panose="02020603050405020304" pitchFamily="18" charset="0"/>
              </a:defRPr>
            </a:lvl3pPr>
            <a:lvl4pPr marL="1600200" indent="-228600">
              <a:tabLst>
                <a:tab pos="2171700" algn="l"/>
              </a:tabLst>
              <a:defRPr sz="2400">
                <a:solidFill>
                  <a:schemeClr val="tx1"/>
                </a:solidFill>
                <a:latin typeface="Times New Roman" panose="02020603050405020304" pitchFamily="18" charset="0"/>
              </a:defRPr>
            </a:lvl4pPr>
            <a:lvl5pPr marL="2057400" indent="-228600">
              <a:tabLst>
                <a:tab pos="2171700" algn="l"/>
              </a:tabLst>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tabLst>
                <a:tab pos="2171700" algn="l"/>
              </a:tabLs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tabLst>
                <a:tab pos="2171700" algn="l"/>
              </a:tabLs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tabLst>
                <a:tab pos="2171700" algn="l"/>
              </a:tabLs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tabLst>
                <a:tab pos="2171700" algn="l"/>
              </a:tabLst>
              <a:defRPr sz="2400">
                <a:solidFill>
                  <a:schemeClr val="tx1"/>
                </a:solidFill>
                <a:latin typeface="Times New Roman" panose="02020603050405020304" pitchFamily="18" charset="0"/>
              </a:defRPr>
            </a:lvl9pPr>
          </a:lstStyle>
          <a:p>
            <a:pPr>
              <a:spcBef>
                <a:spcPct val="30000"/>
              </a:spcBef>
            </a:pPr>
            <a:r>
              <a:rPr lang="en-US" sz="1900" dirty="0">
                <a:latin typeface="+mn-lt"/>
              </a:rPr>
              <a:t>Soriano Company is preparing its master budget for 2014. Relevant data pertaining to its sales, production, and direct materials budgets are as follows:</a:t>
            </a:r>
          </a:p>
          <a:p>
            <a:pPr>
              <a:spcBef>
                <a:spcPct val="30000"/>
              </a:spcBef>
            </a:pPr>
            <a:r>
              <a:rPr lang="en-US" sz="1900" b="1" dirty="0">
                <a:solidFill>
                  <a:srgbClr val="800000"/>
                </a:solidFill>
                <a:latin typeface="+mn-lt"/>
              </a:rPr>
              <a:t>Sales:</a:t>
            </a:r>
            <a:r>
              <a:rPr lang="en-US" sz="1900" dirty="0">
                <a:latin typeface="+mn-lt"/>
              </a:rPr>
              <a:t> Sales for the year are expected to total 1,200,000 units. Quarterly sales are 20%, 25%, 30%, and 25% respectively. The sales price is expected to be $50 per unit for the first three quarters and $55 per unit beginning in the fourth quarter. Sales in the first quarter of 2015 are expected to be 10% higher than the budgeted sales for the first quarter of 2014.</a:t>
            </a:r>
          </a:p>
          <a:p>
            <a:pPr>
              <a:spcBef>
                <a:spcPct val="30000"/>
              </a:spcBef>
            </a:pPr>
            <a:r>
              <a:rPr lang="en-US" sz="1900" b="1" dirty="0">
                <a:solidFill>
                  <a:srgbClr val="800000"/>
                </a:solidFill>
                <a:latin typeface="+mn-lt"/>
              </a:rPr>
              <a:t>Production:</a:t>
            </a:r>
            <a:r>
              <a:rPr lang="en-US" sz="1900" dirty="0">
                <a:latin typeface="+mn-lt"/>
              </a:rPr>
              <a:t> Management desires to maintain ending finished goods inventories at 25% of next quarter’s budgeted sales volume.</a:t>
            </a:r>
          </a:p>
          <a:p>
            <a:pPr>
              <a:spcBef>
                <a:spcPct val="30000"/>
              </a:spcBef>
            </a:pPr>
            <a:r>
              <a:rPr lang="en-US" sz="1900" b="1" dirty="0">
                <a:solidFill>
                  <a:srgbClr val="800000"/>
                </a:solidFill>
                <a:latin typeface="+mn-lt"/>
              </a:rPr>
              <a:t>Direct materials:</a:t>
            </a:r>
            <a:r>
              <a:rPr lang="en-US" sz="1900" dirty="0">
                <a:latin typeface="+mn-lt"/>
              </a:rPr>
              <a:t> Each unit requires 3 pounds of raw materials at a cost of $5 per pound. Management desires to maintain raw materials inventories at 5% of the next quarter’s production requirements. Assume the production requirements for the first quarter of 2015 are 810,000 pounds.</a:t>
            </a:r>
          </a:p>
        </p:txBody>
      </p:sp>
      <p:pic>
        <p:nvPicPr>
          <p:cNvPr id="35844" name="Picture 26"/>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57200" y="457200"/>
            <a:ext cx="83058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
        <p:nvSpPr>
          <p:cNvPr id="2" name="Slide Number Placeholder 1"/>
          <p:cNvSpPr>
            <a:spLocks noGrp="1"/>
          </p:cNvSpPr>
          <p:nvPr>
            <p:ph type="sldNum" sz="quarter" idx="11"/>
          </p:nvPr>
        </p:nvSpPr>
        <p:spPr/>
        <p:txBody>
          <a:bodyPr/>
          <a:lstStyle/>
          <a:p>
            <a:fld id="{68B26A1F-DB4E-4FEA-B721-FF1971508766}" type="slidenum">
              <a:rPr lang="en-US" smtClean="0"/>
              <a:pPr/>
              <a:t>65</a:t>
            </a:fld>
            <a:endParaRPr lang="en-US"/>
          </a:p>
        </p:txBody>
      </p:sp>
    </p:spTree>
    <p:extLst>
      <p:ext uri="{BB962C8B-B14F-4D97-AF65-F5344CB8AC3E}">
        <p14:creationId xmlns:p14="http://schemas.microsoft.com/office/powerpoint/2010/main" xmlns="" val="23231300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6866" name="Picture 31"/>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76250" y="2438400"/>
            <a:ext cx="8286750" cy="2443163"/>
          </a:xfrm>
          <a:prstGeom prst="rect">
            <a:avLst/>
          </a:prstGeom>
          <a:noFill/>
          <a:ln w="19050" cap="sq" algn="ctr">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36867" name="Rectangle 2"/>
          <p:cNvSpPr>
            <a:spLocks noChangeArrowheads="1"/>
          </p:cNvSpPr>
          <p:nvPr/>
        </p:nvSpPr>
        <p:spPr bwMode="auto">
          <a:xfrm>
            <a:off x="609600" y="1355725"/>
            <a:ext cx="8153400" cy="822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tabLst>
                <a:tab pos="2171700" algn="l"/>
              </a:tabLst>
              <a:defRPr sz="2400">
                <a:solidFill>
                  <a:schemeClr val="tx1"/>
                </a:solidFill>
                <a:latin typeface="Times New Roman" panose="02020603050405020304" pitchFamily="18" charset="0"/>
              </a:defRPr>
            </a:lvl1pPr>
            <a:lvl2pPr marL="742950" indent="-285750">
              <a:tabLst>
                <a:tab pos="2171700" algn="l"/>
              </a:tabLst>
              <a:defRPr sz="2400">
                <a:solidFill>
                  <a:schemeClr val="tx1"/>
                </a:solidFill>
                <a:latin typeface="Times New Roman" panose="02020603050405020304" pitchFamily="18" charset="0"/>
              </a:defRPr>
            </a:lvl2pPr>
            <a:lvl3pPr marL="1143000" indent="-228600">
              <a:tabLst>
                <a:tab pos="2171700" algn="l"/>
              </a:tabLst>
              <a:defRPr sz="2400">
                <a:solidFill>
                  <a:schemeClr val="tx1"/>
                </a:solidFill>
                <a:latin typeface="Times New Roman" panose="02020603050405020304" pitchFamily="18" charset="0"/>
              </a:defRPr>
            </a:lvl3pPr>
            <a:lvl4pPr marL="1600200" indent="-228600">
              <a:tabLst>
                <a:tab pos="2171700" algn="l"/>
              </a:tabLst>
              <a:defRPr sz="2400">
                <a:solidFill>
                  <a:schemeClr val="tx1"/>
                </a:solidFill>
                <a:latin typeface="Times New Roman" panose="02020603050405020304" pitchFamily="18" charset="0"/>
              </a:defRPr>
            </a:lvl4pPr>
            <a:lvl5pPr marL="2057400" indent="-228600">
              <a:tabLst>
                <a:tab pos="2171700" algn="l"/>
              </a:tabLst>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tabLst>
                <a:tab pos="2171700" algn="l"/>
              </a:tabLs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tabLst>
                <a:tab pos="2171700" algn="l"/>
              </a:tabLs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tabLst>
                <a:tab pos="2171700" algn="l"/>
              </a:tabLs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tabLst>
                <a:tab pos="2171700" algn="l"/>
              </a:tabLst>
              <a:defRPr sz="2400">
                <a:solidFill>
                  <a:schemeClr val="tx1"/>
                </a:solidFill>
                <a:latin typeface="Times New Roman" panose="02020603050405020304" pitchFamily="18" charset="0"/>
              </a:defRPr>
            </a:lvl9pPr>
          </a:lstStyle>
          <a:p>
            <a:pPr>
              <a:lnSpc>
                <a:spcPct val="120000"/>
              </a:lnSpc>
              <a:spcBef>
                <a:spcPct val="30000"/>
              </a:spcBef>
            </a:pPr>
            <a:r>
              <a:rPr lang="en-US" sz="2000">
                <a:latin typeface="+mn-lt"/>
              </a:rPr>
              <a:t>Prepare the </a:t>
            </a:r>
            <a:r>
              <a:rPr lang="en-US" sz="2000" b="1">
                <a:solidFill>
                  <a:srgbClr val="800000"/>
                </a:solidFill>
                <a:latin typeface="+mn-lt"/>
              </a:rPr>
              <a:t>sales</a:t>
            </a:r>
            <a:r>
              <a:rPr lang="en-US" sz="2000">
                <a:latin typeface="+mn-lt"/>
              </a:rPr>
              <a:t>, production, and direct materials budgets by quarters for 2014.</a:t>
            </a:r>
          </a:p>
        </p:txBody>
      </p:sp>
      <p:pic>
        <p:nvPicPr>
          <p:cNvPr id="36868" name="Picture 30"/>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57200" y="457200"/>
            <a:ext cx="83058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
        <p:nvSpPr>
          <p:cNvPr id="994336" name="Rectangle 32"/>
          <p:cNvSpPr>
            <a:spLocks noChangeArrowheads="1"/>
          </p:cNvSpPr>
          <p:nvPr/>
        </p:nvSpPr>
        <p:spPr bwMode="auto">
          <a:xfrm>
            <a:off x="762000" y="3962400"/>
            <a:ext cx="2133600" cy="255588"/>
          </a:xfrm>
          <a:prstGeom prst="rect">
            <a:avLst/>
          </a:prstGeom>
          <a:solidFill>
            <a:schemeClr val="bg1"/>
          </a:solidFill>
          <a:ln w="1270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994341" name="Rectangle 37"/>
          <p:cNvSpPr>
            <a:spLocks noChangeArrowheads="1"/>
          </p:cNvSpPr>
          <p:nvPr/>
        </p:nvSpPr>
        <p:spPr bwMode="auto">
          <a:xfrm>
            <a:off x="762000" y="4222750"/>
            <a:ext cx="2133600" cy="255588"/>
          </a:xfrm>
          <a:prstGeom prst="rect">
            <a:avLst/>
          </a:prstGeom>
          <a:solidFill>
            <a:schemeClr val="bg1"/>
          </a:solidFill>
          <a:ln w="1270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994342" name="Rectangle 38"/>
          <p:cNvSpPr>
            <a:spLocks noChangeArrowheads="1"/>
          </p:cNvSpPr>
          <p:nvPr/>
        </p:nvSpPr>
        <p:spPr bwMode="auto">
          <a:xfrm>
            <a:off x="762000" y="4468813"/>
            <a:ext cx="2133600" cy="255587"/>
          </a:xfrm>
          <a:prstGeom prst="rect">
            <a:avLst/>
          </a:prstGeom>
          <a:solidFill>
            <a:schemeClr val="bg1"/>
          </a:solidFill>
          <a:ln w="1270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994343" name="Rectangle 39"/>
          <p:cNvSpPr>
            <a:spLocks noChangeArrowheads="1"/>
          </p:cNvSpPr>
          <p:nvPr/>
        </p:nvSpPr>
        <p:spPr bwMode="auto">
          <a:xfrm>
            <a:off x="2895600" y="3962400"/>
            <a:ext cx="1143000" cy="255588"/>
          </a:xfrm>
          <a:prstGeom prst="rect">
            <a:avLst/>
          </a:prstGeom>
          <a:solidFill>
            <a:schemeClr val="bg1"/>
          </a:solidFill>
          <a:ln w="1270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994344" name="Rectangle 40"/>
          <p:cNvSpPr>
            <a:spLocks noChangeArrowheads="1"/>
          </p:cNvSpPr>
          <p:nvPr/>
        </p:nvSpPr>
        <p:spPr bwMode="auto">
          <a:xfrm>
            <a:off x="2895600" y="4222750"/>
            <a:ext cx="1143000" cy="255588"/>
          </a:xfrm>
          <a:prstGeom prst="rect">
            <a:avLst/>
          </a:prstGeom>
          <a:solidFill>
            <a:schemeClr val="bg1"/>
          </a:solidFill>
          <a:ln w="1270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994345" name="Rectangle 41"/>
          <p:cNvSpPr>
            <a:spLocks noChangeArrowheads="1"/>
          </p:cNvSpPr>
          <p:nvPr/>
        </p:nvSpPr>
        <p:spPr bwMode="auto">
          <a:xfrm>
            <a:off x="2895600" y="4468813"/>
            <a:ext cx="1143000" cy="255587"/>
          </a:xfrm>
          <a:prstGeom prst="rect">
            <a:avLst/>
          </a:prstGeom>
          <a:solidFill>
            <a:schemeClr val="bg1"/>
          </a:solidFill>
          <a:ln w="1270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994346" name="Rectangle 42"/>
          <p:cNvSpPr>
            <a:spLocks noChangeArrowheads="1"/>
          </p:cNvSpPr>
          <p:nvPr/>
        </p:nvSpPr>
        <p:spPr bwMode="auto">
          <a:xfrm>
            <a:off x="4038600" y="3962400"/>
            <a:ext cx="1143000" cy="255588"/>
          </a:xfrm>
          <a:prstGeom prst="rect">
            <a:avLst/>
          </a:prstGeom>
          <a:solidFill>
            <a:schemeClr val="bg1"/>
          </a:solidFill>
          <a:ln w="1270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994347" name="Rectangle 43"/>
          <p:cNvSpPr>
            <a:spLocks noChangeArrowheads="1"/>
          </p:cNvSpPr>
          <p:nvPr/>
        </p:nvSpPr>
        <p:spPr bwMode="auto">
          <a:xfrm>
            <a:off x="4038600" y="4222750"/>
            <a:ext cx="1143000" cy="255588"/>
          </a:xfrm>
          <a:prstGeom prst="rect">
            <a:avLst/>
          </a:prstGeom>
          <a:solidFill>
            <a:schemeClr val="bg1"/>
          </a:solidFill>
          <a:ln w="1270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994348" name="Rectangle 44"/>
          <p:cNvSpPr>
            <a:spLocks noChangeArrowheads="1"/>
          </p:cNvSpPr>
          <p:nvPr/>
        </p:nvSpPr>
        <p:spPr bwMode="auto">
          <a:xfrm>
            <a:off x="4038600" y="4468813"/>
            <a:ext cx="1143000" cy="255587"/>
          </a:xfrm>
          <a:prstGeom prst="rect">
            <a:avLst/>
          </a:prstGeom>
          <a:solidFill>
            <a:schemeClr val="bg1"/>
          </a:solidFill>
          <a:ln w="1270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994349" name="Rectangle 45"/>
          <p:cNvSpPr>
            <a:spLocks noChangeArrowheads="1"/>
          </p:cNvSpPr>
          <p:nvPr/>
        </p:nvSpPr>
        <p:spPr bwMode="auto">
          <a:xfrm>
            <a:off x="5181600" y="3962400"/>
            <a:ext cx="1143000" cy="255588"/>
          </a:xfrm>
          <a:prstGeom prst="rect">
            <a:avLst/>
          </a:prstGeom>
          <a:solidFill>
            <a:schemeClr val="bg1"/>
          </a:solidFill>
          <a:ln w="1270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994350" name="Rectangle 46"/>
          <p:cNvSpPr>
            <a:spLocks noChangeArrowheads="1"/>
          </p:cNvSpPr>
          <p:nvPr/>
        </p:nvSpPr>
        <p:spPr bwMode="auto">
          <a:xfrm>
            <a:off x="5181600" y="4222750"/>
            <a:ext cx="1143000" cy="255588"/>
          </a:xfrm>
          <a:prstGeom prst="rect">
            <a:avLst/>
          </a:prstGeom>
          <a:solidFill>
            <a:schemeClr val="bg1"/>
          </a:solidFill>
          <a:ln w="1270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994351" name="Rectangle 47"/>
          <p:cNvSpPr>
            <a:spLocks noChangeArrowheads="1"/>
          </p:cNvSpPr>
          <p:nvPr/>
        </p:nvSpPr>
        <p:spPr bwMode="auto">
          <a:xfrm>
            <a:off x="5181600" y="4468813"/>
            <a:ext cx="1143000" cy="255587"/>
          </a:xfrm>
          <a:prstGeom prst="rect">
            <a:avLst/>
          </a:prstGeom>
          <a:solidFill>
            <a:schemeClr val="bg1"/>
          </a:solidFill>
          <a:ln w="1270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994352" name="Rectangle 48"/>
          <p:cNvSpPr>
            <a:spLocks noChangeArrowheads="1"/>
          </p:cNvSpPr>
          <p:nvPr/>
        </p:nvSpPr>
        <p:spPr bwMode="auto">
          <a:xfrm>
            <a:off x="6324600" y="3962400"/>
            <a:ext cx="1143000" cy="255588"/>
          </a:xfrm>
          <a:prstGeom prst="rect">
            <a:avLst/>
          </a:prstGeom>
          <a:solidFill>
            <a:schemeClr val="bg1"/>
          </a:solidFill>
          <a:ln w="1270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994353" name="Rectangle 49"/>
          <p:cNvSpPr>
            <a:spLocks noChangeArrowheads="1"/>
          </p:cNvSpPr>
          <p:nvPr/>
        </p:nvSpPr>
        <p:spPr bwMode="auto">
          <a:xfrm>
            <a:off x="6324600" y="4222750"/>
            <a:ext cx="1143000" cy="255588"/>
          </a:xfrm>
          <a:prstGeom prst="rect">
            <a:avLst/>
          </a:prstGeom>
          <a:solidFill>
            <a:schemeClr val="bg1"/>
          </a:solidFill>
          <a:ln w="1270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994354" name="Rectangle 50"/>
          <p:cNvSpPr>
            <a:spLocks noChangeArrowheads="1"/>
          </p:cNvSpPr>
          <p:nvPr/>
        </p:nvSpPr>
        <p:spPr bwMode="auto">
          <a:xfrm>
            <a:off x="6324600" y="4468813"/>
            <a:ext cx="1143000" cy="255587"/>
          </a:xfrm>
          <a:prstGeom prst="rect">
            <a:avLst/>
          </a:prstGeom>
          <a:solidFill>
            <a:schemeClr val="bg1"/>
          </a:solidFill>
          <a:ln w="1270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994355" name="Rectangle 51"/>
          <p:cNvSpPr>
            <a:spLocks noChangeArrowheads="1"/>
          </p:cNvSpPr>
          <p:nvPr/>
        </p:nvSpPr>
        <p:spPr bwMode="auto">
          <a:xfrm>
            <a:off x="7467600" y="3962400"/>
            <a:ext cx="1143000" cy="255588"/>
          </a:xfrm>
          <a:prstGeom prst="rect">
            <a:avLst/>
          </a:prstGeom>
          <a:solidFill>
            <a:schemeClr val="bg1"/>
          </a:solidFill>
          <a:ln w="1270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994356" name="Rectangle 52"/>
          <p:cNvSpPr>
            <a:spLocks noChangeArrowheads="1"/>
          </p:cNvSpPr>
          <p:nvPr/>
        </p:nvSpPr>
        <p:spPr bwMode="auto">
          <a:xfrm>
            <a:off x="7467600" y="4222750"/>
            <a:ext cx="1143000" cy="255588"/>
          </a:xfrm>
          <a:prstGeom prst="rect">
            <a:avLst/>
          </a:prstGeom>
          <a:solidFill>
            <a:schemeClr val="bg1"/>
          </a:solidFill>
          <a:ln w="1270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994357" name="Rectangle 53"/>
          <p:cNvSpPr>
            <a:spLocks noChangeArrowheads="1"/>
          </p:cNvSpPr>
          <p:nvPr/>
        </p:nvSpPr>
        <p:spPr bwMode="auto">
          <a:xfrm>
            <a:off x="7467600" y="4468813"/>
            <a:ext cx="1143000" cy="255587"/>
          </a:xfrm>
          <a:prstGeom prst="rect">
            <a:avLst/>
          </a:prstGeom>
          <a:solidFill>
            <a:schemeClr val="bg1"/>
          </a:solidFill>
          <a:ln w="1270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2" name="Slide Number Placeholder 1"/>
          <p:cNvSpPr>
            <a:spLocks noGrp="1"/>
          </p:cNvSpPr>
          <p:nvPr>
            <p:ph type="sldNum" sz="quarter" idx="11"/>
          </p:nvPr>
        </p:nvSpPr>
        <p:spPr/>
        <p:txBody>
          <a:bodyPr/>
          <a:lstStyle/>
          <a:p>
            <a:fld id="{68B26A1F-DB4E-4FEA-B721-FF1971508766}" type="slidenum">
              <a:rPr lang="en-US" smtClean="0"/>
              <a:pPr/>
              <a:t>66</a:t>
            </a:fld>
            <a:endParaRPr lang="en-US"/>
          </a:p>
        </p:txBody>
      </p:sp>
    </p:spTree>
    <p:extLst>
      <p:ext uri="{BB962C8B-B14F-4D97-AF65-F5344CB8AC3E}">
        <p14:creationId xmlns:p14="http://schemas.microsoft.com/office/powerpoint/2010/main" xmlns="" val="349488330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xit" presetSubtype="8" fill="hold" grpId="0" nodeType="clickEffect">
                                  <p:stCondLst>
                                    <p:cond delay="0"/>
                                  </p:stCondLst>
                                  <p:childTnLst>
                                    <p:animEffect transition="out" filter="wipe(left)">
                                      <p:cBhvr>
                                        <p:cTn id="6" dur="500"/>
                                        <p:tgtEl>
                                          <p:spTgt spid="994336"/>
                                        </p:tgtEl>
                                      </p:cBhvr>
                                    </p:animEffect>
                                    <p:set>
                                      <p:cBhvr>
                                        <p:cTn id="7" dur="1" fill="hold">
                                          <p:stCondLst>
                                            <p:cond delay="499"/>
                                          </p:stCondLst>
                                        </p:cTn>
                                        <p:tgtEl>
                                          <p:spTgt spid="994336"/>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xit" presetSubtype="8" fill="hold" grpId="0" nodeType="clickEffect">
                                  <p:stCondLst>
                                    <p:cond delay="0"/>
                                  </p:stCondLst>
                                  <p:childTnLst>
                                    <p:animEffect transition="out" filter="wipe(left)">
                                      <p:cBhvr>
                                        <p:cTn id="11" dur="500"/>
                                        <p:tgtEl>
                                          <p:spTgt spid="994341"/>
                                        </p:tgtEl>
                                      </p:cBhvr>
                                    </p:animEffect>
                                    <p:set>
                                      <p:cBhvr>
                                        <p:cTn id="12" dur="1" fill="hold">
                                          <p:stCondLst>
                                            <p:cond delay="499"/>
                                          </p:stCondLst>
                                        </p:cTn>
                                        <p:tgtEl>
                                          <p:spTgt spid="994341"/>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xit" presetSubtype="8" fill="hold" grpId="0" nodeType="clickEffect">
                                  <p:stCondLst>
                                    <p:cond delay="0"/>
                                  </p:stCondLst>
                                  <p:childTnLst>
                                    <p:animEffect transition="out" filter="wipe(left)">
                                      <p:cBhvr>
                                        <p:cTn id="16" dur="500"/>
                                        <p:tgtEl>
                                          <p:spTgt spid="994342"/>
                                        </p:tgtEl>
                                      </p:cBhvr>
                                    </p:animEffect>
                                    <p:set>
                                      <p:cBhvr>
                                        <p:cTn id="17" dur="1" fill="hold">
                                          <p:stCondLst>
                                            <p:cond delay="499"/>
                                          </p:stCondLst>
                                        </p:cTn>
                                        <p:tgtEl>
                                          <p:spTgt spid="994342"/>
                                        </p:tgtEl>
                                        <p:attrNameLst>
                                          <p:attrName>style.visibility</p:attrName>
                                        </p:attrNameLst>
                                      </p:cBhvr>
                                      <p:to>
                                        <p:strVal val="hidden"/>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xit" presetSubtype="8" fill="hold" grpId="0" nodeType="clickEffect">
                                  <p:stCondLst>
                                    <p:cond delay="0"/>
                                  </p:stCondLst>
                                  <p:childTnLst>
                                    <p:animEffect transition="out" filter="wipe(left)">
                                      <p:cBhvr>
                                        <p:cTn id="21" dur="500"/>
                                        <p:tgtEl>
                                          <p:spTgt spid="994343"/>
                                        </p:tgtEl>
                                      </p:cBhvr>
                                    </p:animEffect>
                                    <p:set>
                                      <p:cBhvr>
                                        <p:cTn id="22" dur="1" fill="hold">
                                          <p:stCondLst>
                                            <p:cond delay="499"/>
                                          </p:stCondLst>
                                        </p:cTn>
                                        <p:tgtEl>
                                          <p:spTgt spid="994343"/>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xit" presetSubtype="8" fill="hold" grpId="0" nodeType="clickEffect">
                                  <p:stCondLst>
                                    <p:cond delay="0"/>
                                  </p:stCondLst>
                                  <p:childTnLst>
                                    <p:animEffect transition="out" filter="wipe(left)">
                                      <p:cBhvr>
                                        <p:cTn id="26" dur="500"/>
                                        <p:tgtEl>
                                          <p:spTgt spid="994344"/>
                                        </p:tgtEl>
                                      </p:cBhvr>
                                    </p:animEffect>
                                    <p:set>
                                      <p:cBhvr>
                                        <p:cTn id="27" dur="1" fill="hold">
                                          <p:stCondLst>
                                            <p:cond delay="499"/>
                                          </p:stCondLst>
                                        </p:cTn>
                                        <p:tgtEl>
                                          <p:spTgt spid="994344"/>
                                        </p:tgtEl>
                                        <p:attrNameLst>
                                          <p:attrName>style.visibility</p:attrName>
                                        </p:attrNameLst>
                                      </p:cBhvr>
                                      <p:to>
                                        <p:strVal val="hidden"/>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xit" presetSubtype="8" fill="hold" grpId="0" nodeType="clickEffect">
                                  <p:stCondLst>
                                    <p:cond delay="0"/>
                                  </p:stCondLst>
                                  <p:childTnLst>
                                    <p:animEffect transition="out" filter="wipe(left)">
                                      <p:cBhvr>
                                        <p:cTn id="31" dur="500"/>
                                        <p:tgtEl>
                                          <p:spTgt spid="994345"/>
                                        </p:tgtEl>
                                      </p:cBhvr>
                                    </p:animEffect>
                                    <p:set>
                                      <p:cBhvr>
                                        <p:cTn id="32" dur="1" fill="hold">
                                          <p:stCondLst>
                                            <p:cond delay="499"/>
                                          </p:stCondLst>
                                        </p:cTn>
                                        <p:tgtEl>
                                          <p:spTgt spid="994345"/>
                                        </p:tgtEl>
                                        <p:attrNameLst>
                                          <p:attrName>style.visibility</p:attrName>
                                        </p:attrNameLst>
                                      </p:cBhvr>
                                      <p:to>
                                        <p:strVal val="hidden"/>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xit" presetSubtype="8" fill="hold" grpId="0" nodeType="clickEffect">
                                  <p:stCondLst>
                                    <p:cond delay="0"/>
                                  </p:stCondLst>
                                  <p:childTnLst>
                                    <p:animEffect transition="out" filter="wipe(left)">
                                      <p:cBhvr>
                                        <p:cTn id="36" dur="500"/>
                                        <p:tgtEl>
                                          <p:spTgt spid="994346"/>
                                        </p:tgtEl>
                                      </p:cBhvr>
                                    </p:animEffect>
                                    <p:set>
                                      <p:cBhvr>
                                        <p:cTn id="37" dur="1" fill="hold">
                                          <p:stCondLst>
                                            <p:cond delay="499"/>
                                          </p:stCondLst>
                                        </p:cTn>
                                        <p:tgtEl>
                                          <p:spTgt spid="994346"/>
                                        </p:tgtEl>
                                        <p:attrNameLst>
                                          <p:attrName>style.visibility</p:attrName>
                                        </p:attrNameLst>
                                      </p:cBhvr>
                                      <p:to>
                                        <p:strVal val="hidden"/>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xit" presetSubtype="8" fill="hold" grpId="0" nodeType="clickEffect">
                                  <p:stCondLst>
                                    <p:cond delay="0"/>
                                  </p:stCondLst>
                                  <p:childTnLst>
                                    <p:animEffect transition="out" filter="wipe(left)">
                                      <p:cBhvr>
                                        <p:cTn id="41" dur="500"/>
                                        <p:tgtEl>
                                          <p:spTgt spid="994347"/>
                                        </p:tgtEl>
                                      </p:cBhvr>
                                    </p:animEffect>
                                    <p:set>
                                      <p:cBhvr>
                                        <p:cTn id="42" dur="1" fill="hold">
                                          <p:stCondLst>
                                            <p:cond delay="499"/>
                                          </p:stCondLst>
                                        </p:cTn>
                                        <p:tgtEl>
                                          <p:spTgt spid="994347"/>
                                        </p:tgtEl>
                                        <p:attrNameLst>
                                          <p:attrName>style.visibility</p:attrName>
                                        </p:attrNameLst>
                                      </p:cBhvr>
                                      <p:to>
                                        <p:strVal val="hidden"/>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xit" presetSubtype="8" fill="hold" grpId="0" nodeType="clickEffect">
                                  <p:stCondLst>
                                    <p:cond delay="0"/>
                                  </p:stCondLst>
                                  <p:childTnLst>
                                    <p:animEffect transition="out" filter="wipe(left)">
                                      <p:cBhvr>
                                        <p:cTn id="46" dur="500"/>
                                        <p:tgtEl>
                                          <p:spTgt spid="994348"/>
                                        </p:tgtEl>
                                      </p:cBhvr>
                                    </p:animEffect>
                                    <p:set>
                                      <p:cBhvr>
                                        <p:cTn id="47" dur="1" fill="hold">
                                          <p:stCondLst>
                                            <p:cond delay="499"/>
                                          </p:stCondLst>
                                        </p:cTn>
                                        <p:tgtEl>
                                          <p:spTgt spid="994348"/>
                                        </p:tgtEl>
                                        <p:attrNameLst>
                                          <p:attrName>style.visibility</p:attrName>
                                        </p:attrNameLst>
                                      </p:cBhvr>
                                      <p:to>
                                        <p:strVal val="hidden"/>
                                      </p:to>
                                    </p:se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xit" presetSubtype="8" fill="hold" grpId="0" nodeType="clickEffect">
                                  <p:stCondLst>
                                    <p:cond delay="0"/>
                                  </p:stCondLst>
                                  <p:childTnLst>
                                    <p:animEffect transition="out" filter="wipe(left)">
                                      <p:cBhvr>
                                        <p:cTn id="51" dur="500"/>
                                        <p:tgtEl>
                                          <p:spTgt spid="994349"/>
                                        </p:tgtEl>
                                      </p:cBhvr>
                                    </p:animEffect>
                                    <p:set>
                                      <p:cBhvr>
                                        <p:cTn id="52" dur="1" fill="hold">
                                          <p:stCondLst>
                                            <p:cond delay="499"/>
                                          </p:stCondLst>
                                        </p:cTn>
                                        <p:tgtEl>
                                          <p:spTgt spid="994349"/>
                                        </p:tgtEl>
                                        <p:attrNameLst>
                                          <p:attrName>style.visibility</p:attrName>
                                        </p:attrNameLst>
                                      </p:cBhvr>
                                      <p:to>
                                        <p:strVal val="hidden"/>
                                      </p:to>
                                    </p:set>
                                  </p:childTnLst>
                                </p:cTn>
                              </p:par>
                            </p:childTnLst>
                          </p:cTn>
                        </p:par>
                      </p:childTnLst>
                    </p:cTn>
                  </p:par>
                  <p:par>
                    <p:cTn id="53" fill="hold" nodeType="clickPar">
                      <p:stCondLst>
                        <p:cond delay="indefinite"/>
                      </p:stCondLst>
                      <p:childTnLst>
                        <p:par>
                          <p:cTn id="54" fill="hold" nodeType="withGroup">
                            <p:stCondLst>
                              <p:cond delay="0"/>
                            </p:stCondLst>
                            <p:childTnLst>
                              <p:par>
                                <p:cTn id="55" presetID="22" presetClass="exit" presetSubtype="8" fill="hold" grpId="0" nodeType="clickEffect">
                                  <p:stCondLst>
                                    <p:cond delay="0"/>
                                  </p:stCondLst>
                                  <p:childTnLst>
                                    <p:animEffect transition="out" filter="wipe(left)">
                                      <p:cBhvr>
                                        <p:cTn id="56" dur="500"/>
                                        <p:tgtEl>
                                          <p:spTgt spid="994350"/>
                                        </p:tgtEl>
                                      </p:cBhvr>
                                    </p:animEffect>
                                    <p:set>
                                      <p:cBhvr>
                                        <p:cTn id="57" dur="1" fill="hold">
                                          <p:stCondLst>
                                            <p:cond delay="499"/>
                                          </p:stCondLst>
                                        </p:cTn>
                                        <p:tgtEl>
                                          <p:spTgt spid="994350"/>
                                        </p:tgtEl>
                                        <p:attrNameLst>
                                          <p:attrName>style.visibility</p:attrName>
                                        </p:attrNameLst>
                                      </p:cBhvr>
                                      <p:to>
                                        <p:strVal val="hidden"/>
                                      </p:to>
                                    </p:set>
                                  </p:childTnLst>
                                </p:cTn>
                              </p:par>
                            </p:childTnLst>
                          </p:cTn>
                        </p:par>
                      </p:childTnLst>
                    </p:cTn>
                  </p:par>
                  <p:par>
                    <p:cTn id="58" fill="hold" nodeType="clickPar">
                      <p:stCondLst>
                        <p:cond delay="indefinite"/>
                      </p:stCondLst>
                      <p:childTnLst>
                        <p:par>
                          <p:cTn id="59" fill="hold" nodeType="withGroup">
                            <p:stCondLst>
                              <p:cond delay="0"/>
                            </p:stCondLst>
                            <p:childTnLst>
                              <p:par>
                                <p:cTn id="60" presetID="22" presetClass="exit" presetSubtype="8" fill="hold" grpId="0" nodeType="clickEffect">
                                  <p:stCondLst>
                                    <p:cond delay="0"/>
                                  </p:stCondLst>
                                  <p:childTnLst>
                                    <p:animEffect transition="out" filter="wipe(left)">
                                      <p:cBhvr>
                                        <p:cTn id="61" dur="500"/>
                                        <p:tgtEl>
                                          <p:spTgt spid="994351"/>
                                        </p:tgtEl>
                                      </p:cBhvr>
                                    </p:animEffect>
                                    <p:set>
                                      <p:cBhvr>
                                        <p:cTn id="62" dur="1" fill="hold">
                                          <p:stCondLst>
                                            <p:cond delay="499"/>
                                          </p:stCondLst>
                                        </p:cTn>
                                        <p:tgtEl>
                                          <p:spTgt spid="994351"/>
                                        </p:tgtEl>
                                        <p:attrNameLst>
                                          <p:attrName>style.visibility</p:attrName>
                                        </p:attrNameLst>
                                      </p:cBhvr>
                                      <p:to>
                                        <p:strVal val="hidden"/>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22" presetClass="exit" presetSubtype="8" fill="hold" grpId="0" nodeType="clickEffect">
                                  <p:stCondLst>
                                    <p:cond delay="0"/>
                                  </p:stCondLst>
                                  <p:childTnLst>
                                    <p:animEffect transition="out" filter="wipe(left)">
                                      <p:cBhvr>
                                        <p:cTn id="66" dur="500"/>
                                        <p:tgtEl>
                                          <p:spTgt spid="994352"/>
                                        </p:tgtEl>
                                      </p:cBhvr>
                                    </p:animEffect>
                                    <p:set>
                                      <p:cBhvr>
                                        <p:cTn id="67" dur="1" fill="hold">
                                          <p:stCondLst>
                                            <p:cond delay="499"/>
                                          </p:stCondLst>
                                        </p:cTn>
                                        <p:tgtEl>
                                          <p:spTgt spid="994352"/>
                                        </p:tgtEl>
                                        <p:attrNameLst>
                                          <p:attrName>style.visibility</p:attrName>
                                        </p:attrNameLst>
                                      </p:cBhvr>
                                      <p:to>
                                        <p:strVal val="hidden"/>
                                      </p:to>
                                    </p:set>
                                  </p:childTnLst>
                                </p:cTn>
                              </p:par>
                            </p:childTnLst>
                          </p:cTn>
                        </p:par>
                      </p:childTnLst>
                    </p:cTn>
                  </p:par>
                  <p:par>
                    <p:cTn id="68" fill="hold" nodeType="clickPar">
                      <p:stCondLst>
                        <p:cond delay="indefinite"/>
                      </p:stCondLst>
                      <p:childTnLst>
                        <p:par>
                          <p:cTn id="69" fill="hold" nodeType="withGroup">
                            <p:stCondLst>
                              <p:cond delay="0"/>
                            </p:stCondLst>
                            <p:childTnLst>
                              <p:par>
                                <p:cTn id="70" presetID="22" presetClass="exit" presetSubtype="8" fill="hold" grpId="0" nodeType="clickEffect">
                                  <p:stCondLst>
                                    <p:cond delay="0"/>
                                  </p:stCondLst>
                                  <p:childTnLst>
                                    <p:animEffect transition="out" filter="wipe(left)">
                                      <p:cBhvr>
                                        <p:cTn id="71" dur="500"/>
                                        <p:tgtEl>
                                          <p:spTgt spid="994353"/>
                                        </p:tgtEl>
                                      </p:cBhvr>
                                    </p:animEffect>
                                    <p:set>
                                      <p:cBhvr>
                                        <p:cTn id="72" dur="1" fill="hold">
                                          <p:stCondLst>
                                            <p:cond delay="499"/>
                                          </p:stCondLst>
                                        </p:cTn>
                                        <p:tgtEl>
                                          <p:spTgt spid="994353"/>
                                        </p:tgtEl>
                                        <p:attrNameLst>
                                          <p:attrName>style.visibility</p:attrName>
                                        </p:attrNameLst>
                                      </p:cBhvr>
                                      <p:to>
                                        <p:strVal val="hidden"/>
                                      </p:to>
                                    </p:set>
                                  </p:childTnLst>
                                </p:cTn>
                              </p:par>
                            </p:childTnLst>
                          </p:cTn>
                        </p:par>
                      </p:childTnLst>
                    </p:cTn>
                  </p:par>
                  <p:par>
                    <p:cTn id="73" fill="hold" nodeType="clickPar">
                      <p:stCondLst>
                        <p:cond delay="indefinite"/>
                      </p:stCondLst>
                      <p:childTnLst>
                        <p:par>
                          <p:cTn id="74" fill="hold" nodeType="withGroup">
                            <p:stCondLst>
                              <p:cond delay="0"/>
                            </p:stCondLst>
                            <p:childTnLst>
                              <p:par>
                                <p:cTn id="75" presetID="22" presetClass="exit" presetSubtype="8" fill="hold" grpId="0" nodeType="clickEffect">
                                  <p:stCondLst>
                                    <p:cond delay="0"/>
                                  </p:stCondLst>
                                  <p:childTnLst>
                                    <p:animEffect transition="out" filter="wipe(left)">
                                      <p:cBhvr>
                                        <p:cTn id="76" dur="500"/>
                                        <p:tgtEl>
                                          <p:spTgt spid="994354"/>
                                        </p:tgtEl>
                                      </p:cBhvr>
                                    </p:animEffect>
                                    <p:set>
                                      <p:cBhvr>
                                        <p:cTn id="77" dur="1" fill="hold">
                                          <p:stCondLst>
                                            <p:cond delay="499"/>
                                          </p:stCondLst>
                                        </p:cTn>
                                        <p:tgtEl>
                                          <p:spTgt spid="994354"/>
                                        </p:tgtEl>
                                        <p:attrNameLst>
                                          <p:attrName>style.visibility</p:attrName>
                                        </p:attrNameLst>
                                      </p:cBhvr>
                                      <p:to>
                                        <p:strVal val="hidden"/>
                                      </p:to>
                                    </p:set>
                                  </p:childTnLst>
                                </p:cTn>
                              </p:par>
                            </p:childTnLst>
                          </p:cTn>
                        </p:par>
                      </p:childTnLst>
                    </p:cTn>
                  </p:par>
                  <p:par>
                    <p:cTn id="78" fill="hold" nodeType="clickPar">
                      <p:stCondLst>
                        <p:cond delay="indefinite"/>
                      </p:stCondLst>
                      <p:childTnLst>
                        <p:par>
                          <p:cTn id="79" fill="hold" nodeType="withGroup">
                            <p:stCondLst>
                              <p:cond delay="0"/>
                            </p:stCondLst>
                            <p:childTnLst>
                              <p:par>
                                <p:cTn id="80" presetID="22" presetClass="exit" presetSubtype="8" fill="hold" grpId="0" nodeType="clickEffect">
                                  <p:stCondLst>
                                    <p:cond delay="0"/>
                                  </p:stCondLst>
                                  <p:childTnLst>
                                    <p:animEffect transition="out" filter="wipe(left)">
                                      <p:cBhvr>
                                        <p:cTn id="81" dur="500"/>
                                        <p:tgtEl>
                                          <p:spTgt spid="994355"/>
                                        </p:tgtEl>
                                      </p:cBhvr>
                                    </p:animEffect>
                                    <p:set>
                                      <p:cBhvr>
                                        <p:cTn id="82" dur="1" fill="hold">
                                          <p:stCondLst>
                                            <p:cond delay="499"/>
                                          </p:stCondLst>
                                        </p:cTn>
                                        <p:tgtEl>
                                          <p:spTgt spid="994355"/>
                                        </p:tgtEl>
                                        <p:attrNameLst>
                                          <p:attrName>style.visibility</p:attrName>
                                        </p:attrNameLst>
                                      </p:cBhvr>
                                      <p:to>
                                        <p:strVal val="hidden"/>
                                      </p:to>
                                    </p:set>
                                  </p:childTnLst>
                                </p:cTn>
                              </p:par>
                            </p:childTnLst>
                          </p:cTn>
                        </p:par>
                      </p:childTnLst>
                    </p:cTn>
                  </p:par>
                  <p:par>
                    <p:cTn id="83" fill="hold" nodeType="clickPar">
                      <p:stCondLst>
                        <p:cond delay="indefinite"/>
                      </p:stCondLst>
                      <p:childTnLst>
                        <p:par>
                          <p:cTn id="84" fill="hold" nodeType="withGroup">
                            <p:stCondLst>
                              <p:cond delay="0"/>
                            </p:stCondLst>
                            <p:childTnLst>
                              <p:par>
                                <p:cTn id="85" presetID="22" presetClass="exit" presetSubtype="8" fill="hold" grpId="0" nodeType="clickEffect">
                                  <p:stCondLst>
                                    <p:cond delay="0"/>
                                  </p:stCondLst>
                                  <p:childTnLst>
                                    <p:animEffect transition="out" filter="wipe(left)">
                                      <p:cBhvr>
                                        <p:cTn id="86" dur="500"/>
                                        <p:tgtEl>
                                          <p:spTgt spid="994356"/>
                                        </p:tgtEl>
                                      </p:cBhvr>
                                    </p:animEffect>
                                    <p:set>
                                      <p:cBhvr>
                                        <p:cTn id="87" dur="1" fill="hold">
                                          <p:stCondLst>
                                            <p:cond delay="499"/>
                                          </p:stCondLst>
                                        </p:cTn>
                                        <p:tgtEl>
                                          <p:spTgt spid="994356"/>
                                        </p:tgtEl>
                                        <p:attrNameLst>
                                          <p:attrName>style.visibility</p:attrName>
                                        </p:attrNameLst>
                                      </p:cBhvr>
                                      <p:to>
                                        <p:strVal val="hidden"/>
                                      </p:to>
                                    </p:set>
                                  </p:childTnLst>
                                </p:cTn>
                              </p:par>
                            </p:childTnLst>
                          </p:cTn>
                        </p:par>
                      </p:childTnLst>
                    </p:cTn>
                  </p:par>
                  <p:par>
                    <p:cTn id="88" fill="hold" nodeType="clickPar">
                      <p:stCondLst>
                        <p:cond delay="indefinite"/>
                      </p:stCondLst>
                      <p:childTnLst>
                        <p:par>
                          <p:cTn id="89" fill="hold" nodeType="withGroup">
                            <p:stCondLst>
                              <p:cond delay="0"/>
                            </p:stCondLst>
                            <p:childTnLst>
                              <p:par>
                                <p:cTn id="90" presetID="22" presetClass="exit" presetSubtype="8" fill="hold" grpId="0" nodeType="clickEffect">
                                  <p:stCondLst>
                                    <p:cond delay="0"/>
                                  </p:stCondLst>
                                  <p:childTnLst>
                                    <p:animEffect transition="out" filter="wipe(left)">
                                      <p:cBhvr>
                                        <p:cTn id="91" dur="500"/>
                                        <p:tgtEl>
                                          <p:spTgt spid="994357"/>
                                        </p:tgtEl>
                                      </p:cBhvr>
                                    </p:animEffect>
                                    <p:set>
                                      <p:cBhvr>
                                        <p:cTn id="92" dur="1" fill="hold">
                                          <p:stCondLst>
                                            <p:cond delay="499"/>
                                          </p:stCondLst>
                                        </p:cTn>
                                        <p:tgtEl>
                                          <p:spTgt spid="99435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4336" grpId="0" animBg="1"/>
      <p:bldP spid="994341" grpId="0" animBg="1"/>
      <p:bldP spid="994342" grpId="0" animBg="1"/>
      <p:bldP spid="994343" grpId="0" animBg="1"/>
      <p:bldP spid="994344" grpId="0" animBg="1"/>
      <p:bldP spid="994345" grpId="0" animBg="1"/>
      <p:bldP spid="994346" grpId="0" animBg="1"/>
      <p:bldP spid="994347" grpId="0" animBg="1"/>
      <p:bldP spid="994348" grpId="0" animBg="1"/>
      <p:bldP spid="994349" grpId="0" animBg="1"/>
      <p:bldP spid="994350" grpId="0" animBg="1"/>
      <p:bldP spid="994351" grpId="0" animBg="1"/>
      <p:bldP spid="994352" grpId="0" animBg="1"/>
      <p:bldP spid="994353" grpId="0" animBg="1"/>
      <p:bldP spid="994354" grpId="0" animBg="1"/>
      <p:bldP spid="994355" grpId="0" animBg="1"/>
      <p:bldP spid="994356" grpId="0" animBg="1"/>
      <p:bldP spid="994357" grpId="0" animBg="1"/>
    </p:bldLst>
  </p:timing>
</p:sld>
</file>

<file path=ppt/slides/slide6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7890" name="Picture 4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57200" y="2438400"/>
            <a:ext cx="8305800" cy="3521075"/>
          </a:xfrm>
          <a:prstGeom prst="rect">
            <a:avLst/>
          </a:prstGeom>
          <a:noFill/>
          <a:ln w="19050" cap="sq" algn="ctr">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996359" name="Rectangle 7"/>
          <p:cNvSpPr>
            <a:spLocks noChangeArrowheads="1"/>
          </p:cNvSpPr>
          <p:nvPr/>
        </p:nvSpPr>
        <p:spPr bwMode="auto">
          <a:xfrm>
            <a:off x="457200" y="3962400"/>
            <a:ext cx="3200400" cy="2286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996360" name="Rectangle 8"/>
          <p:cNvSpPr>
            <a:spLocks noChangeArrowheads="1"/>
          </p:cNvSpPr>
          <p:nvPr/>
        </p:nvSpPr>
        <p:spPr bwMode="auto">
          <a:xfrm>
            <a:off x="3733800" y="3962400"/>
            <a:ext cx="762000" cy="2286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996361" name="Rectangle 9"/>
          <p:cNvSpPr>
            <a:spLocks noChangeArrowheads="1"/>
          </p:cNvSpPr>
          <p:nvPr/>
        </p:nvSpPr>
        <p:spPr bwMode="auto">
          <a:xfrm>
            <a:off x="457200" y="4191000"/>
            <a:ext cx="3200400" cy="2286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996362" name="Rectangle 10"/>
          <p:cNvSpPr>
            <a:spLocks noChangeArrowheads="1"/>
          </p:cNvSpPr>
          <p:nvPr/>
        </p:nvSpPr>
        <p:spPr bwMode="auto">
          <a:xfrm>
            <a:off x="3733800" y="4191000"/>
            <a:ext cx="762000" cy="2286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996363" name="Rectangle 11"/>
          <p:cNvSpPr>
            <a:spLocks noChangeArrowheads="1"/>
          </p:cNvSpPr>
          <p:nvPr/>
        </p:nvSpPr>
        <p:spPr bwMode="auto">
          <a:xfrm>
            <a:off x="457200" y="4419600"/>
            <a:ext cx="3200400" cy="2286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996364" name="Rectangle 12"/>
          <p:cNvSpPr>
            <a:spLocks noChangeArrowheads="1"/>
          </p:cNvSpPr>
          <p:nvPr/>
        </p:nvSpPr>
        <p:spPr bwMode="auto">
          <a:xfrm>
            <a:off x="3733800" y="4419600"/>
            <a:ext cx="762000" cy="2286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996365" name="Rectangle 13"/>
          <p:cNvSpPr>
            <a:spLocks noChangeArrowheads="1"/>
          </p:cNvSpPr>
          <p:nvPr/>
        </p:nvSpPr>
        <p:spPr bwMode="auto">
          <a:xfrm>
            <a:off x="4724400" y="3962400"/>
            <a:ext cx="838200" cy="2286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996366" name="Rectangle 14"/>
          <p:cNvSpPr>
            <a:spLocks noChangeArrowheads="1"/>
          </p:cNvSpPr>
          <p:nvPr/>
        </p:nvSpPr>
        <p:spPr bwMode="auto">
          <a:xfrm>
            <a:off x="4724400" y="4191000"/>
            <a:ext cx="838200" cy="2286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996367" name="Rectangle 15"/>
          <p:cNvSpPr>
            <a:spLocks noChangeArrowheads="1"/>
          </p:cNvSpPr>
          <p:nvPr/>
        </p:nvSpPr>
        <p:spPr bwMode="auto">
          <a:xfrm>
            <a:off x="4724400" y="4419600"/>
            <a:ext cx="838200" cy="2286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996368" name="Rectangle 16"/>
          <p:cNvSpPr>
            <a:spLocks noChangeArrowheads="1"/>
          </p:cNvSpPr>
          <p:nvPr/>
        </p:nvSpPr>
        <p:spPr bwMode="auto">
          <a:xfrm>
            <a:off x="5715000" y="3962400"/>
            <a:ext cx="838200" cy="2286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996369" name="Rectangle 17"/>
          <p:cNvSpPr>
            <a:spLocks noChangeArrowheads="1"/>
          </p:cNvSpPr>
          <p:nvPr/>
        </p:nvSpPr>
        <p:spPr bwMode="auto">
          <a:xfrm>
            <a:off x="5715000" y="4191000"/>
            <a:ext cx="838200" cy="2286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996370" name="Rectangle 18"/>
          <p:cNvSpPr>
            <a:spLocks noChangeArrowheads="1"/>
          </p:cNvSpPr>
          <p:nvPr/>
        </p:nvSpPr>
        <p:spPr bwMode="auto">
          <a:xfrm>
            <a:off x="5715000" y="4419600"/>
            <a:ext cx="838200" cy="2286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996371" name="Rectangle 19"/>
          <p:cNvSpPr>
            <a:spLocks noChangeArrowheads="1"/>
          </p:cNvSpPr>
          <p:nvPr/>
        </p:nvSpPr>
        <p:spPr bwMode="auto">
          <a:xfrm>
            <a:off x="6781800" y="3962400"/>
            <a:ext cx="838200" cy="2286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996372" name="Rectangle 20"/>
          <p:cNvSpPr>
            <a:spLocks noChangeArrowheads="1"/>
          </p:cNvSpPr>
          <p:nvPr/>
        </p:nvSpPr>
        <p:spPr bwMode="auto">
          <a:xfrm>
            <a:off x="6781800" y="4191000"/>
            <a:ext cx="838200" cy="2286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996373" name="Rectangle 21"/>
          <p:cNvSpPr>
            <a:spLocks noChangeArrowheads="1"/>
          </p:cNvSpPr>
          <p:nvPr/>
        </p:nvSpPr>
        <p:spPr bwMode="auto">
          <a:xfrm>
            <a:off x="6781800" y="4419600"/>
            <a:ext cx="838200" cy="2286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996378" name="Rectangle 26"/>
          <p:cNvSpPr>
            <a:spLocks noChangeArrowheads="1"/>
          </p:cNvSpPr>
          <p:nvPr/>
        </p:nvSpPr>
        <p:spPr bwMode="auto">
          <a:xfrm>
            <a:off x="457200" y="4648200"/>
            <a:ext cx="3200400" cy="2286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996379" name="Rectangle 27"/>
          <p:cNvSpPr>
            <a:spLocks noChangeArrowheads="1"/>
          </p:cNvSpPr>
          <p:nvPr/>
        </p:nvSpPr>
        <p:spPr bwMode="auto">
          <a:xfrm>
            <a:off x="3733800" y="4648200"/>
            <a:ext cx="762000" cy="2286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996380" name="Rectangle 28"/>
          <p:cNvSpPr>
            <a:spLocks noChangeArrowheads="1"/>
          </p:cNvSpPr>
          <p:nvPr/>
        </p:nvSpPr>
        <p:spPr bwMode="auto">
          <a:xfrm>
            <a:off x="4724400" y="4648200"/>
            <a:ext cx="838200" cy="2286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996381" name="Rectangle 29"/>
          <p:cNvSpPr>
            <a:spLocks noChangeArrowheads="1"/>
          </p:cNvSpPr>
          <p:nvPr/>
        </p:nvSpPr>
        <p:spPr bwMode="auto">
          <a:xfrm>
            <a:off x="5715000" y="4648200"/>
            <a:ext cx="838200" cy="2286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996382" name="Rectangle 30"/>
          <p:cNvSpPr>
            <a:spLocks noChangeArrowheads="1"/>
          </p:cNvSpPr>
          <p:nvPr/>
        </p:nvSpPr>
        <p:spPr bwMode="auto">
          <a:xfrm>
            <a:off x="6781800" y="4648200"/>
            <a:ext cx="838200" cy="2286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996384" name="Rectangle 32"/>
          <p:cNvSpPr>
            <a:spLocks noChangeArrowheads="1"/>
          </p:cNvSpPr>
          <p:nvPr/>
        </p:nvSpPr>
        <p:spPr bwMode="auto">
          <a:xfrm>
            <a:off x="457200" y="4876800"/>
            <a:ext cx="3200400" cy="2286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996385" name="Rectangle 33"/>
          <p:cNvSpPr>
            <a:spLocks noChangeArrowheads="1"/>
          </p:cNvSpPr>
          <p:nvPr/>
        </p:nvSpPr>
        <p:spPr bwMode="auto">
          <a:xfrm>
            <a:off x="3733800" y="4876800"/>
            <a:ext cx="762000" cy="2286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996386" name="Rectangle 34"/>
          <p:cNvSpPr>
            <a:spLocks noChangeArrowheads="1"/>
          </p:cNvSpPr>
          <p:nvPr/>
        </p:nvSpPr>
        <p:spPr bwMode="auto">
          <a:xfrm>
            <a:off x="4724400" y="4876800"/>
            <a:ext cx="838200" cy="2286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996387" name="Rectangle 35"/>
          <p:cNvSpPr>
            <a:spLocks noChangeArrowheads="1"/>
          </p:cNvSpPr>
          <p:nvPr/>
        </p:nvSpPr>
        <p:spPr bwMode="auto">
          <a:xfrm>
            <a:off x="5715000" y="4876800"/>
            <a:ext cx="838200" cy="2286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996388" name="Rectangle 36"/>
          <p:cNvSpPr>
            <a:spLocks noChangeArrowheads="1"/>
          </p:cNvSpPr>
          <p:nvPr/>
        </p:nvSpPr>
        <p:spPr bwMode="auto">
          <a:xfrm>
            <a:off x="6781800" y="4876800"/>
            <a:ext cx="838200" cy="2286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996389" name="Rectangle 37"/>
          <p:cNvSpPr>
            <a:spLocks noChangeArrowheads="1"/>
          </p:cNvSpPr>
          <p:nvPr/>
        </p:nvSpPr>
        <p:spPr bwMode="auto">
          <a:xfrm>
            <a:off x="7772400" y="4876800"/>
            <a:ext cx="914400" cy="2286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pic>
        <p:nvPicPr>
          <p:cNvPr id="37917" name="Picture 39"/>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57200" y="457200"/>
            <a:ext cx="83058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
        <p:nvSpPr>
          <p:cNvPr id="37918" name="Rectangle 40"/>
          <p:cNvSpPr>
            <a:spLocks noChangeArrowheads="1"/>
          </p:cNvSpPr>
          <p:nvPr/>
        </p:nvSpPr>
        <p:spPr bwMode="auto">
          <a:xfrm>
            <a:off x="609600" y="1355725"/>
            <a:ext cx="8153400" cy="822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tabLst>
                <a:tab pos="2171700" algn="l"/>
              </a:tabLst>
              <a:defRPr sz="2400">
                <a:solidFill>
                  <a:schemeClr val="tx1"/>
                </a:solidFill>
                <a:latin typeface="Times New Roman" panose="02020603050405020304" pitchFamily="18" charset="0"/>
              </a:defRPr>
            </a:lvl1pPr>
            <a:lvl2pPr marL="742950" indent="-285750">
              <a:tabLst>
                <a:tab pos="2171700" algn="l"/>
              </a:tabLst>
              <a:defRPr sz="2400">
                <a:solidFill>
                  <a:schemeClr val="tx1"/>
                </a:solidFill>
                <a:latin typeface="Times New Roman" panose="02020603050405020304" pitchFamily="18" charset="0"/>
              </a:defRPr>
            </a:lvl2pPr>
            <a:lvl3pPr marL="1143000" indent="-228600">
              <a:tabLst>
                <a:tab pos="2171700" algn="l"/>
              </a:tabLst>
              <a:defRPr sz="2400">
                <a:solidFill>
                  <a:schemeClr val="tx1"/>
                </a:solidFill>
                <a:latin typeface="Times New Roman" panose="02020603050405020304" pitchFamily="18" charset="0"/>
              </a:defRPr>
            </a:lvl3pPr>
            <a:lvl4pPr marL="1600200" indent="-228600">
              <a:tabLst>
                <a:tab pos="2171700" algn="l"/>
              </a:tabLst>
              <a:defRPr sz="2400">
                <a:solidFill>
                  <a:schemeClr val="tx1"/>
                </a:solidFill>
                <a:latin typeface="Times New Roman" panose="02020603050405020304" pitchFamily="18" charset="0"/>
              </a:defRPr>
            </a:lvl4pPr>
            <a:lvl5pPr marL="2057400" indent="-228600">
              <a:tabLst>
                <a:tab pos="2171700" algn="l"/>
              </a:tabLst>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tabLst>
                <a:tab pos="2171700" algn="l"/>
              </a:tabLs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tabLst>
                <a:tab pos="2171700" algn="l"/>
              </a:tabLs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tabLst>
                <a:tab pos="2171700" algn="l"/>
              </a:tabLs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tabLst>
                <a:tab pos="2171700" algn="l"/>
              </a:tabLst>
              <a:defRPr sz="2400">
                <a:solidFill>
                  <a:schemeClr val="tx1"/>
                </a:solidFill>
                <a:latin typeface="Times New Roman" panose="02020603050405020304" pitchFamily="18" charset="0"/>
              </a:defRPr>
            </a:lvl9pPr>
          </a:lstStyle>
          <a:p>
            <a:pPr>
              <a:lnSpc>
                <a:spcPct val="120000"/>
              </a:lnSpc>
              <a:spcBef>
                <a:spcPct val="30000"/>
              </a:spcBef>
            </a:pPr>
            <a:r>
              <a:rPr lang="en-US" sz="2000" dirty="0">
                <a:latin typeface="+mn-lt"/>
              </a:rPr>
              <a:t>Prepare the sales, </a:t>
            </a:r>
            <a:r>
              <a:rPr lang="en-US" sz="2000" b="1" dirty="0">
                <a:solidFill>
                  <a:srgbClr val="800000"/>
                </a:solidFill>
                <a:latin typeface="+mn-lt"/>
              </a:rPr>
              <a:t>production</a:t>
            </a:r>
            <a:r>
              <a:rPr lang="en-US" sz="2000" dirty="0">
                <a:latin typeface="+mn-lt"/>
              </a:rPr>
              <a:t>, and direct materials budgets by quarters for 2014.</a:t>
            </a:r>
          </a:p>
        </p:txBody>
      </p:sp>
      <p:sp>
        <p:nvSpPr>
          <p:cNvPr id="2" name="Slide Number Placeholder 1"/>
          <p:cNvSpPr>
            <a:spLocks noGrp="1"/>
          </p:cNvSpPr>
          <p:nvPr>
            <p:ph type="sldNum" sz="quarter" idx="11"/>
          </p:nvPr>
        </p:nvSpPr>
        <p:spPr/>
        <p:txBody>
          <a:bodyPr/>
          <a:lstStyle/>
          <a:p>
            <a:fld id="{68B26A1F-DB4E-4FEA-B721-FF1971508766}" type="slidenum">
              <a:rPr lang="en-US" smtClean="0"/>
              <a:pPr/>
              <a:t>67</a:t>
            </a:fld>
            <a:endParaRPr lang="en-US"/>
          </a:p>
        </p:txBody>
      </p:sp>
    </p:spTree>
    <p:extLst>
      <p:ext uri="{BB962C8B-B14F-4D97-AF65-F5344CB8AC3E}">
        <p14:creationId xmlns:p14="http://schemas.microsoft.com/office/powerpoint/2010/main" xmlns="" val="387020236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xit" presetSubtype="8" fill="hold" grpId="0" nodeType="clickEffect">
                                  <p:stCondLst>
                                    <p:cond delay="0"/>
                                  </p:stCondLst>
                                  <p:childTnLst>
                                    <p:animEffect transition="out" filter="wipe(left)">
                                      <p:cBhvr>
                                        <p:cTn id="6" dur="500"/>
                                        <p:tgtEl>
                                          <p:spTgt spid="996359"/>
                                        </p:tgtEl>
                                      </p:cBhvr>
                                    </p:animEffect>
                                    <p:set>
                                      <p:cBhvr>
                                        <p:cTn id="7" dur="1" fill="hold">
                                          <p:stCondLst>
                                            <p:cond delay="499"/>
                                          </p:stCondLst>
                                        </p:cTn>
                                        <p:tgtEl>
                                          <p:spTgt spid="996359"/>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xit" presetSubtype="8" fill="hold" grpId="0" nodeType="clickEffect">
                                  <p:stCondLst>
                                    <p:cond delay="0"/>
                                  </p:stCondLst>
                                  <p:childTnLst>
                                    <p:animEffect transition="out" filter="wipe(left)">
                                      <p:cBhvr>
                                        <p:cTn id="11" dur="500"/>
                                        <p:tgtEl>
                                          <p:spTgt spid="996360"/>
                                        </p:tgtEl>
                                      </p:cBhvr>
                                    </p:animEffect>
                                    <p:set>
                                      <p:cBhvr>
                                        <p:cTn id="12" dur="1" fill="hold">
                                          <p:stCondLst>
                                            <p:cond delay="499"/>
                                          </p:stCondLst>
                                        </p:cTn>
                                        <p:tgtEl>
                                          <p:spTgt spid="996360"/>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xit" presetSubtype="8" fill="hold" grpId="0" nodeType="clickEffect">
                                  <p:stCondLst>
                                    <p:cond delay="0"/>
                                  </p:stCondLst>
                                  <p:childTnLst>
                                    <p:animEffect transition="out" filter="wipe(left)">
                                      <p:cBhvr>
                                        <p:cTn id="16" dur="500"/>
                                        <p:tgtEl>
                                          <p:spTgt spid="996361"/>
                                        </p:tgtEl>
                                      </p:cBhvr>
                                    </p:animEffect>
                                    <p:set>
                                      <p:cBhvr>
                                        <p:cTn id="17" dur="1" fill="hold">
                                          <p:stCondLst>
                                            <p:cond delay="499"/>
                                          </p:stCondLst>
                                        </p:cTn>
                                        <p:tgtEl>
                                          <p:spTgt spid="996361"/>
                                        </p:tgtEl>
                                        <p:attrNameLst>
                                          <p:attrName>style.visibility</p:attrName>
                                        </p:attrNameLst>
                                      </p:cBhvr>
                                      <p:to>
                                        <p:strVal val="hidden"/>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xit" presetSubtype="8" fill="hold" grpId="0" nodeType="clickEffect">
                                  <p:stCondLst>
                                    <p:cond delay="0"/>
                                  </p:stCondLst>
                                  <p:childTnLst>
                                    <p:animEffect transition="out" filter="wipe(left)">
                                      <p:cBhvr>
                                        <p:cTn id="21" dur="500"/>
                                        <p:tgtEl>
                                          <p:spTgt spid="996362"/>
                                        </p:tgtEl>
                                      </p:cBhvr>
                                    </p:animEffect>
                                    <p:set>
                                      <p:cBhvr>
                                        <p:cTn id="22" dur="1" fill="hold">
                                          <p:stCondLst>
                                            <p:cond delay="499"/>
                                          </p:stCondLst>
                                        </p:cTn>
                                        <p:tgtEl>
                                          <p:spTgt spid="996362"/>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xit" presetSubtype="8" fill="hold" grpId="0" nodeType="clickEffect">
                                  <p:stCondLst>
                                    <p:cond delay="0"/>
                                  </p:stCondLst>
                                  <p:childTnLst>
                                    <p:animEffect transition="out" filter="wipe(left)">
                                      <p:cBhvr>
                                        <p:cTn id="26" dur="500"/>
                                        <p:tgtEl>
                                          <p:spTgt spid="996363"/>
                                        </p:tgtEl>
                                      </p:cBhvr>
                                    </p:animEffect>
                                    <p:set>
                                      <p:cBhvr>
                                        <p:cTn id="27" dur="1" fill="hold">
                                          <p:stCondLst>
                                            <p:cond delay="499"/>
                                          </p:stCondLst>
                                        </p:cTn>
                                        <p:tgtEl>
                                          <p:spTgt spid="996363"/>
                                        </p:tgtEl>
                                        <p:attrNameLst>
                                          <p:attrName>style.visibility</p:attrName>
                                        </p:attrNameLst>
                                      </p:cBhvr>
                                      <p:to>
                                        <p:strVal val="hidden"/>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xit" presetSubtype="8" fill="hold" grpId="0" nodeType="clickEffect">
                                  <p:stCondLst>
                                    <p:cond delay="0"/>
                                  </p:stCondLst>
                                  <p:childTnLst>
                                    <p:animEffect transition="out" filter="wipe(left)">
                                      <p:cBhvr>
                                        <p:cTn id="31" dur="500"/>
                                        <p:tgtEl>
                                          <p:spTgt spid="996364"/>
                                        </p:tgtEl>
                                      </p:cBhvr>
                                    </p:animEffect>
                                    <p:set>
                                      <p:cBhvr>
                                        <p:cTn id="32" dur="1" fill="hold">
                                          <p:stCondLst>
                                            <p:cond delay="499"/>
                                          </p:stCondLst>
                                        </p:cTn>
                                        <p:tgtEl>
                                          <p:spTgt spid="996364"/>
                                        </p:tgtEl>
                                        <p:attrNameLst>
                                          <p:attrName>style.visibility</p:attrName>
                                        </p:attrNameLst>
                                      </p:cBhvr>
                                      <p:to>
                                        <p:strVal val="hidden"/>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xit" presetSubtype="8" fill="hold" grpId="0" nodeType="clickEffect">
                                  <p:stCondLst>
                                    <p:cond delay="0"/>
                                  </p:stCondLst>
                                  <p:childTnLst>
                                    <p:animEffect transition="out" filter="wipe(left)">
                                      <p:cBhvr>
                                        <p:cTn id="36" dur="500"/>
                                        <p:tgtEl>
                                          <p:spTgt spid="996378"/>
                                        </p:tgtEl>
                                      </p:cBhvr>
                                    </p:animEffect>
                                    <p:set>
                                      <p:cBhvr>
                                        <p:cTn id="37" dur="1" fill="hold">
                                          <p:stCondLst>
                                            <p:cond delay="499"/>
                                          </p:stCondLst>
                                        </p:cTn>
                                        <p:tgtEl>
                                          <p:spTgt spid="996378"/>
                                        </p:tgtEl>
                                        <p:attrNameLst>
                                          <p:attrName>style.visibility</p:attrName>
                                        </p:attrNameLst>
                                      </p:cBhvr>
                                      <p:to>
                                        <p:strVal val="hidden"/>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xit" presetSubtype="8" fill="hold" grpId="0" nodeType="clickEffect">
                                  <p:stCondLst>
                                    <p:cond delay="0"/>
                                  </p:stCondLst>
                                  <p:childTnLst>
                                    <p:animEffect transition="out" filter="wipe(left)">
                                      <p:cBhvr>
                                        <p:cTn id="41" dur="500"/>
                                        <p:tgtEl>
                                          <p:spTgt spid="996379"/>
                                        </p:tgtEl>
                                      </p:cBhvr>
                                    </p:animEffect>
                                    <p:set>
                                      <p:cBhvr>
                                        <p:cTn id="42" dur="1" fill="hold">
                                          <p:stCondLst>
                                            <p:cond delay="499"/>
                                          </p:stCondLst>
                                        </p:cTn>
                                        <p:tgtEl>
                                          <p:spTgt spid="996379"/>
                                        </p:tgtEl>
                                        <p:attrNameLst>
                                          <p:attrName>style.visibility</p:attrName>
                                        </p:attrNameLst>
                                      </p:cBhvr>
                                      <p:to>
                                        <p:strVal val="hidden"/>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xit" presetSubtype="8" fill="hold" grpId="0" nodeType="clickEffect">
                                  <p:stCondLst>
                                    <p:cond delay="0"/>
                                  </p:stCondLst>
                                  <p:childTnLst>
                                    <p:animEffect transition="out" filter="wipe(left)">
                                      <p:cBhvr>
                                        <p:cTn id="46" dur="500"/>
                                        <p:tgtEl>
                                          <p:spTgt spid="996384"/>
                                        </p:tgtEl>
                                      </p:cBhvr>
                                    </p:animEffect>
                                    <p:set>
                                      <p:cBhvr>
                                        <p:cTn id="47" dur="1" fill="hold">
                                          <p:stCondLst>
                                            <p:cond delay="499"/>
                                          </p:stCondLst>
                                        </p:cTn>
                                        <p:tgtEl>
                                          <p:spTgt spid="996384"/>
                                        </p:tgtEl>
                                        <p:attrNameLst>
                                          <p:attrName>style.visibility</p:attrName>
                                        </p:attrNameLst>
                                      </p:cBhvr>
                                      <p:to>
                                        <p:strVal val="hidden"/>
                                      </p:to>
                                    </p:se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xit" presetSubtype="8" fill="hold" grpId="0" nodeType="clickEffect">
                                  <p:stCondLst>
                                    <p:cond delay="0"/>
                                  </p:stCondLst>
                                  <p:childTnLst>
                                    <p:animEffect transition="out" filter="wipe(left)">
                                      <p:cBhvr>
                                        <p:cTn id="51" dur="500"/>
                                        <p:tgtEl>
                                          <p:spTgt spid="996385"/>
                                        </p:tgtEl>
                                      </p:cBhvr>
                                    </p:animEffect>
                                    <p:set>
                                      <p:cBhvr>
                                        <p:cTn id="52" dur="1" fill="hold">
                                          <p:stCondLst>
                                            <p:cond delay="499"/>
                                          </p:stCondLst>
                                        </p:cTn>
                                        <p:tgtEl>
                                          <p:spTgt spid="996385"/>
                                        </p:tgtEl>
                                        <p:attrNameLst>
                                          <p:attrName>style.visibility</p:attrName>
                                        </p:attrNameLst>
                                      </p:cBhvr>
                                      <p:to>
                                        <p:strVal val="hidden"/>
                                      </p:to>
                                    </p:set>
                                  </p:childTnLst>
                                </p:cTn>
                              </p:par>
                            </p:childTnLst>
                          </p:cTn>
                        </p:par>
                      </p:childTnLst>
                    </p:cTn>
                  </p:par>
                  <p:par>
                    <p:cTn id="53" fill="hold" nodeType="clickPar">
                      <p:stCondLst>
                        <p:cond delay="indefinite"/>
                      </p:stCondLst>
                      <p:childTnLst>
                        <p:par>
                          <p:cTn id="54" fill="hold" nodeType="withGroup">
                            <p:stCondLst>
                              <p:cond delay="0"/>
                            </p:stCondLst>
                            <p:childTnLst>
                              <p:par>
                                <p:cTn id="55" presetID="22" presetClass="exit" presetSubtype="8" fill="hold" grpId="0" nodeType="clickEffect">
                                  <p:stCondLst>
                                    <p:cond delay="0"/>
                                  </p:stCondLst>
                                  <p:childTnLst>
                                    <p:animEffect transition="out" filter="wipe(left)">
                                      <p:cBhvr>
                                        <p:cTn id="56" dur="500"/>
                                        <p:tgtEl>
                                          <p:spTgt spid="996365"/>
                                        </p:tgtEl>
                                      </p:cBhvr>
                                    </p:animEffect>
                                    <p:set>
                                      <p:cBhvr>
                                        <p:cTn id="57" dur="1" fill="hold">
                                          <p:stCondLst>
                                            <p:cond delay="499"/>
                                          </p:stCondLst>
                                        </p:cTn>
                                        <p:tgtEl>
                                          <p:spTgt spid="996365"/>
                                        </p:tgtEl>
                                        <p:attrNameLst>
                                          <p:attrName>style.visibility</p:attrName>
                                        </p:attrNameLst>
                                      </p:cBhvr>
                                      <p:to>
                                        <p:strVal val="hidden"/>
                                      </p:to>
                                    </p:set>
                                  </p:childTnLst>
                                </p:cTn>
                              </p:par>
                            </p:childTnLst>
                          </p:cTn>
                        </p:par>
                      </p:childTnLst>
                    </p:cTn>
                  </p:par>
                  <p:par>
                    <p:cTn id="58" fill="hold" nodeType="clickPar">
                      <p:stCondLst>
                        <p:cond delay="indefinite"/>
                      </p:stCondLst>
                      <p:childTnLst>
                        <p:par>
                          <p:cTn id="59" fill="hold" nodeType="withGroup">
                            <p:stCondLst>
                              <p:cond delay="0"/>
                            </p:stCondLst>
                            <p:childTnLst>
                              <p:par>
                                <p:cTn id="60" presetID="22" presetClass="exit" presetSubtype="8" fill="hold" grpId="0" nodeType="clickEffect">
                                  <p:stCondLst>
                                    <p:cond delay="0"/>
                                  </p:stCondLst>
                                  <p:childTnLst>
                                    <p:animEffect transition="out" filter="wipe(left)">
                                      <p:cBhvr>
                                        <p:cTn id="61" dur="500"/>
                                        <p:tgtEl>
                                          <p:spTgt spid="996366"/>
                                        </p:tgtEl>
                                      </p:cBhvr>
                                    </p:animEffect>
                                    <p:set>
                                      <p:cBhvr>
                                        <p:cTn id="62" dur="1" fill="hold">
                                          <p:stCondLst>
                                            <p:cond delay="499"/>
                                          </p:stCondLst>
                                        </p:cTn>
                                        <p:tgtEl>
                                          <p:spTgt spid="996366"/>
                                        </p:tgtEl>
                                        <p:attrNameLst>
                                          <p:attrName>style.visibility</p:attrName>
                                        </p:attrNameLst>
                                      </p:cBhvr>
                                      <p:to>
                                        <p:strVal val="hidden"/>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22" presetClass="exit" presetSubtype="8" fill="hold" grpId="0" nodeType="clickEffect">
                                  <p:stCondLst>
                                    <p:cond delay="0"/>
                                  </p:stCondLst>
                                  <p:childTnLst>
                                    <p:animEffect transition="out" filter="wipe(left)">
                                      <p:cBhvr>
                                        <p:cTn id="66" dur="500"/>
                                        <p:tgtEl>
                                          <p:spTgt spid="996367"/>
                                        </p:tgtEl>
                                      </p:cBhvr>
                                    </p:animEffect>
                                    <p:set>
                                      <p:cBhvr>
                                        <p:cTn id="67" dur="1" fill="hold">
                                          <p:stCondLst>
                                            <p:cond delay="499"/>
                                          </p:stCondLst>
                                        </p:cTn>
                                        <p:tgtEl>
                                          <p:spTgt spid="996367"/>
                                        </p:tgtEl>
                                        <p:attrNameLst>
                                          <p:attrName>style.visibility</p:attrName>
                                        </p:attrNameLst>
                                      </p:cBhvr>
                                      <p:to>
                                        <p:strVal val="hidden"/>
                                      </p:to>
                                    </p:set>
                                  </p:childTnLst>
                                </p:cTn>
                              </p:par>
                            </p:childTnLst>
                          </p:cTn>
                        </p:par>
                      </p:childTnLst>
                    </p:cTn>
                  </p:par>
                  <p:par>
                    <p:cTn id="68" fill="hold" nodeType="clickPar">
                      <p:stCondLst>
                        <p:cond delay="indefinite"/>
                      </p:stCondLst>
                      <p:childTnLst>
                        <p:par>
                          <p:cTn id="69" fill="hold" nodeType="withGroup">
                            <p:stCondLst>
                              <p:cond delay="0"/>
                            </p:stCondLst>
                            <p:childTnLst>
                              <p:par>
                                <p:cTn id="70" presetID="22" presetClass="exit" presetSubtype="8" fill="hold" grpId="0" nodeType="clickEffect">
                                  <p:stCondLst>
                                    <p:cond delay="0"/>
                                  </p:stCondLst>
                                  <p:childTnLst>
                                    <p:animEffect transition="out" filter="wipe(left)">
                                      <p:cBhvr>
                                        <p:cTn id="71" dur="500"/>
                                        <p:tgtEl>
                                          <p:spTgt spid="996380"/>
                                        </p:tgtEl>
                                      </p:cBhvr>
                                    </p:animEffect>
                                    <p:set>
                                      <p:cBhvr>
                                        <p:cTn id="72" dur="1" fill="hold">
                                          <p:stCondLst>
                                            <p:cond delay="499"/>
                                          </p:stCondLst>
                                        </p:cTn>
                                        <p:tgtEl>
                                          <p:spTgt spid="996380"/>
                                        </p:tgtEl>
                                        <p:attrNameLst>
                                          <p:attrName>style.visibility</p:attrName>
                                        </p:attrNameLst>
                                      </p:cBhvr>
                                      <p:to>
                                        <p:strVal val="hidden"/>
                                      </p:to>
                                    </p:set>
                                  </p:childTnLst>
                                </p:cTn>
                              </p:par>
                            </p:childTnLst>
                          </p:cTn>
                        </p:par>
                      </p:childTnLst>
                    </p:cTn>
                  </p:par>
                  <p:par>
                    <p:cTn id="73" fill="hold" nodeType="clickPar">
                      <p:stCondLst>
                        <p:cond delay="indefinite"/>
                      </p:stCondLst>
                      <p:childTnLst>
                        <p:par>
                          <p:cTn id="74" fill="hold" nodeType="withGroup">
                            <p:stCondLst>
                              <p:cond delay="0"/>
                            </p:stCondLst>
                            <p:childTnLst>
                              <p:par>
                                <p:cTn id="75" presetID="22" presetClass="exit" presetSubtype="8" fill="hold" grpId="0" nodeType="clickEffect">
                                  <p:stCondLst>
                                    <p:cond delay="0"/>
                                  </p:stCondLst>
                                  <p:childTnLst>
                                    <p:animEffect transition="out" filter="wipe(left)">
                                      <p:cBhvr>
                                        <p:cTn id="76" dur="500"/>
                                        <p:tgtEl>
                                          <p:spTgt spid="996386"/>
                                        </p:tgtEl>
                                      </p:cBhvr>
                                    </p:animEffect>
                                    <p:set>
                                      <p:cBhvr>
                                        <p:cTn id="77" dur="1" fill="hold">
                                          <p:stCondLst>
                                            <p:cond delay="499"/>
                                          </p:stCondLst>
                                        </p:cTn>
                                        <p:tgtEl>
                                          <p:spTgt spid="996386"/>
                                        </p:tgtEl>
                                        <p:attrNameLst>
                                          <p:attrName>style.visibility</p:attrName>
                                        </p:attrNameLst>
                                      </p:cBhvr>
                                      <p:to>
                                        <p:strVal val="hidden"/>
                                      </p:to>
                                    </p:set>
                                  </p:childTnLst>
                                </p:cTn>
                              </p:par>
                            </p:childTnLst>
                          </p:cTn>
                        </p:par>
                      </p:childTnLst>
                    </p:cTn>
                  </p:par>
                  <p:par>
                    <p:cTn id="78" fill="hold" nodeType="clickPar">
                      <p:stCondLst>
                        <p:cond delay="indefinite"/>
                      </p:stCondLst>
                      <p:childTnLst>
                        <p:par>
                          <p:cTn id="79" fill="hold" nodeType="withGroup">
                            <p:stCondLst>
                              <p:cond delay="0"/>
                            </p:stCondLst>
                            <p:childTnLst>
                              <p:par>
                                <p:cTn id="80" presetID="22" presetClass="exit" presetSubtype="8" fill="hold" grpId="0" nodeType="clickEffect">
                                  <p:stCondLst>
                                    <p:cond delay="0"/>
                                  </p:stCondLst>
                                  <p:childTnLst>
                                    <p:animEffect transition="out" filter="wipe(left)">
                                      <p:cBhvr>
                                        <p:cTn id="81" dur="500"/>
                                        <p:tgtEl>
                                          <p:spTgt spid="996368"/>
                                        </p:tgtEl>
                                      </p:cBhvr>
                                    </p:animEffect>
                                    <p:set>
                                      <p:cBhvr>
                                        <p:cTn id="82" dur="1" fill="hold">
                                          <p:stCondLst>
                                            <p:cond delay="499"/>
                                          </p:stCondLst>
                                        </p:cTn>
                                        <p:tgtEl>
                                          <p:spTgt spid="996368"/>
                                        </p:tgtEl>
                                        <p:attrNameLst>
                                          <p:attrName>style.visibility</p:attrName>
                                        </p:attrNameLst>
                                      </p:cBhvr>
                                      <p:to>
                                        <p:strVal val="hidden"/>
                                      </p:to>
                                    </p:set>
                                  </p:childTnLst>
                                </p:cTn>
                              </p:par>
                            </p:childTnLst>
                          </p:cTn>
                        </p:par>
                      </p:childTnLst>
                    </p:cTn>
                  </p:par>
                  <p:par>
                    <p:cTn id="83" fill="hold" nodeType="clickPar">
                      <p:stCondLst>
                        <p:cond delay="indefinite"/>
                      </p:stCondLst>
                      <p:childTnLst>
                        <p:par>
                          <p:cTn id="84" fill="hold" nodeType="withGroup">
                            <p:stCondLst>
                              <p:cond delay="0"/>
                            </p:stCondLst>
                            <p:childTnLst>
                              <p:par>
                                <p:cTn id="85" presetID="22" presetClass="exit" presetSubtype="8" fill="hold" grpId="0" nodeType="clickEffect">
                                  <p:stCondLst>
                                    <p:cond delay="0"/>
                                  </p:stCondLst>
                                  <p:childTnLst>
                                    <p:animEffect transition="out" filter="wipe(left)">
                                      <p:cBhvr>
                                        <p:cTn id="86" dur="500"/>
                                        <p:tgtEl>
                                          <p:spTgt spid="996369"/>
                                        </p:tgtEl>
                                      </p:cBhvr>
                                    </p:animEffect>
                                    <p:set>
                                      <p:cBhvr>
                                        <p:cTn id="87" dur="1" fill="hold">
                                          <p:stCondLst>
                                            <p:cond delay="499"/>
                                          </p:stCondLst>
                                        </p:cTn>
                                        <p:tgtEl>
                                          <p:spTgt spid="996369"/>
                                        </p:tgtEl>
                                        <p:attrNameLst>
                                          <p:attrName>style.visibility</p:attrName>
                                        </p:attrNameLst>
                                      </p:cBhvr>
                                      <p:to>
                                        <p:strVal val="hidden"/>
                                      </p:to>
                                    </p:set>
                                  </p:childTnLst>
                                </p:cTn>
                              </p:par>
                            </p:childTnLst>
                          </p:cTn>
                        </p:par>
                      </p:childTnLst>
                    </p:cTn>
                  </p:par>
                  <p:par>
                    <p:cTn id="88" fill="hold" nodeType="clickPar">
                      <p:stCondLst>
                        <p:cond delay="indefinite"/>
                      </p:stCondLst>
                      <p:childTnLst>
                        <p:par>
                          <p:cTn id="89" fill="hold" nodeType="withGroup">
                            <p:stCondLst>
                              <p:cond delay="0"/>
                            </p:stCondLst>
                            <p:childTnLst>
                              <p:par>
                                <p:cTn id="90" presetID="22" presetClass="exit" presetSubtype="8" fill="hold" grpId="0" nodeType="clickEffect">
                                  <p:stCondLst>
                                    <p:cond delay="0"/>
                                  </p:stCondLst>
                                  <p:childTnLst>
                                    <p:animEffect transition="out" filter="wipe(left)">
                                      <p:cBhvr>
                                        <p:cTn id="91" dur="500"/>
                                        <p:tgtEl>
                                          <p:spTgt spid="996370"/>
                                        </p:tgtEl>
                                      </p:cBhvr>
                                    </p:animEffect>
                                    <p:set>
                                      <p:cBhvr>
                                        <p:cTn id="92" dur="1" fill="hold">
                                          <p:stCondLst>
                                            <p:cond delay="499"/>
                                          </p:stCondLst>
                                        </p:cTn>
                                        <p:tgtEl>
                                          <p:spTgt spid="996370"/>
                                        </p:tgtEl>
                                        <p:attrNameLst>
                                          <p:attrName>style.visibility</p:attrName>
                                        </p:attrNameLst>
                                      </p:cBhvr>
                                      <p:to>
                                        <p:strVal val="hidden"/>
                                      </p:to>
                                    </p:set>
                                  </p:childTnLst>
                                </p:cTn>
                              </p:par>
                            </p:childTnLst>
                          </p:cTn>
                        </p:par>
                      </p:childTnLst>
                    </p:cTn>
                  </p:par>
                  <p:par>
                    <p:cTn id="93" fill="hold" nodeType="clickPar">
                      <p:stCondLst>
                        <p:cond delay="indefinite"/>
                      </p:stCondLst>
                      <p:childTnLst>
                        <p:par>
                          <p:cTn id="94" fill="hold" nodeType="withGroup">
                            <p:stCondLst>
                              <p:cond delay="0"/>
                            </p:stCondLst>
                            <p:childTnLst>
                              <p:par>
                                <p:cTn id="95" presetID="22" presetClass="exit" presetSubtype="8" fill="hold" grpId="0" nodeType="clickEffect">
                                  <p:stCondLst>
                                    <p:cond delay="0"/>
                                  </p:stCondLst>
                                  <p:childTnLst>
                                    <p:animEffect transition="out" filter="wipe(left)">
                                      <p:cBhvr>
                                        <p:cTn id="96" dur="500"/>
                                        <p:tgtEl>
                                          <p:spTgt spid="996381"/>
                                        </p:tgtEl>
                                      </p:cBhvr>
                                    </p:animEffect>
                                    <p:set>
                                      <p:cBhvr>
                                        <p:cTn id="97" dur="1" fill="hold">
                                          <p:stCondLst>
                                            <p:cond delay="499"/>
                                          </p:stCondLst>
                                        </p:cTn>
                                        <p:tgtEl>
                                          <p:spTgt spid="996381"/>
                                        </p:tgtEl>
                                        <p:attrNameLst>
                                          <p:attrName>style.visibility</p:attrName>
                                        </p:attrNameLst>
                                      </p:cBhvr>
                                      <p:to>
                                        <p:strVal val="hidden"/>
                                      </p:to>
                                    </p:set>
                                  </p:childTnLst>
                                </p:cTn>
                              </p:par>
                            </p:childTnLst>
                          </p:cTn>
                        </p:par>
                      </p:childTnLst>
                    </p:cTn>
                  </p:par>
                  <p:par>
                    <p:cTn id="98" fill="hold" nodeType="clickPar">
                      <p:stCondLst>
                        <p:cond delay="indefinite"/>
                      </p:stCondLst>
                      <p:childTnLst>
                        <p:par>
                          <p:cTn id="99" fill="hold" nodeType="withGroup">
                            <p:stCondLst>
                              <p:cond delay="0"/>
                            </p:stCondLst>
                            <p:childTnLst>
                              <p:par>
                                <p:cTn id="100" presetID="22" presetClass="exit" presetSubtype="8" fill="hold" grpId="0" nodeType="clickEffect">
                                  <p:stCondLst>
                                    <p:cond delay="0"/>
                                  </p:stCondLst>
                                  <p:childTnLst>
                                    <p:animEffect transition="out" filter="wipe(left)">
                                      <p:cBhvr>
                                        <p:cTn id="101" dur="500"/>
                                        <p:tgtEl>
                                          <p:spTgt spid="996387"/>
                                        </p:tgtEl>
                                      </p:cBhvr>
                                    </p:animEffect>
                                    <p:set>
                                      <p:cBhvr>
                                        <p:cTn id="102" dur="1" fill="hold">
                                          <p:stCondLst>
                                            <p:cond delay="499"/>
                                          </p:stCondLst>
                                        </p:cTn>
                                        <p:tgtEl>
                                          <p:spTgt spid="996387"/>
                                        </p:tgtEl>
                                        <p:attrNameLst>
                                          <p:attrName>style.visibility</p:attrName>
                                        </p:attrNameLst>
                                      </p:cBhvr>
                                      <p:to>
                                        <p:strVal val="hidden"/>
                                      </p:to>
                                    </p:set>
                                  </p:childTnLst>
                                </p:cTn>
                              </p:par>
                            </p:childTnLst>
                          </p:cTn>
                        </p:par>
                      </p:childTnLst>
                    </p:cTn>
                  </p:par>
                  <p:par>
                    <p:cTn id="103" fill="hold" nodeType="clickPar">
                      <p:stCondLst>
                        <p:cond delay="indefinite"/>
                      </p:stCondLst>
                      <p:childTnLst>
                        <p:par>
                          <p:cTn id="104" fill="hold" nodeType="withGroup">
                            <p:stCondLst>
                              <p:cond delay="0"/>
                            </p:stCondLst>
                            <p:childTnLst>
                              <p:par>
                                <p:cTn id="105" presetID="22" presetClass="exit" presetSubtype="8" fill="hold" grpId="0" nodeType="clickEffect">
                                  <p:stCondLst>
                                    <p:cond delay="0"/>
                                  </p:stCondLst>
                                  <p:childTnLst>
                                    <p:animEffect transition="out" filter="wipe(left)">
                                      <p:cBhvr>
                                        <p:cTn id="106" dur="500"/>
                                        <p:tgtEl>
                                          <p:spTgt spid="996371"/>
                                        </p:tgtEl>
                                      </p:cBhvr>
                                    </p:animEffect>
                                    <p:set>
                                      <p:cBhvr>
                                        <p:cTn id="107" dur="1" fill="hold">
                                          <p:stCondLst>
                                            <p:cond delay="499"/>
                                          </p:stCondLst>
                                        </p:cTn>
                                        <p:tgtEl>
                                          <p:spTgt spid="996371"/>
                                        </p:tgtEl>
                                        <p:attrNameLst>
                                          <p:attrName>style.visibility</p:attrName>
                                        </p:attrNameLst>
                                      </p:cBhvr>
                                      <p:to>
                                        <p:strVal val="hidden"/>
                                      </p:to>
                                    </p:set>
                                  </p:childTnLst>
                                </p:cTn>
                              </p:par>
                            </p:childTnLst>
                          </p:cTn>
                        </p:par>
                      </p:childTnLst>
                    </p:cTn>
                  </p:par>
                  <p:par>
                    <p:cTn id="108" fill="hold" nodeType="clickPar">
                      <p:stCondLst>
                        <p:cond delay="indefinite"/>
                      </p:stCondLst>
                      <p:childTnLst>
                        <p:par>
                          <p:cTn id="109" fill="hold" nodeType="withGroup">
                            <p:stCondLst>
                              <p:cond delay="0"/>
                            </p:stCondLst>
                            <p:childTnLst>
                              <p:par>
                                <p:cTn id="110" presetID="22" presetClass="exit" presetSubtype="8" fill="hold" grpId="0" nodeType="clickEffect">
                                  <p:stCondLst>
                                    <p:cond delay="0"/>
                                  </p:stCondLst>
                                  <p:childTnLst>
                                    <p:animEffect transition="out" filter="wipe(left)">
                                      <p:cBhvr>
                                        <p:cTn id="111" dur="500"/>
                                        <p:tgtEl>
                                          <p:spTgt spid="996372"/>
                                        </p:tgtEl>
                                      </p:cBhvr>
                                    </p:animEffect>
                                    <p:set>
                                      <p:cBhvr>
                                        <p:cTn id="112" dur="1" fill="hold">
                                          <p:stCondLst>
                                            <p:cond delay="499"/>
                                          </p:stCondLst>
                                        </p:cTn>
                                        <p:tgtEl>
                                          <p:spTgt spid="996372"/>
                                        </p:tgtEl>
                                        <p:attrNameLst>
                                          <p:attrName>style.visibility</p:attrName>
                                        </p:attrNameLst>
                                      </p:cBhvr>
                                      <p:to>
                                        <p:strVal val="hidden"/>
                                      </p:to>
                                    </p:set>
                                  </p:childTnLst>
                                </p:cTn>
                              </p:par>
                            </p:childTnLst>
                          </p:cTn>
                        </p:par>
                      </p:childTnLst>
                    </p:cTn>
                  </p:par>
                  <p:par>
                    <p:cTn id="113" fill="hold" nodeType="clickPar">
                      <p:stCondLst>
                        <p:cond delay="indefinite"/>
                      </p:stCondLst>
                      <p:childTnLst>
                        <p:par>
                          <p:cTn id="114" fill="hold" nodeType="withGroup">
                            <p:stCondLst>
                              <p:cond delay="0"/>
                            </p:stCondLst>
                            <p:childTnLst>
                              <p:par>
                                <p:cTn id="115" presetID="22" presetClass="exit" presetSubtype="8" fill="hold" grpId="0" nodeType="clickEffect">
                                  <p:stCondLst>
                                    <p:cond delay="0"/>
                                  </p:stCondLst>
                                  <p:childTnLst>
                                    <p:animEffect transition="out" filter="wipe(left)">
                                      <p:cBhvr>
                                        <p:cTn id="116" dur="500"/>
                                        <p:tgtEl>
                                          <p:spTgt spid="996373"/>
                                        </p:tgtEl>
                                      </p:cBhvr>
                                    </p:animEffect>
                                    <p:set>
                                      <p:cBhvr>
                                        <p:cTn id="117" dur="1" fill="hold">
                                          <p:stCondLst>
                                            <p:cond delay="499"/>
                                          </p:stCondLst>
                                        </p:cTn>
                                        <p:tgtEl>
                                          <p:spTgt spid="996373"/>
                                        </p:tgtEl>
                                        <p:attrNameLst>
                                          <p:attrName>style.visibility</p:attrName>
                                        </p:attrNameLst>
                                      </p:cBhvr>
                                      <p:to>
                                        <p:strVal val="hidden"/>
                                      </p:to>
                                    </p:set>
                                  </p:childTnLst>
                                </p:cTn>
                              </p:par>
                            </p:childTnLst>
                          </p:cTn>
                        </p:par>
                      </p:childTnLst>
                    </p:cTn>
                  </p:par>
                  <p:par>
                    <p:cTn id="118" fill="hold" nodeType="clickPar">
                      <p:stCondLst>
                        <p:cond delay="indefinite"/>
                      </p:stCondLst>
                      <p:childTnLst>
                        <p:par>
                          <p:cTn id="119" fill="hold" nodeType="withGroup">
                            <p:stCondLst>
                              <p:cond delay="0"/>
                            </p:stCondLst>
                            <p:childTnLst>
                              <p:par>
                                <p:cTn id="120" presetID="22" presetClass="exit" presetSubtype="8" fill="hold" grpId="0" nodeType="clickEffect">
                                  <p:stCondLst>
                                    <p:cond delay="0"/>
                                  </p:stCondLst>
                                  <p:childTnLst>
                                    <p:animEffect transition="out" filter="wipe(left)">
                                      <p:cBhvr>
                                        <p:cTn id="121" dur="500"/>
                                        <p:tgtEl>
                                          <p:spTgt spid="996382"/>
                                        </p:tgtEl>
                                      </p:cBhvr>
                                    </p:animEffect>
                                    <p:set>
                                      <p:cBhvr>
                                        <p:cTn id="122" dur="1" fill="hold">
                                          <p:stCondLst>
                                            <p:cond delay="499"/>
                                          </p:stCondLst>
                                        </p:cTn>
                                        <p:tgtEl>
                                          <p:spTgt spid="996382"/>
                                        </p:tgtEl>
                                        <p:attrNameLst>
                                          <p:attrName>style.visibility</p:attrName>
                                        </p:attrNameLst>
                                      </p:cBhvr>
                                      <p:to>
                                        <p:strVal val="hidden"/>
                                      </p:to>
                                    </p:set>
                                  </p:childTnLst>
                                </p:cTn>
                              </p:par>
                            </p:childTnLst>
                          </p:cTn>
                        </p:par>
                      </p:childTnLst>
                    </p:cTn>
                  </p:par>
                  <p:par>
                    <p:cTn id="123" fill="hold" nodeType="clickPar">
                      <p:stCondLst>
                        <p:cond delay="indefinite"/>
                      </p:stCondLst>
                      <p:childTnLst>
                        <p:par>
                          <p:cTn id="124" fill="hold" nodeType="withGroup">
                            <p:stCondLst>
                              <p:cond delay="0"/>
                            </p:stCondLst>
                            <p:childTnLst>
                              <p:par>
                                <p:cTn id="125" presetID="22" presetClass="exit" presetSubtype="8" fill="hold" grpId="0" nodeType="clickEffect">
                                  <p:stCondLst>
                                    <p:cond delay="0"/>
                                  </p:stCondLst>
                                  <p:childTnLst>
                                    <p:animEffect transition="out" filter="wipe(left)">
                                      <p:cBhvr>
                                        <p:cTn id="126" dur="500"/>
                                        <p:tgtEl>
                                          <p:spTgt spid="996388"/>
                                        </p:tgtEl>
                                      </p:cBhvr>
                                    </p:animEffect>
                                    <p:set>
                                      <p:cBhvr>
                                        <p:cTn id="127" dur="1" fill="hold">
                                          <p:stCondLst>
                                            <p:cond delay="499"/>
                                          </p:stCondLst>
                                        </p:cTn>
                                        <p:tgtEl>
                                          <p:spTgt spid="996388"/>
                                        </p:tgtEl>
                                        <p:attrNameLst>
                                          <p:attrName>style.visibility</p:attrName>
                                        </p:attrNameLst>
                                      </p:cBhvr>
                                      <p:to>
                                        <p:strVal val="hidden"/>
                                      </p:to>
                                    </p:set>
                                  </p:childTnLst>
                                </p:cTn>
                              </p:par>
                            </p:childTnLst>
                          </p:cTn>
                        </p:par>
                      </p:childTnLst>
                    </p:cTn>
                  </p:par>
                  <p:par>
                    <p:cTn id="128" fill="hold" nodeType="clickPar">
                      <p:stCondLst>
                        <p:cond delay="indefinite"/>
                      </p:stCondLst>
                      <p:childTnLst>
                        <p:par>
                          <p:cTn id="129" fill="hold" nodeType="withGroup">
                            <p:stCondLst>
                              <p:cond delay="0"/>
                            </p:stCondLst>
                            <p:childTnLst>
                              <p:par>
                                <p:cTn id="130" presetID="22" presetClass="exit" presetSubtype="8" fill="hold" grpId="0" nodeType="clickEffect">
                                  <p:stCondLst>
                                    <p:cond delay="0"/>
                                  </p:stCondLst>
                                  <p:childTnLst>
                                    <p:animEffect transition="out" filter="wipe(left)">
                                      <p:cBhvr>
                                        <p:cTn id="131" dur="500"/>
                                        <p:tgtEl>
                                          <p:spTgt spid="996389"/>
                                        </p:tgtEl>
                                      </p:cBhvr>
                                    </p:animEffect>
                                    <p:set>
                                      <p:cBhvr>
                                        <p:cTn id="132" dur="1" fill="hold">
                                          <p:stCondLst>
                                            <p:cond delay="499"/>
                                          </p:stCondLst>
                                        </p:cTn>
                                        <p:tgtEl>
                                          <p:spTgt spid="99638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6359" grpId="0" animBg="1"/>
      <p:bldP spid="996360" grpId="0" animBg="1"/>
      <p:bldP spid="996361" grpId="0" animBg="1"/>
      <p:bldP spid="996362" grpId="0" animBg="1"/>
      <p:bldP spid="996363" grpId="0" animBg="1"/>
      <p:bldP spid="996364" grpId="0" animBg="1"/>
      <p:bldP spid="996365" grpId="0" animBg="1"/>
      <p:bldP spid="996366" grpId="0" animBg="1"/>
      <p:bldP spid="996367" grpId="0" animBg="1"/>
      <p:bldP spid="996368" grpId="0" animBg="1"/>
      <p:bldP spid="996369" grpId="0" animBg="1"/>
      <p:bldP spid="996370" grpId="0" animBg="1"/>
      <p:bldP spid="996371" grpId="0" animBg="1"/>
      <p:bldP spid="996372" grpId="0" animBg="1"/>
      <p:bldP spid="996373" grpId="0" animBg="1"/>
      <p:bldP spid="996378" grpId="0" animBg="1"/>
      <p:bldP spid="996379" grpId="0" animBg="1"/>
      <p:bldP spid="996380" grpId="0" animBg="1"/>
      <p:bldP spid="996381" grpId="0" animBg="1"/>
      <p:bldP spid="996382" grpId="0" animBg="1"/>
      <p:bldP spid="996384" grpId="0" animBg="1"/>
      <p:bldP spid="996385" grpId="0" animBg="1"/>
      <p:bldP spid="996386" grpId="0" animBg="1"/>
      <p:bldP spid="996387" grpId="0" animBg="1"/>
      <p:bldP spid="996388" grpId="0" animBg="1"/>
      <p:bldP spid="996389" grpId="0" animBg="1"/>
    </p:bldLst>
  </p:timing>
</p:sld>
</file>

<file path=ppt/slides/slide6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8915" name="Picture 67"/>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57200" y="457200"/>
            <a:ext cx="83058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
        <p:nvSpPr>
          <p:cNvPr id="38916" name="Rectangle 68"/>
          <p:cNvSpPr>
            <a:spLocks noChangeArrowheads="1"/>
          </p:cNvSpPr>
          <p:nvPr/>
        </p:nvSpPr>
        <p:spPr bwMode="auto">
          <a:xfrm>
            <a:off x="609600" y="1355725"/>
            <a:ext cx="8153400" cy="4370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tabLst>
                <a:tab pos="2171700" algn="l"/>
              </a:tabLst>
              <a:defRPr sz="2400">
                <a:solidFill>
                  <a:schemeClr val="tx1"/>
                </a:solidFill>
                <a:latin typeface="Times New Roman" panose="02020603050405020304" pitchFamily="18" charset="0"/>
              </a:defRPr>
            </a:lvl1pPr>
            <a:lvl2pPr marL="742950" indent="-285750">
              <a:tabLst>
                <a:tab pos="2171700" algn="l"/>
              </a:tabLst>
              <a:defRPr sz="2400">
                <a:solidFill>
                  <a:schemeClr val="tx1"/>
                </a:solidFill>
                <a:latin typeface="Times New Roman" panose="02020603050405020304" pitchFamily="18" charset="0"/>
              </a:defRPr>
            </a:lvl2pPr>
            <a:lvl3pPr marL="1143000" indent="-228600">
              <a:tabLst>
                <a:tab pos="2171700" algn="l"/>
              </a:tabLst>
              <a:defRPr sz="2400">
                <a:solidFill>
                  <a:schemeClr val="tx1"/>
                </a:solidFill>
                <a:latin typeface="Times New Roman" panose="02020603050405020304" pitchFamily="18" charset="0"/>
              </a:defRPr>
            </a:lvl3pPr>
            <a:lvl4pPr marL="1600200" indent="-228600">
              <a:tabLst>
                <a:tab pos="2171700" algn="l"/>
              </a:tabLst>
              <a:defRPr sz="2400">
                <a:solidFill>
                  <a:schemeClr val="tx1"/>
                </a:solidFill>
                <a:latin typeface="Times New Roman" panose="02020603050405020304" pitchFamily="18" charset="0"/>
              </a:defRPr>
            </a:lvl4pPr>
            <a:lvl5pPr marL="2057400" indent="-228600">
              <a:tabLst>
                <a:tab pos="2171700" algn="l"/>
              </a:tabLst>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tabLst>
                <a:tab pos="2171700" algn="l"/>
              </a:tabLs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tabLst>
                <a:tab pos="2171700" algn="l"/>
              </a:tabLs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tabLst>
                <a:tab pos="2171700" algn="l"/>
              </a:tabLs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tabLst>
                <a:tab pos="2171700" algn="l"/>
              </a:tabLst>
              <a:defRPr sz="2400">
                <a:solidFill>
                  <a:schemeClr val="tx1"/>
                </a:solidFill>
                <a:latin typeface="Times New Roman" panose="02020603050405020304" pitchFamily="18" charset="0"/>
              </a:defRPr>
            </a:lvl9pPr>
          </a:lstStyle>
          <a:p>
            <a:pPr>
              <a:lnSpc>
                <a:spcPct val="120000"/>
              </a:lnSpc>
              <a:spcBef>
                <a:spcPct val="30000"/>
              </a:spcBef>
            </a:pPr>
            <a:r>
              <a:rPr lang="en-US" sz="2000" dirty="0">
                <a:latin typeface="+mn-lt"/>
              </a:rPr>
              <a:t>Prepare the sales, production, and </a:t>
            </a:r>
            <a:r>
              <a:rPr lang="en-US" sz="2000" b="1" dirty="0">
                <a:solidFill>
                  <a:srgbClr val="800000"/>
                </a:solidFill>
                <a:latin typeface="+mn-lt"/>
              </a:rPr>
              <a:t>direct materials</a:t>
            </a:r>
            <a:r>
              <a:rPr lang="en-US" sz="2000" dirty="0">
                <a:latin typeface="+mn-lt"/>
              </a:rPr>
              <a:t> budgets.</a:t>
            </a:r>
          </a:p>
        </p:txBody>
      </p:sp>
      <p:pic>
        <p:nvPicPr>
          <p:cNvPr id="38917" name="Picture 69"/>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990600" y="2020888"/>
            <a:ext cx="7019925" cy="4608512"/>
          </a:xfrm>
          <a:prstGeom prst="rect">
            <a:avLst/>
          </a:prstGeom>
          <a:noFill/>
          <a:ln w="19050" cap="sq" algn="ctr">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68B26A1F-DB4E-4FEA-B721-FF1971508766}" type="slidenum">
              <a:rPr lang="en-US" smtClean="0"/>
              <a:pPr/>
              <a:t>68</a:t>
            </a:fld>
            <a:endParaRPr lang="en-US"/>
          </a:p>
        </p:txBody>
      </p:sp>
    </p:spTree>
    <p:extLst>
      <p:ext uri="{BB962C8B-B14F-4D97-AF65-F5344CB8AC3E}">
        <p14:creationId xmlns:p14="http://schemas.microsoft.com/office/powerpoint/2010/main" xmlns="" val="344711309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3"/>
          <p:cNvSpPr>
            <a:spLocks noGrp="1" noChangeArrowheads="1"/>
          </p:cNvSpPr>
          <p:nvPr>
            <p:ph type="body" sz="half" idx="1"/>
          </p:nvPr>
        </p:nvSpPr>
        <p:spPr>
          <a:xfrm>
            <a:off x="609600" y="2057400"/>
            <a:ext cx="7924800" cy="2438400"/>
          </a:xfrm>
          <a:noFill/>
          <a:ln cap="flat" algn="ctr">
            <a:solidFill>
              <a:schemeClr val="bg1"/>
            </a:solidFill>
          </a:ln>
          <a:extLst>
            <a:ext uri="{909E8E84-426E-40DD-AFC4-6F175D3DCCD1}">
              <a14:hiddenFill xmlns:a14="http://schemas.microsoft.com/office/drawing/2010/main" xmlns="">
                <a:solidFill>
                  <a:srgbClr val="FFFFFF"/>
                </a:solidFill>
              </a14:hiddenFill>
            </a:ext>
          </a:extLst>
        </p:spPr>
        <p:txBody>
          <a:bodyPr lIns="90488" tIns="44450" rIns="90488" bIns="44450"/>
          <a:lstStyle/>
          <a:p>
            <a:pPr marL="685800" lvl="1" indent="-457200">
              <a:lnSpc>
                <a:spcPct val="125000"/>
              </a:lnSpc>
              <a:spcBef>
                <a:spcPct val="50000"/>
              </a:spcBef>
              <a:buClr>
                <a:srgbClr val="800000"/>
              </a:buClr>
              <a:buSzPct val="80000"/>
              <a:buFont typeface="Wingdings" panose="05000000000000000000" pitchFamily="2" charset="2"/>
              <a:buChar char="u"/>
            </a:pPr>
            <a:r>
              <a:rPr lang="en-US" sz="2100" b="0" smtClean="0">
                <a:effectLst/>
              </a:rPr>
              <a:t>Shows both the quantity of hours and cost of direct labor necessary to meet production requirements.</a:t>
            </a:r>
          </a:p>
          <a:p>
            <a:pPr marL="685800" lvl="1" indent="-457200">
              <a:lnSpc>
                <a:spcPct val="125000"/>
              </a:lnSpc>
              <a:spcBef>
                <a:spcPct val="50000"/>
              </a:spcBef>
              <a:buClr>
                <a:srgbClr val="800000"/>
              </a:buClr>
              <a:buSzPct val="80000"/>
              <a:buFont typeface="Wingdings" panose="05000000000000000000" pitchFamily="2" charset="2"/>
              <a:buChar char="u"/>
            </a:pPr>
            <a:r>
              <a:rPr lang="en-US" sz="2100" b="0" smtClean="0">
                <a:effectLst/>
              </a:rPr>
              <a:t>Critical in maintaining a labor force that can meet expected production.</a:t>
            </a:r>
          </a:p>
          <a:p>
            <a:pPr marL="685800" lvl="1" indent="-457200">
              <a:lnSpc>
                <a:spcPct val="125000"/>
              </a:lnSpc>
              <a:spcBef>
                <a:spcPct val="50000"/>
              </a:spcBef>
              <a:buClr>
                <a:srgbClr val="800000"/>
              </a:buClr>
              <a:buSzPct val="80000"/>
              <a:buFont typeface="Wingdings" panose="05000000000000000000" pitchFamily="2" charset="2"/>
              <a:buChar char="u"/>
            </a:pPr>
            <a:r>
              <a:rPr lang="en-US" sz="2100" b="0" smtClean="0">
                <a:effectLst/>
              </a:rPr>
              <a:t>Total direct labor cost formula:</a:t>
            </a:r>
          </a:p>
        </p:txBody>
      </p:sp>
      <p:sp>
        <p:nvSpPr>
          <p:cNvPr id="39940" name="Text Box 6"/>
          <p:cNvSpPr txBox="1">
            <a:spLocks noChangeArrowheads="1"/>
          </p:cNvSpPr>
          <p:nvPr/>
        </p:nvSpPr>
        <p:spPr bwMode="auto">
          <a:xfrm>
            <a:off x="609600" y="1447800"/>
            <a:ext cx="6629400" cy="519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sz="2800" b="1">
                <a:solidFill>
                  <a:srgbClr val="800000"/>
                </a:solidFill>
                <a:latin typeface="Arial" panose="020B0604020202020204" pitchFamily="34" charset="0"/>
              </a:rPr>
              <a:t>Direct Labor Budget</a:t>
            </a:r>
          </a:p>
        </p:txBody>
      </p:sp>
      <p:sp>
        <p:nvSpPr>
          <p:cNvPr id="1000459" name="Rectangle 11"/>
          <p:cNvSpPr>
            <a:spLocks noChangeArrowheads="1"/>
          </p:cNvSpPr>
          <p:nvPr/>
        </p:nvSpPr>
        <p:spPr bwMode="auto">
          <a:xfrm>
            <a:off x="304800" y="457200"/>
            <a:ext cx="8534400" cy="685800"/>
          </a:xfrm>
          <a:prstGeom prst="rect">
            <a:avLst/>
          </a:prstGeom>
        </p:spPr>
        <p:txBody>
          <a:bodyPr/>
          <a:lstStyle/>
          <a:p>
            <a:r>
              <a:rPr lang="en-US" sz="4400" b="1" i="1" dirty="0">
                <a:solidFill>
                  <a:schemeClr val="tx2"/>
                </a:solidFill>
                <a:latin typeface="+mj-lt"/>
                <a:ea typeface="+mj-ea"/>
                <a:cs typeface="+mj-cs"/>
              </a:rPr>
              <a:t>Preparing the Operating Budgets</a:t>
            </a:r>
          </a:p>
        </p:txBody>
      </p:sp>
      <p:pic>
        <p:nvPicPr>
          <p:cNvPr id="39944" name="Picture 1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81000" y="4805363"/>
            <a:ext cx="8458200" cy="985837"/>
          </a:xfrm>
          <a:prstGeom prst="rect">
            <a:avLst/>
          </a:prstGeom>
          <a:noFill/>
          <a:ln w="19050" cap="sq">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C29451F2-082B-4C80-89EB-46D8871DFE5E}" type="slidenum">
              <a:rPr lang="en-US" smtClean="0"/>
              <a:pPr/>
              <a:t>69</a:t>
            </a:fld>
            <a:endParaRPr lang="en-US" dirty="0"/>
          </a:p>
        </p:txBody>
      </p:sp>
    </p:spTree>
    <p:extLst>
      <p:ext uri="{BB962C8B-B14F-4D97-AF65-F5344CB8AC3E}">
        <p14:creationId xmlns:p14="http://schemas.microsoft.com/office/powerpoint/2010/main" xmlns="" val="51945447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1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33400" y="3322638"/>
            <a:ext cx="8077200" cy="2820987"/>
          </a:xfrm>
          <a:prstGeom prst="rect">
            <a:avLst/>
          </a:prstGeom>
          <a:noFill/>
          <a:ln w="19050" cap="sq">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40964" name="Text Box 5"/>
          <p:cNvSpPr txBox="1">
            <a:spLocks noChangeArrowheads="1"/>
          </p:cNvSpPr>
          <p:nvPr/>
        </p:nvSpPr>
        <p:spPr bwMode="auto">
          <a:xfrm>
            <a:off x="609600" y="1371600"/>
            <a:ext cx="8077200" cy="1628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120000"/>
              </a:lnSpc>
            </a:pPr>
            <a:r>
              <a:rPr lang="en-US" sz="2100" b="1">
                <a:solidFill>
                  <a:srgbClr val="800000"/>
                </a:solidFill>
                <a:latin typeface="+mn-lt"/>
              </a:rPr>
              <a:t>Illustration:  </a:t>
            </a:r>
            <a:r>
              <a:rPr lang="en-US" sz="2100">
                <a:latin typeface="+mn-lt"/>
              </a:rPr>
              <a:t>Direct labor hours are determined from the production budget. At Hayes Company, two hours of direct labor are required to produce each unit of finished goods. The anticipated hourly wage rate is $10. </a:t>
            </a:r>
            <a:endParaRPr lang="en-US" sz="2100">
              <a:solidFill>
                <a:schemeClr val="folHlink"/>
              </a:solidFill>
              <a:latin typeface="+mn-lt"/>
            </a:endParaRPr>
          </a:p>
        </p:txBody>
      </p:sp>
      <p:sp>
        <p:nvSpPr>
          <p:cNvPr id="1002506" name="Rectangle 10"/>
          <p:cNvSpPr>
            <a:spLocks noChangeArrowheads="1"/>
          </p:cNvSpPr>
          <p:nvPr/>
        </p:nvSpPr>
        <p:spPr bwMode="auto">
          <a:xfrm>
            <a:off x="304800" y="457200"/>
            <a:ext cx="8534400" cy="685800"/>
          </a:xfrm>
          <a:prstGeom prst="rect">
            <a:avLst/>
          </a:prstGeom>
        </p:spPr>
        <p:txBody>
          <a:bodyPr/>
          <a:lstStyle/>
          <a:p>
            <a:r>
              <a:rPr lang="en-US" sz="4400" b="1" i="1" dirty="0">
                <a:solidFill>
                  <a:schemeClr val="tx2"/>
                </a:solidFill>
                <a:latin typeface="+mj-lt"/>
                <a:ea typeface="+mj-ea"/>
                <a:cs typeface="+mj-cs"/>
              </a:rPr>
              <a:t>Preparing the Operating Budgets</a:t>
            </a:r>
          </a:p>
        </p:txBody>
      </p:sp>
      <p:sp>
        <p:nvSpPr>
          <p:cNvPr id="2" name="Slide Number Placeholder 1"/>
          <p:cNvSpPr>
            <a:spLocks noGrp="1"/>
          </p:cNvSpPr>
          <p:nvPr>
            <p:ph type="sldNum" sz="quarter" idx="11"/>
          </p:nvPr>
        </p:nvSpPr>
        <p:spPr/>
        <p:txBody>
          <a:bodyPr/>
          <a:lstStyle/>
          <a:p>
            <a:fld id="{C29451F2-082B-4C80-89EB-46D8871DFE5E}" type="slidenum">
              <a:rPr lang="en-US" smtClean="0"/>
              <a:pPr/>
              <a:t>70</a:t>
            </a:fld>
            <a:endParaRPr lang="en-US" dirty="0"/>
          </a:p>
        </p:txBody>
      </p:sp>
    </p:spTree>
    <p:extLst>
      <p:ext uri="{BB962C8B-B14F-4D97-AF65-F5344CB8AC3E}">
        <p14:creationId xmlns:p14="http://schemas.microsoft.com/office/powerpoint/2010/main" xmlns="" val="265053639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3"/>
          <p:cNvSpPr>
            <a:spLocks noGrp="1" noChangeArrowheads="1"/>
          </p:cNvSpPr>
          <p:nvPr>
            <p:ph type="body" sz="half" idx="1"/>
          </p:nvPr>
        </p:nvSpPr>
        <p:spPr>
          <a:xfrm>
            <a:off x="609600" y="2057400"/>
            <a:ext cx="7696200" cy="1981200"/>
          </a:xfrm>
          <a:noFill/>
          <a:ln cap="flat" algn="ctr">
            <a:solidFill>
              <a:schemeClr val="bg1"/>
            </a:solidFill>
          </a:ln>
          <a:extLst>
            <a:ext uri="{909E8E84-426E-40DD-AFC4-6F175D3DCCD1}">
              <a14:hiddenFill xmlns:a14="http://schemas.microsoft.com/office/drawing/2010/main" xmlns="">
                <a:solidFill>
                  <a:srgbClr val="FFFFFF"/>
                </a:solidFill>
              </a14:hiddenFill>
            </a:ext>
          </a:extLst>
        </p:spPr>
        <p:txBody>
          <a:bodyPr lIns="90488" tIns="44450" rIns="90488" bIns="44450"/>
          <a:lstStyle/>
          <a:p>
            <a:pPr marL="685800" lvl="1" indent="-457200">
              <a:lnSpc>
                <a:spcPct val="125000"/>
              </a:lnSpc>
              <a:spcBef>
                <a:spcPct val="50000"/>
              </a:spcBef>
              <a:buClr>
                <a:srgbClr val="800000"/>
              </a:buClr>
              <a:buSzPct val="80000"/>
              <a:buFont typeface="Wingdings" panose="05000000000000000000" pitchFamily="2" charset="2"/>
              <a:buChar char="u"/>
            </a:pPr>
            <a:r>
              <a:rPr lang="en-US" altLang="en-US" sz="2200" b="0" smtClean="0">
                <a:effectLst/>
              </a:rPr>
              <a:t>Shows the expected manufacturing overhead costs for the budget period.</a:t>
            </a:r>
          </a:p>
          <a:p>
            <a:pPr marL="685800" lvl="1" indent="-457200">
              <a:lnSpc>
                <a:spcPct val="125000"/>
              </a:lnSpc>
              <a:spcBef>
                <a:spcPct val="50000"/>
              </a:spcBef>
              <a:buClr>
                <a:srgbClr val="800000"/>
              </a:buClr>
              <a:buSzPct val="80000"/>
              <a:buFont typeface="Wingdings" panose="05000000000000000000" pitchFamily="2" charset="2"/>
              <a:buChar char="u"/>
            </a:pPr>
            <a:r>
              <a:rPr lang="en-US" altLang="en-US" sz="2200" b="0" smtClean="0">
                <a:effectLst/>
              </a:rPr>
              <a:t>Distinguishes between fixed and variable overhead costs.</a:t>
            </a:r>
            <a:endParaRPr lang="en-US" sz="2200" b="0" smtClean="0">
              <a:effectLst/>
            </a:endParaRPr>
          </a:p>
        </p:txBody>
      </p:sp>
      <p:sp>
        <p:nvSpPr>
          <p:cNvPr id="41987" name="Text Box 6"/>
          <p:cNvSpPr txBox="1">
            <a:spLocks noChangeArrowheads="1"/>
          </p:cNvSpPr>
          <p:nvPr/>
        </p:nvSpPr>
        <p:spPr bwMode="auto">
          <a:xfrm>
            <a:off x="609600" y="1447800"/>
            <a:ext cx="6629400" cy="519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sz="2800" b="1" dirty="0">
                <a:solidFill>
                  <a:srgbClr val="800000"/>
                </a:solidFill>
                <a:latin typeface="+mn-lt"/>
              </a:rPr>
              <a:t>Manufacturing Overhead Budget</a:t>
            </a:r>
          </a:p>
        </p:txBody>
      </p:sp>
      <p:sp>
        <p:nvSpPr>
          <p:cNvPr id="1004555" name="Rectangle 11"/>
          <p:cNvSpPr>
            <a:spLocks noChangeArrowheads="1"/>
          </p:cNvSpPr>
          <p:nvPr/>
        </p:nvSpPr>
        <p:spPr bwMode="auto">
          <a:xfrm>
            <a:off x="304800" y="457200"/>
            <a:ext cx="8534400" cy="685800"/>
          </a:xfrm>
          <a:prstGeom prst="rect">
            <a:avLst/>
          </a:prstGeom>
        </p:spPr>
        <p:txBody>
          <a:bodyPr/>
          <a:lstStyle/>
          <a:p>
            <a:r>
              <a:rPr lang="en-US" sz="4400" b="1" i="1" dirty="0">
                <a:solidFill>
                  <a:schemeClr val="tx2"/>
                </a:solidFill>
                <a:latin typeface="+mj-lt"/>
                <a:ea typeface="+mj-ea"/>
                <a:cs typeface="+mj-cs"/>
              </a:rPr>
              <a:t>Preparing the Operating Budgets</a:t>
            </a:r>
          </a:p>
        </p:txBody>
      </p:sp>
      <p:sp>
        <p:nvSpPr>
          <p:cNvPr id="2" name="Slide Number Placeholder 1"/>
          <p:cNvSpPr>
            <a:spLocks noGrp="1"/>
          </p:cNvSpPr>
          <p:nvPr>
            <p:ph type="sldNum" sz="quarter" idx="11"/>
          </p:nvPr>
        </p:nvSpPr>
        <p:spPr/>
        <p:txBody>
          <a:bodyPr/>
          <a:lstStyle/>
          <a:p>
            <a:fld id="{C29451F2-082B-4C80-89EB-46D8871DFE5E}" type="slidenum">
              <a:rPr lang="en-US" smtClean="0"/>
              <a:pPr/>
              <a:t>71</a:t>
            </a:fld>
            <a:endParaRPr lang="en-US" dirty="0"/>
          </a:p>
        </p:txBody>
      </p:sp>
    </p:spTree>
    <p:extLst>
      <p:ext uri="{BB962C8B-B14F-4D97-AF65-F5344CB8AC3E}">
        <p14:creationId xmlns:p14="http://schemas.microsoft.com/office/powerpoint/2010/main" xmlns="" val="66710458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Text Box 6"/>
          <p:cNvSpPr txBox="1">
            <a:spLocks noChangeArrowheads="1"/>
          </p:cNvSpPr>
          <p:nvPr/>
        </p:nvSpPr>
        <p:spPr bwMode="auto">
          <a:xfrm>
            <a:off x="609600" y="1447800"/>
            <a:ext cx="8077200" cy="4038600"/>
          </a:xfrm>
          <a:prstGeom prst="rect">
            <a:avLst/>
          </a:prstGeom>
          <a:noFill/>
          <a:ln w="12700" algn="ctr">
            <a:solidFill>
              <a:schemeClr val="bg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lIns="90488" tIns="44450" rIns="90488" bIns="44450"/>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120000"/>
              </a:lnSpc>
              <a:spcBef>
                <a:spcPct val="50000"/>
              </a:spcBef>
              <a:buSzPct val="80000"/>
            </a:pPr>
            <a:r>
              <a:rPr lang="en-US" sz="2100" b="1">
                <a:latin typeface="+mn-lt"/>
              </a:rPr>
              <a:t>Illustration:</a:t>
            </a:r>
            <a:r>
              <a:rPr lang="en-US" sz="2100">
                <a:latin typeface="+mn-lt"/>
              </a:rPr>
              <a:t>  Hayes Company expects variable costs to fluctuate with production volume on the basis of the following rates per direct labor hour: indirect materials $1.00, indirect labor $1.40, utilities $0.40, and maintenance $0.20. Thus, for the 6,200 direct labor hours to produce 3,100 units, budgeted indirect materials are $6,200 (6,200 x $1), and budgeted indirect labor is $8,680 (6,200 x $1.40). Hayes also recognizes that some maintenance is fixed. The amounts reported for fixed costs are assumed.</a:t>
            </a:r>
          </a:p>
          <a:p>
            <a:pPr>
              <a:lnSpc>
                <a:spcPct val="120000"/>
              </a:lnSpc>
              <a:spcBef>
                <a:spcPct val="50000"/>
              </a:spcBef>
              <a:buSzPct val="80000"/>
            </a:pPr>
            <a:r>
              <a:rPr lang="en-US" sz="2100" b="1">
                <a:latin typeface="+mn-lt"/>
              </a:rPr>
              <a:t>Prepare </a:t>
            </a:r>
            <a:r>
              <a:rPr lang="en-US" sz="2100">
                <a:latin typeface="+mn-lt"/>
              </a:rPr>
              <a:t>a Manufacturing Overhead Budget.</a:t>
            </a:r>
          </a:p>
        </p:txBody>
      </p:sp>
      <p:sp>
        <p:nvSpPr>
          <p:cNvPr id="1006601" name="Rectangle 9"/>
          <p:cNvSpPr>
            <a:spLocks noChangeArrowheads="1"/>
          </p:cNvSpPr>
          <p:nvPr/>
        </p:nvSpPr>
        <p:spPr bwMode="auto">
          <a:xfrm>
            <a:off x="304800" y="457200"/>
            <a:ext cx="8534400" cy="685800"/>
          </a:xfrm>
          <a:prstGeom prst="rect">
            <a:avLst/>
          </a:prstGeom>
        </p:spPr>
        <p:txBody>
          <a:bodyPr/>
          <a:lstStyle/>
          <a:p>
            <a:r>
              <a:rPr lang="en-US" sz="4400" b="1" i="1" dirty="0">
                <a:solidFill>
                  <a:schemeClr val="tx2"/>
                </a:solidFill>
                <a:latin typeface="+mj-lt"/>
                <a:ea typeface="+mj-ea"/>
                <a:cs typeface="+mj-cs"/>
              </a:rPr>
              <a:t>Manufacturing Overhead Budget</a:t>
            </a:r>
          </a:p>
        </p:txBody>
      </p:sp>
      <p:sp>
        <p:nvSpPr>
          <p:cNvPr id="2" name="Slide Number Placeholder 1"/>
          <p:cNvSpPr>
            <a:spLocks noGrp="1"/>
          </p:cNvSpPr>
          <p:nvPr>
            <p:ph type="sldNum" sz="quarter" idx="11"/>
          </p:nvPr>
        </p:nvSpPr>
        <p:spPr/>
        <p:txBody>
          <a:bodyPr/>
          <a:lstStyle/>
          <a:p>
            <a:fld id="{C29451F2-082B-4C80-89EB-46D8871DFE5E}" type="slidenum">
              <a:rPr lang="en-US" smtClean="0"/>
              <a:pPr/>
              <a:t>72</a:t>
            </a:fld>
            <a:endParaRPr lang="en-US" dirty="0"/>
          </a:p>
        </p:txBody>
      </p:sp>
    </p:spTree>
    <p:extLst>
      <p:ext uri="{BB962C8B-B14F-4D97-AF65-F5344CB8AC3E}">
        <p14:creationId xmlns:p14="http://schemas.microsoft.com/office/powerpoint/2010/main" xmlns="" val="159066868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8650" name="Rectangle 10"/>
          <p:cNvSpPr>
            <a:spLocks noChangeArrowheads="1"/>
          </p:cNvSpPr>
          <p:nvPr/>
        </p:nvSpPr>
        <p:spPr bwMode="auto">
          <a:xfrm>
            <a:off x="304800" y="457200"/>
            <a:ext cx="8534400" cy="685800"/>
          </a:xfrm>
          <a:prstGeom prst="rect">
            <a:avLst/>
          </a:prstGeom>
        </p:spPr>
        <p:txBody>
          <a:bodyPr/>
          <a:lstStyle/>
          <a:p>
            <a:r>
              <a:rPr lang="en-US" sz="4400" b="1" i="1" dirty="0">
                <a:solidFill>
                  <a:schemeClr val="tx2"/>
                </a:solidFill>
                <a:latin typeface="+mj-lt"/>
                <a:ea typeface="+mj-ea"/>
                <a:cs typeface="+mj-cs"/>
              </a:rPr>
              <a:t>Manufacturing Overhead Budget</a:t>
            </a:r>
          </a:p>
        </p:txBody>
      </p:sp>
      <p:pic>
        <p:nvPicPr>
          <p:cNvPr id="44037" name="Picture 1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990600" y="1371600"/>
            <a:ext cx="7086600" cy="5268913"/>
          </a:xfrm>
          <a:prstGeom prst="rect">
            <a:avLst/>
          </a:prstGeom>
          <a:noFill/>
          <a:ln w="19050" cap="sq">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C29451F2-082B-4C80-89EB-46D8871DFE5E}" type="slidenum">
              <a:rPr lang="en-US" smtClean="0"/>
              <a:pPr/>
              <a:t>73</a:t>
            </a:fld>
            <a:endParaRPr lang="en-US" dirty="0"/>
          </a:p>
        </p:txBody>
      </p:sp>
    </p:spTree>
    <p:extLst>
      <p:ext uri="{BB962C8B-B14F-4D97-AF65-F5344CB8AC3E}">
        <p14:creationId xmlns:p14="http://schemas.microsoft.com/office/powerpoint/2010/main" xmlns="" val="341430303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body" sz="half" idx="1"/>
          </p:nvPr>
        </p:nvSpPr>
        <p:spPr>
          <a:xfrm>
            <a:off x="609600" y="2057400"/>
            <a:ext cx="7696200" cy="1219200"/>
          </a:xfrm>
          <a:noFill/>
          <a:ln cap="flat" algn="ctr">
            <a:solidFill>
              <a:schemeClr val="bg1"/>
            </a:solidFill>
          </a:ln>
          <a:extLst>
            <a:ext uri="{909E8E84-426E-40DD-AFC4-6F175D3DCCD1}">
              <a14:hiddenFill xmlns:a14="http://schemas.microsoft.com/office/drawing/2010/main" xmlns="">
                <a:solidFill>
                  <a:srgbClr val="FFFFFF"/>
                </a:solidFill>
              </a14:hiddenFill>
            </a:ext>
          </a:extLst>
        </p:spPr>
        <p:txBody>
          <a:bodyPr lIns="90488" tIns="44450" rIns="90488" bIns="44450"/>
          <a:lstStyle/>
          <a:p>
            <a:pPr marL="685800" lvl="1" indent="-457200">
              <a:lnSpc>
                <a:spcPct val="120000"/>
              </a:lnSpc>
              <a:spcBef>
                <a:spcPct val="50000"/>
              </a:spcBef>
              <a:buClr>
                <a:srgbClr val="800000"/>
              </a:buClr>
              <a:buSzPct val="80000"/>
              <a:buFont typeface="Wingdings" panose="05000000000000000000" pitchFamily="2" charset="2"/>
              <a:buChar char="u"/>
            </a:pPr>
            <a:r>
              <a:rPr lang="en-US" altLang="en-US" sz="2100" b="0" smtClean="0">
                <a:effectLst/>
              </a:rPr>
              <a:t>Projection of anticipated operating expenses.</a:t>
            </a:r>
          </a:p>
          <a:p>
            <a:pPr marL="685800" lvl="1" indent="-457200">
              <a:lnSpc>
                <a:spcPct val="120000"/>
              </a:lnSpc>
              <a:spcBef>
                <a:spcPct val="50000"/>
              </a:spcBef>
              <a:buClr>
                <a:srgbClr val="800000"/>
              </a:buClr>
              <a:buSzPct val="80000"/>
              <a:buFont typeface="Wingdings" panose="05000000000000000000" pitchFamily="2" charset="2"/>
              <a:buChar char="u"/>
            </a:pPr>
            <a:r>
              <a:rPr lang="en-US" altLang="en-US" sz="2100" b="0" smtClean="0">
                <a:effectLst/>
              </a:rPr>
              <a:t>Distinguishes between fixed and variable costs.</a:t>
            </a:r>
            <a:endParaRPr lang="en-US" sz="2100" b="0" smtClean="0">
              <a:effectLst/>
            </a:endParaRPr>
          </a:p>
        </p:txBody>
      </p:sp>
      <p:sp>
        <p:nvSpPr>
          <p:cNvPr id="45059" name="Text Box 4"/>
          <p:cNvSpPr txBox="1">
            <a:spLocks noChangeArrowheads="1"/>
          </p:cNvSpPr>
          <p:nvPr/>
        </p:nvSpPr>
        <p:spPr bwMode="auto">
          <a:xfrm>
            <a:off x="609600" y="1447800"/>
            <a:ext cx="8001000" cy="519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sz="2800" b="1">
                <a:solidFill>
                  <a:srgbClr val="800000"/>
                </a:solidFill>
                <a:latin typeface="Arial" panose="020B0604020202020204" pitchFamily="34" charset="0"/>
              </a:rPr>
              <a:t>Selling and Administrative Expense Budget</a:t>
            </a:r>
          </a:p>
        </p:txBody>
      </p:sp>
      <p:sp>
        <p:nvSpPr>
          <p:cNvPr id="45061" name="Text Box 7"/>
          <p:cNvSpPr txBox="1">
            <a:spLocks noChangeArrowheads="1"/>
          </p:cNvSpPr>
          <p:nvPr/>
        </p:nvSpPr>
        <p:spPr bwMode="auto">
          <a:xfrm>
            <a:off x="609600" y="3276600"/>
            <a:ext cx="8077200" cy="2819400"/>
          </a:xfrm>
          <a:prstGeom prst="rect">
            <a:avLst/>
          </a:prstGeom>
          <a:noFill/>
          <a:ln w="12700" algn="ctr">
            <a:solidFill>
              <a:schemeClr val="bg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lIns="90488" tIns="44450" rIns="90488" bIns="44450"/>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120000"/>
              </a:lnSpc>
              <a:spcBef>
                <a:spcPct val="50000"/>
              </a:spcBef>
              <a:buSzPct val="80000"/>
            </a:pPr>
            <a:r>
              <a:rPr lang="en-US" sz="2100" b="1" dirty="0">
                <a:latin typeface="+mn-lt"/>
              </a:rPr>
              <a:t>Illustration:</a:t>
            </a:r>
            <a:r>
              <a:rPr lang="en-US" sz="2100" dirty="0">
                <a:latin typeface="+mn-lt"/>
              </a:rPr>
              <a:t>  Variable expense rates per unit of sales are sales commissions $3 and freight-out $1. Variable expenses per quarter are based on the unit sales from the sales budget (Illustration 9-3).  Hayes expects sales in the first quarter to be 3,000 units. Fixed expenses are based on assumed data. </a:t>
            </a:r>
          </a:p>
          <a:p>
            <a:pPr>
              <a:lnSpc>
                <a:spcPct val="120000"/>
              </a:lnSpc>
              <a:spcBef>
                <a:spcPct val="50000"/>
              </a:spcBef>
              <a:buSzPct val="80000"/>
            </a:pPr>
            <a:r>
              <a:rPr lang="en-US" sz="2100" b="1" dirty="0">
                <a:latin typeface="+mn-lt"/>
              </a:rPr>
              <a:t>Prepare</a:t>
            </a:r>
            <a:r>
              <a:rPr lang="en-US" sz="2100" dirty="0">
                <a:latin typeface="+mn-lt"/>
              </a:rPr>
              <a:t> a selling and administrative expense budget.</a:t>
            </a:r>
          </a:p>
        </p:txBody>
      </p:sp>
      <p:sp>
        <p:nvSpPr>
          <p:cNvPr id="1010697" name="Rectangle 9"/>
          <p:cNvSpPr>
            <a:spLocks noChangeArrowheads="1"/>
          </p:cNvSpPr>
          <p:nvPr/>
        </p:nvSpPr>
        <p:spPr bwMode="auto">
          <a:xfrm>
            <a:off x="304800" y="457200"/>
            <a:ext cx="8534400" cy="685800"/>
          </a:xfrm>
          <a:prstGeom prst="rect">
            <a:avLst/>
          </a:prstGeom>
        </p:spPr>
        <p:txBody>
          <a:bodyPr/>
          <a:lstStyle/>
          <a:p>
            <a:r>
              <a:rPr lang="en-US" sz="4400" b="1" i="1" dirty="0">
                <a:solidFill>
                  <a:schemeClr val="tx2"/>
                </a:solidFill>
                <a:latin typeface="+mj-lt"/>
                <a:ea typeface="+mj-ea"/>
                <a:cs typeface="+mj-cs"/>
              </a:rPr>
              <a:t>Preparing the Operating Budgets</a:t>
            </a:r>
          </a:p>
        </p:txBody>
      </p:sp>
      <p:sp>
        <p:nvSpPr>
          <p:cNvPr id="2" name="Slide Number Placeholder 1"/>
          <p:cNvSpPr>
            <a:spLocks noGrp="1"/>
          </p:cNvSpPr>
          <p:nvPr>
            <p:ph type="sldNum" sz="quarter" idx="11"/>
          </p:nvPr>
        </p:nvSpPr>
        <p:spPr/>
        <p:txBody>
          <a:bodyPr/>
          <a:lstStyle/>
          <a:p>
            <a:fld id="{C29451F2-082B-4C80-89EB-46D8871DFE5E}" type="slidenum">
              <a:rPr lang="en-US" smtClean="0"/>
              <a:pPr/>
              <a:t>74</a:t>
            </a:fld>
            <a:endParaRPr lang="en-US" dirty="0"/>
          </a:p>
        </p:txBody>
      </p:sp>
    </p:spTree>
    <p:extLst>
      <p:ext uri="{BB962C8B-B14F-4D97-AF65-F5344CB8AC3E}">
        <p14:creationId xmlns:p14="http://schemas.microsoft.com/office/powerpoint/2010/main" xmlns="" val="104118668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1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33400" y="1600200"/>
            <a:ext cx="8001000" cy="4621213"/>
          </a:xfrm>
          <a:prstGeom prst="rect">
            <a:avLst/>
          </a:prstGeom>
          <a:noFill/>
          <a:ln w="19050" cap="sq" algn="ctr">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1012747" name="Rectangle 11"/>
          <p:cNvSpPr>
            <a:spLocks noChangeArrowheads="1"/>
          </p:cNvSpPr>
          <p:nvPr/>
        </p:nvSpPr>
        <p:spPr bwMode="auto">
          <a:xfrm>
            <a:off x="304800" y="188640"/>
            <a:ext cx="8534400" cy="685800"/>
          </a:xfrm>
          <a:prstGeom prst="rect">
            <a:avLst/>
          </a:prstGeom>
        </p:spPr>
        <p:txBody>
          <a:bodyPr/>
          <a:lstStyle/>
          <a:p>
            <a:r>
              <a:rPr lang="en-US" sz="4400" b="1" i="1" dirty="0">
                <a:solidFill>
                  <a:schemeClr val="tx2"/>
                </a:solidFill>
                <a:latin typeface="+mj-lt"/>
                <a:ea typeface="+mj-ea"/>
                <a:cs typeface="+mj-cs"/>
              </a:rPr>
              <a:t>Selling and Administrative Expense Budget</a:t>
            </a:r>
          </a:p>
        </p:txBody>
      </p:sp>
      <p:sp>
        <p:nvSpPr>
          <p:cNvPr id="2" name="Slide Number Placeholder 1"/>
          <p:cNvSpPr>
            <a:spLocks noGrp="1"/>
          </p:cNvSpPr>
          <p:nvPr>
            <p:ph type="sldNum" sz="quarter" idx="11"/>
          </p:nvPr>
        </p:nvSpPr>
        <p:spPr/>
        <p:txBody>
          <a:bodyPr/>
          <a:lstStyle/>
          <a:p>
            <a:fld id="{C29451F2-082B-4C80-89EB-46D8871DFE5E}" type="slidenum">
              <a:rPr lang="en-US" smtClean="0"/>
              <a:pPr/>
              <a:t>75</a:t>
            </a:fld>
            <a:endParaRPr lang="en-US" dirty="0"/>
          </a:p>
        </p:txBody>
      </p:sp>
    </p:spTree>
    <p:extLst>
      <p:ext uri="{BB962C8B-B14F-4D97-AF65-F5344CB8AC3E}">
        <p14:creationId xmlns:p14="http://schemas.microsoft.com/office/powerpoint/2010/main" xmlns="" val="42874810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2"/>
          <p:cNvSpPr>
            <a:spLocks noGrp="1" noChangeArrowheads="1"/>
          </p:cNvSpPr>
          <p:nvPr>
            <p:ph type="body" sz="half" idx="1"/>
          </p:nvPr>
        </p:nvSpPr>
        <p:spPr>
          <a:xfrm>
            <a:off x="609600" y="2057400"/>
            <a:ext cx="7848600" cy="1981200"/>
          </a:xfrm>
          <a:noFill/>
          <a:ln cap="flat" algn="ctr">
            <a:solidFill>
              <a:schemeClr val="bg1"/>
            </a:solidFill>
          </a:ln>
          <a:extLst>
            <a:ext uri="{909E8E84-426E-40DD-AFC4-6F175D3DCCD1}">
              <a14:hiddenFill xmlns:a14="http://schemas.microsoft.com/office/drawing/2010/main" xmlns="">
                <a:solidFill>
                  <a:srgbClr val="FFFFFF"/>
                </a:solidFill>
              </a14:hiddenFill>
            </a:ext>
          </a:extLst>
        </p:spPr>
        <p:txBody>
          <a:bodyPr lIns="90488" tIns="44450" rIns="90488" bIns="44450"/>
          <a:lstStyle/>
          <a:p>
            <a:pPr marL="685800" lvl="1" indent="-457200">
              <a:lnSpc>
                <a:spcPct val="115000"/>
              </a:lnSpc>
              <a:spcBef>
                <a:spcPct val="50000"/>
              </a:spcBef>
              <a:buClr>
                <a:srgbClr val="800000"/>
              </a:buClr>
              <a:buSzPct val="80000"/>
              <a:buFont typeface="Wingdings" panose="05000000000000000000" pitchFamily="2" charset="2"/>
              <a:buChar char="u"/>
            </a:pPr>
            <a:r>
              <a:rPr lang="en-US" sz="2100" b="0" smtClean="0">
                <a:effectLst/>
              </a:rPr>
              <a:t>Important </a:t>
            </a:r>
            <a:r>
              <a:rPr lang="en-US" sz="2100" smtClean="0">
                <a:effectLst/>
              </a:rPr>
              <a:t>end-product</a:t>
            </a:r>
            <a:r>
              <a:rPr lang="en-US" sz="2100" b="0" smtClean="0">
                <a:effectLst/>
              </a:rPr>
              <a:t> of the operating budgets.</a:t>
            </a:r>
          </a:p>
          <a:p>
            <a:pPr marL="685800" lvl="1" indent="-457200">
              <a:lnSpc>
                <a:spcPct val="115000"/>
              </a:lnSpc>
              <a:spcBef>
                <a:spcPct val="50000"/>
              </a:spcBef>
              <a:buClr>
                <a:srgbClr val="800000"/>
              </a:buClr>
              <a:buSzPct val="80000"/>
              <a:buFont typeface="Wingdings" panose="05000000000000000000" pitchFamily="2" charset="2"/>
              <a:buChar char="u"/>
            </a:pPr>
            <a:r>
              <a:rPr lang="en-US" sz="2100" b="0" smtClean="0">
                <a:effectLst/>
              </a:rPr>
              <a:t>Indicates </a:t>
            </a:r>
            <a:r>
              <a:rPr lang="en-US" sz="2100" smtClean="0">
                <a:effectLst/>
              </a:rPr>
              <a:t>expected profitability</a:t>
            </a:r>
            <a:r>
              <a:rPr lang="en-US" sz="2100" b="0" smtClean="0">
                <a:effectLst/>
              </a:rPr>
              <a:t> of operations.</a:t>
            </a:r>
          </a:p>
          <a:p>
            <a:pPr marL="685800" lvl="1" indent="-457200">
              <a:lnSpc>
                <a:spcPct val="115000"/>
              </a:lnSpc>
              <a:spcBef>
                <a:spcPct val="50000"/>
              </a:spcBef>
              <a:buClr>
                <a:srgbClr val="800000"/>
              </a:buClr>
              <a:buSzPct val="80000"/>
              <a:buFont typeface="Wingdings" panose="05000000000000000000" pitchFamily="2" charset="2"/>
              <a:buChar char="u"/>
            </a:pPr>
            <a:r>
              <a:rPr lang="en-US" sz="2100" b="0" smtClean="0">
                <a:effectLst/>
              </a:rPr>
              <a:t>Provides a </a:t>
            </a:r>
            <a:r>
              <a:rPr lang="en-US" sz="2100" smtClean="0">
                <a:effectLst/>
              </a:rPr>
              <a:t>basis for evaluating</a:t>
            </a:r>
            <a:r>
              <a:rPr lang="en-US" sz="2100" b="0" smtClean="0">
                <a:effectLst/>
              </a:rPr>
              <a:t> company performance.</a:t>
            </a:r>
          </a:p>
          <a:p>
            <a:pPr marL="685800" lvl="1" indent="-457200">
              <a:lnSpc>
                <a:spcPct val="115000"/>
              </a:lnSpc>
              <a:spcBef>
                <a:spcPct val="50000"/>
              </a:spcBef>
              <a:buClr>
                <a:srgbClr val="800000"/>
              </a:buClr>
              <a:buSzPct val="80000"/>
              <a:buFont typeface="Wingdings" panose="05000000000000000000" pitchFamily="2" charset="2"/>
              <a:buChar char="u"/>
            </a:pPr>
            <a:r>
              <a:rPr lang="en-US" sz="2100" b="0" smtClean="0">
                <a:effectLst/>
              </a:rPr>
              <a:t>Prepared from the operating </a:t>
            </a:r>
            <a:r>
              <a:rPr lang="en-US" sz="2100" smtClean="0">
                <a:effectLst/>
              </a:rPr>
              <a:t>budgets:</a:t>
            </a:r>
            <a:r>
              <a:rPr lang="en-US" sz="2100" b="0" smtClean="0">
                <a:effectLst/>
              </a:rPr>
              <a:t>	</a:t>
            </a:r>
          </a:p>
        </p:txBody>
      </p:sp>
      <p:sp>
        <p:nvSpPr>
          <p:cNvPr id="48132" name="Text Box 4"/>
          <p:cNvSpPr txBox="1">
            <a:spLocks noChangeArrowheads="1"/>
          </p:cNvSpPr>
          <p:nvPr/>
        </p:nvSpPr>
        <p:spPr bwMode="auto">
          <a:xfrm>
            <a:off x="609600" y="1447800"/>
            <a:ext cx="8001000" cy="519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sz="2800" b="1">
                <a:latin typeface="+mn-lt"/>
              </a:rPr>
              <a:t>Budgeted Income Statement</a:t>
            </a:r>
          </a:p>
        </p:txBody>
      </p:sp>
      <p:sp>
        <p:nvSpPr>
          <p:cNvPr id="48133" name="Rectangle 8"/>
          <p:cNvSpPr>
            <a:spLocks noChangeArrowheads="1"/>
          </p:cNvSpPr>
          <p:nvPr/>
        </p:nvSpPr>
        <p:spPr bwMode="auto">
          <a:xfrm>
            <a:off x="3962400" y="4191000"/>
            <a:ext cx="4953000" cy="1447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lIns="90488" tIns="44450" rIns="90488" bIns="44450"/>
          <a:lstStyle>
            <a:lvl1pPr marL="342900" indent="-34290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120000"/>
              </a:lnSpc>
              <a:spcBef>
                <a:spcPct val="40000"/>
              </a:spcBef>
              <a:buClr>
                <a:srgbClr val="800000"/>
              </a:buClr>
              <a:buSzPct val="80000"/>
              <a:buFont typeface="Arial" panose="020B0604020202020204" pitchFamily="34" charset="0"/>
              <a:buChar char="►"/>
            </a:pPr>
            <a:r>
              <a:rPr lang="en-US" sz="2000">
                <a:latin typeface="+mn-lt"/>
              </a:rPr>
              <a:t>Manufacturing Overhead </a:t>
            </a:r>
          </a:p>
          <a:p>
            <a:pPr>
              <a:lnSpc>
                <a:spcPct val="120000"/>
              </a:lnSpc>
              <a:spcBef>
                <a:spcPct val="40000"/>
              </a:spcBef>
              <a:buClr>
                <a:srgbClr val="800000"/>
              </a:buClr>
              <a:buSzPct val="80000"/>
              <a:buFont typeface="Arial" panose="020B0604020202020204" pitchFamily="34" charset="0"/>
              <a:buChar char="►"/>
            </a:pPr>
            <a:r>
              <a:rPr lang="en-US" sz="2000">
                <a:latin typeface="+mn-lt"/>
              </a:rPr>
              <a:t>Selling and Administrative Expense</a:t>
            </a:r>
          </a:p>
        </p:txBody>
      </p:sp>
      <p:sp>
        <p:nvSpPr>
          <p:cNvPr id="48134" name="Rectangle 9"/>
          <p:cNvSpPr>
            <a:spLocks noChangeArrowheads="1"/>
          </p:cNvSpPr>
          <p:nvPr/>
        </p:nvSpPr>
        <p:spPr bwMode="auto">
          <a:xfrm>
            <a:off x="1295400" y="4191000"/>
            <a:ext cx="2819400" cy="1447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lIns="90488" tIns="44450" rIns="90488" bIns="44450"/>
          <a:lstStyle>
            <a:lvl1pPr marL="342900" indent="-34290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120000"/>
              </a:lnSpc>
              <a:spcBef>
                <a:spcPct val="40000"/>
              </a:spcBef>
              <a:buClr>
                <a:srgbClr val="800000"/>
              </a:buClr>
              <a:buSzPct val="80000"/>
              <a:buFont typeface="Arial" panose="020B0604020202020204" pitchFamily="34" charset="0"/>
              <a:buChar char="►"/>
            </a:pPr>
            <a:r>
              <a:rPr lang="en-US" sz="2000">
                <a:latin typeface="+mn-lt"/>
              </a:rPr>
              <a:t>Sales</a:t>
            </a:r>
          </a:p>
          <a:p>
            <a:pPr>
              <a:lnSpc>
                <a:spcPct val="120000"/>
              </a:lnSpc>
              <a:spcBef>
                <a:spcPct val="40000"/>
              </a:spcBef>
              <a:buClr>
                <a:srgbClr val="800000"/>
              </a:buClr>
              <a:buSzPct val="80000"/>
              <a:buFont typeface="Arial" panose="020B0604020202020204" pitchFamily="34" charset="0"/>
              <a:buChar char="►"/>
            </a:pPr>
            <a:r>
              <a:rPr lang="en-US" sz="2000">
                <a:latin typeface="+mn-lt"/>
              </a:rPr>
              <a:t>Direct Materials</a:t>
            </a:r>
          </a:p>
          <a:p>
            <a:pPr>
              <a:lnSpc>
                <a:spcPct val="120000"/>
              </a:lnSpc>
              <a:spcBef>
                <a:spcPct val="40000"/>
              </a:spcBef>
              <a:buClr>
                <a:srgbClr val="800000"/>
              </a:buClr>
              <a:buSzPct val="80000"/>
              <a:buFont typeface="Arial" panose="020B0604020202020204" pitchFamily="34" charset="0"/>
              <a:buChar char="►"/>
            </a:pPr>
            <a:r>
              <a:rPr lang="en-US" sz="2000">
                <a:latin typeface="+mn-lt"/>
              </a:rPr>
              <a:t>Direct Labor</a:t>
            </a:r>
          </a:p>
        </p:txBody>
      </p:sp>
      <p:sp>
        <p:nvSpPr>
          <p:cNvPr id="1015819" name="Rectangle 11"/>
          <p:cNvSpPr>
            <a:spLocks noChangeArrowheads="1"/>
          </p:cNvSpPr>
          <p:nvPr/>
        </p:nvSpPr>
        <p:spPr bwMode="auto">
          <a:xfrm>
            <a:off x="304800" y="457200"/>
            <a:ext cx="8534400" cy="685800"/>
          </a:xfrm>
          <a:prstGeom prst="rect">
            <a:avLst/>
          </a:prstGeom>
        </p:spPr>
        <p:txBody>
          <a:bodyPr/>
          <a:lstStyle/>
          <a:p>
            <a:r>
              <a:rPr lang="en-US" sz="4400" b="1" i="1" dirty="0">
                <a:solidFill>
                  <a:schemeClr val="tx2"/>
                </a:solidFill>
                <a:latin typeface="+mj-lt"/>
                <a:ea typeface="+mj-ea"/>
                <a:cs typeface="+mj-cs"/>
              </a:rPr>
              <a:t>Preparing the Operating Budgets</a:t>
            </a:r>
          </a:p>
        </p:txBody>
      </p:sp>
      <p:sp>
        <p:nvSpPr>
          <p:cNvPr id="2" name="Slide Number Placeholder 1"/>
          <p:cNvSpPr>
            <a:spLocks noGrp="1"/>
          </p:cNvSpPr>
          <p:nvPr>
            <p:ph type="sldNum" sz="quarter" idx="11"/>
          </p:nvPr>
        </p:nvSpPr>
        <p:spPr/>
        <p:txBody>
          <a:bodyPr/>
          <a:lstStyle/>
          <a:p>
            <a:fld id="{C29451F2-082B-4C80-89EB-46D8871DFE5E}" type="slidenum">
              <a:rPr lang="en-US" smtClean="0"/>
              <a:pPr/>
              <a:t>76</a:t>
            </a:fld>
            <a:endParaRPr lang="en-US" dirty="0"/>
          </a:p>
        </p:txBody>
      </p:sp>
    </p:spTree>
    <p:extLst>
      <p:ext uri="{BB962C8B-B14F-4D97-AF65-F5344CB8AC3E}">
        <p14:creationId xmlns:p14="http://schemas.microsoft.com/office/powerpoint/2010/main" xmlns="" val="176818111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1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85800" y="2784475"/>
            <a:ext cx="7848600" cy="1863725"/>
          </a:xfrm>
          <a:prstGeom prst="rect">
            <a:avLst/>
          </a:prstGeom>
          <a:noFill/>
          <a:ln w="19050" cap="sq" algn="ctr">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49155" name="Text Box 5"/>
          <p:cNvSpPr txBox="1">
            <a:spLocks noChangeArrowheads="1"/>
          </p:cNvSpPr>
          <p:nvPr/>
        </p:nvSpPr>
        <p:spPr bwMode="auto">
          <a:xfrm>
            <a:off x="609600" y="1447800"/>
            <a:ext cx="8077200" cy="1295400"/>
          </a:xfrm>
          <a:prstGeom prst="rect">
            <a:avLst/>
          </a:prstGeom>
          <a:noFill/>
          <a:ln w="12700" algn="ctr">
            <a:solidFill>
              <a:schemeClr val="bg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lIns="90488" tIns="44450" rIns="90488" bIns="44450"/>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115000"/>
              </a:lnSpc>
              <a:spcBef>
                <a:spcPct val="40000"/>
              </a:spcBef>
              <a:buSzPct val="80000"/>
            </a:pPr>
            <a:r>
              <a:rPr lang="en-US" sz="2100" b="1">
                <a:latin typeface="+mn-lt"/>
              </a:rPr>
              <a:t>Illustration:  </a:t>
            </a:r>
            <a:r>
              <a:rPr lang="en-US" sz="2100">
                <a:latin typeface="+mn-lt"/>
              </a:rPr>
              <a:t>To find the cost of goods sold, it is </a:t>
            </a:r>
            <a:r>
              <a:rPr lang="en-US" sz="2100" b="1">
                <a:latin typeface="+mn-lt"/>
              </a:rPr>
              <a:t>first</a:t>
            </a:r>
            <a:r>
              <a:rPr lang="en-US" sz="2100">
                <a:latin typeface="+mn-lt"/>
              </a:rPr>
              <a:t> necessary to determine the total unit cost of producing one Rightride, as follows.</a:t>
            </a:r>
          </a:p>
        </p:txBody>
      </p:sp>
      <p:sp>
        <p:nvSpPr>
          <p:cNvPr id="1017868" name="Rectangle 12"/>
          <p:cNvSpPr>
            <a:spLocks noChangeArrowheads="1"/>
          </p:cNvSpPr>
          <p:nvPr/>
        </p:nvSpPr>
        <p:spPr bwMode="auto">
          <a:xfrm>
            <a:off x="304800" y="457200"/>
            <a:ext cx="8534400" cy="685800"/>
          </a:xfrm>
          <a:prstGeom prst="rect">
            <a:avLst/>
          </a:prstGeom>
        </p:spPr>
        <p:txBody>
          <a:bodyPr/>
          <a:lstStyle/>
          <a:p>
            <a:r>
              <a:rPr lang="en-US" sz="4400" b="1" i="1" dirty="0">
                <a:solidFill>
                  <a:schemeClr val="tx2"/>
                </a:solidFill>
                <a:latin typeface="+mj-lt"/>
                <a:ea typeface="+mj-ea"/>
                <a:cs typeface="+mj-cs"/>
              </a:rPr>
              <a:t>Budgeted Income Statement</a:t>
            </a:r>
          </a:p>
        </p:txBody>
      </p:sp>
      <p:sp>
        <p:nvSpPr>
          <p:cNvPr id="49160" name="Text Box 16"/>
          <p:cNvSpPr txBox="1">
            <a:spLocks noChangeArrowheads="1"/>
          </p:cNvSpPr>
          <p:nvPr/>
        </p:nvSpPr>
        <p:spPr bwMode="auto">
          <a:xfrm>
            <a:off x="609600" y="4953000"/>
            <a:ext cx="8077200" cy="914400"/>
          </a:xfrm>
          <a:prstGeom prst="rect">
            <a:avLst/>
          </a:prstGeom>
          <a:noFill/>
          <a:ln w="12700" algn="ctr">
            <a:solidFill>
              <a:schemeClr val="bg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lIns="90488" tIns="44450" rIns="90488" bIns="44450"/>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115000"/>
              </a:lnSpc>
              <a:spcBef>
                <a:spcPct val="40000"/>
              </a:spcBef>
              <a:buSzPct val="80000"/>
            </a:pPr>
            <a:r>
              <a:rPr lang="en-US" sz="2100" b="1">
                <a:latin typeface="+mn-lt"/>
              </a:rPr>
              <a:t>Second</a:t>
            </a:r>
            <a:r>
              <a:rPr lang="en-US" sz="2100">
                <a:latin typeface="+mn-lt"/>
              </a:rPr>
              <a:t>, determine Cost of Goods Sold by multiplying units sold times unit cost:    15,000 units x $44 = </a:t>
            </a:r>
            <a:r>
              <a:rPr lang="en-US" sz="2100" b="1">
                <a:latin typeface="+mn-lt"/>
              </a:rPr>
              <a:t>$660,000</a:t>
            </a:r>
          </a:p>
        </p:txBody>
      </p:sp>
      <p:sp>
        <p:nvSpPr>
          <p:cNvPr id="2" name="Slide Number Placeholder 1"/>
          <p:cNvSpPr>
            <a:spLocks noGrp="1"/>
          </p:cNvSpPr>
          <p:nvPr>
            <p:ph type="sldNum" sz="quarter" idx="11"/>
          </p:nvPr>
        </p:nvSpPr>
        <p:spPr/>
        <p:txBody>
          <a:bodyPr/>
          <a:lstStyle/>
          <a:p>
            <a:fld id="{C29451F2-082B-4C80-89EB-46D8871DFE5E}" type="slidenum">
              <a:rPr lang="en-US" smtClean="0"/>
              <a:pPr/>
              <a:t>77</a:t>
            </a:fld>
            <a:endParaRPr lang="en-US" dirty="0"/>
          </a:p>
        </p:txBody>
      </p:sp>
    </p:spTree>
    <p:extLst>
      <p:ext uri="{BB962C8B-B14F-4D97-AF65-F5344CB8AC3E}">
        <p14:creationId xmlns:p14="http://schemas.microsoft.com/office/powerpoint/2010/main" xmlns="" val="215777407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 Box 4"/>
          <p:cNvSpPr txBox="1">
            <a:spLocks noChangeArrowheads="1"/>
          </p:cNvSpPr>
          <p:nvPr/>
        </p:nvSpPr>
        <p:spPr bwMode="auto">
          <a:xfrm>
            <a:off x="609600" y="1371600"/>
            <a:ext cx="8077200" cy="1676400"/>
          </a:xfrm>
          <a:prstGeom prst="rect">
            <a:avLst/>
          </a:prstGeom>
          <a:noFill/>
          <a:ln w="12700" algn="ctr">
            <a:solidFill>
              <a:schemeClr val="bg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lIns="90488" tIns="44450" rIns="90488" bIns="44450"/>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115000"/>
              </a:lnSpc>
              <a:spcBef>
                <a:spcPct val="40000"/>
              </a:spcBef>
              <a:buSzPct val="80000"/>
            </a:pPr>
            <a:r>
              <a:rPr lang="en-US" sz="2100" b="1">
                <a:latin typeface="+mn-lt"/>
              </a:rPr>
              <a:t>Illustration:  </a:t>
            </a:r>
            <a:r>
              <a:rPr lang="en-US" sz="2100">
                <a:latin typeface="+mn-lt"/>
              </a:rPr>
              <a:t>All data for the income statement come from the individual operating budgets except the following: (1) interest expense is expected to be $100, and (2) income taxes are estimated to be $12,000.</a:t>
            </a:r>
          </a:p>
        </p:txBody>
      </p:sp>
      <p:sp>
        <p:nvSpPr>
          <p:cNvPr id="1019916" name="Rectangle 12"/>
          <p:cNvSpPr>
            <a:spLocks noChangeArrowheads="1"/>
          </p:cNvSpPr>
          <p:nvPr/>
        </p:nvSpPr>
        <p:spPr bwMode="auto">
          <a:xfrm>
            <a:off x="304800" y="457200"/>
            <a:ext cx="8534400" cy="685800"/>
          </a:xfrm>
          <a:prstGeom prst="rect">
            <a:avLst/>
          </a:prstGeom>
        </p:spPr>
        <p:txBody>
          <a:bodyPr/>
          <a:lstStyle/>
          <a:p>
            <a:r>
              <a:rPr lang="en-US" sz="4400" b="1" i="1" dirty="0">
                <a:solidFill>
                  <a:schemeClr val="tx2"/>
                </a:solidFill>
                <a:latin typeface="+mj-lt"/>
                <a:ea typeface="+mj-ea"/>
                <a:cs typeface="+mj-cs"/>
              </a:rPr>
              <a:t>Preparing the Operating Budgets</a:t>
            </a:r>
          </a:p>
        </p:txBody>
      </p:sp>
      <p:pic>
        <p:nvPicPr>
          <p:cNvPr id="50183" name="Picture 1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066800" y="3200400"/>
            <a:ext cx="6991350" cy="3333750"/>
          </a:xfrm>
          <a:prstGeom prst="rect">
            <a:avLst/>
          </a:prstGeom>
          <a:noFill/>
          <a:ln w="19050" cap="sq">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C29451F2-082B-4C80-89EB-46D8871DFE5E}" type="slidenum">
              <a:rPr lang="en-US" smtClean="0"/>
              <a:pPr/>
              <a:t>78</a:t>
            </a:fld>
            <a:endParaRPr lang="en-US" dirty="0"/>
          </a:p>
        </p:txBody>
      </p:sp>
    </p:spTree>
    <p:extLst>
      <p:ext uri="{BB962C8B-B14F-4D97-AF65-F5344CB8AC3E}">
        <p14:creationId xmlns:p14="http://schemas.microsoft.com/office/powerpoint/2010/main" xmlns="" val="304309909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6" name="Rectangle 4"/>
          <p:cNvSpPr>
            <a:spLocks noChangeArrowheads="1"/>
          </p:cNvSpPr>
          <p:nvPr/>
        </p:nvSpPr>
        <p:spPr bwMode="auto">
          <a:xfrm>
            <a:off x="685800" y="1393825"/>
            <a:ext cx="8001000" cy="3444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tabLst>
                <a:tab pos="2057400" algn="l"/>
              </a:tabLst>
              <a:defRPr sz="2400">
                <a:solidFill>
                  <a:schemeClr val="tx1"/>
                </a:solidFill>
                <a:latin typeface="Times New Roman" panose="02020603050405020304" pitchFamily="18" charset="0"/>
              </a:defRPr>
            </a:lvl1pPr>
            <a:lvl2pPr marL="742950" indent="-285750">
              <a:tabLst>
                <a:tab pos="2057400" algn="l"/>
              </a:tabLst>
              <a:defRPr sz="2400">
                <a:solidFill>
                  <a:schemeClr val="tx1"/>
                </a:solidFill>
                <a:latin typeface="Times New Roman" panose="02020603050405020304" pitchFamily="18" charset="0"/>
              </a:defRPr>
            </a:lvl2pPr>
            <a:lvl3pPr marL="1143000" indent="-228600">
              <a:tabLst>
                <a:tab pos="2057400" algn="l"/>
              </a:tabLst>
              <a:defRPr sz="2400">
                <a:solidFill>
                  <a:schemeClr val="tx1"/>
                </a:solidFill>
                <a:latin typeface="Times New Roman" panose="02020603050405020304" pitchFamily="18" charset="0"/>
              </a:defRPr>
            </a:lvl3pPr>
            <a:lvl4pPr marL="1600200" indent="-228600">
              <a:tabLst>
                <a:tab pos="2057400" algn="l"/>
              </a:tabLst>
              <a:defRPr sz="2400">
                <a:solidFill>
                  <a:schemeClr val="tx1"/>
                </a:solidFill>
                <a:latin typeface="Times New Roman" panose="02020603050405020304" pitchFamily="18" charset="0"/>
              </a:defRPr>
            </a:lvl4pPr>
            <a:lvl5pPr marL="2057400" indent="-228600">
              <a:tabLst>
                <a:tab pos="2057400" algn="l"/>
              </a:tabLst>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tabLst>
                <a:tab pos="2057400" algn="l"/>
              </a:tabLs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tabLst>
                <a:tab pos="2057400" algn="l"/>
              </a:tabLs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tabLst>
                <a:tab pos="2057400" algn="l"/>
              </a:tabLs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tabLst>
                <a:tab pos="2057400" algn="l"/>
              </a:tabLst>
              <a:defRPr sz="2400">
                <a:solidFill>
                  <a:schemeClr val="tx1"/>
                </a:solidFill>
                <a:latin typeface="Times New Roman" panose="02020603050405020304" pitchFamily="18" charset="0"/>
              </a:defRPr>
            </a:lvl9pPr>
          </a:lstStyle>
          <a:p>
            <a:pPr>
              <a:lnSpc>
                <a:spcPct val="125000"/>
              </a:lnSpc>
            </a:pPr>
            <a:r>
              <a:rPr lang="en-US" sz="2200">
                <a:latin typeface="+mn-lt"/>
              </a:rPr>
              <a:t>Soriano Company is preparing its budgeted income statement for 2014. Relevant data pertaining to its sales, production, and direct materials budgets can be found on the following slide. Soriano budgets 0.5 hours of direct labor per unit, labor costs at $15 per hour, and manufacturing overhead at $25 per direct labor hour. Its budgeted selling and administrative expenses for 2011 are $12,000,000. </a:t>
            </a:r>
            <a:r>
              <a:rPr lang="en-US" sz="2200" b="1">
                <a:solidFill>
                  <a:srgbClr val="800000"/>
                </a:solidFill>
                <a:latin typeface="+mn-lt"/>
              </a:rPr>
              <a:t>(a)</a:t>
            </a:r>
            <a:r>
              <a:rPr lang="en-US" sz="2200">
                <a:latin typeface="+mn-lt"/>
              </a:rPr>
              <a:t> Calculate the budgeted total unit cost. </a:t>
            </a:r>
            <a:r>
              <a:rPr lang="en-US" sz="2200" b="1">
                <a:solidFill>
                  <a:srgbClr val="800000"/>
                </a:solidFill>
                <a:latin typeface="+mn-lt"/>
              </a:rPr>
              <a:t>(b)</a:t>
            </a:r>
            <a:r>
              <a:rPr lang="en-US" sz="2200">
                <a:latin typeface="+mn-lt"/>
              </a:rPr>
              <a:t> Prepare the budgeted income statement for 2011.</a:t>
            </a:r>
          </a:p>
        </p:txBody>
      </p:sp>
      <p:pic>
        <p:nvPicPr>
          <p:cNvPr id="52228" name="Picture 25"/>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57200" y="457200"/>
            <a:ext cx="8305800" cy="685800"/>
          </a:xfrm>
          <a:prstGeom prst="rect">
            <a:avLst/>
          </a:prstGeo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
        <p:nvSpPr>
          <p:cNvPr id="2" name="Slide Number Placeholder 1"/>
          <p:cNvSpPr>
            <a:spLocks noGrp="1"/>
          </p:cNvSpPr>
          <p:nvPr>
            <p:ph type="sldNum" sz="quarter" idx="11"/>
          </p:nvPr>
        </p:nvSpPr>
        <p:spPr/>
        <p:txBody>
          <a:bodyPr/>
          <a:lstStyle/>
          <a:p>
            <a:fld id="{68B26A1F-DB4E-4FEA-B721-FF1971508766}" type="slidenum">
              <a:rPr lang="en-US" smtClean="0"/>
              <a:pPr/>
              <a:t>79</a:t>
            </a:fld>
            <a:endParaRPr lang="en-US"/>
          </a:p>
        </p:txBody>
      </p:sp>
    </p:spTree>
    <p:extLst>
      <p:ext uri="{BB962C8B-B14F-4D97-AF65-F5344CB8AC3E}">
        <p14:creationId xmlns:p14="http://schemas.microsoft.com/office/powerpoint/2010/main" xmlns="" val="380503230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250" name="Rectangle 2"/>
          <p:cNvSpPr>
            <a:spLocks noChangeArrowheads="1"/>
          </p:cNvSpPr>
          <p:nvPr/>
        </p:nvSpPr>
        <p:spPr bwMode="auto">
          <a:xfrm>
            <a:off x="609600" y="1347788"/>
            <a:ext cx="8153400" cy="44489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tabLst>
                <a:tab pos="2171700" algn="l"/>
              </a:tabLst>
              <a:defRPr sz="2400">
                <a:solidFill>
                  <a:schemeClr val="tx1"/>
                </a:solidFill>
                <a:latin typeface="Times New Roman" panose="02020603050405020304" pitchFamily="18" charset="0"/>
              </a:defRPr>
            </a:lvl1pPr>
            <a:lvl2pPr marL="742950" indent="-285750">
              <a:tabLst>
                <a:tab pos="2171700" algn="l"/>
              </a:tabLst>
              <a:defRPr sz="2400">
                <a:solidFill>
                  <a:schemeClr val="tx1"/>
                </a:solidFill>
                <a:latin typeface="Times New Roman" panose="02020603050405020304" pitchFamily="18" charset="0"/>
              </a:defRPr>
            </a:lvl2pPr>
            <a:lvl3pPr marL="1143000" indent="-228600">
              <a:tabLst>
                <a:tab pos="2171700" algn="l"/>
              </a:tabLst>
              <a:defRPr sz="2400">
                <a:solidFill>
                  <a:schemeClr val="tx1"/>
                </a:solidFill>
                <a:latin typeface="Times New Roman" panose="02020603050405020304" pitchFamily="18" charset="0"/>
              </a:defRPr>
            </a:lvl3pPr>
            <a:lvl4pPr marL="1600200" indent="-228600">
              <a:tabLst>
                <a:tab pos="2171700" algn="l"/>
              </a:tabLst>
              <a:defRPr sz="2400">
                <a:solidFill>
                  <a:schemeClr val="tx1"/>
                </a:solidFill>
                <a:latin typeface="Times New Roman" panose="02020603050405020304" pitchFamily="18" charset="0"/>
              </a:defRPr>
            </a:lvl4pPr>
            <a:lvl5pPr marL="2057400" indent="-228600">
              <a:tabLst>
                <a:tab pos="2171700" algn="l"/>
              </a:tabLst>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tabLst>
                <a:tab pos="2171700" algn="l"/>
              </a:tabLs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tabLst>
                <a:tab pos="2171700" algn="l"/>
              </a:tabLs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tabLst>
                <a:tab pos="2171700" algn="l"/>
              </a:tabLs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tabLst>
                <a:tab pos="2171700" algn="l"/>
              </a:tabLst>
              <a:defRPr sz="2400">
                <a:solidFill>
                  <a:schemeClr val="tx1"/>
                </a:solidFill>
                <a:latin typeface="Times New Roman" panose="02020603050405020304" pitchFamily="18" charset="0"/>
              </a:defRPr>
            </a:lvl9pPr>
          </a:lstStyle>
          <a:p>
            <a:pPr>
              <a:spcBef>
                <a:spcPct val="30000"/>
              </a:spcBef>
            </a:pPr>
            <a:r>
              <a:rPr lang="en-US" sz="1900" dirty="0">
                <a:latin typeface="+mn-lt"/>
              </a:rPr>
              <a:t>Soriano Company is preparing its master budget for 2014. Relevant data pertaining to its sales, production, and direct materials budgets are as follows:</a:t>
            </a:r>
          </a:p>
          <a:p>
            <a:pPr>
              <a:spcBef>
                <a:spcPct val="30000"/>
              </a:spcBef>
            </a:pPr>
            <a:r>
              <a:rPr lang="en-US" sz="1900" b="1" dirty="0">
                <a:solidFill>
                  <a:srgbClr val="800000"/>
                </a:solidFill>
                <a:latin typeface="+mn-lt"/>
              </a:rPr>
              <a:t>Sales:</a:t>
            </a:r>
            <a:r>
              <a:rPr lang="en-US" sz="1900" dirty="0">
                <a:latin typeface="+mn-lt"/>
              </a:rPr>
              <a:t> Sales for the year are expected to total 1,200,000 units. Quarterly sales are 20%, 25%, 30%, and 25% respectively. The sales price is expected to be $50 per unit for the first three quarters and $55 per unit beginning in the fourth quarter. Sales in the first quarter of 2015 are expected to be 10% higher than the budgeted sales for the first quarter of 2014.</a:t>
            </a:r>
          </a:p>
          <a:p>
            <a:pPr>
              <a:spcBef>
                <a:spcPct val="30000"/>
              </a:spcBef>
            </a:pPr>
            <a:r>
              <a:rPr lang="en-US" sz="1900" b="1" dirty="0">
                <a:solidFill>
                  <a:srgbClr val="800000"/>
                </a:solidFill>
                <a:latin typeface="+mn-lt"/>
              </a:rPr>
              <a:t>Production:</a:t>
            </a:r>
            <a:r>
              <a:rPr lang="en-US" sz="1900" dirty="0">
                <a:latin typeface="+mn-lt"/>
              </a:rPr>
              <a:t> Management desires to maintain ending finished goods inventories at 25% of next quarter’s budgeted sales volume.</a:t>
            </a:r>
          </a:p>
          <a:p>
            <a:pPr>
              <a:spcBef>
                <a:spcPct val="30000"/>
              </a:spcBef>
            </a:pPr>
            <a:r>
              <a:rPr lang="en-US" sz="1900" b="1" dirty="0">
                <a:solidFill>
                  <a:srgbClr val="800000"/>
                </a:solidFill>
                <a:latin typeface="+mn-lt"/>
              </a:rPr>
              <a:t>Direct materials:</a:t>
            </a:r>
            <a:r>
              <a:rPr lang="en-US" sz="1900" dirty="0">
                <a:latin typeface="+mn-lt"/>
              </a:rPr>
              <a:t> Each unit requires 3 pounds of raw materials at a cost of $5 per pound. Management desires to maintain raw materials inventories at 5% of the next quarter’s production requirements. Assume the production requirements for the first quarter of 2015 are 810,000 pounds.</a:t>
            </a:r>
          </a:p>
        </p:txBody>
      </p:sp>
      <p:pic>
        <p:nvPicPr>
          <p:cNvPr id="53252"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57200" y="457200"/>
            <a:ext cx="83058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
        <p:nvSpPr>
          <p:cNvPr id="2" name="Slide Number Placeholder 1"/>
          <p:cNvSpPr>
            <a:spLocks noGrp="1"/>
          </p:cNvSpPr>
          <p:nvPr>
            <p:ph type="sldNum" sz="quarter" idx="11"/>
          </p:nvPr>
        </p:nvSpPr>
        <p:spPr/>
        <p:txBody>
          <a:bodyPr/>
          <a:lstStyle/>
          <a:p>
            <a:fld id="{68B26A1F-DB4E-4FEA-B721-FF1971508766}" type="slidenum">
              <a:rPr lang="en-US" smtClean="0"/>
              <a:pPr/>
              <a:t>80</a:t>
            </a:fld>
            <a:endParaRPr lang="en-US"/>
          </a:p>
        </p:txBody>
      </p:sp>
    </p:spTree>
    <p:extLst>
      <p:ext uri="{BB962C8B-B14F-4D97-AF65-F5344CB8AC3E}">
        <p14:creationId xmlns:p14="http://schemas.microsoft.com/office/powerpoint/2010/main" xmlns="" val="104178970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54274" name="Picture 1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914400" y="4022725"/>
            <a:ext cx="6781800" cy="2530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pic>
      <p:pic>
        <p:nvPicPr>
          <p:cNvPr id="54275" name="Picture 14"/>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495800" y="5181600"/>
            <a:ext cx="14478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pic>
      <p:sp>
        <p:nvSpPr>
          <p:cNvPr id="54276" name="Rectangle 3"/>
          <p:cNvSpPr>
            <a:spLocks noChangeArrowheads="1"/>
          </p:cNvSpPr>
          <p:nvPr/>
        </p:nvSpPr>
        <p:spPr bwMode="auto">
          <a:xfrm>
            <a:off x="762000" y="1279525"/>
            <a:ext cx="7772400" cy="930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tabLst>
                <a:tab pos="2057400" algn="l"/>
              </a:tabLst>
              <a:defRPr sz="2400">
                <a:solidFill>
                  <a:schemeClr val="tx1"/>
                </a:solidFill>
                <a:latin typeface="Times New Roman" panose="02020603050405020304" pitchFamily="18" charset="0"/>
              </a:defRPr>
            </a:lvl1pPr>
            <a:lvl2pPr marL="742950" indent="-285750">
              <a:tabLst>
                <a:tab pos="2057400" algn="l"/>
              </a:tabLst>
              <a:defRPr sz="2400">
                <a:solidFill>
                  <a:schemeClr val="tx1"/>
                </a:solidFill>
                <a:latin typeface="Times New Roman" panose="02020603050405020304" pitchFamily="18" charset="0"/>
              </a:defRPr>
            </a:lvl2pPr>
            <a:lvl3pPr marL="1143000" indent="-228600">
              <a:tabLst>
                <a:tab pos="2057400" algn="l"/>
              </a:tabLst>
              <a:defRPr sz="2400">
                <a:solidFill>
                  <a:schemeClr val="tx1"/>
                </a:solidFill>
                <a:latin typeface="Times New Roman" panose="02020603050405020304" pitchFamily="18" charset="0"/>
              </a:defRPr>
            </a:lvl3pPr>
            <a:lvl4pPr marL="1600200" indent="-228600">
              <a:tabLst>
                <a:tab pos="2057400" algn="l"/>
              </a:tabLst>
              <a:defRPr sz="2400">
                <a:solidFill>
                  <a:schemeClr val="tx1"/>
                </a:solidFill>
                <a:latin typeface="Times New Roman" panose="02020603050405020304" pitchFamily="18" charset="0"/>
              </a:defRPr>
            </a:lvl4pPr>
            <a:lvl5pPr marL="2057400" indent="-228600">
              <a:tabLst>
                <a:tab pos="2057400" algn="l"/>
              </a:tabLst>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tabLst>
                <a:tab pos="2057400" algn="l"/>
              </a:tabLs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tabLst>
                <a:tab pos="2057400" algn="l"/>
              </a:tabLs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tabLst>
                <a:tab pos="2057400" algn="l"/>
              </a:tabLs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tabLst>
                <a:tab pos="2057400" algn="l"/>
              </a:tabLst>
              <a:defRPr sz="2400">
                <a:solidFill>
                  <a:schemeClr val="tx1"/>
                </a:solidFill>
                <a:latin typeface="Times New Roman" panose="02020603050405020304" pitchFamily="18" charset="0"/>
              </a:defRPr>
            </a:lvl9pPr>
          </a:lstStyle>
          <a:p>
            <a:pPr>
              <a:lnSpc>
                <a:spcPct val="125000"/>
              </a:lnSpc>
            </a:pPr>
            <a:r>
              <a:rPr lang="en-US" sz="2200" dirty="0">
                <a:latin typeface="+mn-lt"/>
              </a:rPr>
              <a:t>Calculate the budgeted total unit cost and prepare the budgeted income statement for 2014.</a:t>
            </a:r>
          </a:p>
        </p:txBody>
      </p:sp>
      <p:pic>
        <p:nvPicPr>
          <p:cNvPr id="54278" name="Picture 10"/>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457200" y="457200"/>
            <a:ext cx="83058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pic>
        <p:nvPicPr>
          <p:cNvPr id="54279" name="Picture 11"/>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838200" y="2344738"/>
            <a:ext cx="6934200" cy="16494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pic>
      <p:sp>
        <p:nvSpPr>
          <p:cNvPr id="2" name="Slide Number Placeholder 1"/>
          <p:cNvSpPr>
            <a:spLocks noGrp="1"/>
          </p:cNvSpPr>
          <p:nvPr>
            <p:ph type="sldNum" sz="quarter" idx="11"/>
          </p:nvPr>
        </p:nvSpPr>
        <p:spPr/>
        <p:txBody>
          <a:bodyPr/>
          <a:lstStyle/>
          <a:p>
            <a:fld id="{68B26A1F-DB4E-4FEA-B721-FF1971508766}" type="slidenum">
              <a:rPr lang="en-US" smtClean="0"/>
              <a:pPr/>
              <a:t>81</a:t>
            </a:fld>
            <a:endParaRPr lang="en-US"/>
          </a:p>
        </p:txBody>
      </p:sp>
    </p:spTree>
    <p:extLst>
      <p:ext uri="{BB962C8B-B14F-4D97-AF65-F5344CB8AC3E}">
        <p14:creationId xmlns:p14="http://schemas.microsoft.com/office/powerpoint/2010/main" xmlns="" val="203121769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body" sz="half" idx="1"/>
          </p:nvPr>
        </p:nvSpPr>
        <p:spPr>
          <a:xfrm>
            <a:off x="533400" y="1431925"/>
            <a:ext cx="8153400" cy="4152900"/>
          </a:xfrm>
          <a:solidFill>
            <a:schemeClr val="bg1"/>
          </a:solidFill>
        </p:spPr>
        <p:txBody>
          <a:bodyPr lIns="90488" tIns="44450" rIns="90488" bIns="44450">
            <a:spAutoFit/>
          </a:bodyPr>
          <a:lstStyle/>
          <a:p>
            <a:pPr marL="457200" indent="-457200">
              <a:lnSpc>
                <a:spcPct val="120000"/>
              </a:lnSpc>
              <a:spcBef>
                <a:spcPct val="50000"/>
              </a:spcBef>
              <a:buClrTx/>
              <a:buSzPct val="80000"/>
              <a:buFontTx/>
              <a:buNone/>
            </a:pPr>
            <a:r>
              <a:rPr lang="en-US" sz="2300" smtClean="0">
                <a:solidFill>
                  <a:srgbClr val="800000"/>
                </a:solidFill>
                <a:effectLst/>
              </a:rPr>
              <a:t>Illustration </a:t>
            </a:r>
            <a:r>
              <a:rPr lang="en-US" sz="2300" b="0" smtClean="0">
                <a:effectLst/>
              </a:rPr>
              <a:t>– Hayes Company Assumptions</a:t>
            </a:r>
          </a:p>
          <a:p>
            <a:pPr marL="457200" indent="-457200">
              <a:lnSpc>
                <a:spcPct val="120000"/>
              </a:lnSpc>
              <a:spcBef>
                <a:spcPct val="50000"/>
              </a:spcBef>
              <a:buClr>
                <a:schemeClr val="tx1"/>
              </a:buClr>
              <a:buSzTx/>
              <a:buFont typeface="Wingdings" panose="05000000000000000000" pitchFamily="2" charset="2"/>
              <a:buAutoNum type="arabicPeriod"/>
            </a:pPr>
            <a:r>
              <a:rPr lang="en-US" sz="1900" b="0" smtClean="0">
                <a:effectLst/>
              </a:rPr>
              <a:t>The January 1, 2014, cash balance is expected to be $38,000. Hayes wishes to maintain a balance of at least $15,000.</a:t>
            </a:r>
          </a:p>
          <a:p>
            <a:pPr marL="457200" indent="-457200">
              <a:lnSpc>
                <a:spcPct val="120000"/>
              </a:lnSpc>
              <a:spcBef>
                <a:spcPct val="50000"/>
              </a:spcBef>
              <a:buClr>
                <a:schemeClr val="tx1"/>
              </a:buClr>
              <a:buSzTx/>
              <a:buFont typeface="Wingdings" panose="05000000000000000000" pitchFamily="2" charset="2"/>
              <a:buAutoNum type="arabicPeriod"/>
            </a:pPr>
            <a:r>
              <a:rPr lang="en-US" sz="1900" b="0" smtClean="0">
                <a:effectLst/>
              </a:rPr>
              <a:t>Sales (Illustration 9-3): 60% are collected in the quarter sold and 40% are collected in the following quarter. Accounts receivable of $60,000 at December 31, 2013, are expected to be collected in full in the first quarter of 2014.</a:t>
            </a:r>
          </a:p>
          <a:p>
            <a:pPr marL="457200" indent="-457200">
              <a:lnSpc>
                <a:spcPct val="120000"/>
              </a:lnSpc>
              <a:spcBef>
                <a:spcPct val="50000"/>
              </a:spcBef>
              <a:buClr>
                <a:schemeClr val="tx1"/>
              </a:buClr>
              <a:buSzTx/>
              <a:buFont typeface="Wingdings" panose="05000000000000000000" pitchFamily="2" charset="2"/>
              <a:buAutoNum type="arabicPeriod"/>
            </a:pPr>
            <a:r>
              <a:rPr lang="en-US" sz="1900" b="0" smtClean="0">
                <a:effectLst/>
              </a:rPr>
              <a:t>Short-term investments are expected to be sold for $2,000 cash in the first quarter.</a:t>
            </a:r>
          </a:p>
          <a:p>
            <a:pPr marL="457200" indent="-457200">
              <a:lnSpc>
                <a:spcPct val="120000"/>
              </a:lnSpc>
              <a:spcBef>
                <a:spcPct val="50000"/>
              </a:spcBef>
              <a:buClr>
                <a:schemeClr val="tx1"/>
              </a:buClr>
              <a:buSzTx/>
              <a:buFont typeface="Wingdings" panose="05000000000000000000" pitchFamily="2" charset="2"/>
              <a:buNone/>
            </a:pPr>
            <a:r>
              <a:rPr lang="en-US" sz="1700" smtClean="0">
                <a:solidFill>
                  <a:schemeClr val="tx1"/>
                </a:solidFill>
                <a:effectLst/>
              </a:rPr>
              <a:t>Continued</a:t>
            </a:r>
          </a:p>
        </p:txBody>
      </p:sp>
      <p:sp>
        <p:nvSpPr>
          <p:cNvPr id="1033222" name="Rectangle 6"/>
          <p:cNvSpPr>
            <a:spLocks noChangeArrowheads="1"/>
          </p:cNvSpPr>
          <p:nvPr/>
        </p:nvSpPr>
        <p:spPr bwMode="auto">
          <a:xfrm>
            <a:off x="304800" y="457200"/>
            <a:ext cx="8534400" cy="685800"/>
          </a:xfrm>
          <a:prstGeom prst="rect">
            <a:avLst/>
          </a:prstGeom>
        </p:spPr>
        <p:txBody>
          <a:bodyPr/>
          <a:lstStyle/>
          <a:p>
            <a:r>
              <a:rPr lang="en-US" sz="4400" b="1" i="1" dirty="0">
                <a:solidFill>
                  <a:schemeClr val="tx2"/>
                </a:solidFill>
                <a:latin typeface="+mj-lt"/>
                <a:ea typeface="+mj-ea"/>
                <a:cs typeface="+mj-cs"/>
              </a:rPr>
              <a:t>Cash Budget</a:t>
            </a:r>
          </a:p>
        </p:txBody>
      </p:sp>
      <p:sp>
        <p:nvSpPr>
          <p:cNvPr id="2" name="Slide Number Placeholder 1"/>
          <p:cNvSpPr>
            <a:spLocks noGrp="1"/>
          </p:cNvSpPr>
          <p:nvPr>
            <p:ph type="sldNum" sz="quarter" idx="11"/>
          </p:nvPr>
        </p:nvSpPr>
        <p:spPr/>
        <p:txBody>
          <a:bodyPr/>
          <a:lstStyle/>
          <a:p>
            <a:fld id="{C29451F2-082B-4C80-89EB-46D8871DFE5E}" type="slidenum">
              <a:rPr lang="en-US" smtClean="0"/>
              <a:pPr/>
              <a:t>82</a:t>
            </a:fld>
            <a:endParaRPr lang="en-US" dirty="0"/>
          </a:p>
        </p:txBody>
      </p:sp>
    </p:spTree>
    <p:extLst>
      <p:ext uri="{BB962C8B-B14F-4D97-AF65-F5344CB8AC3E}">
        <p14:creationId xmlns:p14="http://schemas.microsoft.com/office/powerpoint/2010/main" xmlns="" val="411009116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body" sz="half" idx="1"/>
          </p:nvPr>
        </p:nvSpPr>
        <p:spPr>
          <a:xfrm>
            <a:off x="533400" y="1425575"/>
            <a:ext cx="8229600" cy="4548188"/>
          </a:xfrm>
          <a:solidFill>
            <a:schemeClr val="bg1"/>
          </a:solidFill>
        </p:spPr>
        <p:txBody>
          <a:bodyPr lIns="90488" tIns="44450" rIns="90488" bIns="44450">
            <a:spAutoFit/>
          </a:bodyPr>
          <a:lstStyle/>
          <a:p>
            <a:pPr marL="457200" indent="-457200">
              <a:lnSpc>
                <a:spcPct val="120000"/>
              </a:lnSpc>
              <a:spcBef>
                <a:spcPct val="50000"/>
              </a:spcBef>
              <a:buClrTx/>
              <a:buSzPct val="80000"/>
              <a:buFontTx/>
              <a:buNone/>
            </a:pPr>
            <a:r>
              <a:rPr lang="en-US" sz="2300" smtClean="0">
                <a:solidFill>
                  <a:srgbClr val="800000"/>
                </a:solidFill>
                <a:effectLst/>
              </a:rPr>
              <a:t>Illustration </a:t>
            </a:r>
            <a:r>
              <a:rPr lang="en-US" sz="2300" b="0" smtClean="0">
                <a:effectLst/>
              </a:rPr>
              <a:t>– Hayes Company Assumptions</a:t>
            </a:r>
          </a:p>
          <a:p>
            <a:pPr marL="457200" indent="-457200">
              <a:lnSpc>
                <a:spcPct val="120000"/>
              </a:lnSpc>
              <a:spcBef>
                <a:spcPct val="50000"/>
              </a:spcBef>
              <a:buClr>
                <a:schemeClr val="tx1"/>
              </a:buClr>
              <a:buSzTx/>
              <a:buFont typeface="Wingdings" panose="05000000000000000000" pitchFamily="2" charset="2"/>
              <a:buAutoNum type="arabicPeriod" startAt="4"/>
            </a:pPr>
            <a:r>
              <a:rPr lang="en-US" sz="1900" b="0" smtClean="0">
                <a:effectLst/>
              </a:rPr>
              <a:t>Direct materials (Illustration 9-7): 50% are paid in the quarter purchased and 50% are paid in the following quarter. Accounts payable of $10,600 at December 31, 2013, are expected to be paid in full in the first quarter of 2014.</a:t>
            </a:r>
          </a:p>
          <a:p>
            <a:pPr marL="457200" indent="-457200">
              <a:lnSpc>
                <a:spcPct val="120000"/>
              </a:lnSpc>
              <a:spcBef>
                <a:spcPct val="50000"/>
              </a:spcBef>
              <a:buClr>
                <a:schemeClr val="tx1"/>
              </a:buClr>
              <a:buSzTx/>
              <a:buFont typeface="Wingdings" panose="05000000000000000000" pitchFamily="2" charset="2"/>
              <a:buAutoNum type="arabicPeriod" startAt="4"/>
            </a:pPr>
            <a:r>
              <a:rPr lang="en-US" sz="1900" b="0" smtClean="0">
                <a:effectLst/>
              </a:rPr>
              <a:t>Direct labor (Illustration 9-9): 100% is paid in the quarter incurred.</a:t>
            </a:r>
          </a:p>
          <a:p>
            <a:pPr marL="457200" indent="-457200">
              <a:lnSpc>
                <a:spcPct val="120000"/>
              </a:lnSpc>
              <a:spcBef>
                <a:spcPct val="50000"/>
              </a:spcBef>
              <a:buClr>
                <a:schemeClr val="tx1"/>
              </a:buClr>
              <a:buSzTx/>
              <a:buFont typeface="Wingdings" panose="05000000000000000000" pitchFamily="2" charset="2"/>
              <a:buAutoNum type="arabicPeriod" startAt="4"/>
            </a:pPr>
            <a:r>
              <a:rPr lang="en-US" sz="1900" b="0" smtClean="0">
                <a:effectLst/>
              </a:rPr>
              <a:t>Manufacturing overhead (Illustration 9-10) and selling and administrative expenses (Illustration 9-11): All items except depreciation are paid in the quarter incurred.</a:t>
            </a:r>
          </a:p>
          <a:p>
            <a:pPr marL="457200" indent="-457200">
              <a:lnSpc>
                <a:spcPct val="120000"/>
              </a:lnSpc>
              <a:spcBef>
                <a:spcPct val="50000"/>
              </a:spcBef>
              <a:buClr>
                <a:schemeClr val="tx1"/>
              </a:buClr>
              <a:buSzTx/>
              <a:buFont typeface="Wingdings" panose="05000000000000000000" pitchFamily="2" charset="2"/>
              <a:buAutoNum type="arabicPeriod" startAt="4"/>
            </a:pPr>
            <a:r>
              <a:rPr lang="en-US" sz="1900" b="0" smtClean="0">
                <a:effectLst/>
              </a:rPr>
              <a:t>Management plans to purchase a truck in the second quarter for $10,000 cash.</a:t>
            </a:r>
          </a:p>
        </p:txBody>
      </p:sp>
      <p:sp>
        <p:nvSpPr>
          <p:cNvPr id="1031174" name="Rectangle 6"/>
          <p:cNvSpPr>
            <a:spLocks noChangeArrowheads="1"/>
          </p:cNvSpPr>
          <p:nvPr/>
        </p:nvSpPr>
        <p:spPr bwMode="auto">
          <a:xfrm>
            <a:off x="304800" y="457200"/>
            <a:ext cx="8534400" cy="685800"/>
          </a:xfrm>
          <a:prstGeom prst="rect">
            <a:avLst/>
          </a:prstGeom>
        </p:spPr>
        <p:txBody>
          <a:bodyPr/>
          <a:lstStyle/>
          <a:p>
            <a:r>
              <a:rPr lang="en-US" sz="4400" b="1" i="1" dirty="0">
                <a:solidFill>
                  <a:schemeClr val="tx2"/>
                </a:solidFill>
                <a:latin typeface="+mj-lt"/>
                <a:ea typeface="+mj-ea"/>
                <a:cs typeface="+mj-cs"/>
              </a:rPr>
              <a:t>Preparing the Financial Budgets</a:t>
            </a:r>
          </a:p>
        </p:txBody>
      </p:sp>
      <p:sp>
        <p:nvSpPr>
          <p:cNvPr id="2" name="Slide Number Placeholder 1"/>
          <p:cNvSpPr>
            <a:spLocks noGrp="1"/>
          </p:cNvSpPr>
          <p:nvPr>
            <p:ph type="sldNum" sz="quarter" idx="11"/>
          </p:nvPr>
        </p:nvSpPr>
        <p:spPr/>
        <p:txBody>
          <a:bodyPr/>
          <a:lstStyle/>
          <a:p>
            <a:fld id="{C29451F2-082B-4C80-89EB-46D8871DFE5E}" type="slidenum">
              <a:rPr lang="en-US" smtClean="0"/>
              <a:pPr/>
              <a:t>83</a:t>
            </a:fld>
            <a:endParaRPr lang="en-US" dirty="0"/>
          </a:p>
        </p:txBody>
      </p:sp>
    </p:spTree>
    <p:extLst>
      <p:ext uri="{BB962C8B-B14F-4D97-AF65-F5344CB8AC3E}">
        <p14:creationId xmlns:p14="http://schemas.microsoft.com/office/powerpoint/2010/main" xmlns="" val="282064005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body" sz="half" idx="1"/>
          </p:nvPr>
        </p:nvSpPr>
        <p:spPr>
          <a:xfrm>
            <a:off x="533400" y="1425575"/>
            <a:ext cx="8153400" cy="3429000"/>
          </a:xfrm>
          <a:solidFill>
            <a:schemeClr val="bg1"/>
          </a:solidFill>
        </p:spPr>
        <p:txBody>
          <a:bodyPr lIns="90488" tIns="44450" rIns="90488" bIns="44450"/>
          <a:lstStyle/>
          <a:p>
            <a:pPr marL="457200" indent="-457200">
              <a:lnSpc>
                <a:spcPct val="120000"/>
              </a:lnSpc>
              <a:spcBef>
                <a:spcPct val="50000"/>
              </a:spcBef>
              <a:buClrTx/>
              <a:buSzPct val="80000"/>
              <a:buFontTx/>
              <a:buNone/>
            </a:pPr>
            <a:r>
              <a:rPr lang="en-US" sz="2300" smtClean="0">
                <a:solidFill>
                  <a:srgbClr val="800000"/>
                </a:solidFill>
                <a:effectLst/>
              </a:rPr>
              <a:t>Illustration </a:t>
            </a:r>
            <a:r>
              <a:rPr lang="en-US" sz="2300" b="0" smtClean="0">
                <a:effectLst/>
              </a:rPr>
              <a:t>– Hayes Company Assumptions</a:t>
            </a:r>
          </a:p>
          <a:p>
            <a:pPr marL="457200" indent="-457200">
              <a:lnSpc>
                <a:spcPct val="120000"/>
              </a:lnSpc>
              <a:spcBef>
                <a:spcPct val="50000"/>
              </a:spcBef>
              <a:buClr>
                <a:schemeClr val="tx1"/>
              </a:buClr>
              <a:buSzTx/>
              <a:buFont typeface="Wingdings" panose="05000000000000000000" pitchFamily="2" charset="2"/>
              <a:buAutoNum type="arabicPeriod" startAt="8"/>
            </a:pPr>
            <a:r>
              <a:rPr lang="en-US" sz="1900" b="0" smtClean="0">
                <a:effectLst/>
              </a:rPr>
              <a:t>Hayes makes equal quarterly payments of its estimated annual income taxes.</a:t>
            </a:r>
          </a:p>
          <a:p>
            <a:pPr marL="457200" indent="-457200">
              <a:lnSpc>
                <a:spcPct val="120000"/>
              </a:lnSpc>
              <a:spcBef>
                <a:spcPct val="50000"/>
              </a:spcBef>
              <a:buClr>
                <a:schemeClr val="tx1"/>
              </a:buClr>
              <a:buSzTx/>
              <a:buFont typeface="Wingdings" panose="05000000000000000000" pitchFamily="2" charset="2"/>
              <a:buAutoNum type="arabicPeriod" startAt="8"/>
            </a:pPr>
            <a:r>
              <a:rPr lang="en-US" sz="1900" b="0" smtClean="0">
                <a:effectLst/>
              </a:rPr>
              <a:t>Loans are repaid in the earliest quarter in which there is sufficient cash (that is, when the cash on hand exceeds the $15,000 minimum required balance).</a:t>
            </a:r>
          </a:p>
          <a:p>
            <a:pPr marL="457200" indent="-457200">
              <a:lnSpc>
                <a:spcPct val="120000"/>
              </a:lnSpc>
              <a:spcBef>
                <a:spcPct val="50000"/>
              </a:spcBef>
              <a:buClr>
                <a:schemeClr val="tx1"/>
              </a:buClr>
              <a:buSzTx/>
              <a:buFont typeface="Wingdings" panose="05000000000000000000" pitchFamily="2" charset="2"/>
              <a:buNone/>
            </a:pPr>
            <a:r>
              <a:rPr lang="en-US" sz="1900" smtClean="0">
                <a:solidFill>
                  <a:srgbClr val="800000"/>
                </a:solidFill>
                <a:effectLst/>
              </a:rPr>
              <a:t>Prepare</a:t>
            </a:r>
            <a:r>
              <a:rPr lang="en-US" sz="1900" b="0" smtClean="0">
                <a:effectLst/>
              </a:rPr>
              <a:t> a schedule of collections from customers.</a:t>
            </a:r>
          </a:p>
        </p:txBody>
      </p:sp>
      <p:sp>
        <p:nvSpPr>
          <p:cNvPr id="1035270" name="Rectangle 6"/>
          <p:cNvSpPr>
            <a:spLocks noChangeArrowheads="1"/>
          </p:cNvSpPr>
          <p:nvPr/>
        </p:nvSpPr>
        <p:spPr bwMode="auto">
          <a:xfrm>
            <a:off x="304800" y="457200"/>
            <a:ext cx="8534400" cy="685800"/>
          </a:xfrm>
          <a:prstGeom prst="rect">
            <a:avLst/>
          </a:prstGeom>
        </p:spPr>
        <p:txBody>
          <a:bodyPr/>
          <a:lstStyle/>
          <a:p>
            <a:r>
              <a:rPr lang="en-US" sz="4400" b="1" i="1" dirty="0">
                <a:solidFill>
                  <a:schemeClr val="tx2"/>
                </a:solidFill>
                <a:latin typeface="+mj-lt"/>
                <a:ea typeface="+mj-ea"/>
                <a:cs typeface="+mj-cs"/>
              </a:rPr>
              <a:t>Preparing the Financial Budgets</a:t>
            </a:r>
          </a:p>
        </p:txBody>
      </p:sp>
      <p:sp>
        <p:nvSpPr>
          <p:cNvPr id="2" name="Slide Number Placeholder 1"/>
          <p:cNvSpPr>
            <a:spLocks noGrp="1"/>
          </p:cNvSpPr>
          <p:nvPr>
            <p:ph type="sldNum" sz="quarter" idx="11"/>
          </p:nvPr>
        </p:nvSpPr>
        <p:spPr/>
        <p:txBody>
          <a:bodyPr/>
          <a:lstStyle/>
          <a:p>
            <a:fld id="{C29451F2-082B-4C80-89EB-46D8871DFE5E}" type="slidenum">
              <a:rPr lang="en-US" smtClean="0"/>
              <a:pPr/>
              <a:t>84</a:t>
            </a:fld>
            <a:endParaRPr lang="en-US" dirty="0"/>
          </a:p>
        </p:txBody>
      </p:sp>
    </p:spTree>
    <p:extLst>
      <p:ext uri="{BB962C8B-B14F-4D97-AF65-F5344CB8AC3E}">
        <p14:creationId xmlns:p14="http://schemas.microsoft.com/office/powerpoint/2010/main" xmlns="" val="148651917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81000" y="2330450"/>
            <a:ext cx="8334375" cy="3536950"/>
          </a:xfrm>
          <a:prstGeom prst="rect">
            <a:avLst/>
          </a:prstGeom>
          <a:noFill/>
          <a:ln w="19050" cap="sq">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62467" name="Rectangle 2"/>
          <p:cNvSpPr>
            <a:spLocks noGrp="1" noChangeArrowheads="1"/>
          </p:cNvSpPr>
          <p:nvPr>
            <p:ph type="body" sz="half" idx="1"/>
          </p:nvPr>
        </p:nvSpPr>
        <p:spPr>
          <a:xfrm>
            <a:off x="533400" y="1447800"/>
            <a:ext cx="8382000" cy="533400"/>
          </a:xfrm>
          <a:solidFill>
            <a:schemeClr val="bg1"/>
          </a:solidFill>
        </p:spPr>
        <p:txBody>
          <a:bodyPr lIns="90488" tIns="44450" rIns="90488" bIns="44450"/>
          <a:lstStyle/>
          <a:p>
            <a:pPr marL="457200" indent="-457200">
              <a:lnSpc>
                <a:spcPct val="120000"/>
              </a:lnSpc>
              <a:spcBef>
                <a:spcPct val="50000"/>
              </a:spcBef>
              <a:buClrTx/>
              <a:buSzPct val="80000"/>
              <a:buFontTx/>
              <a:buNone/>
            </a:pPr>
            <a:r>
              <a:rPr lang="en-US" sz="2200" smtClean="0">
                <a:solidFill>
                  <a:srgbClr val="800000"/>
                </a:solidFill>
                <a:effectLst/>
              </a:rPr>
              <a:t>Illustration </a:t>
            </a:r>
            <a:r>
              <a:rPr lang="en-US" sz="2200" b="0" smtClean="0">
                <a:effectLst/>
              </a:rPr>
              <a:t>–  Prepare a schedule of collections from customers.</a:t>
            </a:r>
          </a:p>
        </p:txBody>
      </p:sp>
      <p:sp>
        <p:nvSpPr>
          <p:cNvPr id="1037323" name="Rectangle 11"/>
          <p:cNvSpPr>
            <a:spLocks noChangeArrowheads="1"/>
          </p:cNvSpPr>
          <p:nvPr/>
        </p:nvSpPr>
        <p:spPr bwMode="auto">
          <a:xfrm>
            <a:off x="6629400" y="4284663"/>
            <a:ext cx="990600" cy="255587"/>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1037324" name="Rectangle 12"/>
          <p:cNvSpPr>
            <a:spLocks noChangeArrowheads="1"/>
          </p:cNvSpPr>
          <p:nvPr/>
        </p:nvSpPr>
        <p:spPr bwMode="auto">
          <a:xfrm>
            <a:off x="6629400" y="4540250"/>
            <a:ext cx="990600" cy="255588"/>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1037327" name="Rectangle 15"/>
          <p:cNvSpPr>
            <a:spLocks noChangeArrowheads="1"/>
          </p:cNvSpPr>
          <p:nvPr/>
        </p:nvSpPr>
        <p:spPr bwMode="auto">
          <a:xfrm>
            <a:off x="4419600" y="5073650"/>
            <a:ext cx="1066800" cy="255588"/>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1037328" name="Rectangle 16"/>
          <p:cNvSpPr>
            <a:spLocks noChangeArrowheads="1"/>
          </p:cNvSpPr>
          <p:nvPr/>
        </p:nvSpPr>
        <p:spPr bwMode="auto">
          <a:xfrm>
            <a:off x="5562600" y="5073650"/>
            <a:ext cx="990600" cy="255588"/>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1037329" name="Rectangle 17"/>
          <p:cNvSpPr>
            <a:spLocks noChangeArrowheads="1"/>
          </p:cNvSpPr>
          <p:nvPr/>
        </p:nvSpPr>
        <p:spPr bwMode="auto">
          <a:xfrm>
            <a:off x="6629400" y="5073650"/>
            <a:ext cx="990600" cy="255588"/>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1037330" name="Rectangle 18"/>
          <p:cNvSpPr>
            <a:spLocks noChangeArrowheads="1"/>
          </p:cNvSpPr>
          <p:nvPr/>
        </p:nvSpPr>
        <p:spPr bwMode="auto">
          <a:xfrm>
            <a:off x="7620000" y="5073650"/>
            <a:ext cx="990600" cy="255588"/>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1037332" name="Rectangle 20"/>
          <p:cNvSpPr>
            <a:spLocks noChangeArrowheads="1"/>
          </p:cNvSpPr>
          <p:nvPr/>
        </p:nvSpPr>
        <p:spPr bwMode="auto">
          <a:xfrm>
            <a:off x="304800" y="457200"/>
            <a:ext cx="8534400" cy="685800"/>
          </a:xfrm>
          <a:prstGeom prst="rect">
            <a:avLst/>
          </a:prstGeom>
        </p:spPr>
        <p:txBody>
          <a:bodyPr/>
          <a:lstStyle/>
          <a:p>
            <a:r>
              <a:rPr lang="en-US" sz="4400" b="1" i="1" dirty="0">
                <a:solidFill>
                  <a:schemeClr val="tx2"/>
                </a:solidFill>
                <a:latin typeface="+mj-lt"/>
                <a:ea typeface="+mj-ea"/>
                <a:cs typeface="+mj-cs"/>
              </a:rPr>
              <a:t>Preparing the Financial Budgets</a:t>
            </a:r>
          </a:p>
        </p:txBody>
      </p:sp>
      <p:sp>
        <p:nvSpPr>
          <p:cNvPr id="1037337" name="Rectangle 25"/>
          <p:cNvSpPr>
            <a:spLocks noChangeArrowheads="1"/>
          </p:cNvSpPr>
          <p:nvPr/>
        </p:nvSpPr>
        <p:spPr bwMode="auto">
          <a:xfrm>
            <a:off x="7620000" y="4540250"/>
            <a:ext cx="990600" cy="255588"/>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1037338" name="Rectangle 26"/>
          <p:cNvSpPr>
            <a:spLocks noChangeArrowheads="1"/>
          </p:cNvSpPr>
          <p:nvPr/>
        </p:nvSpPr>
        <p:spPr bwMode="auto">
          <a:xfrm>
            <a:off x="7620000" y="4795838"/>
            <a:ext cx="990600" cy="255587"/>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1037341" name="Rectangle 29"/>
          <p:cNvSpPr>
            <a:spLocks noChangeArrowheads="1"/>
          </p:cNvSpPr>
          <p:nvPr/>
        </p:nvSpPr>
        <p:spPr bwMode="auto">
          <a:xfrm>
            <a:off x="5562600" y="4284663"/>
            <a:ext cx="990600" cy="255587"/>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1037342" name="Rectangle 30"/>
          <p:cNvSpPr>
            <a:spLocks noChangeArrowheads="1"/>
          </p:cNvSpPr>
          <p:nvPr/>
        </p:nvSpPr>
        <p:spPr bwMode="auto">
          <a:xfrm>
            <a:off x="5562600" y="4022725"/>
            <a:ext cx="990600" cy="255588"/>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1037343" name="Rectangle 31"/>
          <p:cNvSpPr>
            <a:spLocks noChangeArrowheads="1"/>
          </p:cNvSpPr>
          <p:nvPr/>
        </p:nvSpPr>
        <p:spPr bwMode="auto">
          <a:xfrm>
            <a:off x="4419600" y="4022725"/>
            <a:ext cx="1066800" cy="255588"/>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1037344" name="Rectangle 32"/>
          <p:cNvSpPr>
            <a:spLocks noChangeArrowheads="1"/>
          </p:cNvSpPr>
          <p:nvPr/>
        </p:nvSpPr>
        <p:spPr bwMode="auto">
          <a:xfrm>
            <a:off x="4419600" y="3778250"/>
            <a:ext cx="1066800" cy="255588"/>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2" name="Slide Number Placeholder 1"/>
          <p:cNvSpPr>
            <a:spLocks noGrp="1"/>
          </p:cNvSpPr>
          <p:nvPr>
            <p:ph type="sldNum" sz="quarter" idx="11"/>
          </p:nvPr>
        </p:nvSpPr>
        <p:spPr/>
        <p:txBody>
          <a:bodyPr/>
          <a:lstStyle/>
          <a:p>
            <a:fld id="{C29451F2-082B-4C80-89EB-46D8871DFE5E}" type="slidenum">
              <a:rPr lang="en-US" smtClean="0"/>
              <a:pPr/>
              <a:t>85</a:t>
            </a:fld>
            <a:endParaRPr lang="en-US" dirty="0"/>
          </a:p>
        </p:txBody>
      </p:sp>
    </p:spTree>
    <p:extLst>
      <p:ext uri="{BB962C8B-B14F-4D97-AF65-F5344CB8AC3E}">
        <p14:creationId xmlns:p14="http://schemas.microsoft.com/office/powerpoint/2010/main" xmlns="" val="413725887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xit" presetSubtype="8" fill="hold" grpId="0" nodeType="clickEffect">
                                  <p:stCondLst>
                                    <p:cond delay="0"/>
                                  </p:stCondLst>
                                  <p:childTnLst>
                                    <p:animEffect transition="out" filter="wipe(left)">
                                      <p:cBhvr>
                                        <p:cTn id="6" dur="500"/>
                                        <p:tgtEl>
                                          <p:spTgt spid="1037344"/>
                                        </p:tgtEl>
                                      </p:cBhvr>
                                    </p:animEffect>
                                    <p:set>
                                      <p:cBhvr>
                                        <p:cTn id="7" dur="1" fill="hold">
                                          <p:stCondLst>
                                            <p:cond delay="499"/>
                                          </p:stCondLst>
                                        </p:cTn>
                                        <p:tgtEl>
                                          <p:spTgt spid="1037344"/>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xit" presetSubtype="8" fill="hold" grpId="0" nodeType="clickEffect">
                                  <p:stCondLst>
                                    <p:cond delay="0"/>
                                  </p:stCondLst>
                                  <p:childTnLst>
                                    <p:animEffect transition="out" filter="wipe(left)">
                                      <p:cBhvr>
                                        <p:cTn id="11" dur="500"/>
                                        <p:tgtEl>
                                          <p:spTgt spid="1037343"/>
                                        </p:tgtEl>
                                      </p:cBhvr>
                                    </p:animEffect>
                                    <p:set>
                                      <p:cBhvr>
                                        <p:cTn id="12" dur="1" fill="hold">
                                          <p:stCondLst>
                                            <p:cond delay="499"/>
                                          </p:stCondLst>
                                        </p:cTn>
                                        <p:tgtEl>
                                          <p:spTgt spid="1037343"/>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xit" presetSubtype="8" fill="hold" grpId="0" nodeType="clickEffect">
                                  <p:stCondLst>
                                    <p:cond delay="0"/>
                                  </p:stCondLst>
                                  <p:childTnLst>
                                    <p:animEffect transition="out" filter="wipe(left)">
                                      <p:cBhvr>
                                        <p:cTn id="16" dur="500"/>
                                        <p:tgtEl>
                                          <p:spTgt spid="1037327"/>
                                        </p:tgtEl>
                                      </p:cBhvr>
                                    </p:animEffect>
                                    <p:set>
                                      <p:cBhvr>
                                        <p:cTn id="17" dur="1" fill="hold">
                                          <p:stCondLst>
                                            <p:cond delay="499"/>
                                          </p:stCondLst>
                                        </p:cTn>
                                        <p:tgtEl>
                                          <p:spTgt spid="1037327"/>
                                        </p:tgtEl>
                                        <p:attrNameLst>
                                          <p:attrName>style.visibility</p:attrName>
                                        </p:attrNameLst>
                                      </p:cBhvr>
                                      <p:to>
                                        <p:strVal val="hidden"/>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xit" presetSubtype="8" fill="hold" grpId="0" nodeType="clickEffect">
                                  <p:stCondLst>
                                    <p:cond delay="0"/>
                                  </p:stCondLst>
                                  <p:childTnLst>
                                    <p:animEffect transition="out" filter="wipe(left)">
                                      <p:cBhvr>
                                        <p:cTn id="21" dur="500"/>
                                        <p:tgtEl>
                                          <p:spTgt spid="1037342"/>
                                        </p:tgtEl>
                                      </p:cBhvr>
                                    </p:animEffect>
                                    <p:set>
                                      <p:cBhvr>
                                        <p:cTn id="22" dur="1" fill="hold">
                                          <p:stCondLst>
                                            <p:cond delay="499"/>
                                          </p:stCondLst>
                                        </p:cTn>
                                        <p:tgtEl>
                                          <p:spTgt spid="1037342"/>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xit" presetSubtype="8" fill="hold" grpId="0" nodeType="clickEffect">
                                  <p:stCondLst>
                                    <p:cond delay="0"/>
                                  </p:stCondLst>
                                  <p:childTnLst>
                                    <p:animEffect transition="out" filter="wipe(left)">
                                      <p:cBhvr>
                                        <p:cTn id="26" dur="500"/>
                                        <p:tgtEl>
                                          <p:spTgt spid="1037341"/>
                                        </p:tgtEl>
                                      </p:cBhvr>
                                    </p:animEffect>
                                    <p:set>
                                      <p:cBhvr>
                                        <p:cTn id="27" dur="1" fill="hold">
                                          <p:stCondLst>
                                            <p:cond delay="499"/>
                                          </p:stCondLst>
                                        </p:cTn>
                                        <p:tgtEl>
                                          <p:spTgt spid="1037341"/>
                                        </p:tgtEl>
                                        <p:attrNameLst>
                                          <p:attrName>style.visibility</p:attrName>
                                        </p:attrNameLst>
                                      </p:cBhvr>
                                      <p:to>
                                        <p:strVal val="hidden"/>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xit" presetSubtype="8" fill="hold" grpId="0" nodeType="clickEffect">
                                  <p:stCondLst>
                                    <p:cond delay="0"/>
                                  </p:stCondLst>
                                  <p:childTnLst>
                                    <p:animEffect transition="out" filter="wipe(left)">
                                      <p:cBhvr>
                                        <p:cTn id="31" dur="500"/>
                                        <p:tgtEl>
                                          <p:spTgt spid="1037328"/>
                                        </p:tgtEl>
                                      </p:cBhvr>
                                    </p:animEffect>
                                    <p:set>
                                      <p:cBhvr>
                                        <p:cTn id="32" dur="1" fill="hold">
                                          <p:stCondLst>
                                            <p:cond delay="499"/>
                                          </p:stCondLst>
                                        </p:cTn>
                                        <p:tgtEl>
                                          <p:spTgt spid="1037328"/>
                                        </p:tgtEl>
                                        <p:attrNameLst>
                                          <p:attrName>style.visibility</p:attrName>
                                        </p:attrNameLst>
                                      </p:cBhvr>
                                      <p:to>
                                        <p:strVal val="hidden"/>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xit" presetSubtype="8" fill="hold" grpId="0" nodeType="clickEffect">
                                  <p:stCondLst>
                                    <p:cond delay="0"/>
                                  </p:stCondLst>
                                  <p:childTnLst>
                                    <p:animEffect transition="out" filter="wipe(left)">
                                      <p:cBhvr>
                                        <p:cTn id="36" dur="500"/>
                                        <p:tgtEl>
                                          <p:spTgt spid="1037323"/>
                                        </p:tgtEl>
                                      </p:cBhvr>
                                    </p:animEffect>
                                    <p:set>
                                      <p:cBhvr>
                                        <p:cTn id="37" dur="1" fill="hold">
                                          <p:stCondLst>
                                            <p:cond delay="499"/>
                                          </p:stCondLst>
                                        </p:cTn>
                                        <p:tgtEl>
                                          <p:spTgt spid="1037323"/>
                                        </p:tgtEl>
                                        <p:attrNameLst>
                                          <p:attrName>style.visibility</p:attrName>
                                        </p:attrNameLst>
                                      </p:cBhvr>
                                      <p:to>
                                        <p:strVal val="hidden"/>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xit" presetSubtype="8" fill="hold" grpId="0" nodeType="clickEffect">
                                  <p:stCondLst>
                                    <p:cond delay="0"/>
                                  </p:stCondLst>
                                  <p:childTnLst>
                                    <p:animEffect transition="out" filter="wipe(left)">
                                      <p:cBhvr>
                                        <p:cTn id="41" dur="500"/>
                                        <p:tgtEl>
                                          <p:spTgt spid="1037324"/>
                                        </p:tgtEl>
                                      </p:cBhvr>
                                    </p:animEffect>
                                    <p:set>
                                      <p:cBhvr>
                                        <p:cTn id="42" dur="1" fill="hold">
                                          <p:stCondLst>
                                            <p:cond delay="499"/>
                                          </p:stCondLst>
                                        </p:cTn>
                                        <p:tgtEl>
                                          <p:spTgt spid="1037324"/>
                                        </p:tgtEl>
                                        <p:attrNameLst>
                                          <p:attrName>style.visibility</p:attrName>
                                        </p:attrNameLst>
                                      </p:cBhvr>
                                      <p:to>
                                        <p:strVal val="hidden"/>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xit" presetSubtype="8" fill="hold" grpId="0" nodeType="clickEffect">
                                  <p:stCondLst>
                                    <p:cond delay="0"/>
                                  </p:stCondLst>
                                  <p:childTnLst>
                                    <p:animEffect transition="out" filter="wipe(left)">
                                      <p:cBhvr>
                                        <p:cTn id="46" dur="500"/>
                                        <p:tgtEl>
                                          <p:spTgt spid="1037329"/>
                                        </p:tgtEl>
                                      </p:cBhvr>
                                    </p:animEffect>
                                    <p:set>
                                      <p:cBhvr>
                                        <p:cTn id="47" dur="1" fill="hold">
                                          <p:stCondLst>
                                            <p:cond delay="499"/>
                                          </p:stCondLst>
                                        </p:cTn>
                                        <p:tgtEl>
                                          <p:spTgt spid="1037329"/>
                                        </p:tgtEl>
                                        <p:attrNameLst>
                                          <p:attrName>style.visibility</p:attrName>
                                        </p:attrNameLst>
                                      </p:cBhvr>
                                      <p:to>
                                        <p:strVal val="hidden"/>
                                      </p:to>
                                    </p:se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xit" presetSubtype="8" fill="hold" grpId="0" nodeType="clickEffect">
                                  <p:stCondLst>
                                    <p:cond delay="0"/>
                                  </p:stCondLst>
                                  <p:childTnLst>
                                    <p:animEffect transition="out" filter="wipe(left)">
                                      <p:cBhvr>
                                        <p:cTn id="51" dur="500"/>
                                        <p:tgtEl>
                                          <p:spTgt spid="1037337"/>
                                        </p:tgtEl>
                                      </p:cBhvr>
                                    </p:animEffect>
                                    <p:set>
                                      <p:cBhvr>
                                        <p:cTn id="52" dur="1" fill="hold">
                                          <p:stCondLst>
                                            <p:cond delay="499"/>
                                          </p:stCondLst>
                                        </p:cTn>
                                        <p:tgtEl>
                                          <p:spTgt spid="1037337"/>
                                        </p:tgtEl>
                                        <p:attrNameLst>
                                          <p:attrName>style.visibility</p:attrName>
                                        </p:attrNameLst>
                                      </p:cBhvr>
                                      <p:to>
                                        <p:strVal val="hidden"/>
                                      </p:to>
                                    </p:set>
                                  </p:childTnLst>
                                </p:cTn>
                              </p:par>
                            </p:childTnLst>
                          </p:cTn>
                        </p:par>
                      </p:childTnLst>
                    </p:cTn>
                  </p:par>
                  <p:par>
                    <p:cTn id="53" fill="hold" nodeType="clickPar">
                      <p:stCondLst>
                        <p:cond delay="indefinite"/>
                      </p:stCondLst>
                      <p:childTnLst>
                        <p:par>
                          <p:cTn id="54" fill="hold" nodeType="withGroup">
                            <p:stCondLst>
                              <p:cond delay="0"/>
                            </p:stCondLst>
                            <p:childTnLst>
                              <p:par>
                                <p:cTn id="55" presetID="22" presetClass="exit" presetSubtype="8" fill="hold" grpId="0" nodeType="clickEffect">
                                  <p:stCondLst>
                                    <p:cond delay="0"/>
                                  </p:stCondLst>
                                  <p:childTnLst>
                                    <p:animEffect transition="out" filter="wipe(left)">
                                      <p:cBhvr>
                                        <p:cTn id="56" dur="500"/>
                                        <p:tgtEl>
                                          <p:spTgt spid="1037338"/>
                                        </p:tgtEl>
                                      </p:cBhvr>
                                    </p:animEffect>
                                    <p:set>
                                      <p:cBhvr>
                                        <p:cTn id="57" dur="1" fill="hold">
                                          <p:stCondLst>
                                            <p:cond delay="499"/>
                                          </p:stCondLst>
                                        </p:cTn>
                                        <p:tgtEl>
                                          <p:spTgt spid="1037338"/>
                                        </p:tgtEl>
                                        <p:attrNameLst>
                                          <p:attrName>style.visibility</p:attrName>
                                        </p:attrNameLst>
                                      </p:cBhvr>
                                      <p:to>
                                        <p:strVal val="hidden"/>
                                      </p:to>
                                    </p:set>
                                  </p:childTnLst>
                                </p:cTn>
                              </p:par>
                            </p:childTnLst>
                          </p:cTn>
                        </p:par>
                      </p:childTnLst>
                    </p:cTn>
                  </p:par>
                  <p:par>
                    <p:cTn id="58" fill="hold" nodeType="clickPar">
                      <p:stCondLst>
                        <p:cond delay="indefinite"/>
                      </p:stCondLst>
                      <p:childTnLst>
                        <p:par>
                          <p:cTn id="59" fill="hold" nodeType="withGroup">
                            <p:stCondLst>
                              <p:cond delay="0"/>
                            </p:stCondLst>
                            <p:childTnLst>
                              <p:par>
                                <p:cTn id="60" presetID="22" presetClass="exit" presetSubtype="8" fill="hold" grpId="0" nodeType="clickEffect">
                                  <p:stCondLst>
                                    <p:cond delay="0"/>
                                  </p:stCondLst>
                                  <p:childTnLst>
                                    <p:animEffect transition="out" filter="wipe(left)">
                                      <p:cBhvr>
                                        <p:cTn id="61" dur="500"/>
                                        <p:tgtEl>
                                          <p:spTgt spid="1037330"/>
                                        </p:tgtEl>
                                      </p:cBhvr>
                                    </p:animEffect>
                                    <p:set>
                                      <p:cBhvr>
                                        <p:cTn id="62" dur="1" fill="hold">
                                          <p:stCondLst>
                                            <p:cond delay="499"/>
                                          </p:stCondLst>
                                        </p:cTn>
                                        <p:tgtEl>
                                          <p:spTgt spid="103733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7323" grpId="0" animBg="1"/>
      <p:bldP spid="1037324" grpId="0" animBg="1"/>
      <p:bldP spid="1037327" grpId="0" animBg="1"/>
      <p:bldP spid="1037328" grpId="0" animBg="1"/>
      <p:bldP spid="1037329" grpId="0" animBg="1"/>
      <p:bldP spid="1037330" grpId="0" animBg="1"/>
      <p:bldP spid="1037337" grpId="0" animBg="1"/>
      <p:bldP spid="1037338" grpId="0" animBg="1"/>
      <p:bldP spid="1037341" grpId="0" animBg="1"/>
      <p:bldP spid="1037342" grpId="0" animBg="1"/>
      <p:bldP spid="1037343" grpId="0" animBg="1"/>
      <p:bldP spid="1037344"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81000" y="2514600"/>
            <a:ext cx="8305800" cy="3505200"/>
          </a:xfrm>
          <a:prstGeom prst="rect">
            <a:avLst/>
          </a:prstGeom>
          <a:noFill/>
          <a:ln w="19050" cap="sq">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63491" name="Rectangle 3"/>
          <p:cNvSpPr>
            <a:spLocks noGrp="1" noChangeArrowheads="1"/>
          </p:cNvSpPr>
          <p:nvPr>
            <p:ph type="body" sz="half" idx="1"/>
          </p:nvPr>
        </p:nvSpPr>
        <p:spPr>
          <a:xfrm>
            <a:off x="533400" y="1447800"/>
            <a:ext cx="8382000" cy="1041400"/>
          </a:xfrm>
          <a:solidFill>
            <a:schemeClr val="bg1"/>
          </a:solidFill>
        </p:spPr>
        <p:txBody>
          <a:bodyPr lIns="90488" tIns="44450" rIns="90488" bIns="44450"/>
          <a:lstStyle/>
          <a:p>
            <a:pPr marL="0" indent="0">
              <a:lnSpc>
                <a:spcPct val="120000"/>
              </a:lnSpc>
              <a:spcBef>
                <a:spcPct val="50000"/>
              </a:spcBef>
              <a:buClrTx/>
              <a:buSzPct val="80000"/>
              <a:buFontTx/>
              <a:buNone/>
            </a:pPr>
            <a:r>
              <a:rPr lang="en-US" sz="2200" smtClean="0">
                <a:solidFill>
                  <a:srgbClr val="800000"/>
                </a:solidFill>
                <a:effectLst/>
              </a:rPr>
              <a:t>Illustration </a:t>
            </a:r>
            <a:r>
              <a:rPr lang="en-US" sz="2200" b="0" smtClean="0">
                <a:effectLst/>
              </a:rPr>
              <a:t>–  Prepare a schedule of cash payments for direct materials.</a:t>
            </a:r>
          </a:p>
        </p:txBody>
      </p:sp>
      <p:sp>
        <p:nvSpPr>
          <p:cNvPr id="1039381" name="Rectangle 21"/>
          <p:cNvSpPr>
            <a:spLocks noChangeArrowheads="1"/>
          </p:cNvSpPr>
          <p:nvPr/>
        </p:nvSpPr>
        <p:spPr bwMode="auto">
          <a:xfrm>
            <a:off x="304800" y="457200"/>
            <a:ext cx="8534400" cy="685800"/>
          </a:xfrm>
          <a:prstGeom prst="rect">
            <a:avLst/>
          </a:prstGeom>
        </p:spPr>
        <p:txBody>
          <a:bodyPr/>
          <a:lstStyle/>
          <a:p>
            <a:r>
              <a:rPr lang="en-US" sz="4400" b="1" i="1" dirty="0">
                <a:solidFill>
                  <a:schemeClr val="tx2"/>
                </a:solidFill>
                <a:latin typeface="+mj-lt"/>
                <a:ea typeface="+mj-ea"/>
                <a:cs typeface="+mj-cs"/>
              </a:rPr>
              <a:t>Preparing the Financial Budgets</a:t>
            </a:r>
          </a:p>
        </p:txBody>
      </p:sp>
      <p:sp>
        <p:nvSpPr>
          <p:cNvPr id="1039386" name="Rectangle 26"/>
          <p:cNvSpPr>
            <a:spLocks noChangeArrowheads="1"/>
          </p:cNvSpPr>
          <p:nvPr/>
        </p:nvSpPr>
        <p:spPr bwMode="auto">
          <a:xfrm>
            <a:off x="6629400" y="4437063"/>
            <a:ext cx="990600" cy="255587"/>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1039387" name="Rectangle 27"/>
          <p:cNvSpPr>
            <a:spLocks noChangeArrowheads="1"/>
          </p:cNvSpPr>
          <p:nvPr/>
        </p:nvSpPr>
        <p:spPr bwMode="auto">
          <a:xfrm>
            <a:off x="6629400" y="4692650"/>
            <a:ext cx="990600" cy="255588"/>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1039388" name="Rectangle 28"/>
          <p:cNvSpPr>
            <a:spLocks noChangeArrowheads="1"/>
          </p:cNvSpPr>
          <p:nvPr/>
        </p:nvSpPr>
        <p:spPr bwMode="auto">
          <a:xfrm>
            <a:off x="4419600" y="5226050"/>
            <a:ext cx="1066800" cy="255588"/>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1039389" name="Rectangle 29"/>
          <p:cNvSpPr>
            <a:spLocks noChangeArrowheads="1"/>
          </p:cNvSpPr>
          <p:nvPr/>
        </p:nvSpPr>
        <p:spPr bwMode="auto">
          <a:xfrm>
            <a:off x="5562600" y="5226050"/>
            <a:ext cx="990600" cy="255588"/>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1039390" name="Rectangle 30"/>
          <p:cNvSpPr>
            <a:spLocks noChangeArrowheads="1"/>
          </p:cNvSpPr>
          <p:nvPr/>
        </p:nvSpPr>
        <p:spPr bwMode="auto">
          <a:xfrm>
            <a:off x="6629400" y="5226050"/>
            <a:ext cx="990600" cy="255588"/>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1039391" name="Rectangle 31"/>
          <p:cNvSpPr>
            <a:spLocks noChangeArrowheads="1"/>
          </p:cNvSpPr>
          <p:nvPr/>
        </p:nvSpPr>
        <p:spPr bwMode="auto">
          <a:xfrm>
            <a:off x="7620000" y="5226050"/>
            <a:ext cx="990600" cy="255588"/>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1039392" name="Rectangle 32"/>
          <p:cNvSpPr>
            <a:spLocks noChangeArrowheads="1"/>
          </p:cNvSpPr>
          <p:nvPr/>
        </p:nvSpPr>
        <p:spPr bwMode="auto">
          <a:xfrm>
            <a:off x="7620000" y="4692650"/>
            <a:ext cx="990600" cy="255588"/>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1039393" name="Rectangle 33"/>
          <p:cNvSpPr>
            <a:spLocks noChangeArrowheads="1"/>
          </p:cNvSpPr>
          <p:nvPr/>
        </p:nvSpPr>
        <p:spPr bwMode="auto">
          <a:xfrm>
            <a:off x="7620000" y="4948238"/>
            <a:ext cx="990600" cy="255587"/>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1039394" name="Rectangle 34"/>
          <p:cNvSpPr>
            <a:spLocks noChangeArrowheads="1"/>
          </p:cNvSpPr>
          <p:nvPr/>
        </p:nvSpPr>
        <p:spPr bwMode="auto">
          <a:xfrm>
            <a:off x="5562600" y="4437063"/>
            <a:ext cx="990600" cy="255587"/>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1039395" name="Rectangle 35"/>
          <p:cNvSpPr>
            <a:spLocks noChangeArrowheads="1"/>
          </p:cNvSpPr>
          <p:nvPr/>
        </p:nvSpPr>
        <p:spPr bwMode="auto">
          <a:xfrm>
            <a:off x="5562600" y="4175125"/>
            <a:ext cx="990600" cy="255588"/>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1039396" name="Rectangle 36"/>
          <p:cNvSpPr>
            <a:spLocks noChangeArrowheads="1"/>
          </p:cNvSpPr>
          <p:nvPr/>
        </p:nvSpPr>
        <p:spPr bwMode="auto">
          <a:xfrm>
            <a:off x="4419600" y="4175125"/>
            <a:ext cx="1066800" cy="255588"/>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1039397" name="Rectangle 37"/>
          <p:cNvSpPr>
            <a:spLocks noChangeArrowheads="1"/>
          </p:cNvSpPr>
          <p:nvPr/>
        </p:nvSpPr>
        <p:spPr bwMode="auto">
          <a:xfrm>
            <a:off x="4419600" y="3930650"/>
            <a:ext cx="1066800" cy="255588"/>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p>
        </p:txBody>
      </p:sp>
      <p:sp>
        <p:nvSpPr>
          <p:cNvPr id="2" name="Slide Number Placeholder 1"/>
          <p:cNvSpPr>
            <a:spLocks noGrp="1"/>
          </p:cNvSpPr>
          <p:nvPr>
            <p:ph type="sldNum" sz="quarter" idx="11"/>
          </p:nvPr>
        </p:nvSpPr>
        <p:spPr/>
        <p:txBody>
          <a:bodyPr/>
          <a:lstStyle/>
          <a:p>
            <a:fld id="{C29451F2-082B-4C80-89EB-46D8871DFE5E}" type="slidenum">
              <a:rPr lang="en-US" smtClean="0"/>
              <a:pPr/>
              <a:t>86</a:t>
            </a:fld>
            <a:endParaRPr lang="en-US" dirty="0"/>
          </a:p>
        </p:txBody>
      </p:sp>
    </p:spTree>
    <p:extLst>
      <p:ext uri="{BB962C8B-B14F-4D97-AF65-F5344CB8AC3E}">
        <p14:creationId xmlns:p14="http://schemas.microsoft.com/office/powerpoint/2010/main" xmlns="" val="303036704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xit" presetSubtype="8" fill="hold" grpId="0" nodeType="clickEffect">
                                  <p:stCondLst>
                                    <p:cond delay="0"/>
                                  </p:stCondLst>
                                  <p:childTnLst>
                                    <p:animEffect transition="out" filter="wipe(left)">
                                      <p:cBhvr>
                                        <p:cTn id="6" dur="500"/>
                                        <p:tgtEl>
                                          <p:spTgt spid="1039397"/>
                                        </p:tgtEl>
                                      </p:cBhvr>
                                    </p:animEffect>
                                    <p:set>
                                      <p:cBhvr>
                                        <p:cTn id="7" dur="1" fill="hold">
                                          <p:stCondLst>
                                            <p:cond delay="499"/>
                                          </p:stCondLst>
                                        </p:cTn>
                                        <p:tgtEl>
                                          <p:spTgt spid="1039397"/>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xit" presetSubtype="8" fill="hold" grpId="0" nodeType="clickEffect">
                                  <p:stCondLst>
                                    <p:cond delay="0"/>
                                  </p:stCondLst>
                                  <p:childTnLst>
                                    <p:animEffect transition="out" filter="wipe(left)">
                                      <p:cBhvr>
                                        <p:cTn id="11" dur="500"/>
                                        <p:tgtEl>
                                          <p:spTgt spid="1039396"/>
                                        </p:tgtEl>
                                      </p:cBhvr>
                                    </p:animEffect>
                                    <p:set>
                                      <p:cBhvr>
                                        <p:cTn id="12" dur="1" fill="hold">
                                          <p:stCondLst>
                                            <p:cond delay="499"/>
                                          </p:stCondLst>
                                        </p:cTn>
                                        <p:tgtEl>
                                          <p:spTgt spid="1039396"/>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xit" presetSubtype="8" fill="hold" grpId="0" nodeType="clickEffect">
                                  <p:stCondLst>
                                    <p:cond delay="0"/>
                                  </p:stCondLst>
                                  <p:childTnLst>
                                    <p:animEffect transition="out" filter="wipe(left)">
                                      <p:cBhvr>
                                        <p:cTn id="16" dur="500"/>
                                        <p:tgtEl>
                                          <p:spTgt spid="1039388"/>
                                        </p:tgtEl>
                                      </p:cBhvr>
                                    </p:animEffect>
                                    <p:set>
                                      <p:cBhvr>
                                        <p:cTn id="17" dur="1" fill="hold">
                                          <p:stCondLst>
                                            <p:cond delay="499"/>
                                          </p:stCondLst>
                                        </p:cTn>
                                        <p:tgtEl>
                                          <p:spTgt spid="1039388"/>
                                        </p:tgtEl>
                                        <p:attrNameLst>
                                          <p:attrName>style.visibility</p:attrName>
                                        </p:attrNameLst>
                                      </p:cBhvr>
                                      <p:to>
                                        <p:strVal val="hidden"/>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xit" presetSubtype="8" fill="hold" grpId="0" nodeType="clickEffect">
                                  <p:stCondLst>
                                    <p:cond delay="0"/>
                                  </p:stCondLst>
                                  <p:childTnLst>
                                    <p:animEffect transition="out" filter="wipe(left)">
                                      <p:cBhvr>
                                        <p:cTn id="21" dur="500"/>
                                        <p:tgtEl>
                                          <p:spTgt spid="1039395"/>
                                        </p:tgtEl>
                                      </p:cBhvr>
                                    </p:animEffect>
                                    <p:set>
                                      <p:cBhvr>
                                        <p:cTn id="22" dur="1" fill="hold">
                                          <p:stCondLst>
                                            <p:cond delay="499"/>
                                          </p:stCondLst>
                                        </p:cTn>
                                        <p:tgtEl>
                                          <p:spTgt spid="1039395"/>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xit" presetSubtype="8" fill="hold" grpId="0" nodeType="clickEffect">
                                  <p:stCondLst>
                                    <p:cond delay="0"/>
                                  </p:stCondLst>
                                  <p:childTnLst>
                                    <p:animEffect transition="out" filter="wipe(left)">
                                      <p:cBhvr>
                                        <p:cTn id="26" dur="500"/>
                                        <p:tgtEl>
                                          <p:spTgt spid="1039394"/>
                                        </p:tgtEl>
                                      </p:cBhvr>
                                    </p:animEffect>
                                    <p:set>
                                      <p:cBhvr>
                                        <p:cTn id="27" dur="1" fill="hold">
                                          <p:stCondLst>
                                            <p:cond delay="499"/>
                                          </p:stCondLst>
                                        </p:cTn>
                                        <p:tgtEl>
                                          <p:spTgt spid="1039394"/>
                                        </p:tgtEl>
                                        <p:attrNameLst>
                                          <p:attrName>style.visibility</p:attrName>
                                        </p:attrNameLst>
                                      </p:cBhvr>
                                      <p:to>
                                        <p:strVal val="hidden"/>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xit" presetSubtype="8" fill="hold" grpId="0" nodeType="clickEffect">
                                  <p:stCondLst>
                                    <p:cond delay="0"/>
                                  </p:stCondLst>
                                  <p:childTnLst>
                                    <p:animEffect transition="out" filter="wipe(left)">
                                      <p:cBhvr>
                                        <p:cTn id="31" dur="500"/>
                                        <p:tgtEl>
                                          <p:spTgt spid="1039389"/>
                                        </p:tgtEl>
                                      </p:cBhvr>
                                    </p:animEffect>
                                    <p:set>
                                      <p:cBhvr>
                                        <p:cTn id="32" dur="1" fill="hold">
                                          <p:stCondLst>
                                            <p:cond delay="499"/>
                                          </p:stCondLst>
                                        </p:cTn>
                                        <p:tgtEl>
                                          <p:spTgt spid="1039389"/>
                                        </p:tgtEl>
                                        <p:attrNameLst>
                                          <p:attrName>style.visibility</p:attrName>
                                        </p:attrNameLst>
                                      </p:cBhvr>
                                      <p:to>
                                        <p:strVal val="hidden"/>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xit" presetSubtype="8" fill="hold" grpId="0" nodeType="clickEffect">
                                  <p:stCondLst>
                                    <p:cond delay="0"/>
                                  </p:stCondLst>
                                  <p:childTnLst>
                                    <p:animEffect transition="out" filter="wipe(left)">
                                      <p:cBhvr>
                                        <p:cTn id="36" dur="500"/>
                                        <p:tgtEl>
                                          <p:spTgt spid="1039386"/>
                                        </p:tgtEl>
                                      </p:cBhvr>
                                    </p:animEffect>
                                    <p:set>
                                      <p:cBhvr>
                                        <p:cTn id="37" dur="1" fill="hold">
                                          <p:stCondLst>
                                            <p:cond delay="499"/>
                                          </p:stCondLst>
                                        </p:cTn>
                                        <p:tgtEl>
                                          <p:spTgt spid="1039386"/>
                                        </p:tgtEl>
                                        <p:attrNameLst>
                                          <p:attrName>style.visibility</p:attrName>
                                        </p:attrNameLst>
                                      </p:cBhvr>
                                      <p:to>
                                        <p:strVal val="hidden"/>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xit" presetSubtype="8" fill="hold" grpId="0" nodeType="clickEffect">
                                  <p:stCondLst>
                                    <p:cond delay="0"/>
                                  </p:stCondLst>
                                  <p:childTnLst>
                                    <p:animEffect transition="out" filter="wipe(left)">
                                      <p:cBhvr>
                                        <p:cTn id="41" dur="500"/>
                                        <p:tgtEl>
                                          <p:spTgt spid="1039387"/>
                                        </p:tgtEl>
                                      </p:cBhvr>
                                    </p:animEffect>
                                    <p:set>
                                      <p:cBhvr>
                                        <p:cTn id="42" dur="1" fill="hold">
                                          <p:stCondLst>
                                            <p:cond delay="499"/>
                                          </p:stCondLst>
                                        </p:cTn>
                                        <p:tgtEl>
                                          <p:spTgt spid="1039387"/>
                                        </p:tgtEl>
                                        <p:attrNameLst>
                                          <p:attrName>style.visibility</p:attrName>
                                        </p:attrNameLst>
                                      </p:cBhvr>
                                      <p:to>
                                        <p:strVal val="hidden"/>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xit" presetSubtype="8" fill="hold" grpId="0" nodeType="clickEffect">
                                  <p:stCondLst>
                                    <p:cond delay="0"/>
                                  </p:stCondLst>
                                  <p:childTnLst>
                                    <p:animEffect transition="out" filter="wipe(left)">
                                      <p:cBhvr>
                                        <p:cTn id="46" dur="500"/>
                                        <p:tgtEl>
                                          <p:spTgt spid="1039390"/>
                                        </p:tgtEl>
                                      </p:cBhvr>
                                    </p:animEffect>
                                    <p:set>
                                      <p:cBhvr>
                                        <p:cTn id="47" dur="1" fill="hold">
                                          <p:stCondLst>
                                            <p:cond delay="499"/>
                                          </p:stCondLst>
                                        </p:cTn>
                                        <p:tgtEl>
                                          <p:spTgt spid="1039390"/>
                                        </p:tgtEl>
                                        <p:attrNameLst>
                                          <p:attrName>style.visibility</p:attrName>
                                        </p:attrNameLst>
                                      </p:cBhvr>
                                      <p:to>
                                        <p:strVal val="hidden"/>
                                      </p:to>
                                    </p:se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xit" presetSubtype="8" fill="hold" grpId="0" nodeType="clickEffect">
                                  <p:stCondLst>
                                    <p:cond delay="0"/>
                                  </p:stCondLst>
                                  <p:childTnLst>
                                    <p:animEffect transition="out" filter="wipe(left)">
                                      <p:cBhvr>
                                        <p:cTn id="51" dur="500"/>
                                        <p:tgtEl>
                                          <p:spTgt spid="1039392"/>
                                        </p:tgtEl>
                                      </p:cBhvr>
                                    </p:animEffect>
                                    <p:set>
                                      <p:cBhvr>
                                        <p:cTn id="52" dur="1" fill="hold">
                                          <p:stCondLst>
                                            <p:cond delay="499"/>
                                          </p:stCondLst>
                                        </p:cTn>
                                        <p:tgtEl>
                                          <p:spTgt spid="1039392"/>
                                        </p:tgtEl>
                                        <p:attrNameLst>
                                          <p:attrName>style.visibility</p:attrName>
                                        </p:attrNameLst>
                                      </p:cBhvr>
                                      <p:to>
                                        <p:strVal val="hidden"/>
                                      </p:to>
                                    </p:set>
                                  </p:childTnLst>
                                </p:cTn>
                              </p:par>
                            </p:childTnLst>
                          </p:cTn>
                        </p:par>
                      </p:childTnLst>
                    </p:cTn>
                  </p:par>
                  <p:par>
                    <p:cTn id="53" fill="hold" nodeType="clickPar">
                      <p:stCondLst>
                        <p:cond delay="indefinite"/>
                      </p:stCondLst>
                      <p:childTnLst>
                        <p:par>
                          <p:cTn id="54" fill="hold" nodeType="withGroup">
                            <p:stCondLst>
                              <p:cond delay="0"/>
                            </p:stCondLst>
                            <p:childTnLst>
                              <p:par>
                                <p:cTn id="55" presetID="22" presetClass="exit" presetSubtype="8" fill="hold" grpId="0" nodeType="clickEffect">
                                  <p:stCondLst>
                                    <p:cond delay="0"/>
                                  </p:stCondLst>
                                  <p:childTnLst>
                                    <p:animEffect transition="out" filter="wipe(left)">
                                      <p:cBhvr>
                                        <p:cTn id="56" dur="500"/>
                                        <p:tgtEl>
                                          <p:spTgt spid="1039393"/>
                                        </p:tgtEl>
                                      </p:cBhvr>
                                    </p:animEffect>
                                    <p:set>
                                      <p:cBhvr>
                                        <p:cTn id="57" dur="1" fill="hold">
                                          <p:stCondLst>
                                            <p:cond delay="499"/>
                                          </p:stCondLst>
                                        </p:cTn>
                                        <p:tgtEl>
                                          <p:spTgt spid="1039393"/>
                                        </p:tgtEl>
                                        <p:attrNameLst>
                                          <p:attrName>style.visibility</p:attrName>
                                        </p:attrNameLst>
                                      </p:cBhvr>
                                      <p:to>
                                        <p:strVal val="hidden"/>
                                      </p:to>
                                    </p:set>
                                  </p:childTnLst>
                                </p:cTn>
                              </p:par>
                            </p:childTnLst>
                          </p:cTn>
                        </p:par>
                      </p:childTnLst>
                    </p:cTn>
                  </p:par>
                  <p:par>
                    <p:cTn id="58" fill="hold" nodeType="clickPar">
                      <p:stCondLst>
                        <p:cond delay="indefinite"/>
                      </p:stCondLst>
                      <p:childTnLst>
                        <p:par>
                          <p:cTn id="59" fill="hold" nodeType="withGroup">
                            <p:stCondLst>
                              <p:cond delay="0"/>
                            </p:stCondLst>
                            <p:childTnLst>
                              <p:par>
                                <p:cTn id="60" presetID="22" presetClass="exit" presetSubtype="8" fill="hold" grpId="0" nodeType="clickEffect">
                                  <p:stCondLst>
                                    <p:cond delay="0"/>
                                  </p:stCondLst>
                                  <p:childTnLst>
                                    <p:animEffect transition="out" filter="wipe(left)">
                                      <p:cBhvr>
                                        <p:cTn id="61" dur="500"/>
                                        <p:tgtEl>
                                          <p:spTgt spid="1039391"/>
                                        </p:tgtEl>
                                      </p:cBhvr>
                                    </p:animEffect>
                                    <p:set>
                                      <p:cBhvr>
                                        <p:cTn id="62" dur="1" fill="hold">
                                          <p:stCondLst>
                                            <p:cond delay="499"/>
                                          </p:stCondLst>
                                        </p:cTn>
                                        <p:tgtEl>
                                          <p:spTgt spid="103939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9386" grpId="0" animBg="1"/>
      <p:bldP spid="1039387" grpId="0" animBg="1"/>
      <p:bldP spid="1039388" grpId="0" animBg="1"/>
      <p:bldP spid="1039389" grpId="0" animBg="1"/>
      <p:bldP spid="1039390" grpId="0" animBg="1"/>
      <p:bldP spid="1039391" grpId="0" animBg="1"/>
      <p:bldP spid="1039392" grpId="0" animBg="1"/>
      <p:bldP spid="1039393" grpId="0" animBg="1"/>
      <p:bldP spid="1039394" grpId="0" animBg="1"/>
      <p:bldP spid="1039395" grpId="0" animBg="1"/>
      <p:bldP spid="1039396" grpId="0" animBg="1"/>
      <p:bldP spid="1039397"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895475" y="1447800"/>
            <a:ext cx="6943725" cy="5072063"/>
          </a:xfrm>
          <a:prstGeom prst="rect">
            <a:avLst/>
          </a:prstGeom>
          <a:noFill/>
          <a:ln w="19050" cap="sq" algn="ctr">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64515" name="Rectangle 3"/>
          <p:cNvSpPr>
            <a:spLocks noGrp="1" noChangeArrowheads="1"/>
          </p:cNvSpPr>
          <p:nvPr>
            <p:ph type="body" sz="half" idx="1"/>
          </p:nvPr>
        </p:nvSpPr>
        <p:spPr>
          <a:xfrm>
            <a:off x="228600" y="1371600"/>
            <a:ext cx="1676400" cy="457200"/>
          </a:xfrm>
          <a:noFill/>
          <a:extLst>
            <a:ext uri="{909E8E84-426E-40DD-AFC4-6F175D3DCCD1}">
              <a14:hiddenFill xmlns:a14="http://schemas.microsoft.com/office/drawing/2010/main" xmlns="">
                <a:solidFill>
                  <a:srgbClr val="FFFFFF"/>
                </a:solidFill>
              </a14:hiddenFill>
            </a:ext>
          </a:extLst>
        </p:spPr>
        <p:txBody>
          <a:bodyPr lIns="90488" tIns="44450" rIns="90488" bIns="44450"/>
          <a:lstStyle/>
          <a:p>
            <a:pPr marL="0" indent="0">
              <a:lnSpc>
                <a:spcPct val="120000"/>
              </a:lnSpc>
              <a:spcBef>
                <a:spcPct val="50000"/>
              </a:spcBef>
              <a:buClrTx/>
              <a:buSzPct val="80000"/>
              <a:buFontTx/>
              <a:buNone/>
            </a:pPr>
            <a:r>
              <a:rPr lang="en-US" sz="2000" smtClean="0">
                <a:solidFill>
                  <a:srgbClr val="800000"/>
                </a:solidFill>
                <a:effectLst/>
              </a:rPr>
              <a:t>Illustration</a:t>
            </a:r>
            <a:endParaRPr lang="en-US" sz="2000" b="0" smtClean="0">
              <a:effectLst/>
            </a:endParaRPr>
          </a:p>
        </p:txBody>
      </p:sp>
      <p:sp>
        <p:nvSpPr>
          <p:cNvPr id="1041429" name="Rectangle 21"/>
          <p:cNvSpPr>
            <a:spLocks noChangeArrowheads="1"/>
          </p:cNvSpPr>
          <p:nvPr/>
        </p:nvSpPr>
        <p:spPr bwMode="auto">
          <a:xfrm>
            <a:off x="304800" y="457200"/>
            <a:ext cx="8534400" cy="685800"/>
          </a:xfrm>
          <a:prstGeom prst="rect">
            <a:avLst/>
          </a:prstGeom>
        </p:spPr>
        <p:txBody>
          <a:bodyPr/>
          <a:lstStyle/>
          <a:p>
            <a:r>
              <a:rPr lang="en-US" sz="4400" b="1" i="1" dirty="0">
                <a:solidFill>
                  <a:schemeClr val="tx2"/>
                </a:solidFill>
                <a:latin typeface="+mj-lt"/>
                <a:ea typeface="+mj-ea"/>
                <a:cs typeface="+mj-cs"/>
              </a:rPr>
              <a:t>Preparing the Financial Budgets</a:t>
            </a:r>
          </a:p>
        </p:txBody>
      </p:sp>
      <p:sp>
        <p:nvSpPr>
          <p:cNvPr id="2" name="Slide Number Placeholder 1"/>
          <p:cNvSpPr>
            <a:spLocks noGrp="1"/>
          </p:cNvSpPr>
          <p:nvPr>
            <p:ph type="sldNum" sz="quarter" idx="11"/>
          </p:nvPr>
        </p:nvSpPr>
        <p:spPr/>
        <p:txBody>
          <a:bodyPr/>
          <a:lstStyle/>
          <a:p>
            <a:fld id="{C29451F2-082B-4C80-89EB-46D8871DFE5E}" type="slidenum">
              <a:rPr lang="en-US" smtClean="0"/>
              <a:pPr/>
              <a:t>87</a:t>
            </a:fld>
            <a:endParaRPr lang="en-US" dirty="0"/>
          </a:p>
        </p:txBody>
      </p:sp>
    </p:spTree>
    <p:extLst>
      <p:ext uri="{BB962C8B-B14F-4D97-AF65-F5344CB8AC3E}">
        <p14:creationId xmlns:p14="http://schemas.microsoft.com/office/powerpoint/2010/main" xmlns="" val="22009686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body" sz="half" idx="1"/>
          </p:nvPr>
        </p:nvSpPr>
        <p:spPr>
          <a:xfrm>
            <a:off x="914400" y="2057400"/>
            <a:ext cx="7467600" cy="1828800"/>
          </a:xfrm>
          <a:noFill/>
          <a:ln cap="flat" algn="ctr">
            <a:solidFill>
              <a:schemeClr val="bg1"/>
            </a:solidFill>
          </a:ln>
          <a:extLst>
            <a:ext uri="{909E8E84-426E-40DD-AFC4-6F175D3DCCD1}">
              <a14:hiddenFill xmlns:a14="http://schemas.microsoft.com/office/drawing/2010/main" xmlns="">
                <a:solidFill>
                  <a:srgbClr val="FFFFFF"/>
                </a:solidFill>
              </a14:hiddenFill>
            </a:ext>
          </a:extLst>
        </p:spPr>
        <p:txBody>
          <a:bodyPr lIns="90488" tIns="44450" rIns="90488" bIns="44450"/>
          <a:lstStyle/>
          <a:p>
            <a:pPr marL="457200" indent="-457200">
              <a:lnSpc>
                <a:spcPct val="120000"/>
              </a:lnSpc>
              <a:spcBef>
                <a:spcPct val="60000"/>
              </a:spcBef>
              <a:buClrTx/>
              <a:buSzPct val="80000"/>
              <a:buFont typeface="Wingdings" panose="05000000000000000000" pitchFamily="2" charset="2"/>
              <a:buChar char="u"/>
            </a:pPr>
            <a:r>
              <a:rPr lang="en-US" sz="2200" smtClean="0">
                <a:solidFill>
                  <a:srgbClr val="800000"/>
                </a:solidFill>
                <a:effectLst/>
              </a:rPr>
              <a:t>Developed</a:t>
            </a:r>
            <a:r>
              <a:rPr lang="en-US" sz="2200" b="0" smtClean="0">
                <a:effectLst/>
              </a:rPr>
              <a:t> from the budgeted balance sheet for the preceding year and the budgets for the current year.</a:t>
            </a:r>
          </a:p>
        </p:txBody>
      </p:sp>
      <p:sp>
        <p:nvSpPr>
          <p:cNvPr id="66564" name="Text Box 5"/>
          <p:cNvSpPr txBox="1">
            <a:spLocks noChangeArrowheads="1"/>
          </p:cNvSpPr>
          <p:nvPr/>
        </p:nvSpPr>
        <p:spPr bwMode="auto">
          <a:xfrm>
            <a:off x="609600" y="1462088"/>
            <a:ext cx="8001000" cy="519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sz="2800" b="1">
                <a:solidFill>
                  <a:srgbClr val="800000"/>
                </a:solidFill>
                <a:latin typeface="Arial" panose="020B0604020202020204" pitchFamily="34" charset="0"/>
              </a:rPr>
              <a:t>Budgeted Balance Sheet</a:t>
            </a:r>
          </a:p>
        </p:txBody>
      </p:sp>
      <p:sp>
        <p:nvSpPr>
          <p:cNvPr id="1086471" name="Rectangle 7"/>
          <p:cNvSpPr>
            <a:spLocks noChangeArrowheads="1"/>
          </p:cNvSpPr>
          <p:nvPr/>
        </p:nvSpPr>
        <p:spPr bwMode="auto">
          <a:xfrm>
            <a:off x="304800" y="457200"/>
            <a:ext cx="8534400" cy="685800"/>
          </a:xfrm>
          <a:prstGeom prst="rect">
            <a:avLst/>
          </a:prstGeom>
        </p:spPr>
        <p:txBody>
          <a:bodyPr/>
          <a:lstStyle/>
          <a:p>
            <a:r>
              <a:rPr lang="en-US" sz="4400" b="1" i="1" dirty="0">
                <a:solidFill>
                  <a:schemeClr val="tx2"/>
                </a:solidFill>
                <a:latin typeface="+mj-lt"/>
                <a:ea typeface="+mj-ea"/>
                <a:cs typeface="+mj-cs"/>
              </a:rPr>
              <a:t>Preparing the Financial Budgets</a:t>
            </a:r>
          </a:p>
        </p:txBody>
      </p:sp>
      <p:sp>
        <p:nvSpPr>
          <p:cNvPr id="66567" name="Text Box 9"/>
          <p:cNvSpPr txBox="1">
            <a:spLocks noChangeArrowheads="1"/>
          </p:cNvSpPr>
          <p:nvPr/>
        </p:nvSpPr>
        <p:spPr bwMode="auto">
          <a:xfrm>
            <a:off x="609600" y="3462338"/>
            <a:ext cx="8077200" cy="914400"/>
          </a:xfrm>
          <a:prstGeom prst="rect">
            <a:avLst/>
          </a:prstGeom>
          <a:noFill/>
          <a:ln w="12700" algn="ctr">
            <a:solidFill>
              <a:schemeClr val="bg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lIns="90488" tIns="44450" rIns="90488" bIns="44450"/>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120000"/>
              </a:lnSpc>
              <a:spcBef>
                <a:spcPct val="40000"/>
              </a:spcBef>
              <a:buSzPct val="80000"/>
            </a:pPr>
            <a:r>
              <a:rPr lang="en-US" sz="2100" b="1">
                <a:latin typeface="+mn-lt"/>
              </a:rPr>
              <a:t>Illustration:  </a:t>
            </a:r>
            <a:r>
              <a:rPr lang="en-US" sz="2100">
                <a:latin typeface="+mn-lt"/>
              </a:rPr>
              <a:t>Pertinent data from the </a:t>
            </a:r>
            <a:r>
              <a:rPr lang="en-US" sz="2100" b="1">
                <a:latin typeface="+mn-lt"/>
              </a:rPr>
              <a:t>budgeted balance sheet</a:t>
            </a:r>
            <a:r>
              <a:rPr lang="en-US" sz="2100">
                <a:latin typeface="+mn-lt"/>
              </a:rPr>
              <a:t> at December 31, 2013, are as follows.</a:t>
            </a:r>
          </a:p>
        </p:txBody>
      </p:sp>
      <p:pic>
        <p:nvPicPr>
          <p:cNvPr id="66568" name="Picture 11"/>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81000" y="4573588"/>
            <a:ext cx="8382000" cy="703262"/>
          </a:xfrm>
          <a:prstGeom prst="rect">
            <a:avLst/>
          </a:prstGeom>
          <a:noFill/>
          <a:ln w="19050" cap="sq" algn="ctr">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C29451F2-082B-4C80-89EB-46D8871DFE5E}" type="slidenum">
              <a:rPr lang="en-US" smtClean="0"/>
              <a:pPr/>
              <a:t>88</a:t>
            </a:fld>
            <a:endParaRPr lang="en-US"/>
          </a:p>
        </p:txBody>
      </p:sp>
    </p:spTree>
    <p:extLst>
      <p:ext uri="{BB962C8B-B14F-4D97-AF65-F5344CB8AC3E}">
        <p14:creationId xmlns:p14="http://schemas.microsoft.com/office/powerpoint/2010/main" xmlns="" val="68804302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2706" name="Rectangle 3"/>
          <p:cNvSpPr>
            <a:spLocks noChangeArrowheads="1"/>
          </p:cNvSpPr>
          <p:nvPr/>
        </p:nvSpPr>
        <p:spPr bwMode="auto">
          <a:xfrm>
            <a:off x="762000" y="1355725"/>
            <a:ext cx="8001000" cy="2378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tabLst>
                <a:tab pos="2057400" algn="l"/>
              </a:tabLst>
              <a:defRPr sz="2400">
                <a:solidFill>
                  <a:schemeClr val="tx1"/>
                </a:solidFill>
                <a:latin typeface="Times New Roman" panose="02020603050405020304" pitchFamily="18" charset="0"/>
              </a:defRPr>
            </a:lvl1pPr>
            <a:lvl2pPr marL="742950" indent="-285750">
              <a:tabLst>
                <a:tab pos="2057400" algn="l"/>
              </a:tabLst>
              <a:defRPr sz="2400">
                <a:solidFill>
                  <a:schemeClr val="tx1"/>
                </a:solidFill>
                <a:latin typeface="Times New Roman" panose="02020603050405020304" pitchFamily="18" charset="0"/>
              </a:defRPr>
            </a:lvl2pPr>
            <a:lvl3pPr marL="1143000" indent="-228600">
              <a:tabLst>
                <a:tab pos="2057400" algn="l"/>
              </a:tabLst>
              <a:defRPr sz="2400">
                <a:solidFill>
                  <a:schemeClr val="tx1"/>
                </a:solidFill>
                <a:latin typeface="Times New Roman" panose="02020603050405020304" pitchFamily="18" charset="0"/>
              </a:defRPr>
            </a:lvl3pPr>
            <a:lvl4pPr marL="1600200" indent="-228600">
              <a:tabLst>
                <a:tab pos="2057400" algn="l"/>
              </a:tabLst>
              <a:defRPr sz="2400">
                <a:solidFill>
                  <a:schemeClr val="tx1"/>
                </a:solidFill>
                <a:latin typeface="Times New Roman" panose="02020603050405020304" pitchFamily="18" charset="0"/>
              </a:defRPr>
            </a:lvl4pPr>
            <a:lvl5pPr marL="2057400" indent="-228600">
              <a:tabLst>
                <a:tab pos="2057400" algn="l"/>
              </a:tabLst>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tabLst>
                <a:tab pos="2057400" algn="l"/>
              </a:tabLs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tabLst>
                <a:tab pos="2057400" algn="l"/>
              </a:tabLs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tabLst>
                <a:tab pos="2057400" algn="l"/>
              </a:tabLs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tabLst>
                <a:tab pos="2057400" algn="l"/>
              </a:tabLst>
              <a:defRPr sz="2400">
                <a:solidFill>
                  <a:schemeClr val="tx1"/>
                </a:solidFill>
                <a:latin typeface="Times New Roman" panose="02020603050405020304" pitchFamily="18" charset="0"/>
              </a:defRPr>
            </a:lvl9pPr>
          </a:lstStyle>
          <a:p>
            <a:pPr>
              <a:lnSpc>
                <a:spcPct val="125000"/>
              </a:lnSpc>
            </a:pPr>
            <a:r>
              <a:rPr lang="en-US" sz="2000" dirty="0">
                <a:latin typeface="+mn-lt"/>
              </a:rPr>
              <a:t>Martian Company management wants to maintain a minimum monthly cash balance of $15,000. At the beginning of March, the cash balance is $16,500, expected cash receipts for March are $210,000, and cash disbursements are expected to be $220,000.  How much cash, if any, must be borrowed to maintain the desired minimum monthly balance?</a:t>
            </a:r>
          </a:p>
        </p:txBody>
      </p:sp>
      <p:pic>
        <p:nvPicPr>
          <p:cNvPr id="72707" name="Picture 9"/>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762000" y="3886200"/>
            <a:ext cx="7724775" cy="2398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pic>
      <p:sp>
        <p:nvSpPr>
          <p:cNvPr id="1056778" name="Rectangle 10"/>
          <p:cNvSpPr>
            <a:spLocks noChangeArrowheads="1"/>
          </p:cNvSpPr>
          <p:nvPr/>
        </p:nvSpPr>
        <p:spPr bwMode="auto">
          <a:xfrm>
            <a:off x="1219200" y="4208463"/>
            <a:ext cx="6858000" cy="3048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atin typeface="+mn-lt"/>
            </a:endParaRPr>
          </a:p>
        </p:txBody>
      </p:sp>
      <p:sp>
        <p:nvSpPr>
          <p:cNvPr id="1056779" name="Rectangle 11"/>
          <p:cNvSpPr>
            <a:spLocks noChangeArrowheads="1"/>
          </p:cNvSpPr>
          <p:nvPr/>
        </p:nvSpPr>
        <p:spPr bwMode="auto">
          <a:xfrm>
            <a:off x="1219200" y="4513263"/>
            <a:ext cx="6858000" cy="3048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atin typeface="+mn-lt"/>
            </a:endParaRPr>
          </a:p>
        </p:txBody>
      </p:sp>
      <p:sp>
        <p:nvSpPr>
          <p:cNvPr id="1056780" name="Rectangle 12"/>
          <p:cNvSpPr>
            <a:spLocks noChangeArrowheads="1"/>
          </p:cNvSpPr>
          <p:nvPr/>
        </p:nvSpPr>
        <p:spPr bwMode="auto">
          <a:xfrm>
            <a:off x="1219200" y="4818063"/>
            <a:ext cx="6858000" cy="3048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atin typeface="+mn-lt"/>
            </a:endParaRPr>
          </a:p>
        </p:txBody>
      </p:sp>
      <p:sp>
        <p:nvSpPr>
          <p:cNvPr id="1056781" name="Rectangle 13"/>
          <p:cNvSpPr>
            <a:spLocks noChangeArrowheads="1"/>
          </p:cNvSpPr>
          <p:nvPr/>
        </p:nvSpPr>
        <p:spPr bwMode="auto">
          <a:xfrm>
            <a:off x="1219200" y="5122863"/>
            <a:ext cx="6858000" cy="3048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atin typeface="+mn-lt"/>
            </a:endParaRPr>
          </a:p>
        </p:txBody>
      </p:sp>
      <p:sp>
        <p:nvSpPr>
          <p:cNvPr id="1056782" name="Rectangle 14"/>
          <p:cNvSpPr>
            <a:spLocks noChangeArrowheads="1"/>
          </p:cNvSpPr>
          <p:nvPr/>
        </p:nvSpPr>
        <p:spPr bwMode="auto">
          <a:xfrm>
            <a:off x="1219200" y="5427663"/>
            <a:ext cx="6858000" cy="3048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atin typeface="+mn-lt"/>
            </a:endParaRPr>
          </a:p>
        </p:txBody>
      </p:sp>
      <p:pic>
        <p:nvPicPr>
          <p:cNvPr id="72714" name="Picture 16"/>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57200" y="457200"/>
            <a:ext cx="83058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
        <p:nvSpPr>
          <p:cNvPr id="2" name="Slide Number Placeholder 1"/>
          <p:cNvSpPr>
            <a:spLocks noGrp="1"/>
          </p:cNvSpPr>
          <p:nvPr>
            <p:ph type="sldNum" sz="quarter" idx="11"/>
          </p:nvPr>
        </p:nvSpPr>
        <p:spPr/>
        <p:txBody>
          <a:bodyPr/>
          <a:lstStyle/>
          <a:p>
            <a:fld id="{68B26A1F-DB4E-4FEA-B721-FF1971508766}" type="slidenum">
              <a:rPr lang="en-US" smtClean="0">
                <a:latin typeface="+mn-lt"/>
              </a:rPr>
              <a:pPr/>
              <a:t>89</a:t>
            </a:fld>
            <a:endParaRPr lang="en-US">
              <a:latin typeface="+mn-lt"/>
            </a:endParaRPr>
          </a:p>
        </p:txBody>
      </p:sp>
    </p:spTree>
    <p:extLst>
      <p:ext uri="{BB962C8B-B14F-4D97-AF65-F5344CB8AC3E}">
        <p14:creationId xmlns:p14="http://schemas.microsoft.com/office/powerpoint/2010/main" xmlns="" val="142920298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xit" presetSubtype="8" fill="hold" grpId="0" nodeType="clickEffect">
                                  <p:stCondLst>
                                    <p:cond delay="0"/>
                                  </p:stCondLst>
                                  <p:childTnLst>
                                    <p:animEffect transition="out" filter="wipe(left)">
                                      <p:cBhvr>
                                        <p:cTn id="6" dur="500"/>
                                        <p:tgtEl>
                                          <p:spTgt spid="1056778"/>
                                        </p:tgtEl>
                                      </p:cBhvr>
                                    </p:animEffect>
                                    <p:set>
                                      <p:cBhvr>
                                        <p:cTn id="7" dur="1" fill="hold">
                                          <p:stCondLst>
                                            <p:cond delay="499"/>
                                          </p:stCondLst>
                                        </p:cTn>
                                        <p:tgtEl>
                                          <p:spTgt spid="1056778"/>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xit" presetSubtype="8" fill="hold" grpId="0" nodeType="clickEffect">
                                  <p:stCondLst>
                                    <p:cond delay="0"/>
                                  </p:stCondLst>
                                  <p:childTnLst>
                                    <p:animEffect transition="out" filter="wipe(left)">
                                      <p:cBhvr>
                                        <p:cTn id="11" dur="500"/>
                                        <p:tgtEl>
                                          <p:spTgt spid="1056779"/>
                                        </p:tgtEl>
                                      </p:cBhvr>
                                    </p:animEffect>
                                    <p:set>
                                      <p:cBhvr>
                                        <p:cTn id="12" dur="1" fill="hold">
                                          <p:stCondLst>
                                            <p:cond delay="499"/>
                                          </p:stCondLst>
                                        </p:cTn>
                                        <p:tgtEl>
                                          <p:spTgt spid="1056779"/>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xit" presetSubtype="8" fill="hold" grpId="0" nodeType="clickEffect">
                                  <p:stCondLst>
                                    <p:cond delay="0"/>
                                  </p:stCondLst>
                                  <p:childTnLst>
                                    <p:animEffect transition="out" filter="wipe(left)">
                                      <p:cBhvr>
                                        <p:cTn id="16" dur="500"/>
                                        <p:tgtEl>
                                          <p:spTgt spid="1056780"/>
                                        </p:tgtEl>
                                      </p:cBhvr>
                                    </p:animEffect>
                                    <p:set>
                                      <p:cBhvr>
                                        <p:cTn id="17" dur="1" fill="hold">
                                          <p:stCondLst>
                                            <p:cond delay="499"/>
                                          </p:stCondLst>
                                        </p:cTn>
                                        <p:tgtEl>
                                          <p:spTgt spid="1056780"/>
                                        </p:tgtEl>
                                        <p:attrNameLst>
                                          <p:attrName>style.visibility</p:attrName>
                                        </p:attrNameLst>
                                      </p:cBhvr>
                                      <p:to>
                                        <p:strVal val="hidden"/>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xit" presetSubtype="8" fill="hold" grpId="0" nodeType="clickEffect">
                                  <p:stCondLst>
                                    <p:cond delay="0"/>
                                  </p:stCondLst>
                                  <p:childTnLst>
                                    <p:animEffect transition="out" filter="wipe(left)">
                                      <p:cBhvr>
                                        <p:cTn id="21" dur="500"/>
                                        <p:tgtEl>
                                          <p:spTgt spid="1056781"/>
                                        </p:tgtEl>
                                      </p:cBhvr>
                                    </p:animEffect>
                                    <p:set>
                                      <p:cBhvr>
                                        <p:cTn id="22" dur="1" fill="hold">
                                          <p:stCondLst>
                                            <p:cond delay="499"/>
                                          </p:stCondLst>
                                        </p:cTn>
                                        <p:tgtEl>
                                          <p:spTgt spid="1056781"/>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xit" presetSubtype="8" fill="hold" grpId="0" nodeType="clickEffect">
                                  <p:stCondLst>
                                    <p:cond delay="0"/>
                                  </p:stCondLst>
                                  <p:childTnLst>
                                    <p:animEffect transition="out" filter="wipe(left)">
                                      <p:cBhvr>
                                        <p:cTn id="26" dur="500"/>
                                        <p:tgtEl>
                                          <p:spTgt spid="1056782"/>
                                        </p:tgtEl>
                                      </p:cBhvr>
                                    </p:animEffect>
                                    <p:set>
                                      <p:cBhvr>
                                        <p:cTn id="27" dur="1" fill="hold">
                                          <p:stCondLst>
                                            <p:cond delay="499"/>
                                          </p:stCondLst>
                                        </p:cTn>
                                        <p:tgtEl>
                                          <p:spTgt spid="105678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6778" grpId="0" animBg="1"/>
      <p:bldP spid="1056779" grpId="0" animBg="1"/>
      <p:bldP spid="1056780" grpId="0" animBg="1"/>
      <p:bldP spid="1056781" grpId="0" animBg="1"/>
      <p:bldP spid="1056782"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body" sz="half" idx="1"/>
          </p:nvPr>
        </p:nvSpPr>
        <p:spPr>
          <a:xfrm>
            <a:off x="838200" y="1981200"/>
            <a:ext cx="7848600" cy="2971800"/>
          </a:xfrm>
          <a:noFill/>
          <a:ln cap="flat" algn="ctr">
            <a:solidFill>
              <a:schemeClr val="bg1"/>
            </a:solidFill>
          </a:ln>
          <a:extLst>
            <a:ext uri="{909E8E84-426E-40DD-AFC4-6F175D3DCCD1}">
              <a14:hiddenFill xmlns:a14="http://schemas.microsoft.com/office/drawing/2010/main" xmlns="">
                <a:solidFill>
                  <a:srgbClr val="FFFFFF"/>
                </a:solidFill>
              </a14:hiddenFill>
            </a:ext>
          </a:extLst>
        </p:spPr>
        <p:txBody>
          <a:bodyPr lIns="90488" tIns="44450" rIns="90488" bIns="44450"/>
          <a:lstStyle/>
          <a:p>
            <a:pPr marL="457200" indent="-457200">
              <a:lnSpc>
                <a:spcPct val="120000"/>
              </a:lnSpc>
              <a:spcBef>
                <a:spcPct val="50000"/>
              </a:spcBef>
              <a:buClrTx/>
              <a:buSzPct val="80000"/>
              <a:buFont typeface="Wingdings" panose="05000000000000000000" pitchFamily="2" charset="2"/>
              <a:buChar char="u"/>
            </a:pPr>
            <a:r>
              <a:rPr lang="en-US" sz="2100" smtClean="0">
                <a:solidFill>
                  <a:srgbClr val="800000"/>
                </a:solidFill>
                <a:effectLst/>
              </a:rPr>
              <a:t>Sales Budget</a:t>
            </a:r>
            <a:r>
              <a:rPr lang="en-US" sz="2100" b="0" smtClean="0">
                <a:effectLst/>
              </a:rPr>
              <a:t>:  starting point and key factor in developing the master budget.</a:t>
            </a:r>
          </a:p>
          <a:p>
            <a:pPr marL="457200" indent="-457200">
              <a:lnSpc>
                <a:spcPct val="120000"/>
              </a:lnSpc>
              <a:spcBef>
                <a:spcPct val="50000"/>
              </a:spcBef>
              <a:buClr>
                <a:srgbClr val="800000"/>
              </a:buClr>
              <a:buSzPct val="80000"/>
              <a:buFont typeface="Wingdings" panose="05000000000000000000" pitchFamily="2" charset="2"/>
              <a:buChar char="u"/>
            </a:pPr>
            <a:r>
              <a:rPr lang="en-US" sz="2100" b="0" smtClean="0">
                <a:effectLst/>
              </a:rPr>
              <a:t>Use a </a:t>
            </a:r>
            <a:r>
              <a:rPr lang="en-US" sz="2100" smtClean="0">
                <a:solidFill>
                  <a:srgbClr val="000099"/>
                </a:solidFill>
                <a:effectLst/>
              </a:rPr>
              <a:t>purchases budget</a:t>
            </a:r>
            <a:r>
              <a:rPr lang="en-US" sz="2100" b="0" smtClean="0">
                <a:effectLst/>
              </a:rPr>
              <a:t> instead of a production budget.</a:t>
            </a:r>
          </a:p>
          <a:p>
            <a:pPr marL="457200" indent="-457200">
              <a:lnSpc>
                <a:spcPct val="120000"/>
              </a:lnSpc>
              <a:spcBef>
                <a:spcPct val="50000"/>
              </a:spcBef>
              <a:buClr>
                <a:srgbClr val="800000"/>
              </a:buClr>
              <a:buSzPct val="80000"/>
              <a:buFont typeface="Wingdings" panose="05000000000000000000" pitchFamily="2" charset="2"/>
              <a:buChar char="u"/>
            </a:pPr>
            <a:r>
              <a:rPr lang="en-US" sz="2100" b="0" smtClean="0">
                <a:effectLst/>
              </a:rPr>
              <a:t>Does </a:t>
            </a:r>
            <a:r>
              <a:rPr lang="en-US" sz="2100" smtClean="0">
                <a:solidFill>
                  <a:srgbClr val="800000"/>
                </a:solidFill>
                <a:effectLst/>
              </a:rPr>
              <a:t>not</a:t>
            </a:r>
            <a:r>
              <a:rPr lang="en-US" sz="2100" b="0" smtClean="0">
                <a:effectLst/>
              </a:rPr>
              <a:t> use the manufacturing budgets (direct materials, direct labor, manufacturing overhead).</a:t>
            </a:r>
          </a:p>
          <a:p>
            <a:pPr marL="457200" indent="-457200">
              <a:lnSpc>
                <a:spcPct val="120000"/>
              </a:lnSpc>
              <a:spcBef>
                <a:spcPct val="50000"/>
              </a:spcBef>
              <a:buClr>
                <a:srgbClr val="800000"/>
              </a:buClr>
              <a:buSzPct val="80000"/>
              <a:buFont typeface="Wingdings" panose="05000000000000000000" pitchFamily="2" charset="2"/>
              <a:buChar char="u"/>
            </a:pPr>
            <a:r>
              <a:rPr lang="en-US" sz="2100" b="0" smtClean="0">
                <a:effectLst/>
              </a:rPr>
              <a:t>To determine budgeted merchandise purchases:</a:t>
            </a:r>
          </a:p>
        </p:txBody>
      </p:sp>
      <p:sp>
        <p:nvSpPr>
          <p:cNvPr id="73732" name="Text Box 5"/>
          <p:cNvSpPr txBox="1">
            <a:spLocks noChangeArrowheads="1"/>
          </p:cNvSpPr>
          <p:nvPr/>
        </p:nvSpPr>
        <p:spPr bwMode="auto">
          <a:xfrm>
            <a:off x="609600" y="1505732"/>
            <a:ext cx="6629400" cy="519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sz="2800" b="1" dirty="0">
                <a:solidFill>
                  <a:srgbClr val="800000"/>
                </a:solidFill>
                <a:latin typeface="Arial" panose="020B0604020202020204" pitchFamily="34" charset="0"/>
              </a:rPr>
              <a:t>Merchandisers</a:t>
            </a:r>
          </a:p>
        </p:txBody>
      </p:sp>
      <p:sp>
        <p:nvSpPr>
          <p:cNvPr id="1058828" name="Rectangle 12"/>
          <p:cNvSpPr>
            <a:spLocks noChangeArrowheads="1"/>
          </p:cNvSpPr>
          <p:nvPr/>
        </p:nvSpPr>
        <p:spPr bwMode="auto">
          <a:xfrm>
            <a:off x="304800" y="152636"/>
            <a:ext cx="8534400" cy="685800"/>
          </a:xfrm>
          <a:prstGeom prst="rect">
            <a:avLst/>
          </a:prstGeom>
        </p:spPr>
        <p:txBody>
          <a:bodyPr/>
          <a:lstStyle/>
          <a:p>
            <a:r>
              <a:rPr lang="en-US" sz="4400" b="1" i="1" dirty="0">
                <a:solidFill>
                  <a:schemeClr val="tx2"/>
                </a:solidFill>
                <a:latin typeface="+mj-lt"/>
                <a:ea typeface="+mj-ea"/>
                <a:cs typeface="+mj-cs"/>
              </a:rPr>
              <a:t>Budgeting in Nonmanufacturing Companies</a:t>
            </a:r>
          </a:p>
        </p:txBody>
      </p:sp>
      <p:pic>
        <p:nvPicPr>
          <p:cNvPr id="73736" name="Picture 15"/>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66725" y="5189538"/>
            <a:ext cx="8220075" cy="906462"/>
          </a:xfrm>
          <a:prstGeom prst="rect">
            <a:avLst/>
          </a:prstGeom>
          <a:noFill/>
          <a:ln w="19050" cap="sq">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C29451F2-082B-4C80-89EB-46D8871DFE5E}" type="slidenum">
              <a:rPr lang="en-US" smtClean="0"/>
              <a:pPr/>
              <a:t>90</a:t>
            </a:fld>
            <a:endParaRPr lang="en-US" dirty="0"/>
          </a:p>
        </p:txBody>
      </p:sp>
    </p:spTree>
    <p:extLst>
      <p:ext uri="{BB962C8B-B14F-4D97-AF65-F5344CB8AC3E}">
        <p14:creationId xmlns:p14="http://schemas.microsoft.com/office/powerpoint/2010/main" xmlns="" val="181855004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15"/>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33400" y="3476625"/>
            <a:ext cx="8001000" cy="2543175"/>
          </a:xfrm>
          <a:prstGeom prst="rect">
            <a:avLst/>
          </a:prstGeom>
          <a:noFill/>
          <a:ln w="19050" cap="sq">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74755" name="Text Box 2"/>
          <p:cNvSpPr txBox="1">
            <a:spLocks noChangeArrowheads="1"/>
          </p:cNvSpPr>
          <p:nvPr/>
        </p:nvSpPr>
        <p:spPr bwMode="auto">
          <a:xfrm>
            <a:off x="609600" y="1371600"/>
            <a:ext cx="8229600" cy="1752600"/>
          </a:xfrm>
          <a:prstGeom prst="rect">
            <a:avLst/>
          </a:prstGeom>
          <a:noFill/>
          <a:ln w="12700" algn="ctr">
            <a:solidFill>
              <a:schemeClr val="bg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lIns="90488" tIns="44450" rIns="90488" bIns="44450"/>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120000"/>
              </a:lnSpc>
              <a:spcBef>
                <a:spcPct val="50000"/>
              </a:spcBef>
            </a:pPr>
            <a:r>
              <a:rPr lang="en-US" sz="2100" b="1" dirty="0">
                <a:latin typeface="+mn-lt"/>
              </a:rPr>
              <a:t>Illustration: </a:t>
            </a:r>
            <a:r>
              <a:rPr lang="en-US" sz="2100" dirty="0">
                <a:latin typeface="+mn-lt"/>
              </a:rPr>
              <a:t>Lima’s budgeted sales for July $300,000 and for August $320,000.  Cost of Goods Sold:  70% of sales. Desired ending inventory is 30% of next month’s Cost of Goods Sold. Required merchandise purchases for July are computed as follows.</a:t>
            </a:r>
          </a:p>
        </p:txBody>
      </p:sp>
      <p:sp>
        <p:nvSpPr>
          <p:cNvPr id="1060877" name="Rectangle 13"/>
          <p:cNvSpPr>
            <a:spLocks noChangeArrowheads="1"/>
          </p:cNvSpPr>
          <p:nvPr/>
        </p:nvSpPr>
        <p:spPr bwMode="auto">
          <a:xfrm>
            <a:off x="304800" y="80628"/>
            <a:ext cx="8534400" cy="685800"/>
          </a:xfrm>
          <a:prstGeom prst="rect">
            <a:avLst/>
          </a:prstGeom>
        </p:spPr>
        <p:txBody>
          <a:bodyPr/>
          <a:lstStyle/>
          <a:p>
            <a:r>
              <a:rPr lang="en-US" sz="4400" b="1" i="1" dirty="0">
                <a:solidFill>
                  <a:schemeClr val="tx2"/>
                </a:solidFill>
                <a:latin typeface="+mj-lt"/>
                <a:ea typeface="+mj-ea"/>
                <a:cs typeface="+mj-cs"/>
              </a:rPr>
              <a:t>Budgeting in Nonmanufacturing Companies</a:t>
            </a:r>
          </a:p>
        </p:txBody>
      </p:sp>
      <p:sp>
        <p:nvSpPr>
          <p:cNvPr id="2" name="Slide Number Placeholder 1"/>
          <p:cNvSpPr>
            <a:spLocks noGrp="1"/>
          </p:cNvSpPr>
          <p:nvPr>
            <p:ph type="sldNum" sz="quarter" idx="11"/>
          </p:nvPr>
        </p:nvSpPr>
        <p:spPr/>
        <p:txBody>
          <a:bodyPr/>
          <a:lstStyle/>
          <a:p>
            <a:fld id="{C29451F2-082B-4C80-89EB-46D8871DFE5E}" type="slidenum">
              <a:rPr lang="en-US" smtClean="0"/>
              <a:pPr/>
              <a:t>91</a:t>
            </a:fld>
            <a:endParaRPr lang="en-US" dirty="0"/>
          </a:p>
        </p:txBody>
      </p:sp>
    </p:spTree>
    <p:extLst>
      <p:ext uri="{BB962C8B-B14F-4D97-AF65-F5344CB8AC3E}">
        <p14:creationId xmlns:p14="http://schemas.microsoft.com/office/powerpoint/2010/main" xmlns="" val="15303320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939" name="Rectangle 3"/>
          <p:cNvSpPr>
            <a:spLocks noGrp="1" noChangeArrowheads="1"/>
          </p:cNvSpPr>
          <p:nvPr>
            <p:ph type="title"/>
          </p:nvPr>
        </p:nvSpPr>
        <p:spPr>
          <a:xfrm>
            <a:off x="1828800" y="2895600"/>
            <a:ext cx="4876800" cy="1143000"/>
          </a:xfrm>
          <a:noFill/>
          <a:ln/>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dirty="0"/>
              <a:t>End of </a:t>
            </a:r>
            <a:r>
              <a:rPr lang="en-US" dirty="0" smtClean="0"/>
              <a:t>Lecture 32</a:t>
            </a:r>
            <a:endParaRPr lang="en-US" dirty="0"/>
          </a:p>
        </p:txBody>
      </p:sp>
    </p:spTree>
    <p:extLst>
      <p:ext uri="{BB962C8B-B14F-4D97-AF65-F5344CB8AC3E}">
        <p14:creationId xmlns:p14="http://schemas.microsoft.com/office/powerpoint/2010/main" xmlns="" val="255497862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1_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3.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4.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5.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6.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Flow</Template>
  <TotalTime>414</TotalTime>
  <Words>4205</Words>
  <Application>Microsoft Office PowerPoint</Application>
  <PresentationFormat>On-screen Show (4:3)</PresentationFormat>
  <Paragraphs>471</Paragraphs>
  <Slides>92</Slides>
  <Notes>91</Notes>
  <HiddenSlides>0</HiddenSlides>
  <MMClips>0</MMClips>
  <ScaleCrop>false</ScaleCrop>
  <HeadingPairs>
    <vt:vector size="6" baseType="variant">
      <vt:variant>
        <vt:lpstr>Theme</vt:lpstr>
      </vt:variant>
      <vt:variant>
        <vt:i4>2</vt:i4>
      </vt:variant>
      <vt:variant>
        <vt:lpstr>Embedded OLE Servers</vt:lpstr>
      </vt:variant>
      <vt:variant>
        <vt:i4>1</vt:i4>
      </vt:variant>
      <vt:variant>
        <vt:lpstr>Slide Titles</vt:lpstr>
      </vt:variant>
      <vt:variant>
        <vt:i4>92</vt:i4>
      </vt:variant>
    </vt:vector>
  </HeadingPairs>
  <TitlesOfParts>
    <vt:vector size="95" baseType="lpstr">
      <vt:lpstr>Flow</vt:lpstr>
      <vt:lpstr>1_Flow</vt:lpstr>
      <vt:lpstr>Visio</vt:lpstr>
      <vt:lpstr>Slide 1</vt:lpstr>
      <vt:lpstr>Learning Objectives</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Sales Variances</vt:lpstr>
      <vt:lpstr>Sales-Mix Variance</vt:lpstr>
      <vt:lpstr>Sales-Quantity Variance</vt:lpstr>
      <vt:lpstr>Flexible-Budget and Sales-Volume Variances Illustrated</vt:lpstr>
      <vt:lpstr>Sales-Mix and –Quantity Variances Illustrated</vt:lpstr>
      <vt:lpstr>Market-Share Variance</vt:lpstr>
      <vt:lpstr>Market-Size Variance</vt:lpstr>
      <vt:lpstr>Market-Share and –Size Variances Illustrated</vt:lpstr>
      <vt:lpstr>Market-Share and Market-Size Variances</vt:lpstr>
      <vt:lpstr>Sales Variances Summarized</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End of Lecture 32</vt:lpstr>
    </vt:vector>
  </TitlesOfParts>
  <Company>Wichita State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21</dc:title>
  <dc:creator>Michael Flores</dc:creator>
  <cp:lastModifiedBy>vcomsats</cp:lastModifiedBy>
  <cp:revision>34</cp:revision>
  <dcterms:created xsi:type="dcterms:W3CDTF">2004-12-12T03:51:01Z</dcterms:created>
  <dcterms:modified xsi:type="dcterms:W3CDTF">2013-12-04T11:21:21Z</dcterms:modified>
</cp:coreProperties>
</file>