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theme/themeOverride1.xml" ContentType="application/vnd.openxmlformats-officedocument.themeOverride+xml"/>
  <Override PartName="/ppt/slideLayouts/slideLayout24.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notesSlides/notesSlide48.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theme/themeOverride4.xml" ContentType="application/vnd.openxmlformats-officedocument.themeOverride+xml"/>
  <Default Extension="emf" ContentType="image/x-emf"/>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theme/themeOverride2.xml" ContentType="application/vnd.openxmlformats-officedocument.themeOverride+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theme/themeOverride3.xml" ContentType="application/vnd.openxmlformats-officedocument.themeOverride+xml"/>
  <Default Extension="xls" ContentType="application/vnd.ms-excel"/>
  <Default Extension="wmf" ContentType="image/x-wmf"/>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Layouts/slideLayout22.xml" ContentType="application/vnd.openxmlformats-officedocument.presentationml.slideLayout+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 id="2147483704" r:id="rId2"/>
  </p:sldMasterIdLst>
  <p:notesMasterIdLst>
    <p:notesMasterId r:id="rId52"/>
  </p:notesMasterIdLst>
  <p:sldIdLst>
    <p:sldId id="409" r:id="rId3"/>
    <p:sldId id="408" r:id="rId4"/>
    <p:sldId id="305" r:id="rId5"/>
    <p:sldId id="306" r:id="rId6"/>
    <p:sldId id="307" r:id="rId7"/>
    <p:sldId id="308" r:id="rId8"/>
    <p:sldId id="309" r:id="rId9"/>
    <p:sldId id="310" r:id="rId10"/>
    <p:sldId id="311" r:id="rId11"/>
    <p:sldId id="312" r:id="rId12"/>
    <p:sldId id="313" r:id="rId13"/>
    <p:sldId id="314" r:id="rId14"/>
    <p:sldId id="315" r:id="rId15"/>
    <p:sldId id="317" r:id="rId16"/>
    <p:sldId id="318" r:id="rId17"/>
    <p:sldId id="319" r:id="rId18"/>
    <p:sldId id="320" r:id="rId19"/>
    <p:sldId id="321" r:id="rId20"/>
    <p:sldId id="322" r:id="rId21"/>
    <p:sldId id="323" r:id="rId22"/>
    <p:sldId id="324" r:id="rId23"/>
    <p:sldId id="325" r:id="rId24"/>
    <p:sldId id="326" r:id="rId25"/>
    <p:sldId id="327" r:id="rId26"/>
    <p:sldId id="328" r:id="rId27"/>
    <p:sldId id="329" r:id="rId28"/>
    <p:sldId id="330" r:id="rId29"/>
    <p:sldId id="331" r:id="rId30"/>
    <p:sldId id="332" r:id="rId31"/>
    <p:sldId id="333" r:id="rId32"/>
    <p:sldId id="334" r:id="rId33"/>
    <p:sldId id="335" r:id="rId34"/>
    <p:sldId id="336" r:id="rId35"/>
    <p:sldId id="337" r:id="rId36"/>
    <p:sldId id="338" r:id="rId37"/>
    <p:sldId id="339" r:id="rId38"/>
    <p:sldId id="340" r:id="rId39"/>
    <p:sldId id="341" r:id="rId40"/>
    <p:sldId id="342" r:id="rId41"/>
    <p:sldId id="343" r:id="rId42"/>
    <p:sldId id="344" r:id="rId43"/>
    <p:sldId id="346" r:id="rId44"/>
    <p:sldId id="347" r:id="rId45"/>
    <p:sldId id="348" r:id="rId46"/>
    <p:sldId id="350" r:id="rId47"/>
    <p:sldId id="351" r:id="rId48"/>
    <p:sldId id="352" r:id="rId49"/>
    <p:sldId id="353" r:id="rId50"/>
    <p:sldId id="407" r:id="rId51"/>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33" d="100"/>
          <a:sy n="33" d="100"/>
        </p:scale>
        <p:origin x="-1656" y="-5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18.e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19.e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20.e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21.e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22.e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23.e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24.e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25.emf"/></Relationships>
</file>

<file path=ppt/drawings/_rels/vmlDrawing33.v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image" Target="../media/image28.emf"/></Relationships>
</file>

<file path=ppt/drawings/_rels/vmlDrawing34.vml.rels><?xml version="1.0" encoding="UTF-8" standalone="yes"?>
<Relationships xmlns="http://schemas.openxmlformats.org/package/2006/relationships"><Relationship Id="rId2" Type="http://schemas.openxmlformats.org/officeDocument/2006/relationships/image" Target="../media/image31.emf"/><Relationship Id="rId1" Type="http://schemas.openxmlformats.org/officeDocument/2006/relationships/image" Target="../media/image30.emf"/></Relationships>
</file>

<file path=ppt/drawings/_rels/vmlDrawing35.vml.rels><?xml version="1.0" encoding="UTF-8" standalone="yes"?>
<Relationships xmlns="http://schemas.openxmlformats.org/package/2006/relationships"><Relationship Id="rId1" Type="http://schemas.openxmlformats.org/officeDocument/2006/relationships/image" Target="../media/image32.emf"/></Relationships>
</file>

<file path=ppt/drawings/_rels/vmlDrawing37.vml.rels><?xml version="1.0" encoding="UTF-8" standalone="yes"?>
<Relationships xmlns="http://schemas.openxmlformats.org/package/2006/relationships"><Relationship Id="rId2" Type="http://schemas.openxmlformats.org/officeDocument/2006/relationships/image" Target="../media/image34.emf"/><Relationship Id="rId1" Type="http://schemas.openxmlformats.org/officeDocument/2006/relationships/image" Target="../media/image33.emf"/></Relationships>
</file>

<file path=ppt/drawings/_rels/vmlDrawing39.vml.rels><?xml version="1.0" encoding="UTF-8" standalone="yes"?>
<Relationships xmlns="http://schemas.openxmlformats.org/package/2006/relationships"><Relationship Id="rId1" Type="http://schemas.openxmlformats.org/officeDocument/2006/relationships/image" Target="../media/image35.emf"/></Relationships>
</file>

<file path=ppt/drawings/_rels/vmlDrawing44.vml.rels><?xml version="1.0" encoding="UTF-8" standalone="yes"?>
<Relationships xmlns="http://schemas.openxmlformats.org/package/2006/relationships"><Relationship Id="rId1" Type="http://schemas.openxmlformats.org/officeDocument/2006/relationships/image" Target="../media/image38.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dirty="0">
                <a:latin typeface="Arial" charset="0"/>
                <a:cs typeface="Arial" charset="0"/>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charset="0"/>
                <a:cs typeface="Arial" charset="0"/>
              </a:defRPr>
            </a:lvl1pPr>
          </a:lstStyle>
          <a:p>
            <a:pPr>
              <a:defRPr/>
            </a:pPr>
            <a:fld id="{EF4B324E-ABE2-4188-968B-72A650B0984E}" type="datetimeFigureOut">
              <a:rPr lang="en-US"/>
              <a:pPr>
                <a:defRPr/>
              </a:pPr>
              <a:t>12/2/2013</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dirty="0">
                <a:latin typeface="Arial" charset="0"/>
                <a:cs typeface="Arial" charset="0"/>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5A5E1551-CA16-4161-B7D9-C1442F93B69D}" type="slidenum">
              <a:rPr lang="en-US"/>
              <a:pPr/>
              <a:t>‹#›</a:t>
            </a:fld>
            <a:endParaRPr lang="en-US"/>
          </a:p>
        </p:txBody>
      </p:sp>
    </p:spTree>
    <p:extLst>
      <p:ext uri="{BB962C8B-B14F-4D97-AF65-F5344CB8AC3E}">
        <p14:creationId xmlns:p14="http://schemas.microsoft.com/office/powerpoint/2010/main" xmlns="" val="22740396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481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34820"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642609E9-9C54-48AC-87A9-78F84F535249}" type="slidenum">
              <a:rPr lang="en-US">
                <a:solidFill>
                  <a:srgbClr val="000000"/>
                </a:solidFill>
                <a:latin typeface="Arial" panose="020B0604020202020204" pitchFamily="34" charset="0"/>
              </a:rPr>
              <a:pPr>
                <a:spcBef>
                  <a:spcPct val="0"/>
                </a:spcBef>
              </a:pPr>
              <a:t>1</a:t>
            </a:fld>
            <a:endParaRPr lang="en-US">
              <a:solidFill>
                <a:srgbClr val="000000"/>
              </a:solidFill>
              <a:latin typeface="Arial" panose="020B0604020202020204" pitchFamily="34" charset="0"/>
            </a:endParaRPr>
          </a:p>
        </p:txBody>
      </p:sp>
    </p:spTree>
    <p:extLst>
      <p:ext uri="{BB962C8B-B14F-4D97-AF65-F5344CB8AC3E}">
        <p14:creationId xmlns:p14="http://schemas.microsoft.com/office/powerpoint/2010/main" xmlns="" val="39305348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027"/>
          <p:cNvSpPr>
            <a:spLocks noGrp="1" noChangeArrowheads="1"/>
          </p:cNvSpPr>
          <p:nvPr>
            <p:ph type="dt" idx="1"/>
          </p:nvPr>
        </p:nvSpPr>
        <p:spPr>
          <a:ln/>
        </p:spPr>
        <p:txBody>
          <a:bodyPr/>
          <a:lstStyle/>
          <a:p>
            <a:r>
              <a:rPr lang="en-US"/>
              <a:t>3-</a:t>
            </a:r>
            <a:fld id="{F2D8D89C-9DFF-46E5-8476-795D3EA91887}" type="slidenum">
              <a:rPr lang="en-US"/>
              <a:pPr/>
              <a:t>3</a:t>
            </a:fld>
            <a:endParaRPr lang="en-US"/>
          </a:p>
        </p:txBody>
      </p:sp>
      <p:sp>
        <p:nvSpPr>
          <p:cNvPr id="7" name="Rectangle 1031"/>
          <p:cNvSpPr>
            <a:spLocks noGrp="1" noChangeArrowheads="1"/>
          </p:cNvSpPr>
          <p:nvPr>
            <p:ph type="sldNum" sz="quarter" idx="5"/>
          </p:nvPr>
        </p:nvSpPr>
        <p:spPr>
          <a:ln/>
        </p:spPr>
        <p:txBody>
          <a:bodyPr/>
          <a:lstStyle/>
          <a:p>
            <a:fld id="{C26169C4-E6F5-41BB-9D5A-2869E0EDC4CA}" type="slidenum">
              <a:rPr lang="en-US"/>
              <a:pPr/>
              <a:t>3</a:t>
            </a:fld>
            <a:endParaRPr lang="en-US"/>
          </a:p>
        </p:txBody>
      </p:sp>
      <p:sp>
        <p:nvSpPr>
          <p:cNvPr id="338946" name="Rectangle 2"/>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338947" name="Rectangle 3"/>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t>Assume the information as shown with respect to Lester Company.</a:t>
            </a:r>
          </a:p>
          <a:p>
            <a:endParaRPr lang="en-US"/>
          </a:p>
        </p:txBody>
      </p:sp>
    </p:spTree>
    <p:extLst>
      <p:ext uri="{BB962C8B-B14F-4D97-AF65-F5344CB8AC3E}">
        <p14:creationId xmlns:p14="http://schemas.microsoft.com/office/powerpoint/2010/main" xmlns="" val="29009193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027"/>
          <p:cNvSpPr>
            <a:spLocks noGrp="1" noChangeArrowheads="1"/>
          </p:cNvSpPr>
          <p:nvPr>
            <p:ph type="dt" idx="1"/>
          </p:nvPr>
        </p:nvSpPr>
        <p:spPr>
          <a:ln/>
        </p:spPr>
        <p:txBody>
          <a:bodyPr/>
          <a:lstStyle/>
          <a:p>
            <a:r>
              <a:rPr lang="en-US"/>
              <a:t>3-</a:t>
            </a:r>
            <a:fld id="{7B3C04CD-2E5C-41DC-BD1C-72BCB3635995}" type="slidenum">
              <a:rPr lang="en-US"/>
              <a:pPr/>
              <a:t>4</a:t>
            </a:fld>
            <a:endParaRPr lang="en-US"/>
          </a:p>
        </p:txBody>
      </p:sp>
      <p:sp>
        <p:nvSpPr>
          <p:cNvPr id="7" name="Rectangle 1031"/>
          <p:cNvSpPr>
            <a:spLocks noGrp="1" noChangeArrowheads="1"/>
          </p:cNvSpPr>
          <p:nvPr>
            <p:ph type="sldNum" sz="quarter" idx="5"/>
          </p:nvPr>
        </p:nvSpPr>
        <p:spPr>
          <a:ln/>
        </p:spPr>
        <p:txBody>
          <a:bodyPr/>
          <a:lstStyle/>
          <a:p>
            <a:fld id="{0BF4A240-0AE4-427D-B65B-DE54066CC21A}" type="slidenum">
              <a:rPr lang="en-US"/>
              <a:pPr/>
              <a:t>4</a:t>
            </a:fld>
            <a:endParaRPr lang="en-US"/>
          </a:p>
        </p:txBody>
      </p:sp>
      <p:sp>
        <p:nvSpPr>
          <p:cNvPr id="340994" name="Rectangle 2"/>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340995" name="Rectangle 3"/>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t>Also assume that at the end of five years the working capital will be released and may be used elsewhere.</a:t>
            </a:r>
          </a:p>
          <a:p>
            <a:endParaRPr lang="en-US"/>
          </a:p>
          <a:p>
            <a:r>
              <a:rPr lang="en-US">
                <a:cs typeface="Times New Roman" panose="02020603050405020304" pitchFamily="18" charset="0"/>
              </a:rPr>
              <a:t>Lester Company’s discount rate is 10 percent.</a:t>
            </a:r>
          </a:p>
          <a:p>
            <a:endParaRPr lang="en-US">
              <a:cs typeface="Times New Roman" panose="02020603050405020304" pitchFamily="18" charset="0"/>
            </a:endParaRPr>
          </a:p>
          <a:p>
            <a:r>
              <a:rPr lang="en-US">
                <a:cs typeface="Times New Roman" panose="02020603050405020304" pitchFamily="18" charset="0"/>
              </a:rPr>
              <a:t>Should the contract be accepted? </a:t>
            </a:r>
          </a:p>
          <a:p>
            <a:endParaRPr lang="en-US"/>
          </a:p>
        </p:txBody>
      </p:sp>
    </p:spTree>
    <p:extLst>
      <p:ext uri="{BB962C8B-B14F-4D97-AF65-F5344CB8AC3E}">
        <p14:creationId xmlns:p14="http://schemas.microsoft.com/office/powerpoint/2010/main" xmlns="" val="20784438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027"/>
          <p:cNvSpPr>
            <a:spLocks noGrp="1" noChangeArrowheads="1"/>
          </p:cNvSpPr>
          <p:nvPr>
            <p:ph type="dt" idx="1"/>
          </p:nvPr>
        </p:nvSpPr>
        <p:spPr>
          <a:ln/>
        </p:spPr>
        <p:txBody>
          <a:bodyPr/>
          <a:lstStyle/>
          <a:p>
            <a:r>
              <a:rPr lang="en-US"/>
              <a:t>3-</a:t>
            </a:r>
            <a:fld id="{A4544359-71D4-40A1-B3E4-269E8D3BD5A7}" type="slidenum">
              <a:rPr lang="en-US"/>
              <a:pPr/>
              <a:t>5</a:t>
            </a:fld>
            <a:endParaRPr lang="en-US"/>
          </a:p>
        </p:txBody>
      </p:sp>
      <p:sp>
        <p:nvSpPr>
          <p:cNvPr id="7" name="Rectangle 1031"/>
          <p:cNvSpPr>
            <a:spLocks noGrp="1" noChangeArrowheads="1"/>
          </p:cNvSpPr>
          <p:nvPr>
            <p:ph type="sldNum" sz="quarter" idx="5"/>
          </p:nvPr>
        </p:nvSpPr>
        <p:spPr>
          <a:ln/>
        </p:spPr>
        <p:txBody>
          <a:bodyPr/>
          <a:lstStyle/>
          <a:p>
            <a:fld id="{1747B79C-7B09-4816-B1C7-94AECB70A12E}" type="slidenum">
              <a:rPr lang="en-US"/>
              <a:pPr/>
              <a:t>5</a:t>
            </a:fld>
            <a:endParaRPr lang="en-US"/>
          </a:p>
        </p:txBody>
      </p:sp>
      <p:sp>
        <p:nvSpPr>
          <p:cNvPr id="343042" name="Rectangle 1026"/>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343043" name="Rectangle 1027"/>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t>The annual net cash inflow from operations of $80,000 is computed as shown.</a:t>
            </a:r>
          </a:p>
          <a:p>
            <a:endParaRPr lang="en-US"/>
          </a:p>
        </p:txBody>
      </p:sp>
    </p:spTree>
    <p:extLst>
      <p:ext uri="{BB962C8B-B14F-4D97-AF65-F5344CB8AC3E}">
        <p14:creationId xmlns:p14="http://schemas.microsoft.com/office/powerpoint/2010/main" xmlns="" val="4230280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027"/>
          <p:cNvSpPr>
            <a:spLocks noGrp="1" noChangeArrowheads="1"/>
          </p:cNvSpPr>
          <p:nvPr>
            <p:ph type="dt" idx="1"/>
          </p:nvPr>
        </p:nvSpPr>
        <p:spPr>
          <a:ln/>
        </p:spPr>
        <p:txBody>
          <a:bodyPr/>
          <a:lstStyle/>
          <a:p>
            <a:r>
              <a:rPr lang="en-US"/>
              <a:t>3-</a:t>
            </a:r>
            <a:fld id="{7DFB2288-0375-4A3F-A929-8D79A60F832B}" type="slidenum">
              <a:rPr lang="en-US"/>
              <a:pPr/>
              <a:t>6</a:t>
            </a:fld>
            <a:endParaRPr lang="en-US"/>
          </a:p>
        </p:txBody>
      </p:sp>
      <p:sp>
        <p:nvSpPr>
          <p:cNvPr id="7" name="Rectangle 1031"/>
          <p:cNvSpPr>
            <a:spLocks noGrp="1" noChangeArrowheads="1"/>
          </p:cNvSpPr>
          <p:nvPr>
            <p:ph type="sldNum" sz="quarter" idx="5"/>
          </p:nvPr>
        </p:nvSpPr>
        <p:spPr>
          <a:ln/>
        </p:spPr>
        <p:txBody>
          <a:bodyPr/>
          <a:lstStyle/>
          <a:p>
            <a:fld id="{5A67216E-6F76-4724-B395-B1166384BF27}" type="slidenum">
              <a:rPr lang="en-US"/>
              <a:pPr/>
              <a:t>6</a:t>
            </a:fld>
            <a:endParaRPr lang="en-US"/>
          </a:p>
        </p:txBody>
      </p:sp>
      <p:sp>
        <p:nvSpPr>
          <p:cNvPr id="345090" name="Rectangle 2"/>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345091" name="Rectangle 3"/>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cs typeface="Times New Roman" panose="02020603050405020304" pitchFamily="18" charset="0"/>
              </a:rPr>
              <a:t>Since the investments in equipment and working capital occur immediately, the discounting factor used is 1.000.</a:t>
            </a:r>
            <a:r>
              <a:rPr lang="en-US"/>
              <a:t> </a:t>
            </a:r>
          </a:p>
        </p:txBody>
      </p:sp>
    </p:spTree>
    <p:extLst>
      <p:ext uri="{BB962C8B-B14F-4D97-AF65-F5344CB8AC3E}">
        <p14:creationId xmlns:p14="http://schemas.microsoft.com/office/powerpoint/2010/main" xmlns="" val="21922455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027"/>
          <p:cNvSpPr>
            <a:spLocks noGrp="1" noChangeArrowheads="1"/>
          </p:cNvSpPr>
          <p:nvPr>
            <p:ph type="dt" idx="1"/>
          </p:nvPr>
        </p:nvSpPr>
        <p:spPr>
          <a:ln/>
        </p:spPr>
        <p:txBody>
          <a:bodyPr/>
          <a:lstStyle/>
          <a:p>
            <a:r>
              <a:rPr lang="en-US"/>
              <a:t>3-</a:t>
            </a:r>
            <a:fld id="{B7915739-586E-4347-9C70-C6D35A73CC06}" type="slidenum">
              <a:rPr lang="en-US"/>
              <a:pPr/>
              <a:t>7</a:t>
            </a:fld>
            <a:endParaRPr lang="en-US"/>
          </a:p>
        </p:txBody>
      </p:sp>
      <p:sp>
        <p:nvSpPr>
          <p:cNvPr id="7" name="Rectangle 1031"/>
          <p:cNvSpPr>
            <a:spLocks noGrp="1" noChangeArrowheads="1"/>
          </p:cNvSpPr>
          <p:nvPr>
            <p:ph type="sldNum" sz="quarter" idx="5"/>
          </p:nvPr>
        </p:nvSpPr>
        <p:spPr>
          <a:ln/>
        </p:spPr>
        <p:txBody>
          <a:bodyPr/>
          <a:lstStyle/>
          <a:p>
            <a:fld id="{D33FA39A-64F8-4EEC-8A02-B876344CAFFC}" type="slidenum">
              <a:rPr lang="en-US"/>
              <a:pPr/>
              <a:t>7</a:t>
            </a:fld>
            <a:endParaRPr lang="en-US"/>
          </a:p>
        </p:txBody>
      </p:sp>
      <p:sp>
        <p:nvSpPr>
          <p:cNvPr id="347138" name="Rectangle 2"/>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347139" name="Rectangle 3"/>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cs typeface="Times New Roman" panose="02020603050405020304" pitchFamily="18" charset="0"/>
              </a:rPr>
              <a:t>The present value factor for an annuity of $1 for five years at 10 percent is 3.791. Therefore, the present value of the annual net cash inflows is $303,280. </a:t>
            </a:r>
          </a:p>
        </p:txBody>
      </p:sp>
    </p:spTree>
    <p:extLst>
      <p:ext uri="{BB962C8B-B14F-4D97-AF65-F5344CB8AC3E}">
        <p14:creationId xmlns:p14="http://schemas.microsoft.com/office/powerpoint/2010/main" xmlns="" val="32491349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027"/>
          <p:cNvSpPr>
            <a:spLocks noGrp="1" noChangeArrowheads="1"/>
          </p:cNvSpPr>
          <p:nvPr>
            <p:ph type="dt" idx="1"/>
          </p:nvPr>
        </p:nvSpPr>
        <p:spPr>
          <a:ln/>
        </p:spPr>
        <p:txBody>
          <a:bodyPr/>
          <a:lstStyle/>
          <a:p>
            <a:r>
              <a:rPr lang="en-US"/>
              <a:t>3-</a:t>
            </a:r>
            <a:fld id="{FE086D25-F43C-4B4D-A14B-D19C8520A3EB}" type="slidenum">
              <a:rPr lang="en-US"/>
              <a:pPr/>
              <a:t>8</a:t>
            </a:fld>
            <a:endParaRPr lang="en-US"/>
          </a:p>
        </p:txBody>
      </p:sp>
      <p:sp>
        <p:nvSpPr>
          <p:cNvPr id="7" name="Rectangle 1031"/>
          <p:cNvSpPr>
            <a:spLocks noGrp="1" noChangeArrowheads="1"/>
          </p:cNvSpPr>
          <p:nvPr>
            <p:ph type="sldNum" sz="quarter" idx="5"/>
          </p:nvPr>
        </p:nvSpPr>
        <p:spPr>
          <a:ln/>
        </p:spPr>
        <p:txBody>
          <a:bodyPr/>
          <a:lstStyle/>
          <a:p>
            <a:fld id="{771F3D2D-17FE-456B-AE99-D408D0D5DF8C}" type="slidenum">
              <a:rPr lang="en-US"/>
              <a:pPr/>
              <a:t>8</a:t>
            </a:fld>
            <a:endParaRPr lang="en-US"/>
          </a:p>
        </p:txBody>
      </p:sp>
      <p:sp>
        <p:nvSpPr>
          <p:cNvPr id="349186" name="Rectangle 2"/>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349187" name="Rectangle 3"/>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cs typeface="Times New Roman" panose="02020603050405020304" pitchFamily="18" charset="0"/>
              </a:rPr>
              <a:t>The present value factor of $1 for three years at 10 percent is 0.751. Therefore, the present value of the cost of relining the equipment in three years is $22,530.</a:t>
            </a:r>
            <a:r>
              <a:rPr lang="en-US"/>
              <a:t> </a:t>
            </a:r>
          </a:p>
        </p:txBody>
      </p:sp>
    </p:spTree>
    <p:extLst>
      <p:ext uri="{BB962C8B-B14F-4D97-AF65-F5344CB8AC3E}">
        <p14:creationId xmlns:p14="http://schemas.microsoft.com/office/powerpoint/2010/main" xmlns="" val="27007369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027"/>
          <p:cNvSpPr>
            <a:spLocks noGrp="1" noChangeArrowheads="1"/>
          </p:cNvSpPr>
          <p:nvPr>
            <p:ph type="dt" idx="1"/>
          </p:nvPr>
        </p:nvSpPr>
        <p:spPr>
          <a:ln/>
        </p:spPr>
        <p:txBody>
          <a:bodyPr/>
          <a:lstStyle/>
          <a:p>
            <a:r>
              <a:rPr lang="en-US"/>
              <a:t>3-</a:t>
            </a:r>
            <a:fld id="{E1D4F677-E49B-4EAF-98B1-FAE03E0F92E6}" type="slidenum">
              <a:rPr lang="en-US"/>
              <a:pPr/>
              <a:t>9</a:t>
            </a:fld>
            <a:endParaRPr lang="en-US"/>
          </a:p>
        </p:txBody>
      </p:sp>
      <p:sp>
        <p:nvSpPr>
          <p:cNvPr id="7" name="Rectangle 1031"/>
          <p:cNvSpPr>
            <a:spLocks noGrp="1" noChangeArrowheads="1"/>
          </p:cNvSpPr>
          <p:nvPr>
            <p:ph type="sldNum" sz="quarter" idx="5"/>
          </p:nvPr>
        </p:nvSpPr>
        <p:spPr>
          <a:ln/>
        </p:spPr>
        <p:txBody>
          <a:bodyPr/>
          <a:lstStyle/>
          <a:p>
            <a:fld id="{9CB38BF6-3F57-410E-A52C-968F0FBC8F2A}" type="slidenum">
              <a:rPr lang="en-US"/>
              <a:pPr/>
              <a:t>9</a:t>
            </a:fld>
            <a:endParaRPr lang="en-US"/>
          </a:p>
        </p:txBody>
      </p:sp>
      <p:sp>
        <p:nvSpPr>
          <p:cNvPr id="351234" name="Rectangle 2"/>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351235" name="Rectangle 3"/>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cs typeface="Times New Roman" panose="02020603050405020304" pitchFamily="18" charset="0"/>
              </a:rPr>
              <a:t>The present value factor of $1 for five years at 10 percent is 0.621. Therefore, the present value of the salvage value of the equipment is $3,105.</a:t>
            </a:r>
            <a:r>
              <a:rPr lang="en-US"/>
              <a:t> </a:t>
            </a:r>
          </a:p>
        </p:txBody>
      </p:sp>
    </p:spTree>
    <p:extLst>
      <p:ext uri="{BB962C8B-B14F-4D97-AF65-F5344CB8AC3E}">
        <p14:creationId xmlns:p14="http://schemas.microsoft.com/office/powerpoint/2010/main" xmlns="" val="20622210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027"/>
          <p:cNvSpPr>
            <a:spLocks noGrp="1" noChangeArrowheads="1"/>
          </p:cNvSpPr>
          <p:nvPr>
            <p:ph type="dt" idx="1"/>
          </p:nvPr>
        </p:nvSpPr>
        <p:spPr>
          <a:ln/>
        </p:spPr>
        <p:txBody>
          <a:bodyPr/>
          <a:lstStyle/>
          <a:p>
            <a:r>
              <a:rPr lang="en-US"/>
              <a:t>3-</a:t>
            </a:r>
            <a:fld id="{3466C393-6E5B-4065-BD40-13FB89AC4E65}" type="slidenum">
              <a:rPr lang="en-US"/>
              <a:pPr/>
              <a:t>10</a:t>
            </a:fld>
            <a:endParaRPr lang="en-US"/>
          </a:p>
        </p:txBody>
      </p:sp>
      <p:sp>
        <p:nvSpPr>
          <p:cNvPr id="7" name="Rectangle 1031"/>
          <p:cNvSpPr>
            <a:spLocks noGrp="1" noChangeArrowheads="1"/>
          </p:cNvSpPr>
          <p:nvPr>
            <p:ph type="sldNum" sz="quarter" idx="5"/>
          </p:nvPr>
        </p:nvSpPr>
        <p:spPr>
          <a:ln/>
        </p:spPr>
        <p:txBody>
          <a:bodyPr/>
          <a:lstStyle/>
          <a:p>
            <a:fld id="{4BB232E6-FD6A-4858-B7C7-07D388330840}" type="slidenum">
              <a:rPr lang="en-US"/>
              <a:pPr/>
              <a:t>10</a:t>
            </a:fld>
            <a:endParaRPr lang="en-US"/>
          </a:p>
        </p:txBody>
      </p:sp>
      <p:sp>
        <p:nvSpPr>
          <p:cNvPr id="353282" name="Rectangle 2"/>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353283" name="Rectangle 3"/>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cs typeface="Times New Roman" panose="02020603050405020304" pitchFamily="18" charset="0"/>
              </a:rPr>
              <a:t>The net present value of the investment opportunity is $85,955. Since the net present value is positive, it suggests making the investment.</a:t>
            </a:r>
            <a:r>
              <a:rPr lang="en-US"/>
              <a:t> </a:t>
            </a:r>
          </a:p>
        </p:txBody>
      </p:sp>
    </p:spTree>
    <p:extLst>
      <p:ext uri="{BB962C8B-B14F-4D97-AF65-F5344CB8AC3E}">
        <p14:creationId xmlns:p14="http://schemas.microsoft.com/office/powerpoint/2010/main" xmlns="" val="40010059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027"/>
          <p:cNvSpPr>
            <a:spLocks noGrp="1" noChangeArrowheads="1"/>
          </p:cNvSpPr>
          <p:nvPr>
            <p:ph type="dt" idx="1"/>
          </p:nvPr>
        </p:nvSpPr>
        <p:spPr>
          <a:ln/>
        </p:spPr>
        <p:txBody>
          <a:bodyPr/>
          <a:lstStyle/>
          <a:p>
            <a:r>
              <a:rPr lang="en-US"/>
              <a:t>3-</a:t>
            </a:r>
            <a:fld id="{4CEF8B9C-E072-4F49-98FA-9E75307B0D5C}" type="slidenum">
              <a:rPr lang="en-US"/>
              <a:pPr/>
              <a:t>11</a:t>
            </a:fld>
            <a:endParaRPr lang="en-US"/>
          </a:p>
        </p:txBody>
      </p:sp>
      <p:sp>
        <p:nvSpPr>
          <p:cNvPr id="7" name="Rectangle 1031"/>
          <p:cNvSpPr>
            <a:spLocks noGrp="1" noChangeArrowheads="1"/>
          </p:cNvSpPr>
          <p:nvPr>
            <p:ph type="sldNum" sz="quarter" idx="5"/>
          </p:nvPr>
        </p:nvSpPr>
        <p:spPr>
          <a:ln/>
        </p:spPr>
        <p:txBody>
          <a:bodyPr/>
          <a:lstStyle/>
          <a:p>
            <a:fld id="{EA8B6BD8-F02A-45B1-8470-2DEAA6A0D722}" type="slidenum">
              <a:rPr lang="en-US"/>
              <a:pPr/>
              <a:t>11</a:t>
            </a:fld>
            <a:endParaRPr lang="en-US"/>
          </a:p>
        </p:txBody>
      </p:sp>
      <p:sp>
        <p:nvSpPr>
          <p:cNvPr id="355330" name="Rectangle 2"/>
          <p:cNvSpPr>
            <a:spLocks noGrp="1" noRot="1" noChangeAspect="1" noChangeArrowheads="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355331" name="Rectangle 3"/>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t>Assume the information provided for Denny Associates.  </a:t>
            </a:r>
          </a:p>
        </p:txBody>
      </p:sp>
    </p:spTree>
    <p:extLst>
      <p:ext uri="{BB962C8B-B14F-4D97-AF65-F5344CB8AC3E}">
        <p14:creationId xmlns:p14="http://schemas.microsoft.com/office/powerpoint/2010/main" xmlns="" val="24499368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027"/>
          <p:cNvSpPr>
            <a:spLocks noGrp="1" noChangeArrowheads="1"/>
          </p:cNvSpPr>
          <p:nvPr>
            <p:ph type="dt" idx="1"/>
          </p:nvPr>
        </p:nvSpPr>
        <p:spPr>
          <a:ln/>
        </p:spPr>
        <p:txBody>
          <a:bodyPr/>
          <a:lstStyle/>
          <a:p>
            <a:r>
              <a:rPr lang="en-US"/>
              <a:t>3-</a:t>
            </a:r>
            <a:fld id="{186E9B28-4D36-4B46-AA71-EFBA04F0F4BB}" type="slidenum">
              <a:rPr lang="en-US"/>
              <a:pPr/>
              <a:t>12</a:t>
            </a:fld>
            <a:endParaRPr lang="en-US"/>
          </a:p>
        </p:txBody>
      </p:sp>
      <p:sp>
        <p:nvSpPr>
          <p:cNvPr id="7" name="Rectangle 1031"/>
          <p:cNvSpPr>
            <a:spLocks noGrp="1" noChangeArrowheads="1"/>
          </p:cNvSpPr>
          <p:nvPr>
            <p:ph type="sldNum" sz="quarter" idx="5"/>
          </p:nvPr>
        </p:nvSpPr>
        <p:spPr>
          <a:ln/>
        </p:spPr>
        <p:txBody>
          <a:bodyPr/>
          <a:lstStyle/>
          <a:p>
            <a:fld id="{0627C099-6B9B-4699-BC44-20861E63123D}" type="slidenum">
              <a:rPr lang="en-US"/>
              <a:pPr/>
              <a:t>12</a:t>
            </a:fld>
            <a:endParaRPr lang="en-US"/>
          </a:p>
        </p:txBody>
      </p:sp>
      <p:sp>
        <p:nvSpPr>
          <p:cNvPr id="357378" name="Rectangle 2"/>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357379" name="Rectangle 3"/>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t>What is the net present value of the contract with the local bank?</a:t>
            </a:r>
          </a:p>
        </p:txBody>
      </p:sp>
    </p:spTree>
    <p:extLst>
      <p:ext uri="{BB962C8B-B14F-4D97-AF65-F5344CB8AC3E}">
        <p14:creationId xmlns:p14="http://schemas.microsoft.com/office/powerpoint/2010/main" xmlns="" val="29930499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027"/>
          <p:cNvSpPr>
            <a:spLocks noGrp="1" noChangeArrowheads="1"/>
          </p:cNvSpPr>
          <p:nvPr>
            <p:ph type="dt" idx="1"/>
          </p:nvPr>
        </p:nvSpPr>
        <p:spPr>
          <a:ln/>
        </p:spPr>
        <p:txBody>
          <a:bodyPr/>
          <a:lstStyle/>
          <a:p>
            <a:r>
              <a:rPr lang="en-US"/>
              <a:t>3-</a:t>
            </a:r>
            <a:fld id="{20FD9527-033A-4DF8-96E0-133273A38E00}" type="slidenum">
              <a:rPr lang="en-US"/>
              <a:pPr/>
              <a:t>13</a:t>
            </a:fld>
            <a:endParaRPr lang="en-US"/>
          </a:p>
        </p:txBody>
      </p:sp>
      <p:sp>
        <p:nvSpPr>
          <p:cNvPr id="7" name="Rectangle 1031"/>
          <p:cNvSpPr>
            <a:spLocks noGrp="1" noChangeArrowheads="1"/>
          </p:cNvSpPr>
          <p:nvPr>
            <p:ph type="sldNum" sz="quarter" idx="5"/>
          </p:nvPr>
        </p:nvSpPr>
        <p:spPr>
          <a:ln/>
        </p:spPr>
        <p:txBody>
          <a:bodyPr/>
          <a:lstStyle/>
          <a:p>
            <a:fld id="{CCC88484-B299-43DF-9A1F-FC6164D83437}" type="slidenum">
              <a:rPr lang="en-US"/>
              <a:pPr/>
              <a:t>13</a:t>
            </a:fld>
            <a:endParaRPr lang="en-US"/>
          </a:p>
        </p:txBody>
      </p:sp>
      <p:sp>
        <p:nvSpPr>
          <p:cNvPr id="359426" name="Rectangle 1026"/>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359427" name="Rectangle 1027"/>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t>$28,230.  Take a minute and review the solution presented. </a:t>
            </a:r>
          </a:p>
        </p:txBody>
      </p:sp>
    </p:spTree>
    <p:extLst>
      <p:ext uri="{BB962C8B-B14F-4D97-AF65-F5344CB8AC3E}">
        <p14:creationId xmlns:p14="http://schemas.microsoft.com/office/powerpoint/2010/main" xmlns="" val="3514407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027"/>
          <p:cNvSpPr>
            <a:spLocks noGrp="1" noChangeArrowheads="1"/>
          </p:cNvSpPr>
          <p:nvPr>
            <p:ph type="dt" idx="1"/>
          </p:nvPr>
        </p:nvSpPr>
        <p:spPr>
          <a:ln/>
        </p:spPr>
        <p:txBody>
          <a:bodyPr/>
          <a:lstStyle/>
          <a:p>
            <a:r>
              <a:rPr lang="en-US"/>
              <a:t>3-</a:t>
            </a:r>
            <a:fld id="{F4B4E774-5614-4E0A-8D2C-273935F5C2FD}" type="slidenum">
              <a:rPr lang="en-US"/>
              <a:pPr/>
              <a:t>14</a:t>
            </a:fld>
            <a:endParaRPr lang="en-US"/>
          </a:p>
        </p:txBody>
      </p:sp>
      <p:sp>
        <p:nvSpPr>
          <p:cNvPr id="7" name="Rectangle 1031"/>
          <p:cNvSpPr>
            <a:spLocks noGrp="1" noChangeArrowheads="1"/>
          </p:cNvSpPr>
          <p:nvPr>
            <p:ph type="sldNum" sz="quarter" idx="5"/>
          </p:nvPr>
        </p:nvSpPr>
        <p:spPr>
          <a:ln/>
        </p:spPr>
        <p:txBody>
          <a:bodyPr/>
          <a:lstStyle/>
          <a:p>
            <a:fld id="{4C5972E7-B068-488F-A19A-17C3410C5966}" type="slidenum">
              <a:rPr lang="en-US"/>
              <a:pPr/>
              <a:t>14</a:t>
            </a:fld>
            <a:endParaRPr lang="en-US"/>
          </a:p>
        </p:txBody>
      </p:sp>
      <p:sp>
        <p:nvSpPr>
          <p:cNvPr id="361474" name="Rectangle 2"/>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361475" name="Rectangle 3"/>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cs typeface="Times New Roman" panose="02020603050405020304" pitchFamily="18" charset="0"/>
              </a:rPr>
              <a:t>The internal rate of return is the rate promised by an investment project over its useful life. It is sometimes referred to as the yield on a project.</a:t>
            </a:r>
          </a:p>
          <a:p>
            <a:r>
              <a:rPr lang="en-US">
                <a:cs typeface="Times New Roman" panose="02020603050405020304" pitchFamily="18" charset="0"/>
              </a:rPr>
              <a:t> </a:t>
            </a:r>
          </a:p>
          <a:p>
            <a:r>
              <a:rPr lang="en-US"/>
              <a:t>The internal rate of return is the discount rate that will result in a net present value of zero. </a:t>
            </a:r>
          </a:p>
          <a:p>
            <a:r>
              <a:rPr lang="en-US">
                <a:cs typeface="Times New Roman" panose="02020603050405020304" pitchFamily="18" charset="0"/>
              </a:rPr>
              <a:t> </a:t>
            </a:r>
          </a:p>
          <a:p>
            <a:r>
              <a:rPr lang="en-US">
                <a:cs typeface="Times New Roman" panose="02020603050405020304" pitchFamily="18" charset="0"/>
              </a:rPr>
              <a:t>The internal rate of return works very well if a project’s cash flows are identical every year. If the cash flows are not identical every year, a trial-and-error process can be used to find the internal rate of return. </a:t>
            </a:r>
          </a:p>
        </p:txBody>
      </p:sp>
    </p:spTree>
    <p:extLst>
      <p:ext uri="{BB962C8B-B14F-4D97-AF65-F5344CB8AC3E}">
        <p14:creationId xmlns:p14="http://schemas.microsoft.com/office/powerpoint/2010/main" xmlns="" val="3650418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027"/>
          <p:cNvSpPr>
            <a:spLocks noGrp="1" noChangeArrowheads="1"/>
          </p:cNvSpPr>
          <p:nvPr>
            <p:ph type="dt" idx="1"/>
          </p:nvPr>
        </p:nvSpPr>
        <p:spPr>
          <a:ln/>
        </p:spPr>
        <p:txBody>
          <a:bodyPr/>
          <a:lstStyle/>
          <a:p>
            <a:r>
              <a:rPr lang="en-US"/>
              <a:t>3-</a:t>
            </a:r>
            <a:fld id="{639E158F-5E3F-4A7C-9650-5CABBD6933A0}" type="slidenum">
              <a:rPr lang="en-US"/>
              <a:pPr/>
              <a:t>15</a:t>
            </a:fld>
            <a:endParaRPr lang="en-US"/>
          </a:p>
        </p:txBody>
      </p:sp>
      <p:sp>
        <p:nvSpPr>
          <p:cNvPr id="7" name="Rectangle 1031"/>
          <p:cNvSpPr>
            <a:spLocks noGrp="1" noChangeArrowheads="1"/>
          </p:cNvSpPr>
          <p:nvPr>
            <p:ph type="sldNum" sz="quarter" idx="5"/>
          </p:nvPr>
        </p:nvSpPr>
        <p:spPr>
          <a:ln/>
        </p:spPr>
        <p:txBody>
          <a:bodyPr/>
          <a:lstStyle/>
          <a:p>
            <a:fld id="{A7B650C2-B435-4730-B6ED-B39F94DCD038}" type="slidenum">
              <a:rPr lang="en-US"/>
              <a:pPr/>
              <a:t>15</a:t>
            </a:fld>
            <a:endParaRPr lang="en-US"/>
          </a:p>
        </p:txBody>
      </p:sp>
      <p:sp>
        <p:nvSpPr>
          <p:cNvPr id="363522" name="Rectangle 2"/>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363523" name="Rectangle 3"/>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t>If the internal rate of return is equal to or greater than the minimum required rate of return, then the project is acceptable. If it is less than the required rate of return, then the project is rejected.</a:t>
            </a:r>
          </a:p>
          <a:p>
            <a:r>
              <a:rPr lang="en-US">
                <a:cs typeface="Times New Roman" panose="02020603050405020304" pitchFamily="18" charset="0"/>
              </a:rPr>
              <a:t> </a:t>
            </a:r>
          </a:p>
          <a:p>
            <a:r>
              <a:rPr lang="en-US">
                <a:cs typeface="Times New Roman" panose="02020603050405020304" pitchFamily="18" charset="0"/>
              </a:rPr>
              <a:t>When using internal rate of return, the cost of capital acts as a hurdle rate that a project must clear for acceptance. </a:t>
            </a:r>
          </a:p>
        </p:txBody>
      </p:sp>
    </p:spTree>
    <p:extLst>
      <p:ext uri="{BB962C8B-B14F-4D97-AF65-F5344CB8AC3E}">
        <p14:creationId xmlns:p14="http://schemas.microsoft.com/office/powerpoint/2010/main" xmlns="" val="10640936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027"/>
          <p:cNvSpPr>
            <a:spLocks noGrp="1" noChangeArrowheads="1"/>
          </p:cNvSpPr>
          <p:nvPr>
            <p:ph type="dt" idx="1"/>
          </p:nvPr>
        </p:nvSpPr>
        <p:spPr>
          <a:ln/>
        </p:spPr>
        <p:txBody>
          <a:bodyPr/>
          <a:lstStyle/>
          <a:p>
            <a:r>
              <a:rPr lang="en-US"/>
              <a:t>3-</a:t>
            </a:r>
            <a:fld id="{59B2316F-3F41-450C-9C3E-ECA1A988BD1A}" type="slidenum">
              <a:rPr lang="en-US"/>
              <a:pPr/>
              <a:t>16</a:t>
            </a:fld>
            <a:endParaRPr lang="en-US"/>
          </a:p>
        </p:txBody>
      </p:sp>
      <p:sp>
        <p:nvSpPr>
          <p:cNvPr id="7" name="Rectangle 1031"/>
          <p:cNvSpPr>
            <a:spLocks noGrp="1" noChangeArrowheads="1"/>
          </p:cNvSpPr>
          <p:nvPr>
            <p:ph type="sldNum" sz="quarter" idx="5"/>
          </p:nvPr>
        </p:nvSpPr>
        <p:spPr>
          <a:ln/>
        </p:spPr>
        <p:txBody>
          <a:bodyPr/>
          <a:lstStyle/>
          <a:p>
            <a:fld id="{87123A3E-F14B-4AF4-80C2-19691AEE939A}" type="slidenum">
              <a:rPr lang="en-US"/>
              <a:pPr/>
              <a:t>16</a:t>
            </a:fld>
            <a:endParaRPr lang="en-US"/>
          </a:p>
        </p:txBody>
      </p:sp>
      <p:sp>
        <p:nvSpPr>
          <p:cNvPr id="365570" name="Rectangle 2"/>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365571" name="Rectangle 3"/>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t>Assume the facts as shown with respect to the Decker Company.</a:t>
            </a:r>
          </a:p>
          <a:p>
            <a:endParaRPr lang="en-US"/>
          </a:p>
        </p:txBody>
      </p:sp>
    </p:spTree>
    <p:extLst>
      <p:ext uri="{BB962C8B-B14F-4D97-AF65-F5344CB8AC3E}">
        <p14:creationId xmlns:p14="http://schemas.microsoft.com/office/powerpoint/2010/main" xmlns="" val="25538080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027"/>
          <p:cNvSpPr>
            <a:spLocks noGrp="1" noChangeArrowheads="1"/>
          </p:cNvSpPr>
          <p:nvPr>
            <p:ph type="dt" idx="1"/>
          </p:nvPr>
        </p:nvSpPr>
        <p:spPr>
          <a:ln/>
        </p:spPr>
        <p:txBody>
          <a:bodyPr/>
          <a:lstStyle/>
          <a:p>
            <a:r>
              <a:rPr lang="en-US"/>
              <a:t>3-</a:t>
            </a:r>
            <a:fld id="{28003CBF-2754-4364-B2FC-2B00635EAD1B}" type="slidenum">
              <a:rPr lang="en-US"/>
              <a:pPr/>
              <a:t>17</a:t>
            </a:fld>
            <a:endParaRPr lang="en-US"/>
          </a:p>
        </p:txBody>
      </p:sp>
      <p:sp>
        <p:nvSpPr>
          <p:cNvPr id="7" name="Rectangle 1031"/>
          <p:cNvSpPr>
            <a:spLocks noGrp="1" noChangeArrowheads="1"/>
          </p:cNvSpPr>
          <p:nvPr>
            <p:ph type="sldNum" sz="quarter" idx="5"/>
          </p:nvPr>
        </p:nvSpPr>
        <p:spPr>
          <a:ln/>
        </p:spPr>
        <p:txBody>
          <a:bodyPr/>
          <a:lstStyle/>
          <a:p>
            <a:fld id="{2F9A5CCE-E7CF-4EBA-8995-C72D75341ED0}" type="slidenum">
              <a:rPr lang="en-US"/>
              <a:pPr/>
              <a:t>17</a:t>
            </a:fld>
            <a:endParaRPr lang="en-US"/>
          </a:p>
        </p:txBody>
      </p:sp>
      <p:sp>
        <p:nvSpPr>
          <p:cNvPr id="367618" name="Rectangle 2"/>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367619" name="Rectangle 3"/>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cs typeface="Times New Roman" panose="02020603050405020304" pitchFamily="18" charset="0"/>
              </a:rPr>
              <a:t>Since the cash flows are the same every year, the equation shown can be used to compute the appropriate present value factor of 5.216.</a:t>
            </a:r>
            <a:r>
              <a:rPr lang="en-US"/>
              <a:t> </a:t>
            </a:r>
          </a:p>
        </p:txBody>
      </p:sp>
    </p:spTree>
    <p:extLst>
      <p:ext uri="{BB962C8B-B14F-4D97-AF65-F5344CB8AC3E}">
        <p14:creationId xmlns:p14="http://schemas.microsoft.com/office/powerpoint/2010/main" xmlns="" val="22231112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027"/>
          <p:cNvSpPr>
            <a:spLocks noGrp="1" noChangeArrowheads="1"/>
          </p:cNvSpPr>
          <p:nvPr>
            <p:ph type="dt" idx="1"/>
          </p:nvPr>
        </p:nvSpPr>
        <p:spPr>
          <a:ln/>
        </p:spPr>
        <p:txBody>
          <a:bodyPr/>
          <a:lstStyle/>
          <a:p>
            <a:r>
              <a:rPr lang="en-US"/>
              <a:t>3-</a:t>
            </a:r>
            <a:fld id="{5D93E973-3899-4048-8767-200BFCCBD143}" type="slidenum">
              <a:rPr lang="en-US"/>
              <a:pPr/>
              <a:t>18</a:t>
            </a:fld>
            <a:endParaRPr lang="en-US"/>
          </a:p>
        </p:txBody>
      </p:sp>
      <p:sp>
        <p:nvSpPr>
          <p:cNvPr id="7" name="Rectangle 1031"/>
          <p:cNvSpPr>
            <a:spLocks noGrp="1" noChangeArrowheads="1"/>
          </p:cNvSpPr>
          <p:nvPr>
            <p:ph type="sldNum" sz="quarter" idx="5"/>
          </p:nvPr>
        </p:nvSpPr>
        <p:spPr>
          <a:ln/>
        </p:spPr>
        <p:txBody>
          <a:bodyPr/>
          <a:lstStyle/>
          <a:p>
            <a:fld id="{FEBF66E4-E370-4ABA-8EDD-4394CEF4C775}" type="slidenum">
              <a:rPr lang="en-US"/>
              <a:pPr/>
              <a:t>18</a:t>
            </a:fld>
            <a:endParaRPr lang="en-US"/>
          </a:p>
        </p:txBody>
      </p:sp>
      <p:sp>
        <p:nvSpPr>
          <p:cNvPr id="369666" name="Rectangle 2"/>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369667" name="Rectangle 3"/>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cs typeface="Times New Roman" panose="02020603050405020304" pitchFamily="18" charset="0"/>
              </a:rPr>
              <a:t>Using the present value of an annuity of $1 table, the internal rate of return is equal to 14 percent. </a:t>
            </a:r>
          </a:p>
        </p:txBody>
      </p:sp>
    </p:spTree>
    <p:extLst>
      <p:ext uri="{BB962C8B-B14F-4D97-AF65-F5344CB8AC3E}">
        <p14:creationId xmlns:p14="http://schemas.microsoft.com/office/powerpoint/2010/main" xmlns="" val="257751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027"/>
          <p:cNvSpPr>
            <a:spLocks noGrp="1" noChangeArrowheads="1"/>
          </p:cNvSpPr>
          <p:nvPr>
            <p:ph type="dt" idx="1"/>
          </p:nvPr>
        </p:nvSpPr>
        <p:spPr>
          <a:ln/>
        </p:spPr>
        <p:txBody>
          <a:bodyPr/>
          <a:lstStyle/>
          <a:p>
            <a:r>
              <a:rPr lang="en-US"/>
              <a:t>3-</a:t>
            </a:r>
            <a:fld id="{5AC9510C-873D-44F9-8DE0-82EC9DC95911}" type="slidenum">
              <a:rPr lang="en-US"/>
              <a:pPr/>
              <a:t>19</a:t>
            </a:fld>
            <a:endParaRPr lang="en-US"/>
          </a:p>
        </p:txBody>
      </p:sp>
      <p:sp>
        <p:nvSpPr>
          <p:cNvPr id="7" name="Rectangle 1031"/>
          <p:cNvSpPr>
            <a:spLocks noGrp="1" noChangeArrowheads="1"/>
          </p:cNvSpPr>
          <p:nvPr>
            <p:ph type="sldNum" sz="quarter" idx="5"/>
          </p:nvPr>
        </p:nvSpPr>
        <p:spPr>
          <a:ln/>
        </p:spPr>
        <p:txBody>
          <a:bodyPr/>
          <a:lstStyle/>
          <a:p>
            <a:fld id="{7724E399-E8E7-4BA2-9A33-77A91CC5CB9B}" type="slidenum">
              <a:rPr lang="en-US"/>
              <a:pPr/>
              <a:t>19</a:t>
            </a:fld>
            <a:endParaRPr lang="en-US"/>
          </a:p>
        </p:txBody>
      </p:sp>
      <p:sp>
        <p:nvSpPr>
          <p:cNvPr id="371714" name="Rectangle 2"/>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371715" name="Rectangle 3"/>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cs typeface="Times New Roman" panose="02020603050405020304" pitchFamily="18" charset="0"/>
              </a:rPr>
              <a:t>If Decker’s minimum required rate of return is equal to or greater than 14 percent, then the machine should be purchased. </a:t>
            </a:r>
          </a:p>
        </p:txBody>
      </p:sp>
    </p:spTree>
    <p:extLst>
      <p:ext uri="{BB962C8B-B14F-4D97-AF65-F5344CB8AC3E}">
        <p14:creationId xmlns:p14="http://schemas.microsoft.com/office/powerpoint/2010/main" xmlns="" val="37888925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027"/>
          <p:cNvSpPr>
            <a:spLocks noGrp="1" noChangeArrowheads="1"/>
          </p:cNvSpPr>
          <p:nvPr>
            <p:ph type="dt" idx="1"/>
          </p:nvPr>
        </p:nvSpPr>
        <p:spPr>
          <a:ln/>
        </p:spPr>
        <p:txBody>
          <a:bodyPr/>
          <a:lstStyle/>
          <a:p>
            <a:r>
              <a:rPr lang="en-US"/>
              <a:t>3-</a:t>
            </a:r>
            <a:fld id="{E0A90E2D-817E-4E95-8CBB-7D6B17E72441}" type="slidenum">
              <a:rPr lang="en-US"/>
              <a:pPr/>
              <a:t>20</a:t>
            </a:fld>
            <a:endParaRPr lang="en-US"/>
          </a:p>
        </p:txBody>
      </p:sp>
      <p:sp>
        <p:nvSpPr>
          <p:cNvPr id="7" name="Rectangle 1031"/>
          <p:cNvSpPr>
            <a:spLocks noGrp="1" noChangeArrowheads="1"/>
          </p:cNvSpPr>
          <p:nvPr>
            <p:ph type="sldNum" sz="quarter" idx="5"/>
          </p:nvPr>
        </p:nvSpPr>
        <p:spPr>
          <a:ln/>
        </p:spPr>
        <p:txBody>
          <a:bodyPr/>
          <a:lstStyle/>
          <a:p>
            <a:fld id="{3156BAF5-4CF1-4AF0-991E-9D32FA52F11A}" type="slidenum">
              <a:rPr lang="en-US"/>
              <a:pPr/>
              <a:t>20</a:t>
            </a:fld>
            <a:endParaRPr lang="en-US"/>
          </a:p>
        </p:txBody>
      </p:sp>
      <p:sp>
        <p:nvSpPr>
          <p:cNvPr id="373762" name="Rectangle 2"/>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373763" name="Rectangle 3"/>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t>Assume the facts given for this project.  What is the internal rate of return on the project?</a:t>
            </a:r>
          </a:p>
        </p:txBody>
      </p:sp>
    </p:spTree>
    <p:extLst>
      <p:ext uri="{BB962C8B-B14F-4D97-AF65-F5344CB8AC3E}">
        <p14:creationId xmlns:p14="http://schemas.microsoft.com/office/powerpoint/2010/main" xmlns="" val="32331015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027"/>
          <p:cNvSpPr>
            <a:spLocks noGrp="1" noChangeArrowheads="1"/>
          </p:cNvSpPr>
          <p:nvPr>
            <p:ph type="dt" idx="1"/>
          </p:nvPr>
        </p:nvSpPr>
        <p:spPr>
          <a:ln/>
        </p:spPr>
        <p:txBody>
          <a:bodyPr/>
          <a:lstStyle/>
          <a:p>
            <a:r>
              <a:rPr lang="en-US"/>
              <a:t>3-</a:t>
            </a:r>
            <a:fld id="{5180ADAD-5330-4AA8-A9B9-F988665E9889}" type="slidenum">
              <a:rPr lang="en-US"/>
              <a:pPr/>
              <a:t>21</a:t>
            </a:fld>
            <a:endParaRPr lang="en-US"/>
          </a:p>
        </p:txBody>
      </p:sp>
      <p:sp>
        <p:nvSpPr>
          <p:cNvPr id="7" name="Rectangle 1031"/>
          <p:cNvSpPr>
            <a:spLocks noGrp="1" noChangeArrowheads="1"/>
          </p:cNvSpPr>
          <p:nvPr>
            <p:ph type="sldNum" sz="quarter" idx="5"/>
          </p:nvPr>
        </p:nvSpPr>
        <p:spPr>
          <a:ln/>
        </p:spPr>
        <p:txBody>
          <a:bodyPr/>
          <a:lstStyle/>
          <a:p>
            <a:fld id="{6D10E761-9E79-430E-854E-04425F47893A}" type="slidenum">
              <a:rPr lang="en-US"/>
              <a:pPr/>
              <a:t>21</a:t>
            </a:fld>
            <a:endParaRPr lang="en-US"/>
          </a:p>
        </p:txBody>
      </p:sp>
      <p:sp>
        <p:nvSpPr>
          <p:cNvPr id="375810" name="Rectangle 2"/>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375811" name="Rectangle 3"/>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t>12 percent.  Take a minute and review the solution to the problem.</a:t>
            </a:r>
          </a:p>
        </p:txBody>
      </p:sp>
    </p:spTree>
    <p:extLst>
      <p:ext uri="{BB962C8B-B14F-4D97-AF65-F5344CB8AC3E}">
        <p14:creationId xmlns:p14="http://schemas.microsoft.com/office/powerpoint/2010/main" xmlns="" val="515413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027"/>
          <p:cNvSpPr>
            <a:spLocks noGrp="1" noChangeArrowheads="1"/>
          </p:cNvSpPr>
          <p:nvPr>
            <p:ph type="dt" idx="1"/>
          </p:nvPr>
        </p:nvSpPr>
        <p:spPr>
          <a:ln/>
        </p:spPr>
        <p:txBody>
          <a:bodyPr/>
          <a:lstStyle/>
          <a:p>
            <a:r>
              <a:rPr lang="en-US"/>
              <a:t>3-</a:t>
            </a:r>
            <a:fld id="{A0B217D1-6BFF-4203-9333-BD25CC237962}" type="slidenum">
              <a:rPr lang="en-US"/>
              <a:pPr/>
              <a:t>22</a:t>
            </a:fld>
            <a:endParaRPr lang="en-US"/>
          </a:p>
        </p:txBody>
      </p:sp>
      <p:sp>
        <p:nvSpPr>
          <p:cNvPr id="7" name="Rectangle 1031"/>
          <p:cNvSpPr>
            <a:spLocks noGrp="1" noChangeArrowheads="1"/>
          </p:cNvSpPr>
          <p:nvPr>
            <p:ph type="sldNum" sz="quarter" idx="5"/>
          </p:nvPr>
        </p:nvSpPr>
        <p:spPr>
          <a:ln/>
        </p:spPr>
        <p:txBody>
          <a:bodyPr/>
          <a:lstStyle/>
          <a:p>
            <a:fld id="{19377955-AB95-49A5-9C8F-73313783E3D7}" type="slidenum">
              <a:rPr lang="en-US"/>
              <a:pPr/>
              <a:t>22</a:t>
            </a:fld>
            <a:endParaRPr lang="en-US"/>
          </a:p>
        </p:txBody>
      </p:sp>
      <p:sp>
        <p:nvSpPr>
          <p:cNvPr id="377858" name="Rectangle 2"/>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377859" name="Rectangle 3"/>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cs typeface="Times New Roman" panose="02020603050405020304" pitchFamily="18" charset="0"/>
              </a:rPr>
              <a:t>The net present value method offers two important advantages over the internal rate of return method.</a:t>
            </a:r>
          </a:p>
          <a:p>
            <a:r>
              <a:rPr lang="en-US"/>
              <a:t/>
            </a:r>
            <a:br>
              <a:rPr lang="en-US"/>
            </a:br>
            <a:r>
              <a:rPr lang="en-US">
                <a:cs typeface="Times New Roman" panose="02020603050405020304" pitchFamily="18" charset="0"/>
              </a:rPr>
              <a:t>The net present value method is often simpler to use. </a:t>
            </a:r>
          </a:p>
          <a:p>
            <a:endParaRPr lang="en-US">
              <a:cs typeface="Times New Roman" panose="02020603050405020304" pitchFamily="18" charset="0"/>
            </a:endParaRPr>
          </a:p>
          <a:p>
            <a:r>
              <a:rPr lang="en-US">
                <a:cs typeface="Times New Roman" panose="02020603050405020304" pitchFamily="18" charset="0"/>
              </a:rPr>
              <a:t>The internal rate of return method makes a questionable assumption – that cash inflows can be reinvested at the internal rate of return.</a:t>
            </a:r>
            <a:r>
              <a:rPr lang="en-US"/>
              <a:t> </a:t>
            </a:r>
          </a:p>
        </p:txBody>
      </p:sp>
    </p:spTree>
    <p:extLst>
      <p:ext uri="{BB962C8B-B14F-4D97-AF65-F5344CB8AC3E}">
        <p14:creationId xmlns:p14="http://schemas.microsoft.com/office/powerpoint/2010/main" xmlns="" val="17243765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027"/>
          <p:cNvSpPr>
            <a:spLocks noGrp="1" noChangeArrowheads="1"/>
          </p:cNvSpPr>
          <p:nvPr>
            <p:ph type="dt" idx="1"/>
          </p:nvPr>
        </p:nvSpPr>
        <p:spPr>
          <a:ln/>
        </p:spPr>
        <p:txBody>
          <a:bodyPr/>
          <a:lstStyle/>
          <a:p>
            <a:r>
              <a:rPr lang="en-US"/>
              <a:t>3-</a:t>
            </a:r>
            <a:fld id="{18E944CA-73CC-4CEB-B743-10285A6F24C7}" type="slidenum">
              <a:rPr lang="en-US"/>
              <a:pPr/>
              <a:t>23</a:t>
            </a:fld>
            <a:endParaRPr lang="en-US"/>
          </a:p>
        </p:txBody>
      </p:sp>
      <p:sp>
        <p:nvSpPr>
          <p:cNvPr id="7" name="Rectangle 1031"/>
          <p:cNvSpPr>
            <a:spLocks noGrp="1" noChangeArrowheads="1"/>
          </p:cNvSpPr>
          <p:nvPr>
            <p:ph type="sldNum" sz="quarter" idx="5"/>
          </p:nvPr>
        </p:nvSpPr>
        <p:spPr>
          <a:ln/>
        </p:spPr>
        <p:txBody>
          <a:bodyPr/>
          <a:lstStyle/>
          <a:p>
            <a:fld id="{290E9356-EB63-47F8-9DAC-F3770B6B97ED}" type="slidenum">
              <a:rPr lang="en-US"/>
              <a:pPr/>
              <a:t>23</a:t>
            </a:fld>
            <a:endParaRPr lang="en-US"/>
          </a:p>
        </p:txBody>
      </p:sp>
      <p:sp>
        <p:nvSpPr>
          <p:cNvPr id="379906" name="Rectangle 2"/>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379907" name="Rectangle 3"/>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t>If the internal rate of return is high, this assumption may be unrealistic. It is more realistic to assume that the cash flows can be reinvested at the discount rate, which is the underlying assumption of the net present value method.</a:t>
            </a:r>
          </a:p>
          <a:p>
            <a:endParaRPr lang="en-US"/>
          </a:p>
        </p:txBody>
      </p:sp>
    </p:spTree>
    <p:extLst>
      <p:ext uri="{BB962C8B-B14F-4D97-AF65-F5344CB8AC3E}">
        <p14:creationId xmlns:p14="http://schemas.microsoft.com/office/powerpoint/2010/main" xmlns="" val="112072097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027"/>
          <p:cNvSpPr>
            <a:spLocks noGrp="1" noChangeArrowheads="1"/>
          </p:cNvSpPr>
          <p:nvPr>
            <p:ph type="dt" idx="1"/>
          </p:nvPr>
        </p:nvSpPr>
        <p:spPr>
          <a:ln/>
        </p:spPr>
        <p:txBody>
          <a:bodyPr/>
          <a:lstStyle/>
          <a:p>
            <a:r>
              <a:rPr lang="en-US"/>
              <a:t>3-</a:t>
            </a:r>
            <a:fld id="{1F19E01B-98C6-4019-A06E-F3B85DE9B88A}" type="slidenum">
              <a:rPr lang="en-US"/>
              <a:pPr/>
              <a:t>24</a:t>
            </a:fld>
            <a:endParaRPr lang="en-US"/>
          </a:p>
        </p:txBody>
      </p:sp>
      <p:sp>
        <p:nvSpPr>
          <p:cNvPr id="7" name="Rectangle 1031"/>
          <p:cNvSpPr>
            <a:spLocks noGrp="1" noChangeArrowheads="1"/>
          </p:cNvSpPr>
          <p:nvPr>
            <p:ph type="sldNum" sz="quarter" idx="5"/>
          </p:nvPr>
        </p:nvSpPr>
        <p:spPr>
          <a:ln/>
        </p:spPr>
        <p:txBody>
          <a:bodyPr/>
          <a:lstStyle/>
          <a:p>
            <a:fld id="{526F85AD-4487-4585-AE81-84BC778588AE}" type="slidenum">
              <a:rPr lang="en-US"/>
              <a:pPr/>
              <a:t>24</a:t>
            </a:fld>
            <a:endParaRPr lang="en-US"/>
          </a:p>
        </p:txBody>
      </p:sp>
      <p:sp>
        <p:nvSpPr>
          <p:cNvPr id="381954" name="Rectangle 2"/>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381955" name="Rectangle 3"/>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cs typeface="Times New Roman" panose="02020603050405020304" pitchFamily="18" charset="0"/>
              </a:rPr>
              <a:t>We will now expand the net present value method to include two alternatives and the concept of relevant costs. The net present value method can be used to compare competing investment projects in two ways – the total cost approach and the incremental cost approach. </a:t>
            </a:r>
          </a:p>
          <a:p>
            <a:endParaRPr lang="en-US"/>
          </a:p>
        </p:txBody>
      </p:sp>
    </p:spTree>
    <p:extLst>
      <p:ext uri="{BB962C8B-B14F-4D97-AF65-F5344CB8AC3E}">
        <p14:creationId xmlns:p14="http://schemas.microsoft.com/office/powerpoint/2010/main" xmlns="" val="25057890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027"/>
          <p:cNvSpPr>
            <a:spLocks noGrp="1" noChangeArrowheads="1"/>
          </p:cNvSpPr>
          <p:nvPr>
            <p:ph type="dt" idx="1"/>
          </p:nvPr>
        </p:nvSpPr>
        <p:spPr>
          <a:ln/>
        </p:spPr>
        <p:txBody>
          <a:bodyPr/>
          <a:lstStyle/>
          <a:p>
            <a:r>
              <a:rPr lang="en-US"/>
              <a:t>3-</a:t>
            </a:r>
            <a:fld id="{6FF20EFE-450C-47E7-93B1-AA4C8DFAB21F}" type="slidenum">
              <a:rPr lang="en-US"/>
              <a:pPr/>
              <a:t>25</a:t>
            </a:fld>
            <a:endParaRPr lang="en-US"/>
          </a:p>
        </p:txBody>
      </p:sp>
      <p:sp>
        <p:nvSpPr>
          <p:cNvPr id="7" name="Rectangle 1031"/>
          <p:cNvSpPr>
            <a:spLocks noGrp="1" noChangeArrowheads="1"/>
          </p:cNvSpPr>
          <p:nvPr>
            <p:ph type="sldNum" sz="quarter" idx="5"/>
          </p:nvPr>
        </p:nvSpPr>
        <p:spPr>
          <a:ln/>
        </p:spPr>
        <p:txBody>
          <a:bodyPr/>
          <a:lstStyle/>
          <a:p>
            <a:fld id="{EB9FFDE3-FE82-4A6F-ADFB-1CF721019EB8}" type="slidenum">
              <a:rPr lang="en-US"/>
              <a:pPr/>
              <a:t>25</a:t>
            </a:fld>
            <a:endParaRPr lang="en-US"/>
          </a:p>
        </p:txBody>
      </p:sp>
      <p:sp>
        <p:nvSpPr>
          <p:cNvPr id="384002" name="Rectangle 2"/>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384003" name="Rectangle 3"/>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t>Assume that White Company has two alternatives – remodel an old car wash or remove the old car wash and replace it with a new one.  </a:t>
            </a:r>
          </a:p>
          <a:p>
            <a:r>
              <a:rPr lang="en-US">
                <a:cs typeface="Times New Roman" panose="02020603050405020304" pitchFamily="18" charset="0"/>
              </a:rPr>
              <a:t> </a:t>
            </a:r>
            <a:r>
              <a:rPr lang="en-US"/>
              <a:t/>
            </a:r>
            <a:br>
              <a:rPr lang="en-US"/>
            </a:br>
            <a:r>
              <a:rPr lang="en-US">
                <a:cs typeface="Times New Roman" panose="02020603050405020304" pitchFamily="18" charset="0"/>
              </a:rPr>
              <a:t>The company uses a discount rate of 10 percent.</a:t>
            </a:r>
          </a:p>
          <a:p>
            <a:endParaRPr lang="en-US">
              <a:cs typeface="Times New Roman" panose="02020603050405020304" pitchFamily="18" charset="0"/>
            </a:endParaRPr>
          </a:p>
          <a:p>
            <a:r>
              <a:rPr lang="en-US"/>
              <a:t>The net annual cash inflows are $60,000 for the new car wash and $45,000 for the old car wash. </a:t>
            </a:r>
          </a:p>
          <a:p>
            <a:endParaRPr lang="en-US"/>
          </a:p>
        </p:txBody>
      </p:sp>
    </p:spTree>
    <p:extLst>
      <p:ext uri="{BB962C8B-B14F-4D97-AF65-F5344CB8AC3E}">
        <p14:creationId xmlns:p14="http://schemas.microsoft.com/office/powerpoint/2010/main" xmlns="" val="191657451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027"/>
          <p:cNvSpPr>
            <a:spLocks noGrp="1" noChangeArrowheads="1"/>
          </p:cNvSpPr>
          <p:nvPr>
            <p:ph type="dt" idx="1"/>
          </p:nvPr>
        </p:nvSpPr>
        <p:spPr>
          <a:ln/>
        </p:spPr>
        <p:txBody>
          <a:bodyPr/>
          <a:lstStyle/>
          <a:p>
            <a:r>
              <a:rPr lang="en-US"/>
              <a:t>3-</a:t>
            </a:r>
            <a:fld id="{3860757C-513C-4C6C-998C-62EC7F44650E}" type="slidenum">
              <a:rPr lang="en-US"/>
              <a:pPr/>
              <a:t>26</a:t>
            </a:fld>
            <a:endParaRPr lang="en-US"/>
          </a:p>
        </p:txBody>
      </p:sp>
      <p:sp>
        <p:nvSpPr>
          <p:cNvPr id="7" name="Rectangle 1031"/>
          <p:cNvSpPr>
            <a:spLocks noGrp="1" noChangeArrowheads="1"/>
          </p:cNvSpPr>
          <p:nvPr>
            <p:ph type="sldNum" sz="quarter" idx="5"/>
          </p:nvPr>
        </p:nvSpPr>
        <p:spPr>
          <a:ln/>
        </p:spPr>
        <p:txBody>
          <a:bodyPr/>
          <a:lstStyle/>
          <a:p>
            <a:fld id="{80CF6D8E-FA57-41F2-9585-CCB5186325FB}" type="slidenum">
              <a:rPr lang="en-US"/>
              <a:pPr/>
              <a:t>26</a:t>
            </a:fld>
            <a:endParaRPr lang="en-US"/>
          </a:p>
        </p:txBody>
      </p:sp>
      <p:sp>
        <p:nvSpPr>
          <p:cNvPr id="386050" name="Rectangle 2"/>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386051" name="Rectangle 3"/>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cs typeface="Times New Roman" panose="02020603050405020304" pitchFamily="18" charset="0"/>
              </a:rPr>
              <a:t>In addition, assume that the information as shown relates to the installation of a new washer.</a:t>
            </a:r>
            <a:r>
              <a:rPr lang="en-US"/>
              <a:t> </a:t>
            </a:r>
          </a:p>
        </p:txBody>
      </p:sp>
    </p:spTree>
    <p:extLst>
      <p:ext uri="{BB962C8B-B14F-4D97-AF65-F5344CB8AC3E}">
        <p14:creationId xmlns:p14="http://schemas.microsoft.com/office/powerpoint/2010/main" xmlns="" val="309269284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027"/>
          <p:cNvSpPr>
            <a:spLocks noGrp="1" noChangeArrowheads="1"/>
          </p:cNvSpPr>
          <p:nvPr>
            <p:ph type="dt" idx="1"/>
          </p:nvPr>
        </p:nvSpPr>
        <p:spPr>
          <a:ln/>
        </p:spPr>
        <p:txBody>
          <a:bodyPr/>
          <a:lstStyle/>
          <a:p>
            <a:r>
              <a:rPr lang="en-US"/>
              <a:t>3-</a:t>
            </a:r>
            <a:fld id="{232995BA-357A-4E66-8A7B-63F7980B43F8}" type="slidenum">
              <a:rPr lang="en-US"/>
              <a:pPr/>
              <a:t>27</a:t>
            </a:fld>
            <a:endParaRPr lang="en-US"/>
          </a:p>
        </p:txBody>
      </p:sp>
      <p:sp>
        <p:nvSpPr>
          <p:cNvPr id="7" name="Rectangle 1031"/>
          <p:cNvSpPr>
            <a:spLocks noGrp="1" noChangeArrowheads="1"/>
          </p:cNvSpPr>
          <p:nvPr>
            <p:ph type="sldNum" sz="quarter" idx="5"/>
          </p:nvPr>
        </p:nvSpPr>
        <p:spPr>
          <a:ln/>
        </p:spPr>
        <p:txBody>
          <a:bodyPr/>
          <a:lstStyle/>
          <a:p>
            <a:fld id="{54CF5BEF-A72B-448E-97B7-9C47CACA0577}" type="slidenum">
              <a:rPr lang="en-US"/>
              <a:pPr/>
              <a:t>27</a:t>
            </a:fld>
            <a:endParaRPr lang="en-US"/>
          </a:p>
        </p:txBody>
      </p:sp>
      <p:sp>
        <p:nvSpPr>
          <p:cNvPr id="388098" name="Rectangle 2"/>
          <p:cNvSpPr>
            <a:spLocks noGrp="1" noRot="1" noChangeAspect="1" noChangeArrowheads="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388099" name="Rectangle 3"/>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t>The net present value of installing a new washer is $83,202.</a:t>
            </a:r>
          </a:p>
          <a:p>
            <a:endParaRPr lang="en-US"/>
          </a:p>
        </p:txBody>
      </p:sp>
    </p:spTree>
    <p:extLst>
      <p:ext uri="{BB962C8B-B14F-4D97-AF65-F5344CB8AC3E}">
        <p14:creationId xmlns:p14="http://schemas.microsoft.com/office/powerpoint/2010/main" xmlns="" val="306226175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027"/>
          <p:cNvSpPr>
            <a:spLocks noGrp="1" noChangeArrowheads="1"/>
          </p:cNvSpPr>
          <p:nvPr>
            <p:ph type="dt" idx="1"/>
          </p:nvPr>
        </p:nvSpPr>
        <p:spPr>
          <a:ln/>
        </p:spPr>
        <p:txBody>
          <a:bodyPr/>
          <a:lstStyle/>
          <a:p>
            <a:r>
              <a:rPr lang="en-US"/>
              <a:t>3-</a:t>
            </a:r>
            <a:fld id="{B89F183A-763A-478B-991E-1397E42CF7F3}" type="slidenum">
              <a:rPr lang="en-US"/>
              <a:pPr/>
              <a:t>28</a:t>
            </a:fld>
            <a:endParaRPr lang="en-US"/>
          </a:p>
        </p:txBody>
      </p:sp>
      <p:sp>
        <p:nvSpPr>
          <p:cNvPr id="7" name="Rectangle 1031"/>
          <p:cNvSpPr>
            <a:spLocks noGrp="1" noChangeArrowheads="1"/>
          </p:cNvSpPr>
          <p:nvPr>
            <p:ph type="sldNum" sz="quarter" idx="5"/>
          </p:nvPr>
        </p:nvSpPr>
        <p:spPr>
          <a:ln/>
        </p:spPr>
        <p:txBody>
          <a:bodyPr/>
          <a:lstStyle/>
          <a:p>
            <a:fld id="{425D11BC-F173-457E-979B-A83ABA857E5D}" type="slidenum">
              <a:rPr lang="en-US"/>
              <a:pPr/>
              <a:t>28</a:t>
            </a:fld>
            <a:endParaRPr lang="en-US"/>
          </a:p>
        </p:txBody>
      </p:sp>
      <p:sp>
        <p:nvSpPr>
          <p:cNvPr id="390146" name="Rectangle 2"/>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390147" name="Rectangle 3"/>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cs typeface="Times New Roman" panose="02020603050405020304" pitchFamily="18" charset="0"/>
              </a:rPr>
              <a:t>If White chooses to remodel the existing washer, the remodeling costs would be $175,000 and the cost to replace the brushes at the end of six years would be $80,000.</a:t>
            </a:r>
            <a:r>
              <a:rPr lang="en-US"/>
              <a:t> </a:t>
            </a:r>
          </a:p>
        </p:txBody>
      </p:sp>
    </p:spTree>
    <p:extLst>
      <p:ext uri="{BB962C8B-B14F-4D97-AF65-F5344CB8AC3E}">
        <p14:creationId xmlns:p14="http://schemas.microsoft.com/office/powerpoint/2010/main" xmlns="" val="146888170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027"/>
          <p:cNvSpPr>
            <a:spLocks noGrp="1" noChangeArrowheads="1"/>
          </p:cNvSpPr>
          <p:nvPr>
            <p:ph type="dt" idx="1"/>
          </p:nvPr>
        </p:nvSpPr>
        <p:spPr>
          <a:ln/>
        </p:spPr>
        <p:txBody>
          <a:bodyPr/>
          <a:lstStyle/>
          <a:p>
            <a:r>
              <a:rPr lang="en-US"/>
              <a:t>3-</a:t>
            </a:r>
            <a:fld id="{5BDA66A3-1B03-45C1-92C2-A56A4C00C415}" type="slidenum">
              <a:rPr lang="en-US"/>
              <a:pPr/>
              <a:t>29</a:t>
            </a:fld>
            <a:endParaRPr lang="en-US"/>
          </a:p>
        </p:txBody>
      </p:sp>
      <p:sp>
        <p:nvSpPr>
          <p:cNvPr id="7" name="Rectangle 1031"/>
          <p:cNvSpPr>
            <a:spLocks noGrp="1" noChangeArrowheads="1"/>
          </p:cNvSpPr>
          <p:nvPr>
            <p:ph type="sldNum" sz="quarter" idx="5"/>
          </p:nvPr>
        </p:nvSpPr>
        <p:spPr>
          <a:ln/>
        </p:spPr>
        <p:txBody>
          <a:bodyPr/>
          <a:lstStyle/>
          <a:p>
            <a:fld id="{F1DEDDB6-5956-4AB8-A77B-B5C5383BEE7F}" type="slidenum">
              <a:rPr lang="en-US"/>
              <a:pPr/>
              <a:t>29</a:t>
            </a:fld>
            <a:endParaRPr lang="en-US"/>
          </a:p>
        </p:txBody>
      </p:sp>
      <p:sp>
        <p:nvSpPr>
          <p:cNvPr id="392194" name="Rectangle 2"/>
          <p:cNvSpPr>
            <a:spLocks noGrp="1" noRot="1" noChangeAspect="1" noChangeArrowheads="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392195" name="Rectangle 3"/>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cs typeface="Times New Roman" panose="02020603050405020304" pitchFamily="18" charset="0"/>
              </a:rPr>
              <a:t>The net present value of remodeling the old washer is $56,405.</a:t>
            </a:r>
            <a:r>
              <a:rPr lang="en-US"/>
              <a:t> </a:t>
            </a:r>
          </a:p>
        </p:txBody>
      </p:sp>
    </p:spTree>
    <p:extLst>
      <p:ext uri="{BB962C8B-B14F-4D97-AF65-F5344CB8AC3E}">
        <p14:creationId xmlns:p14="http://schemas.microsoft.com/office/powerpoint/2010/main" xmlns="" val="131839466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027"/>
          <p:cNvSpPr>
            <a:spLocks noGrp="1" noChangeArrowheads="1"/>
          </p:cNvSpPr>
          <p:nvPr>
            <p:ph type="dt" idx="1"/>
          </p:nvPr>
        </p:nvSpPr>
        <p:spPr>
          <a:ln/>
        </p:spPr>
        <p:txBody>
          <a:bodyPr/>
          <a:lstStyle/>
          <a:p>
            <a:r>
              <a:rPr lang="en-US"/>
              <a:t>3-</a:t>
            </a:r>
            <a:fld id="{899509A7-616D-411E-A2F3-2800B05E0BD1}" type="slidenum">
              <a:rPr lang="en-US"/>
              <a:pPr/>
              <a:t>30</a:t>
            </a:fld>
            <a:endParaRPr lang="en-US"/>
          </a:p>
        </p:txBody>
      </p:sp>
      <p:sp>
        <p:nvSpPr>
          <p:cNvPr id="7" name="Rectangle 1031"/>
          <p:cNvSpPr>
            <a:spLocks noGrp="1" noChangeArrowheads="1"/>
          </p:cNvSpPr>
          <p:nvPr>
            <p:ph type="sldNum" sz="quarter" idx="5"/>
          </p:nvPr>
        </p:nvSpPr>
        <p:spPr>
          <a:ln/>
        </p:spPr>
        <p:txBody>
          <a:bodyPr/>
          <a:lstStyle/>
          <a:p>
            <a:fld id="{5034460B-2A81-4E9B-AA5C-8144DFE1E808}" type="slidenum">
              <a:rPr lang="en-US"/>
              <a:pPr/>
              <a:t>30</a:t>
            </a:fld>
            <a:endParaRPr lang="en-US"/>
          </a:p>
        </p:txBody>
      </p:sp>
      <p:sp>
        <p:nvSpPr>
          <p:cNvPr id="394242" name="Rectangle 2"/>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394243" name="Rectangle 3"/>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cs typeface="Times New Roman" panose="02020603050405020304" pitchFamily="18" charset="0"/>
              </a:rPr>
              <a:t>While both projects yield a positive net present value, the net present value of the new washer alternative is $26,797 higher than the remodeling alternative. </a:t>
            </a:r>
          </a:p>
        </p:txBody>
      </p:sp>
    </p:spTree>
    <p:extLst>
      <p:ext uri="{BB962C8B-B14F-4D97-AF65-F5344CB8AC3E}">
        <p14:creationId xmlns:p14="http://schemas.microsoft.com/office/powerpoint/2010/main" xmlns="" val="147944676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027"/>
          <p:cNvSpPr>
            <a:spLocks noGrp="1" noChangeArrowheads="1"/>
          </p:cNvSpPr>
          <p:nvPr>
            <p:ph type="dt" idx="1"/>
          </p:nvPr>
        </p:nvSpPr>
        <p:spPr>
          <a:ln/>
        </p:spPr>
        <p:txBody>
          <a:bodyPr/>
          <a:lstStyle/>
          <a:p>
            <a:r>
              <a:rPr lang="en-US"/>
              <a:t>3-</a:t>
            </a:r>
            <a:fld id="{802FF44D-6361-4E81-91AE-058C8D0F957A}" type="slidenum">
              <a:rPr lang="en-US"/>
              <a:pPr/>
              <a:t>31</a:t>
            </a:fld>
            <a:endParaRPr lang="en-US"/>
          </a:p>
        </p:txBody>
      </p:sp>
      <p:sp>
        <p:nvSpPr>
          <p:cNvPr id="7" name="Rectangle 1031"/>
          <p:cNvSpPr>
            <a:spLocks noGrp="1" noChangeArrowheads="1"/>
          </p:cNvSpPr>
          <p:nvPr>
            <p:ph type="sldNum" sz="quarter" idx="5"/>
          </p:nvPr>
        </p:nvSpPr>
        <p:spPr>
          <a:ln/>
        </p:spPr>
        <p:txBody>
          <a:bodyPr/>
          <a:lstStyle/>
          <a:p>
            <a:fld id="{E35606BA-4529-46E5-BA43-11E93E9EFF32}" type="slidenum">
              <a:rPr lang="en-US"/>
              <a:pPr/>
              <a:t>31</a:t>
            </a:fld>
            <a:endParaRPr lang="en-US"/>
          </a:p>
        </p:txBody>
      </p:sp>
      <p:sp>
        <p:nvSpPr>
          <p:cNvPr id="396290" name="Rectangle 2"/>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396291" name="Rectangle 3"/>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t>Under the incremental cost approach, only those cash flows that differ between the remodeling and replacing alternatives are considered.</a:t>
            </a:r>
          </a:p>
          <a:p>
            <a:endParaRPr lang="en-US"/>
          </a:p>
        </p:txBody>
      </p:sp>
    </p:spTree>
    <p:extLst>
      <p:ext uri="{BB962C8B-B14F-4D97-AF65-F5344CB8AC3E}">
        <p14:creationId xmlns:p14="http://schemas.microsoft.com/office/powerpoint/2010/main" xmlns="" val="375742572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027"/>
          <p:cNvSpPr>
            <a:spLocks noGrp="1" noChangeArrowheads="1"/>
          </p:cNvSpPr>
          <p:nvPr>
            <p:ph type="dt" idx="1"/>
          </p:nvPr>
        </p:nvSpPr>
        <p:spPr>
          <a:ln/>
        </p:spPr>
        <p:txBody>
          <a:bodyPr/>
          <a:lstStyle/>
          <a:p>
            <a:r>
              <a:rPr lang="en-US"/>
              <a:t>3-</a:t>
            </a:r>
            <a:fld id="{B232C291-AAFF-4681-A108-F8BE59A20E0E}" type="slidenum">
              <a:rPr lang="en-US"/>
              <a:pPr/>
              <a:t>32</a:t>
            </a:fld>
            <a:endParaRPr lang="en-US"/>
          </a:p>
        </p:txBody>
      </p:sp>
      <p:sp>
        <p:nvSpPr>
          <p:cNvPr id="7" name="Rectangle 1031"/>
          <p:cNvSpPr>
            <a:spLocks noGrp="1" noChangeArrowheads="1"/>
          </p:cNvSpPr>
          <p:nvPr>
            <p:ph type="sldNum" sz="quarter" idx="5"/>
          </p:nvPr>
        </p:nvSpPr>
        <p:spPr>
          <a:ln/>
        </p:spPr>
        <p:txBody>
          <a:bodyPr/>
          <a:lstStyle/>
          <a:p>
            <a:fld id="{93C74407-2896-4313-88C1-2C8E98845B16}" type="slidenum">
              <a:rPr lang="en-US"/>
              <a:pPr/>
              <a:t>32</a:t>
            </a:fld>
            <a:endParaRPr lang="en-US"/>
          </a:p>
        </p:txBody>
      </p:sp>
      <p:sp>
        <p:nvSpPr>
          <p:cNvPr id="398338" name="Rectangle 2"/>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398339" name="Rectangle 3"/>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cs typeface="Times New Roman" panose="02020603050405020304" pitchFamily="18" charset="0"/>
              </a:rPr>
              <a:t>The differential cash flows between the alternatives are as shown. Notice, the net present value of $26,797 is identical to the answer derived from the total cost approach.</a:t>
            </a:r>
            <a:r>
              <a:rPr lang="en-US"/>
              <a:t> </a:t>
            </a:r>
          </a:p>
        </p:txBody>
      </p:sp>
    </p:spTree>
    <p:extLst>
      <p:ext uri="{BB962C8B-B14F-4D97-AF65-F5344CB8AC3E}">
        <p14:creationId xmlns:p14="http://schemas.microsoft.com/office/powerpoint/2010/main" xmlns="" val="417885548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027"/>
          <p:cNvSpPr>
            <a:spLocks noGrp="1" noChangeArrowheads="1"/>
          </p:cNvSpPr>
          <p:nvPr>
            <p:ph type="dt" idx="1"/>
          </p:nvPr>
        </p:nvSpPr>
        <p:spPr>
          <a:ln/>
        </p:spPr>
        <p:txBody>
          <a:bodyPr/>
          <a:lstStyle/>
          <a:p>
            <a:r>
              <a:rPr lang="en-US"/>
              <a:t>3-</a:t>
            </a:r>
            <a:fld id="{61A4E827-132D-440B-A98C-257B653E5857}" type="slidenum">
              <a:rPr lang="en-US"/>
              <a:pPr/>
              <a:t>33</a:t>
            </a:fld>
            <a:endParaRPr lang="en-US"/>
          </a:p>
        </p:txBody>
      </p:sp>
      <p:sp>
        <p:nvSpPr>
          <p:cNvPr id="7" name="Rectangle 1031"/>
          <p:cNvSpPr>
            <a:spLocks noGrp="1" noChangeArrowheads="1"/>
          </p:cNvSpPr>
          <p:nvPr>
            <p:ph type="sldNum" sz="quarter" idx="5"/>
          </p:nvPr>
        </p:nvSpPr>
        <p:spPr>
          <a:ln/>
        </p:spPr>
        <p:txBody>
          <a:bodyPr/>
          <a:lstStyle/>
          <a:p>
            <a:fld id="{08A82EDF-60BB-4C54-A9CA-D267FAB8DAAF}" type="slidenum">
              <a:rPr lang="en-US"/>
              <a:pPr/>
              <a:t>33</a:t>
            </a:fld>
            <a:endParaRPr lang="en-US"/>
          </a:p>
        </p:txBody>
      </p:sp>
      <p:sp>
        <p:nvSpPr>
          <p:cNvPr id="400386" name="Rectangle 2"/>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400387" name="Rectangle 3"/>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solidFill>
                  <a:srgbClr val="000000"/>
                </a:solidFill>
              </a:rPr>
              <a:t>Consider the information provided for two alternative projects. The company uses a discount rate of 14 percent to evaluate projects. Which of the following statements is true?</a:t>
            </a:r>
          </a:p>
          <a:p>
            <a:endParaRPr lang="en-US">
              <a:solidFill>
                <a:srgbClr val="000000"/>
              </a:solidFill>
            </a:endParaRPr>
          </a:p>
        </p:txBody>
      </p:sp>
    </p:spTree>
    <p:extLst>
      <p:ext uri="{BB962C8B-B14F-4D97-AF65-F5344CB8AC3E}">
        <p14:creationId xmlns:p14="http://schemas.microsoft.com/office/powerpoint/2010/main" xmlns="" val="116911780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027"/>
          <p:cNvSpPr>
            <a:spLocks noGrp="1" noChangeArrowheads="1"/>
          </p:cNvSpPr>
          <p:nvPr>
            <p:ph type="dt" idx="1"/>
          </p:nvPr>
        </p:nvSpPr>
        <p:spPr>
          <a:ln/>
        </p:spPr>
        <p:txBody>
          <a:bodyPr/>
          <a:lstStyle/>
          <a:p>
            <a:r>
              <a:rPr lang="en-US"/>
              <a:t>3-</a:t>
            </a:r>
            <a:fld id="{E4A8D878-F057-4025-A0CD-86505DCE17EA}" type="slidenum">
              <a:rPr lang="en-US"/>
              <a:pPr/>
              <a:t>34</a:t>
            </a:fld>
            <a:endParaRPr lang="en-US"/>
          </a:p>
        </p:txBody>
      </p:sp>
      <p:sp>
        <p:nvSpPr>
          <p:cNvPr id="7" name="Rectangle 1031"/>
          <p:cNvSpPr>
            <a:spLocks noGrp="1" noChangeArrowheads="1"/>
          </p:cNvSpPr>
          <p:nvPr>
            <p:ph type="sldNum" sz="quarter" idx="5"/>
          </p:nvPr>
        </p:nvSpPr>
        <p:spPr>
          <a:ln/>
        </p:spPr>
        <p:txBody>
          <a:bodyPr/>
          <a:lstStyle/>
          <a:p>
            <a:fld id="{7B8104A2-03F3-42B9-BE16-F14CB86F0803}" type="slidenum">
              <a:rPr lang="en-US"/>
              <a:pPr/>
              <a:t>34</a:t>
            </a:fld>
            <a:endParaRPr lang="en-US"/>
          </a:p>
        </p:txBody>
      </p:sp>
      <p:sp>
        <p:nvSpPr>
          <p:cNvPr id="631810" name="Rectangle 2"/>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631811" name="Rectangle 3"/>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solidFill>
                  <a:srgbClr val="000000"/>
                </a:solidFill>
              </a:rPr>
              <a:t>The net present value of Project B is greater than the NPV of Project A by $5,230. Take a minute and review the solution provided. </a:t>
            </a:r>
          </a:p>
          <a:p>
            <a:endParaRPr lang="en-US">
              <a:solidFill>
                <a:srgbClr val="000000"/>
              </a:solidFill>
            </a:endParaRPr>
          </a:p>
        </p:txBody>
      </p:sp>
    </p:spTree>
    <p:extLst>
      <p:ext uri="{BB962C8B-B14F-4D97-AF65-F5344CB8AC3E}">
        <p14:creationId xmlns:p14="http://schemas.microsoft.com/office/powerpoint/2010/main" xmlns="" val="290203722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027"/>
          <p:cNvSpPr>
            <a:spLocks noGrp="1" noChangeArrowheads="1"/>
          </p:cNvSpPr>
          <p:nvPr>
            <p:ph type="dt" idx="1"/>
          </p:nvPr>
        </p:nvSpPr>
        <p:spPr>
          <a:ln/>
        </p:spPr>
        <p:txBody>
          <a:bodyPr/>
          <a:lstStyle/>
          <a:p>
            <a:r>
              <a:rPr lang="en-US"/>
              <a:t>3-</a:t>
            </a:r>
            <a:fld id="{CE3F62A0-B145-4620-A16A-942D2B58C43C}" type="slidenum">
              <a:rPr lang="en-US"/>
              <a:pPr/>
              <a:t>35</a:t>
            </a:fld>
            <a:endParaRPr lang="en-US"/>
          </a:p>
        </p:txBody>
      </p:sp>
      <p:sp>
        <p:nvSpPr>
          <p:cNvPr id="7" name="Rectangle 1031"/>
          <p:cNvSpPr>
            <a:spLocks noGrp="1" noChangeArrowheads="1"/>
          </p:cNvSpPr>
          <p:nvPr>
            <p:ph type="sldNum" sz="quarter" idx="5"/>
          </p:nvPr>
        </p:nvSpPr>
        <p:spPr>
          <a:ln/>
        </p:spPr>
        <p:txBody>
          <a:bodyPr/>
          <a:lstStyle/>
          <a:p>
            <a:fld id="{66C9806B-8A74-4A5C-88B6-5A45076A9055}" type="slidenum">
              <a:rPr lang="en-US"/>
              <a:pPr/>
              <a:t>35</a:t>
            </a:fld>
            <a:endParaRPr lang="en-US"/>
          </a:p>
        </p:txBody>
      </p:sp>
      <p:sp>
        <p:nvSpPr>
          <p:cNvPr id="404482" name="Rectangle 2"/>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404483" name="Rectangle 3"/>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t>In decisions where revenues are not directly involved, managers should choose the alternative that has the least total cost from a present value perspective.</a:t>
            </a:r>
          </a:p>
          <a:p>
            <a:endParaRPr lang="en-US"/>
          </a:p>
        </p:txBody>
      </p:sp>
    </p:spTree>
    <p:extLst>
      <p:ext uri="{BB962C8B-B14F-4D97-AF65-F5344CB8AC3E}">
        <p14:creationId xmlns:p14="http://schemas.microsoft.com/office/powerpoint/2010/main" xmlns="" val="195614598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027"/>
          <p:cNvSpPr>
            <a:spLocks noGrp="1" noChangeArrowheads="1"/>
          </p:cNvSpPr>
          <p:nvPr>
            <p:ph type="dt" idx="1"/>
          </p:nvPr>
        </p:nvSpPr>
        <p:spPr>
          <a:ln/>
        </p:spPr>
        <p:txBody>
          <a:bodyPr/>
          <a:lstStyle/>
          <a:p>
            <a:r>
              <a:rPr lang="en-US"/>
              <a:t>3-</a:t>
            </a:r>
            <a:fld id="{2BCD71E7-FBBF-4D00-A029-942E9B098940}" type="slidenum">
              <a:rPr lang="en-US"/>
              <a:pPr/>
              <a:t>36</a:t>
            </a:fld>
            <a:endParaRPr lang="en-US"/>
          </a:p>
        </p:txBody>
      </p:sp>
      <p:sp>
        <p:nvSpPr>
          <p:cNvPr id="7" name="Rectangle 1031"/>
          <p:cNvSpPr>
            <a:spLocks noGrp="1" noChangeArrowheads="1"/>
          </p:cNvSpPr>
          <p:nvPr>
            <p:ph type="sldNum" sz="quarter" idx="5"/>
          </p:nvPr>
        </p:nvSpPr>
        <p:spPr>
          <a:ln/>
        </p:spPr>
        <p:txBody>
          <a:bodyPr/>
          <a:lstStyle/>
          <a:p>
            <a:fld id="{DCD9E136-D036-4F30-9583-0018F06AA704}" type="slidenum">
              <a:rPr lang="en-US"/>
              <a:pPr/>
              <a:t>36</a:t>
            </a:fld>
            <a:endParaRPr lang="en-US"/>
          </a:p>
        </p:txBody>
      </p:sp>
      <p:sp>
        <p:nvSpPr>
          <p:cNvPr id="406530" name="Rectangle 2"/>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406531" name="Rectangle 3"/>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t>Assume the following facts:</a:t>
            </a:r>
          </a:p>
          <a:p>
            <a:endParaRPr lang="en-US"/>
          </a:p>
          <a:p>
            <a:r>
              <a:rPr lang="en-US">
                <a:cs typeface="Times New Roman" panose="02020603050405020304" pitchFamily="18" charset="0"/>
              </a:rPr>
              <a:t>Home Furniture Company is trying to decide whether to overhaul an old delivery truck or purchase a new one.</a:t>
            </a:r>
          </a:p>
          <a:p>
            <a:endParaRPr lang="en-US">
              <a:cs typeface="Times New Roman" panose="02020603050405020304" pitchFamily="18" charset="0"/>
            </a:endParaRPr>
          </a:p>
          <a:p>
            <a:r>
              <a:rPr lang="en-US">
                <a:cs typeface="Times New Roman" panose="02020603050405020304" pitchFamily="18" charset="0"/>
              </a:rPr>
              <a:t>The company uses a discount rate of 10 percent.</a:t>
            </a:r>
            <a:r>
              <a:rPr lang="en-US"/>
              <a:t> </a:t>
            </a:r>
          </a:p>
        </p:txBody>
      </p:sp>
    </p:spTree>
    <p:extLst>
      <p:ext uri="{BB962C8B-B14F-4D97-AF65-F5344CB8AC3E}">
        <p14:creationId xmlns:p14="http://schemas.microsoft.com/office/powerpoint/2010/main" xmlns="" val="316835303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027"/>
          <p:cNvSpPr>
            <a:spLocks noGrp="1" noChangeArrowheads="1"/>
          </p:cNvSpPr>
          <p:nvPr>
            <p:ph type="dt" idx="1"/>
          </p:nvPr>
        </p:nvSpPr>
        <p:spPr>
          <a:ln/>
        </p:spPr>
        <p:txBody>
          <a:bodyPr/>
          <a:lstStyle/>
          <a:p>
            <a:r>
              <a:rPr lang="en-US"/>
              <a:t>3-</a:t>
            </a:r>
            <a:fld id="{8812F9C7-FFFF-4D29-8AE9-83B9BE373FC4}" type="slidenum">
              <a:rPr lang="en-US"/>
              <a:pPr/>
              <a:t>37</a:t>
            </a:fld>
            <a:endParaRPr lang="en-US"/>
          </a:p>
        </p:txBody>
      </p:sp>
      <p:sp>
        <p:nvSpPr>
          <p:cNvPr id="7" name="Rectangle 1031"/>
          <p:cNvSpPr>
            <a:spLocks noGrp="1" noChangeArrowheads="1"/>
          </p:cNvSpPr>
          <p:nvPr>
            <p:ph type="sldNum" sz="quarter" idx="5"/>
          </p:nvPr>
        </p:nvSpPr>
        <p:spPr>
          <a:ln/>
        </p:spPr>
        <p:txBody>
          <a:bodyPr/>
          <a:lstStyle/>
          <a:p>
            <a:fld id="{DB29AC7A-0790-4EAF-80CC-12E04D9DFD68}" type="slidenum">
              <a:rPr lang="en-US"/>
              <a:pPr/>
              <a:t>37</a:t>
            </a:fld>
            <a:endParaRPr lang="en-US"/>
          </a:p>
        </p:txBody>
      </p:sp>
      <p:sp>
        <p:nvSpPr>
          <p:cNvPr id="408578" name="Rectangle 2"/>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408579" name="Rectangle 3"/>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t>The information pertaining to the old and new trucks is as shown.</a:t>
            </a:r>
          </a:p>
          <a:p>
            <a:endParaRPr lang="en-US"/>
          </a:p>
        </p:txBody>
      </p:sp>
    </p:spTree>
    <p:extLst>
      <p:ext uri="{BB962C8B-B14F-4D97-AF65-F5344CB8AC3E}">
        <p14:creationId xmlns:p14="http://schemas.microsoft.com/office/powerpoint/2010/main" xmlns="" val="324146009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027"/>
          <p:cNvSpPr>
            <a:spLocks noGrp="1" noChangeArrowheads="1"/>
          </p:cNvSpPr>
          <p:nvPr>
            <p:ph type="dt" idx="1"/>
          </p:nvPr>
        </p:nvSpPr>
        <p:spPr>
          <a:ln/>
        </p:spPr>
        <p:txBody>
          <a:bodyPr/>
          <a:lstStyle/>
          <a:p>
            <a:r>
              <a:rPr lang="en-US"/>
              <a:t>3-</a:t>
            </a:r>
            <a:fld id="{F2ECFC45-8C0C-46EC-81D9-250ADEA2082B}" type="slidenum">
              <a:rPr lang="en-US"/>
              <a:pPr/>
              <a:t>38</a:t>
            </a:fld>
            <a:endParaRPr lang="en-US"/>
          </a:p>
        </p:txBody>
      </p:sp>
      <p:sp>
        <p:nvSpPr>
          <p:cNvPr id="7" name="Rectangle 1031"/>
          <p:cNvSpPr>
            <a:spLocks noGrp="1" noChangeArrowheads="1"/>
          </p:cNvSpPr>
          <p:nvPr>
            <p:ph type="sldNum" sz="quarter" idx="5"/>
          </p:nvPr>
        </p:nvSpPr>
        <p:spPr>
          <a:ln/>
        </p:spPr>
        <p:txBody>
          <a:bodyPr/>
          <a:lstStyle/>
          <a:p>
            <a:fld id="{B1056C73-D2B2-49A8-B434-2D094B9E3321}" type="slidenum">
              <a:rPr lang="en-US"/>
              <a:pPr/>
              <a:t>38</a:t>
            </a:fld>
            <a:endParaRPr lang="en-US"/>
          </a:p>
        </p:txBody>
      </p:sp>
      <p:sp>
        <p:nvSpPr>
          <p:cNvPr id="410626" name="Rectangle 2"/>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410627" name="Rectangle 3"/>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t>The net present value of buying a new truck is ($32,883). The net present value of overhauling the old truck is ($42,255).</a:t>
            </a:r>
          </a:p>
          <a:p>
            <a:endParaRPr lang="en-US"/>
          </a:p>
          <a:p>
            <a:r>
              <a:rPr lang="en-US">
                <a:cs typeface="Times New Roman" panose="02020603050405020304" pitchFamily="18" charset="0"/>
              </a:rPr>
              <a:t>Notice that both NPV numbers are negative because there is no revenue involved – this is a least cost decision.</a:t>
            </a:r>
          </a:p>
          <a:p>
            <a:endParaRPr lang="en-US"/>
          </a:p>
        </p:txBody>
      </p:sp>
    </p:spTree>
    <p:extLst>
      <p:ext uri="{BB962C8B-B14F-4D97-AF65-F5344CB8AC3E}">
        <p14:creationId xmlns:p14="http://schemas.microsoft.com/office/powerpoint/2010/main" xmlns="" val="406482647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027"/>
          <p:cNvSpPr>
            <a:spLocks noGrp="1" noChangeArrowheads="1"/>
          </p:cNvSpPr>
          <p:nvPr>
            <p:ph type="dt" idx="1"/>
          </p:nvPr>
        </p:nvSpPr>
        <p:spPr>
          <a:ln/>
        </p:spPr>
        <p:txBody>
          <a:bodyPr/>
          <a:lstStyle/>
          <a:p>
            <a:r>
              <a:rPr lang="en-US"/>
              <a:t>3-</a:t>
            </a:r>
            <a:fld id="{6245E60F-2BB6-4FC9-8515-5D076FB6192E}" type="slidenum">
              <a:rPr lang="en-US"/>
              <a:pPr/>
              <a:t>39</a:t>
            </a:fld>
            <a:endParaRPr lang="en-US"/>
          </a:p>
        </p:txBody>
      </p:sp>
      <p:sp>
        <p:nvSpPr>
          <p:cNvPr id="7" name="Rectangle 1031"/>
          <p:cNvSpPr>
            <a:spLocks noGrp="1" noChangeArrowheads="1"/>
          </p:cNvSpPr>
          <p:nvPr>
            <p:ph type="sldNum" sz="quarter" idx="5"/>
          </p:nvPr>
        </p:nvSpPr>
        <p:spPr>
          <a:ln/>
        </p:spPr>
        <p:txBody>
          <a:bodyPr/>
          <a:lstStyle/>
          <a:p>
            <a:fld id="{A283B08B-19C3-4DA5-8C89-606FCF11FF64}" type="slidenum">
              <a:rPr lang="en-US"/>
              <a:pPr/>
              <a:t>39</a:t>
            </a:fld>
            <a:endParaRPr lang="en-US"/>
          </a:p>
        </p:txBody>
      </p:sp>
      <p:sp>
        <p:nvSpPr>
          <p:cNvPr id="412674" name="Rectangle 2"/>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412675" name="Rectangle 3"/>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cs typeface="Times New Roman" panose="02020603050405020304" pitchFamily="18" charset="0"/>
              </a:rPr>
              <a:t>The net present value in favor of purchasing the new truck is $9,372.</a:t>
            </a:r>
            <a:r>
              <a:rPr lang="en-US"/>
              <a:t> </a:t>
            </a:r>
          </a:p>
        </p:txBody>
      </p:sp>
    </p:spTree>
    <p:extLst>
      <p:ext uri="{BB962C8B-B14F-4D97-AF65-F5344CB8AC3E}">
        <p14:creationId xmlns:p14="http://schemas.microsoft.com/office/powerpoint/2010/main" xmlns="" val="62952649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027"/>
          <p:cNvSpPr>
            <a:spLocks noGrp="1" noChangeArrowheads="1"/>
          </p:cNvSpPr>
          <p:nvPr>
            <p:ph type="dt" idx="1"/>
          </p:nvPr>
        </p:nvSpPr>
        <p:spPr>
          <a:ln/>
        </p:spPr>
        <p:txBody>
          <a:bodyPr/>
          <a:lstStyle/>
          <a:p>
            <a:r>
              <a:rPr lang="en-US"/>
              <a:t>3-</a:t>
            </a:r>
            <a:fld id="{6C144595-7C66-4BEF-BF1D-7E92BB2175B2}" type="slidenum">
              <a:rPr lang="en-US"/>
              <a:pPr/>
              <a:t>40</a:t>
            </a:fld>
            <a:endParaRPr lang="en-US"/>
          </a:p>
        </p:txBody>
      </p:sp>
      <p:sp>
        <p:nvSpPr>
          <p:cNvPr id="7" name="Rectangle 1031"/>
          <p:cNvSpPr>
            <a:spLocks noGrp="1" noChangeArrowheads="1"/>
          </p:cNvSpPr>
          <p:nvPr>
            <p:ph type="sldNum" sz="quarter" idx="5"/>
          </p:nvPr>
        </p:nvSpPr>
        <p:spPr>
          <a:ln/>
        </p:spPr>
        <p:txBody>
          <a:bodyPr/>
          <a:lstStyle/>
          <a:p>
            <a:fld id="{DED8C026-8724-4C15-B40C-FEE8D696ECAB}" type="slidenum">
              <a:rPr lang="en-US"/>
              <a:pPr/>
              <a:t>40</a:t>
            </a:fld>
            <a:endParaRPr lang="en-US"/>
          </a:p>
        </p:txBody>
      </p:sp>
      <p:sp>
        <p:nvSpPr>
          <p:cNvPr id="414722" name="Rectangle 2"/>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414723" name="Rectangle 3"/>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t>Consider the information provided for Bay Architects. </a:t>
            </a:r>
            <a:r>
              <a:rPr lang="en-US">
                <a:effectLst>
                  <a:outerShdw blurRad="38100" dist="38100" dir="2700000" algn="tl">
                    <a:srgbClr val="C0C0C0"/>
                  </a:outerShdw>
                </a:effectLst>
              </a:rPr>
              <a:t>How large (in cash terms) would the intangible benefits have to be to justify investing in the machine if the discount rate is 14 percent?</a:t>
            </a:r>
          </a:p>
          <a:p>
            <a:endParaRPr lang="en-US"/>
          </a:p>
        </p:txBody>
      </p:sp>
    </p:spTree>
    <p:extLst>
      <p:ext uri="{BB962C8B-B14F-4D97-AF65-F5344CB8AC3E}">
        <p14:creationId xmlns:p14="http://schemas.microsoft.com/office/powerpoint/2010/main" xmlns="" val="76706825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027"/>
          <p:cNvSpPr>
            <a:spLocks noGrp="1" noChangeArrowheads="1"/>
          </p:cNvSpPr>
          <p:nvPr>
            <p:ph type="dt" idx="1"/>
          </p:nvPr>
        </p:nvSpPr>
        <p:spPr>
          <a:ln/>
        </p:spPr>
        <p:txBody>
          <a:bodyPr/>
          <a:lstStyle/>
          <a:p>
            <a:r>
              <a:rPr lang="en-US"/>
              <a:t>3-</a:t>
            </a:r>
            <a:fld id="{1B86EDB1-44C9-40D0-A327-BE5191FD5126}" type="slidenum">
              <a:rPr lang="en-US"/>
              <a:pPr/>
              <a:t>41</a:t>
            </a:fld>
            <a:endParaRPr lang="en-US"/>
          </a:p>
        </p:txBody>
      </p:sp>
      <p:sp>
        <p:nvSpPr>
          <p:cNvPr id="7" name="Rectangle 1031"/>
          <p:cNvSpPr>
            <a:spLocks noGrp="1" noChangeArrowheads="1"/>
          </p:cNvSpPr>
          <p:nvPr>
            <p:ph type="sldNum" sz="quarter" idx="5"/>
          </p:nvPr>
        </p:nvSpPr>
        <p:spPr>
          <a:ln/>
        </p:spPr>
        <p:txBody>
          <a:bodyPr/>
          <a:lstStyle/>
          <a:p>
            <a:fld id="{669736EC-17C6-4AEB-9371-7CD3257DDF3F}" type="slidenum">
              <a:rPr lang="en-US"/>
              <a:pPr/>
              <a:t>41</a:t>
            </a:fld>
            <a:endParaRPr lang="en-US"/>
          </a:p>
        </p:txBody>
      </p:sp>
      <p:sp>
        <p:nvSpPr>
          <p:cNvPr id="635906" name="Rectangle 2"/>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635907" name="Rectangle 3"/>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t>$24,317.  Take a minute and review the detailed solution provided. </a:t>
            </a:r>
          </a:p>
          <a:p>
            <a:endParaRPr lang="en-US"/>
          </a:p>
        </p:txBody>
      </p:sp>
    </p:spTree>
    <p:extLst>
      <p:ext uri="{BB962C8B-B14F-4D97-AF65-F5344CB8AC3E}">
        <p14:creationId xmlns:p14="http://schemas.microsoft.com/office/powerpoint/2010/main" xmlns="" val="428585630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027"/>
          <p:cNvSpPr>
            <a:spLocks noGrp="1" noChangeArrowheads="1"/>
          </p:cNvSpPr>
          <p:nvPr>
            <p:ph type="dt" idx="1"/>
          </p:nvPr>
        </p:nvSpPr>
        <p:spPr>
          <a:ln/>
        </p:spPr>
        <p:txBody>
          <a:bodyPr/>
          <a:lstStyle/>
          <a:p>
            <a:r>
              <a:rPr lang="en-US"/>
              <a:t>3-</a:t>
            </a:r>
            <a:fld id="{01B265A2-7204-4814-8CAB-414DC78EBA94}" type="slidenum">
              <a:rPr lang="en-US"/>
              <a:pPr/>
              <a:t>42</a:t>
            </a:fld>
            <a:endParaRPr lang="en-US"/>
          </a:p>
        </p:txBody>
      </p:sp>
      <p:sp>
        <p:nvSpPr>
          <p:cNvPr id="7" name="Rectangle 1031"/>
          <p:cNvSpPr>
            <a:spLocks noGrp="1" noChangeArrowheads="1"/>
          </p:cNvSpPr>
          <p:nvPr>
            <p:ph type="sldNum" sz="quarter" idx="5"/>
          </p:nvPr>
        </p:nvSpPr>
        <p:spPr>
          <a:ln/>
        </p:spPr>
        <p:txBody>
          <a:bodyPr/>
          <a:lstStyle/>
          <a:p>
            <a:fld id="{BA60CB2C-8180-4176-925C-F1D2D8F35303}" type="slidenum">
              <a:rPr lang="en-US"/>
              <a:pPr/>
              <a:t>42</a:t>
            </a:fld>
            <a:endParaRPr lang="en-US"/>
          </a:p>
        </p:txBody>
      </p:sp>
      <p:sp>
        <p:nvSpPr>
          <p:cNvPr id="418818" name="Rectangle 2"/>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418819" name="Rectangle 3"/>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cs typeface="Times New Roman" panose="02020603050405020304" pitchFamily="18" charset="0"/>
              </a:rPr>
              <a:t>Assume that all of the cash flows related to an investment in a supertanker have been estimated, except for its salvage value in 20 years.</a:t>
            </a:r>
          </a:p>
          <a:p>
            <a:endParaRPr lang="en-US">
              <a:cs typeface="Times New Roman" panose="02020603050405020304" pitchFamily="18" charset="0"/>
            </a:endParaRPr>
          </a:p>
          <a:p>
            <a:r>
              <a:rPr lang="en-US">
                <a:cs typeface="Times New Roman" panose="02020603050405020304" pitchFamily="18" charset="0"/>
              </a:rPr>
              <a:t>Using a discount rate of 12 percent, management has determined that the net present value of all the cash flows, except the salvage value is a negative $1.04 million.</a:t>
            </a:r>
          </a:p>
          <a:p>
            <a:endParaRPr lang="en-US">
              <a:cs typeface="Times New Roman" panose="02020603050405020304" pitchFamily="18" charset="0"/>
            </a:endParaRPr>
          </a:p>
          <a:p>
            <a:r>
              <a:rPr lang="en-US">
                <a:cs typeface="Times New Roman" panose="02020603050405020304" pitchFamily="18" charset="0"/>
              </a:rPr>
              <a:t>This negative net present value will be offset by the salvage value of the supertanker.</a:t>
            </a:r>
          </a:p>
          <a:p>
            <a:endParaRPr lang="en-US">
              <a:cs typeface="Times New Roman" panose="02020603050405020304" pitchFamily="18" charset="0"/>
            </a:endParaRPr>
          </a:p>
          <a:p>
            <a:r>
              <a:rPr lang="en-US">
                <a:cs typeface="Times New Roman" panose="02020603050405020304" pitchFamily="18" charset="0"/>
              </a:rPr>
              <a:t>How large would the salvage value need to be to make this investment attractive?</a:t>
            </a:r>
            <a:endParaRPr lang="en-US"/>
          </a:p>
        </p:txBody>
      </p:sp>
    </p:spTree>
    <p:extLst>
      <p:ext uri="{BB962C8B-B14F-4D97-AF65-F5344CB8AC3E}">
        <p14:creationId xmlns:p14="http://schemas.microsoft.com/office/powerpoint/2010/main" xmlns="" val="64635915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027"/>
          <p:cNvSpPr>
            <a:spLocks noGrp="1" noChangeArrowheads="1"/>
          </p:cNvSpPr>
          <p:nvPr>
            <p:ph type="dt" idx="1"/>
          </p:nvPr>
        </p:nvSpPr>
        <p:spPr>
          <a:ln/>
        </p:spPr>
        <p:txBody>
          <a:bodyPr/>
          <a:lstStyle/>
          <a:p>
            <a:r>
              <a:rPr lang="en-US"/>
              <a:t>3-</a:t>
            </a:r>
            <a:fld id="{5154DD5E-9F6B-41C9-8A59-B1DD3430F256}" type="slidenum">
              <a:rPr lang="en-US"/>
              <a:pPr/>
              <a:t>43</a:t>
            </a:fld>
            <a:endParaRPr lang="en-US"/>
          </a:p>
        </p:txBody>
      </p:sp>
      <p:sp>
        <p:nvSpPr>
          <p:cNvPr id="7" name="Rectangle 1031"/>
          <p:cNvSpPr>
            <a:spLocks noGrp="1" noChangeArrowheads="1"/>
          </p:cNvSpPr>
          <p:nvPr>
            <p:ph type="sldNum" sz="quarter" idx="5"/>
          </p:nvPr>
        </p:nvSpPr>
        <p:spPr>
          <a:ln/>
        </p:spPr>
        <p:txBody>
          <a:bodyPr/>
          <a:lstStyle/>
          <a:p>
            <a:fld id="{578E6F56-7E97-4957-B40A-BE7D0228DDC5}" type="slidenum">
              <a:rPr lang="en-US"/>
              <a:pPr/>
              <a:t>43</a:t>
            </a:fld>
            <a:endParaRPr lang="en-US"/>
          </a:p>
        </p:txBody>
      </p:sp>
      <p:sp>
        <p:nvSpPr>
          <p:cNvPr id="420866" name="Rectangle 2"/>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420867" name="Rectangle 3"/>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t>The equation shown can be used to determine that if the salvage value of the supertanker is at least $10 million, the net present value of the investment would be positive and therefore acceptable.</a:t>
            </a:r>
          </a:p>
          <a:p>
            <a:r>
              <a:rPr lang="en-US">
                <a:cs typeface="Times New Roman" panose="02020603050405020304" pitchFamily="18" charset="0"/>
              </a:rPr>
              <a:t> </a:t>
            </a:r>
          </a:p>
          <a:p>
            <a:r>
              <a:rPr lang="en-US">
                <a:cs typeface="Times New Roman" panose="02020603050405020304" pitchFamily="18" charset="0"/>
              </a:rPr>
              <a:t>While the salvage value is not known with certainty, the $10 million figure offers a useful reference point for making the decision. </a:t>
            </a:r>
          </a:p>
        </p:txBody>
      </p:sp>
    </p:spTree>
    <p:extLst>
      <p:ext uri="{BB962C8B-B14F-4D97-AF65-F5344CB8AC3E}">
        <p14:creationId xmlns:p14="http://schemas.microsoft.com/office/powerpoint/2010/main" xmlns="" val="379743860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027"/>
          <p:cNvSpPr>
            <a:spLocks noGrp="1" noChangeArrowheads="1"/>
          </p:cNvSpPr>
          <p:nvPr>
            <p:ph type="dt" idx="1"/>
          </p:nvPr>
        </p:nvSpPr>
        <p:spPr>
          <a:ln/>
        </p:spPr>
        <p:txBody>
          <a:bodyPr/>
          <a:lstStyle/>
          <a:p>
            <a:r>
              <a:rPr lang="en-US"/>
              <a:t>3-</a:t>
            </a:r>
            <a:fld id="{9F867AC2-82F5-4224-BC90-48E26D909471}" type="slidenum">
              <a:rPr lang="en-US"/>
              <a:pPr/>
              <a:t>44</a:t>
            </a:fld>
            <a:endParaRPr lang="en-US"/>
          </a:p>
        </p:txBody>
      </p:sp>
      <p:sp>
        <p:nvSpPr>
          <p:cNvPr id="7" name="Rectangle 1031"/>
          <p:cNvSpPr>
            <a:spLocks noGrp="1" noChangeArrowheads="1"/>
          </p:cNvSpPr>
          <p:nvPr>
            <p:ph type="sldNum" sz="quarter" idx="5"/>
          </p:nvPr>
        </p:nvSpPr>
        <p:spPr>
          <a:ln/>
        </p:spPr>
        <p:txBody>
          <a:bodyPr/>
          <a:lstStyle/>
          <a:p>
            <a:fld id="{EAC834DA-6CA7-499D-865C-6CB5AA943999}" type="slidenum">
              <a:rPr lang="en-US"/>
              <a:pPr/>
              <a:t>44</a:t>
            </a:fld>
            <a:endParaRPr lang="en-US"/>
          </a:p>
        </p:txBody>
      </p:sp>
      <p:sp>
        <p:nvSpPr>
          <p:cNvPr id="422914" name="Rectangle 2"/>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422915" name="Rectangle 3"/>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cs typeface="Times New Roman" panose="02020603050405020304" pitchFamily="18" charset="0"/>
              </a:rPr>
              <a:t>The analysis in this chapter has assumed that an investment cannot be postponed and that, once started, nothing can be done to alter the course of the project.</a:t>
            </a:r>
          </a:p>
          <a:p>
            <a:r>
              <a:rPr lang="en-US">
                <a:cs typeface="Times New Roman" panose="02020603050405020304" pitchFamily="18" charset="0"/>
              </a:rPr>
              <a:t> </a:t>
            </a:r>
          </a:p>
          <a:p>
            <a:r>
              <a:rPr lang="en-US"/>
              <a:t>The ability to delay the start of a project, to expand it if conditions are favorable, and to cut losses if they are unfavorable adds value to many investments.	</a:t>
            </a:r>
          </a:p>
          <a:p>
            <a:r>
              <a:rPr lang="en-US">
                <a:cs typeface="Times New Roman" panose="02020603050405020304" pitchFamily="18" charset="0"/>
              </a:rPr>
              <a:t> </a:t>
            </a:r>
          </a:p>
          <a:p>
            <a:r>
              <a:rPr lang="en-US">
                <a:cs typeface="Times New Roman" panose="02020603050405020304" pitchFamily="18" charset="0"/>
              </a:rPr>
              <a:t>The value of these real options can be quantified using what is called real options analysis, which is beyond the scope of the book.</a:t>
            </a:r>
            <a:r>
              <a:rPr lang="en-US"/>
              <a:t> </a:t>
            </a:r>
          </a:p>
        </p:txBody>
      </p:sp>
    </p:spTree>
    <p:extLst>
      <p:ext uri="{BB962C8B-B14F-4D97-AF65-F5344CB8AC3E}">
        <p14:creationId xmlns:p14="http://schemas.microsoft.com/office/powerpoint/2010/main" xmlns="" val="13582782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027"/>
          <p:cNvSpPr>
            <a:spLocks noGrp="1" noChangeArrowheads="1"/>
          </p:cNvSpPr>
          <p:nvPr>
            <p:ph type="dt" idx="1"/>
          </p:nvPr>
        </p:nvSpPr>
        <p:spPr>
          <a:ln/>
        </p:spPr>
        <p:txBody>
          <a:bodyPr/>
          <a:lstStyle/>
          <a:p>
            <a:r>
              <a:rPr lang="en-US"/>
              <a:t>3-</a:t>
            </a:r>
            <a:fld id="{0A36789F-F98B-4804-9011-89D45847FEEA}" type="slidenum">
              <a:rPr lang="en-US"/>
              <a:pPr/>
              <a:t>45</a:t>
            </a:fld>
            <a:endParaRPr lang="en-US"/>
          </a:p>
        </p:txBody>
      </p:sp>
      <p:sp>
        <p:nvSpPr>
          <p:cNvPr id="7" name="Rectangle 1031"/>
          <p:cNvSpPr>
            <a:spLocks noGrp="1" noChangeArrowheads="1"/>
          </p:cNvSpPr>
          <p:nvPr>
            <p:ph type="sldNum" sz="quarter" idx="5"/>
          </p:nvPr>
        </p:nvSpPr>
        <p:spPr>
          <a:ln/>
        </p:spPr>
        <p:txBody>
          <a:bodyPr/>
          <a:lstStyle/>
          <a:p>
            <a:fld id="{B4EE945B-377C-487D-9881-9A129B1617F3}" type="slidenum">
              <a:rPr lang="en-US"/>
              <a:pPr/>
              <a:t>45</a:t>
            </a:fld>
            <a:endParaRPr lang="en-US"/>
          </a:p>
        </p:txBody>
      </p:sp>
      <p:sp>
        <p:nvSpPr>
          <p:cNvPr id="424962" name="Rectangle 2"/>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424963" name="Rectangle 3"/>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cs typeface="Times New Roman" panose="02020603050405020304" pitchFamily="18" charset="0"/>
              </a:rPr>
              <a:t>Recall that when considering investment opportunities, managers must make two types of decisions – screening decisions and preference decisions.</a:t>
            </a:r>
          </a:p>
          <a:p>
            <a:endParaRPr lang="en-US">
              <a:cs typeface="Times New Roman" panose="02020603050405020304" pitchFamily="18" charset="0"/>
            </a:endParaRPr>
          </a:p>
          <a:p>
            <a:r>
              <a:rPr lang="en-US"/>
              <a:t>Screening decisions, which come first, pertain to whether or not some proposed investment is acceptable. </a:t>
            </a:r>
          </a:p>
          <a:p>
            <a:endParaRPr lang="en-US"/>
          </a:p>
          <a:p>
            <a:r>
              <a:rPr lang="en-US">
                <a:cs typeface="Times New Roman" panose="02020603050405020304" pitchFamily="18" charset="0"/>
              </a:rPr>
              <a:t>Preference decisions, which come after screening decisions, attempt to rank acceptable alternatives from the most to least appealing.</a:t>
            </a:r>
          </a:p>
          <a:p>
            <a:r>
              <a:rPr lang="en-US">
                <a:cs typeface="Times New Roman" panose="02020603050405020304" pitchFamily="18" charset="0"/>
              </a:rPr>
              <a:t>Preference decisions need to be made because the number of acceptable investment alternatives usually exceeds the amount of available funds.</a:t>
            </a:r>
            <a:r>
              <a:rPr lang="en-US"/>
              <a:t> </a:t>
            </a:r>
          </a:p>
        </p:txBody>
      </p:sp>
    </p:spTree>
    <p:extLst>
      <p:ext uri="{BB962C8B-B14F-4D97-AF65-F5344CB8AC3E}">
        <p14:creationId xmlns:p14="http://schemas.microsoft.com/office/powerpoint/2010/main" xmlns="" val="30335363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027"/>
          <p:cNvSpPr>
            <a:spLocks noGrp="1" noChangeArrowheads="1"/>
          </p:cNvSpPr>
          <p:nvPr>
            <p:ph type="dt" idx="1"/>
          </p:nvPr>
        </p:nvSpPr>
        <p:spPr>
          <a:ln/>
        </p:spPr>
        <p:txBody>
          <a:bodyPr/>
          <a:lstStyle/>
          <a:p>
            <a:r>
              <a:rPr lang="en-US"/>
              <a:t>3-</a:t>
            </a:r>
            <a:fld id="{71530690-1174-408C-9CE8-9AFAC96AFA9E}" type="slidenum">
              <a:rPr lang="en-US"/>
              <a:pPr/>
              <a:t>46</a:t>
            </a:fld>
            <a:endParaRPr lang="en-US"/>
          </a:p>
        </p:txBody>
      </p:sp>
      <p:sp>
        <p:nvSpPr>
          <p:cNvPr id="7" name="Rectangle 1031"/>
          <p:cNvSpPr>
            <a:spLocks noGrp="1" noChangeArrowheads="1"/>
          </p:cNvSpPr>
          <p:nvPr>
            <p:ph type="sldNum" sz="quarter" idx="5"/>
          </p:nvPr>
        </p:nvSpPr>
        <p:spPr>
          <a:ln/>
        </p:spPr>
        <p:txBody>
          <a:bodyPr/>
          <a:lstStyle/>
          <a:p>
            <a:fld id="{DCBC1C9C-A6AE-4141-90C4-23236A3ADC22}" type="slidenum">
              <a:rPr lang="en-US"/>
              <a:pPr/>
              <a:t>46</a:t>
            </a:fld>
            <a:endParaRPr lang="en-US"/>
          </a:p>
        </p:txBody>
      </p:sp>
      <p:sp>
        <p:nvSpPr>
          <p:cNvPr id="427010" name="Rectangle 2"/>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427011" name="Rectangle 3"/>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t>When using the internal rate of return method to rank competing investment projects, the preference rule is: the higher the internal rate of return, the more desirable the project.</a:t>
            </a:r>
          </a:p>
          <a:p>
            <a:endParaRPr lang="en-US"/>
          </a:p>
        </p:txBody>
      </p:sp>
    </p:spTree>
    <p:extLst>
      <p:ext uri="{BB962C8B-B14F-4D97-AF65-F5344CB8AC3E}">
        <p14:creationId xmlns:p14="http://schemas.microsoft.com/office/powerpoint/2010/main" xmlns="" val="372759573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027"/>
          <p:cNvSpPr>
            <a:spLocks noGrp="1" noChangeArrowheads="1"/>
          </p:cNvSpPr>
          <p:nvPr>
            <p:ph type="dt" idx="1"/>
          </p:nvPr>
        </p:nvSpPr>
        <p:spPr>
          <a:ln/>
        </p:spPr>
        <p:txBody>
          <a:bodyPr/>
          <a:lstStyle/>
          <a:p>
            <a:r>
              <a:rPr lang="en-US"/>
              <a:t>3-</a:t>
            </a:r>
            <a:fld id="{172A7584-0198-4370-9027-556F7C0B8FE6}" type="slidenum">
              <a:rPr lang="en-US"/>
              <a:pPr/>
              <a:t>47</a:t>
            </a:fld>
            <a:endParaRPr lang="en-US"/>
          </a:p>
        </p:txBody>
      </p:sp>
      <p:sp>
        <p:nvSpPr>
          <p:cNvPr id="7" name="Rectangle 1031"/>
          <p:cNvSpPr>
            <a:spLocks noGrp="1" noChangeArrowheads="1"/>
          </p:cNvSpPr>
          <p:nvPr>
            <p:ph type="sldNum" sz="quarter" idx="5"/>
          </p:nvPr>
        </p:nvSpPr>
        <p:spPr>
          <a:ln/>
        </p:spPr>
        <p:txBody>
          <a:bodyPr/>
          <a:lstStyle/>
          <a:p>
            <a:fld id="{DA6D18CD-F5B1-4426-82D3-04EFE1C44100}" type="slidenum">
              <a:rPr lang="en-US"/>
              <a:pPr/>
              <a:t>47</a:t>
            </a:fld>
            <a:endParaRPr lang="en-US"/>
          </a:p>
        </p:txBody>
      </p:sp>
      <p:sp>
        <p:nvSpPr>
          <p:cNvPr id="429058" name="Rectangle 2"/>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429059" name="Rectangle 3"/>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t>The net present value of one project cannot be directly compared to the net present value of another project, unless the investments are equal.</a:t>
            </a:r>
          </a:p>
          <a:p>
            <a:endParaRPr lang="en-US"/>
          </a:p>
        </p:txBody>
      </p:sp>
    </p:spTree>
    <p:extLst>
      <p:ext uri="{BB962C8B-B14F-4D97-AF65-F5344CB8AC3E}">
        <p14:creationId xmlns:p14="http://schemas.microsoft.com/office/powerpoint/2010/main" xmlns="" val="10876845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027"/>
          <p:cNvSpPr>
            <a:spLocks noGrp="1" noChangeArrowheads="1"/>
          </p:cNvSpPr>
          <p:nvPr>
            <p:ph type="dt" idx="1"/>
          </p:nvPr>
        </p:nvSpPr>
        <p:spPr>
          <a:ln/>
        </p:spPr>
        <p:txBody>
          <a:bodyPr/>
          <a:lstStyle/>
          <a:p>
            <a:r>
              <a:rPr lang="en-US"/>
              <a:t>3-</a:t>
            </a:r>
            <a:fld id="{057536B5-DCA9-4379-AE0C-7CCEFC72C20D}" type="slidenum">
              <a:rPr lang="en-US"/>
              <a:pPr/>
              <a:t>48</a:t>
            </a:fld>
            <a:endParaRPr lang="en-US"/>
          </a:p>
        </p:txBody>
      </p:sp>
      <p:sp>
        <p:nvSpPr>
          <p:cNvPr id="7" name="Rectangle 1031"/>
          <p:cNvSpPr>
            <a:spLocks noGrp="1" noChangeArrowheads="1"/>
          </p:cNvSpPr>
          <p:nvPr>
            <p:ph type="sldNum" sz="quarter" idx="5"/>
          </p:nvPr>
        </p:nvSpPr>
        <p:spPr>
          <a:ln/>
        </p:spPr>
        <p:txBody>
          <a:bodyPr/>
          <a:lstStyle/>
          <a:p>
            <a:fld id="{6DFC2AA9-4C46-4D6B-A0CF-5B8A295D6051}" type="slidenum">
              <a:rPr lang="en-US"/>
              <a:pPr/>
              <a:t>48</a:t>
            </a:fld>
            <a:endParaRPr lang="en-US"/>
          </a:p>
        </p:txBody>
      </p:sp>
      <p:sp>
        <p:nvSpPr>
          <p:cNvPr id="431106" name="Rectangle 2"/>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431107" name="Rectangle 3"/>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pPr marL="228600" indent="-228600"/>
            <a:r>
              <a:rPr lang="en-US">
                <a:cs typeface="Times New Roman" panose="02020603050405020304" pitchFamily="18" charset="0"/>
              </a:rPr>
              <a:t>In the case of unequal investments, a profitability index can be computed as the present value of cash inflows divided by the investment required. Notice three things:</a:t>
            </a:r>
          </a:p>
          <a:p>
            <a:pPr marL="228600" indent="-228600"/>
            <a:r>
              <a:rPr lang="en-US">
                <a:cs typeface="Times New Roman" panose="02020603050405020304" pitchFamily="18" charset="0"/>
              </a:rPr>
              <a:t> </a:t>
            </a:r>
          </a:p>
          <a:p>
            <a:pPr marL="228600" indent="-228600">
              <a:buFontTx/>
              <a:buAutoNum type="arabicPeriod"/>
            </a:pPr>
            <a:r>
              <a:rPr lang="en-US">
                <a:cs typeface="Times New Roman" panose="02020603050405020304" pitchFamily="18" charset="0"/>
              </a:rPr>
              <a:t>The profitability indexes for investments A and B are 1.01 and 1.20, respectively.</a:t>
            </a:r>
          </a:p>
          <a:p>
            <a:pPr marL="228600" indent="-228600">
              <a:buFontTx/>
              <a:buAutoNum type="arabicPeriod"/>
            </a:pPr>
            <a:endParaRPr lang="en-US">
              <a:cs typeface="Times New Roman" panose="02020603050405020304" pitchFamily="18" charset="0"/>
            </a:endParaRPr>
          </a:p>
          <a:p>
            <a:pPr marL="228600" indent="-228600">
              <a:buFontTx/>
              <a:buAutoNum type="arabicPeriod"/>
            </a:pPr>
            <a:r>
              <a:rPr lang="en-US">
                <a:cs typeface="Times New Roman" panose="02020603050405020304" pitchFamily="18" charset="0"/>
              </a:rPr>
              <a:t>The </a:t>
            </a:r>
            <a:r>
              <a:rPr lang="en-US"/>
              <a:t>higher the profitability index, the more desirable the project. Therefore, investment B is more desirable than investment A.</a:t>
            </a:r>
          </a:p>
          <a:p>
            <a:pPr marL="228600" indent="-228600">
              <a:buFontTx/>
              <a:buAutoNum type="arabicPeriod"/>
            </a:pPr>
            <a:endParaRPr lang="en-US"/>
          </a:p>
          <a:p>
            <a:pPr marL="228600" indent="-228600">
              <a:buFontTx/>
              <a:buAutoNum type="arabicPeriod"/>
            </a:pPr>
            <a:r>
              <a:rPr lang="en-US"/>
              <a:t>As in this </a:t>
            </a:r>
            <a:r>
              <a:rPr lang="en-US">
                <a:cs typeface="Times New Roman" panose="02020603050405020304" pitchFamily="18" charset="0"/>
              </a:rPr>
              <a:t>type of situation, the constrained resource is the limited funds available for investment, the profitability index is similar to the contribution margin per unit of the constrained resource as discussed in Chapter 13. </a:t>
            </a:r>
          </a:p>
          <a:p>
            <a:pPr marL="228600" indent="-228600"/>
            <a:endParaRPr lang="en-US"/>
          </a:p>
        </p:txBody>
      </p:sp>
    </p:spTree>
    <p:extLst>
      <p:ext uri="{BB962C8B-B14F-4D97-AF65-F5344CB8AC3E}">
        <p14:creationId xmlns:p14="http://schemas.microsoft.com/office/powerpoint/2010/main" xmlns="" val="241284297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027"/>
          <p:cNvSpPr>
            <a:spLocks noGrp="1" noChangeArrowheads="1"/>
          </p:cNvSpPr>
          <p:nvPr>
            <p:ph type="dt" idx="1"/>
          </p:nvPr>
        </p:nvSpPr>
        <p:spPr>
          <a:ln/>
        </p:spPr>
        <p:txBody>
          <a:bodyPr/>
          <a:lstStyle/>
          <a:p>
            <a:r>
              <a:rPr lang="en-US"/>
              <a:t>3-</a:t>
            </a:r>
            <a:fld id="{64962761-A887-44C6-B84A-1F93F4EFA56E}" type="slidenum">
              <a:rPr lang="en-US"/>
              <a:pPr/>
              <a:t>49</a:t>
            </a:fld>
            <a:endParaRPr lang="en-US"/>
          </a:p>
        </p:txBody>
      </p:sp>
      <p:sp>
        <p:nvSpPr>
          <p:cNvPr id="7" name="Rectangle 1031"/>
          <p:cNvSpPr>
            <a:spLocks noGrp="1" noChangeArrowheads="1"/>
          </p:cNvSpPr>
          <p:nvPr>
            <p:ph type="sldNum" sz="quarter" idx="5"/>
          </p:nvPr>
        </p:nvSpPr>
        <p:spPr>
          <a:ln/>
        </p:spPr>
        <p:txBody>
          <a:bodyPr/>
          <a:lstStyle/>
          <a:p>
            <a:fld id="{63EFBEAD-0CC3-4F56-9E2B-A811DE5D556E}" type="slidenum">
              <a:rPr lang="en-US"/>
              <a:pPr/>
              <a:t>49</a:t>
            </a:fld>
            <a:endParaRPr lang="en-US"/>
          </a:p>
        </p:txBody>
      </p:sp>
      <p:sp>
        <p:nvSpPr>
          <p:cNvPr id="145410" name="Rectangle 2"/>
          <p:cNvSpPr>
            <a:spLocks noGrp="1" noRot="1" noChangeAspect="1" noChangeArrowheads="1" noTextEdit="1"/>
          </p:cNvSpPr>
          <p:nvPr>
            <p:ph type="sldImg"/>
          </p:nvPr>
        </p:nvSpPr>
        <p:spPr>
          <a:ln/>
        </p:spPr>
      </p:sp>
      <p:sp>
        <p:nvSpPr>
          <p:cNvPr id="145411" name="Rectangle 3"/>
          <p:cNvSpPr>
            <a:spLocks noGrp="1" noChangeArrowheads="1"/>
          </p:cNvSpPr>
          <p:nvPr>
            <p:ph type="body" idx="1"/>
          </p:nvPr>
        </p:nvSpPr>
        <p:spPr/>
        <p:txBody>
          <a:bodyPr/>
          <a:lstStyle/>
          <a:p>
            <a:r>
              <a:rPr lang="en-US"/>
              <a:t>End of chapter 14.</a:t>
            </a:r>
          </a:p>
        </p:txBody>
      </p:sp>
    </p:spTree>
    <p:extLst>
      <p:ext uri="{BB962C8B-B14F-4D97-AF65-F5344CB8AC3E}">
        <p14:creationId xmlns:p14="http://schemas.microsoft.com/office/powerpoint/2010/main" xmlns="" val="355831615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dirty="0">
              <a:latin typeface="+mn-lt"/>
              <a:cs typeface="+mn-cs"/>
            </a:endParaRPr>
          </a:p>
        </p:txBody>
      </p:sp>
      <p:sp>
        <p:nvSpPr>
          <p:cNvPr id="5" name="Freeform 4"/>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dirty="0">
              <a:latin typeface="+mn-lt"/>
              <a:cs typeface="+mn-cs"/>
            </a:endParaRPr>
          </a:p>
        </p:txBody>
      </p:sp>
      <p:grpSp>
        <p:nvGrpSpPr>
          <p:cNvPr id="6" name="Group 1"/>
          <p:cNvGrpSpPr>
            <a:grpSpLocks/>
          </p:cNvGrpSpPr>
          <p:nvPr/>
        </p:nvGrpSpPr>
        <p:grpSpPr bwMode="auto">
          <a:xfrm>
            <a:off x="-19050" y="203200"/>
            <a:ext cx="9180513" cy="647700"/>
            <a:chOff x="-19045" y="216550"/>
            <a:chExt cx="9180548" cy="649224"/>
          </a:xfrm>
        </p:grpSpPr>
        <p:sp>
          <p:nvSpPr>
            <p:cNvPr id="7" name="Freeform 6"/>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dirty="0">
                <a:latin typeface="Arial" charset="0"/>
                <a:cs typeface="Arial" charset="0"/>
              </a:endParaRPr>
            </a:p>
          </p:txBody>
        </p:sp>
        <p:sp>
          <p:nvSpPr>
            <p:cNvPr id="8" name="Freeform 7"/>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dirty="0">
                <a:latin typeface="Arial" charset="0"/>
                <a:cs typeface="Arial" charset="0"/>
              </a:endParaRPr>
            </a:p>
          </p:txBody>
        </p:sp>
      </p:grpSp>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11" name="Date Placeholder 29"/>
          <p:cNvSpPr>
            <a:spLocks noGrp="1"/>
          </p:cNvSpPr>
          <p:nvPr>
            <p:ph type="dt" sz="half" idx="10"/>
          </p:nvPr>
        </p:nvSpPr>
        <p:spPr/>
        <p:txBody>
          <a:bodyPr/>
          <a:lstStyle>
            <a:lvl1pPr>
              <a:defRPr dirty="0"/>
            </a:lvl1pPr>
          </a:lstStyle>
          <a:p>
            <a:pPr>
              <a:defRPr/>
            </a:pPr>
            <a:endParaRPr lang="en-US"/>
          </a:p>
        </p:txBody>
      </p:sp>
      <p:sp>
        <p:nvSpPr>
          <p:cNvPr id="12" name="Slide Number Placeholder 26"/>
          <p:cNvSpPr>
            <a:spLocks noGrp="1"/>
          </p:cNvSpPr>
          <p:nvPr>
            <p:ph type="sldNum" sz="quarter" idx="11"/>
          </p:nvPr>
        </p:nvSpPr>
        <p:spPr/>
        <p:txBody>
          <a:bodyPr/>
          <a:lstStyle>
            <a:lvl1pPr>
              <a:defRPr>
                <a:solidFill>
                  <a:srgbClr val="D1EAEE"/>
                </a:solidFill>
              </a:defRPr>
            </a:lvl1pPr>
          </a:lstStyle>
          <a:p>
            <a:fld id="{A43178AA-17AA-455A-BAC4-35D947E6C9D1}" type="slidenum">
              <a:rPr lang="en-US"/>
              <a:pPr/>
              <a:t>‹#›</a:t>
            </a:fld>
            <a:endParaRPr lang="en-US"/>
          </a:p>
        </p:txBody>
      </p:sp>
    </p:spTree>
    <p:extLst>
      <p:ext uri="{BB962C8B-B14F-4D97-AF65-F5344CB8AC3E}">
        <p14:creationId xmlns:p14="http://schemas.microsoft.com/office/powerpoint/2010/main" xmlns="" val="233280796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
        <p:nvSpPr>
          <p:cNvPr id="5" name="Slide Number Placeholder 17"/>
          <p:cNvSpPr>
            <a:spLocks noGrp="1"/>
          </p:cNvSpPr>
          <p:nvPr>
            <p:ph type="sldNum" sz="quarter" idx="11"/>
          </p:nvPr>
        </p:nvSpPr>
        <p:spPr/>
        <p:txBody>
          <a:bodyPr/>
          <a:lstStyle>
            <a:lvl1pPr>
              <a:defRPr/>
            </a:lvl1pPr>
          </a:lstStyle>
          <a:p>
            <a:fld id="{2329FAF7-C7D3-4541-A539-944D659ED903}" type="slidenum">
              <a:rPr lang="en-US"/>
              <a:pPr/>
              <a:t>‹#›</a:t>
            </a:fld>
            <a:endParaRPr lang="en-US"/>
          </a:p>
        </p:txBody>
      </p:sp>
    </p:spTree>
    <p:extLst>
      <p:ext uri="{BB962C8B-B14F-4D97-AF65-F5344CB8AC3E}">
        <p14:creationId xmlns:p14="http://schemas.microsoft.com/office/powerpoint/2010/main" xmlns="" val="3070792141"/>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Freeform 3"/>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dirty="0">
              <a:latin typeface="+mn-lt"/>
              <a:cs typeface="+mn-cs"/>
            </a:endParaRPr>
          </a:p>
        </p:txBody>
      </p:sp>
      <p:sp>
        <p:nvSpPr>
          <p:cNvPr id="5" name="Freeform 4"/>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dirty="0">
              <a:latin typeface="+mn-lt"/>
              <a:cs typeface="+mn-cs"/>
            </a:endParaRPr>
          </a:p>
        </p:txBody>
      </p:sp>
      <p:grpSp>
        <p:nvGrpSpPr>
          <p:cNvPr id="6" name="Group 1"/>
          <p:cNvGrpSpPr>
            <a:grpSpLocks/>
          </p:cNvGrpSpPr>
          <p:nvPr/>
        </p:nvGrpSpPr>
        <p:grpSpPr bwMode="auto">
          <a:xfrm>
            <a:off x="-19050" y="203200"/>
            <a:ext cx="9180513" cy="647700"/>
            <a:chOff x="-19045" y="216550"/>
            <a:chExt cx="9180548" cy="649224"/>
          </a:xfrm>
        </p:grpSpPr>
        <p:sp>
          <p:nvSpPr>
            <p:cNvPr id="7" name="Freeform 6"/>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dirty="0">
                <a:latin typeface="Arial" charset="0"/>
                <a:cs typeface="Arial" charset="0"/>
              </a:endParaRPr>
            </a:p>
          </p:txBody>
        </p:sp>
        <p:sp>
          <p:nvSpPr>
            <p:cNvPr id="8" name="Freeform 7"/>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dirty="0">
                <a:latin typeface="Arial" charset="0"/>
                <a:cs typeface="Arial" charset="0"/>
              </a:endParaRPr>
            </a:p>
          </p:txBody>
        </p:sp>
      </p:grpSp>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10" name="Date Placeholder 3"/>
          <p:cNvSpPr>
            <a:spLocks noGrp="1"/>
          </p:cNvSpPr>
          <p:nvPr>
            <p:ph type="dt" sz="half" idx="10"/>
          </p:nvPr>
        </p:nvSpPr>
        <p:spPr/>
        <p:txBody>
          <a:bodyPr/>
          <a:lstStyle>
            <a:lvl1pPr>
              <a:defRPr dirty="0"/>
            </a:lvl1pPr>
          </a:lstStyle>
          <a:p>
            <a:pPr>
              <a:defRPr/>
            </a:pPr>
            <a:endParaRPr lang="en-US"/>
          </a:p>
        </p:txBody>
      </p:sp>
      <p:sp>
        <p:nvSpPr>
          <p:cNvPr id="11" name="Slide Number Placeholder 5"/>
          <p:cNvSpPr>
            <a:spLocks noGrp="1"/>
          </p:cNvSpPr>
          <p:nvPr>
            <p:ph type="sldNum" sz="quarter" idx="11"/>
          </p:nvPr>
        </p:nvSpPr>
        <p:spPr/>
        <p:txBody>
          <a:bodyPr/>
          <a:lstStyle>
            <a:lvl1pPr>
              <a:defRPr>
                <a:solidFill>
                  <a:srgbClr val="D1EAEE"/>
                </a:solidFill>
              </a:defRPr>
            </a:lvl1pPr>
          </a:lstStyle>
          <a:p>
            <a:fld id="{E32C87E3-35DB-4049-8A38-41AB678E857D}" type="slidenum">
              <a:rPr lang="en-US"/>
              <a:pPr/>
              <a:t>‹#›</a:t>
            </a:fld>
            <a:endParaRPr lang="en-US"/>
          </a:p>
        </p:txBody>
      </p:sp>
    </p:spTree>
    <p:extLst>
      <p:ext uri="{BB962C8B-B14F-4D97-AF65-F5344CB8AC3E}">
        <p14:creationId xmlns:p14="http://schemas.microsoft.com/office/powerpoint/2010/main" xmlns="" val="218576079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endParaRPr lang="en-US"/>
          </a:p>
        </p:txBody>
      </p:sp>
      <p:sp>
        <p:nvSpPr>
          <p:cNvPr id="6" name="Slide Number Placeholder 17"/>
          <p:cNvSpPr>
            <a:spLocks noGrp="1"/>
          </p:cNvSpPr>
          <p:nvPr>
            <p:ph type="sldNum" sz="quarter" idx="11"/>
          </p:nvPr>
        </p:nvSpPr>
        <p:spPr/>
        <p:txBody>
          <a:bodyPr/>
          <a:lstStyle>
            <a:lvl1pPr>
              <a:defRPr/>
            </a:lvl1pPr>
          </a:lstStyle>
          <a:p>
            <a:fld id="{27E030C3-A6BE-4D11-8EE1-7E9F9137EA7B}" type="slidenum">
              <a:rPr lang="en-US"/>
              <a:pPr/>
              <a:t>‹#›</a:t>
            </a:fld>
            <a:endParaRPr lang="en-US"/>
          </a:p>
        </p:txBody>
      </p:sp>
    </p:spTree>
    <p:extLst>
      <p:ext uri="{BB962C8B-B14F-4D97-AF65-F5344CB8AC3E}">
        <p14:creationId xmlns:p14="http://schemas.microsoft.com/office/powerpoint/2010/main" xmlns="" val="3053004220"/>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9"/>
          <p:cNvSpPr>
            <a:spLocks noGrp="1"/>
          </p:cNvSpPr>
          <p:nvPr>
            <p:ph type="dt" sz="half" idx="10"/>
          </p:nvPr>
        </p:nvSpPr>
        <p:spPr/>
        <p:txBody>
          <a:bodyPr/>
          <a:lstStyle>
            <a:lvl1pPr>
              <a:defRPr/>
            </a:lvl1pPr>
          </a:lstStyle>
          <a:p>
            <a:pPr>
              <a:defRPr/>
            </a:pPr>
            <a:endParaRPr lang="en-US"/>
          </a:p>
        </p:txBody>
      </p:sp>
      <p:sp>
        <p:nvSpPr>
          <p:cNvPr id="8" name="Slide Number Placeholder 17"/>
          <p:cNvSpPr>
            <a:spLocks noGrp="1"/>
          </p:cNvSpPr>
          <p:nvPr>
            <p:ph type="sldNum" sz="quarter" idx="11"/>
          </p:nvPr>
        </p:nvSpPr>
        <p:spPr/>
        <p:txBody>
          <a:bodyPr/>
          <a:lstStyle>
            <a:lvl1pPr>
              <a:defRPr/>
            </a:lvl1pPr>
          </a:lstStyle>
          <a:p>
            <a:fld id="{117A7BD3-2340-44BF-86F3-0D60042AFA48}" type="slidenum">
              <a:rPr lang="en-US"/>
              <a:pPr/>
              <a:t>‹#›</a:t>
            </a:fld>
            <a:endParaRPr lang="en-US"/>
          </a:p>
        </p:txBody>
      </p:sp>
    </p:spTree>
    <p:extLst>
      <p:ext uri="{BB962C8B-B14F-4D97-AF65-F5344CB8AC3E}">
        <p14:creationId xmlns:p14="http://schemas.microsoft.com/office/powerpoint/2010/main" xmlns="" val="3151538091"/>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1">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Date Placeholder 9"/>
          <p:cNvSpPr>
            <a:spLocks noGrp="1"/>
          </p:cNvSpPr>
          <p:nvPr>
            <p:ph type="dt" sz="half" idx="10"/>
          </p:nvPr>
        </p:nvSpPr>
        <p:spPr/>
        <p:txBody>
          <a:bodyPr/>
          <a:lstStyle>
            <a:lvl1pPr>
              <a:defRPr/>
            </a:lvl1pPr>
          </a:lstStyle>
          <a:p>
            <a:pPr>
              <a:defRPr/>
            </a:pPr>
            <a:endParaRPr lang="en-US"/>
          </a:p>
        </p:txBody>
      </p:sp>
      <p:sp>
        <p:nvSpPr>
          <p:cNvPr id="4" name="Slide Number Placeholder 17"/>
          <p:cNvSpPr>
            <a:spLocks noGrp="1"/>
          </p:cNvSpPr>
          <p:nvPr>
            <p:ph type="sldNum" sz="quarter" idx="11"/>
          </p:nvPr>
        </p:nvSpPr>
        <p:spPr/>
        <p:txBody>
          <a:bodyPr/>
          <a:lstStyle>
            <a:lvl1pPr>
              <a:defRPr/>
            </a:lvl1pPr>
          </a:lstStyle>
          <a:p>
            <a:fld id="{3681F8DE-B512-49A0-9231-DD433C26DAB6}" type="slidenum">
              <a:rPr lang="en-US"/>
              <a:pPr/>
              <a:t>‹#›</a:t>
            </a:fld>
            <a:endParaRPr lang="en-US"/>
          </a:p>
        </p:txBody>
      </p:sp>
    </p:spTree>
    <p:extLst>
      <p:ext uri="{BB962C8B-B14F-4D97-AF65-F5344CB8AC3E}">
        <p14:creationId xmlns:p14="http://schemas.microsoft.com/office/powerpoint/2010/main" xmlns="" val="3397901072"/>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endParaRPr lang="en-US"/>
          </a:p>
        </p:txBody>
      </p:sp>
      <p:sp>
        <p:nvSpPr>
          <p:cNvPr id="3" name="Slide Number Placeholder 17"/>
          <p:cNvSpPr>
            <a:spLocks noGrp="1"/>
          </p:cNvSpPr>
          <p:nvPr>
            <p:ph type="sldNum" sz="quarter" idx="11"/>
          </p:nvPr>
        </p:nvSpPr>
        <p:spPr/>
        <p:txBody>
          <a:bodyPr/>
          <a:lstStyle>
            <a:lvl1pPr>
              <a:defRPr/>
            </a:lvl1pPr>
          </a:lstStyle>
          <a:p>
            <a:fld id="{66FF79B2-E875-4E60-9E84-0171C32769A6}" type="slidenum">
              <a:rPr lang="en-US"/>
              <a:pPr/>
              <a:t>‹#›</a:t>
            </a:fld>
            <a:endParaRPr lang="en-US"/>
          </a:p>
        </p:txBody>
      </p:sp>
    </p:spTree>
    <p:extLst>
      <p:ext uri="{BB962C8B-B14F-4D97-AF65-F5344CB8AC3E}">
        <p14:creationId xmlns:p14="http://schemas.microsoft.com/office/powerpoint/2010/main" xmlns="" val="2166253442"/>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endParaRPr lang="en-US"/>
          </a:p>
        </p:txBody>
      </p:sp>
      <p:sp>
        <p:nvSpPr>
          <p:cNvPr id="6" name="Slide Number Placeholder 17"/>
          <p:cNvSpPr>
            <a:spLocks noGrp="1"/>
          </p:cNvSpPr>
          <p:nvPr>
            <p:ph type="sldNum" sz="quarter" idx="11"/>
          </p:nvPr>
        </p:nvSpPr>
        <p:spPr/>
        <p:txBody>
          <a:bodyPr/>
          <a:lstStyle>
            <a:lvl1pPr>
              <a:defRPr/>
            </a:lvl1pPr>
          </a:lstStyle>
          <a:p>
            <a:fld id="{255E36C9-7443-44E7-8049-0588435AD773}" type="slidenum">
              <a:rPr lang="en-US"/>
              <a:pPr/>
              <a:t>‹#›</a:t>
            </a:fld>
            <a:endParaRPr lang="en-US"/>
          </a:p>
        </p:txBody>
      </p:sp>
    </p:spTree>
    <p:extLst>
      <p:ext uri="{BB962C8B-B14F-4D97-AF65-F5344CB8AC3E}">
        <p14:creationId xmlns:p14="http://schemas.microsoft.com/office/powerpoint/2010/main" xmlns="" val="3230115426"/>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nip and Round Single Corner Rectangle 4"/>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6" name="Right Triangle 5"/>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7" name="Freeform 6"/>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dirty="0">
              <a:latin typeface="+mn-lt"/>
              <a:cs typeface="+mn-cs"/>
            </a:endParaRPr>
          </a:p>
        </p:txBody>
      </p:sp>
      <p:sp>
        <p:nvSpPr>
          <p:cNvPr id="8" name="Freeform 7"/>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dirty="0">
              <a:latin typeface="+mn-lt"/>
              <a:cs typeface="+mn-cs"/>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n-US" smtClean="0"/>
              <a:t>Click to edit Master title style</a:t>
            </a:r>
            <a:endParaRPr lang="en-US"/>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smtClean="0"/>
              <a:t>Click to edit Master text styles</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dirty="0" smtClean="0"/>
              <a:t>Click icon to add picture</a:t>
            </a:r>
            <a:endParaRPr lang="en-US" noProof="0" dirty="0"/>
          </a:p>
        </p:txBody>
      </p:sp>
      <p:sp>
        <p:nvSpPr>
          <p:cNvPr id="10" name="Date Placeholder 4"/>
          <p:cNvSpPr>
            <a:spLocks noGrp="1"/>
          </p:cNvSpPr>
          <p:nvPr>
            <p:ph type="dt" sz="half" idx="10"/>
          </p:nvPr>
        </p:nvSpPr>
        <p:spPr/>
        <p:txBody>
          <a:bodyPr/>
          <a:lstStyle>
            <a:lvl1pPr>
              <a:defRPr dirty="0"/>
            </a:lvl1pPr>
          </a:lstStyle>
          <a:p>
            <a:pPr>
              <a:defRPr/>
            </a:pPr>
            <a:endParaRPr lang="en-US"/>
          </a:p>
        </p:txBody>
      </p:sp>
      <p:sp>
        <p:nvSpPr>
          <p:cNvPr id="11" name="Slide Number Placeholder 6"/>
          <p:cNvSpPr>
            <a:spLocks noGrp="1"/>
          </p:cNvSpPr>
          <p:nvPr>
            <p:ph type="sldNum" sz="quarter" idx="11"/>
          </p:nvPr>
        </p:nvSpPr>
        <p:spPr>
          <a:xfrm>
            <a:off x="8077200" y="6356350"/>
            <a:ext cx="609600" cy="365125"/>
          </a:xfrm>
        </p:spPr>
        <p:txBody>
          <a:bodyPr/>
          <a:lstStyle>
            <a:lvl1pPr>
              <a:defRPr/>
            </a:lvl1pPr>
          </a:lstStyle>
          <a:p>
            <a:fld id="{AE015B0E-E728-4E41-8C40-B5811839E87D}" type="slidenum">
              <a:rPr lang="en-US"/>
              <a:pPr/>
              <a:t>‹#›</a:t>
            </a:fld>
            <a:endParaRPr lang="en-US"/>
          </a:p>
        </p:txBody>
      </p:sp>
    </p:spTree>
    <p:extLst>
      <p:ext uri="{BB962C8B-B14F-4D97-AF65-F5344CB8AC3E}">
        <p14:creationId xmlns:p14="http://schemas.microsoft.com/office/powerpoint/2010/main" xmlns="" val="1276894474"/>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
        <p:nvSpPr>
          <p:cNvPr id="5" name="Slide Number Placeholder 17"/>
          <p:cNvSpPr>
            <a:spLocks noGrp="1"/>
          </p:cNvSpPr>
          <p:nvPr>
            <p:ph type="sldNum" sz="quarter" idx="11"/>
          </p:nvPr>
        </p:nvSpPr>
        <p:spPr/>
        <p:txBody>
          <a:bodyPr/>
          <a:lstStyle>
            <a:lvl1pPr>
              <a:defRPr/>
            </a:lvl1pPr>
          </a:lstStyle>
          <a:p>
            <a:fld id="{0C45CCD4-D29F-404C-B141-583820D54B98}" type="slidenum">
              <a:rPr lang="en-US"/>
              <a:pPr/>
              <a:t>‹#›</a:t>
            </a:fld>
            <a:endParaRPr lang="en-US"/>
          </a:p>
        </p:txBody>
      </p:sp>
    </p:spTree>
    <p:extLst>
      <p:ext uri="{BB962C8B-B14F-4D97-AF65-F5344CB8AC3E}">
        <p14:creationId xmlns:p14="http://schemas.microsoft.com/office/powerpoint/2010/main" xmlns="" val="666329337"/>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
        <p:nvSpPr>
          <p:cNvPr id="5" name="Slide Number Placeholder 17"/>
          <p:cNvSpPr>
            <a:spLocks noGrp="1"/>
          </p:cNvSpPr>
          <p:nvPr>
            <p:ph type="sldNum" sz="quarter" idx="11"/>
          </p:nvPr>
        </p:nvSpPr>
        <p:spPr/>
        <p:txBody>
          <a:bodyPr/>
          <a:lstStyle>
            <a:lvl1pPr>
              <a:defRPr/>
            </a:lvl1pPr>
          </a:lstStyle>
          <a:p>
            <a:fld id="{D80E6AC0-7C99-40F3-9512-EF994B9AC431}" type="slidenum">
              <a:rPr lang="en-US"/>
              <a:pPr/>
              <a:t>‹#›</a:t>
            </a:fld>
            <a:endParaRPr lang="en-US"/>
          </a:p>
        </p:txBody>
      </p:sp>
    </p:spTree>
    <p:extLst>
      <p:ext uri="{BB962C8B-B14F-4D97-AF65-F5344CB8AC3E}">
        <p14:creationId xmlns:p14="http://schemas.microsoft.com/office/powerpoint/2010/main" xmlns="" val="9506117"/>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704850"/>
            <a:ext cx="8229600" cy="56197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a:xfrm>
            <a:off x="457200" y="6356350"/>
            <a:ext cx="2133600" cy="365125"/>
          </a:xfrm>
        </p:spPr>
        <p:txBody>
          <a:bodyPr/>
          <a:lstStyle>
            <a:lvl1pPr>
              <a:defRPr/>
            </a:lvl1pPr>
          </a:lstStyle>
          <a:p>
            <a:pPr>
              <a:defRPr/>
            </a:pPr>
            <a:endParaRPr lang="en-US"/>
          </a:p>
        </p:txBody>
      </p:sp>
      <p:sp>
        <p:nvSpPr>
          <p:cNvPr id="4" name="Slide Number Placeholder 3"/>
          <p:cNvSpPr>
            <a:spLocks noGrp="1"/>
          </p:cNvSpPr>
          <p:nvPr>
            <p:ph type="sldNum" sz="quarter" idx="11"/>
          </p:nvPr>
        </p:nvSpPr>
        <p:spPr>
          <a:xfrm>
            <a:off x="7924800" y="6356350"/>
            <a:ext cx="762000" cy="365125"/>
          </a:xfrm>
        </p:spPr>
        <p:txBody>
          <a:bodyPr/>
          <a:lstStyle>
            <a:lvl1pPr>
              <a:defRPr/>
            </a:lvl1pPr>
          </a:lstStyle>
          <a:p>
            <a:fld id="{EC43743F-300C-4E5B-8782-BD691788A5B3}" type="slidenum">
              <a:rPr lang="en-US"/>
              <a:pPr/>
              <a:t>‹#›</a:t>
            </a:fld>
            <a:endParaRPr lang="en-US"/>
          </a:p>
        </p:txBody>
      </p:sp>
    </p:spTree>
    <p:extLst>
      <p:ext uri="{BB962C8B-B14F-4D97-AF65-F5344CB8AC3E}">
        <p14:creationId xmlns:p14="http://schemas.microsoft.com/office/powerpoint/2010/main" xmlns="" val="2957248189"/>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52400" y="76200"/>
            <a:ext cx="8915400" cy="762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228600" y="1219200"/>
            <a:ext cx="426720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Online Image Placeholder 3"/>
          <p:cNvSpPr>
            <a:spLocks noGrp="1"/>
          </p:cNvSpPr>
          <p:nvPr>
            <p:ph type="clipArt" sz="half" idx="2"/>
          </p:nvPr>
        </p:nvSpPr>
        <p:spPr>
          <a:xfrm>
            <a:off x="4648200" y="1219200"/>
            <a:ext cx="4267200" cy="5257800"/>
          </a:xfrm>
        </p:spPr>
        <p:txBody>
          <a:bodyPr/>
          <a:lstStyle/>
          <a:p>
            <a:endParaRPr lang="en-US"/>
          </a:p>
        </p:txBody>
      </p:sp>
    </p:spTree>
    <p:extLst>
      <p:ext uri="{BB962C8B-B14F-4D97-AF65-F5344CB8AC3E}">
        <p14:creationId xmlns:p14="http://schemas.microsoft.com/office/powerpoint/2010/main" xmlns="" val="1566856310"/>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white"/>
              </a:solidFill>
              <a:latin typeface="Constantia"/>
              <a:cs typeface="+mn-cs"/>
            </a:endParaRPr>
          </a:p>
        </p:txBody>
      </p:sp>
      <p:sp>
        <p:nvSpPr>
          <p:cNvPr id="5" name="Freeform 4"/>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white"/>
              </a:solidFill>
              <a:latin typeface="Constantia"/>
              <a:cs typeface="+mn-cs"/>
            </a:endParaRPr>
          </a:p>
        </p:txBody>
      </p:sp>
      <p:grpSp>
        <p:nvGrpSpPr>
          <p:cNvPr id="6" name="Group 1"/>
          <p:cNvGrpSpPr>
            <a:grpSpLocks/>
          </p:cNvGrpSpPr>
          <p:nvPr/>
        </p:nvGrpSpPr>
        <p:grpSpPr bwMode="auto">
          <a:xfrm>
            <a:off x="-19050" y="203200"/>
            <a:ext cx="9180513" cy="647700"/>
            <a:chOff x="-19045" y="216550"/>
            <a:chExt cx="9180548" cy="649224"/>
          </a:xfrm>
        </p:grpSpPr>
        <p:sp>
          <p:nvSpPr>
            <p:cNvPr id="7" name="Freeform 6"/>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a:solidFill>
                  <a:prstClr val="white"/>
                </a:solidFill>
                <a:latin typeface="Arial" charset="0"/>
                <a:cs typeface="Arial" charset="0"/>
              </a:endParaRPr>
            </a:p>
          </p:txBody>
        </p:sp>
        <p:sp>
          <p:nvSpPr>
            <p:cNvPr id="8" name="Freeform 7"/>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a:solidFill>
                  <a:prstClr val="white"/>
                </a:solidFill>
                <a:latin typeface="Arial" charset="0"/>
                <a:cs typeface="Arial" charset="0"/>
              </a:endParaRPr>
            </a:p>
          </p:txBody>
        </p:sp>
      </p:grpSp>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11" name="Date Placeholder 29"/>
          <p:cNvSpPr>
            <a:spLocks noGrp="1"/>
          </p:cNvSpPr>
          <p:nvPr>
            <p:ph type="dt" sz="half" idx="10"/>
          </p:nvPr>
        </p:nvSpPr>
        <p:spPr/>
        <p:txBody>
          <a:bodyPr/>
          <a:lstStyle>
            <a:lvl1pPr>
              <a:defRPr/>
            </a:lvl1pPr>
          </a:lstStyle>
          <a:p>
            <a:pPr>
              <a:defRPr/>
            </a:pPr>
            <a:endParaRPr lang="en-US">
              <a:solidFill>
                <a:srgbClr val="DBF5F9">
                  <a:shade val="90000"/>
                </a:srgbClr>
              </a:solidFill>
            </a:endParaRPr>
          </a:p>
        </p:txBody>
      </p:sp>
      <p:sp>
        <p:nvSpPr>
          <p:cNvPr id="12" name="Slide Number Placeholder 26"/>
          <p:cNvSpPr>
            <a:spLocks noGrp="1"/>
          </p:cNvSpPr>
          <p:nvPr>
            <p:ph type="sldNum" sz="quarter" idx="11"/>
          </p:nvPr>
        </p:nvSpPr>
        <p:spPr/>
        <p:txBody>
          <a:bodyPr/>
          <a:lstStyle>
            <a:lvl1pPr>
              <a:defRPr>
                <a:solidFill>
                  <a:srgbClr val="D1EAEE"/>
                </a:solidFill>
              </a:defRPr>
            </a:lvl1pPr>
          </a:lstStyle>
          <a:p>
            <a:fld id="{1B048DDE-572E-44F1-B94B-F3B2F4296133}" type="slidenum">
              <a:rPr lang="en-US"/>
              <a:pPr/>
              <a:t>‹#›</a:t>
            </a:fld>
            <a:endParaRPr lang="en-US"/>
          </a:p>
        </p:txBody>
      </p:sp>
    </p:spTree>
    <p:extLst>
      <p:ext uri="{BB962C8B-B14F-4D97-AF65-F5344CB8AC3E}">
        <p14:creationId xmlns:p14="http://schemas.microsoft.com/office/powerpoint/2010/main" xmlns="" val="5542345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solidFill>
                <a:srgbClr val="04617B">
                  <a:shade val="90000"/>
                </a:srgbClr>
              </a:solidFill>
            </a:endParaRPr>
          </a:p>
        </p:txBody>
      </p:sp>
      <p:sp>
        <p:nvSpPr>
          <p:cNvPr id="5" name="Slide Number Placeholder 17"/>
          <p:cNvSpPr>
            <a:spLocks noGrp="1"/>
          </p:cNvSpPr>
          <p:nvPr>
            <p:ph type="sldNum" sz="quarter" idx="11"/>
          </p:nvPr>
        </p:nvSpPr>
        <p:spPr/>
        <p:txBody>
          <a:bodyPr/>
          <a:lstStyle>
            <a:lvl1pPr>
              <a:defRPr/>
            </a:lvl1pPr>
          </a:lstStyle>
          <a:p>
            <a:fld id="{75768154-A24E-4C35-B224-944DC32B769B}" type="slidenum">
              <a:rPr lang="en-US"/>
              <a:pPr/>
              <a:t>‹#›</a:t>
            </a:fld>
            <a:endParaRPr lang="en-US"/>
          </a:p>
        </p:txBody>
      </p:sp>
    </p:spTree>
    <p:extLst>
      <p:ext uri="{BB962C8B-B14F-4D97-AF65-F5344CB8AC3E}">
        <p14:creationId xmlns:p14="http://schemas.microsoft.com/office/powerpoint/2010/main" xmlns="" val="872689503"/>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Freeform 3"/>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white"/>
              </a:solidFill>
              <a:latin typeface="Constantia"/>
              <a:cs typeface="+mn-cs"/>
            </a:endParaRPr>
          </a:p>
        </p:txBody>
      </p:sp>
      <p:sp>
        <p:nvSpPr>
          <p:cNvPr id="5" name="Freeform 4"/>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white"/>
              </a:solidFill>
              <a:latin typeface="Constantia"/>
              <a:cs typeface="+mn-cs"/>
            </a:endParaRPr>
          </a:p>
        </p:txBody>
      </p:sp>
      <p:grpSp>
        <p:nvGrpSpPr>
          <p:cNvPr id="6" name="Group 1"/>
          <p:cNvGrpSpPr>
            <a:grpSpLocks/>
          </p:cNvGrpSpPr>
          <p:nvPr/>
        </p:nvGrpSpPr>
        <p:grpSpPr bwMode="auto">
          <a:xfrm>
            <a:off x="-19050" y="203200"/>
            <a:ext cx="9180513" cy="647700"/>
            <a:chOff x="-19045" y="216550"/>
            <a:chExt cx="9180548" cy="649224"/>
          </a:xfrm>
        </p:grpSpPr>
        <p:sp>
          <p:nvSpPr>
            <p:cNvPr id="7" name="Freeform 6"/>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a:solidFill>
                  <a:prstClr val="white"/>
                </a:solidFill>
                <a:latin typeface="Arial" charset="0"/>
                <a:cs typeface="Arial" charset="0"/>
              </a:endParaRPr>
            </a:p>
          </p:txBody>
        </p:sp>
        <p:sp>
          <p:nvSpPr>
            <p:cNvPr id="8" name="Freeform 7"/>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a:solidFill>
                  <a:prstClr val="white"/>
                </a:solidFill>
                <a:latin typeface="Arial" charset="0"/>
                <a:cs typeface="Arial" charset="0"/>
              </a:endParaRPr>
            </a:p>
          </p:txBody>
        </p:sp>
      </p:grpSp>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10" name="Date Placeholder 3"/>
          <p:cNvSpPr>
            <a:spLocks noGrp="1"/>
          </p:cNvSpPr>
          <p:nvPr>
            <p:ph type="dt" sz="half" idx="10"/>
          </p:nvPr>
        </p:nvSpPr>
        <p:spPr/>
        <p:txBody>
          <a:bodyPr/>
          <a:lstStyle>
            <a:lvl1pPr>
              <a:defRPr/>
            </a:lvl1pPr>
          </a:lstStyle>
          <a:p>
            <a:pPr>
              <a:defRPr/>
            </a:pPr>
            <a:endParaRPr lang="en-US">
              <a:solidFill>
                <a:srgbClr val="DBF5F9">
                  <a:shade val="90000"/>
                </a:srgbClr>
              </a:solidFill>
            </a:endParaRPr>
          </a:p>
        </p:txBody>
      </p:sp>
      <p:sp>
        <p:nvSpPr>
          <p:cNvPr id="11" name="Slide Number Placeholder 5"/>
          <p:cNvSpPr>
            <a:spLocks noGrp="1"/>
          </p:cNvSpPr>
          <p:nvPr>
            <p:ph type="sldNum" sz="quarter" idx="11"/>
          </p:nvPr>
        </p:nvSpPr>
        <p:spPr/>
        <p:txBody>
          <a:bodyPr/>
          <a:lstStyle>
            <a:lvl1pPr>
              <a:defRPr>
                <a:solidFill>
                  <a:srgbClr val="D1EAEE"/>
                </a:solidFill>
              </a:defRPr>
            </a:lvl1pPr>
          </a:lstStyle>
          <a:p>
            <a:fld id="{DA483824-9010-46A4-AE90-7619DB0EE546}" type="slidenum">
              <a:rPr lang="en-US"/>
              <a:pPr/>
              <a:t>‹#›</a:t>
            </a:fld>
            <a:endParaRPr lang="en-US"/>
          </a:p>
        </p:txBody>
      </p:sp>
    </p:spTree>
    <p:extLst>
      <p:ext uri="{BB962C8B-B14F-4D97-AF65-F5344CB8AC3E}">
        <p14:creationId xmlns:p14="http://schemas.microsoft.com/office/powerpoint/2010/main" xmlns="" val="40729022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endParaRPr lang="en-US">
              <a:solidFill>
                <a:srgbClr val="04617B">
                  <a:shade val="90000"/>
                </a:srgbClr>
              </a:solidFill>
            </a:endParaRPr>
          </a:p>
        </p:txBody>
      </p:sp>
      <p:sp>
        <p:nvSpPr>
          <p:cNvPr id="6" name="Slide Number Placeholder 17"/>
          <p:cNvSpPr>
            <a:spLocks noGrp="1"/>
          </p:cNvSpPr>
          <p:nvPr>
            <p:ph type="sldNum" sz="quarter" idx="11"/>
          </p:nvPr>
        </p:nvSpPr>
        <p:spPr/>
        <p:txBody>
          <a:bodyPr/>
          <a:lstStyle>
            <a:lvl1pPr>
              <a:defRPr/>
            </a:lvl1pPr>
          </a:lstStyle>
          <a:p>
            <a:fld id="{2B702B24-B306-4456-AFFE-7FB5ED51E579}" type="slidenum">
              <a:rPr lang="en-US"/>
              <a:pPr/>
              <a:t>‹#›</a:t>
            </a:fld>
            <a:endParaRPr lang="en-US"/>
          </a:p>
        </p:txBody>
      </p:sp>
    </p:spTree>
    <p:extLst>
      <p:ext uri="{BB962C8B-B14F-4D97-AF65-F5344CB8AC3E}">
        <p14:creationId xmlns:p14="http://schemas.microsoft.com/office/powerpoint/2010/main" xmlns="" val="1798772839"/>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9"/>
          <p:cNvSpPr>
            <a:spLocks noGrp="1"/>
          </p:cNvSpPr>
          <p:nvPr>
            <p:ph type="dt" sz="half" idx="10"/>
          </p:nvPr>
        </p:nvSpPr>
        <p:spPr/>
        <p:txBody>
          <a:bodyPr/>
          <a:lstStyle>
            <a:lvl1pPr>
              <a:defRPr/>
            </a:lvl1pPr>
          </a:lstStyle>
          <a:p>
            <a:pPr>
              <a:defRPr/>
            </a:pPr>
            <a:endParaRPr lang="en-US">
              <a:solidFill>
                <a:srgbClr val="04617B">
                  <a:shade val="90000"/>
                </a:srgbClr>
              </a:solidFill>
            </a:endParaRPr>
          </a:p>
        </p:txBody>
      </p:sp>
      <p:sp>
        <p:nvSpPr>
          <p:cNvPr id="8" name="Slide Number Placeholder 17"/>
          <p:cNvSpPr>
            <a:spLocks noGrp="1"/>
          </p:cNvSpPr>
          <p:nvPr>
            <p:ph type="sldNum" sz="quarter" idx="11"/>
          </p:nvPr>
        </p:nvSpPr>
        <p:spPr/>
        <p:txBody>
          <a:bodyPr/>
          <a:lstStyle>
            <a:lvl1pPr>
              <a:defRPr/>
            </a:lvl1pPr>
          </a:lstStyle>
          <a:p>
            <a:fld id="{3253F1FA-40E5-4ED7-940F-093DB9A49243}" type="slidenum">
              <a:rPr lang="en-US"/>
              <a:pPr/>
              <a:t>‹#›</a:t>
            </a:fld>
            <a:endParaRPr lang="en-US"/>
          </a:p>
        </p:txBody>
      </p:sp>
    </p:spTree>
    <p:extLst>
      <p:ext uri="{BB962C8B-B14F-4D97-AF65-F5344CB8AC3E}">
        <p14:creationId xmlns:p14="http://schemas.microsoft.com/office/powerpoint/2010/main" xmlns="" val="644085942"/>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Date Placeholder 9"/>
          <p:cNvSpPr>
            <a:spLocks noGrp="1"/>
          </p:cNvSpPr>
          <p:nvPr>
            <p:ph type="dt" sz="half" idx="10"/>
          </p:nvPr>
        </p:nvSpPr>
        <p:spPr/>
        <p:txBody>
          <a:bodyPr/>
          <a:lstStyle>
            <a:lvl1pPr>
              <a:defRPr/>
            </a:lvl1pPr>
          </a:lstStyle>
          <a:p>
            <a:pPr>
              <a:defRPr/>
            </a:pPr>
            <a:endParaRPr lang="en-US">
              <a:solidFill>
                <a:srgbClr val="04617B">
                  <a:shade val="90000"/>
                </a:srgbClr>
              </a:solidFill>
            </a:endParaRPr>
          </a:p>
        </p:txBody>
      </p:sp>
      <p:sp>
        <p:nvSpPr>
          <p:cNvPr id="4" name="Slide Number Placeholder 17"/>
          <p:cNvSpPr>
            <a:spLocks noGrp="1"/>
          </p:cNvSpPr>
          <p:nvPr>
            <p:ph type="sldNum" sz="quarter" idx="11"/>
          </p:nvPr>
        </p:nvSpPr>
        <p:spPr/>
        <p:txBody>
          <a:bodyPr/>
          <a:lstStyle>
            <a:lvl1pPr>
              <a:defRPr/>
            </a:lvl1pPr>
          </a:lstStyle>
          <a:p>
            <a:fld id="{937DB076-C979-4241-8496-BB24C7BC0C29}" type="slidenum">
              <a:rPr lang="en-US"/>
              <a:pPr/>
              <a:t>‹#›</a:t>
            </a:fld>
            <a:endParaRPr lang="en-US"/>
          </a:p>
        </p:txBody>
      </p:sp>
    </p:spTree>
    <p:extLst>
      <p:ext uri="{BB962C8B-B14F-4D97-AF65-F5344CB8AC3E}">
        <p14:creationId xmlns:p14="http://schemas.microsoft.com/office/powerpoint/2010/main" xmlns="" val="4211292745"/>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endParaRPr lang="en-US">
              <a:solidFill>
                <a:srgbClr val="04617B">
                  <a:shade val="90000"/>
                </a:srgbClr>
              </a:solidFill>
            </a:endParaRPr>
          </a:p>
        </p:txBody>
      </p:sp>
      <p:sp>
        <p:nvSpPr>
          <p:cNvPr id="3" name="Slide Number Placeholder 17"/>
          <p:cNvSpPr>
            <a:spLocks noGrp="1"/>
          </p:cNvSpPr>
          <p:nvPr>
            <p:ph type="sldNum" sz="quarter" idx="11"/>
          </p:nvPr>
        </p:nvSpPr>
        <p:spPr/>
        <p:txBody>
          <a:bodyPr/>
          <a:lstStyle>
            <a:lvl1pPr>
              <a:defRPr/>
            </a:lvl1pPr>
          </a:lstStyle>
          <a:p>
            <a:fld id="{21532FC2-EE80-4687-858D-FD26C82D260B}" type="slidenum">
              <a:rPr lang="en-US"/>
              <a:pPr/>
              <a:t>‹#›</a:t>
            </a:fld>
            <a:endParaRPr lang="en-US"/>
          </a:p>
        </p:txBody>
      </p:sp>
    </p:spTree>
    <p:extLst>
      <p:ext uri="{BB962C8B-B14F-4D97-AF65-F5344CB8AC3E}">
        <p14:creationId xmlns:p14="http://schemas.microsoft.com/office/powerpoint/2010/main" xmlns="" val="924284812"/>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endParaRPr lang="en-US">
              <a:solidFill>
                <a:srgbClr val="04617B">
                  <a:shade val="90000"/>
                </a:srgbClr>
              </a:solidFill>
            </a:endParaRPr>
          </a:p>
        </p:txBody>
      </p:sp>
      <p:sp>
        <p:nvSpPr>
          <p:cNvPr id="6" name="Slide Number Placeholder 17"/>
          <p:cNvSpPr>
            <a:spLocks noGrp="1"/>
          </p:cNvSpPr>
          <p:nvPr>
            <p:ph type="sldNum" sz="quarter" idx="11"/>
          </p:nvPr>
        </p:nvSpPr>
        <p:spPr/>
        <p:txBody>
          <a:bodyPr/>
          <a:lstStyle>
            <a:lvl1pPr>
              <a:defRPr/>
            </a:lvl1pPr>
          </a:lstStyle>
          <a:p>
            <a:fld id="{EC295487-2855-41C7-8064-D6636D10CD53}" type="slidenum">
              <a:rPr lang="en-US"/>
              <a:pPr/>
              <a:t>‹#›</a:t>
            </a:fld>
            <a:endParaRPr lang="en-US"/>
          </a:p>
        </p:txBody>
      </p:sp>
    </p:spTree>
    <p:extLst>
      <p:ext uri="{BB962C8B-B14F-4D97-AF65-F5344CB8AC3E}">
        <p14:creationId xmlns:p14="http://schemas.microsoft.com/office/powerpoint/2010/main" xmlns="" val="402767087"/>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nip and Round Single Corner Rectangle 4"/>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6" name="Right Triangle 5"/>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7" name="Freeform 6"/>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black"/>
              </a:solidFill>
              <a:latin typeface="Constantia"/>
              <a:cs typeface="+mn-cs"/>
            </a:endParaRPr>
          </a:p>
        </p:txBody>
      </p:sp>
      <p:sp>
        <p:nvSpPr>
          <p:cNvPr id="8" name="Freeform 7"/>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black"/>
              </a:solidFill>
              <a:latin typeface="Constantia"/>
              <a:cs typeface="+mn-cs"/>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n-US" smtClean="0"/>
              <a:t>Click to edit Master title style</a:t>
            </a:r>
            <a:endParaRPr lang="en-US"/>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smtClean="0"/>
              <a:t>Click to edit Master text styles</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smtClean="0"/>
              <a:t>Click icon to add picture</a:t>
            </a:r>
            <a:endParaRPr lang="en-US" noProof="0" dirty="0"/>
          </a:p>
        </p:txBody>
      </p:sp>
      <p:sp>
        <p:nvSpPr>
          <p:cNvPr id="10" name="Date Placeholder 4"/>
          <p:cNvSpPr>
            <a:spLocks noGrp="1"/>
          </p:cNvSpPr>
          <p:nvPr>
            <p:ph type="dt" sz="half" idx="10"/>
          </p:nvPr>
        </p:nvSpPr>
        <p:spPr/>
        <p:txBody>
          <a:bodyPr/>
          <a:lstStyle>
            <a:lvl1pPr>
              <a:defRPr/>
            </a:lvl1pPr>
          </a:lstStyle>
          <a:p>
            <a:pPr>
              <a:defRPr/>
            </a:pPr>
            <a:endParaRPr lang="en-US">
              <a:solidFill>
                <a:srgbClr val="04617B">
                  <a:shade val="90000"/>
                </a:srgbClr>
              </a:solidFill>
            </a:endParaRPr>
          </a:p>
        </p:txBody>
      </p:sp>
      <p:sp>
        <p:nvSpPr>
          <p:cNvPr id="11" name="Slide Number Placeholder 6"/>
          <p:cNvSpPr>
            <a:spLocks noGrp="1"/>
          </p:cNvSpPr>
          <p:nvPr>
            <p:ph type="sldNum" sz="quarter" idx="11"/>
          </p:nvPr>
        </p:nvSpPr>
        <p:spPr>
          <a:xfrm>
            <a:off x="8077200" y="6356350"/>
            <a:ext cx="609600" cy="365125"/>
          </a:xfrm>
        </p:spPr>
        <p:txBody>
          <a:bodyPr/>
          <a:lstStyle>
            <a:lvl1pPr>
              <a:defRPr/>
            </a:lvl1pPr>
          </a:lstStyle>
          <a:p>
            <a:fld id="{424EFFA7-05E3-4E89-B3DC-233C0F1A22AF}" type="slidenum">
              <a:rPr lang="en-US"/>
              <a:pPr/>
              <a:t>‹#›</a:t>
            </a:fld>
            <a:endParaRPr lang="en-US"/>
          </a:p>
        </p:txBody>
      </p:sp>
    </p:spTree>
    <p:extLst>
      <p:ext uri="{BB962C8B-B14F-4D97-AF65-F5344CB8AC3E}">
        <p14:creationId xmlns:p14="http://schemas.microsoft.com/office/powerpoint/2010/main" xmlns="" val="568156984"/>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solidFill>
                <a:srgbClr val="04617B">
                  <a:shade val="90000"/>
                </a:srgbClr>
              </a:solidFill>
            </a:endParaRPr>
          </a:p>
        </p:txBody>
      </p:sp>
      <p:sp>
        <p:nvSpPr>
          <p:cNvPr id="5" name="Slide Number Placeholder 17"/>
          <p:cNvSpPr>
            <a:spLocks noGrp="1"/>
          </p:cNvSpPr>
          <p:nvPr>
            <p:ph type="sldNum" sz="quarter" idx="11"/>
          </p:nvPr>
        </p:nvSpPr>
        <p:spPr/>
        <p:txBody>
          <a:bodyPr/>
          <a:lstStyle>
            <a:lvl1pPr>
              <a:defRPr/>
            </a:lvl1pPr>
          </a:lstStyle>
          <a:p>
            <a:fld id="{D72F4FA5-5BB2-4E4C-B6E1-BCC8BA57DFED}" type="slidenum">
              <a:rPr lang="en-US"/>
              <a:pPr/>
              <a:t>‹#›</a:t>
            </a:fld>
            <a:endParaRPr lang="en-US"/>
          </a:p>
        </p:txBody>
      </p:sp>
    </p:spTree>
    <p:extLst>
      <p:ext uri="{BB962C8B-B14F-4D97-AF65-F5344CB8AC3E}">
        <p14:creationId xmlns:p14="http://schemas.microsoft.com/office/powerpoint/2010/main" xmlns="" val="2920915550"/>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solidFill>
                <a:srgbClr val="04617B">
                  <a:shade val="90000"/>
                </a:srgbClr>
              </a:solidFill>
            </a:endParaRPr>
          </a:p>
        </p:txBody>
      </p:sp>
      <p:sp>
        <p:nvSpPr>
          <p:cNvPr id="5" name="Slide Number Placeholder 17"/>
          <p:cNvSpPr>
            <a:spLocks noGrp="1"/>
          </p:cNvSpPr>
          <p:nvPr>
            <p:ph type="sldNum" sz="quarter" idx="11"/>
          </p:nvPr>
        </p:nvSpPr>
        <p:spPr/>
        <p:txBody>
          <a:bodyPr/>
          <a:lstStyle>
            <a:lvl1pPr>
              <a:defRPr/>
            </a:lvl1pPr>
          </a:lstStyle>
          <a:p>
            <a:fld id="{408DF351-3098-4298-B2EA-A98B74C1097E}" type="slidenum">
              <a:rPr lang="en-US"/>
              <a:pPr/>
              <a:t>‹#›</a:t>
            </a:fld>
            <a:endParaRPr lang="en-US"/>
          </a:p>
        </p:txBody>
      </p:sp>
    </p:spTree>
    <p:extLst>
      <p:ext uri="{BB962C8B-B14F-4D97-AF65-F5344CB8AC3E}">
        <p14:creationId xmlns:p14="http://schemas.microsoft.com/office/powerpoint/2010/main" xmlns="" val="4201637590"/>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704850"/>
            <a:ext cx="8229600" cy="56197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a:xfrm>
            <a:off x="457200" y="6356350"/>
            <a:ext cx="2133600" cy="365125"/>
          </a:xfrm>
        </p:spPr>
        <p:txBody>
          <a:bodyPr/>
          <a:lstStyle>
            <a:lvl1pPr>
              <a:defRPr/>
            </a:lvl1pPr>
          </a:lstStyle>
          <a:p>
            <a:pPr>
              <a:defRPr/>
            </a:pPr>
            <a:endParaRPr lang="en-US">
              <a:solidFill>
                <a:srgbClr val="04617B">
                  <a:shade val="90000"/>
                </a:srgbClr>
              </a:solidFill>
            </a:endParaRPr>
          </a:p>
        </p:txBody>
      </p:sp>
      <p:sp>
        <p:nvSpPr>
          <p:cNvPr id="4" name="Slide Number Placeholder 3"/>
          <p:cNvSpPr>
            <a:spLocks noGrp="1"/>
          </p:cNvSpPr>
          <p:nvPr>
            <p:ph type="sldNum" sz="quarter" idx="11"/>
          </p:nvPr>
        </p:nvSpPr>
        <p:spPr>
          <a:xfrm>
            <a:off x="7924800" y="6356350"/>
            <a:ext cx="762000" cy="365125"/>
          </a:xfrm>
        </p:spPr>
        <p:txBody>
          <a:bodyPr/>
          <a:lstStyle>
            <a:lvl1pPr>
              <a:defRPr/>
            </a:lvl1pPr>
          </a:lstStyle>
          <a:p>
            <a:fld id="{4B058633-58B0-4403-B6EF-06FB3A8FCC7A}" type="slidenum">
              <a:rPr lang="en-US"/>
              <a:pPr/>
              <a:t>‹#›</a:t>
            </a:fld>
            <a:endParaRPr lang="en-US"/>
          </a:p>
        </p:txBody>
      </p:sp>
    </p:spTree>
    <p:extLst>
      <p:ext uri="{BB962C8B-B14F-4D97-AF65-F5344CB8AC3E}">
        <p14:creationId xmlns:p14="http://schemas.microsoft.com/office/powerpoint/2010/main" xmlns="" val="2508331568"/>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49350" y="354013"/>
            <a:ext cx="7607300" cy="560387"/>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81000" y="1143000"/>
            <a:ext cx="4114800" cy="4800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143000"/>
            <a:ext cx="4114800" cy="4800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17"/>
          <p:cNvSpPr>
            <a:spLocks noGrp="1"/>
          </p:cNvSpPr>
          <p:nvPr>
            <p:ph type="sldNum" sz="quarter" idx="11"/>
          </p:nvPr>
        </p:nvSpPr>
        <p:spPr>
          <a:xfrm>
            <a:off x="7924800" y="6400800"/>
            <a:ext cx="762000" cy="365125"/>
          </a:xfrm>
        </p:spPr>
        <p:txBody>
          <a:bodyPr/>
          <a:lstStyle>
            <a:lvl1pPr>
              <a:defRPr/>
            </a:lvl1pPr>
          </a:lstStyle>
          <a:p>
            <a:fld id="{408DF351-3098-4298-B2EA-A98B74C1097E}" type="slidenum">
              <a:rPr lang="en-US"/>
              <a:pPr/>
              <a:t>‹#›</a:t>
            </a:fld>
            <a:endParaRPr lang="en-US"/>
          </a:p>
        </p:txBody>
      </p:sp>
    </p:spTree>
    <p:extLst>
      <p:ext uri="{BB962C8B-B14F-4D97-AF65-F5344CB8AC3E}">
        <p14:creationId xmlns:p14="http://schemas.microsoft.com/office/powerpoint/2010/main" xmlns="" val="3309676824"/>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149350" y="354013"/>
            <a:ext cx="7607300" cy="560387"/>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81000" y="1143000"/>
            <a:ext cx="4114800" cy="4800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143000"/>
            <a:ext cx="4114800" cy="2324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619500"/>
            <a:ext cx="4114800" cy="2324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17"/>
          <p:cNvSpPr>
            <a:spLocks noGrp="1"/>
          </p:cNvSpPr>
          <p:nvPr>
            <p:ph type="sldNum" sz="quarter" idx="11"/>
          </p:nvPr>
        </p:nvSpPr>
        <p:spPr>
          <a:xfrm>
            <a:off x="7924800" y="6356350"/>
            <a:ext cx="762000" cy="365125"/>
          </a:xfrm>
        </p:spPr>
        <p:txBody>
          <a:bodyPr/>
          <a:lstStyle>
            <a:lvl1pPr>
              <a:defRPr/>
            </a:lvl1pPr>
          </a:lstStyle>
          <a:p>
            <a:fld id="{408DF351-3098-4298-B2EA-A98B74C1097E}" type="slidenum">
              <a:rPr lang="en-US"/>
              <a:pPr/>
              <a:t>‹#›</a:t>
            </a:fld>
            <a:endParaRPr lang="en-US"/>
          </a:p>
        </p:txBody>
      </p:sp>
    </p:spTree>
    <p:extLst>
      <p:ext uri="{BB962C8B-B14F-4D97-AF65-F5344CB8AC3E}">
        <p14:creationId xmlns:p14="http://schemas.microsoft.com/office/powerpoint/2010/main" xmlns="" val="2797571435"/>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a:defRPr/>
            </a:pPr>
            <a:endParaRPr lang="en-US">
              <a:solidFill>
                <a:srgbClr val="04617B">
                  <a:shade val="90000"/>
                </a:srgbClr>
              </a:solidFill>
            </a:endParaRPr>
          </a:p>
        </p:txBody>
      </p:sp>
      <p:sp>
        <p:nvSpPr>
          <p:cNvPr id="4" name="Slide Number Placeholder 17"/>
          <p:cNvSpPr>
            <a:spLocks noGrp="1"/>
          </p:cNvSpPr>
          <p:nvPr>
            <p:ph type="sldNum" sz="quarter" idx="11"/>
          </p:nvPr>
        </p:nvSpPr>
        <p:spPr>
          <a:xfrm>
            <a:off x="7924800" y="6356350"/>
            <a:ext cx="762000" cy="365125"/>
          </a:xfrm>
        </p:spPr>
        <p:txBody>
          <a:bodyPr/>
          <a:lstStyle>
            <a:lvl1pPr>
              <a:defRPr/>
            </a:lvl1pPr>
          </a:lstStyle>
          <a:p>
            <a:fld id="{408DF351-3098-4298-B2EA-A98B74C1097E}" type="slidenum">
              <a:rPr lang="en-US"/>
              <a:pPr/>
              <a:t>‹#›</a:t>
            </a:fld>
            <a:endParaRPr lang="en-US"/>
          </a:p>
        </p:txBody>
      </p:sp>
    </p:spTree>
    <p:extLst>
      <p:ext uri="{BB962C8B-B14F-4D97-AF65-F5344CB8AC3E}">
        <p14:creationId xmlns:p14="http://schemas.microsoft.com/office/powerpoint/2010/main" xmlns="" val="901810200"/>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6" Type="http://schemas.openxmlformats.org/officeDocument/2006/relationships/theme" Target="../theme/theme2.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slideLayout" Target="../slideLayouts/slideLayout2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dirty="0">
              <a:latin typeface="+mn-lt"/>
              <a:cs typeface="+mn-cs"/>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dirty="0">
              <a:latin typeface="+mn-lt"/>
              <a:cs typeface="+mn-cs"/>
            </a:endParaRPr>
          </a:p>
        </p:txBody>
      </p:sp>
      <p:sp>
        <p:nvSpPr>
          <p:cNvPr id="9" name="Title Placeholder 8"/>
          <p:cNvSpPr>
            <a:spLocks noGrp="1"/>
          </p:cNvSpPr>
          <p:nvPr>
            <p:ph type="title"/>
          </p:nvPr>
        </p:nvSpPr>
        <p:spPr bwMode="auto">
          <a:xfrm>
            <a:off x="457200" y="704850"/>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en-US" smtClean="0"/>
              <a:t>Click to edit Master title style</a:t>
            </a:r>
          </a:p>
        </p:txBody>
      </p:sp>
      <p:sp>
        <p:nvSpPr>
          <p:cNvPr id="30" name="Text Placeholder 29"/>
          <p:cNvSpPr>
            <a:spLocks noGrp="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dirty="0">
                <a:solidFill>
                  <a:schemeClr val="tx2">
                    <a:shade val="90000"/>
                  </a:schemeClr>
                </a:solidFill>
                <a:latin typeface="Arial" charset="0"/>
                <a:cs typeface="Arial" charset="0"/>
              </a:defRPr>
            </a:lvl1pPr>
          </a:lstStyle>
          <a:p>
            <a:pPr>
              <a:defRPr/>
            </a:pPr>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wrap="square" lIns="0" tIns="0" rIns="0" bIns="0" numCol="1" anchor="b" anchorCtr="0" compatLnSpc="1">
            <a:prstTxWarp prst="textNoShape">
              <a:avLst/>
            </a:prstTxWarp>
          </a:bodyPr>
          <a:lstStyle>
            <a:lvl1pPr algn="r">
              <a:defRPr sz="1200">
                <a:solidFill>
                  <a:srgbClr val="045C75"/>
                </a:solidFill>
              </a:defRPr>
            </a:lvl1pPr>
          </a:lstStyle>
          <a:p>
            <a:fld id="{ABA7C9E3-275E-4F4D-9625-9DAE77933D0F}" type="slidenum">
              <a:rPr lang="en-US"/>
              <a:pPr/>
              <a:t>‹#›</a:t>
            </a:fld>
            <a:endParaRPr lang="en-US"/>
          </a:p>
        </p:txBody>
      </p:sp>
      <p:grpSp>
        <p:nvGrpSpPr>
          <p:cNvPr id="3081" name="Group 1"/>
          <p:cNvGrpSpPr>
            <a:grpSpLocks/>
          </p:cNvGrpSpPr>
          <p:nvPr/>
        </p:nvGrpSpPr>
        <p:grpSpPr bwMode="auto">
          <a:xfrm>
            <a:off x="-19050" y="203200"/>
            <a:ext cx="9180513"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b="1" i="1" dirty="0">
                <a:latin typeface="Arial" charset="0"/>
                <a:cs typeface="Arial" charset="0"/>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b="1" i="1" dirty="0">
                <a:latin typeface="Arial" charset="0"/>
                <a:cs typeface="Arial" charset="0"/>
              </a:endParaRPr>
            </a:p>
          </p:txBody>
        </p:sp>
      </p:grpSp>
    </p:spTree>
  </p:cSld>
  <p:clrMap bg1="lt1" tx1="dk1" bg2="lt2" tx2="dk2" accent1="accent1" accent2="accent2" accent3="accent3" accent4="accent4" accent5="accent5" accent6="accent6" hlink="hlink" folHlink="folHlink"/>
  <p:sldLayoutIdLst>
    <p:sldLayoutId id="2147483699" r:id="rId1"/>
    <p:sldLayoutId id="2147483690" r:id="rId2"/>
    <p:sldLayoutId id="2147483700" r:id="rId3"/>
    <p:sldLayoutId id="2147483691" r:id="rId4"/>
    <p:sldLayoutId id="2147483692" r:id="rId5"/>
    <p:sldLayoutId id="2147483693" r:id="rId6"/>
    <p:sldLayoutId id="2147483694" r:id="rId7"/>
    <p:sldLayoutId id="2147483695" r:id="rId8"/>
    <p:sldLayoutId id="2147483701" r:id="rId9"/>
    <p:sldLayoutId id="2147483696" r:id="rId10"/>
    <p:sldLayoutId id="2147483697" r:id="rId11"/>
    <p:sldLayoutId id="2147483698" r:id="rId12"/>
    <p:sldLayoutId id="2147483703" r:id="rId13"/>
  </p:sldLayoutIdLst>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hf sldNum="0" hdr="0" dt="0"/>
  <p:txStyles>
    <p:titleStyle>
      <a:lvl1pPr algn="l" rtl="0" eaLnBrk="0" fontAlgn="base" hangingPunct="0">
        <a:spcBef>
          <a:spcPct val="0"/>
        </a:spcBef>
        <a:spcAft>
          <a:spcPct val="0"/>
        </a:spcAft>
        <a:defRPr sz="4400" b="1" i="1" kern="12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Calibri" pitchFamily="34" charset="0"/>
        </a:defRPr>
      </a:lvl2pPr>
      <a:lvl3pPr algn="l" rtl="0" eaLnBrk="0" fontAlgn="base" hangingPunct="0">
        <a:spcBef>
          <a:spcPct val="0"/>
        </a:spcBef>
        <a:spcAft>
          <a:spcPct val="0"/>
        </a:spcAft>
        <a:defRPr sz="4400">
          <a:solidFill>
            <a:schemeClr val="tx2"/>
          </a:solidFill>
          <a:latin typeface="Calibri" pitchFamily="34" charset="0"/>
        </a:defRPr>
      </a:lvl3pPr>
      <a:lvl4pPr algn="l" rtl="0" eaLnBrk="0" fontAlgn="base" hangingPunct="0">
        <a:spcBef>
          <a:spcPct val="0"/>
        </a:spcBef>
        <a:spcAft>
          <a:spcPct val="0"/>
        </a:spcAft>
        <a:defRPr sz="4400">
          <a:solidFill>
            <a:schemeClr val="tx2"/>
          </a:solidFill>
          <a:latin typeface="Calibri" pitchFamily="34" charset="0"/>
        </a:defRPr>
      </a:lvl4pPr>
      <a:lvl5pPr algn="l" rtl="0" eaLnBrk="0" fontAlgn="base" hangingPunct="0">
        <a:spcBef>
          <a:spcPct val="0"/>
        </a:spcBef>
        <a:spcAft>
          <a:spcPct val="0"/>
        </a:spcAft>
        <a:defRPr sz="4400">
          <a:solidFill>
            <a:schemeClr val="tx2"/>
          </a:solidFill>
          <a:latin typeface="Calibri" pitchFamily="34" charset="0"/>
        </a:defRPr>
      </a:lvl5pPr>
      <a:lvl6pPr marL="457200" algn="l" rtl="0" fontAlgn="base">
        <a:spcBef>
          <a:spcPct val="0"/>
        </a:spcBef>
        <a:spcAft>
          <a:spcPct val="0"/>
        </a:spcAft>
        <a:defRPr sz="4400">
          <a:solidFill>
            <a:schemeClr val="tx2"/>
          </a:solidFill>
          <a:latin typeface="Calibri" pitchFamily="34" charset="0"/>
        </a:defRPr>
      </a:lvl6pPr>
      <a:lvl7pPr marL="914400" algn="l" rtl="0" fontAlgn="base">
        <a:spcBef>
          <a:spcPct val="0"/>
        </a:spcBef>
        <a:spcAft>
          <a:spcPct val="0"/>
        </a:spcAft>
        <a:defRPr sz="4400">
          <a:solidFill>
            <a:schemeClr val="tx2"/>
          </a:solidFill>
          <a:latin typeface="Calibri" pitchFamily="34" charset="0"/>
        </a:defRPr>
      </a:lvl7pPr>
      <a:lvl8pPr marL="1371600" algn="l" rtl="0" fontAlgn="base">
        <a:spcBef>
          <a:spcPct val="0"/>
        </a:spcBef>
        <a:spcAft>
          <a:spcPct val="0"/>
        </a:spcAft>
        <a:defRPr sz="4400">
          <a:solidFill>
            <a:schemeClr val="tx2"/>
          </a:solidFill>
          <a:latin typeface="Calibri" pitchFamily="34" charset="0"/>
        </a:defRPr>
      </a:lvl8pPr>
      <a:lvl9pPr marL="1828800" algn="l" rtl="0" fontAlgn="base">
        <a:spcBef>
          <a:spcPct val="0"/>
        </a:spcBef>
        <a:spcAft>
          <a:spcPct val="0"/>
        </a:spcAft>
        <a:defRPr sz="44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anose="05020102010507070707"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anose="05020102010507070707"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anose="05020102010507070707"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anose="05020102010507070707"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anose="05020102010507070707"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black"/>
              </a:solidFill>
              <a:latin typeface="Constantia"/>
              <a:cs typeface="+mn-cs"/>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black"/>
              </a:solidFill>
              <a:latin typeface="Constantia"/>
              <a:cs typeface="+mn-cs"/>
            </a:endParaRPr>
          </a:p>
        </p:txBody>
      </p:sp>
      <p:sp>
        <p:nvSpPr>
          <p:cNvPr id="9" name="Title Placeholder 8"/>
          <p:cNvSpPr>
            <a:spLocks noGrp="1"/>
          </p:cNvSpPr>
          <p:nvPr>
            <p:ph type="title"/>
          </p:nvPr>
        </p:nvSpPr>
        <p:spPr bwMode="auto">
          <a:xfrm>
            <a:off x="457200" y="704850"/>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bodyPr>
          <a:lstStyle/>
          <a:p>
            <a:pPr lvl="0"/>
            <a:r>
              <a:rPr lang="en-US" smtClean="0"/>
              <a:t>Click to edit Master title style</a:t>
            </a:r>
          </a:p>
        </p:txBody>
      </p:sp>
      <p:sp>
        <p:nvSpPr>
          <p:cNvPr id="30" name="Text Placeholder 29"/>
          <p:cNvSpPr>
            <a:spLocks noGrp="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latin typeface="Arial" charset="0"/>
                <a:cs typeface="Arial" charset="0"/>
              </a:defRPr>
            </a:lvl1pPr>
          </a:lstStyle>
          <a:p>
            <a:pPr>
              <a:defRPr/>
            </a:pPr>
            <a:endParaRPr lang="en-US">
              <a:solidFill>
                <a:srgbClr val="04617B">
                  <a:shade val="90000"/>
                </a:srgbClr>
              </a:solidFill>
            </a:endParaRPr>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wrap="square" lIns="0" tIns="0" rIns="0" bIns="0" numCol="1" anchor="b" anchorCtr="0" compatLnSpc="1">
            <a:prstTxWarp prst="textNoShape">
              <a:avLst/>
            </a:prstTxWarp>
          </a:bodyPr>
          <a:lstStyle>
            <a:lvl1pPr algn="r">
              <a:defRPr sz="1200">
                <a:solidFill>
                  <a:srgbClr val="045C75"/>
                </a:solidFill>
              </a:defRPr>
            </a:lvl1pPr>
          </a:lstStyle>
          <a:p>
            <a:fld id="{862B6655-A2A6-4A02-AC70-43CE2F45D31B}" type="slidenum">
              <a:rPr lang="en-US"/>
              <a:pPr/>
              <a:t>‹#›</a:t>
            </a:fld>
            <a:endParaRPr lang="en-US"/>
          </a:p>
        </p:txBody>
      </p:sp>
      <p:grpSp>
        <p:nvGrpSpPr>
          <p:cNvPr id="1033" name="Group 1"/>
          <p:cNvGrpSpPr>
            <a:grpSpLocks/>
          </p:cNvGrpSpPr>
          <p:nvPr/>
        </p:nvGrpSpPr>
        <p:grpSpPr bwMode="auto">
          <a:xfrm>
            <a:off x="-19050" y="203200"/>
            <a:ext cx="9180513"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a:solidFill>
                  <a:prstClr val="black"/>
                </a:solidFill>
                <a:latin typeface="Arial" charset="0"/>
                <a:cs typeface="Arial" charset="0"/>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a:solidFill>
                  <a:prstClr val="black"/>
                </a:solidFill>
                <a:latin typeface="Arial" charset="0"/>
                <a:cs typeface="Arial" charset="0"/>
              </a:endParaRPr>
            </a:p>
          </p:txBody>
        </p:sp>
      </p:grpSp>
    </p:spTree>
    <p:extLst>
      <p:ext uri="{BB962C8B-B14F-4D97-AF65-F5344CB8AC3E}">
        <p14:creationId xmlns:p14="http://schemas.microsoft.com/office/powerpoint/2010/main" xmlns="" val="1035112275"/>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 id="2147483716" r:id="rId12"/>
    <p:sldLayoutId id="2147483717" r:id="rId13"/>
    <p:sldLayoutId id="2147483718" r:id="rId14"/>
    <p:sldLayoutId id="2147483719" r:id="rId15"/>
  </p:sldLayoutIdLst>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hf hdr="0" ftr="0" dt="0"/>
  <p:txStyles>
    <p:titleStyle>
      <a:lvl1pPr algn="l" rtl="0" eaLnBrk="0" fontAlgn="base" hangingPunct="0">
        <a:spcBef>
          <a:spcPct val="0"/>
        </a:spcBef>
        <a:spcAft>
          <a:spcPct val="0"/>
        </a:spcAft>
        <a:defRPr lang="en-US" sz="4400" b="1" i="1" kern="1200" smtClean="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Calibri" pitchFamily="34" charset="0"/>
        </a:defRPr>
      </a:lvl2pPr>
      <a:lvl3pPr algn="l" rtl="0" eaLnBrk="0" fontAlgn="base" hangingPunct="0">
        <a:spcBef>
          <a:spcPct val="0"/>
        </a:spcBef>
        <a:spcAft>
          <a:spcPct val="0"/>
        </a:spcAft>
        <a:defRPr sz="4400">
          <a:solidFill>
            <a:schemeClr val="tx2"/>
          </a:solidFill>
          <a:latin typeface="Calibri" pitchFamily="34" charset="0"/>
        </a:defRPr>
      </a:lvl3pPr>
      <a:lvl4pPr algn="l" rtl="0" eaLnBrk="0" fontAlgn="base" hangingPunct="0">
        <a:spcBef>
          <a:spcPct val="0"/>
        </a:spcBef>
        <a:spcAft>
          <a:spcPct val="0"/>
        </a:spcAft>
        <a:defRPr sz="4400">
          <a:solidFill>
            <a:schemeClr val="tx2"/>
          </a:solidFill>
          <a:latin typeface="Calibri" pitchFamily="34" charset="0"/>
        </a:defRPr>
      </a:lvl4pPr>
      <a:lvl5pPr algn="l" rtl="0" eaLnBrk="0" fontAlgn="base" hangingPunct="0">
        <a:spcBef>
          <a:spcPct val="0"/>
        </a:spcBef>
        <a:spcAft>
          <a:spcPct val="0"/>
        </a:spcAft>
        <a:defRPr sz="4400">
          <a:solidFill>
            <a:schemeClr val="tx2"/>
          </a:solidFill>
          <a:latin typeface="Calibri" pitchFamily="34" charset="0"/>
        </a:defRPr>
      </a:lvl5pPr>
      <a:lvl6pPr marL="457200" algn="l" rtl="0" fontAlgn="base">
        <a:spcBef>
          <a:spcPct val="0"/>
        </a:spcBef>
        <a:spcAft>
          <a:spcPct val="0"/>
        </a:spcAft>
        <a:defRPr sz="4400">
          <a:solidFill>
            <a:schemeClr val="tx2"/>
          </a:solidFill>
          <a:latin typeface="Calibri" pitchFamily="34" charset="0"/>
        </a:defRPr>
      </a:lvl6pPr>
      <a:lvl7pPr marL="914400" algn="l" rtl="0" fontAlgn="base">
        <a:spcBef>
          <a:spcPct val="0"/>
        </a:spcBef>
        <a:spcAft>
          <a:spcPct val="0"/>
        </a:spcAft>
        <a:defRPr sz="4400">
          <a:solidFill>
            <a:schemeClr val="tx2"/>
          </a:solidFill>
          <a:latin typeface="Calibri" pitchFamily="34" charset="0"/>
        </a:defRPr>
      </a:lvl7pPr>
      <a:lvl8pPr marL="1371600" algn="l" rtl="0" fontAlgn="base">
        <a:spcBef>
          <a:spcPct val="0"/>
        </a:spcBef>
        <a:spcAft>
          <a:spcPct val="0"/>
        </a:spcAft>
        <a:defRPr sz="4400">
          <a:solidFill>
            <a:schemeClr val="tx2"/>
          </a:solidFill>
          <a:latin typeface="Calibri" pitchFamily="34" charset="0"/>
        </a:defRPr>
      </a:lvl8pPr>
      <a:lvl9pPr marL="1828800" algn="l" rtl="0" fontAlgn="base">
        <a:spcBef>
          <a:spcPct val="0"/>
        </a:spcBef>
        <a:spcAft>
          <a:spcPct val="0"/>
        </a:spcAft>
        <a:defRPr sz="44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anose="05020102010507070707"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anose="05020102010507070707"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anose="05020102010507070707"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anose="05020102010507070707"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anose="05020102010507070707"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oleObject" Target="../embeddings/Microsoft_Office_Excel_97-2003_Worksheet1.xls"/></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3.wmf"/></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image" Target="../media/image5.wmf"/><Relationship Id="rId4" Type="http://schemas.openxmlformats.org/officeDocument/2006/relationships/oleObject" Target="../embeddings/Microsoft_Office_Excel_97-2003_Worksheet2.xls"/></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6.xml"/><Relationship Id="rId1" Type="http://schemas.openxmlformats.org/officeDocument/2006/relationships/vmlDrawing" Target="../drawings/vmlDrawing4.vml"/><Relationship Id="rId4" Type="http://schemas.openxmlformats.org/officeDocument/2006/relationships/oleObject" Target="../embeddings/Microsoft_Office_Excel_97-2003_Worksheet3.xls"/></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6.xml"/><Relationship Id="rId1" Type="http://schemas.openxmlformats.org/officeDocument/2006/relationships/vmlDrawing" Target="../drawings/vmlDrawing5.vml"/><Relationship Id="rId4" Type="http://schemas.openxmlformats.org/officeDocument/2006/relationships/oleObject" Target="../embeddings/Microsoft_Office_Excel_97-2003_Worksheet4.xls"/></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6.xml"/><Relationship Id="rId1" Type="http://schemas.openxmlformats.org/officeDocument/2006/relationships/vmlDrawing" Target="../drawings/vmlDrawing6.vml"/><Relationship Id="rId4" Type="http://schemas.openxmlformats.org/officeDocument/2006/relationships/oleObject" Target="../embeddings/Microsoft_Office_Excel_97-2003_Worksheet5.xls"/></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6.xml"/><Relationship Id="rId1" Type="http://schemas.openxmlformats.org/officeDocument/2006/relationships/vmlDrawing" Target="../drawings/vmlDrawing7.vml"/><Relationship Id="rId4" Type="http://schemas.openxmlformats.org/officeDocument/2006/relationships/oleObject" Target="../embeddings/Microsoft_Office_Excel_97-2003_Worksheet6.xls"/></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6.xml"/><Relationship Id="rId1" Type="http://schemas.openxmlformats.org/officeDocument/2006/relationships/vmlDrawing" Target="../drawings/vmlDrawing8.vml"/><Relationship Id="rId4" Type="http://schemas.openxmlformats.org/officeDocument/2006/relationships/oleObject" Target="../embeddings/Microsoft_Office_Excel_97-2003_Worksheet7.xls"/></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vmlDrawing" Target="../drawings/vmlDrawing9.vml"/><Relationship Id="rId4" Type="http://schemas.openxmlformats.org/officeDocument/2006/relationships/oleObject" Target="../embeddings/Microsoft_Office_Excel_97-2003_Worksheet8.xls"/></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vmlDrawing" Target="../drawings/vmlDrawing10.vml"/><Relationship Id="rId4" Type="http://schemas.openxmlformats.org/officeDocument/2006/relationships/oleObject" Target="../embeddings/Microsoft_Office_Excel_97-2003_Worksheet9.xls"/></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6.xml"/><Relationship Id="rId1" Type="http://schemas.openxmlformats.org/officeDocument/2006/relationships/vmlDrawing" Target="../drawings/vmlDrawing12.vml"/><Relationship Id="rId4" Type="http://schemas.openxmlformats.org/officeDocument/2006/relationships/oleObject" Target="../embeddings/Microsoft_Office_Excel_97-2003_Worksheet10.xls"/></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vmlDrawing" Target="../drawings/vmlDrawing13.vml"/><Relationship Id="rId4" Type="http://schemas.openxmlformats.org/officeDocument/2006/relationships/image" Target="../media/image14.wmf"/></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6.xml"/><Relationship Id="rId1" Type="http://schemas.openxmlformats.org/officeDocument/2006/relationships/vmlDrawing" Target="../drawings/vmlDrawing15.vml"/><Relationship Id="rId4" Type="http://schemas.openxmlformats.org/officeDocument/2006/relationships/oleObject" Target="../embeddings/Microsoft_Office_Excel_97-2003_Worksheet11.xls"/></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vmlDrawing" Target="../drawings/vmlDrawing18.v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3.xml"/><Relationship Id="rId1" Type="http://schemas.openxmlformats.org/officeDocument/2006/relationships/vmlDrawing" Target="../drawings/vmlDrawing19.vml"/><Relationship Id="rId4" Type="http://schemas.openxmlformats.org/officeDocument/2006/relationships/image" Target="../media/image16.wmf"/></Relationships>
</file>

<file path=ppt/slides/_rels/slide23.x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vmlDrawing" Target="../drawings/vmlDrawing20.vml"/><Relationship Id="rId4" Type="http://schemas.openxmlformats.org/officeDocument/2006/relationships/image" Target="../media/image17.wmf"/></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vmlDrawing" Target="../drawings/vmlDrawing21.vml"/><Relationship Id="rId4" Type="http://schemas.openxmlformats.org/officeDocument/2006/relationships/oleObject" Target="../embeddings/Microsoft_Office_Excel_97-2003_Worksheet12.xls"/></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vmlDrawing" Target="../drawings/vmlDrawing22.vml"/><Relationship Id="rId4" Type="http://schemas.openxmlformats.org/officeDocument/2006/relationships/oleObject" Target="../embeddings/Microsoft_Office_Excel_97-2003_Worksheet13.xls"/></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6.xml"/><Relationship Id="rId1" Type="http://schemas.openxmlformats.org/officeDocument/2006/relationships/vmlDrawing" Target="../drawings/vmlDrawing23.vml"/><Relationship Id="rId4" Type="http://schemas.openxmlformats.org/officeDocument/2006/relationships/oleObject" Target="../embeddings/Microsoft_Office_Excel_97-2003_Worksheet14.xls"/></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vmlDrawing" Target="../drawings/vmlDrawing24.vml"/><Relationship Id="rId4" Type="http://schemas.openxmlformats.org/officeDocument/2006/relationships/oleObject" Target="../embeddings/Microsoft_Office_Excel_97-2003_Worksheet15.xls"/></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6.xml"/><Relationship Id="rId1" Type="http://schemas.openxmlformats.org/officeDocument/2006/relationships/vmlDrawing" Target="../drawings/vmlDrawing25.vml"/><Relationship Id="rId4" Type="http://schemas.openxmlformats.org/officeDocument/2006/relationships/oleObject" Target="../embeddings/Microsoft_Office_Excel_97-2003_Worksheet16.xls"/></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6.xml"/><Relationship Id="rId1" Type="http://schemas.openxmlformats.org/officeDocument/2006/relationships/vmlDrawing" Target="../drawings/vmlDrawing26.vml"/><Relationship Id="rId4" Type="http://schemas.openxmlformats.org/officeDocument/2006/relationships/oleObject" Target="../embeddings/Microsoft_Office_Excel_97-2003_Worksheet17.xls"/></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vmlDrawing" Target="../drawings/vmlDrawing27.v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6.xml"/><Relationship Id="rId1" Type="http://schemas.openxmlformats.org/officeDocument/2006/relationships/vmlDrawing" Target="../drawings/vmlDrawing28.vml"/><Relationship Id="rId4" Type="http://schemas.openxmlformats.org/officeDocument/2006/relationships/oleObject" Target="../embeddings/Microsoft_Office_Excel_97-2003_Worksheet18.xls"/></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6.xml"/><Relationship Id="rId1" Type="http://schemas.openxmlformats.org/officeDocument/2006/relationships/vmlDrawing" Target="../drawings/vmlDrawing29.v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vmlDrawing" Target="../drawings/vmlDrawing30.vml"/><Relationship Id="rId4" Type="http://schemas.openxmlformats.org/officeDocument/2006/relationships/oleObject" Target="../embeddings/Microsoft_Office_Excel_97-2003_Worksheet19.xls"/></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2.xml"/><Relationship Id="rId1" Type="http://schemas.openxmlformats.org/officeDocument/2006/relationships/vmlDrawing" Target="../drawings/vmlDrawing31.vml"/><Relationship Id="rId4" Type="http://schemas.openxmlformats.org/officeDocument/2006/relationships/image" Target="../media/image26.wmf"/></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2.xml"/><Relationship Id="rId1" Type="http://schemas.openxmlformats.org/officeDocument/2006/relationships/vmlDrawing" Target="../drawings/vmlDrawing32.vml"/><Relationship Id="rId4" Type="http://schemas.openxmlformats.org/officeDocument/2006/relationships/image" Target="../media/image27.wmf"/></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6.xml"/><Relationship Id="rId1" Type="http://schemas.openxmlformats.org/officeDocument/2006/relationships/vmlDrawing" Target="../drawings/vmlDrawing33.vml"/><Relationship Id="rId5" Type="http://schemas.openxmlformats.org/officeDocument/2006/relationships/oleObject" Target="../embeddings/Microsoft_Office_Excel_97-2003_Worksheet21.xls"/><Relationship Id="rId4" Type="http://schemas.openxmlformats.org/officeDocument/2006/relationships/oleObject" Target="../embeddings/Microsoft_Office_Excel_97-2003_Worksheet20.xls"/></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6.xml"/><Relationship Id="rId1" Type="http://schemas.openxmlformats.org/officeDocument/2006/relationships/vmlDrawing" Target="../drawings/vmlDrawing34.vml"/><Relationship Id="rId5" Type="http://schemas.openxmlformats.org/officeDocument/2006/relationships/oleObject" Target="../embeddings/Microsoft_Office_Excel_97-2003_Worksheet23.xls"/><Relationship Id="rId4" Type="http://schemas.openxmlformats.org/officeDocument/2006/relationships/oleObject" Target="../embeddings/Microsoft_Office_Excel_97-2003_Worksheet22.xls"/></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2.xml"/><Relationship Id="rId1" Type="http://schemas.openxmlformats.org/officeDocument/2006/relationships/vmlDrawing" Target="../drawings/vmlDrawing35.vml"/><Relationship Id="rId4" Type="http://schemas.openxmlformats.org/officeDocument/2006/relationships/oleObject" Target="../embeddings/Microsoft_Office_Excel_97-2003_Worksheet24.xls"/></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6.xml"/><Relationship Id="rId1" Type="http://schemas.openxmlformats.org/officeDocument/2006/relationships/vmlDrawing" Target="../drawings/vmlDrawing36.v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6.xml"/><Relationship Id="rId1" Type="http://schemas.openxmlformats.org/officeDocument/2006/relationships/vmlDrawing" Target="../drawings/vmlDrawing37.vml"/><Relationship Id="rId5" Type="http://schemas.openxmlformats.org/officeDocument/2006/relationships/oleObject" Target="../embeddings/Microsoft_Office_Excel_97-2003_Worksheet26.xls"/><Relationship Id="rId4" Type="http://schemas.openxmlformats.org/officeDocument/2006/relationships/oleObject" Target="../embeddings/Microsoft_Office_Excel_97-2003_Worksheet25.xls"/></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6.xml"/><Relationship Id="rId1" Type="http://schemas.openxmlformats.org/officeDocument/2006/relationships/vmlDrawing" Target="../drawings/vmlDrawing38.v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6.xml"/><Relationship Id="rId1" Type="http://schemas.openxmlformats.org/officeDocument/2006/relationships/vmlDrawing" Target="../drawings/vmlDrawing39.vml"/><Relationship Id="rId4" Type="http://schemas.openxmlformats.org/officeDocument/2006/relationships/oleObject" Target="../embeddings/Microsoft_Office_Excel_97-2003_Worksheet27.xls"/></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6.xml"/><Relationship Id="rId1" Type="http://schemas.openxmlformats.org/officeDocument/2006/relationships/vmlDrawing" Target="../drawings/vmlDrawing40.vml"/></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6.xml"/><Relationship Id="rId1" Type="http://schemas.openxmlformats.org/officeDocument/2006/relationships/vmlDrawing" Target="../drawings/vmlDrawing41.vml"/><Relationship Id="rId4" Type="http://schemas.openxmlformats.org/officeDocument/2006/relationships/image" Target="../media/image36.wmf"/></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6.xml"/><Relationship Id="rId1" Type="http://schemas.openxmlformats.org/officeDocument/2006/relationships/vmlDrawing" Target="../drawings/vmlDrawing42.vml"/></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6.xml"/><Relationship Id="rId1" Type="http://schemas.openxmlformats.org/officeDocument/2006/relationships/vmlDrawing" Target="../drawings/vmlDrawing43.vml"/><Relationship Id="rId4" Type="http://schemas.openxmlformats.org/officeDocument/2006/relationships/image" Target="../media/image37.wmf"/></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6.xml"/><Relationship Id="rId1" Type="http://schemas.openxmlformats.org/officeDocument/2006/relationships/vmlDrawing" Target="../drawings/vmlDrawing44.vml"/><Relationship Id="rId4" Type="http://schemas.openxmlformats.org/officeDocument/2006/relationships/oleObject" Target="../embeddings/Microsoft_Office_Excel_97-2003_Worksheet28.xls"/></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304800" y="2250800"/>
            <a:ext cx="6096000" cy="768350"/>
          </a:xfrm>
          <a:ln>
            <a:miter lim="800000"/>
            <a:headEnd/>
            <a:tailEnd/>
          </a:ln>
          <a:extLst/>
        </p:spPr>
        <p:txBody>
          <a:bodyPr>
            <a:normAutofit fontScale="90000"/>
          </a:bodyPr>
          <a:lstStyle/>
          <a:p>
            <a:pPr algn="l" eaLnBrk="1" fontAlgn="auto" hangingPunct="1">
              <a:spcAft>
                <a:spcPts val="0"/>
              </a:spcAft>
              <a:defRPr/>
            </a:pPr>
            <a:r>
              <a:rPr lang="en-US" dirty="0" smtClean="0"/>
              <a:t>Chapter 21-Continued</a:t>
            </a:r>
            <a:endParaRPr lang="en-US" dirty="0"/>
          </a:p>
        </p:txBody>
      </p:sp>
      <p:sp>
        <p:nvSpPr>
          <p:cNvPr id="33795" name="Rectangle 3"/>
          <p:cNvSpPr>
            <a:spLocks noGrp="1" noChangeArrowheads="1"/>
          </p:cNvSpPr>
          <p:nvPr>
            <p:ph type="subTitle" idx="1"/>
          </p:nvPr>
        </p:nvSpPr>
        <p:spPr>
          <a:xfrm>
            <a:off x="1676400" y="3992562"/>
            <a:ext cx="6172200" cy="655638"/>
          </a:xfrm>
          <a:extLs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nchor="b"/>
          <a:lstStyle/>
          <a:p>
            <a:pPr marL="109538" marR="0" algn="ctr">
              <a:lnSpc>
                <a:spcPct val="90000"/>
              </a:lnSpc>
              <a:spcBef>
                <a:spcPct val="0"/>
              </a:spcBef>
            </a:pPr>
            <a:r>
              <a:rPr lang="en-US" sz="3900" b="1" i="1" dirty="0" smtClean="0">
                <a:solidFill>
                  <a:schemeClr val="bg2"/>
                </a:solidFill>
                <a:latin typeface="Calibri" panose="020F0502020204030204" pitchFamily="34" charset="0"/>
              </a:rPr>
              <a:t>Capital Budgeting and Cost Analysis</a:t>
            </a:r>
          </a:p>
        </p:txBody>
      </p:sp>
      <p:sp>
        <p:nvSpPr>
          <p:cNvPr id="33797" name="Slide Number Placeholder 2"/>
          <p:cNvSpPr>
            <a:spLocks noGrp="1"/>
          </p:cNvSpPr>
          <p:nvPr>
            <p:ph type="sldNum" sz="quarter" idx="1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E7935FF-3A6A-4EF0-8920-D4154A65C4E8}" type="slidenum">
              <a:rPr lang="en-US" smtClean="0">
                <a:solidFill>
                  <a:srgbClr val="D1EAEE"/>
                </a:solidFill>
              </a:rPr>
              <a:pPr/>
              <a:t>1</a:t>
            </a:fld>
            <a:endParaRPr lang="en-US" smtClean="0">
              <a:solidFill>
                <a:srgbClr val="D1EAEE"/>
              </a:solidFill>
            </a:endParaRPr>
          </a:p>
        </p:txBody>
      </p:sp>
      <p:sp>
        <p:nvSpPr>
          <p:cNvPr id="2" name="Rectangle 1"/>
          <p:cNvSpPr/>
          <p:nvPr/>
        </p:nvSpPr>
        <p:spPr>
          <a:xfrm>
            <a:off x="990600" y="623888"/>
            <a:ext cx="7162800" cy="685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en-US" sz="3600" b="1" dirty="0">
                <a:solidFill>
                  <a:prstClr val="white"/>
                </a:solidFill>
              </a:rPr>
              <a:t>Lecture </a:t>
            </a:r>
            <a:r>
              <a:rPr lang="en-US" sz="3600" b="1" dirty="0" smtClean="0">
                <a:solidFill>
                  <a:prstClr val="white"/>
                </a:solidFill>
              </a:rPr>
              <a:t>30</a:t>
            </a:r>
            <a:endParaRPr lang="en-US" sz="3600" b="1" dirty="0">
              <a:solidFill>
                <a:prstClr val="white"/>
              </a:solidFill>
            </a:endParaRPr>
          </a:p>
        </p:txBody>
      </p:sp>
      <p:sp>
        <p:nvSpPr>
          <p:cNvPr id="33798" name="Rectangle 3"/>
          <p:cNvSpPr txBox="1">
            <a:spLocks noChangeArrowheads="1"/>
          </p:cNvSpPr>
          <p:nvPr/>
        </p:nvSpPr>
        <p:spPr bwMode="auto">
          <a:xfrm>
            <a:off x="838200" y="5105400"/>
            <a:ext cx="6172200" cy="1219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nchor="b"/>
          <a:lstStyle>
            <a:lvl1pPr marL="109538">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639763" indent="-246063">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indent="-246063">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187450" indent="-20955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1462088" indent="-20955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19192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3764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28336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2908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0" hangingPunct="0">
              <a:lnSpc>
                <a:spcPct val="90000"/>
              </a:lnSpc>
              <a:spcBef>
                <a:spcPct val="0"/>
              </a:spcBef>
              <a:buFont typeface="Wingdings 2" panose="05020102010507070707" pitchFamily="18" charset="2"/>
              <a:buNone/>
            </a:pPr>
            <a:r>
              <a:rPr lang="en-US" sz="2000" b="1" i="1" u="sng" dirty="0">
                <a:solidFill>
                  <a:srgbClr val="04617B"/>
                </a:solidFill>
                <a:latin typeface="Calibri" panose="020F0502020204030204" pitchFamily="34" charset="0"/>
              </a:rPr>
              <a:t>Readings</a:t>
            </a:r>
          </a:p>
          <a:p>
            <a:pPr eaLnBrk="0" hangingPunct="0">
              <a:lnSpc>
                <a:spcPct val="90000"/>
              </a:lnSpc>
              <a:spcBef>
                <a:spcPct val="0"/>
              </a:spcBef>
              <a:buFont typeface="Wingdings 2" panose="05020102010507070707" pitchFamily="18" charset="2"/>
              <a:buNone/>
            </a:pPr>
            <a:r>
              <a:rPr lang="en-US" sz="1400" b="1" i="1" dirty="0">
                <a:solidFill>
                  <a:srgbClr val="04617B"/>
                </a:solidFill>
                <a:latin typeface="Calibri" panose="020F0502020204030204" pitchFamily="34" charset="0"/>
              </a:rPr>
              <a:t>Chapter </a:t>
            </a:r>
            <a:r>
              <a:rPr lang="en-US" sz="1400" b="1" i="1" dirty="0" smtClean="0">
                <a:solidFill>
                  <a:srgbClr val="04617B"/>
                </a:solidFill>
                <a:latin typeface="Calibri" panose="020F0502020204030204" pitchFamily="34" charset="0"/>
              </a:rPr>
              <a:t>21, Cost </a:t>
            </a:r>
            <a:r>
              <a:rPr lang="en-US" sz="1400" b="1" i="1" dirty="0">
                <a:solidFill>
                  <a:srgbClr val="04617B"/>
                </a:solidFill>
                <a:latin typeface="Calibri" panose="020F0502020204030204" pitchFamily="34" charset="0"/>
              </a:rPr>
              <a:t>Accounting, Managerial Emphasis, 14</a:t>
            </a:r>
            <a:r>
              <a:rPr lang="en-US" sz="1400" b="1" i="1" baseline="30000" dirty="0">
                <a:solidFill>
                  <a:srgbClr val="04617B"/>
                </a:solidFill>
                <a:latin typeface="Calibri" panose="020F0502020204030204" pitchFamily="34" charset="0"/>
              </a:rPr>
              <a:t>th</a:t>
            </a:r>
            <a:r>
              <a:rPr lang="en-US" sz="1400" b="1" i="1" dirty="0">
                <a:solidFill>
                  <a:srgbClr val="04617B"/>
                </a:solidFill>
                <a:latin typeface="Calibri" panose="020F0502020204030204" pitchFamily="34" charset="0"/>
              </a:rPr>
              <a:t> edition by </a:t>
            </a:r>
            <a:r>
              <a:rPr lang="en-US" sz="1400" b="1" i="1" dirty="0" err="1">
                <a:solidFill>
                  <a:srgbClr val="04617B"/>
                </a:solidFill>
                <a:latin typeface="Calibri" panose="020F0502020204030204" pitchFamily="34" charset="0"/>
              </a:rPr>
              <a:t>Horengren</a:t>
            </a:r>
            <a:endParaRPr lang="en-US" sz="1400" b="1" i="1" dirty="0">
              <a:solidFill>
                <a:srgbClr val="04617B"/>
              </a:solidFill>
              <a:latin typeface="Calibri" panose="020F0502020204030204" pitchFamily="34" charset="0"/>
            </a:endParaRPr>
          </a:p>
          <a:p>
            <a:pPr eaLnBrk="0" hangingPunct="0">
              <a:lnSpc>
                <a:spcPct val="90000"/>
              </a:lnSpc>
              <a:spcBef>
                <a:spcPct val="0"/>
              </a:spcBef>
              <a:buFont typeface="Wingdings 2" panose="05020102010507070707" pitchFamily="18" charset="2"/>
              <a:buNone/>
            </a:pPr>
            <a:r>
              <a:rPr lang="en-US" sz="1400" b="1" i="1" dirty="0" smtClean="0">
                <a:solidFill>
                  <a:srgbClr val="04617B"/>
                </a:solidFill>
                <a:latin typeface="Calibri" panose="020F0502020204030204" pitchFamily="34" charset="0"/>
              </a:rPr>
              <a:t>Chapter </a:t>
            </a:r>
            <a:r>
              <a:rPr lang="en-US" sz="1400" b="1" i="1" dirty="0" smtClean="0">
                <a:solidFill>
                  <a:srgbClr val="04617B"/>
                </a:solidFill>
                <a:latin typeface="Calibri" panose="020F0502020204030204" pitchFamily="34" charset="0"/>
              </a:rPr>
              <a:t>14, </a:t>
            </a:r>
            <a:r>
              <a:rPr lang="en-US" sz="1400" b="1" i="1" dirty="0">
                <a:solidFill>
                  <a:srgbClr val="04617B"/>
                </a:solidFill>
                <a:latin typeface="Calibri" panose="020F0502020204030204" pitchFamily="34" charset="0"/>
              </a:rPr>
              <a:t>Managerial Accounting 6</a:t>
            </a:r>
            <a:r>
              <a:rPr lang="en-US" sz="1400" b="1" i="1" baseline="30000" dirty="0">
                <a:solidFill>
                  <a:srgbClr val="04617B"/>
                </a:solidFill>
                <a:latin typeface="Calibri" panose="020F0502020204030204" pitchFamily="34" charset="0"/>
              </a:rPr>
              <a:t>th</a:t>
            </a:r>
            <a:r>
              <a:rPr lang="en-US" sz="1400" b="1" i="1" dirty="0">
                <a:solidFill>
                  <a:srgbClr val="04617B"/>
                </a:solidFill>
                <a:latin typeface="Calibri" panose="020F0502020204030204" pitchFamily="34" charset="0"/>
              </a:rPr>
              <a:t> edition by </a:t>
            </a:r>
            <a:r>
              <a:rPr lang="en-US" sz="1400" b="1" i="1" dirty="0" err="1">
                <a:solidFill>
                  <a:srgbClr val="04617B"/>
                </a:solidFill>
                <a:latin typeface="Calibri" panose="020F0502020204030204" pitchFamily="34" charset="0"/>
              </a:rPr>
              <a:t>Weygandt</a:t>
            </a:r>
            <a:r>
              <a:rPr lang="en-US" sz="1400" b="1" i="1" dirty="0">
                <a:solidFill>
                  <a:srgbClr val="04617B"/>
                </a:solidFill>
                <a:latin typeface="Calibri" panose="020F0502020204030204" pitchFamily="34" charset="0"/>
              </a:rPr>
              <a:t>, </a:t>
            </a:r>
            <a:r>
              <a:rPr lang="en-US" sz="1400" b="1" i="1" dirty="0" err="1">
                <a:solidFill>
                  <a:srgbClr val="04617B"/>
                </a:solidFill>
                <a:latin typeface="Calibri" panose="020F0502020204030204" pitchFamily="34" charset="0"/>
              </a:rPr>
              <a:t>kimmel</a:t>
            </a:r>
            <a:r>
              <a:rPr lang="en-US" sz="1400" b="1" i="1" dirty="0">
                <a:solidFill>
                  <a:srgbClr val="04617B"/>
                </a:solidFill>
                <a:latin typeface="Calibri" panose="020F0502020204030204" pitchFamily="34" charset="0"/>
              </a:rPr>
              <a:t>, </a:t>
            </a:r>
            <a:r>
              <a:rPr lang="en-US" sz="1400" b="1" i="1" dirty="0" err="1" smtClean="0">
                <a:solidFill>
                  <a:srgbClr val="04617B"/>
                </a:solidFill>
                <a:latin typeface="Calibri" panose="020F0502020204030204" pitchFamily="34" charset="0"/>
              </a:rPr>
              <a:t>kieso</a:t>
            </a:r>
            <a:endParaRPr lang="en-US" sz="1400" b="1" i="1" dirty="0">
              <a:solidFill>
                <a:srgbClr val="04617B"/>
              </a:solidFill>
              <a:latin typeface="Calibri" panose="020F0502020204030204" pitchFamily="34" charset="0"/>
            </a:endParaRPr>
          </a:p>
          <a:p>
            <a:pPr eaLnBrk="0" hangingPunct="0">
              <a:lnSpc>
                <a:spcPct val="90000"/>
              </a:lnSpc>
              <a:spcBef>
                <a:spcPct val="0"/>
              </a:spcBef>
              <a:buFont typeface="Wingdings 2" panose="05020102010507070707" pitchFamily="18" charset="2"/>
              <a:buNone/>
            </a:pPr>
            <a:endParaRPr lang="en-US" sz="1400" b="1" i="1" dirty="0">
              <a:solidFill>
                <a:srgbClr val="04617B"/>
              </a:solidFill>
              <a:latin typeface="Calibri" panose="020F0502020204030204" pitchFamily="34" charset="0"/>
            </a:endParaRPr>
          </a:p>
        </p:txBody>
      </p:sp>
    </p:spTree>
    <p:extLst>
      <p:ext uri="{BB962C8B-B14F-4D97-AF65-F5344CB8AC3E}">
        <p14:creationId xmlns:p14="http://schemas.microsoft.com/office/powerpoint/2010/main" xmlns="" val="152554298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Learning Objectives</a:t>
            </a:r>
            <a:endParaRPr lang="en-US" dirty="0"/>
          </a:p>
        </p:txBody>
      </p:sp>
      <p:sp>
        <p:nvSpPr>
          <p:cNvPr id="3" name="Content Placeholder 2"/>
          <p:cNvSpPr>
            <a:spLocks noGrp="1"/>
          </p:cNvSpPr>
          <p:nvPr>
            <p:ph idx="1"/>
          </p:nvPr>
        </p:nvSpPr>
        <p:spPr>
          <a:xfrm>
            <a:off x="457200" y="2163763"/>
            <a:ext cx="8229600" cy="4389437"/>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n-US" sz="2000" dirty="0"/>
              <a:t>Evaluate the acceptability of an investment project using the net present value method.</a:t>
            </a:r>
          </a:p>
          <a:p>
            <a:pPr eaLnBrk="1" hangingPunct="1"/>
            <a:r>
              <a:rPr lang="en-US" sz="2000" dirty="0"/>
              <a:t>Evaluate the acceptability of an investment project using the internal rate of return method.</a:t>
            </a:r>
          </a:p>
          <a:p>
            <a:pPr eaLnBrk="1" hangingPunct="1"/>
            <a:r>
              <a:rPr lang="en-US" sz="2000" dirty="0"/>
              <a:t>Evaluate an investment project that has uncertain cash flows</a:t>
            </a:r>
          </a:p>
          <a:p>
            <a:pPr eaLnBrk="1" hangingPunct="1"/>
            <a:r>
              <a:rPr lang="en-US" sz="2000" dirty="0"/>
              <a:t>Rank investment projects in order of preference.</a:t>
            </a:r>
          </a:p>
          <a:p>
            <a:pPr eaLnBrk="1" hangingPunct="1"/>
            <a:r>
              <a:rPr lang="en-US" sz="2000" dirty="0"/>
              <a:t>Determine the payback period for an investment.</a:t>
            </a:r>
          </a:p>
          <a:p>
            <a:pPr eaLnBrk="1" hangingPunct="1"/>
            <a:r>
              <a:rPr lang="en-US" sz="2000" dirty="0"/>
              <a:t>Compute the simple rate of return for an investment.</a:t>
            </a:r>
          </a:p>
          <a:p>
            <a:pPr eaLnBrk="1" hangingPunct="1"/>
            <a:r>
              <a:rPr lang="en-US" sz="2000" dirty="0"/>
              <a:t>Understand present value concepts and the use of present value tables</a:t>
            </a:r>
          </a:p>
          <a:p>
            <a:pPr eaLnBrk="1" hangingPunct="1"/>
            <a:r>
              <a:rPr lang="en-US" sz="2000" dirty="0"/>
              <a:t>Include income taxes in a capital budgeting analysis.</a:t>
            </a:r>
          </a:p>
          <a:p>
            <a:pPr eaLnBrk="1" hangingPunct="1"/>
            <a:endParaRPr lang="en-US" sz="2000" dirty="0"/>
          </a:p>
          <a:p>
            <a:pPr eaLnBrk="1" hangingPunct="1"/>
            <a:endParaRPr lang="en-US" sz="2000" dirty="0"/>
          </a:p>
          <a:p>
            <a:pPr eaLnBrk="1" hangingPunct="1"/>
            <a:endParaRPr lang="en-US" sz="2000" dirty="0"/>
          </a:p>
          <a:p>
            <a:pPr eaLnBrk="1" hangingPunct="1"/>
            <a:endParaRPr lang="en-US" sz="2000" dirty="0"/>
          </a:p>
          <a:p>
            <a:pPr eaLnBrk="1" hangingPunct="1"/>
            <a:endParaRPr lang="en-US" sz="2000" dirty="0"/>
          </a:p>
          <a:p>
            <a:pPr eaLnBrk="1" hangingPunct="1"/>
            <a:endParaRPr lang="en-US" sz="2000" dirty="0"/>
          </a:p>
        </p:txBody>
      </p:sp>
    </p:spTree>
    <p:extLst>
      <p:ext uri="{BB962C8B-B14F-4D97-AF65-F5344CB8AC3E}">
        <p14:creationId xmlns:p14="http://schemas.microsoft.com/office/powerpoint/2010/main" xmlns="" val="2169111133"/>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7922" name="Rectangle 2"/>
          <p:cNvSpPr>
            <a:spLocks noGrp="1" noChangeArrowheads="1"/>
          </p:cNvSpPr>
          <p:nvPr>
            <p:ph type="body" idx="1"/>
          </p:nvPr>
        </p:nvSpPr>
        <p:spPr>
          <a:xfrm>
            <a:off x="990600" y="1457325"/>
            <a:ext cx="7391400" cy="115570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pPr algn="ctr">
              <a:buFont typeface="Times" panose="02020603050405020304" pitchFamily="18" charset="0"/>
              <a:buNone/>
            </a:pPr>
            <a:r>
              <a:rPr lang="en-US" sz="2200" b="1"/>
              <a:t>Lester Company has been offered a five year contract to provide component parts for a large manufacturer.</a:t>
            </a:r>
          </a:p>
        </p:txBody>
      </p:sp>
      <p:graphicFrame>
        <p:nvGraphicFramePr>
          <p:cNvPr id="337923" name="Object 3"/>
          <p:cNvGraphicFramePr>
            <a:graphicFrameLocks/>
          </p:cNvGraphicFramePr>
          <p:nvPr/>
        </p:nvGraphicFramePr>
        <p:xfrm>
          <a:off x="838200" y="2590800"/>
          <a:ext cx="7696200" cy="3962400"/>
        </p:xfrm>
        <a:graphic>
          <a:graphicData uri="http://schemas.openxmlformats.org/presentationml/2006/ole">
            <p:oleObj spid="_x0000_s87048" name="Worksheet" r:id="rId4" imgW="3460320" imgH="1775520" progId="Excel.Sheet.8">
              <p:embed/>
            </p:oleObj>
          </a:graphicData>
        </a:graphic>
      </p:graphicFrame>
      <p:sp>
        <p:nvSpPr>
          <p:cNvPr id="337924" name="Rectangle 4"/>
          <p:cNvSpPr>
            <a:spLocks noGrp="1" noChangeArrowheads="1"/>
          </p:cNvSpPr>
          <p:nvPr>
            <p:ph type="title"/>
          </p:nvPr>
        </p:nvSpPr>
        <p:spPr>
          <a:xfrm>
            <a:off x="571500" y="497718"/>
            <a:ext cx="8229600" cy="781050"/>
          </a:xfrm>
          <a:noFill/>
          <a:ln/>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a:lstStyle/>
          <a:p>
            <a:r>
              <a:rPr lang="en-US" dirty="0"/>
              <a:t>The Net Present Value Method</a:t>
            </a:r>
          </a:p>
        </p:txBody>
      </p:sp>
    </p:spTree>
    <p:extLst>
      <p:ext uri="{BB962C8B-B14F-4D97-AF65-F5344CB8AC3E}">
        <p14:creationId xmlns:p14="http://schemas.microsoft.com/office/powerpoint/2010/main" xmlns="" val="3678438317"/>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nodeType="afterEffect">
                                  <p:stCondLst>
                                    <p:cond delay="0"/>
                                  </p:stCondLst>
                                  <p:childTnLst>
                                    <p:set>
                                      <p:cBhvr>
                                        <p:cTn id="6" dur="1" fill="hold">
                                          <p:stCondLst>
                                            <p:cond delay="0"/>
                                          </p:stCondLst>
                                        </p:cTn>
                                        <p:tgtEl>
                                          <p:spTgt spid="337923"/>
                                        </p:tgtEl>
                                        <p:attrNameLst>
                                          <p:attrName>style.visibility</p:attrName>
                                        </p:attrNameLst>
                                      </p:cBhvr>
                                      <p:to>
                                        <p:strVal val="visible"/>
                                      </p:to>
                                    </p:set>
                                    <p:animEffect transition="in" filter="wipe(up)">
                                      <p:cBhvr>
                                        <p:cTn id="7" dur="500"/>
                                        <p:tgtEl>
                                          <p:spTgt spid="3379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9970" name="Rectangle 2"/>
          <p:cNvSpPr>
            <a:spLocks noGrp="1" noChangeArrowheads="1"/>
          </p:cNvSpPr>
          <p:nvPr>
            <p:ph type="body" idx="1"/>
          </p:nvPr>
        </p:nvSpPr>
        <p:spPr>
          <a:xfrm>
            <a:off x="228600" y="1295400"/>
            <a:ext cx="8686800" cy="3619500"/>
          </a:xfrm>
          <a:solidFill>
            <a:srgbClr val="CCECFF"/>
          </a:solidFill>
          <a:ln w="12700">
            <a:solidFill>
              <a:srgbClr val="000000"/>
            </a:solidFill>
            <a:miter lim="800000"/>
            <a:headEnd/>
            <a:tailEnd/>
          </a:ln>
          <a:effectLst>
            <a:outerShdw dist="35921" dir="2700000" algn="ctr" rotWithShape="0">
              <a:srgbClr val="000000"/>
            </a:outerShdw>
          </a:effectLst>
        </p:spPr>
        <p:txBody>
          <a:bodyPr lIns="90488" tIns="44450" rIns="90488" bIns="44450"/>
          <a:lstStyle/>
          <a:p>
            <a:pPr>
              <a:lnSpc>
                <a:spcPct val="90000"/>
              </a:lnSpc>
            </a:pPr>
            <a:r>
              <a:rPr lang="en-US" sz="3200">
                <a:effectLst>
                  <a:outerShdw blurRad="38100" dist="38100" dir="2700000" algn="tl">
                    <a:srgbClr val="FFFFFF"/>
                  </a:outerShdw>
                </a:effectLst>
              </a:rPr>
              <a:t>At the end of five years the working capital will be released and may be used elsewhere by Lester.</a:t>
            </a:r>
          </a:p>
          <a:p>
            <a:pPr>
              <a:lnSpc>
                <a:spcPct val="90000"/>
              </a:lnSpc>
            </a:pPr>
            <a:r>
              <a:rPr lang="en-US" sz="3200">
                <a:effectLst>
                  <a:outerShdw blurRad="38100" dist="38100" dir="2700000" algn="tl">
                    <a:srgbClr val="FFFFFF"/>
                  </a:outerShdw>
                </a:effectLst>
              </a:rPr>
              <a:t>Lester Company uses a discount rate of 10%.</a:t>
            </a:r>
            <a:br>
              <a:rPr lang="en-US" sz="3200">
                <a:effectLst>
                  <a:outerShdw blurRad="38100" dist="38100" dir="2700000" algn="tl">
                    <a:srgbClr val="FFFFFF"/>
                  </a:outerShdw>
                </a:effectLst>
              </a:rPr>
            </a:br>
            <a:endParaRPr lang="en-US" sz="3200">
              <a:effectLst>
                <a:outerShdw blurRad="38100" dist="38100" dir="2700000" algn="tl">
                  <a:srgbClr val="FFFFFF"/>
                </a:outerShdw>
              </a:effectLst>
            </a:endParaRPr>
          </a:p>
          <a:p>
            <a:pPr algn="ctr">
              <a:lnSpc>
                <a:spcPct val="90000"/>
              </a:lnSpc>
              <a:buFont typeface="Times" panose="02020603050405020304" pitchFamily="18" charset="0"/>
              <a:buNone/>
            </a:pPr>
            <a:r>
              <a:rPr lang="en-US" sz="3900">
                <a:solidFill>
                  <a:schemeClr val="hlink"/>
                </a:solidFill>
                <a:effectLst>
                  <a:outerShdw blurRad="38100" dist="38100" dir="2700000" algn="tl">
                    <a:srgbClr val="000000"/>
                  </a:outerShdw>
                </a:effectLst>
              </a:rPr>
              <a:t>Should the contract be accepted?</a:t>
            </a:r>
          </a:p>
        </p:txBody>
      </p:sp>
      <p:sp>
        <p:nvSpPr>
          <p:cNvPr id="340434" name="Rectangle 466"/>
          <p:cNvSpPr>
            <a:spLocks noGrp="1" noChangeArrowheads="1"/>
          </p:cNvSpPr>
          <p:nvPr>
            <p:ph type="title"/>
          </p:nvPr>
        </p:nvSpPr>
        <p:spPr>
          <a:xfrm>
            <a:off x="480219" y="342900"/>
            <a:ext cx="8229600" cy="838200"/>
          </a:xfrm>
          <a:noFill/>
          <a:ln/>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a:lstStyle/>
          <a:p>
            <a:r>
              <a:rPr lang="en-US" dirty="0"/>
              <a:t>The Net Present Value Method</a:t>
            </a:r>
          </a:p>
        </p:txBody>
      </p:sp>
      <p:pic>
        <p:nvPicPr>
          <p:cNvPr id="340436" name="Picture 468" descr="MCj03841720000[1]"/>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856038" y="5029200"/>
            <a:ext cx="1477962" cy="17526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268765178"/>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42018" name="Rectangle 2"/>
          <p:cNvSpPr>
            <a:spLocks noChangeArrowheads="1"/>
          </p:cNvSpPr>
          <p:nvPr/>
        </p:nvSpPr>
        <p:spPr bwMode="auto">
          <a:xfrm>
            <a:off x="1574800" y="2133600"/>
            <a:ext cx="6096000" cy="2286000"/>
          </a:xfrm>
          <a:prstGeom prst="rect">
            <a:avLst/>
          </a:prstGeom>
          <a:solidFill>
            <a:srgbClr val="FFFFCC"/>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42019" name="Rectangle 3"/>
          <p:cNvSpPr>
            <a:spLocks noGrp="1" noChangeArrowheads="1"/>
          </p:cNvSpPr>
          <p:nvPr>
            <p:ph type="body" idx="1"/>
          </p:nvPr>
        </p:nvSpPr>
        <p:spPr>
          <a:xfrm>
            <a:off x="228600" y="1219200"/>
            <a:ext cx="8686800" cy="779463"/>
          </a:xfrm>
          <a:noFill/>
          <a:ln/>
          <a:extLst>
            <a:ext uri="{909E8E84-426E-40DD-AFC4-6F175D3DCCD1}">
              <a14:hiddenFill xmlns:a14="http://schemas.microsoft.com/office/drawing/2010/main" xmlns="">
                <a:solidFill>
                  <a:schemeClr val="tx1"/>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pPr algn="ctr">
              <a:buFont typeface="Times" panose="02020603050405020304" pitchFamily="18" charset="0"/>
              <a:buNone/>
            </a:pPr>
            <a:r>
              <a:rPr lang="en-US" sz="3200" b="1"/>
              <a:t>Annual net cash inflow from operations</a:t>
            </a:r>
          </a:p>
        </p:txBody>
      </p:sp>
      <p:graphicFrame>
        <p:nvGraphicFramePr>
          <p:cNvPr id="342020" name="Object 4"/>
          <p:cNvGraphicFramePr>
            <a:graphicFrameLocks/>
          </p:cNvGraphicFramePr>
          <p:nvPr/>
        </p:nvGraphicFramePr>
        <p:xfrm>
          <a:off x="1828800" y="2438400"/>
          <a:ext cx="5562600" cy="1676400"/>
        </p:xfrm>
        <a:graphic>
          <a:graphicData uri="http://schemas.openxmlformats.org/presentationml/2006/ole">
            <p:oleObj spid="_x0000_s88072" name="Worksheet" r:id="rId4" imgW="2661840" imgH="1066680" progId="Excel.Sheet.8">
              <p:embed/>
            </p:oleObj>
          </a:graphicData>
        </a:graphic>
      </p:graphicFrame>
      <p:sp>
        <p:nvSpPr>
          <p:cNvPr id="342021" name="Rectangle 5"/>
          <p:cNvSpPr>
            <a:spLocks noGrp="1" noChangeArrowheads="1"/>
          </p:cNvSpPr>
          <p:nvPr>
            <p:ph type="title"/>
          </p:nvPr>
        </p:nvSpPr>
        <p:spPr>
          <a:xfrm>
            <a:off x="581025" y="221151"/>
            <a:ext cx="8229600" cy="933450"/>
          </a:xfrm>
          <a:noFill/>
          <a:ln/>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lstStyle/>
          <a:p>
            <a:r>
              <a:rPr lang="en-US" dirty="0"/>
              <a:t>The Net Present Value Method</a:t>
            </a:r>
          </a:p>
        </p:txBody>
      </p:sp>
      <p:pic>
        <p:nvPicPr>
          <p:cNvPr id="342022" name="Picture 6" descr="pe01678_"/>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3617913" y="4114800"/>
            <a:ext cx="2155825" cy="27432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365001625"/>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nodeType="afterEffect">
                                  <p:stCondLst>
                                    <p:cond delay="0"/>
                                  </p:stCondLst>
                                  <p:childTnLst>
                                    <p:set>
                                      <p:cBhvr>
                                        <p:cTn id="6" dur="1" fill="hold">
                                          <p:stCondLst>
                                            <p:cond delay="0"/>
                                          </p:stCondLst>
                                        </p:cTn>
                                        <p:tgtEl>
                                          <p:spTgt spid="342020"/>
                                        </p:tgtEl>
                                        <p:attrNameLst>
                                          <p:attrName>style.visibility</p:attrName>
                                        </p:attrNameLst>
                                      </p:cBhvr>
                                      <p:to>
                                        <p:strVal val="visible"/>
                                      </p:to>
                                    </p:set>
                                    <p:animEffect transition="in" filter="wipe(up)">
                                      <p:cBhvr>
                                        <p:cTn id="7" dur="500"/>
                                        <p:tgtEl>
                                          <p:spTgt spid="3420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344066" name="Object 1026"/>
          <p:cNvGraphicFramePr>
            <a:graphicFrameLocks/>
          </p:cNvGraphicFramePr>
          <p:nvPr/>
        </p:nvGraphicFramePr>
        <p:xfrm>
          <a:off x="228600" y="1524000"/>
          <a:ext cx="8686800" cy="2590800"/>
        </p:xfrm>
        <a:graphic>
          <a:graphicData uri="http://schemas.openxmlformats.org/presentationml/2006/ole">
            <p:oleObj spid="_x0000_s89096" name="Worksheet" r:id="rId4" imgW="4768200" imgH="1585080" progId="Excel.Sheet.8">
              <p:embed/>
            </p:oleObj>
          </a:graphicData>
        </a:graphic>
      </p:graphicFrame>
      <p:sp>
        <p:nvSpPr>
          <p:cNvPr id="344067" name="Rectangle 1027"/>
          <p:cNvSpPr>
            <a:spLocks noGrp="1" noChangeArrowheads="1"/>
          </p:cNvSpPr>
          <p:nvPr>
            <p:ph type="title"/>
          </p:nvPr>
        </p:nvSpPr>
        <p:spPr>
          <a:xfrm>
            <a:off x="597877" y="381000"/>
            <a:ext cx="8305800" cy="856488"/>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vert="horz" wrap="square" lIns="90488" tIns="44450" rIns="90488" bIns="44450" numCol="1" anchor="b" anchorCtr="0" compatLnSpc="1">
            <a:prstTxWarp prst="textNoShape">
              <a:avLst/>
            </a:prstTxWarp>
          </a:bodyPr>
          <a:lstStyle/>
          <a:p>
            <a:r>
              <a:rPr lang="en-US" sz="4400"/>
              <a:t>The Net Present Value Method</a:t>
            </a:r>
          </a:p>
        </p:txBody>
      </p:sp>
    </p:spTree>
    <p:extLst>
      <p:ext uri="{BB962C8B-B14F-4D97-AF65-F5344CB8AC3E}">
        <p14:creationId xmlns:p14="http://schemas.microsoft.com/office/powerpoint/2010/main" xmlns="" val="2475864749"/>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nodeType="afterEffect">
                                  <p:stCondLst>
                                    <p:cond delay="0"/>
                                  </p:stCondLst>
                                  <p:childTnLst>
                                    <p:set>
                                      <p:cBhvr>
                                        <p:cTn id="6" dur="1" fill="hold">
                                          <p:stCondLst>
                                            <p:cond delay="0"/>
                                          </p:stCondLst>
                                        </p:cTn>
                                        <p:tgtEl>
                                          <p:spTgt spid="344066"/>
                                        </p:tgtEl>
                                        <p:attrNameLst>
                                          <p:attrName>style.visibility</p:attrName>
                                        </p:attrNameLst>
                                      </p:cBhvr>
                                      <p:to>
                                        <p:strVal val="visible"/>
                                      </p:to>
                                    </p:set>
                                    <p:animEffect transition="in" filter="wipe(up)">
                                      <p:cBhvr>
                                        <p:cTn id="7" dur="500"/>
                                        <p:tgtEl>
                                          <p:spTgt spid="3440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346114" name="Object 2"/>
          <p:cNvGraphicFramePr>
            <a:graphicFrameLocks/>
          </p:cNvGraphicFramePr>
          <p:nvPr/>
        </p:nvGraphicFramePr>
        <p:xfrm>
          <a:off x="381000" y="1524000"/>
          <a:ext cx="8686800" cy="2590800"/>
        </p:xfrm>
        <a:graphic>
          <a:graphicData uri="http://schemas.openxmlformats.org/presentationml/2006/ole">
            <p:oleObj spid="_x0000_s90120" name="Worksheet" r:id="rId4" imgW="4768200" imgH="1585080" progId="Excel.Sheet.8">
              <p:embed/>
            </p:oleObj>
          </a:graphicData>
        </a:graphic>
      </p:graphicFrame>
      <p:sp>
        <p:nvSpPr>
          <p:cNvPr id="346115" name="Rectangle 3"/>
          <p:cNvSpPr>
            <a:spLocks noGrp="1" noChangeArrowheads="1"/>
          </p:cNvSpPr>
          <p:nvPr>
            <p:ph type="title"/>
          </p:nvPr>
        </p:nvSpPr>
        <p:spPr>
          <a:xfrm>
            <a:off x="571500" y="482600"/>
            <a:ext cx="8305800" cy="932688"/>
          </a:xfrm>
          <a:noFill/>
          <a:ln/>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lstStyle/>
          <a:p>
            <a:r>
              <a:rPr lang="en-US" dirty="0"/>
              <a:t>The Net Present Value Method</a:t>
            </a:r>
          </a:p>
        </p:txBody>
      </p:sp>
      <p:grpSp>
        <p:nvGrpSpPr>
          <p:cNvPr id="346116" name="Group 4"/>
          <p:cNvGrpSpPr>
            <a:grpSpLocks/>
          </p:cNvGrpSpPr>
          <p:nvPr/>
        </p:nvGrpSpPr>
        <p:grpSpPr bwMode="auto">
          <a:xfrm>
            <a:off x="1512888" y="2514600"/>
            <a:ext cx="5948362" cy="2533650"/>
            <a:chOff x="960" y="1584"/>
            <a:chExt cx="3747" cy="1596"/>
          </a:xfrm>
        </p:grpSpPr>
        <p:sp>
          <p:nvSpPr>
            <p:cNvPr id="346117" name="Oval 5"/>
            <p:cNvSpPr>
              <a:spLocks noChangeArrowheads="1"/>
            </p:cNvSpPr>
            <p:nvPr/>
          </p:nvSpPr>
          <p:spPr bwMode="auto">
            <a:xfrm>
              <a:off x="4019" y="1584"/>
              <a:ext cx="688" cy="352"/>
            </a:xfrm>
            <a:prstGeom prst="ellipse">
              <a:avLst/>
            </a:prstGeom>
            <a:noFill/>
            <a:ln w="50800">
              <a:solidFill>
                <a:srgbClr val="FF0000"/>
              </a:solidFill>
              <a:round/>
              <a:headEnd/>
              <a:tailEnd/>
            </a:ln>
            <a:effectLst>
              <a:outerShdw dist="17961" dir="2700000" algn="ctr" rotWithShape="0">
                <a:srgbClr val="000000"/>
              </a:outerShdw>
            </a:effectLst>
            <a:extLst>
              <a:ext uri="{909E8E84-426E-40DD-AFC4-6F175D3DCCD1}">
                <a14:hiddenFill xmlns:a14="http://schemas.microsoft.com/office/drawing/2010/main" xmlns="">
                  <a:solidFill>
                    <a:schemeClr val="bg1"/>
                  </a:solidFill>
                </a14:hiddenFill>
              </a:ext>
            </a:extLst>
          </p:spPr>
          <p:txBody>
            <a:bodyPr wrap="none" anchor="ctr"/>
            <a:lstStyle/>
            <a:p>
              <a:endParaRPr lang="en-US"/>
            </a:p>
          </p:txBody>
        </p:sp>
        <p:sp>
          <p:nvSpPr>
            <p:cNvPr id="346118" name="Rectangle 6"/>
            <p:cNvSpPr>
              <a:spLocks noChangeArrowheads="1"/>
            </p:cNvSpPr>
            <p:nvPr/>
          </p:nvSpPr>
          <p:spPr bwMode="auto">
            <a:xfrm>
              <a:off x="960" y="2640"/>
              <a:ext cx="3187" cy="540"/>
            </a:xfrm>
            <a:prstGeom prst="rect">
              <a:avLst/>
            </a:prstGeom>
            <a:solidFill>
              <a:schemeClr val="folHlink"/>
            </a:solidFill>
            <a:ln w="38100" cmpd="dbl">
              <a:solidFill>
                <a:schemeClr val="accent2"/>
              </a:solidFill>
              <a:miter lim="800000"/>
              <a:headEnd/>
              <a:tailEnd/>
            </a:ln>
            <a:effectLst>
              <a:outerShdw dist="17961" dir="2700000" algn="ctr" rotWithShape="0">
                <a:srgbClr val="000000"/>
              </a:outerShdw>
            </a:effectLst>
          </p:spPr>
          <p:txBody>
            <a:bodyPr wrap="none" lIns="90488" tIns="44450" rIns="90488" bIns="44450">
              <a:spAutoFit/>
            </a:bodyPr>
            <a:lstStyle/>
            <a:p>
              <a:pPr algn="ctr"/>
              <a:r>
                <a:rPr lang="en-US" sz="2400" b="1">
                  <a:solidFill>
                    <a:schemeClr val="tx2"/>
                  </a:solidFill>
                </a:rPr>
                <a:t>Present value of an annuity of $1 </a:t>
              </a:r>
            </a:p>
            <a:p>
              <a:pPr algn="ctr"/>
              <a:r>
                <a:rPr lang="en-US" sz="2400" b="1">
                  <a:solidFill>
                    <a:schemeClr val="tx2"/>
                  </a:solidFill>
                </a:rPr>
                <a:t>factor for 5 years at 10%.</a:t>
              </a:r>
            </a:p>
          </p:txBody>
        </p:sp>
        <p:sp>
          <p:nvSpPr>
            <p:cNvPr id="346119" name="Line 7"/>
            <p:cNvSpPr>
              <a:spLocks noChangeShapeType="1"/>
            </p:cNvSpPr>
            <p:nvPr/>
          </p:nvSpPr>
          <p:spPr bwMode="auto">
            <a:xfrm flipV="1">
              <a:off x="2496" y="1896"/>
              <a:ext cx="1547" cy="744"/>
            </a:xfrm>
            <a:prstGeom prst="line">
              <a:avLst/>
            </a:prstGeom>
            <a:noFill/>
            <a:ln w="25400">
              <a:solidFill>
                <a:srgbClr val="FF0000"/>
              </a:solidFill>
              <a:round/>
              <a:headEnd/>
              <a:tailEnd type="triangle" w="med" len="med"/>
            </a:ln>
            <a:effectLst>
              <a:outerShdw dist="17961" dir="2700000" algn="ctr" rotWithShape="0">
                <a:srgbClr val="000000"/>
              </a:outerShdw>
            </a:effectLst>
            <a:extLst>
              <a:ext uri="{909E8E84-426E-40DD-AFC4-6F175D3DCCD1}">
                <a14:hiddenFill xmlns:a14="http://schemas.microsoft.com/office/drawing/2010/main" xmlns="">
                  <a:noFill/>
                </a14:hiddenFill>
              </a:ext>
            </a:extLst>
          </p:spPr>
          <p:txBody>
            <a:bodyPr wrap="none" anchor="ctr"/>
            <a:lstStyle/>
            <a:p>
              <a:endParaRPr lang="en-US"/>
            </a:p>
          </p:txBody>
        </p:sp>
      </p:grpSp>
    </p:spTree>
    <p:extLst>
      <p:ext uri="{BB962C8B-B14F-4D97-AF65-F5344CB8AC3E}">
        <p14:creationId xmlns:p14="http://schemas.microsoft.com/office/powerpoint/2010/main" xmlns="" val="759506529"/>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348162" name="Object 1026"/>
          <p:cNvGraphicFramePr>
            <a:graphicFrameLocks/>
          </p:cNvGraphicFramePr>
          <p:nvPr/>
        </p:nvGraphicFramePr>
        <p:xfrm>
          <a:off x="381000" y="1524000"/>
          <a:ext cx="8686800" cy="2590800"/>
        </p:xfrm>
        <a:graphic>
          <a:graphicData uri="http://schemas.openxmlformats.org/presentationml/2006/ole">
            <p:oleObj spid="_x0000_s91144" name="Worksheet" r:id="rId4" imgW="4761360" imgH="1579680" progId="Excel.Sheet.8">
              <p:embed/>
            </p:oleObj>
          </a:graphicData>
        </a:graphic>
      </p:graphicFrame>
      <p:grpSp>
        <p:nvGrpSpPr>
          <p:cNvPr id="348163" name="Group 1027"/>
          <p:cNvGrpSpPr>
            <a:grpSpLocks/>
          </p:cNvGrpSpPr>
          <p:nvPr/>
        </p:nvGrpSpPr>
        <p:grpSpPr bwMode="auto">
          <a:xfrm>
            <a:off x="2501900" y="2841625"/>
            <a:ext cx="4889500" cy="2317750"/>
            <a:chOff x="1576" y="1720"/>
            <a:chExt cx="3080" cy="1460"/>
          </a:xfrm>
        </p:grpSpPr>
        <p:sp>
          <p:nvSpPr>
            <p:cNvPr id="348164" name="Oval 1028"/>
            <p:cNvSpPr>
              <a:spLocks noChangeArrowheads="1"/>
            </p:cNvSpPr>
            <p:nvPr/>
          </p:nvSpPr>
          <p:spPr bwMode="auto">
            <a:xfrm>
              <a:off x="3968" y="1720"/>
              <a:ext cx="688" cy="352"/>
            </a:xfrm>
            <a:prstGeom prst="ellipse">
              <a:avLst/>
            </a:prstGeom>
            <a:noFill/>
            <a:ln w="50800">
              <a:solidFill>
                <a:srgbClr val="FF0000"/>
              </a:solidFill>
              <a:round/>
              <a:headEnd/>
              <a:tailEnd/>
            </a:ln>
            <a:effectLst>
              <a:outerShdw dist="17961" dir="2700000" algn="ctr" rotWithShape="0">
                <a:srgbClr val="000000"/>
              </a:outerShdw>
            </a:effectLst>
            <a:extLst>
              <a:ext uri="{909E8E84-426E-40DD-AFC4-6F175D3DCCD1}">
                <a14:hiddenFill xmlns:a14="http://schemas.microsoft.com/office/drawing/2010/main" xmlns="">
                  <a:solidFill>
                    <a:schemeClr val="bg1"/>
                  </a:solidFill>
                </a14:hiddenFill>
              </a:ext>
            </a:extLst>
          </p:spPr>
          <p:txBody>
            <a:bodyPr wrap="none" anchor="ctr"/>
            <a:lstStyle/>
            <a:p>
              <a:endParaRPr lang="en-US"/>
            </a:p>
          </p:txBody>
        </p:sp>
        <p:sp>
          <p:nvSpPr>
            <p:cNvPr id="348165" name="Rectangle 1029"/>
            <p:cNvSpPr>
              <a:spLocks noChangeArrowheads="1"/>
            </p:cNvSpPr>
            <p:nvPr/>
          </p:nvSpPr>
          <p:spPr bwMode="auto">
            <a:xfrm>
              <a:off x="1576" y="2640"/>
              <a:ext cx="2412" cy="540"/>
            </a:xfrm>
            <a:prstGeom prst="rect">
              <a:avLst/>
            </a:prstGeom>
            <a:solidFill>
              <a:schemeClr val="folHlink"/>
            </a:solidFill>
            <a:ln w="38100" cmpd="dbl">
              <a:solidFill>
                <a:schemeClr val="accent2"/>
              </a:solidFill>
              <a:miter lim="800000"/>
              <a:headEnd/>
              <a:tailEnd/>
            </a:ln>
            <a:effectLst>
              <a:outerShdw dist="17961" dir="2700000" algn="ctr" rotWithShape="0">
                <a:srgbClr val="000000"/>
              </a:outerShdw>
            </a:effectLst>
          </p:spPr>
          <p:txBody>
            <a:bodyPr wrap="none" lIns="90488" tIns="44450" rIns="90488" bIns="44450">
              <a:spAutoFit/>
            </a:bodyPr>
            <a:lstStyle/>
            <a:p>
              <a:pPr algn="ctr"/>
              <a:r>
                <a:rPr lang="en-US" sz="2400" b="1">
                  <a:solidFill>
                    <a:schemeClr val="tx2"/>
                  </a:solidFill>
                </a:rPr>
                <a:t>Present value of $1 </a:t>
              </a:r>
            </a:p>
            <a:p>
              <a:pPr algn="ctr"/>
              <a:r>
                <a:rPr lang="en-US" sz="2400" b="1">
                  <a:solidFill>
                    <a:schemeClr val="tx2"/>
                  </a:solidFill>
                </a:rPr>
                <a:t>factor for 3 years at 10%.</a:t>
              </a:r>
            </a:p>
          </p:txBody>
        </p:sp>
        <p:sp>
          <p:nvSpPr>
            <p:cNvPr id="348166" name="Line 1030"/>
            <p:cNvSpPr>
              <a:spLocks noChangeShapeType="1"/>
            </p:cNvSpPr>
            <p:nvPr/>
          </p:nvSpPr>
          <p:spPr bwMode="auto">
            <a:xfrm flipV="1">
              <a:off x="2784" y="2088"/>
              <a:ext cx="1488" cy="552"/>
            </a:xfrm>
            <a:prstGeom prst="line">
              <a:avLst/>
            </a:prstGeom>
            <a:noFill/>
            <a:ln w="25400">
              <a:solidFill>
                <a:srgbClr val="FF0000"/>
              </a:solidFill>
              <a:round/>
              <a:headEnd/>
              <a:tailEnd type="triangle" w="med" len="med"/>
            </a:ln>
            <a:effectLst>
              <a:outerShdw dist="17961" dir="2700000" algn="ctr" rotWithShape="0">
                <a:srgbClr val="000000"/>
              </a:outerShdw>
            </a:effectLst>
            <a:extLst>
              <a:ext uri="{909E8E84-426E-40DD-AFC4-6F175D3DCCD1}">
                <a14:hiddenFill xmlns:a14="http://schemas.microsoft.com/office/drawing/2010/main" xmlns="">
                  <a:noFill/>
                </a14:hiddenFill>
              </a:ext>
            </a:extLst>
          </p:spPr>
          <p:txBody>
            <a:bodyPr wrap="none" anchor="ctr"/>
            <a:lstStyle/>
            <a:p>
              <a:endParaRPr lang="en-US"/>
            </a:p>
          </p:txBody>
        </p:sp>
      </p:grpSp>
      <p:sp>
        <p:nvSpPr>
          <p:cNvPr id="348167" name="Rectangle 1031"/>
          <p:cNvSpPr>
            <a:spLocks noGrp="1" noChangeArrowheads="1"/>
          </p:cNvSpPr>
          <p:nvPr>
            <p:ph type="title"/>
          </p:nvPr>
        </p:nvSpPr>
        <p:spPr>
          <a:xfrm>
            <a:off x="457200" y="533400"/>
            <a:ext cx="8305800" cy="856488"/>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vert="horz" wrap="square" lIns="90488" tIns="44450" rIns="90488" bIns="4445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a:t>The Net Present Value Method</a:t>
            </a:r>
          </a:p>
        </p:txBody>
      </p:sp>
    </p:spTree>
    <p:extLst>
      <p:ext uri="{BB962C8B-B14F-4D97-AF65-F5344CB8AC3E}">
        <p14:creationId xmlns:p14="http://schemas.microsoft.com/office/powerpoint/2010/main" xmlns="" val="1720631081"/>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350210" name="Object 2"/>
          <p:cNvGraphicFramePr>
            <a:graphicFrameLocks/>
          </p:cNvGraphicFramePr>
          <p:nvPr/>
        </p:nvGraphicFramePr>
        <p:xfrm>
          <a:off x="381000" y="1524000"/>
          <a:ext cx="8686800" cy="2590800"/>
        </p:xfrm>
        <a:graphic>
          <a:graphicData uri="http://schemas.openxmlformats.org/presentationml/2006/ole">
            <p:oleObj spid="_x0000_s92168" name="Worksheet" r:id="rId4" imgW="4761360" imgH="1579680" progId="Excel.Sheet.8">
              <p:embed/>
            </p:oleObj>
          </a:graphicData>
        </a:graphic>
      </p:graphicFrame>
      <p:grpSp>
        <p:nvGrpSpPr>
          <p:cNvPr id="350211" name="Group 3"/>
          <p:cNvGrpSpPr>
            <a:grpSpLocks/>
          </p:cNvGrpSpPr>
          <p:nvPr/>
        </p:nvGrpSpPr>
        <p:grpSpPr bwMode="auto">
          <a:xfrm>
            <a:off x="2806700" y="3105150"/>
            <a:ext cx="4635500" cy="2076450"/>
            <a:chOff x="1768" y="1920"/>
            <a:chExt cx="2920" cy="1308"/>
          </a:xfrm>
        </p:grpSpPr>
        <p:sp>
          <p:nvSpPr>
            <p:cNvPr id="350212" name="Oval 4"/>
            <p:cNvSpPr>
              <a:spLocks noChangeArrowheads="1"/>
            </p:cNvSpPr>
            <p:nvPr/>
          </p:nvSpPr>
          <p:spPr bwMode="auto">
            <a:xfrm>
              <a:off x="4000" y="1920"/>
              <a:ext cx="688" cy="352"/>
            </a:xfrm>
            <a:prstGeom prst="ellipse">
              <a:avLst/>
            </a:prstGeom>
            <a:noFill/>
            <a:ln w="50800">
              <a:solidFill>
                <a:srgbClr val="FF0000"/>
              </a:solidFill>
              <a:round/>
              <a:headEnd/>
              <a:tailEnd/>
            </a:ln>
            <a:effectLst>
              <a:outerShdw dist="17961" dir="2700000" algn="ctr" rotWithShape="0">
                <a:srgbClr val="000000"/>
              </a:outerShdw>
            </a:effectLst>
            <a:extLst>
              <a:ext uri="{909E8E84-426E-40DD-AFC4-6F175D3DCCD1}">
                <a14:hiddenFill xmlns:a14="http://schemas.microsoft.com/office/drawing/2010/main" xmlns="">
                  <a:solidFill>
                    <a:schemeClr val="bg1"/>
                  </a:solidFill>
                </a14:hiddenFill>
              </a:ext>
            </a:extLst>
          </p:spPr>
          <p:txBody>
            <a:bodyPr wrap="none" anchor="ctr"/>
            <a:lstStyle/>
            <a:p>
              <a:endParaRPr lang="en-US"/>
            </a:p>
          </p:txBody>
        </p:sp>
        <p:sp>
          <p:nvSpPr>
            <p:cNvPr id="350213" name="Rectangle 5"/>
            <p:cNvSpPr>
              <a:spLocks noChangeArrowheads="1"/>
            </p:cNvSpPr>
            <p:nvPr/>
          </p:nvSpPr>
          <p:spPr bwMode="auto">
            <a:xfrm>
              <a:off x="1768" y="2688"/>
              <a:ext cx="2412" cy="540"/>
            </a:xfrm>
            <a:prstGeom prst="rect">
              <a:avLst/>
            </a:prstGeom>
            <a:solidFill>
              <a:schemeClr val="folHlink"/>
            </a:solidFill>
            <a:ln w="38100" cmpd="dbl">
              <a:solidFill>
                <a:schemeClr val="accent2"/>
              </a:solidFill>
              <a:miter lim="800000"/>
              <a:headEnd/>
              <a:tailEnd/>
            </a:ln>
            <a:effectLst>
              <a:outerShdw dist="17961" dir="2700000" algn="ctr" rotWithShape="0">
                <a:srgbClr val="000000"/>
              </a:outerShdw>
            </a:effectLst>
          </p:spPr>
          <p:txBody>
            <a:bodyPr wrap="none" lIns="90488" tIns="44450" rIns="90488" bIns="44450">
              <a:spAutoFit/>
            </a:bodyPr>
            <a:lstStyle/>
            <a:p>
              <a:pPr algn="ctr"/>
              <a:r>
                <a:rPr lang="en-US" sz="2400" b="1">
                  <a:solidFill>
                    <a:schemeClr val="tx2"/>
                  </a:solidFill>
                </a:rPr>
                <a:t>Present value of $1 </a:t>
              </a:r>
            </a:p>
            <a:p>
              <a:pPr algn="ctr"/>
              <a:r>
                <a:rPr lang="en-US" sz="2400" b="1">
                  <a:solidFill>
                    <a:schemeClr val="tx2"/>
                  </a:solidFill>
                </a:rPr>
                <a:t>factor for 5 years at 10%.</a:t>
              </a:r>
            </a:p>
          </p:txBody>
        </p:sp>
        <p:sp>
          <p:nvSpPr>
            <p:cNvPr id="350214" name="Line 6"/>
            <p:cNvSpPr>
              <a:spLocks noChangeShapeType="1"/>
            </p:cNvSpPr>
            <p:nvPr/>
          </p:nvSpPr>
          <p:spPr bwMode="auto">
            <a:xfrm flipV="1">
              <a:off x="2880" y="2288"/>
              <a:ext cx="1440" cy="400"/>
            </a:xfrm>
            <a:prstGeom prst="line">
              <a:avLst/>
            </a:prstGeom>
            <a:noFill/>
            <a:ln w="25400">
              <a:solidFill>
                <a:srgbClr val="FF0000"/>
              </a:solidFill>
              <a:round/>
              <a:headEnd/>
              <a:tailEnd type="triangle" w="med" len="med"/>
            </a:ln>
            <a:effectLst>
              <a:outerShdw dist="17961" dir="2700000" algn="ctr" rotWithShape="0">
                <a:srgbClr val="000000"/>
              </a:outerShdw>
            </a:effectLst>
            <a:extLst>
              <a:ext uri="{909E8E84-426E-40DD-AFC4-6F175D3DCCD1}">
                <a14:hiddenFill xmlns:a14="http://schemas.microsoft.com/office/drawing/2010/main" xmlns="">
                  <a:noFill/>
                </a14:hiddenFill>
              </a:ext>
            </a:extLst>
          </p:spPr>
          <p:txBody>
            <a:bodyPr wrap="none" anchor="ctr"/>
            <a:lstStyle/>
            <a:p>
              <a:endParaRPr lang="en-US"/>
            </a:p>
          </p:txBody>
        </p:sp>
      </p:grpSp>
      <p:sp>
        <p:nvSpPr>
          <p:cNvPr id="350215" name="Rectangle 7"/>
          <p:cNvSpPr>
            <a:spLocks noGrp="1" noChangeArrowheads="1"/>
          </p:cNvSpPr>
          <p:nvPr>
            <p:ph type="title"/>
          </p:nvPr>
        </p:nvSpPr>
        <p:spPr>
          <a:xfrm>
            <a:off x="457200" y="381000"/>
            <a:ext cx="8305800" cy="78105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vert="horz" wrap="square" lIns="90488" tIns="44450" rIns="90488" bIns="44450" numCol="1" anchor="b" anchorCtr="0" compatLnSpc="1">
            <a:prstTxWarp prst="textNoShape">
              <a:avLst/>
            </a:prstTxWarp>
            <a:normAutofit fontScale="90000"/>
            <a:scene3d>
              <a:camera prst="orthographicFront"/>
              <a:lightRig rig="freezing" dir="t">
                <a:rot lat="0" lon="0" rev="5640000"/>
              </a:lightRig>
            </a:scene3d>
            <a:sp3d prstMaterial="flat">
              <a:contourClr>
                <a:schemeClr val="tx2"/>
              </a:contourClr>
            </a:sp3d>
          </a:bodyPr>
          <a:lstStyle/>
          <a:p>
            <a:r>
              <a:rPr lang="en-US"/>
              <a:t>The Net Present Value Method</a:t>
            </a:r>
          </a:p>
        </p:txBody>
      </p:sp>
    </p:spTree>
    <p:extLst>
      <p:ext uri="{BB962C8B-B14F-4D97-AF65-F5344CB8AC3E}">
        <p14:creationId xmlns:p14="http://schemas.microsoft.com/office/powerpoint/2010/main" xmlns="" val="897173209"/>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352258" name="Object 1026"/>
          <p:cNvGraphicFramePr>
            <a:graphicFrameLocks/>
          </p:cNvGraphicFramePr>
          <p:nvPr/>
        </p:nvGraphicFramePr>
        <p:xfrm>
          <a:off x="381000" y="1524000"/>
          <a:ext cx="8686800" cy="2590800"/>
        </p:xfrm>
        <a:graphic>
          <a:graphicData uri="http://schemas.openxmlformats.org/presentationml/2006/ole">
            <p:oleObj spid="_x0000_s93192" name="Worksheet" r:id="rId4" imgW="4768200" imgH="1585080" progId="Excel.Sheet.8">
              <p:embed/>
            </p:oleObj>
          </a:graphicData>
        </a:graphic>
      </p:graphicFrame>
      <p:sp>
        <p:nvSpPr>
          <p:cNvPr id="352259" name="Rectangle 1027"/>
          <p:cNvSpPr>
            <a:spLocks noChangeArrowheads="1"/>
          </p:cNvSpPr>
          <p:nvPr/>
        </p:nvSpPr>
        <p:spPr bwMode="auto">
          <a:xfrm>
            <a:off x="685800" y="4527550"/>
            <a:ext cx="8151813" cy="95885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a:lnSpc>
                <a:spcPct val="95000"/>
              </a:lnSpc>
            </a:pPr>
            <a:r>
              <a:rPr lang="en-US"/>
              <a:t>Accept the contract because the project has a </a:t>
            </a:r>
            <a:r>
              <a:rPr lang="en-US" b="1">
                <a:solidFill>
                  <a:srgbClr val="0000CC"/>
                </a:solidFill>
                <a:effectLst>
                  <a:outerShdw blurRad="38100" dist="38100" dir="2700000" algn="tl">
                    <a:srgbClr val="000000"/>
                  </a:outerShdw>
                </a:effectLst>
              </a:rPr>
              <a:t>positive</a:t>
            </a:r>
            <a:r>
              <a:rPr lang="en-US" b="1">
                <a:solidFill>
                  <a:srgbClr val="008000"/>
                </a:solidFill>
              </a:rPr>
              <a:t> </a:t>
            </a:r>
            <a:r>
              <a:rPr lang="en-US"/>
              <a:t>net present value.</a:t>
            </a:r>
          </a:p>
        </p:txBody>
      </p:sp>
      <p:sp>
        <p:nvSpPr>
          <p:cNvPr id="352260" name="Rectangle 1028"/>
          <p:cNvSpPr>
            <a:spLocks noGrp="1" noChangeArrowheads="1"/>
          </p:cNvSpPr>
          <p:nvPr>
            <p:ph type="title"/>
          </p:nvPr>
        </p:nvSpPr>
        <p:spPr>
          <a:xfrm>
            <a:off x="457200" y="228600"/>
            <a:ext cx="8305800" cy="932688"/>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vert="horz" wrap="square" lIns="90488" tIns="44450" rIns="90488" bIns="4445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a:t>The Net Present Value Method</a:t>
            </a:r>
          </a:p>
        </p:txBody>
      </p:sp>
    </p:spTree>
    <p:extLst>
      <p:ext uri="{BB962C8B-B14F-4D97-AF65-F5344CB8AC3E}">
        <p14:creationId xmlns:p14="http://schemas.microsoft.com/office/powerpoint/2010/main" xmlns="" val="2194879311"/>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354306" name="Rectangle 2"/>
          <p:cNvSpPr>
            <a:spLocks noGrp="1" noChangeArrowheads="1"/>
          </p:cNvSpPr>
          <p:nvPr>
            <p:ph type="title"/>
          </p:nvPr>
        </p:nvSpPr>
        <p:spPr>
          <a:xfrm>
            <a:off x="457200" y="304800"/>
            <a:ext cx="8229600" cy="1143000"/>
          </a:xfrm>
          <a:noFill/>
          <a:ln/>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lstStyle/>
          <a:p>
            <a:r>
              <a:rPr lang="en-US" dirty="0"/>
              <a:t>Quick Check </a:t>
            </a:r>
            <a:r>
              <a:rPr lang="en-US" sz="3200" dirty="0">
                <a:sym typeface="Wingdings" panose="05000000000000000000" pitchFamily="2" charset="2"/>
              </a:rPr>
              <a:t></a:t>
            </a:r>
          </a:p>
        </p:txBody>
      </p:sp>
      <p:sp>
        <p:nvSpPr>
          <p:cNvPr id="354307" name="Rectangle 3"/>
          <p:cNvSpPr>
            <a:spLocks noGrp="1" noChangeArrowheads="1"/>
          </p:cNvSpPr>
          <p:nvPr>
            <p:ph type="body" idx="1"/>
          </p:nvPr>
        </p:nvSpPr>
        <p:spPr>
          <a:xfrm>
            <a:off x="685800" y="1447800"/>
            <a:ext cx="8153400" cy="83820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pPr algn="ctr">
              <a:buFont typeface="Times" panose="02020603050405020304" pitchFamily="18" charset="0"/>
              <a:buNone/>
            </a:pPr>
            <a:r>
              <a:rPr lang="en-US" sz="2200"/>
              <a:t>Denny Associates has been offered a four-year contract to supply the computing requirements for a local bank.</a:t>
            </a:r>
          </a:p>
        </p:txBody>
      </p:sp>
      <p:graphicFrame>
        <p:nvGraphicFramePr>
          <p:cNvPr id="354308" name="Object 4"/>
          <p:cNvGraphicFramePr>
            <a:graphicFrameLocks/>
          </p:cNvGraphicFramePr>
          <p:nvPr/>
        </p:nvGraphicFramePr>
        <p:xfrm>
          <a:off x="915988" y="2439988"/>
          <a:ext cx="7313612" cy="2513012"/>
        </p:xfrm>
        <a:graphic>
          <a:graphicData uri="http://schemas.openxmlformats.org/presentationml/2006/ole">
            <p:oleObj spid="_x0000_s94217" name="Worksheet" r:id="rId4" imgW="3450600" imgH="1243440" progId="Excel.Sheet.8">
              <p:embed/>
            </p:oleObj>
          </a:graphicData>
        </a:graphic>
      </p:graphicFrame>
      <p:sp>
        <p:nvSpPr>
          <p:cNvPr id="354309" name="Rectangle 5"/>
          <p:cNvSpPr>
            <a:spLocks noChangeArrowheads="1"/>
          </p:cNvSpPr>
          <p:nvPr/>
        </p:nvSpPr>
        <p:spPr bwMode="auto">
          <a:xfrm>
            <a:off x="762000" y="5181600"/>
            <a:ext cx="8153400" cy="1295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lstStyle>
            <a:lvl1pPr marL="342900" indent="-342900">
              <a:spcBef>
                <a:spcPct val="20000"/>
              </a:spcBef>
              <a:buClr>
                <a:schemeClr val="accent1"/>
              </a:buClr>
              <a:buFont typeface="Times" panose="02020603050405020304" pitchFamily="18" charset="0"/>
              <a:buChar char="•"/>
              <a:defRPr sz="3000">
                <a:solidFill>
                  <a:schemeClr val="tx1"/>
                </a:solidFill>
                <a:latin typeface="Arial" panose="020B0604020202020204" pitchFamily="34" charset="0"/>
              </a:defRPr>
            </a:lvl1pPr>
            <a:lvl2pPr marL="742950" indent="-285750">
              <a:spcBef>
                <a:spcPct val="20000"/>
              </a:spcBef>
              <a:buClr>
                <a:schemeClr val="accent2"/>
              </a:buClr>
              <a:buFont typeface="Wingdings" panose="05000000000000000000" pitchFamily="2" charset="2"/>
              <a:buChar char="w"/>
              <a:defRPr sz="2600">
                <a:solidFill>
                  <a:schemeClr val="tx1"/>
                </a:solidFill>
                <a:latin typeface="Arial" panose="020B0604020202020204" pitchFamily="34" charset="0"/>
              </a:defRPr>
            </a:lvl2pPr>
            <a:lvl3pPr marL="1085850" indent="-228600">
              <a:spcBef>
                <a:spcPct val="20000"/>
              </a:spcBef>
              <a:buClr>
                <a:schemeClr val="accent1"/>
              </a:buClr>
              <a:buFont typeface="Wingdings" panose="05000000000000000000" pitchFamily="2" charset="2"/>
              <a:buChar char="§"/>
              <a:defRPr sz="2400">
                <a:solidFill>
                  <a:schemeClr val="tx1"/>
                </a:solidFill>
                <a:latin typeface="Arial" panose="020B0604020202020204" pitchFamily="34" charset="0"/>
              </a:defRPr>
            </a:lvl3pPr>
            <a:lvl4pPr marL="1428750" indent="-228600">
              <a:spcBef>
                <a:spcPct val="20000"/>
              </a:spcBef>
              <a:buClr>
                <a:schemeClr val="accent2"/>
              </a:buClr>
              <a:buFont typeface="Times" panose="02020603050405020304" pitchFamily="18" charset="0"/>
              <a:buChar char="•"/>
              <a:defRPr sz="2000">
                <a:solidFill>
                  <a:schemeClr val="tx1"/>
                </a:solidFill>
                <a:latin typeface="Arial" panose="020B0604020202020204" pitchFamily="34" charset="0"/>
              </a:defRPr>
            </a:lvl4pPr>
            <a:lvl5pPr marL="1771650" indent="-228600">
              <a:spcBef>
                <a:spcPct val="20000"/>
              </a:spcBef>
              <a:buClr>
                <a:schemeClr val="tx2"/>
              </a:buClr>
              <a:buFont typeface="Wingdings" panose="05000000000000000000" pitchFamily="2" charset="2"/>
              <a:buChar char="§"/>
              <a:defRPr sz="2000">
                <a:solidFill>
                  <a:schemeClr val="tx1"/>
                </a:solidFill>
                <a:latin typeface="Arial" panose="020B0604020202020204" pitchFamily="34" charset="0"/>
              </a:defRPr>
            </a:lvl5pPr>
            <a:lvl6pPr marL="2228850" indent="-228600" fontAlgn="base">
              <a:spcBef>
                <a:spcPct val="20000"/>
              </a:spcBef>
              <a:spcAft>
                <a:spcPct val="0"/>
              </a:spcAft>
              <a:buClr>
                <a:schemeClr val="tx2"/>
              </a:buClr>
              <a:buFont typeface="Wingdings" panose="05000000000000000000" pitchFamily="2" charset="2"/>
              <a:buChar char="§"/>
              <a:defRPr sz="2000">
                <a:solidFill>
                  <a:schemeClr val="tx1"/>
                </a:solidFill>
                <a:latin typeface="Arial" panose="020B0604020202020204" pitchFamily="34" charset="0"/>
              </a:defRPr>
            </a:lvl6pPr>
            <a:lvl7pPr marL="2686050" indent="-228600" fontAlgn="base">
              <a:spcBef>
                <a:spcPct val="20000"/>
              </a:spcBef>
              <a:spcAft>
                <a:spcPct val="0"/>
              </a:spcAft>
              <a:buClr>
                <a:schemeClr val="tx2"/>
              </a:buClr>
              <a:buFont typeface="Wingdings" panose="05000000000000000000" pitchFamily="2" charset="2"/>
              <a:buChar char="§"/>
              <a:defRPr sz="2000">
                <a:solidFill>
                  <a:schemeClr val="tx1"/>
                </a:solidFill>
                <a:latin typeface="Arial" panose="020B0604020202020204" pitchFamily="34" charset="0"/>
              </a:defRPr>
            </a:lvl7pPr>
            <a:lvl8pPr marL="3143250" indent="-228600" fontAlgn="base">
              <a:spcBef>
                <a:spcPct val="20000"/>
              </a:spcBef>
              <a:spcAft>
                <a:spcPct val="0"/>
              </a:spcAft>
              <a:buClr>
                <a:schemeClr val="tx2"/>
              </a:buClr>
              <a:buFont typeface="Wingdings" panose="05000000000000000000" pitchFamily="2" charset="2"/>
              <a:buChar char="§"/>
              <a:defRPr sz="2000">
                <a:solidFill>
                  <a:schemeClr val="tx1"/>
                </a:solidFill>
                <a:latin typeface="Arial" panose="020B0604020202020204" pitchFamily="34" charset="0"/>
              </a:defRPr>
            </a:lvl8pPr>
            <a:lvl9pPr marL="3600450" indent="-228600" fontAlgn="base">
              <a:spcBef>
                <a:spcPct val="20000"/>
              </a:spcBef>
              <a:spcAft>
                <a:spcPct val="0"/>
              </a:spcAft>
              <a:buClr>
                <a:schemeClr val="tx2"/>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r>
              <a:rPr lang="en-US" sz="2100" dirty="0">
                <a:latin typeface="+mn-lt"/>
              </a:rPr>
              <a:t>The working capital would be released at the end of the contract.</a:t>
            </a:r>
          </a:p>
          <a:p>
            <a:pPr eaLnBrk="1" hangingPunct="1"/>
            <a:r>
              <a:rPr lang="en-US" sz="2100" dirty="0">
                <a:latin typeface="+mn-lt"/>
              </a:rPr>
              <a:t>Denny Associates requires a 14% return.</a:t>
            </a:r>
          </a:p>
        </p:txBody>
      </p:sp>
    </p:spTree>
    <p:extLst>
      <p:ext uri="{BB962C8B-B14F-4D97-AF65-F5344CB8AC3E}">
        <p14:creationId xmlns:p14="http://schemas.microsoft.com/office/powerpoint/2010/main" xmlns="" val="2247392042"/>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nodeType="afterEffect">
                                  <p:stCondLst>
                                    <p:cond delay="0"/>
                                  </p:stCondLst>
                                  <p:childTnLst>
                                    <p:set>
                                      <p:cBhvr>
                                        <p:cTn id="6" dur="1" fill="hold">
                                          <p:stCondLst>
                                            <p:cond delay="0"/>
                                          </p:stCondLst>
                                        </p:cTn>
                                        <p:tgtEl>
                                          <p:spTgt spid="354308"/>
                                        </p:tgtEl>
                                        <p:attrNameLst>
                                          <p:attrName>style.visibility</p:attrName>
                                        </p:attrNameLst>
                                      </p:cBhvr>
                                      <p:to>
                                        <p:strVal val="visible"/>
                                      </p:to>
                                    </p:set>
                                    <p:animEffect transition="in" filter="wipe(up)">
                                      <p:cBhvr>
                                        <p:cTn id="7" dur="500"/>
                                        <p:tgtEl>
                                          <p:spTgt spid="354308"/>
                                        </p:tgtEl>
                                      </p:cBhvr>
                                    </p:animEffect>
                                  </p:childTnLst>
                                </p:cTn>
                              </p:par>
                            </p:childTnLst>
                          </p:cTn>
                        </p:par>
                        <p:par>
                          <p:cTn id="8" fill="hold" nodeType="afterGroup">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354309"/>
                                        </p:tgtEl>
                                        <p:attrNameLst>
                                          <p:attrName>style.visibility</p:attrName>
                                        </p:attrNameLst>
                                      </p:cBhvr>
                                      <p:to>
                                        <p:strVal val="visible"/>
                                      </p:to>
                                    </p:set>
                                    <p:animEffect transition="in" filter="wipe(up)">
                                      <p:cBhvr>
                                        <p:cTn id="11" dur="500"/>
                                        <p:tgtEl>
                                          <p:spTgt spid="3543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4309"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56354" name="Rectangle 2"/>
          <p:cNvSpPr>
            <a:spLocks noGrp="1" noChangeArrowheads="1"/>
          </p:cNvSpPr>
          <p:nvPr>
            <p:ph type="title"/>
          </p:nvPr>
        </p:nvSpPr>
        <p:spPr>
          <a:xfrm>
            <a:off x="457200" y="533400"/>
            <a:ext cx="8229600" cy="933450"/>
          </a:xfrm>
          <a:noFill/>
          <a:ln/>
          <a:extLst>
            <a:ext uri="{91240B29-F687-4F45-9708-019B960494DF}">
              <a14:hiddenLine xmlns:a14="http://schemas.microsoft.com/office/drawing/2010/main" xmlns="" w="12699">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lstStyle/>
          <a:p>
            <a:r>
              <a:rPr lang="en-US" dirty="0"/>
              <a:t>Quick Check </a:t>
            </a:r>
            <a:r>
              <a:rPr lang="en-US" sz="3200" dirty="0">
                <a:sym typeface="Wingdings" panose="05000000000000000000" pitchFamily="2" charset="2"/>
              </a:rPr>
              <a:t></a:t>
            </a:r>
          </a:p>
        </p:txBody>
      </p:sp>
      <p:sp>
        <p:nvSpPr>
          <p:cNvPr id="356355" name="Rectangle 3"/>
          <p:cNvSpPr>
            <a:spLocks noGrp="1" noChangeArrowheads="1"/>
          </p:cNvSpPr>
          <p:nvPr>
            <p:ph type="body" idx="1"/>
          </p:nvPr>
        </p:nvSpPr>
        <p:spPr>
          <a:xfrm>
            <a:off x="685800" y="1600200"/>
            <a:ext cx="8153400" cy="3581400"/>
          </a:xfrm>
          <a:solidFill>
            <a:schemeClr val="bg1"/>
          </a:solidFill>
          <a:ln w="12699">
            <a:solidFill>
              <a:srgbClr val="000000"/>
            </a:solidFill>
            <a:miter lim="800000"/>
            <a:headEnd/>
            <a:tailEnd/>
          </a:ln>
          <a:effectLst>
            <a:outerShdw dist="35921" dir="2700000" algn="ctr" rotWithShape="0">
              <a:srgbClr val="000000"/>
            </a:outerShdw>
          </a:effectLst>
        </p:spPr>
        <p:txBody>
          <a:bodyPr lIns="90488" tIns="44450" rIns="90488" bIns="44450"/>
          <a:lstStyle/>
          <a:p>
            <a:pPr>
              <a:buFont typeface="Times" panose="02020603050405020304" pitchFamily="18" charset="0"/>
              <a:buNone/>
            </a:pPr>
            <a:r>
              <a:rPr lang="en-US" sz="2600"/>
              <a:t> 	What is the net present value of the contract with the local bank?</a:t>
            </a:r>
          </a:p>
          <a:p>
            <a:pPr lvl="1">
              <a:buFont typeface="Wingdings" panose="05000000000000000000" pitchFamily="2" charset="2"/>
              <a:buNone/>
            </a:pPr>
            <a:r>
              <a:rPr lang="en-US"/>
              <a:t>a. $150,000</a:t>
            </a:r>
          </a:p>
          <a:p>
            <a:pPr lvl="1">
              <a:buFont typeface="Wingdings" panose="05000000000000000000" pitchFamily="2" charset="2"/>
              <a:buNone/>
            </a:pPr>
            <a:r>
              <a:rPr lang="en-US"/>
              <a:t>b. $  28,230</a:t>
            </a:r>
          </a:p>
          <a:p>
            <a:pPr lvl="1">
              <a:buFont typeface="Wingdings" panose="05000000000000000000" pitchFamily="2" charset="2"/>
              <a:buNone/>
            </a:pPr>
            <a:r>
              <a:rPr lang="en-US"/>
              <a:t>c. $  92,340</a:t>
            </a:r>
          </a:p>
          <a:p>
            <a:pPr lvl="1">
              <a:buFont typeface="Wingdings" panose="05000000000000000000" pitchFamily="2" charset="2"/>
              <a:buNone/>
            </a:pPr>
            <a:r>
              <a:rPr lang="en-US"/>
              <a:t>d. $132,916</a:t>
            </a:r>
          </a:p>
        </p:txBody>
      </p:sp>
    </p:spTree>
    <p:extLst>
      <p:ext uri="{BB962C8B-B14F-4D97-AF65-F5344CB8AC3E}">
        <p14:creationId xmlns:p14="http://schemas.microsoft.com/office/powerpoint/2010/main" xmlns="" val="3802620481"/>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58402" name="Rectangle 2"/>
          <p:cNvSpPr>
            <a:spLocks noGrp="1" noChangeArrowheads="1"/>
          </p:cNvSpPr>
          <p:nvPr>
            <p:ph type="body" idx="1"/>
          </p:nvPr>
        </p:nvSpPr>
        <p:spPr>
          <a:xfrm>
            <a:off x="685800" y="1600200"/>
            <a:ext cx="8153400" cy="3581400"/>
          </a:xfrm>
          <a:solidFill>
            <a:schemeClr val="bg1"/>
          </a:solidFill>
          <a:ln w="12699">
            <a:solidFill>
              <a:srgbClr val="000000"/>
            </a:solidFill>
            <a:miter lim="800000"/>
            <a:headEnd/>
            <a:tailEnd/>
          </a:ln>
          <a:effectLst>
            <a:outerShdw dist="35921" dir="2700000" algn="ctr" rotWithShape="0">
              <a:srgbClr val="000000"/>
            </a:outerShdw>
          </a:effectLst>
        </p:spPr>
        <p:txBody>
          <a:bodyPr lIns="90488" tIns="44450" rIns="90488" bIns="44450"/>
          <a:lstStyle/>
          <a:p>
            <a:pPr>
              <a:buFont typeface="Times" panose="02020603050405020304" pitchFamily="18" charset="0"/>
              <a:buNone/>
            </a:pPr>
            <a:r>
              <a:rPr lang="en-US" sz="2600"/>
              <a:t> 	What is the net present value of the contract with the local bank?</a:t>
            </a:r>
          </a:p>
          <a:p>
            <a:pPr lvl="1">
              <a:buFont typeface="Wingdings" panose="05000000000000000000" pitchFamily="2" charset="2"/>
              <a:buNone/>
            </a:pPr>
            <a:r>
              <a:rPr lang="en-US">
                <a:solidFill>
                  <a:schemeClr val="accent1"/>
                </a:solidFill>
              </a:rPr>
              <a:t>a. $150,000</a:t>
            </a:r>
          </a:p>
          <a:p>
            <a:pPr lvl="1">
              <a:buFont typeface="Wingdings" panose="05000000000000000000" pitchFamily="2" charset="2"/>
              <a:buNone/>
            </a:pPr>
            <a:r>
              <a:rPr lang="en-US"/>
              <a:t>b. $  28,230</a:t>
            </a:r>
          </a:p>
          <a:p>
            <a:pPr lvl="1">
              <a:buFont typeface="Wingdings" panose="05000000000000000000" pitchFamily="2" charset="2"/>
              <a:buNone/>
            </a:pPr>
            <a:r>
              <a:rPr lang="en-US">
                <a:solidFill>
                  <a:schemeClr val="accent1"/>
                </a:solidFill>
              </a:rPr>
              <a:t>c. $  92,340</a:t>
            </a:r>
          </a:p>
          <a:p>
            <a:pPr lvl="1">
              <a:buFont typeface="Wingdings" panose="05000000000000000000" pitchFamily="2" charset="2"/>
              <a:buNone/>
            </a:pPr>
            <a:r>
              <a:rPr lang="en-US">
                <a:solidFill>
                  <a:schemeClr val="accent1"/>
                </a:solidFill>
              </a:rPr>
              <a:t>d. $132,916</a:t>
            </a:r>
          </a:p>
        </p:txBody>
      </p:sp>
      <p:sp>
        <p:nvSpPr>
          <p:cNvPr id="358403" name="Rectangle 3"/>
          <p:cNvSpPr>
            <a:spLocks noGrp="1" noChangeArrowheads="1"/>
          </p:cNvSpPr>
          <p:nvPr>
            <p:ph type="title"/>
          </p:nvPr>
        </p:nvSpPr>
        <p:spPr>
          <a:xfrm>
            <a:off x="457200" y="457200"/>
            <a:ext cx="8229600" cy="933450"/>
          </a:xfrm>
          <a:noFill/>
          <a:ln/>
          <a:extLst>
            <a:ext uri="{91240B29-F687-4F45-9708-019B960494DF}">
              <a14:hiddenLine xmlns:a14="http://schemas.microsoft.com/office/drawing/2010/main" xmlns="" w="12699">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lstStyle/>
          <a:p>
            <a:r>
              <a:rPr lang="en-US" dirty="0"/>
              <a:t>Quick Check </a:t>
            </a:r>
            <a:r>
              <a:rPr lang="en-US" sz="3200" dirty="0">
                <a:sym typeface="Wingdings" panose="05000000000000000000" pitchFamily="2" charset="2"/>
              </a:rPr>
              <a:t></a:t>
            </a:r>
          </a:p>
        </p:txBody>
      </p:sp>
      <p:sp>
        <p:nvSpPr>
          <p:cNvPr id="358404" name="Oval 4"/>
          <p:cNvSpPr>
            <a:spLocks noChangeArrowheads="1"/>
          </p:cNvSpPr>
          <p:nvPr/>
        </p:nvSpPr>
        <p:spPr bwMode="auto">
          <a:xfrm>
            <a:off x="990600" y="2895600"/>
            <a:ext cx="635000" cy="635000"/>
          </a:xfrm>
          <a:prstGeom prst="ellipse">
            <a:avLst/>
          </a:prstGeom>
          <a:noFill/>
          <a:ln w="50799">
            <a:solidFill>
              <a:srgbClr val="FF0000"/>
            </a:solidFill>
            <a:round/>
            <a:headEnd/>
            <a:tailEnd/>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aphicFrame>
        <p:nvGraphicFramePr>
          <p:cNvPr id="358405" name="Object 5"/>
          <p:cNvGraphicFramePr>
            <a:graphicFrameLocks/>
          </p:cNvGraphicFramePr>
          <p:nvPr/>
        </p:nvGraphicFramePr>
        <p:xfrm>
          <a:off x="457200" y="4114800"/>
          <a:ext cx="8458200" cy="2438400"/>
        </p:xfrm>
        <a:graphic>
          <a:graphicData uri="http://schemas.openxmlformats.org/presentationml/2006/ole">
            <p:oleObj spid="_x0000_s96265" name="Worksheet" r:id="rId4" imgW="4648680" imgH="1604160" progId="Excel.Sheet.8">
              <p:embed/>
            </p:oleObj>
          </a:graphicData>
        </a:graphic>
      </p:graphicFrame>
    </p:spTree>
    <p:extLst>
      <p:ext uri="{BB962C8B-B14F-4D97-AF65-F5344CB8AC3E}">
        <p14:creationId xmlns:p14="http://schemas.microsoft.com/office/powerpoint/2010/main" xmlns="" val="4013968962"/>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58404"/>
                                        </p:tgtEl>
                                        <p:attrNameLst>
                                          <p:attrName>style.visibility</p:attrName>
                                        </p:attrNameLst>
                                      </p:cBhvr>
                                      <p:to>
                                        <p:strVal val="visible"/>
                                      </p:to>
                                    </p:set>
                                    <p:anim calcmode="lin" valueType="num">
                                      <p:cBhvr additive="base">
                                        <p:cTn id="7" dur="500" fill="hold"/>
                                        <p:tgtEl>
                                          <p:spTgt spid="358404"/>
                                        </p:tgtEl>
                                        <p:attrNameLst>
                                          <p:attrName>ppt_x</p:attrName>
                                        </p:attrNameLst>
                                      </p:cBhvr>
                                      <p:tavLst>
                                        <p:tav tm="0">
                                          <p:val>
                                            <p:strVal val="0-#ppt_w/2"/>
                                          </p:val>
                                        </p:tav>
                                        <p:tav tm="100000">
                                          <p:val>
                                            <p:strVal val="#ppt_x"/>
                                          </p:val>
                                        </p:tav>
                                      </p:tavLst>
                                    </p:anim>
                                    <p:anim calcmode="lin" valueType="num">
                                      <p:cBhvr additive="base">
                                        <p:cTn id="8" dur="500" fill="hold"/>
                                        <p:tgtEl>
                                          <p:spTgt spid="358404"/>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2" presetClass="entr" presetSubtype="1" fill="hold" nodeType="afterEffect">
                                  <p:stCondLst>
                                    <p:cond delay="0"/>
                                  </p:stCondLst>
                                  <p:childTnLst>
                                    <p:set>
                                      <p:cBhvr>
                                        <p:cTn id="11" dur="1" fill="hold">
                                          <p:stCondLst>
                                            <p:cond delay="0"/>
                                          </p:stCondLst>
                                        </p:cTn>
                                        <p:tgtEl>
                                          <p:spTgt spid="358405"/>
                                        </p:tgtEl>
                                        <p:attrNameLst>
                                          <p:attrName>style.visibility</p:attrName>
                                        </p:attrNameLst>
                                      </p:cBhvr>
                                      <p:to>
                                        <p:strVal val="visible"/>
                                      </p:to>
                                    </p:set>
                                    <p:animEffect transition="in" filter="wipe(up)">
                                      <p:cBhvr>
                                        <p:cTn id="12" dur="500"/>
                                        <p:tgtEl>
                                          <p:spTgt spid="3584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04" grpId="0" animBg="1"/>
    </p:bldLst>
  </p:timing>
</p:sld>
</file>

<file path=ppt/slides/slide14.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360450" name="Rectangle 2"/>
          <p:cNvSpPr>
            <a:spLocks noGrp="1" noChangeArrowheads="1"/>
          </p:cNvSpPr>
          <p:nvPr>
            <p:ph type="title"/>
          </p:nvPr>
        </p:nvSpPr>
        <p:spPr>
          <a:xfrm>
            <a:off x="457200" y="381000"/>
            <a:ext cx="8229600" cy="857250"/>
          </a:xfrm>
          <a:noFill/>
          <a:ln/>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lstStyle/>
          <a:p>
            <a:r>
              <a:rPr lang="en-US" dirty="0"/>
              <a:t>Internal Rate of Return Method</a:t>
            </a:r>
          </a:p>
        </p:txBody>
      </p:sp>
      <p:sp>
        <p:nvSpPr>
          <p:cNvPr id="360451" name="Rectangle 3"/>
          <p:cNvSpPr>
            <a:spLocks noGrp="1" noChangeArrowheads="1"/>
          </p:cNvSpPr>
          <p:nvPr>
            <p:ph type="body" idx="1"/>
          </p:nvPr>
        </p:nvSpPr>
        <p:spPr>
          <a:xfrm>
            <a:off x="152400" y="1371600"/>
            <a:ext cx="8686800" cy="525780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r>
              <a:rPr lang="en-US">
                <a:effectLst>
                  <a:outerShdw blurRad="38100" dist="38100" dir="2700000" algn="tl">
                    <a:srgbClr val="FFFFFF"/>
                  </a:outerShdw>
                </a:effectLst>
              </a:rPr>
              <a:t>The </a:t>
            </a:r>
            <a:r>
              <a:rPr lang="en-US" b="1">
                <a:solidFill>
                  <a:srgbClr val="FF0000"/>
                </a:solidFill>
                <a:effectLst>
                  <a:outerShdw blurRad="38100" dist="38100" dir="2700000" algn="tl">
                    <a:srgbClr val="000000"/>
                  </a:outerShdw>
                </a:effectLst>
              </a:rPr>
              <a:t>internal rate of return</a:t>
            </a:r>
            <a:r>
              <a:rPr lang="en-US">
                <a:effectLst>
                  <a:outerShdw blurRad="38100" dist="38100" dir="2700000" algn="tl">
                    <a:srgbClr val="FFFFFF"/>
                  </a:outerShdw>
                </a:effectLst>
              </a:rPr>
              <a:t> is the rate of return</a:t>
            </a:r>
            <a:r>
              <a:rPr lang="en-US">
                <a:solidFill>
                  <a:schemeClr val="accent2"/>
                </a:solidFill>
                <a:effectLst>
                  <a:outerShdw blurRad="38100" dist="38100" dir="2700000" algn="tl">
                    <a:srgbClr val="000000"/>
                  </a:outerShdw>
                </a:effectLst>
              </a:rPr>
              <a:t> </a:t>
            </a:r>
            <a:r>
              <a:rPr lang="en-US">
                <a:effectLst>
                  <a:outerShdw blurRad="38100" dist="38100" dir="2700000" algn="tl">
                    <a:srgbClr val="FFFFFF"/>
                  </a:outerShdw>
                </a:effectLst>
              </a:rPr>
              <a:t>promised by an investment project over its useful life. It is computed by finding the discount rate that will cause the </a:t>
            </a:r>
            <a:r>
              <a:rPr lang="en-US" b="1">
                <a:solidFill>
                  <a:srgbClr val="FF3300"/>
                </a:solidFill>
                <a:effectLst>
                  <a:outerShdw blurRad="38100" dist="38100" dir="2700000" algn="tl">
                    <a:srgbClr val="000000"/>
                  </a:outerShdw>
                </a:effectLst>
              </a:rPr>
              <a:t>net present value</a:t>
            </a:r>
            <a:r>
              <a:rPr lang="en-US">
                <a:effectLst>
                  <a:outerShdw blurRad="38100" dist="38100" dir="2700000" algn="tl">
                    <a:srgbClr val="FFFFFF"/>
                  </a:outerShdw>
                </a:effectLst>
              </a:rPr>
              <a:t> of a project to be </a:t>
            </a:r>
            <a:r>
              <a:rPr lang="en-US" b="1">
                <a:solidFill>
                  <a:srgbClr val="FF3300"/>
                </a:solidFill>
                <a:effectLst>
                  <a:outerShdw blurRad="38100" dist="38100" dir="2700000" algn="tl">
                    <a:srgbClr val="000000"/>
                  </a:outerShdw>
                </a:effectLst>
              </a:rPr>
              <a:t>zero</a:t>
            </a:r>
            <a:r>
              <a:rPr lang="en-US">
                <a:effectLst>
                  <a:outerShdw blurRad="38100" dist="38100" dir="2700000" algn="tl">
                    <a:srgbClr val="FFFFFF"/>
                  </a:outerShdw>
                </a:effectLst>
              </a:rPr>
              <a:t>.</a:t>
            </a:r>
          </a:p>
          <a:p>
            <a:r>
              <a:rPr lang="en-US">
                <a:effectLst>
                  <a:outerShdw blurRad="38100" dist="38100" dir="2700000" algn="tl">
                    <a:srgbClr val="FFFFFF"/>
                  </a:outerShdw>
                </a:effectLst>
              </a:rPr>
              <a:t>It works very well if a project’s cash flows are identical every year.  If the annual cash flows are not identical, a trial and error process must be used to find the internal rate of return.</a:t>
            </a:r>
          </a:p>
        </p:txBody>
      </p:sp>
      <p:grpSp>
        <p:nvGrpSpPr>
          <p:cNvPr id="360452" name="Group 4"/>
          <p:cNvGrpSpPr>
            <a:grpSpLocks/>
          </p:cNvGrpSpPr>
          <p:nvPr/>
        </p:nvGrpSpPr>
        <p:grpSpPr bwMode="auto">
          <a:xfrm>
            <a:off x="7620000" y="5181600"/>
            <a:ext cx="1406525" cy="1295400"/>
            <a:chOff x="2314" y="3007"/>
            <a:chExt cx="1212" cy="1161"/>
          </a:xfrm>
        </p:grpSpPr>
        <p:sp>
          <p:nvSpPr>
            <p:cNvPr id="360453" name="Freeform 5"/>
            <p:cNvSpPr>
              <a:spLocks/>
            </p:cNvSpPr>
            <p:nvPr/>
          </p:nvSpPr>
          <p:spPr bwMode="auto">
            <a:xfrm>
              <a:off x="3286" y="3794"/>
              <a:ext cx="233" cy="216"/>
            </a:xfrm>
            <a:custGeom>
              <a:avLst/>
              <a:gdLst>
                <a:gd name="T0" fmla="*/ 275 w 1864"/>
                <a:gd name="T1" fmla="*/ 0 h 1727"/>
                <a:gd name="T2" fmla="*/ 0 w 1864"/>
                <a:gd name="T3" fmla="*/ 847 h 1727"/>
                <a:gd name="T4" fmla="*/ 246 w 1864"/>
                <a:gd name="T5" fmla="*/ 1515 h 1727"/>
                <a:gd name="T6" fmla="*/ 987 w 1864"/>
                <a:gd name="T7" fmla="*/ 1515 h 1727"/>
                <a:gd name="T8" fmla="*/ 1864 w 1864"/>
                <a:gd name="T9" fmla="*/ 1727 h 1727"/>
                <a:gd name="T10" fmla="*/ 1288 w 1864"/>
                <a:gd name="T11" fmla="*/ 1092 h 1727"/>
                <a:gd name="T12" fmla="*/ 1288 w 1864"/>
                <a:gd name="T13" fmla="*/ 952 h 1727"/>
                <a:gd name="T14" fmla="*/ 1426 w 1864"/>
                <a:gd name="T15" fmla="*/ 563 h 1727"/>
                <a:gd name="T16" fmla="*/ 767 w 1864"/>
                <a:gd name="T17" fmla="*/ 388 h 1727"/>
                <a:gd name="T18" fmla="*/ 275 w 1864"/>
                <a:gd name="T19" fmla="*/ 0 h 1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64" h="1727">
                  <a:moveTo>
                    <a:pt x="275" y="0"/>
                  </a:moveTo>
                  <a:lnTo>
                    <a:pt x="0" y="847"/>
                  </a:lnTo>
                  <a:lnTo>
                    <a:pt x="246" y="1515"/>
                  </a:lnTo>
                  <a:lnTo>
                    <a:pt x="987" y="1515"/>
                  </a:lnTo>
                  <a:lnTo>
                    <a:pt x="1864" y="1727"/>
                  </a:lnTo>
                  <a:lnTo>
                    <a:pt x="1288" y="1092"/>
                  </a:lnTo>
                  <a:lnTo>
                    <a:pt x="1288" y="952"/>
                  </a:lnTo>
                  <a:lnTo>
                    <a:pt x="1426" y="563"/>
                  </a:lnTo>
                  <a:lnTo>
                    <a:pt x="767" y="388"/>
                  </a:lnTo>
                  <a:lnTo>
                    <a:pt x="275" y="0"/>
                  </a:lnTo>
                  <a:close/>
                </a:path>
              </a:pathLst>
            </a:custGeom>
            <a:solidFill>
              <a:srgbClr val="FFC98E"/>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0454" name="Freeform 6"/>
            <p:cNvSpPr>
              <a:spLocks/>
            </p:cNvSpPr>
            <p:nvPr/>
          </p:nvSpPr>
          <p:spPr bwMode="auto">
            <a:xfrm>
              <a:off x="3049" y="3743"/>
              <a:ext cx="91" cy="83"/>
            </a:xfrm>
            <a:custGeom>
              <a:avLst/>
              <a:gdLst>
                <a:gd name="T0" fmla="*/ 0 w 728"/>
                <a:gd name="T1" fmla="*/ 102 h 663"/>
                <a:gd name="T2" fmla="*/ 211 w 728"/>
                <a:gd name="T3" fmla="*/ 425 h 663"/>
                <a:gd name="T4" fmla="*/ 621 w 728"/>
                <a:gd name="T5" fmla="*/ 663 h 663"/>
                <a:gd name="T6" fmla="*/ 728 w 728"/>
                <a:gd name="T7" fmla="*/ 527 h 663"/>
                <a:gd name="T8" fmla="*/ 344 w 728"/>
                <a:gd name="T9" fmla="*/ 0 h 663"/>
                <a:gd name="T10" fmla="*/ 0 w 728"/>
                <a:gd name="T11" fmla="*/ 102 h 663"/>
              </a:gdLst>
              <a:ahLst/>
              <a:cxnLst>
                <a:cxn ang="0">
                  <a:pos x="T0" y="T1"/>
                </a:cxn>
                <a:cxn ang="0">
                  <a:pos x="T2" y="T3"/>
                </a:cxn>
                <a:cxn ang="0">
                  <a:pos x="T4" y="T5"/>
                </a:cxn>
                <a:cxn ang="0">
                  <a:pos x="T6" y="T7"/>
                </a:cxn>
                <a:cxn ang="0">
                  <a:pos x="T8" y="T9"/>
                </a:cxn>
                <a:cxn ang="0">
                  <a:pos x="T10" y="T11"/>
                </a:cxn>
              </a:cxnLst>
              <a:rect l="0" t="0" r="r" b="b"/>
              <a:pathLst>
                <a:path w="728" h="663">
                  <a:moveTo>
                    <a:pt x="0" y="102"/>
                  </a:moveTo>
                  <a:lnTo>
                    <a:pt x="211" y="425"/>
                  </a:lnTo>
                  <a:lnTo>
                    <a:pt x="621" y="663"/>
                  </a:lnTo>
                  <a:lnTo>
                    <a:pt x="728" y="527"/>
                  </a:lnTo>
                  <a:lnTo>
                    <a:pt x="344" y="0"/>
                  </a:lnTo>
                  <a:lnTo>
                    <a:pt x="0" y="102"/>
                  </a:lnTo>
                  <a:close/>
                </a:path>
              </a:pathLst>
            </a:custGeom>
            <a:solidFill>
              <a:srgbClr val="70230C"/>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0455" name="Freeform 7"/>
            <p:cNvSpPr>
              <a:spLocks/>
            </p:cNvSpPr>
            <p:nvPr/>
          </p:nvSpPr>
          <p:spPr bwMode="auto">
            <a:xfrm>
              <a:off x="2331" y="3558"/>
              <a:ext cx="616" cy="602"/>
            </a:xfrm>
            <a:custGeom>
              <a:avLst/>
              <a:gdLst>
                <a:gd name="T0" fmla="*/ 0 w 4921"/>
                <a:gd name="T1" fmla="*/ 4356 h 4817"/>
                <a:gd name="T2" fmla="*/ 993 w 4921"/>
                <a:gd name="T3" fmla="*/ 3863 h 4817"/>
                <a:gd name="T4" fmla="*/ 1045 w 4921"/>
                <a:gd name="T5" fmla="*/ 885 h 4817"/>
                <a:gd name="T6" fmla="*/ 4763 w 4921"/>
                <a:gd name="T7" fmla="*/ 0 h 4817"/>
                <a:gd name="T8" fmla="*/ 4882 w 4921"/>
                <a:gd name="T9" fmla="*/ 101 h 4817"/>
                <a:gd name="T10" fmla="*/ 4921 w 4921"/>
                <a:gd name="T11" fmla="*/ 3914 h 4817"/>
                <a:gd name="T12" fmla="*/ 3254 w 4921"/>
                <a:gd name="T13" fmla="*/ 4817 h 4817"/>
                <a:gd name="T14" fmla="*/ 2964 w 4921"/>
                <a:gd name="T15" fmla="*/ 4646 h 4817"/>
                <a:gd name="T16" fmla="*/ 4420 w 4921"/>
                <a:gd name="T17" fmla="*/ 3812 h 4817"/>
                <a:gd name="T18" fmla="*/ 4446 w 4921"/>
                <a:gd name="T19" fmla="*/ 1140 h 4817"/>
                <a:gd name="T20" fmla="*/ 1243 w 4921"/>
                <a:gd name="T21" fmla="*/ 1720 h 4817"/>
                <a:gd name="T22" fmla="*/ 1363 w 4921"/>
                <a:gd name="T23" fmla="*/ 3949 h 4817"/>
                <a:gd name="T24" fmla="*/ 145 w 4921"/>
                <a:gd name="T25" fmla="*/ 4442 h 4817"/>
                <a:gd name="T26" fmla="*/ 0 w 4921"/>
                <a:gd name="T27" fmla="*/ 4356 h 4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921" h="4817">
                  <a:moveTo>
                    <a:pt x="0" y="4356"/>
                  </a:moveTo>
                  <a:lnTo>
                    <a:pt x="993" y="3863"/>
                  </a:lnTo>
                  <a:lnTo>
                    <a:pt x="1045" y="885"/>
                  </a:lnTo>
                  <a:lnTo>
                    <a:pt x="4763" y="0"/>
                  </a:lnTo>
                  <a:lnTo>
                    <a:pt x="4882" y="101"/>
                  </a:lnTo>
                  <a:lnTo>
                    <a:pt x="4921" y="3914"/>
                  </a:lnTo>
                  <a:lnTo>
                    <a:pt x="3254" y="4817"/>
                  </a:lnTo>
                  <a:lnTo>
                    <a:pt x="2964" y="4646"/>
                  </a:lnTo>
                  <a:lnTo>
                    <a:pt x="4420" y="3812"/>
                  </a:lnTo>
                  <a:lnTo>
                    <a:pt x="4446" y="1140"/>
                  </a:lnTo>
                  <a:lnTo>
                    <a:pt x="1243" y="1720"/>
                  </a:lnTo>
                  <a:lnTo>
                    <a:pt x="1363" y="3949"/>
                  </a:lnTo>
                  <a:lnTo>
                    <a:pt x="145" y="4442"/>
                  </a:lnTo>
                  <a:lnTo>
                    <a:pt x="0" y="4356"/>
                  </a:lnTo>
                  <a:close/>
                </a:path>
              </a:pathLst>
            </a:custGeom>
            <a:solidFill>
              <a:srgbClr val="FFEA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0456" name="Freeform 8"/>
            <p:cNvSpPr>
              <a:spLocks/>
            </p:cNvSpPr>
            <p:nvPr/>
          </p:nvSpPr>
          <p:spPr bwMode="auto">
            <a:xfrm>
              <a:off x="3134" y="3474"/>
              <a:ext cx="276" cy="159"/>
            </a:xfrm>
            <a:custGeom>
              <a:avLst/>
              <a:gdLst>
                <a:gd name="T0" fmla="*/ 0 w 2204"/>
                <a:gd name="T1" fmla="*/ 429 h 1271"/>
                <a:gd name="T2" fmla="*/ 521 w 2204"/>
                <a:gd name="T3" fmla="*/ 395 h 1271"/>
                <a:gd name="T4" fmla="*/ 1001 w 2204"/>
                <a:gd name="T5" fmla="*/ 0 h 1271"/>
                <a:gd name="T6" fmla="*/ 1737 w 2204"/>
                <a:gd name="T7" fmla="*/ 291 h 1271"/>
                <a:gd name="T8" fmla="*/ 2204 w 2204"/>
                <a:gd name="T9" fmla="*/ 446 h 1271"/>
                <a:gd name="T10" fmla="*/ 1697 w 2204"/>
                <a:gd name="T11" fmla="*/ 909 h 1271"/>
                <a:gd name="T12" fmla="*/ 747 w 2204"/>
                <a:gd name="T13" fmla="*/ 1271 h 1271"/>
                <a:gd name="T14" fmla="*/ 386 w 2204"/>
                <a:gd name="T15" fmla="*/ 825 h 1271"/>
                <a:gd name="T16" fmla="*/ 93 w 2204"/>
                <a:gd name="T17" fmla="*/ 549 h 1271"/>
                <a:gd name="T18" fmla="*/ 0 w 2204"/>
                <a:gd name="T19" fmla="*/ 429 h 1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04" h="1271">
                  <a:moveTo>
                    <a:pt x="0" y="429"/>
                  </a:moveTo>
                  <a:lnTo>
                    <a:pt x="521" y="395"/>
                  </a:lnTo>
                  <a:lnTo>
                    <a:pt x="1001" y="0"/>
                  </a:lnTo>
                  <a:lnTo>
                    <a:pt x="1737" y="291"/>
                  </a:lnTo>
                  <a:lnTo>
                    <a:pt x="2204" y="446"/>
                  </a:lnTo>
                  <a:lnTo>
                    <a:pt x="1697" y="909"/>
                  </a:lnTo>
                  <a:lnTo>
                    <a:pt x="747" y="1271"/>
                  </a:lnTo>
                  <a:lnTo>
                    <a:pt x="386" y="825"/>
                  </a:lnTo>
                  <a:lnTo>
                    <a:pt x="93" y="549"/>
                  </a:lnTo>
                  <a:lnTo>
                    <a:pt x="0" y="429"/>
                  </a:lnTo>
                  <a:close/>
                </a:path>
              </a:pathLst>
            </a:custGeom>
            <a:solidFill>
              <a:srgbClr val="FFEA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0457" name="Freeform 9"/>
            <p:cNvSpPr>
              <a:spLocks/>
            </p:cNvSpPr>
            <p:nvPr/>
          </p:nvSpPr>
          <p:spPr bwMode="auto">
            <a:xfrm>
              <a:off x="3071" y="3322"/>
              <a:ext cx="349" cy="186"/>
            </a:xfrm>
            <a:custGeom>
              <a:avLst/>
              <a:gdLst>
                <a:gd name="T0" fmla="*/ 2392 w 2792"/>
                <a:gd name="T1" fmla="*/ 0 h 1493"/>
                <a:gd name="T2" fmla="*/ 2792 w 2792"/>
                <a:gd name="T3" fmla="*/ 136 h 1493"/>
                <a:gd name="T4" fmla="*/ 1897 w 2792"/>
                <a:gd name="T5" fmla="*/ 1493 h 1493"/>
                <a:gd name="T6" fmla="*/ 0 w 2792"/>
                <a:gd name="T7" fmla="*/ 205 h 1493"/>
                <a:gd name="T8" fmla="*/ 2392 w 2792"/>
                <a:gd name="T9" fmla="*/ 0 h 1493"/>
              </a:gdLst>
              <a:ahLst/>
              <a:cxnLst>
                <a:cxn ang="0">
                  <a:pos x="T0" y="T1"/>
                </a:cxn>
                <a:cxn ang="0">
                  <a:pos x="T2" y="T3"/>
                </a:cxn>
                <a:cxn ang="0">
                  <a:pos x="T4" y="T5"/>
                </a:cxn>
                <a:cxn ang="0">
                  <a:pos x="T6" y="T7"/>
                </a:cxn>
                <a:cxn ang="0">
                  <a:pos x="T8" y="T9"/>
                </a:cxn>
              </a:cxnLst>
              <a:rect l="0" t="0" r="r" b="b"/>
              <a:pathLst>
                <a:path w="2792" h="1493">
                  <a:moveTo>
                    <a:pt x="2392" y="0"/>
                  </a:moveTo>
                  <a:lnTo>
                    <a:pt x="2792" y="136"/>
                  </a:lnTo>
                  <a:lnTo>
                    <a:pt x="1897" y="1493"/>
                  </a:lnTo>
                  <a:lnTo>
                    <a:pt x="0" y="205"/>
                  </a:lnTo>
                  <a:lnTo>
                    <a:pt x="2392" y="0"/>
                  </a:lnTo>
                  <a:close/>
                </a:path>
              </a:pathLst>
            </a:custGeom>
            <a:solidFill>
              <a:srgbClr val="51515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0458" name="Freeform 10"/>
            <p:cNvSpPr>
              <a:spLocks/>
            </p:cNvSpPr>
            <p:nvPr/>
          </p:nvSpPr>
          <p:spPr bwMode="auto">
            <a:xfrm>
              <a:off x="3079" y="3204"/>
              <a:ext cx="346" cy="277"/>
            </a:xfrm>
            <a:custGeom>
              <a:avLst/>
              <a:gdLst>
                <a:gd name="T0" fmla="*/ 1483 w 2764"/>
                <a:gd name="T1" fmla="*/ 0 h 2217"/>
                <a:gd name="T2" fmla="*/ 2097 w 2764"/>
                <a:gd name="T3" fmla="*/ 275 h 2217"/>
                <a:gd name="T4" fmla="*/ 2764 w 2764"/>
                <a:gd name="T5" fmla="*/ 395 h 2217"/>
                <a:gd name="T6" fmla="*/ 2458 w 2764"/>
                <a:gd name="T7" fmla="*/ 756 h 2217"/>
                <a:gd name="T8" fmla="*/ 2618 w 2764"/>
                <a:gd name="T9" fmla="*/ 807 h 2217"/>
                <a:gd name="T10" fmla="*/ 1736 w 2764"/>
                <a:gd name="T11" fmla="*/ 2217 h 2217"/>
                <a:gd name="T12" fmla="*/ 1188 w 2764"/>
                <a:gd name="T13" fmla="*/ 1856 h 2217"/>
                <a:gd name="T14" fmla="*/ 0 w 2764"/>
                <a:gd name="T15" fmla="*/ 1185 h 2217"/>
                <a:gd name="T16" fmla="*/ 1483 w 2764"/>
                <a:gd name="T17" fmla="*/ 0 h 2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64" h="2217">
                  <a:moveTo>
                    <a:pt x="1483" y="0"/>
                  </a:moveTo>
                  <a:lnTo>
                    <a:pt x="2097" y="275"/>
                  </a:lnTo>
                  <a:lnTo>
                    <a:pt x="2764" y="395"/>
                  </a:lnTo>
                  <a:lnTo>
                    <a:pt x="2458" y="756"/>
                  </a:lnTo>
                  <a:lnTo>
                    <a:pt x="2618" y="807"/>
                  </a:lnTo>
                  <a:lnTo>
                    <a:pt x="1736" y="2217"/>
                  </a:lnTo>
                  <a:lnTo>
                    <a:pt x="1188" y="1856"/>
                  </a:lnTo>
                  <a:lnTo>
                    <a:pt x="0" y="1185"/>
                  </a:lnTo>
                  <a:lnTo>
                    <a:pt x="1483"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0459" name="Freeform 11"/>
            <p:cNvSpPr>
              <a:spLocks/>
            </p:cNvSpPr>
            <p:nvPr/>
          </p:nvSpPr>
          <p:spPr bwMode="auto">
            <a:xfrm>
              <a:off x="3326" y="3085"/>
              <a:ext cx="194" cy="153"/>
            </a:xfrm>
            <a:custGeom>
              <a:avLst/>
              <a:gdLst>
                <a:gd name="T0" fmla="*/ 547 w 1550"/>
                <a:gd name="T1" fmla="*/ 138 h 1220"/>
                <a:gd name="T2" fmla="*/ 1550 w 1550"/>
                <a:gd name="T3" fmla="*/ 1031 h 1220"/>
                <a:gd name="T4" fmla="*/ 1483 w 1550"/>
                <a:gd name="T5" fmla="*/ 1220 h 1220"/>
                <a:gd name="T6" fmla="*/ 1348 w 1550"/>
                <a:gd name="T7" fmla="*/ 1202 h 1220"/>
                <a:gd name="T8" fmla="*/ 239 w 1550"/>
                <a:gd name="T9" fmla="*/ 464 h 1220"/>
                <a:gd name="T10" fmla="*/ 254 w 1550"/>
                <a:gd name="T11" fmla="*/ 308 h 1220"/>
                <a:gd name="T12" fmla="*/ 187 w 1550"/>
                <a:gd name="T13" fmla="*/ 274 h 1220"/>
                <a:gd name="T14" fmla="*/ 173 w 1550"/>
                <a:gd name="T15" fmla="*/ 171 h 1220"/>
                <a:gd name="T16" fmla="*/ 0 w 1550"/>
                <a:gd name="T17" fmla="*/ 103 h 1220"/>
                <a:gd name="T18" fmla="*/ 26 w 1550"/>
                <a:gd name="T19" fmla="*/ 0 h 1220"/>
                <a:gd name="T20" fmla="*/ 213 w 1550"/>
                <a:gd name="T21" fmla="*/ 138 h 1220"/>
                <a:gd name="T22" fmla="*/ 267 w 1550"/>
                <a:gd name="T23" fmla="*/ 87 h 1220"/>
                <a:gd name="T24" fmla="*/ 428 w 1550"/>
                <a:gd name="T25" fmla="*/ 138 h 1220"/>
                <a:gd name="T26" fmla="*/ 547 w 1550"/>
                <a:gd name="T27" fmla="*/ 138 h 1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50" h="1220">
                  <a:moveTo>
                    <a:pt x="547" y="138"/>
                  </a:moveTo>
                  <a:lnTo>
                    <a:pt x="1550" y="1031"/>
                  </a:lnTo>
                  <a:lnTo>
                    <a:pt x="1483" y="1220"/>
                  </a:lnTo>
                  <a:lnTo>
                    <a:pt x="1348" y="1202"/>
                  </a:lnTo>
                  <a:lnTo>
                    <a:pt x="239" y="464"/>
                  </a:lnTo>
                  <a:lnTo>
                    <a:pt x="254" y="308"/>
                  </a:lnTo>
                  <a:lnTo>
                    <a:pt x="187" y="274"/>
                  </a:lnTo>
                  <a:lnTo>
                    <a:pt x="173" y="171"/>
                  </a:lnTo>
                  <a:lnTo>
                    <a:pt x="0" y="103"/>
                  </a:lnTo>
                  <a:lnTo>
                    <a:pt x="26" y="0"/>
                  </a:lnTo>
                  <a:lnTo>
                    <a:pt x="213" y="138"/>
                  </a:lnTo>
                  <a:lnTo>
                    <a:pt x="267" y="87"/>
                  </a:lnTo>
                  <a:lnTo>
                    <a:pt x="428" y="138"/>
                  </a:lnTo>
                  <a:lnTo>
                    <a:pt x="547" y="138"/>
                  </a:lnTo>
                  <a:close/>
                </a:path>
              </a:pathLst>
            </a:custGeom>
            <a:solidFill>
              <a:srgbClr val="0CC10C"/>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0460" name="Freeform 12"/>
            <p:cNvSpPr>
              <a:spLocks/>
            </p:cNvSpPr>
            <p:nvPr/>
          </p:nvSpPr>
          <p:spPr bwMode="auto">
            <a:xfrm>
              <a:off x="3076" y="3012"/>
              <a:ext cx="227" cy="344"/>
            </a:xfrm>
            <a:custGeom>
              <a:avLst/>
              <a:gdLst>
                <a:gd name="T0" fmla="*/ 1819 w 1819"/>
                <a:gd name="T1" fmla="*/ 0 h 2748"/>
                <a:gd name="T2" fmla="*/ 1070 w 1819"/>
                <a:gd name="T3" fmla="*/ 928 h 2748"/>
                <a:gd name="T4" fmla="*/ 482 w 1819"/>
                <a:gd name="T5" fmla="*/ 1133 h 2748"/>
                <a:gd name="T6" fmla="*/ 0 w 1819"/>
                <a:gd name="T7" fmla="*/ 2714 h 2748"/>
                <a:gd name="T8" fmla="*/ 82 w 1819"/>
                <a:gd name="T9" fmla="*/ 2748 h 2748"/>
                <a:gd name="T10" fmla="*/ 1377 w 1819"/>
                <a:gd name="T11" fmla="*/ 2336 h 2748"/>
                <a:gd name="T12" fmla="*/ 1564 w 1819"/>
                <a:gd name="T13" fmla="*/ 773 h 2748"/>
                <a:gd name="T14" fmla="*/ 1819 w 1819"/>
                <a:gd name="T15" fmla="*/ 0 h 27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19" h="2748">
                  <a:moveTo>
                    <a:pt x="1819" y="0"/>
                  </a:moveTo>
                  <a:lnTo>
                    <a:pt x="1070" y="928"/>
                  </a:lnTo>
                  <a:lnTo>
                    <a:pt x="482" y="1133"/>
                  </a:lnTo>
                  <a:lnTo>
                    <a:pt x="0" y="2714"/>
                  </a:lnTo>
                  <a:lnTo>
                    <a:pt x="82" y="2748"/>
                  </a:lnTo>
                  <a:lnTo>
                    <a:pt x="1377" y="2336"/>
                  </a:lnTo>
                  <a:lnTo>
                    <a:pt x="1564" y="773"/>
                  </a:lnTo>
                  <a:lnTo>
                    <a:pt x="1819" y="0"/>
                  </a:lnTo>
                  <a:close/>
                </a:path>
              </a:pathLst>
            </a:custGeom>
            <a:solidFill>
              <a:srgbClr val="FF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0461" name="Freeform 13"/>
            <p:cNvSpPr>
              <a:spLocks/>
            </p:cNvSpPr>
            <p:nvPr/>
          </p:nvSpPr>
          <p:spPr bwMode="auto">
            <a:xfrm>
              <a:off x="2314" y="3297"/>
              <a:ext cx="588" cy="306"/>
            </a:xfrm>
            <a:custGeom>
              <a:avLst/>
              <a:gdLst>
                <a:gd name="T0" fmla="*/ 2327 w 4705"/>
                <a:gd name="T1" fmla="*/ 0 h 2448"/>
                <a:gd name="T2" fmla="*/ 2140 w 4705"/>
                <a:gd name="T3" fmla="*/ 284 h 2448"/>
                <a:gd name="T4" fmla="*/ 1377 w 4705"/>
                <a:gd name="T5" fmla="*/ 351 h 2448"/>
                <a:gd name="T6" fmla="*/ 1206 w 4705"/>
                <a:gd name="T7" fmla="*/ 524 h 2448"/>
                <a:gd name="T8" fmla="*/ 1223 w 4705"/>
                <a:gd name="T9" fmla="*/ 1070 h 2448"/>
                <a:gd name="T10" fmla="*/ 1478 w 4705"/>
                <a:gd name="T11" fmla="*/ 1092 h 2448"/>
                <a:gd name="T12" fmla="*/ 1326 w 4705"/>
                <a:gd name="T13" fmla="*/ 1443 h 2448"/>
                <a:gd name="T14" fmla="*/ 1461 w 4705"/>
                <a:gd name="T15" fmla="*/ 1595 h 2448"/>
                <a:gd name="T16" fmla="*/ 1239 w 4705"/>
                <a:gd name="T17" fmla="*/ 1858 h 2448"/>
                <a:gd name="T18" fmla="*/ 170 w 4705"/>
                <a:gd name="T19" fmla="*/ 1092 h 2448"/>
                <a:gd name="T20" fmla="*/ 0 w 4705"/>
                <a:gd name="T21" fmla="*/ 1157 h 2448"/>
                <a:gd name="T22" fmla="*/ 1037 w 4705"/>
                <a:gd name="T23" fmla="*/ 2360 h 2448"/>
                <a:gd name="T24" fmla="*/ 1647 w 4705"/>
                <a:gd name="T25" fmla="*/ 1639 h 2448"/>
                <a:gd name="T26" fmla="*/ 2889 w 4705"/>
                <a:gd name="T27" fmla="*/ 1135 h 2448"/>
                <a:gd name="T28" fmla="*/ 3007 w 4705"/>
                <a:gd name="T29" fmla="*/ 1837 h 2448"/>
                <a:gd name="T30" fmla="*/ 3194 w 4705"/>
                <a:gd name="T31" fmla="*/ 2230 h 2448"/>
                <a:gd name="T32" fmla="*/ 3449 w 4705"/>
                <a:gd name="T33" fmla="*/ 2448 h 2448"/>
                <a:gd name="T34" fmla="*/ 4705 w 4705"/>
                <a:gd name="T35" fmla="*/ 2186 h 2448"/>
                <a:gd name="T36" fmla="*/ 3227 w 4705"/>
                <a:gd name="T37" fmla="*/ 524 h 2448"/>
                <a:gd name="T38" fmla="*/ 2854 w 4705"/>
                <a:gd name="T39" fmla="*/ 130 h 2448"/>
                <a:gd name="T40" fmla="*/ 2327 w 4705"/>
                <a:gd name="T41" fmla="*/ 0 h 2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705" h="2448">
                  <a:moveTo>
                    <a:pt x="2327" y="0"/>
                  </a:moveTo>
                  <a:lnTo>
                    <a:pt x="2140" y="284"/>
                  </a:lnTo>
                  <a:lnTo>
                    <a:pt x="1377" y="351"/>
                  </a:lnTo>
                  <a:lnTo>
                    <a:pt x="1206" y="524"/>
                  </a:lnTo>
                  <a:lnTo>
                    <a:pt x="1223" y="1070"/>
                  </a:lnTo>
                  <a:lnTo>
                    <a:pt x="1478" y="1092"/>
                  </a:lnTo>
                  <a:lnTo>
                    <a:pt x="1326" y="1443"/>
                  </a:lnTo>
                  <a:lnTo>
                    <a:pt x="1461" y="1595"/>
                  </a:lnTo>
                  <a:lnTo>
                    <a:pt x="1239" y="1858"/>
                  </a:lnTo>
                  <a:lnTo>
                    <a:pt x="170" y="1092"/>
                  </a:lnTo>
                  <a:lnTo>
                    <a:pt x="0" y="1157"/>
                  </a:lnTo>
                  <a:lnTo>
                    <a:pt x="1037" y="2360"/>
                  </a:lnTo>
                  <a:lnTo>
                    <a:pt x="1647" y="1639"/>
                  </a:lnTo>
                  <a:lnTo>
                    <a:pt x="2889" y="1135"/>
                  </a:lnTo>
                  <a:lnTo>
                    <a:pt x="3007" y="1837"/>
                  </a:lnTo>
                  <a:lnTo>
                    <a:pt x="3194" y="2230"/>
                  </a:lnTo>
                  <a:lnTo>
                    <a:pt x="3449" y="2448"/>
                  </a:lnTo>
                  <a:lnTo>
                    <a:pt x="4705" y="2186"/>
                  </a:lnTo>
                  <a:lnTo>
                    <a:pt x="3227" y="524"/>
                  </a:lnTo>
                  <a:lnTo>
                    <a:pt x="2854" y="130"/>
                  </a:lnTo>
                  <a:lnTo>
                    <a:pt x="2327" y="0"/>
                  </a:lnTo>
                  <a:close/>
                </a:path>
              </a:pathLst>
            </a:custGeom>
            <a:solidFill>
              <a:srgbClr val="70230C"/>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0462" name="Freeform 14"/>
            <p:cNvSpPr>
              <a:spLocks/>
            </p:cNvSpPr>
            <p:nvPr/>
          </p:nvSpPr>
          <p:spPr bwMode="auto">
            <a:xfrm>
              <a:off x="2390" y="3139"/>
              <a:ext cx="60" cy="76"/>
            </a:xfrm>
            <a:custGeom>
              <a:avLst/>
              <a:gdLst>
                <a:gd name="T0" fmla="*/ 0 w 476"/>
                <a:gd name="T1" fmla="*/ 481 h 614"/>
                <a:gd name="T2" fmla="*/ 407 w 476"/>
                <a:gd name="T3" fmla="*/ 0 h 614"/>
                <a:gd name="T4" fmla="*/ 476 w 476"/>
                <a:gd name="T5" fmla="*/ 568 h 614"/>
                <a:gd name="T6" fmla="*/ 152 w 476"/>
                <a:gd name="T7" fmla="*/ 614 h 614"/>
                <a:gd name="T8" fmla="*/ 0 w 476"/>
                <a:gd name="T9" fmla="*/ 481 h 614"/>
              </a:gdLst>
              <a:ahLst/>
              <a:cxnLst>
                <a:cxn ang="0">
                  <a:pos x="T0" y="T1"/>
                </a:cxn>
                <a:cxn ang="0">
                  <a:pos x="T2" y="T3"/>
                </a:cxn>
                <a:cxn ang="0">
                  <a:pos x="T4" y="T5"/>
                </a:cxn>
                <a:cxn ang="0">
                  <a:pos x="T6" y="T7"/>
                </a:cxn>
                <a:cxn ang="0">
                  <a:pos x="T8" y="T9"/>
                </a:cxn>
              </a:cxnLst>
              <a:rect l="0" t="0" r="r" b="b"/>
              <a:pathLst>
                <a:path w="476" h="614">
                  <a:moveTo>
                    <a:pt x="0" y="481"/>
                  </a:moveTo>
                  <a:lnTo>
                    <a:pt x="407" y="0"/>
                  </a:lnTo>
                  <a:lnTo>
                    <a:pt x="476" y="568"/>
                  </a:lnTo>
                  <a:lnTo>
                    <a:pt x="152" y="614"/>
                  </a:lnTo>
                  <a:lnTo>
                    <a:pt x="0" y="48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0463" name="Freeform 15"/>
            <p:cNvSpPr>
              <a:spLocks/>
            </p:cNvSpPr>
            <p:nvPr/>
          </p:nvSpPr>
          <p:spPr bwMode="auto">
            <a:xfrm>
              <a:off x="2352" y="3191"/>
              <a:ext cx="98" cy="193"/>
            </a:xfrm>
            <a:custGeom>
              <a:avLst/>
              <a:gdLst>
                <a:gd name="T0" fmla="*/ 323 w 782"/>
                <a:gd name="T1" fmla="*/ 65 h 1551"/>
                <a:gd name="T2" fmla="*/ 476 w 782"/>
                <a:gd name="T3" fmla="*/ 0 h 1551"/>
                <a:gd name="T4" fmla="*/ 527 w 782"/>
                <a:gd name="T5" fmla="*/ 65 h 1551"/>
                <a:gd name="T6" fmla="*/ 696 w 782"/>
                <a:gd name="T7" fmla="*/ 43 h 1551"/>
                <a:gd name="T8" fmla="*/ 782 w 782"/>
                <a:gd name="T9" fmla="*/ 152 h 1551"/>
                <a:gd name="T10" fmla="*/ 458 w 782"/>
                <a:gd name="T11" fmla="*/ 1508 h 1551"/>
                <a:gd name="T12" fmla="*/ 34 w 782"/>
                <a:gd name="T13" fmla="*/ 1551 h 1551"/>
                <a:gd name="T14" fmla="*/ 0 w 782"/>
                <a:gd name="T15" fmla="*/ 1115 h 1551"/>
                <a:gd name="T16" fmla="*/ 187 w 782"/>
                <a:gd name="T17" fmla="*/ 765 h 1551"/>
                <a:gd name="T18" fmla="*/ 323 w 782"/>
                <a:gd name="T19" fmla="*/ 65 h 1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82" h="1551">
                  <a:moveTo>
                    <a:pt x="323" y="65"/>
                  </a:moveTo>
                  <a:lnTo>
                    <a:pt x="476" y="0"/>
                  </a:lnTo>
                  <a:lnTo>
                    <a:pt x="527" y="65"/>
                  </a:lnTo>
                  <a:lnTo>
                    <a:pt x="696" y="43"/>
                  </a:lnTo>
                  <a:lnTo>
                    <a:pt x="782" y="152"/>
                  </a:lnTo>
                  <a:lnTo>
                    <a:pt x="458" y="1508"/>
                  </a:lnTo>
                  <a:lnTo>
                    <a:pt x="34" y="1551"/>
                  </a:lnTo>
                  <a:lnTo>
                    <a:pt x="0" y="1115"/>
                  </a:lnTo>
                  <a:lnTo>
                    <a:pt x="187" y="765"/>
                  </a:lnTo>
                  <a:lnTo>
                    <a:pt x="323" y="65"/>
                  </a:lnTo>
                  <a:close/>
                </a:path>
              </a:pathLst>
            </a:custGeom>
            <a:solidFill>
              <a:srgbClr val="FFEA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0464" name="Freeform 16"/>
            <p:cNvSpPr>
              <a:spLocks/>
            </p:cNvSpPr>
            <p:nvPr/>
          </p:nvSpPr>
          <p:spPr bwMode="auto">
            <a:xfrm>
              <a:off x="2962" y="3043"/>
              <a:ext cx="144" cy="259"/>
            </a:xfrm>
            <a:custGeom>
              <a:avLst/>
              <a:gdLst>
                <a:gd name="T0" fmla="*/ 255 w 1155"/>
                <a:gd name="T1" fmla="*/ 0 h 2075"/>
                <a:gd name="T2" fmla="*/ 0 w 1155"/>
                <a:gd name="T3" fmla="*/ 327 h 2075"/>
                <a:gd name="T4" fmla="*/ 645 w 1155"/>
                <a:gd name="T5" fmla="*/ 2054 h 2075"/>
                <a:gd name="T6" fmla="*/ 951 w 1155"/>
                <a:gd name="T7" fmla="*/ 2075 h 2075"/>
                <a:gd name="T8" fmla="*/ 1155 w 1155"/>
                <a:gd name="T9" fmla="*/ 1683 h 2075"/>
                <a:gd name="T10" fmla="*/ 510 w 1155"/>
                <a:gd name="T11" fmla="*/ 65 h 2075"/>
                <a:gd name="T12" fmla="*/ 255 w 1155"/>
                <a:gd name="T13" fmla="*/ 0 h 2075"/>
              </a:gdLst>
              <a:ahLst/>
              <a:cxnLst>
                <a:cxn ang="0">
                  <a:pos x="T0" y="T1"/>
                </a:cxn>
                <a:cxn ang="0">
                  <a:pos x="T2" y="T3"/>
                </a:cxn>
                <a:cxn ang="0">
                  <a:pos x="T4" y="T5"/>
                </a:cxn>
                <a:cxn ang="0">
                  <a:pos x="T6" y="T7"/>
                </a:cxn>
                <a:cxn ang="0">
                  <a:pos x="T8" y="T9"/>
                </a:cxn>
                <a:cxn ang="0">
                  <a:pos x="T10" y="T11"/>
                </a:cxn>
                <a:cxn ang="0">
                  <a:pos x="T12" y="T13"/>
                </a:cxn>
              </a:cxnLst>
              <a:rect l="0" t="0" r="r" b="b"/>
              <a:pathLst>
                <a:path w="1155" h="2075">
                  <a:moveTo>
                    <a:pt x="255" y="0"/>
                  </a:moveTo>
                  <a:lnTo>
                    <a:pt x="0" y="327"/>
                  </a:lnTo>
                  <a:lnTo>
                    <a:pt x="645" y="2054"/>
                  </a:lnTo>
                  <a:lnTo>
                    <a:pt x="951" y="2075"/>
                  </a:lnTo>
                  <a:lnTo>
                    <a:pt x="1155" y="1683"/>
                  </a:lnTo>
                  <a:lnTo>
                    <a:pt x="510" y="65"/>
                  </a:lnTo>
                  <a:lnTo>
                    <a:pt x="255" y="0"/>
                  </a:lnTo>
                  <a:close/>
                </a:path>
              </a:pathLst>
            </a:custGeom>
            <a:solidFill>
              <a:srgbClr val="70230C"/>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0465" name="Freeform 17"/>
            <p:cNvSpPr>
              <a:spLocks/>
            </p:cNvSpPr>
            <p:nvPr/>
          </p:nvSpPr>
          <p:spPr bwMode="auto">
            <a:xfrm>
              <a:off x="2923" y="3114"/>
              <a:ext cx="121" cy="115"/>
            </a:xfrm>
            <a:custGeom>
              <a:avLst/>
              <a:gdLst>
                <a:gd name="T0" fmla="*/ 101 w 966"/>
                <a:gd name="T1" fmla="*/ 196 h 918"/>
                <a:gd name="T2" fmla="*/ 255 w 966"/>
                <a:gd name="T3" fmla="*/ 218 h 918"/>
                <a:gd name="T4" fmla="*/ 441 w 966"/>
                <a:gd name="T5" fmla="*/ 0 h 918"/>
                <a:gd name="T6" fmla="*/ 729 w 966"/>
                <a:gd name="T7" fmla="*/ 175 h 918"/>
                <a:gd name="T8" fmla="*/ 966 w 966"/>
                <a:gd name="T9" fmla="*/ 742 h 918"/>
                <a:gd name="T10" fmla="*/ 797 w 966"/>
                <a:gd name="T11" fmla="*/ 787 h 918"/>
                <a:gd name="T12" fmla="*/ 628 w 966"/>
                <a:gd name="T13" fmla="*/ 764 h 918"/>
                <a:gd name="T14" fmla="*/ 542 w 966"/>
                <a:gd name="T15" fmla="*/ 918 h 918"/>
                <a:gd name="T16" fmla="*/ 270 w 966"/>
                <a:gd name="T17" fmla="*/ 875 h 918"/>
                <a:gd name="T18" fmla="*/ 0 w 966"/>
                <a:gd name="T19" fmla="*/ 546 h 918"/>
                <a:gd name="T20" fmla="*/ 101 w 966"/>
                <a:gd name="T21" fmla="*/ 196 h 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66" h="918">
                  <a:moveTo>
                    <a:pt x="101" y="196"/>
                  </a:moveTo>
                  <a:lnTo>
                    <a:pt x="255" y="218"/>
                  </a:lnTo>
                  <a:lnTo>
                    <a:pt x="441" y="0"/>
                  </a:lnTo>
                  <a:lnTo>
                    <a:pt x="729" y="175"/>
                  </a:lnTo>
                  <a:lnTo>
                    <a:pt x="966" y="742"/>
                  </a:lnTo>
                  <a:lnTo>
                    <a:pt x="797" y="787"/>
                  </a:lnTo>
                  <a:lnTo>
                    <a:pt x="628" y="764"/>
                  </a:lnTo>
                  <a:lnTo>
                    <a:pt x="542" y="918"/>
                  </a:lnTo>
                  <a:lnTo>
                    <a:pt x="270" y="875"/>
                  </a:lnTo>
                  <a:lnTo>
                    <a:pt x="0" y="546"/>
                  </a:lnTo>
                  <a:lnTo>
                    <a:pt x="101" y="196"/>
                  </a:lnTo>
                  <a:close/>
                </a:path>
              </a:pathLst>
            </a:custGeom>
            <a:solidFill>
              <a:srgbClr val="FFC98E"/>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0466" name="Freeform 18"/>
            <p:cNvSpPr>
              <a:spLocks/>
            </p:cNvSpPr>
            <p:nvPr/>
          </p:nvSpPr>
          <p:spPr bwMode="auto">
            <a:xfrm>
              <a:off x="2654" y="3248"/>
              <a:ext cx="167" cy="161"/>
            </a:xfrm>
            <a:custGeom>
              <a:avLst/>
              <a:gdLst>
                <a:gd name="T0" fmla="*/ 661 w 1340"/>
                <a:gd name="T1" fmla="*/ 0 h 1290"/>
                <a:gd name="T2" fmla="*/ 1340 w 1340"/>
                <a:gd name="T3" fmla="*/ 1137 h 1290"/>
                <a:gd name="T4" fmla="*/ 883 w 1340"/>
                <a:gd name="T5" fmla="*/ 1290 h 1290"/>
                <a:gd name="T6" fmla="*/ 390 w 1340"/>
                <a:gd name="T7" fmla="*/ 874 h 1290"/>
                <a:gd name="T8" fmla="*/ 169 w 1340"/>
                <a:gd name="T9" fmla="*/ 830 h 1290"/>
                <a:gd name="T10" fmla="*/ 0 w 1340"/>
                <a:gd name="T11" fmla="*/ 568 h 1290"/>
                <a:gd name="T12" fmla="*/ 661 w 1340"/>
                <a:gd name="T13" fmla="*/ 0 h 1290"/>
              </a:gdLst>
              <a:ahLst/>
              <a:cxnLst>
                <a:cxn ang="0">
                  <a:pos x="T0" y="T1"/>
                </a:cxn>
                <a:cxn ang="0">
                  <a:pos x="T2" y="T3"/>
                </a:cxn>
                <a:cxn ang="0">
                  <a:pos x="T4" y="T5"/>
                </a:cxn>
                <a:cxn ang="0">
                  <a:pos x="T6" y="T7"/>
                </a:cxn>
                <a:cxn ang="0">
                  <a:pos x="T8" y="T9"/>
                </a:cxn>
                <a:cxn ang="0">
                  <a:pos x="T10" y="T11"/>
                </a:cxn>
                <a:cxn ang="0">
                  <a:pos x="T12" y="T13"/>
                </a:cxn>
              </a:cxnLst>
              <a:rect l="0" t="0" r="r" b="b"/>
              <a:pathLst>
                <a:path w="1340" h="1290">
                  <a:moveTo>
                    <a:pt x="661" y="0"/>
                  </a:moveTo>
                  <a:lnTo>
                    <a:pt x="1340" y="1137"/>
                  </a:lnTo>
                  <a:lnTo>
                    <a:pt x="883" y="1290"/>
                  </a:lnTo>
                  <a:lnTo>
                    <a:pt x="390" y="874"/>
                  </a:lnTo>
                  <a:lnTo>
                    <a:pt x="169" y="830"/>
                  </a:lnTo>
                  <a:lnTo>
                    <a:pt x="0" y="568"/>
                  </a:lnTo>
                  <a:lnTo>
                    <a:pt x="661"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0467" name="Freeform 19"/>
            <p:cNvSpPr>
              <a:spLocks/>
            </p:cNvSpPr>
            <p:nvPr/>
          </p:nvSpPr>
          <p:spPr bwMode="auto">
            <a:xfrm>
              <a:off x="2520" y="3078"/>
              <a:ext cx="276" cy="266"/>
            </a:xfrm>
            <a:custGeom>
              <a:avLst/>
              <a:gdLst>
                <a:gd name="T0" fmla="*/ 936 w 2210"/>
                <a:gd name="T1" fmla="*/ 155 h 2121"/>
                <a:gd name="T2" fmla="*/ 697 w 2210"/>
                <a:gd name="T3" fmla="*/ 351 h 2121"/>
                <a:gd name="T4" fmla="*/ 359 w 2210"/>
                <a:gd name="T5" fmla="*/ 919 h 2121"/>
                <a:gd name="T6" fmla="*/ 53 w 2210"/>
                <a:gd name="T7" fmla="*/ 1116 h 2121"/>
                <a:gd name="T8" fmla="*/ 0 w 2210"/>
                <a:gd name="T9" fmla="*/ 1247 h 2121"/>
                <a:gd name="T10" fmla="*/ 137 w 2210"/>
                <a:gd name="T11" fmla="*/ 1356 h 2121"/>
                <a:gd name="T12" fmla="*/ 442 w 2210"/>
                <a:gd name="T13" fmla="*/ 1268 h 2121"/>
                <a:gd name="T14" fmla="*/ 442 w 2210"/>
                <a:gd name="T15" fmla="*/ 1465 h 2121"/>
                <a:gd name="T16" fmla="*/ 563 w 2210"/>
                <a:gd name="T17" fmla="*/ 1465 h 2121"/>
                <a:gd name="T18" fmla="*/ 579 w 2210"/>
                <a:gd name="T19" fmla="*/ 1662 h 2121"/>
                <a:gd name="T20" fmla="*/ 732 w 2210"/>
                <a:gd name="T21" fmla="*/ 1858 h 2121"/>
                <a:gd name="T22" fmla="*/ 749 w 2210"/>
                <a:gd name="T23" fmla="*/ 2033 h 2121"/>
                <a:gd name="T24" fmla="*/ 987 w 2210"/>
                <a:gd name="T25" fmla="*/ 2121 h 2121"/>
                <a:gd name="T26" fmla="*/ 1293 w 2210"/>
                <a:gd name="T27" fmla="*/ 2055 h 2121"/>
                <a:gd name="T28" fmla="*/ 1564 w 2210"/>
                <a:gd name="T29" fmla="*/ 1814 h 2121"/>
                <a:gd name="T30" fmla="*/ 1802 w 2210"/>
                <a:gd name="T31" fmla="*/ 1333 h 2121"/>
                <a:gd name="T32" fmla="*/ 2210 w 2210"/>
                <a:gd name="T33" fmla="*/ 744 h 2121"/>
                <a:gd name="T34" fmla="*/ 2023 w 2210"/>
                <a:gd name="T35" fmla="*/ 373 h 2121"/>
                <a:gd name="T36" fmla="*/ 1360 w 2210"/>
                <a:gd name="T37" fmla="*/ 0 h 2121"/>
                <a:gd name="T38" fmla="*/ 936 w 2210"/>
                <a:gd name="T39" fmla="*/ 155 h 2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10" h="2121">
                  <a:moveTo>
                    <a:pt x="936" y="155"/>
                  </a:moveTo>
                  <a:lnTo>
                    <a:pt x="697" y="351"/>
                  </a:lnTo>
                  <a:lnTo>
                    <a:pt x="359" y="919"/>
                  </a:lnTo>
                  <a:lnTo>
                    <a:pt x="53" y="1116"/>
                  </a:lnTo>
                  <a:lnTo>
                    <a:pt x="0" y="1247"/>
                  </a:lnTo>
                  <a:lnTo>
                    <a:pt x="137" y="1356"/>
                  </a:lnTo>
                  <a:lnTo>
                    <a:pt x="442" y="1268"/>
                  </a:lnTo>
                  <a:lnTo>
                    <a:pt x="442" y="1465"/>
                  </a:lnTo>
                  <a:lnTo>
                    <a:pt x="563" y="1465"/>
                  </a:lnTo>
                  <a:lnTo>
                    <a:pt x="579" y="1662"/>
                  </a:lnTo>
                  <a:lnTo>
                    <a:pt x="732" y="1858"/>
                  </a:lnTo>
                  <a:lnTo>
                    <a:pt x="749" y="2033"/>
                  </a:lnTo>
                  <a:lnTo>
                    <a:pt x="987" y="2121"/>
                  </a:lnTo>
                  <a:lnTo>
                    <a:pt x="1293" y="2055"/>
                  </a:lnTo>
                  <a:lnTo>
                    <a:pt x="1564" y="1814"/>
                  </a:lnTo>
                  <a:lnTo>
                    <a:pt x="1802" y="1333"/>
                  </a:lnTo>
                  <a:lnTo>
                    <a:pt x="2210" y="744"/>
                  </a:lnTo>
                  <a:lnTo>
                    <a:pt x="2023" y="373"/>
                  </a:lnTo>
                  <a:lnTo>
                    <a:pt x="1360" y="0"/>
                  </a:lnTo>
                  <a:lnTo>
                    <a:pt x="936" y="155"/>
                  </a:lnTo>
                  <a:close/>
                </a:path>
              </a:pathLst>
            </a:custGeom>
            <a:solidFill>
              <a:srgbClr val="FFC98E"/>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0468" name="Freeform 20"/>
            <p:cNvSpPr>
              <a:spLocks/>
            </p:cNvSpPr>
            <p:nvPr/>
          </p:nvSpPr>
          <p:spPr bwMode="auto">
            <a:xfrm>
              <a:off x="2599" y="3240"/>
              <a:ext cx="108" cy="52"/>
            </a:xfrm>
            <a:custGeom>
              <a:avLst/>
              <a:gdLst>
                <a:gd name="T0" fmla="*/ 0 w 866"/>
                <a:gd name="T1" fmla="*/ 153 h 416"/>
                <a:gd name="T2" fmla="*/ 373 w 866"/>
                <a:gd name="T3" fmla="*/ 110 h 416"/>
                <a:gd name="T4" fmla="*/ 694 w 866"/>
                <a:gd name="T5" fmla="*/ 0 h 416"/>
                <a:gd name="T6" fmla="*/ 866 w 866"/>
                <a:gd name="T7" fmla="*/ 88 h 416"/>
                <a:gd name="T8" fmla="*/ 866 w 866"/>
                <a:gd name="T9" fmla="*/ 240 h 416"/>
                <a:gd name="T10" fmla="*/ 763 w 866"/>
                <a:gd name="T11" fmla="*/ 372 h 416"/>
                <a:gd name="T12" fmla="*/ 542 w 866"/>
                <a:gd name="T13" fmla="*/ 416 h 416"/>
                <a:gd name="T14" fmla="*/ 83 w 866"/>
                <a:gd name="T15" fmla="*/ 329 h 416"/>
                <a:gd name="T16" fmla="*/ 0 w 866"/>
                <a:gd name="T17" fmla="*/ 153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6" h="416">
                  <a:moveTo>
                    <a:pt x="0" y="153"/>
                  </a:moveTo>
                  <a:lnTo>
                    <a:pt x="373" y="110"/>
                  </a:lnTo>
                  <a:lnTo>
                    <a:pt x="694" y="0"/>
                  </a:lnTo>
                  <a:lnTo>
                    <a:pt x="866" y="88"/>
                  </a:lnTo>
                  <a:lnTo>
                    <a:pt x="866" y="240"/>
                  </a:lnTo>
                  <a:lnTo>
                    <a:pt x="763" y="372"/>
                  </a:lnTo>
                  <a:lnTo>
                    <a:pt x="542" y="416"/>
                  </a:lnTo>
                  <a:lnTo>
                    <a:pt x="83" y="329"/>
                  </a:lnTo>
                  <a:lnTo>
                    <a:pt x="0" y="15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0469" name="Freeform 21"/>
            <p:cNvSpPr>
              <a:spLocks/>
            </p:cNvSpPr>
            <p:nvPr/>
          </p:nvSpPr>
          <p:spPr bwMode="auto">
            <a:xfrm>
              <a:off x="2666" y="3289"/>
              <a:ext cx="302" cy="76"/>
            </a:xfrm>
            <a:custGeom>
              <a:avLst/>
              <a:gdLst>
                <a:gd name="T0" fmla="*/ 238 w 2413"/>
                <a:gd name="T1" fmla="*/ 305 h 611"/>
                <a:gd name="T2" fmla="*/ 391 w 2413"/>
                <a:gd name="T3" fmla="*/ 305 h 611"/>
                <a:gd name="T4" fmla="*/ 714 w 2413"/>
                <a:gd name="T5" fmla="*/ 108 h 611"/>
                <a:gd name="T6" fmla="*/ 1019 w 2413"/>
                <a:gd name="T7" fmla="*/ 0 h 611"/>
                <a:gd name="T8" fmla="*/ 1835 w 2413"/>
                <a:gd name="T9" fmla="*/ 240 h 611"/>
                <a:gd name="T10" fmla="*/ 2413 w 2413"/>
                <a:gd name="T11" fmla="*/ 65 h 611"/>
                <a:gd name="T12" fmla="*/ 2158 w 2413"/>
                <a:gd name="T13" fmla="*/ 481 h 611"/>
                <a:gd name="T14" fmla="*/ 1681 w 2413"/>
                <a:gd name="T15" fmla="*/ 611 h 611"/>
                <a:gd name="T16" fmla="*/ 783 w 2413"/>
                <a:gd name="T17" fmla="*/ 349 h 611"/>
                <a:gd name="T18" fmla="*/ 273 w 2413"/>
                <a:gd name="T19" fmla="*/ 459 h 611"/>
                <a:gd name="T20" fmla="*/ 0 w 2413"/>
                <a:gd name="T21" fmla="*/ 393 h 611"/>
                <a:gd name="T22" fmla="*/ 238 w 2413"/>
                <a:gd name="T23" fmla="*/ 305 h 6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13" h="611">
                  <a:moveTo>
                    <a:pt x="238" y="305"/>
                  </a:moveTo>
                  <a:lnTo>
                    <a:pt x="391" y="305"/>
                  </a:lnTo>
                  <a:lnTo>
                    <a:pt x="714" y="108"/>
                  </a:lnTo>
                  <a:lnTo>
                    <a:pt x="1019" y="0"/>
                  </a:lnTo>
                  <a:lnTo>
                    <a:pt x="1835" y="240"/>
                  </a:lnTo>
                  <a:lnTo>
                    <a:pt x="2413" y="65"/>
                  </a:lnTo>
                  <a:lnTo>
                    <a:pt x="2158" y="481"/>
                  </a:lnTo>
                  <a:lnTo>
                    <a:pt x="1681" y="611"/>
                  </a:lnTo>
                  <a:lnTo>
                    <a:pt x="783" y="349"/>
                  </a:lnTo>
                  <a:lnTo>
                    <a:pt x="273" y="459"/>
                  </a:lnTo>
                  <a:lnTo>
                    <a:pt x="0" y="393"/>
                  </a:lnTo>
                  <a:lnTo>
                    <a:pt x="238" y="305"/>
                  </a:lnTo>
                  <a:close/>
                </a:path>
              </a:pathLst>
            </a:custGeom>
            <a:solidFill>
              <a:srgbClr val="FF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0470" name="Freeform 22"/>
            <p:cNvSpPr>
              <a:spLocks/>
            </p:cNvSpPr>
            <p:nvPr/>
          </p:nvSpPr>
          <p:spPr bwMode="auto">
            <a:xfrm>
              <a:off x="2656" y="3048"/>
              <a:ext cx="100" cy="93"/>
            </a:xfrm>
            <a:custGeom>
              <a:avLst/>
              <a:gdLst>
                <a:gd name="T0" fmla="*/ 0 w 799"/>
                <a:gd name="T1" fmla="*/ 283 h 742"/>
                <a:gd name="T2" fmla="*/ 221 w 799"/>
                <a:gd name="T3" fmla="*/ 86 h 742"/>
                <a:gd name="T4" fmla="*/ 544 w 799"/>
                <a:gd name="T5" fmla="*/ 0 h 742"/>
                <a:gd name="T6" fmla="*/ 799 w 799"/>
                <a:gd name="T7" fmla="*/ 174 h 742"/>
                <a:gd name="T8" fmla="*/ 527 w 799"/>
                <a:gd name="T9" fmla="*/ 742 h 742"/>
                <a:gd name="T10" fmla="*/ 205 w 799"/>
                <a:gd name="T11" fmla="*/ 372 h 742"/>
                <a:gd name="T12" fmla="*/ 0 w 799"/>
                <a:gd name="T13" fmla="*/ 283 h 742"/>
              </a:gdLst>
              <a:ahLst/>
              <a:cxnLst>
                <a:cxn ang="0">
                  <a:pos x="T0" y="T1"/>
                </a:cxn>
                <a:cxn ang="0">
                  <a:pos x="T2" y="T3"/>
                </a:cxn>
                <a:cxn ang="0">
                  <a:pos x="T4" y="T5"/>
                </a:cxn>
                <a:cxn ang="0">
                  <a:pos x="T6" y="T7"/>
                </a:cxn>
                <a:cxn ang="0">
                  <a:pos x="T8" y="T9"/>
                </a:cxn>
                <a:cxn ang="0">
                  <a:pos x="T10" y="T11"/>
                </a:cxn>
                <a:cxn ang="0">
                  <a:pos x="T12" y="T13"/>
                </a:cxn>
              </a:cxnLst>
              <a:rect l="0" t="0" r="r" b="b"/>
              <a:pathLst>
                <a:path w="799" h="742">
                  <a:moveTo>
                    <a:pt x="0" y="283"/>
                  </a:moveTo>
                  <a:lnTo>
                    <a:pt x="221" y="86"/>
                  </a:lnTo>
                  <a:lnTo>
                    <a:pt x="544" y="0"/>
                  </a:lnTo>
                  <a:lnTo>
                    <a:pt x="799" y="174"/>
                  </a:lnTo>
                  <a:lnTo>
                    <a:pt x="527" y="742"/>
                  </a:lnTo>
                  <a:lnTo>
                    <a:pt x="205" y="372"/>
                  </a:lnTo>
                  <a:lnTo>
                    <a:pt x="0" y="283"/>
                  </a:lnTo>
                  <a:close/>
                </a:path>
              </a:pathLst>
            </a:custGeom>
            <a:solidFill>
              <a:srgbClr val="70230C"/>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0471" name="Freeform 23"/>
            <p:cNvSpPr>
              <a:spLocks/>
            </p:cNvSpPr>
            <p:nvPr/>
          </p:nvSpPr>
          <p:spPr bwMode="auto">
            <a:xfrm>
              <a:off x="2894" y="3120"/>
              <a:ext cx="48" cy="68"/>
            </a:xfrm>
            <a:custGeom>
              <a:avLst/>
              <a:gdLst>
                <a:gd name="T0" fmla="*/ 0 w 391"/>
                <a:gd name="T1" fmla="*/ 87 h 545"/>
                <a:gd name="T2" fmla="*/ 256 w 391"/>
                <a:gd name="T3" fmla="*/ 0 h 545"/>
                <a:gd name="T4" fmla="*/ 340 w 391"/>
                <a:gd name="T5" fmla="*/ 174 h 545"/>
                <a:gd name="T6" fmla="*/ 391 w 391"/>
                <a:gd name="T7" fmla="*/ 545 h 545"/>
                <a:gd name="T8" fmla="*/ 17 w 391"/>
                <a:gd name="T9" fmla="*/ 524 h 545"/>
                <a:gd name="T10" fmla="*/ 0 w 391"/>
                <a:gd name="T11" fmla="*/ 87 h 545"/>
              </a:gdLst>
              <a:ahLst/>
              <a:cxnLst>
                <a:cxn ang="0">
                  <a:pos x="T0" y="T1"/>
                </a:cxn>
                <a:cxn ang="0">
                  <a:pos x="T2" y="T3"/>
                </a:cxn>
                <a:cxn ang="0">
                  <a:pos x="T4" y="T5"/>
                </a:cxn>
                <a:cxn ang="0">
                  <a:pos x="T6" y="T7"/>
                </a:cxn>
                <a:cxn ang="0">
                  <a:pos x="T8" y="T9"/>
                </a:cxn>
                <a:cxn ang="0">
                  <a:pos x="T10" y="T11"/>
                </a:cxn>
              </a:cxnLst>
              <a:rect l="0" t="0" r="r" b="b"/>
              <a:pathLst>
                <a:path w="391" h="545">
                  <a:moveTo>
                    <a:pt x="0" y="87"/>
                  </a:moveTo>
                  <a:lnTo>
                    <a:pt x="256" y="0"/>
                  </a:lnTo>
                  <a:lnTo>
                    <a:pt x="340" y="174"/>
                  </a:lnTo>
                  <a:lnTo>
                    <a:pt x="391" y="545"/>
                  </a:lnTo>
                  <a:lnTo>
                    <a:pt x="17" y="524"/>
                  </a:lnTo>
                  <a:lnTo>
                    <a:pt x="0" y="8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0472" name="Freeform 24"/>
            <p:cNvSpPr>
              <a:spLocks/>
            </p:cNvSpPr>
            <p:nvPr/>
          </p:nvSpPr>
          <p:spPr bwMode="auto">
            <a:xfrm>
              <a:off x="2426" y="3344"/>
              <a:ext cx="77" cy="87"/>
            </a:xfrm>
            <a:custGeom>
              <a:avLst/>
              <a:gdLst>
                <a:gd name="T0" fmla="*/ 305 w 612"/>
                <a:gd name="T1" fmla="*/ 0 h 698"/>
                <a:gd name="T2" fmla="*/ 560 w 612"/>
                <a:gd name="T3" fmla="*/ 109 h 698"/>
                <a:gd name="T4" fmla="*/ 612 w 612"/>
                <a:gd name="T5" fmla="*/ 415 h 698"/>
                <a:gd name="T6" fmla="*/ 391 w 612"/>
                <a:gd name="T7" fmla="*/ 698 h 698"/>
                <a:gd name="T8" fmla="*/ 0 w 612"/>
                <a:gd name="T9" fmla="*/ 393 h 698"/>
                <a:gd name="T10" fmla="*/ 305 w 612"/>
                <a:gd name="T11" fmla="*/ 0 h 698"/>
              </a:gdLst>
              <a:ahLst/>
              <a:cxnLst>
                <a:cxn ang="0">
                  <a:pos x="T0" y="T1"/>
                </a:cxn>
                <a:cxn ang="0">
                  <a:pos x="T2" y="T3"/>
                </a:cxn>
                <a:cxn ang="0">
                  <a:pos x="T4" y="T5"/>
                </a:cxn>
                <a:cxn ang="0">
                  <a:pos x="T6" y="T7"/>
                </a:cxn>
                <a:cxn ang="0">
                  <a:pos x="T8" y="T9"/>
                </a:cxn>
                <a:cxn ang="0">
                  <a:pos x="T10" y="T11"/>
                </a:cxn>
              </a:cxnLst>
              <a:rect l="0" t="0" r="r" b="b"/>
              <a:pathLst>
                <a:path w="612" h="698">
                  <a:moveTo>
                    <a:pt x="305" y="0"/>
                  </a:moveTo>
                  <a:lnTo>
                    <a:pt x="560" y="109"/>
                  </a:lnTo>
                  <a:lnTo>
                    <a:pt x="612" y="415"/>
                  </a:lnTo>
                  <a:lnTo>
                    <a:pt x="391" y="698"/>
                  </a:lnTo>
                  <a:lnTo>
                    <a:pt x="0" y="393"/>
                  </a:lnTo>
                  <a:lnTo>
                    <a:pt x="30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0473" name="Freeform 25"/>
            <p:cNvSpPr>
              <a:spLocks/>
            </p:cNvSpPr>
            <p:nvPr/>
          </p:nvSpPr>
          <p:spPr bwMode="auto">
            <a:xfrm>
              <a:off x="2412" y="3251"/>
              <a:ext cx="44" cy="123"/>
            </a:xfrm>
            <a:custGeom>
              <a:avLst/>
              <a:gdLst>
                <a:gd name="T0" fmla="*/ 204 w 358"/>
                <a:gd name="T1" fmla="*/ 0 h 983"/>
                <a:gd name="T2" fmla="*/ 340 w 358"/>
                <a:gd name="T3" fmla="*/ 87 h 983"/>
                <a:gd name="T4" fmla="*/ 220 w 358"/>
                <a:gd name="T5" fmla="*/ 349 h 983"/>
                <a:gd name="T6" fmla="*/ 358 w 358"/>
                <a:gd name="T7" fmla="*/ 568 h 983"/>
                <a:gd name="T8" fmla="*/ 84 w 358"/>
                <a:gd name="T9" fmla="*/ 983 h 983"/>
                <a:gd name="T10" fmla="*/ 0 w 358"/>
                <a:gd name="T11" fmla="*/ 765 h 983"/>
                <a:gd name="T12" fmla="*/ 84 w 358"/>
                <a:gd name="T13" fmla="*/ 306 h 983"/>
                <a:gd name="T14" fmla="*/ 84 w 358"/>
                <a:gd name="T15" fmla="*/ 87 h 983"/>
                <a:gd name="T16" fmla="*/ 204 w 358"/>
                <a:gd name="T17" fmla="*/ 0 h 9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8" h="983">
                  <a:moveTo>
                    <a:pt x="204" y="0"/>
                  </a:moveTo>
                  <a:lnTo>
                    <a:pt x="340" y="87"/>
                  </a:lnTo>
                  <a:lnTo>
                    <a:pt x="220" y="349"/>
                  </a:lnTo>
                  <a:lnTo>
                    <a:pt x="358" y="568"/>
                  </a:lnTo>
                  <a:lnTo>
                    <a:pt x="84" y="983"/>
                  </a:lnTo>
                  <a:lnTo>
                    <a:pt x="0" y="765"/>
                  </a:lnTo>
                  <a:lnTo>
                    <a:pt x="84" y="306"/>
                  </a:lnTo>
                  <a:lnTo>
                    <a:pt x="84" y="87"/>
                  </a:lnTo>
                  <a:lnTo>
                    <a:pt x="204" y="0"/>
                  </a:lnTo>
                  <a:close/>
                </a:path>
              </a:pathLst>
            </a:custGeom>
            <a:solidFill>
              <a:srgbClr val="FFC98E"/>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0474" name="Freeform 26"/>
            <p:cNvSpPr>
              <a:spLocks/>
            </p:cNvSpPr>
            <p:nvPr/>
          </p:nvSpPr>
          <p:spPr bwMode="auto">
            <a:xfrm>
              <a:off x="2314" y="3278"/>
              <a:ext cx="74" cy="117"/>
            </a:xfrm>
            <a:custGeom>
              <a:avLst/>
              <a:gdLst>
                <a:gd name="T0" fmla="*/ 340 w 595"/>
                <a:gd name="T1" fmla="*/ 0 h 939"/>
                <a:gd name="T2" fmla="*/ 595 w 595"/>
                <a:gd name="T3" fmla="*/ 152 h 939"/>
                <a:gd name="T4" fmla="*/ 442 w 595"/>
                <a:gd name="T5" fmla="*/ 304 h 939"/>
                <a:gd name="T6" fmla="*/ 493 w 595"/>
                <a:gd name="T7" fmla="*/ 589 h 939"/>
                <a:gd name="T8" fmla="*/ 356 w 595"/>
                <a:gd name="T9" fmla="*/ 698 h 939"/>
                <a:gd name="T10" fmla="*/ 340 w 595"/>
                <a:gd name="T11" fmla="*/ 873 h 939"/>
                <a:gd name="T12" fmla="*/ 18 w 595"/>
                <a:gd name="T13" fmla="*/ 939 h 939"/>
                <a:gd name="T14" fmla="*/ 0 w 595"/>
                <a:gd name="T15" fmla="*/ 829 h 939"/>
                <a:gd name="T16" fmla="*/ 290 w 595"/>
                <a:gd name="T17" fmla="*/ 720 h 939"/>
                <a:gd name="T18" fmla="*/ 103 w 595"/>
                <a:gd name="T19" fmla="*/ 568 h 939"/>
                <a:gd name="T20" fmla="*/ 136 w 595"/>
                <a:gd name="T21" fmla="*/ 458 h 939"/>
                <a:gd name="T22" fmla="*/ 222 w 595"/>
                <a:gd name="T23" fmla="*/ 370 h 939"/>
                <a:gd name="T24" fmla="*/ 153 w 595"/>
                <a:gd name="T25" fmla="*/ 327 h 939"/>
                <a:gd name="T26" fmla="*/ 170 w 595"/>
                <a:gd name="T27" fmla="*/ 261 h 939"/>
                <a:gd name="T28" fmla="*/ 273 w 595"/>
                <a:gd name="T29" fmla="*/ 195 h 939"/>
                <a:gd name="T30" fmla="*/ 239 w 595"/>
                <a:gd name="T31" fmla="*/ 65 h 939"/>
                <a:gd name="T32" fmla="*/ 340 w 595"/>
                <a:gd name="T33" fmla="*/ 0 h 9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95" h="939">
                  <a:moveTo>
                    <a:pt x="340" y="0"/>
                  </a:moveTo>
                  <a:lnTo>
                    <a:pt x="595" y="152"/>
                  </a:lnTo>
                  <a:lnTo>
                    <a:pt x="442" y="304"/>
                  </a:lnTo>
                  <a:lnTo>
                    <a:pt x="493" y="589"/>
                  </a:lnTo>
                  <a:lnTo>
                    <a:pt x="356" y="698"/>
                  </a:lnTo>
                  <a:lnTo>
                    <a:pt x="340" y="873"/>
                  </a:lnTo>
                  <a:lnTo>
                    <a:pt x="18" y="939"/>
                  </a:lnTo>
                  <a:lnTo>
                    <a:pt x="0" y="829"/>
                  </a:lnTo>
                  <a:lnTo>
                    <a:pt x="290" y="720"/>
                  </a:lnTo>
                  <a:lnTo>
                    <a:pt x="103" y="568"/>
                  </a:lnTo>
                  <a:lnTo>
                    <a:pt x="136" y="458"/>
                  </a:lnTo>
                  <a:lnTo>
                    <a:pt x="222" y="370"/>
                  </a:lnTo>
                  <a:lnTo>
                    <a:pt x="153" y="327"/>
                  </a:lnTo>
                  <a:lnTo>
                    <a:pt x="170" y="261"/>
                  </a:lnTo>
                  <a:lnTo>
                    <a:pt x="273" y="195"/>
                  </a:lnTo>
                  <a:lnTo>
                    <a:pt x="239" y="65"/>
                  </a:lnTo>
                  <a:lnTo>
                    <a:pt x="340" y="0"/>
                  </a:lnTo>
                  <a:close/>
                </a:path>
              </a:pathLst>
            </a:custGeom>
            <a:solidFill>
              <a:srgbClr val="FFC98E"/>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0475" name="Freeform 27"/>
            <p:cNvSpPr>
              <a:spLocks/>
            </p:cNvSpPr>
            <p:nvPr/>
          </p:nvSpPr>
          <p:spPr bwMode="auto">
            <a:xfrm>
              <a:off x="2354" y="3409"/>
              <a:ext cx="55" cy="27"/>
            </a:xfrm>
            <a:custGeom>
              <a:avLst/>
              <a:gdLst>
                <a:gd name="T0" fmla="*/ 32 w 440"/>
                <a:gd name="T1" fmla="*/ 0 h 217"/>
                <a:gd name="T2" fmla="*/ 440 w 440"/>
                <a:gd name="T3" fmla="*/ 21 h 217"/>
                <a:gd name="T4" fmla="*/ 390 w 440"/>
                <a:gd name="T5" fmla="*/ 173 h 217"/>
                <a:gd name="T6" fmla="*/ 204 w 440"/>
                <a:gd name="T7" fmla="*/ 217 h 217"/>
                <a:gd name="T8" fmla="*/ 0 w 440"/>
                <a:gd name="T9" fmla="*/ 130 h 217"/>
                <a:gd name="T10" fmla="*/ 32 w 440"/>
                <a:gd name="T11" fmla="*/ 0 h 217"/>
              </a:gdLst>
              <a:ahLst/>
              <a:cxnLst>
                <a:cxn ang="0">
                  <a:pos x="T0" y="T1"/>
                </a:cxn>
                <a:cxn ang="0">
                  <a:pos x="T2" y="T3"/>
                </a:cxn>
                <a:cxn ang="0">
                  <a:pos x="T4" y="T5"/>
                </a:cxn>
                <a:cxn ang="0">
                  <a:pos x="T6" y="T7"/>
                </a:cxn>
                <a:cxn ang="0">
                  <a:pos x="T8" y="T9"/>
                </a:cxn>
                <a:cxn ang="0">
                  <a:pos x="T10" y="T11"/>
                </a:cxn>
              </a:cxnLst>
              <a:rect l="0" t="0" r="r" b="b"/>
              <a:pathLst>
                <a:path w="440" h="217">
                  <a:moveTo>
                    <a:pt x="32" y="0"/>
                  </a:moveTo>
                  <a:lnTo>
                    <a:pt x="440" y="21"/>
                  </a:lnTo>
                  <a:lnTo>
                    <a:pt x="390" y="173"/>
                  </a:lnTo>
                  <a:lnTo>
                    <a:pt x="204" y="217"/>
                  </a:lnTo>
                  <a:lnTo>
                    <a:pt x="0" y="130"/>
                  </a:lnTo>
                  <a:lnTo>
                    <a:pt x="32" y="0"/>
                  </a:lnTo>
                  <a:close/>
                </a:path>
              </a:pathLst>
            </a:custGeom>
            <a:solidFill>
              <a:srgbClr val="FFC98E"/>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0476" name="Freeform 28"/>
            <p:cNvSpPr>
              <a:spLocks/>
            </p:cNvSpPr>
            <p:nvPr/>
          </p:nvSpPr>
          <p:spPr bwMode="auto">
            <a:xfrm>
              <a:off x="2358" y="3371"/>
              <a:ext cx="54" cy="44"/>
            </a:xfrm>
            <a:custGeom>
              <a:avLst/>
              <a:gdLst>
                <a:gd name="T0" fmla="*/ 18 w 426"/>
                <a:gd name="T1" fmla="*/ 0 h 351"/>
                <a:gd name="T2" fmla="*/ 426 w 426"/>
                <a:gd name="T3" fmla="*/ 45 h 351"/>
                <a:gd name="T4" fmla="*/ 393 w 426"/>
                <a:gd name="T5" fmla="*/ 351 h 351"/>
                <a:gd name="T6" fmla="*/ 0 w 426"/>
                <a:gd name="T7" fmla="*/ 329 h 351"/>
                <a:gd name="T8" fmla="*/ 18 w 426"/>
                <a:gd name="T9" fmla="*/ 0 h 351"/>
              </a:gdLst>
              <a:ahLst/>
              <a:cxnLst>
                <a:cxn ang="0">
                  <a:pos x="T0" y="T1"/>
                </a:cxn>
                <a:cxn ang="0">
                  <a:pos x="T2" y="T3"/>
                </a:cxn>
                <a:cxn ang="0">
                  <a:pos x="T4" y="T5"/>
                </a:cxn>
                <a:cxn ang="0">
                  <a:pos x="T6" y="T7"/>
                </a:cxn>
                <a:cxn ang="0">
                  <a:pos x="T8" y="T9"/>
                </a:cxn>
              </a:cxnLst>
              <a:rect l="0" t="0" r="r" b="b"/>
              <a:pathLst>
                <a:path w="426" h="351">
                  <a:moveTo>
                    <a:pt x="18" y="0"/>
                  </a:moveTo>
                  <a:lnTo>
                    <a:pt x="426" y="45"/>
                  </a:lnTo>
                  <a:lnTo>
                    <a:pt x="393" y="351"/>
                  </a:lnTo>
                  <a:lnTo>
                    <a:pt x="0" y="329"/>
                  </a:lnTo>
                  <a:lnTo>
                    <a:pt x="18" y="0"/>
                  </a:lnTo>
                  <a:close/>
                </a:path>
              </a:pathLst>
            </a:custGeom>
            <a:solidFill>
              <a:srgbClr val="00EA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0477" name="Freeform 29"/>
            <p:cNvSpPr>
              <a:spLocks/>
            </p:cNvSpPr>
            <p:nvPr/>
          </p:nvSpPr>
          <p:spPr bwMode="auto">
            <a:xfrm>
              <a:off x="2472" y="3660"/>
              <a:ext cx="127" cy="96"/>
            </a:xfrm>
            <a:custGeom>
              <a:avLst/>
              <a:gdLst>
                <a:gd name="T0" fmla="*/ 26 w 1017"/>
                <a:gd name="T1" fmla="*/ 289 h 766"/>
                <a:gd name="T2" fmla="*/ 488 w 1017"/>
                <a:gd name="T3" fmla="*/ 766 h 766"/>
                <a:gd name="T4" fmla="*/ 1017 w 1017"/>
                <a:gd name="T5" fmla="*/ 664 h 766"/>
                <a:gd name="T6" fmla="*/ 302 w 1017"/>
                <a:gd name="T7" fmla="*/ 0 h 766"/>
                <a:gd name="T8" fmla="*/ 0 w 1017"/>
                <a:gd name="T9" fmla="*/ 85 h 766"/>
                <a:gd name="T10" fmla="*/ 26 w 1017"/>
                <a:gd name="T11" fmla="*/ 289 h 766"/>
              </a:gdLst>
              <a:ahLst/>
              <a:cxnLst>
                <a:cxn ang="0">
                  <a:pos x="T0" y="T1"/>
                </a:cxn>
                <a:cxn ang="0">
                  <a:pos x="T2" y="T3"/>
                </a:cxn>
                <a:cxn ang="0">
                  <a:pos x="T4" y="T5"/>
                </a:cxn>
                <a:cxn ang="0">
                  <a:pos x="T6" y="T7"/>
                </a:cxn>
                <a:cxn ang="0">
                  <a:pos x="T8" y="T9"/>
                </a:cxn>
                <a:cxn ang="0">
                  <a:pos x="T10" y="T11"/>
                </a:cxn>
              </a:cxnLst>
              <a:rect l="0" t="0" r="r" b="b"/>
              <a:pathLst>
                <a:path w="1017" h="766">
                  <a:moveTo>
                    <a:pt x="26" y="289"/>
                  </a:moveTo>
                  <a:lnTo>
                    <a:pt x="488" y="766"/>
                  </a:lnTo>
                  <a:lnTo>
                    <a:pt x="1017" y="664"/>
                  </a:lnTo>
                  <a:lnTo>
                    <a:pt x="302" y="0"/>
                  </a:lnTo>
                  <a:lnTo>
                    <a:pt x="0" y="85"/>
                  </a:lnTo>
                  <a:lnTo>
                    <a:pt x="26" y="289"/>
                  </a:lnTo>
                  <a:close/>
                </a:path>
              </a:pathLst>
            </a:custGeom>
            <a:solidFill>
              <a:srgbClr val="FF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0478" name="Freeform 30"/>
            <p:cNvSpPr>
              <a:spLocks/>
            </p:cNvSpPr>
            <p:nvPr/>
          </p:nvSpPr>
          <p:spPr bwMode="auto">
            <a:xfrm>
              <a:off x="2558" y="3635"/>
              <a:ext cx="185" cy="100"/>
            </a:xfrm>
            <a:custGeom>
              <a:avLst/>
              <a:gdLst>
                <a:gd name="T0" fmla="*/ 0 w 1483"/>
                <a:gd name="T1" fmla="*/ 118 h 800"/>
                <a:gd name="T2" fmla="*/ 769 w 1483"/>
                <a:gd name="T3" fmla="*/ 800 h 800"/>
                <a:gd name="T4" fmla="*/ 1483 w 1483"/>
                <a:gd name="T5" fmla="*/ 663 h 800"/>
                <a:gd name="T6" fmla="*/ 596 w 1483"/>
                <a:gd name="T7" fmla="*/ 0 h 800"/>
                <a:gd name="T8" fmla="*/ 0 w 1483"/>
                <a:gd name="T9" fmla="*/ 118 h 800"/>
              </a:gdLst>
              <a:ahLst/>
              <a:cxnLst>
                <a:cxn ang="0">
                  <a:pos x="T0" y="T1"/>
                </a:cxn>
                <a:cxn ang="0">
                  <a:pos x="T2" y="T3"/>
                </a:cxn>
                <a:cxn ang="0">
                  <a:pos x="T4" y="T5"/>
                </a:cxn>
                <a:cxn ang="0">
                  <a:pos x="T6" y="T7"/>
                </a:cxn>
                <a:cxn ang="0">
                  <a:pos x="T8" y="T9"/>
                </a:cxn>
              </a:cxnLst>
              <a:rect l="0" t="0" r="r" b="b"/>
              <a:pathLst>
                <a:path w="1483" h="800">
                  <a:moveTo>
                    <a:pt x="0" y="118"/>
                  </a:moveTo>
                  <a:lnTo>
                    <a:pt x="769" y="800"/>
                  </a:lnTo>
                  <a:lnTo>
                    <a:pt x="1483" y="663"/>
                  </a:lnTo>
                  <a:lnTo>
                    <a:pt x="596" y="0"/>
                  </a:lnTo>
                  <a:lnTo>
                    <a:pt x="0" y="118"/>
                  </a:lnTo>
                  <a:close/>
                </a:path>
              </a:pathLst>
            </a:custGeom>
            <a:solidFill>
              <a:srgbClr val="FF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0479" name="Freeform 31"/>
            <p:cNvSpPr>
              <a:spLocks/>
            </p:cNvSpPr>
            <p:nvPr/>
          </p:nvSpPr>
          <p:spPr bwMode="auto">
            <a:xfrm>
              <a:off x="2692" y="3601"/>
              <a:ext cx="188" cy="108"/>
            </a:xfrm>
            <a:custGeom>
              <a:avLst/>
              <a:gdLst>
                <a:gd name="T0" fmla="*/ 0 w 1509"/>
                <a:gd name="T1" fmla="*/ 152 h 866"/>
                <a:gd name="T2" fmla="*/ 795 w 1509"/>
                <a:gd name="T3" fmla="*/ 866 h 866"/>
                <a:gd name="T4" fmla="*/ 1509 w 1509"/>
                <a:gd name="T5" fmla="*/ 731 h 866"/>
                <a:gd name="T6" fmla="*/ 675 w 1509"/>
                <a:gd name="T7" fmla="*/ 0 h 866"/>
                <a:gd name="T8" fmla="*/ 0 w 1509"/>
                <a:gd name="T9" fmla="*/ 152 h 866"/>
              </a:gdLst>
              <a:ahLst/>
              <a:cxnLst>
                <a:cxn ang="0">
                  <a:pos x="T0" y="T1"/>
                </a:cxn>
                <a:cxn ang="0">
                  <a:pos x="T2" y="T3"/>
                </a:cxn>
                <a:cxn ang="0">
                  <a:pos x="T4" y="T5"/>
                </a:cxn>
                <a:cxn ang="0">
                  <a:pos x="T6" y="T7"/>
                </a:cxn>
                <a:cxn ang="0">
                  <a:pos x="T8" y="T9"/>
                </a:cxn>
              </a:cxnLst>
              <a:rect l="0" t="0" r="r" b="b"/>
              <a:pathLst>
                <a:path w="1509" h="866">
                  <a:moveTo>
                    <a:pt x="0" y="152"/>
                  </a:moveTo>
                  <a:lnTo>
                    <a:pt x="795" y="866"/>
                  </a:lnTo>
                  <a:lnTo>
                    <a:pt x="1509" y="731"/>
                  </a:lnTo>
                  <a:lnTo>
                    <a:pt x="675" y="0"/>
                  </a:lnTo>
                  <a:lnTo>
                    <a:pt x="0" y="152"/>
                  </a:lnTo>
                  <a:close/>
                </a:path>
              </a:pathLst>
            </a:custGeom>
            <a:solidFill>
              <a:srgbClr val="FF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0480" name="Freeform 32"/>
            <p:cNvSpPr>
              <a:spLocks/>
            </p:cNvSpPr>
            <p:nvPr/>
          </p:nvSpPr>
          <p:spPr bwMode="auto">
            <a:xfrm>
              <a:off x="2829" y="3568"/>
              <a:ext cx="61" cy="60"/>
            </a:xfrm>
            <a:custGeom>
              <a:avLst/>
              <a:gdLst>
                <a:gd name="T0" fmla="*/ 0 w 489"/>
                <a:gd name="T1" fmla="*/ 154 h 478"/>
                <a:gd name="T2" fmla="*/ 463 w 489"/>
                <a:gd name="T3" fmla="*/ 478 h 478"/>
                <a:gd name="T4" fmla="*/ 489 w 489"/>
                <a:gd name="T5" fmla="*/ 0 h 478"/>
                <a:gd name="T6" fmla="*/ 0 w 489"/>
                <a:gd name="T7" fmla="*/ 154 h 478"/>
              </a:gdLst>
              <a:ahLst/>
              <a:cxnLst>
                <a:cxn ang="0">
                  <a:pos x="T0" y="T1"/>
                </a:cxn>
                <a:cxn ang="0">
                  <a:pos x="T2" y="T3"/>
                </a:cxn>
                <a:cxn ang="0">
                  <a:pos x="T4" y="T5"/>
                </a:cxn>
                <a:cxn ang="0">
                  <a:pos x="T6" y="T7"/>
                </a:cxn>
              </a:cxnLst>
              <a:rect l="0" t="0" r="r" b="b"/>
              <a:pathLst>
                <a:path w="489" h="478">
                  <a:moveTo>
                    <a:pt x="0" y="154"/>
                  </a:moveTo>
                  <a:lnTo>
                    <a:pt x="463" y="478"/>
                  </a:lnTo>
                  <a:lnTo>
                    <a:pt x="489" y="0"/>
                  </a:lnTo>
                  <a:lnTo>
                    <a:pt x="0" y="154"/>
                  </a:lnTo>
                  <a:close/>
                </a:path>
              </a:pathLst>
            </a:custGeom>
            <a:solidFill>
              <a:srgbClr val="FF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0481" name="Freeform 33"/>
            <p:cNvSpPr>
              <a:spLocks/>
            </p:cNvSpPr>
            <p:nvPr/>
          </p:nvSpPr>
          <p:spPr bwMode="auto">
            <a:xfrm>
              <a:off x="2611" y="3033"/>
              <a:ext cx="213" cy="132"/>
            </a:xfrm>
            <a:custGeom>
              <a:avLst/>
              <a:gdLst>
                <a:gd name="T0" fmla="*/ 0 w 1707"/>
                <a:gd name="T1" fmla="*/ 689 h 1055"/>
                <a:gd name="T2" fmla="*/ 118 w 1707"/>
                <a:gd name="T3" fmla="*/ 517 h 1055"/>
                <a:gd name="T4" fmla="*/ 66 w 1707"/>
                <a:gd name="T5" fmla="*/ 431 h 1055"/>
                <a:gd name="T6" fmla="*/ 251 w 1707"/>
                <a:gd name="T7" fmla="*/ 258 h 1055"/>
                <a:gd name="T8" fmla="*/ 736 w 1707"/>
                <a:gd name="T9" fmla="*/ 43 h 1055"/>
                <a:gd name="T10" fmla="*/ 635 w 1707"/>
                <a:gd name="T11" fmla="*/ 173 h 1055"/>
                <a:gd name="T12" fmla="*/ 1004 w 1707"/>
                <a:gd name="T13" fmla="*/ 22 h 1055"/>
                <a:gd name="T14" fmla="*/ 1155 w 1707"/>
                <a:gd name="T15" fmla="*/ 0 h 1055"/>
                <a:gd name="T16" fmla="*/ 987 w 1707"/>
                <a:gd name="T17" fmla="*/ 151 h 1055"/>
                <a:gd name="T18" fmla="*/ 1457 w 1707"/>
                <a:gd name="T19" fmla="*/ 86 h 1055"/>
                <a:gd name="T20" fmla="*/ 1222 w 1707"/>
                <a:gd name="T21" fmla="*/ 215 h 1055"/>
                <a:gd name="T22" fmla="*/ 1590 w 1707"/>
                <a:gd name="T23" fmla="*/ 237 h 1055"/>
                <a:gd name="T24" fmla="*/ 1356 w 1707"/>
                <a:gd name="T25" fmla="*/ 302 h 1055"/>
                <a:gd name="T26" fmla="*/ 1707 w 1707"/>
                <a:gd name="T27" fmla="*/ 387 h 1055"/>
                <a:gd name="T28" fmla="*/ 1457 w 1707"/>
                <a:gd name="T29" fmla="*/ 431 h 1055"/>
                <a:gd name="T30" fmla="*/ 1707 w 1707"/>
                <a:gd name="T31" fmla="*/ 582 h 1055"/>
                <a:gd name="T32" fmla="*/ 1524 w 1707"/>
                <a:gd name="T33" fmla="*/ 624 h 1055"/>
                <a:gd name="T34" fmla="*/ 1658 w 1707"/>
                <a:gd name="T35" fmla="*/ 775 h 1055"/>
                <a:gd name="T36" fmla="*/ 1406 w 1707"/>
                <a:gd name="T37" fmla="*/ 1055 h 1055"/>
                <a:gd name="T38" fmla="*/ 1289 w 1707"/>
                <a:gd name="T39" fmla="*/ 904 h 1055"/>
                <a:gd name="T40" fmla="*/ 1155 w 1707"/>
                <a:gd name="T41" fmla="*/ 904 h 1055"/>
                <a:gd name="T42" fmla="*/ 972 w 1707"/>
                <a:gd name="T43" fmla="*/ 1055 h 1055"/>
                <a:gd name="T44" fmla="*/ 754 w 1707"/>
                <a:gd name="T45" fmla="*/ 775 h 1055"/>
                <a:gd name="T46" fmla="*/ 954 w 1707"/>
                <a:gd name="T47" fmla="*/ 624 h 1055"/>
                <a:gd name="T48" fmla="*/ 804 w 1707"/>
                <a:gd name="T49" fmla="*/ 624 h 1055"/>
                <a:gd name="T50" fmla="*/ 1004 w 1707"/>
                <a:gd name="T51" fmla="*/ 473 h 1055"/>
                <a:gd name="T52" fmla="*/ 786 w 1707"/>
                <a:gd name="T53" fmla="*/ 495 h 1055"/>
                <a:gd name="T54" fmla="*/ 1138 w 1707"/>
                <a:gd name="T55" fmla="*/ 344 h 1055"/>
                <a:gd name="T56" fmla="*/ 821 w 1707"/>
                <a:gd name="T57" fmla="*/ 387 h 1055"/>
                <a:gd name="T58" fmla="*/ 1138 w 1707"/>
                <a:gd name="T59" fmla="*/ 237 h 1055"/>
                <a:gd name="T60" fmla="*/ 754 w 1707"/>
                <a:gd name="T61" fmla="*/ 302 h 1055"/>
                <a:gd name="T62" fmla="*/ 888 w 1707"/>
                <a:gd name="T63" fmla="*/ 173 h 1055"/>
                <a:gd name="T64" fmla="*/ 553 w 1707"/>
                <a:gd name="T65" fmla="*/ 322 h 1055"/>
                <a:gd name="T66" fmla="*/ 435 w 1707"/>
                <a:gd name="T67" fmla="*/ 453 h 1055"/>
                <a:gd name="T68" fmla="*/ 670 w 1707"/>
                <a:gd name="T69" fmla="*/ 366 h 1055"/>
                <a:gd name="T70" fmla="*/ 553 w 1707"/>
                <a:gd name="T71" fmla="*/ 473 h 1055"/>
                <a:gd name="T72" fmla="*/ 653 w 1707"/>
                <a:gd name="T73" fmla="*/ 538 h 1055"/>
                <a:gd name="T74" fmla="*/ 686 w 1707"/>
                <a:gd name="T75" fmla="*/ 667 h 1055"/>
                <a:gd name="T76" fmla="*/ 502 w 1707"/>
                <a:gd name="T77" fmla="*/ 473 h 1055"/>
                <a:gd name="T78" fmla="*/ 301 w 1707"/>
                <a:gd name="T79" fmla="*/ 495 h 1055"/>
                <a:gd name="T80" fmla="*/ 185 w 1707"/>
                <a:gd name="T81" fmla="*/ 538 h 1055"/>
                <a:gd name="T82" fmla="*/ 0 w 1707"/>
                <a:gd name="T83" fmla="*/ 689 h 10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707" h="1055">
                  <a:moveTo>
                    <a:pt x="0" y="689"/>
                  </a:moveTo>
                  <a:lnTo>
                    <a:pt x="118" y="517"/>
                  </a:lnTo>
                  <a:lnTo>
                    <a:pt x="66" y="431"/>
                  </a:lnTo>
                  <a:lnTo>
                    <a:pt x="251" y="258"/>
                  </a:lnTo>
                  <a:lnTo>
                    <a:pt x="736" y="43"/>
                  </a:lnTo>
                  <a:lnTo>
                    <a:pt x="635" y="173"/>
                  </a:lnTo>
                  <a:lnTo>
                    <a:pt x="1004" y="22"/>
                  </a:lnTo>
                  <a:lnTo>
                    <a:pt x="1155" y="0"/>
                  </a:lnTo>
                  <a:lnTo>
                    <a:pt x="987" y="151"/>
                  </a:lnTo>
                  <a:lnTo>
                    <a:pt x="1457" y="86"/>
                  </a:lnTo>
                  <a:lnTo>
                    <a:pt x="1222" y="215"/>
                  </a:lnTo>
                  <a:lnTo>
                    <a:pt x="1590" y="237"/>
                  </a:lnTo>
                  <a:lnTo>
                    <a:pt x="1356" y="302"/>
                  </a:lnTo>
                  <a:lnTo>
                    <a:pt x="1707" y="387"/>
                  </a:lnTo>
                  <a:lnTo>
                    <a:pt x="1457" y="431"/>
                  </a:lnTo>
                  <a:lnTo>
                    <a:pt x="1707" y="582"/>
                  </a:lnTo>
                  <a:lnTo>
                    <a:pt x="1524" y="624"/>
                  </a:lnTo>
                  <a:lnTo>
                    <a:pt x="1658" y="775"/>
                  </a:lnTo>
                  <a:lnTo>
                    <a:pt x="1406" y="1055"/>
                  </a:lnTo>
                  <a:lnTo>
                    <a:pt x="1289" y="904"/>
                  </a:lnTo>
                  <a:lnTo>
                    <a:pt x="1155" y="904"/>
                  </a:lnTo>
                  <a:lnTo>
                    <a:pt x="972" y="1055"/>
                  </a:lnTo>
                  <a:lnTo>
                    <a:pt x="754" y="775"/>
                  </a:lnTo>
                  <a:lnTo>
                    <a:pt x="954" y="624"/>
                  </a:lnTo>
                  <a:lnTo>
                    <a:pt x="804" y="624"/>
                  </a:lnTo>
                  <a:lnTo>
                    <a:pt x="1004" y="473"/>
                  </a:lnTo>
                  <a:lnTo>
                    <a:pt x="786" y="495"/>
                  </a:lnTo>
                  <a:lnTo>
                    <a:pt x="1138" y="344"/>
                  </a:lnTo>
                  <a:lnTo>
                    <a:pt x="821" y="387"/>
                  </a:lnTo>
                  <a:lnTo>
                    <a:pt x="1138" y="237"/>
                  </a:lnTo>
                  <a:lnTo>
                    <a:pt x="754" y="302"/>
                  </a:lnTo>
                  <a:lnTo>
                    <a:pt x="888" y="173"/>
                  </a:lnTo>
                  <a:lnTo>
                    <a:pt x="553" y="322"/>
                  </a:lnTo>
                  <a:lnTo>
                    <a:pt x="435" y="453"/>
                  </a:lnTo>
                  <a:lnTo>
                    <a:pt x="670" y="366"/>
                  </a:lnTo>
                  <a:lnTo>
                    <a:pt x="553" y="473"/>
                  </a:lnTo>
                  <a:lnTo>
                    <a:pt x="653" y="538"/>
                  </a:lnTo>
                  <a:lnTo>
                    <a:pt x="686" y="667"/>
                  </a:lnTo>
                  <a:lnTo>
                    <a:pt x="502" y="473"/>
                  </a:lnTo>
                  <a:lnTo>
                    <a:pt x="301" y="495"/>
                  </a:lnTo>
                  <a:lnTo>
                    <a:pt x="185" y="538"/>
                  </a:lnTo>
                  <a:lnTo>
                    <a:pt x="0" y="689"/>
                  </a:lnTo>
                  <a:close/>
                </a:path>
              </a:pathLst>
            </a:custGeom>
            <a:solidFill>
              <a:srgbClr val="000000"/>
            </a:solidFill>
            <a:ln w="0">
              <a:solidFill>
                <a:srgbClr val="000000"/>
              </a:solidFill>
              <a:prstDash val="solid"/>
              <a:round/>
              <a:headEnd/>
              <a:tailEnd/>
            </a:ln>
          </p:spPr>
          <p:txBody>
            <a:bodyPr/>
            <a:lstStyle/>
            <a:p>
              <a:endParaRPr lang="en-US"/>
            </a:p>
          </p:txBody>
        </p:sp>
        <p:sp>
          <p:nvSpPr>
            <p:cNvPr id="360482" name="Freeform 34"/>
            <p:cNvSpPr>
              <a:spLocks/>
            </p:cNvSpPr>
            <p:nvPr/>
          </p:nvSpPr>
          <p:spPr bwMode="auto">
            <a:xfrm>
              <a:off x="2527" y="3133"/>
              <a:ext cx="61" cy="67"/>
            </a:xfrm>
            <a:custGeom>
              <a:avLst/>
              <a:gdLst>
                <a:gd name="T0" fmla="*/ 368 w 485"/>
                <a:gd name="T1" fmla="*/ 0 h 538"/>
                <a:gd name="T2" fmla="*/ 49 w 485"/>
                <a:gd name="T3" fmla="*/ 64 h 538"/>
                <a:gd name="T4" fmla="*/ 0 w 485"/>
                <a:gd name="T5" fmla="*/ 215 h 538"/>
                <a:gd name="T6" fmla="*/ 84 w 485"/>
                <a:gd name="T7" fmla="*/ 431 h 538"/>
                <a:gd name="T8" fmla="*/ 168 w 485"/>
                <a:gd name="T9" fmla="*/ 538 h 538"/>
                <a:gd name="T10" fmla="*/ 267 w 485"/>
                <a:gd name="T11" fmla="*/ 452 h 538"/>
                <a:gd name="T12" fmla="*/ 134 w 485"/>
                <a:gd name="T13" fmla="*/ 365 h 538"/>
                <a:gd name="T14" fmla="*/ 66 w 485"/>
                <a:gd name="T15" fmla="*/ 236 h 538"/>
                <a:gd name="T16" fmla="*/ 84 w 485"/>
                <a:gd name="T17" fmla="*/ 129 h 538"/>
                <a:gd name="T18" fmla="*/ 351 w 485"/>
                <a:gd name="T19" fmla="*/ 64 h 538"/>
                <a:gd name="T20" fmla="*/ 418 w 485"/>
                <a:gd name="T21" fmla="*/ 236 h 538"/>
                <a:gd name="T22" fmla="*/ 485 w 485"/>
                <a:gd name="T23" fmla="*/ 172 h 538"/>
                <a:gd name="T24" fmla="*/ 368 w 485"/>
                <a:gd name="T25" fmla="*/ 0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85" h="538">
                  <a:moveTo>
                    <a:pt x="368" y="0"/>
                  </a:moveTo>
                  <a:lnTo>
                    <a:pt x="49" y="64"/>
                  </a:lnTo>
                  <a:lnTo>
                    <a:pt x="0" y="215"/>
                  </a:lnTo>
                  <a:lnTo>
                    <a:pt x="84" y="431"/>
                  </a:lnTo>
                  <a:lnTo>
                    <a:pt x="168" y="538"/>
                  </a:lnTo>
                  <a:lnTo>
                    <a:pt x="267" y="452"/>
                  </a:lnTo>
                  <a:lnTo>
                    <a:pt x="134" y="365"/>
                  </a:lnTo>
                  <a:lnTo>
                    <a:pt x="66" y="236"/>
                  </a:lnTo>
                  <a:lnTo>
                    <a:pt x="84" y="129"/>
                  </a:lnTo>
                  <a:lnTo>
                    <a:pt x="351" y="64"/>
                  </a:lnTo>
                  <a:lnTo>
                    <a:pt x="418" y="236"/>
                  </a:lnTo>
                  <a:lnTo>
                    <a:pt x="485" y="172"/>
                  </a:lnTo>
                  <a:lnTo>
                    <a:pt x="368" y="0"/>
                  </a:lnTo>
                  <a:close/>
                </a:path>
              </a:pathLst>
            </a:custGeom>
            <a:solidFill>
              <a:srgbClr val="000000"/>
            </a:solidFill>
            <a:ln w="0">
              <a:solidFill>
                <a:srgbClr val="000000"/>
              </a:solidFill>
              <a:prstDash val="solid"/>
              <a:round/>
              <a:headEnd/>
              <a:tailEnd/>
            </a:ln>
          </p:spPr>
          <p:txBody>
            <a:bodyPr/>
            <a:lstStyle/>
            <a:p>
              <a:endParaRPr lang="en-US"/>
            </a:p>
          </p:txBody>
        </p:sp>
        <p:sp>
          <p:nvSpPr>
            <p:cNvPr id="360483" name="Freeform 35"/>
            <p:cNvSpPr>
              <a:spLocks/>
            </p:cNvSpPr>
            <p:nvPr/>
          </p:nvSpPr>
          <p:spPr bwMode="auto">
            <a:xfrm>
              <a:off x="2586" y="3122"/>
              <a:ext cx="153" cy="83"/>
            </a:xfrm>
            <a:custGeom>
              <a:avLst/>
              <a:gdLst>
                <a:gd name="T0" fmla="*/ 35 w 1223"/>
                <a:gd name="T1" fmla="*/ 21 h 667"/>
                <a:gd name="T2" fmla="*/ 234 w 1223"/>
                <a:gd name="T3" fmla="*/ 0 h 667"/>
                <a:gd name="T4" fmla="*/ 502 w 1223"/>
                <a:gd name="T5" fmla="*/ 0 h 667"/>
                <a:gd name="T6" fmla="*/ 618 w 1223"/>
                <a:gd name="T7" fmla="*/ 42 h 667"/>
                <a:gd name="T8" fmla="*/ 738 w 1223"/>
                <a:gd name="T9" fmla="*/ 322 h 667"/>
                <a:gd name="T10" fmla="*/ 1223 w 1223"/>
                <a:gd name="T11" fmla="*/ 322 h 667"/>
                <a:gd name="T12" fmla="*/ 703 w 1223"/>
                <a:gd name="T13" fmla="*/ 409 h 667"/>
                <a:gd name="T14" fmla="*/ 670 w 1223"/>
                <a:gd name="T15" fmla="*/ 646 h 667"/>
                <a:gd name="T16" fmla="*/ 569 w 1223"/>
                <a:gd name="T17" fmla="*/ 667 h 667"/>
                <a:gd name="T18" fmla="*/ 402 w 1223"/>
                <a:gd name="T19" fmla="*/ 667 h 667"/>
                <a:gd name="T20" fmla="*/ 252 w 1223"/>
                <a:gd name="T21" fmla="*/ 624 h 667"/>
                <a:gd name="T22" fmla="*/ 0 w 1223"/>
                <a:gd name="T23" fmla="*/ 387 h 667"/>
                <a:gd name="T24" fmla="*/ 35 w 1223"/>
                <a:gd name="T25" fmla="*/ 344 h 667"/>
                <a:gd name="T26" fmla="*/ 319 w 1223"/>
                <a:gd name="T27" fmla="*/ 581 h 667"/>
                <a:gd name="T28" fmla="*/ 520 w 1223"/>
                <a:gd name="T29" fmla="*/ 581 h 667"/>
                <a:gd name="T30" fmla="*/ 603 w 1223"/>
                <a:gd name="T31" fmla="*/ 538 h 667"/>
                <a:gd name="T32" fmla="*/ 586 w 1223"/>
                <a:gd name="T33" fmla="*/ 301 h 667"/>
                <a:gd name="T34" fmla="*/ 520 w 1223"/>
                <a:gd name="T35" fmla="*/ 107 h 667"/>
                <a:gd name="T36" fmla="*/ 234 w 1223"/>
                <a:gd name="T37" fmla="*/ 64 h 667"/>
                <a:gd name="T38" fmla="*/ 84 w 1223"/>
                <a:gd name="T39" fmla="*/ 64 h 667"/>
                <a:gd name="T40" fmla="*/ 35 w 1223"/>
                <a:gd name="T41" fmla="*/ 150 h 667"/>
                <a:gd name="T42" fmla="*/ 17 w 1223"/>
                <a:gd name="T43" fmla="*/ 107 h 667"/>
                <a:gd name="T44" fmla="*/ 35 w 1223"/>
                <a:gd name="T45" fmla="*/ 21 h 6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23" h="667">
                  <a:moveTo>
                    <a:pt x="35" y="21"/>
                  </a:moveTo>
                  <a:lnTo>
                    <a:pt x="234" y="0"/>
                  </a:lnTo>
                  <a:lnTo>
                    <a:pt x="502" y="0"/>
                  </a:lnTo>
                  <a:lnTo>
                    <a:pt x="618" y="42"/>
                  </a:lnTo>
                  <a:lnTo>
                    <a:pt x="738" y="322"/>
                  </a:lnTo>
                  <a:lnTo>
                    <a:pt x="1223" y="322"/>
                  </a:lnTo>
                  <a:lnTo>
                    <a:pt x="703" y="409"/>
                  </a:lnTo>
                  <a:lnTo>
                    <a:pt x="670" y="646"/>
                  </a:lnTo>
                  <a:lnTo>
                    <a:pt x="569" y="667"/>
                  </a:lnTo>
                  <a:lnTo>
                    <a:pt x="402" y="667"/>
                  </a:lnTo>
                  <a:lnTo>
                    <a:pt x="252" y="624"/>
                  </a:lnTo>
                  <a:lnTo>
                    <a:pt x="0" y="387"/>
                  </a:lnTo>
                  <a:lnTo>
                    <a:pt x="35" y="344"/>
                  </a:lnTo>
                  <a:lnTo>
                    <a:pt x="319" y="581"/>
                  </a:lnTo>
                  <a:lnTo>
                    <a:pt x="520" y="581"/>
                  </a:lnTo>
                  <a:lnTo>
                    <a:pt x="603" y="538"/>
                  </a:lnTo>
                  <a:lnTo>
                    <a:pt x="586" y="301"/>
                  </a:lnTo>
                  <a:lnTo>
                    <a:pt x="520" y="107"/>
                  </a:lnTo>
                  <a:lnTo>
                    <a:pt x="234" y="64"/>
                  </a:lnTo>
                  <a:lnTo>
                    <a:pt x="84" y="64"/>
                  </a:lnTo>
                  <a:lnTo>
                    <a:pt x="35" y="150"/>
                  </a:lnTo>
                  <a:lnTo>
                    <a:pt x="17" y="107"/>
                  </a:lnTo>
                  <a:lnTo>
                    <a:pt x="35" y="21"/>
                  </a:lnTo>
                  <a:close/>
                </a:path>
              </a:pathLst>
            </a:custGeom>
            <a:solidFill>
              <a:srgbClr val="000000"/>
            </a:solidFill>
            <a:ln w="0">
              <a:solidFill>
                <a:srgbClr val="000000"/>
              </a:solidFill>
              <a:prstDash val="solid"/>
              <a:round/>
              <a:headEnd/>
              <a:tailEnd/>
            </a:ln>
          </p:spPr>
          <p:txBody>
            <a:bodyPr/>
            <a:lstStyle/>
            <a:p>
              <a:endParaRPr lang="en-US"/>
            </a:p>
          </p:txBody>
        </p:sp>
        <p:sp>
          <p:nvSpPr>
            <p:cNvPr id="360484" name="Freeform 36"/>
            <p:cNvSpPr>
              <a:spLocks/>
            </p:cNvSpPr>
            <p:nvPr/>
          </p:nvSpPr>
          <p:spPr bwMode="auto">
            <a:xfrm>
              <a:off x="2518" y="3142"/>
              <a:ext cx="182" cy="107"/>
            </a:xfrm>
            <a:custGeom>
              <a:avLst/>
              <a:gdLst>
                <a:gd name="T0" fmla="*/ 514 w 1454"/>
                <a:gd name="T1" fmla="*/ 252 h 857"/>
                <a:gd name="T2" fmla="*/ 380 w 1454"/>
                <a:gd name="T3" fmla="*/ 435 h 857"/>
                <a:gd name="T4" fmla="*/ 71 w 1454"/>
                <a:gd name="T5" fmla="*/ 652 h 857"/>
                <a:gd name="T6" fmla="*/ 35 w 1454"/>
                <a:gd name="T7" fmla="*/ 743 h 857"/>
                <a:gd name="T8" fmla="*/ 115 w 1454"/>
                <a:gd name="T9" fmla="*/ 799 h 857"/>
                <a:gd name="T10" fmla="*/ 239 w 1454"/>
                <a:gd name="T11" fmla="*/ 788 h 857"/>
                <a:gd name="T12" fmla="*/ 488 w 1454"/>
                <a:gd name="T13" fmla="*/ 685 h 857"/>
                <a:gd name="T14" fmla="*/ 639 w 1454"/>
                <a:gd name="T15" fmla="*/ 674 h 857"/>
                <a:gd name="T16" fmla="*/ 744 w 1454"/>
                <a:gd name="T17" fmla="*/ 582 h 857"/>
                <a:gd name="T18" fmla="*/ 1454 w 1454"/>
                <a:gd name="T19" fmla="*/ 719 h 857"/>
                <a:gd name="T20" fmla="*/ 886 w 1454"/>
                <a:gd name="T21" fmla="*/ 685 h 857"/>
                <a:gd name="T22" fmla="*/ 780 w 1454"/>
                <a:gd name="T23" fmla="*/ 708 h 857"/>
                <a:gd name="T24" fmla="*/ 682 w 1454"/>
                <a:gd name="T25" fmla="*/ 788 h 857"/>
                <a:gd name="T26" fmla="*/ 567 w 1454"/>
                <a:gd name="T27" fmla="*/ 845 h 857"/>
                <a:gd name="T28" fmla="*/ 478 w 1454"/>
                <a:gd name="T29" fmla="*/ 857 h 857"/>
                <a:gd name="T30" fmla="*/ 354 w 1454"/>
                <a:gd name="T31" fmla="*/ 833 h 857"/>
                <a:gd name="T32" fmla="*/ 317 w 1454"/>
                <a:gd name="T33" fmla="*/ 799 h 857"/>
                <a:gd name="T34" fmla="*/ 169 w 1454"/>
                <a:gd name="T35" fmla="*/ 845 h 857"/>
                <a:gd name="T36" fmla="*/ 61 w 1454"/>
                <a:gd name="T37" fmla="*/ 811 h 857"/>
                <a:gd name="T38" fmla="*/ 0 w 1454"/>
                <a:gd name="T39" fmla="*/ 754 h 857"/>
                <a:gd name="T40" fmla="*/ 8 w 1454"/>
                <a:gd name="T41" fmla="*/ 652 h 857"/>
                <a:gd name="T42" fmla="*/ 61 w 1454"/>
                <a:gd name="T43" fmla="*/ 571 h 857"/>
                <a:gd name="T44" fmla="*/ 176 w 1454"/>
                <a:gd name="T45" fmla="*/ 514 h 857"/>
                <a:gd name="T46" fmla="*/ 354 w 1454"/>
                <a:gd name="T47" fmla="*/ 424 h 857"/>
                <a:gd name="T48" fmla="*/ 619 w 1454"/>
                <a:gd name="T49" fmla="*/ 0 h 857"/>
                <a:gd name="T50" fmla="*/ 514 w 1454"/>
                <a:gd name="T51" fmla="*/ 252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54" h="857">
                  <a:moveTo>
                    <a:pt x="514" y="252"/>
                  </a:moveTo>
                  <a:lnTo>
                    <a:pt x="380" y="435"/>
                  </a:lnTo>
                  <a:lnTo>
                    <a:pt x="71" y="652"/>
                  </a:lnTo>
                  <a:lnTo>
                    <a:pt x="35" y="743"/>
                  </a:lnTo>
                  <a:lnTo>
                    <a:pt x="115" y="799"/>
                  </a:lnTo>
                  <a:lnTo>
                    <a:pt x="239" y="788"/>
                  </a:lnTo>
                  <a:lnTo>
                    <a:pt x="488" y="685"/>
                  </a:lnTo>
                  <a:lnTo>
                    <a:pt x="639" y="674"/>
                  </a:lnTo>
                  <a:lnTo>
                    <a:pt x="744" y="582"/>
                  </a:lnTo>
                  <a:lnTo>
                    <a:pt x="1454" y="719"/>
                  </a:lnTo>
                  <a:lnTo>
                    <a:pt x="886" y="685"/>
                  </a:lnTo>
                  <a:lnTo>
                    <a:pt x="780" y="708"/>
                  </a:lnTo>
                  <a:lnTo>
                    <a:pt x="682" y="788"/>
                  </a:lnTo>
                  <a:lnTo>
                    <a:pt x="567" y="845"/>
                  </a:lnTo>
                  <a:lnTo>
                    <a:pt x="478" y="857"/>
                  </a:lnTo>
                  <a:lnTo>
                    <a:pt x="354" y="833"/>
                  </a:lnTo>
                  <a:lnTo>
                    <a:pt x="317" y="799"/>
                  </a:lnTo>
                  <a:lnTo>
                    <a:pt x="169" y="845"/>
                  </a:lnTo>
                  <a:lnTo>
                    <a:pt x="61" y="811"/>
                  </a:lnTo>
                  <a:lnTo>
                    <a:pt x="0" y="754"/>
                  </a:lnTo>
                  <a:lnTo>
                    <a:pt x="8" y="652"/>
                  </a:lnTo>
                  <a:lnTo>
                    <a:pt x="61" y="571"/>
                  </a:lnTo>
                  <a:lnTo>
                    <a:pt x="176" y="514"/>
                  </a:lnTo>
                  <a:lnTo>
                    <a:pt x="354" y="424"/>
                  </a:lnTo>
                  <a:lnTo>
                    <a:pt x="619" y="0"/>
                  </a:lnTo>
                  <a:lnTo>
                    <a:pt x="514" y="252"/>
                  </a:lnTo>
                  <a:close/>
                </a:path>
              </a:pathLst>
            </a:custGeom>
            <a:solidFill>
              <a:srgbClr val="000000"/>
            </a:solidFill>
            <a:ln w="0">
              <a:solidFill>
                <a:srgbClr val="000000"/>
              </a:solidFill>
              <a:prstDash val="solid"/>
              <a:round/>
              <a:headEnd/>
              <a:tailEnd/>
            </a:ln>
          </p:spPr>
          <p:txBody>
            <a:bodyPr/>
            <a:lstStyle/>
            <a:p>
              <a:endParaRPr lang="en-US"/>
            </a:p>
          </p:txBody>
        </p:sp>
        <p:sp>
          <p:nvSpPr>
            <p:cNvPr id="360485" name="Freeform 37"/>
            <p:cNvSpPr>
              <a:spLocks/>
            </p:cNvSpPr>
            <p:nvPr/>
          </p:nvSpPr>
          <p:spPr bwMode="auto">
            <a:xfrm>
              <a:off x="2574" y="3236"/>
              <a:ext cx="145" cy="57"/>
            </a:xfrm>
            <a:custGeom>
              <a:avLst/>
              <a:gdLst>
                <a:gd name="T0" fmla="*/ 0 w 1162"/>
                <a:gd name="T1" fmla="*/ 147 h 456"/>
                <a:gd name="T2" fmla="*/ 134 w 1162"/>
                <a:gd name="T3" fmla="*/ 171 h 456"/>
                <a:gd name="T4" fmla="*/ 302 w 1162"/>
                <a:gd name="T5" fmla="*/ 160 h 456"/>
                <a:gd name="T6" fmla="*/ 489 w 1162"/>
                <a:gd name="T7" fmla="*/ 147 h 456"/>
                <a:gd name="T8" fmla="*/ 683 w 1162"/>
                <a:gd name="T9" fmla="*/ 103 h 456"/>
                <a:gd name="T10" fmla="*/ 817 w 1162"/>
                <a:gd name="T11" fmla="*/ 45 h 456"/>
                <a:gd name="T12" fmla="*/ 906 w 1162"/>
                <a:gd name="T13" fmla="*/ 0 h 456"/>
                <a:gd name="T14" fmla="*/ 1038 w 1162"/>
                <a:gd name="T15" fmla="*/ 24 h 456"/>
                <a:gd name="T16" fmla="*/ 1153 w 1162"/>
                <a:gd name="T17" fmla="*/ 91 h 456"/>
                <a:gd name="T18" fmla="*/ 1162 w 1162"/>
                <a:gd name="T19" fmla="*/ 182 h 456"/>
                <a:gd name="T20" fmla="*/ 1117 w 1162"/>
                <a:gd name="T21" fmla="*/ 342 h 456"/>
                <a:gd name="T22" fmla="*/ 950 w 1162"/>
                <a:gd name="T23" fmla="*/ 421 h 456"/>
                <a:gd name="T24" fmla="*/ 746 w 1162"/>
                <a:gd name="T25" fmla="*/ 456 h 456"/>
                <a:gd name="T26" fmla="*/ 496 w 1162"/>
                <a:gd name="T27" fmla="*/ 434 h 456"/>
                <a:gd name="T28" fmla="*/ 319 w 1162"/>
                <a:gd name="T29" fmla="*/ 410 h 456"/>
                <a:gd name="T30" fmla="*/ 266 w 1162"/>
                <a:gd name="T31" fmla="*/ 387 h 456"/>
                <a:gd name="T32" fmla="*/ 286 w 1162"/>
                <a:gd name="T33" fmla="*/ 331 h 456"/>
                <a:gd name="T34" fmla="*/ 391 w 1162"/>
                <a:gd name="T35" fmla="*/ 387 h 456"/>
                <a:gd name="T36" fmla="*/ 550 w 1162"/>
                <a:gd name="T37" fmla="*/ 410 h 456"/>
                <a:gd name="T38" fmla="*/ 746 w 1162"/>
                <a:gd name="T39" fmla="*/ 410 h 456"/>
                <a:gd name="T40" fmla="*/ 887 w 1162"/>
                <a:gd name="T41" fmla="*/ 365 h 456"/>
                <a:gd name="T42" fmla="*/ 976 w 1162"/>
                <a:gd name="T43" fmla="*/ 319 h 456"/>
                <a:gd name="T44" fmla="*/ 1029 w 1162"/>
                <a:gd name="T45" fmla="*/ 216 h 456"/>
                <a:gd name="T46" fmla="*/ 1021 w 1162"/>
                <a:gd name="T47" fmla="*/ 136 h 456"/>
                <a:gd name="T48" fmla="*/ 940 w 1162"/>
                <a:gd name="T49" fmla="*/ 91 h 456"/>
                <a:gd name="T50" fmla="*/ 825 w 1162"/>
                <a:gd name="T51" fmla="*/ 103 h 456"/>
                <a:gd name="T52" fmla="*/ 657 w 1162"/>
                <a:gd name="T53" fmla="*/ 160 h 456"/>
                <a:gd name="T54" fmla="*/ 462 w 1162"/>
                <a:gd name="T55" fmla="*/ 194 h 456"/>
                <a:gd name="T56" fmla="*/ 276 w 1162"/>
                <a:gd name="T57" fmla="*/ 216 h 456"/>
                <a:gd name="T58" fmla="*/ 125 w 1162"/>
                <a:gd name="T59" fmla="*/ 216 h 456"/>
                <a:gd name="T60" fmla="*/ 10 w 1162"/>
                <a:gd name="T61" fmla="*/ 194 h 456"/>
                <a:gd name="T62" fmla="*/ 0 w 1162"/>
                <a:gd name="T63" fmla="*/ 147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62" h="456">
                  <a:moveTo>
                    <a:pt x="0" y="147"/>
                  </a:moveTo>
                  <a:lnTo>
                    <a:pt x="134" y="171"/>
                  </a:lnTo>
                  <a:lnTo>
                    <a:pt x="302" y="160"/>
                  </a:lnTo>
                  <a:lnTo>
                    <a:pt x="489" y="147"/>
                  </a:lnTo>
                  <a:lnTo>
                    <a:pt x="683" y="103"/>
                  </a:lnTo>
                  <a:lnTo>
                    <a:pt x="817" y="45"/>
                  </a:lnTo>
                  <a:lnTo>
                    <a:pt x="906" y="0"/>
                  </a:lnTo>
                  <a:lnTo>
                    <a:pt x="1038" y="24"/>
                  </a:lnTo>
                  <a:lnTo>
                    <a:pt x="1153" y="91"/>
                  </a:lnTo>
                  <a:lnTo>
                    <a:pt x="1162" y="182"/>
                  </a:lnTo>
                  <a:lnTo>
                    <a:pt x="1117" y="342"/>
                  </a:lnTo>
                  <a:lnTo>
                    <a:pt x="950" y="421"/>
                  </a:lnTo>
                  <a:lnTo>
                    <a:pt x="746" y="456"/>
                  </a:lnTo>
                  <a:lnTo>
                    <a:pt x="496" y="434"/>
                  </a:lnTo>
                  <a:lnTo>
                    <a:pt x="319" y="410"/>
                  </a:lnTo>
                  <a:lnTo>
                    <a:pt x="266" y="387"/>
                  </a:lnTo>
                  <a:lnTo>
                    <a:pt x="286" y="331"/>
                  </a:lnTo>
                  <a:lnTo>
                    <a:pt x="391" y="387"/>
                  </a:lnTo>
                  <a:lnTo>
                    <a:pt x="550" y="410"/>
                  </a:lnTo>
                  <a:lnTo>
                    <a:pt x="746" y="410"/>
                  </a:lnTo>
                  <a:lnTo>
                    <a:pt x="887" y="365"/>
                  </a:lnTo>
                  <a:lnTo>
                    <a:pt x="976" y="319"/>
                  </a:lnTo>
                  <a:lnTo>
                    <a:pt x="1029" y="216"/>
                  </a:lnTo>
                  <a:lnTo>
                    <a:pt x="1021" y="136"/>
                  </a:lnTo>
                  <a:lnTo>
                    <a:pt x="940" y="91"/>
                  </a:lnTo>
                  <a:lnTo>
                    <a:pt x="825" y="103"/>
                  </a:lnTo>
                  <a:lnTo>
                    <a:pt x="657" y="160"/>
                  </a:lnTo>
                  <a:lnTo>
                    <a:pt x="462" y="194"/>
                  </a:lnTo>
                  <a:lnTo>
                    <a:pt x="276" y="216"/>
                  </a:lnTo>
                  <a:lnTo>
                    <a:pt x="125" y="216"/>
                  </a:lnTo>
                  <a:lnTo>
                    <a:pt x="10" y="194"/>
                  </a:lnTo>
                  <a:lnTo>
                    <a:pt x="0" y="147"/>
                  </a:lnTo>
                  <a:close/>
                </a:path>
              </a:pathLst>
            </a:custGeom>
            <a:solidFill>
              <a:srgbClr val="000000"/>
            </a:solidFill>
            <a:ln w="0">
              <a:solidFill>
                <a:srgbClr val="000000"/>
              </a:solidFill>
              <a:prstDash val="solid"/>
              <a:round/>
              <a:headEnd/>
              <a:tailEnd/>
            </a:ln>
          </p:spPr>
          <p:txBody>
            <a:bodyPr/>
            <a:lstStyle/>
            <a:p>
              <a:endParaRPr lang="en-US"/>
            </a:p>
          </p:txBody>
        </p:sp>
        <p:sp>
          <p:nvSpPr>
            <p:cNvPr id="360486" name="Freeform 38"/>
            <p:cNvSpPr>
              <a:spLocks/>
            </p:cNvSpPr>
            <p:nvPr/>
          </p:nvSpPr>
          <p:spPr bwMode="auto">
            <a:xfrm>
              <a:off x="2589" y="3128"/>
              <a:ext cx="327" cy="218"/>
            </a:xfrm>
            <a:custGeom>
              <a:avLst/>
              <a:gdLst>
                <a:gd name="T0" fmla="*/ 134 w 2614"/>
                <a:gd name="T1" fmla="*/ 1391 h 1744"/>
                <a:gd name="T2" fmla="*/ 310 w 2614"/>
                <a:gd name="T3" fmla="*/ 1438 h 1744"/>
                <a:gd name="T4" fmla="*/ 230 w 2614"/>
                <a:gd name="T5" fmla="*/ 1562 h 1744"/>
                <a:gd name="T6" fmla="*/ 391 w 2614"/>
                <a:gd name="T7" fmla="*/ 1675 h 1744"/>
                <a:gd name="T8" fmla="*/ 710 w 2614"/>
                <a:gd name="T9" fmla="*/ 1642 h 1744"/>
                <a:gd name="T10" fmla="*/ 966 w 2614"/>
                <a:gd name="T11" fmla="*/ 1425 h 1744"/>
                <a:gd name="T12" fmla="*/ 1091 w 2614"/>
                <a:gd name="T13" fmla="*/ 1186 h 1744"/>
                <a:gd name="T14" fmla="*/ 1161 w 2614"/>
                <a:gd name="T15" fmla="*/ 891 h 1744"/>
                <a:gd name="T16" fmla="*/ 1188 w 2614"/>
                <a:gd name="T17" fmla="*/ 684 h 1744"/>
                <a:gd name="T18" fmla="*/ 1206 w 2614"/>
                <a:gd name="T19" fmla="*/ 446 h 1744"/>
                <a:gd name="T20" fmla="*/ 1392 w 2614"/>
                <a:gd name="T21" fmla="*/ 309 h 1744"/>
                <a:gd name="T22" fmla="*/ 1551 w 2614"/>
                <a:gd name="T23" fmla="*/ 332 h 1744"/>
                <a:gd name="T24" fmla="*/ 1967 w 2614"/>
                <a:gd name="T25" fmla="*/ 103 h 1744"/>
                <a:gd name="T26" fmla="*/ 2446 w 2614"/>
                <a:gd name="T27" fmla="*/ 0 h 1744"/>
                <a:gd name="T28" fmla="*/ 2588 w 2614"/>
                <a:gd name="T29" fmla="*/ 411 h 1744"/>
                <a:gd name="T30" fmla="*/ 2598 w 2614"/>
                <a:gd name="T31" fmla="*/ 730 h 1744"/>
                <a:gd name="T32" fmla="*/ 2226 w 2614"/>
                <a:gd name="T33" fmla="*/ 798 h 1744"/>
                <a:gd name="T34" fmla="*/ 1977 w 2614"/>
                <a:gd name="T35" fmla="*/ 981 h 1744"/>
                <a:gd name="T36" fmla="*/ 2128 w 2614"/>
                <a:gd name="T37" fmla="*/ 1288 h 1744"/>
                <a:gd name="T38" fmla="*/ 2437 w 2614"/>
                <a:gd name="T39" fmla="*/ 1506 h 1744"/>
                <a:gd name="T40" fmla="*/ 2020 w 2614"/>
                <a:gd name="T41" fmla="*/ 1380 h 1744"/>
                <a:gd name="T42" fmla="*/ 1516 w 2614"/>
                <a:gd name="T43" fmla="*/ 1346 h 1744"/>
                <a:gd name="T44" fmla="*/ 1267 w 2614"/>
                <a:gd name="T45" fmla="*/ 1448 h 1744"/>
                <a:gd name="T46" fmla="*/ 1170 w 2614"/>
                <a:gd name="T47" fmla="*/ 1083 h 1744"/>
                <a:gd name="T48" fmla="*/ 948 w 2614"/>
                <a:gd name="T49" fmla="*/ 1528 h 1744"/>
                <a:gd name="T50" fmla="*/ 877 w 2614"/>
                <a:gd name="T51" fmla="*/ 1585 h 1744"/>
                <a:gd name="T52" fmla="*/ 664 w 2614"/>
                <a:gd name="T53" fmla="*/ 1744 h 1744"/>
                <a:gd name="T54" fmla="*/ 506 w 2614"/>
                <a:gd name="T55" fmla="*/ 1744 h 1744"/>
                <a:gd name="T56" fmla="*/ 283 w 2614"/>
                <a:gd name="T57" fmla="*/ 1699 h 1744"/>
                <a:gd name="T58" fmla="*/ 177 w 2614"/>
                <a:gd name="T59" fmla="*/ 1562 h 1744"/>
                <a:gd name="T60" fmla="*/ 105 w 2614"/>
                <a:gd name="T61" fmla="*/ 1403 h 1744"/>
                <a:gd name="T62" fmla="*/ 0 w 2614"/>
                <a:gd name="T63" fmla="*/ 1198 h 1744"/>
                <a:gd name="T64" fmla="*/ 72 w 2614"/>
                <a:gd name="T65" fmla="*/ 1175 h 17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614" h="1744">
                  <a:moveTo>
                    <a:pt x="72" y="1277"/>
                  </a:moveTo>
                  <a:lnTo>
                    <a:pt x="134" y="1391"/>
                  </a:lnTo>
                  <a:lnTo>
                    <a:pt x="204" y="1425"/>
                  </a:lnTo>
                  <a:lnTo>
                    <a:pt x="310" y="1438"/>
                  </a:lnTo>
                  <a:lnTo>
                    <a:pt x="239" y="1483"/>
                  </a:lnTo>
                  <a:lnTo>
                    <a:pt x="230" y="1562"/>
                  </a:lnTo>
                  <a:lnTo>
                    <a:pt x="292" y="1642"/>
                  </a:lnTo>
                  <a:lnTo>
                    <a:pt x="391" y="1675"/>
                  </a:lnTo>
                  <a:lnTo>
                    <a:pt x="541" y="1688"/>
                  </a:lnTo>
                  <a:lnTo>
                    <a:pt x="710" y="1642"/>
                  </a:lnTo>
                  <a:lnTo>
                    <a:pt x="869" y="1552"/>
                  </a:lnTo>
                  <a:lnTo>
                    <a:pt x="966" y="1425"/>
                  </a:lnTo>
                  <a:lnTo>
                    <a:pt x="1019" y="1288"/>
                  </a:lnTo>
                  <a:lnTo>
                    <a:pt x="1091" y="1186"/>
                  </a:lnTo>
                  <a:lnTo>
                    <a:pt x="1143" y="1038"/>
                  </a:lnTo>
                  <a:lnTo>
                    <a:pt x="1161" y="891"/>
                  </a:lnTo>
                  <a:lnTo>
                    <a:pt x="1152" y="787"/>
                  </a:lnTo>
                  <a:lnTo>
                    <a:pt x="1188" y="684"/>
                  </a:lnTo>
                  <a:lnTo>
                    <a:pt x="1206" y="571"/>
                  </a:lnTo>
                  <a:lnTo>
                    <a:pt x="1206" y="446"/>
                  </a:lnTo>
                  <a:lnTo>
                    <a:pt x="1277" y="353"/>
                  </a:lnTo>
                  <a:lnTo>
                    <a:pt x="1392" y="309"/>
                  </a:lnTo>
                  <a:lnTo>
                    <a:pt x="1471" y="365"/>
                  </a:lnTo>
                  <a:lnTo>
                    <a:pt x="1551" y="332"/>
                  </a:lnTo>
                  <a:lnTo>
                    <a:pt x="1816" y="171"/>
                  </a:lnTo>
                  <a:lnTo>
                    <a:pt x="1967" y="103"/>
                  </a:lnTo>
                  <a:lnTo>
                    <a:pt x="2144" y="58"/>
                  </a:lnTo>
                  <a:lnTo>
                    <a:pt x="2446" y="0"/>
                  </a:lnTo>
                  <a:lnTo>
                    <a:pt x="2526" y="182"/>
                  </a:lnTo>
                  <a:lnTo>
                    <a:pt x="2588" y="411"/>
                  </a:lnTo>
                  <a:lnTo>
                    <a:pt x="2614" y="627"/>
                  </a:lnTo>
                  <a:lnTo>
                    <a:pt x="2598" y="730"/>
                  </a:lnTo>
                  <a:lnTo>
                    <a:pt x="2437" y="730"/>
                  </a:lnTo>
                  <a:lnTo>
                    <a:pt x="2226" y="798"/>
                  </a:lnTo>
                  <a:lnTo>
                    <a:pt x="2075" y="891"/>
                  </a:lnTo>
                  <a:lnTo>
                    <a:pt x="1977" y="981"/>
                  </a:lnTo>
                  <a:lnTo>
                    <a:pt x="2020" y="1117"/>
                  </a:lnTo>
                  <a:lnTo>
                    <a:pt x="2128" y="1288"/>
                  </a:lnTo>
                  <a:lnTo>
                    <a:pt x="2322" y="1448"/>
                  </a:lnTo>
                  <a:lnTo>
                    <a:pt x="2437" y="1506"/>
                  </a:lnTo>
                  <a:lnTo>
                    <a:pt x="2226" y="1472"/>
                  </a:lnTo>
                  <a:lnTo>
                    <a:pt x="2020" y="1380"/>
                  </a:lnTo>
                  <a:lnTo>
                    <a:pt x="1773" y="1346"/>
                  </a:lnTo>
                  <a:lnTo>
                    <a:pt x="1516" y="1346"/>
                  </a:lnTo>
                  <a:lnTo>
                    <a:pt x="1365" y="1403"/>
                  </a:lnTo>
                  <a:lnTo>
                    <a:pt x="1267" y="1448"/>
                  </a:lnTo>
                  <a:lnTo>
                    <a:pt x="1188" y="1266"/>
                  </a:lnTo>
                  <a:lnTo>
                    <a:pt x="1170" y="1083"/>
                  </a:lnTo>
                  <a:lnTo>
                    <a:pt x="1063" y="1380"/>
                  </a:lnTo>
                  <a:lnTo>
                    <a:pt x="948" y="1528"/>
                  </a:lnTo>
                  <a:lnTo>
                    <a:pt x="1028" y="1607"/>
                  </a:lnTo>
                  <a:lnTo>
                    <a:pt x="877" y="1585"/>
                  </a:lnTo>
                  <a:lnTo>
                    <a:pt x="700" y="1675"/>
                  </a:lnTo>
                  <a:lnTo>
                    <a:pt x="664" y="1744"/>
                  </a:lnTo>
                  <a:lnTo>
                    <a:pt x="621" y="1733"/>
                  </a:lnTo>
                  <a:lnTo>
                    <a:pt x="506" y="1744"/>
                  </a:lnTo>
                  <a:lnTo>
                    <a:pt x="371" y="1722"/>
                  </a:lnTo>
                  <a:lnTo>
                    <a:pt x="283" y="1699"/>
                  </a:lnTo>
                  <a:lnTo>
                    <a:pt x="194" y="1642"/>
                  </a:lnTo>
                  <a:lnTo>
                    <a:pt x="177" y="1562"/>
                  </a:lnTo>
                  <a:lnTo>
                    <a:pt x="168" y="1483"/>
                  </a:lnTo>
                  <a:lnTo>
                    <a:pt x="105" y="1403"/>
                  </a:lnTo>
                  <a:lnTo>
                    <a:pt x="36" y="1301"/>
                  </a:lnTo>
                  <a:lnTo>
                    <a:pt x="0" y="1198"/>
                  </a:lnTo>
                  <a:lnTo>
                    <a:pt x="0" y="1117"/>
                  </a:lnTo>
                  <a:lnTo>
                    <a:pt x="72" y="1175"/>
                  </a:lnTo>
                  <a:lnTo>
                    <a:pt x="72" y="1277"/>
                  </a:lnTo>
                  <a:close/>
                </a:path>
              </a:pathLst>
            </a:custGeom>
            <a:solidFill>
              <a:srgbClr val="000000"/>
            </a:solidFill>
            <a:ln w="0">
              <a:solidFill>
                <a:srgbClr val="000000"/>
              </a:solidFill>
              <a:prstDash val="solid"/>
              <a:round/>
              <a:headEnd/>
              <a:tailEnd/>
            </a:ln>
          </p:spPr>
          <p:txBody>
            <a:bodyPr/>
            <a:lstStyle/>
            <a:p>
              <a:endParaRPr lang="en-US"/>
            </a:p>
          </p:txBody>
        </p:sp>
        <p:sp>
          <p:nvSpPr>
            <p:cNvPr id="360487" name="Freeform 39"/>
            <p:cNvSpPr>
              <a:spLocks/>
            </p:cNvSpPr>
            <p:nvPr/>
          </p:nvSpPr>
          <p:spPr bwMode="auto">
            <a:xfrm>
              <a:off x="2902" y="3118"/>
              <a:ext cx="53" cy="73"/>
            </a:xfrm>
            <a:custGeom>
              <a:avLst/>
              <a:gdLst>
                <a:gd name="T0" fmla="*/ 196 w 426"/>
                <a:gd name="T1" fmla="*/ 35 h 583"/>
                <a:gd name="T2" fmla="*/ 285 w 426"/>
                <a:gd name="T3" fmla="*/ 183 h 583"/>
                <a:gd name="T4" fmla="*/ 319 w 426"/>
                <a:gd name="T5" fmla="*/ 389 h 583"/>
                <a:gd name="T6" fmla="*/ 329 w 426"/>
                <a:gd name="T7" fmla="*/ 515 h 583"/>
                <a:gd name="T8" fmla="*/ 115 w 426"/>
                <a:gd name="T9" fmla="*/ 526 h 583"/>
                <a:gd name="T10" fmla="*/ 133 w 426"/>
                <a:gd name="T11" fmla="*/ 570 h 583"/>
                <a:gd name="T12" fmla="*/ 329 w 426"/>
                <a:gd name="T13" fmla="*/ 583 h 583"/>
                <a:gd name="T14" fmla="*/ 426 w 426"/>
                <a:gd name="T15" fmla="*/ 515 h 583"/>
                <a:gd name="T16" fmla="*/ 391 w 426"/>
                <a:gd name="T17" fmla="*/ 343 h 583"/>
                <a:gd name="T18" fmla="*/ 266 w 426"/>
                <a:gd name="T19" fmla="*/ 46 h 583"/>
                <a:gd name="T20" fmla="*/ 196 w 426"/>
                <a:gd name="T21" fmla="*/ 0 h 583"/>
                <a:gd name="T22" fmla="*/ 0 w 426"/>
                <a:gd name="T23" fmla="*/ 80 h 583"/>
                <a:gd name="T24" fmla="*/ 196 w 426"/>
                <a:gd name="T25" fmla="*/ 35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6" h="583">
                  <a:moveTo>
                    <a:pt x="196" y="35"/>
                  </a:moveTo>
                  <a:lnTo>
                    <a:pt x="285" y="183"/>
                  </a:lnTo>
                  <a:lnTo>
                    <a:pt x="319" y="389"/>
                  </a:lnTo>
                  <a:lnTo>
                    <a:pt x="329" y="515"/>
                  </a:lnTo>
                  <a:lnTo>
                    <a:pt x="115" y="526"/>
                  </a:lnTo>
                  <a:lnTo>
                    <a:pt x="133" y="570"/>
                  </a:lnTo>
                  <a:lnTo>
                    <a:pt x="329" y="583"/>
                  </a:lnTo>
                  <a:lnTo>
                    <a:pt x="426" y="515"/>
                  </a:lnTo>
                  <a:lnTo>
                    <a:pt x="391" y="343"/>
                  </a:lnTo>
                  <a:lnTo>
                    <a:pt x="266" y="46"/>
                  </a:lnTo>
                  <a:lnTo>
                    <a:pt x="196" y="0"/>
                  </a:lnTo>
                  <a:lnTo>
                    <a:pt x="0" y="80"/>
                  </a:lnTo>
                  <a:lnTo>
                    <a:pt x="196" y="35"/>
                  </a:lnTo>
                  <a:close/>
                </a:path>
              </a:pathLst>
            </a:custGeom>
            <a:solidFill>
              <a:srgbClr val="000000"/>
            </a:solidFill>
            <a:ln w="0">
              <a:solidFill>
                <a:srgbClr val="000000"/>
              </a:solidFill>
              <a:prstDash val="solid"/>
              <a:round/>
              <a:headEnd/>
              <a:tailEnd/>
            </a:ln>
          </p:spPr>
          <p:txBody>
            <a:bodyPr/>
            <a:lstStyle/>
            <a:p>
              <a:endParaRPr lang="en-US"/>
            </a:p>
          </p:txBody>
        </p:sp>
        <p:sp>
          <p:nvSpPr>
            <p:cNvPr id="360488" name="Freeform 40"/>
            <p:cNvSpPr>
              <a:spLocks/>
            </p:cNvSpPr>
            <p:nvPr/>
          </p:nvSpPr>
          <p:spPr bwMode="auto">
            <a:xfrm>
              <a:off x="2356" y="3253"/>
              <a:ext cx="276" cy="193"/>
            </a:xfrm>
            <a:custGeom>
              <a:avLst/>
              <a:gdLst>
                <a:gd name="T0" fmla="*/ 1824 w 2209"/>
                <a:gd name="T1" fmla="*/ 545 h 1547"/>
                <a:gd name="T2" fmla="*/ 1577 w 2209"/>
                <a:gd name="T3" fmla="*/ 646 h 1547"/>
                <a:gd name="T4" fmla="*/ 1104 w 2209"/>
                <a:gd name="T5" fmla="*/ 634 h 1547"/>
                <a:gd name="T6" fmla="*/ 1104 w 2209"/>
                <a:gd name="T7" fmla="*/ 786 h 1547"/>
                <a:gd name="T8" fmla="*/ 966 w 2209"/>
                <a:gd name="T9" fmla="*/ 1230 h 1547"/>
                <a:gd name="T10" fmla="*/ 670 w 2209"/>
                <a:gd name="T11" fmla="*/ 1166 h 1547"/>
                <a:gd name="T12" fmla="*/ 897 w 2209"/>
                <a:gd name="T13" fmla="*/ 887 h 1547"/>
                <a:gd name="T14" fmla="*/ 1065 w 2209"/>
                <a:gd name="T15" fmla="*/ 811 h 1547"/>
                <a:gd name="T16" fmla="*/ 847 w 2209"/>
                <a:gd name="T17" fmla="*/ 545 h 1547"/>
                <a:gd name="T18" fmla="*/ 720 w 2209"/>
                <a:gd name="T19" fmla="*/ 368 h 1547"/>
                <a:gd name="T20" fmla="*/ 750 w 2209"/>
                <a:gd name="T21" fmla="*/ 165 h 1547"/>
                <a:gd name="T22" fmla="*/ 730 w 2209"/>
                <a:gd name="T23" fmla="*/ 0 h 1547"/>
                <a:gd name="T24" fmla="*/ 720 w 2209"/>
                <a:gd name="T25" fmla="*/ 89 h 1547"/>
                <a:gd name="T26" fmla="*/ 622 w 2209"/>
                <a:gd name="T27" fmla="*/ 330 h 1547"/>
                <a:gd name="T28" fmla="*/ 720 w 2209"/>
                <a:gd name="T29" fmla="*/ 520 h 1547"/>
                <a:gd name="T30" fmla="*/ 602 w 2209"/>
                <a:gd name="T31" fmla="*/ 735 h 1547"/>
                <a:gd name="T32" fmla="*/ 552 w 2209"/>
                <a:gd name="T33" fmla="*/ 963 h 1547"/>
                <a:gd name="T34" fmla="*/ 504 w 2209"/>
                <a:gd name="T35" fmla="*/ 557 h 1547"/>
                <a:gd name="T36" fmla="*/ 445 w 2209"/>
                <a:gd name="T37" fmla="*/ 621 h 1547"/>
                <a:gd name="T38" fmla="*/ 89 w 2209"/>
                <a:gd name="T39" fmla="*/ 963 h 1547"/>
                <a:gd name="T40" fmla="*/ 79 w 2209"/>
                <a:gd name="T41" fmla="*/ 1052 h 1547"/>
                <a:gd name="T42" fmla="*/ 50 w 2209"/>
                <a:gd name="T43" fmla="*/ 1154 h 1547"/>
                <a:gd name="T44" fmla="*/ 29 w 2209"/>
                <a:gd name="T45" fmla="*/ 1254 h 1547"/>
                <a:gd name="T46" fmla="*/ 346 w 2209"/>
                <a:gd name="T47" fmla="*/ 1382 h 1547"/>
                <a:gd name="T48" fmla="*/ 109 w 2209"/>
                <a:gd name="T49" fmla="*/ 1407 h 1547"/>
                <a:gd name="T50" fmla="*/ 0 w 2209"/>
                <a:gd name="T51" fmla="*/ 1357 h 1547"/>
                <a:gd name="T52" fmla="*/ 227 w 2209"/>
                <a:gd name="T53" fmla="*/ 1471 h 1547"/>
                <a:gd name="T54" fmla="*/ 484 w 2209"/>
                <a:gd name="T55" fmla="*/ 1407 h 1547"/>
                <a:gd name="T56" fmla="*/ 504 w 2209"/>
                <a:gd name="T57" fmla="*/ 1254 h 1547"/>
                <a:gd name="T58" fmla="*/ 808 w 2209"/>
                <a:gd name="T59" fmla="*/ 1382 h 1547"/>
                <a:gd name="T60" fmla="*/ 1025 w 2209"/>
                <a:gd name="T61" fmla="*/ 1521 h 1547"/>
                <a:gd name="T62" fmla="*/ 1291 w 2209"/>
                <a:gd name="T63" fmla="*/ 1306 h 1547"/>
                <a:gd name="T64" fmla="*/ 1725 w 2209"/>
                <a:gd name="T65" fmla="*/ 1001 h 1547"/>
                <a:gd name="T66" fmla="*/ 2209 w 2209"/>
                <a:gd name="T67" fmla="*/ 850 h 1547"/>
                <a:gd name="T68" fmla="*/ 2010 w 2209"/>
                <a:gd name="T69" fmla="*/ 672 h 1547"/>
                <a:gd name="T70" fmla="*/ 1932 w 2209"/>
                <a:gd name="T71" fmla="*/ 431 h 15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209" h="1547">
                  <a:moveTo>
                    <a:pt x="1932" y="431"/>
                  </a:moveTo>
                  <a:lnTo>
                    <a:pt x="1824" y="545"/>
                  </a:lnTo>
                  <a:lnTo>
                    <a:pt x="1736" y="596"/>
                  </a:lnTo>
                  <a:lnTo>
                    <a:pt x="1577" y="646"/>
                  </a:lnTo>
                  <a:lnTo>
                    <a:pt x="1351" y="659"/>
                  </a:lnTo>
                  <a:lnTo>
                    <a:pt x="1104" y="634"/>
                  </a:lnTo>
                  <a:lnTo>
                    <a:pt x="1007" y="735"/>
                  </a:lnTo>
                  <a:lnTo>
                    <a:pt x="1104" y="786"/>
                  </a:lnTo>
                  <a:lnTo>
                    <a:pt x="1054" y="989"/>
                  </a:lnTo>
                  <a:lnTo>
                    <a:pt x="966" y="1230"/>
                  </a:lnTo>
                  <a:lnTo>
                    <a:pt x="858" y="1382"/>
                  </a:lnTo>
                  <a:lnTo>
                    <a:pt x="670" y="1166"/>
                  </a:lnTo>
                  <a:lnTo>
                    <a:pt x="799" y="1040"/>
                  </a:lnTo>
                  <a:lnTo>
                    <a:pt x="897" y="887"/>
                  </a:lnTo>
                  <a:lnTo>
                    <a:pt x="918" y="799"/>
                  </a:lnTo>
                  <a:lnTo>
                    <a:pt x="1065" y="811"/>
                  </a:lnTo>
                  <a:lnTo>
                    <a:pt x="888" y="710"/>
                  </a:lnTo>
                  <a:lnTo>
                    <a:pt x="847" y="545"/>
                  </a:lnTo>
                  <a:lnTo>
                    <a:pt x="799" y="444"/>
                  </a:lnTo>
                  <a:lnTo>
                    <a:pt x="720" y="368"/>
                  </a:lnTo>
                  <a:lnTo>
                    <a:pt x="711" y="266"/>
                  </a:lnTo>
                  <a:lnTo>
                    <a:pt x="750" y="165"/>
                  </a:lnTo>
                  <a:lnTo>
                    <a:pt x="829" y="101"/>
                  </a:lnTo>
                  <a:lnTo>
                    <a:pt x="730" y="0"/>
                  </a:lnTo>
                  <a:lnTo>
                    <a:pt x="622" y="38"/>
                  </a:lnTo>
                  <a:lnTo>
                    <a:pt x="720" y="89"/>
                  </a:lnTo>
                  <a:lnTo>
                    <a:pt x="661" y="190"/>
                  </a:lnTo>
                  <a:lnTo>
                    <a:pt x="622" y="330"/>
                  </a:lnTo>
                  <a:lnTo>
                    <a:pt x="652" y="431"/>
                  </a:lnTo>
                  <a:lnTo>
                    <a:pt x="720" y="520"/>
                  </a:lnTo>
                  <a:lnTo>
                    <a:pt x="691" y="609"/>
                  </a:lnTo>
                  <a:lnTo>
                    <a:pt x="602" y="735"/>
                  </a:lnTo>
                  <a:lnTo>
                    <a:pt x="563" y="862"/>
                  </a:lnTo>
                  <a:lnTo>
                    <a:pt x="552" y="963"/>
                  </a:lnTo>
                  <a:lnTo>
                    <a:pt x="484" y="710"/>
                  </a:lnTo>
                  <a:lnTo>
                    <a:pt x="504" y="557"/>
                  </a:lnTo>
                  <a:lnTo>
                    <a:pt x="534" y="304"/>
                  </a:lnTo>
                  <a:lnTo>
                    <a:pt x="445" y="621"/>
                  </a:lnTo>
                  <a:lnTo>
                    <a:pt x="405" y="963"/>
                  </a:lnTo>
                  <a:lnTo>
                    <a:pt x="89" y="963"/>
                  </a:lnTo>
                  <a:lnTo>
                    <a:pt x="405" y="1052"/>
                  </a:lnTo>
                  <a:lnTo>
                    <a:pt x="79" y="1052"/>
                  </a:lnTo>
                  <a:lnTo>
                    <a:pt x="415" y="1116"/>
                  </a:lnTo>
                  <a:lnTo>
                    <a:pt x="50" y="1154"/>
                  </a:lnTo>
                  <a:lnTo>
                    <a:pt x="405" y="1217"/>
                  </a:lnTo>
                  <a:lnTo>
                    <a:pt x="29" y="1254"/>
                  </a:lnTo>
                  <a:lnTo>
                    <a:pt x="336" y="1293"/>
                  </a:lnTo>
                  <a:lnTo>
                    <a:pt x="346" y="1382"/>
                  </a:lnTo>
                  <a:lnTo>
                    <a:pt x="247" y="1419"/>
                  </a:lnTo>
                  <a:lnTo>
                    <a:pt x="109" y="1407"/>
                  </a:lnTo>
                  <a:lnTo>
                    <a:pt x="40" y="1331"/>
                  </a:lnTo>
                  <a:lnTo>
                    <a:pt x="0" y="1357"/>
                  </a:lnTo>
                  <a:lnTo>
                    <a:pt x="79" y="1446"/>
                  </a:lnTo>
                  <a:lnTo>
                    <a:pt x="227" y="1471"/>
                  </a:lnTo>
                  <a:lnTo>
                    <a:pt x="395" y="1458"/>
                  </a:lnTo>
                  <a:lnTo>
                    <a:pt x="484" y="1407"/>
                  </a:lnTo>
                  <a:lnTo>
                    <a:pt x="523" y="1331"/>
                  </a:lnTo>
                  <a:lnTo>
                    <a:pt x="504" y="1254"/>
                  </a:lnTo>
                  <a:lnTo>
                    <a:pt x="504" y="1090"/>
                  </a:lnTo>
                  <a:lnTo>
                    <a:pt x="808" y="1382"/>
                  </a:lnTo>
                  <a:lnTo>
                    <a:pt x="808" y="1471"/>
                  </a:lnTo>
                  <a:lnTo>
                    <a:pt x="1025" y="1521"/>
                  </a:lnTo>
                  <a:lnTo>
                    <a:pt x="1125" y="1547"/>
                  </a:lnTo>
                  <a:lnTo>
                    <a:pt x="1291" y="1306"/>
                  </a:lnTo>
                  <a:lnTo>
                    <a:pt x="1499" y="1128"/>
                  </a:lnTo>
                  <a:lnTo>
                    <a:pt x="1725" y="1001"/>
                  </a:lnTo>
                  <a:lnTo>
                    <a:pt x="1972" y="912"/>
                  </a:lnTo>
                  <a:lnTo>
                    <a:pt x="2209" y="850"/>
                  </a:lnTo>
                  <a:lnTo>
                    <a:pt x="2130" y="722"/>
                  </a:lnTo>
                  <a:lnTo>
                    <a:pt x="2010" y="672"/>
                  </a:lnTo>
                  <a:lnTo>
                    <a:pt x="1991" y="469"/>
                  </a:lnTo>
                  <a:lnTo>
                    <a:pt x="1932" y="431"/>
                  </a:lnTo>
                  <a:close/>
                </a:path>
              </a:pathLst>
            </a:custGeom>
            <a:solidFill>
              <a:srgbClr val="000000"/>
            </a:solidFill>
            <a:ln w="0">
              <a:solidFill>
                <a:srgbClr val="000000"/>
              </a:solidFill>
              <a:prstDash val="solid"/>
              <a:round/>
              <a:headEnd/>
              <a:tailEnd/>
            </a:ln>
          </p:spPr>
          <p:txBody>
            <a:bodyPr/>
            <a:lstStyle/>
            <a:p>
              <a:endParaRPr lang="en-US"/>
            </a:p>
          </p:txBody>
        </p:sp>
        <p:sp>
          <p:nvSpPr>
            <p:cNvPr id="360489" name="Freeform 41"/>
            <p:cNvSpPr>
              <a:spLocks/>
            </p:cNvSpPr>
            <p:nvPr/>
          </p:nvSpPr>
          <p:spPr bwMode="auto">
            <a:xfrm>
              <a:off x="2390" y="3142"/>
              <a:ext cx="63" cy="228"/>
            </a:xfrm>
            <a:custGeom>
              <a:avLst/>
              <a:gdLst>
                <a:gd name="T0" fmla="*/ 255 w 511"/>
                <a:gd name="T1" fmla="*/ 507 h 1827"/>
                <a:gd name="T2" fmla="*/ 48 w 511"/>
                <a:gd name="T3" fmla="*/ 1827 h 1827"/>
                <a:gd name="T4" fmla="*/ 0 w 511"/>
                <a:gd name="T5" fmla="*/ 1814 h 1827"/>
                <a:gd name="T6" fmla="*/ 225 w 511"/>
                <a:gd name="T7" fmla="*/ 482 h 1827"/>
                <a:gd name="T8" fmla="*/ 177 w 511"/>
                <a:gd name="T9" fmla="*/ 394 h 1827"/>
                <a:gd name="T10" fmla="*/ 266 w 511"/>
                <a:gd name="T11" fmla="*/ 457 h 1827"/>
                <a:gd name="T12" fmla="*/ 363 w 511"/>
                <a:gd name="T13" fmla="*/ 418 h 1827"/>
                <a:gd name="T14" fmla="*/ 482 w 511"/>
                <a:gd name="T15" fmla="*/ 533 h 1827"/>
                <a:gd name="T16" fmla="*/ 413 w 511"/>
                <a:gd name="T17" fmla="*/ 88 h 1827"/>
                <a:gd name="T18" fmla="*/ 393 w 511"/>
                <a:gd name="T19" fmla="*/ 253 h 1827"/>
                <a:gd name="T20" fmla="*/ 284 w 511"/>
                <a:gd name="T21" fmla="*/ 241 h 1827"/>
                <a:gd name="T22" fmla="*/ 423 w 511"/>
                <a:gd name="T23" fmla="*/ 0 h 1827"/>
                <a:gd name="T24" fmla="*/ 511 w 511"/>
                <a:gd name="T25" fmla="*/ 571 h 1827"/>
                <a:gd name="T26" fmla="*/ 423 w 511"/>
                <a:gd name="T27" fmla="*/ 876 h 1827"/>
                <a:gd name="T28" fmla="*/ 266 w 511"/>
                <a:gd name="T29" fmla="*/ 965 h 1827"/>
                <a:gd name="T30" fmla="*/ 275 w 511"/>
                <a:gd name="T31" fmla="*/ 1142 h 1827"/>
                <a:gd name="T32" fmla="*/ 245 w 511"/>
                <a:gd name="T33" fmla="*/ 926 h 1827"/>
                <a:gd name="T34" fmla="*/ 373 w 511"/>
                <a:gd name="T35" fmla="*/ 837 h 1827"/>
                <a:gd name="T36" fmla="*/ 452 w 511"/>
                <a:gd name="T37" fmla="*/ 559 h 1827"/>
                <a:gd name="T38" fmla="*/ 343 w 511"/>
                <a:gd name="T39" fmla="*/ 470 h 1827"/>
                <a:gd name="T40" fmla="*/ 255 w 511"/>
                <a:gd name="T41" fmla="*/ 507 h 1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11" h="1827">
                  <a:moveTo>
                    <a:pt x="255" y="507"/>
                  </a:moveTo>
                  <a:lnTo>
                    <a:pt x="48" y="1827"/>
                  </a:lnTo>
                  <a:lnTo>
                    <a:pt x="0" y="1814"/>
                  </a:lnTo>
                  <a:lnTo>
                    <a:pt x="225" y="482"/>
                  </a:lnTo>
                  <a:lnTo>
                    <a:pt x="177" y="394"/>
                  </a:lnTo>
                  <a:lnTo>
                    <a:pt x="266" y="457"/>
                  </a:lnTo>
                  <a:lnTo>
                    <a:pt x="363" y="418"/>
                  </a:lnTo>
                  <a:lnTo>
                    <a:pt x="482" y="533"/>
                  </a:lnTo>
                  <a:lnTo>
                    <a:pt x="413" y="88"/>
                  </a:lnTo>
                  <a:lnTo>
                    <a:pt x="393" y="253"/>
                  </a:lnTo>
                  <a:lnTo>
                    <a:pt x="284" y="241"/>
                  </a:lnTo>
                  <a:lnTo>
                    <a:pt x="423" y="0"/>
                  </a:lnTo>
                  <a:lnTo>
                    <a:pt x="511" y="571"/>
                  </a:lnTo>
                  <a:lnTo>
                    <a:pt x="423" y="876"/>
                  </a:lnTo>
                  <a:lnTo>
                    <a:pt x="266" y="965"/>
                  </a:lnTo>
                  <a:lnTo>
                    <a:pt x="275" y="1142"/>
                  </a:lnTo>
                  <a:lnTo>
                    <a:pt x="245" y="926"/>
                  </a:lnTo>
                  <a:lnTo>
                    <a:pt x="373" y="837"/>
                  </a:lnTo>
                  <a:lnTo>
                    <a:pt x="452" y="559"/>
                  </a:lnTo>
                  <a:lnTo>
                    <a:pt x="343" y="470"/>
                  </a:lnTo>
                  <a:lnTo>
                    <a:pt x="255" y="507"/>
                  </a:lnTo>
                  <a:close/>
                </a:path>
              </a:pathLst>
            </a:custGeom>
            <a:solidFill>
              <a:srgbClr val="000000"/>
            </a:solidFill>
            <a:ln w="0">
              <a:solidFill>
                <a:srgbClr val="000000"/>
              </a:solidFill>
              <a:prstDash val="solid"/>
              <a:round/>
              <a:headEnd/>
              <a:tailEnd/>
            </a:ln>
          </p:spPr>
          <p:txBody>
            <a:bodyPr/>
            <a:lstStyle/>
            <a:p>
              <a:endParaRPr lang="en-US"/>
            </a:p>
          </p:txBody>
        </p:sp>
        <p:sp>
          <p:nvSpPr>
            <p:cNvPr id="360490" name="Freeform 42"/>
            <p:cNvSpPr>
              <a:spLocks/>
            </p:cNvSpPr>
            <p:nvPr/>
          </p:nvSpPr>
          <p:spPr bwMode="auto">
            <a:xfrm>
              <a:off x="2316" y="3148"/>
              <a:ext cx="118" cy="244"/>
            </a:xfrm>
            <a:custGeom>
              <a:avLst/>
              <a:gdLst>
                <a:gd name="T0" fmla="*/ 947 w 947"/>
                <a:gd name="T1" fmla="*/ 0 h 1953"/>
                <a:gd name="T2" fmla="*/ 651 w 947"/>
                <a:gd name="T3" fmla="*/ 406 h 1953"/>
                <a:gd name="T4" fmla="*/ 730 w 947"/>
                <a:gd name="T5" fmla="*/ 394 h 1953"/>
                <a:gd name="T6" fmla="*/ 632 w 947"/>
                <a:gd name="T7" fmla="*/ 456 h 1953"/>
                <a:gd name="T8" fmla="*/ 522 w 947"/>
                <a:gd name="T9" fmla="*/ 1116 h 1953"/>
                <a:gd name="T10" fmla="*/ 651 w 947"/>
                <a:gd name="T11" fmla="*/ 1180 h 1953"/>
                <a:gd name="T12" fmla="*/ 632 w 947"/>
                <a:gd name="T13" fmla="*/ 1318 h 1953"/>
                <a:gd name="T14" fmla="*/ 552 w 947"/>
                <a:gd name="T15" fmla="*/ 1331 h 1953"/>
                <a:gd name="T16" fmla="*/ 473 w 947"/>
                <a:gd name="T17" fmla="*/ 1331 h 1953"/>
                <a:gd name="T18" fmla="*/ 572 w 947"/>
                <a:gd name="T19" fmla="*/ 1394 h 1953"/>
                <a:gd name="T20" fmla="*/ 552 w 947"/>
                <a:gd name="T21" fmla="*/ 1483 h 1953"/>
                <a:gd name="T22" fmla="*/ 454 w 947"/>
                <a:gd name="T23" fmla="*/ 1509 h 1953"/>
                <a:gd name="T24" fmla="*/ 552 w 947"/>
                <a:gd name="T25" fmla="*/ 1547 h 1953"/>
                <a:gd name="T26" fmla="*/ 543 w 947"/>
                <a:gd name="T27" fmla="*/ 1648 h 1953"/>
                <a:gd name="T28" fmla="*/ 384 w 947"/>
                <a:gd name="T29" fmla="*/ 1724 h 1953"/>
                <a:gd name="T30" fmla="*/ 384 w 947"/>
                <a:gd name="T31" fmla="*/ 1813 h 1953"/>
                <a:gd name="T32" fmla="*/ 345 w 947"/>
                <a:gd name="T33" fmla="*/ 1927 h 1953"/>
                <a:gd name="T34" fmla="*/ 0 w 947"/>
                <a:gd name="T35" fmla="*/ 1953 h 1953"/>
                <a:gd name="T36" fmla="*/ 306 w 947"/>
                <a:gd name="T37" fmla="*/ 1889 h 1953"/>
                <a:gd name="T38" fmla="*/ 286 w 947"/>
                <a:gd name="T39" fmla="*/ 1826 h 1953"/>
                <a:gd name="T40" fmla="*/ 0 w 947"/>
                <a:gd name="T41" fmla="*/ 1889 h 1953"/>
                <a:gd name="T42" fmla="*/ 0 w 947"/>
                <a:gd name="T43" fmla="*/ 1864 h 1953"/>
                <a:gd name="T44" fmla="*/ 306 w 947"/>
                <a:gd name="T45" fmla="*/ 1749 h 1953"/>
                <a:gd name="T46" fmla="*/ 129 w 947"/>
                <a:gd name="T47" fmla="*/ 1648 h 1953"/>
                <a:gd name="T48" fmla="*/ 138 w 947"/>
                <a:gd name="T49" fmla="*/ 1611 h 1953"/>
                <a:gd name="T50" fmla="*/ 325 w 947"/>
                <a:gd name="T51" fmla="*/ 1661 h 1953"/>
                <a:gd name="T52" fmla="*/ 404 w 947"/>
                <a:gd name="T53" fmla="*/ 1648 h 1953"/>
                <a:gd name="T54" fmla="*/ 443 w 947"/>
                <a:gd name="T55" fmla="*/ 1559 h 1953"/>
                <a:gd name="T56" fmla="*/ 345 w 947"/>
                <a:gd name="T57" fmla="*/ 1496 h 1953"/>
                <a:gd name="T58" fmla="*/ 414 w 947"/>
                <a:gd name="T59" fmla="*/ 1446 h 1953"/>
                <a:gd name="T60" fmla="*/ 425 w 947"/>
                <a:gd name="T61" fmla="*/ 1370 h 1953"/>
                <a:gd name="T62" fmla="*/ 306 w 947"/>
                <a:gd name="T63" fmla="*/ 1293 h 1953"/>
                <a:gd name="T64" fmla="*/ 354 w 947"/>
                <a:gd name="T65" fmla="*/ 1242 h 1953"/>
                <a:gd name="T66" fmla="*/ 434 w 947"/>
                <a:gd name="T67" fmla="*/ 1229 h 1953"/>
                <a:gd name="T68" fmla="*/ 464 w 947"/>
                <a:gd name="T69" fmla="*/ 1167 h 1953"/>
                <a:gd name="T70" fmla="*/ 404 w 947"/>
                <a:gd name="T71" fmla="*/ 1091 h 1953"/>
                <a:gd name="T72" fmla="*/ 493 w 947"/>
                <a:gd name="T73" fmla="*/ 1091 h 1953"/>
                <a:gd name="T74" fmla="*/ 622 w 947"/>
                <a:gd name="T75" fmla="*/ 394 h 1953"/>
                <a:gd name="T76" fmla="*/ 947 w 947"/>
                <a:gd name="T77" fmla="*/ 0 h 19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47" h="1953">
                  <a:moveTo>
                    <a:pt x="947" y="0"/>
                  </a:moveTo>
                  <a:lnTo>
                    <a:pt x="651" y="406"/>
                  </a:lnTo>
                  <a:lnTo>
                    <a:pt x="730" y="394"/>
                  </a:lnTo>
                  <a:lnTo>
                    <a:pt x="632" y="456"/>
                  </a:lnTo>
                  <a:lnTo>
                    <a:pt x="522" y="1116"/>
                  </a:lnTo>
                  <a:lnTo>
                    <a:pt x="651" y="1180"/>
                  </a:lnTo>
                  <a:lnTo>
                    <a:pt x="632" y="1318"/>
                  </a:lnTo>
                  <a:lnTo>
                    <a:pt x="552" y="1331"/>
                  </a:lnTo>
                  <a:lnTo>
                    <a:pt x="473" y="1331"/>
                  </a:lnTo>
                  <a:lnTo>
                    <a:pt x="572" y="1394"/>
                  </a:lnTo>
                  <a:lnTo>
                    <a:pt x="552" y="1483"/>
                  </a:lnTo>
                  <a:lnTo>
                    <a:pt x="454" y="1509"/>
                  </a:lnTo>
                  <a:lnTo>
                    <a:pt x="552" y="1547"/>
                  </a:lnTo>
                  <a:lnTo>
                    <a:pt x="543" y="1648"/>
                  </a:lnTo>
                  <a:lnTo>
                    <a:pt x="384" y="1724"/>
                  </a:lnTo>
                  <a:lnTo>
                    <a:pt x="384" y="1813"/>
                  </a:lnTo>
                  <a:lnTo>
                    <a:pt x="345" y="1927"/>
                  </a:lnTo>
                  <a:lnTo>
                    <a:pt x="0" y="1953"/>
                  </a:lnTo>
                  <a:lnTo>
                    <a:pt x="306" y="1889"/>
                  </a:lnTo>
                  <a:lnTo>
                    <a:pt x="286" y="1826"/>
                  </a:lnTo>
                  <a:lnTo>
                    <a:pt x="0" y="1889"/>
                  </a:lnTo>
                  <a:lnTo>
                    <a:pt x="0" y="1864"/>
                  </a:lnTo>
                  <a:lnTo>
                    <a:pt x="306" y="1749"/>
                  </a:lnTo>
                  <a:lnTo>
                    <a:pt x="129" y="1648"/>
                  </a:lnTo>
                  <a:lnTo>
                    <a:pt x="138" y="1611"/>
                  </a:lnTo>
                  <a:lnTo>
                    <a:pt x="325" y="1661"/>
                  </a:lnTo>
                  <a:lnTo>
                    <a:pt x="404" y="1648"/>
                  </a:lnTo>
                  <a:lnTo>
                    <a:pt x="443" y="1559"/>
                  </a:lnTo>
                  <a:lnTo>
                    <a:pt x="345" y="1496"/>
                  </a:lnTo>
                  <a:lnTo>
                    <a:pt x="414" y="1446"/>
                  </a:lnTo>
                  <a:lnTo>
                    <a:pt x="425" y="1370"/>
                  </a:lnTo>
                  <a:lnTo>
                    <a:pt x="306" y="1293"/>
                  </a:lnTo>
                  <a:lnTo>
                    <a:pt x="354" y="1242"/>
                  </a:lnTo>
                  <a:lnTo>
                    <a:pt x="434" y="1229"/>
                  </a:lnTo>
                  <a:lnTo>
                    <a:pt x="464" y="1167"/>
                  </a:lnTo>
                  <a:lnTo>
                    <a:pt x="404" y="1091"/>
                  </a:lnTo>
                  <a:lnTo>
                    <a:pt x="493" y="1091"/>
                  </a:lnTo>
                  <a:lnTo>
                    <a:pt x="622" y="394"/>
                  </a:lnTo>
                  <a:lnTo>
                    <a:pt x="947" y="0"/>
                  </a:lnTo>
                  <a:close/>
                </a:path>
              </a:pathLst>
            </a:custGeom>
            <a:solidFill>
              <a:srgbClr val="000000"/>
            </a:solidFill>
            <a:ln w="0">
              <a:solidFill>
                <a:srgbClr val="000000"/>
              </a:solidFill>
              <a:prstDash val="solid"/>
              <a:round/>
              <a:headEnd/>
              <a:tailEnd/>
            </a:ln>
          </p:spPr>
          <p:txBody>
            <a:bodyPr/>
            <a:lstStyle/>
            <a:p>
              <a:endParaRPr lang="en-US"/>
            </a:p>
          </p:txBody>
        </p:sp>
        <p:sp>
          <p:nvSpPr>
            <p:cNvPr id="360491" name="Freeform 43"/>
            <p:cNvSpPr>
              <a:spLocks/>
            </p:cNvSpPr>
            <p:nvPr/>
          </p:nvSpPr>
          <p:spPr bwMode="auto">
            <a:xfrm>
              <a:off x="2325" y="3275"/>
              <a:ext cx="36" cy="73"/>
            </a:xfrm>
            <a:custGeom>
              <a:avLst/>
              <a:gdLst>
                <a:gd name="T0" fmla="*/ 285 w 285"/>
                <a:gd name="T1" fmla="*/ 49 h 583"/>
                <a:gd name="T2" fmla="*/ 197 w 285"/>
                <a:gd name="T3" fmla="*/ 76 h 583"/>
                <a:gd name="T4" fmla="*/ 168 w 285"/>
                <a:gd name="T5" fmla="*/ 113 h 583"/>
                <a:gd name="T6" fmla="*/ 168 w 285"/>
                <a:gd name="T7" fmla="*/ 190 h 583"/>
                <a:gd name="T8" fmla="*/ 186 w 285"/>
                <a:gd name="T9" fmla="*/ 227 h 583"/>
                <a:gd name="T10" fmla="*/ 87 w 285"/>
                <a:gd name="T11" fmla="*/ 266 h 583"/>
                <a:gd name="T12" fmla="*/ 58 w 285"/>
                <a:gd name="T13" fmla="*/ 329 h 583"/>
                <a:gd name="T14" fmla="*/ 79 w 285"/>
                <a:gd name="T15" fmla="*/ 379 h 583"/>
                <a:gd name="T16" fmla="*/ 127 w 285"/>
                <a:gd name="T17" fmla="*/ 418 h 583"/>
                <a:gd name="T18" fmla="*/ 49 w 285"/>
                <a:gd name="T19" fmla="*/ 481 h 583"/>
                <a:gd name="T20" fmla="*/ 38 w 285"/>
                <a:gd name="T21" fmla="*/ 544 h 583"/>
                <a:gd name="T22" fmla="*/ 49 w 285"/>
                <a:gd name="T23" fmla="*/ 569 h 583"/>
                <a:gd name="T24" fmla="*/ 0 w 285"/>
                <a:gd name="T25" fmla="*/ 583 h 583"/>
                <a:gd name="T26" fmla="*/ 0 w 285"/>
                <a:gd name="T27" fmla="*/ 507 h 583"/>
                <a:gd name="T28" fmla="*/ 38 w 285"/>
                <a:gd name="T29" fmla="*/ 431 h 583"/>
                <a:gd name="T30" fmla="*/ 19 w 285"/>
                <a:gd name="T31" fmla="*/ 355 h 583"/>
                <a:gd name="T32" fmla="*/ 38 w 285"/>
                <a:gd name="T33" fmla="*/ 266 h 583"/>
                <a:gd name="T34" fmla="*/ 118 w 285"/>
                <a:gd name="T35" fmla="*/ 202 h 583"/>
                <a:gd name="T36" fmla="*/ 118 w 285"/>
                <a:gd name="T37" fmla="*/ 113 h 583"/>
                <a:gd name="T38" fmla="*/ 168 w 285"/>
                <a:gd name="T39" fmla="*/ 37 h 583"/>
                <a:gd name="T40" fmla="*/ 245 w 285"/>
                <a:gd name="T41" fmla="*/ 0 h 583"/>
                <a:gd name="T42" fmla="*/ 285 w 285"/>
                <a:gd name="T43" fmla="*/ 49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5" h="583">
                  <a:moveTo>
                    <a:pt x="285" y="49"/>
                  </a:moveTo>
                  <a:lnTo>
                    <a:pt x="197" y="76"/>
                  </a:lnTo>
                  <a:lnTo>
                    <a:pt x="168" y="113"/>
                  </a:lnTo>
                  <a:lnTo>
                    <a:pt x="168" y="190"/>
                  </a:lnTo>
                  <a:lnTo>
                    <a:pt x="186" y="227"/>
                  </a:lnTo>
                  <a:lnTo>
                    <a:pt x="87" y="266"/>
                  </a:lnTo>
                  <a:lnTo>
                    <a:pt x="58" y="329"/>
                  </a:lnTo>
                  <a:lnTo>
                    <a:pt x="79" y="379"/>
                  </a:lnTo>
                  <a:lnTo>
                    <a:pt x="127" y="418"/>
                  </a:lnTo>
                  <a:lnTo>
                    <a:pt x="49" y="481"/>
                  </a:lnTo>
                  <a:lnTo>
                    <a:pt x="38" y="544"/>
                  </a:lnTo>
                  <a:lnTo>
                    <a:pt x="49" y="569"/>
                  </a:lnTo>
                  <a:lnTo>
                    <a:pt x="0" y="583"/>
                  </a:lnTo>
                  <a:lnTo>
                    <a:pt x="0" y="507"/>
                  </a:lnTo>
                  <a:lnTo>
                    <a:pt x="38" y="431"/>
                  </a:lnTo>
                  <a:lnTo>
                    <a:pt x="19" y="355"/>
                  </a:lnTo>
                  <a:lnTo>
                    <a:pt x="38" y="266"/>
                  </a:lnTo>
                  <a:lnTo>
                    <a:pt x="118" y="202"/>
                  </a:lnTo>
                  <a:lnTo>
                    <a:pt x="118" y="113"/>
                  </a:lnTo>
                  <a:lnTo>
                    <a:pt x="168" y="37"/>
                  </a:lnTo>
                  <a:lnTo>
                    <a:pt x="245" y="0"/>
                  </a:lnTo>
                  <a:lnTo>
                    <a:pt x="285" y="49"/>
                  </a:lnTo>
                  <a:close/>
                </a:path>
              </a:pathLst>
            </a:custGeom>
            <a:solidFill>
              <a:srgbClr val="000000"/>
            </a:solidFill>
            <a:ln w="0">
              <a:solidFill>
                <a:srgbClr val="000000"/>
              </a:solidFill>
              <a:prstDash val="solid"/>
              <a:round/>
              <a:headEnd/>
              <a:tailEnd/>
            </a:ln>
          </p:spPr>
          <p:txBody>
            <a:bodyPr/>
            <a:lstStyle/>
            <a:p>
              <a:endParaRPr lang="en-US"/>
            </a:p>
          </p:txBody>
        </p:sp>
        <p:sp>
          <p:nvSpPr>
            <p:cNvPr id="360492" name="Freeform 44"/>
            <p:cNvSpPr>
              <a:spLocks/>
            </p:cNvSpPr>
            <p:nvPr/>
          </p:nvSpPr>
          <p:spPr bwMode="auto">
            <a:xfrm>
              <a:off x="2316" y="3351"/>
              <a:ext cx="608" cy="279"/>
            </a:xfrm>
            <a:custGeom>
              <a:avLst/>
              <a:gdLst>
                <a:gd name="T0" fmla="*/ 1261 w 4868"/>
                <a:gd name="T1" fmla="*/ 1027 h 2232"/>
                <a:gd name="T2" fmla="*/ 1243 w 4868"/>
                <a:gd name="T3" fmla="*/ 1331 h 2232"/>
                <a:gd name="T4" fmla="*/ 632 w 4868"/>
                <a:gd name="T5" fmla="*/ 1002 h 2232"/>
                <a:gd name="T6" fmla="*/ 593 w 4868"/>
                <a:gd name="T7" fmla="*/ 951 h 2232"/>
                <a:gd name="T8" fmla="*/ 464 w 4868"/>
                <a:gd name="T9" fmla="*/ 875 h 2232"/>
                <a:gd name="T10" fmla="*/ 148 w 4868"/>
                <a:gd name="T11" fmla="*/ 646 h 2232"/>
                <a:gd name="T12" fmla="*/ 1104 w 4868"/>
                <a:gd name="T13" fmla="*/ 1788 h 2232"/>
                <a:gd name="T14" fmla="*/ 0 w 4868"/>
                <a:gd name="T15" fmla="*/ 735 h 2232"/>
                <a:gd name="T16" fmla="*/ 1172 w 4868"/>
                <a:gd name="T17" fmla="*/ 1864 h 2232"/>
                <a:gd name="T18" fmla="*/ 1420 w 4868"/>
                <a:gd name="T19" fmla="*/ 2232 h 2232"/>
                <a:gd name="T20" fmla="*/ 1598 w 4868"/>
                <a:gd name="T21" fmla="*/ 1813 h 2232"/>
                <a:gd name="T22" fmla="*/ 1498 w 4868"/>
                <a:gd name="T23" fmla="*/ 1508 h 2232"/>
                <a:gd name="T24" fmla="*/ 1990 w 4868"/>
                <a:gd name="T25" fmla="*/ 1724 h 2232"/>
                <a:gd name="T26" fmla="*/ 2366 w 4868"/>
                <a:gd name="T27" fmla="*/ 1256 h 2232"/>
                <a:gd name="T28" fmla="*/ 2818 w 4868"/>
                <a:gd name="T29" fmla="*/ 1091 h 2232"/>
                <a:gd name="T30" fmla="*/ 2967 w 4868"/>
                <a:gd name="T31" fmla="*/ 1458 h 2232"/>
                <a:gd name="T32" fmla="*/ 3351 w 4868"/>
                <a:gd name="T33" fmla="*/ 2015 h 2232"/>
                <a:gd name="T34" fmla="*/ 3124 w 4868"/>
                <a:gd name="T35" fmla="*/ 1687 h 2232"/>
                <a:gd name="T36" fmla="*/ 2986 w 4868"/>
                <a:gd name="T37" fmla="*/ 1256 h 2232"/>
                <a:gd name="T38" fmla="*/ 3243 w 4868"/>
                <a:gd name="T39" fmla="*/ 1217 h 2232"/>
                <a:gd name="T40" fmla="*/ 3105 w 4868"/>
                <a:gd name="T41" fmla="*/ 1268 h 2232"/>
                <a:gd name="T42" fmla="*/ 3184 w 4868"/>
                <a:gd name="T43" fmla="*/ 1395 h 2232"/>
                <a:gd name="T44" fmla="*/ 3203 w 4868"/>
                <a:gd name="T45" fmla="*/ 1522 h 2232"/>
                <a:gd name="T46" fmla="*/ 3302 w 4868"/>
                <a:gd name="T47" fmla="*/ 1687 h 2232"/>
                <a:gd name="T48" fmla="*/ 3450 w 4868"/>
                <a:gd name="T49" fmla="*/ 1825 h 2232"/>
                <a:gd name="T50" fmla="*/ 3518 w 4868"/>
                <a:gd name="T51" fmla="*/ 1953 h 2232"/>
                <a:gd name="T52" fmla="*/ 4868 w 4868"/>
                <a:gd name="T53" fmla="*/ 1648 h 2232"/>
                <a:gd name="T54" fmla="*/ 4673 w 4868"/>
                <a:gd name="T55" fmla="*/ 875 h 2232"/>
                <a:gd name="T56" fmla="*/ 4268 w 4868"/>
                <a:gd name="T57" fmla="*/ 419 h 2232"/>
                <a:gd name="T58" fmla="*/ 3834 w 4868"/>
                <a:gd name="T59" fmla="*/ 279 h 2232"/>
                <a:gd name="T60" fmla="*/ 3390 w 4868"/>
                <a:gd name="T61" fmla="*/ 165 h 2232"/>
                <a:gd name="T62" fmla="*/ 2956 w 4868"/>
                <a:gd name="T63" fmla="*/ 0 h 2232"/>
                <a:gd name="T64" fmla="*/ 2602 w 4868"/>
                <a:gd name="T65" fmla="*/ 50 h 2232"/>
                <a:gd name="T66" fmla="*/ 3006 w 4868"/>
                <a:gd name="T67" fmla="*/ 76 h 2232"/>
                <a:gd name="T68" fmla="*/ 2800 w 4868"/>
                <a:gd name="T69" fmla="*/ 101 h 2232"/>
                <a:gd name="T70" fmla="*/ 2652 w 4868"/>
                <a:gd name="T71" fmla="*/ 203 h 2232"/>
                <a:gd name="T72" fmla="*/ 2474 w 4868"/>
                <a:gd name="T73" fmla="*/ 241 h 2232"/>
                <a:gd name="T74" fmla="*/ 2179 w 4868"/>
                <a:gd name="T75" fmla="*/ 279 h 2232"/>
                <a:gd name="T76" fmla="*/ 2109 w 4868"/>
                <a:gd name="T77" fmla="*/ 406 h 2232"/>
                <a:gd name="T78" fmla="*/ 1913 w 4868"/>
                <a:gd name="T79" fmla="*/ 483 h 2232"/>
                <a:gd name="T80" fmla="*/ 1795 w 4868"/>
                <a:gd name="T81" fmla="*/ 596 h 2232"/>
                <a:gd name="T82" fmla="*/ 1637 w 4868"/>
                <a:gd name="T83" fmla="*/ 722 h 2232"/>
                <a:gd name="T84" fmla="*/ 1527 w 4868"/>
                <a:gd name="T85" fmla="*/ 862 h 2232"/>
                <a:gd name="T86" fmla="*/ 1420 w 4868"/>
                <a:gd name="T87" fmla="*/ 1002 h 2232"/>
                <a:gd name="T88" fmla="*/ 1340 w 4868"/>
                <a:gd name="T89" fmla="*/ 1015 h 2232"/>
                <a:gd name="T90" fmla="*/ 1409 w 4868"/>
                <a:gd name="T91" fmla="*/ 811 h 2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868" h="2232">
                  <a:moveTo>
                    <a:pt x="1409" y="811"/>
                  </a:moveTo>
                  <a:lnTo>
                    <a:pt x="1261" y="1027"/>
                  </a:lnTo>
                  <a:lnTo>
                    <a:pt x="1420" y="1230"/>
                  </a:lnTo>
                  <a:lnTo>
                    <a:pt x="1243" y="1331"/>
                  </a:lnTo>
                  <a:lnTo>
                    <a:pt x="986" y="1293"/>
                  </a:lnTo>
                  <a:lnTo>
                    <a:pt x="632" y="1002"/>
                  </a:lnTo>
                  <a:lnTo>
                    <a:pt x="533" y="1065"/>
                  </a:lnTo>
                  <a:lnTo>
                    <a:pt x="593" y="951"/>
                  </a:lnTo>
                  <a:lnTo>
                    <a:pt x="473" y="988"/>
                  </a:lnTo>
                  <a:lnTo>
                    <a:pt x="464" y="875"/>
                  </a:lnTo>
                  <a:lnTo>
                    <a:pt x="375" y="900"/>
                  </a:lnTo>
                  <a:lnTo>
                    <a:pt x="148" y="646"/>
                  </a:lnTo>
                  <a:lnTo>
                    <a:pt x="59" y="697"/>
                  </a:lnTo>
                  <a:lnTo>
                    <a:pt x="1104" y="1788"/>
                  </a:lnTo>
                  <a:lnTo>
                    <a:pt x="1036" y="1813"/>
                  </a:lnTo>
                  <a:lnTo>
                    <a:pt x="0" y="735"/>
                  </a:lnTo>
                  <a:lnTo>
                    <a:pt x="1025" y="1966"/>
                  </a:lnTo>
                  <a:lnTo>
                    <a:pt x="1172" y="1864"/>
                  </a:lnTo>
                  <a:lnTo>
                    <a:pt x="1133" y="2104"/>
                  </a:lnTo>
                  <a:lnTo>
                    <a:pt x="1420" y="2232"/>
                  </a:lnTo>
                  <a:lnTo>
                    <a:pt x="1538" y="2015"/>
                  </a:lnTo>
                  <a:lnTo>
                    <a:pt x="1598" y="1813"/>
                  </a:lnTo>
                  <a:lnTo>
                    <a:pt x="1577" y="1660"/>
                  </a:lnTo>
                  <a:lnTo>
                    <a:pt x="1498" y="1508"/>
                  </a:lnTo>
                  <a:lnTo>
                    <a:pt x="1598" y="1382"/>
                  </a:lnTo>
                  <a:lnTo>
                    <a:pt x="1990" y="1724"/>
                  </a:lnTo>
                  <a:lnTo>
                    <a:pt x="2218" y="1419"/>
                  </a:lnTo>
                  <a:lnTo>
                    <a:pt x="2366" y="1256"/>
                  </a:lnTo>
                  <a:lnTo>
                    <a:pt x="2593" y="1153"/>
                  </a:lnTo>
                  <a:lnTo>
                    <a:pt x="2818" y="1091"/>
                  </a:lnTo>
                  <a:lnTo>
                    <a:pt x="2868" y="1077"/>
                  </a:lnTo>
                  <a:lnTo>
                    <a:pt x="2967" y="1458"/>
                  </a:lnTo>
                  <a:lnTo>
                    <a:pt x="3086" y="1737"/>
                  </a:lnTo>
                  <a:lnTo>
                    <a:pt x="3351" y="2015"/>
                  </a:lnTo>
                  <a:lnTo>
                    <a:pt x="3429" y="2003"/>
                  </a:lnTo>
                  <a:lnTo>
                    <a:pt x="3124" y="1687"/>
                  </a:lnTo>
                  <a:lnTo>
                    <a:pt x="3027" y="1458"/>
                  </a:lnTo>
                  <a:lnTo>
                    <a:pt x="2986" y="1256"/>
                  </a:lnTo>
                  <a:lnTo>
                    <a:pt x="2977" y="1128"/>
                  </a:lnTo>
                  <a:lnTo>
                    <a:pt x="3243" y="1217"/>
                  </a:lnTo>
                  <a:lnTo>
                    <a:pt x="3618" y="1281"/>
                  </a:lnTo>
                  <a:lnTo>
                    <a:pt x="3105" y="1268"/>
                  </a:lnTo>
                  <a:lnTo>
                    <a:pt x="3627" y="1357"/>
                  </a:lnTo>
                  <a:lnTo>
                    <a:pt x="3184" y="1395"/>
                  </a:lnTo>
                  <a:lnTo>
                    <a:pt x="3627" y="1471"/>
                  </a:lnTo>
                  <a:lnTo>
                    <a:pt x="3203" y="1522"/>
                  </a:lnTo>
                  <a:lnTo>
                    <a:pt x="3647" y="1559"/>
                  </a:lnTo>
                  <a:lnTo>
                    <a:pt x="3302" y="1687"/>
                  </a:lnTo>
                  <a:lnTo>
                    <a:pt x="3657" y="1687"/>
                  </a:lnTo>
                  <a:lnTo>
                    <a:pt x="3450" y="1825"/>
                  </a:lnTo>
                  <a:lnTo>
                    <a:pt x="3666" y="1825"/>
                  </a:lnTo>
                  <a:lnTo>
                    <a:pt x="3518" y="1953"/>
                  </a:lnTo>
                  <a:lnTo>
                    <a:pt x="4041" y="1864"/>
                  </a:lnTo>
                  <a:lnTo>
                    <a:pt x="4868" y="1648"/>
                  </a:lnTo>
                  <a:lnTo>
                    <a:pt x="4740" y="1242"/>
                  </a:lnTo>
                  <a:lnTo>
                    <a:pt x="4673" y="875"/>
                  </a:lnTo>
                  <a:lnTo>
                    <a:pt x="4553" y="646"/>
                  </a:lnTo>
                  <a:lnTo>
                    <a:pt x="4268" y="419"/>
                  </a:lnTo>
                  <a:lnTo>
                    <a:pt x="4021" y="318"/>
                  </a:lnTo>
                  <a:lnTo>
                    <a:pt x="3834" y="279"/>
                  </a:lnTo>
                  <a:lnTo>
                    <a:pt x="3597" y="355"/>
                  </a:lnTo>
                  <a:lnTo>
                    <a:pt x="3390" y="165"/>
                  </a:lnTo>
                  <a:lnTo>
                    <a:pt x="3163" y="38"/>
                  </a:lnTo>
                  <a:lnTo>
                    <a:pt x="2956" y="0"/>
                  </a:lnTo>
                  <a:lnTo>
                    <a:pt x="2750" y="25"/>
                  </a:lnTo>
                  <a:lnTo>
                    <a:pt x="2602" y="50"/>
                  </a:lnTo>
                  <a:lnTo>
                    <a:pt x="2818" y="38"/>
                  </a:lnTo>
                  <a:lnTo>
                    <a:pt x="3006" y="76"/>
                  </a:lnTo>
                  <a:lnTo>
                    <a:pt x="3145" y="177"/>
                  </a:lnTo>
                  <a:lnTo>
                    <a:pt x="2800" y="101"/>
                  </a:lnTo>
                  <a:lnTo>
                    <a:pt x="3086" y="279"/>
                  </a:lnTo>
                  <a:lnTo>
                    <a:pt x="2652" y="203"/>
                  </a:lnTo>
                  <a:lnTo>
                    <a:pt x="2938" y="355"/>
                  </a:lnTo>
                  <a:lnTo>
                    <a:pt x="2474" y="241"/>
                  </a:lnTo>
                  <a:lnTo>
                    <a:pt x="2729" y="431"/>
                  </a:lnTo>
                  <a:lnTo>
                    <a:pt x="2179" y="279"/>
                  </a:lnTo>
                  <a:lnTo>
                    <a:pt x="2434" y="483"/>
                  </a:lnTo>
                  <a:lnTo>
                    <a:pt x="2109" y="406"/>
                  </a:lnTo>
                  <a:lnTo>
                    <a:pt x="2268" y="596"/>
                  </a:lnTo>
                  <a:lnTo>
                    <a:pt x="1913" y="483"/>
                  </a:lnTo>
                  <a:lnTo>
                    <a:pt x="2071" y="685"/>
                  </a:lnTo>
                  <a:lnTo>
                    <a:pt x="1795" y="596"/>
                  </a:lnTo>
                  <a:lnTo>
                    <a:pt x="1902" y="798"/>
                  </a:lnTo>
                  <a:lnTo>
                    <a:pt x="1637" y="722"/>
                  </a:lnTo>
                  <a:lnTo>
                    <a:pt x="1735" y="951"/>
                  </a:lnTo>
                  <a:lnTo>
                    <a:pt x="1527" y="862"/>
                  </a:lnTo>
                  <a:lnTo>
                    <a:pt x="1616" y="1040"/>
                  </a:lnTo>
                  <a:lnTo>
                    <a:pt x="1420" y="1002"/>
                  </a:lnTo>
                  <a:lnTo>
                    <a:pt x="1538" y="1192"/>
                  </a:lnTo>
                  <a:lnTo>
                    <a:pt x="1340" y="1015"/>
                  </a:lnTo>
                  <a:lnTo>
                    <a:pt x="1538" y="697"/>
                  </a:lnTo>
                  <a:lnTo>
                    <a:pt x="1409" y="811"/>
                  </a:lnTo>
                  <a:close/>
                </a:path>
              </a:pathLst>
            </a:custGeom>
            <a:solidFill>
              <a:srgbClr val="000000"/>
            </a:solidFill>
            <a:ln w="0">
              <a:solidFill>
                <a:srgbClr val="000000"/>
              </a:solidFill>
              <a:prstDash val="solid"/>
              <a:round/>
              <a:headEnd/>
              <a:tailEnd/>
            </a:ln>
          </p:spPr>
          <p:txBody>
            <a:bodyPr/>
            <a:lstStyle/>
            <a:p>
              <a:endParaRPr lang="en-US"/>
            </a:p>
          </p:txBody>
        </p:sp>
        <p:sp>
          <p:nvSpPr>
            <p:cNvPr id="360493" name="Freeform 45"/>
            <p:cNvSpPr>
              <a:spLocks/>
            </p:cNvSpPr>
            <p:nvPr/>
          </p:nvSpPr>
          <p:spPr bwMode="auto">
            <a:xfrm>
              <a:off x="2761" y="3298"/>
              <a:ext cx="269" cy="164"/>
            </a:xfrm>
            <a:custGeom>
              <a:avLst/>
              <a:gdLst>
                <a:gd name="T0" fmla="*/ 0 w 2157"/>
                <a:gd name="T1" fmla="*/ 289 h 1311"/>
                <a:gd name="T2" fmla="*/ 379 w 2157"/>
                <a:gd name="T3" fmla="*/ 777 h 1311"/>
                <a:gd name="T4" fmla="*/ 1122 w 2157"/>
                <a:gd name="T5" fmla="*/ 1311 h 1311"/>
                <a:gd name="T6" fmla="*/ 1500 w 2157"/>
                <a:gd name="T7" fmla="*/ 1132 h 1311"/>
                <a:gd name="T8" fmla="*/ 1052 w 2157"/>
                <a:gd name="T9" fmla="*/ 888 h 1311"/>
                <a:gd name="T10" fmla="*/ 1709 w 2157"/>
                <a:gd name="T11" fmla="*/ 1000 h 1311"/>
                <a:gd name="T12" fmla="*/ 2157 w 2157"/>
                <a:gd name="T13" fmla="*/ 511 h 1311"/>
                <a:gd name="T14" fmla="*/ 1604 w 2157"/>
                <a:gd name="T15" fmla="*/ 445 h 1311"/>
                <a:gd name="T16" fmla="*/ 1467 w 2157"/>
                <a:gd name="T17" fmla="*/ 356 h 1311"/>
                <a:gd name="T18" fmla="*/ 1604 w 2157"/>
                <a:gd name="T19" fmla="*/ 0 h 1311"/>
                <a:gd name="T20" fmla="*/ 1346 w 2157"/>
                <a:gd name="T21" fmla="*/ 356 h 1311"/>
                <a:gd name="T22" fmla="*/ 1069 w 2157"/>
                <a:gd name="T23" fmla="*/ 467 h 1311"/>
                <a:gd name="T24" fmla="*/ 742 w 2157"/>
                <a:gd name="T25" fmla="*/ 422 h 1311"/>
                <a:gd name="T26" fmla="*/ 484 w 2157"/>
                <a:gd name="T27" fmla="*/ 310 h 1311"/>
                <a:gd name="T28" fmla="*/ 275 w 2157"/>
                <a:gd name="T29" fmla="*/ 244 h 1311"/>
                <a:gd name="T30" fmla="*/ 51 w 2157"/>
                <a:gd name="T31" fmla="*/ 222 h 1311"/>
                <a:gd name="T32" fmla="*/ 0 w 2157"/>
                <a:gd name="T33" fmla="*/ 289 h 1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57" h="1311">
                  <a:moveTo>
                    <a:pt x="0" y="289"/>
                  </a:moveTo>
                  <a:lnTo>
                    <a:pt x="379" y="777"/>
                  </a:lnTo>
                  <a:lnTo>
                    <a:pt x="1122" y="1311"/>
                  </a:lnTo>
                  <a:lnTo>
                    <a:pt x="1500" y="1132"/>
                  </a:lnTo>
                  <a:lnTo>
                    <a:pt x="1052" y="888"/>
                  </a:lnTo>
                  <a:lnTo>
                    <a:pt x="1709" y="1000"/>
                  </a:lnTo>
                  <a:lnTo>
                    <a:pt x="2157" y="511"/>
                  </a:lnTo>
                  <a:lnTo>
                    <a:pt x="1604" y="445"/>
                  </a:lnTo>
                  <a:lnTo>
                    <a:pt x="1467" y="356"/>
                  </a:lnTo>
                  <a:lnTo>
                    <a:pt x="1604" y="0"/>
                  </a:lnTo>
                  <a:lnTo>
                    <a:pt x="1346" y="356"/>
                  </a:lnTo>
                  <a:lnTo>
                    <a:pt x="1069" y="467"/>
                  </a:lnTo>
                  <a:lnTo>
                    <a:pt x="742" y="422"/>
                  </a:lnTo>
                  <a:lnTo>
                    <a:pt x="484" y="310"/>
                  </a:lnTo>
                  <a:lnTo>
                    <a:pt x="275" y="244"/>
                  </a:lnTo>
                  <a:lnTo>
                    <a:pt x="51" y="222"/>
                  </a:lnTo>
                  <a:lnTo>
                    <a:pt x="0" y="289"/>
                  </a:lnTo>
                  <a:close/>
                </a:path>
              </a:pathLst>
            </a:custGeom>
            <a:solidFill>
              <a:srgbClr val="000000"/>
            </a:solidFill>
            <a:ln w="0">
              <a:solidFill>
                <a:srgbClr val="000000"/>
              </a:solidFill>
              <a:prstDash val="solid"/>
              <a:round/>
              <a:headEnd/>
              <a:tailEnd/>
            </a:ln>
          </p:spPr>
          <p:txBody>
            <a:bodyPr/>
            <a:lstStyle/>
            <a:p>
              <a:endParaRPr lang="en-US"/>
            </a:p>
          </p:txBody>
        </p:sp>
        <p:sp>
          <p:nvSpPr>
            <p:cNvPr id="360494" name="Freeform 46"/>
            <p:cNvSpPr>
              <a:spLocks/>
            </p:cNvSpPr>
            <p:nvPr/>
          </p:nvSpPr>
          <p:spPr bwMode="auto">
            <a:xfrm>
              <a:off x="2936" y="3562"/>
              <a:ext cx="233" cy="272"/>
            </a:xfrm>
            <a:custGeom>
              <a:avLst/>
              <a:gdLst>
                <a:gd name="T0" fmla="*/ 0 w 1864"/>
                <a:gd name="T1" fmla="*/ 0 h 2176"/>
                <a:gd name="T2" fmla="*/ 311 w 1864"/>
                <a:gd name="T3" fmla="*/ 266 h 2176"/>
                <a:gd name="T4" fmla="*/ 586 w 1864"/>
                <a:gd name="T5" fmla="*/ 421 h 2176"/>
                <a:gd name="T6" fmla="*/ 967 w 1864"/>
                <a:gd name="T7" fmla="*/ 488 h 2176"/>
                <a:gd name="T8" fmla="*/ 931 w 1864"/>
                <a:gd name="T9" fmla="*/ 822 h 2176"/>
                <a:gd name="T10" fmla="*/ 1087 w 1864"/>
                <a:gd name="T11" fmla="*/ 798 h 2176"/>
                <a:gd name="T12" fmla="*/ 1312 w 1864"/>
                <a:gd name="T13" fmla="*/ 865 h 2176"/>
                <a:gd name="T14" fmla="*/ 1294 w 1864"/>
                <a:gd name="T15" fmla="*/ 1109 h 2176"/>
                <a:gd name="T16" fmla="*/ 1174 w 1864"/>
                <a:gd name="T17" fmla="*/ 1221 h 2176"/>
                <a:gd name="T18" fmla="*/ 1398 w 1864"/>
                <a:gd name="T19" fmla="*/ 1353 h 2176"/>
                <a:gd name="T20" fmla="*/ 1466 w 1864"/>
                <a:gd name="T21" fmla="*/ 1687 h 2176"/>
                <a:gd name="T22" fmla="*/ 1640 w 1864"/>
                <a:gd name="T23" fmla="*/ 1908 h 2176"/>
                <a:gd name="T24" fmla="*/ 1864 w 1864"/>
                <a:gd name="T25" fmla="*/ 2176 h 2176"/>
                <a:gd name="T26" fmla="*/ 1622 w 1864"/>
                <a:gd name="T27" fmla="*/ 2176 h 2176"/>
                <a:gd name="T28" fmla="*/ 1398 w 1864"/>
                <a:gd name="T29" fmla="*/ 2064 h 2176"/>
                <a:gd name="T30" fmla="*/ 1570 w 1864"/>
                <a:gd name="T31" fmla="*/ 1932 h 2176"/>
                <a:gd name="T32" fmla="*/ 1243 w 1864"/>
                <a:gd name="T33" fmla="*/ 1975 h 2176"/>
                <a:gd name="T34" fmla="*/ 1415 w 1864"/>
                <a:gd name="T35" fmla="*/ 1842 h 2176"/>
                <a:gd name="T36" fmla="*/ 1140 w 1864"/>
                <a:gd name="T37" fmla="*/ 1886 h 2176"/>
                <a:gd name="T38" fmla="*/ 1364 w 1864"/>
                <a:gd name="T39" fmla="*/ 1687 h 2176"/>
                <a:gd name="T40" fmla="*/ 1053 w 1864"/>
                <a:gd name="T41" fmla="*/ 1798 h 2176"/>
                <a:gd name="T42" fmla="*/ 1243 w 1864"/>
                <a:gd name="T43" fmla="*/ 1576 h 2176"/>
                <a:gd name="T44" fmla="*/ 949 w 1864"/>
                <a:gd name="T45" fmla="*/ 1643 h 2176"/>
                <a:gd name="T46" fmla="*/ 846 w 1864"/>
                <a:gd name="T47" fmla="*/ 1420 h 2176"/>
                <a:gd name="T48" fmla="*/ 708 w 1864"/>
                <a:gd name="T49" fmla="*/ 1132 h 2176"/>
                <a:gd name="T50" fmla="*/ 500 w 1864"/>
                <a:gd name="T51" fmla="*/ 1576 h 2176"/>
                <a:gd name="T52" fmla="*/ 51 w 1864"/>
                <a:gd name="T53" fmla="*/ 1398 h 2176"/>
                <a:gd name="T54" fmla="*/ 69 w 1864"/>
                <a:gd name="T55" fmla="*/ 220 h 2176"/>
                <a:gd name="T56" fmla="*/ 0 w 1864"/>
                <a:gd name="T57" fmla="*/ 0 h 2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864" h="2176">
                  <a:moveTo>
                    <a:pt x="0" y="0"/>
                  </a:moveTo>
                  <a:lnTo>
                    <a:pt x="311" y="266"/>
                  </a:lnTo>
                  <a:lnTo>
                    <a:pt x="586" y="421"/>
                  </a:lnTo>
                  <a:lnTo>
                    <a:pt x="967" y="488"/>
                  </a:lnTo>
                  <a:lnTo>
                    <a:pt x="931" y="822"/>
                  </a:lnTo>
                  <a:lnTo>
                    <a:pt x="1087" y="798"/>
                  </a:lnTo>
                  <a:lnTo>
                    <a:pt x="1312" y="865"/>
                  </a:lnTo>
                  <a:lnTo>
                    <a:pt x="1294" y="1109"/>
                  </a:lnTo>
                  <a:lnTo>
                    <a:pt x="1174" y="1221"/>
                  </a:lnTo>
                  <a:lnTo>
                    <a:pt x="1398" y="1353"/>
                  </a:lnTo>
                  <a:lnTo>
                    <a:pt x="1466" y="1687"/>
                  </a:lnTo>
                  <a:lnTo>
                    <a:pt x="1640" y="1908"/>
                  </a:lnTo>
                  <a:lnTo>
                    <a:pt x="1864" y="2176"/>
                  </a:lnTo>
                  <a:lnTo>
                    <a:pt x="1622" y="2176"/>
                  </a:lnTo>
                  <a:lnTo>
                    <a:pt x="1398" y="2064"/>
                  </a:lnTo>
                  <a:lnTo>
                    <a:pt x="1570" y="1932"/>
                  </a:lnTo>
                  <a:lnTo>
                    <a:pt x="1243" y="1975"/>
                  </a:lnTo>
                  <a:lnTo>
                    <a:pt x="1415" y="1842"/>
                  </a:lnTo>
                  <a:lnTo>
                    <a:pt x="1140" y="1886"/>
                  </a:lnTo>
                  <a:lnTo>
                    <a:pt x="1364" y="1687"/>
                  </a:lnTo>
                  <a:lnTo>
                    <a:pt x="1053" y="1798"/>
                  </a:lnTo>
                  <a:lnTo>
                    <a:pt x="1243" y="1576"/>
                  </a:lnTo>
                  <a:lnTo>
                    <a:pt x="949" y="1643"/>
                  </a:lnTo>
                  <a:lnTo>
                    <a:pt x="846" y="1420"/>
                  </a:lnTo>
                  <a:lnTo>
                    <a:pt x="708" y="1132"/>
                  </a:lnTo>
                  <a:lnTo>
                    <a:pt x="500" y="1576"/>
                  </a:lnTo>
                  <a:lnTo>
                    <a:pt x="51" y="1398"/>
                  </a:lnTo>
                  <a:lnTo>
                    <a:pt x="69" y="220"/>
                  </a:lnTo>
                  <a:lnTo>
                    <a:pt x="0" y="0"/>
                  </a:lnTo>
                  <a:close/>
                </a:path>
              </a:pathLst>
            </a:custGeom>
            <a:solidFill>
              <a:srgbClr val="000000"/>
            </a:solidFill>
            <a:ln w="0">
              <a:solidFill>
                <a:srgbClr val="000000"/>
              </a:solidFill>
              <a:prstDash val="solid"/>
              <a:round/>
              <a:headEnd/>
              <a:tailEnd/>
            </a:ln>
          </p:spPr>
          <p:txBody>
            <a:bodyPr/>
            <a:lstStyle/>
            <a:p>
              <a:endParaRPr lang="en-US"/>
            </a:p>
          </p:txBody>
        </p:sp>
        <p:sp>
          <p:nvSpPr>
            <p:cNvPr id="360495" name="Freeform 47"/>
            <p:cNvSpPr>
              <a:spLocks/>
            </p:cNvSpPr>
            <p:nvPr/>
          </p:nvSpPr>
          <p:spPr bwMode="auto">
            <a:xfrm>
              <a:off x="2938" y="3043"/>
              <a:ext cx="261" cy="269"/>
            </a:xfrm>
            <a:custGeom>
              <a:avLst/>
              <a:gdLst>
                <a:gd name="T0" fmla="*/ 189 w 2089"/>
                <a:gd name="T1" fmla="*/ 311 h 2155"/>
                <a:gd name="T2" fmla="*/ 414 w 2089"/>
                <a:gd name="T3" fmla="*/ 0 h 2155"/>
                <a:gd name="T4" fmla="*/ 1847 w 2089"/>
                <a:gd name="T5" fmla="*/ 112 h 2155"/>
                <a:gd name="T6" fmla="*/ 2089 w 2089"/>
                <a:gd name="T7" fmla="*/ 711 h 2155"/>
                <a:gd name="T8" fmla="*/ 1933 w 2089"/>
                <a:gd name="T9" fmla="*/ 888 h 2155"/>
                <a:gd name="T10" fmla="*/ 1692 w 2089"/>
                <a:gd name="T11" fmla="*/ 1000 h 2155"/>
                <a:gd name="T12" fmla="*/ 1208 w 2089"/>
                <a:gd name="T13" fmla="*/ 2155 h 2155"/>
                <a:gd name="T14" fmla="*/ 829 w 2089"/>
                <a:gd name="T15" fmla="*/ 2087 h 2155"/>
                <a:gd name="T16" fmla="*/ 587 w 2089"/>
                <a:gd name="T17" fmla="*/ 1532 h 2155"/>
                <a:gd name="T18" fmla="*/ 881 w 2089"/>
                <a:gd name="T19" fmla="*/ 2066 h 2155"/>
                <a:gd name="T20" fmla="*/ 967 w 2089"/>
                <a:gd name="T21" fmla="*/ 1954 h 2155"/>
                <a:gd name="T22" fmla="*/ 778 w 2089"/>
                <a:gd name="T23" fmla="*/ 1554 h 2155"/>
                <a:gd name="T24" fmla="*/ 1002 w 2089"/>
                <a:gd name="T25" fmla="*/ 1932 h 2155"/>
                <a:gd name="T26" fmla="*/ 1191 w 2089"/>
                <a:gd name="T27" fmla="*/ 1755 h 2155"/>
                <a:gd name="T28" fmla="*/ 898 w 2089"/>
                <a:gd name="T29" fmla="*/ 1221 h 2155"/>
                <a:gd name="T30" fmla="*/ 724 w 2089"/>
                <a:gd name="T31" fmla="*/ 777 h 2155"/>
                <a:gd name="T32" fmla="*/ 466 w 2089"/>
                <a:gd name="T33" fmla="*/ 66 h 2155"/>
                <a:gd name="T34" fmla="*/ 258 w 2089"/>
                <a:gd name="T35" fmla="*/ 333 h 2155"/>
                <a:gd name="T36" fmla="*/ 362 w 2089"/>
                <a:gd name="T37" fmla="*/ 555 h 2155"/>
                <a:gd name="T38" fmla="*/ 536 w 2089"/>
                <a:gd name="T39" fmla="*/ 333 h 2155"/>
                <a:gd name="T40" fmla="*/ 397 w 2089"/>
                <a:gd name="T41" fmla="*/ 576 h 2155"/>
                <a:gd name="T42" fmla="*/ 156 w 2089"/>
                <a:gd name="T43" fmla="*/ 845 h 2155"/>
                <a:gd name="T44" fmla="*/ 0 w 2089"/>
                <a:gd name="T45" fmla="*/ 800 h 2155"/>
                <a:gd name="T46" fmla="*/ 17 w 2089"/>
                <a:gd name="T47" fmla="*/ 689 h 2155"/>
                <a:gd name="T48" fmla="*/ 156 w 2089"/>
                <a:gd name="T49" fmla="*/ 733 h 2155"/>
                <a:gd name="T50" fmla="*/ 258 w 2089"/>
                <a:gd name="T51" fmla="*/ 576 h 2155"/>
                <a:gd name="T52" fmla="*/ 173 w 2089"/>
                <a:gd name="T53" fmla="*/ 378 h 2155"/>
                <a:gd name="T54" fmla="*/ 189 w 2089"/>
                <a:gd name="T55" fmla="*/ 311 h 2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089" h="2155">
                  <a:moveTo>
                    <a:pt x="189" y="311"/>
                  </a:moveTo>
                  <a:lnTo>
                    <a:pt x="414" y="0"/>
                  </a:lnTo>
                  <a:lnTo>
                    <a:pt x="1847" y="112"/>
                  </a:lnTo>
                  <a:lnTo>
                    <a:pt x="2089" y="711"/>
                  </a:lnTo>
                  <a:lnTo>
                    <a:pt x="1933" y="888"/>
                  </a:lnTo>
                  <a:lnTo>
                    <a:pt x="1692" y="1000"/>
                  </a:lnTo>
                  <a:lnTo>
                    <a:pt x="1208" y="2155"/>
                  </a:lnTo>
                  <a:lnTo>
                    <a:pt x="829" y="2087"/>
                  </a:lnTo>
                  <a:lnTo>
                    <a:pt x="587" y="1532"/>
                  </a:lnTo>
                  <a:lnTo>
                    <a:pt x="881" y="2066"/>
                  </a:lnTo>
                  <a:lnTo>
                    <a:pt x="967" y="1954"/>
                  </a:lnTo>
                  <a:lnTo>
                    <a:pt x="778" y="1554"/>
                  </a:lnTo>
                  <a:lnTo>
                    <a:pt x="1002" y="1932"/>
                  </a:lnTo>
                  <a:lnTo>
                    <a:pt x="1191" y="1755"/>
                  </a:lnTo>
                  <a:lnTo>
                    <a:pt x="898" y="1221"/>
                  </a:lnTo>
                  <a:lnTo>
                    <a:pt x="724" y="777"/>
                  </a:lnTo>
                  <a:lnTo>
                    <a:pt x="466" y="66"/>
                  </a:lnTo>
                  <a:lnTo>
                    <a:pt x="258" y="333"/>
                  </a:lnTo>
                  <a:lnTo>
                    <a:pt x="362" y="555"/>
                  </a:lnTo>
                  <a:lnTo>
                    <a:pt x="536" y="333"/>
                  </a:lnTo>
                  <a:lnTo>
                    <a:pt x="397" y="576"/>
                  </a:lnTo>
                  <a:lnTo>
                    <a:pt x="156" y="845"/>
                  </a:lnTo>
                  <a:lnTo>
                    <a:pt x="0" y="800"/>
                  </a:lnTo>
                  <a:lnTo>
                    <a:pt x="17" y="689"/>
                  </a:lnTo>
                  <a:lnTo>
                    <a:pt x="156" y="733"/>
                  </a:lnTo>
                  <a:lnTo>
                    <a:pt x="258" y="576"/>
                  </a:lnTo>
                  <a:lnTo>
                    <a:pt x="173" y="378"/>
                  </a:lnTo>
                  <a:lnTo>
                    <a:pt x="189" y="311"/>
                  </a:lnTo>
                  <a:close/>
                </a:path>
              </a:pathLst>
            </a:custGeom>
            <a:solidFill>
              <a:srgbClr val="000000"/>
            </a:solidFill>
            <a:ln w="0">
              <a:solidFill>
                <a:srgbClr val="000000"/>
              </a:solidFill>
              <a:prstDash val="solid"/>
              <a:round/>
              <a:headEnd/>
              <a:tailEnd/>
            </a:ln>
          </p:spPr>
          <p:txBody>
            <a:bodyPr/>
            <a:lstStyle/>
            <a:p>
              <a:endParaRPr lang="en-US"/>
            </a:p>
          </p:txBody>
        </p:sp>
        <p:sp>
          <p:nvSpPr>
            <p:cNvPr id="360496" name="Freeform 48"/>
            <p:cNvSpPr>
              <a:spLocks/>
            </p:cNvSpPr>
            <p:nvPr/>
          </p:nvSpPr>
          <p:spPr bwMode="auto">
            <a:xfrm>
              <a:off x="2936" y="3196"/>
              <a:ext cx="112" cy="44"/>
            </a:xfrm>
            <a:custGeom>
              <a:avLst/>
              <a:gdLst>
                <a:gd name="T0" fmla="*/ 0 w 898"/>
                <a:gd name="T1" fmla="*/ 0 h 356"/>
                <a:gd name="T2" fmla="*/ 138 w 898"/>
                <a:gd name="T3" fmla="*/ 177 h 356"/>
                <a:gd name="T4" fmla="*/ 258 w 898"/>
                <a:gd name="T5" fmla="*/ 223 h 356"/>
                <a:gd name="T6" fmla="*/ 448 w 898"/>
                <a:gd name="T7" fmla="*/ 244 h 356"/>
                <a:gd name="T8" fmla="*/ 396 w 898"/>
                <a:gd name="T9" fmla="*/ 155 h 356"/>
                <a:gd name="T10" fmla="*/ 483 w 898"/>
                <a:gd name="T11" fmla="*/ 0 h 356"/>
                <a:gd name="T12" fmla="*/ 622 w 898"/>
                <a:gd name="T13" fmla="*/ 23 h 356"/>
                <a:gd name="T14" fmla="*/ 708 w 898"/>
                <a:gd name="T15" fmla="*/ 112 h 356"/>
                <a:gd name="T16" fmla="*/ 846 w 898"/>
                <a:gd name="T17" fmla="*/ 67 h 356"/>
                <a:gd name="T18" fmla="*/ 776 w 898"/>
                <a:gd name="T19" fmla="*/ 177 h 356"/>
                <a:gd name="T20" fmla="*/ 898 w 898"/>
                <a:gd name="T21" fmla="*/ 267 h 356"/>
                <a:gd name="T22" fmla="*/ 795 w 898"/>
                <a:gd name="T23" fmla="*/ 356 h 356"/>
                <a:gd name="T24" fmla="*/ 673 w 898"/>
                <a:gd name="T25" fmla="*/ 333 h 356"/>
                <a:gd name="T26" fmla="*/ 518 w 898"/>
                <a:gd name="T27" fmla="*/ 311 h 356"/>
                <a:gd name="T28" fmla="*/ 414 w 898"/>
                <a:gd name="T29" fmla="*/ 333 h 356"/>
                <a:gd name="T30" fmla="*/ 190 w 898"/>
                <a:gd name="T31" fmla="*/ 289 h 356"/>
                <a:gd name="T32" fmla="*/ 69 w 898"/>
                <a:gd name="T33" fmla="*/ 244 h 356"/>
                <a:gd name="T34" fmla="*/ 0 w 898"/>
                <a:gd name="T35" fmla="*/ 46 h 356"/>
                <a:gd name="T36" fmla="*/ 0 w 898"/>
                <a:gd name="T37" fmla="*/ 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98" h="356">
                  <a:moveTo>
                    <a:pt x="0" y="0"/>
                  </a:moveTo>
                  <a:lnTo>
                    <a:pt x="138" y="177"/>
                  </a:lnTo>
                  <a:lnTo>
                    <a:pt x="258" y="223"/>
                  </a:lnTo>
                  <a:lnTo>
                    <a:pt x="448" y="244"/>
                  </a:lnTo>
                  <a:lnTo>
                    <a:pt x="396" y="155"/>
                  </a:lnTo>
                  <a:lnTo>
                    <a:pt x="483" y="0"/>
                  </a:lnTo>
                  <a:lnTo>
                    <a:pt x="622" y="23"/>
                  </a:lnTo>
                  <a:lnTo>
                    <a:pt x="708" y="112"/>
                  </a:lnTo>
                  <a:lnTo>
                    <a:pt x="846" y="67"/>
                  </a:lnTo>
                  <a:lnTo>
                    <a:pt x="776" y="177"/>
                  </a:lnTo>
                  <a:lnTo>
                    <a:pt x="898" y="267"/>
                  </a:lnTo>
                  <a:lnTo>
                    <a:pt x="795" y="356"/>
                  </a:lnTo>
                  <a:lnTo>
                    <a:pt x="673" y="333"/>
                  </a:lnTo>
                  <a:lnTo>
                    <a:pt x="518" y="311"/>
                  </a:lnTo>
                  <a:lnTo>
                    <a:pt x="414" y="333"/>
                  </a:lnTo>
                  <a:lnTo>
                    <a:pt x="190" y="289"/>
                  </a:lnTo>
                  <a:lnTo>
                    <a:pt x="69" y="244"/>
                  </a:lnTo>
                  <a:lnTo>
                    <a:pt x="0" y="46"/>
                  </a:lnTo>
                  <a:lnTo>
                    <a:pt x="0" y="0"/>
                  </a:lnTo>
                  <a:close/>
                </a:path>
              </a:pathLst>
            </a:custGeom>
            <a:solidFill>
              <a:srgbClr val="000000"/>
            </a:solidFill>
            <a:ln w="0">
              <a:solidFill>
                <a:srgbClr val="000000"/>
              </a:solidFill>
              <a:prstDash val="solid"/>
              <a:round/>
              <a:headEnd/>
              <a:tailEnd/>
            </a:ln>
          </p:spPr>
          <p:txBody>
            <a:bodyPr/>
            <a:lstStyle/>
            <a:p>
              <a:endParaRPr lang="en-US"/>
            </a:p>
          </p:txBody>
        </p:sp>
        <p:sp>
          <p:nvSpPr>
            <p:cNvPr id="360497" name="Freeform 49"/>
            <p:cNvSpPr>
              <a:spLocks/>
            </p:cNvSpPr>
            <p:nvPr/>
          </p:nvSpPr>
          <p:spPr bwMode="auto">
            <a:xfrm>
              <a:off x="3082" y="3007"/>
              <a:ext cx="330" cy="347"/>
            </a:xfrm>
            <a:custGeom>
              <a:avLst/>
              <a:gdLst>
                <a:gd name="T0" fmla="*/ 1019 w 2641"/>
                <a:gd name="T1" fmla="*/ 977 h 2776"/>
                <a:gd name="T2" fmla="*/ 1399 w 2641"/>
                <a:gd name="T3" fmla="*/ 554 h 2776"/>
                <a:gd name="T4" fmla="*/ 1709 w 2641"/>
                <a:gd name="T5" fmla="*/ 88 h 2776"/>
                <a:gd name="T6" fmla="*/ 1484 w 2641"/>
                <a:gd name="T7" fmla="*/ 777 h 2776"/>
                <a:gd name="T8" fmla="*/ 1328 w 2641"/>
                <a:gd name="T9" fmla="*/ 2331 h 2776"/>
                <a:gd name="T10" fmla="*/ 0 w 2641"/>
                <a:gd name="T11" fmla="*/ 2776 h 2776"/>
                <a:gd name="T12" fmla="*/ 1364 w 2641"/>
                <a:gd name="T13" fmla="*/ 2421 h 2776"/>
                <a:gd name="T14" fmla="*/ 1622 w 2641"/>
                <a:gd name="T15" fmla="*/ 1776 h 2776"/>
                <a:gd name="T16" fmla="*/ 2211 w 2641"/>
                <a:gd name="T17" fmla="*/ 1932 h 2776"/>
                <a:gd name="T18" fmla="*/ 2641 w 2641"/>
                <a:gd name="T19" fmla="*/ 1954 h 2776"/>
                <a:gd name="T20" fmla="*/ 2106 w 2641"/>
                <a:gd name="T21" fmla="*/ 1842 h 2776"/>
                <a:gd name="T22" fmla="*/ 1466 w 2641"/>
                <a:gd name="T23" fmla="*/ 1555 h 2776"/>
                <a:gd name="T24" fmla="*/ 1571 w 2641"/>
                <a:gd name="T25" fmla="*/ 709 h 2776"/>
                <a:gd name="T26" fmla="*/ 1795 w 2641"/>
                <a:gd name="T27" fmla="*/ 22 h 2776"/>
                <a:gd name="T28" fmla="*/ 1761 w 2641"/>
                <a:gd name="T29" fmla="*/ 0 h 2776"/>
                <a:gd name="T30" fmla="*/ 1277 w 2641"/>
                <a:gd name="T31" fmla="*/ 599 h 2776"/>
                <a:gd name="T32" fmla="*/ 1019 w 2641"/>
                <a:gd name="T33" fmla="*/ 977 h 27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41" h="2776">
                  <a:moveTo>
                    <a:pt x="1019" y="977"/>
                  </a:moveTo>
                  <a:lnTo>
                    <a:pt x="1399" y="554"/>
                  </a:lnTo>
                  <a:lnTo>
                    <a:pt x="1709" y="88"/>
                  </a:lnTo>
                  <a:lnTo>
                    <a:pt x="1484" y="777"/>
                  </a:lnTo>
                  <a:lnTo>
                    <a:pt x="1328" y="2331"/>
                  </a:lnTo>
                  <a:lnTo>
                    <a:pt x="0" y="2776"/>
                  </a:lnTo>
                  <a:lnTo>
                    <a:pt x="1364" y="2421"/>
                  </a:lnTo>
                  <a:lnTo>
                    <a:pt x="1622" y="1776"/>
                  </a:lnTo>
                  <a:lnTo>
                    <a:pt x="2211" y="1932"/>
                  </a:lnTo>
                  <a:lnTo>
                    <a:pt x="2641" y="1954"/>
                  </a:lnTo>
                  <a:lnTo>
                    <a:pt x="2106" y="1842"/>
                  </a:lnTo>
                  <a:lnTo>
                    <a:pt x="1466" y="1555"/>
                  </a:lnTo>
                  <a:lnTo>
                    <a:pt x="1571" y="709"/>
                  </a:lnTo>
                  <a:lnTo>
                    <a:pt x="1795" y="22"/>
                  </a:lnTo>
                  <a:lnTo>
                    <a:pt x="1761" y="0"/>
                  </a:lnTo>
                  <a:lnTo>
                    <a:pt x="1277" y="599"/>
                  </a:lnTo>
                  <a:lnTo>
                    <a:pt x="1019" y="977"/>
                  </a:lnTo>
                  <a:close/>
                </a:path>
              </a:pathLst>
            </a:custGeom>
            <a:solidFill>
              <a:srgbClr val="000000"/>
            </a:solidFill>
            <a:ln w="0">
              <a:solidFill>
                <a:srgbClr val="000000"/>
              </a:solidFill>
              <a:prstDash val="solid"/>
              <a:round/>
              <a:headEnd/>
              <a:tailEnd/>
            </a:ln>
          </p:spPr>
          <p:txBody>
            <a:bodyPr/>
            <a:lstStyle/>
            <a:p>
              <a:endParaRPr lang="en-US"/>
            </a:p>
          </p:txBody>
        </p:sp>
        <p:sp>
          <p:nvSpPr>
            <p:cNvPr id="360498" name="Freeform 50"/>
            <p:cNvSpPr>
              <a:spLocks/>
            </p:cNvSpPr>
            <p:nvPr/>
          </p:nvSpPr>
          <p:spPr bwMode="auto">
            <a:xfrm>
              <a:off x="3102" y="3251"/>
              <a:ext cx="325" cy="214"/>
            </a:xfrm>
            <a:custGeom>
              <a:avLst/>
              <a:gdLst>
                <a:gd name="T0" fmla="*/ 2573 w 2607"/>
                <a:gd name="T1" fmla="*/ 0 h 1710"/>
                <a:gd name="T2" fmla="*/ 1985 w 2607"/>
                <a:gd name="T3" fmla="*/ 556 h 1710"/>
                <a:gd name="T4" fmla="*/ 1691 w 2607"/>
                <a:gd name="T5" fmla="*/ 1066 h 1710"/>
                <a:gd name="T6" fmla="*/ 1485 w 2607"/>
                <a:gd name="T7" fmla="*/ 1555 h 1710"/>
                <a:gd name="T8" fmla="*/ 638 w 2607"/>
                <a:gd name="T9" fmla="*/ 1044 h 1710"/>
                <a:gd name="T10" fmla="*/ 0 w 2607"/>
                <a:gd name="T11" fmla="*/ 822 h 1710"/>
                <a:gd name="T12" fmla="*/ 604 w 2607"/>
                <a:gd name="T13" fmla="*/ 1088 h 1710"/>
                <a:gd name="T14" fmla="*/ 1518 w 2607"/>
                <a:gd name="T15" fmla="*/ 1644 h 1710"/>
                <a:gd name="T16" fmla="*/ 1899 w 2607"/>
                <a:gd name="T17" fmla="*/ 844 h 1710"/>
                <a:gd name="T18" fmla="*/ 2244 w 2607"/>
                <a:gd name="T19" fmla="*/ 467 h 1710"/>
                <a:gd name="T20" fmla="*/ 2401 w 2607"/>
                <a:gd name="T21" fmla="*/ 467 h 1710"/>
                <a:gd name="T22" fmla="*/ 1606 w 2607"/>
                <a:gd name="T23" fmla="*/ 1710 h 1710"/>
                <a:gd name="T24" fmla="*/ 2469 w 2607"/>
                <a:gd name="T25" fmla="*/ 467 h 1710"/>
                <a:gd name="T26" fmla="*/ 2435 w 2607"/>
                <a:gd name="T27" fmla="*/ 400 h 1710"/>
                <a:gd name="T28" fmla="*/ 2296 w 2607"/>
                <a:gd name="T29" fmla="*/ 377 h 1710"/>
                <a:gd name="T30" fmla="*/ 2607 w 2607"/>
                <a:gd name="T31" fmla="*/ 44 h 1710"/>
                <a:gd name="T32" fmla="*/ 2573 w 2607"/>
                <a:gd name="T33" fmla="*/ 0 h 1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07" h="1710">
                  <a:moveTo>
                    <a:pt x="2573" y="0"/>
                  </a:moveTo>
                  <a:lnTo>
                    <a:pt x="1985" y="556"/>
                  </a:lnTo>
                  <a:lnTo>
                    <a:pt x="1691" y="1066"/>
                  </a:lnTo>
                  <a:lnTo>
                    <a:pt x="1485" y="1555"/>
                  </a:lnTo>
                  <a:lnTo>
                    <a:pt x="638" y="1044"/>
                  </a:lnTo>
                  <a:lnTo>
                    <a:pt x="0" y="822"/>
                  </a:lnTo>
                  <a:lnTo>
                    <a:pt x="604" y="1088"/>
                  </a:lnTo>
                  <a:lnTo>
                    <a:pt x="1518" y="1644"/>
                  </a:lnTo>
                  <a:lnTo>
                    <a:pt x="1899" y="844"/>
                  </a:lnTo>
                  <a:lnTo>
                    <a:pt x="2244" y="467"/>
                  </a:lnTo>
                  <a:lnTo>
                    <a:pt x="2401" y="467"/>
                  </a:lnTo>
                  <a:lnTo>
                    <a:pt x="1606" y="1710"/>
                  </a:lnTo>
                  <a:lnTo>
                    <a:pt x="2469" y="467"/>
                  </a:lnTo>
                  <a:lnTo>
                    <a:pt x="2435" y="400"/>
                  </a:lnTo>
                  <a:lnTo>
                    <a:pt x="2296" y="377"/>
                  </a:lnTo>
                  <a:lnTo>
                    <a:pt x="2607" y="44"/>
                  </a:lnTo>
                  <a:lnTo>
                    <a:pt x="2573" y="0"/>
                  </a:lnTo>
                  <a:close/>
                </a:path>
              </a:pathLst>
            </a:custGeom>
            <a:solidFill>
              <a:srgbClr val="000000"/>
            </a:solidFill>
            <a:ln w="0">
              <a:solidFill>
                <a:srgbClr val="000000"/>
              </a:solidFill>
              <a:prstDash val="solid"/>
              <a:round/>
              <a:headEnd/>
              <a:tailEnd/>
            </a:ln>
          </p:spPr>
          <p:txBody>
            <a:bodyPr/>
            <a:lstStyle/>
            <a:p>
              <a:endParaRPr lang="en-US"/>
            </a:p>
          </p:txBody>
        </p:sp>
        <p:sp>
          <p:nvSpPr>
            <p:cNvPr id="360499" name="Freeform 51"/>
            <p:cNvSpPr>
              <a:spLocks/>
            </p:cNvSpPr>
            <p:nvPr/>
          </p:nvSpPr>
          <p:spPr bwMode="auto">
            <a:xfrm>
              <a:off x="3080" y="3334"/>
              <a:ext cx="347" cy="198"/>
            </a:xfrm>
            <a:custGeom>
              <a:avLst/>
              <a:gdLst>
                <a:gd name="T0" fmla="*/ 2590 w 2779"/>
                <a:gd name="T1" fmla="*/ 0 h 1578"/>
                <a:gd name="T2" fmla="*/ 2692 w 2779"/>
                <a:gd name="T3" fmla="*/ 45 h 1578"/>
                <a:gd name="T4" fmla="*/ 2071 w 2779"/>
                <a:gd name="T5" fmla="*/ 711 h 1578"/>
                <a:gd name="T6" fmla="*/ 1744 w 2779"/>
                <a:gd name="T7" fmla="*/ 1310 h 1578"/>
                <a:gd name="T8" fmla="*/ 983 w 2779"/>
                <a:gd name="T9" fmla="*/ 711 h 1578"/>
                <a:gd name="T10" fmla="*/ 155 w 2779"/>
                <a:gd name="T11" fmla="*/ 200 h 1578"/>
                <a:gd name="T12" fmla="*/ 0 w 2779"/>
                <a:gd name="T13" fmla="*/ 200 h 1578"/>
                <a:gd name="T14" fmla="*/ 535 w 2779"/>
                <a:gd name="T15" fmla="*/ 555 h 1578"/>
                <a:gd name="T16" fmla="*/ 1019 w 2779"/>
                <a:gd name="T17" fmla="*/ 955 h 1578"/>
                <a:gd name="T18" fmla="*/ 1795 w 2779"/>
                <a:gd name="T19" fmla="*/ 1578 h 1578"/>
                <a:gd name="T20" fmla="*/ 2210 w 2779"/>
                <a:gd name="T21" fmla="*/ 867 h 1578"/>
                <a:gd name="T22" fmla="*/ 2486 w 2779"/>
                <a:gd name="T23" fmla="*/ 378 h 1578"/>
                <a:gd name="T24" fmla="*/ 2779 w 2779"/>
                <a:gd name="T25" fmla="*/ 21 h 1578"/>
                <a:gd name="T26" fmla="*/ 2590 w 2779"/>
                <a:gd name="T27" fmla="*/ 0 h 1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79" h="1578">
                  <a:moveTo>
                    <a:pt x="2590" y="0"/>
                  </a:moveTo>
                  <a:lnTo>
                    <a:pt x="2692" y="45"/>
                  </a:lnTo>
                  <a:lnTo>
                    <a:pt x="2071" y="711"/>
                  </a:lnTo>
                  <a:lnTo>
                    <a:pt x="1744" y="1310"/>
                  </a:lnTo>
                  <a:lnTo>
                    <a:pt x="983" y="711"/>
                  </a:lnTo>
                  <a:lnTo>
                    <a:pt x="155" y="200"/>
                  </a:lnTo>
                  <a:lnTo>
                    <a:pt x="0" y="200"/>
                  </a:lnTo>
                  <a:lnTo>
                    <a:pt x="535" y="555"/>
                  </a:lnTo>
                  <a:lnTo>
                    <a:pt x="1019" y="955"/>
                  </a:lnTo>
                  <a:lnTo>
                    <a:pt x="1795" y="1578"/>
                  </a:lnTo>
                  <a:lnTo>
                    <a:pt x="2210" y="867"/>
                  </a:lnTo>
                  <a:lnTo>
                    <a:pt x="2486" y="378"/>
                  </a:lnTo>
                  <a:lnTo>
                    <a:pt x="2779" y="21"/>
                  </a:lnTo>
                  <a:lnTo>
                    <a:pt x="2590" y="0"/>
                  </a:lnTo>
                  <a:close/>
                </a:path>
              </a:pathLst>
            </a:custGeom>
            <a:solidFill>
              <a:srgbClr val="000000"/>
            </a:solidFill>
            <a:ln w="0">
              <a:solidFill>
                <a:srgbClr val="000000"/>
              </a:solidFill>
              <a:prstDash val="solid"/>
              <a:round/>
              <a:headEnd/>
              <a:tailEnd/>
            </a:ln>
          </p:spPr>
          <p:txBody>
            <a:bodyPr/>
            <a:lstStyle/>
            <a:p>
              <a:endParaRPr lang="en-US"/>
            </a:p>
          </p:txBody>
        </p:sp>
        <p:sp>
          <p:nvSpPr>
            <p:cNvPr id="360500" name="Freeform 52"/>
            <p:cNvSpPr>
              <a:spLocks/>
            </p:cNvSpPr>
            <p:nvPr/>
          </p:nvSpPr>
          <p:spPr bwMode="auto">
            <a:xfrm>
              <a:off x="3067" y="3321"/>
              <a:ext cx="17" cy="30"/>
            </a:xfrm>
            <a:custGeom>
              <a:avLst/>
              <a:gdLst>
                <a:gd name="T0" fmla="*/ 139 w 139"/>
                <a:gd name="T1" fmla="*/ 0 h 243"/>
                <a:gd name="T2" fmla="*/ 68 w 139"/>
                <a:gd name="T3" fmla="*/ 243 h 243"/>
                <a:gd name="T4" fmla="*/ 0 w 139"/>
                <a:gd name="T5" fmla="*/ 220 h 243"/>
                <a:gd name="T6" fmla="*/ 139 w 139"/>
                <a:gd name="T7" fmla="*/ 0 h 243"/>
              </a:gdLst>
              <a:ahLst/>
              <a:cxnLst>
                <a:cxn ang="0">
                  <a:pos x="T0" y="T1"/>
                </a:cxn>
                <a:cxn ang="0">
                  <a:pos x="T2" y="T3"/>
                </a:cxn>
                <a:cxn ang="0">
                  <a:pos x="T4" y="T5"/>
                </a:cxn>
                <a:cxn ang="0">
                  <a:pos x="T6" y="T7"/>
                </a:cxn>
              </a:cxnLst>
              <a:rect l="0" t="0" r="r" b="b"/>
              <a:pathLst>
                <a:path w="139" h="243">
                  <a:moveTo>
                    <a:pt x="139" y="0"/>
                  </a:moveTo>
                  <a:lnTo>
                    <a:pt x="68" y="243"/>
                  </a:lnTo>
                  <a:lnTo>
                    <a:pt x="0" y="220"/>
                  </a:lnTo>
                  <a:lnTo>
                    <a:pt x="139" y="0"/>
                  </a:lnTo>
                  <a:close/>
                </a:path>
              </a:pathLst>
            </a:custGeom>
            <a:solidFill>
              <a:srgbClr val="000000"/>
            </a:solidFill>
            <a:ln w="0">
              <a:solidFill>
                <a:srgbClr val="000000"/>
              </a:solidFill>
              <a:prstDash val="solid"/>
              <a:round/>
              <a:headEnd/>
              <a:tailEnd/>
            </a:ln>
          </p:spPr>
          <p:txBody>
            <a:bodyPr/>
            <a:lstStyle/>
            <a:p>
              <a:endParaRPr lang="en-US"/>
            </a:p>
          </p:txBody>
        </p:sp>
        <p:sp>
          <p:nvSpPr>
            <p:cNvPr id="360501" name="Freeform 53"/>
            <p:cNvSpPr>
              <a:spLocks/>
            </p:cNvSpPr>
            <p:nvPr/>
          </p:nvSpPr>
          <p:spPr bwMode="auto">
            <a:xfrm>
              <a:off x="3322" y="3096"/>
              <a:ext cx="196" cy="147"/>
            </a:xfrm>
            <a:custGeom>
              <a:avLst/>
              <a:gdLst>
                <a:gd name="T0" fmla="*/ 258 w 1570"/>
                <a:gd name="T1" fmla="*/ 0 h 1178"/>
                <a:gd name="T2" fmla="*/ 603 w 1570"/>
                <a:gd name="T3" fmla="*/ 46 h 1178"/>
                <a:gd name="T4" fmla="*/ 1519 w 1570"/>
                <a:gd name="T5" fmla="*/ 934 h 1178"/>
                <a:gd name="T6" fmla="*/ 603 w 1570"/>
                <a:gd name="T7" fmla="*/ 134 h 1178"/>
                <a:gd name="T8" fmla="*/ 585 w 1570"/>
                <a:gd name="T9" fmla="*/ 290 h 1178"/>
                <a:gd name="T10" fmla="*/ 466 w 1570"/>
                <a:gd name="T11" fmla="*/ 424 h 1178"/>
                <a:gd name="T12" fmla="*/ 1414 w 1570"/>
                <a:gd name="T13" fmla="*/ 1111 h 1178"/>
                <a:gd name="T14" fmla="*/ 1536 w 1570"/>
                <a:gd name="T15" fmla="*/ 1023 h 1178"/>
                <a:gd name="T16" fmla="*/ 1570 w 1570"/>
                <a:gd name="T17" fmla="*/ 1089 h 1178"/>
                <a:gd name="T18" fmla="*/ 1432 w 1570"/>
                <a:gd name="T19" fmla="*/ 1178 h 1178"/>
                <a:gd name="T20" fmla="*/ 1329 w 1570"/>
                <a:gd name="T21" fmla="*/ 1111 h 1178"/>
                <a:gd name="T22" fmla="*/ 240 w 1570"/>
                <a:gd name="T23" fmla="*/ 424 h 1178"/>
                <a:gd name="T24" fmla="*/ 294 w 1570"/>
                <a:gd name="T25" fmla="*/ 312 h 1178"/>
                <a:gd name="T26" fmla="*/ 155 w 1570"/>
                <a:gd name="T27" fmla="*/ 223 h 1178"/>
                <a:gd name="T28" fmla="*/ 172 w 1570"/>
                <a:gd name="T29" fmla="*/ 134 h 1178"/>
                <a:gd name="T30" fmla="*/ 0 w 1570"/>
                <a:gd name="T31" fmla="*/ 46 h 1178"/>
                <a:gd name="T32" fmla="*/ 0 w 1570"/>
                <a:gd name="T33" fmla="*/ 0 h 1178"/>
                <a:gd name="T34" fmla="*/ 240 w 1570"/>
                <a:gd name="T35" fmla="*/ 89 h 1178"/>
                <a:gd name="T36" fmla="*/ 223 w 1570"/>
                <a:gd name="T37" fmla="*/ 201 h 1178"/>
                <a:gd name="T38" fmla="*/ 327 w 1570"/>
                <a:gd name="T39" fmla="*/ 244 h 1178"/>
                <a:gd name="T40" fmla="*/ 413 w 1570"/>
                <a:gd name="T41" fmla="*/ 112 h 1178"/>
                <a:gd name="T42" fmla="*/ 482 w 1570"/>
                <a:gd name="T43" fmla="*/ 134 h 1178"/>
                <a:gd name="T44" fmla="*/ 362 w 1570"/>
                <a:gd name="T45" fmla="*/ 335 h 1178"/>
                <a:gd name="T46" fmla="*/ 500 w 1570"/>
                <a:gd name="T47" fmla="*/ 312 h 1178"/>
                <a:gd name="T48" fmla="*/ 552 w 1570"/>
                <a:gd name="T49" fmla="*/ 89 h 1178"/>
                <a:gd name="T50" fmla="*/ 258 w 1570"/>
                <a:gd name="T51" fmla="*/ 0 h 1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70" h="1178">
                  <a:moveTo>
                    <a:pt x="258" y="0"/>
                  </a:moveTo>
                  <a:lnTo>
                    <a:pt x="603" y="46"/>
                  </a:lnTo>
                  <a:lnTo>
                    <a:pt x="1519" y="934"/>
                  </a:lnTo>
                  <a:lnTo>
                    <a:pt x="603" y="134"/>
                  </a:lnTo>
                  <a:lnTo>
                    <a:pt x="585" y="290"/>
                  </a:lnTo>
                  <a:lnTo>
                    <a:pt x="466" y="424"/>
                  </a:lnTo>
                  <a:lnTo>
                    <a:pt x="1414" y="1111"/>
                  </a:lnTo>
                  <a:lnTo>
                    <a:pt x="1536" y="1023"/>
                  </a:lnTo>
                  <a:lnTo>
                    <a:pt x="1570" y="1089"/>
                  </a:lnTo>
                  <a:lnTo>
                    <a:pt x="1432" y="1178"/>
                  </a:lnTo>
                  <a:lnTo>
                    <a:pt x="1329" y="1111"/>
                  </a:lnTo>
                  <a:lnTo>
                    <a:pt x="240" y="424"/>
                  </a:lnTo>
                  <a:lnTo>
                    <a:pt x="294" y="312"/>
                  </a:lnTo>
                  <a:lnTo>
                    <a:pt x="155" y="223"/>
                  </a:lnTo>
                  <a:lnTo>
                    <a:pt x="172" y="134"/>
                  </a:lnTo>
                  <a:lnTo>
                    <a:pt x="0" y="46"/>
                  </a:lnTo>
                  <a:lnTo>
                    <a:pt x="0" y="0"/>
                  </a:lnTo>
                  <a:lnTo>
                    <a:pt x="240" y="89"/>
                  </a:lnTo>
                  <a:lnTo>
                    <a:pt x="223" y="201"/>
                  </a:lnTo>
                  <a:lnTo>
                    <a:pt x="327" y="244"/>
                  </a:lnTo>
                  <a:lnTo>
                    <a:pt x="413" y="112"/>
                  </a:lnTo>
                  <a:lnTo>
                    <a:pt x="482" y="134"/>
                  </a:lnTo>
                  <a:lnTo>
                    <a:pt x="362" y="335"/>
                  </a:lnTo>
                  <a:lnTo>
                    <a:pt x="500" y="312"/>
                  </a:lnTo>
                  <a:lnTo>
                    <a:pt x="552" y="89"/>
                  </a:lnTo>
                  <a:lnTo>
                    <a:pt x="258" y="0"/>
                  </a:lnTo>
                  <a:close/>
                </a:path>
              </a:pathLst>
            </a:custGeom>
            <a:solidFill>
              <a:srgbClr val="000000"/>
            </a:solidFill>
            <a:ln w="0">
              <a:solidFill>
                <a:srgbClr val="000000"/>
              </a:solidFill>
              <a:prstDash val="solid"/>
              <a:round/>
              <a:headEnd/>
              <a:tailEnd/>
            </a:ln>
          </p:spPr>
          <p:txBody>
            <a:bodyPr/>
            <a:lstStyle/>
            <a:p>
              <a:endParaRPr lang="en-US"/>
            </a:p>
          </p:txBody>
        </p:sp>
        <p:sp>
          <p:nvSpPr>
            <p:cNvPr id="360502" name="Freeform 54"/>
            <p:cNvSpPr>
              <a:spLocks/>
            </p:cNvSpPr>
            <p:nvPr/>
          </p:nvSpPr>
          <p:spPr bwMode="auto">
            <a:xfrm>
              <a:off x="3123" y="3484"/>
              <a:ext cx="296" cy="153"/>
            </a:xfrm>
            <a:custGeom>
              <a:avLst/>
              <a:gdLst>
                <a:gd name="T0" fmla="*/ 120 w 2364"/>
                <a:gd name="T1" fmla="*/ 400 h 1222"/>
                <a:gd name="T2" fmla="*/ 465 w 2364"/>
                <a:gd name="T3" fmla="*/ 712 h 1222"/>
                <a:gd name="T4" fmla="*/ 811 w 2364"/>
                <a:gd name="T5" fmla="*/ 1177 h 1222"/>
                <a:gd name="T6" fmla="*/ 1674 w 2364"/>
                <a:gd name="T7" fmla="*/ 843 h 1222"/>
                <a:gd name="T8" fmla="*/ 2228 w 2364"/>
                <a:gd name="T9" fmla="*/ 422 h 1222"/>
                <a:gd name="T10" fmla="*/ 1847 w 2364"/>
                <a:gd name="T11" fmla="*/ 289 h 1222"/>
                <a:gd name="T12" fmla="*/ 1589 w 2364"/>
                <a:gd name="T13" fmla="*/ 111 h 1222"/>
                <a:gd name="T14" fmla="*/ 1900 w 2364"/>
                <a:gd name="T15" fmla="*/ 224 h 1222"/>
                <a:gd name="T16" fmla="*/ 2364 w 2364"/>
                <a:gd name="T17" fmla="*/ 379 h 1222"/>
                <a:gd name="T18" fmla="*/ 1761 w 2364"/>
                <a:gd name="T19" fmla="*/ 867 h 1222"/>
                <a:gd name="T20" fmla="*/ 811 w 2364"/>
                <a:gd name="T21" fmla="*/ 1222 h 1222"/>
                <a:gd name="T22" fmla="*/ 431 w 2364"/>
                <a:gd name="T23" fmla="*/ 712 h 1222"/>
                <a:gd name="T24" fmla="*/ 0 w 2364"/>
                <a:gd name="T25" fmla="*/ 355 h 1222"/>
                <a:gd name="T26" fmla="*/ 621 w 2364"/>
                <a:gd name="T27" fmla="*/ 289 h 1222"/>
                <a:gd name="T28" fmla="*/ 983 w 2364"/>
                <a:gd name="T29" fmla="*/ 0 h 1222"/>
                <a:gd name="T30" fmla="*/ 655 w 2364"/>
                <a:gd name="T31" fmla="*/ 333 h 1222"/>
                <a:gd name="T32" fmla="*/ 120 w 2364"/>
                <a:gd name="T33" fmla="*/ 400 h 1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64" h="1222">
                  <a:moveTo>
                    <a:pt x="120" y="400"/>
                  </a:moveTo>
                  <a:lnTo>
                    <a:pt x="465" y="712"/>
                  </a:lnTo>
                  <a:lnTo>
                    <a:pt x="811" y="1177"/>
                  </a:lnTo>
                  <a:lnTo>
                    <a:pt x="1674" y="843"/>
                  </a:lnTo>
                  <a:lnTo>
                    <a:pt x="2228" y="422"/>
                  </a:lnTo>
                  <a:lnTo>
                    <a:pt x="1847" y="289"/>
                  </a:lnTo>
                  <a:lnTo>
                    <a:pt x="1589" y="111"/>
                  </a:lnTo>
                  <a:lnTo>
                    <a:pt x="1900" y="224"/>
                  </a:lnTo>
                  <a:lnTo>
                    <a:pt x="2364" y="379"/>
                  </a:lnTo>
                  <a:lnTo>
                    <a:pt x="1761" y="867"/>
                  </a:lnTo>
                  <a:lnTo>
                    <a:pt x="811" y="1222"/>
                  </a:lnTo>
                  <a:lnTo>
                    <a:pt x="431" y="712"/>
                  </a:lnTo>
                  <a:lnTo>
                    <a:pt x="0" y="355"/>
                  </a:lnTo>
                  <a:lnTo>
                    <a:pt x="621" y="289"/>
                  </a:lnTo>
                  <a:lnTo>
                    <a:pt x="983" y="0"/>
                  </a:lnTo>
                  <a:lnTo>
                    <a:pt x="655" y="333"/>
                  </a:lnTo>
                  <a:lnTo>
                    <a:pt x="120" y="400"/>
                  </a:lnTo>
                  <a:close/>
                </a:path>
              </a:pathLst>
            </a:custGeom>
            <a:solidFill>
              <a:srgbClr val="000000"/>
            </a:solidFill>
            <a:ln w="0">
              <a:solidFill>
                <a:srgbClr val="000000"/>
              </a:solidFill>
              <a:prstDash val="solid"/>
              <a:round/>
              <a:headEnd/>
              <a:tailEnd/>
            </a:ln>
          </p:spPr>
          <p:txBody>
            <a:bodyPr/>
            <a:lstStyle/>
            <a:p>
              <a:endParaRPr lang="en-US"/>
            </a:p>
          </p:txBody>
        </p:sp>
        <p:sp>
          <p:nvSpPr>
            <p:cNvPr id="360503" name="Freeform 55"/>
            <p:cNvSpPr>
              <a:spLocks/>
            </p:cNvSpPr>
            <p:nvPr/>
          </p:nvSpPr>
          <p:spPr bwMode="auto">
            <a:xfrm>
              <a:off x="2332" y="3563"/>
              <a:ext cx="799" cy="605"/>
            </a:xfrm>
            <a:custGeom>
              <a:avLst/>
              <a:gdLst>
                <a:gd name="T0" fmla="*/ 1087 w 6388"/>
                <a:gd name="T1" fmla="*/ 823 h 4844"/>
                <a:gd name="T2" fmla="*/ 4721 w 6388"/>
                <a:gd name="T3" fmla="*/ 0 h 4844"/>
                <a:gd name="T4" fmla="*/ 4794 w 6388"/>
                <a:gd name="T5" fmla="*/ 95 h 4844"/>
                <a:gd name="T6" fmla="*/ 4913 w 6388"/>
                <a:gd name="T7" fmla="*/ 3849 h 4844"/>
                <a:gd name="T8" fmla="*/ 6388 w 6388"/>
                <a:gd name="T9" fmla="*/ 4328 h 4844"/>
                <a:gd name="T10" fmla="*/ 6388 w 6388"/>
                <a:gd name="T11" fmla="*/ 4538 h 4844"/>
                <a:gd name="T12" fmla="*/ 3201 w 6388"/>
                <a:gd name="T13" fmla="*/ 4844 h 4844"/>
                <a:gd name="T14" fmla="*/ 2934 w 6388"/>
                <a:gd name="T15" fmla="*/ 4808 h 4844"/>
                <a:gd name="T16" fmla="*/ 2948 w 6388"/>
                <a:gd name="T17" fmla="*/ 4616 h 4844"/>
                <a:gd name="T18" fmla="*/ 3201 w 6388"/>
                <a:gd name="T19" fmla="*/ 4653 h 4844"/>
                <a:gd name="T20" fmla="*/ 4660 w 6388"/>
                <a:gd name="T21" fmla="*/ 3849 h 4844"/>
                <a:gd name="T22" fmla="*/ 4617 w 6388"/>
                <a:gd name="T23" fmla="*/ 76 h 4844"/>
                <a:gd name="T24" fmla="*/ 1162 w 6388"/>
                <a:gd name="T25" fmla="*/ 844 h 4844"/>
                <a:gd name="T26" fmla="*/ 1162 w 6388"/>
                <a:gd name="T27" fmla="*/ 1341 h 4844"/>
                <a:gd name="T28" fmla="*/ 1266 w 6388"/>
                <a:gd name="T29" fmla="*/ 1648 h 4844"/>
                <a:gd name="T30" fmla="*/ 4423 w 6388"/>
                <a:gd name="T31" fmla="*/ 1072 h 4844"/>
                <a:gd name="T32" fmla="*/ 4423 w 6388"/>
                <a:gd name="T33" fmla="*/ 1263 h 4844"/>
                <a:gd name="T34" fmla="*/ 4244 w 6388"/>
                <a:gd name="T35" fmla="*/ 1168 h 4844"/>
                <a:gd name="T36" fmla="*/ 1280 w 6388"/>
                <a:gd name="T37" fmla="*/ 1705 h 4844"/>
                <a:gd name="T38" fmla="*/ 1355 w 6388"/>
                <a:gd name="T39" fmla="*/ 3811 h 4844"/>
                <a:gd name="T40" fmla="*/ 2338 w 6388"/>
                <a:gd name="T41" fmla="*/ 4176 h 4844"/>
                <a:gd name="T42" fmla="*/ 2368 w 6388"/>
                <a:gd name="T43" fmla="*/ 4289 h 4844"/>
                <a:gd name="T44" fmla="*/ 89 w 6388"/>
                <a:gd name="T45" fmla="*/ 4462 h 4844"/>
                <a:gd name="T46" fmla="*/ 0 w 6388"/>
                <a:gd name="T47" fmla="*/ 4443 h 4844"/>
                <a:gd name="T48" fmla="*/ 0 w 6388"/>
                <a:gd name="T49" fmla="*/ 4328 h 4844"/>
                <a:gd name="T50" fmla="*/ 104 w 6388"/>
                <a:gd name="T51" fmla="*/ 4347 h 4844"/>
                <a:gd name="T52" fmla="*/ 1222 w 6388"/>
                <a:gd name="T53" fmla="*/ 3870 h 4844"/>
                <a:gd name="T54" fmla="*/ 1118 w 6388"/>
                <a:gd name="T55" fmla="*/ 920 h 4844"/>
                <a:gd name="T56" fmla="*/ 1043 w 6388"/>
                <a:gd name="T57" fmla="*/ 977 h 4844"/>
                <a:gd name="T58" fmla="*/ 1026 w 6388"/>
                <a:gd name="T59" fmla="*/ 3831 h 4844"/>
                <a:gd name="T60" fmla="*/ 30 w 6388"/>
                <a:gd name="T61" fmla="*/ 4289 h 4844"/>
                <a:gd name="T62" fmla="*/ 997 w 6388"/>
                <a:gd name="T63" fmla="*/ 3811 h 4844"/>
                <a:gd name="T64" fmla="*/ 1013 w 6388"/>
                <a:gd name="T65" fmla="*/ 899 h 4844"/>
                <a:gd name="T66" fmla="*/ 1087 w 6388"/>
                <a:gd name="T67" fmla="*/ 823 h 48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388" h="4844">
                  <a:moveTo>
                    <a:pt x="1087" y="823"/>
                  </a:moveTo>
                  <a:lnTo>
                    <a:pt x="4721" y="0"/>
                  </a:lnTo>
                  <a:lnTo>
                    <a:pt x="4794" y="95"/>
                  </a:lnTo>
                  <a:lnTo>
                    <a:pt x="4913" y="3849"/>
                  </a:lnTo>
                  <a:lnTo>
                    <a:pt x="6388" y="4328"/>
                  </a:lnTo>
                  <a:lnTo>
                    <a:pt x="6388" y="4538"/>
                  </a:lnTo>
                  <a:lnTo>
                    <a:pt x="3201" y="4844"/>
                  </a:lnTo>
                  <a:lnTo>
                    <a:pt x="2934" y="4808"/>
                  </a:lnTo>
                  <a:lnTo>
                    <a:pt x="2948" y="4616"/>
                  </a:lnTo>
                  <a:lnTo>
                    <a:pt x="3201" y="4653"/>
                  </a:lnTo>
                  <a:lnTo>
                    <a:pt x="4660" y="3849"/>
                  </a:lnTo>
                  <a:lnTo>
                    <a:pt x="4617" y="76"/>
                  </a:lnTo>
                  <a:lnTo>
                    <a:pt x="1162" y="844"/>
                  </a:lnTo>
                  <a:lnTo>
                    <a:pt x="1162" y="1341"/>
                  </a:lnTo>
                  <a:lnTo>
                    <a:pt x="1266" y="1648"/>
                  </a:lnTo>
                  <a:lnTo>
                    <a:pt x="4423" y="1072"/>
                  </a:lnTo>
                  <a:lnTo>
                    <a:pt x="4423" y="1263"/>
                  </a:lnTo>
                  <a:lnTo>
                    <a:pt x="4244" y="1168"/>
                  </a:lnTo>
                  <a:lnTo>
                    <a:pt x="1280" y="1705"/>
                  </a:lnTo>
                  <a:lnTo>
                    <a:pt x="1355" y="3811"/>
                  </a:lnTo>
                  <a:lnTo>
                    <a:pt x="2338" y="4176"/>
                  </a:lnTo>
                  <a:lnTo>
                    <a:pt x="2368" y="4289"/>
                  </a:lnTo>
                  <a:lnTo>
                    <a:pt x="89" y="4462"/>
                  </a:lnTo>
                  <a:lnTo>
                    <a:pt x="0" y="4443"/>
                  </a:lnTo>
                  <a:lnTo>
                    <a:pt x="0" y="4328"/>
                  </a:lnTo>
                  <a:lnTo>
                    <a:pt x="104" y="4347"/>
                  </a:lnTo>
                  <a:lnTo>
                    <a:pt x="1222" y="3870"/>
                  </a:lnTo>
                  <a:lnTo>
                    <a:pt x="1118" y="920"/>
                  </a:lnTo>
                  <a:lnTo>
                    <a:pt x="1043" y="977"/>
                  </a:lnTo>
                  <a:lnTo>
                    <a:pt x="1026" y="3831"/>
                  </a:lnTo>
                  <a:lnTo>
                    <a:pt x="30" y="4289"/>
                  </a:lnTo>
                  <a:lnTo>
                    <a:pt x="997" y="3811"/>
                  </a:lnTo>
                  <a:lnTo>
                    <a:pt x="1013" y="899"/>
                  </a:lnTo>
                  <a:lnTo>
                    <a:pt x="1087" y="823"/>
                  </a:lnTo>
                  <a:close/>
                </a:path>
              </a:pathLst>
            </a:custGeom>
            <a:solidFill>
              <a:srgbClr val="000000"/>
            </a:solidFill>
            <a:ln w="0">
              <a:solidFill>
                <a:srgbClr val="000000"/>
              </a:solidFill>
              <a:prstDash val="solid"/>
              <a:round/>
              <a:headEnd/>
              <a:tailEnd/>
            </a:ln>
          </p:spPr>
          <p:txBody>
            <a:bodyPr/>
            <a:lstStyle/>
            <a:p>
              <a:endParaRPr lang="en-US"/>
            </a:p>
          </p:txBody>
        </p:sp>
        <p:sp>
          <p:nvSpPr>
            <p:cNvPr id="360504" name="Freeform 56"/>
            <p:cNvSpPr>
              <a:spLocks/>
            </p:cNvSpPr>
            <p:nvPr/>
          </p:nvSpPr>
          <p:spPr bwMode="auto">
            <a:xfrm>
              <a:off x="2712" y="3586"/>
              <a:ext cx="181" cy="549"/>
            </a:xfrm>
            <a:custGeom>
              <a:avLst/>
              <a:gdLst>
                <a:gd name="T0" fmla="*/ 0 w 1443"/>
                <a:gd name="T1" fmla="*/ 4386 h 4386"/>
                <a:gd name="T2" fmla="*/ 1385 w 1443"/>
                <a:gd name="T3" fmla="*/ 3601 h 4386"/>
                <a:gd name="T4" fmla="*/ 1443 w 1443"/>
                <a:gd name="T5" fmla="*/ 0 h 4386"/>
                <a:gd name="T6" fmla="*/ 1400 w 1443"/>
                <a:gd name="T7" fmla="*/ 0 h 4386"/>
                <a:gd name="T8" fmla="*/ 1296 w 1443"/>
                <a:gd name="T9" fmla="*/ 3581 h 4386"/>
                <a:gd name="T10" fmla="*/ 0 w 1443"/>
                <a:gd name="T11" fmla="*/ 4386 h 4386"/>
              </a:gdLst>
              <a:ahLst/>
              <a:cxnLst>
                <a:cxn ang="0">
                  <a:pos x="T0" y="T1"/>
                </a:cxn>
                <a:cxn ang="0">
                  <a:pos x="T2" y="T3"/>
                </a:cxn>
                <a:cxn ang="0">
                  <a:pos x="T4" y="T5"/>
                </a:cxn>
                <a:cxn ang="0">
                  <a:pos x="T6" y="T7"/>
                </a:cxn>
                <a:cxn ang="0">
                  <a:pos x="T8" y="T9"/>
                </a:cxn>
                <a:cxn ang="0">
                  <a:pos x="T10" y="T11"/>
                </a:cxn>
              </a:cxnLst>
              <a:rect l="0" t="0" r="r" b="b"/>
              <a:pathLst>
                <a:path w="1443" h="4386">
                  <a:moveTo>
                    <a:pt x="0" y="4386"/>
                  </a:moveTo>
                  <a:lnTo>
                    <a:pt x="1385" y="3601"/>
                  </a:lnTo>
                  <a:lnTo>
                    <a:pt x="1443" y="0"/>
                  </a:lnTo>
                  <a:lnTo>
                    <a:pt x="1400" y="0"/>
                  </a:lnTo>
                  <a:lnTo>
                    <a:pt x="1296" y="3581"/>
                  </a:lnTo>
                  <a:lnTo>
                    <a:pt x="0" y="4386"/>
                  </a:lnTo>
                  <a:close/>
                </a:path>
              </a:pathLst>
            </a:custGeom>
            <a:solidFill>
              <a:srgbClr val="000000"/>
            </a:solidFill>
            <a:ln w="0">
              <a:solidFill>
                <a:srgbClr val="000000"/>
              </a:solidFill>
              <a:prstDash val="solid"/>
              <a:round/>
              <a:headEnd/>
              <a:tailEnd/>
            </a:ln>
          </p:spPr>
          <p:txBody>
            <a:bodyPr/>
            <a:lstStyle/>
            <a:p>
              <a:endParaRPr lang="en-US"/>
            </a:p>
          </p:txBody>
        </p:sp>
        <p:sp>
          <p:nvSpPr>
            <p:cNvPr id="360505" name="Freeform 57"/>
            <p:cNvSpPr>
              <a:spLocks/>
            </p:cNvSpPr>
            <p:nvPr/>
          </p:nvSpPr>
          <p:spPr bwMode="auto">
            <a:xfrm>
              <a:off x="3280" y="3806"/>
              <a:ext cx="246" cy="208"/>
            </a:xfrm>
            <a:custGeom>
              <a:avLst/>
              <a:gdLst>
                <a:gd name="T0" fmla="*/ 464 w 1972"/>
                <a:gd name="T1" fmla="*/ 0 h 1657"/>
                <a:gd name="T2" fmla="*/ 877 w 1972"/>
                <a:gd name="T3" fmla="*/ 317 h 1657"/>
                <a:gd name="T4" fmla="*/ 1479 w 1972"/>
                <a:gd name="T5" fmla="*/ 492 h 1657"/>
                <a:gd name="T6" fmla="*/ 1288 w 1972"/>
                <a:gd name="T7" fmla="*/ 881 h 1657"/>
                <a:gd name="T8" fmla="*/ 1479 w 1972"/>
                <a:gd name="T9" fmla="*/ 1234 h 1657"/>
                <a:gd name="T10" fmla="*/ 1863 w 1972"/>
                <a:gd name="T11" fmla="*/ 1585 h 1657"/>
                <a:gd name="T12" fmla="*/ 1041 w 1972"/>
                <a:gd name="T13" fmla="*/ 1374 h 1657"/>
                <a:gd name="T14" fmla="*/ 274 w 1972"/>
                <a:gd name="T15" fmla="*/ 1339 h 1657"/>
                <a:gd name="T16" fmla="*/ 83 w 1972"/>
                <a:gd name="T17" fmla="*/ 740 h 1657"/>
                <a:gd name="T18" fmla="*/ 328 w 1972"/>
                <a:gd name="T19" fmla="*/ 0 h 1657"/>
                <a:gd name="T20" fmla="*/ 0 w 1972"/>
                <a:gd name="T21" fmla="*/ 705 h 1657"/>
                <a:gd name="T22" fmla="*/ 245 w 1972"/>
                <a:gd name="T23" fmla="*/ 1445 h 1657"/>
                <a:gd name="T24" fmla="*/ 1014 w 1972"/>
                <a:gd name="T25" fmla="*/ 1445 h 1657"/>
                <a:gd name="T26" fmla="*/ 1917 w 1972"/>
                <a:gd name="T27" fmla="*/ 1657 h 1657"/>
                <a:gd name="T28" fmla="*/ 1972 w 1972"/>
                <a:gd name="T29" fmla="*/ 1585 h 1657"/>
                <a:gd name="T30" fmla="*/ 1479 w 1972"/>
                <a:gd name="T31" fmla="*/ 1162 h 1657"/>
                <a:gd name="T32" fmla="*/ 1397 w 1972"/>
                <a:gd name="T33" fmla="*/ 844 h 1657"/>
                <a:gd name="T34" fmla="*/ 1534 w 1972"/>
                <a:gd name="T35" fmla="*/ 387 h 1657"/>
                <a:gd name="T36" fmla="*/ 903 w 1972"/>
                <a:gd name="T37" fmla="*/ 282 h 1657"/>
                <a:gd name="T38" fmla="*/ 464 w 1972"/>
                <a:gd name="T39" fmla="*/ 0 h 1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72" h="1657">
                  <a:moveTo>
                    <a:pt x="464" y="0"/>
                  </a:moveTo>
                  <a:lnTo>
                    <a:pt x="877" y="317"/>
                  </a:lnTo>
                  <a:lnTo>
                    <a:pt x="1479" y="492"/>
                  </a:lnTo>
                  <a:lnTo>
                    <a:pt x="1288" y="881"/>
                  </a:lnTo>
                  <a:lnTo>
                    <a:pt x="1479" y="1234"/>
                  </a:lnTo>
                  <a:lnTo>
                    <a:pt x="1863" y="1585"/>
                  </a:lnTo>
                  <a:lnTo>
                    <a:pt x="1041" y="1374"/>
                  </a:lnTo>
                  <a:lnTo>
                    <a:pt x="274" y="1339"/>
                  </a:lnTo>
                  <a:lnTo>
                    <a:pt x="83" y="740"/>
                  </a:lnTo>
                  <a:lnTo>
                    <a:pt x="328" y="0"/>
                  </a:lnTo>
                  <a:lnTo>
                    <a:pt x="0" y="705"/>
                  </a:lnTo>
                  <a:lnTo>
                    <a:pt x="245" y="1445"/>
                  </a:lnTo>
                  <a:lnTo>
                    <a:pt x="1014" y="1445"/>
                  </a:lnTo>
                  <a:lnTo>
                    <a:pt x="1917" y="1657"/>
                  </a:lnTo>
                  <a:lnTo>
                    <a:pt x="1972" y="1585"/>
                  </a:lnTo>
                  <a:lnTo>
                    <a:pt x="1479" y="1162"/>
                  </a:lnTo>
                  <a:lnTo>
                    <a:pt x="1397" y="844"/>
                  </a:lnTo>
                  <a:lnTo>
                    <a:pt x="1534" y="387"/>
                  </a:lnTo>
                  <a:lnTo>
                    <a:pt x="903" y="282"/>
                  </a:lnTo>
                  <a:lnTo>
                    <a:pt x="464" y="0"/>
                  </a:lnTo>
                  <a:close/>
                </a:path>
              </a:pathLst>
            </a:custGeom>
            <a:solidFill>
              <a:srgbClr val="000000"/>
            </a:solidFill>
            <a:ln w="0">
              <a:solidFill>
                <a:srgbClr val="000000"/>
              </a:solidFill>
              <a:prstDash val="solid"/>
              <a:round/>
              <a:headEnd/>
              <a:tailEnd/>
            </a:ln>
          </p:spPr>
          <p:txBody>
            <a:bodyPr/>
            <a:lstStyle/>
            <a:p>
              <a:endParaRPr lang="en-US"/>
            </a:p>
          </p:txBody>
        </p:sp>
        <p:sp>
          <p:nvSpPr>
            <p:cNvPr id="360506" name="Freeform 58"/>
            <p:cNvSpPr>
              <a:spLocks/>
            </p:cNvSpPr>
            <p:nvPr/>
          </p:nvSpPr>
          <p:spPr bwMode="auto">
            <a:xfrm>
              <a:off x="2477" y="3664"/>
              <a:ext cx="123" cy="91"/>
            </a:xfrm>
            <a:custGeom>
              <a:avLst/>
              <a:gdLst>
                <a:gd name="T0" fmla="*/ 0 w 978"/>
                <a:gd name="T1" fmla="*/ 276 h 727"/>
                <a:gd name="T2" fmla="*/ 432 w 978"/>
                <a:gd name="T3" fmla="*/ 727 h 727"/>
                <a:gd name="T4" fmla="*/ 978 w 978"/>
                <a:gd name="T5" fmla="*/ 634 h 727"/>
                <a:gd name="T6" fmla="*/ 319 w 978"/>
                <a:gd name="T7" fmla="*/ 0 h 727"/>
                <a:gd name="T8" fmla="*/ 195 w 978"/>
                <a:gd name="T9" fmla="*/ 26 h 727"/>
                <a:gd name="T10" fmla="*/ 463 w 978"/>
                <a:gd name="T11" fmla="*/ 303 h 727"/>
                <a:gd name="T12" fmla="*/ 93 w 978"/>
                <a:gd name="T13" fmla="*/ 26 h 727"/>
                <a:gd name="T14" fmla="*/ 432 w 978"/>
                <a:gd name="T15" fmla="*/ 396 h 727"/>
                <a:gd name="T16" fmla="*/ 41 w 978"/>
                <a:gd name="T17" fmla="*/ 91 h 727"/>
                <a:gd name="T18" fmla="*/ 247 w 978"/>
                <a:gd name="T19" fmla="*/ 357 h 727"/>
                <a:gd name="T20" fmla="*/ 11 w 978"/>
                <a:gd name="T21" fmla="*/ 198 h 727"/>
                <a:gd name="T22" fmla="*/ 0 w 978"/>
                <a:gd name="T23" fmla="*/ 276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78" h="727">
                  <a:moveTo>
                    <a:pt x="0" y="276"/>
                  </a:moveTo>
                  <a:lnTo>
                    <a:pt x="432" y="727"/>
                  </a:lnTo>
                  <a:lnTo>
                    <a:pt x="978" y="634"/>
                  </a:lnTo>
                  <a:lnTo>
                    <a:pt x="319" y="0"/>
                  </a:lnTo>
                  <a:lnTo>
                    <a:pt x="195" y="26"/>
                  </a:lnTo>
                  <a:lnTo>
                    <a:pt x="463" y="303"/>
                  </a:lnTo>
                  <a:lnTo>
                    <a:pt x="93" y="26"/>
                  </a:lnTo>
                  <a:lnTo>
                    <a:pt x="432" y="396"/>
                  </a:lnTo>
                  <a:lnTo>
                    <a:pt x="41" y="91"/>
                  </a:lnTo>
                  <a:lnTo>
                    <a:pt x="247" y="357"/>
                  </a:lnTo>
                  <a:lnTo>
                    <a:pt x="11" y="198"/>
                  </a:lnTo>
                  <a:lnTo>
                    <a:pt x="0" y="276"/>
                  </a:lnTo>
                  <a:close/>
                </a:path>
              </a:pathLst>
            </a:custGeom>
            <a:solidFill>
              <a:srgbClr val="000000"/>
            </a:solidFill>
            <a:ln w="0">
              <a:solidFill>
                <a:srgbClr val="000000"/>
              </a:solidFill>
              <a:prstDash val="solid"/>
              <a:round/>
              <a:headEnd/>
              <a:tailEnd/>
            </a:ln>
          </p:spPr>
          <p:txBody>
            <a:bodyPr/>
            <a:lstStyle/>
            <a:p>
              <a:endParaRPr lang="en-US"/>
            </a:p>
          </p:txBody>
        </p:sp>
        <p:sp>
          <p:nvSpPr>
            <p:cNvPr id="360507" name="Freeform 59"/>
            <p:cNvSpPr>
              <a:spLocks/>
            </p:cNvSpPr>
            <p:nvPr/>
          </p:nvSpPr>
          <p:spPr bwMode="auto">
            <a:xfrm>
              <a:off x="2567" y="3637"/>
              <a:ext cx="173" cy="95"/>
            </a:xfrm>
            <a:custGeom>
              <a:avLst/>
              <a:gdLst>
                <a:gd name="T0" fmla="*/ 0 w 1382"/>
                <a:gd name="T1" fmla="*/ 147 h 757"/>
                <a:gd name="T2" fmla="*/ 671 w 1382"/>
                <a:gd name="T3" fmla="*/ 757 h 757"/>
                <a:gd name="T4" fmla="*/ 1382 w 1382"/>
                <a:gd name="T5" fmla="*/ 650 h 757"/>
                <a:gd name="T6" fmla="*/ 537 w 1382"/>
                <a:gd name="T7" fmla="*/ 0 h 757"/>
                <a:gd name="T8" fmla="*/ 939 w 1382"/>
                <a:gd name="T9" fmla="*/ 464 h 757"/>
                <a:gd name="T10" fmla="*/ 392 w 1382"/>
                <a:gd name="T11" fmla="*/ 14 h 757"/>
                <a:gd name="T12" fmla="*/ 867 w 1382"/>
                <a:gd name="T13" fmla="*/ 557 h 757"/>
                <a:gd name="T14" fmla="*/ 299 w 1382"/>
                <a:gd name="T15" fmla="*/ 40 h 757"/>
                <a:gd name="T16" fmla="*/ 743 w 1382"/>
                <a:gd name="T17" fmla="*/ 583 h 757"/>
                <a:gd name="T18" fmla="*/ 197 w 1382"/>
                <a:gd name="T19" fmla="*/ 94 h 757"/>
                <a:gd name="T20" fmla="*/ 598 w 1382"/>
                <a:gd name="T21" fmla="*/ 598 h 757"/>
                <a:gd name="T22" fmla="*/ 0 w 1382"/>
                <a:gd name="T23" fmla="*/ 147 h 7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82" h="757">
                  <a:moveTo>
                    <a:pt x="0" y="147"/>
                  </a:moveTo>
                  <a:lnTo>
                    <a:pt x="671" y="757"/>
                  </a:lnTo>
                  <a:lnTo>
                    <a:pt x="1382" y="650"/>
                  </a:lnTo>
                  <a:lnTo>
                    <a:pt x="537" y="0"/>
                  </a:lnTo>
                  <a:lnTo>
                    <a:pt x="939" y="464"/>
                  </a:lnTo>
                  <a:lnTo>
                    <a:pt x="392" y="14"/>
                  </a:lnTo>
                  <a:lnTo>
                    <a:pt x="867" y="557"/>
                  </a:lnTo>
                  <a:lnTo>
                    <a:pt x="299" y="40"/>
                  </a:lnTo>
                  <a:lnTo>
                    <a:pt x="743" y="583"/>
                  </a:lnTo>
                  <a:lnTo>
                    <a:pt x="197" y="94"/>
                  </a:lnTo>
                  <a:lnTo>
                    <a:pt x="598" y="598"/>
                  </a:lnTo>
                  <a:lnTo>
                    <a:pt x="0" y="147"/>
                  </a:lnTo>
                  <a:close/>
                </a:path>
              </a:pathLst>
            </a:custGeom>
            <a:solidFill>
              <a:srgbClr val="000000"/>
            </a:solidFill>
            <a:ln w="0">
              <a:solidFill>
                <a:srgbClr val="000000"/>
              </a:solidFill>
              <a:prstDash val="solid"/>
              <a:round/>
              <a:headEnd/>
              <a:tailEnd/>
            </a:ln>
          </p:spPr>
          <p:txBody>
            <a:bodyPr/>
            <a:lstStyle/>
            <a:p>
              <a:endParaRPr lang="en-US"/>
            </a:p>
          </p:txBody>
        </p:sp>
        <p:sp>
          <p:nvSpPr>
            <p:cNvPr id="360508" name="Freeform 60"/>
            <p:cNvSpPr>
              <a:spLocks/>
            </p:cNvSpPr>
            <p:nvPr/>
          </p:nvSpPr>
          <p:spPr bwMode="auto">
            <a:xfrm>
              <a:off x="2701" y="3606"/>
              <a:ext cx="182" cy="99"/>
            </a:xfrm>
            <a:custGeom>
              <a:avLst/>
              <a:gdLst>
                <a:gd name="T0" fmla="*/ 0 w 1451"/>
                <a:gd name="T1" fmla="*/ 172 h 794"/>
                <a:gd name="T2" fmla="*/ 660 w 1451"/>
                <a:gd name="T3" fmla="*/ 794 h 794"/>
                <a:gd name="T4" fmla="*/ 1451 w 1451"/>
                <a:gd name="T5" fmla="*/ 689 h 794"/>
                <a:gd name="T6" fmla="*/ 618 w 1451"/>
                <a:gd name="T7" fmla="*/ 0 h 794"/>
                <a:gd name="T8" fmla="*/ 1164 w 1451"/>
                <a:gd name="T9" fmla="*/ 596 h 794"/>
                <a:gd name="T10" fmla="*/ 546 w 1451"/>
                <a:gd name="T11" fmla="*/ 40 h 794"/>
                <a:gd name="T12" fmla="*/ 967 w 1451"/>
                <a:gd name="T13" fmla="*/ 556 h 794"/>
                <a:gd name="T14" fmla="*/ 421 w 1451"/>
                <a:gd name="T15" fmla="*/ 81 h 794"/>
                <a:gd name="T16" fmla="*/ 834 w 1451"/>
                <a:gd name="T17" fmla="*/ 570 h 794"/>
                <a:gd name="T18" fmla="*/ 310 w 1451"/>
                <a:gd name="T19" fmla="*/ 107 h 794"/>
                <a:gd name="T20" fmla="*/ 720 w 1451"/>
                <a:gd name="T21" fmla="*/ 635 h 794"/>
                <a:gd name="T22" fmla="*/ 216 w 1451"/>
                <a:gd name="T23" fmla="*/ 146 h 794"/>
                <a:gd name="T24" fmla="*/ 535 w 1451"/>
                <a:gd name="T25" fmla="*/ 596 h 794"/>
                <a:gd name="T26" fmla="*/ 72 w 1451"/>
                <a:gd name="T27" fmla="*/ 146 h 794"/>
                <a:gd name="T28" fmla="*/ 0 w 1451"/>
                <a:gd name="T29" fmla="*/ 172 h 7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51" h="794">
                  <a:moveTo>
                    <a:pt x="0" y="172"/>
                  </a:moveTo>
                  <a:lnTo>
                    <a:pt x="660" y="794"/>
                  </a:lnTo>
                  <a:lnTo>
                    <a:pt x="1451" y="689"/>
                  </a:lnTo>
                  <a:lnTo>
                    <a:pt x="618" y="0"/>
                  </a:lnTo>
                  <a:lnTo>
                    <a:pt x="1164" y="596"/>
                  </a:lnTo>
                  <a:lnTo>
                    <a:pt x="546" y="40"/>
                  </a:lnTo>
                  <a:lnTo>
                    <a:pt x="967" y="556"/>
                  </a:lnTo>
                  <a:lnTo>
                    <a:pt x="421" y="81"/>
                  </a:lnTo>
                  <a:lnTo>
                    <a:pt x="834" y="570"/>
                  </a:lnTo>
                  <a:lnTo>
                    <a:pt x="310" y="107"/>
                  </a:lnTo>
                  <a:lnTo>
                    <a:pt x="720" y="635"/>
                  </a:lnTo>
                  <a:lnTo>
                    <a:pt x="216" y="146"/>
                  </a:lnTo>
                  <a:lnTo>
                    <a:pt x="535" y="596"/>
                  </a:lnTo>
                  <a:lnTo>
                    <a:pt x="72" y="146"/>
                  </a:lnTo>
                  <a:lnTo>
                    <a:pt x="0" y="172"/>
                  </a:lnTo>
                  <a:close/>
                </a:path>
              </a:pathLst>
            </a:custGeom>
            <a:solidFill>
              <a:srgbClr val="000000"/>
            </a:solidFill>
            <a:ln w="0">
              <a:solidFill>
                <a:srgbClr val="000000"/>
              </a:solidFill>
              <a:prstDash val="solid"/>
              <a:round/>
              <a:headEnd/>
              <a:tailEnd/>
            </a:ln>
          </p:spPr>
          <p:txBody>
            <a:bodyPr/>
            <a:lstStyle/>
            <a:p>
              <a:endParaRPr lang="en-US"/>
            </a:p>
          </p:txBody>
        </p:sp>
        <p:sp>
          <p:nvSpPr>
            <p:cNvPr id="360509" name="Freeform 61"/>
            <p:cNvSpPr>
              <a:spLocks/>
            </p:cNvSpPr>
            <p:nvPr/>
          </p:nvSpPr>
          <p:spPr bwMode="auto">
            <a:xfrm>
              <a:off x="2847" y="3586"/>
              <a:ext cx="35" cy="35"/>
            </a:xfrm>
            <a:custGeom>
              <a:avLst/>
              <a:gdLst>
                <a:gd name="T0" fmla="*/ 0 w 278"/>
                <a:gd name="T1" fmla="*/ 65 h 277"/>
                <a:gd name="T2" fmla="*/ 278 w 278"/>
                <a:gd name="T3" fmla="*/ 277 h 277"/>
                <a:gd name="T4" fmla="*/ 257 w 278"/>
                <a:gd name="T5" fmla="*/ 0 h 277"/>
                <a:gd name="T6" fmla="*/ 0 w 278"/>
                <a:gd name="T7" fmla="*/ 65 h 277"/>
              </a:gdLst>
              <a:ahLst/>
              <a:cxnLst>
                <a:cxn ang="0">
                  <a:pos x="T0" y="T1"/>
                </a:cxn>
                <a:cxn ang="0">
                  <a:pos x="T2" y="T3"/>
                </a:cxn>
                <a:cxn ang="0">
                  <a:pos x="T4" y="T5"/>
                </a:cxn>
                <a:cxn ang="0">
                  <a:pos x="T6" y="T7"/>
                </a:cxn>
              </a:cxnLst>
              <a:rect l="0" t="0" r="r" b="b"/>
              <a:pathLst>
                <a:path w="278" h="277">
                  <a:moveTo>
                    <a:pt x="0" y="65"/>
                  </a:moveTo>
                  <a:lnTo>
                    <a:pt x="278" y="277"/>
                  </a:lnTo>
                  <a:lnTo>
                    <a:pt x="257" y="0"/>
                  </a:lnTo>
                  <a:lnTo>
                    <a:pt x="0" y="65"/>
                  </a:lnTo>
                  <a:close/>
                </a:path>
              </a:pathLst>
            </a:custGeom>
            <a:solidFill>
              <a:srgbClr val="000000"/>
            </a:solidFill>
            <a:ln w="0">
              <a:solidFill>
                <a:srgbClr val="000000"/>
              </a:solidFill>
              <a:prstDash val="solid"/>
              <a:round/>
              <a:headEnd/>
              <a:tailEnd/>
            </a:ln>
          </p:spPr>
          <p:txBody>
            <a:bodyPr/>
            <a:lstStyle/>
            <a:p>
              <a:endParaRPr lang="en-US"/>
            </a:p>
          </p:txBody>
        </p:sp>
      </p:grpSp>
    </p:spTree>
    <p:extLst>
      <p:ext uri="{BB962C8B-B14F-4D97-AF65-F5344CB8AC3E}">
        <p14:creationId xmlns:p14="http://schemas.microsoft.com/office/powerpoint/2010/main" xmlns="" val="234840444"/>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360451">
                                            <p:txEl>
                                              <p:pRg st="0" end="0"/>
                                            </p:txEl>
                                          </p:spTgt>
                                        </p:tgtEl>
                                        <p:attrNameLst>
                                          <p:attrName>style.visibility</p:attrName>
                                        </p:attrNameLst>
                                      </p:cBhvr>
                                      <p:to>
                                        <p:strVal val="visible"/>
                                      </p:to>
                                    </p:set>
                                    <p:animEffect transition="in" filter="wipe(up)">
                                      <p:cBhvr>
                                        <p:cTn id="7" dur="500"/>
                                        <p:tgtEl>
                                          <p:spTgt spid="360451">
                                            <p:txEl>
                                              <p:pRg st="0" end="0"/>
                                            </p:txEl>
                                          </p:spTgt>
                                        </p:tgtEl>
                                      </p:cBhvr>
                                    </p:animEffect>
                                  </p:childTnLst>
                                </p:cTn>
                              </p:par>
                            </p:childTnLst>
                          </p:cTn>
                        </p:par>
                        <p:par>
                          <p:cTn id="8" fill="hold" nodeType="afterGroup">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360451">
                                            <p:txEl>
                                              <p:pRg st="1" end="1"/>
                                            </p:txEl>
                                          </p:spTgt>
                                        </p:tgtEl>
                                        <p:attrNameLst>
                                          <p:attrName>style.visibility</p:attrName>
                                        </p:attrNameLst>
                                      </p:cBhvr>
                                      <p:to>
                                        <p:strVal val="visible"/>
                                      </p:to>
                                    </p:set>
                                    <p:animEffect transition="in" filter="wipe(up)">
                                      <p:cBhvr>
                                        <p:cTn id="11" dur="500"/>
                                        <p:tgtEl>
                                          <p:spTgt spid="360451">
                                            <p:txEl>
                                              <p:pRg st="1" end="1"/>
                                            </p:txEl>
                                          </p:spTgt>
                                        </p:tgtEl>
                                      </p:cBhvr>
                                    </p:animEffect>
                                  </p:childTnLst>
                                </p:cTn>
                              </p:par>
                            </p:childTnLst>
                          </p:cTn>
                        </p:par>
                        <p:par>
                          <p:cTn id="12" fill="hold" nodeType="afterGroup">
                            <p:stCondLst>
                              <p:cond delay="1000"/>
                            </p:stCondLst>
                            <p:childTnLst>
                              <p:par>
                                <p:cTn id="13" presetID="15" presetClass="entr" presetSubtype="0" fill="hold" nodeType="afterEffect">
                                  <p:stCondLst>
                                    <p:cond delay="0"/>
                                  </p:stCondLst>
                                  <p:childTnLst>
                                    <p:set>
                                      <p:cBhvr>
                                        <p:cTn id="14" dur="1" fill="hold">
                                          <p:stCondLst>
                                            <p:cond delay="0"/>
                                          </p:stCondLst>
                                        </p:cTn>
                                        <p:tgtEl>
                                          <p:spTgt spid="360452"/>
                                        </p:tgtEl>
                                        <p:attrNameLst>
                                          <p:attrName>style.visibility</p:attrName>
                                        </p:attrNameLst>
                                      </p:cBhvr>
                                      <p:to>
                                        <p:strVal val="visible"/>
                                      </p:to>
                                    </p:set>
                                    <p:anim calcmode="lin" valueType="num">
                                      <p:cBhvr>
                                        <p:cTn id="15" dur="1000" fill="hold"/>
                                        <p:tgtEl>
                                          <p:spTgt spid="360452"/>
                                        </p:tgtEl>
                                        <p:attrNameLst>
                                          <p:attrName>ppt_w</p:attrName>
                                        </p:attrNameLst>
                                      </p:cBhvr>
                                      <p:tavLst>
                                        <p:tav tm="0">
                                          <p:val>
                                            <p:fltVal val="0"/>
                                          </p:val>
                                        </p:tav>
                                        <p:tav tm="100000">
                                          <p:val>
                                            <p:strVal val="#ppt_w"/>
                                          </p:val>
                                        </p:tav>
                                      </p:tavLst>
                                    </p:anim>
                                    <p:anim calcmode="lin" valueType="num">
                                      <p:cBhvr>
                                        <p:cTn id="16" dur="1000" fill="hold"/>
                                        <p:tgtEl>
                                          <p:spTgt spid="360452"/>
                                        </p:tgtEl>
                                        <p:attrNameLst>
                                          <p:attrName>ppt_h</p:attrName>
                                        </p:attrNameLst>
                                      </p:cBhvr>
                                      <p:tavLst>
                                        <p:tav tm="0">
                                          <p:val>
                                            <p:fltVal val="0"/>
                                          </p:val>
                                        </p:tav>
                                        <p:tav tm="100000">
                                          <p:val>
                                            <p:strVal val="#ppt_h"/>
                                          </p:val>
                                        </p:tav>
                                      </p:tavLst>
                                    </p:anim>
                                    <p:anim calcmode="lin" valueType="num">
                                      <p:cBhvr>
                                        <p:cTn id="17" dur="1000" fill="hold"/>
                                        <p:tgtEl>
                                          <p:spTgt spid="360452"/>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360452"/>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0451" grpId="0" build="p" autoUpdateAnimBg="0" advAuto="0"/>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62498" name="Rectangle 2"/>
          <p:cNvSpPr>
            <a:spLocks noGrp="1" noChangeArrowheads="1"/>
          </p:cNvSpPr>
          <p:nvPr>
            <p:ph type="title"/>
          </p:nvPr>
        </p:nvSpPr>
        <p:spPr>
          <a:xfrm>
            <a:off x="457200" y="304800"/>
            <a:ext cx="8305800" cy="955265"/>
          </a:xfrm>
          <a:noFill/>
          <a:ln/>
        </p:spPr>
        <p:txBody>
          <a:bodyPr/>
          <a:lstStyle/>
          <a:p>
            <a:r>
              <a:rPr lang="en-US" dirty="0"/>
              <a:t>Internal Rate of Return Method</a:t>
            </a:r>
          </a:p>
        </p:txBody>
      </p:sp>
      <p:sp>
        <p:nvSpPr>
          <p:cNvPr id="362499" name="Rectangle 3"/>
          <p:cNvSpPr>
            <a:spLocks noChangeArrowheads="1"/>
          </p:cNvSpPr>
          <p:nvPr/>
        </p:nvSpPr>
        <p:spPr bwMode="auto">
          <a:xfrm>
            <a:off x="762000" y="1371600"/>
            <a:ext cx="8001000" cy="6223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lstStyle>
            <a:lvl1pPr marL="342900" indent="-342900">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085850" indent="-228600">
              <a:defRPr sz="2400">
                <a:solidFill>
                  <a:schemeClr val="tx1"/>
                </a:solidFill>
                <a:latin typeface="Times" panose="02020603050405020304" pitchFamily="18" charset="0"/>
              </a:defRPr>
            </a:lvl3pPr>
            <a:lvl4pPr marL="1428750" indent="-228600">
              <a:defRPr sz="2400">
                <a:solidFill>
                  <a:schemeClr val="tx1"/>
                </a:solidFill>
                <a:latin typeface="Times" panose="02020603050405020304" pitchFamily="18" charset="0"/>
              </a:defRPr>
            </a:lvl4pPr>
            <a:lvl5pPr marL="1771650" indent="-228600">
              <a:defRPr sz="2400">
                <a:solidFill>
                  <a:schemeClr val="tx1"/>
                </a:solidFill>
                <a:latin typeface="Times" panose="02020603050405020304" pitchFamily="18" charset="0"/>
              </a:defRPr>
            </a:lvl5pPr>
            <a:lvl6pPr marL="2228850" indent="-228600" eaLnBrk="0" fontAlgn="base" hangingPunct="0">
              <a:spcBef>
                <a:spcPct val="0"/>
              </a:spcBef>
              <a:spcAft>
                <a:spcPct val="0"/>
              </a:spcAft>
              <a:defRPr sz="2400">
                <a:solidFill>
                  <a:schemeClr val="tx1"/>
                </a:solidFill>
                <a:latin typeface="Times" panose="02020603050405020304" pitchFamily="18" charset="0"/>
              </a:defRPr>
            </a:lvl6pPr>
            <a:lvl7pPr marL="2686050" indent="-228600" eaLnBrk="0" fontAlgn="base" hangingPunct="0">
              <a:spcBef>
                <a:spcPct val="0"/>
              </a:spcBef>
              <a:spcAft>
                <a:spcPct val="0"/>
              </a:spcAft>
              <a:defRPr sz="2400">
                <a:solidFill>
                  <a:schemeClr val="tx1"/>
                </a:solidFill>
                <a:latin typeface="Times" panose="02020603050405020304" pitchFamily="18" charset="0"/>
              </a:defRPr>
            </a:lvl7pPr>
            <a:lvl8pPr marL="3143250" indent="-228600" eaLnBrk="0" fontAlgn="base" hangingPunct="0">
              <a:spcBef>
                <a:spcPct val="0"/>
              </a:spcBef>
              <a:spcAft>
                <a:spcPct val="0"/>
              </a:spcAft>
              <a:defRPr sz="2400">
                <a:solidFill>
                  <a:schemeClr val="tx1"/>
                </a:solidFill>
                <a:latin typeface="Times" panose="02020603050405020304" pitchFamily="18" charset="0"/>
              </a:defRPr>
            </a:lvl8pPr>
            <a:lvl9pPr marL="3600450" indent="-228600" eaLnBrk="0" fontAlgn="base" hangingPunct="0">
              <a:spcBef>
                <a:spcPct val="0"/>
              </a:spcBef>
              <a:spcAft>
                <a:spcPct val="0"/>
              </a:spcAft>
              <a:defRPr sz="2400">
                <a:solidFill>
                  <a:schemeClr val="tx1"/>
                </a:solidFill>
                <a:latin typeface="Times" panose="02020603050405020304" pitchFamily="18" charset="0"/>
              </a:defRPr>
            </a:lvl9pPr>
          </a:lstStyle>
          <a:p>
            <a:pPr algn="ctr" eaLnBrk="1" hangingPunct="1">
              <a:spcBef>
                <a:spcPct val="20000"/>
              </a:spcBef>
              <a:buClr>
                <a:schemeClr val="accent1"/>
              </a:buClr>
              <a:buFont typeface="Times" panose="02020603050405020304" pitchFamily="18" charset="0"/>
              <a:buNone/>
            </a:pPr>
            <a:r>
              <a:rPr lang="en-US" sz="2800">
                <a:latin typeface="Arial" panose="020B0604020202020204" pitchFamily="34" charset="0"/>
              </a:rPr>
              <a:t>General decision rule . . .</a:t>
            </a:r>
          </a:p>
        </p:txBody>
      </p:sp>
      <p:graphicFrame>
        <p:nvGraphicFramePr>
          <p:cNvPr id="362500" name="Object 4"/>
          <p:cNvGraphicFramePr>
            <a:graphicFrameLocks noChangeAspect="1"/>
          </p:cNvGraphicFramePr>
          <p:nvPr/>
        </p:nvGraphicFramePr>
        <p:xfrm>
          <a:off x="76200" y="1905000"/>
          <a:ext cx="8991600" cy="2376488"/>
        </p:xfrm>
        <a:graphic>
          <a:graphicData uri="http://schemas.openxmlformats.org/presentationml/2006/ole">
            <p:oleObj spid="_x0000_s97288" name="Worksheet" r:id="rId4" imgW="4991400" imgH="1304640" progId="Excel.Sheet.8">
              <p:embed/>
            </p:oleObj>
          </a:graphicData>
        </a:graphic>
      </p:graphicFrame>
      <p:sp>
        <p:nvSpPr>
          <p:cNvPr id="362501" name="Text Box 5"/>
          <p:cNvSpPr txBox="1">
            <a:spLocks noChangeArrowheads="1"/>
          </p:cNvSpPr>
          <p:nvPr/>
        </p:nvSpPr>
        <p:spPr bwMode="auto">
          <a:xfrm>
            <a:off x="228600" y="4724400"/>
            <a:ext cx="7162800" cy="13731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spcBef>
                <a:spcPct val="50000"/>
              </a:spcBef>
            </a:pPr>
            <a:r>
              <a:rPr lang="en-US" sz="2800" b="1">
                <a:solidFill>
                  <a:schemeClr val="tx2"/>
                </a:solidFill>
                <a:latin typeface="+mn-lt"/>
              </a:rPr>
              <a:t>When using the internal rate of return, the cost of capital acts as a </a:t>
            </a:r>
            <a:r>
              <a:rPr lang="en-US" sz="2800" b="1">
                <a:solidFill>
                  <a:schemeClr val="accent2"/>
                </a:solidFill>
                <a:latin typeface="+mn-lt"/>
              </a:rPr>
              <a:t>hurdle rate</a:t>
            </a:r>
            <a:r>
              <a:rPr lang="en-US" sz="2800" b="1">
                <a:solidFill>
                  <a:schemeClr val="tx2"/>
                </a:solidFill>
                <a:latin typeface="+mn-lt"/>
              </a:rPr>
              <a:t> that a project must clear for acceptance.</a:t>
            </a:r>
          </a:p>
        </p:txBody>
      </p:sp>
      <p:grpSp>
        <p:nvGrpSpPr>
          <p:cNvPr id="362502" name="Group 6"/>
          <p:cNvGrpSpPr>
            <a:grpSpLocks/>
          </p:cNvGrpSpPr>
          <p:nvPr/>
        </p:nvGrpSpPr>
        <p:grpSpPr bwMode="auto">
          <a:xfrm>
            <a:off x="7543800" y="4800600"/>
            <a:ext cx="1406525" cy="1295400"/>
            <a:chOff x="2314" y="3007"/>
            <a:chExt cx="1212" cy="1161"/>
          </a:xfrm>
        </p:grpSpPr>
        <p:sp>
          <p:nvSpPr>
            <p:cNvPr id="362503" name="Freeform 7"/>
            <p:cNvSpPr>
              <a:spLocks/>
            </p:cNvSpPr>
            <p:nvPr/>
          </p:nvSpPr>
          <p:spPr bwMode="auto">
            <a:xfrm>
              <a:off x="3286" y="3794"/>
              <a:ext cx="233" cy="216"/>
            </a:xfrm>
            <a:custGeom>
              <a:avLst/>
              <a:gdLst>
                <a:gd name="T0" fmla="*/ 275 w 1864"/>
                <a:gd name="T1" fmla="*/ 0 h 1727"/>
                <a:gd name="T2" fmla="*/ 0 w 1864"/>
                <a:gd name="T3" fmla="*/ 847 h 1727"/>
                <a:gd name="T4" fmla="*/ 246 w 1864"/>
                <a:gd name="T5" fmla="*/ 1515 h 1727"/>
                <a:gd name="T6" fmla="*/ 987 w 1864"/>
                <a:gd name="T7" fmla="*/ 1515 h 1727"/>
                <a:gd name="T8" fmla="*/ 1864 w 1864"/>
                <a:gd name="T9" fmla="*/ 1727 h 1727"/>
                <a:gd name="T10" fmla="*/ 1288 w 1864"/>
                <a:gd name="T11" fmla="*/ 1092 h 1727"/>
                <a:gd name="T12" fmla="*/ 1288 w 1864"/>
                <a:gd name="T13" fmla="*/ 952 h 1727"/>
                <a:gd name="T14" fmla="*/ 1426 w 1864"/>
                <a:gd name="T15" fmla="*/ 563 h 1727"/>
                <a:gd name="T16" fmla="*/ 767 w 1864"/>
                <a:gd name="T17" fmla="*/ 388 h 1727"/>
                <a:gd name="T18" fmla="*/ 275 w 1864"/>
                <a:gd name="T19" fmla="*/ 0 h 1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64" h="1727">
                  <a:moveTo>
                    <a:pt x="275" y="0"/>
                  </a:moveTo>
                  <a:lnTo>
                    <a:pt x="0" y="847"/>
                  </a:lnTo>
                  <a:lnTo>
                    <a:pt x="246" y="1515"/>
                  </a:lnTo>
                  <a:lnTo>
                    <a:pt x="987" y="1515"/>
                  </a:lnTo>
                  <a:lnTo>
                    <a:pt x="1864" y="1727"/>
                  </a:lnTo>
                  <a:lnTo>
                    <a:pt x="1288" y="1092"/>
                  </a:lnTo>
                  <a:lnTo>
                    <a:pt x="1288" y="952"/>
                  </a:lnTo>
                  <a:lnTo>
                    <a:pt x="1426" y="563"/>
                  </a:lnTo>
                  <a:lnTo>
                    <a:pt x="767" y="388"/>
                  </a:lnTo>
                  <a:lnTo>
                    <a:pt x="275" y="0"/>
                  </a:lnTo>
                  <a:close/>
                </a:path>
              </a:pathLst>
            </a:custGeom>
            <a:solidFill>
              <a:srgbClr val="FFC98E"/>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latin typeface="+mn-lt"/>
              </a:endParaRPr>
            </a:p>
          </p:txBody>
        </p:sp>
        <p:sp>
          <p:nvSpPr>
            <p:cNvPr id="362504" name="Freeform 8"/>
            <p:cNvSpPr>
              <a:spLocks/>
            </p:cNvSpPr>
            <p:nvPr/>
          </p:nvSpPr>
          <p:spPr bwMode="auto">
            <a:xfrm>
              <a:off x="3049" y="3743"/>
              <a:ext cx="91" cy="83"/>
            </a:xfrm>
            <a:custGeom>
              <a:avLst/>
              <a:gdLst>
                <a:gd name="T0" fmla="*/ 0 w 728"/>
                <a:gd name="T1" fmla="*/ 102 h 663"/>
                <a:gd name="T2" fmla="*/ 211 w 728"/>
                <a:gd name="T3" fmla="*/ 425 h 663"/>
                <a:gd name="T4" fmla="*/ 621 w 728"/>
                <a:gd name="T5" fmla="*/ 663 h 663"/>
                <a:gd name="T6" fmla="*/ 728 w 728"/>
                <a:gd name="T7" fmla="*/ 527 h 663"/>
                <a:gd name="T8" fmla="*/ 344 w 728"/>
                <a:gd name="T9" fmla="*/ 0 h 663"/>
                <a:gd name="T10" fmla="*/ 0 w 728"/>
                <a:gd name="T11" fmla="*/ 102 h 663"/>
              </a:gdLst>
              <a:ahLst/>
              <a:cxnLst>
                <a:cxn ang="0">
                  <a:pos x="T0" y="T1"/>
                </a:cxn>
                <a:cxn ang="0">
                  <a:pos x="T2" y="T3"/>
                </a:cxn>
                <a:cxn ang="0">
                  <a:pos x="T4" y="T5"/>
                </a:cxn>
                <a:cxn ang="0">
                  <a:pos x="T6" y="T7"/>
                </a:cxn>
                <a:cxn ang="0">
                  <a:pos x="T8" y="T9"/>
                </a:cxn>
                <a:cxn ang="0">
                  <a:pos x="T10" y="T11"/>
                </a:cxn>
              </a:cxnLst>
              <a:rect l="0" t="0" r="r" b="b"/>
              <a:pathLst>
                <a:path w="728" h="663">
                  <a:moveTo>
                    <a:pt x="0" y="102"/>
                  </a:moveTo>
                  <a:lnTo>
                    <a:pt x="211" y="425"/>
                  </a:lnTo>
                  <a:lnTo>
                    <a:pt x="621" y="663"/>
                  </a:lnTo>
                  <a:lnTo>
                    <a:pt x="728" y="527"/>
                  </a:lnTo>
                  <a:lnTo>
                    <a:pt x="344" y="0"/>
                  </a:lnTo>
                  <a:lnTo>
                    <a:pt x="0" y="102"/>
                  </a:lnTo>
                  <a:close/>
                </a:path>
              </a:pathLst>
            </a:custGeom>
            <a:solidFill>
              <a:srgbClr val="70230C"/>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latin typeface="+mn-lt"/>
              </a:endParaRPr>
            </a:p>
          </p:txBody>
        </p:sp>
        <p:sp>
          <p:nvSpPr>
            <p:cNvPr id="362505" name="Freeform 9"/>
            <p:cNvSpPr>
              <a:spLocks/>
            </p:cNvSpPr>
            <p:nvPr/>
          </p:nvSpPr>
          <p:spPr bwMode="auto">
            <a:xfrm>
              <a:off x="2331" y="3558"/>
              <a:ext cx="616" cy="602"/>
            </a:xfrm>
            <a:custGeom>
              <a:avLst/>
              <a:gdLst>
                <a:gd name="T0" fmla="*/ 0 w 4921"/>
                <a:gd name="T1" fmla="*/ 4356 h 4817"/>
                <a:gd name="T2" fmla="*/ 993 w 4921"/>
                <a:gd name="T3" fmla="*/ 3863 h 4817"/>
                <a:gd name="T4" fmla="*/ 1045 w 4921"/>
                <a:gd name="T5" fmla="*/ 885 h 4817"/>
                <a:gd name="T6" fmla="*/ 4763 w 4921"/>
                <a:gd name="T7" fmla="*/ 0 h 4817"/>
                <a:gd name="T8" fmla="*/ 4882 w 4921"/>
                <a:gd name="T9" fmla="*/ 101 h 4817"/>
                <a:gd name="T10" fmla="*/ 4921 w 4921"/>
                <a:gd name="T11" fmla="*/ 3914 h 4817"/>
                <a:gd name="T12" fmla="*/ 3254 w 4921"/>
                <a:gd name="T13" fmla="*/ 4817 h 4817"/>
                <a:gd name="T14" fmla="*/ 2964 w 4921"/>
                <a:gd name="T15" fmla="*/ 4646 h 4817"/>
                <a:gd name="T16" fmla="*/ 4420 w 4921"/>
                <a:gd name="T17" fmla="*/ 3812 h 4817"/>
                <a:gd name="T18" fmla="*/ 4446 w 4921"/>
                <a:gd name="T19" fmla="*/ 1140 h 4817"/>
                <a:gd name="T20" fmla="*/ 1243 w 4921"/>
                <a:gd name="T21" fmla="*/ 1720 h 4817"/>
                <a:gd name="T22" fmla="*/ 1363 w 4921"/>
                <a:gd name="T23" fmla="*/ 3949 h 4817"/>
                <a:gd name="T24" fmla="*/ 145 w 4921"/>
                <a:gd name="T25" fmla="*/ 4442 h 4817"/>
                <a:gd name="T26" fmla="*/ 0 w 4921"/>
                <a:gd name="T27" fmla="*/ 4356 h 4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921" h="4817">
                  <a:moveTo>
                    <a:pt x="0" y="4356"/>
                  </a:moveTo>
                  <a:lnTo>
                    <a:pt x="993" y="3863"/>
                  </a:lnTo>
                  <a:lnTo>
                    <a:pt x="1045" y="885"/>
                  </a:lnTo>
                  <a:lnTo>
                    <a:pt x="4763" y="0"/>
                  </a:lnTo>
                  <a:lnTo>
                    <a:pt x="4882" y="101"/>
                  </a:lnTo>
                  <a:lnTo>
                    <a:pt x="4921" y="3914"/>
                  </a:lnTo>
                  <a:lnTo>
                    <a:pt x="3254" y="4817"/>
                  </a:lnTo>
                  <a:lnTo>
                    <a:pt x="2964" y="4646"/>
                  </a:lnTo>
                  <a:lnTo>
                    <a:pt x="4420" y="3812"/>
                  </a:lnTo>
                  <a:lnTo>
                    <a:pt x="4446" y="1140"/>
                  </a:lnTo>
                  <a:lnTo>
                    <a:pt x="1243" y="1720"/>
                  </a:lnTo>
                  <a:lnTo>
                    <a:pt x="1363" y="3949"/>
                  </a:lnTo>
                  <a:lnTo>
                    <a:pt x="145" y="4442"/>
                  </a:lnTo>
                  <a:lnTo>
                    <a:pt x="0" y="4356"/>
                  </a:lnTo>
                  <a:close/>
                </a:path>
              </a:pathLst>
            </a:custGeom>
            <a:solidFill>
              <a:srgbClr val="FFEA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latin typeface="+mn-lt"/>
              </a:endParaRPr>
            </a:p>
          </p:txBody>
        </p:sp>
        <p:sp>
          <p:nvSpPr>
            <p:cNvPr id="362506" name="Freeform 10"/>
            <p:cNvSpPr>
              <a:spLocks/>
            </p:cNvSpPr>
            <p:nvPr/>
          </p:nvSpPr>
          <p:spPr bwMode="auto">
            <a:xfrm>
              <a:off x="3134" y="3474"/>
              <a:ext cx="276" cy="159"/>
            </a:xfrm>
            <a:custGeom>
              <a:avLst/>
              <a:gdLst>
                <a:gd name="T0" fmla="*/ 0 w 2204"/>
                <a:gd name="T1" fmla="*/ 429 h 1271"/>
                <a:gd name="T2" fmla="*/ 521 w 2204"/>
                <a:gd name="T3" fmla="*/ 395 h 1271"/>
                <a:gd name="T4" fmla="*/ 1001 w 2204"/>
                <a:gd name="T5" fmla="*/ 0 h 1271"/>
                <a:gd name="T6" fmla="*/ 1737 w 2204"/>
                <a:gd name="T7" fmla="*/ 291 h 1271"/>
                <a:gd name="T8" fmla="*/ 2204 w 2204"/>
                <a:gd name="T9" fmla="*/ 446 h 1271"/>
                <a:gd name="T10" fmla="*/ 1697 w 2204"/>
                <a:gd name="T11" fmla="*/ 909 h 1271"/>
                <a:gd name="T12" fmla="*/ 747 w 2204"/>
                <a:gd name="T13" fmla="*/ 1271 h 1271"/>
                <a:gd name="T14" fmla="*/ 386 w 2204"/>
                <a:gd name="T15" fmla="*/ 825 h 1271"/>
                <a:gd name="T16" fmla="*/ 93 w 2204"/>
                <a:gd name="T17" fmla="*/ 549 h 1271"/>
                <a:gd name="T18" fmla="*/ 0 w 2204"/>
                <a:gd name="T19" fmla="*/ 429 h 1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04" h="1271">
                  <a:moveTo>
                    <a:pt x="0" y="429"/>
                  </a:moveTo>
                  <a:lnTo>
                    <a:pt x="521" y="395"/>
                  </a:lnTo>
                  <a:lnTo>
                    <a:pt x="1001" y="0"/>
                  </a:lnTo>
                  <a:lnTo>
                    <a:pt x="1737" y="291"/>
                  </a:lnTo>
                  <a:lnTo>
                    <a:pt x="2204" y="446"/>
                  </a:lnTo>
                  <a:lnTo>
                    <a:pt x="1697" y="909"/>
                  </a:lnTo>
                  <a:lnTo>
                    <a:pt x="747" y="1271"/>
                  </a:lnTo>
                  <a:lnTo>
                    <a:pt x="386" y="825"/>
                  </a:lnTo>
                  <a:lnTo>
                    <a:pt x="93" y="549"/>
                  </a:lnTo>
                  <a:lnTo>
                    <a:pt x="0" y="429"/>
                  </a:lnTo>
                  <a:close/>
                </a:path>
              </a:pathLst>
            </a:custGeom>
            <a:solidFill>
              <a:srgbClr val="FFEA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latin typeface="+mn-lt"/>
              </a:endParaRPr>
            </a:p>
          </p:txBody>
        </p:sp>
        <p:sp>
          <p:nvSpPr>
            <p:cNvPr id="362507" name="Freeform 11"/>
            <p:cNvSpPr>
              <a:spLocks/>
            </p:cNvSpPr>
            <p:nvPr/>
          </p:nvSpPr>
          <p:spPr bwMode="auto">
            <a:xfrm>
              <a:off x="3071" y="3322"/>
              <a:ext cx="349" cy="186"/>
            </a:xfrm>
            <a:custGeom>
              <a:avLst/>
              <a:gdLst>
                <a:gd name="T0" fmla="*/ 2392 w 2792"/>
                <a:gd name="T1" fmla="*/ 0 h 1493"/>
                <a:gd name="T2" fmla="*/ 2792 w 2792"/>
                <a:gd name="T3" fmla="*/ 136 h 1493"/>
                <a:gd name="T4" fmla="*/ 1897 w 2792"/>
                <a:gd name="T5" fmla="*/ 1493 h 1493"/>
                <a:gd name="T6" fmla="*/ 0 w 2792"/>
                <a:gd name="T7" fmla="*/ 205 h 1493"/>
                <a:gd name="T8" fmla="*/ 2392 w 2792"/>
                <a:gd name="T9" fmla="*/ 0 h 1493"/>
              </a:gdLst>
              <a:ahLst/>
              <a:cxnLst>
                <a:cxn ang="0">
                  <a:pos x="T0" y="T1"/>
                </a:cxn>
                <a:cxn ang="0">
                  <a:pos x="T2" y="T3"/>
                </a:cxn>
                <a:cxn ang="0">
                  <a:pos x="T4" y="T5"/>
                </a:cxn>
                <a:cxn ang="0">
                  <a:pos x="T6" y="T7"/>
                </a:cxn>
                <a:cxn ang="0">
                  <a:pos x="T8" y="T9"/>
                </a:cxn>
              </a:cxnLst>
              <a:rect l="0" t="0" r="r" b="b"/>
              <a:pathLst>
                <a:path w="2792" h="1493">
                  <a:moveTo>
                    <a:pt x="2392" y="0"/>
                  </a:moveTo>
                  <a:lnTo>
                    <a:pt x="2792" y="136"/>
                  </a:lnTo>
                  <a:lnTo>
                    <a:pt x="1897" y="1493"/>
                  </a:lnTo>
                  <a:lnTo>
                    <a:pt x="0" y="205"/>
                  </a:lnTo>
                  <a:lnTo>
                    <a:pt x="2392" y="0"/>
                  </a:lnTo>
                  <a:close/>
                </a:path>
              </a:pathLst>
            </a:custGeom>
            <a:solidFill>
              <a:srgbClr val="51515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latin typeface="+mn-lt"/>
              </a:endParaRPr>
            </a:p>
          </p:txBody>
        </p:sp>
        <p:sp>
          <p:nvSpPr>
            <p:cNvPr id="362508" name="Freeform 12"/>
            <p:cNvSpPr>
              <a:spLocks/>
            </p:cNvSpPr>
            <p:nvPr/>
          </p:nvSpPr>
          <p:spPr bwMode="auto">
            <a:xfrm>
              <a:off x="3079" y="3204"/>
              <a:ext cx="346" cy="277"/>
            </a:xfrm>
            <a:custGeom>
              <a:avLst/>
              <a:gdLst>
                <a:gd name="T0" fmla="*/ 1483 w 2764"/>
                <a:gd name="T1" fmla="*/ 0 h 2217"/>
                <a:gd name="T2" fmla="*/ 2097 w 2764"/>
                <a:gd name="T3" fmla="*/ 275 h 2217"/>
                <a:gd name="T4" fmla="*/ 2764 w 2764"/>
                <a:gd name="T5" fmla="*/ 395 h 2217"/>
                <a:gd name="T6" fmla="*/ 2458 w 2764"/>
                <a:gd name="T7" fmla="*/ 756 h 2217"/>
                <a:gd name="T8" fmla="*/ 2618 w 2764"/>
                <a:gd name="T9" fmla="*/ 807 h 2217"/>
                <a:gd name="T10" fmla="*/ 1736 w 2764"/>
                <a:gd name="T11" fmla="*/ 2217 h 2217"/>
                <a:gd name="T12" fmla="*/ 1188 w 2764"/>
                <a:gd name="T13" fmla="*/ 1856 h 2217"/>
                <a:gd name="T14" fmla="*/ 0 w 2764"/>
                <a:gd name="T15" fmla="*/ 1185 h 2217"/>
                <a:gd name="T16" fmla="*/ 1483 w 2764"/>
                <a:gd name="T17" fmla="*/ 0 h 2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64" h="2217">
                  <a:moveTo>
                    <a:pt x="1483" y="0"/>
                  </a:moveTo>
                  <a:lnTo>
                    <a:pt x="2097" y="275"/>
                  </a:lnTo>
                  <a:lnTo>
                    <a:pt x="2764" y="395"/>
                  </a:lnTo>
                  <a:lnTo>
                    <a:pt x="2458" y="756"/>
                  </a:lnTo>
                  <a:lnTo>
                    <a:pt x="2618" y="807"/>
                  </a:lnTo>
                  <a:lnTo>
                    <a:pt x="1736" y="2217"/>
                  </a:lnTo>
                  <a:lnTo>
                    <a:pt x="1188" y="1856"/>
                  </a:lnTo>
                  <a:lnTo>
                    <a:pt x="0" y="1185"/>
                  </a:lnTo>
                  <a:lnTo>
                    <a:pt x="1483"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latin typeface="+mn-lt"/>
              </a:endParaRPr>
            </a:p>
          </p:txBody>
        </p:sp>
        <p:sp>
          <p:nvSpPr>
            <p:cNvPr id="362509" name="Freeform 13"/>
            <p:cNvSpPr>
              <a:spLocks/>
            </p:cNvSpPr>
            <p:nvPr/>
          </p:nvSpPr>
          <p:spPr bwMode="auto">
            <a:xfrm>
              <a:off x="3326" y="3085"/>
              <a:ext cx="194" cy="153"/>
            </a:xfrm>
            <a:custGeom>
              <a:avLst/>
              <a:gdLst>
                <a:gd name="T0" fmla="*/ 547 w 1550"/>
                <a:gd name="T1" fmla="*/ 138 h 1220"/>
                <a:gd name="T2" fmla="*/ 1550 w 1550"/>
                <a:gd name="T3" fmla="*/ 1031 h 1220"/>
                <a:gd name="T4" fmla="*/ 1483 w 1550"/>
                <a:gd name="T5" fmla="*/ 1220 h 1220"/>
                <a:gd name="T6" fmla="*/ 1348 w 1550"/>
                <a:gd name="T7" fmla="*/ 1202 h 1220"/>
                <a:gd name="T8" fmla="*/ 239 w 1550"/>
                <a:gd name="T9" fmla="*/ 464 h 1220"/>
                <a:gd name="T10" fmla="*/ 254 w 1550"/>
                <a:gd name="T11" fmla="*/ 308 h 1220"/>
                <a:gd name="T12" fmla="*/ 187 w 1550"/>
                <a:gd name="T13" fmla="*/ 274 h 1220"/>
                <a:gd name="T14" fmla="*/ 173 w 1550"/>
                <a:gd name="T15" fmla="*/ 171 h 1220"/>
                <a:gd name="T16" fmla="*/ 0 w 1550"/>
                <a:gd name="T17" fmla="*/ 103 h 1220"/>
                <a:gd name="T18" fmla="*/ 26 w 1550"/>
                <a:gd name="T19" fmla="*/ 0 h 1220"/>
                <a:gd name="T20" fmla="*/ 213 w 1550"/>
                <a:gd name="T21" fmla="*/ 138 h 1220"/>
                <a:gd name="T22" fmla="*/ 267 w 1550"/>
                <a:gd name="T23" fmla="*/ 87 h 1220"/>
                <a:gd name="T24" fmla="*/ 428 w 1550"/>
                <a:gd name="T25" fmla="*/ 138 h 1220"/>
                <a:gd name="T26" fmla="*/ 547 w 1550"/>
                <a:gd name="T27" fmla="*/ 138 h 1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50" h="1220">
                  <a:moveTo>
                    <a:pt x="547" y="138"/>
                  </a:moveTo>
                  <a:lnTo>
                    <a:pt x="1550" y="1031"/>
                  </a:lnTo>
                  <a:lnTo>
                    <a:pt x="1483" y="1220"/>
                  </a:lnTo>
                  <a:lnTo>
                    <a:pt x="1348" y="1202"/>
                  </a:lnTo>
                  <a:lnTo>
                    <a:pt x="239" y="464"/>
                  </a:lnTo>
                  <a:lnTo>
                    <a:pt x="254" y="308"/>
                  </a:lnTo>
                  <a:lnTo>
                    <a:pt x="187" y="274"/>
                  </a:lnTo>
                  <a:lnTo>
                    <a:pt x="173" y="171"/>
                  </a:lnTo>
                  <a:lnTo>
                    <a:pt x="0" y="103"/>
                  </a:lnTo>
                  <a:lnTo>
                    <a:pt x="26" y="0"/>
                  </a:lnTo>
                  <a:lnTo>
                    <a:pt x="213" y="138"/>
                  </a:lnTo>
                  <a:lnTo>
                    <a:pt x="267" y="87"/>
                  </a:lnTo>
                  <a:lnTo>
                    <a:pt x="428" y="138"/>
                  </a:lnTo>
                  <a:lnTo>
                    <a:pt x="547" y="138"/>
                  </a:lnTo>
                  <a:close/>
                </a:path>
              </a:pathLst>
            </a:custGeom>
            <a:solidFill>
              <a:srgbClr val="0CC10C"/>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latin typeface="+mn-lt"/>
              </a:endParaRPr>
            </a:p>
          </p:txBody>
        </p:sp>
        <p:sp>
          <p:nvSpPr>
            <p:cNvPr id="362510" name="Freeform 14"/>
            <p:cNvSpPr>
              <a:spLocks/>
            </p:cNvSpPr>
            <p:nvPr/>
          </p:nvSpPr>
          <p:spPr bwMode="auto">
            <a:xfrm>
              <a:off x="3076" y="3012"/>
              <a:ext cx="227" cy="344"/>
            </a:xfrm>
            <a:custGeom>
              <a:avLst/>
              <a:gdLst>
                <a:gd name="T0" fmla="*/ 1819 w 1819"/>
                <a:gd name="T1" fmla="*/ 0 h 2748"/>
                <a:gd name="T2" fmla="*/ 1070 w 1819"/>
                <a:gd name="T3" fmla="*/ 928 h 2748"/>
                <a:gd name="T4" fmla="*/ 482 w 1819"/>
                <a:gd name="T5" fmla="*/ 1133 h 2748"/>
                <a:gd name="T6" fmla="*/ 0 w 1819"/>
                <a:gd name="T7" fmla="*/ 2714 h 2748"/>
                <a:gd name="T8" fmla="*/ 82 w 1819"/>
                <a:gd name="T9" fmla="*/ 2748 h 2748"/>
                <a:gd name="T10" fmla="*/ 1377 w 1819"/>
                <a:gd name="T11" fmla="*/ 2336 h 2748"/>
                <a:gd name="T12" fmla="*/ 1564 w 1819"/>
                <a:gd name="T13" fmla="*/ 773 h 2748"/>
                <a:gd name="T14" fmla="*/ 1819 w 1819"/>
                <a:gd name="T15" fmla="*/ 0 h 27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19" h="2748">
                  <a:moveTo>
                    <a:pt x="1819" y="0"/>
                  </a:moveTo>
                  <a:lnTo>
                    <a:pt x="1070" y="928"/>
                  </a:lnTo>
                  <a:lnTo>
                    <a:pt x="482" y="1133"/>
                  </a:lnTo>
                  <a:lnTo>
                    <a:pt x="0" y="2714"/>
                  </a:lnTo>
                  <a:lnTo>
                    <a:pt x="82" y="2748"/>
                  </a:lnTo>
                  <a:lnTo>
                    <a:pt x="1377" y="2336"/>
                  </a:lnTo>
                  <a:lnTo>
                    <a:pt x="1564" y="773"/>
                  </a:lnTo>
                  <a:lnTo>
                    <a:pt x="1819" y="0"/>
                  </a:lnTo>
                  <a:close/>
                </a:path>
              </a:pathLst>
            </a:custGeom>
            <a:solidFill>
              <a:srgbClr val="FF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latin typeface="+mn-lt"/>
              </a:endParaRPr>
            </a:p>
          </p:txBody>
        </p:sp>
        <p:sp>
          <p:nvSpPr>
            <p:cNvPr id="362511" name="Freeform 15"/>
            <p:cNvSpPr>
              <a:spLocks/>
            </p:cNvSpPr>
            <p:nvPr/>
          </p:nvSpPr>
          <p:spPr bwMode="auto">
            <a:xfrm>
              <a:off x="2314" y="3297"/>
              <a:ext cx="588" cy="306"/>
            </a:xfrm>
            <a:custGeom>
              <a:avLst/>
              <a:gdLst>
                <a:gd name="T0" fmla="*/ 2327 w 4705"/>
                <a:gd name="T1" fmla="*/ 0 h 2448"/>
                <a:gd name="T2" fmla="*/ 2140 w 4705"/>
                <a:gd name="T3" fmla="*/ 284 h 2448"/>
                <a:gd name="T4" fmla="*/ 1377 w 4705"/>
                <a:gd name="T5" fmla="*/ 351 h 2448"/>
                <a:gd name="T6" fmla="*/ 1206 w 4705"/>
                <a:gd name="T7" fmla="*/ 524 h 2448"/>
                <a:gd name="T8" fmla="*/ 1223 w 4705"/>
                <a:gd name="T9" fmla="*/ 1070 h 2448"/>
                <a:gd name="T10" fmla="*/ 1478 w 4705"/>
                <a:gd name="T11" fmla="*/ 1092 h 2448"/>
                <a:gd name="T12" fmla="*/ 1326 w 4705"/>
                <a:gd name="T13" fmla="*/ 1443 h 2448"/>
                <a:gd name="T14" fmla="*/ 1461 w 4705"/>
                <a:gd name="T15" fmla="*/ 1595 h 2448"/>
                <a:gd name="T16" fmla="*/ 1239 w 4705"/>
                <a:gd name="T17" fmla="*/ 1858 h 2448"/>
                <a:gd name="T18" fmla="*/ 170 w 4705"/>
                <a:gd name="T19" fmla="*/ 1092 h 2448"/>
                <a:gd name="T20" fmla="*/ 0 w 4705"/>
                <a:gd name="T21" fmla="*/ 1157 h 2448"/>
                <a:gd name="T22" fmla="*/ 1037 w 4705"/>
                <a:gd name="T23" fmla="*/ 2360 h 2448"/>
                <a:gd name="T24" fmla="*/ 1647 w 4705"/>
                <a:gd name="T25" fmla="*/ 1639 h 2448"/>
                <a:gd name="T26" fmla="*/ 2889 w 4705"/>
                <a:gd name="T27" fmla="*/ 1135 h 2448"/>
                <a:gd name="T28" fmla="*/ 3007 w 4705"/>
                <a:gd name="T29" fmla="*/ 1837 h 2448"/>
                <a:gd name="T30" fmla="*/ 3194 w 4705"/>
                <a:gd name="T31" fmla="*/ 2230 h 2448"/>
                <a:gd name="T32" fmla="*/ 3449 w 4705"/>
                <a:gd name="T33" fmla="*/ 2448 h 2448"/>
                <a:gd name="T34" fmla="*/ 4705 w 4705"/>
                <a:gd name="T35" fmla="*/ 2186 h 2448"/>
                <a:gd name="T36" fmla="*/ 3227 w 4705"/>
                <a:gd name="T37" fmla="*/ 524 h 2448"/>
                <a:gd name="T38" fmla="*/ 2854 w 4705"/>
                <a:gd name="T39" fmla="*/ 130 h 2448"/>
                <a:gd name="T40" fmla="*/ 2327 w 4705"/>
                <a:gd name="T41" fmla="*/ 0 h 2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705" h="2448">
                  <a:moveTo>
                    <a:pt x="2327" y="0"/>
                  </a:moveTo>
                  <a:lnTo>
                    <a:pt x="2140" y="284"/>
                  </a:lnTo>
                  <a:lnTo>
                    <a:pt x="1377" y="351"/>
                  </a:lnTo>
                  <a:lnTo>
                    <a:pt x="1206" y="524"/>
                  </a:lnTo>
                  <a:lnTo>
                    <a:pt x="1223" y="1070"/>
                  </a:lnTo>
                  <a:lnTo>
                    <a:pt x="1478" y="1092"/>
                  </a:lnTo>
                  <a:lnTo>
                    <a:pt x="1326" y="1443"/>
                  </a:lnTo>
                  <a:lnTo>
                    <a:pt x="1461" y="1595"/>
                  </a:lnTo>
                  <a:lnTo>
                    <a:pt x="1239" y="1858"/>
                  </a:lnTo>
                  <a:lnTo>
                    <a:pt x="170" y="1092"/>
                  </a:lnTo>
                  <a:lnTo>
                    <a:pt x="0" y="1157"/>
                  </a:lnTo>
                  <a:lnTo>
                    <a:pt x="1037" y="2360"/>
                  </a:lnTo>
                  <a:lnTo>
                    <a:pt x="1647" y="1639"/>
                  </a:lnTo>
                  <a:lnTo>
                    <a:pt x="2889" y="1135"/>
                  </a:lnTo>
                  <a:lnTo>
                    <a:pt x="3007" y="1837"/>
                  </a:lnTo>
                  <a:lnTo>
                    <a:pt x="3194" y="2230"/>
                  </a:lnTo>
                  <a:lnTo>
                    <a:pt x="3449" y="2448"/>
                  </a:lnTo>
                  <a:lnTo>
                    <a:pt x="4705" y="2186"/>
                  </a:lnTo>
                  <a:lnTo>
                    <a:pt x="3227" y="524"/>
                  </a:lnTo>
                  <a:lnTo>
                    <a:pt x="2854" y="130"/>
                  </a:lnTo>
                  <a:lnTo>
                    <a:pt x="2327" y="0"/>
                  </a:lnTo>
                  <a:close/>
                </a:path>
              </a:pathLst>
            </a:custGeom>
            <a:solidFill>
              <a:srgbClr val="70230C"/>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latin typeface="+mn-lt"/>
              </a:endParaRPr>
            </a:p>
          </p:txBody>
        </p:sp>
        <p:sp>
          <p:nvSpPr>
            <p:cNvPr id="362512" name="Freeform 16"/>
            <p:cNvSpPr>
              <a:spLocks/>
            </p:cNvSpPr>
            <p:nvPr/>
          </p:nvSpPr>
          <p:spPr bwMode="auto">
            <a:xfrm>
              <a:off x="2390" y="3139"/>
              <a:ext cx="60" cy="76"/>
            </a:xfrm>
            <a:custGeom>
              <a:avLst/>
              <a:gdLst>
                <a:gd name="T0" fmla="*/ 0 w 476"/>
                <a:gd name="T1" fmla="*/ 481 h 614"/>
                <a:gd name="T2" fmla="*/ 407 w 476"/>
                <a:gd name="T3" fmla="*/ 0 h 614"/>
                <a:gd name="T4" fmla="*/ 476 w 476"/>
                <a:gd name="T5" fmla="*/ 568 h 614"/>
                <a:gd name="T6" fmla="*/ 152 w 476"/>
                <a:gd name="T7" fmla="*/ 614 h 614"/>
                <a:gd name="T8" fmla="*/ 0 w 476"/>
                <a:gd name="T9" fmla="*/ 481 h 614"/>
              </a:gdLst>
              <a:ahLst/>
              <a:cxnLst>
                <a:cxn ang="0">
                  <a:pos x="T0" y="T1"/>
                </a:cxn>
                <a:cxn ang="0">
                  <a:pos x="T2" y="T3"/>
                </a:cxn>
                <a:cxn ang="0">
                  <a:pos x="T4" y="T5"/>
                </a:cxn>
                <a:cxn ang="0">
                  <a:pos x="T6" y="T7"/>
                </a:cxn>
                <a:cxn ang="0">
                  <a:pos x="T8" y="T9"/>
                </a:cxn>
              </a:cxnLst>
              <a:rect l="0" t="0" r="r" b="b"/>
              <a:pathLst>
                <a:path w="476" h="614">
                  <a:moveTo>
                    <a:pt x="0" y="481"/>
                  </a:moveTo>
                  <a:lnTo>
                    <a:pt x="407" y="0"/>
                  </a:lnTo>
                  <a:lnTo>
                    <a:pt x="476" y="568"/>
                  </a:lnTo>
                  <a:lnTo>
                    <a:pt x="152" y="614"/>
                  </a:lnTo>
                  <a:lnTo>
                    <a:pt x="0" y="48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latin typeface="+mn-lt"/>
              </a:endParaRPr>
            </a:p>
          </p:txBody>
        </p:sp>
        <p:sp>
          <p:nvSpPr>
            <p:cNvPr id="362513" name="Freeform 17"/>
            <p:cNvSpPr>
              <a:spLocks/>
            </p:cNvSpPr>
            <p:nvPr/>
          </p:nvSpPr>
          <p:spPr bwMode="auto">
            <a:xfrm>
              <a:off x="2352" y="3191"/>
              <a:ext cx="98" cy="193"/>
            </a:xfrm>
            <a:custGeom>
              <a:avLst/>
              <a:gdLst>
                <a:gd name="T0" fmla="*/ 323 w 782"/>
                <a:gd name="T1" fmla="*/ 65 h 1551"/>
                <a:gd name="T2" fmla="*/ 476 w 782"/>
                <a:gd name="T3" fmla="*/ 0 h 1551"/>
                <a:gd name="T4" fmla="*/ 527 w 782"/>
                <a:gd name="T5" fmla="*/ 65 h 1551"/>
                <a:gd name="T6" fmla="*/ 696 w 782"/>
                <a:gd name="T7" fmla="*/ 43 h 1551"/>
                <a:gd name="T8" fmla="*/ 782 w 782"/>
                <a:gd name="T9" fmla="*/ 152 h 1551"/>
                <a:gd name="T10" fmla="*/ 458 w 782"/>
                <a:gd name="T11" fmla="*/ 1508 h 1551"/>
                <a:gd name="T12" fmla="*/ 34 w 782"/>
                <a:gd name="T13" fmla="*/ 1551 h 1551"/>
                <a:gd name="T14" fmla="*/ 0 w 782"/>
                <a:gd name="T15" fmla="*/ 1115 h 1551"/>
                <a:gd name="T16" fmla="*/ 187 w 782"/>
                <a:gd name="T17" fmla="*/ 765 h 1551"/>
                <a:gd name="T18" fmla="*/ 323 w 782"/>
                <a:gd name="T19" fmla="*/ 65 h 1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82" h="1551">
                  <a:moveTo>
                    <a:pt x="323" y="65"/>
                  </a:moveTo>
                  <a:lnTo>
                    <a:pt x="476" y="0"/>
                  </a:lnTo>
                  <a:lnTo>
                    <a:pt x="527" y="65"/>
                  </a:lnTo>
                  <a:lnTo>
                    <a:pt x="696" y="43"/>
                  </a:lnTo>
                  <a:lnTo>
                    <a:pt x="782" y="152"/>
                  </a:lnTo>
                  <a:lnTo>
                    <a:pt x="458" y="1508"/>
                  </a:lnTo>
                  <a:lnTo>
                    <a:pt x="34" y="1551"/>
                  </a:lnTo>
                  <a:lnTo>
                    <a:pt x="0" y="1115"/>
                  </a:lnTo>
                  <a:lnTo>
                    <a:pt x="187" y="765"/>
                  </a:lnTo>
                  <a:lnTo>
                    <a:pt x="323" y="65"/>
                  </a:lnTo>
                  <a:close/>
                </a:path>
              </a:pathLst>
            </a:custGeom>
            <a:solidFill>
              <a:srgbClr val="FFEA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latin typeface="+mn-lt"/>
              </a:endParaRPr>
            </a:p>
          </p:txBody>
        </p:sp>
        <p:sp>
          <p:nvSpPr>
            <p:cNvPr id="362514" name="Freeform 18"/>
            <p:cNvSpPr>
              <a:spLocks/>
            </p:cNvSpPr>
            <p:nvPr/>
          </p:nvSpPr>
          <p:spPr bwMode="auto">
            <a:xfrm>
              <a:off x="2962" y="3043"/>
              <a:ext cx="144" cy="259"/>
            </a:xfrm>
            <a:custGeom>
              <a:avLst/>
              <a:gdLst>
                <a:gd name="T0" fmla="*/ 255 w 1155"/>
                <a:gd name="T1" fmla="*/ 0 h 2075"/>
                <a:gd name="T2" fmla="*/ 0 w 1155"/>
                <a:gd name="T3" fmla="*/ 327 h 2075"/>
                <a:gd name="T4" fmla="*/ 645 w 1155"/>
                <a:gd name="T5" fmla="*/ 2054 h 2075"/>
                <a:gd name="T6" fmla="*/ 951 w 1155"/>
                <a:gd name="T7" fmla="*/ 2075 h 2075"/>
                <a:gd name="T8" fmla="*/ 1155 w 1155"/>
                <a:gd name="T9" fmla="*/ 1683 h 2075"/>
                <a:gd name="T10" fmla="*/ 510 w 1155"/>
                <a:gd name="T11" fmla="*/ 65 h 2075"/>
                <a:gd name="T12" fmla="*/ 255 w 1155"/>
                <a:gd name="T13" fmla="*/ 0 h 2075"/>
              </a:gdLst>
              <a:ahLst/>
              <a:cxnLst>
                <a:cxn ang="0">
                  <a:pos x="T0" y="T1"/>
                </a:cxn>
                <a:cxn ang="0">
                  <a:pos x="T2" y="T3"/>
                </a:cxn>
                <a:cxn ang="0">
                  <a:pos x="T4" y="T5"/>
                </a:cxn>
                <a:cxn ang="0">
                  <a:pos x="T6" y="T7"/>
                </a:cxn>
                <a:cxn ang="0">
                  <a:pos x="T8" y="T9"/>
                </a:cxn>
                <a:cxn ang="0">
                  <a:pos x="T10" y="T11"/>
                </a:cxn>
                <a:cxn ang="0">
                  <a:pos x="T12" y="T13"/>
                </a:cxn>
              </a:cxnLst>
              <a:rect l="0" t="0" r="r" b="b"/>
              <a:pathLst>
                <a:path w="1155" h="2075">
                  <a:moveTo>
                    <a:pt x="255" y="0"/>
                  </a:moveTo>
                  <a:lnTo>
                    <a:pt x="0" y="327"/>
                  </a:lnTo>
                  <a:lnTo>
                    <a:pt x="645" y="2054"/>
                  </a:lnTo>
                  <a:lnTo>
                    <a:pt x="951" y="2075"/>
                  </a:lnTo>
                  <a:lnTo>
                    <a:pt x="1155" y="1683"/>
                  </a:lnTo>
                  <a:lnTo>
                    <a:pt x="510" y="65"/>
                  </a:lnTo>
                  <a:lnTo>
                    <a:pt x="255" y="0"/>
                  </a:lnTo>
                  <a:close/>
                </a:path>
              </a:pathLst>
            </a:custGeom>
            <a:solidFill>
              <a:srgbClr val="70230C"/>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latin typeface="+mn-lt"/>
              </a:endParaRPr>
            </a:p>
          </p:txBody>
        </p:sp>
        <p:sp>
          <p:nvSpPr>
            <p:cNvPr id="362515" name="Freeform 19"/>
            <p:cNvSpPr>
              <a:spLocks/>
            </p:cNvSpPr>
            <p:nvPr/>
          </p:nvSpPr>
          <p:spPr bwMode="auto">
            <a:xfrm>
              <a:off x="2923" y="3114"/>
              <a:ext cx="121" cy="115"/>
            </a:xfrm>
            <a:custGeom>
              <a:avLst/>
              <a:gdLst>
                <a:gd name="T0" fmla="*/ 101 w 966"/>
                <a:gd name="T1" fmla="*/ 196 h 918"/>
                <a:gd name="T2" fmla="*/ 255 w 966"/>
                <a:gd name="T3" fmla="*/ 218 h 918"/>
                <a:gd name="T4" fmla="*/ 441 w 966"/>
                <a:gd name="T5" fmla="*/ 0 h 918"/>
                <a:gd name="T6" fmla="*/ 729 w 966"/>
                <a:gd name="T7" fmla="*/ 175 h 918"/>
                <a:gd name="T8" fmla="*/ 966 w 966"/>
                <a:gd name="T9" fmla="*/ 742 h 918"/>
                <a:gd name="T10" fmla="*/ 797 w 966"/>
                <a:gd name="T11" fmla="*/ 787 h 918"/>
                <a:gd name="T12" fmla="*/ 628 w 966"/>
                <a:gd name="T13" fmla="*/ 764 h 918"/>
                <a:gd name="T14" fmla="*/ 542 w 966"/>
                <a:gd name="T15" fmla="*/ 918 h 918"/>
                <a:gd name="T16" fmla="*/ 270 w 966"/>
                <a:gd name="T17" fmla="*/ 875 h 918"/>
                <a:gd name="T18" fmla="*/ 0 w 966"/>
                <a:gd name="T19" fmla="*/ 546 h 918"/>
                <a:gd name="T20" fmla="*/ 101 w 966"/>
                <a:gd name="T21" fmla="*/ 196 h 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66" h="918">
                  <a:moveTo>
                    <a:pt x="101" y="196"/>
                  </a:moveTo>
                  <a:lnTo>
                    <a:pt x="255" y="218"/>
                  </a:lnTo>
                  <a:lnTo>
                    <a:pt x="441" y="0"/>
                  </a:lnTo>
                  <a:lnTo>
                    <a:pt x="729" y="175"/>
                  </a:lnTo>
                  <a:lnTo>
                    <a:pt x="966" y="742"/>
                  </a:lnTo>
                  <a:lnTo>
                    <a:pt x="797" y="787"/>
                  </a:lnTo>
                  <a:lnTo>
                    <a:pt x="628" y="764"/>
                  </a:lnTo>
                  <a:lnTo>
                    <a:pt x="542" y="918"/>
                  </a:lnTo>
                  <a:lnTo>
                    <a:pt x="270" y="875"/>
                  </a:lnTo>
                  <a:lnTo>
                    <a:pt x="0" y="546"/>
                  </a:lnTo>
                  <a:lnTo>
                    <a:pt x="101" y="196"/>
                  </a:lnTo>
                  <a:close/>
                </a:path>
              </a:pathLst>
            </a:custGeom>
            <a:solidFill>
              <a:srgbClr val="FFC98E"/>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latin typeface="+mn-lt"/>
              </a:endParaRPr>
            </a:p>
          </p:txBody>
        </p:sp>
        <p:sp>
          <p:nvSpPr>
            <p:cNvPr id="362516" name="Freeform 20"/>
            <p:cNvSpPr>
              <a:spLocks/>
            </p:cNvSpPr>
            <p:nvPr/>
          </p:nvSpPr>
          <p:spPr bwMode="auto">
            <a:xfrm>
              <a:off x="2654" y="3248"/>
              <a:ext cx="167" cy="161"/>
            </a:xfrm>
            <a:custGeom>
              <a:avLst/>
              <a:gdLst>
                <a:gd name="T0" fmla="*/ 661 w 1340"/>
                <a:gd name="T1" fmla="*/ 0 h 1290"/>
                <a:gd name="T2" fmla="*/ 1340 w 1340"/>
                <a:gd name="T3" fmla="*/ 1137 h 1290"/>
                <a:gd name="T4" fmla="*/ 883 w 1340"/>
                <a:gd name="T5" fmla="*/ 1290 h 1290"/>
                <a:gd name="T6" fmla="*/ 390 w 1340"/>
                <a:gd name="T7" fmla="*/ 874 h 1290"/>
                <a:gd name="T8" fmla="*/ 169 w 1340"/>
                <a:gd name="T9" fmla="*/ 830 h 1290"/>
                <a:gd name="T10" fmla="*/ 0 w 1340"/>
                <a:gd name="T11" fmla="*/ 568 h 1290"/>
                <a:gd name="T12" fmla="*/ 661 w 1340"/>
                <a:gd name="T13" fmla="*/ 0 h 1290"/>
              </a:gdLst>
              <a:ahLst/>
              <a:cxnLst>
                <a:cxn ang="0">
                  <a:pos x="T0" y="T1"/>
                </a:cxn>
                <a:cxn ang="0">
                  <a:pos x="T2" y="T3"/>
                </a:cxn>
                <a:cxn ang="0">
                  <a:pos x="T4" y="T5"/>
                </a:cxn>
                <a:cxn ang="0">
                  <a:pos x="T6" y="T7"/>
                </a:cxn>
                <a:cxn ang="0">
                  <a:pos x="T8" y="T9"/>
                </a:cxn>
                <a:cxn ang="0">
                  <a:pos x="T10" y="T11"/>
                </a:cxn>
                <a:cxn ang="0">
                  <a:pos x="T12" y="T13"/>
                </a:cxn>
              </a:cxnLst>
              <a:rect l="0" t="0" r="r" b="b"/>
              <a:pathLst>
                <a:path w="1340" h="1290">
                  <a:moveTo>
                    <a:pt x="661" y="0"/>
                  </a:moveTo>
                  <a:lnTo>
                    <a:pt x="1340" y="1137"/>
                  </a:lnTo>
                  <a:lnTo>
                    <a:pt x="883" y="1290"/>
                  </a:lnTo>
                  <a:lnTo>
                    <a:pt x="390" y="874"/>
                  </a:lnTo>
                  <a:lnTo>
                    <a:pt x="169" y="830"/>
                  </a:lnTo>
                  <a:lnTo>
                    <a:pt x="0" y="568"/>
                  </a:lnTo>
                  <a:lnTo>
                    <a:pt x="661"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latin typeface="+mn-lt"/>
              </a:endParaRPr>
            </a:p>
          </p:txBody>
        </p:sp>
        <p:sp>
          <p:nvSpPr>
            <p:cNvPr id="362517" name="Freeform 21"/>
            <p:cNvSpPr>
              <a:spLocks/>
            </p:cNvSpPr>
            <p:nvPr/>
          </p:nvSpPr>
          <p:spPr bwMode="auto">
            <a:xfrm>
              <a:off x="2520" y="3078"/>
              <a:ext cx="276" cy="266"/>
            </a:xfrm>
            <a:custGeom>
              <a:avLst/>
              <a:gdLst>
                <a:gd name="T0" fmla="*/ 936 w 2210"/>
                <a:gd name="T1" fmla="*/ 155 h 2121"/>
                <a:gd name="T2" fmla="*/ 697 w 2210"/>
                <a:gd name="T3" fmla="*/ 351 h 2121"/>
                <a:gd name="T4" fmla="*/ 359 w 2210"/>
                <a:gd name="T5" fmla="*/ 919 h 2121"/>
                <a:gd name="T6" fmla="*/ 53 w 2210"/>
                <a:gd name="T7" fmla="*/ 1116 h 2121"/>
                <a:gd name="T8" fmla="*/ 0 w 2210"/>
                <a:gd name="T9" fmla="*/ 1247 h 2121"/>
                <a:gd name="T10" fmla="*/ 137 w 2210"/>
                <a:gd name="T11" fmla="*/ 1356 h 2121"/>
                <a:gd name="T12" fmla="*/ 442 w 2210"/>
                <a:gd name="T13" fmla="*/ 1268 h 2121"/>
                <a:gd name="T14" fmla="*/ 442 w 2210"/>
                <a:gd name="T15" fmla="*/ 1465 h 2121"/>
                <a:gd name="T16" fmla="*/ 563 w 2210"/>
                <a:gd name="T17" fmla="*/ 1465 h 2121"/>
                <a:gd name="T18" fmla="*/ 579 w 2210"/>
                <a:gd name="T19" fmla="*/ 1662 h 2121"/>
                <a:gd name="T20" fmla="*/ 732 w 2210"/>
                <a:gd name="T21" fmla="*/ 1858 h 2121"/>
                <a:gd name="T22" fmla="*/ 749 w 2210"/>
                <a:gd name="T23" fmla="*/ 2033 h 2121"/>
                <a:gd name="T24" fmla="*/ 987 w 2210"/>
                <a:gd name="T25" fmla="*/ 2121 h 2121"/>
                <a:gd name="T26" fmla="*/ 1293 w 2210"/>
                <a:gd name="T27" fmla="*/ 2055 h 2121"/>
                <a:gd name="T28" fmla="*/ 1564 w 2210"/>
                <a:gd name="T29" fmla="*/ 1814 h 2121"/>
                <a:gd name="T30" fmla="*/ 1802 w 2210"/>
                <a:gd name="T31" fmla="*/ 1333 h 2121"/>
                <a:gd name="T32" fmla="*/ 2210 w 2210"/>
                <a:gd name="T33" fmla="*/ 744 h 2121"/>
                <a:gd name="T34" fmla="*/ 2023 w 2210"/>
                <a:gd name="T35" fmla="*/ 373 h 2121"/>
                <a:gd name="T36" fmla="*/ 1360 w 2210"/>
                <a:gd name="T37" fmla="*/ 0 h 2121"/>
                <a:gd name="T38" fmla="*/ 936 w 2210"/>
                <a:gd name="T39" fmla="*/ 155 h 2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10" h="2121">
                  <a:moveTo>
                    <a:pt x="936" y="155"/>
                  </a:moveTo>
                  <a:lnTo>
                    <a:pt x="697" y="351"/>
                  </a:lnTo>
                  <a:lnTo>
                    <a:pt x="359" y="919"/>
                  </a:lnTo>
                  <a:lnTo>
                    <a:pt x="53" y="1116"/>
                  </a:lnTo>
                  <a:lnTo>
                    <a:pt x="0" y="1247"/>
                  </a:lnTo>
                  <a:lnTo>
                    <a:pt x="137" y="1356"/>
                  </a:lnTo>
                  <a:lnTo>
                    <a:pt x="442" y="1268"/>
                  </a:lnTo>
                  <a:lnTo>
                    <a:pt x="442" y="1465"/>
                  </a:lnTo>
                  <a:lnTo>
                    <a:pt x="563" y="1465"/>
                  </a:lnTo>
                  <a:lnTo>
                    <a:pt x="579" y="1662"/>
                  </a:lnTo>
                  <a:lnTo>
                    <a:pt x="732" y="1858"/>
                  </a:lnTo>
                  <a:lnTo>
                    <a:pt x="749" y="2033"/>
                  </a:lnTo>
                  <a:lnTo>
                    <a:pt x="987" y="2121"/>
                  </a:lnTo>
                  <a:lnTo>
                    <a:pt x="1293" y="2055"/>
                  </a:lnTo>
                  <a:lnTo>
                    <a:pt x="1564" y="1814"/>
                  </a:lnTo>
                  <a:lnTo>
                    <a:pt x="1802" y="1333"/>
                  </a:lnTo>
                  <a:lnTo>
                    <a:pt x="2210" y="744"/>
                  </a:lnTo>
                  <a:lnTo>
                    <a:pt x="2023" y="373"/>
                  </a:lnTo>
                  <a:lnTo>
                    <a:pt x="1360" y="0"/>
                  </a:lnTo>
                  <a:lnTo>
                    <a:pt x="936" y="155"/>
                  </a:lnTo>
                  <a:close/>
                </a:path>
              </a:pathLst>
            </a:custGeom>
            <a:solidFill>
              <a:srgbClr val="FFC98E"/>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latin typeface="+mn-lt"/>
              </a:endParaRPr>
            </a:p>
          </p:txBody>
        </p:sp>
        <p:sp>
          <p:nvSpPr>
            <p:cNvPr id="362518" name="Freeform 22"/>
            <p:cNvSpPr>
              <a:spLocks/>
            </p:cNvSpPr>
            <p:nvPr/>
          </p:nvSpPr>
          <p:spPr bwMode="auto">
            <a:xfrm>
              <a:off x="2599" y="3240"/>
              <a:ext cx="108" cy="52"/>
            </a:xfrm>
            <a:custGeom>
              <a:avLst/>
              <a:gdLst>
                <a:gd name="T0" fmla="*/ 0 w 866"/>
                <a:gd name="T1" fmla="*/ 153 h 416"/>
                <a:gd name="T2" fmla="*/ 373 w 866"/>
                <a:gd name="T3" fmla="*/ 110 h 416"/>
                <a:gd name="T4" fmla="*/ 694 w 866"/>
                <a:gd name="T5" fmla="*/ 0 h 416"/>
                <a:gd name="T6" fmla="*/ 866 w 866"/>
                <a:gd name="T7" fmla="*/ 88 h 416"/>
                <a:gd name="T8" fmla="*/ 866 w 866"/>
                <a:gd name="T9" fmla="*/ 240 h 416"/>
                <a:gd name="T10" fmla="*/ 763 w 866"/>
                <a:gd name="T11" fmla="*/ 372 h 416"/>
                <a:gd name="T12" fmla="*/ 542 w 866"/>
                <a:gd name="T13" fmla="*/ 416 h 416"/>
                <a:gd name="T14" fmla="*/ 83 w 866"/>
                <a:gd name="T15" fmla="*/ 329 h 416"/>
                <a:gd name="T16" fmla="*/ 0 w 866"/>
                <a:gd name="T17" fmla="*/ 153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6" h="416">
                  <a:moveTo>
                    <a:pt x="0" y="153"/>
                  </a:moveTo>
                  <a:lnTo>
                    <a:pt x="373" y="110"/>
                  </a:lnTo>
                  <a:lnTo>
                    <a:pt x="694" y="0"/>
                  </a:lnTo>
                  <a:lnTo>
                    <a:pt x="866" y="88"/>
                  </a:lnTo>
                  <a:lnTo>
                    <a:pt x="866" y="240"/>
                  </a:lnTo>
                  <a:lnTo>
                    <a:pt x="763" y="372"/>
                  </a:lnTo>
                  <a:lnTo>
                    <a:pt x="542" y="416"/>
                  </a:lnTo>
                  <a:lnTo>
                    <a:pt x="83" y="329"/>
                  </a:lnTo>
                  <a:lnTo>
                    <a:pt x="0" y="15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latin typeface="+mn-lt"/>
              </a:endParaRPr>
            </a:p>
          </p:txBody>
        </p:sp>
        <p:sp>
          <p:nvSpPr>
            <p:cNvPr id="362519" name="Freeform 23"/>
            <p:cNvSpPr>
              <a:spLocks/>
            </p:cNvSpPr>
            <p:nvPr/>
          </p:nvSpPr>
          <p:spPr bwMode="auto">
            <a:xfrm>
              <a:off x="2666" y="3289"/>
              <a:ext cx="302" cy="76"/>
            </a:xfrm>
            <a:custGeom>
              <a:avLst/>
              <a:gdLst>
                <a:gd name="T0" fmla="*/ 238 w 2413"/>
                <a:gd name="T1" fmla="*/ 305 h 611"/>
                <a:gd name="T2" fmla="*/ 391 w 2413"/>
                <a:gd name="T3" fmla="*/ 305 h 611"/>
                <a:gd name="T4" fmla="*/ 714 w 2413"/>
                <a:gd name="T5" fmla="*/ 108 h 611"/>
                <a:gd name="T6" fmla="*/ 1019 w 2413"/>
                <a:gd name="T7" fmla="*/ 0 h 611"/>
                <a:gd name="T8" fmla="*/ 1835 w 2413"/>
                <a:gd name="T9" fmla="*/ 240 h 611"/>
                <a:gd name="T10" fmla="*/ 2413 w 2413"/>
                <a:gd name="T11" fmla="*/ 65 h 611"/>
                <a:gd name="T12" fmla="*/ 2158 w 2413"/>
                <a:gd name="T13" fmla="*/ 481 h 611"/>
                <a:gd name="T14" fmla="*/ 1681 w 2413"/>
                <a:gd name="T15" fmla="*/ 611 h 611"/>
                <a:gd name="T16" fmla="*/ 783 w 2413"/>
                <a:gd name="T17" fmla="*/ 349 h 611"/>
                <a:gd name="T18" fmla="*/ 273 w 2413"/>
                <a:gd name="T19" fmla="*/ 459 h 611"/>
                <a:gd name="T20" fmla="*/ 0 w 2413"/>
                <a:gd name="T21" fmla="*/ 393 h 611"/>
                <a:gd name="T22" fmla="*/ 238 w 2413"/>
                <a:gd name="T23" fmla="*/ 305 h 6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13" h="611">
                  <a:moveTo>
                    <a:pt x="238" y="305"/>
                  </a:moveTo>
                  <a:lnTo>
                    <a:pt x="391" y="305"/>
                  </a:lnTo>
                  <a:lnTo>
                    <a:pt x="714" y="108"/>
                  </a:lnTo>
                  <a:lnTo>
                    <a:pt x="1019" y="0"/>
                  </a:lnTo>
                  <a:lnTo>
                    <a:pt x="1835" y="240"/>
                  </a:lnTo>
                  <a:lnTo>
                    <a:pt x="2413" y="65"/>
                  </a:lnTo>
                  <a:lnTo>
                    <a:pt x="2158" y="481"/>
                  </a:lnTo>
                  <a:lnTo>
                    <a:pt x="1681" y="611"/>
                  </a:lnTo>
                  <a:lnTo>
                    <a:pt x="783" y="349"/>
                  </a:lnTo>
                  <a:lnTo>
                    <a:pt x="273" y="459"/>
                  </a:lnTo>
                  <a:lnTo>
                    <a:pt x="0" y="393"/>
                  </a:lnTo>
                  <a:lnTo>
                    <a:pt x="238" y="305"/>
                  </a:lnTo>
                  <a:close/>
                </a:path>
              </a:pathLst>
            </a:custGeom>
            <a:solidFill>
              <a:srgbClr val="FF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latin typeface="+mn-lt"/>
              </a:endParaRPr>
            </a:p>
          </p:txBody>
        </p:sp>
        <p:sp>
          <p:nvSpPr>
            <p:cNvPr id="362520" name="Freeform 24"/>
            <p:cNvSpPr>
              <a:spLocks/>
            </p:cNvSpPr>
            <p:nvPr/>
          </p:nvSpPr>
          <p:spPr bwMode="auto">
            <a:xfrm>
              <a:off x="2656" y="3048"/>
              <a:ext cx="100" cy="93"/>
            </a:xfrm>
            <a:custGeom>
              <a:avLst/>
              <a:gdLst>
                <a:gd name="T0" fmla="*/ 0 w 799"/>
                <a:gd name="T1" fmla="*/ 283 h 742"/>
                <a:gd name="T2" fmla="*/ 221 w 799"/>
                <a:gd name="T3" fmla="*/ 86 h 742"/>
                <a:gd name="T4" fmla="*/ 544 w 799"/>
                <a:gd name="T5" fmla="*/ 0 h 742"/>
                <a:gd name="T6" fmla="*/ 799 w 799"/>
                <a:gd name="T7" fmla="*/ 174 h 742"/>
                <a:gd name="T8" fmla="*/ 527 w 799"/>
                <a:gd name="T9" fmla="*/ 742 h 742"/>
                <a:gd name="T10" fmla="*/ 205 w 799"/>
                <a:gd name="T11" fmla="*/ 372 h 742"/>
                <a:gd name="T12" fmla="*/ 0 w 799"/>
                <a:gd name="T13" fmla="*/ 283 h 742"/>
              </a:gdLst>
              <a:ahLst/>
              <a:cxnLst>
                <a:cxn ang="0">
                  <a:pos x="T0" y="T1"/>
                </a:cxn>
                <a:cxn ang="0">
                  <a:pos x="T2" y="T3"/>
                </a:cxn>
                <a:cxn ang="0">
                  <a:pos x="T4" y="T5"/>
                </a:cxn>
                <a:cxn ang="0">
                  <a:pos x="T6" y="T7"/>
                </a:cxn>
                <a:cxn ang="0">
                  <a:pos x="T8" y="T9"/>
                </a:cxn>
                <a:cxn ang="0">
                  <a:pos x="T10" y="T11"/>
                </a:cxn>
                <a:cxn ang="0">
                  <a:pos x="T12" y="T13"/>
                </a:cxn>
              </a:cxnLst>
              <a:rect l="0" t="0" r="r" b="b"/>
              <a:pathLst>
                <a:path w="799" h="742">
                  <a:moveTo>
                    <a:pt x="0" y="283"/>
                  </a:moveTo>
                  <a:lnTo>
                    <a:pt x="221" y="86"/>
                  </a:lnTo>
                  <a:lnTo>
                    <a:pt x="544" y="0"/>
                  </a:lnTo>
                  <a:lnTo>
                    <a:pt x="799" y="174"/>
                  </a:lnTo>
                  <a:lnTo>
                    <a:pt x="527" y="742"/>
                  </a:lnTo>
                  <a:lnTo>
                    <a:pt x="205" y="372"/>
                  </a:lnTo>
                  <a:lnTo>
                    <a:pt x="0" y="283"/>
                  </a:lnTo>
                  <a:close/>
                </a:path>
              </a:pathLst>
            </a:custGeom>
            <a:solidFill>
              <a:srgbClr val="70230C"/>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latin typeface="+mn-lt"/>
              </a:endParaRPr>
            </a:p>
          </p:txBody>
        </p:sp>
        <p:sp>
          <p:nvSpPr>
            <p:cNvPr id="362521" name="Freeform 25"/>
            <p:cNvSpPr>
              <a:spLocks/>
            </p:cNvSpPr>
            <p:nvPr/>
          </p:nvSpPr>
          <p:spPr bwMode="auto">
            <a:xfrm>
              <a:off x="2894" y="3120"/>
              <a:ext cx="48" cy="68"/>
            </a:xfrm>
            <a:custGeom>
              <a:avLst/>
              <a:gdLst>
                <a:gd name="T0" fmla="*/ 0 w 391"/>
                <a:gd name="T1" fmla="*/ 87 h 545"/>
                <a:gd name="T2" fmla="*/ 256 w 391"/>
                <a:gd name="T3" fmla="*/ 0 h 545"/>
                <a:gd name="T4" fmla="*/ 340 w 391"/>
                <a:gd name="T5" fmla="*/ 174 h 545"/>
                <a:gd name="T6" fmla="*/ 391 w 391"/>
                <a:gd name="T7" fmla="*/ 545 h 545"/>
                <a:gd name="T8" fmla="*/ 17 w 391"/>
                <a:gd name="T9" fmla="*/ 524 h 545"/>
                <a:gd name="T10" fmla="*/ 0 w 391"/>
                <a:gd name="T11" fmla="*/ 87 h 545"/>
              </a:gdLst>
              <a:ahLst/>
              <a:cxnLst>
                <a:cxn ang="0">
                  <a:pos x="T0" y="T1"/>
                </a:cxn>
                <a:cxn ang="0">
                  <a:pos x="T2" y="T3"/>
                </a:cxn>
                <a:cxn ang="0">
                  <a:pos x="T4" y="T5"/>
                </a:cxn>
                <a:cxn ang="0">
                  <a:pos x="T6" y="T7"/>
                </a:cxn>
                <a:cxn ang="0">
                  <a:pos x="T8" y="T9"/>
                </a:cxn>
                <a:cxn ang="0">
                  <a:pos x="T10" y="T11"/>
                </a:cxn>
              </a:cxnLst>
              <a:rect l="0" t="0" r="r" b="b"/>
              <a:pathLst>
                <a:path w="391" h="545">
                  <a:moveTo>
                    <a:pt x="0" y="87"/>
                  </a:moveTo>
                  <a:lnTo>
                    <a:pt x="256" y="0"/>
                  </a:lnTo>
                  <a:lnTo>
                    <a:pt x="340" y="174"/>
                  </a:lnTo>
                  <a:lnTo>
                    <a:pt x="391" y="545"/>
                  </a:lnTo>
                  <a:lnTo>
                    <a:pt x="17" y="524"/>
                  </a:lnTo>
                  <a:lnTo>
                    <a:pt x="0" y="8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latin typeface="+mn-lt"/>
              </a:endParaRPr>
            </a:p>
          </p:txBody>
        </p:sp>
        <p:sp>
          <p:nvSpPr>
            <p:cNvPr id="362522" name="Freeform 26"/>
            <p:cNvSpPr>
              <a:spLocks/>
            </p:cNvSpPr>
            <p:nvPr/>
          </p:nvSpPr>
          <p:spPr bwMode="auto">
            <a:xfrm>
              <a:off x="2426" y="3344"/>
              <a:ext cx="77" cy="87"/>
            </a:xfrm>
            <a:custGeom>
              <a:avLst/>
              <a:gdLst>
                <a:gd name="T0" fmla="*/ 305 w 612"/>
                <a:gd name="T1" fmla="*/ 0 h 698"/>
                <a:gd name="T2" fmla="*/ 560 w 612"/>
                <a:gd name="T3" fmla="*/ 109 h 698"/>
                <a:gd name="T4" fmla="*/ 612 w 612"/>
                <a:gd name="T5" fmla="*/ 415 h 698"/>
                <a:gd name="T6" fmla="*/ 391 w 612"/>
                <a:gd name="T7" fmla="*/ 698 h 698"/>
                <a:gd name="T8" fmla="*/ 0 w 612"/>
                <a:gd name="T9" fmla="*/ 393 h 698"/>
                <a:gd name="T10" fmla="*/ 305 w 612"/>
                <a:gd name="T11" fmla="*/ 0 h 698"/>
              </a:gdLst>
              <a:ahLst/>
              <a:cxnLst>
                <a:cxn ang="0">
                  <a:pos x="T0" y="T1"/>
                </a:cxn>
                <a:cxn ang="0">
                  <a:pos x="T2" y="T3"/>
                </a:cxn>
                <a:cxn ang="0">
                  <a:pos x="T4" y="T5"/>
                </a:cxn>
                <a:cxn ang="0">
                  <a:pos x="T6" y="T7"/>
                </a:cxn>
                <a:cxn ang="0">
                  <a:pos x="T8" y="T9"/>
                </a:cxn>
                <a:cxn ang="0">
                  <a:pos x="T10" y="T11"/>
                </a:cxn>
              </a:cxnLst>
              <a:rect l="0" t="0" r="r" b="b"/>
              <a:pathLst>
                <a:path w="612" h="698">
                  <a:moveTo>
                    <a:pt x="305" y="0"/>
                  </a:moveTo>
                  <a:lnTo>
                    <a:pt x="560" y="109"/>
                  </a:lnTo>
                  <a:lnTo>
                    <a:pt x="612" y="415"/>
                  </a:lnTo>
                  <a:lnTo>
                    <a:pt x="391" y="698"/>
                  </a:lnTo>
                  <a:lnTo>
                    <a:pt x="0" y="393"/>
                  </a:lnTo>
                  <a:lnTo>
                    <a:pt x="30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latin typeface="+mn-lt"/>
              </a:endParaRPr>
            </a:p>
          </p:txBody>
        </p:sp>
        <p:sp>
          <p:nvSpPr>
            <p:cNvPr id="362523" name="Freeform 27"/>
            <p:cNvSpPr>
              <a:spLocks/>
            </p:cNvSpPr>
            <p:nvPr/>
          </p:nvSpPr>
          <p:spPr bwMode="auto">
            <a:xfrm>
              <a:off x="2412" y="3251"/>
              <a:ext cx="44" cy="123"/>
            </a:xfrm>
            <a:custGeom>
              <a:avLst/>
              <a:gdLst>
                <a:gd name="T0" fmla="*/ 204 w 358"/>
                <a:gd name="T1" fmla="*/ 0 h 983"/>
                <a:gd name="T2" fmla="*/ 340 w 358"/>
                <a:gd name="T3" fmla="*/ 87 h 983"/>
                <a:gd name="T4" fmla="*/ 220 w 358"/>
                <a:gd name="T5" fmla="*/ 349 h 983"/>
                <a:gd name="T6" fmla="*/ 358 w 358"/>
                <a:gd name="T7" fmla="*/ 568 h 983"/>
                <a:gd name="T8" fmla="*/ 84 w 358"/>
                <a:gd name="T9" fmla="*/ 983 h 983"/>
                <a:gd name="T10" fmla="*/ 0 w 358"/>
                <a:gd name="T11" fmla="*/ 765 h 983"/>
                <a:gd name="T12" fmla="*/ 84 w 358"/>
                <a:gd name="T13" fmla="*/ 306 h 983"/>
                <a:gd name="T14" fmla="*/ 84 w 358"/>
                <a:gd name="T15" fmla="*/ 87 h 983"/>
                <a:gd name="T16" fmla="*/ 204 w 358"/>
                <a:gd name="T17" fmla="*/ 0 h 9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8" h="983">
                  <a:moveTo>
                    <a:pt x="204" y="0"/>
                  </a:moveTo>
                  <a:lnTo>
                    <a:pt x="340" y="87"/>
                  </a:lnTo>
                  <a:lnTo>
                    <a:pt x="220" y="349"/>
                  </a:lnTo>
                  <a:lnTo>
                    <a:pt x="358" y="568"/>
                  </a:lnTo>
                  <a:lnTo>
                    <a:pt x="84" y="983"/>
                  </a:lnTo>
                  <a:lnTo>
                    <a:pt x="0" y="765"/>
                  </a:lnTo>
                  <a:lnTo>
                    <a:pt x="84" y="306"/>
                  </a:lnTo>
                  <a:lnTo>
                    <a:pt x="84" y="87"/>
                  </a:lnTo>
                  <a:lnTo>
                    <a:pt x="204" y="0"/>
                  </a:lnTo>
                  <a:close/>
                </a:path>
              </a:pathLst>
            </a:custGeom>
            <a:solidFill>
              <a:srgbClr val="FFC98E"/>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latin typeface="+mn-lt"/>
              </a:endParaRPr>
            </a:p>
          </p:txBody>
        </p:sp>
        <p:sp>
          <p:nvSpPr>
            <p:cNvPr id="362524" name="Freeform 28"/>
            <p:cNvSpPr>
              <a:spLocks/>
            </p:cNvSpPr>
            <p:nvPr/>
          </p:nvSpPr>
          <p:spPr bwMode="auto">
            <a:xfrm>
              <a:off x="2314" y="3278"/>
              <a:ext cx="74" cy="117"/>
            </a:xfrm>
            <a:custGeom>
              <a:avLst/>
              <a:gdLst>
                <a:gd name="T0" fmla="*/ 340 w 595"/>
                <a:gd name="T1" fmla="*/ 0 h 939"/>
                <a:gd name="T2" fmla="*/ 595 w 595"/>
                <a:gd name="T3" fmla="*/ 152 h 939"/>
                <a:gd name="T4" fmla="*/ 442 w 595"/>
                <a:gd name="T5" fmla="*/ 304 h 939"/>
                <a:gd name="T6" fmla="*/ 493 w 595"/>
                <a:gd name="T7" fmla="*/ 589 h 939"/>
                <a:gd name="T8" fmla="*/ 356 w 595"/>
                <a:gd name="T9" fmla="*/ 698 h 939"/>
                <a:gd name="T10" fmla="*/ 340 w 595"/>
                <a:gd name="T11" fmla="*/ 873 h 939"/>
                <a:gd name="T12" fmla="*/ 18 w 595"/>
                <a:gd name="T13" fmla="*/ 939 h 939"/>
                <a:gd name="T14" fmla="*/ 0 w 595"/>
                <a:gd name="T15" fmla="*/ 829 h 939"/>
                <a:gd name="T16" fmla="*/ 290 w 595"/>
                <a:gd name="T17" fmla="*/ 720 h 939"/>
                <a:gd name="T18" fmla="*/ 103 w 595"/>
                <a:gd name="T19" fmla="*/ 568 h 939"/>
                <a:gd name="T20" fmla="*/ 136 w 595"/>
                <a:gd name="T21" fmla="*/ 458 h 939"/>
                <a:gd name="T22" fmla="*/ 222 w 595"/>
                <a:gd name="T23" fmla="*/ 370 h 939"/>
                <a:gd name="T24" fmla="*/ 153 w 595"/>
                <a:gd name="T25" fmla="*/ 327 h 939"/>
                <a:gd name="T26" fmla="*/ 170 w 595"/>
                <a:gd name="T27" fmla="*/ 261 h 939"/>
                <a:gd name="T28" fmla="*/ 273 w 595"/>
                <a:gd name="T29" fmla="*/ 195 h 939"/>
                <a:gd name="T30" fmla="*/ 239 w 595"/>
                <a:gd name="T31" fmla="*/ 65 h 939"/>
                <a:gd name="T32" fmla="*/ 340 w 595"/>
                <a:gd name="T33" fmla="*/ 0 h 9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95" h="939">
                  <a:moveTo>
                    <a:pt x="340" y="0"/>
                  </a:moveTo>
                  <a:lnTo>
                    <a:pt x="595" y="152"/>
                  </a:lnTo>
                  <a:lnTo>
                    <a:pt x="442" y="304"/>
                  </a:lnTo>
                  <a:lnTo>
                    <a:pt x="493" y="589"/>
                  </a:lnTo>
                  <a:lnTo>
                    <a:pt x="356" y="698"/>
                  </a:lnTo>
                  <a:lnTo>
                    <a:pt x="340" y="873"/>
                  </a:lnTo>
                  <a:lnTo>
                    <a:pt x="18" y="939"/>
                  </a:lnTo>
                  <a:lnTo>
                    <a:pt x="0" y="829"/>
                  </a:lnTo>
                  <a:lnTo>
                    <a:pt x="290" y="720"/>
                  </a:lnTo>
                  <a:lnTo>
                    <a:pt x="103" y="568"/>
                  </a:lnTo>
                  <a:lnTo>
                    <a:pt x="136" y="458"/>
                  </a:lnTo>
                  <a:lnTo>
                    <a:pt x="222" y="370"/>
                  </a:lnTo>
                  <a:lnTo>
                    <a:pt x="153" y="327"/>
                  </a:lnTo>
                  <a:lnTo>
                    <a:pt x="170" y="261"/>
                  </a:lnTo>
                  <a:lnTo>
                    <a:pt x="273" y="195"/>
                  </a:lnTo>
                  <a:lnTo>
                    <a:pt x="239" y="65"/>
                  </a:lnTo>
                  <a:lnTo>
                    <a:pt x="340" y="0"/>
                  </a:lnTo>
                  <a:close/>
                </a:path>
              </a:pathLst>
            </a:custGeom>
            <a:solidFill>
              <a:srgbClr val="FFC98E"/>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latin typeface="+mn-lt"/>
              </a:endParaRPr>
            </a:p>
          </p:txBody>
        </p:sp>
        <p:sp>
          <p:nvSpPr>
            <p:cNvPr id="362525" name="Freeform 29"/>
            <p:cNvSpPr>
              <a:spLocks/>
            </p:cNvSpPr>
            <p:nvPr/>
          </p:nvSpPr>
          <p:spPr bwMode="auto">
            <a:xfrm>
              <a:off x="2354" y="3409"/>
              <a:ext cx="55" cy="27"/>
            </a:xfrm>
            <a:custGeom>
              <a:avLst/>
              <a:gdLst>
                <a:gd name="T0" fmla="*/ 32 w 440"/>
                <a:gd name="T1" fmla="*/ 0 h 217"/>
                <a:gd name="T2" fmla="*/ 440 w 440"/>
                <a:gd name="T3" fmla="*/ 21 h 217"/>
                <a:gd name="T4" fmla="*/ 390 w 440"/>
                <a:gd name="T5" fmla="*/ 173 h 217"/>
                <a:gd name="T6" fmla="*/ 204 w 440"/>
                <a:gd name="T7" fmla="*/ 217 h 217"/>
                <a:gd name="T8" fmla="*/ 0 w 440"/>
                <a:gd name="T9" fmla="*/ 130 h 217"/>
                <a:gd name="T10" fmla="*/ 32 w 440"/>
                <a:gd name="T11" fmla="*/ 0 h 217"/>
              </a:gdLst>
              <a:ahLst/>
              <a:cxnLst>
                <a:cxn ang="0">
                  <a:pos x="T0" y="T1"/>
                </a:cxn>
                <a:cxn ang="0">
                  <a:pos x="T2" y="T3"/>
                </a:cxn>
                <a:cxn ang="0">
                  <a:pos x="T4" y="T5"/>
                </a:cxn>
                <a:cxn ang="0">
                  <a:pos x="T6" y="T7"/>
                </a:cxn>
                <a:cxn ang="0">
                  <a:pos x="T8" y="T9"/>
                </a:cxn>
                <a:cxn ang="0">
                  <a:pos x="T10" y="T11"/>
                </a:cxn>
              </a:cxnLst>
              <a:rect l="0" t="0" r="r" b="b"/>
              <a:pathLst>
                <a:path w="440" h="217">
                  <a:moveTo>
                    <a:pt x="32" y="0"/>
                  </a:moveTo>
                  <a:lnTo>
                    <a:pt x="440" y="21"/>
                  </a:lnTo>
                  <a:lnTo>
                    <a:pt x="390" y="173"/>
                  </a:lnTo>
                  <a:lnTo>
                    <a:pt x="204" y="217"/>
                  </a:lnTo>
                  <a:lnTo>
                    <a:pt x="0" y="130"/>
                  </a:lnTo>
                  <a:lnTo>
                    <a:pt x="32" y="0"/>
                  </a:lnTo>
                  <a:close/>
                </a:path>
              </a:pathLst>
            </a:custGeom>
            <a:solidFill>
              <a:srgbClr val="FFC98E"/>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latin typeface="+mn-lt"/>
              </a:endParaRPr>
            </a:p>
          </p:txBody>
        </p:sp>
        <p:sp>
          <p:nvSpPr>
            <p:cNvPr id="362526" name="Freeform 30"/>
            <p:cNvSpPr>
              <a:spLocks/>
            </p:cNvSpPr>
            <p:nvPr/>
          </p:nvSpPr>
          <p:spPr bwMode="auto">
            <a:xfrm>
              <a:off x="2358" y="3371"/>
              <a:ext cx="54" cy="44"/>
            </a:xfrm>
            <a:custGeom>
              <a:avLst/>
              <a:gdLst>
                <a:gd name="T0" fmla="*/ 18 w 426"/>
                <a:gd name="T1" fmla="*/ 0 h 351"/>
                <a:gd name="T2" fmla="*/ 426 w 426"/>
                <a:gd name="T3" fmla="*/ 45 h 351"/>
                <a:gd name="T4" fmla="*/ 393 w 426"/>
                <a:gd name="T5" fmla="*/ 351 h 351"/>
                <a:gd name="T6" fmla="*/ 0 w 426"/>
                <a:gd name="T7" fmla="*/ 329 h 351"/>
                <a:gd name="T8" fmla="*/ 18 w 426"/>
                <a:gd name="T9" fmla="*/ 0 h 351"/>
              </a:gdLst>
              <a:ahLst/>
              <a:cxnLst>
                <a:cxn ang="0">
                  <a:pos x="T0" y="T1"/>
                </a:cxn>
                <a:cxn ang="0">
                  <a:pos x="T2" y="T3"/>
                </a:cxn>
                <a:cxn ang="0">
                  <a:pos x="T4" y="T5"/>
                </a:cxn>
                <a:cxn ang="0">
                  <a:pos x="T6" y="T7"/>
                </a:cxn>
                <a:cxn ang="0">
                  <a:pos x="T8" y="T9"/>
                </a:cxn>
              </a:cxnLst>
              <a:rect l="0" t="0" r="r" b="b"/>
              <a:pathLst>
                <a:path w="426" h="351">
                  <a:moveTo>
                    <a:pt x="18" y="0"/>
                  </a:moveTo>
                  <a:lnTo>
                    <a:pt x="426" y="45"/>
                  </a:lnTo>
                  <a:lnTo>
                    <a:pt x="393" y="351"/>
                  </a:lnTo>
                  <a:lnTo>
                    <a:pt x="0" y="329"/>
                  </a:lnTo>
                  <a:lnTo>
                    <a:pt x="18" y="0"/>
                  </a:lnTo>
                  <a:close/>
                </a:path>
              </a:pathLst>
            </a:custGeom>
            <a:solidFill>
              <a:srgbClr val="00EA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latin typeface="+mn-lt"/>
              </a:endParaRPr>
            </a:p>
          </p:txBody>
        </p:sp>
        <p:sp>
          <p:nvSpPr>
            <p:cNvPr id="362527" name="Freeform 31"/>
            <p:cNvSpPr>
              <a:spLocks/>
            </p:cNvSpPr>
            <p:nvPr/>
          </p:nvSpPr>
          <p:spPr bwMode="auto">
            <a:xfrm>
              <a:off x="2472" y="3660"/>
              <a:ext cx="127" cy="96"/>
            </a:xfrm>
            <a:custGeom>
              <a:avLst/>
              <a:gdLst>
                <a:gd name="T0" fmla="*/ 26 w 1017"/>
                <a:gd name="T1" fmla="*/ 289 h 766"/>
                <a:gd name="T2" fmla="*/ 488 w 1017"/>
                <a:gd name="T3" fmla="*/ 766 h 766"/>
                <a:gd name="T4" fmla="*/ 1017 w 1017"/>
                <a:gd name="T5" fmla="*/ 664 h 766"/>
                <a:gd name="T6" fmla="*/ 302 w 1017"/>
                <a:gd name="T7" fmla="*/ 0 h 766"/>
                <a:gd name="T8" fmla="*/ 0 w 1017"/>
                <a:gd name="T9" fmla="*/ 85 h 766"/>
                <a:gd name="T10" fmla="*/ 26 w 1017"/>
                <a:gd name="T11" fmla="*/ 289 h 766"/>
              </a:gdLst>
              <a:ahLst/>
              <a:cxnLst>
                <a:cxn ang="0">
                  <a:pos x="T0" y="T1"/>
                </a:cxn>
                <a:cxn ang="0">
                  <a:pos x="T2" y="T3"/>
                </a:cxn>
                <a:cxn ang="0">
                  <a:pos x="T4" y="T5"/>
                </a:cxn>
                <a:cxn ang="0">
                  <a:pos x="T6" y="T7"/>
                </a:cxn>
                <a:cxn ang="0">
                  <a:pos x="T8" y="T9"/>
                </a:cxn>
                <a:cxn ang="0">
                  <a:pos x="T10" y="T11"/>
                </a:cxn>
              </a:cxnLst>
              <a:rect l="0" t="0" r="r" b="b"/>
              <a:pathLst>
                <a:path w="1017" h="766">
                  <a:moveTo>
                    <a:pt x="26" y="289"/>
                  </a:moveTo>
                  <a:lnTo>
                    <a:pt x="488" y="766"/>
                  </a:lnTo>
                  <a:lnTo>
                    <a:pt x="1017" y="664"/>
                  </a:lnTo>
                  <a:lnTo>
                    <a:pt x="302" y="0"/>
                  </a:lnTo>
                  <a:lnTo>
                    <a:pt x="0" y="85"/>
                  </a:lnTo>
                  <a:lnTo>
                    <a:pt x="26" y="289"/>
                  </a:lnTo>
                  <a:close/>
                </a:path>
              </a:pathLst>
            </a:custGeom>
            <a:solidFill>
              <a:srgbClr val="FF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latin typeface="+mn-lt"/>
              </a:endParaRPr>
            </a:p>
          </p:txBody>
        </p:sp>
        <p:sp>
          <p:nvSpPr>
            <p:cNvPr id="362528" name="Freeform 32"/>
            <p:cNvSpPr>
              <a:spLocks/>
            </p:cNvSpPr>
            <p:nvPr/>
          </p:nvSpPr>
          <p:spPr bwMode="auto">
            <a:xfrm>
              <a:off x="2558" y="3635"/>
              <a:ext cx="185" cy="100"/>
            </a:xfrm>
            <a:custGeom>
              <a:avLst/>
              <a:gdLst>
                <a:gd name="T0" fmla="*/ 0 w 1483"/>
                <a:gd name="T1" fmla="*/ 118 h 800"/>
                <a:gd name="T2" fmla="*/ 769 w 1483"/>
                <a:gd name="T3" fmla="*/ 800 h 800"/>
                <a:gd name="T4" fmla="*/ 1483 w 1483"/>
                <a:gd name="T5" fmla="*/ 663 h 800"/>
                <a:gd name="T6" fmla="*/ 596 w 1483"/>
                <a:gd name="T7" fmla="*/ 0 h 800"/>
                <a:gd name="T8" fmla="*/ 0 w 1483"/>
                <a:gd name="T9" fmla="*/ 118 h 800"/>
              </a:gdLst>
              <a:ahLst/>
              <a:cxnLst>
                <a:cxn ang="0">
                  <a:pos x="T0" y="T1"/>
                </a:cxn>
                <a:cxn ang="0">
                  <a:pos x="T2" y="T3"/>
                </a:cxn>
                <a:cxn ang="0">
                  <a:pos x="T4" y="T5"/>
                </a:cxn>
                <a:cxn ang="0">
                  <a:pos x="T6" y="T7"/>
                </a:cxn>
                <a:cxn ang="0">
                  <a:pos x="T8" y="T9"/>
                </a:cxn>
              </a:cxnLst>
              <a:rect l="0" t="0" r="r" b="b"/>
              <a:pathLst>
                <a:path w="1483" h="800">
                  <a:moveTo>
                    <a:pt x="0" y="118"/>
                  </a:moveTo>
                  <a:lnTo>
                    <a:pt x="769" y="800"/>
                  </a:lnTo>
                  <a:lnTo>
                    <a:pt x="1483" y="663"/>
                  </a:lnTo>
                  <a:lnTo>
                    <a:pt x="596" y="0"/>
                  </a:lnTo>
                  <a:lnTo>
                    <a:pt x="0" y="118"/>
                  </a:lnTo>
                  <a:close/>
                </a:path>
              </a:pathLst>
            </a:custGeom>
            <a:solidFill>
              <a:srgbClr val="FF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latin typeface="+mn-lt"/>
              </a:endParaRPr>
            </a:p>
          </p:txBody>
        </p:sp>
        <p:sp>
          <p:nvSpPr>
            <p:cNvPr id="362529" name="Freeform 33"/>
            <p:cNvSpPr>
              <a:spLocks/>
            </p:cNvSpPr>
            <p:nvPr/>
          </p:nvSpPr>
          <p:spPr bwMode="auto">
            <a:xfrm>
              <a:off x="2692" y="3601"/>
              <a:ext cx="188" cy="108"/>
            </a:xfrm>
            <a:custGeom>
              <a:avLst/>
              <a:gdLst>
                <a:gd name="T0" fmla="*/ 0 w 1509"/>
                <a:gd name="T1" fmla="*/ 152 h 866"/>
                <a:gd name="T2" fmla="*/ 795 w 1509"/>
                <a:gd name="T3" fmla="*/ 866 h 866"/>
                <a:gd name="T4" fmla="*/ 1509 w 1509"/>
                <a:gd name="T5" fmla="*/ 731 h 866"/>
                <a:gd name="T6" fmla="*/ 675 w 1509"/>
                <a:gd name="T7" fmla="*/ 0 h 866"/>
                <a:gd name="T8" fmla="*/ 0 w 1509"/>
                <a:gd name="T9" fmla="*/ 152 h 866"/>
              </a:gdLst>
              <a:ahLst/>
              <a:cxnLst>
                <a:cxn ang="0">
                  <a:pos x="T0" y="T1"/>
                </a:cxn>
                <a:cxn ang="0">
                  <a:pos x="T2" y="T3"/>
                </a:cxn>
                <a:cxn ang="0">
                  <a:pos x="T4" y="T5"/>
                </a:cxn>
                <a:cxn ang="0">
                  <a:pos x="T6" y="T7"/>
                </a:cxn>
                <a:cxn ang="0">
                  <a:pos x="T8" y="T9"/>
                </a:cxn>
              </a:cxnLst>
              <a:rect l="0" t="0" r="r" b="b"/>
              <a:pathLst>
                <a:path w="1509" h="866">
                  <a:moveTo>
                    <a:pt x="0" y="152"/>
                  </a:moveTo>
                  <a:lnTo>
                    <a:pt x="795" y="866"/>
                  </a:lnTo>
                  <a:lnTo>
                    <a:pt x="1509" y="731"/>
                  </a:lnTo>
                  <a:lnTo>
                    <a:pt x="675" y="0"/>
                  </a:lnTo>
                  <a:lnTo>
                    <a:pt x="0" y="152"/>
                  </a:lnTo>
                  <a:close/>
                </a:path>
              </a:pathLst>
            </a:custGeom>
            <a:solidFill>
              <a:srgbClr val="FF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latin typeface="+mn-lt"/>
              </a:endParaRPr>
            </a:p>
          </p:txBody>
        </p:sp>
        <p:sp>
          <p:nvSpPr>
            <p:cNvPr id="362530" name="Freeform 34"/>
            <p:cNvSpPr>
              <a:spLocks/>
            </p:cNvSpPr>
            <p:nvPr/>
          </p:nvSpPr>
          <p:spPr bwMode="auto">
            <a:xfrm>
              <a:off x="2829" y="3568"/>
              <a:ext cx="61" cy="60"/>
            </a:xfrm>
            <a:custGeom>
              <a:avLst/>
              <a:gdLst>
                <a:gd name="T0" fmla="*/ 0 w 489"/>
                <a:gd name="T1" fmla="*/ 154 h 478"/>
                <a:gd name="T2" fmla="*/ 463 w 489"/>
                <a:gd name="T3" fmla="*/ 478 h 478"/>
                <a:gd name="T4" fmla="*/ 489 w 489"/>
                <a:gd name="T5" fmla="*/ 0 h 478"/>
                <a:gd name="T6" fmla="*/ 0 w 489"/>
                <a:gd name="T7" fmla="*/ 154 h 478"/>
              </a:gdLst>
              <a:ahLst/>
              <a:cxnLst>
                <a:cxn ang="0">
                  <a:pos x="T0" y="T1"/>
                </a:cxn>
                <a:cxn ang="0">
                  <a:pos x="T2" y="T3"/>
                </a:cxn>
                <a:cxn ang="0">
                  <a:pos x="T4" y="T5"/>
                </a:cxn>
                <a:cxn ang="0">
                  <a:pos x="T6" y="T7"/>
                </a:cxn>
              </a:cxnLst>
              <a:rect l="0" t="0" r="r" b="b"/>
              <a:pathLst>
                <a:path w="489" h="478">
                  <a:moveTo>
                    <a:pt x="0" y="154"/>
                  </a:moveTo>
                  <a:lnTo>
                    <a:pt x="463" y="478"/>
                  </a:lnTo>
                  <a:lnTo>
                    <a:pt x="489" y="0"/>
                  </a:lnTo>
                  <a:lnTo>
                    <a:pt x="0" y="154"/>
                  </a:lnTo>
                  <a:close/>
                </a:path>
              </a:pathLst>
            </a:custGeom>
            <a:solidFill>
              <a:srgbClr val="FF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latin typeface="+mn-lt"/>
              </a:endParaRPr>
            </a:p>
          </p:txBody>
        </p:sp>
        <p:sp>
          <p:nvSpPr>
            <p:cNvPr id="362531" name="Freeform 35"/>
            <p:cNvSpPr>
              <a:spLocks/>
            </p:cNvSpPr>
            <p:nvPr/>
          </p:nvSpPr>
          <p:spPr bwMode="auto">
            <a:xfrm>
              <a:off x="2611" y="3033"/>
              <a:ext cx="213" cy="132"/>
            </a:xfrm>
            <a:custGeom>
              <a:avLst/>
              <a:gdLst>
                <a:gd name="T0" fmla="*/ 0 w 1707"/>
                <a:gd name="T1" fmla="*/ 689 h 1055"/>
                <a:gd name="T2" fmla="*/ 118 w 1707"/>
                <a:gd name="T3" fmla="*/ 517 h 1055"/>
                <a:gd name="T4" fmla="*/ 66 w 1707"/>
                <a:gd name="T5" fmla="*/ 431 h 1055"/>
                <a:gd name="T6" fmla="*/ 251 w 1707"/>
                <a:gd name="T7" fmla="*/ 258 h 1055"/>
                <a:gd name="T8" fmla="*/ 736 w 1707"/>
                <a:gd name="T9" fmla="*/ 43 h 1055"/>
                <a:gd name="T10" fmla="*/ 635 w 1707"/>
                <a:gd name="T11" fmla="*/ 173 h 1055"/>
                <a:gd name="T12" fmla="*/ 1004 w 1707"/>
                <a:gd name="T13" fmla="*/ 22 h 1055"/>
                <a:gd name="T14" fmla="*/ 1155 w 1707"/>
                <a:gd name="T15" fmla="*/ 0 h 1055"/>
                <a:gd name="T16" fmla="*/ 987 w 1707"/>
                <a:gd name="T17" fmla="*/ 151 h 1055"/>
                <a:gd name="T18" fmla="*/ 1457 w 1707"/>
                <a:gd name="T19" fmla="*/ 86 h 1055"/>
                <a:gd name="T20" fmla="*/ 1222 w 1707"/>
                <a:gd name="T21" fmla="*/ 215 h 1055"/>
                <a:gd name="T22" fmla="*/ 1590 w 1707"/>
                <a:gd name="T23" fmla="*/ 237 h 1055"/>
                <a:gd name="T24" fmla="*/ 1356 w 1707"/>
                <a:gd name="T25" fmla="*/ 302 h 1055"/>
                <a:gd name="T26" fmla="*/ 1707 w 1707"/>
                <a:gd name="T27" fmla="*/ 387 h 1055"/>
                <a:gd name="T28" fmla="*/ 1457 w 1707"/>
                <a:gd name="T29" fmla="*/ 431 h 1055"/>
                <a:gd name="T30" fmla="*/ 1707 w 1707"/>
                <a:gd name="T31" fmla="*/ 582 h 1055"/>
                <a:gd name="T32" fmla="*/ 1524 w 1707"/>
                <a:gd name="T33" fmla="*/ 624 h 1055"/>
                <a:gd name="T34" fmla="*/ 1658 w 1707"/>
                <a:gd name="T35" fmla="*/ 775 h 1055"/>
                <a:gd name="T36" fmla="*/ 1406 w 1707"/>
                <a:gd name="T37" fmla="*/ 1055 h 1055"/>
                <a:gd name="T38" fmla="*/ 1289 w 1707"/>
                <a:gd name="T39" fmla="*/ 904 h 1055"/>
                <a:gd name="T40" fmla="*/ 1155 w 1707"/>
                <a:gd name="T41" fmla="*/ 904 h 1055"/>
                <a:gd name="T42" fmla="*/ 972 w 1707"/>
                <a:gd name="T43" fmla="*/ 1055 h 1055"/>
                <a:gd name="T44" fmla="*/ 754 w 1707"/>
                <a:gd name="T45" fmla="*/ 775 h 1055"/>
                <a:gd name="T46" fmla="*/ 954 w 1707"/>
                <a:gd name="T47" fmla="*/ 624 h 1055"/>
                <a:gd name="T48" fmla="*/ 804 w 1707"/>
                <a:gd name="T49" fmla="*/ 624 h 1055"/>
                <a:gd name="T50" fmla="*/ 1004 w 1707"/>
                <a:gd name="T51" fmla="*/ 473 h 1055"/>
                <a:gd name="T52" fmla="*/ 786 w 1707"/>
                <a:gd name="T53" fmla="*/ 495 h 1055"/>
                <a:gd name="T54" fmla="*/ 1138 w 1707"/>
                <a:gd name="T55" fmla="*/ 344 h 1055"/>
                <a:gd name="T56" fmla="*/ 821 w 1707"/>
                <a:gd name="T57" fmla="*/ 387 h 1055"/>
                <a:gd name="T58" fmla="*/ 1138 w 1707"/>
                <a:gd name="T59" fmla="*/ 237 h 1055"/>
                <a:gd name="T60" fmla="*/ 754 w 1707"/>
                <a:gd name="T61" fmla="*/ 302 h 1055"/>
                <a:gd name="T62" fmla="*/ 888 w 1707"/>
                <a:gd name="T63" fmla="*/ 173 h 1055"/>
                <a:gd name="T64" fmla="*/ 553 w 1707"/>
                <a:gd name="T65" fmla="*/ 322 h 1055"/>
                <a:gd name="T66" fmla="*/ 435 w 1707"/>
                <a:gd name="T67" fmla="*/ 453 h 1055"/>
                <a:gd name="T68" fmla="*/ 670 w 1707"/>
                <a:gd name="T69" fmla="*/ 366 h 1055"/>
                <a:gd name="T70" fmla="*/ 553 w 1707"/>
                <a:gd name="T71" fmla="*/ 473 h 1055"/>
                <a:gd name="T72" fmla="*/ 653 w 1707"/>
                <a:gd name="T73" fmla="*/ 538 h 1055"/>
                <a:gd name="T74" fmla="*/ 686 w 1707"/>
                <a:gd name="T75" fmla="*/ 667 h 1055"/>
                <a:gd name="T76" fmla="*/ 502 w 1707"/>
                <a:gd name="T77" fmla="*/ 473 h 1055"/>
                <a:gd name="T78" fmla="*/ 301 w 1707"/>
                <a:gd name="T79" fmla="*/ 495 h 1055"/>
                <a:gd name="T80" fmla="*/ 185 w 1707"/>
                <a:gd name="T81" fmla="*/ 538 h 1055"/>
                <a:gd name="T82" fmla="*/ 0 w 1707"/>
                <a:gd name="T83" fmla="*/ 689 h 10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707" h="1055">
                  <a:moveTo>
                    <a:pt x="0" y="689"/>
                  </a:moveTo>
                  <a:lnTo>
                    <a:pt x="118" y="517"/>
                  </a:lnTo>
                  <a:lnTo>
                    <a:pt x="66" y="431"/>
                  </a:lnTo>
                  <a:lnTo>
                    <a:pt x="251" y="258"/>
                  </a:lnTo>
                  <a:lnTo>
                    <a:pt x="736" y="43"/>
                  </a:lnTo>
                  <a:lnTo>
                    <a:pt x="635" y="173"/>
                  </a:lnTo>
                  <a:lnTo>
                    <a:pt x="1004" y="22"/>
                  </a:lnTo>
                  <a:lnTo>
                    <a:pt x="1155" y="0"/>
                  </a:lnTo>
                  <a:lnTo>
                    <a:pt x="987" y="151"/>
                  </a:lnTo>
                  <a:lnTo>
                    <a:pt x="1457" y="86"/>
                  </a:lnTo>
                  <a:lnTo>
                    <a:pt x="1222" y="215"/>
                  </a:lnTo>
                  <a:lnTo>
                    <a:pt x="1590" y="237"/>
                  </a:lnTo>
                  <a:lnTo>
                    <a:pt x="1356" y="302"/>
                  </a:lnTo>
                  <a:lnTo>
                    <a:pt x="1707" y="387"/>
                  </a:lnTo>
                  <a:lnTo>
                    <a:pt x="1457" y="431"/>
                  </a:lnTo>
                  <a:lnTo>
                    <a:pt x="1707" y="582"/>
                  </a:lnTo>
                  <a:lnTo>
                    <a:pt x="1524" y="624"/>
                  </a:lnTo>
                  <a:lnTo>
                    <a:pt x="1658" y="775"/>
                  </a:lnTo>
                  <a:lnTo>
                    <a:pt x="1406" y="1055"/>
                  </a:lnTo>
                  <a:lnTo>
                    <a:pt x="1289" y="904"/>
                  </a:lnTo>
                  <a:lnTo>
                    <a:pt x="1155" y="904"/>
                  </a:lnTo>
                  <a:lnTo>
                    <a:pt x="972" y="1055"/>
                  </a:lnTo>
                  <a:lnTo>
                    <a:pt x="754" y="775"/>
                  </a:lnTo>
                  <a:lnTo>
                    <a:pt x="954" y="624"/>
                  </a:lnTo>
                  <a:lnTo>
                    <a:pt x="804" y="624"/>
                  </a:lnTo>
                  <a:lnTo>
                    <a:pt x="1004" y="473"/>
                  </a:lnTo>
                  <a:lnTo>
                    <a:pt x="786" y="495"/>
                  </a:lnTo>
                  <a:lnTo>
                    <a:pt x="1138" y="344"/>
                  </a:lnTo>
                  <a:lnTo>
                    <a:pt x="821" y="387"/>
                  </a:lnTo>
                  <a:lnTo>
                    <a:pt x="1138" y="237"/>
                  </a:lnTo>
                  <a:lnTo>
                    <a:pt x="754" y="302"/>
                  </a:lnTo>
                  <a:lnTo>
                    <a:pt x="888" y="173"/>
                  </a:lnTo>
                  <a:lnTo>
                    <a:pt x="553" y="322"/>
                  </a:lnTo>
                  <a:lnTo>
                    <a:pt x="435" y="453"/>
                  </a:lnTo>
                  <a:lnTo>
                    <a:pt x="670" y="366"/>
                  </a:lnTo>
                  <a:lnTo>
                    <a:pt x="553" y="473"/>
                  </a:lnTo>
                  <a:lnTo>
                    <a:pt x="653" y="538"/>
                  </a:lnTo>
                  <a:lnTo>
                    <a:pt x="686" y="667"/>
                  </a:lnTo>
                  <a:lnTo>
                    <a:pt x="502" y="473"/>
                  </a:lnTo>
                  <a:lnTo>
                    <a:pt x="301" y="495"/>
                  </a:lnTo>
                  <a:lnTo>
                    <a:pt x="185" y="538"/>
                  </a:lnTo>
                  <a:lnTo>
                    <a:pt x="0" y="689"/>
                  </a:lnTo>
                  <a:close/>
                </a:path>
              </a:pathLst>
            </a:custGeom>
            <a:solidFill>
              <a:srgbClr val="000000"/>
            </a:solidFill>
            <a:ln w="0">
              <a:solidFill>
                <a:srgbClr val="000000"/>
              </a:solidFill>
              <a:prstDash val="solid"/>
              <a:round/>
              <a:headEnd/>
              <a:tailEnd/>
            </a:ln>
          </p:spPr>
          <p:txBody>
            <a:bodyPr/>
            <a:lstStyle/>
            <a:p>
              <a:endParaRPr lang="en-US">
                <a:latin typeface="+mn-lt"/>
              </a:endParaRPr>
            </a:p>
          </p:txBody>
        </p:sp>
        <p:sp>
          <p:nvSpPr>
            <p:cNvPr id="362532" name="Freeform 36"/>
            <p:cNvSpPr>
              <a:spLocks/>
            </p:cNvSpPr>
            <p:nvPr/>
          </p:nvSpPr>
          <p:spPr bwMode="auto">
            <a:xfrm>
              <a:off x="2527" y="3133"/>
              <a:ext cx="61" cy="67"/>
            </a:xfrm>
            <a:custGeom>
              <a:avLst/>
              <a:gdLst>
                <a:gd name="T0" fmla="*/ 368 w 485"/>
                <a:gd name="T1" fmla="*/ 0 h 538"/>
                <a:gd name="T2" fmla="*/ 49 w 485"/>
                <a:gd name="T3" fmla="*/ 64 h 538"/>
                <a:gd name="T4" fmla="*/ 0 w 485"/>
                <a:gd name="T5" fmla="*/ 215 h 538"/>
                <a:gd name="T6" fmla="*/ 84 w 485"/>
                <a:gd name="T7" fmla="*/ 431 h 538"/>
                <a:gd name="T8" fmla="*/ 168 w 485"/>
                <a:gd name="T9" fmla="*/ 538 h 538"/>
                <a:gd name="T10" fmla="*/ 267 w 485"/>
                <a:gd name="T11" fmla="*/ 452 h 538"/>
                <a:gd name="T12" fmla="*/ 134 w 485"/>
                <a:gd name="T13" fmla="*/ 365 h 538"/>
                <a:gd name="T14" fmla="*/ 66 w 485"/>
                <a:gd name="T15" fmla="*/ 236 h 538"/>
                <a:gd name="T16" fmla="*/ 84 w 485"/>
                <a:gd name="T17" fmla="*/ 129 h 538"/>
                <a:gd name="T18" fmla="*/ 351 w 485"/>
                <a:gd name="T19" fmla="*/ 64 h 538"/>
                <a:gd name="T20" fmla="*/ 418 w 485"/>
                <a:gd name="T21" fmla="*/ 236 h 538"/>
                <a:gd name="T22" fmla="*/ 485 w 485"/>
                <a:gd name="T23" fmla="*/ 172 h 538"/>
                <a:gd name="T24" fmla="*/ 368 w 485"/>
                <a:gd name="T25" fmla="*/ 0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85" h="538">
                  <a:moveTo>
                    <a:pt x="368" y="0"/>
                  </a:moveTo>
                  <a:lnTo>
                    <a:pt x="49" y="64"/>
                  </a:lnTo>
                  <a:lnTo>
                    <a:pt x="0" y="215"/>
                  </a:lnTo>
                  <a:lnTo>
                    <a:pt x="84" y="431"/>
                  </a:lnTo>
                  <a:lnTo>
                    <a:pt x="168" y="538"/>
                  </a:lnTo>
                  <a:lnTo>
                    <a:pt x="267" y="452"/>
                  </a:lnTo>
                  <a:lnTo>
                    <a:pt x="134" y="365"/>
                  </a:lnTo>
                  <a:lnTo>
                    <a:pt x="66" y="236"/>
                  </a:lnTo>
                  <a:lnTo>
                    <a:pt x="84" y="129"/>
                  </a:lnTo>
                  <a:lnTo>
                    <a:pt x="351" y="64"/>
                  </a:lnTo>
                  <a:lnTo>
                    <a:pt x="418" y="236"/>
                  </a:lnTo>
                  <a:lnTo>
                    <a:pt x="485" y="172"/>
                  </a:lnTo>
                  <a:lnTo>
                    <a:pt x="368" y="0"/>
                  </a:lnTo>
                  <a:close/>
                </a:path>
              </a:pathLst>
            </a:custGeom>
            <a:solidFill>
              <a:srgbClr val="000000"/>
            </a:solidFill>
            <a:ln w="0">
              <a:solidFill>
                <a:srgbClr val="000000"/>
              </a:solidFill>
              <a:prstDash val="solid"/>
              <a:round/>
              <a:headEnd/>
              <a:tailEnd/>
            </a:ln>
          </p:spPr>
          <p:txBody>
            <a:bodyPr/>
            <a:lstStyle/>
            <a:p>
              <a:endParaRPr lang="en-US">
                <a:latin typeface="+mn-lt"/>
              </a:endParaRPr>
            </a:p>
          </p:txBody>
        </p:sp>
        <p:sp>
          <p:nvSpPr>
            <p:cNvPr id="362533" name="Freeform 37"/>
            <p:cNvSpPr>
              <a:spLocks/>
            </p:cNvSpPr>
            <p:nvPr/>
          </p:nvSpPr>
          <p:spPr bwMode="auto">
            <a:xfrm>
              <a:off x="2586" y="3122"/>
              <a:ext cx="153" cy="83"/>
            </a:xfrm>
            <a:custGeom>
              <a:avLst/>
              <a:gdLst>
                <a:gd name="T0" fmla="*/ 35 w 1223"/>
                <a:gd name="T1" fmla="*/ 21 h 667"/>
                <a:gd name="T2" fmla="*/ 234 w 1223"/>
                <a:gd name="T3" fmla="*/ 0 h 667"/>
                <a:gd name="T4" fmla="*/ 502 w 1223"/>
                <a:gd name="T5" fmla="*/ 0 h 667"/>
                <a:gd name="T6" fmla="*/ 618 w 1223"/>
                <a:gd name="T7" fmla="*/ 42 h 667"/>
                <a:gd name="T8" fmla="*/ 738 w 1223"/>
                <a:gd name="T9" fmla="*/ 322 h 667"/>
                <a:gd name="T10" fmla="*/ 1223 w 1223"/>
                <a:gd name="T11" fmla="*/ 322 h 667"/>
                <a:gd name="T12" fmla="*/ 703 w 1223"/>
                <a:gd name="T13" fmla="*/ 409 h 667"/>
                <a:gd name="T14" fmla="*/ 670 w 1223"/>
                <a:gd name="T15" fmla="*/ 646 h 667"/>
                <a:gd name="T16" fmla="*/ 569 w 1223"/>
                <a:gd name="T17" fmla="*/ 667 h 667"/>
                <a:gd name="T18" fmla="*/ 402 w 1223"/>
                <a:gd name="T19" fmla="*/ 667 h 667"/>
                <a:gd name="T20" fmla="*/ 252 w 1223"/>
                <a:gd name="T21" fmla="*/ 624 h 667"/>
                <a:gd name="T22" fmla="*/ 0 w 1223"/>
                <a:gd name="T23" fmla="*/ 387 h 667"/>
                <a:gd name="T24" fmla="*/ 35 w 1223"/>
                <a:gd name="T25" fmla="*/ 344 h 667"/>
                <a:gd name="T26" fmla="*/ 319 w 1223"/>
                <a:gd name="T27" fmla="*/ 581 h 667"/>
                <a:gd name="T28" fmla="*/ 520 w 1223"/>
                <a:gd name="T29" fmla="*/ 581 h 667"/>
                <a:gd name="T30" fmla="*/ 603 w 1223"/>
                <a:gd name="T31" fmla="*/ 538 h 667"/>
                <a:gd name="T32" fmla="*/ 586 w 1223"/>
                <a:gd name="T33" fmla="*/ 301 h 667"/>
                <a:gd name="T34" fmla="*/ 520 w 1223"/>
                <a:gd name="T35" fmla="*/ 107 h 667"/>
                <a:gd name="T36" fmla="*/ 234 w 1223"/>
                <a:gd name="T37" fmla="*/ 64 h 667"/>
                <a:gd name="T38" fmla="*/ 84 w 1223"/>
                <a:gd name="T39" fmla="*/ 64 h 667"/>
                <a:gd name="T40" fmla="*/ 35 w 1223"/>
                <a:gd name="T41" fmla="*/ 150 h 667"/>
                <a:gd name="T42" fmla="*/ 17 w 1223"/>
                <a:gd name="T43" fmla="*/ 107 h 667"/>
                <a:gd name="T44" fmla="*/ 35 w 1223"/>
                <a:gd name="T45" fmla="*/ 21 h 6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23" h="667">
                  <a:moveTo>
                    <a:pt x="35" y="21"/>
                  </a:moveTo>
                  <a:lnTo>
                    <a:pt x="234" y="0"/>
                  </a:lnTo>
                  <a:lnTo>
                    <a:pt x="502" y="0"/>
                  </a:lnTo>
                  <a:lnTo>
                    <a:pt x="618" y="42"/>
                  </a:lnTo>
                  <a:lnTo>
                    <a:pt x="738" y="322"/>
                  </a:lnTo>
                  <a:lnTo>
                    <a:pt x="1223" y="322"/>
                  </a:lnTo>
                  <a:lnTo>
                    <a:pt x="703" y="409"/>
                  </a:lnTo>
                  <a:lnTo>
                    <a:pt x="670" y="646"/>
                  </a:lnTo>
                  <a:lnTo>
                    <a:pt x="569" y="667"/>
                  </a:lnTo>
                  <a:lnTo>
                    <a:pt x="402" y="667"/>
                  </a:lnTo>
                  <a:lnTo>
                    <a:pt x="252" y="624"/>
                  </a:lnTo>
                  <a:lnTo>
                    <a:pt x="0" y="387"/>
                  </a:lnTo>
                  <a:lnTo>
                    <a:pt x="35" y="344"/>
                  </a:lnTo>
                  <a:lnTo>
                    <a:pt x="319" y="581"/>
                  </a:lnTo>
                  <a:lnTo>
                    <a:pt x="520" y="581"/>
                  </a:lnTo>
                  <a:lnTo>
                    <a:pt x="603" y="538"/>
                  </a:lnTo>
                  <a:lnTo>
                    <a:pt x="586" y="301"/>
                  </a:lnTo>
                  <a:lnTo>
                    <a:pt x="520" y="107"/>
                  </a:lnTo>
                  <a:lnTo>
                    <a:pt x="234" y="64"/>
                  </a:lnTo>
                  <a:lnTo>
                    <a:pt x="84" y="64"/>
                  </a:lnTo>
                  <a:lnTo>
                    <a:pt x="35" y="150"/>
                  </a:lnTo>
                  <a:lnTo>
                    <a:pt x="17" y="107"/>
                  </a:lnTo>
                  <a:lnTo>
                    <a:pt x="35" y="21"/>
                  </a:lnTo>
                  <a:close/>
                </a:path>
              </a:pathLst>
            </a:custGeom>
            <a:solidFill>
              <a:srgbClr val="000000"/>
            </a:solidFill>
            <a:ln w="0">
              <a:solidFill>
                <a:srgbClr val="000000"/>
              </a:solidFill>
              <a:prstDash val="solid"/>
              <a:round/>
              <a:headEnd/>
              <a:tailEnd/>
            </a:ln>
          </p:spPr>
          <p:txBody>
            <a:bodyPr/>
            <a:lstStyle/>
            <a:p>
              <a:endParaRPr lang="en-US">
                <a:latin typeface="+mn-lt"/>
              </a:endParaRPr>
            </a:p>
          </p:txBody>
        </p:sp>
        <p:sp>
          <p:nvSpPr>
            <p:cNvPr id="362534" name="Freeform 38"/>
            <p:cNvSpPr>
              <a:spLocks/>
            </p:cNvSpPr>
            <p:nvPr/>
          </p:nvSpPr>
          <p:spPr bwMode="auto">
            <a:xfrm>
              <a:off x="2518" y="3142"/>
              <a:ext cx="182" cy="107"/>
            </a:xfrm>
            <a:custGeom>
              <a:avLst/>
              <a:gdLst>
                <a:gd name="T0" fmla="*/ 514 w 1454"/>
                <a:gd name="T1" fmla="*/ 252 h 857"/>
                <a:gd name="T2" fmla="*/ 380 w 1454"/>
                <a:gd name="T3" fmla="*/ 435 h 857"/>
                <a:gd name="T4" fmla="*/ 71 w 1454"/>
                <a:gd name="T5" fmla="*/ 652 h 857"/>
                <a:gd name="T6" fmla="*/ 35 w 1454"/>
                <a:gd name="T7" fmla="*/ 743 h 857"/>
                <a:gd name="T8" fmla="*/ 115 w 1454"/>
                <a:gd name="T9" fmla="*/ 799 h 857"/>
                <a:gd name="T10" fmla="*/ 239 w 1454"/>
                <a:gd name="T11" fmla="*/ 788 h 857"/>
                <a:gd name="T12" fmla="*/ 488 w 1454"/>
                <a:gd name="T13" fmla="*/ 685 h 857"/>
                <a:gd name="T14" fmla="*/ 639 w 1454"/>
                <a:gd name="T15" fmla="*/ 674 h 857"/>
                <a:gd name="T16" fmla="*/ 744 w 1454"/>
                <a:gd name="T17" fmla="*/ 582 h 857"/>
                <a:gd name="T18" fmla="*/ 1454 w 1454"/>
                <a:gd name="T19" fmla="*/ 719 h 857"/>
                <a:gd name="T20" fmla="*/ 886 w 1454"/>
                <a:gd name="T21" fmla="*/ 685 h 857"/>
                <a:gd name="T22" fmla="*/ 780 w 1454"/>
                <a:gd name="T23" fmla="*/ 708 h 857"/>
                <a:gd name="T24" fmla="*/ 682 w 1454"/>
                <a:gd name="T25" fmla="*/ 788 h 857"/>
                <a:gd name="T26" fmla="*/ 567 w 1454"/>
                <a:gd name="T27" fmla="*/ 845 h 857"/>
                <a:gd name="T28" fmla="*/ 478 w 1454"/>
                <a:gd name="T29" fmla="*/ 857 h 857"/>
                <a:gd name="T30" fmla="*/ 354 w 1454"/>
                <a:gd name="T31" fmla="*/ 833 h 857"/>
                <a:gd name="T32" fmla="*/ 317 w 1454"/>
                <a:gd name="T33" fmla="*/ 799 h 857"/>
                <a:gd name="T34" fmla="*/ 169 w 1454"/>
                <a:gd name="T35" fmla="*/ 845 h 857"/>
                <a:gd name="T36" fmla="*/ 61 w 1454"/>
                <a:gd name="T37" fmla="*/ 811 h 857"/>
                <a:gd name="T38" fmla="*/ 0 w 1454"/>
                <a:gd name="T39" fmla="*/ 754 h 857"/>
                <a:gd name="T40" fmla="*/ 8 w 1454"/>
                <a:gd name="T41" fmla="*/ 652 h 857"/>
                <a:gd name="T42" fmla="*/ 61 w 1454"/>
                <a:gd name="T43" fmla="*/ 571 h 857"/>
                <a:gd name="T44" fmla="*/ 176 w 1454"/>
                <a:gd name="T45" fmla="*/ 514 h 857"/>
                <a:gd name="T46" fmla="*/ 354 w 1454"/>
                <a:gd name="T47" fmla="*/ 424 h 857"/>
                <a:gd name="T48" fmla="*/ 619 w 1454"/>
                <a:gd name="T49" fmla="*/ 0 h 857"/>
                <a:gd name="T50" fmla="*/ 514 w 1454"/>
                <a:gd name="T51" fmla="*/ 252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54" h="857">
                  <a:moveTo>
                    <a:pt x="514" y="252"/>
                  </a:moveTo>
                  <a:lnTo>
                    <a:pt x="380" y="435"/>
                  </a:lnTo>
                  <a:lnTo>
                    <a:pt x="71" y="652"/>
                  </a:lnTo>
                  <a:lnTo>
                    <a:pt x="35" y="743"/>
                  </a:lnTo>
                  <a:lnTo>
                    <a:pt x="115" y="799"/>
                  </a:lnTo>
                  <a:lnTo>
                    <a:pt x="239" y="788"/>
                  </a:lnTo>
                  <a:lnTo>
                    <a:pt x="488" y="685"/>
                  </a:lnTo>
                  <a:lnTo>
                    <a:pt x="639" y="674"/>
                  </a:lnTo>
                  <a:lnTo>
                    <a:pt x="744" y="582"/>
                  </a:lnTo>
                  <a:lnTo>
                    <a:pt x="1454" y="719"/>
                  </a:lnTo>
                  <a:lnTo>
                    <a:pt x="886" y="685"/>
                  </a:lnTo>
                  <a:lnTo>
                    <a:pt x="780" y="708"/>
                  </a:lnTo>
                  <a:lnTo>
                    <a:pt x="682" y="788"/>
                  </a:lnTo>
                  <a:lnTo>
                    <a:pt x="567" y="845"/>
                  </a:lnTo>
                  <a:lnTo>
                    <a:pt x="478" y="857"/>
                  </a:lnTo>
                  <a:lnTo>
                    <a:pt x="354" y="833"/>
                  </a:lnTo>
                  <a:lnTo>
                    <a:pt x="317" y="799"/>
                  </a:lnTo>
                  <a:lnTo>
                    <a:pt x="169" y="845"/>
                  </a:lnTo>
                  <a:lnTo>
                    <a:pt x="61" y="811"/>
                  </a:lnTo>
                  <a:lnTo>
                    <a:pt x="0" y="754"/>
                  </a:lnTo>
                  <a:lnTo>
                    <a:pt x="8" y="652"/>
                  </a:lnTo>
                  <a:lnTo>
                    <a:pt x="61" y="571"/>
                  </a:lnTo>
                  <a:lnTo>
                    <a:pt x="176" y="514"/>
                  </a:lnTo>
                  <a:lnTo>
                    <a:pt x="354" y="424"/>
                  </a:lnTo>
                  <a:lnTo>
                    <a:pt x="619" y="0"/>
                  </a:lnTo>
                  <a:lnTo>
                    <a:pt x="514" y="252"/>
                  </a:lnTo>
                  <a:close/>
                </a:path>
              </a:pathLst>
            </a:custGeom>
            <a:solidFill>
              <a:srgbClr val="000000"/>
            </a:solidFill>
            <a:ln w="0">
              <a:solidFill>
                <a:srgbClr val="000000"/>
              </a:solidFill>
              <a:prstDash val="solid"/>
              <a:round/>
              <a:headEnd/>
              <a:tailEnd/>
            </a:ln>
          </p:spPr>
          <p:txBody>
            <a:bodyPr/>
            <a:lstStyle/>
            <a:p>
              <a:endParaRPr lang="en-US">
                <a:latin typeface="+mn-lt"/>
              </a:endParaRPr>
            </a:p>
          </p:txBody>
        </p:sp>
        <p:sp>
          <p:nvSpPr>
            <p:cNvPr id="362535" name="Freeform 39"/>
            <p:cNvSpPr>
              <a:spLocks/>
            </p:cNvSpPr>
            <p:nvPr/>
          </p:nvSpPr>
          <p:spPr bwMode="auto">
            <a:xfrm>
              <a:off x="2574" y="3236"/>
              <a:ext cx="145" cy="57"/>
            </a:xfrm>
            <a:custGeom>
              <a:avLst/>
              <a:gdLst>
                <a:gd name="T0" fmla="*/ 0 w 1162"/>
                <a:gd name="T1" fmla="*/ 147 h 456"/>
                <a:gd name="T2" fmla="*/ 134 w 1162"/>
                <a:gd name="T3" fmla="*/ 171 h 456"/>
                <a:gd name="T4" fmla="*/ 302 w 1162"/>
                <a:gd name="T5" fmla="*/ 160 h 456"/>
                <a:gd name="T6" fmla="*/ 489 w 1162"/>
                <a:gd name="T7" fmla="*/ 147 h 456"/>
                <a:gd name="T8" fmla="*/ 683 w 1162"/>
                <a:gd name="T9" fmla="*/ 103 h 456"/>
                <a:gd name="T10" fmla="*/ 817 w 1162"/>
                <a:gd name="T11" fmla="*/ 45 h 456"/>
                <a:gd name="T12" fmla="*/ 906 w 1162"/>
                <a:gd name="T13" fmla="*/ 0 h 456"/>
                <a:gd name="T14" fmla="*/ 1038 w 1162"/>
                <a:gd name="T15" fmla="*/ 24 h 456"/>
                <a:gd name="T16" fmla="*/ 1153 w 1162"/>
                <a:gd name="T17" fmla="*/ 91 h 456"/>
                <a:gd name="T18" fmla="*/ 1162 w 1162"/>
                <a:gd name="T19" fmla="*/ 182 h 456"/>
                <a:gd name="T20" fmla="*/ 1117 w 1162"/>
                <a:gd name="T21" fmla="*/ 342 h 456"/>
                <a:gd name="T22" fmla="*/ 950 w 1162"/>
                <a:gd name="T23" fmla="*/ 421 h 456"/>
                <a:gd name="T24" fmla="*/ 746 w 1162"/>
                <a:gd name="T25" fmla="*/ 456 h 456"/>
                <a:gd name="T26" fmla="*/ 496 w 1162"/>
                <a:gd name="T27" fmla="*/ 434 h 456"/>
                <a:gd name="T28" fmla="*/ 319 w 1162"/>
                <a:gd name="T29" fmla="*/ 410 h 456"/>
                <a:gd name="T30" fmla="*/ 266 w 1162"/>
                <a:gd name="T31" fmla="*/ 387 h 456"/>
                <a:gd name="T32" fmla="*/ 286 w 1162"/>
                <a:gd name="T33" fmla="*/ 331 h 456"/>
                <a:gd name="T34" fmla="*/ 391 w 1162"/>
                <a:gd name="T35" fmla="*/ 387 h 456"/>
                <a:gd name="T36" fmla="*/ 550 w 1162"/>
                <a:gd name="T37" fmla="*/ 410 h 456"/>
                <a:gd name="T38" fmla="*/ 746 w 1162"/>
                <a:gd name="T39" fmla="*/ 410 h 456"/>
                <a:gd name="T40" fmla="*/ 887 w 1162"/>
                <a:gd name="T41" fmla="*/ 365 h 456"/>
                <a:gd name="T42" fmla="*/ 976 w 1162"/>
                <a:gd name="T43" fmla="*/ 319 h 456"/>
                <a:gd name="T44" fmla="*/ 1029 w 1162"/>
                <a:gd name="T45" fmla="*/ 216 h 456"/>
                <a:gd name="T46" fmla="*/ 1021 w 1162"/>
                <a:gd name="T47" fmla="*/ 136 h 456"/>
                <a:gd name="T48" fmla="*/ 940 w 1162"/>
                <a:gd name="T49" fmla="*/ 91 h 456"/>
                <a:gd name="T50" fmla="*/ 825 w 1162"/>
                <a:gd name="T51" fmla="*/ 103 h 456"/>
                <a:gd name="T52" fmla="*/ 657 w 1162"/>
                <a:gd name="T53" fmla="*/ 160 h 456"/>
                <a:gd name="T54" fmla="*/ 462 w 1162"/>
                <a:gd name="T55" fmla="*/ 194 h 456"/>
                <a:gd name="T56" fmla="*/ 276 w 1162"/>
                <a:gd name="T57" fmla="*/ 216 h 456"/>
                <a:gd name="T58" fmla="*/ 125 w 1162"/>
                <a:gd name="T59" fmla="*/ 216 h 456"/>
                <a:gd name="T60" fmla="*/ 10 w 1162"/>
                <a:gd name="T61" fmla="*/ 194 h 456"/>
                <a:gd name="T62" fmla="*/ 0 w 1162"/>
                <a:gd name="T63" fmla="*/ 147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62" h="456">
                  <a:moveTo>
                    <a:pt x="0" y="147"/>
                  </a:moveTo>
                  <a:lnTo>
                    <a:pt x="134" y="171"/>
                  </a:lnTo>
                  <a:lnTo>
                    <a:pt x="302" y="160"/>
                  </a:lnTo>
                  <a:lnTo>
                    <a:pt x="489" y="147"/>
                  </a:lnTo>
                  <a:lnTo>
                    <a:pt x="683" y="103"/>
                  </a:lnTo>
                  <a:lnTo>
                    <a:pt x="817" y="45"/>
                  </a:lnTo>
                  <a:lnTo>
                    <a:pt x="906" y="0"/>
                  </a:lnTo>
                  <a:lnTo>
                    <a:pt x="1038" y="24"/>
                  </a:lnTo>
                  <a:lnTo>
                    <a:pt x="1153" y="91"/>
                  </a:lnTo>
                  <a:lnTo>
                    <a:pt x="1162" y="182"/>
                  </a:lnTo>
                  <a:lnTo>
                    <a:pt x="1117" y="342"/>
                  </a:lnTo>
                  <a:lnTo>
                    <a:pt x="950" y="421"/>
                  </a:lnTo>
                  <a:lnTo>
                    <a:pt x="746" y="456"/>
                  </a:lnTo>
                  <a:lnTo>
                    <a:pt x="496" y="434"/>
                  </a:lnTo>
                  <a:lnTo>
                    <a:pt x="319" y="410"/>
                  </a:lnTo>
                  <a:lnTo>
                    <a:pt x="266" y="387"/>
                  </a:lnTo>
                  <a:lnTo>
                    <a:pt x="286" y="331"/>
                  </a:lnTo>
                  <a:lnTo>
                    <a:pt x="391" y="387"/>
                  </a:lnTo>
                  <a:lnTo>
                    <a:pt x="550" y="410"/>
                  </a:lnTo>
                  <a:lnTo>
                    <a:pt x="746" y="410"/>
                  </a:lnTo>
                  <a:lnTo>
                    <a:pt x="887" y="365"/>
                  </a:lnTo>
                  <a:lnTo>
                    <a:pt x="976" y="319"/>
                  </a:lnTo>
                  <a:lnTo>
                    <a:pt x="1029" y="216"/>
                  </a:lnTo>
                  <a:lnTo>
                    <a:pt x="1021" y="136"/>
                  </a:lnTo>
                  <a:lnTo>
                    <a:pt x="940" y="91"/>
                  </a:lnTo>
                  <a:lnTo>
                    <a:pt x="825" y="103"/>
                  </a:lnTo>
                  <a:lnTo>
                    <a:pt x="657" y="160"/>
                  </a:lnTo>
                  <a:lnTo>
                    <a:pt x="462" y="194"/>
                  </a:lnTo>
                  <a:lnTo>
                    <a:pt x="276" y="216"/>
                  </a:lnTo>
                  <a:lnTo>
                    <a:pt x="125" y="216"/>
                  </a:lnTo>
                  <a:lnTo>
                    <a:pt x="10" y="194"/>
                  </a:lnTo>
                  <a:lnTo>
                    <a:pt x="0" y="147"/>
                  </a:lnTo>
                  <a:close/>
                </a:path>
              </a:pathLst>
            </a:custGeom>
            <a:solidFill>
              <a:srgbClr val="000000"/>
            </a:solidFill>
            <a:ln w="0">
              <a:solidFill>
                <a:srgbClr val="000000"/>
              </a:solidFill>
              <a:prstDash val="solid"/>
              <a:round/>
              <a:headEnd/>
              <a:tailEnd/>
            </a:ln>
          </p:spPr>
          <p:txBody>
            <a:bodyPr/>
            <a:lstStyle/>
            <a:p>
              <a:endParaRPr lang="en-US">
                <a:latin typeface="+mn-lt"/>
              </a:endParaRPr>
            </a:p>
          </p:txBody>
        </p:sp>
        <p:sp>
          <p:nvSpPr>
            <p:cNvPr id="362536" name="Freeform 40"/>
            <p:cNvSpPr>
              <a:spLocks/>
            </p:cNvSpPr>
            <p:nvPr/>
          </p:nvSpPr>
          <p:spPr bwMode="auto">
            <a:xfrm>
              <a:off x="2589" y="3128"/>
              <a:ext cx="327" cy="218"/>
            </a:xfrm>
            <a:custGeom>
              <a:avLst/>
              <a:gdLst>
                <a:gd name="T0" fmla="*/ 134 w 2614"/>
                <a:gd name="T1" fmla="*/ 1391 h 1744"/>
                <a:gd name="T2" fmla="*/ 310 w 2614"/>
                <a:gd name="T3" fmla="*/ 1438 h 1744"/>
                <a:gd name="T4" fmla="*/ 230 w 2614"/>
                <a:gd name="T5" fmla="*/ 1562 h 1744"/>
                <a:gd name="T6" fmla="*/ 391 w 2614"/>
                <a:gd name="T7" fmla="*/ 1675 h 1744"/>
                <a:gd name="T8" fmla="*/ 710 w 2614"/>
                <a:gd name="T9" fmla="*/ 1642 h 1744"/>
                <a:gd name="T10" fmla="*/ 966 w 2614"/>
                <a:gd name="T11" fmla="*/ 1425 h 1744"/>
                <a:gd name="T12" fmla="*/ 1091 w 2614"/>
                <a:gd name="T13" fmla="*/ 1186 h 1744"/>
                <a:gd name="T14" fmla="*/ 1161 w 2614"/>
                <a:gd name="T15" fmla="*/ 891 h 1744"/>
                <a:gd name="T16" fmla="*/ 1188 w 2614"/>
                <a:gd name="T17" fmla="*/ 684 h 1744"/>
                <a:gd name="T18" fmla="*/ 1206 w 2614"/>
                <a:gd name="T19" fmla="*/ 446 h 1744"/>
                <a:gd name="T20" fmla="*/ 1392 w 2614"/>
                <a:gd name="T21" fmla="*/ 309 h 1744"/>
                <a:gd name="T22" fmla="*/ 1551 w 2614"/>
                <a:gd name="T23" fmla="*/ 332 h 1744"/>
                <a:gd name="T24" fmla="*/ 1967 w 2614"/>
                <a:gd name="T25" fmla="*/ 103 h 1744"/>
                <a:gd name="T26" fmla="*/ 2446 w 2614"/>
                <a:gd name="T27" fmla="*/ 0 h 1744"/>
                <a:gd name="T28" fmla="*/ 2588 w 2614"/>
                <a:gd name="T29" fmla="*/ 411 h 1744"/>
                <a:gd name="T30" fmla="*/ 2598 w 2614"/>
                <a:gd name="T31" fmla="*/ 730 h 1744"/>
                <a:gd name="T32" fmla="*/ 2226 w 2614"/>
                <a:gd name="T33" fmla="*/ 798 h 1744"/>
                <a:gd name="T34" fmla="*/ 1977 w 2614"/>
                <a:gd name="T35" fmla="*/ 981 h 1744"/>
                <a:gd name="T36" fmla="*/ 2128 w 2614"/>
                <a:gd name="T37" fmla="*/ 1288 h 1744"/>
                <a:gd name="T38" fmla="*/ 2437 w 2614"/>
                <a:gd name="T39" fmla="*/ 1506 h 1744"/>
                <a:gd name="T40" fmla="*/ 2020 w 2614"/>
                <a:gd name="T41" fmla="*/ 1380 h 1744"/>
                <a:gd name="T42" fmla="*/ 1516 w 2614"/>
                <a:gd name="T43" fmla="*/ 1346 h 1744"/>
                <a:gd name="T44" fmla="*/ 1267 w 2614"/>
                <a:gd name="T45" fmla="*/ 1448 h 1744"/>
                <a:gd name="T46" fmla="*/ 1170 w 2614"/>
                <a:gd name="T47" fmla="*/ 1083 h 1744"/>
                <a:gd name="T48" fmla="*/ 948 w 2614"/>
                <a:gd name="T49" fmla="*/ 1528 h 1744"/>
                <a:gd name="T50" fmla="*/ 877 w 2614"/>
                <a:gd name="T51" fmla="*/ 1585 h 1744"/>
                <a:gd name="T52" fmla="*/ 664 w 2614"/>
                <a:gd name="T53" fmla="*/ 1744 h 1744"/>
                <a:gd name="T54" fmla="*/ 506 w 2614"/>
                <a:gd name="T55" fmla="*/ 1744 h 1744"/>
                <a:gd name="T56" fmla="*/ 283 w 2614"/>
                <a:gd name="T57" fmla="*/ 1699 h 1744"/>
                <a:gd name="T58" fmla="*/ 177 w 2614"/>
                <a:gd name="T59" fmla="*/ 1562 h 1744"/>
                <a:gd name="T60" fmla="*/ 105 w 2614"/>
                <a:gd name="T61" fmla="*/ 1403 h 1744"/>
                <a:gd name="T62" fmla="*/ 0 w 2614"/>
                <a:gd name="T63" fmla="*/ 1198 h 1744"/>
                <a:gd name="T64" fmla="*/ 72 w 2614"/>
                <a:gd name="T65" fmla="*/ 1175 h 17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614" h="1744">
                  <a:moveTo>
                    <a:pt x="72" y="1277"/>
                  </a:moveTo>
                  <a:lnTo>
                    <a:pt x="134" y="1391"/>
                  </a:lnTo>
                  <a:lnTo>
                    <a:pt x="204" y="1425"/>
                  </a:lnTo>
                  <a:lnTo>
                    <a:pt x="310" y="1438"/>
                  </a:lnTo>
                  <a:lnTo>
                    <a:pt x="239" y="1483"/>
                  </a:lnTo>
                  <a:lnTo>
                    <a:pt x="230" y="1562"/>
                  </a:lnTo>
                  <a:lnTo>
                    <a:pt x="292" y="1642"/>
                  </a:lnTo>
                  <a:lnTo>
                    <a:pt x="391" y="1675"/>
                  </a:lnTo>
                  <a:lnTo>
                    <a:pt x="541" y="1688"/>
                  </a:lnTo>
                  <a:lnTo>
                    <a:pt x="710" y="1642"/>
                  </a:lnTo>
                  <a:lnTo>
                    <a:pt x="869" y="1552"/>
                  </a:lnTo>
                  <a:lnTo>
                    <a:pt x="966" y="1425"/>
                  </a:lnTo>
                  <a:lnTo>
                    <a:pt x="1019" y="1288"/>
                  </a:lnTo>
                  <a:lnTo>
                    <a:pt x="1091" y="1186"/>
                  </a:lnTo>
                  <a:lnTo>
                    <a:pt x="1143" y="1038"/>
                  </a:lnTo>
                  <a:lnTo>
                    <a:pt x="1161" y="891"/>
                  </a:lnTo>
                  <a:lnTo>
                    <a:pt x="1152" y="787"/>
                  </a:lnTo>
                  <a:lnTo>
                    <a:pt x="1188" y="684"/>
                  </a:lnTo>
                  <a:lnTo>
                    <a:pt x="1206" y="571"/>
                  </a:lnTo>
                  <a:lnTo>
                    <a:pt x="1206" y="446"/>
                  </a:lnTo>
                  <a:lnTo>
                    <a:pt x="1277" y="353"/>
                  </a:lnTo>
                  <a:lnTo>
                    <a:pt x="1392" y="309"/>
                  </a:lnTo>
                  <a:lnTo>
                    <a:pt x="1471" y="365"/>
                  </a:lnTo>
                  <a:lnTo>
                    <a:pt x="1551" y="332"/>
                  </a:lnTo>
                  <a:lnTo>
                    <a:pt x="1816" y="171"/>
                  </a:lnTo>
                  <a:lnTo>
                    <a:pt x="1967" y="103"/>
                  </a:lnTo>
                  <a:lnTo>
                    <a:pt x="2144" y="58"/>
                  </a:lnTo>
                  <a:lnTo>
                    <a:pt x="2446" y="0"/>
                  </a:lnTo>
                  <a:lnTo>
                    <a:pt x="2526" y="182"/>
                  </a:lnTo>
                  <a:lnTo>
                    <a:pt x="2588" y="411"/>
                  </a:lnTo>
                  <a:lnTo>
                    <a:pt x="2614" y="627"/>
                  </a:lnTo>
                  <a:lnTo>
                    <a:pt x="2598" y="730"/>
                  </a:lnTo>
                  <a:lnTo>
                    <a:pt x="2437" y="730"/>
                  </a:lnTo>
                  <a:lnTo>
                    <a:pt x="2226" y="798"/>
                  </a:lnTo>
                  <a:lnTo>
                    <a:pt x="2075" y="891"/>
                  </a:lnTo>
                  <a:lnTo>
                    <a:pt x="1977" y="981"/>
                  </a:lnTo>
                  <a:lnTo>
                    <a:pt x="2020" y="1117"/>
                  </a:lnTo>
                  <a:lnTo>
                    <a:pt x="2128" y="1288"/>
                  </a:lnTo>
                  <a:lnTo>
                    <a:pt x="2322" y="1448"/>
                  </a:lnTo>
                  <a:lnTo>
                    <a:pt x="2437" y="1506"/>
                  </a:lnTo>
                  <a:lnTo>
                    <a:pt x="2226" y="1472"/>
                  </a:lnTo>
                  <a:lnTo>
                    <a:pt x="2020" y="1380"/>
                  </a:lnTo>
                  <a:lnTo>
                    <a:pt x="1773" y="1346"/>
                  </a:lnTo>
                  <a:lnTo>
                    <a:pt x="1516" y="1346"/>
                  </a:lnTo>
                  <a:lnTo>
                    <a:pt x="1365" y="1403"/>
                  </a:lnTo>
                  <a:lnTo>
                    <a:pt x="1267" y="1448"/>
                  </a:lnTo>
                  <a:lnTo>
                    <a:pt x="1188" y="1266"/>
                  </a:lnTo>
                  <a:lnTo>
                    <a:pt x="1170" y="1083"/>
                  </a:lnTo>
                  <a:lnTo>
                    <a:pt x="1063" y="1380"/>
                  </a:lnTo>
                  <a:lnTo>
                    <a:pt x="948" y="1528"/>
                  </a:lnTo>
                  <a:lnTo>
                    <a:pt x="1028" y="1607"/>
                  </a:lnTo>
                  <a:lnTo>
                    <a:pt x="877" y="1585"/>
                  </a:lnTo>
                  <a:lnTo>
                    <a:pt x="700" y="1675"/>
                  </a:lnTo>
                  <a:lnTo>
                    <a:pt x="664" y="1744"/>
                  </a:lnTo>
                  <a:lnTo>
                    <a:pt x="621" y="1733"/>
                  </a:lnTo>
                  <a:lnTo>
                    <a:pt x="506" y="1744"/>
                  </a:lnTo>
                  <a:lnTo>
                    <a:pt x="371" y="1722"/>
                  </a:lnTo>
                  <a:lnTo>
                    <a:pt x="283" y="1699"/>
                  </a:lnTo>
                  <a:lnTo>
                    <a:pt x="194" y="1642"/>
                  </a:lnTo>
                  <a:lnTo>
                    <a:pt x="177" y="1562"/>
                  </a:lnTo>
                  <a:lnTo>
                    <a:pt x="168" y="1483"/>
                  </a:lnTo>
                  <a:lnTo>
                    <a:pt x="105" y="1403"/>
                  </a:lnTo>
                  <a:lnTo>
                    <a:pt x="36" y="1301"/>
                  </a:lnTo>
                  <a:lnTo>
                    <a:pt x="0" y="1198"/>
                  </a:lnTo>
                  <a:lnTo>
                    <a:pt x="0" y="1117"/>
                  </a:lnTo>
                  <a:lnTo>
                    <a:pt x="72" y="1175"/>
                  </a:lnTo>
                  <a:lnTo>
                    <a:pt x="72" y="1277"/>
                  </a:lnTo>
                  <a:close/>
                </a:path>
              </a:pathLst>
            </a:custGeom>
            <a:solidFill>
              <a:srgbClr val="000000"/>
            </a:solidFill>
            <a:ln w="0">
              <a:solidFill>
                <a:srgbClr val="000000"/>
              </a:solidFill>
              <a:prstDash val="solid"/>
              <a:round/>
              <a:headEnd/>
              <a:tailEnd/>
            </a:ln>
          </p:spPr>
          <p:txBody>
            <a:bodyPr/>
            <a:lstStyle/>
            <a:p>
              <a:endParaRPr lang="en-US">
                <a:latin typeface="+mn-lt"/>
              </a:endParaRPr>
            </a:p>
          </p:txBody>
        </p:sp>
        <p:sp>
          <p:nvSpPr>
            <p:cNvPr id="362537" name="Freeform 41"/>
            <p:cNvSpPr>
              <a:spLocks/>
            </p:cNvSpPr>
            <p:nvPr/>
          </p:nvSpPr>
          <p:spPr bwMode="auto">
            <a:xfrm>
              <a:off x="2902" y="3118"/>
              <a:ext cx="53" cy="73"/>
            </a:xfrm>
            <a:custGeom>
              <a:avLst/>
              <a:gdLst>
                <a:gd name="T0" fmla="*/ 196 w 426"/>
                <a:gd name="T1" fmla="*/ 35 h 583"/>
                <a:gd name="T2" fmla="*/ 285 w 426"/>
                <a:gd name="T3" fmla="*/ 183 h 583"/>
                <a:gd name="T4" fmla="*/ 319 w 426"/>
                <a:gd name="T5" fmla="*/ 389 h 583"/>
                <a:gd name="T6" fmla="*/ 329 w 426"/>
                <a:gd name="T7" fmla="*/ 515 h 583"/>
                <a:gd name="T8" fmla="*/ 115 w 426"/>
                <a:gd name="T9" fmla="*/ 526 h 583"/>
                <a:gd name="T10" fmla="*/ 133 w 426"/>
                <a:gd name="T11" fmla="*/ 570 h 583"/>
                <a:gd name="T12" fmla="*/ 329 w 426"/>
                <a:gd name="T13" fmla="*/ 583 h 583"/>
                <a:gd name="T14" fmla="*/ 426 w 426"/>
                <a:gd name="T15" fmla="*/ 515 h 583"/>
                <a:gd name="T16" fmla="*/ 391 w 426"/>
                <a:gd name="T17" fmla="*/ 343 h 583"/>
                <a:gd name="T18" fmla="*/ 266 w 426"/>
                <a:gd name="T19" fmla="*/ 46 h 583"/>
                <a:gd name="T20" fmla="*/ 196 w 426"/>
                <a:gd name="T21" fmla="*/ 0 h 583"/>
                <a:gd name="T22" fmla="*/ 0 w 426"/>
                <a:gd name="T23" fmla="*/ 80 h 583"/>
                <a:gd name="T24" fmla="*/ 196 w 426"/>
                <a:gd name="T25" fmla="*/ 35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6" h="583">
                  <a:moveTo>
                    <a:pt x="196" y="35"/>
                  </a:moveTo>
                  <a:lnTo>
                    <a:pt x="285" y="183"/>
                  </a:lnTo>
                  <a:lnTo>
                    <a:pt x="319" y="389"/>
                  </a:lnTo>
                  <a:lnTo>
                    <a:pt x="329" y="515"/>
                  </a:lnTo>
                  <a:lnTo>
                    <a:pt x="115" y="526"/>
                  </a:lnTo>
                  <a:lnTo>
                    <a:pt x="133" y="570"/>
                  </a:lnTo>
                  <a:lnTo>
                    <a:pt x="329" y="583"/>
                  </a:lnTo>
                  <a:lnTo>
                    <a:pt x="426" y="515"/>
                  </a:lnTo>
                  <a:lnTo>
                    <a:pt x="391" y="343"/>
                  </a:lnTo>
                  <a:lnTo>
                    <a:pt x="266" y="46"/>
                  </a:lnTo>
                  <a:lnTo>
                    <a:pt x="196" y="0"/>
                  </a:lnTo>
                  <a:lnTo>
                    <a:pt x="0" y="80"/>
                  </a:lnTo>
                  <a:lnTo>
                    <a:pt x="196" y="35"/>
                  </a:lnTo>
                  <a:close/>
                </a:path>
              </a:pathLst>
            </a:custGeom>
            <a:solidFill>
              <a:srgbClr val="000000"/>
            </a:solidFill>
            <a:ln w="0">
              <a:solidFill>
                <a:srgbClr val="000000"/>
              </a:solidFill>
              <a:prstDash val="solid"/>
              <a:round/>
              <a:headEnd/>
              <a:tailEnd/>
            </a:ln>
          </p:spPr>
          <p:txBody>
            <a:bodyPr/>
            <a:lstStyle/>
            <a:p>
              <a:endParaRPr lang="en-US">
                <a:latin typeface="+mn-lt"/>
              </a:endParaRPr>
            </a:p>
          </p:txBody>
        </p:sp>
        <p:sp>
          <p:nvSpPr>
            <p:cNvPr id="362538" name="Freeform 42"/>
            <p:cNvSpPr>
              <a:spLocks/>
            </p:cNvSpPr>
            <p:nvPr/>
          </p:nvSpPr>
          <p:spPr bwMode="auto">
            <a:xfrm>
              <a:off x="2356" y="3253"/>
              <a:ext cx="276" cy="193"/>
            </a:xfrm>
            <a:custGeom>
              <a:avLst/>
              <a:gdLst>
                <a:gd name="T0" fmla="*/ 1824 w 2209"/>
                <a:gd name="T1" fmla="*/ 545 h 1547"/>
                <a:gd name="T2" fmla="*/ 1577 w 2209"/>
                <a:gd name="T3" fmla="*/ 646 h 1547"/>
                <a:gd name="T4" fmla="*/ 1104 w 2209"/>
                <a:gd name="T5" fmla="*/ 634 h 1547"/>
                <a:gd name="T6" fmla="*/ 1104 w 2209"/>
                <a:gd name="T7" fmla="*/ 786 h 1547"/>
                <a:gd name="T8" fmla="*/ 966 w 2209"/>
                <a:gd name="T9" fmla="*/ 1230 h 1547"/>
                <a:gd name="T10" fmla="*/ 670 w 2209"/>
                <a:gd name="T11" fmla="*/ 1166 h 1547"/>
                <a:gd name="T12" fmla="*/ 897 w 2209"/>
                <a:gd name="T13" fmla="*/ 887 h 1547"/>
                <a:gd name="T14" fmla="*/ 1065 w 2209"/>
                <a:gd name="T15" fmla="*/ 811 h 1547"/>
                <a:gd name="T16" fmla="*/ 847 w 2209"/>
                <a:gd name="T17" fmla="*/ 545 h 1547"/>
                <a:gd name="T18" fmla="*/ 720 w 2209"/>
                <a:gd name="T19" fmla="*/ 368 h 1547"/>
                <a:gd name="T20" fmla="*/ 750 w 2209"/>
                <a:gd name="T21" fmla="*/ 165 h 1547"/>
                <a:gd name="T22" fmla="*/ 730 w 2209"/>
                <a:gd name="T23" fmla="*/ 0 h 1547"/>
                <a:gd name="T24" fmla="*/ 720 w 2209"/>
                <a:gd name="T25" fmla="*/ 89 h 1547"/>
                <a:gd name="T26" fmla="*/ 622 w 2209"/>
                <a:gd name="T27" fmla="*/ 330 h 1547"/>
                <a:gd name="T28" fmla="*/ 720 w 2209"/>
                <a:gd name="T29" fmla="*/ 520 h 1547"/>
                <a:gd name="T30" fmla="*/ 602 w 2209"/>
                <a:gd name="T31" fmla="*/ 735 h 1547"/>
                <a:gd name="T32" fmla="*/ 552 w 2209"/>
                <a:gd name="T33" fmla="*/ 963 h 1547"/>
                <a:gd name="T34" fmla="*/ 504 w 2209"/>
                <a:gd name="T35" fmla="*/ 557 h 1547"/>
                <a:gd name="T36" fmla="*/ 445 w 2209"/>
                <a:gd name="T37" fmla="*/ 621 h 1547"/>
                <a:gd name="T38" fmla="*/ 89 w 2209"/>
                <a:gd name="T39" fmla="*/ 963 h 1547"/>
                <a:gd name="T40" fmla="*/ 79 w 2209"/>
                <a:gd name="T41" fmla="*/ 1052 h 1547"/>
                <a:gd name="T42" fmla="*/ 50 w 2209"/>
                <a:gd name="T43" fmla="*/ 1154 h 1547"/>
                <a:gd name="T44" fmla="*/ 29 w 2209"/>
                <a:gd name="T45" fmla="*/ 1254 h 1547"/>
                <a:gd name="T46" fmla="*/ 346 w 2209"/>
                <a:gd name="T47" fmla="*/ 1382 h 1547"/>
                <a:gd name="T48" fmla="*/ 109 w 2209"/>
                <a:gd name="T49" fmla="*/ 1407 h 1547"/>
                <a:gd name="T50" fmla="*/ 0 w 2209"/>
                <a:gd name="T51" fmla="*/ 1357 h 1547"/>
                <a:gd name="T52" fmla="*/ 227 w 2209"/>
                <a:gd name="T53" fmla="*/ 1471 h 1547"/>
                <a:gd name="T54" fmla="*/ 484 w 2209"/>
                <a:gd name="T55" fmla="*/ 1407 h 1547"/>
                <a:gd name="T56" fmla="*/ 504 w 2209"/>
                <a:gd name="T57" fmla="*/ 1254 h 1547"/>
                <a:gd name="T58" fmla="*/ 808 w 2209"/>
                <a:gd name="T59" fmla="*/ 1382 h 1547"/>
                <a:gd name="T60" fmla="*/ 1025 w 2209"/>
                <a:gd name="T61" fmla="*/ 1521 h 1547"/>
                <a:gd name="T62" fmla="*/ 1291 w 2209"/>
                <a:gd name="T63" fmla="*/ 1306 h 1547"/>
                <a:gd name="T64" fmla="*/ 1725 w 2209"/>
                <a:gd name="T65" fmla="*/ 1001 h 1547"/>
                <a:gd name="T66" fmla="*/ 2209 w 2209"/>
                <a:gd name="T67" fmla="*/ 850 h 1547"/>
                <a:gd name="T68" fmla="*/ 2010 w 2209"/>
                <a:gd name="T69" fmla="*/ 672 h 1547"/>
                <a:gd name="T70" fmla="*/ 1932 w 2209"/>
                <a:gd name="T71" fmla="*/ 431 h 15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209" h="1547">
                  <a:moveTo>
                    <a:pt x="1932" y="431"/>
                  </a:moveTo>
                  <a:lnTo>
                    <a:pt x="1824" y="545"/>
                  </a:lnTo>
                  <a:lnTo>
                    <a:pt x="1736" y="596"/>
                  </a:lnTo>
                  <a:lnTo>
                    <a:pt x="1577" y="646"/>
                  </a:lnTo>
                  <a:lnTo>
                    <a:pt x="1351" y="659"/>
                  </a:lnTo>
                  <a:lnTo>
                    <a:pt x="1104" y="634"/>
                  </a:lnTo>
                  <a:lnTo>
                    <a:pt x="1007" y="735"/>
                  </a:lnTo>
                  <a:lnTo>
                    <a:pt x="1104" y="786"/>
                  </a:lnTo>
                  <a:lnTo>
                    <a:pt x="1054" y="989"/>
                  </a:lnTo>
                  <a:lnTo>
                    <a:pt x="966" y="1230"/>
                  </a:lnTo>
                  <a:lnTo>
                    <a:pt x="858" y="1382"/>
                  </a:lnTo>
                  <a:lnTo>
                    <a:pt x="670" y="1166"/>
                  </a:lnTo>
                  <a:lnTo>
                    <a:pt x="799" y="1040"/>
                  </a:lnTo>
                  <a:lnTo>
                    <a:pt x="897" y="887"/>
                  </a:lnTo>
                  <a:lnTo>
                    <a:pt x="918" y="799"/>
                  </a:lnTo>
                  <a:lnTo>
                    <a:pt x="1065" y="811"/>
                  </a:lnTo>
                  <a:lnTo>
                    <a:pt x="888" y="710"/>
                  </a:lnTo>
                  <a:lnTo>
                    <a:pt x="847" y="545"/>
                  </a:lnTo>
                  <a:lnTo>
                    <a:pt x="799" y="444"/>
                  </a:lnTo>
                  <a:lnTo>
                    <a:pt x="720" y="368"/>
                  </a:lnTo>
                  <a:lnTo>
                    <a:pt x="711" y="266"/>
                  </a:lnTo>
                  <a:lnTo>
                    <a:pt x="750" y="165"/>
                  </a:lnTo>
                  <a:lnTo>
                    <a:pt x="829" y="101"/>
                  </a:lnTo>
                  <a:lnTo>
                    <a:pt x="730" y="0"/>
                  </a:lnTo>
                  <a:lnTo>
                    <a:pt x="622" y="38"/>
                  </a:lnTo>
                  <a:lnTo>
                    <a:pt x="720" y="89"/>
                  </a:lnTo>
                  <a:lnTo>
                    <a:pt x="661" y="190"/>
                  </a:lnTo>
                  <a:lnTo>
                    <a:pt x="622" y="330"/>
                  </a:lnTo>
                  <a:lnTo>
                    <a:pt x="652" y="431"/>
                  </a:lnTo>
                  <a:lnTo>
                    <a:pt x="720" y="520"/>
                  </a:lnTo>
                  <a:lnTo>
                    <a:pt x="691" y="609"/>
                  </a:lnTo>
                  <a:lnTo>
                    <a:pt x="602" y="735"/>
                  </a:lnTo>
                  <a:lnTo>
                    <a:pt x="563" y="862"/>
                  </a:lnTo>
                  <a:lnTo>
                    <a:pt x="552" y="963"/>
                  </a:lnTo>
                  <a:lnTo>
                    <a:pt x="484" y="710"/>
                  </a:lnTo>
                  <a:lnTo>
                    <a:pt x="504" y="557"/>
                  </a:lnTo>
                  <a:lnTo>
                    <a:pt x="534" y="304"/>
                  </a:lnTo>
                  <a:lnTo>
                    <a:pt x="445" y="621"/>
                  </a:lnTo>
                  <a:lnTo>
                    <a:pt x="405" y="963"/>
                  </a:lnTo>
                  <a:lnTo>
                    <a:pt x="89" y="963"/>
                  </a:lnTo>
                  <a:lnTo>
                    <a:pt x="405" y="1052"/>
                  </a:lnTo>
                  <a:lnTo>
                    <a:pt x="79" y="1052"/>
                  </a:lnTo>
                  <a:lnTo>
                    <a:pt x="415" y="1116"/>
                  </a:lnTo>
                  <a:lnTo>
                    <a:pt x="50" y="1154"/>
                  </a:lnTo>
                  <a:lnTo>
                    <a:pt x="405" y="1217"/>
                  </a:lnTo>
                  <a:lnTo>
                    <a:pt x="29" y="1254"/>
                  </a:lnTo>
                  <a:lnTo>
                    <a:pt x="336" y="1293"/>
                  </a:lnTo>
                  <a:lnTo>
                    <a:pt x="346" y="1382"/>
                  </a:lnTo>
                  <a:lnTo>
                    <a:pt x="247" y="1419"/>
                  </a:lnTo>
                  <a:lnTo>
                    <a:pt x="109" y="1407"/>
                  </a:lnTo>
                  <a:lnTo>
                    <a:pt x="40" y="1331"/>
                  </a:lnTo>
                  <a:lnTo>
                    <a:pt x="0" y="1357"/>
                  </a:lnTo>
                  <a:lnTo>
                    <a:pt x="79" y="1446"/>
                  </a:lnTo>
                  <a:lnTo>
                    <a:pt x="227" y="1471"/>
                  </a:lnTo>
                  <a:lnTo>
                    <a:pt x="395" y="1458"/>
                  </a:lnTo>
                  <a:lnTo>
                    <a:pt x="484" y="1407"/>
                  </a:lnTo>
                  <a:lnTo>
                    <a:pt x="523" y="1331"/>
                  </a:lnTo>
                  <a:lnTo>
                    <a:pt x="504" y="1254"/>
                  </a:lnTo>
                  <a:lnTo>
                    <a:pt x="504" y="1090"/>
                  </a:lnTo>
                  <a:lnTo>
                    <a:pt x="808" y="1382"/>
                  </a:lnTo>
                  <a:lnTo>
                    <a:pt x="808" y="1471"/>
                  </a:lnTo>
                  <a:lnTo>
                    <a:pt x="1025" y="1521"/>
                  </a:lnTo>
                  <a:lnTo>
                    <a:pt x="1125" y="1547"/>
                  </a:lnTo>
                  <a:lnTo>
                    <a:pt x="1291" y="1306"/>
                  </a:lnTo>
                  <a:lnTo>
                    <a:pt x="1499" y="1128"/>
                  </a:lnTo>
                  <a:lnTo>
                    <a:pt x="1725" y="1001"/>
                  </a:lnTo>
                  <a:lnTo>
                    <a:pt x="1972" y="912"/>
                  </a:lnTo>
                  <a:lnTo>
                    <a:pt x="2209" y="850"/>
                  </a:lnTo>
                  <a:lnTo>
                    <a:pt x="2130" y="722"/>
                  </a:lnTo>
                  <a:lnTo>
                    <a:pt x="2010" y="672"/>
                  </a:lnTo>
                  <a:lnTo>
                    <a:pt x="1991" y="469"/>
                  </a:lnTo>
                  <a:lnTo>
                    <a:pt x="1932" y="431"/>
                  </a:lnTo>
                  <a:close/>
                </a:path>
              </a:pathLst>
            </a:custGeom>
            <a:solidFill>
              <a:srgbClr val="000000"/>
            </a:solidFill>
            <a:ln w="0">
              <a:solidFill>
                <a:srgbClr val="000000"/>
              </a:solidFill>
              <a:prstDash val="solid"/>
              <a:round/>
              <a:headEnd/>
              <a:tailEnd/>
            </a:ln>
          </p:spPr>
          <p:txBody>
            <a:bodyPr/>
            <a:lstStyle/>
            <a:p>
              <a:endParaRPr lang="en-US">
                <a:latin typeface="+mn-lt"/>
              </a:endParaRPr>
            </a:p>
          </p:txBody>
        </p:sp>
        <p:sp>
          <p:nvSpPr>
            <p:cNvPr id="362539" name="Freeform 43"/>
            <p:cNvSpPr>
              <a:spLocks/>
            </p:cNvSpPr>
            <p:nvPr/>
          </p:nvSpPr>
          <p:spPr bwMode="auto">
            <a:xfrm>
              <a:off x="2390" y="3142"/>
              <a:ext cx="63" cy="228"/>
            </a:xfrm>
            <a:custGeom>
              <a:avLst/>
              <a:gdLst>
                <a:gd name="T0" fmla="*/ 255 w 511"/>
                <a:gd name="T1" fmla="*/ 507 h 1827"/>
                <a:gd name="T2" fmla="*/ 48 w 511"/>
                <a:gd name="T3" fmla="*/ 1827 h 1827"/>
                <a:gd name="T4" fmla="*/ 0 w 511"/>
                <a:gd name="T5" fmla="*/ 1814 h 1827"/>
                <a:gd name="T6" fmla="*/ 225 w 511"/>
                <a:gd name="T7" fmla="*/ 482 h 1827"/>
                <a:gd name="T8" fmla="*/ 177 w 511"/>
                <a:gd name="T9" fmla="*/ 394 h 1827"/>
                <a:gd name="T10" fmla="*/ 266 w 511"/>
                <a:gd name="T11" fmla="*/ 457 h 1827"/>
                <a:gd name="T12" fmla="*/ 363 w 511"/>
                <a:gd name="T13" fmla="*/ 418 h 1827"/>
                <a:gd name="T14" fmla="*/ 482 w 511"/>
                <a:gd name="T15" fmla="*/ 533 h 1827"/>
                <a:gd name="T16" fmla="*/ 413 w 511"/>
                <a:gd name="T17" fmla="*/ 88 h 1827"/>
                <a:gd name="T18" fmla="*/ 393 w 511"/>
                <a:gd name="T19" fmla="*/ 253 h 1827"/>
                <a:gd name="T20" fmla="*/ 284 w 511"/>
                <a:gd name="T21" fmla="*/ 241 h 1827"/>
                <a:gd name="T22" fmla="*/ 423 w 511"/>
                <a:gd name="T23" fmla="*/ 0 h 1827"/>
                <a:gd name="T24" fmla="*/ 511 w 511"/>
                <a:gd name="T25" fmla="*/ 571 h 1827"/>
                <a:gd name="T26" fmla="*/ 423 w 511"/>
                <a:gd name="T27" fmla="*/ 876 h 1827"/>
                <a:gd name="T28" fmla="*/ 266 w 511"/>
                <a:gd name="T29" fmla="*/ 965 h 1827"/>
                <a:gd name="T30" fmla="*/ 275 w 511"/>
                <a:gd name="T31" fmla="*/ 1142 h 1827"/>
                <a:gd name="T32" fmla="*/ 245 w 511"/>
                <a:gd name="T33" fmla="*/ 926 h 1827"/>
                <a:gd name="T34" fmla="*/ 373 w 511"/>
                <a:gd name="T35" fmla="*/ 837 h 1827"/>
                <a:gd name="T36" fmla="*/ 452 w 511"/>
                <a:gd name="T37" fmla="*/ 559 h 1827"/>
                <a:gd name="T38" fmla="*/ 343 w 511"/>
                <a:gd name="T39" fmla="*/ 470 h 1827"/>
                <a:gd name="T40" fmla="*/ 255 w 511"/>
                <a:gd name="T41" fmla="*/ 507 h 1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11" h="1827">
                  <a:moveTo>
                    <a:pt x="255" y="507"/>
                  </a:moveTo>
                  <a:lnTo>
                    <a:pt x="48" y="1827"/>
                  </a:lnTo>
                  <a:lnTo>
                    <a:pt x="0" y="1814"/>
                  </a:lnTo>
                  <a:lnTo>
                    <a:pt x="225" y="482"/>
                  </a:lnTo>
                  <a:lnTo>
                    <a:pt x="177" y="394"/>
                  </a:lnTo>
                  <a:lnTo>
                    <a:pt x="266" y="457"/>
                  </a:lnTo>
                  <a:lnTo>
                    <a:pt x="363" y="418"/>
                  </a:lnTo>
                  <a:lnTo>
                    <a:pt x="482" y="533"/>
                  </a:lnTo>
                  <a:lnTo>
                    <a:pt x="413" y="88"/>
                  </a:lnTo>
                  <a:lnTo>
                    <a:pt x="393" y="253"/>
                  </a:lnTo>
                  <a:lnTo>
                    <a:pt x="284" y="241"/>
                  </a:lnTo>
                  <a:lnTo>
                    <a:pt x="423" y="0"/>
                  </a:lnTo>
                  <a:lnTo>
                    <a:pt x="511" y="571"/>
                  </a:lnTo>
                  <a:lnTo>
                    <a:pt x="423" y="876"/>
                  </a:lnTo>
                  <a:lnTo>
                    <a:pt x="266" y="965"/>
                  </a:lnTo>
                  <a:lnTo>
                    <a:pt x="275" y="1142"/>
                  </a:lnTo>
                  <a:lnTo>
                    <a:pt x="245" y="926"/>
                  </a:lnTo>
                  <a:lnTo>
                    <a:pt x="373" y="837"/>
                  </a:lnTo>
                  <a:lnTo>
                    <a:pt x="452" y="559"/>
                  </a:lnTo>
                  <a:lnTo>
                    <a:pt x="343" y="470"/>
                  </a:lnTo>
                  <a:lnTo>
                    <a:pt x="255" y="507"/>
                  </a:lnTo>
                  <a:close/>
                </a:path>
              </a:pathLst>
            </a:custGeom>
            <a:solidFill>
              <a:srgbClr val="000000"/>
            </a:solidFill>
            <a:ln w="0">
              <a:solidFill>
                <a:srgbClr val="000000"/>
              </a:solidFill>
              <a:prstDash val="solid"/>
              <a:round/>
              <a:headEnd/>
              <a:tailEnd/>
            </a:ln>
          </p:spPr>
          <p:txBody>
            <a:bodyPr/>
            <a:lstStyle/>
            <a:p>
              <a:endParaRPr lang="en-US">
                <a:latin typeface="+mn-lt"/>
              </a:endParaRPr>
            </a:p>
          </p:txBody>
        </p:sp>
        <p:sp>
          <p:nvSpPr>
            <p:cNvPr id="362540" name="Freeform 44"/>
            <p:cNvSpPr>
              <a:spLocks/>
            </p:cNvSpPr>
            <p:nvPr/>
          </p:nvSpPr>
          <p:spPr bwMode="auto">
            <a:xfrm>
              <a:off x="2316" y="3148"/>
              <a:ext cx="118" cy="244"/>
            </a:xfrm>
            <a:custGeom>
              <a:avLst/>
              <a:gdLst>
                <a:gd name="T0" fmla="*/ 947 w 947"/>
                <a:gd name="T1" fmla="*/ 0 h 1953"/>
                <a:gd name="T2" fmla="*/ 651 w 947"/>
                <a:gd name="T3" fmla="*/ 406 h 1953"/>
                <a:gd name="T4" fmla="*/ 730 w 947"/>
                <a:gd name="T5" fmla="*/ 394 h 1953"/>
                <a:gd name="T6" fmla="*/ 632 w 947"/>
                <a:gd name="T7" fmla="*/ 456 h 1953"/>
                <a:gd name="T8" fmla="*/ 522 w 947"/>
                <a:gd name="T9" fmla="*/ 1116 h 1953"/>
                <a:gd name="T10" fmla="*/ 651 w 947"/>
                <a:gd name="T11" fmla="*/ 1180 h 1953"/>
                <a:gd name="T12" fmla="*/ 632 w 947"/>
                <a:gd name="T13" fmla="*/ 1318 h 1953"/>
                <a:gd name="T14" fmla="*/ 552 w 947"/>
                <a:gd name="T15" fmla="*/ 1331 h 1953"/>
                <a:gd name="T16" fmla="*/ 473 w 947"/>
                <a:gd name="T17" fmla="*/ 1331 h 1953"/>
                <a:gd name="T18" fmla="*/ 572 w 947"/>
                <a:gd name="T19" fmla="*/ 1394 h 1953"/>
                <a:gd name="T20" fmla="*/ 552 w 947"/>
                <a:gd name="T21" fmla="*/ 1483 h 1953"/>
                <a:gd name="T22" fmla="*/ 454 w 947"/>
                <a:gd name="T23" fmla="*/ 1509 h 1953"/>
                <a:gd name="T24" fmla="*/ 552 w 947"/>
                <a:gd name="T25" fmla="*/ 1547 h 1953"/>
                <a:gd name="T26" fmla="*/ 543 w 947"/>
                <a:gd name="T27" fmla="*/ 1648 h 1953"/>
                <a:gd name="T28" fmla="*/ 384 w 947"/>
                <a:gd name="T29" fmla="*/ 1724 h 1953"/>
                <a:gd name="T30" fmla="*/ 384 w 947"/>
                <a:gd name="T31" fmla="*/ 1813 h 1953"/>
                <a:gd name="T32" fmla="*/ 345 w 947"/>
                <a:gd name="T33" fmla="*/ 1927 h 1953"/>
                <a:gd name="T34" fmla="*/ 0 w 947"/>
                <a:gd name="T35" fmla="*/ 1953 h 1953"/>
                <a:gd name="T36" fmla="*/ 306 w 947"/>
                <a:gd name="T37" fmla="*/ 1889 h 1953"/>
                <a:gd name="T38" fmla="*/ 286 w 947"/>
                <a:gd name="T39" fmla="*/ 1826 h 1953"/>
                <a:gd name="T40" fmla="*/ 0 w 947"/>
                <a:gd name="T41" fmla="*/ 1889 h 1953"/>
                <a:gd name="T42" fmla="*/ 0 w 947"/>
                <a:gd name="T43" fmla="*/ 1864 h 1953"/>
                <a:gd name="T44" fmla="*/ 306 w 947"/>
                <a:gd name="T45" fmla="*/ 1749 h 1953"/>
                <a:gd name="T46" fmla="*/ 129 w 947"/>
                <a:gd name="T47" fmla="*/ 1648 h 1953"/>
                <a:gd name="T48" fmla="*/ 138 w 947"/>
                <a:gd name="T49" fmla="*/ 1611 h 1953"/>
                <a:gd name="T50" fmla="*/ 325 w 947"/>
                <a:gd name="T51" fmla="*/ 1661 h 1953"/>
                <a:gd name="T52" fmla="*/ 404 w 947"/>
                <a:gd name="T53" fmla="*/ 1648 h 1953"/>
                <a:gd name="T54" fmla="*/ 443 w 947"/>
                <a:gd name="T55" fmla="*/ 1559 h 1953"/>
                <a:gd name="T56" fmla="*/ 345 w 947"/>
                <a:gd name="T57" fmla="*/ 1496 h 1953"/>
                <a:gd name="T58" fmla="*/ 414 w 947"/>
                <a:gd name="T59" fmla="*/ 1446 h 1953"/>
                <a:gd name="T60" fmla="*/ 425 w 947"/>
                <a:gd name="T61" fmla="*/ 1370 h 1953"/>
                <a:gd name="T62" fmla="*/ 306 w 947"/>
                <a:gd name="T63" fmla="*/ 1293 h 1953"/>
                <a:gd name="T64" fmla="*/ 354 w 947"/>
                <a:gd name="T65" fmla="*/ 1242 h 1953"/>
                <a:gd name="T66" fmla="*/ 434 w 947"/>
                <a:gd name="T67" fmla="*/ 1229 h 1953"/>
                <a:gd name="T68" fmla="*/ 464 w 947"/>
                <a:gd name="T69" fmla="*/ 1167 h 1953"/>
                <a:gd name="T70" fmla="*/ 404 w 947"/>
                <a:gd name="T71" fmla="*/ 1091 h 1953"/>
                <a:gd name="T72" fmla="*/ 493 w 947"/>
                <a:gd name="T73" fmla="*/ 1091 h 1953"/>
                <a:gd name="T74" fmla="*/ 622 w 947"/>
                <a:gd name="T75" fmla="*/ 394 h 1953"/>
                <a:gd name="T76" fmla="*/ 947 w 947"/>
                <a:gd name="T77" fmla="*/ 0 h 19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47" h="1953">
                  <a:moveTo>
                    <a:pt x="947" y="0"/>
                  </a:moveTo>
                  <a:lnTo>
                    <a:pt x="651" y="406"/>
                  </a:lnTo>
                  <a:lnTo>
                    <a:pt x="730" y="394"/>
                  </a:lnTo>
                  <a:lnTo>
                    <a:pt x="632" y="456"/>
                  </a:lnTo>
                  <a:lnTo>
                    <a:pt x="522" y="1116"/>
                  </a:lnTo>
                  <a:lnTo>
                    <a:pt x="651" y="1180"/>
                  </a:lnTo>
                  <a:lnTo>
                    <a:pt x="632" y="1318"/>
                  </a:lnTo>
                  <a:lnTo>
                    <a:pt x="552" y="1331"/>
                  </a:lnTo>
                  <a:lnTo>
                    <a:pt x="473" y="1331"/>
                  </a:lnTo>
                  <a:lnTo>
                    <a:pt x="572" y="1394"/>
                  </a:lnTo>
                  <a:lnTo>
                    <a:pt x="552" y="1483"/>
                  </a:lnTo>
                  <a:lnTo>
                    <a:pt x="454" y="1509"/>
                  </a:lnTo>
                  <a:lnTo>
                    <a:pt x="552" y="1547"/>
                  </a:lnTo>
                  <a:lnTo>
                    <a:pt x="543" y="1648"/>
                  </a:lnTo>
                  <a:lnTo>
                    <a:pt x="384" y="1724"/>
                  </a:lnTo>
                  <a:lnTo>
                    <a:pt x="384" y="1813"/>
                  </a:lnTo>
                  <a:lnTo>
                    <a:pt x="345" y="1927"/>
                  </a:lnTo>
                  <a:lnTo>
                    <a:pt x="0" y="1953"/>
                  </a:lnTo>
                  <a:lnTo>
                    <a:pt x="306" y="1889"/>
                  </a:lnTo>
                  <a:lnTo>
                    <a:pt x="286" y="1826"/>
                  </a:lnTo>
                  <a:lnTo>
                    <a:pt x="0" y="1889"/>
                  </a:lnTo>
                  <a:lnTo>
                    <a:pt x="0" y="1864"/>
                  </a:lnTo>
                  <a:lnTo>
                    <a:pt x="306" y="1749"/>
                  </a:lnTo>
                  <a:lnTo>
                    <a:pt x="129" y="1648"/>
                  </a:lnTo>
                  <a:lnTo>
                    <a:pt x="138" y="1611"/>
                  </a:lnTo>
                  <a:lnTo>
                    <a:pt x="325" y="1661"/>
                  </a:lnTo>
                  <a:lnTo>
                    <a:pt x="404" y="1648"/>
                  </a:lnTo>
                  <a:lnTo>
                    <a:pt x="443" y="1559"/>
                  </a:lnTo>
                  <a:lnTo>
                    <a:pt x="345" y="1496"/>
                  </a:lnTo>
                  <a:lnTo>
                    <a:pt x="414" y="1446"/>
                  </a:lnTo>
                  <a:lnTo>
                    <a:pt x="425" y="1370"/>
                  </a:lnTo>
                  <a:lnTo>
                    <a:pt x="306" y="1293"/>
                  </a:lnTo>
                  <a:lnTo>
                    <a:pt x="354" y="1242"/>
                  </a:lnTo>
                  <a:lnTo>
                    <a:pt x="434" y="1229"/>
                  </a:lnTo>
                  <a:lnTo>
                    <a:pt x="464" y="1167"/>
                  </a:lnTo>
                  <a:lnTo>
                    <a:pt x="404" y="1091"/>
                  </a:lnTo>
                  <a:lnTo>
                    <a:pt x="493" y="1091"/>
                  </a:lnTo>
                  <a:lnTo>
                    <a:pt x="622" y="394"/>
                  </a:lnTo>
                  <a:lnTo>
                    <a:pt x="947" y="0"/>
                  </a:lnTo>
                  <a:close/>
                </a:path>
              </a:pathLst>
            </a:custGeom>
            <a:solidFill>
              <a:srgbClr val="000000"/>
            </a:solidFill>
            <a:ln w="0">
              <a:solidFill>
                <a:srgbClr val="000000"/>
              </a:solidFill>
              <a:prstDash val="solid"/>
              <a:round/>
              <a:headEnd/>
              <a:tailEnd/>
            </a:ln>
          </p:spPr>
          <p:txBody>
            <a:bodyPr/>
            <a:lstStyle/>
            <a:p>
              <a:endParaRPr lang="en-US">
                <a:latin typeface="+mn-lt"/>
              </a:endParaRPr>
            </a:p>
          </p:txBody>
        </p:sp>
        <p:sp>
          <p:nvSpPr>
            <p:cNvPr id="362541" name="Freeform 45"/>
            <p:cNvSpPr>
              <a:spLocks/>
            </p:cNvSpPr>
            <p:nvPr/>
          </p:nvSpPr>
          <p:spPr bwMode="auto">
            <a:xfrm>
              <a:off x="2325" y="3275"/>
              <a:ext cx="36" cy="73"/>
            </a:xfrm>
            <a:custGeom>
              <a:avLst/>
              <a:gdLst>
                <a:gd name="T0" fmla="*/ 285 w 285"/>
                <a:gd name="T1" fmla="*/ 49 h 583"/>
                <a:gd name="T2" fmla="*/ 197 w 285"/>
                <a:gd name="T3" fmla="*/ 76 h 583"/>
                <a:gd name="T4" fmla="*/ 168 w 285"/>
                <a:gd name="T5" fmla="*/ 113 h 583"/>
                <a:gd name="T6" fmla="*/ 168 w 285"/>
                <a:gd name="T7" fmla="*/ 190 h 583"/>
                <a:gd name="T8" fmla="*/ 186 w 285"/>
                <a:gd name="T9" fmla="*/ 227 h 583"/>
                <a:gd name="T10" fmla="*/ 87 w 285"/>
                <a:gd name="T11" fmla="*/ 266 h 583"/>
                <a:gd name="T12" fmla="*/ 58 w 285"/>
                <a:gd name="T13" fmla="*/ 329 h 583"/>
                <a:gd name="T14" fmla="*/ 79 w 285"/>
                <a:gd name="T15" fmla="*/ 379 h 583"/>
                <a:gd name="T16" fmla="*/ 127 w 285"/>
                <a:gd name="T17" fmla="*/ 418 h 583"/>
                <a:gd name="T18" fmla="*/ 49 w 285"/>
                <a:gd name="T19" fmla="*/ 481 h 583"/>
                <a:gd name="T20" fmla="*/ 38 w 285"/>
                <a:gd name="T21" fmla="*/ 544 h 583"/>
                <a:gd name="T22" fmla="*/ 49 w 285"/>
                <a:gd name="T23" fmla="*/ 569 h 583"/>
                <a:gd name="T24" fmla="*/ 0 w 285"/>
                <a:gd name="T25" fmla="*/ 583 h 583"/>
                <a:gd name="T26" fmla="*/ 0 w 285"/>
                <a:gd name="T27" fmla="*/ 507 h 583"/>
                <a:gd name="T28" fmla="*/ 38 w 285"/>
                <a:gd name="T29" fmla="*/ 431 h 583"/>
                <a:gd name="T30" fmla="*/ 19 w 285"/>
                <a:gd name="T31" fmla="*/ 355 h 583"/>
                <a:gd name="T32" fmla="*/ 38 w 285"/>
                <a:gd name="T33" fmla="*/ 266 h 583"/>
                <a:gd name="T34" fmla="*/ 118 w 285"/>
                <a:gd name="T35" fmla="*/ 202 h 583"/>
                <a:gd name="T36" fmla="*/ 118 w 285"/>
                <a:gd name="T37" fmla="*/ 113 h 583"/>
                <a:gd name="T38" fmla="*/ 168 w 285"/>
                <a:gd name="T39" fmla="*/ 37 h 583"/>
                <a:gd name="T40" fmla="*/ 245 w 285"/>
                <a:gd name="T41" fmla="*/ 0 h 583"/>
                <a:gd name="T42" fmla="*/ 285 w 285"/>
                <a:gd name="T43" fmla="*/ 49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5" h="583">
                  <a:moveTo>
                    <a:pt x="285" y="49"/>
                  </a:moveTo>
                  <a:lnTo>
                    <a:pt x="197" y="76"/>
                  </a:lnTo>
                  <a:lnTo>
                    <a:pt x="168" y="113"/>
                  </a:lnTo>
                  <a:lnTo>
                    <a:pt x="168" y="190"/>
                  </a:lnTo>
                  <a:lnTo>
                    <a:pt x="186" y="227"/>
                  </a:lnTo>
                  <a:lnTo>
                    <a:pt x="87" y="266"/>
                  </a:lnTo>
                  <a:lnTo>
                    <a:pt x="58" y="329"/>
                  </a:lnTo>
                  <a:lnTo>
                    <a:pt x="79" y="379"/>
                  </a:lnTo>
                  <a:lnTo>
                    <a:pt x="127" y="418"/>
                  </a:lnTo>
                  <a:lnTo>
                    <a:pt x="49" y="481"/>
                  </a:lnTo>
                  <a:lnTo>
                    <a:pt x="38" y="544"/>
                  </a:lnTo>
                  <a:lnTo>
                    <a:pt x="49" y="569"/>
                  </a:lnTo>
                  <a:lnTo>
                    <a:pt x="0" y="583"/>
                  </a:lnTo>
                  <a:lnTo>
                    <a:pt x="0" y="507"/>
                  </a:lnTo>
                  <a:lnTo>
                    <a:pt x="38" y="431"/>
                  </a:lnTo>
                  <a:lnTo>
                    <a:pt x="19" y="355"/>
                  </a:lnTo>
                  <a:lnTo>
                    <a:pt x="38" y="266"/>
                  </a:lnTo>
                  <a:lnTo>
                    <a:pt x="118" y="202"/>
                  </a:lnTo>
                  <a:lnTo>
                    <a:pt x="118" y="113"/>
                  </a:lnTo>
                  <a:lnTo>
                    <a:pt x="168" y="37"/>
                  </a:lnTo>
                  <a:lnTo>
                    <a:pt x="245" y="0"/>
                  </a:lnTo>
                  <a:lnTo>
                    <a:pt x="285" y="49"/>
                  </a:lnTo>
                  <a:close/>
                </a:path>
              </a:pathLst>
            </a:custGeom>
            <a:solidFill>
              <a:srgbClr val="000000"/>
            </a:solidFill>
            <a:ln w="0">
              <a:solidFill>
                <a:srgbClr val="000000"/>
              </a:solidFill>
              <a:prstDash val="solid"/>
              <a:round/>
              <a:headEnd/>
              <a:tailEnd/>
            </a:ln>
          </p:spPr>
          <p:txBody>
            <a:bodyPr/>
            <a:lstStyle/>
            <a:p>
              <a:endParaRPr lang="en-US">
                <a:latin typeface="+mn-lt"/>
              </a:endParaRPr>
            </a:p>
          </p:txBody>
        </p:sp>
        <p:sp>
          <p:nvSpPr>
            <p:cNvPr id="362542" name="Freeform 46"/>
            <p:cNvSpPr>
              <a:spLocks/>
            </p:cNvSpPr>
            <p:nvPr/>
          </p:nvSpPr>
          <p:spPr bwMode="auto">
            <a:xfrm>
              <a:off x="2316" y="3351"/>
              <a:ext cx="608" cy="279"/>
            </a:xfrm>
            <a:custGeom>
              <a:avLst/>
              <a:gdLst>
                <a:gd name="T0" fmla="*/ 1261 w 4868"/>
                <a:gd name="T1" fmla="*/ 1027 h 2232"/>
                <a:gd name="T2" fmla="*/ 1243 w 4868"/>
                <a:gd name="T3" fmla="*/ 1331 h 2232"/>
                <a:gd name="T4" fmla="*/ 632 w 4868"/>
                <a:gd name="T5" fmla="*/ 1002 h 2232"/>
                <a:gd name="T6" fmla="*/ 593 w 4868"/>
                <a:gd name="T7" fmla="*/ 951 h 2232"/>
                <a:gd name="T8" fmla="*/ 464 w 4868"/>
                <a:gd name="T9" fmla="*/ 875 h 2232"/>
                <a:gd name="T10" fmla="*/ 148 w 4868"/>
                <a:gd name="T11" fmla="*/ 646 h 2232"/>
                <a:gd name="T12" fmla="*/ 1104 w 4868"/>
                <a:gd name="T13" fmla="*/ 1788 h 2232"/>
                <a:gd name="T14" fmla="*/ 0 w 4868"/>
                <a:gd name="T15" fmla="*/ 735 h 2232"/>
                <a:gd name="T16" fmla="*/ 1172 w 4868"/>
                <a:gd name="T17" fmla="*/ 1864 h 2232"/>
                <a:gd name="T18" fmla="*/ 1420 w 4868"/>
                <a:gd name="T19" fmla="*/ 2232 h 2232"/>
                <a:gd name="T20" fmla="*/ 1598 w 4868"/>
                <a:gd name="T21" fmla="*/ 1813 h 2232"/>
                <a:gd name="T22" fmla="*/ 1498 w 4868"/>
                <a:gd name="T23" fmla="*/ 1508 h 2232"/>
                <a:gd name="T24" fmla="*/ 1990 w 4868"/>
                <a:gd name="T25" fmla="*/ 1724 h 2232"/>
                <a:gd name="T26" fmla="*/ 2366 w 4868"/>
                <a:gd name="T27" fmla="*/ 1256 h 2232"/>
                <a:gd name="T28" fmla="*/ 2818 w 4868"/>
                <a:gd name="T29" fmla="*/ 1091 h 2232"/>
                <a:gd name="T30" fmla="*/ 2967 w 4868"/>
                <a:gd name="T31" fmla="*/ 1458 h 2232"/>
                <a:gd name="T32" fmla="*/ 3351 w 4868"/>
                <a:gd name="T33" fmla="*/ 2015 h 2232"/>
                <a:gd name="T34" fmla="*/ 3124 w 4868"/>
                <a:gd name="T35" fmla="*/ 1687 h 2232"/>
                <a:gd name="T36" fmla="*/ 2986 w 4868"/>
                <a:gd name="T37" fmla="*/ 1256 h 2232"/>
                <a:gd name="T38" fmla="*/ 3243 w 4868"/>
                <a:gd name="T39" fmla="*/ 1217 h 2232"/>
                <a:gd name="T40" fmla="*/ 3105 w 4868"/>
                <a:gd name="T41" fmla="*/ 1268 h 2232"/>
                <a:gd name="T42" fmla="*/ 3184 w 4868"/>
                <a:gd name="T43" fmla="*/ 1395 h 2232"/>
                <a:gd name="T44" fmla="*/ 3203 w 4868"/>
                <a:gd name="T45" fmla="*/ 1522 h 2232"/>
                <a:gd name="T46" fmla="*/ 3302 w 4868"/>
                <a:gd name="T47" fmla="*/ 1687 h 2232"/>
                <a:gd name="T48" fmla="*/ 3450 w 4868"/>
                <a:gd name="T49" fmla="*/ 1825 h 2232"/>
                <a:gd name="T50" fmla="*/ 3518 w 4868"/>
                <a:gd name="T51" fmla="*/ 1953 h 2232"/>
                <a:gd name="T52" fmla="*/ 4868 w 4868"/>
                <a:gd name="T53" fmla="*/ 1648 h 2232"/>
                <a:gd name="T54" fmla="*/ 4673 w 4868"/>
                <a:gd name="T55" fmla="*/ 875 h 2232"/>
                <a:gd name="T56" fmla="*/ 4268 w 4868"/>
                <a:gd name="T57" fmla="*/ 419 h 2232"/>
                <a:gd name="T58" fmla="*/ 3834 w 4868"/>
                <a:gd name="T59" fmla="*/ 279 h 2232"/>
                <a:gd name="T60" fmla="*/ 3390 w 4868"/>
                <a:gd name="T61" fmla="*/ 165 h 2232"/>
                <a:gd name="T62" fmla="*/ 2956 w 4868"/>
                <a:gd name="T63" fmla="*/ 0 h 2232"/>
                <a:gd name="T64" fmla="*/ 2602 w 4868"/>
                <a:gd name="T65" fmla="*/ 50 h 2232"/>
                <a:gd name="T66" fmla="*/ 3006 w 4868"/>
                <a:gd name="T67" fmla="*/ 76 h 2232"/>
                <a:gd name="T68" fmla="*/ 2800 w 4868"/>
                <a:gd name="T69" fmla="*/ 101 h 2232"/>
                <a:gd name="T70" fmla="*/ 2652 w 4868"/>
                <a:gd name="T71" fmla="*/ 203 h 2232"/>
                <a:gd name="T72" fmla="*/ 2474 w 4868"/>
                <a:gd name="T73" fmla="*/ 241 h 2232"/>
                <a:gd name="T74" fmla="*/ 2179 w 4868"/>
                <a:gd name="T75" fmla="*/ 279 h 2232"/>
                <a:gd name="T76" fmla="*/ 2109 w 4868"/>
                <a:gd name="T77" fmla="*/ 406 h 2232"/>
                <a:gd name="T78" fmla="*/ 1913 w 4868"/>
                <a:gd name="T79" fmla="*/ 483 h 2232"/>
                <a:gd name="T80" fmla="*/ 1795 w 4868"/>
                <a:gd name="T81" fmla="*/ 596 h 2232"/>
                <a:gd name="T82" fmla="*/ 1637 w 4868"/>
                <a:gd name="T83" fmla="*/ 722 h 2232"/>
                <a:gd name="T84" fmla="*/ 1527 w 4868"/>
                <a:gd name="T85" fmla="*/ 862 h 2232"/>
                <a:gd name="T86" fmla="*/ 1420 w 4868"/>
                <a:gd name="T87" fmla="*/ 1002 h 2232"/>
                <a:gd name="T88" fmla="*/ 1340 w 4868"/>
                <a:gd name="T89" fmla="*/ 1015 h 2232"/>
                <a:gd name="T90" fmla="*/ 1409 w 4868"/>
                <a:gd name="T91" fmla="*/ 811 h 2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868" h="2232">
                  <a:moveTo>
                    <a:pt x="1409" y="811"/>
                  </a:moveTo>
                  <a:lnTo>
                    <a:pt x="1261" y="1027"/>
                  </a:lnTo>
                  <a:lnTo>
                    <a:pt x="1420" y="1230"/>
                  </a:lnTo>
                  <a:lnTo>
                    <a:pt x="1243" y="1331"/>
                  </a:lnTo>
                  <a:lnTo>
                    <a:pt x="986" y="1293"/>
                  </a:lnTo>
                  <a:lnTo>
                    <a:pt x="632" y="1002"/>
                  </a:lnTo>
                  <a:lnTo>
                    <a:pt x="533" y="1065"/>
                  </a:lnTo>
                  <a:lnTo>
                    <a:pt x="593" y="951"/>
                  </a:lnTo>
                  <a:lnTo>
                    <a:pt x="473" y="988"/>
                  </a:lnTo>
                  <a:lnTo>
                    <a:pt x="464" y="875"/>
                  </a:lnTo>
                  <a:lnTo>
                    <a:pt x="375" y="900"/>
                  </a:lnTo>
                  <a:lnTo>
                    <a:pt x="148" y="646"/>
                  </a:lnTo>
                  <a:lnTo>
                    <a:pt x="59" y="697"/>
                  </a:lnTo>
                  <a:lnTo>
                    <a:pt x="1104" y="1788"/>
                  </a:lnTo>
                  <a:lnTo>
                    <a:pt x="1036" y="1813"/>
                  </a:lnTo>
                  <a:lnTo>
                    <a:pt x="0" y="735"/>
                  </a:lnTo>
                  <a:lnTo>
                    <a:pt x="1025" y="1966"/>
                  </a:lnTo>
                  <a:lnTo>
                    <a:pt x="1172" y="1864"/>
                  </a:lnTo>
                  <a:lnTo>
                    <a:pt x="1133" y="2104"/>
                  </a:lnTo>
                  <a:lnTo>
                    <a:pt x="1420" y="2232"/>
                  </a:lnTo>
                  <a:lnTo>
                    <a:pt x="1538" y="2015"/>
                  </a:lnTo>
                  <a:lnTo>
                    <a:pt x="1598" y="1813"/>
                  </a:lnTo>
                  <a:lnTo>
                    <a:pt x="1577" y="1660"/>
                  </a:lnTo>
                  <a:lnTo>
                    <a:pt x="1498" y="1508"/>
                  </a:lnTo>
                  <a:lnTo>
                    <a:pt x="1598" y="1382"/>
                  </a:lnTo>
                  <a:lnTo>
                    <a:pt x="1990" y="1724"/>
                  </a:lnTo>
                  <a:lnTo>
                    <a:pt x="2218" y="1419"/>
                  </a:lnTo>
                  <a:lnTo>
                    <a:pt x="2366" y="1256"/>
                  </a:lnTo>
                  <a:lnTo>
                    <a:pt x="2593" y="1153"/>
                  </a:lnTo>
                  <a:lnTo>
                    <a:pt x="2818" y="1091"/>
                  </a:lnTo>
                  <a:lnTo>
                    <a:pt x="2868" y="1077"/>
                  </a:lnTo>
                  <a:lnTo>
                    <a:pt x="2967" y="1458"/>
                  </a:lnTo>
                  <a:lnTo>
                    <a:pt x="3086" y="1737"/>
                  </a:lnTo>
                  <a:lnTo>
                    <a:pt x="3351" y="2015"/>
                  </a:lnTo>
                  <a:lnTo>
                    <a:pt x="3429" y="2003"/>
                  </a:lnTo>
                  <a:lnTo>
                    <a:pt x="3124" y="1687"/>
                  </a:lnTo>
                  <a:lnTo>
                    <a:pt x="3027" y="1458"/>
                  </a:lnTo>
                  <a:lnTo>
                    <a:pt x="2986" y="1256"/>
                  </a:lnTo>
                  <a:lnTo>
                    <a:pt x="2977" y="1128"/>
                  </a:lnTo>
                  <a:lnTo>
                    <a:pt x="3243" y="1217"/>
                  </a:lnTo>
                  <a:lnTo>
                    <a:pt x="3618" y="1281"/>
                  </a:lnTo>
                  <a:lnTo>
                    <a:pt x="3105" y="1268"/>
                  </a:lnTo>
                  <a:lnTo>
                    <a:pt x="3627" y="1357"/>
                  </a:lnTo>
                  <a:lnTo>
                    <a:pt x="3184" y="1395"/>
                  </a:lnTo>
                  <a:lnTo>
                    <a:pt x="3627" y="1471"/>
                  </a:lnTo>
                  <a:lnTo>
                    <a:pt x="3203" y="1522"/>
                  </a:lnTo>
                  <a:lnTo>
                    <a:pt x="3647" y="1559"/>
                  </a:lnTo>
                  <a:lnTo>
                    <a:pt x="3302" y="1687"/>
                  </a:lnTo>
                  <a:lnTo>
                    <a:pt x="3657" y="1687"/>
                  </a:lnTo>
                  <a:lnTo>
                    <a:pt x="3450" y="1825"/>
                  </a:lnTo>
                  <a:lnTo>
                    <a:pt x="3666" y="1825"/>
                  </a:lnTo>
                  <a:lnTo>
                    <a:pt x="3518" y="1953"/>
                  </a:lnTo>
                  <a:lnTo>
                    <a:pt x="4041" y="1864"/>
                  </a:lnTo>
                  <a:lnTo>
                    <a:pt x="4868" y="1648"/>
                  </a:lnTo>
                  <a:lnTo>
                    <a:pt x="4740" y="1242"/>
                  </a:lnTo>
                  <a:lnTo>
                    <a:pt x="4673" y="875"/>
                  </a:lnTo>
                  <a:lnTo>
                    <a:pt x="4553" y="646"/>
                  </a:lnTo>
                  <a:lnTo>
                    <a:pt x="4268" y="419"/>
                  </a:lnTo>
                  <a:lnTo>
                    <a:pt x="4021" y="318"/>
                  </a:lnTo>
                  <a:lnTo>
                    <a:pt x="3834" y="279"/>
                  </a:lnTo>
                  <a:lnTo>
                    <a:pt x="3597" y="355"/>
                  </a:lnTo>
                  <a:lnTo>
                    <a:pt x="3390" y="165"/>
                  </a:lnTo>
                  <a:lnTo>
                    <a:pt x="3163" y="38"/>
                  </a:lnTo>
                  <a:lnTo>
                    <a:pt x="2956" y="0"/>
                  </a:lnTo>
                  <a:lnTo>
                    <a:pt x="2750" y="25"/>
                  </a:lnTo>
                  <a:lnTo>
                    <a:pt x="2602" y="50"/>
                  </a:lnTo>
                  <a:lnTo>
                    <a:pt x="2818" y="38"/>
                  </a:lnTo>
                  <a:lnTo>
                    <a:pt x="3006" y="76"/>
                  </a:lnTo>
                  <a:lnTo>
                    <a:pt x="3145" y="177"/>
                  </a:lnTo>
                  <a:lnTo>
                    <a:pt x="2800" y="101"/>
                  </a:lnTo>
                  <a:lnTo>
                    <a:pt x="3086" y="279"/>
                  </a:lnTo>
                  <a:lnTo>
                    <a:pt x="2652" y="203"/>
                  </a:lnTo>
                  <a:lnTo>
                    <a:pt x="2938" y="355"/>
                  </a:lnTo>
                  <a:lnTo>
                    <a:pt x="2474" y="241"/>
                  </a:lnTo>
                  <a:lnTo>
                    <a:pt x="2729" y="431"/>
                  </a:lnTo>
                  <a:lnTo>
                    <a:pt x="2179" y="279"/>
                  </a:lnTo>
                  <a:lnTo>
                    <a:pt x="2434" y="483"/>
                  </a:lnTo>
                  <a:lnTo>
                    <a:pt x="2109" y="406"/>
                  </a:lnTo>
                  <a:lnTo>
                    <a:pt x="2268" y="596"/>
                  </a:lnTo>
                  <a:lnTo>
                    <a:pt x="1913" y="483"/>
                  </a:lnTo>
                  <a:lnTo>
                    <a:pt x="2071" y="685"/>
                  </a:lnTo>
                  <a:lnTo>
                    <a:pt x="1795" y="596"/>
                  </a:lnTo>
                  <a:lnTo>
                    <a:pt x="1902" y="798"/>
                  </a:lnTo>
                  <a:lnTo>
                    <a:pt x="1637" y="722"/>
                  </a:lnTo>
                  <a:lnTo>
                    <a:pt x="1735" y="951"/>
                  </a:lnTo>
                  <a:lnTo>
                    <a:pt x="1527" y="862"/>
                  </a:lnTo>
                  <a:lnTo>
                    <a:pt x="1616" y="1040"/>
                  </a:lnTo>
                  <a:lnTo>
                    <a:pt x="1420" y="1002"/>
                  </a:lnTo>
                  <a:lnTo>
                    <a:pt x="1538" y="1192"/>
                  </a:lnTo>
                  <a:lnTo>
                    <a:pt x="1340" y="1015"/>
                  </a:lnTo>
                  <a:lnTo>
                    <a:pt x="1538" y="697"/>
                  </a:lnTo>
                  <a:lnTo>
                    <a:pt x="1409" y="811"/>
                  </a:lnTo>
                  <a:close/>
                </a:path>
              </a:pathLst>
            </a:custGeom>
            <a:solidFill>
              <a:srgbClr val="000000"/>
            </a:solidFill>
            <a:ln w="0">
              <a:solidFill>
                <a:srgbClr val="000000"/>
              </a:solidFill>
              <a:prstDash val="solid"/>
              <a:round/>
              <a:headEnd/>
              <a:tailEnd/>
            </a:ln>
          </p:spPr>
          <p:txBody>
            <a:bodyPr/>
            <a:lstStyle/>
            <a:p>
              <a:endParaRPr lang="en-US">
                <a:latin typeface="+mn-lt"/>
              </a:endParaRPr>
            </a:p>
          </p:txBody>
        </p:sp>
        <p:sp>
          <p:nvSpPr>
            <p:cNvPr id="362543" name="Freeform 47"/>
            <p:cNvSpPr>
              <a:spLocks/>
            </p:cNvSpPr>
            <p:nvPr/>
          </p:nvSpPr>
          <p:spPr bwMode="auto">
            <a:xfrm>
              <a:off x="2761" y="3298"/>
              <a:ext cx="269" cy="164"/>
            </a:xfrm>
            <a:custGeom>
              <a:avLst/>
              <a:gdLst>
                <a:gd name="T0" fmla="*/ 0 w 2157"/>
                <a:gd name="T1" fmla="*/ 289 h 1311"/>
                <a:gd name="T2" fmla="*/ 379 w 2157"/>
                <a:gd name="T3" fmla="*/ 777 h 1311"/>
                <a:gd name="T4" fmla="*/ 1122 w 2157"/>
                <a:gd name="T5" fmla="*/ 1311 h 1311"/>
                <a:gd name="T6" fmla="*/ 1500 w 2157"/>
                <a:gd name="T7" fmla="*/ 1132 h 1311"/>
                <a:gd name="T8" fmla="*/ 1052 w 2157"/>
                <a:gd name="T9" fmla="*/ 888 h 1311"/>
                <a:gd name="T10" fmla="*/ 1709 w 2157"/>
                <a:gd name="T11" fmla="*/ 1000 h 1311"/>
                <a:gd name="T12" fmla="*/ 2157 w 2157"/>
                <a:gd name="T13" fmla="*/ 511 h 1311"/>
                <a:gd name="T14" fmla="*/ 1604 w 2157"/>
                <a:gd name="T15" fmla="*/ 445 h 1311"/>
                <a:gd name="T16" fmla="*/ 1467 w 2157"/>
                <a:gd name="T17" fmla="*/ 356 h 1311"/>
                <a:gd name="T18" fmla="*/ 1604 w 2157"/>
                <a:gd name="T19" fmla="*/ 0 h 1311"/>
                <a:gd name="T20" fmla="*/ 1346 w 2157"/>
                <a:gd name="T21" fmla="*/ 356 h 1311"/>
                <a:gd name="T22" fmla="*/ 1069 w 2157"/>
                <a:gd name="T23" fmla="*/ 467 h 1311"/>
                <a:gd name="T24" fmla="*/ 742 w 2157"/>
                <a:gd name="T25" fmla="*/ 422 h 1311"/>
                <a:gd name="T26" fmla="*/ 484 w 2157"/>
                <a:gd name="T27" fmla="*/ 310 h 1311"/>
                <a:gd name="T28" fmla="*/ 275 w 2157"/>
                <a:gd name="T29" fmla="*/ 244 h 1311"/>
                <a:gd name="T30" fmla="*/ 51 w 2157"/>
                <a:gd name="T31" fmla="*/ 222 h 1311"/>
                <a:gd name="T32" fmla="*/ 0 w 2157"/>
                <a:gd name="T33" fmla="*/ 289 h 1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57" h="1311">
                  <a:moveTo>
                    <a:pt x="0" y="289"/>
                  </a:moveTo>
                  <a:lnTo>
                    <a:pt x="379" y="777"/>
                  </a:lnTo>
                  <a:lnTo>
                    <a:pt x="1122" y="1311"/>
                  </a:lnTo>
                  <a:lnTo>
                    <a:pt x="1500" y="1132"/>
                  </a:lnTo>
                  <a:lnTo>
                    <a:pt x="1052" y="888"/>
                  </a:lnTo>
                  <a:lnTo>
                    <a:pt x="1709" y="1000"/>
                  </a:lnTo>
                  <a:lnTo>
                    <a:pt x="2157" y="511"/>
                  </a:lnTo>
                  <a:lnTo>
                    <a:pt x="1604" y="445"/>
                  </a:lnTo>
                  <a:lnTo>
                    <a:pt x="1467" y="356"/>
                  </a:lnTo>
                  <a:lnTo>
                    <a:pt x="1604" y="0"/>
                  </a:lnTo>
                  <a:lnTo>
                    <a:pt x="1346" y="356"/>
                  </a:lnTo>
                  <a:lnTo>
                    <a:pt x="1069" y="467"/>
                  </a:lnTo>
                  <a:lnTo>
                    <a:pt x="742" y="422"/>
                  </a:lnTo>
                  <a:lnTo>
                    <a:pt x="484" y="310"/>
                  </a:lnTo>
                  <a:lnTo>
                    <a:pt x="275" y="244"/>
                  </a:lnTo>
                  <a:lnTo>
                    <a:pt x="51" y="222"/>
                  </a:lnTo>
                  <a:lnTo>
                    <a:pt x="0" y="289"/>
                  </a:lnTo>
                  <a:close/>
                </a:path>
              </a:pathLst>
            </a:custGeom>
            <a:solidFill>
              <a:srgbClr val="000000"/>
            </a:solidFill>
            <a:ln w="0">
              <a:solidFill>
                <a:srgbClr val="000000"/>
              </a:solidFill>
              <a:prstDash val="solid"/>
              <a:round/>
              <a:headEnd/>
              <a:tailEnd/>
            </a:ln>
          </p:spPr>
          <p:txBody>
            <a:bodyPr/>
            <a:lstStyle/>
            <a:p>
              <a:endParaRPr lang="en-US">
                <a:latin typeface="+mn-lt"/>
              </a:endParaRPr>
            </a:p>
          </p:txBody>
        </p:sp>
        <p:sp>
          <p:nvSpPr>
            <p:cNvPr id="362544" name="Freeform 48"/>
            <p:cNvSpPr>
              <a:spLocks/>
            </p:cNvSpPr>
            <p:nvPr/>
          </p:nvSpPr>
          <p:spPr bwMode="auto">
            <a:xfrm>
              <a:off x="2936" y="3562"/>
              <a:ext cx="233" cy="272"/>
            </a:xfrm>
            <a:custGeom>
              <a:avLst/>
              <a:gdLst>
                <a:gd name="T0" fmla="*/ 0 w 1864"/>
                <a:gd name="T1" fmla="*/ 0 h 2176"/>
                <a:gd name="T2" fmla="*/ 311 w 1864"/>
                <a:gd name="T3" fmla="*/ 266 h 2176"/>
                <a:gd name="T4" fmla="*/ 586 w 1864"/>
                <a:gd name="T5" fmla="*/ 421 h 2176"/>
                <a:gd name="T6" fmla="*/ 967 w 1864"/>
                <a:gd name="T7" fmla="*/ 488 h 2176"/>
                <a:gd name="T8" fmla="*/ 931 w 1864"/>
                <a:gd name="T9" fmla="*/ 822 h 2176"/>
                <a:gd name="T10" fmla="*/ 1087 w 1864"/>
                <a:gd name="T11" fmla="*/ 798 h 2176"/>
                <a:gd name="T12" fmla="*/ 1312 w 1864"/>
                <a:gd name="T13" fmla="*/ 865 h 2176"/>
                <a:gd name="T14" fmla="*/ 1294 w 1864"/>
                <a:gd name="T15" fmla="*/ 1109 h 2176"/>
                <a:gd name="T16" fmla="*/ 1174 w 1864"/>
                <a:gd name="T17" fmla="*/ 1221 h 2176"/>
                <a:gd name="T18" fmla="*/ 1398 w 1864"/>
                <a:gd name="T19" fmla="*/ 1353 h 2176"/>
                <a:gd name="T20" fmla="*/ 1466 w 1864"/>
                <a:gd name="T21" fmla="*/ 1687 h 2176"/>
                <a:gd name="T22" fmla="*/ 1640 w 1864"/>
                <a:gd name="T23" fmla="*/ 1908 h 2176"/>
                <a:gd name="T24" fmla="*/ 1864 w 1864"/>
                <a:gd name="T25" fmla="*/ 2176 h 2176"/>
                <a:gd name="T26" fmla="*/ 1622 w 1864"/>
                <a:gd name="T27" fmla="*/ 2176 h 2176"/>
                <a:gd name="T28" fmla="*/ 1398 w 1864"/>
                <a:gd name="T29" fmla="*/ 2064 h 2176"/>
                <a:gd name="T30" fmla="*/ 1570 w 1864"/>
                <a:gd name="T31" fmla="*/ 1932 h 2176"/>
                <a:gd name="T32" fmla="*/ 1243 w 1864"/>
                <a:gd name="T33" fmla="*/ 1975 h 2176"/>
                <a:gd name="T34" fmla="*/ 1415 w 1864"/>
                <a:gd name="T35" fmla="*/ 1842 h 2176"/>
                <a:gd name="T36" fmla="*/ 1140 w 1864"/>
                <a:gd name="T37" fmla="*/ 1886 h 2176"/>
                <a:gd name="T38" fmla="*/ 1364 w 1864"/>
                <a:gd name="T39" fmla="*/ 1687 h 2176"/>
                <a:gd name="T40" fmla="*/ 1053 w 1864"/>
                <a:gd name="T41" fmla="*/ 1798 h 2176"/>
                <a:gd name="T42" fmla="*/ 1243 w 1864"/>
                <a:gd name="T43" fmla="*/ 1576 h 2176"/>
                <a:gd name="T44" fmla="*/ 949 w 1864"/>
                <a:gd name="T45" fmla="*/ 1643 h 2176"/>
                <a:gd name="T46" fmla="*/ 846 w 1864"/>
                <a:gd name="T47" fmla="*/ 1420 h 2176"/>
                <a:gd name="T48" fmla="*/ 708 w 1864"/>
                <a:gd name="T49" fmla="*/ 1132 h 2176"/>
                <a:gd name="T50" fmla="*/ 500 w 1864"/>
                <a:gd name="T51" fmla="*/ 1576 h 2176"/>
                <a:gd name="T52" fmla="*/ 51 w 1864"/>
                <a:gd name="T53" fmla="*/ 1398 h 2176"/>
                <a:gd name="T54" fmla="*/ 69 w 1864"/>
                <a:gd name="T55" fmla="*/ 220 h 2176"/>
                <a:gd name="T56" fmla="*/ 0 w 1864"/>
                <a:gd name="T57" fmla="*/ 0 h 2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864" h="2176">
                  <a:moveTo>
                    <a:pt x="0" y="0"/>
                  </a:moveTo>
                  <a:lnTo>
                    <a:pt x="311" y="266"/>
                  </a:lnTo>
                  <a:lnTo>
                    <a:pt x="586" y="421"/>
                  </a:lnTo>
                  <a:lnTo>
                    <a:pt x="967" y="488"/>
                  </a:lnTo>
                  <a:lnTo>
                    <a:pt x="931" y="822"/>
                  </a:lnTo>
                  <a:lnTo>
                    <a:pt x="1087" y="798"/>
                  </a:lnTo>
                  <a:lnTo>
                    <a:pt x="1312" y="865"/>
                  </a:lnTo>
                  <a:lnTo>
                    <a:pt x="1294" y="1109"/>
                  </a:lnTo>
                  <a:lnTo>
                    <a:pt x="1174" y="1221"/>
                  </a:lnTo>
                  <a:lnTo>
                    <a:pt x="1398" y="1353"/>
                  </a:lnTo>
                  <a:lnTo>
                    <a:pt x="1466" y="1687"/>
                  </a:lnTo>
                  <a:lnTo>
                    <a:pt x="1640" y="1908"/>
                  </a:lnTo>
                  <a:lnTo>
                    <a:pt x="1864" y="2176"/>
                  </a:lnTo>
                  <a:lnTo>
                    <a:pt x="1622" y="2176"/>
                  </a:lnTo>
                  <a:lnTo>
                    <a:pt x="1398" y="2064"/>
                  </a:lnTo>
                  <a:lnTo>
                    <a:pt x="1570" y="1932"/>
                  </a:lnTo>
                  <a:lnTo>
                    <a:pt x="1243" y="1975"/>
                  </a:lnTo>
                  <a:lnTo>
                    <a:pt x="1415" y="1842"/>
                  </a:lnTo>
                  <a:lnTo>
                    <a:pt x="1140" y="1886"/>
                  </a:lnTo>
                  <a:lnTo>
                    <a:pt x="1364" y="1687"/>
                  </a:lnTo>
                  <a:lnTo>
                    <a:pt x="1053" y="1798"/>
                  </a:lnTo>
                  <a:lnTo>
                    <a:pt x="1243" y="1576"/>
                  </a:lnTo>
                  <a:lnTo>
                    <a:pt x="949" y="1643"/>
                  </a:lnTo>
                  <a:lnTo>
                    <a:pt x="846" y="1420"/>
                  </a:lnTo>
                  <a:lnTo>
                    <a:pt x="708" y="1132"/>
                  </a:lnTo>
                  <a:lnTo>
                    <a:pt x="500" y="1576"/>
                  </a:lnTo>
                  <a:lnTo>
                    <a:pt x="51" y="1398"/>
                  </a:lnTo>
                  <a:lnTo>
                    <a:pt x="69" y="220"/>
                  </a:lnTo>
                  <a:lnTo>
                    <a:pt x="0" y="0"/>
                  </a:lnTo>
                  <a:close/>
                </a:path>
              </a:pathLst>
            </a:custGeom>
            <a:solidFill>
              <a:srgbClr val="000000"/>
            </a:solidFill>
            <a:ln w="0">
              <a:solidFill>
                <a:srgbClr val="000000"/>
              </a:solidFill>
              <a:prstDash val="solid"/>
              <a:round/>
              <a:headEnd/>
              <a:tailEnd/>
            </a:ln>
          </p:spPr>
          <p:txBody>
            <a:bodyPr/>
            <a:lstStyle/>
            <a:p>
              <a:endParaRPr lang="en-US">
                <a:latin typeface="+mn-lt"/>
              </a:endParaRPr>
            </a:p>
          </p:txBody>
        </p:sp>
        <p:sp>
          <p:nvSpPr>
            <p:cNvPr id="362545" name="Freeform 49"/>
            <p:cNvSpPr>
              <a:spLocks/>
            </p:cNvSpPr>
            <p:nvPr/>
          </p:nvSpPr>
          <p:spPr bwMode="auto">
            <a:xfrm>
              <a:off x="2938" y="3043"/>
              <a:ext cx="261" cy="269"/>
            </a:xfrm>
            <a:custGeom>
              <a:avLst/>
              <a:gdLst>
                <a:gd name="T0" fmla="*/ 189 w 2089"/>
                <a:gd name="T1" fmla="*/ 311 h 2155"/>
                <a:gd name="T2" fmla="*/ 414 w 2089"/>
                <a:gd name="T3" fmla="*/ 0 h 2155"/>
                <a:gd name="T4" fmla="*/ 1847 w 2089"/>
                <a:gd name="T5" fmla="*/ 112 h 2155"/>
                <a:gd name="T6" fmla="*/ 2089 w 2089"/>
                <a:gd name="T7" fmla="*/ 711 h 2155"/>
                <a:gd name="T8" fmla="*/ 1933 w 2089"/>
                <a:gd name="T9" fmla="*/ 888 h 2155"/>
                <a:gd name="T10" fmla="*/ 1692 w 2089"/>
                <a:gd name="T11" fmla="*/ 1000 h 2155"/>
                <a:gd name="T12" fmla="*/ 1208 w 2089"/>
                <a:gd name="T13" fmla="*/ 2155 h 2155"/>
                <a:gd name="T14" fmla="*/ 829 w 2089"/>
                <a:gd name="T15" fmla="*/ 2087 h 2155"/>
                <a:gd name="T16" fmla="*/ 587 w 2089"/>
                <a:gd name="T17" fmla="*/ 1532 h 2155"/>
                <a:gd name="T18" fmla="*/ 881 w 2089"/>
                <a:gd name="T19" fmla="*/ 2066 h 2155"/>
                <a:gd name="T20" fmla="*/ 967 w 2089"/>
                <a:gd name="T21" fmla="*/ 1954 h 2155"/>
                <a:gd name="T22" fmla="*/ 778 w 2089"/>
                <a:gd name="T23" fmla="*/ 1554 h 2155"/>
                <a:gd name="T24" fmla="*/ 1002 w 2089"/>
                <a:gd name="T25" fmla="*/ 1932 h 2155"/>
                <a:gd name="T26" fmla="*/ 1191 w 2089"/>
                <a:gd name="T27" fmla="*/ 1755 h 2155"/>
                <a:gd name="T28" fmla="*/ 898 w 2089"/>
                <a:gd name="T29" fmla="*/ 1221 h 2155"/>
                <a:gd name="T30" fmla="*/ 724 w 2089"/>
                <a:gd name="T31" fmla="*/ 777 h 2155"/>
                <a:gd name="T32" fmla="*/ 466 w 2089"/>
                <a:gd name="T33" fmla="*/ 66 h 2155"/>
                <a:gd name="T34" fmla="*/ 258 w 2089"/>
                <a:gd name="T35" fmla="*/ 333 h 2155"/>
                <a:gd name="T36" fmla="*/ 362 w 2089"/>
                <a:gd name="T37" fmla="*/ 555 h 2155"/>
                <a:gd name="T38" fmla="*/ 536 w 2089"/>
                <a:gd name="T39" fmla="*/ 333 h 2155"/>
                <a:gd name="T40" fmla="*/ 397 w 2089"/>
                <a:gd name="T41" fmla="*/ 576 h 2155"/>
                <a:gd name="T42" fmla="*/ 156 w 2089"/>
                <a:gd name="T43" fmla="*/ 845 h 2155"/>
                <a:gd name="T44" fmla="*/ 0 w 2089"/>
                <a:gd name="T45" fmla="*/ 800 h 2155"/>
                <a:gd name="T46" fmla="*/ 17 w 2089"/>
                <a:gd name="T47" fmla="*/ 689 h 2155"/>
                <a:gd name="T48" fmla="*/ 156 w 2089"/>
                <a:gd name="T49" fmla="*/ 733 h 2155"/>
                <a:gd name="T50" fmla="*/ 258 w 2089"/>
                <a:gd name="T51" fmla="*/ 576 h 2155"/>
                <a:gd name="T52" fmla="*/ 173 w 2089"/>
                <a:gd name="T53" fmla="*/ 378 h 2155"/>
                <a:gd name="T54" fmla="*/ 189 w 2089"/>
                <a:gd name="T55" fmla="*/ 311 h 2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089" h="2155">
                  <a:moveTo>
                    <a:pt x="189" y="311"/>
                  </a:moveTo>
                  <a:lnTo>
                    <a:pt x="414" y="0"/>
                  </a:lnTo>
                  <a:lnTo>
                    <a:pt x="1847" y="112"/>
                  </a:lnTo>
                  <a:lnTo>
                    <a:pt x="2089" y="711"/>
                  </a:lnTo>
                  <a:lnTo>
                    <a:pt x="1933" y="888"/>
                  </a:lnTo>
                  <a:lnTo>
                    <a:pt x="1692" y="1000"/>
                  </a:lnTo>
                  <a:lnTo>
                    <a:pt x="1208" y="2155"/>
                  </a:lnTo>
                  <a:lnTo>
                    <a:pt x="829" y="2087"/>
                  </a:lnTo>
                  <a:lnTo>
                    <a:pt x="587" y="1532"/>
                  </a:lnTo>
                  <a:lnTo>
                    <a:pt x="881" y="2066"/>
                  </a:lnTo>
                  <a:lnTo>
                    <a:pt x="967" y="1954"/>
                  </a:lnTo>
                  <a:lnTo>
                    <a:pt x="778" y="1554"/>
                  </a:lnTo>
                  <a:lnTo>
                    <a:pt x="1002" y="1932"/>
                  </a:lnTo>
                  <a:lnTo>
                    <a:pt x="1191" y="1755"/>
                  </a:lnTo>
                  <a:lnTo>
                    <a:pt x="898" y="1221"/>
                  </a:lnTo>
                  <a:lnTo>
                    <a:pt x="724" y="777"/>
                  </a:lnTo>
                  <a:lnTo>
                    <a:pt x="466" y="66"/>
                  </a:lnTo>
                  <a:lnTo>
                    <a:pt x="258" y="333"/>
                  </a:lnTo>
                  <a:lnTo>
                    <a:pt x="362" y="555"/>
                  </a:lnTo>
                  <a:lnTo>
                    <a:pt x="536" y="333"/>
                  </a:lnTo>
                  <a:lnTo>
                    <a:pt x="397" y="576"/>
                  </a:lnTo>
                  <a:lnTo>
                    <a:pt x="156" y="845"/>
                  </a:lnTo>
                  <a:lnTo>
                    <a:pt x="0" y="800"/>
                  </a:lnTo>
                  <a:lnTo>
                    <a:pt x="17" y="689"/>
                  </a:lnTo>
                  <a:lnTo>
                    <a:pt x="156" y="733"/>
                  </a:lnTo>
                  <a:lnTo>
                    <a:pt x="258" y="576"/>
                  </a:lnTo>
                  <a:lnTo>
                    <a:pt x="173" y="378"/>
                  </a:lnTo>
                  <a:lnTo>
                    <a:pt x="189" y="311"/>
                  </a:lnTo>
                  <a:close/>
                </a:path>
              </a:pathLst>
            </a:custGeom>
            <a:solidFill>
              <a:srgbClr val="000000"/>
            </a:solidFill>
            <a:ln w="0">
              <a:solidFill>
                <a:srgbClr val="000000"/>
              </a:solidFill>
              <a:prstDash val="solid"/>
              <a:round/>
              <a:headEnd/>
              <a:tailEnd/>
            </a:ln>
          </p:spPr>
          <p:txBody>
            <a:bodyPr/>
            <a:lstStyle/>
            <a:p>
              <a:endParaRPr lang="en-US">
                <a:latin typeface="+mn-lt"/>
              </a:endParaRPr>
            </a:p>
          </p:txBody>
        </p:sp>
        <p:sp>
          <p:nvSpPr>
            <p:cNvPr id="362546" name="Freeform 50"/>
            <p:cNvSpPr>
              <a:spLocks/>
            </p:cNvSpPr>
            <p:nvPr/>
          </p:nvSpPr>
          <p:spPr bwMode="auto">
            <a:xfrm>
              <a:off x="2936" y="3196"/>
              <a:ext cx="112" cy="44"/>
            </a:xfrm>
            <a:custGeom>
              <a:avLst/>
              <a:gdLst>
                <a:gd name="T0" fmla="*/ 0 w 898"/>
                <a:gd name="T1" fmla="*/ 0 h 356"/>
                <a:gd name="T2" fmla="*/ 138 w 898"/>
                <a:gd name="T3" fmla="*/ 177 h 356"/>
                <a:gd name="T4" fmla="*/ 258 w 898"/>
                <a:gd name="T5" fmla="*/ 223 h 356"/>
                <a:gd name="T6" fmla="*/ 448 w 898"/>
                <a:gd name="T7" fmla="*/ 244 h 356"/>
                <a:gd name="T8" fmla="*/ 396 w 898"/>
                <a:gd name="T9" fmla="*/ 155 h 356"/>
                <a:gd name="T10" fmla="*/ 483 w 898"/>
                <a:gd name="T11" fmla="*/ 0 h 356"/>
                <a:gd name="T12" fmla="*/ 622 w 898"/>
                <a:gd name="T13" fmla="*/ 23 h 356"/>
                <a:gd name="T14" fmla="*/ 708 w 898"/>
                <a:gd name="T15" fmla="*/ 112 h 356"/>
                <a:gd name="T16" fmla="*/ 846 w 898"/>
                <a:gd name="T17" fmla="*/ 67 h 356"/>
                <a:gd name="T18" fmla="*/ 776 w 898"/>
                <a:gd name="T19" fmla="*/ 177 h 356"/>
                <a:gd name="T20" fmla="*/ 898 w 898"/>
                <a:gd name="T21" fmla="*/ 267 h 356"/>
                <a:gd name="T22" fmla="*/ 795 w 898"/>
                <a:gd name="T23" fmla="*/ 356 h 356"/>
                <a:gd name="T24" fmla="*/ 673 w 898"/>
                <a:gd name="T25" fmla="*/ 333 h 356"/>
                <a:gd name="T26" fmla="*/ 518 w 898"/>
                <a:gd name="T27" fmla="*/ 311 h 356"/>
                <a:gd name="T28" fmla="*/ 414 w 898"/>
                <a:gd name="T29" fmla="*/ 333 h 356"/>
                <a:gd name="T30" fmla="*/ 190 w 898"/>
                <a:gd name="T31" fmla="*/ 289 h 356"/>
                <a:gd name="T32" fmla="*/ 69 w 898"/>
                <a:gd name="T33" fmla="*/ 244 h 356"/>
                <a:gd name="T34" fmla="*/ 0 w 898"/>
                <a:gd name="T35" fmla="*/ 46 h 356"/>
                <a:gd name="T36" fmla="*/ 0 w 898"/>
                <a:gd name="T37" fmla="*/ 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98" h="356">
                  <a:moveTo>
                    <a:pt x="0" y="0"/>
                  </a:moveTo>
                  <a:lnTo>
                    <a:pt x="138" y="177"/>
                  </a:lnTo>
                  <a:lnTo>
                    <a:pt x="258" y="223"/>
                  </a:lnTo>
                  <a:lnTo>
                    <a:pt x="448" y="244"/>
                  </a:lnTo>
                  <a:lnTo>
                    <a:pt x="396" y="155"/>
                  </a:lnTo>
                  <a:lnTo>
                    <a:pt x="483" y="0"/>
                  </a:lnTo>
                  <a:lnTo>
                    <a:pt x="622" y="23"/>
                  </a:lnTo>
                  <a:lnTo>
                    <a:pt x="708" y="112"/>
                  </a:lnTo>
                  <a:lnTo>
                    <a:pt x="846" y="67"/>
                  </a:lnTo>
                  <a:lnTo>
                    <a:pt x="776" y="177"/>
                  </a:lnTo>
                  <a:lnTo>
                    <a:pt x="898" y="267"/>
                  </a:lnTo>
                  <a:lnTo>
                    <a:pt x="795" y="356"/>
                  </a:lnTo>
                  <a:lnTo>
                    <a:pt x="673" y="333"/>
                  </a:lnTo>
                  <a:lnTo>
                    <a:pt x="518" y="311"/>
                  </a:lnTo>
                  <a:lnTo>
                    <a:pt x="414" y="333"/>
                  </a:lnTo>
                  <a:lnTo>
                    <a:pt x="190" y="289"/>
                  </a:lnTo>
                  <a:lnTo>
                    <a:pt x="69" y="244"/>
                  </a:lnTo>
                  <a:lnTo>
                    <a:pt x="0" y="46"/>
                  </a:lnTo>
                  <a:lnTo>
                    <a:pt x="0" y="0"/>
                  </a:lnTo>
                  <a:close/>
                </a:path>
              </a:pathLst>
            </a:custGeom>
            <a:solidFill>
              <a:srgbClr val="000000"/>
            </a:solidFill>
            <a:ln w="0">
              <a:solidFill>
                <a:srgbClr val="000000"/>
              </a:solidFill>
              <a:prstDash val="solid"/>
              <a:round/>
              <a:headEnd/>
              <a:tailEnd/>
            </a:ln>
          </p:spPr>
          <p:txBody>
            <a:bodyPr/>
            <a:lstStyle/>
            <a:p>
              <a:endParaRPr lang="en-US">
                <a:latin typeface="+mn-lt"/>
              </a:endParaRPr>
            </a:p>
          </p:txBody>
        </p:sp>
        <p:sp>
          <p:nvSpPr>
            <p:cNvPr id="362547" name="Freeform 51"/>
            <p:cNvSpPr>
              <a:spLocks/>
            </p:cNvSpPr>
            <p:nvPr/>
          </p:nvSpPr>
          <p:spPr bwMode="auto">
            <a:xfrm>
              <a:off x="3082" y="3007"/>
              <a:ext cx="330" cy="347"/>
            </a:xfrm>
            <a:custGeom>
              <a:avLst/>
              <a:gdLst>
                <a:gd name="T0" fmla="*/ 1019 w 2641"/>
                <a:gd name="T1" fmla="*/ 977 h 2776"/>
                <a:gd name="T2" fmla="*/ 1399 w 2641"/>
                <a:gd name="T3" fmla="*/ 554 h 2776"/>
                <a:gd name="T4" fmla="*/ 1709 w 2641"/>
                <a:gd name="T5" fmla="*/ 88 h 2776"/>
                <a:gd name="T6" fmla="*/ 1484 w 2641"/>
                <a:gd name="T7" fmla="*/ 777 h 2776"/>
                <a:gd name="T8" fmla="*/ 1328 w 2641"/>
                <a:gd name="T9" fmla="*/ 2331 h 2776"/>
                <a:gd name="T10" fmla="*/ 0 w 2641"/>
                <a:gd name="T11" fmla="*/ 2776 h 2776"/>
                <a:gd name="T12" fmla="*/ 1364 w 2641"/>
                <a:gd name="T13" fmla="*/ 2421 h 2776"/>
                <a:gd name="T14" fmla="*/ 1622 w 2641"/>
                <a:gd name="T15" fmla="*/ 1776 h 2776"/>
                <a:gd name="T16" fmla="*/ 2211 w 2641"/>
                <a:gd name="T17" fmla="*/ 1932 h 2776"/>
                <a:gd name="T18" fmla="*/ 2641 w 2641"/>
                <a:gd name="T19" fmla="*/ 1954 h 2776"/>
                <a:gd name="T20" fmla="*/ 2106 w 2641"/>
                <a:gd name="T21" fmla="*/ 1842 h 2776"/>
                <a:gd name="T22" fmla="*/ 1466 w 2641"/>
                <a:gd name="T23" fmla="*/ 1555 h 2776"/>
                <a:gd name="T24" fmla="*/ 1571 w 2641"/>
                <a:gd name="T25" fmla="*/ 709 h 2776"/>
                <a:gd name="T26" fmla="*/ 1795 w 2641"/>
                <a:gd name="T27" fmla="*/ 22 h 2776"/>
                <a:gd name="T28" fmla="*/ 1761 w 2641"/>
                <a:gd name="T29" fmla="*/ 0 h 2776"/>
                <a:gd name="T30" fmla="*/ 1277 w 2641"/>
                <a:gd name="T31" fmla="*/ 599 h 2776"/>
                <a:gd name="T32" fmla="*/ 1019 w 2641"/>
                <a:gd name="T33" fmla="*/ 977 h 27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41" h="2776">
                  <a:moveTo>
                    <a:pt x="1019" y="977"/>
                  </a:moveTo>
                  <a:lnTo>
                    <a:pt x="1399" y="554"/>
                  </a:lnTo>
                  <a:lnTo>
                    <a:pt x="1709" y="88"/>
                  </a:lnTo>
                  <a:lnTo>
                    <a:pt x="1484" y="777"/>
                  </a:lnTo>
                  <a:lnTo>
                    <a:pt x="1328" y="2331"/>
                  </a:lnTo>
                  <a:lnTo>
                    <a:pt x="0" y="2776"/>
                  </a:lnTo>
                  <a:lnTo>
                    <a:pt x="1364" y="2421"/>
                  </a:lnTo>
                  <a:lnTo>
                    <a:pt x="1622" y="1776"/>
                  </a:lnTo>
                  <a:lnTo>
                    <a:pt x="2211" y="1932"/>
                  </a:lnTo>
                  <a:lnTo>
                    <a:pt x="2641" y="1954"/>
                  </a:lnTo>
                  <a:lnTo>
                    <a:pt x="2106" y="1842"/>
                  </a:lnTo>
                  <a:lnTo>
                    <a:pt x="1466" y="1555"/>
                  </a:lnTo>
                  <a:lnTo>
                    <a:pt x="1571" y="709"/>
                  </a:lnTo>
                  <a:lnTo>
                    <a:pt x="1795" y="22"/>
                  </a:lnTo>
                  <a:lnTo>
                    <a:pt x="1761" y="0"/>
                  </a:lnTo>
                  <a:lnTo>
                    <a:pt x="1277" y="599"/>
                  </a:lnTo>
                  <a:lnTo>
                    <a:pt x="1019" y="977"/>
                  </a:lnTo>
                  <a:close/>
                </a:path>
              </a:pathLst>
            </a:custGeom>
            <a:solidFill>
              <a:srgbClr val="000000"/>
            </a:solidFill>
            <a:ln w="0">
              <a:solidFill>
                <a:srgbClr val="000000"/>
              </a:solidFill>
              <a:prstDash val="solid"/>
              <a:round/>
              <a:headEnd/>
              <a:tailEnd/>
            </a:ln>
          </p:spPr>
          <p:txBody>
            <a:bodyPr/>
            <a:lstStyle/>
            <a:p>
              <a:endParaRPr lang="en-US">
                <a:latin typeface="+mn-lt"/>
              </a:endParaRPr>
            </a:p>
          </p:txBody>
        </p:sp>
        <p:sp>
          <p:nvSpPr>
            <p:cNvPr id="362548" name="Freeform 52"/>
            <p:cNvSpPr>
              <a:spLocks/>
            </p:cNvSpPr>
            <p:nvPr/>
          </p:nvSpPr>
          <p:spPr bwMode="auto">
            <a:xfrm>
              <a:off x="3102" y="3251"/>
              <a:ext cx="325" cy="214"/>
            </a:xfrm>
            <a:custGeom>
              <a:avLst/>
              <a:gdLst>
                <a:gd name="T0" fmla="*/ 2573 w 2607"/>
                <a:gd name="T1" fmla="*/ 0 h 1710"/>
                <a:gd name="T2" fmla="*/ 1985 w 2607"/>
                <a:gd name="T3" fmla="*/ 556 h 1710"/>
                <a:gd name="T4" fmla="*/ 1691 w 2607"/>
                <a:gd name="T5" fmla="*/ 1066 h 1710"/>
                <a:gd name="T6" fmla="*/ 1485 w 2607"/>
                <a:gd name="T7" fmla="*/ 1555 h 1710"/>
                <a:gd name="T8" fmla="*/ 638 w 2607"/>
                <a:gd name="T9" fmla="*/ 1044 h 1710"/>
                <a:gd name="T10" fmla="*/ 0 w 2607"/>
                <a:gd name="T11" fmla="*/ 822 h 1710"/>
                <a:gd name="T12" fmla="*/ 604 w 2607"/>
                <a:gd name="T13" fmla="*/ 1088 h 1710"/>
                <a:gd name="T14" fmla="*/ 1518 w 2607"/>
                <a:gd name="T15" fmla="*/ 1644 h 1710"/>
                <a:gd name="T16" fmla="*/ 1899 w 2607"/>
                <a:gd name="T17" fmla="*/ 844 h 1710"/>
                <a:gd name="T18" fmla="*/ 2244 w 2607"/>
                <a:gd name="T19" fmla="*/ 467 h 1710"/>
                <a:gd name="T20" fmla="*/ 2401 w 2607"/>
                <a:gd name="T21" fmla="*/ 467 h 1710"/>
                <a:gd name="T22" fmla="*/ 1606 w 2607"/>
                <a:gd name="T23" fmla="*/ 1710 h 1710"/>
                <a:gd name="T24" fmla="*/ 2469 w 2607"/>
                <a:gd name="T25" fmla="*/ 467 h 1710"/>
                <a:gd name="T26" fmla="*/ 2435 w 2607"/>
                <a:gd name="T27" fmla="*/ 400 h 1710"/>
                <a:gd name="T28" fmla="*/ 2296 w 2607"/>
                <a:gd name="T29" fmla="*/ 377 h 1710"/>
                <a:gd name="T30" fmla="*/ 2607 w 2607"/>
                <a:gd name="T31" fmla="*/ 44 h 1710"/>
                <a:gd name="T32" fmla="*/ 2573 w 2607"/>
                <a:gd name="T33" fmla="*/ 0 h 1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07" h="1710">
                  <a:moveTo>
                    <a:pt x="2573" y="0"/>
                  </a:moveTo>
                  <a:lnTo>
                    <a:pt x="1985" y="556"/>
                  </a:lnTo>
                  <a:lnTo>
                    <a:pt x="1691" y="1066"/>
                  </a:lnTo>
                  <a:lnTo>
                    <a:pt x="1485" y="1555"/>
                  </a:lnTo>
                  <a:lnTo>
                    <a:pt x="638" y="1044"/>
                  </a:lnTo>
                  <a:lnTo>
                    <a:pt x="0" y="822"/>
                  </a:lnTo>
                  <a:lnTo>
                    <a:pt x="604" y="1088"/>
                  </a:lnTo>
                  <a:lnTo>
                    <a:pt x="1518" y="1644"/>
                  </a:lnTo>
                  <a:lnTo>
                    <a:pt x="1899" y="844"/>
                  </a:lnTo>
                  <a:lnTo>
                    <a:pt x="2244" y="467"/>
                  </a:lnTo>
                  <a:lnTo>
                    <a:pt x="2401" y="467"/>
                  </a:lnTo>
                  <a:lnTo>
                    <a:pt x="1606" y="1710"/>
                  </a:lnTo>
                  <a:lnTo>
                    <a:pt x="2469" y="467"/>
                  </a:lnTo>
                  <a:lnTo>
                    <a:pt x="2435" y="400"/>
                  </a:lnTo>
                  <a:lnTo>
                    <a:pt x="2296" y="377"/>
                  </a:lnTo>
                  <a:lnTo>
                    <a:pt x="2607" y="44"/>
                  </a:lnTo>
                  <a:lnTo>
                    <a:pt x="2573" y="0"/>
                  </a:lnTo>
                  <a:close/>
                </a:path>
              </a:pathLst>
            </a:custGeom>
            <a:solidFill>
              <a:srgbClr val="000000"/>
            </a:solidFill>
            <a:ln w="0">
              <a:solidFill>
                <a:srgbClr val="000000"/>
              </a:solidFill>
              <a:prstDash val="solid"/>
              <a:round/>
              <a:headEnd/>
              <a:tailEnd/>
            </a:ln>
          </p:spPr>
          <p:txBody>
            <a:bodyPr/>
            <a:lstStyle/>
            <a:p>
              <a:endParaRPr lang="en-US">
                <a:latin typeface="+mn-lt"/>
              </a:endParaRPr>
            </a:p>
          </p:txBody>
        </p:sp>
        <p:sp>
          <p:nvSpPr>
            <p:cNvPr id="362549" name="Freeform 53"/>
            <p:cNvSpPr>
              <a:spLocks/>
            </p:cNvSpPr>
            <p:nvPr/>
          </p:nvSpPr>
          <p:spPr bwMode="auto">
            <a:xfrm>
              <a:off x="3080" y="3334"/>
              <a:ext cx="347" cy="198"/>
            </a:xfrm>
            <a:custGeom>
              <a:avLst/>
              <a:gdLst>
                <a:gd name="T0" fmla="*/ 2590 w 2779"/>
                <a:gd name="T1" fmla="*/ 0 h 1578"/>
                <a:gd name="T2" fmla="*/ 2692 w 2779"/>
                <a:gd name="T3" fmla="*/ 45 h 1578"/>
                <a:gd name="T4" fmla="*/ 2071 w 2779"/>
                <a:gd name="T5" fmla="*/ 711 h 1578"/>
                <a:gd name="T6" fmla="*/ 1744 w 2779"/>
                <a:gd name="T7" fmla="*/ 1310 h 1578"/>
                <a:gd name="T8" fmla="*/ 983 w 2779"/>
                <a:gd name="T9" fmla="*/ 711 h 1578"/>
                <a:gd name="T10" fmla="*/ 155 w 2779"/>
                <a:gd name="T11" fmla="*/ 200 h 1578"/>
                <a:gd name="T12" fmla="*/ 0 w 2779"/>
                <a:gd name="T13" fmla="*/ 200 h 1578"/>
                <a:gd name="T14" fmla="*/ 535 w 2779"/>
                <a:gd name="T15" fmla="*/ 555 h 1578"/>
                <a:gd name="T16" fmla="*/ 1019 w 2779"/>
                <a:gd name="T17" fmla="*/ 955 h 1578"/>
                <a:gd name="T18" fmla="*/ 1795 w 2779"/>
                <a:gd name="T19" fmla="*/ 1578 h 1578"/>
                <a:gd name="T20" fmla="*/ 2210 w 2779"/>
                <a:gd name="T21" fmla="*/ 867 h 1578"/>
                <a:gd name="T22" fmla="*/ 2486 w 2779"/>
                <a:gd name="T23" fmla="*/ 378 h 1578"/>
                <a:gd name="T24" fmla="*/ 2779 w 2779"/>
                <a:gd name="T25" fmla="*/ 21 h 1578"/>
                <a:gd name="T26" fmla="*/ 2590 w 2779"/>
                <a:gd name="T27" fmla="*/ 0 h 1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79" h="1578">
                  <a:moveTo>
                    <a:pt x="2590" y="0"/>
                  </a:moveTo>
                  <a:lnTo>
                    <a:pt x="2692" y="45"/>
                  </a:lnTo>
                  <a:lnTo>
                    <a:pt x="2071" y="711"/>
                  </a:lnTo>
                  <a:lnTo>
                    <a:pt x="1744" y="1310"/>
                  </a:lnTo>
                  <a:lnTo>
                    <a:pt x="983" y="711"/>
                  </a:lnTo>
                  <a:lnTo>
                    <a:pt x="155" y="200"/>
                  </a:lnTo>
                  <a:lnTo>
                    <a:pt x="0" y="200"/>
                  </a:lnTo>
                  <a:lnTo>
                    <a:pt x="535" y="555"/>
                  </a:lnTo>
                  <a:lnTo>
                    <a:pt x="1019" y="955"/>
                  </a:lnTo>
                  <a:lnTo>
                    <a:pt x="1795" y="1578"/>
                  </a:lnTo>
                  <a:lnTo>
                    <a:pt x="2210" y="867"/>
                  </a:lnTo>
                  <a:lnTo>
                    <a:pt x="2486" y="378"/>
                  </a:lnTo>
                  <a:lnTo>
                    <a:pt x="2779" y="21"/>
                  </a:lnTo>
                  <a:lnTo>
                    <a:pt x="2590" y="0"/>
                  </a:lnTo>
                  <a:close/>
                </a:path>
              </a:pathLst>
            </a:custGeom>
            <a:solidFill>
              <a:srgbClr val="000000"/>
            </a:solidFill>
            <a:ln w="0">
              <a:solidFill>
                <a:srgbClr val="000000"/>
              </a:solidFill>
              <a:prstDash val="solid"/>
              <a:round/>
              <a:headEnd/>
              <a:tailEnd/>
            </a:ln>
          </p:spPr>
          <p:txBody>
            <a:bodyPr/>
            <a:lstStyle/>
            <a:p>
              <a:endParaRPr lang="en-US">
                <a:latin typeface="+mn-lt"/>
              </a:endParaRPr>
            </a:p>
          </p:txBody>
        </p:sp>
        <p:sp>
          <p:nvSpPr>
            <p:cNvPr id="362550" name="Freeform 54"/>
            <p:cNvSpPr>
              <a:spLocks/>
            </p:cNvSpPr>
            <p:nvPr/>
          </p:nvSpPr>
          <p:spPr bwMode="auto">
            <a:xfrm>
              <a:off x="3067" y="3321"/>
              <a:ext cx="17" cy="30"/>
            </a:xfrm>
            <a:custGeom>
              <a:avLst/>
              <a:gdLst>
                <a:gd name="T0" fmla="*/ 139 w 139"/>
                <a:gd name="T1" fmla="*/ 0 h 243"/>
                <a:gd name="T2" fmla="*/ 68 w 139"/>
                <a:gd name="T3" fmla="*/ 243 h 243"/>
                <a:gd name="T4" fmla="*/ 0 w 139"/>
                <a:gd name="T5" fmla="*/ 220 h 243"/>
                <a:gd name="T6" fmla="*/ 139 w 139"/>
                <a:gd name="T7" fmla="*/ 0 h 243"/>
              </a:gdLst>
              <a:ahLst/>
              <a:cxnLst>
                <a:cxn ang="0">
                  <a:pos x="T0" y="T1"/>
                </a:cxn>
                <a:cxn ang="0">
                  <a:pos x="T2" y="T3"/>
                </a:cxn>
                <a:cxn ang="0">
                  <a:pos x="T4" y="T5"/>
                </a:cxn>
                <a:cxn ang="0">
                  <a:pos x="T6" y="T7"/>
                </a:cxn>
              </a:cxnLst>
              <a:rect l="0" t="0" r="r" b="b"/>
              <a:pathLst>
                <a:path w="139" h="243">
                  <a:moveTo>
                    <a:pt x="139" y="0"/>
                  </a:moveTo>
                  <a:lnTo>
                    <a:pt x="68" y="243"/>
                  </a:lnTo>
                  <a:lnTo>
                    <a:pt x="0" y="220"/>
                  </a:lnTo>
                  <a:lnTo>
                    <a:pt x="139" y="0"/>
                  </a:lnTo>
                  <a:close/>
                </a:path>
              </a:pathLst>
            </a:custGeom>
            <a:solidFill>
              <a:srgbClr val="000000"/>
            </a:solidFill>
            <a:ln w="0">
              <a:solidFill>
                <a:srgbClr val="000000"/>
              </a:solidFill>
              <a:prstDash val="solid"/>
              <a:round/>
              <a:headEnd/>
              <a:tailEnd/>
            </a:ln>
          </p:spPr>
          <p:txBody>
            <a:bodyPr/>
            <a:lstStyle/>
            <a:p>
              <a:endParaRPr lang="en-US">
                <a:latin typeface="+mn-lt"/>
              </a:endParaRPr>
            </a:p>
          </p:txBody>
        </p:sp>
        <p:sp>
          <p:nvSpPr>
            <p:cNvPr id="362551" name="Freeform 55"/>
            <p:cNvSpPr>
              <a:spLocks/>
            </p:cNvSpPr>
            <p:nvPr/>
          </p:nvSpPr>
          <p:spPr bwMode="auto">
            <a:xfrm>
              <a:off x="3322" y="3096"/>
              <a:ext cx="196" cy="147"/>
            </a:xfrm>
            <a:custGeom>
              <a:avLst/>
              <a:gdLst>
                <a:gd name="T0" fmla="*/ 258 w 1570"/>
                <a:gd name="T1" fmla="*/ 0 h 1178"/>
                <a:gd name="T2" fmla="*/ 603 w 1570"/>
                <a:gd name="T3" fmla="*/ 46 h 1178"/>
                <a:gd name="T4" fmla="*/ 1519 w 1570"/>
                <a:gd name="T5" fmla="*/ 934 h 1178"/>
                <a:gd name="T6" fmla="*/ 603 w 1570"/>
                <a:gd name="T7" fmla="*/ 134 h 1178"/>
                <a:gd name="T8" fmla="*/ 585 w 1570"/>
                <a:gd name="T9" fmla="*/ 290 h 1178"/>
                <a:gd name="T10" fmla="*/ 466 w 1570"/>
                <a:gd name="T11" fmla="*/ 424 h 1178"/>
                <a:gd name="T12" fmla="*/ 1414 w 1570"/>
                <a:gd name="T13" fmla="*/ 1111 h 1178"/>
                <a:gd name="T14" fmla="*/ 1536 w 1570"/>
                <a:gd name="T15" fmla="*/ 1023 h 1178"/>
                <a:gd name="T16" fmla="*/ 1570 w 1570"/>
                <a:gd name="T17" fmla="*/ 1089 h 1178"/>
                <a:gd name="T18" fmla="*/ 1432 w 1570"/>
                <a:gd name="T19" fmla="*/ 1178 h 1178"/>
                <a:gd name="T20" fmla="*/ 1329 w 1570"/>
                <a:gd name="T21" fmla="*/ 1111 h 1178"/>
                <a:gd name="T22" fmla="*/ 240 w 1570"/>
                <a:gd name="T23" fmla="*/ 424 h 1178"/>
                <a:gd name="T24" fmla="*/ 294 w 1570"/>
                <a:gd name="T25" fmla="*/ 312 h 1178"/>
                <a:gd name="T26" fmla="*/ 155 w 1570"/>
                <a:gd name="T27" fmla="*/ 223 h 1178"/>
                <a:gd name="T28" fmla="*/ 172 w 1570"/>
                <a:gd name="T29" fmla="*/ 134 h 1178"/>
                <a:gd name="T30" fmla="*/ 0 w 1570"/>
                <a:gd name="T31" fmla="*/ 46 h 1178"/>
                <a:gd name="T32" fmla="*/ 0 w 1570"/>
                <a:gd name="T33" fmla="*/ 0 h 1178"/>
                <a:gd name="T34" fmla="*/ 240 w 1570"/>
                <a:gd name="T35" fmla="*/ 89 h 1178"/>
                <a:gd name="T36" fmla="*/ 223 w 1570"/>
                <a:gd name="T37" fmla="*/ 201 h 1178"/>
                <a:gd name="T38" fmla="*/ 327 w 1570"/>
                <a:gd name="T39" fmla="*/ 244 h 1178"/>
                <a:gd name="T40" fmla="*/ 413 w 1570"/>
                <a:gd name="T41" fmla="*/ 112 h 1178"/>
                <a:gd name="T42" fmla="*/ 482 w 1570"/>
                <a:gd name="T43" fmla="*/ 134 h 1178"/>
                <a:gd name="T44" fmla="*/ 362 w 1570"/>
                <a:gd name="T45" fmla="*/ 335 h 1178"/>
                <a:gd name="T46" fmla="*/ 500 w 1570"/>
                <a:gd name="T47" fmla="*/ 312 h 1178"/>
                <a:gd name="T48" fmla="*/ 552 w 1570"/>
                <a:gd name="T49" fmla="*/ 89 h 1178"/>
                <a:gd name="T50" fmla="*/ 258 w 1570"/>
                <a:gd name="T51" fmla="*/ 0 h 1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70" h="1178">
                  <a:moveTo>
                    <a:pt x="258" y="0"/>
                  </a:moveTo>
                  <a:lnTo>
                    <a:pt x="603" y="46"/>
                  </a:lnTo>
                  <a:lnTo>
                    <a:pt x="1519" y="934"/>
                  </a:lnTo>
                  <a:lnTo>
                    <a:pt x="603" y="134"/>
                  </a:lnTo>
                  <a:lnTo>
                    <a:pt x="585" y="290"/>
                  </a:lnTo>
                  <a:lnTo>
                    <a:pt x="466" y="424"/>
                  </a:lnTo>
                  <a:lnTo>
                    <a:pt x="1414" y="1111"/>
                  </a:lnTo>
                  <a:lnTo>
                    <a:pt x="1536" y="1023"/>
                  </a:lnTo>
                  <a:lnTo>
                    <a:pt x="1570" y="1089"/>
                  </a:lnTo>
                  <a:lnTo>
                    <a:pt x="1432" y="1178"/>
                  </a:lnTo>
                  <a:lnTo>
                    <a:pt x="1329" y="1111"/>
                  </a:lnTo>
                  <a:lnTo>
                    <a:pt x="240" y="424"/>
                  </a:lnTo>
                  <a:lnTo>
                    <a:pt x="294" y="312"/>
                  </a:lnTo>
                  <a:lnTo>
                    <a:pt x="155" y="223"/>
                  </a:lnTo>
                  <a:lnTo>
                    <a:pt x="172" y="134"/>
                  </a:lnTo>
                  <a:lnTo>
                    <a:pt x="0" y="46"/>
                  </a:lnTo>
                  <a:lnTo>
                    <a:pt x="0" y="0"/>
                  </a:lnTo>
                  <a:lnTo>
                    <a:pt x="240" y="89"/>
                  </a:lnTo>
                  <a:lnTo>
                    <a:pt x="223" y="201"/>
                  </a:lnTo>
                  <a:lnTo>
                    <a:pt x="327" y="244"/>
                  </a:lnTo>
                  <a:lnTo>
                    <a:pt x="413" y="112"/>
                  </a:lnTo>
                  <a:lnTo>
                    <a:pt x="482" y="134"/>
                  </a:lnTo>
                  <a:lnTo>
                    <a:pt x="362" y="335"/>
                  </a:lnTo>
                  <a:lnTo>
                    <a:pt x="500" y="312"/>
                  </a:lnTo>
                  <a:lnTo>
                    <a:pt x="552" y="89"/>
                  </a:lnTo>
                  <a:lnTo>
                    <a:pt x="258" y="0"/>
                  </a:lnTo>
                  <a:close/>
                </a:path>
              </a:pathLst>
            </a:custGeom>
            <a:solidFill>
              <a:srgbClr val="000000"/>
            </a:solidFill>
            <a:ln w="0">
              <a:solidFill>
                <a:srgbClr val="000000"/>
              </a:solidFill>
              <a:prstDash val="solid"/>
              <a:round/>
              <a:headEnd/>
              <a:tailEnd/>
            </a:ln>
          </p:spPr>
          <p:txBody>
            <a:bodyPr/>
            <a:lstStyle/>
            <a:p>
              <a:endParaRPr lang="en-US">
                <a:latin typeface="+mn-lt"/>
              </a:endParaRPr>
            </a:p>
          </p:txBody>
        </p:sp>
        <p:sp>
          <p:nvSpPr>
            <p:cNvPr id="362552" name="Freeform 56"/>
            <p:cNvSpPr>
              <a:spLocks/>
            </p:cNvSpPr>
            <p:nvPr/>
          </p:nvSpPr>
          <p:spPr bwMode="auto">
            <a:xfrm>
              <a:off x="3123" y="3484"/>
              <a:ext cx="296" cy="153"/>
            </a:xfrm>
            <a:custGeom>
              <a:avLst/>
              <a:gdLst>
                <a:gd name="T0" fmla="*/ 120 w 2364"/>
                <a:gd name="T1" fmla="*/ 400 h 1222"/>
                <a:gd name="T2" fmla="*/ 465 w 2364"/>
                <a:gd name="T3" fmla="*/ 712 h 1222"/>
                <a:gd name="T4" fmla="*/ 811 w 2364"/>
                <a:gd name="T5" fmla="*/ 1177 h 1222"/>
                <a:gd name="T6" fmla="*/ 1674 w 2364"/>
                <a:gd name="T7" fmla="*/ 843 h 1222"/>
                <a:gd name="T8" fmla="*/ 2228 w 2364"/>
                <a:gd name="T9" fmla="*/ 422 h 1222"/>
                <a:gd name="T10" fmla="*/ 1847 w 2364"/>
                <a:gd name="T11" fmla="*/ 289 h 1222"/>
                <a:gd name="T12" fmla="*/ 1589 w 2364"/>
                <a:gd name="T13" fmla="*/ 111 h 1222"/>
                <a:gd name="T14" fmla="*/ 1900 w 2364"/>
                <a:gd name="T15" fmla="*/ 224 h 1222"/>
                <a:gd name="T16" fmla="*/ 2364 w 2364"/>
                <a:gd name="T17" fmla="*/ 379 h 1222"/>
                <a:gd name="T18" fmla="*/ 1761 w 2364"/>
                <a:gd name="T19" fmla="*/ 867 h 1222"/>
                <a:gd name="T20" fmla="*/ 811 w 2364"/>
                <a:gd name="T21" fmla="*/ 1222 h 1222"/>
                <a:gd name="T22" fmla="*/ 431 w 2364"/>
                <a:gd name="T23" fmla="*/ 712 h 1222"/>
                <a:gd name="T24" fmla="*/ 0 w 2364"/>
                <a:gd name="T25" fmla="*/ 355 h 1222"/>
                <a:gd name="T26" fmla="*/ 621 w 2364"/>
                <a:gd name="T27" fmla="*/ 289 h 1222"/>
                <a:gd name="T28" fmla="*/ 983 w 2364"/>
                <a:gd name="T29" fmla="*/ 0 h 1222"/>
                <a:gd name="T30" fmla="*/ 655 w 2364"/>
                <a:gd name="T31" fmla="*/ 333 h 1222"/>
                <a:gd name="T32" fmla="*/ 120 w 2364"/>
                <a:gd name="T33" fmla="*/ 400 h 1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64" h="1222">
                  <a:moveTo>
                    <a:pt x="120" y="400"/>
                  </a:moveTo>
                  <a:lnTo>
                    <a:pt x="465" y="712"/>
                  </a:lnTo>
                  <a:lnTo>
                    <a:pt x="811" y="1177"/>
                  </a:lnTo>
                  <a:lnTo>
                    <a:pt x="1674" y="843"/>
                  </a:lnTo>
                  <a:lnTo>
                    <a:pt x="2228" y="422"/>
                  </a:lnTo>
                  <a:lnTo>
                    <a:pt x="1847" y="289"/>
                  </a:lnTo>
                  <a:lnTo>
                    <a:pt x="1589" y="111"/>
                  </a:lnTo>
                  <a:lnTo>
                    <a:pt x="1900" y="224"/>
                  </a:lnTo>
                  <a:lnTo>
                    <a:pt x="2364" y="379"/>
                  </a:lnTo>
                  <a:lnTo>
                    <a:pt x="1761" y="867"/>
                  </a:lnTo>
                  <a:lnTo>
                    <a:pt x="811" y="1222"/>
                  </a:lnTo>
                  <a:lnTo>
                    <a:pt x="431" y="712"/>
                  </a:lnTo>
                  <a:lnTo>
                    <a:pt x="0" y="355"/>
                  </a:lnTo>
                  <a:lnTo>
                    <a:pt x="621" y="289"/>
                  </a:lnTo>
                  <a:lnTo>
                    <a:pt x="983" y="0"/>
                  </a:lnTo>
                  <a:lnTo>
                    <a:pt x="655" y="333"/>
                  </a:lnTo>
                  <a:lnTo>
                    <a:pt x="120" y="400"/>
                  </a:lnTo>
                  <a:close/>
                </a:path>
              </a:pathLst>
            </a:custGeom>
            <a:solidFill>
              <a:srgbClr val="000000"/>
            </a:solidFill>
            <a:ln w="0">
              <a:solidFill>
                <a:srgbClr val="000000"/>
              </a:solidFill>
              <a:prstDash val="solid"/>
              <a:round/>
              <a:headEnd/>
              <a:tailEnd/>
            </a:ln>
          </p:spPr>
          <p:txBody>
            <a:bodyPr/>
            <a:lstStyle/>
            <a:p>
              <a:endParaRPr lang="en-US">
                <a:latin typeface="+mn-lt"/>
              </a:endParaRPr>
            </a:p>
          </p:txBody>
        </p:sp>
        <p:sp>
          <p:nvSpPr>
            <p:cNvPr id="362553" name="Freeform 57"/>
            <p:cNvSpPr>
              <a:spLocks/>
            </p:cNvSpPr>
            <p:nvPr/>
          </p:nvSpPr>
          <p:spPr bwMode="auto">
            <a:xfrm>
              <a:off x="2332" y="3563"/>
              <a:ext cx="799" cy="605"/>
            </a:xfrm>
            <a:custGeom>
              <a:avLst/>
              <a:gdLst>
                <a:gd name="T0" fmla="*/ 1087 w 6388"/>
                <a:gd name="T1" fmla="*/ 823 h 4844"/>
                <a:gd name="T2" fmla="*/ 4721 w 6388"/>
                <a:gd name="T3" fmla="*/ 0 h 4844"/>
                <a:gd name="T4" fmla="*/ 4794 w 6388"/>
                <a:gd name="T5" fmla="*/ 95 h 4844"/>
                <a:gd name="T6" fmla="*/ 4913 w 6388"/>
                <a:gd name="T7" fmla="*/ 3849 h 4844"/>
                <a:gd name="T8" fmla="*/ 6388 w 6388"/>
                <a:gd name="T9" fmla="*/ 4328 h 4844"/>
                <a:gd name="T10" fmla="*/ 6388 w 6388"/>
                <a:gd name="T11" fmla="*/ 4538 h 4844"/>
                <a:gd name="T12" fmla="*/ 3201 w 6388"/>
                <a:gd name="T13" fmla="*/ 4844 h 4844"/>
                <a:gd name="T14" fmla="*/ 2934 w 6388"/>
                <a:gd name="T15" fmla="*/ 4808 h 4844"/>
                <a:gd name="T16" fmla="*/ 2948 w 6388"/>
                <a:gd name="T17" fmla="*/ 4616 h 4844"/>
                <a:gd name="T18" fmla="*/ 3201 w 6388"/>
                <a:gd name="T19" fmla="*/ 4653 h 4844"/>
                <a:gd name="T20" fmla="*/ 4660 w 6388"/>
                <a:gd name="T21" fmla="*/ 3849 h 4844"/>
                <a:gd name="T22" fmla="*/ 4617 w 6388"/>
                <a:gd name="T23" fmla="*/ 76 h 4844"/>
                <a:gd name="T24" fmla="*/ 1162 w 6388"/>
                <a:gd name="T25" fmla="*/ 844 h 4844"/>
                <a:gd name="T26" fmla="*/ 1162 w 6388"/>
                <a:gd name="T27" fmla="*/ 1341 h 4844"/>
                <a:gd name="T28" fmla="*/ 1266 w 6388"/>
                <a:gd name="T29" fmla="*/ 1648 h 4844"/>
                <a:gd name="T30" fmla="*/ 4423 w 6388"/>
                <a:gd name="T31" fmla="*/ 1072 h 4844"/>
                <a:gd name="T32" fmla="*/ 4423 w 6388"/>
                <a:gd name="T33" fmla="*/ 1263 h 4844"/>
                <a:gd name="T34" fmla="*/ 4244 w 6388"/>
                <a:gd name="T35" fmla="*/ 1168 h 4844"/>
                <a:gd name="T36" fmla="*/ 1280 w 6388"/>
                <a:gd name="T37" fmla="*/ 1705 h 4844"/>
                <a:gd name="T38" fmla="*/ 1355 w 6388"/>
                <a:gd name="T39" fmla="*/ 3811 h 4844"/>
                <a:gd name="T40" fmla="*/ 2338 w 6388"/>
                <a:gd name="T41" fmla="*/ 4176 h 4844"/>
                <a:gd name="T42" fmla="*/ 2368 w 6388"/>
                <a:gd name="T43" fmla="*/ 4289 h 4844"/>
                <a:gd name="T44" fmla="*/ 89 w 6388"/>
                <a:gd name="T45" fmla="*/ 4462 h 4844"/>
                <a:gd name="T46" fmla="*/ 0 w 6388"/>
                <a:gd name="T47" fmla="*/ 4443 h 4844"/>
                <a:gd name="T48" fmla="*/ 0 w 6388"/>
                <a:gd name="T49" fmla="*/ 4328 h 4844"/>
                <a:gd name="T50" fmla="*/ 104 w 6388"/>
                <a:gd name="T51" fmla="*/ 4347 h 4844"/>
                <a:gd name="T52" fmla="*/ 1222 w 6388"/>
                <a:gd name="T53" fmla="*/ 3870 h 4844"/>
                <a:gd name="T54" fmla="*/ 1118 w 6388"/>
                <a:gd name="T55" fmla="*/ 920 h 4844"/>
                <a:gd name="T56" fmla="*/ 1043 w 6388"/>
                <a:gd name="T57" fmla="*/ 977 h 4844"/>
                <a:gd name="T58" fmla="*/ 1026 w 6388"/>
                <a:gd name="T59" fmla="*/ 3831 h 4844"/>
                <a:gd name="T60" fmla="*/ 30 w 6388"/>
                <a:gd name="T61" fmla="*/ 4289 h 4844"/>
                <a:gd name="T62" fmla="*/ 997 w 6388"/>
                <a:gd name="T63" fmla="*/ 3811 h 4844"/>
                <a:gd name="T64" fmla="*/ 1013 w 6388"/>
                <a:gd name="T65" fmla="*/ 899 h 4844"/>
                <a:gd name="T66" fmla="*/ 1087 w 6388"/>
                <a:gd name="T67" fmla="*/ 823 h 48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388" h="4844">
                  <a:moveTo>
                    <a:pt x="1087" y="823"/>
                  </a:moveTo>
                  <a:lnTo>
                    <a:pt x="4721" y="0"/>
                  </a:lnTo>
                  <a:lnTo>
                    <a:pt x="4794" y="95"/>
                  </a:lnTo>
                  <a:lnTo>
                    <a:pt x="4913" y="3849"/>
                  </a:lnTo>
                  <a:lnTo>
                    <a:pt x="6388" y="4328"/>
                  </a:lnTo>
                  <a:lnTo>
                    <a:pt x="6388" y="4538"/>
                  </a:lnTo>
                  <a:lnTo>
                    <a:pt x="3201" y="4844"/>
                  </a:lnTo>
                  <a:lnTo>
                    <a:pt x="2934" y="4808"/>
                  </a:lnTo>
                  <a:lnTo>
                    <a:pt x="2948" y="4616"/>
                  </a:lnTo>
                  <a:lnTo>
                    <a:pt x="3201" y="4653"/>
                  </a:lnTo>
                  <a:lnTo>
                    <a:pt x="4660" y="3849"/>
                  </a:lnTo>
                  <a:lnTo>
                    <a:pt x="4617" y="76"/>
                  </a:lnTo>
                  <a:lnTo>
                    <a:pt x="1162" y="844"/>
                  </a:lnTo>
                  <a:lnTo>
                    <a:pt x="1162" y="1341"/>
                  </a:lnTo>
                  <a:lnTo>
                    <a:pt x="1266" y="1648"/>
                  </a:lnTo>
                  <a:lnTo>
                    <a:pt x="4423" y="1072"/>
                  </a:lnTo>
                  <a:lnTo>
                    <a:pt x="4423" y="1263"/>
                  </a:lnTo>
                  <a:lnTo>
                    <a:pt x="4244" y="1168"/>
                  </a:lnTo>
                  <a:lnTo>
                    <a:pt x="1280" y="1705"/>
                  </a:lnTo>
                  <a:lnTo>
                    <a:pt x="1355" y="3811"/>
                  </a:lnTo>
                  <a:lnTo>
                    <a:pt x="2338" y="4176"/>
                  </a:lnTo>
                  <a:lnTo>
                    <a:pt x="2368" y="4289"/>
                  </a:lnTo>
                  <a:lnTo>
                    <a:pt x="89" y="4462"/>
                  </a:lnTo>
                  <a:lnTo>
                    <a:pt x="0" y="4443"/>
                  </a:lnTo>
                  <a:lnTo>
                    <a:pt x="0" y="4328"/>
                  </a:lnTo>
                  <a:lnTo>
                    <a:pt x="104" y="4347"/>
                  </a:lnTo>
                  <a:lnTo>
                    <a:pt x="1222" y="3870"/>
                  </a:lnTo>
                  <a:lnTo>
                    <a:pt x="1118" y="920"/>
                  </a:lnTo>
                  <a:lnTo>
                    <a:pt x="1043" y="977"/>
                  </a:lnTo>
                  <a:lnTo>
                    <a:pt x="1026" y="3831"/>
                  </a:lnTo>
                  <a:lnTo>
                    <a:pt x="30" y="4289"/>
                  </a:lnTo>
                  <a:lnTo>
                    <a:pt x="997" y="3811"/>
                  </a:lnTo>
                  <a:lnTo>
                    <a:pt x="1013" y="899"/>
                  </a:lnTo>
                  <a:lnTo>
                    <a:pt x="1087" y="823"/>
                  </a:lnTo>
                  <a:close/>
                </a:path>
              </a:pathLst>
            </a:custGeom>
            <a:solidFill>
              <a:srgbClr val="000000"/>
            </a:solidFill>
            <a:ln w="0">
              <a:solidFill>
                <a:srgbClr val="000000"/>
              </a:solidFill>
              <a:prstDash val="solid"/>
              <a:round/>
              <a:headEnd/>
              <a:tailEnd/>
            </a:ln>
          </p:spPr>
          <p:txBody>
            <a:bodyPr/>
            <a:lstStyle/>
            <a:p>
              <a:endParaRPr lang="en-US">
                <a:latin typeface="+mn-lt"/>
              </a:endParaRPr>
            </a:p>
          </p:txBody>
        </p:sp>
        <p:sp>
          <p:nvSpPr>
            <p:cNvPr id="362554" name="Freeform 58"/>
            <p:cNvSpPr>
              <a:spLocks/>
            </p:cNvSpPr>
            <p:nvPr/>
          </p:nvSpPr>
          <p:spPr bwMode="auto">
            <a:xfrm>
              <a:off x="2712" y="3586"/>
              <a:ext cx="181" cy="549"/>
            </a:xfrm>
            <a:custGeom>
              <a:avLst/>
              <a:gdLst>
                <a:gd name="T0" fmla="*/ 0 w 1443"/>
                <a:gd name="T1" fmla="*/ 4386 h 4386"/>
                <a:gd name="T2" fmla="*/ 1385 w 1443"/>
                <a:gd name="T3" fmla="*/ 3601 h 4386"/>
                <a:gd name="T4" fmla="*/ 1443 w 1443"/>
                <a:gd name="T5" fmla="*/ 0 h 4386"/>
                <a:gd name="T6" fmla="*/ 1400 w 1443"/>
                <a:gd name="T7" fmla="*/ 0 h 4386"/>
                <a:gd name="T8" fmla="*/ 1296 w 1443"/>
                <a:gd name="T9" fmla="*/ 3581 h 4386"/>
                <a:gd name="T10" fmla="*/ 0 w 1443"/>
                <a:gd name="T11" fmla="*/ 4386 h 4386"/>
              </a:gdLst>
              <a:ahLst/>
              <a:cxnLst>
                <a:cxn ang="0">
                  <a:pos x="T0" y="T1"/>
                </a:cxn>
                <a:cxn ang="0">
                  <a:pos x="T2" y="T3"/>
                </a:cxn>
                <a:cxn ang="0">
                  <a:pos x="T4" y="T5"/>
                </a:cxn>
                <a:cxn ang="0">
                  <a:pos x="T6" y="T7"/>
                </a:cxn>
                <a:cxn ang="0">
                  <a:pos x="T8" y="T9"/>
                </a:cxn>
                <a:cxn ang="0">
                  <a:pos x="T10" y="T11"/>
                </a:cxn>
              </a:cxnLst>
              <a:rect l="0" t="0" r="r" b="b"/>
              <a:pathLst>
                <a:path w="1443" h="4386">
                  <a:moveTo>
                    <a:pt x="0" y="4386"/>
                  </a:moveTo>
                  <a:lnTo>
                    <a:pt x="1385" y="3601"/>
                  </a:lnTo>
                  <a:lnTo>
                    <a:pt x="1443" y="0"/>
                  </a:lnTo>
                  <a:lnTo>
                    <a:pt x="1400" y="0"/>
                  </a:lnTo>
                  <a:lnTo>
                    <a:pt x="1296" y="3581"/>
                  </a:lnTo>
                  <a:lnTo>
                    <a:pt x="0" y="4386"/>
                  </a:lnTo>
                  <a:close/>
                </a:path>
              </a:pathLst>
            </a:custGeom>
            <a:solidFill>
              <a:srgbClr val="000000"/>
            </a:solidFill>
            <a:ln w="0">
              <a:solidFill>
                <a:srgbClr val="000000"/>
              </a:solidFill>
              <a:prstDash val="solid"/>
              <a:round/>
              <a:headEnd/>
              <a:tailEnd/>
            </a:ln>
          </p:spPr>
          <p:txBody>
            <a:bodyPr/>
            <a:lstStyle/>
            <a:p>
              <a:endParaRPr lang="en-US">
                <a:latin typeface="+mn-lt"/>
              </a:endParaRPr>
            </a:p>
          </p:txBody>
        </p:sp>
        <p:sp>
          <p:nvSpPr>
            <p:cNvPr id="362555" name="Freeform 59"/>
            <p:cNvSpPr>
              <a:spLocks/>
            </p:cNvSpPr>
            <p:nvPr/>
          </p:nvSpPr>
          <p:spPr bwMode="auto">
            <a:xfrm>
              <a:off x="3280" y="3806"/>
              <a:ext cx="246" cy="208"/>
            </a:xfrm>
            <a:custGeom>
              <a:avLst/>
              <a:gdLst>
                <a:gd name="T0" fmla="*/ 464 w 1972"/>
                <a:gd name="T1" fmla="*/ 0 h 1657"/>
                <a:gd name="T2" fmla="*/ 877 w 1972"/>
                <a:gd name="T3" fmla="*/ 317 h 1657"/>
                <a:gd name="T4" fmla="*/ 1479 w 1972"/>
                <a:gd name="T5" fmla="*/ 492 h 1657"/>
                <a:gd name="T6" fmla="*/ 1288 w 1972"/>
                <a:gd name="T7" fmla="*/ 881 h 1657"/>
                <a:gd name="T8" fmla="*/ 1479 w 1972"/>
                <a:gd name="T9" fmla="*/ 1234 h 1657"/>
                <a:gd name="T10" fmla="*/ 1863 w 1972"/>
                <a:gd name="T11" fmla="*/ 1585 h 1657"/>
                <a:gd name="T12" fmla="*/ 1041 w 1972"/>
                <a:gd name="T13" fmla="*/ 1374 h 1657"/>
                <a:gd name="T14" fmla="*/ 274 w 1972"/>
                <a:gd name="T15" fmla="*/ 1339 h 1657"/>
                <a:gd name="T16" fmla="*/ 83 w 1972"/>
                <a:gd name="T17" fmla="*/ 740 h 1657"/>
                <a:gd name="T18" fmla="*/ 328 w 1972"/>
                <a:gd name="T19" fmla="*/ 0 h 1657"/>
                <a:gd name="T20" fmla="*/ 0 w 1972"/>
                <a:gd name="T21" fmla="*/ 705 h 1657"/>
                <a:gd name="T22" fmla="*/ 245 w 1972"/>
                <a:gd name="T23" fmla="*/ 1445 h 1657"/>
                <a:gd name="T24" fmla="*/ 1014 w 1972"/>
                <a:gd name="T25" fmla="*/ 1445 h 1657"/>
                <a:gd name="T26" fmla="*/ 1917 w 1972"/>
                <a:gd name="T27" fmla="*/ 1657 h 1657"/>
                <a:gd name="T28" fmla="*/ 1972 w 1972"/>
                <a:gd name="T29" fmla="*/ 1585 h 1657"/>
                <a:gd name="T30" fmla="*/ 1479 w 1972"/>
                <a:gd name="T31" fmla="*/ 1162 h 1657"/>
                <a:gd name="T32" fmla="*/ 1397 w 1972"/>
                <a:gd name="T33" fmla="*/ 844 h 1657"/>
                <a:gd name="T34" fmla="*/ 1534 w 1972"/>
                <a:gd name="T35" fmla="*/ 387 h 1657"/>
                <a:gd name="T36" fmla="*/ 903 w 1972"/>
                <a:gd name="T37" fmla="*/ 282 h 1657"/>
                <a:gd name="T38" fmla="*/ 464 w 1972"/>
                <a:gd name="T39" fmla="*/ 0 h 1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72" h="1657">
                  <a:moveTo>
                    <a:pt x="464" y="0"/>
                  </a:moveTo>
                  <a:lnTo>
                    <a:pt x="877" y="317"/>
                  </a:lnTo>
                  <a:lnTo>
                    <a:pt x="1479" y="492"/>
                  </a:lnTo>
                  <a:lnTo>
                    <a:pt x="1288" y="881"/>
                  </a:lnTo>
                  <a:lnTo>
                    <a:pt x="1479" y="1234"/>
                  </a:lnTo>
                  <a:lnTo>
                    <a:pt x="1863" y="1585"/>
                  </a:lnTo>
                  <a:lnTo>
                    <a:pt x="1041" y="1374"/>
                  </a:lnTo>
                  <a:lnTo>
                    <a:pt x="274" y="1339"/>
                  </a:lnTo>
                  <a:lnTo>
                    <a:pt x="83" y="740"/>
                  </a:lnTo>
                  <a:lnTo>
                    <a:pt x="328" y="0"/>
                  </a:lnTo>
                  <a:lnTo>
                    <a:pt x="0" y="705"/>
                  </a:lnTo>
                  <a:lnTo>
                    <a:pt x="245" y="1445"/>
                  </a:lnTo>
                  <a:lnTo>
                    <a:pt x="1014" y="1445"/>
                  </a:lnTo>
                  <a:lnTo>
                    <a:pt x="1917" y="1657"/>
                  </a:lnTo>
                  <a:lnTo>
                    <a:pt x="1972" y="1585"/>
                  </a:lnTo>
                  <a:lnTo>
                    <a:pt x="1479" y="1162"/>
                  </a:lnTo>
                  <a:lnTo>
                    <a:pt x="1397" y="844"/>
                  </a:lnTo>
                  <a:lnTo>
                    <a:pt x="1534" y="387"/>
                  </a:lnTo>
                  <a:lnTo>
                    <a:pt x="903" y="282"/>
                  </a:lnTo>
                  <a:lnTo>
                    <a:pt x="464" y="0"/>
                  </a:lnTo>
                  <a:close/>
                </a:path>
              </a:pathLst>
            </a:custGeom>
            <a:solidFill>
              <a:srgbClr val="000000"/>
            </a:solidFill>
            <a:ln w="0">
              <a:solidFill>
                <a:srgbClr val="000000"/>
              </a:solidFill>
              <a:prstDash val="solid"/>
              <a:round/>
              <a:headEnd/>
              <a:tailEnd/>
            </a:ln>
          </p:spPr>
          <p:txBody>
            <a:bodyPr/>
            <a:lstStyle/>
            <a:p>
              <a:endParaRPr lang="en-US">
                <a:latin typeface="+mn-lt"/>
              </a:endParaRPr>
            </a:p>
          </p:txBody>
        </p:sp>
        <p:sp>
          <p:nvSpPr>
            <p:cNvPr id="362556" name="Freeform 60"/>
            <p:cNvSpPr>
              <a:spLocks/>
            </p:cNvSpPr>
            <p:nvPr/>
          </p:nvSpPr>
          <p:spPr bwMode="auto">
            <a:xfrm>
              <a:off x="2477" y="3664"/>
              <a:ext cx="123" cy="91"/>
            </a:xfrm>
            <a:custGeom>
              <a:avLst/>
              <a:gdLst>
                <a:gd name="T0" fmla="*/ 0 w 978"/>
                <a:gd name="T1" fmla="*/ 276 h 727"/>
                <a:gd name="T2" fmla="*/ 432 w 978"/>
                <a:gd name="T3" fmla="*/ 727 h 727"/>
                <a:gd name="T4" fmla="*/ 978 w 978"/>
                <a:gd name="T5" fmla="*/ 634 h 727"/>
                <a:gd name="T6" fmla="*/ 319 w 978"/>
                <a:gd name="T7" fmla="*/ 0 h 727"/>
                <a:gd name="T8" fmla="*/ 195 w 978"/>
                <a:gd name="T9" fmla="*/ 26 h 727"/>
                <a:gd name="T10" fmla="*/ 463 w 978"/>
                <a:gd name="T11" fmla="*/ 303 h 727"/>
                <a:gd name="T12" fmla="*/ 93 w 978"/>
                <a:gd name="T13" fmla="*/ 26 h 727"/>
                <a:gd name="T14" fmla="*/ 432 w 978"/>
                <a:gd name="T15" fmla="*/ 396 h 727"/>
                <a:gd name="T16" fmla="*/ 41 w 978"/>
                <a:gd name="T17" fmla="*/ 91 h 727"/>
                <a:gd name="T18" fmla="*/ 247 w 978"/>
                <a:gd name="T19" fmla="*/ 357 h 727"/>
                <a:gd name="T20" fmla="*/ 11 w 978"/>
                <a:gd name="T21" fmla="*/ 198 h 727"/>
                <a:gd name="T22" fmla="*/ 0 w 978"/>
                <a:gd name="T23" fmla="*/ 276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78" h="727">
                  <a:moveTo>
                    <a:pt x="0" y="276"/>
                  </a:moveTo>
                  <a:lnTo>
                    <a:pt x="432" y="727"/>
                  </a:lnTo>
                  <a:lnTo>
                    <a:pt x="978" y="634"/>
                  </a:lnTo>
                  <a:lnTo>
                    <a:pt x="319" y="0"/>
                  </a:lnTo>
                  <a:lnTo>
                    <a:pt x="195" y="26"/>
                  </a:lnTo>
                  <a:lnTo>
                    <a:pt x="463" y="303"/>
                  </a:lnTo>
                  <a:lnTo>
                    <a:pt x="93" y="26"/>
                  </a:lnTo>
                  <a:lnTo>
                    <a:pt x="432" y="396"/>
                  </a:lnTo>
                  <a:lnTo>
                    <a:pt x="41" y="91"/>
                  </a:lnTo>
                  <a:lnTo>
                    <a:pt x="247" y="357"/>
                  </a:lnTo>
                  <a:lnTo>
                    <a:pt x="11" y="198"/>
                  </a:lnTo>
                  <a:lnTo>
                    <a:pt x="0" y="276"/>
                  </a:lnTo>
                  <a:close/>
                </a:path>
              </a:pathLst>
            </a:custGeom>
            <a:solidFill>
              <a:srgbClr val="000000"/>
            </a:solidFill>
            <a:ln w="0">
              <a:solidFill>
                <a:srgbClr val="000000"/>
              </a:solidFill>
              <a:prstDash val="solid"/>
              <a:round/>
              <a:headEnd/>
              <a:tailEnd/>
            </a:ln>
          </p:spPr>
          <p:txBody>
            <a:bodyPr/>
            <a:lstStyle/>
            <a:p>
              <a:endParaRPr lang="en-US">
                <a:latin typeface="+mn-lt"/>
              </a:endParaRPr>
            </a:p>
          </p:txBody>
        </p:sp>
        <p:sp>
          <p:nvSpPr>
            <p:cNvPr id="362557" name="Freeform 61"/>
            <p:cNvSpPr>
              <a:spLocks/>
            </p:cNvSpPr>
            <p:nvPr/>
          </p:nvSpPr>
          <p:spPr bwMode="auto">
            <a:xfrm>
              <a:off x="2567" y="3637"/>
              <a:ext cx="173" cy="95"/>
            </a:xfrm>
            <a:custGeom>
              <a:avLst/>
              <a:gdLst>
                <a:gd name="T0" fmla="*/ 0 w 1382"/>
                <a:gd name="T1" fmla="*/ 147 h 757"/>
                <a:gd name="T2" fmla="*/ 671 w 1382"/>
                <a:gd name="T3" fmla="*/ 757 h 757"/>
                <a:gd name="T4" fmla="*/ 1382 w 1382"/>
                <a:gd name="T5" fmla="*/ 650 h 757"/>
                <a:gd name="T6" fmla="*/ 537 w 1382"/>
                <a:gd name="T7" fmla="*/ 0 h 757"/>
                <a:gd name="T8" fmla="*/ 939 w 1382"/>
                <a:gd name="T9" fmla="*/ 464 h 757"/>
                <a:gd name="T10" fmla="*/ 392 w 1382"/>
                <a:gd name="T11" fmla="*/ 14 h 757"/>
                <a:gd name="T12" fmla="*/ 867 w 1382"/>
                <a:gd name="T13" fmla="*/ 557 h 757"/>
                <a:gd name="T14" fmla="*/ 299 w 1382"/>
                <a:gd name="T15" fmla="*/ 40 h 757"/>
                <a:gd name="T16" fmla="*/ 743 w 1382"/>
                <a:gd name="T17" fmla="*/ 583 h 757"/>
                <a:gd name="T18" fmla="*/ 197 w 1382"/>
                <a:gd name="T19" fmla="*/ 94 h 757"/>
                <a:gd name="T20" fmla="*/ 598 w 1382"/>
                <a:gd name="T21" fmla="*/ 598 h 757"/>
                <a:gd name="T22" fmla="*/ 0 w 1382"/>
                <a:gd name="T23" fmla="*/ 147 h 7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82" h="757">
                  <a:moveTo>
                    <a:pt x="0" y="147"/>
                  </a:moveTo>
                  <a:lnTo>
                    <a:pt x="671" y="757"/>
                  </a:lnTo>
                  <a:lnTo>
                    <a:pt x="1382" y="650"/>
                  </a:lnTo>
                  <a:lnTo>
                    <a:pt x="537" y="0"/>
                  </a:lnTo>
                  <a:lnTo>
                    <a:pt x="939" y="464"/>
                  </a:lnTo>
                  <a:lnTo>
                    <a:pt x="392" y="14"/>
                  </a:lnTo>
                  <a:lnTo>
                    <a:pt x="867" y="557"/>
                  </a:lnTo>
                  <a:lnTo>
                    <a:pt x="299" y="40"/>
                  </a:lnTo>
                  <a:lnTo>
                    <a:pt x="743" y="583"/>
                  </a:lnTo>
                  <a:lnTo>
                    <a:pt x="197" y="94"/>
                  </a:lnTo>
                  <a:lnTo>
                    <a:pt x="598" y="598"/>
                  </a:lnTo>
                  <a:lnTo>
                    <a:pt x="0" y="147"/>
                  </a:lnTo>
                  <a:close/>
                </a:path>
              </a:pathLst>
            </a:custGeom>
            <a:solidFill>
              <a:srgbClr val="000000"/>
            </a:solidFill>
            <a:ln w="0">
              <a:solidFill>
                <a:srgbClr val="000000"/>
              </a:solidFill>
              <a:prstDash val="solid"/>
              <a:round/>
              <a:headEnd/>
              <a:tailEnd/>
            </a:ln>
          </p:spPr>
          <p:txBody>
            <a:bodyPr/>
            <a:lstStyle/>
            <a:p>
              <a:endParaRPr lang="en-US">
                <a:latin typeface="+mn-lt"/>
              </a:endParaRPr>
            </a:p>
          </p:txBody>
        </p:sp>
        <p:sp>
          <p:nvSpPr>
            <p:cNvPr id="362558" name="Freeform 62"/>
            <p:cNvSpPr>
              <a:spLocks/>
            </p:cNvSpPr>
            <p:nvPr/>
          </p:nvSpPr>
          <p:spPr bwMode="auto">
            <a:xfrm>
              <a:off x="2701" y="3606"/>
              <a:ext cx="182" cy="99"/>
            </a:xfrm>
            <a:custGeom>
              <a:avLst/>
              <a:gdLst>
                <a:gd name="T0" fmla="*/ 0 w 1451"/>
                <a:gd name="T1" fmla="*/ 172 h 794"/>
                <a:gd name="T2" fmla="*/ 660 w 1451"/>
                <a:gd name="T3" fmla="*/ 794 h 794"/>
                <a:gd name="T4" fmla="*/ 1451 w 1451"/>
                <a:gd name="T5" fmla="*/ 689 h 794"/>
                <a:gd name="T6" fmla="*/ 618 w 1451"/>
                <a:gd name="T7" fmla="*/ 0 h 794"/>
                <a:gd name="T8" fmla="*/ 1164 w 1451"/>
                <a:gd name="T9" fmla="*/ 596 h 794"/>
                <a:gd name="T10" fmla="*/ 546 w 1451"/>
                <a:gd name="T11" fmla="*/ 40 h 794"/>
                <a:gd name="T12" fmla="*/ 967 w 1451"/>
                <a:gd name="T13" fmla="*/ 556 h 794"/>
                <a:gd name="T14" fmla="*/ 421 w 1451"/>
                <a:gd name="T15" fmla="*/ 81 h 794"/>
                <a:gd name="T16" fmla="*/ 834 w 1451"/>
                <a:gd name="T17" fmla="*/ 570 h 794"/>
                <a:gd name="T18" fmla="*/ 310 w 1451"/>
                <a:gd name="T19" fmla="*/ 107 h 794"/>
                <a:gd name="T20" fmla="*/ 720 w 1451"/>
                <a:gd name="T21" fmla="*/ 635 h 794"/>
                <a:gd name="T22" fmla="*/ 216 w 1451"/>
                <a:gd name="T23" fmla="*/ 146 h 794"/>
                <a:gd name="T24" fmla="*/ 535 w 1451"/>
                <a:gd name="T25" fmla="*/ 596 h 794"/>
                <a:gd name="T26" fmla="*/ 72 w 1451"/>
                <a:gd name="T27" fmla="*/ 146 h 794"/>
                <a:gd name="T28" fmla="*/ 0 w 1451"/>
                <a:gd name="T29" fmla="*/ 172 h 7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51" h="794">
                  <a:moveTo>
                    <a:pt x="0" y="172"/>
                  </a:moveTo>
                  <a:lnTo>
                    <a:pt x="660" y="794"/>
                  </a:lnTo>
                  <a:lnTo>
                    <a:pt x="1451" y="689"/>
                  </a:lnTo>
                  <a:lnTo>
                    <a:pt x="618" y="0"/>
                  </a:lnTo>
                  <a:lnTo>
                    <a:pt x="1164" y="596"/>
                  </a:lnTo>
                  <a:lnTo>
                    <a:pt x="546" y="40"/>
                  </a:lnTo>
                  <a:lnTo>
                    <a:pt x="967" y="556"/>
                  </a:lnTo>
                  <a:lnTo>
                    <a:pt x="421" y="81"/>
                  </a:lnTo>
                  <a:lnTo>
                    <a:pt x="834" y="570"/>
                  </a:lnTo>
                  <a:lnTo>
                    <a:pt x="310" y="107"/>
                  </a:lnTo>
                  <a:lnTo>
                    <a:pt x="720" y="635"/>
                  </a:lnTo>
                  <a:lnTo>
                    <a:pt x="216" y="146"/>
                  </a:lnTo>
                  <a:lnTo>
                    <a:pt x="535" y="596"/>
                  </a:lnTo>
                  <a:lnTo>
                    <a:pt x="72" y="146"/>
                  </a:lnTo>
                  <a:lnTo>
                    <a:pt x="0" y="172"/>
                  </a:lnTo>
                  <a:close/>
                </a:path>
              </a:pathLst>
            </a:custGeom>
            <a:solidFill>
              <a:srgbClr val="000000"/>
            </a:solidFill>
            <a:ln w="0">
              <a:solidFill>
                <a:srgbClr val="000000"/>
              </a:solidFill>
              <a:prstDash val="solid"/>
              <a:round/>
              <a:headEnd/>
              <a:tailEnd/>
            </a:ln>
          </p:spPr>
          <p:txBody>
            <a:bodyPr/>
            <a:lstStyle/>
            <a:p>
              <a:endParaRPr lang="en-US">
                <a:latin typeface="+mn-lt"/>
              </a:endParaRPr>
            </a:p>
          </p:txBody>
        </p:sp>
        <p:sp>
          <p:nvSpPr>
            <p:cNvPr id="362559" name="Freeform 63"/>
            <p:cNvSpPr>
              <a:spLocks/>
            </p:cNvSpPr>
            <p:nvPr/>
          </p:nvSpPr>
          <p:spPr bwMode="auto">
            <a:xfrm>
              <a:off x="2847" y="3586"/>
              <a:ext cx="35" cy="35"/>
            </a:xfrm>
            <a:custGeom>
              <a:avLst/>
              <a:gdLst>
                <a:gd name="T0" fmla="*/ 0 w 278"/>
                <a:gd name="T1" fmla="*/ 65 h 277"/>
                <a:gd name="T2" fmla="*/ 278 w 278"/>
                <a:gd name="T3" fmla="*/ 277 h 277"/>
                <a:gd name="T4" fmla="*/ 257 w 278"/>
                <a:gd name="T5" fmla="*/ 0 h 277"/>
                <a:gd name="T6" fmla="*/ 0 w 278"/>
                <a:gd name="T7" fmla="*/ 65 h 277"/>
              </a:gdLst>
              <a:ahLst/>
              <a:cxnLst>
                <a:cxn ang="0">
                  <a:pos x="T0" y="T1"/>
                </a:cxn>
                <a:cxn ang="0">
                  <a:pos x="T2" y="T3"/>
                </a:cxn>
                <a:cxn ang="0">
                  <a:pos x="T4" y="T5"/>
                </a:cxn>
                <a:cxn ang="0">
                  <a:pos x="T6" y="T7"/>
                </a:cxn>
              </a:cxnLst>
              <a:rect l="0" t="0" r="r" b="b"/>
              <a:pathLst>
                <a:path w="278" h="277">
                  <a:moveTo>
                    <a:pt x="0" y="65"/>
                  </a:moveTo>
                  <a:lnTo>
                    <a:pt x="278" y="277"/>
                  </a:lnTo>
                  <a:lnTo>
                    <a:pt x="257" y="0"/>
                  </a:lnTo>
                  <a:lnTo>
                    <a:pt x="0" y="65"/>
                  </a:lnTo>
                  <a:close/>
                </a:path>
              </a:pathLst>
            </a:custGeom>
            <a:solidFill>
              <a:srgbClr val="000000"/>
            </a:solidFill>
            <a:ln w="0">
              <a:solidFill>
                <a:srgbClr val="000000"/>
              </a:solidFill>
              <a:prstDash val="solid"/>
              <a:round/>
              <a:headEnd/>
              <a:tailEnd/>
            </a:ln>
          </p:spPr>
          <p:txBody>
            <a:bodyPr/>
            <a:lstStyle/>
            <a:p>
              <a:endParaRPr lang="en-US">
                <a:latin typeface="+mn-lt"/>
              </a:endParaRPr>
            </a:p>
          </p:txBody>
        </p:sp>
      </p:grpSp>
    </p:spTree>
    <p:extLst>
      <p:ext uri="{BB962C8B-B14F-4D97-AF65-F5344CB8AC3E}">
        <p14:creationId xmlns:p14="http://schemas.microsoft.com/office/powerpoint/2010/main" xmlns="" val="1348029211"/>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5" presetClass="entr" presetSubtype="0" fill="hold" nodeType="afterEffect">
                                  <p:stCondLst>
                                    <p:cond delay="0"/>
                                  </p:stCondLst>
                                  <p:childTnLst>
                                    <p:set>
                                      <p:cBhvr>
                                        <p:cTn id="6" dur="1" fill="hold">
                                          <p:stCondLst>
                                            <p:cond delay="0"/>
                                          </p:stCondLst>
                                        </p:cTn>
                                        <p:tgtEl>
                                          <p:spTgt spid="362502"/>
                                        </p:tgtEl>
                                        <p:attrNameLst>
                                          <p:attrName>style.visibility</p:attrName>
                                        </p:attrNameLst>
                                      </p:cBhvr>
                                      <p:to>
                                        <p:strVal val="visible"/>
                                      </p:to>
                                    </p:set>
                                    <p:anim calcmode="lin" valueType="num">
                                      <p:cBhvr>
                                        <p:cTn id="7" dur="1000" fill="hold"/>
                                        <p:tgtEl>
                                          <p:spTgt spid="362502"/>
                                        </p:tgtEl>
                                        <p:attrNameLst>
                                          <p:attrName>ppt_w</p:attrName>
                                        </p:attrNameLst>
                                      </p:cBhvr>
                                      <p:tavLst>
                                        <p:tav tm="0">
                                          <p:val>
                                            <p:fltVal val="0"/>
                                          </p:val>
                                        </p:tav>
                                        <p:tav tm="100000">
                                          <p:val>
                                            <p:strVal val="#ppt_w"/>
                                          </p:val>
                                        </p:tav>
                                      </p:tavLst>
                                    </p:anim>
                                    <p:anim calcmode="lin" valueType="num">
                                      <p:cBhvr>
                                        <p:cTn id="8" dur="1000" fill="hold"/>
                                        <p:tgtEl>
                                          <p:spTgt spid="362502"/>
                                        </p:tgtEl>
                                        <p:attrNameLst>
                                          <p:attrName>ppt_h</p:attrName>
                                        </p:attrNameLst>
                                      </p:cBhvr>
                                      <p:tavLst>
                                        <p:tav tm="0">
                                          <p:val>
                                            <p:fltVal val="0"/>
                                          </p:val>
                                        </p:tav>
                                        <p:tav tm="100000">
                                          <p:val>
                                            <p:strVal val="#ppt_h"/>
                                          </p:val>
                                        </p:tav>
                                      </p:tavLst>
                                    </p:anim>
                                    <p:anim calcmode="lin" valueType="num">
                                      <p:cBhvr>
                                        <p:cTn id="9" dur="1000" fill="hold"/>
                                        <p:tgtEl>
                                          <p:spTgt spid="362502"/>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362502"/>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64546" name="Rectangle 2"/>
          <p:cNvSpPr>
            <a:spLocks noGrp="1" noChangeArrowheads="1"/>
          </p:cNvSpPr>
          <p:nvPr>
            <p:ph type="title"/>
          </p:nvPr>
        </p:nvSpPr>
        <p:spPr>
          <a:xfrm>
            <a:off x="457200" y="304800"/>
            <a:ext cx="8229600" cy="914400"/>
          </a:xfrm>
          <a:noFill/>
          <a:ln/>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lstStyle/>
          <a:p>
            <a:r>
              <a:rPr lang="en-US"/>
              <a:t>Internal Rate of Return Method</a:t>
            </a:r>
          </a:p>
        </p:txBody>
      </p:sp>
      <p:sp>
        <p:nvSpPr>
          <p:cNvPr id="364547" name="Rectangle 3"/>
          <p:cNvSpPr>
            <a:spLocks noGrp="1" noChangeArrowheads="1"/>
          </p:cNvSpPr>
          <p:nvPr>
            <p:ph type="body" idx="1"/>
          </p:nvPr>
        </p:nvSpPr>
        <p:spPr>
          <a:xfrm>
            <a:off x="228600" y="1327150"/>
            <a:ext cx="8686800" cy="2822575"/>
          </a:xfrm>
          <a:solidFill>
            <a:srgbClr val="269A26"/>
          </a:solidFill>
          <a:ln w="12700">
            <a:solidFill>
              <a:srgbClr val="000000"/>
            </a:solidFill>
            <a:miter lim="800000"/>
            <a:headEnd/>
            <a:tailEnd/>
          </a:ln>
          <a:effectLst>
            <a:outerShdw dist="35921" dir="2700000" algn="ctr" rotWithShape="0">
              <a:srgbClr val="000000"/>
            </a:outerShdw>
          </a:effectLst>
        </p:spPr>
        <p:txBody>
          <a:bodyPr lIns="90488" tIns="44450" rIns="90488" bIns="44450"/>
          <a:lstStyle/>
          <a:p>
            <a:r>
              <a:rPr lang="en-US" sz="3200">
                <a:solidFill>
                  <a:srgbClr val="FFFFFF"/>
                </a:solidFill>
                <a:effectLst>
                  <a:outerShdw blurRad="38100" dist="38100" dir="2700000" algn="tl">
                    <a:srgbClr val="000000"/>
                  </a:outerShdw>
                </a:effectLst>
              </a:rPr>
              <a:t>Decker Company can purchase a new machine at a cost of $104,320 that will save $20,000 per year in cash operating costs.  </a:t>
            </a:r>
          </a:p>
          <a:p>
            <a:r>
              <a:rPr lang="en-US" sz="3200">
                <a:solidFill>
                  <a:srgbClr val="FFFFFF"/>
                </a:solidFill>
                <a:effectLst>
                  <a:outerShdw blurRad="38100" dist="38100" dir="2700000" algn="tl">
                    <a:srgbClr val="000000"/>
                  </a:outerShdw>
                </a:effectLst>
              </a:rPr>
              <a:t>The machine has a 10-year life.</a:t>
            </a:r>
          </a:p>
        </p:txBody>
      </p:sp>
      <p:pic>
        <p:nvPicPr>
          <p:cNvPr id="364548" name="Picture 4" descr="in00372_"/>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810000" y="4343400"/>
            <a:ext cx="1831975" cy="21336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0456600"/>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66594" name="Rectangle 2"/>
          <p:cNvSpPr>
            <a:spLocks noGrp="1" noChangeArrowheads="1"/>
          </p:cNvSpPr>
          <p:nvPr>
            <p:ph type="title"/>
          </p:nvPr>
        </p:nvSpPr>
        <p:spPr>
          <a:xfrm>
            <a:off x="457200" y="381000"/>
            <a:ext cx="8229600" cy="838200"/>
          </a:xfrm>
          <a:noFill/>
          <a:ln/>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lstStyle/>
          <a:p>
            <a:r>
              <a:rPr lang="en-US"/>
              <a:t>Internal Rate of Return Method</a:t>
            </a:r>
          </a:p>
        </p:txBody>
      </p:sp>
      <p:sp>
        <p:nvSpPr>
          <p:cNvPr id="366595" name="Rectangle 3"/>
          <p:cNvSpPr>
            <a:spLocks noGrp="1" noChangeArrowheads="1"/>
          </p:cNvSpPr>
          <p:nvPr>
            <p:ph type="body" idx="1"/>
          </p:nvPr>
        </p:nvSpPr>
        <p:spPr>
          <a:xfrm>
            <a:off x="228600" y="1219200"/>
            <a:ext cx="8686800" cy="2044700"/>
          </a:xfrm>
          <a:solidFill>
            <a:schemeClr val="tx1"/>
          </a:solidFill>
          <a:ln w="12700">
            <a:solidFill>
              <a:srgbClr val="000000"/>
            </a:solidFill>
            <a:miter lim="800000"/>
            <a:headEnd/>
            <a:tailEnd/>
          </a:ln>
          <a:effectLst>
            <a:outerShdw dist="35921" dir="2700000" algn="ctr" rotWithShape="0">
              <a:srgbClr val="000000"/>
            </a:outerShdw>
          </a:effectLst>
        </p:spPr>
        <p:txBody>
          <a:bodyPr lIns="90488" tIns="44450" rIns="90488" bIns="44450"/>
          <a:lstStyle/>
          <a:p>
            <a:pPr algn="ctr">
              <a:buFont typeface="Times" panose="02020603050405020304" pitchFamily="18" charset="0"/>
              <a:buNone/>
            </a:pPr>
            <a:r>
              <a:rPr lang="en-US" sz="3200">
                <a:solidFill>
                  <a:srgbClr val="FFFFFF"/>
                </a:solidFill>
                <a:effectLst>
                  <a:outerShdw blurRad="38100" dist="38100" dir="2700000" algn="tl">
                    <a:srgbClr val="000000"/>
                  </a:outerShdw>
                </a:effectLst>
              </a:rPr>
              <a:t>Future cash flows are the same every year in this example, so we can calculate the internal rate of return as follows:</a:t>
            </a:r>
          </a:p>
        </p:txBody>
      </p:sp>
      <p:grpSp>
        <p:nvGrpSpPr>
          <p:cNvPr id="366596" name="Group 4"/>
          <p:cNvGrpSpPr>
            <a:grpSpLocks/>
          </p:cNvGrpSpPr>
          <p:nvPr/>
        </p:nvGrpSpPr>
        <p:grpSpPr bwMode="auto">
          <a:xfrm>
            <a:off x="990600" y="3676650"/>
            <a:ext cx="7593013" cy="819150"/>
            <a:chOff x="624" y="2184"/>
            <a:chExt cx="4783" cy="516"/>
          </a:xfrm>
        </p:grpSpPr>
        <p:sp>
          <p:nvSpPr>
            <p:cNvPr id="366597" name="Rectangle 5"/>
            <p:cNvSpPr>
              <a:spLocks noChangeArrowheads="1"/>
            </p:cNvSpPr>
            <p:nvPr/>
          </p:nvSpPr>
          <p:spPr bwMode="auto">
            <a:xfrm>
              <a:off x="2928" y="2184"/>
              <a:ext cx="2479" cy="51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sz="2400" b="1" u="sng">
                  <a:solidFill>
                    <a:srgbClr val="0000CC"/>
                  </a:solidFill>
                </a:rPr>
                <a:t>     Investment required     </a:t>
              </a:r>
              <a:endParaRPr lang="en-US" sz="2400" b="1">
                <a:solidFill>
                  <a:srgbClr val="0000CC"/>
                </a:solidFill>
              </a:endParaRPr>
            </a:p>
            <a:p>
              <a:r>
                <a:rPr lang="en-US" sz="2400" b="1">
                  <a:solidFill>
                    <a:srgbClr val="0000CC"/>
                  </a:solidFill>
                </a:rPr>
                <a:t>   Net annual cash flows</a:t>
              </a:r>
            </a:p>
          </p:txBody>
        </p:sp>
        <p:sp>
          <p:nvSpPr>
            <p:cNvPr id="366598" name="Rectangle 6"/>
            <p:cNvSpPr>
              <a:spLocks noChangeArrowheads="1"/>
            </p:cNvSpPr>
            <p:nvPr/>
          </p:nvSpPr>
          <p:spPr bwMode="auto">
            <a:xfrm>
              <a:off x="624" y="2184"/>
              <a:ext cx="2055" cy="51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a:r>
                <a:rPr lang="en-US" sz="2400" b="1">
                  <a:solidFill>
                    <a:srgbClr val="0000CC"/>
                  </a:solidFill>
                </a:rPr>
                <a:t>PV factor for the</a:t>
              </a:r>
              <a:br>
                <a:rPr lang="en-US" sz="2400" b="1">
                  <a:solidFill>
                    <a:srgbClr val="0000CC"/>
                  </a:solidFill>
                </a:rPr>
              </a:br>
              <a:r>
                <a:rPr lang="en-US" sz="2400" b="1">
                  <a:solidFill>
                    <a:srgbClr val="0000CC"/>
                  </a:solidFill>
                </a:rPr>
                <a:t>internal rate of return</a:t>
              </a:r>
            </a:p>
          </p:txBody>
        </p:sp>
        <p:sp>
          <p:nvSpPr>
            <p:cNvPr id="366599" name="Rectangle 7"/>
            <p:cNvSpPr>
              <a:spLocks noChangeArrowheads="1"/>
            </p:cNvSpPr>
            <p:nvPr/>
          </p:nvSpPr>
          <p:spPr bwMode="auto">
            <a:xfrm>
              <a:off x="2688" y="2299"/>
              <a:ext cx="226" cy="28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a:r>
                <a:rPr lang="en-US" sz="2400" b="1">
                  <a:solidFill>
                    <a:srgbClr val="0000CC"/>
                  </a:solidFill>
                </a:rPr>
                <a:t>=</a:t>
              </a:r>
            </a:p>
          </p:txBody>
        </p:sp>
      </p:grpSp>
      <p:grpSp>
        <p:nvGrpSpPr>
          <p:cNvPr id="366600" name="Group 8"/>
          <p:cNvGrpSpPr>
            <a:grpSpLocks/>
          </p:cNvGrpSpPr>
          <p:nvPr/>
        </p:nvGrpSpPr>
        <p:grpSpPr bwMode="auto">
          <a:xfrm>
            <a:off x="2578100" y="4972050"/>
            <a:ext cx="3436938" cy="819150"/>
            <a:chOff x="1624" y="3132"/>
            <a:chExt cx="2165" cy="516"/>
          </a:xfrm>
        </p:grpSpPr>
        <p:sp>
          <p:nvSpPr>
            <p:cNvPr id="366601" name="Rectangle 9"/>
            <p:cNvSpPr>
              <a:spLocks noChangeArrowheads="1"/>
            </p:cNvSpPr>
            <p:nvPr/>
          </p:nvSpPr>
          <p:spPr bwMode="auto">
            <a:xfrm>
              <a:off x="1624" y="3132"/>
              <a:ext cx="1499" cy="51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sz="2400" b="1">
                  <a:solidFill>
                    <a:srgbClr val="008000"/>
                  </a:solidFill>
                </a:rPr>
                <a:t>     $104, 320</a:t>
              </a:r>
              <a:r>
                <a:rPr lang="en-US" sz="2400" b="1" u="sng">
                  <a:solidFill>
                    <a:srgbClr val="008000"/>
                  </a:solidFill>
                </a:rPr>
                <a:t>     </a:t>
              </a:r>
              <a:endParaRPr lang="en-US" sz="2400" b="1">
                <a:solidFill>
                  <a:srgbClr val="008000"/>
                </a:solidFill>
              </a:endParaRPr>
            </a:p>
            <a:p>
              <a:r>
                <a:rPr lang="en-US" sz="2400" b="1">
                  <a:solidFill>
                    <a:srgbClr val="008000"/>
                  </a:solidFill>
                </a:rPr>
                <a:t>       $20,000</a:t>
              </a:r>
            </a:p>
          </p:txBody>
        </p:sp>
        <p:sp>
          <p:nvSpPr>
            <p:cNvPr id="366602" name="Rectangle 10"/>
            <p:cNvSpPr>
              <a:spLocks noChangeArrowheads="1"/>
            </p:cNvSpPr>
            <p:nvPr/>
          </p:nvSpPr>
          <p:spPr bwMode="auto">
            <a:xfrm>
              <a:off x="2976" y="3247"/>
              <a:ext cx="813" cy="28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sz="2400" b="1">
                  <a:solidFill>
                    <a:srgbClr val="008000"/>
                  </a:solidFill>
                </a:rPr>
                <a:t>=  5.216</a:t>
              </a:r>
            </a:p>
          </p:txBody>
        </p:sp>
        <p:sp>
          <p:nvSpPr>
            <p:cNvPr id="366603" name="Line 11"/>
            <p:cNvSpPr>
              <a:spLocks noChangeShapeType="1"/>
            </p:cNvSpPr>
            <p:nvPr/>
          </p:nvSpPr>
          <p:spPr bwMode="auto">
            <a:xfrm>
              <a:off x="1920" y="3387"/>
              <a:ext cx="960" cy="0"/>
            </a:xfrm>
            <a:prstGeom prst="line">
              <a:avLst/>
            </a:prstGeom>
            <a:noFill/>
            <a:ln w="38100">
              <a:solidFill>
                <a:srgbClr val="0066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p>
          </p:txBody>
        </p:sp>
      </p:grpSp>
    </p:spTree>
    <p:extLst>
      <p:ext uri="{BB962C8B-B14F-4D97-AF65-F5344CB8AC3E}">
        <p14:creationId xmlns:p14="http://schemas.microsoft.com/office/powerpoint/2010/main" xmlns="" val="843110353"/>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nodeType="afterEffect">
                                  <p:stCondLst>
                                    <p:cond delay="0"/>
                                  </p:stCondLst>
                                  <p:childTnLst>
                                    <p:set>
                                      <p:cBhvr>
                                        <p:cTn id="6" dur="1" fill="hold">
                                          <p:stCondLst>
                                            <p:cond delay="0"/>
                                          </p:stCondLst>
                                        </p:cTn>
                                        <p:tgtEl>
                                          <p:spTgt spid="366596"/>
                                        </p:tgtEl>
                                        <p:attrNameLst>
                                          <p:attrName>style.visibility</p:attrName>
                                        </p:attrNameLst>
                                      </p:cBhvr>
                                      <p:to>
                                        <p:strVal val="visible"/>
                                      </p:to>
                                    </p:set>
                                    <p:animEffect transition="in" filter="wipe(up)">
                                      <p:cBhvr>
                                        <p:cTn id="7" dur="500"/>
                                        <p:tgtEl>
                                          <p:spTgt spid="366596"/>
                                        </p:tgtEl>
                                      </p:cBhvr>
                                    </p:animEffect>
                                  </p:childTnLst>
                                </p:cTn>
                              </p:par>
                            </p:childTnLst>
                          </p:cTn>
                        </p:par>
                        <p:par>
                          <p:cTn id="8" fill="hold" nodeType="afterGroup">
                            <p:stCondLst>
                              <p:cond delay="500"/>
                            </p:stCondLst>
                            <p:childTnLst>
                              <p:par>
                                <p:cTn id="9" presetID="9" presetClass="entr" presetSubtype="0" fill="hold" nodeType="afterEffect">
                                  <p:stCondLst>
                                    <p:cond delay="0"/>
                                  </p:stCondLst>
                                  <p:childTnLst>
                                    <p:set>
                                      <p:cBhvr>
                                        <p:cTn id="10" dur="1" fill="hold">
                                          <p:stCondLst>
                                            <p:cond delay="0"/>
                                          </p:stCondLst>
                                        </p:cTn>
                                        <p:tgtEl>
                                          <p:spTgt spid="366600"/>
                                        </p:tgtEl>
                                        <p:attrNameLst>
                                          <p:attrName>style.visibility</p:attrName>
                                        </p:attrNameLst>
                                      </p:cBhvr>
                                      <p:to>
                                        <p:strVal val="visible"/>
                                      </p:to>
                                    </p:set>
                                    <p:animEffect transition="in" filter="dissolve">
                                      <p:cBhvr>
                                        <p:cTn id="11" dur="500"/>
                                        <p:tgtEl>
                                          <p:spTgt spid="3666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68642" name="Rectangle 2"/>
          <p:cNvSpPr>
            <a:spLocks noGrp="1" noChangeArrowheads="1"/>
          </p:cNvSpPr>
          <p:nvPr>
            <p:ph type="title"/>
          </p:nvPr>
        </p:nvSpPr>
        <p:spPr>
          <a:xfrm>
            <a:off x="457200" y="381000"/>
            <a:ext cx="8305800" cy="914400"/>
          </a:xfrm>
          <a:noFill/>
          <a:ln/>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normAutofit fontScale="90000"/>
          </a:bodyPr>
          <a:lstStyle/>
          <a:p>
            <a:r>
              <a:rPr lang="en-US" dirty="0"/>
              <a:t>Internal Rate of Return Method</a:t>
            </a:r>
          </a:p>
        </p:txBody>
      </p:sp>
      <p:sp>
        <p:nvSpPr>
          <p:cNvPr id="368643" name="Rectangle 3"/>
          <p:cNvSpPr>
            <a:spLocks noChangeArrowheads="1"/>
          </p:cNvSpPr>
          <p:nvPr/>
        </p:nvSpPr>
        <p:spPr bwMode="auto">
          <a:xfrm>
            <a:off x="1514475" y="2108200"/>
            <a:ext cx="6359525" cy="1809750"/>
          </a:xfrm>
          <a:prstGeom prst="rect">
            <a:avLst/>
          </a:prstGeom>
          <a:solidFill>
            <a:schemeClr val="bg1"/>
          </a:solidFill>
          <a:ln w="12700">
            <a:solidFill>
              <a:srgbClr val="000000"/>
            </a:solidFill>
            <a:miter lim="800000"/>
            <a:headEnd/>
            <a:tailEnd/>
          </a:ln>
          <a:effectLst>
            <a:outerShdw dist="35921" dir="2700000" algn="ctr" rotWithShape="0">
              <a:srgbClr val="000000"/>
            </a:outerShdw>
          </a:effectLst>
        </p:spPr>
        <p:txBody>
          <a:bodyPr lIns="90488" tIns="44450" rIns="90488" bIns="44450">
            <a:spAutoFit/>
          </a:bodyPr>
          <a:lstStyle/>
          <a:p>
            <a:pPr algn="ctr">
              <a:spcBef>
                <a:spcPct val="20000"/>
              </a:spcBef>
            </a:pPr>
            <a:r>
              <a:rPr lang="en-US" sz="2800" b="1">
                <a:latin typeface="+mn-lt"/>
              </a:rPr>
              <a:t>Find the 10-period row, move across until you find the factor 5.216.  Look at the top of the column and you find a rate of </a:t>
            </a:r>
            <a:r>
              <a:rPr lang="en-US" sz="2800" b="1">
                <a:effectLst>
                  <a:outerShdw blurRad="38100" dist="38100" dir="2700000" algn="tl">
                    <a:srgbClr val="FFFFFF"/>
                  </a:outerShdw>
                </a:effectLst>
                <a:latin typeface="+mn-lt"/>
              </a:rPr>
              <a:t>14%</a:t>
            </a:r>
            <a:r>
              <a:rPr lang="en-US" sz="2800" b="1">
                <a:latin typeface="+mn-lt"/>
              </a:rPr>
              <a:t>.</a:t>
            </a:r>
          </a:p>
        </p:txBody>
      </p:sp>
      <p:graphicFrame>
        <p:nvGraphicFramePr>
          <p:cNvPr id="368644" name="Object 4"/>
          <p:cNvGraphicFramePr>
            <a:graphicFrameLocks/>
          </p:cNvGraphicFramePr>
          <p:nvPr/>
        </p:nvGraphicFramePr>
        <p:xfrm>
          <a:off x="1066800" y="4114800"/>
          <a:ext cx="7239000" cy="2286000"/>
        </p:xfrm>
        <a:graphic>
          <a:graphicData uri="http://schemas.openxmlformats.org/presentationml/2006/ole">
            <p:oleObj spid="_x0000_s98312" name="Worksheet" r:id="rId4" imgW="2733840" imgH="1237680" progId="Excel.Sheet.8">
              <p:embed/>
            </p:oleObj>
          </a:graphicData>
        </a:graphic>
      </p:graphicFrame>
      <p:sp>
        <p:nvSpPr>
          <p:cNvPr id="368645" name="Text Box 5"/>
          <p:cNvSpPr txBox="1">
            <a:spLocks noChangeArrowheads="1"/>
          </p:cNvSpPr>
          <p:nvPr/>
        </p:nvSpPr>
        <p:spPr bwMode="auto">
          <a:xfrm>
            <a:off x="304800" y="1462088"/>
            <a:ext cx="8745920" cy="5232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2800" b="1" dirty="0">
                <a:latin typeface="+mn-lt"/>
              </a:rPr>
              <a:t>Using the present value of an annuity of $1 table . . .</a:t>
            </a:r>
          </a:p>
        </p:txBody>
      </p:sp>
      <p:sp>
        <p:nvSpPr>
          <p:cNvPr id="368646" name="Oval 6"/>
          <p:cNvSpPr>
            <a:spLocks noChangeArrowheads="1"/>
          </p:cNvSpPr>
          <p:nvPr/>
        </p:nvSpPr>
        <p:spPr bwMode="auto">
          <a:xfrm>
            <a:off x="6629400" y="5773738"/>
            <a:ext cx="1143000" cy="550862"/>
          </a:xfrm>
          <a:prstGeom prst="ellipse">
            <a:avLst/>
          </a:prstGeom>
          <a:noFill/>
          <a:ln w="28575">
            <a:solidFill>
              <a:srgbClr val="FF0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endParaRPr lang="en-US" sz="2800">
              <a:solidFill>
                <a:srgbClr val="FF0000"/>
              </a:solidFill>
              <a:latin typeface="Times New Roman" panose="02020603050405020304" pitchFamily="18" charset="0"/>
            </a:endParaRPr>
          </a:p>
        </p:txBody>
      </p:sp>
      <p:grpSp>
        <p:nvGrpSpPr>
          <p:cNvPr id="368647" name="Group 7"/>
          <p:cNvGrpSpPr>
            <a:grpSpLocks/>
          </p:cNvGrpSpPr>
          <p:nvPr/>
        </p:nvGrpSpPr>
        <p:grpSpPr bwMode="auto">
          <a:xfrm>
            <a:off x="1549400" y="5791200"/>
            <a:ext cx="5003800" cy="457200"/>
            <a:chOff x="976" y="3552"/>
            <a:chExt cx="3152" cy="288"/>
          </a:xfrm>
        </p:grpSpPr>
        <p:sp>
          <p:nvSpPr>
            <p:cNvPr id="368648" name="Oval 8"/>
            <p:cNvSpPr>
              <a:spLocks noChangeArrowheads="1"/>
            </p:cNvSpPr>
            <p:nvPr/>
          </p:nvSpPr>
          <p:spPr bwMode="auto">
            <a:xfrm>
              <a:off x="976" y="3552"/>
              <a:ext cx="336" cy="288"/>
            </a:xfrm>
            <a:prstGeom prst="ellipse">
              <a:avLst/>
            </a:prstGeom>
            <a:noFill/>
            <a:ln w="28575">
              <a:solidFill>
                <a:srgbClr val="FF0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endParaRPr lang="en-US" sz="2800">
                <a:solidFill>
                  <a:srgbClr val="FF0000"/>
                </a:solidFill>
                <a:latin typeface="Times New Roman" panose="02020603050405020304" pitchFamily="18" charset="0"/>
              </a:endParaRPr>
            </a:p>
          </p:txBody>
        </p:sp>
        <p:sp>
          <p:nvSpPr>
            <p:cNvPr id="368649" name="Line 9"/>
            <p:cNvSpPr>
              <a:spLocks noChangeShapeType="1"/>
            </p:cNvSpPr>
            <p:nvPr/>
          </p:nvSpPr>
          <p:spPr bwMode="auto">
            <a:xfrm>
              <a:off x="1296" y="3712"/>
              <a:ext cx="2832" cy="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grpSp>
        <p:nvGrpSpPr>
          <p:cNvPr id="368650" name="Group 10"/>
          <p:cNvGrpSpPr>
            <a:grpSpLocks/>
          </p:cNvGrpSpPr>
          <p:nvPr/>
        </p:nvGrpSpPr>
        <p:grpSpPr bwMode="auto">
          <a:xfrm>
            <a:off x="6629400" y="4178300"/>
            <a:ext cx="990600" cy="1612900"/>
            <a:chOff x="4176" y="2536"/>
            <a:chExt cx="624" cy="1016"/>
          </a:xfrm>
        </p:grpSpPr>
        <p:sp>
          <p:nvSpPr>
            <p:cNvPr id="368651" name="Oval 11"/>
            <p:cNvSpPr>
              <a:spLocks noChangeArrowheads="1"/>
            </p:cNvSpPr>
            <p:nvPr/>
          </p:nvSpPr>
          <p:spPr bwMode="auto">
            <a:xfrm>
              <a:off x="4176" y="2536"/>
              <a:ext cx="624" cy="336"/>
            </a:xfrm>
            <a:prstGeom prst="ellipse">
              <a:avLst/>
            </a:prstGeom>
            <a:noFill/>
            <a:ln w="28575">
              <a:solidFill>
                <a:srgbClr val="FF0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endParaRPr lang="en-US" sz="2800">
                <a:solidFill>
                  <a:srgbClr val="FF0000"/>
                </a:solidFill>
                <a:latin typeface="+mn-lt"/>
              </a:endParaRPr>
            </a:p>
          </p:txBody>
        </p:sp>
        <p:sp>
          <p:nvSpPr>
            <p:cNvPr id="368652" name="Line 12"/>
            <p:cNvSpPr>
              <a:spLocks noChangeShapeType="1"/>
            </p:cNvSpPr>
            <p:nvPr/>
          </p:nvSpPr>
          <p:spPr bwMode="auto">
            <a:xfrm flipV="1">
              <a:off x="4512" y="2880"/>
              <a:ext cx="0" cy="672"/>
            </a:xfrm>
            <a:prstGeom prst="line">
              <a:avLst/>
            </a:prstGeom>
            <a:noFill/>
            <a:ln w="38100">
              <a:solidFill>
                <a:srgbClr val="FF0000"/>
              </a:solidFill>
              <a:prstDash val="dash"/>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mn-lt"/>
              </a:endParaRPr>
            </a:p>
          </p:txBody>
        </p:sp>
      </p:grpSp>
    </p:spTree>
    <p:extLst>
      <p:ext uri="{BB962C8B-B14F-4D97-AF65-F5344CB8AC3E}">
        <p14:creationId xmlns:p14="http://schemas.microsoft.com/office/powerpoint/2010/main" xmlns="" val="925848974"/>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368643"/>
                                        </p:tgtEl>
                                        <p:attrNameLst>
                                          <p:attrName>style.visibility</p:attrName>
                                        </p:attrNameLst>
                                      </p:cBhvr>
                                      <p:to>
                                        <p:strVal val="visible"/>
                                      </p:to>
                                    </p:set>
                                    <p:animEffect transition="in" filter="wipe(up)">
                                      <p:cBhvr>
                                        <p:cTn id="7" dur="500"/>
                                        <p:tgtEl>
                                          <p:spTgt spid="368643"/>
                                        </p:tgtEl>
                                      </p:cBhvr>
                                    </p:animEffect>
                                  </p:childTnLst>
                                </p:cTn>
                              </p:par>
                            </p:childTnLst>
                          </p:cTn>
                        </p:par>
                        <p:par>
                          <p:cTn id="8" fill="hold" nodeType="afterGroup">
                            <p:stCondLst>
                              <p:cond delay="500"/>
                            </p:stCondLst>
                            <p:childTnLst>
                              <p:par>
                                <p:cTn id="9" presetID="22" presetClass="entr" presetSubtype="1" fill="hold" nodeType="afterEffect">
                                  <p:stCondLst>
                                    <p:cond delay="0"/>
                                  </p:stCondLst>
                                  <p:childTnLst>
                                    <p:set>
                                      <p:cBhvr>
                                        <p:cTn id="10" dur="1" fill="hold">
                                          <p:stCondLst>
                                            <p:cond delay="0"/>
                                          </p:stCondLst>
                                        </p:cTn>
                                        <p:tgtEl>
                                          <p:spTgt spid="368644"/>
                                        </p:tgtEl>
                                        <p:attrNameLst>
                                          <p:attrName>style.visibility</p:attrName>
                                        </p:attrNameLst>
                                      </p:cBhvr>
                                      <p:to>
                                        <p:strVal val="visible"/>
                                      </p:to>
                                    </p:set>
                                    <p:animEffect transition="in" filter="wipe(up)">
                                      <p:cBhvr>
                                        <p:cTn id="11" dur="500"/>
                                        <p:tgtEl>
                                          <p:spTgt spid="368644"/>
                                        </p:tgtEl>
                                      </p:cBhvr>
                                    </p:animEffect>
                                  </p:childTnLst>
                                </p:cTn>
                              </p:par>
                            </p:childTnLst>
                          </p:cTn>
                        </p:par>
                        <p:par>
                          <p:cTn id="12" fill="hold" nodeType="afterGroup">
                            <p:stCondLst>
                              <p:cond delay="1000"/>
                            </p:stCondLst>
                            <p:childTnLst>
                              <p:par>
                                <p:cTn id="13" presetID="9" presetClass="entr" presetSubtype="0" fill="hold" nodeType="afterEffect">
                                  <p:stCondLst>
                                    <p:cond delay="0"/>
                                  </p:stCondLst>
                                  <p:childTnLst>
                                    <p:set>
                                      <p:cBhvr>
                                        <p:cTn id="14" dur="1" fill="hold">
                                          <p:stCondLst>
                                            <p:cond delay="0"/>
                                          </p:stCondLst>
                                        </p:cTn>
                                        <p:tgtEl>
                                          <p:spTgt spid="368647"/>
                                        </p:tgtEl>
                                        <p:attrNameLst>
                                          <p:attrName>style.visibility</p:attrName>
                                        </p:attrNameLst>
                                      </p:cBhvr>
                                      <p:to>
                                        <p:strVal val="visible"/>
                                      </p:to>
                                    </p:set>
                                    <p:animEffect transition="in" filter="dissolve">
                                      <p:cBhvr>
                                        <p:cTn id="15" dur="500"/>
                                        <p:tgtEl>
                                          <p:spTgt spid="368647"/>
                                        </p:tgtEl>
                                      </p:cBhvr>
                                    </p:animEffect>
                                  </p:childTnLst>
                                </p:cTn>
                              </p:par>
                            </p:childTnLst>
                          </p:cTn>
                        </p:par>
                        <p:par>
                          <p:cTn id="16" fill="hold" nodeType="afterGroup">
                            <p:stCondLst>
                              <p:cond delay="1500"/>
                            </p:stCondLst>
                            <p:childTnLst>
                              <p:par>
                                <p:cTn id="17" presetID="9" presetClass="entr" presetSubtype="0" fill="hold" grpId="0" nodeType="afterEffect">
                                  <p:stCondLst>
                                    <p:cond delay="0"/>
                                  </p:stCondLst>
                                  <p:childTnLst>
                                    <p:set>
                                      <p:cBhvr>
                                        <p:cTn id="18" dur="1" fill="hold">
                                          <p:stCondLst>
                                            <p:cond delay="0"/>
                                          </p:stCondLst>
                                        </p:cTn>
                                        <p:tgtEl>
                                          <p:spTgt spid="368646"/>
                                        </p:tgtEl>
                                        <p:attrNameLst>
                                          <p:attrName>style.visibility</p:attrName>
                                        </p:attrNameLst>
                                      </p:cBhvr>
                                      <p:to>
                                        <p:strVal val="visible"/>
                                      </p:to>
                                    </p:set>
                                    <p:animEffect transition="in" filter="dissolve">
                                      <p:cBhvr>
                                        <p:cTn id="19" dur="500"/>
                                        <p:tgtEl>
                                          <p:spTgt spid="368646"/>
                                        </p:tgtEl>
                                      </p:cBhvr>
                                    </p:animEffect>
                                  </p:childTnLst>
                                </p:cTn>
                              </p:par>
                            </p:childTnLst>
                          </p:cTn>
                        </p:par>
                        <p:par>
                          <p:cTn id="20" fill="hold" nodeType="afterGroup">
                            <p:stCondLst>
                              <p:cond delay="2000"/>
                            </p:stCondLst>
                            <p:childTnLst>
                              <p:par>
                                <p:cTn id="21" presetID="9" presetClass="entr" presetSubtype="0" fill="hold" nodeType="afterEffect">
                                  <p:stCondLst>
                                    <p:cond delay="0"/>
                                  </p:stCondLst>
                                  <p:childTnLst>
                                    <p:set>
                                      <p:cBhvr>
                                        <p:cTn id="22" dur="1" fill="hold">
                                          <p:stCondLst>
                                            <p:cond delay="0"/>
                                          </p:stCondLst>
                                        </p:cTn>
                                        <p:tgtEl>
                                          <p:spTgt spid="368650"/>
                                        </p:tgtEl>
                                        <p:attrNameLst>
                                          <p:attrName>style.visibility</p:attrName>
                                        </p:attrNameLst>
                                      </p:cBhvr>
                                      <p:to>
                                        <p:strVal val="visible"/>
                                      </p:to>
                                    </p:set>
                                    <p:animEffect transition="in" filter="dissolve">
                                      <p:cBhvr>
                                        <p:cTn id="23" dur="500"/>
                                        <p:tgtEl>
                                          <p:spTgt spid="3686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43" grpId="0" animBg="1" autoUpdateAnimBg="0"/>
      <p:bldP spid="368646" grpId="0" animBg="1"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70690" name="Rectangle 2"/>
          <p:cNvSpPr>
            <a:spLocks noGrp="1" noChangeArrowheads="1"/>
          </p:cNvSpPr>
          <p:nvPr>
            <p:ph type="title"/>
          </p:nvPr>
        </p:nvSpPr>
        <p:spPr>
          <a:xfrm>
            <a:off x="457200" y="381000"/>
            <a:ext cx="8229600" cy="836612"/>
          </a:xfrm>
          <a:noFill/>
          <a:ln/>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lstStyle/>
          <a:p>
            <a:r>
              <a:rPr lang="en-US" dirty="0"/>
              <a:t>Internal Rate of Return Method</a:t>
            </a:r>
          </a:p>
        </p:txBody>
      </p:sp>
      <p:sp>
        <p:nvSpPr>
          <p:cNvPr id="370691" name="Rectangle 3"/>
          <p:cNvSpPr>
            <a:spLocks noGrp="1" noChangeArrowheads="1"/>
          </p:cNvSpPr>
          <p:nvPr>
            <p:ph type="body" idx="1"/>
          </p:nvPr>
        </p:nvSpPr>
        <p:spPr>
          <a:xfrm>
            <a:off x="685800" y="1522413"/>
            <a:ext cx="8001000" cy="257810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r>
              <a:rPr lang="en-US" sz="2800"/>
              <a:t>Decker Company can purchase a new machine at a cost of $104,320 that will save $20,000 per year in cash operating costs.  </a:t>
            </a:r>
          </a:p>
          <a:p>
            <a:r>
              <a:rPr lang="en-US" sz="2800"/>
              <a:t>The machine has a 10-year life.</a:t>
            </a:r>
          </a:p>
        </p:txBody>
      </p:sp>
      <p:sp>
        <p:nvSpPr>
          <p:cNvPr id="370692" name="Rectangle 4"/>
          <p:cNvSpPr>
            <a:spLocks noChangeArrowheads="1"/>
          </p:cNvSpPr>
          <p:nvPr/>
        </p:nvSpPr>
        <p:spPr bwMode="auto">
          <a:xfrm>
            <a:off x="1981200" y="3656013"/>
            <a:ext cx="5203825" cy="955675"/>
          </a:xfrm>
          <a:prstGeom prst="rect">
            <a:avLst/>
          </a:prstGeom>
          <a:solidFill>
            <a:srgbClr val="FFFFCC"/>
          </a:solidFill>
          <a:ln w="12700">
            <a:solidFill>
              <a:srgbClr val="000000"/>
            </a:solidFill>
            <a:miter lim="800000"/>
            <a:headEnd/>
            <a:tailEnd/>
          </a:ln>
          <a:effectLst>
            <a:outerShdw dist="35921" dir="2700000" algn="ctr" rotWithShape="0">
              <a:srgbClr val="000000"/>
            </a:outerShdw>
          </a:effectLst>
        </p:spPr>
        <p:txBody>
          <a:bodyPr lIns="90488" tIns="44450" rIns="90488" bIns="44450">
            <a:spAutoFit/>
          </a:bodyPr>
          <a:lstStyle/>
          <a:p>
            <a:pPr algn="ctr">
              <a:spcBef>
                <a:spcPct val="20000"/>
              </a:spcBef>
            </a:pPr>
            <a:r>
              <a:rPr lang="en-US" sz="2800" b="1">
                <a:solidFill>
                  <a:srgbClr val="0000FF"/>
                </a:solidFill>
              </a:rPr>
              <a:t>The </a:t>
            </a:r>
            <a:r>
              <a:rPr lang="en-US" sz="2800" b="1">
                <a:solidFill>
                  <a:srgbClr val="0000FF"/>
                </a:solidFill>
                <a:effectLst>
                  <a:outerShdw blurRad="38100" dist="38100" dir="2700000" algn="tl">
                    <a:srgbClr val="000000"/>
                  </a:outerShdw>
                </a:effectLst>
              </a:rPr>
              <a:t>internal rate of return </a:t>
            </a:r>
            <a:r>
              <a:rPr lang="en-US" sz="2800" b="1">
                <a:solidFill>
                  <a:srgbClr val="0000FF"/>
                </a:solidFill>
              </a:rPr>
              <a:t>on this project is 14%.</a:t>
            </a:r>
          </a:p>
        </p:txBody>
      </p:sp>
      <p:sp>
        <p:nvSpPr>
          <p:cNvPr id="370693" name="Text Box 5"/>
          <p:cNvSpPr txBox="1">
            <a:spLocks noChangeArrowheads="1"/>
          </p:cNvSpPr>
          <p:nvPr/>
        </p:nvSpPr>
        <p:spPr bwMode="auto">
          <a:xfrm>
            <a:off x="1219200" y="4875213"/>
            <a:ext cx="6934200" cy="13731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spcBef>
                <a:spcPct val="50000"/>
              </a:spcBef>
            </a:pPr>
            <a:r>
              <a:rPr lang="en-US" sz="2800" b="1">
                <a:solidFill>
                  <a:srgbClr val="006600"/>
                </a:solidFill>
                <a:effectLst>
                  <a:outerShdw blurRad="38100" dist="38100" dir="2700000" algn="tl">
                    <a:srgbClr val="000000"/>
                  </a:outerShdw>
                </a:effectLst>
                <a:latin typeface="Times New Roman" panose="02020603050405020304" pitchFamily="18" charset="0"/>
              </a:rPr>
              <a:t>If the internal rate of return is equal to or greater than the company’s required rate of return, the project is acceptable.</a:t>
            </a:r>
          </a:p>
        </p:txBody>
      </p:sp>
    </p:spTree>
    <p:extLst>
      <p:ext uri="{BB962C8B-B14F-4D97-AF65-F5344CB8AC3E}">
        <p14:creationId xmlns:p14="http://schemas.microsoft.com/office/powerpoint/2010/main" xmlns="" val="3652568180"/>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72738" name="Rectangle 2"/>
          <p:cNvSpPr>
            <a:spLocks noGrp="1" noChangeArrowheads="1"/>
          </p:cNvSpPr>
          <p:nvPr>
            <p:ph type="title"/>
          </p:nvPr>
        </p:nvSpPr>
        <p:spPr>
          <a:xfrm>
            <a:off x="457200" y="533400"/>
            <a:ext cx="8229600" cy="857250"/>
          </a:xfrm>
          <a:noFill/>
          <a:ln/>
          <a:extLst>
            <a:ext uri="{91240B29-F687-4F45-9708-019B960494DF}">
              <a14:hiddenLine xmlns:a14="http://schemas.microsoft.com/office/drawing/2010/main" xmlns="" w="12699">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lstStyle/>
          <a:p>
            <a:r>
              <a:rPr lang="en-US" dirty="0"/>
              <a:t>Quick Check </a:t>
            </a:r>
            <a:r>
              <a:rPr lang="en-US" sz="3200" dirty="0">
                <a:sym typeface="Wingdings" panose="05000000000000000000" pitchFamily="2" charset="2"/>
              </a:rPr>
              <a:t></a:t>
            </a:r>
          </a:p>
        </p:txBody>
      </p:sp>
      <p:sp>
        <p:nvSpPr>
          <p:cNvPr id="372739" name="Rectangle 3"/>
          <p:cNvSpPr>
            <a:spLocks noGrp="1" noChangeArrowheads="1"/>
          </p:cNvSpPr>
          <p:nvPr>
            <p:ph type="body" idx="1"/>
          </p:nvPr>
        </p:nvSpPr>
        <p:spPr>
          <a:xfrm>
            <a:off x="685800" y="1600200"/>
            <a:ext cx="8153400" cy="4419600"/>
          </a:xfrm>
          <a:solidFill>
            <a:schemeClr val="bg1"/>
          </a:solidFill>
          <a:ln w="12699">
            <a:solidFill>
              <a:srgbClr val="000000"/>
            </a:solidFill>
            <a:miter lim="800000"/>
            <a:headEnd/>
            <a:tailEnd/>
          </a:ln>
          <a:effectLst>
            <a:outerShdw dist="35921" dir="2700000" algn="ctr" rotWithShape="0">
              <a:srgbClr val="000000"/>
            </a:outerShdw>
          </a:effectLst>
        </p:spPr>
        <p:txBody>
          <a:bodyPr lIns="90488" tIns="44450" rIns="90488" bIns="44450"/>
          <a:lstStyle/>
          <a:p>
            <a:pPr>
              <a:lnSpc>
                <a:spcPct val="90000"/>
              </a:lnSpc>
              <a:buFont typeface="Times" panose="02020603050405020304" pitchFamily="18" charset="0"/>
              <a:buNone/>
            </a:pPr>
            <a:r>
              <a:rPr lang="en-US"/>
              <a:t> 	The expected annual net cash inflow from a project is $22,000 over the next 5 years. The required investment now in the project is $79,310. What is the internal rate of return on the project?</a:t>
            </a:r>
          </a:p>
          <a:p>
            <a:pPr lvl="1">
              <a:lnSpc>
                <a:spcPct val="90000"/>
              </a:lnSpc>
              <a:buFont typeface="Wingdings" panose="05000000000000000000" pitchFamily="2" charset="2"/>
              <a:buNone/>
            </a:pPr>
            <a:r>
              <a:rPr lang="en-US" sz="3000"/>
              <a:t>a. 10%</a:t>
            </a:r>
          </a:p>
          <a:p>
            <a:pPr lvl="1">
              <a:lnSpc>
                <a:spcPct val="90000"/>
              </a:lnSpc>
              <a:buFont typeface="Wingdings" panose="05000000000000000000" pitchFamily="2" charset="2"/>
              <a:buNone/>
            </a:pPr>
            <a:r>
              <a:rPr lang="en-US" sz="3000"/>
              <a:t>b. 12%</a:t>
            </a:r>
          </a:p>
          <a:p>
            <a:pPr lvl="1">
              <a:lnSpc>
                <a:spcPct val="90000"/>
              </a:lnSpc>
              <a:buFont typeface="Wingdings" panose="05000000000000000000" pitchFamily="2" charset="2"/>
              <a:buNone/>
            </a:pPr>
            <a:r>
              <a:rPr lang="en-US" sz="3000"/>
              <a:t>c. 14%</a:t>
            </a:r>
          </a:p>
          <a:p>
            <a:pPr lvl="1">
              <a:lnSpc>
                <a:spcPct val="90000"/>
              </a:lnSpc>
              <a:buFont typeface="Wingdings" panose="05000000000000000000" pitchFamily="2" charset="2"/>
              <a:buNone/>
            </a:pPr>
            <a:r>
              <a:rPr lang="en-US" sz="3000"/>
              <a:t>d. Cannot be determined</a:t>
            </a:r>
          </a:p>
        </p:txBody>
      </p:sp>
    </p:spTree>
    <p:extLst>
      <p:ext uri="{BB962C8B-B14F-4D97-AF65-F5344CB8AC3E}">
        <p14:creationId xmlns:p14="http://schemas.microsoft.com/office/powerpoint/2010/main" xmlns="" val="1175957738"/>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74786" name="Rectangle 2"/>
          <p:cNvSpPr>
            <a:spLocks noGrp="1" noChangeArrowheads="1"/>
          </p:cNvSpPr>
          <p:nvPr>
            <p:ph type="body" idx="1"/>
          </p:nvPr>
        </p:nvSpPr>
        <p:spPr>
          <a:xfrm>
            <a:off x="685800" y="1600200"/>
            <a:ext cx="8153400" cy="4419600"/>
          </a:xfrm>
          <a:solidFill>
            <a:schemeClr val="bg1"/>
          </a:solidFill>
          <a:ln w="12699">
            <a:solidFill>
              <a:srgbClr val="000000"/>
            </a:solidFill>
            <a:miter lim="800000"/>
            <a:headEnd/>
            <a:tailEnd/>
          </a:ln>
          <a:effectLst>
            <a:outerShdw dist="35921" dir="2700000" algn="ctr" rotWithShape="0">
              <a:srgbClr val="000000"/>
            </a:outerShdw>
          </a:effectLst>
        </p:spPr>
        <p:txBody>
          <a:bodyPr lIns="90488" tIns="44450" rIns="90488" bIns="44450"/>
          <a:lstStyle/>
          <a:p>
            <a:pPr>
              <a:lnSpc>
                <a:spcPct val="90000"/>
              </a:lnSpc>
              <a:buFont typeface="Times" panose="02020603050405020304" pitchFamily="18" charset="0"/>
              <a:buNone/>
            </a:pPr>
            <a:r>
              <a:rPr lang="en-US"/>
              <a:t> 	The expected annual net cash inflow from a project is $22,000 over the next 5 years. The required investment now in the project is $79,310. What is the internal rate of return on the project?</a:t>
            </a:r>
          </a:p>
          <a:p>
            <a:pPr lvl="1">
              <a:lnSpc>
                <a:spcPct val="90000"/>
              </a:lnSpc>
              <a:buFont typeface="Wingdings" panose="05000000000000000000" pitchFamily="2" charset="2"/>
              <a:buNone/>
            </a:pPr>
            <a:r>
              <a:rPr lang="en-US" sz="3000">
                <a:solidFill>
                  <a:schemeClr val="folHlink"/>
                </a:solidFill>
              </a:rPr>
              <a:t>a. 10%</a:t>
            </a:r>
          </a:p>
          <a:p>
            <a:pPr lvl="1">
              <a:lnSpc>
                <a:spcPct val="90000"/>
              </a:lnSpc>
              <a:buFont typeface="Wingdings" panose="05000000000000000000" pitchFamily="2" charset="2"/>
              <a:buNone/>
            </a:pPr>
            <a:r>
              <a:rPr lang="en-US" sz="3000"/>
              <a:t>b. 12%</a:t>
            </a:r>
          </a:p>
          <a:p>
            <a:pPr lvl="1">
              <a:lnSpc>
                <a:spcPct val="90000"/>
              </a:lnSpc>
              <a:buFont typeface="Wingdings" panose="05000000000000000000" pitchFamily="2" charset="2"/>
              <a:buNone/>
            </a:pPr>
            <a:r>
              <a:rPr lang="en-US" sz="3000">
                <a:solidFill>
                  <a:schemeClr val="folHlink"/>
                </a:solidFill>
              </a:rPr>
              <a:t>c. 14%</a:t>
            </a:r>
          </a:p>
          <a:p>
            <a:pPr lvl="1">
              <a:lnSpc>
                <a:spcPct val="90000"/>
              </a:lnSpc>
              <a:buFont typeface="Wingdings" panose="05000000000000000000" pitchFamily="2" charset="2"/>
              <a:buNone/>
            </a:pPr>
            <a:r>
              <a:rPr lang="en-US" sz="3000">
                <a:solidFill>
                  <a:schemeClr val="folHlink"/>
                </a:solidFill>
              </a:rPr>
              <a:t>d. Cannot be determined</a:t>
            </a:r>
          </a:p>
        </p:txBody>
      </p:sp>
      <p:sp>
        <p:nvSpPr>
          <p:cNvPr id="374787" name="Rectangle 3"/>
          <p:cNvSpPr>
            <a:spLocks noGrp="1" noChangeArrowheads="1"/>
          </p:cNvSpPr>
          <p:nvPr>
            <p:ph type="title"/>
          </p:nvPr>
        </p:nvSpPr>
        <p:spPr>
          <a:xfrm>
            <a:off x="457200" y="609600"/>
            <a:ext cx="8229600" cy="857250"/>
          </a:xfrm>
          <a:noFill/>
          <a:ln/>
          <a:extLst>
            <a:ext uri="{91240B29-F687-4F45-9708-019B960494DF}">
              <a14:hiddenLine xmlns:a14="http://schemas.microsoft.com/office/drawing/2010/main" xmlns="" w="12699">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lstStyle/>
          <a:p>
            <a:r>
              <a:rPr lang="en-US" dirty="0"/>
              <a:t>Quick Check </a:t>
            </a:r>
            <a:r>
              <a:rPr lang="en-US" sz="3200" dirty="0">
                <a:sym typeface="Wingdings" panose="05000000000000000000" pitchFamily="2" charset="2"/>
              </a:rPr>
              <a:t></a:t>
            </a:r>
          </a:p>
        </p:txBody>
      </p:sp>
      <p:sp>
        <p:nvSpPr>
          <p:cNvPr id="374788" name="Oval 4"/>
          <p:cNvSpPr>
            <a:spLocks noChangeArrowheads="1"/>
          </p:cNvSpPr>
          <p:nvPr/>
        </p:nvSpPr>
        <p:spPr bwMode="auto">
          <a:xfrm>
            <a:off x="1041400" y="4191000"/>
            <a:ext cx="635000" cy="635000"/>
          </a:xfrm>
          <a:prstGeom prst="ellipse">
            <a:avLst/>
          </a:prstGeom>
          <a:noFill/>
          <a:ln w="50799">
            <a:solidFill>
              <a:srgbClr val="FF0000"/>
            </a:solidFill>
            <a:round/>
            <a:headEnd/>
            <a:tailEnd/>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74789" name="Text Box 5"/>
          <p:cNvSpPr txBox="1">
            <a:spLocks noChangeArrowheads="1"/>
          </p:cNvSpPr>
          <p:nvPr/>
        </p:nvSpPr>
        <p:spPr bwMode="auto">
          <a:xfrm>
            <a:off x="3200400" y="3749675"/>
            <a:ext cx="5410200" cy="1812925"/>
          </a:xfrm>
          <a:prstGeom prst="rect">
            <a:avLst/>
          </a:prstGeom>
          <a:solidFill>
            <a:schemeClr val="tx1"/>
          </a:solidFill>
          <a:ln w="12700">
            <a:solidFill>
              <a:srgbClr val="000000"/>
            </a:solidFill>
            <a:miter lim="800000"/>
            <a:headEnd/>
            <a:tailEnd/>
          </a:ln>
          <a:effectLst>
            <a:prstShdw prst="shdw17" dist="17961" dir="2700000">
              <a:srgbClr val="000000">
                <a:gamma/>
                <a:shade val="60000"/>
                <a:invGamma/>
              </a:srgbClr>
            </a:prstShdw>
          </a:effectLst>
        </p:spPr>
        <p:txBody>
          <a:bodyPr>
            <a:spAutoFit/>
          </a:bodyPr>
          <a:lstStyle>
            <a:lvl1pPr>
              <a:tabLst>
                <a:tab pos="5541963" algn="r"/>
              </a:tabLst>
              <a:defRPr sz="2400">
                <a:solidFill>
                  <a:schemeClr val="tx1"/>
                </a:solidFill>
                <a:latin typeface="Times" panose="02020603050405020304" pitchFamily="18" charset="0"/>
              </a:defRPr>
            </a:lvl1pPr>
            <a:lvl2pPr>
              <a:tabLst>
                <a:tab pos="5541963" algn="r"/>
              </a:tabLst>
              <a:defRPr sz="2400">
                <a:solidFill>
                  <a:schemeClr val="tx1"/>
                </a:solidFill>
                <a:latin typeface="Times" panose="02020603050405020304" pitchFamily="18" charset="0"/>
              </a:defRPr>
            </a:lvl2pPr>
            <a:lvl3pPr>
              <a:tabLst>
                <a:tab pos="5541963" algn="r"/>
              </a:tabLst>
              <a:defRPr sz="2400">
                <a:solidFill>
                  <a:schemeClr val="tx1"/>
                </a:solidFill>
                <a:latin typeface="Times" panose="02020603050405020304" pitchFamily="18" charset="0"/>
              </a:defRPr>
            </a:lvl3pPr>
            <a:lvl4pPr>
              <a:tabLst>
                <a:tab pos="5541963" algn="r"/>
              </a:tabLst>
              <a:defRPr sz="2400">
                <a:solidFill>
                  <a:schemeClr val="tx1"/>
                </a:solidFill>
                <a:latin typeface="Times" panose="02020603050405020304" pitchFamily="18" charset="0"/>
              </a:defRPr>
            </a:lvl4pPr>
            <a:lvl5pPr>
              <a:tabLst>
                <a:tab pos="5541963" algn="r"/>
              </a:tabLst>
              <a:defRPr sz="2400">
                <a:solidFill>
                  <a:schemeClr val="tx1"/>
                </a:solidFill>
                <a:latin typeface="Times" panose="02020603050405020304" pitchFamily="18" charset="0"/>
              </a:defRPr>
            </a:lvl5pPr>
            <a:lvl6pPr eaLnBrk="0" fontAlgn="base" hangingPunct="0">
              <a:spcBef>
                <a:spcPct val="0"/>
              </a:spcBef>
              <a:spcAft>
                <a:spcPct val="0"/>
              </a:spcAft>
              <a:tabLst>
                <a:tab pos="5541963" algn="r"/>
              </a:tabLst>
              <a:defRPr sz="2400">
                <a:solidFill>
                  <a:schemeClr val="tx1"/>
                </a:solidFill>
                <a:latin typeface="Times" panose="02020603050405020304" pitchFamily="18" charset="0"/>
              </a:defRPr>
            </a:lvl6pPr>
            <a:lvl7pPr eaLnBrk="0" fontAlgn="base" hangingPunct="0">
              <a:spcBef>
                <a:spcPct val="0"/>
              </a:spcBef>
              <a:spcAft>
                <a:spcPct val="0"/>
              </a:spcAft>
              <a:tabLst>
                <a:tab pos="5541963" algn="r"/>
              </a:tabLst>
              <a:defRPr sz="2400">
                <a:solidFill>
                  <a:schemeClr val="tx1"/>
                </a:solidFill>
                <a:latin typeface="Times" panose="02020603050405020304" pitchFamily="18" charset="0"/>
              </a:defRPr>
            </a:lvl7pPr>
            <a:lvl8pPr eaLnBrk="0" fontAlgn="base" hangingPunct="0">
              <a:spcBef>
                <a:spcPct val="0"/>
              </a:spcBef>
              <a:spcAft>
                <a:spcPct val="0"/>
              </a:spcAft>
              <a:tabLst>
                <a:tab pos="5541963" algn="r"/>
              </a:tabLst>
              <a:defRPr sz="2400">
                <a:solidFill>
                  <a:schemeClr val="tx1"/>
                </a:solidFill>
                <a:latin typeface="Times" panose="02020603050405020304" pitchFamily="18" charset="0"/>
              </a:defRPr>
            </a:lvl8pPr>
            <a:lvl9pPr eaLnBrk="0" fontAlgn="base" hangingPunct="0">
              <a:spcBef>
                <a:spcPct val="0"/>
              </a:spcBef>
              <a:spcAft>
                <a:spcPct val="0"/>
              </a:spcAft>
              <a:tabLst>
                <a:tab pos="5541963" algn="r"/>
              </a:tabLst>
              <a:defRPr sz="2400">
                <a:solidFill>
                  <a:schemeClr val="tx1"/>
                </a:solidFill>
                <a:latin typeface="Times" panose="02020603050405020304" pitchFamily="18" charset="0"/>
              </a:defRPr>
            </a:lvl9pPr>
          </a:lstStyle>
          <a:p>
            <a:pPr algn="ctr"/>
            <a:r>
              <a:rPr lang="en-US" sz="2800">
                <a:solidFill>
                  <a:srgbClr val="FFFFFF"/>
                </a:solidFill>
                <a:latin typeface="Arial" panose="020B0604020202020204" pitchFamily="34" charset="0"/>
                <a:sym typeface="Symbol" panose="05050102010706020507" pitchFamily="18" charset="2"/>
              </a:rPr>
              <a:t>$79,310/$22,000 = 3.605,</a:t>
            </a:r>
          </a:p>
          <a:p>
            <a:pPr algn="ctr"/>
            <a:r>
              <a:rPr lang="en-US" sz="2800">
                <a:solidFill>
                  <a:srgbClr val="FFFFFF"/>
                </a:solidFill>
                <a:latin typeface="Arial" panose="020B0604020202020204" pitchFamily="34" charset="0"/>
                <a:sym typeface="Symbol" panose="05050102010706020507" pitchFamily="18" charset="2"/>
              </a:rPr>
              <a:t>which is the present value factor for an annuity over five years when the interest rate is 12%.</a:t>
            </a:r>
          </a:p>
        </p:txBody>
      </p:sp>
    </p:spTree>
    <p:extLst>
      <p:ext uri="{BB962C8B-B14F-4D97-AF65-F5344CB8AC3E}">
        <p14:creationId xmlns:p14="http://schemas.microsoft.com/office/powerpoint/2010/main" xmlns="" val="3934921517"/>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74788"/>
                                        </p:tgtEl>
                                        <p:attrNameLst>
                                          <p:attrName>style.visibility</p:attrName>
                                        </p:attrNameLst>
                                      </p:cBhvr>
                                      <p:to>
                                        <p:strVal val="visible"/>
                                      </p:to>
                                    </p:set>
                                    <p:anim calcmode="lin" valueType="num">
                                      <p:cBhvr additive="base">
                                        <p:cTn id="7" dur="500" fill="hold"/>
                                        <p:tgtEl>
                                          <p:spTgt spid="374788"/>
                                        </p:tgtEl>
                                        <p:attrNameLst>
                                          <p:attrName>ppt_x</p:attrName>
                                        </p:attrNameLst>
                                      </p:cBhvr>
                                      <p:tavLst>
                                        <p:tav tm="0">
                                          <p:val>
                                            <p:strVal val="0-#ppt_w/2"/>
                                          </p:val>
                                        </p:tav>
                                        <p:tav tm="100000">
                                          <p:val>
                                            <p:strVal val="#ppt_x"/>
                                          </p:val>
                                        </p:tav>
                                      </p:tavLst>
                                    </p:anim>
                                    <p:anim calcmode="lin" valueType="num">
                                      <p:cBhvr additive="base">
                                        <p:cTn id="8" dur="500" fill="hold"/>
                                        <p:tgtEl>
                                          <p:spTgt spid="374788"/>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12" presetClass="entr" presetSubtype="1" fill="hold" grpId="0" nodeType="afterEffect">
                                  <p:stCondLst>
                                    <p:cond delay="0"/>
                                  </p:stCondLst>
                                  <p:childTnLst>
                                    <p:set>
                                      <p:cBhvr>
                                        <p:cTn id="11" dur="1" fill="hold">
                                          <p:stCondLst>
                                            <p:cond delay="0"/>
                                          </p:stCondLst>
                                        </p:cTn>
                                        <p:tgtEl>
                                          <p:spTgt spid="374789"/>
                                        </p:tgtEl>
                                        <p:attrNameLst>
                                          <p:attrName>style.visibility</p:attrName>
                                        </p:attrNameLst>
                                      </p:cBhvr>
                                      <p:to>
                                        <p:strVal val="visible"/>
                                      </p:to>
                                    </p:set>
                                    <p:animEffect transition="in" filter="slide(fromTop)">
                                      <p:cBhvr>
                                        <p:cTn id="12" dur="500"/>
                                        <p:tgtEl>
                                          <p:spTgt spid="3747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4788" grpId="0" animBg="1"/>
      <p:bldP spid="374789" grpId="0" animBg="1"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76834" name="Rectangle 2"/>
          <p:cNvSpPr>
            <a:spLocks noGrp="1" noChangeArrowheads="1"/>
          </p:cNvSpPr>
          <p:nvPr>
            <p:ph type="title"/>
          </p:nvPr>
        </p:nvSpPr>
        <p:spPr>
          <a:xfrm>
            <a:off x="152400" y="838200"/>
            <a:ext cx="8915400" cy="762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699">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vert="horz" wrap="square" lIns="90488" tIns="44450" rIns="90488" bIns="44450" numCol="1" anchor="b" anchorCtr="0" compatLnSpc="1">
            <a:prstTxWarp prst="textNoShape">
              <a:avLst/>
            </a:prstTxWarp>
          </a:bodyPr>
          <a:lstStyle/>
          <a:p>
            <a:r>
              <a:rPr lang="en-US"/>
              <a:t>Net Present Value vs. Internal Rate of Return</a:t>
            </a:r>
          </a:p>
        </p:txBody>
      </p:sp>
      <p:sp>
        <p:nvSpPr>
          <p:cNvPr id="376835" name="Rectangle 3"/>
          <p:cNvSpPr>
            <a:spLocks noGrp="1" noChangeArrowheads="1"/>
          </p:cNvSpPr>
          <p:nvPr>
            <p:ph type="body" sz="half" idx="1"/>
          </p:nvPr>
        </p:nvSpPr>
        <p:spPr>
          <a:xfrm>
            <a:off x="381000" y="2057400"/>
            <a:ext cx="4800600" cy="335280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pPr>
              <a:buFont typeface="Monotype Sorts" pitchFamily="2" charset="2"/>
              <a:buChar char="v"/>
            </a:pPr>
            <a:r>
              <a:rPr lang="en-US" sz="2800">
                <a:effectLst>
                  <a:outerShdw blurRad="38100" dist="38100" dir="2700000" algn="tl">
                    <a:srgbClr val="FFFFFF"/>
                  </a:outerShdw>
                </a:effectLst>
              </a:rPr>
              <a:t>NPV is easier to use.</a:t>
            </a:r>
            <a:br>
              <a:rPr lang="en-US" sz="2800">
                <a:effectLst>
                  <a:outerShdw blurRad="38100" dist="38100" dir="2700000" algn="tl">
                    <a:srgbClr val="FFFFFF"/>
                  </a:outerShdw>
                </a:effectLst>
              </a:rPr>
            </a:br>
            <a:endParaRPr lang="en-US" sz="2800">
              <a:effectLst>
                <a:outerShdw blurRad="38100" dist="38100" dir="2700000" algn="tl">
                  <a:srgbClr val="FFFFFF"/>
                </a:outerShdw>
              </a:effectLst>
            </a:endParaRPr>
          </a:p>
          <a:p>
            <a:pPr>
              <a:buFont typeface="Monotype Sorts" pitchFamily="2" charset="2"/>
              <a:buChar char="v"/>
            </a:pPr>
            <a:r>
              <a:rPr lang="en-US" sz="2800">
                <a:effectLst>
                  <a:outerShdw blurRad="38100" dist="38100" dir="2700000" algn="tl">
                    <a:srgbClr val="FFFFFF"/>
                  </a:outerShdw>
                </a:effectLst>
              </a:rPr>
              <a:t>Questionable assumption:</a:t>
            </a:r>
          </a:p>
          <a:p>
            <a:pPr lvl="1">
              <a:buFont typeface="Monotype Sorts" pitchFamily="2" charset="2"/>
              <a:buChar char="v"/>
            </a:pPr>
            <a:r>
              <a:rPr lang="en-US">
                <a:effectLst>
                  <a:outerShdw blurRad="38100" dist="38100" dir="2700000" algn="tl">
                    <a:srgbClr val="FFFFFF"/>
                  </a:outerShdw>
                </a:effectLst>
              </a:rPr>
              <a:t>Internal rate of return method assumes cash inflows are reinvested at the internal rate of return. </a:t>
            </a:r>
          </a:p>
        </p:txBody>
      </p:sp>
      <p:pic>
        <p:nvPicPr>
          <p:cNvPr id="376874" name="Picture 42" descr="j019581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410200" y="1676400"/>
            <a:ext cx="3135313" cy="39624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685904976"/>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78882" name="Rectangle 2"/>
          <p:cNvSpPr>
            <a:spLocks noGrp="1" noChangeArrowheads="1"/>
          </p:cNvSpPr>
          <p:nvPr>
            <p:ph type="title"/>
          </p:nvPr>
        </p:nvSpPr>
        <p:spPr>
          <a:xfrm>
            <a:off x="152400" y="838200"/>
            <a:ext cx="8915400" cy="762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699">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vert="horz" wrap="square" lIns="90488" tIns="44450" rIns="90488" bIns="44450" numCol="1" anchor="b" anchorCtr="0" compatLnSpc="1">
            <a:prstTxWarp prst="textNoShape">
              <a:avLst/>
            </a:prstTxWarp>
          </a:bodyPr>
          <a:lstStyle/>
          <a:p>
            <a:r>
              <a:rPr lang="en-US"/>
              <a:t>Net Present Value vs. Internal Rate of Return</a:t>
            </a:r>
          </a:p>
        </p:txBody>
      </p:sp>
      <p:sp>
        <p:nvSpPr>
          <p:cNvPr id="378883" name="AutoShape 3"/>
          <p:cNvSpPr>
            <a:spLocks noChangeArrowheads="1"/>
          </p:cNvSpPr>
          <p:nvPr/>
        </p:nvSpPr>
        <p:spPr bwMode="auto">
          <a:xfrm>
            <a:off x="1752600" y="3505200"/>
            <a:ext cx="1981200" cy="1828800"/>
          </a:xfrm>
          <a:custGeom>
            <a:avLst/>
            <a:gdLst>
              <a:gd name="G0" fmla="+- 2700 0 0"/>
              <a:gd name="G1" fmla="*/ G0 2 1"/>
              <a:gd name="G2" fmla="+- 21600 0 G1"/>
              <a:gd name="G3" fmla="*/ G2 G2 1"/>
              <a:gd name="G4" fmla="*/ G0 G0 1"/>
              <a:gd name="G5" fmla="+- G3 0 G4"/>
              <a:gd name="G6" fmla="*/ G5 1 8"/>
              <a:gd name="G7" fmla="sqrt G6"/>
              <a:gd name="G8" fmla="*/ G4 1 8"/>
              <a:gd name="G9" fmla="sqrt G8"/>
              <a:gd name="G10" fmla="+- G7 G9 0"/>
              <a:gd name="G11" fmla="+- G7 0 G9"/>
              <a:gd name="G12" fmla="+- G10 10800 0"/>
              <a:gd name="G13" fmla="+- 10800 0 G10"/>
              <a:gd name="G14" fmla="+- G11 10800 0"/>
              <a:gd name="G15" fmla="+- 10800 0 G11"/>
              <a:gd name="G16" fmla="+- 21600 0 G0"/>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7401" y="15493"/>
                </a:moveTo>
                <a:cubicBezTo>
                  <a:pt x="18376" y="14122"/>
                  <a:pt x="18900" y="12482"/>
                  <a:pt x="18900" y="10800"/>
                </a:cubicBezTo>
                <a:cubicBezTo>
                  <a:pt x="18900" y="6326"/>
                  <a:pt x="15273" y="2700"/>
                  <a:pt x="10800" y="2700"/>
                </a:cubicBezTo>
                <a:cubicBezTo>
                  <a:pt x="9117" y="2699"/>
                  <a:pt x="7477" y="3223"/>
                  <a:pt x="6106" y="4198"/>
                </a:cubicBezTo>
                <a:close/>
                <a:moveTo>
                  <a:pt x="4198" y="6106"/>
                </a:moveTo>
                <a:cubicBezTo>
                  <a:pt x="3223" y="7477"/>
                  <a:pt x="2700" y="9117"/>
                  <a:pt x="2700" y="10799"/>
                </a:cubicBezTo>
                <a:cubicBezTo>
                  <a:pt x="2700" y="15273"/>
                  <a:pt x="6326" y="18900"/>
                  <a:pt x="10800" y="18900"/>
                </a:cubicBezTo>
                <a:cubicBezTo>
                  <a:pt x="12482" y="18900"/>
                  <a:pt x="14122" y="18376"/>
                  <a:pt x="15493" y="17401"/>
                </a:cubicBezTo>
                <a:close/>
              </a:path>
            </a:pathLst>
          </a:custGeom>
          <a:solidFill>
            <a:srgbClr val="FF0000"/>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78922" name="Rectangle 42"/>
          <p:cNvSpPr>
            <a:spLocks noGrp="1" noChangeArrowheads="1"/>
          </p:cNvSpPr>
          <p:nvPr>
            <p:ph type="body" sz="half" idx="1"/>
          </p:nvPr>
        </p:nvSpPr>
        <p:spPr>
          <a:xfrm>
            <a:off x="381000" y="2057400"/>
            <a:ext cx="4800600" cy="335280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pPr>
              <a:buFont typeface="Monotype Sorts" pitchFamily="2" charset="2"/>
              <a:buChar char="v"/>
            </a:pPr>
            <a:r>
              <a:rPr lang="en-US" sz="2800">
                <a:effectLst>
                  <a:outerShdw blurRad="38100" dist="38100" dir="2700000" algn="tl">
                    <a:srgbClr val="FFFFFF"/>
                  </a:outerShdw>
                </a:effectLst>
              </a:rPr>
              <a:t>NPV is easier to use.</a:t>
            </a:r>
            <a:br>
              <a:rPr lang="en-US" sz="2800">
                <a:effectLst>
                  <a:outerShdw blurRad="38100" dist="38100" dir="2700000" algn="tl">
                    <a:srgbClr val="FFFFFF"/>
                  </a:outerShdw>
                </a:effectLst>
              </a:rPr>
            </a:br>
            <a:endParaRPr lang="en-US" sz="2800">
              <a:effectLst>
                <a:outerShdw blurRad="38100" dist="38100" dir="2700000" algn="tl">
                  <a:srgbClr val="FFFFFF"/>
                </a:outerShdw>
              </a:effectLst>
            </a:endParaRPr>
          </a:p>
          <a:p>
            <a:pPr>
              <a:buFont typeface="Monotype Sorts" pitchFamily="2" charset="2"/>
              <a:buChar char="v"/>
            </a:pPr>
            <a:r>
              <a:rPr lang="en-US" sz="2800">
                <a:effectLst>
                  <a:outerShdw blurRad="38100" dist="38100" dir="2700000" algn="tl">
                    <a:srgbClr val="FFFFFF"/>
                  </a:outerShdw>
                </a:effectLst>
              </a:rPr>
              <a:t>Questionable assumption:</a:t>
            </a:r>
          </a:p>
          <a:p>
            <a:pPr lvl="1">
              <a:buFont typeface="Monotype Sorts" pitchFamily="2" charset="2"/>
              <a:buChar char="v"/>
            </a:pPr>
            <a:r>
              <a:rPr lang="en-US">
                <a:effectLst>
                  <a:outerShdw blurRad="38100" dist="38100" dir="2700000" algn="tl">
                    <a:srgbClr val="FFFFFF"/>
                  </a:outerShdw>
                </a:effectLst>
              </a:rPr>
              <a:t>Internal rate of return method assumes cash inflows are reinvested at the internal rate of return. </a:t>
            </a:r>
          </a:p>
        </p:txBody>
      </p:sp>
      <p:pic>
        <p:nvPicPr>
          <p:cNvPr id="378923" name="Picture 43" descr="j019581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410200" y="1676400"/>
            <a:ext cx="3135313" cy="39624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965561326"/>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80930" name="Rectangle 2"/>
          <p:cNvSpPr>
            <a:spLocks noGrp="1" noChangeArrowheads="1"/>
          </p:cNvSpPr>
          <p:nvPr>
            <p:ph type="title"/>
          </p:nvPr>
        </p:nvSpPr>
        <p:spPr>
          <a:xfrm>
            <a:off x="457200" y="562708"/>
            <a:ext cx="8229600" cy="885092"/>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699">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vert="horz" wrap="square" lIns="90488" tIns="44450" rIns="90488" bIns="44450" numCol="1" anchor="b" anchorCtr="0" compatLnSpc="1">
            <a:prstTxWarp prst="textNoShape">
              <a:avLst/>
            </a:prstTxWarp>
          </a:bodyPr>
          <a:lstStyle/>
          <a:p>
            <a:r>
              <a:rPr lang="en-US"/>
              <a:t>Expanding the Net Present Value Method</a:t>
            </a:r>
          </a:p>
        </p:txBody>
      </p:sp>
      <p:sp>
        <p:nvSpPr>
          <p:cNvPr id="380931" name="Rectangle 3"/>
          <p:cNvSpPr>
            <a:spLocks noGrp="1" noChangeArrowheads="1"/>
          </p:cNvSpPr>
          <p:nvPr>
            <p:ph type="body" idx="1"/>
          </p:nvPr>
        </p:nvSpPr>
        <p:spPr>
          <a:xfrm>
            <a:off x="228600" y="1316038"/>
            <a:ext cx="8686800" cy="3408362"/>
          </a:xfrm>
          <a:solidFill>
            <a:srgbClr val="969696"/>
          </a:solidFill>
          <a:ln w="12700">
            <a:solidFill>
              <a:srgbClr val="000000"/>
            </a:solidFill>
            <a:miter lim="800000"/>
            <a:headEnd/>
            <a:tailEnd/>
          </a:ln>
          <a:effectLst>
            <a:outerShdw dist="35921" dir="2700000" algn="ctr" rotWithShape="0">
              <a:srgbClr val="000000"/>
            </a:outerShdw>
          </a:effectLst>
        </p:spPr>
        <p:txBody>
          <a:bodyPr lIns="90488" tIns="44450" rIns="90488" bIns="44450"/>
          <a:lstStyle/>
          <a:p>
            <a:pPr algn="ctr">
              <a:buFont typeface="Times" panose="02020603050405020304" pitchFamily="18" charset="0"/>
              <a:buNone/>
            </a:pPr>
            <a:r>
              <a:rPr lang="en-US">
                <a:solidFill>
                  <a:srgbClr val="FFFFFF"/>
                </a:solidFill>
                <a:effectLst>
                  <a:outerShdw blurRad="38100" dist="38100" dir="2700000" algn="tl">
                    <a:srgbClr val="000000"/>
                  </a:outerShdw>
                </a:effectLst>
              </a:rPr>
              <a:t>To compare competing investment projects we can use the following net present value approaches:</a:t>
            </a:r>
          </a:p>
          <a:p>
            <a:pPr lvl="1" algn="ctr">
              <a:buClr>
                <a:srgbClr val="FF0000"/>
              </a:buClr>
            </a:pPr>
            <a:r>
              <a:rPr lang="en-US" sz="3200">
                <a:solidFill>
                  <a:srgbClr val="FFFF00"/>
                </a:solidFill>
                <a:effectLst>
                  <a:outerShdw blurRad="38100" dist="38100" dir="2700000" algn="tl">
                    <a:srgbClr val="000000"/>
                  </a:outerShdw>
                </a:effectLst>
              </a:rPr>
              <a:t>Total-cost</a:t>
            </a:r>
          </a:p>
          <a:p>
            <a:pPr lvl="1" algn="ctr">
              <a:buClr>
                <a:srgbClr val="FF0000"/>
              </a:buClr>
            </a:pPr>
            <a:r>
              <a:rPr lang="en-US" sz="3200">
                <a:solidFill>
                  <a:srgbClr val="FFFF00"/>
                </a:solidFill>
                <a:effectLst>
                  <a:outerShdw blurRad="38100" dist="38100" dir="2700000" algn="tl">
                    <a:srgbClr val="000000"/>
                  </a:outerShdw>
                </a:effectLst>
              </a:rPr>
              <a:t>Incremental cost</a:t>
            </a:r>
          </a:p>
        </p:txBody>
      </p:sp>
      <p:pic>
        <p:nvPicPr>
          <p:cNvPr id="380932" name="Picture 4" descr="bd05078_"/>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733800" y="4800600"/>
            <a:ext cx="2049463" cy="19145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233143613"/>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82978" name="Rectangle 2"/>
          <p:cNvSpPr>
            <a:spLocks noGrp="1" noChangeArrowheads="1"/>
          </p:cNvSpPr>
          <p:nvPr>
            <p:ph type="title"/>
          </p:nvPr>
        </p:nvSpPr>
        <p:spPr>
          <a:xfrm>
            <a:off x="457200" y="533400"/>
            <a:ext cx="8229600" cy="857250"/>
          </a:xfrm>
          <a:noFill/>
          <a:ln/>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lstStyle/>
          <a:p>
            <a:r>
              <a:rPr lang="en-US" dirty="0"/>
              <a:t>The Total-Cost Approach</a:t>
            </a:r>
          </a:p>
        </p:txBody>
      </p:sp>
      <p:sp>
        <p:nvSpPr>
          <p:cNvPr id="382979" name="Rectangle 3"/>
          <p:cNvSpPr>
            <a:spLocks noGrp="1" noChangeArrowheads="1"/>
          </p:cNvSpPr>
          <p:nvPr>
            <p:ph type="body" idx="1"/>
          </p:nvPr>
        </p:nvSpPr>
        <p:spPr>
          <a:xfrm>
            <a:off x="762000" y="1600200"/>
            <a:ext cx="7924800" cy="1752600"/>
          </a:xfrm>
          <a:solidFill>
            <a:srgbClr val="CC9900"/>
          </a:solidFill>
          <a:ln w="12700">
            <a:solidFill>
              <a:srgbClr val="000000"/>
            </a:solidFill>
            <a:miter lim="800000"/>
            <a:headEnd/>
            <a:tailEnd/>
          </a:ln>
          <a:effectLst>
            <a:outerShdw dist="35921" dir="2700000" algn="ctr" rotWithShape="0">
              <a:srgbClr val="000000"/>
            </a:outerShdw>
          </a:effectLst>
        </p:spPr>
        <p:txBody>
          <a:bodyPr lIns="90488" tIns="44450" rIns="90488" bIns="44450"/>
          <a:lstStyle/>
          <a:p>
            <a:pPr>
              <a:lnSpc>
                <a:spcPct val="90000"/>
              </a:lnSpc>
              <a:buClr>
                <a:srgbClr val="FFFF00"/>
              </a:buClr>
              <a:buFont typeface="Wingdings" panose="05000000000000000000" pitchFamily="2" charset="2"/>
              <a:buChar char="§"/>
            </a:pPr>
            <a:r>
              <a:rPr lang="en-US" sz="2600">
                <a:solidFill>
                  <a:srgbClr val="663300"/>
                </a:solidFill>
                <a:effectLst>
                  <a:outerShdw blurRad="38100" dist="38100" dir="2700000" algn="tl">
                    <a:srgbClr val="000000"/>
                  </a:outerShdw>
                </a:effectLst>
              </a:rPr>
              <a:t>White Company has two alternatives:</a:t>
            </a:r>
          </a:p>
          <a:p>
            <a:pPr lvl="1">
              <a:lnSpc>
                <a:spcPct val="90000"/>
              </a:lnSpc>
              <a:buClr>
                <a:srgbClr val="FFFF00"/>
              </a:buClr>
              <a:buFont typeface="Wingdings" panose="05000000000000000000" pitchFamily="2" charset="2"/>
              <a:buNone/>
            </a:pPr>
            <a:r>
              <a:rPr lang="en-US" sz="2200">
                <a:solidFill>
                  <a:srgbClr val="663300"/>
                </a:solidFill>
                <a:effectLst>
                  <a:outerShdw blurRad="38100" dist="38100" dir="2700000" algn="tl">
                    <a:srgbClr val="000000"/>
                  </a:outerShdw>
                </a:effectLst>
              </a:rPr>
              <a:t>(1) remodel an old car wash or, </a:t>
            </a:r>
          </a:p>
          <a:p>
            <a:pPr lvl="1">
              <a:lnSpc>
                <a:spcPct val="90000"/>
              </a:lnSpc>
              <a:buClr>
                <a:srgbClr val="FFFF00"/>
              </a:buClr>
              <a:buFont typeface="Wingdings" panose="05000000000000000000" pitchFamily="2" charset="2"/>
              <a:buNone/>
            </a:pPr>
            <a:r>
              <a:rPr lang="en-US" sz="2200">
                <a:solidFill>
                  <a:srgbClr val="663300"/>
                </a:solidFill>
                <a:effectLst>
                  <a:outerShdw blurRad="38100" dist="38100" dir="2700000" algn="tl">
                    <a:srgbClr val="000000"/>
                  </a:outerShdw>
                </a:effectLst>
              </a:rPr>
              <a:t>(2) remove it and install a new one.</a:t>
            </a:r>
          </a:p>
          <a:p>
            <a:pPr>
              <a:lnSpc>
                <a:spcPct val="90000"/>
              </a:lnSpc>
              <a:buClr>
                <a:srgbClr val="FFFF00"/>
              </a:buClr>
              <a:buFont typeface="Wingdings" panose="05000000000000000000" pitchFamily="2" charset="2"/>
              <a:buChar char="§"/>
            </a:pPr>
            <a:r>
              <a:rPr lang="en-US" sz="2600">
                <a:solidFill>
                  <a:srgbClr val="663300"/>
                </a:solidFill>
                <a:effectLst>
                  <a:outerShdw blurRad="38100" dist="38100" dir="2700000" algn="tl">
                    <a:srgbClr val="000000"/>
                  </a:outerShdw>
                </a:effectLst>
              </a:rPr>
              <a:t>The company uses a discount rate of 10%.</a:t>
            </a:r>
          </a:p>
        </p:txBody>
      </p:sp>
      <p:graphicFrame>
        <p:nvGraphicFramePr>
          <p:cNvPr id="382980" name="Object 4"/>
          <p:cNvGraphicFramePr>
            <a:graphicFrameLocks/>
          </p:cNvGraphicFramePr>
          <p:nvPr/>
        </p:nvGraphicFramePr>
        <p:xfrm>
          <a:off x="533400" y="3581400"/>
          <a:ext cx="8456613" cy="2209800"/>
        </p:xfrm>
        <a:graphic>
          <a:graphicData uri="http://schemas.openxmlformats.org/presentationml/2006/ole">
            <p:oleObj spid="_x0000_s99336" name="Worksheet" r:id="rId4" imgW="3326040" imgH="1047960" progId="Excel.Sheet.8">
              <p:embed/>
            </p:oleObj>
          </a:graphicData>
        </a:graphic>
      </p:graphicFrame>
    </p:spTree>
    <p:extLst>
      <p:ext uri="{BB962C8B-B14F-4D97-AF65-F5344CB8AC3E}">
        <p14:creationId xmlns:p14="http://schemas.microsoft.com/office/powerpoint/2010/main" xmlns="" val="1637337081"/>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85026" name="Rectangle 2"/>
          <p:cNvSpPr>
            <a:spLocks noGrp="1" noChangeArrowheads="1"/>
          </p:cNvSpPr>
          <p:nvPr>
            <p:ph type="title"/>
          </p:nvPr>
        </p:nvSpPr>
        <p:spPr>
          <a:xfrm>
            <a:off x="457200" y="533400"/>
            <a:ext cx="8229600" cy="781050"/>
          </a:xfrm>
          <a:noFill/>
          <a:ln/>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lstStyle/>
          <a:p>
            <a:r>
              <a:rPr lang="en-US" dirty="0"/>
              <a:t>The Total-Cost Approach</a:t>
            </a:r>
          </a:p>
        </p:txBody>
      </p:sp>
      <p:sp>
        <p:nvSpPr>
          <p:cNvPr id="385027" name="Rectangle 3"/>
          <p:cNvSpPr>
            <a:spLocks noGrp="1" noChangeArrowheads="1"/>
          </p:cNvSpPr>
          <p:nvPr>
            <p:ph type="body" idx="1"/>
          </p:nvPr>
        </p:nvSpPr>
        <p:spPr>
          <a:xfrm>
            <a:off x="762000" y="1568450"/>
            <a:ext cx="8077200" cy="45720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pPr algn="ctr">
              <a:lnSpc>
                <a:spcPct val="90000"/>
              </a:lnSpc>
              <a:buFont typeface="Times" panose="02020603050405020304" pitchFamily="18" charset="0"/>
              <a:buNone/>
            </a:pPr>
            <a:r>
              <a:rPr lang="en-US" sz="2800">
                <a:effectLst>
                  <a:outerShdw blurRad="38100" dist="38100" dir="2700000" algn="tl">
                    <a:srgbClr val="FFFFFF"/>
                  </a:outerShdw>
                </a:effectLst>
              </a:rPr>
              <a:t>If White installs a new washer . . .</a:t>
            </a:r>
          </a:p>
          <a:p>
            <a:pPr algn="ctr">
              <a:lnSpc>
                <a:spcPct val="90000"/>
              </a:lnSpc>
              <a:buFont typeface="Times" panose="02020603050405020304" pitchFamily="18" charset="0"/>
              <a:buNone/>
            </a:pPr>
            <a:endParaRPr lang="en-US" sz="2800">
              <a:solidFill>
                <a:schemeClr val="accent2"/>
              </a:solidFill>
              <a:effectLst>
                <a:outerShdw blurRad="38100" dist="38100" dir="2700000" algn="tl">
                  <a:srgbClr val="000000"/>
                </a:outerShdw>
              </a:effectLst>
            </a:endParaRPr>
          </a:p>
        </p:txBody>
      </p:sp>
      <p:graphicFrame>
        <p:nvGraphicFramePr>
          <p:cNvPr id="385028" name="Object 4"/>
          <p:cNvGraphicFramePr>
            <a:graphicFrameLocks noChangeAspect="1"/>
          </p:cNvGraphicFramePr>
          <p:nvPr/>
        </p:nvGraphicFramePr>
        <p:xfrm>
          <a:off x="1981200" y="2286000"/>
          <a:ext cx="5638800" cy="3116263"/>
        </p:xfrm>
        <a:graphic>
          <a:graphicData uri="http://schemas.openxmlformats.org/presentationml/2006/ole">
            <p:oleObj spid="_x0000_s100360" name="Worksheet" r:id="rId4" imgW="2735640" imgH="1487880" progId="Excel.Sheet.8">
              <p:embed/>
            </p:oleObj>
          </a:graphicData>
        </a:graphic>
      </p:graphicFrame>
      <p:sp>
        <p:nvSpPr>
          <p:cNvPr id="385029" name="Text Box 5"/>
          <p:cNvSpPr txBox="1">
            <a:spLocks noChangeArrowheads="1"/>
          </p:cNvSpPr>
          <p:nvPr/>
        </p:nvSpPr>
        <p:spPr bwMode="auto">
          <a:xfrm>
            <a:off x="1752600" y="5226050"/>
            <a:ext cx="6019800" cy="1066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spcBef>
                <a:spcPct val="50000"/>
              </a:spcBef>
            </a:pPr>
            <a:r>
              <a:rPr lang="en-US" sz="3200">
                <a:effectLst>
                  <a:outerShdw blurRad="38100" dist="38100" dir="2700000" algn="tl">
                    <a:srgbClr val="FFFFFF"/>
                  </a:outerShdw>
                </a:effectLst>
              </a:rPr>
              <a:t>Let’s look at the present value</a:t>
            </a:r>
            <a:br>
              <a:rPr lang="en-US" sz="3200">
                <a:effectLst>
                  <a:outerShdw blurRad="38100" dist="38100" dir="2700000" algn="tl">
                    <a:srgbClr val="FFFFFF"/>
                  </a:outerShdw>
                </a:effectLst>
              </a:rPr>
            </a:br>
            <a:r>
              <a:rPr lang="en-US" sz="3200">
                <a:effectLst>
                  <a:outerShdw blurRad="38100" dist="38100" dir="2700000" algn="tl">
                    <a:srgbClr val="FFFFFF"/>
                  </a:outerShdw>
                </a:effectLst>
              </a:rPr>
              <a:t>of this alternative.</a:t>
            </a:r>
          </a:p>
        </p:txBody>
      </p:sp>
    </p:spTree>
    <p:extLst>
      <p:ext uri="{BB962C8B-B14F-4D97-AF65-F5344CB8AC3E}">
        <p14:creationId xmlns:p14="http://schemas.microsoft.com/office/powerpoint/2010/main" xmlns="" val="835338830"/>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4" presetClass="entr" presetSubtype="10" fill="hold" nodeType="afterEffect">
                                  <p:stCondLst>
                                    <p:cond delay="0"/>
                                  </p:stCondLst>
                                  <p:childTnLst>
                                    <p:set>
                                      <p:cBhvr>
                                        <p:cTn id="6" dur="1" fill="hold">
                                          <p:stCondLst>
                                            <p:cond delay="0"/>
                                          </p:stCondLst>
                                        </p:cTn>
                                        <p:tgtEl>
                                          <p:spTgt spid="385028"/>
                                        </p:tgtEl>
                                        <p:attrNameLst>
                                          <p:attrName>style.visibility</p:attrName>
                                        </p:attrNameLst>
                                      </p:cBhvr>
                                      <p:to>
                                        <p:strVal val="visible"/>
                                      </p:to>
                                    </p:set>
                                    <p:animEffect transition="in" filter="randombar(horizontal)">
                                      <p:cBhvr>
                                        <p:cTn id="7" dur="500"/>
                                        <p:tgtEl>
                                          <p:spTgt spid="385028"/>
                                        </p:tgtEl>
                                      </p:cBhvr>
                                    </p:animEffect>
                                  </p:childTnLst>
                                </p:cTn>
                              </p:par>
                            </p:childTnLst>
                          </p:cTn>
                        </p:par>
                        <p:par>
                          <p:cTn id="8" fill="hold" nodeType="afterGroup">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385029"/>
                                        </p:tgtEl>
                                        <p:attrNameLst>
                                          <p:attrName>style.visibility</p:attrName>
                                        </p:attrNameLst>
                                      </p:cBhvr>
                                      <p:to>
                                        <p:strVal val="visible"/>
                                      </p:to>
                                    </p:set>
                                    <p:animEffect transition="in" filter="dissolve">
                                      <p:cBhvr>
                                        <p:cTn id="11" dur="500"/>
                                        <p:tgtEl>
                                          <p:spTgt spid="3850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5029" grpId="0"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87074" name="Rectangle 2"/>
          <p:cNvSpPr>
            <a:spLocks noGrp="1" noChangeArrowheads="1"/>
          </p:cNvSpPr>
          <p:nvPr>
            <p:ph type="title"/>
          </p:nvPr>
        </p:nvSpPr>
        <p:spPr>
          <a:xfrm>
            <a:off x="457200" y="457200"/>
            <a:ext cx="8305800" cy="856488"/>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vert="horz" wrap="square" lIns="90488" tIns="44450" rIns="90488" bIns="44450" numCol="1" anchor="b" anchorCtr="0" compatLnSpc="1">
            <a:prstTxWarp prst="textNoShape">
              <a:avLst/>
            </a:prstTxWarp>
          </a:bodyPr>
          <a:lstStyle/>
          <a:p>
            <a:r>
              <a:rPr lang="en-US" sz="4400"/>
              <a:t>The Total-Cost Approach</a:t>
            </a:r>
          </a:p>
        </p:txBody>
      </p:sp>
      <p:sp>
        <p:nvSpPr>
          <p:cNvPr id="387075" name="Rectangle 3"/>
          <p:cNvSpPr>
            <a:spLocks noChangeArrowheads="1"/>
          </p:cNvSpPr>
          <p:nvPr/>
        </p:nvSpPr>
        <p:spPr bwMode="auto">
          <a:xfrm>
            <a:off x="1371600" y="4572000"/>
            <a:ext cx="6781800" cy="1389063"/>
          </a:xfrm>
          <a:prstGeom prst="rect">
            <a:avLst/>
          </a:prstGeom>
          <a:solidFill>
            <a:srgbClr val="FFFFCC"/>
          </a:solidFill>
          <a:ln w="19050">
            <a:solidFill>
              <a:srgbClr val="000000"/>
            </a:solidFill>
            <a:miter lim="800000"/>
            <a:headEnd/>
            <a:tailEnd/>
          </a:ln>
          <a:effectLst>
            <a:outerShdw dist="35921" dir="2700000" algn="ctr" rotWithShape="0">
              <a:srgbClr val="000000"/>
            </a:outerShdw>
          </a:effectLst>
        </p:spPr>
        <p:txBody>
          <a:bodyPr lIns="90488" tIns="44450" rIns="90488" bIns="44450">
            <a:spAutoFit/>
          </a:bodyPr>
          <a:lstStyle/>
          <a:p>
            <a:pPr algn="ctr"/>
            <a:r>
              <a:rPr lang="en-US" sz="2800">
                <a:solidFill>
                  <a:srgbClr val="0000CC"/>
                </a:solidFill>
                <a:effectLst>
                  <a:outerShdw blurRad="38100" dist="38100" dir="2700000" algn="tl">
                    <a:srgbClr val="000000"/>
                  </a:outerShdw>
                </a:effectLst>
              </a:rPr>
              <a:t>If we install the new washer, the investment will yield a positive net present value of $83,202.</a:t>
            </a:r>
          </a:p>
        </p:txBody>
      </p:sp>
      <p:graphicFrame>
        <p:nvGraphicFramePr>
          <p:cNvPr id="387076" name="Object 4"/>
          <p:cNvGraphicFramePr>
            <a:graphicFrameLocks/>
          </p:cNvGraphicFramePr>
          <p:nvPr/>
        </p:nvGraphicFramePr>
        <p:xfrm>
          <a:off x="381000" y="1600200"/>
          <a:ext cx="8502650" cy="2819400"/>
        </p:xfrm>
        <a:graphic>
          <a:graphicData uri="http://schemas.openxmlformats.org/presentationml/2006/ole">
            <p:oleObj spid="_x0000_s101384" name="Worksheet" r:id="rId4" imgW="4385520" imgH="1550880" progId="Excel.Sheet.8">
              <p:embed/>
            </p:oleObj>
          </a:graphicData>
        </a:graphic>
      </p:graphicFrame>
    </p:spTree>
    <p:extLst>
      <p:ext uri="{BB962C8B-B14F-4D97-AF65-F5344CB8AC3E}">
        <p14:creationId xmlns:p14="http://schemas.microsoft.com/office/powerpoint/2010/main" xmlns="" val="898258147"/>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89122" name="Rectangle 2"/>
          <p:cNvSpPr>
            <a:spLocks noGrp="1" noChangeArrowheads="1"/>
          </p:cNvSpPr>
          <p:nvPr>
            <p:ph type="title"/>
          </p:nvPr>
        </p:nvSpPr>
        <p:spPr>
          <a:xfrm>
            <a:off x="457200" y="457200"/>
            <a:ext cx="8229600" cy="933450"/>
          </a:xfrm>
          <a:noFill/>
          <a:ln/>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lstStyle/>
          <a:p>
            <a:r>
              <a:rPr lang="en-US" dirty="0"/>
              <a:t>The Total-Cost Approach</a:t>
            </a:r>
          </a:p>
        </p:txBody>
      </p:sp>
      <p:sp>
        <p:nvSpPr>
          <p:cNvPr id="389123" name="Rectangle 3"/>
          <p:cNvSpPr>
            <a:spLocks noGrp="1" noChangeArrowheads="1"/>
          </p:cNvSpPr>
          <p:nvPr>
            <p:ph type="body" idx="1"/>
          </p:nvPr>
        </p:nvSpPr>
        <p:spPr>
          <a:xfrm>
            <a:off x="762000" y="1600200"/>
            <a:ext cx="8077200" cy="60960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pPr algn="ctr">
              <a:buFont typeface="Times" panose="02020603050405020304" pitchFamily="18" charset="0"/>
              <a:buNone/>
            </a:pPr>
            <a:r>
              <a:rPr lang="en-US">
                <a:effectLst>
                  <a:outerShdw blurRad="38100" dist="38100" dir="2700000" algn="tl">
                    <a:srgbClr val="FFFFFF"/>
                  </a:outerShdw>
                </a:effectLst>
              </a:rPr>
              <a:t>If White remodels the existing washer . . .</a:t>
            </a:r>
          </a:p>
        </p:txBody>
      </p:sp>
      <p:graphicFrame>
        <p:nvGraphicFramePr>
          <p:cNvPr id="389124" name="Object 4"/>
          <p:cNvGraphicFramePr>
            <a:graphicFrameLocks noChangeAspect="1"/>
          </p:cNvGraphicFramePr>
          <p:nvPr/>
        </p:nvGraphicFramePr>
        <p:xfrm>
          <a:off x="1828800" y="2482850"/>
          <a:ext cx="6019800" cy="2241550"/>
        </p:xfrm>
        <a:graphic>
          <a:graphicData uri="http://schemas.openxmlformats.org/presentationml/2006/ole">
            <p:oleObj spid="_x0000_s102408" name="Worksheet" r:id="rId4" imgW="2735640" imgH="1002600" progId="Excel.Sheet.8">
              <p:embed/>
            </p:oleObj>
          </a:graphicData>
        </a:graphic>
      </p:graphicFrame>
      <p:sp>
        <p:nvSpPr>
          <p:cNvPr id="389125" name="Text Box 5"/>
          <p:cNvSpPr txBox="1">
            <a:spLocks noChangeArrowheads="1"/>
          </p:cNvSpPr>
          <p:nvPr/>
        </p:nvSpPr>
        <p:spPr bwMode="auto">
          <a:xfrm>
            <a:off x="1752600" y="4724400"/>
            <a:ext cx="6019800" cy="1066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spcBef>
                <a:spcPct val="50000"/>
              </a:spcBef>
            </a:pPr>
            <a:r>
              <a:rPr lang="en-US" sz="3200">
                <a:effectLst>
                  <a:outerShdw blurRad="38100" dist="38100" dir="2700000" algn="tl">
                    <a:srgbClr val="FFFFFF"/>
                  </a:outerShdw>
                </a:effectLst>
              </a:rPr>
              <a:t>Let’s look at the present value</a:t>
            </a:r>
            <a:br>
              <a:rPr lang="en-US" sz="3200">
                <a:effectLst>
                  <a:outerShdw blurRad="38100" dist="38100" dir="2700000" algn="tl">
                    <a:srgbClr val="FFFFFF"/>
                  </a:outerShdw>
                </a:effectLst>
              </a:rPr>
            </a:br>
            <a:r>
              <a:rPr lang="en-US" sz="3200">
                <a:effectLst>
                  <a:outerShdw blurRad="38100" dist="38100" dir="2700000" algn="tl">
                    <a:srgbClr val="FFFFFF"/>
                  </a:outerShdw>
                </a:effectLst>
              </a:rPr>
              <a:t>of this second alternative.</a:t>
            </a:r>
          </a:p>
        </p:txBody>
      </p:sp>
    </p:spTree>
    <p:extLst>
      <p:ext uri="{BB962C8B-B14F-4D97-AF65-F5344CB8AC3E}">
        <p14:creationId xmlns:p14="http://schemas.microsoft.com/office/powerpoint/2010/main" xmlns="" val="3340972299"/>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91170" name="Rectangle 2"/>
          <p:cNvSpPr>
            <a:spLocks noGrp="1" noChangeArrowheads="1"/>
          </p:cNvSpPr>
          <p:nvPr>
            <p:ph type="title"/>
          </p:nvPr>
        </p:nvSpPr>
        <p:spPr>
          <a:xfrm>
            <a:off x="457200" y="457200"/>
            <a:ext cx="8305800" cy="856488"/>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vert="horz" wrap="square" lIns="90488" tIns="44450" rIns="90488" bIns="44450" numCol="1" anchor="b" anchorCtr="0" compatLnSpc="1">
            <a:prstTxWarp prst="textNoShape">
              <a:avLst/>
            </a:prstTxWarp>
          </a:bodyPr>
          <a:lstStyle/>
          <a:p>
            <a:r>
              <a:rPr lang="en-US" sz="4400"/>
              <a:t>The Total-Cost Approach</a:t>
            </a:r>
          </a:p>
        </p:txBody>
      </p:sp>
      <p:sp>
        <p:nvSpPr>
          <p:cNvPr id="391171" name="Rectangle 3"/>
          <p:cNvSpPr>
            <a:spLocks noChangeArrowheads="1"/>
          </p:cNvSpPr>
          <p:nvPr/>
        </p:nvSpPr>
        <p:spPr bwMode="auto">
          <a:xfrm>
            <a:off x="1252538" y="4059238"/>
            <a:ext cx="6986587" cy="1382712"/>
          </a:xfrm>
          <a:prstGeom prst="rect">
            <a:avLst/>
          </a:prstGeom>
          <a:solidFill>
            <a:srgbClr val="FFFFCC"/>
          </a:solidFill>
          <a:ln w="12700">
            <a:solidFill>
              <a:srgbClr val="000000"/>
            </a:solidFill>
            <a:miter lim="800000"/>
            <a:headEnd/>
            <a:tailEnd/>
          </a:ln>
          <a:effectLst>
            <a:outerShdw dist="35921" dir="2700000" algn="ctr" rotWithShape="0">
              <a:srgbClr val="000000"/>
            </a:outerShdw>
          </a:effectLst>
        </p:spPr>
        <p:txBody>
          <a:bodyPr lIns="90488" tIns="44450" rIns="90488" bIns="44450">
            <a:spAutoFit/>
          </a:bodyPr>
          <a:lstStyle/>
          <a:p>
            <a:pPr algn="ctr"/>
            <a:r>
              <a:rPr lang="en-US" sz="2800">
                <a:solidFill>
                  <a:srgbClr val="0000CC"/>
                </a:solidFill>
                <a:effectLst>
                  <a:outerShdw blurRad="38100" dist="38100" dir="2700000" algn="tl">
                    <a:srgbClr val="000000"/>
                  </a:outerShdw>
                </a:effectLst>
              </a:rPr>
              <a:t>If we remodel the existing washer, we will produce a positive net present value of $56,405.</a:t>
            </a:r>
          </a:p>
        </p:txBody>
      </p:sp>
      <p:graphicFrame>
        <p:nvGraphicFramePr>
          <p:cNvPr id="391172" name="Object 4"/>
          <p:cNvGraphicFramePr>
            <a:graphicFrameLocks/>
          </p:cNvGraphicFramePr>
          <p:nvPr/>
        </p:nvGraphicFramePr>
        <p:xfrm>
          <a:off x="508000" y="1582738"/>
          <a:ext cx="8534400" cy="2303462"/>
        </p:xfrm>
        <a:graphic>
          <a:graphicData uri="http://schemas.openxmlformats.org/presentationml/2006/ole">
            <p:oleObj spid="_x0000_s103432" name="Worksheet" r:id="rId4" imgW="4244760" imgH="1245240" progId="Excel.Sheet.8">
              <p:embed/>
            </p:oleObj>
          </a:graphicData>
        </a:graphic>
      </p:graphicFrame>
    </p:spTree>
    <p:extLst>
      <p:ext uri="{BB962C8B-B14F-4D97-AF65-F5344CB8AC3E}">
        <p14:creationId xmlns:p14="http://schemas.microsoft.com/office/powerpoint/2010/main" xmlns="" val="3696420686"/>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93218" name="Rectangle 2"/>
          <p:cNvSpPr>
            <a:spLocks noChangeArrowheads="1"/>
          </p:cNvSpPr>
          <p:nvPr/>
        </p:nvSpPr>
        <p:spPr bwMode="auto">
          <a:xfrm>
            <a:off x="1524000" y="2514600"/>
            <a:ext cx="6172200" cy="2362200"/>
          </a:xfrm>
          <a:prstGeom prst="rect">
            <a:avLst/>
          </a:prstGeom>
          <a:solidFill>
            <a:srgbClr val="FFFFCC"/>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93219" name="Rectangle 3"/>
          <p:cNvSpPr>
            <a:spLocks noGrp="1" noChangeArrowheads="1"/>
          </p:cNvSpPr>
          <p:nvPr>
            <p:ph type="title"/>
          </p:nvPr>
        </p:nvSpPr>
        <p:spPr>
          <a:xfrm>
            <a:off x="457200" y="381000"/>
            <a:ext cx="8305800" cy="9144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vert="horz" wrap="square" lIns="90488" tIns="44450" rIns="90488" bIns="4445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4400"/>
              <a:t>The Total-Cost Approach</a:t>
            </a:r>
          </a:p>
        </p:txBody>
      </p:sp>
      <p:sp>
        <p:nvSpPr>
          <p:cNvPr id="393220" name="Rectangle 4"/>
          <p:cNvSpPr>
            <a:spLocks noChangeArrowheads="1"/>
          </p:cNvSpPr>
          <p:nvPr/>
        </p:nvSpPr>
        <p:spPr bwMode="auto">
          <a:xfrm>
            <a:off x="1219200" y="1371600"/>
            <a:ext cx="6477000" cy="10033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a:r>
              <a:rPr lang="en-US">
                <a:solidFill>
                  <a:srgbClr val="0000CC"/>
                </a:solidFill>
                <a:effectLst>
                  <a:outerShdw blurRad="38100" dist="38100" dir="2700000" algn="tl">
                    <a:srgbClr val="000000"/>
                  </a:outerShdw>
                </a:effectLst>
              </a:rPr>
              <a:t>Both projects yield a positive net present value.</a:t>
            </a:r>
            <a:endParaRPr lang="en-US">
              <a:solidFill>
                <a:schemeClr val="accent2"/>
              </a:solidFill>
              <a:effectLst>
                <a:outerShdw blurRad="38100" dist="38100" dir="2700000" algn="tl">
                  <a:srgbClr val="000000"/>
                </a:outerShdw>
              </a:effectLst>
            </a:endParaRPr>
          </a:p>
        </p:txBody>
      </p:sp>
      <p:graphicFrame>
        <p:nvGraphicFramePr>
          <p:cNvPr id="393221" name="Object 5"/>
          <p:cNvGraphicFramePr>
            <a:graphicFrameLocks/>
          </p:cNvGraphicFramePr>
          <p:nvPr/>
        </p:nvGraphicFramePr>
        <p:xfrm>
          <a:off x="1676400" y="2667000"/>
          <a:ext cx="5638800" cy="2209800"/>
        </p:xfrm>
        <a:graphic>
          <a:graphicData uri="http://schemas.openxmlformats.org/presentationml/2006/ole">
            <p:oleObj spid="_x0000_s104456" name="Worksheet" r:id="rId4" imgW="2259000" imgH="932400" progId="Excel.Sheet.8">
              <p:embed/>
            </p:oleObj>
          </a:graphicData>
        </a:graphic>
      </p:graphicFrame>
      <p:sp>
        <p:nvSpPr>
          <p:cNvPr id="393222" name="Rectangle 6"/>
          <p:cNvSpPr>
            <a:spLocks noChangeArrowheads="1"/>
          </p:cNvSpPr>
          <p:nvPr/>
        </p:nvSpPr>
        <p:spPr bwMode="auto">
          <a:xfrm>
            <a:off x="914400" y="5029200"/>
            <a:ext cx="7462838" cy="1382713"/>
          </a:xfrm>
          <a:prstGeom prst="rect">
            <a:avLst/>
          </a:prstGeom>
          <a:solidFill>
            <a:srgbClr val="663300"/>
          </a:solidFill>
          <a:ln w="12700">
            <a:solidFill>
              <a:srgbClr val="000000"/>
            </a:solidFill>
            <a:miter lim="800000"/>
            <a:headEnd/>
            <a:tailEnd/>
          </a:ln>
          <a:effectLst>
            <a:outerShdw dist="35921" dir="2700000" algn="ctr" rotWithShape="0">
              <a:srgbClr val="000000"/>
            </a:outerShdw>
          </a:effectLst>
        </p:spPr>
        <p:txBody>
          <a:bodyPr lIns="90488" tIns="44450" rIns="90488" bIns="44450">
            <a:spAutoFit/>
          </a:bodyPr>
          <a:lstStyle/>
          <a:p>
            <a:pPr algn="ctr"/>
            <a:r>
              <a:rPr lang="en-US" sz="2800">
                <a:solidFill>
                  <a:schemeClr val="bg1"/>
                </a:solidFill>
                <a:effectLst>
                  <a:outerShdw blurRad="38100" dist="38100" dir="2700000" algn="tl">
                    <a:srgbClr val="000000"/>
                  </a:outerShdw>
                </a:effectLst>
              </a:rPr>
              <a:t>However, investing in the new washer will produce a higher net present value than remodeling the old washer.</a:t>
            </a:r>
          </a:p>
        </p:txBody>
      </p:sp>
    </p:spTree>
    <p:extLst>
      <p:ext uri="{BB962C8B-B14F-4D97-AF65-F5344CB8AC3E}">
        <p14:creationId xmlns:p14="http://schemas.microsoft.com/office/powerpoint/2010/main" xmlns="" val="1358321467"/>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95266" name="Rectangle 2"/>
          <p:cNvSpPr>
            <a:spLocks noGrp="1" noChangeArrowheads="1"/>
          </p:cNvSpPr>
          <p:nvPr>
            <p:ph type="title"/>
          </p:nvPr>
        </p:nvSpPr>
        <p:spPr>
          <a:xfrm>
            <a:off x="457200" y="533400"/>
            <a:ext cx="8229600" cy="861839"/>
          </a:xfrm>
          <a:noFill/>
          <a:ln/>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lstStyle/>
          <a:p>
            <a:r>
              <a:rPr lang="en-US" dirty="0"/>
              <a:t>The Incremental-Cost Approach</a:t>
            </a:r>
          </a:p>
        </p:txBody>
      </p:sp>
      <p:sp>
        <p:nvSpPr>
          <p:cNvPr id="395267" name="Rectangle 3"/>
          <p:cNvSpPr>
            <a:spLocks noGrp="1" noChangeArrowheads="1"/>
          </p:cNvSpPr>
          <p:nvPr>
            <p:ph type="body" idx="1"/>
          </p:nvPr>
        </p:nvSpPr>
        <p:spPr>
          <a:xfrm>
            <a:off x="609600" y="1600200"/>
            <a:ext cx="8001000" cy="3541713"/>
          </a:xfrm>
          <a:solidFill>
            <a:schemeClr val="bg1"/>
          </a:solidFill>
          <a:ln w="12700">
            <a:solidFill>
              <a:srgbClr val="000000"/>
            </a:solidFill>
            <a:miter lim="800000"/>
            <a:headEnd/>
            <a:tailEnd/>
          </a:ln>
          <a:effectLst>
            <a:outerShdw dist="35921" dir="2700000" algn="ctr" rotWithShape="0">
              <a:srgbClr val="000000"/>
            </a:outerShdw>
          </a:effectLst>
        </p:spPr>
        <p:txBody>
          <a:bodyPr lIns="90488" tIns="44450" rIns="90488" bIns="44450"/>
          <a:lstStyle/>
          <a:p>
            <a:pPr algn="ctr">
              <a:buFont typeface="Times" panose="02020603050405020304" pitchFamily="18" charset="0"/>
              <a:buNone/>
            </a:pPr>
            <a:r>
              <a:rPr lang="en-US" sz="2800"/>
              <a:t>  </a:t>
            </a:r>
            <a:r>
              <a:rPr lang="en-US" sz="2800">
                <a:effectLst>
                  <a:outerShdw blurRad="38100" dist="38100" dir="2700000" algn="tl">
                    <a:srgbClr val="000000"/>
                  </a:outerShdw>
                </a:effectLst>
              </a:rPr>
              <a:t>Under the incremental-cost approach, only those cash flows that differ between the two alternatives are considered.</a:t>
            </a:r>
            <a:br>
              <a:rPr lang="en-US" sz="2800">
                <a:effectLst>
                  <a:outerShdw blurRad="38100" dist="38100" dir="2700000" algn="tl">
                    <a:srgbClr val="000000"/>
                  </a:outerShdw>
                </a:effectLst>
              </a:rPr>
            </a:br>
            <a:endParaRPr lang="en-US" sz="2800">
              <a:effectLst>
                <a:outerShdw blurRad="38100" dist="38100" dir="2700000" algn="tl">
                  <a:srgbClr val="000000"/>
                </a:outerShdw>
              </a:effectLst>
            </a:endParaRPr>
          </a:p>
          <a:p>
            <a:pPr algn="ctr">
              <a:spcBef>
                <a:spcPct val="0"/>
              </a:spcBef>
              <a:buFont typeface="Times" panose="02020603050405020304" pitchFamily="18" charset="0"/>
              <a:buNone/>
            </a:pPr>
            <a:r>
              <a:rPr lang="en-US" sz="2800"/>
              <a:t>Let’s look at an analysis of the White Company decision using the incremental-cost approach.</a:t>
            </a:r>
          </a:p>
        </p:txBody>
      </p:sp>
      <p:grpSp>
        <p:nvGrpSpPr>
          <p:cNvPr id="395268" name="Group 4"/>
          <p:cNvGrpSpPr>
            <a:grpSpLocks/>
          </p:cNvGrpSpPr>
          <p:nvPr/>
        </p:nvGrpSpPr>
        <p:grpSpPr bwMode="auto">
          <a:xfrm>
            <a:off x="3657600" y="4800600"/>
            <a:ext cx="1879600" cy="1784350"/>
            <a:chOff x="2281" y="3066"/>
            <a:chExt cx="1255" cy="1226"/>
          </a:xfrm>
        </p:grpSpPr>
        <p:sp>
          <p:nvSpPr>
            <p:cNvPr id="395269" name="Freeform 5"/>
            <p:cNvSpPr>
              <a:spLocks/>
            </p:cNvSpPr>
            <p:nvPr/>
          </p:nvSpPr>
          <p:spPr bwMode="auto">
            <a:xfrm>
              <a:off x="2345" y="3355"/>
              <a:ext cx="1115" cy="829"/>
            </a:xfrm>
            <a:custGeom>
              <a:avLst/>
              <a:gdLst>
                <a:gd name="T0" fmla="*/ 639 w 1115"/>
                <a:gd name="T1" fmla="*/ 829 h 829"/>
                <a:gd name="T2" fmla="*/ 973 w 1115"/>
                <a:gd name="T3" fmla="*/ 829 h 829"/>
                <a:gd name="T4" fmla="*/ 1001 w 1115"/>
                <a:gd name="T5" fmla="*/ 826 h 829"/>
                <a:gd name="T6" fmla="*/ 1028 w 1115"/>
                <a:gd name="T7" fmla="*/ 817 h 829"/>
                <a:gd name="T8" fmla="*/ 1052 w 1115"/>
                <a:gd name="T9" fmla="*/ 805 h 829"/>
                <a:gd name="T10" fmla="*/ 1073 w 1115"/>
                <a:gd name="T11" fmla="*/ 787 h 829"/>
                <a:gd name="T12" fmla="*/ 1091 w 1115"/>
                <a:gd name="T13" fmla="*/ 766 h 829"/>
                <a:gd name="T14" fmla="*/ 1103 w 1115"/>
                <a:gd name="T15" fmla="*/ 742 h 829"/>
                <a:gd name="T16" fmla="*/ 1112 w 1115"/>
                <a:gd name="T17" fmla="*/ 715 h 829"/>
                <a:gd name="T18" fmla="*/ 1115 w 1115"/>
                <a:gd name="T19" fmla="*/ 687 h 829"/>
                <a:gd name="T20" fmla="*/ 1115 w 1115"/>
                <a:gd name="T21" fmla="*/ 464 h 829"/>
                <a:gd name="T22" fmla="*/ 549 w 1115"/>
                <a:gd name="T23" fmla="*/ 0 h 829"/>
                <a:gd name="T24" fmla="*/ 99 w 1115"/>
                <a:gd name="T25" fmla="*/ 0 h 829"/>
                <a:gd name="T26" fmla="*/ 0 w 1115"/>
                <a:gd name="T27" fmla="*/ 83 h 829"/>
                <a:gd name="T28" fmla="*/ 0 w 1115"/>
                <a:gd name="T29" fmla="*/ 254 h 829"/>
                <a:gd name="T30" fmla="*/ 479 w 1115"/>
                <a:gd name="T31" fmla="*/ 119 h 829"/>
                <a:gd name="T32" fmla="*/ 911 w 1115"/>
                <a:gd name="T33" fmla="*/ 364 h 829"/>
                <a:gd name="T34" fmla="*/ 639 w 1115"/>
                <a:gd name="T35" fmla="*/ 829 h 8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15" h="829">
                  <a:moveTo>
                    <a:pt x="639" y="829"/>
                  </a:moveTo>
                  <a:lnTo>
                    <a:pt x="973" y="829"/>
                  </a:lnTo>
                  <a:lnTo>
                    <a:pt x="1001" y="826"/>
                  </a:lnTo>
                  <a:lnTo>
                    <a:pt x="1028" y="817"/>
                  </a:lnTo>
                  <a:lnTo>
                    <a:pt x="1052" y="805"/>
                  </a:lnTo>
                  <a:lnTo>
                    <a:pt x="1073" y="787"/>
                  </a:lnTo>
                  <a:lnTo>
                    <a:pt x="1091" y="766"/>
                  </a:lnTo>
                  <a:lnTo>
                    <a:pt x="1103" y="742"/>
                  </a:lnTo>
                  <a:lnTo>
                    <a:pt x="1112" y="715"/>
                  </a:lnTo>
                  <a:lnTo>
                    <a:pt x="1115" y="687"/>
                  </a:lnTo>
                  <a:lnTo>
                    <a:pt x="1115" y="464"/>
                  </a:lnTo>
                  <a:lnTo>
                    <a:pt x="549" y="0"/>
                  </a:lnTo>
                  <a:lnTo>
                    <a:pt x="99" y="0"/>
                  </a:lnTo>
                  <a:lnTo>
                    <a:pt x="0" y="83"/>
                  </a:lnTo>
                  <a:lnTo>
                    <a:pt x="0" y="254"/>
                  </a:lnTo>
                  <a:lnTo>
                    <a:pt x="479" y="119"/>
                  </a:lnTo>
                  <a:lnTo>
                    <a:pt x="911" y="364"/>
                  </a:lnTo>
                  <a:lnTo>
                    <a:pt x="639" y="829"/>
                  </a:lnTo>
                  <a:close/>
                </a:path>
              </a:pathLst>
            </a:custGeom>
            <a:solidFill>
              <a:srgbClr val="FFE599"/>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95270" name="Freeform 6"/>
            <p:cNvSpPr>
              <a:spLocks/>
            </p:cNvSpPr>
            <p:nvPr/>
          </p:nvSpPr>
          <p:spPr bwMode="auto">
            <a:xfrm>
              <a:off x="2345" y="3355"/>
              <a:ext cx="1115" cy="829"/>
            </a:xfrm>
            <a:custGeom>
              <a:avLst/>
              <a:gdLst>
                <a:gd name="T0" fmla="*/ 639 w 1115"/>
                <a:gd name="T1" fmla="*/ 829 h 829"/>
                <a:gd name="T2" fmla="*/ 973 w 1115"/>
                <a:gd name="T3" fmla="*/ 829 h 829"/>
                <a:gd name="T4" fmla="*/ 973 w 1115"/>
                <a:gd name="T5" fmla="*/ 829 h 829"/>
                <a:gd name="T6" fmla="*/ 1001 w 1115"/>
                <a:gd name="T7" fmla="*/ 826 h 829"/>
                <a:gd name="T8" fmla="*/ 1028 w 1115"/>
                <a:gd name="T9" fmla="*/ 817 h 829"/>
                <a:gd name="T10" fmla="*/ 1052 w 1115"/>
                <a:gd name="T11" fmla="*/ 805 h 829"/>
                <a:gd name="T12" fmla="*/ 1073 w 1115"/>
                <a:gd name="T13" fmla="*/ 787 h 829"/>
                <a:gd name="T14" fmla="*/ 1091 w 1115"/>
                <a:gd name="T15" fmla="*/ 766 h 829"/>
                <a:gd name="T16" fmla="*/ 1103 w 1115"/>
                <a:gd name="T17" fmla="*/ 742 h 829"/>
                <a:gd name="T18" fmla="*/ 1112 w 1115"/>
                <a:gd name="T19" fmla="*/ 715 h 829"/>
                <a:gd name="T20" fmla="*/ 1115 w 1115"/>
                <a:gd name="T21" fmla="*/ 687 h 829"/>
                <a:gd name="T22" fmla="*/ 1115 w 1115"/>
                <a:gd name="T23" fmla="*/ 464 h 829"/>
                <a:gd name="T24" fmla="*/ 549 w 1115"/>
                <a:gd name="T25" fmla="*/ 0 h 829"/>
                <a:gd name="T26" fmla="*/ 99 w 1115"/>
                <a:gd name="T27" fmla="*/ 0 h 829"/>
                <a:gd name="T28" fmla="*/ 0 w 1115"/>
                <a:gd name="T29" fmla="*/ 83 h 829"/>
                <a:gd name="T30" fmla="*/ 0 w 1115"/>
                <a:gd name="T31" fmla="*/ 254 h 829"/>
                <a:gd name="T32" fmla="*/ 479 w 1115"/>
                <a:gd name="T33" fmla="*/ 119 h 829"/>
                <a:gd name="T34" fmla="*/ 911 w 1115"/>
                <a:gd name="T35" fmla="*/ 364 h 829"/>
                <a:gd name="T36" fmla="*/ 639 w 1115"/>
                <a:gd name="T37" fmla="*/ 829 h 8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15" h="829">
                  <a:moveTo>
                    <a:pt x="639" y="829"/>
                  </a:moveTo>
                  <a:lnTo>
                    <a:pt x="973" y="829"/>
                  </a:lnTo>
                  <a:lnTo>
                    <a:pt x="973" y="829"/>
                  </a:lnTo>
                  <a:lnTo>
                    <a:pt x="1001" y="826"/>
                  </a:lnTo>
                  <a:lnTo>
                    <a:pt x="1028" y="817"/>
                  </a:lnTo>
                  <a:lnTo>
                    <a:pt x="1052" y="805"/>
                  </a:lnTo>
                  <a:lnTo>
                    <a:pt x="1073" y="787"/>
                  </a:lnTo>
                  <a:lnTo>
                    <a:pt x="1091" y="766"/>
                  </a:lnTo>
                  <a:lnTo>
                    <a:pt x="1103" y="742"/>
                  </a:lnTo>
                  <a:lnTo>
                    <a:pt x="1112" y="715"/>
                  </a:lnTo>
                  <a:lnTo>
                    <a:pt x="1115" y="687"/>
                  </a:lnTo>
                  <a:lnTo>
                    <a:pt x="1115" y="464"/>
                  </a:lnTo>
                  <a:lnTo>
                    <a:pt x="549" y="0"/>
                  </a:lnTo>
                  <a:lnTo>
                    <a:pt x="99" y="0"/>
                  </a:lnTo>
                  <a:lnTo>
                    <a:pt x="0" y="83"/>
                  </a:lnTo>
                  <a:lnTo>
                    <a:pt x="0" y="254"/>
                  </a:lnTo>
                  <a:lnTo>
                    <a:pt x="479" y="119"/>
                  </a:lnTo>
                  <a:lnTo>
                    <a:pt x="911" y="364"/>
                  </a:lnTo>
                  <a:lnTo>
                    <a:pt x="639" y="829"/>
                  </a:lnTo>
                </a:path>
              </a:pathLst>
            </a:custGeom>
            <a:noFill/>
            <a:ln w="0">
              <a:solidFill>
                <a:srgbClr val="000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95271" name="Freeform 7"/>
            <p:cNvSpPr>
              <a:spLocks/>
            </p:cNvSpPr>
            <p:nvPr/>
          </p:nvSpPr>
          <p:spPr bwMode="auto">
            <a:xfrm>
              <a:off x="2682" y="3072"/>
              <a:ext cx="778" cy="747"/>
            </a:xfrm>
            <a:custGeom>
              <a:avLst/>
              <a:gdLst>
                <a:gd name="T0" fmla="*/ 212 w 778"/>
                <a:gd name="T1" fmla="*/ 283 h 747"/>
                <a:gd name="T2" fmla="*/ 0 w 778"/>
                <a:gd name="T3" fmla="*/ 109 h 747"/>
                <a:gd name="T4" fmla="*/ 0 w 778"/>
                <a:gd name="T5" fmla="*/ 0 h 747"/>
                <a:gd name="T6" fmla="*/ 636 w 778"/>
                <a:gd name="T7" fmla="*/ 1 h 747"/>
                <a:gd name="T8" fmla="*/ 664 w 778"/>
                <a:gd name="T9" fmla="*/ 4 h 747"/>
                <a:gd name="T10" fmla="*/ 691 w 778"/>
                <a:gd name="T11" fmla="*/ 12 h 747"/>
                <a:gd name="T12" fmla="*/ 715 w 778"/>
                <a:gd name="T13" fmla="*/ 25 h 747"/>
                <a:gd name="T14" fmla="*/ 736 w 778"/>
                <a:gd name="T15" fmla="*/ 43 h 747"/>
                <a:gd name="T16" fmla="*/ 754 w 778"/>
                <a:gd name="T17" fmla="*/ 64 h 747"/>
                <a:gd name="T18" fmla="*/ 766 w 778"/>
                <a:gd name="T19" fmla="*/ 88 h 747"/>
                <a:gd name="T20" fmla="*/ 775 w 778"/>
                <a:gd name="T21" fmla="*/ 115 h 747"/>
                <a:gd name="T22" fmla="*/ 778 w 778"/>
                <a:gd name="T23" fmla="*/ 143 h 747"/>
                <a:gd name="T24" fmla="*/ 778 w 778"/>
                <a:gd name="T25" fmla="*/ 747 h 747"/>
                <a:gd name="T26" fmla="*/ 212 w 778"/>
                <a:gd name="T27" fmla="*/ 283 h 7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78" h="747">
                  <a:moveTo>
                    <a:pt x="212" y="283"/>
                  </a:moveTo>
                  <a:lnTo>
                    <a:pt x="0" y="109"/>
                  </a:lnTo>
                  <a:lnTo>
                    <a:pt x="0" y="0"/>
                  </a:lnTo>
                  <a:lnTo>
                    <a:pt x="636" y="1"/>
                  </a:lnTo>
                  <a:lnTo>
                    <a:pt x="664" y="4"/>
                  </a:lnTo>
                  <a:lnTo>
                    <a:pt x="691" y="12"/>
                  </a:lnTo>
                  <a:lnTo>
                    <a:pt x="715" y="25"/>
                  </a:lnTo>
                  <a:lnTo>
                    <a:pt x="736" y="43"/>
                  </a:lnTo>
                  <a:lnTo>
                    <a:pt x="754" y="64"/>
                  </a:lnTo>
                  <a:lnTo>
                    <a:pt x="766" y="88"/>
                  </a:lnTo>
                  <a:lnTo>
                    <a:pt x="775" y="115"/>
                  </a:lnTo>
                  <a:lnTo>
                    <a:pt x="778" y="143"/>
                  </a:lnTo>
                  <a:lnTo>
                    <a:pt x="778" y="747"/>
                  </a:lnTo>
                  <a:lnTo>
                    <a:pt x="212" y="283"/>
                  </a:lnTo>
                  <a:close/>
                </a:path>
              </a:pathLst>
            </a:custGeom>
            <a:solidFill>
              <a:srgbClr val="FFD14C"/>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95272" name="Freeform 8"/>
            <p:cNvSpPr>
              <a:spLocks/>
            </p:cNvSpPr>
            <p:nvPr/>
          </p:nvSpPr>
          <p:spPr bwMode="auto">
            <a:xfrm>
              <a:off x="2682" y="3072"/>
              <a:ext cx="778" cy="747"/>
            </a:xfrm>
            <a:custGeom>
              <a:avLst/>
              <a:gdLst>
                <a:gd name="T0" fmla="*/ 212 w 778"/>
                <a:gd name="T1" fmla="*/ 283 h 747"/>
                <a:gd name="T2" fmla="*/ 0 w 778"/>
                <a:gd name="T3" fmla="*/ 109 h 747"/>
                <a:gd name="T4" fmla="*/ 0 w 778"/>
                <a:gd name="T5" fmla="*/ 0 h 747"/>
                <a:gd name="T6" fmla="*/ 636 w 778"/>
                <a:gd name="T7" fmla="*/ 1 h 747"/>
                <a:gd name="T8" fmla="*/ 636 w 778"/>
                <a:gd name="T9" fmla="*/ 1 h 747"/>
                <a:gd name="T10" fmla="*/ 664 w 778"/>
                <a:gd name="T11" fmla="*/ 4 h 747"/>
                <a:gd name="T12" fmla="*/ 691 w 778"/>
                <a:gd name="T13" fmla="*/ 12 h 747"/>
                <a:gd name="T14" fmla="*/ 715 w 778"/>
                <a:gd name="T15" fmla="*/ 25 h 747"/>
                <a:gd name="T16" fmla="*/ 736 w 778"/>
                <a:gd name="T17" fmla="*/ 43 h 747"/>
                <a:gd name="T18" fmla="*/ 754 w 778"/>
                <a:gd name="T19" fmla="*/ 64 h 747"/>
                <a:gd name="T20" fmla="*/ 766 w 778"/>
                <a:gd name="T21" fmla="*/ 88 h 747"/>
                <a:gd name="T22" fmla="*/ 775 w 778"/>
                <a:gd name="T23" fmla="*/ 115 h 747"/>
                <a:gd name="T24" fmla="*/ 778 w 778"/>
                <a:gd name="T25" fmla="*/ 143 h 747"/>
                <a:gd name="T26" fmla="*/ 778 w 778"/>
                <a:gd name="T27" fmla="*/ 747 h 747"/>
                <a:gd name="T28" fmla="*/ 212 w 778"/>
                <a:gd name="T29" fmla="*/ 283 h 7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78" h="747">
                  <a:moveTo>
                    <a:pt x="212" y="283"/>
                  </a:moveTo>
                  <a:lnTo>
                    <a:pt x="0" y="109"/>
                  </a:lnTo>
                  <a:lnTo>
                    <a:pt x="0" y="0"/>
                  </a:lnTo>
                  <a:lnTo>
                    <a:pt x="636" y="1"/>
                  </a:lnTo>
                  <a:lnTo>
                    <a:pt x="636" y="1"/>
                  </a:lnTo>
                  <a:lnTo>
                    <a:pt x="664" y="4"/>
                  </a:lnTo>
                  <a:lnTo>
                    <a:pt x="691" y="12"/>
                  </a:lnTo>
                  <a:lnTo>
                    <a:pt x="715" y="25"/>
                  </a:lnTo>
                  <a:lnTo>
                    <a:pt x="736" y="43"/>
                  </a:lnTo>
                  <a:lnTo>
                    <a:pt x="754" y="64"/>
                  </a:lnTo>
                  <a:lnTo>
                    <a:pt x="766" y="88"/>
                  </a:lnTo>
                  <a:lnTo>
                    <a:pt x="775" y="115"/>
                  </a:lnTo>
                  <a:lnTo>
                    <a:pt x="778" y="143"/>
                  </a:lnTo>
                  <a:lnTo>
                    <a:pt x="778" y="747"/>
                  </a:lnTo>
                  <a:lnTo>
                    <a:pt x="212" y="283"/>
                  </a:lnTo>
                </a:path>
              </a:pathLst>
            </a:custGeom>
            <a:noFill/>
            <a:ln w="0">
              <a:solidFill>
                <a:srgbClr val="000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95273" name="Freeform 9"/>
            <p:cNvSpPr>
              <a:spLocks/>
            </p:cNvSpPr>
            <p:nvPr/>
          </p:nvSpPr>
          <p:spPr bwMode="auto">
            <a:xfrm>
              <a:off x="2345" y="3072"/>
              <a:ext cx="310" cy="366"/>
            </a:xfrm>
            <a:custGeom>
              <a:avLst/>
              <a:gdLst>
                <a:gd name="T0" fmla="*/ 0 w 310"/>
                <a:gd name="T1" fmla="*/ 366 h 366"/>
                <a:gd name="T2" fmla="*/ 0 w 310"/>
                <a:gd name="T3" fmla="*/ 143 h 366"/>
                <a:gd name="T4" fmla="*/ 3 w 310"/>
                <a:gd name="T5" fmla="*/ 115 h 366"/>
                <a:gd name="T6" fmla="*/ 12 w 310"/>
                <a:gd name="T7" fmla="*/ 88 h 366"/>
                <a:gd name="T8" fmla="*/ 24 w 310"/>
                <a:gd name="T9" fmla="*/ 64 h 366"/>
                <a:gd name="T10" fmla="*/ 42 w 310"/>
                <a:gd name="T11" fmla="*/ 43 h 366"/>
                <a:gd name="T12" fmla="*/ 63 w 310"/>
                <a:gd name="T13" fmla="*/ 25 h 366"/>
                <a:gd name="T14" fmla="*/ 88 w 310"/>
                <a:gd name="T15" fmla="*/ 12 h 366"/>
                <a:gd name="T16" fmla="*/ 115 w 310"/>
                <a:gd name="T17" fmla="*/ 4 h 366"/>
                <a:gd name="T18" fmla="*/ 143 w 310"/>
                <a:gd name="T19" fmla="*/ 1 h 366"/>
                <a:gd name="T20" fmla="*/ 310 w 310"/>
                <a:gd name="T21" fmla="*/ 0 h 366"/>
                <a:gd name="T22" fmla="*/ 310 w 310"/>
                <a:gd name="T23" fmla="*/ 109 h 366"/>
                <a:gd name="T24" fmla="*/ 99 w 310"/>
                <a:gd name="T25" fmla="*/ 283 h 366"/>
                <a:gd name="T26" fmla="*/ 0 w 310"/>
                <a:gd name="T27" fmla="*/ 366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0" h="366">
                  <a:moveTo>
                    <a:pt x="0" y="366"/>
                  </a:moveTo>
                  <a:lnTo>
                    <a:pt x="0" y="143"/>
                  </a:lnTo>
                  <a:lnTo>
                    <a:pt x="3" y="115"/>
                  </a:lnTo>
                  <a:lnTo>
                    <a:pt x="12" y="88"/>
                  </a:lnTo>
                  <a:lnTo>
                    <a:pt x="24" y="64"/>
                  </a:lnTo>
                  <a:lnTo>
                    <a:pt x="42" y="43"/>
                  </a:lnTo>
                  <a:lnTo>
                    <a:pt x="63" y="25"/>
                  </a:lnTo>
                  <a:lnTo>
                    <a:pt x="88" y="12"/>
                  </a:lnTo>
                  <a:lnTo>
                    <a:pt x="115" y="4"/>
                  </a:lnTo>
                  <a:lnTo>
                    <a:pt x="143" y="1"/>
                  </a:lnTo>
                  <a:lnTo>
                    <a:pt x="310" y="0"/>
                  </a:lnTo>
                  <a:lnTo>
                    <a:pt x="310" y="109"/>
                  </a:lnTo>
                  <a:lnTo>
                    <a:pt x="99" y="283"/>
                  </a:lnTo>
                  <a:lnTo>
                    <a:pt x="0" y="366"/>
                  </a:lnTo>
                  <a:close/>
                </a:path>
              </a:pathLst>
            </a:custGeom>
            <a:solidFill>
              <a:srgbClr val="FFD14C"/>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95274" name="Freeform 10"/>
            <p:cNvSpPr>
              <a:spLocks/>
            </p:cNvSpPr>
            <p:nvPr/>
          </p:nvSpPr>
          <p:spPr bwMode="auto">
            <a:xfrm>
              <a:off x="2345" y="3072"/>
              <a:ext cx="310" cy="366"/>
            </a:xfrm>
            <a:custGeom>
              <a:avLst/>
              <a:gdLst>
                <a:gd name="T0" fmla="*/ 0 w 310"/>
                <a:gd name="T1" fmla="*/ 366 h 366"/>
                <a:gd name="T2" fmla="*/ 0 w 310"/>
                <a:gd name="T3" fmla="*/ 143 h 366"/>
                <a:gd name="T4" fmla="*/ 0 w 310"/>
                <a:gd name="T5" fmla="*/ 143 h 366"/>
                <a:gd name="T6" fmla="*/ 3 w 310"/>
                <a:gd name="T7" fmla="*/ 115 h 366"/>
                <a:gd name="T8" fmla="*/ 12 w 310"/>
                <a:gd name="T9" fmla="*/ 88 h 366"/>
                <a:gd name="T10" fmla="*/ 24 w 310"/>
                <a:gd name="T11" fmla="*/ 64 h 366"/>
                <a:gd name="T12" fmla="*/ 42 w 310"/>
                <a:gd name="T13" fmla="*/ 43 h 366"/>
                <a:gd name="T14" fmla="*/ 63 w 310"/>
                <a:gd name="T15" fmla="*/ 25 h 366"/>
                <a:gd name="T16" fmla="*/ 88 w 310"/>
                <a:gd name="T17" fmla="*/ 12 h 366"/>
                <a:gd name="T18" fmla="*/ 115 w 310"/>
                <a:gd name="T19" fmla="*/ 4 h 366"/>
                <a:gd name="T20" fmla="*/ 143 w 310"/>
                <a:gd name="T21" fmla="*/ 1 h 366"/>
                <a:gd name="T22" fmla="*/ 310 w 310"/>
                <a:gd name="T23" fmla="*/ 0 h 366"/>
                <a:gd name="T24" fmla="*/ 310 w 310"/>
                <a:gd name="T25" fmla="*/ 109 h 366"/>
                <a:gd name="T26" fmla="*/ 99 w 310"/>
                <a:gd name="T27" fmla="*/ 283 h 366"/>
                <a:gd name="T28" fmla="*/ 0 w 310"/>
                <a:gd name="T29" fmla="*/ 366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10" h="366">
                  <a:moveTo>
                    <a:pt x="0" y="366"/>
                  </a:moveTo>
                  <a:lnTo>
                    <a:pt x="0" y="143"/>
                  </a:lnTo>
                  <a:lnTo>
                    <a:pt x="0" y="143"/>
                  </a:lnTo>
                  <a:lnTo>
                    <a:pt x="3" y="115"/>
                  </a:lnTo>
                  <a:lnTo>
                    <a:pt x="12" y="88"/>
                  </a:lnTo>
                  <a:lnTo>
                    <a:pt x="24" y="64"/>
                  </a:lnTo>
                  <a:lnTo>
                    <a:pt x="42" y="43"/>
                  </a:lnTo>
                  <a:lnTo>
                    <a:pt x="63" y="25"/>
                  </a:lnTo>
                  <a:lnTo>
                    <a:pt x="88" y="12"/>
                  </a:lnTo>
                  <a:lnTo>
                    <a:pt x="115" y="4"/>
                  </a:lnTo>
                  <a:lnTo>
                    <a:pt x="143" y="1"/>
                  </a:lnTo>
                  <a:lnTo>
                    <a:pt x="310" y="0"/>
                  </a:lnTo>
                  <a:lnTo>
                    <a:pt x="310" y="109"/>
                  </a:lnTo>
                  <a:lnTo>
                    <a:pt x="99" y="283"/>
                  </a:lnTo>
                  <a:lnTo>
                    <a:pt x="0" y="366"/>
                  </a:lnTo>
                </a:path>
              </a:pathLst>
            </a:custGeom>
            <a:noFill/>
            <a:ln w="0">
              <a:solidFill>
                <a:srgbClr val="000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95275" name="Freeform 11"/>
            <p:cNvSpPr>
              <a:spLocks/>
            </p:cNvSpPr>
            <p:nvPr/>
          </p:nvSpPr>
          <p:spPr bwMode="auto">
            <a:xfrm>
              <a:off x="2444" y="3072"/>
              <a:ext cx="450" cy="283"/>
            </a:xfrm>
            <a:custGeom>
              <a:avLst/>
              <a:gdLst>
                <a:gd name="T0" fmla="*/ 0 w 450"/>
                <a:gd name="T1" fmla="*/ 283 h 283"/>
                <a:gd name="T2" fmla="*/ 211 w 450"/>
                <a:gd name="T3" fmla="*/ 109 h 283"/>
                <a:gd name="T4" fmla="*/ 211 w 450"/>
                <a:gd name="T5" fmla="*/ 0 h 283"/>
                <a:gd name="T6" fmla="*/ 238 w 450"/>
                <a:gd name="T7" fmla="*/ 0 h 283"/>
                <a:gd name="T8" fmla="*/ 238 w 450"/>
                <a:gd name="T9" fmla="*/ 109 h 283"/>
                <a:gd name="T10" fmla="*/ 450 w 450"/>
                <a:gd name="T11" fmla="*/ 283 h 283"/>
                <a:gd name="T12" fmla="*/ 0 w 450"/>
                <a:gd name="T13" fmla="*/ 283 h 283"/>
              </a:gdLst>
              <a:ahLst/>
              <a:cxnLst>
                <a:cxn ang="0">
                  <a:pos x="T0" y="T1"/>
                </a:cxn>
                <a:cxn ang="0">
                  <a:pos x="T2" y="T3"/>
                </a:cxn>
                <a:cxn ang="0">
                  <a:pos x="T4" y="T5"/>
                </a:cxn>
                <a:cxn ang="0">
                  <a:pos x="T6" y="T7"/>
                </a:cxn>
                <a:cxn ang="0">
                  <a:pos x="T8" y="T9"/>
                </a:cxn>
                <a:cxn ang="0">
                  <a:pos x="T10" y="T11"/>
                </a:cxn>
                <a:cxn ang="0">
                  <a:pos x="T12" y="T13"/>
                </a:cxn>
              </a:cxnLst>
              <a:rect l="0" t="0" r="r" b="b"/>
              <a:pathLst>
                <a:path w="450" h="283">
                  <a:moveTo>
                    <a:pt x="0" y="283"/>
                  </a:moveTo>
                  <a:lnTo>
                    <a:pt x="211" y="109"/>
                  </a:lnTo>
                  <a:lnTo>
                    <a:pt x="211" y="0"/>
                  </a:lnTo>
                  <a:lnTo>
                    <a:pt x="238" y="0"/>
                  </a:lnTo>
                  <a:lnTo>
                    <a:pt x="238" y="109"/>
                  </a:lnTo>
                  <a:lnTo>
                    <a:pt x="450" y="283"/>
                  </a:lnTo>
                  <a:lnTo>
                    <a:pt x="0" y="283"/>
                  </a:lnTo>
                  <a:close/>
                </a:path>
              </a:pathLst>
            </a:custGeom>
            <a:solidFill>
              <a:srgbClr val="00B299"/>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95276" name="Freeform 12"/>
            <p:cNvSpPr>
              <a:spLocks/>
            </p:cNvSpPr>
            <p:nvPr/>
          </p:nvSpPr>
          <p:spPr bwMode="auto">
            <a:xfrm>
              <a:off x="2444" y="3072"/>
              <a:ext cx="450" cy="283"/>
            </a:xfrm>
            <a:custGeom>
              <a:avLst/>
              <a:gdLst>
                <a:gd name="T0" fmla="*/ 0 w 450"/>
                <a:gd name="T1" fmla="*/ 283 h 283"/>
                <a:gd name="T2" fmla="*/ 211 w 450"/>
                <a:gd name="T3" fmla="*/ 109 h 283"/>
                <a:gd name="T4" fmla="*/ 211 w 450"/>
                <a:gd name="T5" fmla="*/ 0 h 283"/>
                <a:gd name="T6" fmla="*/ 238 w 450"/>
                <a:gd name="T7" fmla="*/ 0 h 283"/>
                <a:gd name="T8" fmla="*/ 238 w 450"/>
                <a:gd name="T9" fmla="*/ 109 h 283"/>
                <a:gd name="T10" fmla="*/ 450 w 450"/>
                <a:gd name="T11" fmla="*/ 283 h 283"/>
                <a:gd name="T12" fmla="*/ 0 w 450"/>
                <a:gd name="T13" fmla="*/ 283 h 283"/>
              </a:gdLst>
              <a:ahLst/>
              <a:cxnLst>
                <a:cxn ang="0">
                  <a:pos x="T0" y="T1"/>
                </a:cxn>
                <a:cxn ang="0">
                  <a:pos x="T2" y="T3"/>
                </a:cxn>
                <a:cxn ang="0">
                  <a:pos x="T4" y="T5"/>
                </a:cxn>
                <a:cxn ang="0">
                  <a:pos x="T6" y="T7"/>
                </a:cxn>
                <a:cxn ang="0">
                  <a:pos x="T8" y="T9"/>
                </a:cxn>
                <a:cxn ang="0">
                  <a:pos x="T10" y="T11"/>
                </a:cxn>
                <a:cxn ang="0">
                  <a:pos x="T12" y="T13"/>
                </a:cxn>
              </a:cxnLst>
              <a:rect l="0" t="0" r="r" b="b"/>
              <a:pathLst>
                <a:path w="450" h="283">
                  <a:moveTo>
                    <a:pt x="0" y="283"/>
                  </a:moveTo>
                  <a:lnTo>
                    <a:pt x="211" y="109"/>
                  </a:lnTo>
                  <a:lnTo>
                    <a:pt x="211" y="0"/>
                  </a:lnTo>
                  <a:lnTo>
                    <a:pt x="238" y="0"/>
                  </a:lnTo>
                  <a:lnTo>
                    <a:pt x="238" y="109"/>
                  </a:lnTo>
                  <a:lnTo>
                    <a:pt x="450" y="283"/>
                  </a:lnTo>
                  <a:lnTo>
                    <a:pt x="0" y="283"/>
                  </a:lnTo>
                </a:path>
              </a:pathLst>
            </a:custGeom>
            <a:noFill/>
            <a:ln w="0">
              <a:solidFill>
                <a:srgbClr val="000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95277" name="Freeform 13"/>
            <p:cNvSpPr>
              <a:spLocks/>
            </p:cNvSpPr>
            <p:nvPr/>
          </p:nvSpPr>
          <p:spPr bwMode="auto">
            <a:xfrm>
              <a:off x="2587" y="3356"/>
              <a:ext cx="164" cy="82"/>
            </a:xfrm>
            <a:custGeom>
              <a:avLst/>
              <a:gdLst>
                <a:gd name="T0" fmla="*/ 0 w 164"/>
                <a:gd name="T1" fmla="*/ 0 h 82"/>
                <a:gd name="T2" fmla="*/ 1 w 164"/>
                <a:gd name="T3" fmla="*/ 17 h 82"/>
                <a:gd name="T4" fmla="*/ 6 w 164"/>
                <a:gd name="T5" fmla="*/ 31 h 82"/>
                <a:gd name="T6" fmla="*/ 13 w 164"/>
                <a:gd name="T7" fmla="*/ 46 h 82"/>
                <a:gd name="T8" fmla="*/ 24 w 164"/>
                <a:gd name="T9" fmla="*/ 58 h 82"/>
                <a:gd name="T10" fmla="*/ 35 w 164"/>
                <a:gd name="T11" fmla="*/ 69 h 82"/>
                <a:gd name="T12" fmla="*/ 50 w 164"/>
                <a:gd name="T13" fmla="*/ 76 h 82"/>
                <a:gd name="T14" fmla="*/ 65 w 164"/>
                <a:gd name="T15" fmla="*/ 81 h 82"/>
                <a:gd name="T16" fmla="*/ 82 w 164"/>
                <a:gd name="T17" fmla="*/ 82 h 82"/>
                <a:gd name="T18" fmla="*/ 98 w 164"/>
                <a:gd name="T19" fmla="*/ 81 h 82"/>
                <a:gd name="T20" fmla="*/ 113 w 164"/>
                <a:gd name="T21" fmla="*/ 76 h 82"/>
                <a:gd name="T22" fmla="*/ 128 w 164"/>
                <a:gd name="T23" fmla="*/ 69 h 82"/>
                <a:gd name="T24" fmla="*/ 140 w 164"/>
                <a:gd name="T25" fmla="*/ 58 h 82"/>
                <a:gd name="T26" fmla="*/ 150 w 164"/>
                <a:gd name="T27" fmla="*/ 46 h 82"/>
                <a:gd name="T28" fmla="*/ 158 w 164"/>
                <a:gd name="T29" fmla="*/ 31 h 82"/>
                <a:gd name="T30" fmla="*/ 162 w 164"/>
                <a:gd name="T31" fmla="*/ 17 h 82"/>
                <a:gd name="T32" fmla="*/ 164 w 164"/>
                <a:gd name="T33" fmla="*/ 0 h 82"/>
                <a:gd name="T34" fmla="*/ 0 w 164"/>
                <a:gd name="T35" fmla="*/ 0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4" h="82">
                  <a:moveTo>
                    <a:pt x="0" y="0"/>
                  </a:moveTo>
                  <a:lnTo>
                    <a:pt x="1" y="17"/>
                  </a:lnTo>
                  <a:lnTo>
                    <a:pt x="6" y="31"/>
                  </a:lnTo>
                  <a:lnTo>
                    <a:pt x="13" y="46"/>
                  </a:lnTo>
                  <a:lnTo>
                    <a:pt x="24" y="58"/>
                  </a:lnTo>
                  <a:lnTo>
                    <a:pt x="35" y="69"/>
                  </a:lnTo>
                  <a:lnTo>
                    <a:pt x="50" y="76"/>
                  </a:lnTo>
                  <a:lnTo>
                    <a:pt x="65" y="81"/>
                  </a:lnTo>
                  <a:lnTo>
                    <a:pt x="82" y="82"/>
                  </a:lnTo>
                  <a:lnTo>
                    <a:pt x="98" y="81"/>
                  </a:lnTo>
                  <a:lnTo>
                    <a:pt x="113" y="76"/>
                  </a:lnTo>
                  <a:lnTo>
                    <a:pt x="128" y="69"/>
                  </a:lnTo>
                  <a:lnTo>
                    <a:pt x="140" y="58"/>
                  </a:lnTo>
                  <a:lnTo>
                    <a:pt x="150" y="46"/>
                  </a:lnTo>
                  <a:lnTo>
                    <a:pt x="158" y="31"/>
                  </a:lnTo>
                  <a:lnTo>
                    <a:pt x="162" y="17"/>
                  </a:lnTo>
                  <a:lnTo>
                    <a:pt x="164" y="0"/>
                  </a:lnTo>
                  <a:lnTo>
                    <a:pt x="0" y="0"/>
                  </a:lnTo>
                  <a:close/>
                </a:path>
              </a:pathLst>
            </a:custGeom>
            <a:solidFill>
              <a:srgbClr val="FFF9CC"/>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95278" name="Freeform 14"/>
            <p:cNvSpPr>
              <a:spLocks/>
            </p:cNvSpPr>
            <p:nvPr/>
          </p:nvSpPr>
          <p:spPr bwMode="auto">
            <a:xfrm>
              <a:off x="2587" y="3356"/>
              <a:ext cx="164" cy="82"/>
            </a:xfrm>
            <a:custGeom>
              <a:avLst/>
              <a:gdLst>
                <a:gd name="T0" fmla="*/ 0 w 164"/>
                <a:gd name="T1" fmla="*/ 0 h 82"/>
                <a:gd name="T2" fmla="*/ 0 w 164"/>
                <a:gd name="T3" fmla="*/ 0 h 82"/>
                <a:gd name="T4" fmla="*/ 1 w 164"/>
                <a:gd name="T5" fmla="*/ 17 h 82"/>
                <a:gd name="T6" fmla="*/ 6 w 164"/>
                <a:gd name="T7" fmla="*/ 31 h 82"/>
                <a:gd name="T8" fmla="*/ 13 w 164"/>
                <a:gd name="T9" fmla="*/ 46 h 82"/>
                <a:gd name="T10" fmla="*/ 24 w 164"/>
                <a:gd name="T11" fmla="*/ 58 h 82"/>
                <a:gd name="T12" fmla="*/ 35 w 164"/>
                <a:gd name="T13" fmla="*/ 69 h 82"/>
                <a:gd name="T14" fmla="*/ 50 w 164"/>
                <a:gd name="T15" fmla="*/ 76 h 82"/>
                <a:gd name="T16" fmla="*/ 65 w 164"/>
                <a:gd name="T17" fmla="*/ 81 h 82"/>
                <a:gd name="T18" fmla="*/ 82 w 164"/>
                <a:gd name="T19" fmla="*/ 82 h 82"/>
                <a:gd name="T20" fmla="*/ 82 w 164"/>
                <a:gd name="T21" fmla="*/ 82 h 82"/>
                <a:gd name="T22" fmla="*/ 98 w 164"/>
                <a:gd name="T23" fmla="*/ 81 h 82"/>
                <a:gd name="T24" fmla="*/ 113 w 164"/>
                <a:gd name="T25" fmla="*/ 76 h 82"/>
                <a:gd name="T26" fmla="*/ 128 w 164"/>
                <a:gd name="T27" fmla="*/ 69 h 82"/>
                <a:gd name="T28" fmla="*/ 140 w 164"/>
                <a:gd name="T29" fmla="*/ 58 h 82"/>
                <a:gd name="T30" fmla="*/ 150 w 164"/>
                <a:gd name="T31" fmla="*/ 46 h 82"/>
                <a:gd name="T32" fmla="*/ 158 w 164"/>
                <a:gd name="T33" fmla="*/ 31 h 82"/>
                <a:gd name="T34" fmla="*/ 162 w 164"/>
                <a:gd name="T35" fmla="*/ 17 h 82"/>
                <a:gd name="T36" fmla="*/ 164 w 164"/>
                <a:gd name="T37" fmla="*/ 0 h 82"/>
                <a:gd name="T38" fmla="*/ 0 w 164"/>
                <a:gd name="T39" fmla="*/ 0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64" h="82">
                  <a:moveTo>
                    <a:pt x="0" y="0"/>
                  </a:moveTo>
                  <a:lnTo>
                    <a:pt x="0" y="0"/>
                  </a:lnTo>
                  <a:lnTo>
                    <a:pt x="1" y="17"/>
                  </a:lnTo>
                  <a:lnTo>
                    <a:pt x="6" y="31"/>
                  </a:lnTo>
                  <a:lnTo>
                    <a:pt x="13" y="46"/>
                  </a:lnTo>
                  <a:lnTo>
                    <a:pt x="24" y="58"/>
                  </a:lnTo>
                  <a:lnTo>
                    <a:pt x="35" y="69"/>
                  </a:lnTo>
                  <a:lnTo>
                    <a:pt x="50" y="76"/>
                  </a:lnTo>
                  <a:lnTo>
                    <a:pt x="65" y="81"/>
                  </a:lnTo>
                  <a:lnTo>
                    <a:pt x="82" y="82"/>
                  </a:lnTo>
                  <a:lnTo>
                    <a:pt x="82" y="82"/>
                  </a:lnTo>
                  <a:lnTo>
                    <a:pt x="98" y="81"/>
                  </a:lnTo>
                  <a:lnTo>
                    <a:pt x="113" y="76"/>
                  </a:lnTo>
                  <a:lnTo>
                    <a:pt x="128" y="69"/>
                  </a:lnTo>
                  <a:lnTo>
                    <a:pt x="140" y="58"/>
                  </a:lnTo>
                  <a:lnTo>
                    <a:pt x="150" y="46"/>
                  </a:lnTo>
                  <a:lnTo>
                    <a:pt x="158" y="31"/>
                  </a:lnTo>
                  <a:lnTo>
                    <a:pt x="162" y="17"/>
                  </a:lnTo>
                  <a:lnTo>
                    <a:pt x="164" y="0"/>
                  </a:lnTo>
                  <a:lnTo>
                    <a:pt x="0" y="0"/>
                  </a:lnTo>
                </a:path>
              </a:pathLst>
            </a:custGeom>
            <a:noFill/>
            <a:ln w="0">
              <a:solidFill>
                <a:srgbClr val="000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95279" name="Freeform 15"/>
            <p:cNvSpPr>
              <a:spLocks/>
            </p:cNvSpPr>
            <p:nvPr/>
          </p:nvSpPr>
          <p:spPr bwMode="auto">
            <a:xfrm>
              <a:off x="2345" y="3474"/>
              <a:ext cx="911" cy="710"/>
            </a:xfrm>
            <a:custGeom>
              <a:avLst/>
              <a:gdLst>
                <a:gd name="T0" fmla="*/ 639 w 911"/>
                <a:gd name="T1" fmla="*/ 710 h 710"/>
                <a:gd name="T2" fmla="*/ 143 w 911"/>
                <a:gd name="T3" fmla="*/ 710 h 710"/>
                <a:gd name="T4" fmla="*/ 115 w 911"/>
                <a:gd name="T5" fmla="*/ 707 h 710"/>
                <a:gd name="T6" fmla="*/ 88 w 911"/>
                <a:gd name="T7" fmla="*/ 698 h 710"/>
                <a:gd name="T8" fmla="*/ 63 w 911"/>
                <a:gd name="T9" fmla="*/ 686 h 710"/>
                <a:gd name="T10" fmla="*/ 42 w 911"/>
                <a:gd name="T11" fmla="*/ 668 h 710"/>
                <a:gd name="T12" fmla="*/ 24 w 911"/>
                <a:gd name="T13" fmla="*/ 647 h 710"/>
                <a:gd name="T14" fmla="*/ 12 w 911"/>
                <a:gd name="T15" fmla="*/ 623 h 710"/>
                <a:gd name="T16" fmla="*/ 3 w 911"/>
                <a:gd name="T17" fmla="*/ 596 h 710"/>
                <a:gd name="T18" fmla="*/ 0 w 911"/>
                <a:gd name="T19" fmla="*/ 568 h 710"/>
                <a:gd name="T20" fmla="*/ 0 w 911"/>
                <a:gd name="T21" fmla="*/ 135 h 710"/>
                <a:gd name="T22" fmla="*/ 479 w 911"/>
                <a:gd name="T23" fmla="*/ 0 h 710"/>
                <a:gd name="T24" fmla="*/ 911 w 911"/>
                <a:gd name="T25" fmla="*/ 245 h 710"/>
                <a:gd name="T26" fmla="*/ 639 w 911"/>
                <a:gd name="T27" fmla="*/ 710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11" h="710">
                  <a:moveTo>
                    <a:pt x="639" y="710"/>
                  </a:moveTo>
                  <a:lnTo>
                    <a:pt x="143" y="710"/>
                  </a:lnTo>
                  <a:lnTo>
                    <a:pt x="115" y="707"/>
                  </a:lnTo>
                  <a:lnTo>
                    <a:pt x="88" y="698"/>
                  </a:lnTo>
                  <a:lnTo>
                    <a:pt x="63" y="686"/>
                  </a:lnTo>
                  <a:lnTo>
                    <a:pt x="42" y="668"/>
                  </a:lnTo>
                  <a:lnTo>
                    <a:pt x="24" y="647"/>
                  </a:lnTo>
                  <a:lnTo>
                    <a:pt x="12" y="623"/>
                  </a:lnTo>
                  <a:lnTo>
                    <a:pt x="3" y="596"/>
                  </a:lnTo>
                  <a:lnTo>
                    <a:pt x="0" y="568"/>
                  </a:lnTo>
                  <a:lnTo>
                    <a:pt x="0" y="135"/>
                  </a:lnTo>
                  <a:lnTo>
                    <a:pt x="479" y="0"/>
                  </a:lnTo>
                  <a:lnTo>
                    <a:pt x="911" y="245"/>
                  </a:lnTo>
                  <a:lnTo>
                    <a:pt x="639" y="710"/>
                  </a:lnTo>
                  <a:close/>
                </a:path>
              </a:pathLst>
            </a:custGeom>
            <a:solidFill>
              <a:srgbClr val="9BE8A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95280" name="Freeform 16"/>
            <p:cNvSpPr>
              <a:spLocks/>
            </p:cNvSpPr>
            <p:nvPr/>
          </p:nvSpPr>
          <p:spPr bwMode="auto">
            <a:xfrm>
              <a:off x="2345" y="3474"/>
              <a:ext cx="911" cy="710"/>
            </a:xfrm>
            <a:custGeom>
              <a:avLst/>
              <a:gdLst>
                <a:gd name="T0" fmla="*/ 639 w 911"/>
                <a:gd name="T1" fmla="*/ 710 h 710"/>
                <a:gd name="T2" fmla="*/ 143 w 911"/>
                <a:gd name="T3" fmla="*/ 710 h 710"/>
                <a:gd name="T4" fmla="*/ 143 w 911"/>
                <a:gd name="T5" fmla="*/ 710 h 710"/>
                <a:gd name="T6" fmla="*/ 115 w 911"/>
                <a:gd name="T7" fmla="*/ 707 h 710"/>
                <a:gd name="T8" fmla="*/ 88 w 911"/>
                <a:gd name="T9" fmla="*/ 698 h 710"/>
                <a:gd name="T10" fmla="*/ 63 w 911"/>
                <a:gd name="T11" fmla="*/ 686 h 710"/>
                <a:gd name="T12" fmla="*/ 42 w 911"/>
                <a:gd name="T13" fmla="*/ 668 h 710"/>
                <a:gd name="T14" fmla="*/ 24 w 911"/>
                <a:gd name="T15" fmla="*/ 647 h 710"/>
                <a:gd name="T16" fmla="*/ 12 w 911"/>
                <a:gd name="T17" fmla="*/ 623 h 710"/>
                <a:gd name="T18" fmla="*/ 3 w 911"/>
                <a:gd name="T19" fmla="*/ 596 h 710"/>
                <a:gd name="T20" fmla="*/ 0 w 911"/>
                <a:gd name="T21" fmla="*/ 568 h 710"/>
                <a:gd name="T22" fmla="*/ 0 w 911"/>
                <a:gd name="T23" fmla="*/ 135 h 710"/>
                <a:gd name="T24" fmla="*/ 479 w 911"/>
                <a:gd name="T25" fmla="*/ 0 h 710"/>
                <a:gd name="T26" fmla="*/ 911 w 911"/>
                <a:gd name="T27" fmla="*/ 245 h 710"/>
                <a:gd name="T28" fmla="*/ 639 w 911"/>
                <a:gd name="T29" fmla="*/ 710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11" h="710">
                  <a:moveTo>
                    <a:pt x="639" y="710"/>
                  </a:moveTo>
                  <a:lnTo>
                    <a:pt x="143" y="710"/>
                  </a:lnTo>
                  <a:lnTo>
                    <a:pt x="143" y="710"/>
                  </a:lnTo>
                  <a:lnTo>
                    <a:pt x="115" y="707"/>
                  </a:lnTo>
                  <a:lnTo>
                    <a:pt x="88" y="698"/>
                  </a:lnTo>
                  <a:lnTo>
                    <a:pt x="63" y="686"/>
                  </a:lnTo>
                  <a:lnTo>
                    <a:pt x="42" y="668"/>
                  </a:lnTo>
                  <a:lnTo>
                    <a:pt x="24" y="647"/>
                  </a:lnTo>
                  <a:lnTo>
                    <a:pt x="12" y="623"/>
                  </a:lnTo>
                  <a:lnTo>
                    <a:pt x="3" y="596"/>
                  </a:lnTo>
                  <a:lnTo>
                    <a:pt x="0" y="568"/>
                  </a:lnTo>
                  <a:lnTo>
                    <a:pt x="0" y="135"/>
                  </a:lnTo>
                  <a:lnTo>
                    <a:pt x="479" y="0"/>
                  </a:lnTo>
                  <a:lnTo>
                    <a:pt x="911" y="245"/>
                  </a:lnTo>
                  <a:lnTo>
                    <a:pt x="639" y="710"/>
                  </a:lnTo>
                </a:path>
              </a:pathLst>
            </a:custGeom>
            <a:noFill/>
            <a:ln w="0">
              <a:solidFill>
                <a:srgbClr val="000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95281" name="Freeform 17"/>
            <p:cNvSpPr>
              <a:spLocks/>
            </p:cNvSpPr>
            <p:nvPr/>
          </p:nvSpPr>
          <p:spPr bwMode="auto">
            <a:xfrm>
              <a:off x="3311" y="4042"/>
              <a:ext cx="156" cy="149"/>
            </a:xfrm>
            <a:custGeom>
              <a:avLst/>
              <a:gdLst>
                <a:gd name="T0" fmla="*/ 6 w 156"/>
                <a:gd name="T1" fmla="*/ 149 h 149"/>
                <a:gd name="T2" fmla="*/ 6 w 156"/>
                <a:gd name="T3" fmla="*/ 149 h 149"/>
                <a:gd name="T4" fmla="*/ 35 w 156"/>
                <a:gd name="T5" fmla="*/ 145 h 149"/>
                <a:gd name="T6" fmla="*/ 62 w 156"/>
                <a:gd name="T7" fmla="*/ 136 h 149"/>
                <a:gd name="T8" fmla="*/ 89 w 156"/>
                <a:gd name="T9" fmla="*/ 124 h 149"/>
                <a:gd name="T10" fmla="*/ 111 w 156"/>
                <a:gd name="T11" fmla="*/ 104 h 149"/>
                <a:gd name="T12" fmla="*/ 131 w 156"/>
                <a:gd name="T13" fmla="*/ 82 h 149"/>
                <a:gd name="T14" fmla="*/ 143 w 156"/>
                <a:gd name="T15" fmla="*/ 57 h 149"/>
                <a:gd name="T16" fmla="*/ 152 w 156"/>
                <a:gd name="T17" fmla="*/ 30 h 149"/>
                <a:gd name="T18" fmla="*/ 156 w 156"/>
                <a:gd name="T19" fmla="*/ 0 h 149"/>
                <a:gd name="T20" fmla="*/ 141 w 156"/>
                <a:gd name="T21" fmla="*/ 0 h 149"/>
                <a:gd name="T22" fmla="*/ 140 w 156"/>
                <a:gd name="T23" fmla="*/ 27 h 149"/>
                <a:gd name="T24" fmla="*/ 131 w 156"/>
                <a:gd name="T25" fmla="*/ 54 h 149"/>
                <a:gd name="T26" fmla="*/ 119 w 156"/>
                <a:gd name="T27" fmla="*/ 76 h 149"/>
                <a:gd name="T28" fmla="*/ 102 w 156"/>
                <a:gd name="T29" fmla="*/ 95 h 149"/>
                <a:gd name="T30" fmla="*/ 83 w 156"/>
                <a:gd name="T31" fmla="*/ 112 h 149"/>
                <a:gd name="T32" fmla="*/ 59 w 156"/>
                <a:gd name="T33" fmla="*/ 124 h 149"/>
                <a:gd name="T34" fmla="*/ 32 w 156"/>
                <a:gd name="T35" fmla="*/ 133 h 149"/>
                <a:gd name="T36" fmla="*/ 6 w 156"/>
                <a:gd name="T37" fmla="*/ 134 h 149"/>
                <a:gd name="T38" fmla="*/ 6 w 156"/>
                <a:gd name="T39" fmla="*/ 134 h 149"/>
                <a:gd name="T40" fmla="*/ 6 w 156"/>
                <a:gd name="T41" fmla="*/ 134 h 149"/>
                <a:gd name="T42" fmla="*/ 1 w 156"/>
                <a:gd name="T43" fmla="*/ 137 h 149"/>
                <a:gd name="T44" fmla="*/ 0 w 156"/>
                <a:gd name="T45" fmla="*/ 142 h 149"/>
                <a:gd name="T46" fmla="*/ 1 w 156"/>
                <a:gd name="T47" fmla="*/ 146 h 149"/>
                <a:gd name="T48" fmla="*/ 6 w 156"/>
                <a:gd name="T49" fmla="*/ 149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6" h="149">
                  <a:moveTo>
                    <a:pt x="6" y="149"/>
                  </a:moveTo>
                  <a:lnTo>
                    <a:pt x="6" y="149"/>
                  </a:lnTo>
                  <a:lnTo>
                    <a:pt x="35" y="145"/>
                  </a:lnTo>
                  <a:lnTo>
                    <a:pt x="62" y="136"/>
                  </a:lnTo>
                  <a:lnTo>
                    <a:pt x="89" y="124"/>
                  </a:lnTo>
                  <a:lnTo>
                    <a:pt x="111" y="104"/>
                  </a:lnTo>
                  <a:lnTo>
                    <a:pt x="131" y="82"/>
                  </a:lnTo>
                  <a:lnTo>
                    <a:pt x="143" y="57"/>
                  </a:lnTo>
                  <a:lnTo>
                    <a:pt x="152" y="30"/>
                  </a:lnTo>
                  <a:lnTo>
                    <a:pt x="156" y="0"/>
                  </a:lnTo>
                  <a:lnTo>
                    <a:pt x="141" y="0"/>
                  </a:lnTo>
                  <a:lnTo>
                    <a:pt x="140" y="27"/>
                  </a:lnTo>
                  <a:lnTo>
                    <a:pt x="131" y="54"/>
                  </a:lnTo>
                  <a:lnTo>
                    <a:pt x="119" y="76"/>
                  </a:lnTo>
                  <a:lnTo>
                    <a:pt x="102" y="95"/>
                  </a:lnTo>
                  <a:lnTo>
                    <a:pt x="83" y="112"/>
                  </a:lnTo>
                  <a:lnTo>
                    <a:pt x="59" y="124"/>
                  </a:lnTo>
                  <a:lnTo>
                    <a:pt x="32" y="133"/>
                  </a:lnTo>
                  <a:lnTo>
                    <a:pt x="6" y="134"/>
                  </a:lnTo>
                  <a:lnTo>
                    <a:pt x="6" y="134"/>
                  </a:lnTo>
                  <a:lnTo>
                    <a:pt x="6" y="134"/>
                  </a:lnTo>
                  <a:lnTo>
                    <a:pt x="1" y="137"/>
                  </a:lnTo>
                  <a:lnTo>
                    <a:pt x="0" y="142"/>
                  </a:lnTo>
                  <a:lnTo>
                    <a:pt x="1" y="146"/>
                  </a:lnTo>
                  <a:lnTo>
                    <a:pt x="6" y="149"/>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95282" name="Freeform 18"/>
            <p:cNvSpPr>
              <a:spLocks/>
            </p:cNvSpPr>
            <p:nvPr/>
          </p:nvSpPr>
          <p:spPr bwMode="auto">
            <a:xfrm>
              <a:off x="2482" y="4176"/>
              <a:ext cx="835" cy="15"/>
            </a:xfrm>
            <a:custGeom>
              <a:avLst/>
              <a:gdLst>
                <a:gd name="T0" fmla="*/ 6 w 835"/>
                <a:gd name="T1" fmla="*/ 15 h 15"/>
                <a:gd name="T2" fmla="*/ 6 w 835"/>
                <a:gd name="T3" fmla="*/ 15 h 15"/>
                <a:gd name="T4" fmla="*/ 835 w 835"/>
                <a:gd name="T5" fmla="*/ 15 h 15"/>
                <a:gd name="T6" fmla="*/ 835 w 835"/>
                <a:gd name="T7" fmla="*/ 0 h 15"/>
                <a:gd name="T8" fmla="*/ 6 w 835"/>
                <a:gd name="T9" fmla="*/ 0 h 15"/>
                <a:gd name="T10" fmla="*/ 6 w 835"/>
                <a:gd name="T11" fmla="*/ 0 h 15"/>
                <a:gd name="T12" fmla="*/ 6 w 835"/>
                <a:gd name="T13" fmla="*/ 0 h 15"/>
                <a:gd name="T14" fmla="*/ 2 w 835"/>
                <a:gd name="T15" fmla="*/ 3 h 15"/>
                <a:gd name="T16" fmla="*/ 0 w 835"/>
                <a:gd name="T17" fmla="*/ 8 h 15"/>
                <a:gd name="T18" fmla="*/ 2 w 835"/>
                <a:gd name="T19" fmla="*/ 12 h 15"/>
                <a:gd name="T20" fmla="*/ 6 w 835"/>
                <a:gd name="T21"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35" h="15">
                  <a:moveTo>
                    <a:pt x="6" y="15"/>
                  </a:moveTo>
                  <a:lnTo>
                    <a:pt x="6" y="15"/>
                  </a:lnTo>
                  <a:lnTo>
                    <a:pt x="835" y="15"/>
                  </a:lnTo>
                  <a:lnTo>
                    <a:pt x="835" y="0"/>
                  </a:lnTo>
                  <a:lnTo>
                    <a:pt x="6" y="0"/>
                  </a:lnTo>
                  <a:lnTo>
                    <a:pt x="6" y="0"/>
                  </a:lnTo>
                  <a:lnTo>
                    <a:pt x="6" y="0"/>
                  </a:lnTo>
                  <a:lnTo>
                    <a:pt x="2" y="3"/>
                  </a:lnTo>
                  <a:lnTo>
                    <a:pt x="0" y="8"/>
                  </a:lnTo>
                  <a:lnTo>
                    <a:pt x="2" y="12"/>
                  </a:lnTo>
                  <a:lnTo>
                    <a:pt x="6" y="15"/>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95283" name="Freeform 19"/>
            <p:cNvSpPr>
              <a:spLocks/>
            </p:cNvSpPr>
            <p:nvPr/>
          </p:nvSpPr>
          <p:spPr bwMode="auto">
            <a:xfrm>
              <a:off x="2338" y="4035"/>
              <a:ext cx="150" cy="156"/>
            </a:xfrm>
            <a:custGeom>
              <a:avLst/>
              <a:gdLst>
                <a:gd name="T0" fmla="*/ 0 w 150"/>
                <a:gd name="T1" fmla="*/ 7 h 156"/>
                <a:gd name="T2" fmla="*/ 0 w 150"/>
                <a:gd name="T3" fmla="*/ 7 h 156"/>
                <a:gd name="T4" fmla="*/ 4 w 150"/>
                <a:gd name="T5" fmla="*/ 37 h 156"/>
                <a:gd name="T6" fmla="*/ 13 w 150"/>
                <a:gd name="T7" fmla="*/ 64 h 156"/>
                <a:gd name="T8" fmla="*/ 25 w 150"/>
                <a:gd name="T9" fmla="*/ 89 h 156"/>
                <a:gd name="T10" fmla="*/ 45 w 150"/>
                <a:gd name="T11" fmla="*/ 111 h 156"/>
                <a:gd name="T12" fmla="*/ 67 w 150"/>
                <a:gd name="T13" fmla="*/ 131 h 156"/>
                <a:gd name="T14" fmla="*/ 94 w 150"/>
                <a:gd name="T15" fmla="*/ 143 h 156"/>
                <a:gd name="T16" fmla="*/ 121 w 150"/>
                <a:gd name="T17" fmla="*/ 152 h 156"/>
                <a:gd name="T18" fmla="*/ 150 w 150"/>
                <a:gd name="T19" fmla="*/ 156 h 156"/>
                <a:gd name="T20" fmla="*/ 150 w 150"/>
                <a:gd name="T21" fmla="*/ 141 h 156"/>
                <a:gd name="T22" fmla="*/ 124 w 150"/>
                <a:gd name="T23" fmla="*/ 140 h 156"/>
                <a:gd name="T24" fmla="*/ 97 w 150"/>
                <a:gd name="T25" fmla="*/ 131 h 156"/>
                <a:gd name="T26" fmla="*/ 73 w 150"/>
                <a:gd name="T27" fmla="*/ 119 h 156"/>
                <a:gd name="T28" fmla="*/ 54 w 150"/>
                <a:gd name="T29" fmla="*/ 102 h 156"/>
                <a:gd name="T30" fmla="*/ 37 w 150"/>
                <a:gd name="T31" fmla="*/ 83 h 156"/>
                <a:gd name="T32" fmla="*/ 25 w 150"/>
                <a:gd name="T33" fmla="*/ 61 h 156"/>
                <a:gd name="T34" fmla="*/ 16 w 150"/>
                <a:gd name="T35" fmla="*/ 34 h 156"/>
                <a:gd name="T36" fmla="*/ 15 w 150"/>
                <a:gd name="T37" fmla="*/ 7 h 156"/>
                <a:gd name="T38" fmla="*/ 15 w 150"/>
                <a:gd name="T39" fmla="*/ 7 h 156"/>
                <a:gd name="T40" fmla="*/ 15 w 150"/>
                <a:gd name="T41" fmla="*/ 7 h 156"/>
                <a:gd name="T42" fmla="*/ 12 w 150"/>
                <a:gd name="T43" fmla="*/ 3 h 156"/>
                <a:gd name="T44" fmla="*/ 7 w 150"/>
                <a:gd name="T45" fmla="*/ 0 h 156"/>
                <a:gd name="T46" fmla="*/ 3 w 150"/>
                <a:gd name="T47" fmla="*/ 3 h 156"/>
                <a:gd name="T48" fmla="*/ 0 w 150"/>
                <a:gd name="T49" fmla="*/ 7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0" h="156">
                  <a:moveTo>
                    <a:pt x="0" y="7"/>
                  </a:moveTo>
                  <a:lnTo>
                    <a:pt x="0" y="7"/>
                  </a:lnTo>
                  <a:lnTo>
                    <a:pt x="4" y="37"/>
                  </a:lnTo>
                  <a:lnTo>
                    <a:pt x="13" y="64"/>
                  </a:lnTo>
                  <a:lnTo>
                    <a:pt x="25" y="89"/>
                  </a:lnTo>
                  <a:lnTo>
                    <a:pt x="45" y="111"/>
                  </a:lnTo>
                  <a:lnTo>
                    <a:pt x="67" y="131"/>
                  </a:lnTo>
                  <a:lnTo>
                    <a:pt x="94" y="143"/>
                  </a:lnTo>
                  <a:lnTo>
                    <a:pt x="121" y="152"/>
                  </a:lnTo>
                  <a:lnTo>
                    <a:pt x="150" y="156"/>
                  </a:lnTo>
                  <a:lnTo>
                    <a:pt x="150" y="141"/>
                  </a:lnTo>
                  <a:lnTo>
                    <a:pt x="124" y="140"/>
                  </a:lnTo>
                  <a:lnTo>
                    <a:pt x="97" y="131"/>
                  </a:lnTo>
                  <a:lnTo>
                    <a:pt x="73" y="119"/>
                  </a:lnTo>
                  <a:lnTo>
                    <a:pt x="54" y="102"/>
                  </a:lnTo>
                  <a:lnTo>
                    <a:pt x="37" y="83"/>
                  </a:lnTo>
                  <a:lnTo>
                    <a:pt x="25" y="61"/>
                  </a:lnTo>
                  <a:lnTo>
                    <a:pt x="16" y="34"/>
                  </a:lnTo>
                  <a:lnTo>
                    <a:pt x="15" y="7"/>
                  </a:lnTo>
                  <a:lnTo>
                    <a:pt x="15" y="7"/>
                  </a:lnTo>
                  <a:lnTo>
                    <a:pt x="15" y="7"/>
                  </a:lnTo>
                  <a:lnTo>
                    <a:pt x="12" y="3"/>
                  </a:lnTo>
                  <a:lnTo>
                    <a:pt x="7" y="0"/>
                  </a:lnTo>
                  <a:lnTo>
                    <a:pt x="3" y="3"/>
                  </a:lnTo>
                  <a:lnTo>
                    <a:pt x="0" y="7"/>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95284" name="Freeform 20"/>
            <p:cNvSpPr>
              <a:spLocks/>
            </p:cNvSpPr>
            <p:nvPr/>
          </p:nvSpPr>
          <p:spPr bwMode="auto">
            <a:xfrm>
              <a:off x="2338" y="3207"/>
              <a:ext cx="15" cy="835"/>
            </a:xfrm>
            <a:custGeom>
              <a:avLst/>
              <a:gdLst>
                <a:gd name="T0" fmla="*/ 0 w 15"/>
                <a:gd name="T1" fmla="*/ 8 h 835"/>
                <a:gd name="T2" fmla="*/ 0 w 15"/>
                <a:gd name="T3" fmla="*/ 8 h 835"/>
                <a:gd name="T4" fmla="*/ 0 w 15"/>
                <a:gd name="T5" fmla="*/ 835 h 835"/>
                <a:gd name="T6" fmla="*/ 15 w 15"/>
                <a:gd name="T7" fmla="*/ 835 h 835"/>
                <a:gd name="T8" fmla="*/ 15 w 15"/>
                <a:gd name="T9" fmla="*/ 8 h 835"/>
                <a:gd name="T10" fmla="*/ 15 w 15"/>
                <a:gd name="T11" fmla="*/ 8 h 835"/>
                <a:gd name="T12" fmla="*/ 15 w 15"/>
                <a:gd name="T13" fmla="*/ 8 h 835"/>
                <a:gd name="T14" fmla="*/ 12 w 15"/>
                <a:gd name="T15" fmla="*/ 3 h 835"/>
                <a:gd name="T16" fmla="*/ 7 w 15"/>
                <a:gd name="T17" fmla="*/ 0 h 835"/>
                <a:gd name="T18" fmla="*/ 3 w 15"/>
                <a:gd name="T19" fmla="*/ 3 h 835"/>
                <a:gd name="T20" fmla="*/ 0 w 15"/>
                <a:gd name="T21" fmla="*/ 8 h 8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 h="835">
                  <a:moveTo>
                    <a:pt x="0" y="8"/>
                  </a:moveTo>
                  <a:lnTo>
                    <a:pt x="0" y="8"/>
                  </a:lnTo>
                  <a:lnTo>
                    <a:pt x="0" y="835"/>
                  </a:lnTo>
                  <a:lnTo>
                    <a:pt x="15" y="835"/>
                  </a:lnTo>
                  <a:lnTo>
                    <a:pt x="15" y="8"/>
                  </a:lnTo>
                  <a:lnTo>
                    <a:pt x="15" y="8"/>
                  </a:lnTo>
                  <a:lnTo>
                    <a:pt x="15" y="8"/>
                  </a:lnTo>
                  <a:lnTo>
                    <a:pt x="12" y="3"/>
                  </a:lnTo>
                  <a:lnTo>
                    <a:pt x="7" y="0"/>
                  </a:lnTo>
                  <a:lnTo>
                    <a:pt x="3" y="3"/>
                  </a:lnTo>
                  <a:lnTo>
                    <a:pt x="0" y="8"/>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95285" name="Freeform 21"/>
            <p:cNvSpPr>
              <a:spLocks/>
            </p:cNvSpPr>
            <p:nvPr/>
          </p:nvSpPr>
          <p:spPr bwMode="auto">
            <a:xfrm>
              <a:off x="2338" y="3066"/>
              <a:ext cx="158" cy="149"/>
            </a:xfrm>
            <a:custGeom>
              <a:avLst/>
              <a:gdLst>
                <a:gd name="T0" fmla="*/ 150 w 158"/>
                <a:gd name="T1" fmla="*/ 0 h 149"/>
                <a:gd name="T2" fmla="*/ 150 w 158"/>
                <a:gd name="T3" fmla="*/ 0 h 149"/>
                <a:gd name="T4" fmla="*/ 122 w 158"/>
                <a:gd name="T5" fmla="*/ 5 h 149"/>
                <a:gd name="T6" fmla="*/ 94 w 158"/>
                <a:gd name="T7" fmla="*/ 12 h 149"/>
                <a:gd name="T8" fmla="*/ 67 w 158"/>
                <a:gd name="T9" fmla="*/ 25 h 149"/>
                <a:gd name="T10" fmla="*/ 45 w 158"/>
                <a:gd name="T11" fmla="*/ 45 h 149"/>
                <a:gd name="T12" fmla="*/ 25 w 158"/>
                <a:gd name="T13" fmla="*/ 67 h 149"/>
                <a:gd name="T14" fmla="*/ 13 w 158"/>
                <a:gd name="T15" fmla="*/ 92 h 149"/>
                <a:gd name="T16" fmla="*/ 4 w 158"/>
                <a:gd name="T17" fmla="*/ 119 h 149"/>
                <a:gd name="T18" fmla="*/ 0 w 158"/>
                <a:gd name="T19" fmla="*/ 149 h 149"/>
                <a:gd name="T20" fmla="*/ 15 w 158"/>
                <a:gd name="T21" fmla="*/ 149 h 149"/>
                <a:gd name="T22" fmla="*/ 16 w 158"/>
                <a:gd name="T23" fmla="*/ 122 h 149"/>
                <a:gd name="T24" fmla="*/ 25 w 158"/>
                <a:gd name="T25" fmla="*/ 95 h 149"/>
                <a:gd name="T26" fmla="*/ 37 w 158"/>
                <a:gd name="T27" fmla="*/ 73 h 149"/>
                <a:gd name="T28" fmla="*/ 54 w 158"/>
                <a:gd name="T29" fmla="*/ 54 h 149"/>
                <a:gd name="T30" fmla="*/ 73 w 158"/>
                <a:gd name="T31" fmla="*/ 37 h 149"/>
                <a:gd name="T32" fmla="*/ 97 w 158"/>
                <a:gd name="T33" fmla="*/ 24 h 149"/>
                <a:gd name="T34" fmla="*/ 122 w 158"/>
                <a:gd name="T35" fmla="*/ 16 h 149"/>
                <a:gd name="T36" fmla="*/ 150 w 158"/>
                <a:gd name="T37" fmla="*/ 15 h 149"/>
                <a:gd name="T38" fmla="*/ 150 w 158"/>
                <a:gd name="T39" fmla="*/ 15 h 149"/>
                <a:gd name="T40" fmla="*/ 150 w 158"/>
                <a:gd name="T41" fmla="*/ 15 h 149"/>
                <a:gd name="T42" fmla="*/ 155 w 158"/>
                <a:gd name="T43" fmla="*/ 12 h 149"/>
                <a:gd name="T44" fmla="*/ 158 w 158"/>
                <a:gd name="T45" fmla="*/ 7 h 149"/>
                <a:gd name="T46" fmla="*/ 155 w 158"/>
                <a:gd name="T47" fmla="*/ 3 h 149"/>
                <a:gd name="T48" fmla="*/ 150 w 158"/>
                <a:gd name="T49" fmla="*/ 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8" h="149">
                  <a:moveTo>
                    <a:pt x="150" y="0"/>
                  </a:moveTo>
                  <a:lnTo>
                    <a:pt x="150" y="0"/>
                  </a:lnTo>
                  <a:lnTo>
                    <a:pt x="122" y="5"/>
                  </a:lnTo>
                  <a:lnTo>
                    <a:pt x="94" y="12"/>
                  </a:lnTo>
                  <a:lnTo>
                    <a:pt x="67" y="25"/>
                  </a:lnTo>
                  <a:lnTo>
                    <a:pt x="45" y="45"/>
                  </a:lnTo>
                  <a:lnTo>
                    <a:pt x="25" y="67"/>
                  </a:lnTo>
                  <a:lnTo>
                    <a:pt x="13" y="92"/>
                  </a:lnTo>
                  <a:lnTo>
                    <a:pt x="4" y="119"/>
                  </a:lnTo>
                  <a:lnTo>
                    <a:pt x="0" y="149"/>
                  </a:lnTo>
                  <a:lnTo>
                    <a:pt x="15" y="149"/>
                  </a:lnTo>
                  <a:lnTo>
                    <a:pt x="16" y="122"/>
                  </a:lnTo>
                  <a:lnTo>
                    <a:pt x="25" y="95"/>
                  </a:lnTo>
                  <a:lnTo>
                    <a:pt x="37" y="73"/>
                  </a:lnTo>
                  <a:lnTo>
                    <a:pt x="54" y="54"/>
                  </a:lnTo>
                  <a:lnTo>
                    <a:pt x="73" y="37"/>
                  </a:lnTo>
                  <a:lnTo>
                    <a:pt x="97" y="24"/>
                  </a:lnTo>
                  <a:lnTo>
                    <a:pt x="122" y="16"/>
                  </a:lnTo>
                  <a:lnTo>
                    <a:pt x="150" y="15"/>
                  </a:lnTo>
                  <a:lnTo>
                    <a:pt x="150" y="15"/>
                  </a:lnTo>
                  <a:lnTo>
                    <a:pt x="150" y="15"/>
                  </a:lnTo>
                  <a:lnTo>
                    <a:pt x="155" y="12"/>
                  </a:lnTo>
                  <a:lnTo>
                    <a:pt x="158" y="7"/>
                  </a:lnTo>
                  <a:lnTo>
                    <a:pt x="155" y="3"/>
                  </a:lnTo>
                  <a:lnTo>
                    <a:pt x="150" y="0"/>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95286" name="Freeform 22"/>
            <p:cNvSpPr>
              <a:spLocks/>
            </p:cNvSpPr>
            <p:nvPr/>
          </p:nvSpPr>
          <p:spPr bwMode="auto">
            <a:xfrm>
              <a:off x="2488" y="3066"/>
              <a:ext cx="836" cy="15"/>
            </a:xfrm>
            <a:custGeom>
              <a:avLst/>
              <a:gdLst>
                <a:gd name="T0" fmla="*/ 829 w 836"/>
                <a:gd name="T1" fmla="*/ 0 h 15"/>
                <a:gd name="T2" fmla="*/ 829 w 836"/>
                <a:gd name="T3" fmla="*/ 0 h 15"/>
                <a:gd name="T4" fmla="*/ 0 w 836"/>
                <a:gd name="T5" fmla="*/ 0 h 15"/>
                <a:gd name="T6" fmla="*/ 0 w 836"/>
                <a:gd name="T7" fmla="*/ 15 h 15"/>
                <a:gd name="T8" fmla="*/ 829 w 836"/>
                <a:gd name="T9" fmla="*/ 15 h 15"/>
                <a:gd name="T10" fmla="*/ 829 w 836"/>
                <a:gd name="T11" fmla="*/ 15 h 15"/>
                <a:gd name="T12" fmla="*/ 829 w 836"/>
                <a:gd name="T13" fmla="*/ 15 h 15"/>
                <a:gd name="T14" fmla="*/ 833 w 836"/>
                <a:gd name="T15" fmla="*/ 12 h 15"/>
                <a:gd name="T16" fmla="*/ 836 w 836"/>
                <a:gd name="T17" fmla="*/ 7 h 15"/>
                <a:gd name="T18" fmla="*/ 833 w 836"/>
                <a:gd name="T19" fmla="*/ 3 h 15"/>
                <a:gd name="T20" fmla="*/ 829 w 836"/>
                <a:gd name="T21"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36" h="15">
                  <a:moveTo>
                    <a:pt x="829" y="0"/>
                  </a:moveTo>
                  <a:lnTo>
                    <a:pt x="829" y="0"/>
                  </a:lnTo>
                  <a:lnTo>
                    <a:pt x="0" y="0"/>
                  </a:lnTo>
                  <a:lnTo>
                    <a:pt x="0" y="15"/>
                  </a:lnTo>
                  <a:lnTo>
                    <a:pt x="829" y="15"/>
                  </a:lnTo>
                  <a:lnTo>
                    <a:pt x="829" y="15"/>
                  </a:lnTo>
                  <a:lnTo>
                    <a:pt x="829" y="15"/>
                  </a:lnTo>
                  <a:lnTo>
                    <a:pt x="833" y="12"/>
                  </a:lnTo>
                  <a:lnTo>
                    <a:pt x="836" y="7"/>
                  </a:lnTo>
                  <a:lnTo>
                    <a:pt x="833" y="3"/>
                  </a:lnTo>
                  <a:lnTo>
                    <a:pt x="829" y="0"/>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95287" name="Freeform 23"/>
            <p:cNvSpPr>
              <a:spLocks/>
            </p:cNvSpPr>
            <p:nvPr/>
          </p:nvSpPr>
          <p:spPr bwMode="auto">
            <a:xfrm>
              <a:off x="3317" y="3066"/>
              <a:ext cx="150" cy="155"/>
            </a:xfrm>
            <a:custGeom>
              <a:avLst/>
              <a:gdLst>
                <a:gd name="T0" fmla="*/ 150 w 150"/>
                <a:gd name="T1" fmla="*/ 149 h 155"/>
                <a:gd name="T2" fmla="*/ 150 w 150"/>
                <a:gd name="T3" fmla="*/ 149 h 155"/>
                <a:gd name="T4" fmla="*/ 146 w 150"/>
                <a:gd name="T5" fmla="*/ 119 h 155"/>
                <a:gd name="T6" fmla="*/ 137 w 150"/>
                <a:gd name="T7" fmla="*/ 92 h 155"/>
                <a:gd name="T8" fmla="*/ 125 w 150"/>
                <a:gd name="T9" fmla="*/ 67 h 155"/>
                <a:gd name="T10" fmla="*/ 105 w 150"/>
                <a:gd name="T11" fmla="*/ 45 h 155"/>
                <a:gd name="T12" fmla="*/ 83 w 150"/>
                <a:gd name="T13" fmla="*/ 25 h 155"/>
                <a:gd name="T14" fmla="*/ 56 w 150"/>
                <a:gd name="T15" fmla="*/ 12 h 155"/>
                <a:gd name="T16" fmla="*/ 28 w 150"/>
                <a:gd name="T17" fmla="*/ 5 h 155"/>
                <a:gd name="T18" fmla="*/ 0 w 150"/>
                <a:gd name="T19" fmla="*/ 0 h 155"/>
                <a:gd name="T20" fmla="*/ 0 w 150"/>
                <a:gd name="T21" fmla="*/ 15 h 155"/>
                <a:gd name="T22" fmla="*/ 28 w 150"/>
                <a:gd name="T23" fmla="*/ 16 h 155"/>
                <a:gd name="T24" fmla="*/ 53 w 150"/>
                <a:gd name="T25" fmla="*/ 24 h 155"/>
                <a:gd name="T26" fmla="*/ 77 w 150"/>
                <a:gd name="T27" fmla="*/ 37 h 155"/>
                <a:gd name="T28" fmla="*/ 96 w 150"/>
                <a:gd name="T29" fmla="*/ 54 h 155"/>
                <a:gd name="T30" fmla="*/ 113 w 150"/>
                <a:gd name="T31" fmla="*/ 73 h 155"/>
                <a:gd name="T32" fmla="*/ 125 w 150"/>
                <a:gd name="T33" fmla="*/ 95 h 155"/>
                <a:gd name="T34" fmla="*/ 134 w 150"/>
                <a:gd name="T35" fmla="*/ 122 h 155"/>
                <a:gd name="T36" fmla="*/ 135 w 150"/>
                <a:gd name="T37" fmla="*/ 149 h 155"/>
                <a:gd name="T38" fmla="*/ 135 w 150"/>
                <a:gd name="T39" fmla="*/ 149 h 155"/>
                <a:gd name="T40" fmla="*/ 135 w 150"/>
                <a:gd name="T41" fmla="*/ 149 h 155"/>
                <a:gd name="T42" fmla="*/ 138 w 150"/>
                <a:gd name="T43" fmla="*/ 153 h 155"/>
                <a:gd name="T44" fmla="*/ 143 w 150"/>
                <a:gd name="T45" fmla="*/ 155 h 155"/>
                <a:gd name="T46" fmla="*/ 147 w 150"/>
                <a:gd name="T47" fmla="*/ 153 h 155"/>
                <a:gd name="T48" fmla="*/ 150 w 150"/>
                <a:gd name="T49" fmla="*/ 149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0" h="155">
                  <a:moveTo>
                    <a:pt x="150" y="149"/>
                  </a:moveTo>
                  <a:lnTo>
                    <a:pt x="150" y="149"/>
                  </a:lnTo>
                  <a:lnTo>
                    <a:pt x="146" y="119"/>
                  </a:lnTo>
                  <a:lnTo>
                    <a:pt x="137" y="92"/>
                  </a:lnTo>
                  <a:lnTo>
                    <a:pt x="125" y="67"/>
                  </a:lnTo>
                  <a:lnTo>
                    <a:pt x="105" y="45"/>
                  </a:lnTo>
                  <a:lnTo>
                    <a:pt x="83" y="25"/>
                  </a:lnTo>
                  <a:lnTo>
                    <a:pt x="56" y="12"/>
                  </a:lnTo>
                  <a:lnTo>
                    <a:pt x="28" y="5"/>
                  </a:lnTo>
                  <a:lnTo>
                    <a:pt x="0" y="0"/>
                  </a:lnTo>
                  <a:lnTo>
                    <a:pt x="0" y="15"/>
                  </a:lnTo>
                  <a:lnTo>
                    <a:pt x="28" y="16"/>
                  </a:lnTo>
                  <a:lnTo>
                    <a:pt x="53" y="24"/>
                  </a:lnTo>
                  <a:lnTo>
                    <a:pt x="77" y="37"/>
                  </a:lnTo>
                  <a:lnTo>
                    <a:pt x="96" y="54"/>
                  </a:lnTo>
                  <a:lnTo>
                    <a:pt x="113" y="73"/>
                  </a:lnTo>
                  <a:lnTo>
                    <a:pt x="125" y="95"/>
                  </a:lnTo>
                  <a:lnTo>
                    <a:pt x="134" y="122"/>
                  </a:lnTo>
                  <a:lnTo>
                    <a:pt x="135" y="149"/>
                  </a:lnTo>
                  <a:lnTo>
                    <a:pt x="135" y="149"/>
                  </a:lnTo>
                  <a:lnTo>
                    <a:pt x="135" y="149"/>
                  </a:lnTo>
                  <a:lnTo>
                    <a:pt x="138" y="153"/>
                  </a:lnTo>
                  <a:lnTo>
                    <a:pt x="143" y="155"/>
                  </a:lnTo>
                  <a:lnTo>
                    <a:pt x="147" y="153"/>
                  </a:lnTo>
                  <a:lnTo>
                    <a:pt x="150" y="149"/>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95288" name="Freeform 24"/>
            <p:cNvSpPr>
              <a:spLocks/>
            </p:cNvSpPr>
            <p:nvPr/>
          </p:nvSpPr>
          <p:spPr bwMode="auto">
            <a:xfrm>
              <a:off x="3452" y="3215"/>
              <a:ext cx="15" cy="833"/>
            </a:xfrm>
            <a:custGeom>
              <a:avLst/>
              <a:gdLst>
                <a:gd name="T0" fmla="*/ 15 w 15"/>
                <a:gd name="T1" fmla="*/ 827 h 833"/>
                <a:gd name="T2" fmla="*/ 15 w 15"/>
                <a:gd name="T3" fmla="*/ 827 h 833"/>
                <a:gd name="T4" fmla="*/ 15 w 15"/>
                <a:gd name="T5" fmla="*/ 0 h 833"/>
                <a:gd name="T6" fmla="*/ 0 w 15"/>
                <a:gd name="T7" fmla="*/ 0 h 833"/>
                <a:gd name="T8" fmla="*/ 0 w 15"/>
                <a:gd name="T9" fmla="*/ 827 h 833"/>
                <a:gd name="T10" fmla="*/ 0 w 15"/>
                <a:gd name="T11" fmla="*/ 827 h 833"/>
                <a:gd name="T12" fmla="*/ 0 w 15"/>
                <a:gd name="T13" fmla="*/ 827 h 833"/>
                <a:gd name="T14" fmla="*/ 3 w 15"/>
                <a:gd name="T15" fmla="*/ 832 h 833"/>
                <a:gd name="T16" fmla="*/ 8 w 15"/>
                <a:gd name="T17" fmla="*/ 833 h 833"/>
                <a:gd name="T18" fmla="*/ 12 w 15"/>
                <a:gd name="T19" fmla="*/ 832 h 833"/>
                <a:gd name="T20" fmla="*/ 15 w 15"/>
                <a:gd name="T21" fmla="*/ 827 h 8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 h="833">
                  <a:moveTo>
                    <a:pt x="15" y="827"/>
                  </a:moveTo>
                  <a:lnTo>
                    <a:pt x="15" y="827"/>
                  </a:lnTo>
                  <a:lnTo>
                    <a:pt x="15" y="0"/>
                  </a:lnTo>
                  <a:lnTo>
                    <a:pt x="0" y="0"/>
                  </a:lnTo>
                  <a:lnTo>
                    <a:pt x="0" y="827"/>
                  </a:lnTo>
                  <a:lnTo>
                    <a:pt x="0" y="827"/>
                  </a:lnTo>
                  <a:lnTo>
                    <a:pt x="0" y="827"/>
                  </a:lnTo>
                  <a:lnTo>
                    <a:pt x="3" y="832"/>
                  </a:lnTo>
                  <a:lnTo>
                    <a:pt x="8" y="833"/>
                  </a:lnTo>
                  <a:lnTo>
                    <a:pt x="12" y="832"/>
                  </a:lnTo>
                  <a:lnTo>
                    <a:pt x="15" y="827"/>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95289" name="Freeform 25"/>
            <p:cNvSpPr>
              <a:spLocks/>
            </p:cNvSpPr>
            <p:nvPr/>
          </p:nvSpPr>
          <p:spPr bwMode="auto">
            <a:xfrm>
              <a:off x="2281" y="3685"/>
              <a:ext cx="562" cy="586"/>
            </a:xfrm>
            <a:custGeom>
              <a:avLst/>
              <a:gdLst>
                <a:gd name="T0" fmla="*/ 449 w 562"/>
                <a:gd name="T1" fmla="*/ 490 h 586"/>
                <a:gd name="T2" fmla="*/ 458 w 562"/>
                <a:gd name="T3" fmla="*/ 469 h 586"/>
                <a:gd name="T4" fmla="*/ 468 w 562"/>
                <a:gd name="T5" fmla="*/ 449 h 586"/>
                <a:gd name="T6" fmla="*/ 479 w 562"/>
                <a:gd name="T7" fmla="*/ 432 h 586"/>
                <a:gd name="T8" fmla="*/ 492 w 562"/>
                <a:gd name="T9" fmla="*/ 418 h 586"/>
                <a:gd name="T10" fmla="*/ 499 w 562"/>
                <a:gd name="T11" fmla="*/ 411 h 586"/>
                <a:gd name="T12" fmla="*/ 507 w 562"/>
                <a:gd name="T13" fmla="*/ 406 h 586"/>
                <a:gd name="T14" fmla="*/ 516 w 562"/>
                <a:gd name="T15" fmla="*/ 402 h 586"/>
                <a:gd name="T16" fmla="*/ 525 w 562"/>
                <a:gd name="T17" fmla="*/ 399 h 586"/>
                <a:gd name="T18" fmla="*/ 534 w 562"/>
                <a:gd name="T19" fmla="*/ 397 h 586"/>
                <a:gd name="T20" fmla="*/ 543 w 562"/>
                <a:gd name="T21" fmla="*/ 399 h 586"/>
                <a:gd name="T22" fmla="*/ 551 w 562"/>
                <a:gd name="T23" fmla="*/ 402 h 586"/>
                <a:gd name="T24" fmla="*/ 562 w 562"/>
                <a:gd name="T25" fmla="*/ 406 h 586"/>
                <a:gd name="T26" fmla="*/ 549 w 562"/>
                <a:gd name="T27" fmla="*/ 396 h 586"/>
                <a:gd name="T28" fmla="*/ 528 w 562"/>
                <a:gd name="T29" fmla="*/ 380 h 586"/>
                <a:gd name="T30" fmla="*/ 501 w 562"/>
                <a:gd name="T31" fmla="*/ 357 h 586"/>
                <a:gd name="T32" fmla="*/ 468 w 562"/>
                <a:gd name="T33" fmla="*/ 332 h 586"/>
                <a:gd name="T34" fmla="*/ 431 w 562"/>
                <a:gd name="T35" fmla="*/ 302 h 586"/>
                <a:gd name="T36" fmla="*/ 392 w 562"/>
                <a:gd name="T37" fmla="*/ 271 h 586"/>
                <a:gd name="T38" fmla="*/ 350 w 562"/>
                <a:gd name="T39" fmla="*/ 238 h 586"/>
                <a:gd name="T40" fmla="*/ 307 w 562"/>
                <a:gd name="T41" fmla="*/ 204 h 586"/>
                <a:gd name="T42" fmla="*/ 265 w 562"/>
                <a:gd name="T43" fmla="*/ 170 h 586"/>
                <a:gd name="T44" fmla="*/ 224 w 562"/>
                <a:gd name="T45" fmla="*/ 137 h 586"/>
                <a:gd name="T46" fmla="*/ 187 w 562"/>
                <a:gd name="T47" fmla="*/ 106 h 586"/>
                <a:gd name="T48" fmla="*/ 151 w 562"/>
                <a:gd name="T49" fmla="*/ 77 h 586"/>
                <a:gd name="T50" fmla="*/ 121 w 562"/>
                <a:gd name="T51" fmla="*/ 54 h 586"/>
                <a:gd name="T52" fmla="*/ 96 w 562"/>
                <a:gd name="T53" fmla="*/ 34 h 586"/>
                <a:gd name="T54" fmla="*/ 78 w 562"/>
                <a:gd name="T55" fmla="*/ 19 h 586"/>
                <a:gd name="T56" fmla="*/ 69 w 562"/>
                <a:gd name="T57" fmla="*/ 11 h 586"/>
                <a:gd name="T58" fmla="*/ 57 w 562"/>
                <a:gd name="T59" fmla="*/ 3 h 586"/>
                <a:gd name="T60" fmla="*/ 44 w 562"/>
                <a:gd name="T61" fmla="*/ 0 h 586"/>
                <a:gd name="T62" fmla="*/ 29 w 562"/>
                <a:gd name="T63" fmla="*/ 2 h 586"/>
                <a:gd name="T64" fmla="*/ 17 w 562"/>
                <a:gd name="T65" fmla="*/ 8 h 586"/>
                <a:gd name="T66" fmla="*/ 6 w 562"/>
                <a:gd name="T67" fmla="*/ 18 h 586"/>
                <a:gd name="T68" fmla="*/ 0 w 562"/>
                <a:gd name="T69" fmla="*/ 33 h 586"/>
                <a:gd name="T70" fmla="*/ 2 w 562"/>
                <a:gd name="T71" fmla="*/ 51 h 586"/>
                <a:gd name="T72" fmla="*/ 11 w 562"/>
                <a:gd name="T73" fmla="*/ 73 h 586"/>
                <a:gd name="T74" fmla="*/ 21 w 562"/>
                <a:gd name="T75" fmla="*/ 88 h 586"/>
                <a:gd name="T76" fmla="*/ 38 w 562"/>
                <a:gd name="T77" fmla="*/ 112 h 586"/>
                <a:gd name="T78" fmla="*/ 60 w 562"/>
                <a:gd name="T79" fmla="*/ 140 h 586"/>
                <a:gd name="T80" fmla="*/ 88 w 562"/>
                <a:gd name="T81" fmla="*/ 174 h 586"/>
                <a:gd name="T82" fmla="*/ 119 w 562"/>
                <a:gd name="T83" fmla="*/ 211 h 586"/>
                <a:gd name="T84" fmla="*/ 152 w 562"/>
                <a:gd name="T85" fmla="*/ 253 h 586"/>
                <a:gd name="T86" fmla="*/ 188 w 562"/>
                <a:gd name="T87" fmla="*/ 296 h 586"/>
                <a:gd name="T88" fmla="*/ 225 w 562"/>
                <a:gd name="T89" fmla="*/ 339 h 586"/>
                <a:gd name="T90" fmla="*/ 263 w 562"/>
                <a:gd name="T91" fmla="*/ 383 h 586"/>
                <a:gd name="T92" fmla="*/ 298 w 562"/>
                <a:gd name="T93" fmla="*/ 424 h 586"/>
                <a:gd name="T94" fmla="*/ 331 w 562"/>
                <a:gd name="T95" fmla="*/ 464 h 586"/>
                <a:gd name="T96" fmla="*/ 362 w 562"/>
                <a:gd name="T97" fmla="*/ 500 h 586"/>
                <a:gd name="T98" fmla="*/ 391 w 562"/>
                <a:gd name="T99" fmla="*/ 531 h 586"/>
                <a:gd name="T100" fmla="*/ 413 w 562"/>
                <a:gd name="T101" fmla="*/ 557 h 586"/>
                <a:gd name="T102" fmla="*/ 429 w 562"/>
                <a:gd name="T103" fmla="*/ 576 h 586"/>
                <a:gd name="T104" fmla="*/ 440 w 562"/>
                <a:gd name="T105" fmla="*/ 586 h 586"/>
                <a:gd name="T106" fmla="*/ 435 w 562"/>
                <a:gd name="T107" fmla="*/ 569 h 586"/>
                <a:gd name="T108" fmla="*/ 435 w 562"/>
                <a:gd name="T109" fmla="*/ 546 h 586"/>
                <a:gd name="T110" fmla="*/ 440 w 562"/>
                <a:gd name="T111" fmla="*/ 518 h 586"/>
                <a:gd name="T112" fmla="*/ 449 w 562"/>
                <a:gd name="T113" fmla="*/ 490 h 5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62" h="586">
                  <a:moveTo>
                    <a:pt x="449" y="490"/>
                  </a:moveTo>
                  <a:lnTo>
                    <a:pt x="458" y="469"/>
                  </a:lnTo>
                  <a:lnTo>
                    <a:pt x="468" y="449"/>
                  </a:lnTo>
                  <a:lnTo>
                    <a:pt x="479" y="432"/>
                  </a:lnTo>
                  <a:lnTo>
                    <a:pt x="492" y="418"/>
                  </a:lnTo>
                  <a:lnTo>
                    <a:pt x="499" y="411"/>
                  </a:lnTo>
                  <a:lnTo>
                    <a:pt x="507" y="406"/>
                  </a:lnTo>
                  <a:lnTo>
                    <a:pt x="516" y="402"/>
                  </a:lnTo>
                  <a:lnTo>
                    <a:pt x="525" y="399"/>
                  </a:lnTo>
                  <a:lnTo>
                    <a:pt x="534" y="397"/>
                  </a:lnTo>
                  <a:lnTo>
                    <a:pt x="543" y="399"/>
                  </a:lnTo>
                  <a:lnTo>
                    <a:pt x="551" y="402"/>
                  </a:lnTo>
                  <a:lnTo>
                    <a:pt x="562" y="406"/>
                  </a:lnTo>
                  <a:lnTo>
                    <a:pt x="549" y="396"/>
                  </a:lnTo>
                  <a:lnTo>
                    <a:pt x="528" y="380"/>
                  </a:lnTo>
                  <a:lnTo>
                    <a:pt x="501" y="357"/>
                  </a:lnTo>
                  <a:lnTo>
                    <a:pt x="468" y="332"/>
                  </a:lnTo>
                  <a:lnTo>
                    <a:pt x="431" y="302"/>
                  </a:lnTo>
                  <a:lnTo>
                    <a:pt x="392" y="271"/>
                  </a:lnTo>
                  <a:lnTo>
                    <a:pt x="350" y="238"/>
                  </a:lnTo>
                  <a:lnTo>
                    <a:pt x="307" y="204"/>
                  </a:lnTo>
                  <a:lnTo>
                    <a:pt x="265" y="170"/>
                  </a:lnTo>
                  <a:lnTo>
                    <a:pt x="224" y="137"/>
                  </a:lnTo>
                  <a:lnTo>
                    <a:pt x="187" y="106"/>
                  </a:lnTo>
                  <a:lnTo>
                    <a:pt x="151" y="77"/>
                  </a:lnTo>
                  <a:lnTo>
                    <a:pt x="121" y="54"/>
                  </a:lnTo>
                  <a:lnTo>
                    <a:pt x="96" y="34"/>
                  </a:lnTo>
                  <a:lnTo>
                    <a:pt x="78" y="19"/>
                  </a:lnTo>
                  <a:lnTo>
                    <a:pt x="69" y="11"/>
                  </a:lnTo>
                  <a:lnTo>
                    <a:pt x="57" y="3"/>
                  </a:lnTo>
                  <a:lnTo>
                    <a:pt x="44" y="0"/>
                  </a:lnTo>
                  <a:lnTo>
                    <a:pt x="29" y="2"/>
                  </a:lnTo>
                  <a:lnTo>
                    <a:pt x="17" y="8"/>
                  </a:lnTo>
                  <a:lnTo>
                    <a:pt x="6" y="18"/>
                  </a:lnTo>
                  <a:lnTo>
                    <a:pt x="0" y="33"/>
                  </a:lnTo>
                  <a:lnTo>
                    <a:pt x="2" y="51"/>
                  </a:lnTo>
                  <a:lnTo>
                    <a:pt x="11" y="73"/>
                  </a:lnTo>
                  <a:lnTo>
                    <a:pt x="21" y="88"/>
                  </a:lnTo>
                  <a:lnTo>
                    <a:pt x="38" y="112"/>
                  </a:lnTo>
                  <a:lnTo>
                    <a:pt x="60" y="140"/>
                  </a:lnTo>
                  <a:lnTo>
                    <a:pt x="88" y="174"/>
                  </a:lnTo>
                  <a:lnTo>
                    <a:pt x="119" y="211"/>
                  </a:lnTo>
                  <a:lnTo>
                    <a:pt x="152" y="253"/>
                  </a:lnTo>
                  <a:lnTo>
                    <a:pt x="188" y="296"/>
                  </a:lnTo>
                  <a:lnTo>
                    <a:pt x="225" y="339"/>
                  </a:lnTo>
                  <a:lnTo>
                    <a:pt x="263" y="383"/>
                  </a:lnTo>
                  <a:lnTo>
                    <a:pt x="298" y="424"/>
                  </a:lnTo>
                  <a:lnTo>
                    <a:pt x="331" y="464"/>
                  </a:lnTo>
                  <a:lnTo>
                    <a:pt x="362" y="500"/>
                  </a:lnTo>
                  <a:lnTo>
                    <a:pt x="391" y="531"/>
                  </a:lnTo>
                  <a:lnTo>
                    <a:pt x="413" y="557"/>
                  </a:lnTo>
                  <a:lnTo>
                    <a:pt x="429" y="576"/>
                  </a:lnTo>
                  <a:lnTo>
                    <a:pt x="440" y="586"/>
                  </a:lnTo>
                  <a:lnTo>
                    <a:pt x="435" y="569"/>
                  </a:lnTo>
                  <a:lnTo>
                    <a:pt x="435" y="546"/>
                  </a:lnTo>
                  <a:lnTo>
                    <a:pt x="440" y="518"/>
                  </a:lnTo>
                  <a:lnTo>
                    <a:pt x="449" y="490"/>
                  </a:lnTo>
                  <a:close/>
                </a:path>
              </a:pathLst>
            </a:custGeom>
            <a:solidFill>
              <a:srgbClr val="E0CCD6"/>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95290" name="Freeform 26"/>
            <p:cNvSpPr>
              <a:spLocks/>
            </p:cNvSpPr>
            <p:nvPr/>
          </p:nvSpPr>
          <p:spPr bwMode="auto">
            <a:xfrm>
              <a:off x="2281" y="3685"/>
              <a:ext cx="562" cy="586"/>
            </a:xfrm>
            <a:custGeom>
              <a:avLst/>
              <a:gdLst>
                <a:gd name="T0" fmla="*/ 449 w 562"/>
                <a:gd name="T1" fmla="*/ 490 h 586"/>
                <a:gd name="T2" fmla="*/ 449 w 562"/>
                <a:gd name="T3" fmla="*/ 490 h 586"/>
                <a:gd name="T4" fmla="*/ 458 w 562"/>
                <a:gd name="T5" fmla="*/ 469 h 586"/>
                <a:gd name="T6" fmla="*/ 468 w 562"/>
                <a:gd name="T7" fmla="*/ 449 h 586"/>
                <a:gd name="T8" fmla="*/ 479 w 562"/>
                <a:gd name="T9" fmla="*/ 432 h 586"/>
                <a:gd name="T10" fmla="*/ 492 w 562"/>
                <a:gd name="T11" fmla="*/ 418 h 586"/>
                <a:gd name="T12" fmla="*/ 492 w 562"/>
                <a:gd name="T13" fmla="*/ 418 h 586"/>
                <a:gd name="T14" fmla="*/ 499 w 562"/>
                <a:gd name="T15" fmla="*/ 411 h 586"/>
                <a:gd name="T16" fmla="*/ 507 w 562"/>
                <a:gd name="T17" fmla="*/ 406 h 586"/>
                <a:gd name="T18" fmla="*/ 516 w 562"/>
                <a:gd name="T19" fmla="*/ 402 h 586"/>
                <a:gd name="T20" fmla="*/ 525 w 562"/>
                <a:gd name="T21" fmla="*/ 399 h 586"/>
                <a:gd name="T22" fmla="*/ 534 w 562"/>
                <a:gd name="T23" fmla="*/ 397 h 586"/>
                <a:gd name="T24" fmla="*/ 543 w 562"/>
                <a:gd name="T25" fmla="*/ 399 h 586"/>
                <a:gd name="T26" fmla="*/ 551 w 562"/>
                <a:gd name="T27" fmla="*/ 402 h 586"/>
                <a:gd name="T28" fmla="*/ 562 w 562"/>
                <a:gd name="T29" fmla="*/ 406 h 586"/>
                <a:gd name="T30" fmla="*/ 562 w 562"/>
                <a:gd name="T31" fmla="*/ 406 h 586"/>
                <a:gd name="T32" fmla="*/ 549 w 562"/>
                <a:gd name="T33" fmla="*/ 396 h 586"/>
                <a:gd name="T34" fmla="*/ 528 w 562"/>
                <a:gd name="T35" fmla="*/ 380 h 586"/>
                <a:gd name="T36" fmla="*/ 501 w 562"/>
                <a:gd name="T37" fmla="*/ 357 h 586"/>
                <a:gd name="T38" fmla="*/ 468 w 562"/>
                <a:gd name="T39" fmla="*/ 332 h 586"/>
                <a:gd name="T40" fmla="*/ 431 w 562"/>
                <a:gd name="T41" fmla="*/ 302 h 586"/>
                <a:gd name="T42" fmla="*/ 392 w 562"/>
                <a:gd name="T43" fmla="*/ 271 h 586"/>
                <a:gd name="T44" fmla="*/ 350 w 562"/>
                <a:gd name="T45" fmla="*/ 238 h 586"/>
                <a:gd name="T46" fmla="*/ 307 w 562"/>
                <a:gd name="T47" fmla="*/ 204 h 586"/>
                <a:gd name="T48" fmla="*/ 265 w 562"/>
                <a:gd name="T49" fmla="*/ 170 h 586"/>
                <a:gd name="T50" fmla="*/ 224 w 562"/>
                <a:gd name="T51" fmla="*/ 137 h 586"/>
                <a:gd name="T52" fmla="*/ 187 w 562"/>
                <a:gd name="T53" fmla="*/ 106 h 586"/>
                <a:gd name="T54" fmla="*/ 151 w 562"/>
                <a:gd name="T55" fmla="*/ 77 h 586"/>
                <a:gd name="T56" fmla="*/ 121 w 562"/>
                <a:gd name="T57" fmla="*/ 54 h 586"/>
                <a:gd name="T58" fmla="*/ 96 w 562"/>
                <a:gd name="T59" fmla="*/ 34 h 586"/>
                <a:gd name="T60" fmla="*/ 78 w 562"/>
                <a:gd name="T61" fmla="*/ 19 h 586"/>
                <a:gd name="T62" fmla="*/ 69 w 562"/>
                <a:gd name="T63" fmla="*/ 11 h 586"/>
                <a:gd name="T64" fmla="*/ 69 w 562"/>
                <a:gd name="T65" fmla="*/ 11 h 586"/>
                <a:gd name="T66" fmla="*/ 57 w 562"/>
                <a:gd name="T67" fmla="*/ 3 h 586"/>
                <a:gd name="T68" fmla="*/ 44 w 562"/>
                <a:gd name="T69" fmla="*/ 0 h 586"/>
                <a:gd name="T70" fmla="*/ 29 w 562"/>
                <a:gd name="T71" fmla="*/ 2 h 586"/>
                <a:gd name="T72" fmla="*/ 17 w 562"/>
                <a:gd name="T73" fmla="*/ 8 h 586"/>
                <a:gd name="T74" fmla="*/ 6 w 562"/>
                <a:gd name="T75" fmla="*/ 18 h 586"/>
                <a:gd name="T76" fmla="*/ 0 w 562"/>
                <a:gd name="T77" fmla="*/ 33 h 586"/>
                <a:gd name="T78" fmla="*/ 2 w 562"/>
                <a:gd name="T79" fmla="*/ 51 h 586"/>
                <a:gd name="T80" fmla="*/ 11 w 562"/>
                <a:gd name="T81" fmla="*/ 73 h 586"/>
                <a:gd name="T82" fmla="*/ 11 w 562"/>
                <a:gd name="T83" fmla="*/ 73 h 586"/>
                <a:gd name="T84" fmla="*/ 21 w 562"/>
                <a:gd name="T85" fmla="*/ 88 h 586"/>
                <a:gd name="T86" fmla="*/ 38 w 562"/>
                <a:gd name="T87" fmla="*/ 112 h 586"/>
                <a:gd name="T88" fmla="*/ 60 w 562"/>
                <a:gd name="T89" fmla="*/ 140 h 586"/>
                <a:gd name="T90" fmla="*/ 88 w 562"/>
                <a:gd name="T91" fmla="*/ 174 h 586"/>
                <a:gd name="T92" fmla="*/ 119 w 562"/>
                <a:gd name="T93" fmla="*/ 211 h 586"/>
                <a:gd name="T94" fmla="*/ 152 w 562"/>
                <a:gd name="T95" fmla="*/ 253 h 586"/>
                <a:gd name="T96" fmla="*/ 188 w 562"/>
                <a:gd name="T97" fmla="*/ 296 h 586"/>
                <a:gd name="T98" fmla="*/ 225 w 562"/>
                <a:gd name="T99" fmla="*/ 339 h 586"/>
                <a:gd name="T100" fmla="*/ 263 w 562"/>
                <a:gd name="T101" fmla="*/ 383 h 586"/>
                <a:gd name="T102" fmla="*/ 298 w 562"/>
                <a:gd name="T103" fmla="*/ 424 h 586"/>
                <a:gd name="T104" fmla="*/ 331 w 562"/>
                <a:gd name="T105" fmla="*/ 464 h 586"/>
                <a:gd name="T106" fmla="*/ 362 w 562"/>
                <a:gd name="T107" fmla="*/ 500 h 586"/>
                <a:gd name="T108" fmla="*/ 391 w 562"/>
                <a:gd name="T109" fmla="*/ 531 h 586"/>
                <a:gd name="T110" fmla="*/ 413 w 562"/>
                <a:gd name="T111" fmla="*/ 557 h 586"/>
                <a:gd name="T112" fmla="*/ 429 w 562"/>
                <a:gd name="T113" fmla="*/ 576 h 586"/>
                <a:gd name="T114" fmla="*/ 440 w 562"/>
                <a:gd name="T115" fmla="*/ 586 h 586"/>
                <a:gd name="T116" fmla="*/ 440 w 562"/>
                <a:gd name="T117" fmla="*/ 586 h 586"/>
                <a:gd name="T118" fmla="*/ 435 w 562"/>
                <a:gd name="T119" fmla="*/ 569 h 586"/>
                <a:gd name="T120" fmla="*/ 435 w 562"/>
                <a:gd name="T121" fmla="*/ 546 h 586"/>
                <a:gd name="T122" fmla="*/ 440 w 562"/>
                <a:gd name="T123" fmla="*/ 518 h 586"/>
                <a:gd name="T124" fmla="*/ 449 w 562"/>
                <a:gd name="T125" fmla="*/ 490 h 5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62" h="586">
                  <a:moveTo>
                    <a:pt x="449" y="490"/>
                  </a:moveTo>
                  <a:lnTo>
                    <a:pt x="449" y="490"/>
                  </a:lnTo>
                  <a:lnTo>
                    <a:pt x="458" y="469"/>
                  </a:lnTo>
                  <a:lnTo>
                    <a:pt x="468" y="449"/>
                  </a:lnTo>
                  <a:lnTo>
                    <a:pt x="479" y="432"/>
                  </a:lnTo>
                  <a:lnTo>
                    <a:pt x="492" y="418"/>
                  </a:lnTo>
                  <a:lnTo>
                    <a:pt x="492" y="418"/>
                  </a:lnTo>
                  <a:lnTo>
                    <a:pt x="499" y="411"/>
                  </a:lnTo>
                  <a:lnTo>
                    <a:pt x="507" y="406"/>
                  </a:lnTo>
                  <a:lnTo>
                    <a:pt x="516" y="402"/>
                  </a:lnTo>
                  <a:lnTo>
                    <a:pt x="525" y="399"/>
                  </a:lnTo>
                  <a:lnTo>
                    <a:pt x="534" y="397"/>
                  </a:lnTo>
                  <a:lnTo>
                    <a:pt x="543" y="399"/>
                  </a:lnTo>
                  <a:lnTo>
                    <a:pt x="551" y="402"/>
                  </a:lnTo>
                  <a:lnTo>
                    <a:pt x="562" y="406"/>
                  </a:lnTo>
                  <a:lnTo>
                    <a:pt x="562" y="406"/>
                  </a:lnTo>
                  <a:lnTo>
                    <a:pt x="549" y="396"/>
                  </a:lnTo>
                  <a:lnTo>
                    <a:pt x="528" y="380"/>
                  </a:lnTo>
                  <a:lnTo>
                    <a:pt x="501" y="357"/>
                  </a:lnTo>
                  <a:lnTo>
                    <a:pt x="468" y="332"/>
                  </a:lnTo>
                  <a:lnTo>
                    <a:pt x="431" y="302"/>
                  </a:lnTo>
                  <a:lnTo>
                    <a:pt x="392" y="271"/>
                  </a:lnTo>
                  <a:lnTo>
                    <a:pt x="350" y="238"/>
                  </a:lnTo>
                  <a:lnTo>
                    <a:pt x="307" y="204"/>
                  </a:lnTo>
                  <a:lnTo>
                    <a:pt x="265" y="170"/>
                  </a:lnTo>
                  <a:lnTo>
                    <a:pt x="224" y="137"/>
                  </a:lnTo>
                  <a:lnTo>
                    <a:pt x="187" y="106"/>
                  </a:lnTo>
                  <a:lnTo>
                    <a:pt x="151" y="77"/>
                  </a:lnTo>
                  <a:lnTo>
                    <a:pt x="121" y="54"/>
                  </a:lnTo>
                  <a:lnTo>
                    <a:pt x="96" y="34"/>
                  </a:lnTo>
                  <a:lnTo>
                    <a:pt x="78" y="19"/>
                  </a:lnTo>
                  <a:lnTo>
                    <a:pt x="69" y="11"/>
                  </a:lnTo>
                  <a:lnTo>
                    <a:pt x="69" y="11"/>
                  </a:lnTo>
                  <a:lnTo>
                    <a:pt x="57" y="3"/>
                  </a:lnTo>
                  <a:lnTo>
                    <a:pt x="44" y="0"/>
                  </a:lnTo>
                  <a:lnTo>
                    <a:pt x="29" y="2"/>
                  </a:lnTo>
                  <a:lnTo>
                    <a:pt x="17" y="8"/>
                  </a:lnTo>
                  <a:lnTo>
                    <a:pt x="6" y="18"/>
                  </a:lnTo>
                  <a:lnTo>
                    <a:pt x="0" y="33"/>
                  </a:lnTo>
                  <a:lnTo>
                    <a:pt x="2" y="51"/>
                  </a:lnTo>
                  <a:lnTo>
                    <a:pt x="11" y="73"/>
                  </a:lnTo>
                  <a:lnTo>
                    <a:pt x="11" y="73"/>
                  </a:lnTo>
                  <a:lnTo>
                    <a:pt x="21" y="88"/>
                  </a:lnTo>
                  <a:lnTo>
                    <a:pt x="38" y="112"/>
                  </a:lnTo>
                  <a:lnTo>
                    <a:pt x="60" y="140"/>
                  </a:lnTo>
                  <a:lnTo>
                    <a:pt x="88" y="174"/>
                  </a:lnTo>
                  <a:lnTo>
                    <a:pt x="119" y="211"/>
                  </a:lnTo>
                  <a:lnTo>
                    <a:pt x="152" y="253"/>
                  </a:lnTo>
                  <a:lnTo>
                    <a:pt x="188" y="296"/>
                  </a:lnTo>
                  <a:lnTo>
                    <a:pt x="225" y="339"/>
                  </a:lnTo>
                  <a:lnTo>
                    <a:pt x="263" y="383"/>
                  </a:lnTo>
                  <a:lnTo>
                    <a:pt x="298" y="424"/>
                  </a:lnTo>
                  <a:lnTo>
                    <a:pt x="331" y="464"/>
                  </a:lnTo>
                  <a:lnTo>
                    <a:pt x="362" y="500"/>
                  </a:lnTo>
                  <a:lnTo>
                    <a:pt x="391" y="531"/>
                  </a:lnTo>
                  <a:lnTo>
                    <a:pt x="413" y="557"/>
                  </a:lnTo>
                  <a:lnTo>
                    <a:pt x="429" y="576"/>
                  </a:lnTo>
                  <a:lnTo>
                    <a:pt x="440" y="586"/>
                  </a:lnTo>
                  <a:lnTo>
                    <a:pt x="440" y="586"/>
                  </a:lnTo>
                  <a:lnTo>
                    <a:pt x="435" y="569"/>
                  </a:lnTo>
                  <a:lnTo>
                    <a:pt x="435" y="546"/>
                  </a:lnTo>
                  <a:lnTo>
                    <a:pt x="440" y="518"/>
                  </a:lnTo>
                  <a:lnTo>
                    <a:pt x="449" y="490"/>
                  </a:lnTo>
                </a:path>
              </a:pathLst>
            </a:custGeom>
            <a:noFill/>
            <a:ln w="0">
              <a:solidFill>
                <a:srgbClr val="000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95291" name="Freeform 27"/>
            <p:cNvSpPr>
              <a:spLocks/>
            </p:cNvSpPr>
            <p:nvPr/>
          </p:nvSpPr>
          <p:spPr bwMode="auto">
            <a:xfrm>
              <a:off x="2730" y="4103"/>
              <a:ext cx="83" cy="122"/>
            </a:xfrm>
            <a:custGeom>
              <a:avLst/>
              <a:gdLst>
                <a:gd name="T0" fmla="*/ 0 w 83"/>
                <a:gd name="T1" fmla="*/ 72 h 122"/>
                <a:gd name="T2" fmla="*/ 9 w 83"/>
                <a:gd name="T3" fmla="*/ 51 h 122"/>
                <a:gd name="T4" fmla="*/ 19 w 83"/>
                <a:gd name="T5" fmla="*/ 31 h 122"/>
                <a:gd name="T6" fmla="*/ 30 w 83"/>
                <a:gd name="T7" fmla="*/ 14 h 122"/>
                <a:gd name="T8" fmla="*/ 43 w 83"/>
                <a:gd name="T9" fmla="*/ 0 h 122"/>
                <a:gd name="T10" fmla="*/ 55 w 83"/>
                <a:gd name="T11" fmla="*/ 15 h 122"/>
                <a:gd name="T12" fmla="*/ 68 w 83"/>
                <a:gd name="T13" fmla="*/ 30 h 122"/>
                <a:gd name="T14" fmla="*/ 79 w 83"/>
                <a:gd name="T15" fmla="*/ 42 h 122"/>
                <a:gd name="T16" fmla="*/ 83 w 83"/>
                <a:gd name="T17" fmla="*/ 46 h 122"/>
                <a:gd name="T18" fmla="*/ 71 w 83"/>
                <a:gd name="T19" fmla="*/ 51 h 122"/>
                <a:gd name="T20" fmla="*/ 61 w 83"/>
                <a:gd name="T21" fmla="*/ 58 h 122"/>
                <a:gd name="T22" fmla="*/ 52 w 83"/>
                <a:gd name="T23" fmla="*/ 69 h 122"/>
                <a:gd name="T24" fmla="*/ 46 w 83"/>
                <a:gd name="T25" fmla="*/ 81 h 122"/>
                <a:gd name="T26" fmla="*/ 40 w 83"/>
                <a:gd name="T27" fmla="*/ 94 h 122"/>
                <a:gd name="T28" fmla="*/ 38 w 83"/>
                <a:gd name="T29" fmla="*/ 104 h 122"/>
                <a:gd name="T30" fmla="*/ 41 w 83"/>
                <a:gd name="T31" fmla="*/ 115 h 122"/>
                <a:gd name="T32" fmla="*/ 47 w 83"/>
                <a:gd name="T33" fmla="*/ 122 h 122"/>
                <a:gd name="T34" fmla="*/ 41 w 83"/>
                <a:gd name="T35" fmla="*/ 116 h 122"/>
                <a:gd name="T36" fmla="*/ 34 w 83"/>
                <a:gd name="T37" fmla="*/ 109 h 122"/>
                <a:gd name="T38" fmla="*/ 25 w 83"/>
                <a:gd name="T39" fmla="*/ 101 h 122"/>
                <a:gd name="T40" fmla="*/ 18 w 83"/>
                <a:gd name="T41" fmla="*/ 92 h 122"/>
                <a:gd name="T42" fmla="*/ 10 w 83"/>
                <a:gd name="T43" fmla="*/ 85 h 122"/>
                <a:gd name="T44" fmla="*/ 6 w 83"/>
                <a:gd name="T45" fmla="*/ 78 h 122"/>
                <a:gd name="T46" fmla="*/ 1 w 83"/>
                <a:gd name="T47" fmla="*/ 73 h 122"/>
                <a:gd name="T48" fmla="*/ 0 w 83"/>
                <a:gd name="T49" fmla="*/ 72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3" h="122">
                  <a:moveTo>
                    <a:pt x="0" y="72"/>
                  </a:moveTo>
                  <a:lnTo>
                    <a:pt x="9" y="51"/>
                  </a:lnTo>
                  <a:lnTo>
                    <a:pt x="19" y="31"/>
                  </a:lnTo>
                  <a:lnTo>
                    <a:pt x="30" y="14"/>
                  </a:lnTo>
                  <a:lnTo>
                    <a:pt x="43" y="0"/>
                  </a:lnTo>
                  <a:lnTo>
                    <a:pt x="55" y="15"/>
                  </a:lnTo>
                  <a:lnTo>
                    <a:pt x="68" y="30"/>
                  </a:lnTo>
                  <a:lnTo>
                    <a:pt x="79" y="42"/>
                  </a:lnTo>
                  <a:lnTo>
                    <a:pt x="83" y="46"/>
                  </a:lnTo>
                  <a:lnTo>
                    <a:pt x="71" y="51"/>
                  </a:lnTo>
                  <a:lnTo>
                    <a:pt x="61" y="58"/>
                  </a:lnTo>
                  <a:lnTo>
                    <a:pt x="52" y="69"/>
                  </a:lnTo>
                  <a:lnTo>
                    <a:pt x="46" y="81"/>
                  </a:lnTo>
                  <a:lnTo>
                    <a:pt x="40" y="94"/>
                  </a:lnTo>
                  <a:lnTo>
                    <a:pt x="38" y="104"/>
                  </a:lnTo>
                  <a:lnTo>
                    <a:pt x="41" y="115"/>
                  </a:lnTo>
                  <a:lnTo>
                    <a:pt x="47" y="122"/>
                  </a:lnTo>
                  <a:lnTo>
                    <a:pt x="41" y="116"/>
                  </a:lnTo>
                  <a:lnTo>
                    <a:pt x="34" y="109"/>
                  </a:lnTo>
                  <a:lnTo>
                    <a:pt x="25" y="101"/>
                  </a:lnTo>
                  <a:lnTo>
                    <a:pt x="18" y="92"/>
                  </a:lnTo>
                  <a:lnTo>
                    <a:pt x="10" y="85"/>
                  </a:lnTo>
                  <a:lnTo>
                    <a:pt x="6" y="78"/>
                  </a:lnTo>
                  <a:lnTo>
                    <a:pt x="1" y="73"/>
                  </a:lnTo>
                  <a:lnTo>
                    <a:pt x="0" y="72"/>
                  </a:lnTo>
                  <a:close/>
                </a:path>
              </a:pathLst>
            </a:custGeom>
            <a:solidFill>
              <a:srgbClr val="E0CCD6"/>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95292" name="Freeform 28"/>
            <p:cNvSpPr>
              <a:spLocks/>
            </p:cNvSpPr>
            <p:nvPr/>
          </p:nvSpPr>
          <p:spPr bwMode="auto">
            <a:xfrm>
              <a:off x="2730" y="4103"/>
              <a:ext cx="83" cy="122"/>
            </a:xfrm>
            <a:custGeom>
              <a:avLst/>
              <a:gdLst>
                <a:gd name="T0" fmla="*/ 0 w 83"/>
                <a:gd name="T1" fmla="*/ 72 h 122"/>
                <a:gd name="T2" fmla="*/ 0 w 83"/>
                <a:gd name="T3" fmla="*/ 72 h 122"/>
                <a:gd name="T4" fmla="*/ 9 w 83"/>
                <a:gd name="T5" fmla="*/ 51 h 122"/>
                <a:gd name="T6" fmla="*/ 19 w 83"/>
                <a:gd name="T7" fmla="*/ 31 h 122"/>
                <a:gd name="T8" fmla="*/ 30 w 83"/>
                <a:gd name="T9" fmla="*/ 14 h 122"/>
                <a:gd name="T10" fmla="*/ 43 w 83"/>
                <a:gd name="T11" fmla="*/ 0 h 122"/>
                <a:gd name="T12" fmla="*/ 43 w 83"/>
                <a:gd name="T13" fmla="*/ 0 h 122"/>
                <a:gd name="T14" fmla="*/ 55 w 83"/>
                <a:gd name="T15" fmla="*/ 15 h 122"/>
                <a:gd name="T16" fmla="*/ 68 w 83"/>
                <a:gd name="T17" fmla="*/ 30 h 122"/>
                <a:gd name="T18" fmla="*/ 79 w 83"/>
                <a:gd name="T19" fmla="*/ 42 h 122"/>
                <a:gd name="T20" fmla="*/ 83 w 83"/>
                <a:gd name="T21" fmla="*/ 46 h 122"/>
                <a:gd name="T22" fmla="*/ 83 w 83"/>
                <a:gd name="T23" fmla="*/ 46 h 122"/>
                <a:gd name="T24" fmla="*/ 71 w 83"/>
                <a:gd name="T25" fmla="*/ 51 h 122"/>
                <a:gd name="T26" fmla="*/ 61 w 83"/>
                <a:gd name="T27" fmla="*/ 58 h 122"/>
                <a:gd name="T28" fmla="*/ 52 w 83"/>
                <a:gd name="T29" fmla="*/ 69 h 122"/>
                <a:gd name="T30" fmla="*/ 46 w 83"/>
                <a:gd name="T31" fmla="*/ 81 h 122"/>
                <a:gd name="T32" fmla="*/ 40 w 83"/>
                <a:gd name="T33" fmla="*/ 94 h 122"/>
                <a:gd name="T34" fmla="*/ 38 w 83"/>
                <a:gd name="T35" fmla="*/ 104 h 122"/>
                <a:gd name="T36" fmla="*/ 41 w 83"/>
                <a:gd name="T37" fmla="*/ 115 h 122"/>
                <a:gd name="T38" fmla="*/ 47 w 83"/>
                <a:gd name="T39" fmla="*/ 122 h 122"/>
                <a:gd name="T40" fmla="*/ 47 w 83"/>
                <a:gd name="T41" fmla="*/ 122 h 122"/>
                <a:gd name="T42" fmla="*/ 41 w 83"/>
                <a:gd name="T43" fmla="*/ 116 h 122"/>
                <a:gd name="T44" fmla="*/ 34 w 83"/>
                <a:gd name="T45" fmla="*/ 109 h 122"/>
                <a:gd name="T46" fmla="*/ 25 w 83"/>
                <a:gd name="T47" fmla="*/ 101 h 122"/>
                <a:gd name="T48" fmla="*/ 18 w 83"/>
                <a:gd name="T49" fmla="*/ 92 h 122"/>
                <a:gd name="T50" fmla="*/ 10 w 83"/>
                <a:gd name="T51" fmla="*/ 85 h 122"/>
                <a:gd name="T52" fmla="*/ 6 w 83"/>
                <a:gd name="T53" fmla="*/ 78 h 122"/>
                <a:gd name="T54" fmla="*/ 1 w 83"/>
                <a:gd name="T55" fmla="*/ 73 h 122"/>
                <a:gd name="T56" fmla="*/ 0 w 83"/>
                <a:gd name="T57" fmla="*/ 72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3" h="122">
                  <a:moveTo>
                    <a:pt x="0" y="72"/>
                  </a:moveTo>
                  <a:lnTo>
                    <a:pt x="0" y="72"/>
                  </a:lnTo>
                  <a:lnTo>
                    <a:pt x="9" y="51"/>
                  </a:lnTo>
                  <a:lnTo>
                    <a:pt x="19" y="31"/>
                  </a:lnTo>
                  <a:lnTo>
                    <a:pt x="30" y="14"/>
                  </a:lnTo>
                  <a:lnTo>
                    <a:pt x="43" y="0"/>
                  </a:lnTo>
                  <a:lnTo>
                    <a:pt x="43" y="0"/>
                  </a:lnTo>
                  <a:lnTo>
                    <a:pt x="55" y="15"/>
                  </a:lnTo>
                  <a:lnTo>
                    <a:pt x="68" y="30"/>
                  </a:lnTo>
                  <a:lnTo>
                    <a:pt x="79" y="42"/>
                  </a:lnTo>
                  <a:lnTo>
                    <a:pt x="83" y="46"/>
                  </a:lnTo>
                  <a:lnTo>
                    <a:pt x="83" y="46"/>
                  </a:lnTo>
                  <a:lnTo>
                    <a:pt x="71" y="51"/>
                  </a:lnTo>
                  <a:lnTo>
                    <a:pt x="61" y="58"/>
                  </a:lnTo>
                  <a:lnTo>
                    <a:pt x="52" y="69"/>
                  </a:lnTo>
                  <a:lnTo>
                    <a:pt x="46" y="81"/>
                  </a:lnTo>
                  <a:lnTo>
                    <a:pt x="40" y="94"/>
                  </a:lnTo>
                  <a:lnTo>
                    <a:pt x="38" y="104"/>
                  </a:lnTo>
                  <a:lnTo>
                    <a:pt x="41" y="115"/>
                  </a:lnTo>
                  <a:lnTo>
                    <a:pt x="47" y="122"/>
                  </a:lnTo>
                  <a:lnTo>
                    <a:pt x="47" y="122"/>
                  </a:lnTo>
                  <a:lnTo>
                    <a:pt x="41" y="116"/>
                  </a:lnTo>
                  <a:lnTo>
                    <a:pt x="34" y="109"/>
                  </a:lnTo>
                  <a:lnTo>
                    <a:pt x="25" y="101"/>
                  </a:lnTo>
                  <a:lnTo>
                    <a:pt x="18" y="92"/>
                  </a:lnTo>
                  <a:lnTo>
                    <a:pt x="10" y="85"/>
                  </a:lnTo>
                  <a:lnTo>
                    <a:pt x="6" y="78"/>
                  </a:lnTo>
                  <a:lnTo>
                    <a:pt x="1" y="73"/>
                  </a:lnTo>
                  <a:lnTo>
                    <a:pt x="0" y="72"/>
                  </a:lnTo>
                </a:path>
              </a:pathLst>
            </a:custGeom>
            <a:noFill/>
            <a:ln w="0">
              <a:solidFill>
                <a:srgbClr val="000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95293" name="Freeform 29"/>
            <p:cNvSpPr>
              <a:spLocks/>
            </p:cNvSpPr>
            <p:nvPr/>
          </p:nvSpPr>
          <p:spPr bwMode="auto">
            <a:xfrm>
              <a:off x="2768" y="4082"/>
              <a:ext cx="90" cy="148"/>
            </a:xfrm>
            <a:custGeom>
              <a:avLst/>
              <a:gdLst>
                <a:gd name="T0" fmla="*/ 9 w 90"/>
                <a:gd name="T1" fmla="*/ 143 h 148"/>
                <a:gd name="T2" fmla="*/ 3 w 90"/>
                <a:gd name="T3" fmla="*/ 136 h 148"/>
                <a:gd name="T4" fmla="*/ 0 w 90"/>
                <a:gd name="T5" fmla="*/ 125 h 148"/>
                <a:gd name="T6" fmla="*/ 2 w 90"/>
                <a:gd name="T7" fmla="*/ 115 h 148"/>
                <a:gd name="T8" fmla="*/ 8 w 90"/>
                <a:gd name="T9" fmla="*/ 102 h 148"/>
                <a:gd name="T10" fmla="*/ 14 w 90"/>
                <a:gd name="T11" fmla="*/ 90 h 148"/>
                <a:gd name="T12" fmla="*/ 23 w 90"/>
                <a:gd name="T13" fmla="*/ 79 h 148"/>
                <a:gd name="T14" fmla="*/ 33 w 90"/>
                <a:gd name="T15" fmla="*/ 72 h 148"/>
                <a:gd name="T16" fmla="*/ 45 w 90"/>
                <a:gd name="T17" fmla="*/ 67 h 148"/>
                <a:gd name="T18" fmla="*/ 41 w 90"/>
                <a:gd name="T19" fmla="*/ 63 h 148"/>
                <a:gd name="T20" fmla="*/ 30 w 90"/>
                <a:gd name="T21" fmla="*/ 51 h 148"/>
                <a:gd name="T22" fmla="*/ 17 w 90"/>
                <a:gd name="T23" fmla="*/ 36 h 148"/>
                <a:gd name="T24" fmla="*/ 5 w 90"/>
                <a:gd name="T25" fmla="*/ 21 h 148"/>
                <a:gd name="T26" fmla="*/ 12 w 90"/>
                <a:gd name="T27" fmla="*/ 14 h 148"/>
                <a:gd name="T28" fmla="*/ 20 w 90"/>
                <a:gd name="T29" fmla="*/ 9 h 148"/>
                <a:gd name="T30" fmla="*/ 29 w 90"/>
                <a:gd name="T31" fmla="*/ 5 h 148"/>
                <a:gd name="T32" fmla="*/ 38 w 90"/>
                <a:gd name="T33" fmla="*/ 2 h 148"/>
                <a:gd name="T34" fmla="*/ 47 w 90"/>
                <a:gd name="T35" fmla="*/ 0 h 148"/>
                <a:gd name="T36" fmla="*/ 56 w 90"/>
                <a:gd name="T37" fmla="*/ 2 h 148"/>
                <a:gd name="T38" fmla="*/ 64 w 90"/>
                <a:gd name="T39" fmla="*/ 5 h 148"/>
                <a:gd name="T40" fmla="*/ 75 w 90"/>
                <a:gd name="T41" fmla="*/ 9 h 148"/>
                <a:gd name="T42" fmla="*/ 85 w 90"/>
                <a:gd name="T43" fmla="*/ 24 h 148"/>
                <a:gd name="T44" fmla="*/ 90 w 90"/>
                <a:gd name="T45" fmla="*/ 47 h 148"/>
                <a:gd name="T46" fmla="*/ 87 w 90"/>
                <a:gd name="T47" fmla="*/ 73 h 148"/>
                <a:gd name="T48" fmla="*/ 78 w 90"/>
                <a:gd name="T49" fmla="*/ 99 h 148"/>
                <a:gd name="T50" fmla="*/ 66 w 90"/>
                <a:gd name="T51" fmla="*/ 122 h 148"/>
                <a:gd name="T52" fmla="*/ 50 w 90"/>
                <a:gd name="T53" fmla="*/ 140 h 148"/>
                <a:gd name="T54" fmla="*/ 30 w 90"/>
                <a:gd name="T55" fmla="*/ 148 h 148"/>
                <a:gd name="T56" fmla="*/ 9 w 90"/>
                <a:gd name="T57" fmla="*/ 143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0" h="148">
                  <a:moveTo>
                    <a:pt x="9" y="143"/>
                  </a:moveTo>
                  <a:lnTo>
                    <a:pt x="3" y="136"/>
                  </a:lnTo>
                  <a:lnTo>
                    <a:pt x="0" y="125"/>
                  </a:lnTo>
                  <a:lnTo>
                    <a:pt x="2" y="115"/>
                  </a:lnTo>
                  <a:lnTo>
                    <a:pt x="8" y="102"/>
                  </a:lnTo>
                  <a:lnTo>
                    <a:pt x="14" y="90"/>
                  </a:lnTo>
                  <a:lnTo>
                    <a:pt x="23" y="79"/>
                  </a:lnTo>
                  <a:lnTo>
                    <a:pt x="33" y="72"/>
                  </a:lnTo>
                  <a:lnTo>
                    <a:pt x="45" y="67"/>
                  </a:lnTo>
                  <a:lnTo>
                    <a:pt x="41" y="63"/>
                  </a:lnTo>
                  <a:lnTo>
                    <a:pt x="30" y="51"/>
                  </a:lnTo>
                  <a:lnTo>
                    <a:pt x="17" y="36"/>
                  </a:lnTo>
                  <a:lnTo>
                    <a:pt x="5" y="21"/>
                  </a:lnTo>
                  <a:lnTo>
                    <a:pt x="12" y="14"/>
                  </a:lnTo>
                  <a:lnTo>
                    <a:pt x="20" y="9"/>
                  </a:lnTo>
                  <a:lnTo>
                    <a:pt x="29" y="5"/>
                  </a:lnTo>
                  <a:lnTo>
                    <a:pt x="38" y="2"/>
                  </a:lnTo>
                  <a:lnTo>
                    <a:pt x="47" y="0"/>
                  </a:lnTo>
                  <a:lnTo>
                    <a:pt x="56" y="2"/>
                  </a:lnTo>
                  <a:lnTo>
                    <a:pt x="64" y="5"/>
                  </a:lnTo>
                  <a:lnTo>
                    <a:pt x="75" y="9"/>
                  </a:lnTo>
                  <a:lnTo>
                    <a:pt x="85" y="24"/>
                  </a:lnTo>
                  <a:lnTo>
                    <a:pt x="90" y="47"/>
                  </a:lnTo>
                  <a:lnTo>
                    <a:pt x="87" y="73"/>
                  </a:lnTo>
                  <a:lnTo>
                    <a:pt x="78" y="99"/>
                  </a:lnTo>
                  <a:lnTo>
                    <a:pt x="66" y="122"/>
                  </a:lnTo>
                  <a:lnTo>
                    <a:pt x="50" y="140"/>
                  </a:lnTo>
                  <a:lnTo>
                    <a:pt x="30" y="148"/>
                  </a:lnTo>
                  <a:lnTo>
                    <a:pt x="9" y="143"/>
                  </a:lnTo>
                  <a:close/>
                </a:path>
              </a:pathLst>
            </a:custGeom>
            <a:solidFill>
              <a:srgbClr val="D1B2C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95294" name="Freeform 30"/>
            <p:cNvSpPr>
              <a:spLocks/>
            </p:cNvSpPr>
            <p:nvPr/>
          </p:nvSpPr>
          <p:spPr bwMode="auto">
            <a:xfrm>
              <a:off x="2768" y="4082"/>
              <a:ext cx="90" cy="148"/>
            </a:xfrm>
            <a:custGeom>
              <a:avLst/>
              <a:gdLst>
                <a:gd name="T0" fmla="*/ 9 w 90"/>
                <a:gd name="T1" fmla="*/ 143 h 148"/>
                <a:gd name="T2" fmla="*/ 9 w 90"/>
                <a:gd name="T3" fmla="*/ 143 h 148"/>
                <a:gd name="T4" fmla="*/ 3 w 90"/>
                <a:gd name="T5" fmla="*/ 136 h 148"/>
                <a:gd name="T6" fmla="*/ 0 w 90"/>
                <a:gd name="T7" fmla="*/ 125 h 148"/>
                <a:gd name="T8" fmla="*/ 2 w 90"/>
                <a:gd name="T9" fmla="*/ 115 h 148"/>
                <a:gd name="T10" fmla="*/ 8 w 90"/>
                <a:gd name="T11" fmla="*/ 102 h 148"/>
                <a:gd name="T12" fmla="*/ 14 w 90"/>
                <a:gd name="T13" fmla="*/ 90 h 148"/>
                <a:gd name="T14" fmla="*/ 23 w 90"/>
                <a:gd name="T15" fmla="*/ 79 h 148"/>
                <a:gd name="T16" fmla="*/ 33 w 90"/>
                <a:gd name="T17" fmla="*/ 72 h 148"/>
                <a:gd name="T18" fmla="*/ 45 w 90"/>
                <a:gd name="T19" fmla="*/ 67 h 148"/>
                <a:gd name="T20" fmla="*/ 45 w 90"/>
                <a:gd name="T21" fmla="*/ 67 h 148"/>
                <a:gd name="T22" fmla="*/ 41 w 90"/>
                <a:gd name="T23" fmla="*/ 63 h 148"/>
                <a:gd name="T24" fmla="*/ 30 w 90"/>
                <a:gd name="T25" fmla="*/ 51 h 148"/>
                <a:gd name="T26" fmla="*/ 17 w 90"/>
                <a:gd name="T27" fmla="*/ 36 h 148"/>
                <a:gd name="T28" fmla="*/ 5 w 90"/>
                <a:gd name="T29" fmla="*/ 21 h 148"/>
                <a:gd name="T30" fmla="*/ 5 w 90"/>
                <a:gd name="T31" fmla="*/ 21 h 148"/>
                <a:gd name="T32" fmla="*/ 12 w 90"/>
                <a:gd name="T33" fmla="*/ 14 h 148"/>
                <a:gd name="T34" fmla="*/ 20 w 90"/>
                <a:gd name="T35" fmla="*/ 9 h 148"/>
                <a:gd name="T36" fmla="*/ 29 w 90"/>
                <a:gd name="T37" fmla="*/ 5 h 148"/>
                <a:gd name="T38" fmla="*/ 38 w 90"/>
                <a:gd name="T39" fmla="*/ 2 h 148"/>
                <a:gd name="T40" fmla="*/ 47 w 90"/>
                <a:gd name="T41" fmla="*/ 0 h 148"/>
                <a:gd name="T42" fmla="*/ 56 w 90"/>
                <a:gd name="T43" fmla="*/ 2 h 148"/>
                <a:gd name="T44" fmla="*/ 64 w 90"/>
                <a:gd name="T45" fmla="*/ 5 h 148"/>
                <a:gd name="T46" fmla="*/ 75 w 90"/>
                <a:gd name="T47" fmla="*/ 9 h 148"/>
                <a:gd name="T48" fmla="*/ 75 w 90"/>
                <a:gd name="T49" fmla="*/ 9 h 148"/>
                <a:gd name="T50" fmla="*/ 85 w 90"/>
                <a:gd name="T51" fmla="*/ 24 h 148"/>
                <a:gd name="T52" fmla="*/ 90 w 90"/>
                <a:gd name="T53" fmla="*/ 47 h 148"/>
                <a:gd name="T54" fmla="*/ 87 w 90"/>
                <a:gd name="T55" fmla="*/ 73 h 148"/>
                <a:gd name="T56" fmla="*/ 78 w 90"/>
                <a:gd name="T57" fmla="*/ 99 h 148"/>
                <a:gd name="T58" fmla="*/ 66 w 90"/>
                <a:gd name="T59" fmla="*/ 122 h 148"/>
                <a:gd name="T60" fmla="*/ 50 w 90"/>
                <a:gd name="T61" fmla="*/ 140 h 148"/>
                <a:gd name="T62" fmla="*/ 30 w 90"/>
                <a:gd name="T63" fmla="*/ 148 h 148"/>
                <a:gd name="T64" fmla="*/ 9 w 90"/>
                <a:gd name="T65" fmla="*/ 143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0" h="148">
                  <a:moveTo>
                    <a:pt x="9" y="143"/>
                  </a:moveTo>
                  <a:lnTo>
                    <a:pt x="9" y="143"/>
                  </a:lnTo>
                  <a:lnTo>
                    <a:pt x="3" y="136"/>
                  </a:lnTo>
                  <a:lnTo>
                    <a:pt x="0" y="125"/>
                  </a:lnTo>
                  <a:lnTo>
                    <a:pt x="2" y="115"/>
                  </a:lnTo>
                  <a:lnTo>
                    <a:pt x="8" y="102"/>
                  </a:lnTo>
                  <a:lnTo>
                    <a:pt x="14" y="90"/>
                  </a:lnTo>
                  <a:lnTo>
                    <a:pt x="23" y="79"/>
                  </a:lnTo>
                  <a:lnTo>
                    <a:pt x="33" y="72"/>
                  </a:lnTo>
                  <a:lnTo>
                    <a:pt x="45" y="67"/>
                  </a:lnTo>
                  <a:lnTo>
                    <a:pt x="45" y="67"/>
                  </a:lnTo>
                  <a:lnTo>
                    <a:pt x="41" y="63"/>
                  </a:lnTo>
                  <a:lnTo>
                    <a:pt x="30" y="51"/>
                  </a:lnTo>
                  <a:lnTo>
                    <a:pt x="17" y="36"/>
                  </a:lnTo>
                  <a:lnTo>
                    <a:pt x="5" y="21"/>
                  </a:lnTo>
                  <a:lnTo>
                    <a:pt x="5" y="21"/>
                  </a:lnTo>
                  <a:lnTo>
                    <a:pt x="12" y="14"/>
                  </a:lnTo>
                  <a:lnTo>
                    <a:pt x="20" y="9"/>
                  </a:lnTo>
                  <a:lnTo>
                    <a:pt x="29" y="5"/>
                  </a:lnTo>
                  <a:lnTo>
                    <a:pt x="38" y="2"/>
                  </a:lnTo>
                  <a:lnTo>
                    <a:pt x="47" y="0"/>
                  </a:lnTo>
                  <a:lnTo>
                    <a:pt x="56" y="2"/>
                  </a:lnTo>
                  <a:lnTo>
                    <a:pt x="64" y="5"/>
                  </a:lnTo>
                  <a:lnTo>
                    <a:pt x="75" y="9"/>
                  </a:lnTo>
                  <a:lnTo>
                    <a:pt x="75" y="9"/>
                  </a:lnTo>
                  <a:lnTo>
                    <a:pt x="85" y="24"/>
                  </a:lnTo>
                  <a:lnTo>
                    <a:pt x="90" y="47"/>
                  </a:lnTo>
                  <a:lnTo>
                    <a:pt x="87" y="73"/>
                  </a:lnTo>
                  <a:lnTo>
                    <a:pt x="78" y="99"/>
                  </a:lnTo>
                  <a:lnTo>
                    <a:pt x="66" y="122"/>
                  </a:lnTo>
                  <a:lnTo>
                    <a:pt x="50" y="140"/>
                  </a:lnTo>
                  <a:lnTo>
                    <a:pt x="30" y="148"/>
                  </a:lnTo>
                  <a:lnTo>
                    <a:pt x="9" y="143"/>
                  </a:lnTo>
                </a:path>
              </a:pathLst>
            </a:custGeom>
            <a:noFill/>
            <a:ln w="0">
              <a:solidFill>
                <a:srgbClr val="000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95295" name="Freeform 31"/>
            <p:cNvSpPr>
              <a:spLocks/>
            </p:cNvSpPr>
            <p:nvPr/>
          </p:nvSpPr>
          <p:spPr bwMode="auto">
            <a:xfrm>
              <a:off x="2771" y="3504"/>
              <a:ext cx="410" cy="269"/>
            </a:xfrm>
            <a:custGeom>
              <a:avLst/>
              <a:gdLst>
                <a:gd name="T0" fmla="*/ 377 w 410"/>
                <a:gd name="T1" fmla="*/ 269 h 269"/>
                <a:gd name="T2" fmla="*/ 3 w 410"/>
                <a:gd name="T3" fmla="*/ 38 h 269"/>
                <a:gd name="T4" fmla="*/ 0 w 410"/>
                <a:gd name="T5" fmla="*/ 25 h 269"/>
                <a:gd name="T6" fmla="*/ 6 w 410"/>
                <a:gd name="T7" fmla="*/ 11 h 269"/>
                <a:gd name="T8" fmla="*/ 17 w 410"/>
                <a:gd name="T9" fmla="*/ 1 h 269"/>
                <a:gd name="T10" fmla="*/ 30 w 410"/>
                <a:gd name="T11" fmla="*/ 0 h 269"/>
                <a:gd name="T12" fmla="*/ 36 w 410"/>
                <a:gd name="T13" fmla="*/ 3 h 269"/>
                <a:gd name="T14" fmla="*/ 50 w 410"/>
                <a:gd name="T15" fmla="*/ 8 h 269"/>
                <a:gd name="T16" fmla="*/ 69 w 410"/>
                <a:gd name="T17" fmla="*/ 19 h 269"/>
                <a:gd name="T18" fmla="*/ 93 w 410"/>
                <a:gd name="T19" fmla="*/ 32 h 269"/>
                <a:gd name="T20" fmla="*/ 120 w 410"/>
                <a:gd name="T21" fmla="*/ 47 h 269"/>
                <a:gd name="T22" fmla="*/ 149 w 410"/>
                <a:gd name="T23" fmla="*/ 64 h 269"/>
                <a:gd name="T24" fmla="*/ 182 w 410"/>
                <a:gd name="T25" fmla="*/ 83 h 269"/>
                <a:gd name="T26" fmla="*/ 215 w 410"/>
                <a:gd name="T27" fmla="*/ 101 h 269"/>
                <a:gd name="T28" fmla="*/ 249 w 410"/>
                <a:gd name="T29" fmla="*/ 120 h 269"/>
                <a:gd name="T30" fmla="*/ 282 w 410"/>
                <a:gd name="T31" fmla="*/ 139 h 269"/>
                <a:gd name="T32" fmla="*/ 312 w 410"/>
                <a:gd name="T33" fmla="*/ 157 h 269"/>
                <a:gd name="T34" fmla="*/ 340 w 410"/>
                <a:gd name="T35" fmla="*/ 174 h 269"/>
                <a:gd name="T36" fmla="*/ 364 w 410"/>
                <a:gd name="T37" fmla="*/ 189 h 269"/>
                <a:gd name="T38" fmla="*/ 383 w 410"/>
                <a:gd name="T39" fmla="*/ 200 h 269"/>
                <a:gd name="T40" fmla="*/ 397 w 410"/>
                <a:gd name="T41" fmla="*/ 209 h 269"/>
                <a:gd name="T42" fmla="*/ 404 w 410"/>
                <a:gd name="T43" fmla="*/ 215 h 269"/>
                <a:gd name="T44" fmla="*/ 409 w 410"/>
                <a:gd name="T45" fmla="*/ 223 h 269"/>
                <a:gd name="T46" fmla="*/ 410 w 410"/>
                <a:gd name="T47" fmla="*/ 232 h 269"/>
                <a:gd name="T48" fmla="*/ 409 w 410"/>
                <a:gd name="T49" fmla="*/ 239 h 269"/>
                <a:gd name="T50" fmla="*/ 404 w 410"/>
                <a:gd name="T51" fmla="*/ 247 h 269"/>
                <a:gd name="T52" fmla="*/ 398 w 410"/>
                <a:gd name="T53" fmla="*/ 254 h 269"/>
                <a:gd name="T54" fmla="*/ 391 w 410"/>
                <a:gd name="T55" fmla="*/ 261 h 269"/>
                <a:gd name="T56" fmla="*/ 383 w 410"/>
                <a:gd name="T57" fmla="*/ 266 h 269"/>
                <a:gd name="T58" fmla="*/ 377 w 410"/>
                <a:gd name="T59" fmla="*/ 269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10" h="269">
                  <a:moveTo>
                    <a:pt x="377" y="269"/>
                  </a:moveTo>
                  <a:lnTo>
                    <a:pt x="3" y="38"/>
                  </a:lnTo>
                  <a:lnTo>
                    <a:pt x="0" y="25"/>
                  </a:lnTo>
                  <a:lnTo>
                    <a:pt x="6" y="11"/>
                  </a:lnTo>
                  <a:lnTo>
                    <a:pt x="17" y="1"/>
                  </a:lnTo>
                  <a:lnTo>
                    <a:pt x="30" y="0"/>
                  </a:lnTo>
                  <a:lnTo>
                    <a:pt x="36" y="3"/>
                  </a:lnTo>
                  <a:lnTo>
                    <a:pt x="50" y="8"/>
                  </a:lnTo>
                  <a:lnTo>
                    <a:pt x="69" y="19"/>
                  </a:lnTo>
                  <a:lnTo>
                    <a:pt x="93" y="32"/>
                  </a:lnTo>
                  <a:lnTo>
                    <a:pt x="120" y="47"/>
                  </a:lnTo>
                  <a:lnTo>
                    <a:pt x="149" y="64"/>
                  </a:lnTo>
                  <a:lnTo>
                    <a:pt x="182" y="83"/>
                  </a:lnTo>
                  <a:lnTo>
                    <a:pt x="215" y="101"/>
                  </a:lnTo>
                  <a:lnTo>
                    <a:pt x="249" y="120"/>
                  </a:lnTo>
                  <a:lnTo>
                    <a:pt x="282" y="139"/>
                  </a:lnTo>
                  <a:lnTo>
                    <a:pt x="312" y="157"/>
                  </a:lnTo>
                  <a:lnTo>
                    <a:pt x="340" y="174"/>
                  </a:lnTo>
                  <a:lnTo>
                    <a:pt x="364" y="189"/>
                  </a:lnTo>
                  <a:lnTo>
                    <a:pt x="383" y="200"/>
                  </a:lnTo>
                  <a:lnTo>
                    <a:pt x="397" y="209"/>
                  </a:lnTo>
                  <a:lnTo>
                    <a:pt x="404" y="215"/>
                  </a:lnTo>
                  <a:lnTo>
                    <a:pt x="409" y="223"/>
                  </a:lnTo>
                  <a:lnTo>
                    <a:pt x="410" y="232"/>
                  </a:lnTo>
                  <a:lnTo>
                    <a:pt x="409" y="239"/>
                  </a:lnTo>
                  <a:lnTo>
                    <a:pt x="404" y="247"/>
                  </a:lnTo>
                  <a:lnTo>
                    <a:pt x="398" y="254"/>
                  </a:lnTo>
                  <a:lnTo>
                    <a:pt x="391" y="261"/>
                  </a:lnTo>
                  <a:lnTo>
                    <a:pt x="383" y="266"/>
                  </a:lnTo>
                  <a:lnTo>
                    <a:pt x="377" y="26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95296" name="Freeform 32"/>
            <p:cNvSpPr>
              <a:spLocks/>
            </p:cNvSpPr>
            <p:nvPr/>
          </p:nvSpPr>
          <p:spPr bwMode="auto">
            <a:xfrm>
              <a:off x="2771" y="3504"/>
              <a:ext cx="410" cy="269"/>
            </a:xfrm>
            <a:custGeom>
              <a:avLst/>
              <a:gdLst>
                <a:gd name="T0" fmla="*/ 377 w 410"/>
                <a:gd name="T1" fmla="*/ 269 h 269"/>
                <a:gd name="T2" fmla="*/ 3 w 410"/>
                <a:gd name="T3" fmla="*/ 38 h 269"/>
                <a:gd name="T4" fmla="*/ 3 w 410"/>
                <a:gd name="T5" fmla="*/ 38 h 269"/>
                <a:gd name="T6" fmla="*/ 0 w 410"/>
                <a:gd name="T7" fmla="*/ 25 h 269"/>
                <a:gd name="T8" fmla="*/ 6 w 410"/>
                <a:gd name="T9" fmla="*/ 11 h 269"/>
                <a:gd name="T10" fmla="*/ 17 w 410"/>
                <a:gd name="T11" fmla="*/ 1 h 269"/>
                <a:gd name="T12" fmla="*/ 30 w 410"/>
                <a:gd name="T13" fmla="*/ 0 h 269"/>
                <a:gd name="T14" fmla="*/ 30 w 410"/>
                <a:gd name="T15" fmla="*/ 0 h 269"/>
                <a:gd name="T16" fmla="*/ 36 w 410"/>
                <a:gd name="T17" fmla="*/ 3 h 269"/>
                <a:gd name="T18" fmla="*/ 50 w 410"/>
                <a:gd name="T19" fmla="*/ 8 h 269"/>
                <a:gd name="T20" fmla="*/ 69 w 410"/>
                <a:gd name="T21" fmla="*/ 19 h 269"/>
                <a:gd name="T22" fmla="*/ 93 w 410"/>
                <a:gd name="T23" fmla="*/ 32 h 269"/>
                <a:gd name="T24" fmla="*/ 120 w 410"/>
                <a:gd name="T25" fmla="*/ 47 h 269"/>
                <a:gd name="T26" fmla="*/ 149 w 410"/>
                <a:gd name="T27" fmla="*/ 64 h 269"/>
                <a:gd name="T28" fmla="*/ 182 w 410"/>
                <a:gd name="T29" fmla="*/ 83 h 269"/>
                <a:gd name="T30" fmla="*/ 215 w 410"/>
                <a:gd name="T31" fmla="*/ 101 h 269"/>
                <a:gd name="T32" fmla="*/ 249 w 410"/>
                <a:gd name="T33" fmla="*/ 120 h 269"/>
                <a:gd name="T34" fmla="*/ 282 w 410"/>
                <a:gd name="T35" fmla="*/ 139 h 269"/>
                <a:gd name="T36" fmla="*/ 312 w 410"/>
                <a:gd name="T37" fmla="*/ 157 h 269"/>
                <a:gd name="T38" fmla="*/ 340 w 410"/>
                <a:gd name="T39" fmla="*/ 174 h 269"/>
                <a:gd name="T40" fmla="*/ 364 w 410"/>
                <a:gd name="T41" fmla="*/ 189 h 269"/>
                <a:gd name="T42" fmla="*/ 383 w 410"/>
                <a:gd name="T43" fmla="*/ 200 h 269"/>
                <a:gd name="T44" fmla="*/ 397 w 410"/>
                <a:gd name="T45" fmla="*/ 209 h 269"/>
                <a:gd name="T46" fmla="*/ 404 w 410"/>
                <a:gd name="T47" fmla="*/ 215 h 269"/>
                <a:gd name="T48" fmla="*/ 404 w 410"/>
                <a:gd name="T49" fmla="*/ 215 h 269"/>
                <a:gd name="T50" fmla="*/ 409 w 410"/>
                <a:gd name="T51" fmla="*/ 223 h 269"/>
                <a:gd name="T52" fmla="*/ 410 w 410"/>
                <a:gd name="T53" fmla="*/ 232 h 269"/>
                <a:gd name="T54" fmla="*/ 409 w 410"/>
                <a:gd name="T55" fmla="*/ 239 h 269"/>
                <a:gd name="T56" fmla="*/ 404 w 410"/>
                <a:gd name="T57" fmla="*/ 247 h 269"/>
                <a:gd name="T58" fmla="*/ 398 w 410"/>
                <a:gd name="T59" fmla="*/ 254 h 269"/>
                <a:gd name="T60" fmla="*/ 391 w 410"/>
                <a:gd name="T61" fmla="*/ 261 h 269"/>
                <a:gd name="T62" fmla="*/ 383 w 410"/>
                <a:gd name="T63" fmla="*/ 266 h 269"/>
                <a:gd name="T64" fmla="*/ 377 w 410"/>
                <a:gd name="T65" fmla="*/ 269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10" h="269">
                  <a:moveTo>
                    <a:pt x="377" y="269"/>
                  </a:moveTo>
                  <a:lnTo>
                    <a:pt x="3" y="38"/>
                  </a:lnTo>
                  <a:lnTo>
                    <a:pt x="3" y="38"/>
                  </a:lnTo>
                  <a:lnTo>
                    <a:pt x="0" y="25"/>
                  </a:lnTo>
                  <a:lnTo>
                    <a:pt x="6" y="11"/>
                  </a:lnTo>
                  <a:lnTo>
                    <a:pt x="17" y="1"/>
                  </a:lnTo>
                  <a:lnTo>
                    <a:pt x="30" y="0"/>
                  </a:lnTo>
                  <a:lnTo>
                    <a:pt x="30" y="0"/>
                  </a:lnTo>
                  <a:lnTo>
                    <a:pt x="36" y="3"/>
                  </a:lnTo>
                  <a:lnTo>
                    <a:pt x="50" y="8"/>
                  </a:lnTo>
                  <a:lnTo>
                    <a:pt x="69" y="19"/>
                  </a:lnTo>
                  <a:lnTo>
                    <a:pt x="93" y="32"/>
                  </a:lnTo>
                  <a:lnTo>
                    <a:pt x="120" y="47"/>
                  </a:lnTo>
                  <a:lnTo>
                    <a:pt x="149" y="64"/>
                  </a:lnTo>
                  <a:lnTo>
                    <a:pt x="182" y="83"/>
                  </a:lnTo>
                  <a:lnTo>
                    <a:pt x="215" y="101"/>
                  </a:lnTo>
                  <a:lnTo>
                    <a:pt x="249" y="120"/>
                  </a:lnTo>
                  <a:lnTo>
                    <a:pt x="282" y="139"/>
                  </a:lnTo>
                  <a:lnTo>
                    <a:pt x="312" y="157"/>
                  </a:lnTo>
                  <a:lnTo>
                    <a:pt x="340" y="174"/>
                  </a:lnTo>
                  <a:lnTo>
                    <a:pt x="364" y="189"/>
                  </a:lnTo>
                  <a:lnTo>
                    <a:pt x="383" y="200"/>
                  </a:lnTo>
                  <a:lnTo>
                    <a:pt x="397" y="209"/>
                  </a:lnTo>
                  <a:lnTo>
                    <a:pt x="404" y="215"/>
                  </a:lnTo>
                  <a:lnTo>
                    <a:pt x="404" y="215"/>
                  </a:lnTo>
                  <a:lnTo>
                    <a:pt x="409" y="223"/>
                  </a:lnTo>
                  <a:lnTo>
                    <a:pt x="410" y="232"/>
                  </a:lnTo>
                  <a:lnTo>
                    <a:pt x="409" y="239"/>
                  </a:lnTo>
                  <a:lnTo>
                    <a:pt x="404" y="247"/>
                  </a:lnTo>
                  <a:lnTo>
                    <a:pt x="398" y="254"/>
                  </a:lnTo>
                  <a:lnTo>
                    <a:pt x="391" y="261"/>
                  </a:lnTo>
                  <a:lnTo>
                    <a:pt x="383" y="266"/>
                  </a:lnTo>
                  <a:lnTo>
                    <a:pt x="377" y="269"/>
                  </a:lnTo>
                </a:path>
              </a:pathLst>
            </a:custGeom>
            <a:noFill/>
            <a:ln w="0">
              <a:solidFill>
                <a:srgbClr val="000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95297" name="Freeform 33"/>
            <p:cNvSpPr>
              <a:spLocks/>
            </p:cNvSpPr>
            <p:nvPr/>
          </p:nvSpPr>
          <p:spPr bwMode="auto">
            <a:xfrm>
              <a:off x="2350" y="3542"/>
              <a:ext cx="798" cy="750"/>
            </a:xfrm>
            <a:custGeom>
              <a:avLst/>
              <a:gdLst>
                <a:gd name="T0" fmla="*/ 371 w 798"/>
                <a:gd name="T1" fmla="*/ 729 h 750"/>
                <a:gd name="T2" fmla="*/ 366 w 798"/>
                <a:gd name="T3" fmla="*/ 712 h 750"/>
                <a:gd name="T4" fmla="*/ 366 w 798"/>
                <a:gd name="T5" fmla="*/ 689 h 750"/>
                <a:gd name="T6" fmla="*/ 371 w 798"/>
                <a:gd name="T7" fmla="*/ 661 h 750"/>
                <a:gd name="T8" fmla="*/ 380 w 798"/>
                <a:gd name="T9" fmla="*/ 633 h 750"/>
                <a:gd name="T10" fmla="*/ 381 w 798"/>
                <a:gd name="T11" fmla="*/ 634 h 750"/>
                <a:gd name="T12" fmla="*/ 386 w 798"/>
                <a:gd name="T13" fmla="*/ 639 h 750"/>
                <a:gd name="T14" fmla="*/ 390 w 798"/>
                <a:gd name="T15" fmla="*/ 646 h 750"/>
                <a:gd name="T16" fmla="*/ 398 w 798"/>
                <a:gd name="T17" fmla="*/ 653 h 750"/>
                <a:gd name="T18" fmla="*/ 405 w 798"/>
                <a:gd name="T19" fmla="*/ 662 h 750"/>
                <a:gd name="T20" fmla="*/ 414 w 798"/>
                <a:gd name="T21" fmla="*/ 670 h 750"/>
                <a:gd name="T22" fmla="*/ 421 w 798"/>
                <a:gd name="T23" fmla="*/ 677 h 750"/>
                <a:gd name="T24" fmla="*/ 427 w 798"/>
                <a:gd name="T25" fmla="*/ 683 h 750"/>
                <a:gd name="T26" fmla="*/ 448 w 798"/>
                <a:gd name="T27" fmla="*/ 688 h 750"/>
                <a:gd name="T28" fmla="*/ 468 w 798"/>
                <a:gd name="T29" fmla="*/ 680 h 750"/>
                <a:gd name="T30" fmla="*/ 484 w 798"/>
                <a:gd name="T31" fmla="*/ 662 h 750"/>
                <a:gd name="T32" fmla="*/ 496 w 798"/>
                <a:gd name="T33" fmla="*/ 639 h 750"/>
                <a:gd name="T34" fmla="*/ 505 w 798"/>
                <a:gd name="T35" fmla="*/ 613 h 750"/>
                <a:gd name="T36" fmla="*/ 508 w 798"/>
                <a:gd name="T37" fmla="*/ 587 h 750"/>
                <a:gd name="T38" fmla="*/ 503 w 798"/>
                <a:gd name="T39" fmla="*/ 564 h 750"/>
                <a:gd name="T40" fmla="*/ 493 w 798"/>
                <a:gd name="T41" fmla="*/ 549 h 750"/>
                <a:gd name="T42" fmla="*/ 480 w 798"/>
                <a:gd name="T43" fmla="*/ 539 h 750"/>
                <a:gd name="T44" fmla="*/ 459 w 798"/>
                <a:gd name="T45" fmla="*/ 523 h 750"/>
                <a:gd name="T46" fmla="*/ 432 w 798"/>
                <a:gd name="T47" fmla="*/ 500 h 750"/>
                <a:gd name="T48" fmla="*/ 399 w 798"/>
                <a:gd name="T49" fmla="*/ 475 h 750"/>
                <a:gd name="T50" fmla="*/ 362 w 798"/>
                <a:gd name="T51" fmla="*/ 445 h 750"/>
                <a:gd name="T52" fmla="*/ 323 w 798"/>
                <a:gd name="T53" fmla="*/ 414 h 750"/>
                <a:gd name="T54" fmla="*/ 281 w 798"/>
                <a:gd name="T55" fmla="*/ 381 h 750"/>
                <a:gd name="T56" fmla="*/ 238 w 798"/>
                <a:gd name="T57" fmla="*/ 347 h 750"/>
                <a:gd name="T58" fmla="*/ 196 w 798"/>
                <a:gd name="T59" fmla="*/ 313 h 750"/>
                <a:gd name="T60" fmla="*/ 155 w 798"/>
                <a:gd name="T61" fmla="*/ 280 h 750"/>
                <a:gd name="T62" fmla="*/ 118 w 798"/>
                <a:gd name="T63" fmla="*/ 249 h 750"/>
                <a:gd name="T64" fmla="*/ 82 w 798"/>
                <a:gd name="T65" fmla="*/ 220 h 750"/>
                <a:gd name="T66" fmla="*/ 52 w 798"/>
                <a:gd name="T67" fmla="*/ 197 h 750"/>
                <a:gd name="T68" fmla="*/ 27 w 798"/>
                <a:gd name="T69" fmla="*/ 177 h 750"/>
                <a:gd name="T70" fmla="*/ 9 w 798"/>
                <a:gd name="T71" fmla="*/ 162 h 750"/>
                <a:gd name="T72" fmla="*/ 0 w 798"/>
                <a:gd name="T73" fmla="*/ 154 h 750"/>
                <a:gd name="T74" fmla="*/ 424 w 798"/>
                <a:gd name="T75" fmla="*/ 0 h 750"/>
                <a:gd name="T76" fmla="*/ 798 w 798"/>
                <a:gd name="T77" fmla="*/ 231 h 750"/>
                <a:gd name="T78" fmla="*/ 795 w 798"/>
                <a:gd name="T79" fmla="*/ 235 h 750"/>
                <a:gd name="T80" fmla="*/ 788 w 798"/>
                <a:gd name="T81" fmla="*/ 249 h 750"/>
                <a:gd name="T82" fmla="*/ 777 w 798"/>
                <a:gd name="T83" fmla="*/ 270 h 750"/>
                <a:gd name="T84" fmla="*/ 763 w 798"/>
                <a:gd name="T85" fmla="*/ 296 h 750"/>
                <a:gd name="T86" fmla="*/ 743 w 798"/>
                <a:gd name="T87" fmla="*/ 328 h 750"/>
                <a:gd name="T88" fmla="*/ 724 w 798"/>
                <a:gd name="T89" fmla="*/ 363 h 750"/>
                <a:gd name="T90" fmla="*/ 701 w 798"/>
                <a:gd name="T91" fmla="*/ 402 h 750"/>
                <a:gd name="T92" fmla="*/ 678 w 798"/>
                <a:gd name="T93" fmla="*/ 442 h 750"/>
                <a:gd name="T94" fmla="*/ 654 w 798"/>
                <a:gd name="T95" fmla="*/ 484 h 750"/>
                <a:gd name="T96" fmla="*/ 630 w 798"/>
                <a:gd name="T97" fmla="*/ 524 h 750"/>
                <a:gd name="T98" fmla="*/ 606 w 798"/>
                <a:gd name="T99" fmla="*/ 563 h 750"/>
                <a:gd name="T100" fmla="*/ 584 w 798"/>
                <a:gd name="T101" fmla="*/ 598 h 750"/>
                <a:gd name="T102" fmla="*/ 563 w 798"/>
                <a:gd name="T103" fmla="*/ 630 h 750"/>
                <a:gd name="T104" fmla="*/ 545 w 798"/>
                <a:gd name="T105" fmla="*/ 656 h 750"/>
                <a:gd name="T106" fmla="*/ 530 w 798"/>
                <a:gd name="T107" fmla="*/ 677 h 750"/>
                <a:gd name="T108" fmla="*/ 518 w 798"/>
                <a:gd name="T109" fmla="*/ 691 h 750"/>
                <a:gd name="T110" fmla="*/ 497 w 798"/>
                <a:gd name="T111" fmla="*/ 709 h 750"/>
                <a:gd name="T112" fmla="*/ 477 w 798"/>
                <a:gd name="T113" fmla="*/ 723 h 750"/>
                <a:gd name="T114" fmla="*/ 456 w 798"/>
                <a:gd name="T115" fmla="*/ 737 h 750"/>
                <a:gd name="T116" fmla="*/ 436 w 798"/>
                <a:gd name="T117" fmla="*/ 746 h 750"/>
                <a:gd name="T118" fmla="*/ 415 w 798"/>
                <a:gd name="T119" fmla="*/ 750 h 750"/>
                <a:gd name="T120" fmla="*/ 399 w 798"/>
                <a:gd name="T121" fmla="*/ 750 h 750"/>
                <a:gd name="T122" fmla="*/ 383 w 798"/>
                <a:gd name="T123" fmla="*/ 743 h 750"/>
                <a:gd name="T124" fmla="*/ 371 w 798"/>
                <a:gd name="T125" fmla="*/ 729 h 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98" h="750">
                  <a:moveTo>
                    <a:pt x="371" y="729"/>
                  </a:moveTo>
                  <a:lnTo>
                    <a:pt x="366" y="712"/>
                  </a:lnTo>
                  <a:lnTo>
                    <a:pt x="366" y="689"/>
                  </a:lnTo>
                  <a:lnTo>
                    <a:pt x="371" y="661"/>
                  </a:lnTo>
                  <a:lnTo>
                    <a:pt x="380" y="633"/>
                  </a:lnTo>
                  <a:lnTo>
                    <a:pt x="381" y="634"/>
                  </a:lnTo>
                  <a:lnTo>
                    <a:pt x="386" y="639"/>
                  </a:lnTo>
                  <a:lnTo>
                    <a:pt x="390" y="646"/>
                  </a:lnTo>
                  <a:lnTo>
                    <a:pt x="398" y="653"/>
                  </a:lnTo>
                  <a:lnTo>
                    <a:pt x="405" y="662"/>
                  </a:lnTo>
                  <a:lnTo>
                    <a:pt x="414" y="670"/>
                  </a:lnTo>
                  <a:lnTo>
                    <a:pt x="421" y="677"/>
                  </a:lnTo>
                  <a:lnTo>
                    <a:pt x="427" y="683"/>
                  </a:lnTo>
                  <a:lnTo>
                    <a:pt x="448" y="688"/>
                  </a:lnTo>
                  <a:lnTo>
                    <a:pt x="468" y="680"/>
                  </a:lnTo>
                  <a:lnTo>
                    <a:pt x="484" y="662"/>
                  </a:lnTo>
                  <a:lnTo>
                    <a:pt x="496" y="639"/>
                  </a:lnTo>
                  <a:lnTo>
                    <a:pt x="505" y="613"/>
                  </a:lnTo>
                  <a:lnTo>
                    <a:pt x="508" y="587"/>
                  </a:lnTo>
                  <a:lnTo>
                    <a:pt x="503" y="564"/>
                  </a:lnTo>
                  <a:lnTo>
                    <a:pt x="493" y="549"/>
                  </a:lnTo>
                  <a:lnTo>
                    <a:pt x="480" y="539"/>
                  </a:lnTo>
                  <a:lnTo>
                    <a:pt x="459" y="523"/>
                  </a:lnTo>
                  <a:lnTo>
                    <a:pt x="432" y="500"/>
                  </a:lnTo>
                  <a:lnTo>
                    <a:pt x="399" y="475"/>
                  </a:lnTo>
                  <a:lnTo>
                    <a:pt x="362" y="445"/>
                  </a:lnTo>
                  <a:lnTo>
                    <a:pt x="323" y="414"/>
                  </a:lnTo>
                  <a:lnTo>
                    <a:pt x="281" y="381"/>
                  </a:lnTo>
                  <a:lnTo>
                    <a:pt x="238" y="347"/>
                  </a:lnTo>
                  <a:lnTo>
                    <a:pt x="196" y="313"/>
                  </a:lnTo>
                  <a:lnTo>
                    <a:pt x="155" y="280"/>
                  </a:lnTo>
                  <a:lnTo>
                    <a:pt x="118" y="249"/>
                  </a:lnTo>
                  <a:lnTo>
                    <a:pt x="82" y="220"/>
                  </a:lnTo>
                  <a:lnTo>
                    <a:pt x="52" y="197"/>
                  </a:lnTo>
                  <a:lnTo>
                    <a:pt x="27" y="177"/>
                  </a:lnTo>
                  <a:lnTo>
                    <a:pt x="9" y="162"/>
                  </a:lnTo>
                  <a:lnTo>
                    <a:pt x="0" y="154"/>
                  </a:lnTo>
                  <a:lnTo>
                    <a:pt x="424" y="0"/>
                  </a:lnTo>
                  <a:lnTo>
                    <a:pt x="798" y="231"/>
                  </a:lnTo>
                  <a:lnTo>
                    <a:pt x="795" y="235"/>
                  </a:lnTo>
                  <a:lnTo>
                    <a:pt x="788" y="249"/>
                  </a:lnTo>
                  <a:lnTo>
                    <a:pt x="777" y="270"/>
                  </a:lnTo>
                  <a:lnTo>
                    <a:pt x="763" y="296"/>
                  </a:lnTo>
                  <a:lnTo>
                    <a:pt x="743" y="328"/>
                  </a:lnTo>
                  <a:lnTo>
                    <a:pt x="724" y="363"/>
                  </a:lnTo>
                  <a:lnTo>
                    <a:pt x="701" y="402"/>
                  </a:lnTo>
                  <a:lnTo>
                    <a:pt x="678" y="442"/>
                  </a:lnTo>
                  <a:lnTo>
                    <a:pt x="654" y="484"/>
                  </a:lnTo>
                  <a:lnTo>
                    <a:pt x="630" y="524"/>
                  </a:lnTo>
                  <a:lnTo>
                    <a:pt x="606" y="563"/>
                  </a:lnTo>
                  <a:lnTo>
                    <a:pt x="584" y="598"/>
                  </a:lnTo>
                  <a:lnTo>
                    <a:pt x="563" y="630"/>
                  </a:lnTo>
                  <a:lnTo>
                    <a:pt x="545" y="656"/>
                  </a:lnTo>
                  <a:lnTo>
                    <a:pt x="530" y="677"/>
                  </a:lnTo>
                  <a:lnTo>
                    <a:pt x="518" y="691"/>
                  </a:lnTo>
                  <a:lnTo>
                    <a:pt x="497" y="709"/>
                  </a:lnTo>
                  <a:lnTo>
                    <a:pt x="477" y="723"/>
                  </a:lnTo>
                  <a:lnTo>
                    <a:pt x="456" y="737"/>
                  </a:lnTo>
                  <a:lnTo>
                    <a:pt x="436" y="746"/>
                  </a:lnTo>
                  <a:lnTo>
                    <a:pt x="415" y="750"/>
                  </a:lnTo>
                  <a:lnTo>
                    <a:pt x="399" y="750"/>
                  </a:lnTo>
                  <a:lnTo>
                    <a:pt x="383" y="743"/>
                  </a:lnTo>
                  <a:lnTo>
                    <a:pt x="371" y="72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95298" name="Freeform 34"/>
            <p:cNvSpPr>
              <a:spLocks/>
            </p:cNvSpPr>
            <p:nvPr/>
          </p:nvSpPr>
          <p:spPr bwMode="auto">
            <a:xfrm>
              <a:off x="2350" y="3542"/>
              <a:ext cx="798" cy="750"/>
            </a:xfrm>
            <a:custGeom>
              <a:avLst/>
              <a:gdLst>
                <a:gd name="T0" fmla="*/ 371 w 798"/>
                <a:gd name="T1" fmla="*/ 729 h 750"/>
                <a:gd name="T2" fmla="*/ 366 w 798"/>
                <a:gd name="T3" fmla="*/ 689 h 750"/>
                <a:gd name="T4" fmla="*/ 380 w 798"/>
                <a:gd name="T5" fmla="*/ 633 h 750"/>
                <a:gd name="T6" fmla="*/ 381 w 798"/>
                <a:gd name="T7" fmla="*/ 634 h 750"/>
                <a:gd name="T8" fmla="*/ 390 w 798"/>
                <a:gd name="T9" fmla="*/ 646 h 750"/>
                <a:gd name="T10" fmla="*/ 405 w 798"/>
                <a:gd name="T11" fmla="*/ 662 h 750"/>
                <a:gd name="T12" fmla="*/ 421 w 798"/>
                <a:gd name="T13" fmla="*/ 677 h 750"/>
                <a:gd name="T14" fmla="*/ 427 w 798"/>
                <a:gd name="T15" fmla="*/ 683 h 750"/>
                <a:gd name="T16" fmla="*/ 468 w 798"/>
                <a:gd name="T17" fmla="*/ 680 h 750"/>
                <a:gd name="T18" fmla="*/ 496 w 798"/>
                <a:gd name="T19" fmla="*/ 639 h 750"/>
                <a:gd name="T20" fmla="*/ 508 w 798"/>
                <a:gd name="T21" fmla="*/ 587 h 750"/>
                <a:gd name="T22" fmla="*/ 493 w 798"/>
                <a:gd name="T23" fmla="*/ 549 h 750"/>
                <a:gd name="T24" fmla="*/ 480 w 798"/>
                <a:gd name="T25" fmla="*/ 539 h 750"/>
                <a:gd name="T26" fmla="*/ 432 w 798"/>
                <a:gd name="T27" fmla="*/ 500 h 750"/>
                <a:gd name="T28" fmla="*/ 362 w 798"/>
                <a:gd name="T29" fmla="*/ 445 h 750"/>
                <a:gd name="T30" fmla="*/ 281 w 798"/>
                <a:gd name="T31" fmla="*/ 381 h 750"/>
                <a:gd name="T32" fmla="*/ 196 w 798"/>
                <a:gd name="T33" fmla="*/ 313 h 750"/>
                <a:gd name="T34" fmla="*/ 118 w 798"/>
                <a:gd name="T35" fmla="*/ 249 h 750"/>
                <a:gd name="T36" fmla="*/ 52 w 798"/>
                <a:gd name="T37" fmla="*/ 197 h 750"/>
                <a:gd name="T38" fmla="*/ 9 w 798"/>
                <a:gd name="T39" fmla="*/ 162 h 750"/>
                <a:gd name="T40" fmla="*/ 424 w 798"/>
                <a:gd name="T41" fmla="*/ 0 h 750"/>
                <a:gd name="T42" fmla="*/ 798 w 798"/>
                <a:gd name="T43" fmla="*/ 231 h 750"/>
                <a:gd name="T44" fmla="*/ 788 w 798"/>
                <a:gd name="T45" fmla="*/ 249 h 750"/>
                <a:gd name="T46" fmla="*/ 763 w 798"/>
                <a:gd name="T47" fmla="*/ 296 h 750"/>
                <a:gd name="T48" fmla="*/ 724 w 798"/>
                <a:gd name="T49" fmla="*/ 363 h 750"/>
                <a:gd name="T50" fmla="*/ 678 w 798"/>
                <a:gd name="T51" fmla="*/ 442 h 750"/>
                <a:gd name="T52" fmla="*/ 630 w 798"/>
                <a:gd name="T53" fmla="*/ 524 h 750"/>
                <a:gd name="T54" fmla="*/ 584 w 798"/>
                <a:gd name="T55" fmla="*/ 598 h 750"/>
                <a:gd name="T56" fmla="*/ 545 w 798"/>
                <a:gd name="T57" fmla="*/ 656 h 750"/>
                <a:gd name="T58" fmla="*/ 518 w 798"/>
                <a:gd name="T59" fmla="*/ 691 h 750"/>
                <a:gd name="T60" fmla="*/ 497 w 798"/>
                <a:gd name="T61" fmla="*/ 709 h 750"/>
                <a:gd name="T62" fmla="*/ 456 w 798"/>
                <a:gd name="T63" fmla="*/ 737 h 750"/>
                <a:gd name="T64" fmla="*/ 415 w 798"/>
                <a:gd name="T65" fmla="*/ 750 h 750"/>
                <a:gd name="T66" fmla="*/ 383 w 798"/>
                <a:gd name="T67" fmla="*/ 743 h 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98" h="750">
                  <a:moveTo>
                    <a:pt x="371" y="729"/>
                  </a:moveTo>
                  <a:lnTo>
                    <a:pt x="371" y="729"/>
                  </a:lnTo>
                  <a:lnTo>
                    <a:pt x="366" y="712"/>
                  </a:lnTo>
                  <a:lnTo>
                    <a:pt x="366" y="689"/>
                  </a:lnTo>
                  <a:lnTo>
                    <a:pt x="371" y="661"/>
                  </a:lnTo>
                  <a:lnTo>
                    <a:pt x="380" y="633"/>
                  </a:lnTo>
                  <a:lnTo>
                    <a:pt x="380" y="633"/>
                  </a:lnTo>
                  <a:lnTo>
                    <a:pt x="381" y="634"/>
                  </a:lnTo>
                  <a:lnTo>
                    <a:pt x="386" y="639"/>
                  </a:lnTo>
                  <a:lnTo>
                    <a:pt x="390" y="646"/>
                  </a:lnTo>
                  <a:lnTo>
                    <a:pt x="398" y="653"/>
                  </a:lnTo>
                  <a:lnTo>
                    <a:pt x="405" y="662"/>
                  </a:lnTo>
                  <a:lnTo>
                    <a:pt x="414" y="670"/>
                  </a:lnTo>
                  <a:lnTo>
                    <a:pt x="421" y="677"/>
                  </a:lnTo>
                  <a:lnTo>
                    <a:pt x="427" y="683"/>
                  </a:lnTo>
                  <a:lnTo>
                    <a:pt x="427" y="683"/>
                  </a:lnTo>
                  <a:lnTo>
                    <a:pt x="448" y="688"/>
                  </a:lnTo>
                  <a:lnTo>
                    <a:pt x="468" y="680"/>
                  </a:lnTo>
                  <a:lnTo>
                    <a:pt x="484" y="662"/>
                  </a:lnTo>
                  <a:lnTo>
                    <a:pt x="496" y="639"/>
                  </a:lnTo>
                  <a:lnTo>
                    <a:pt x="505" y="613"/>
                  </a:lnTo>
                  <a:lnTo>
                    <a:pt x="508" y="587"/>
                  </a:lnTo>
                  <a:lnTo>
                    <a:pt x="503" y="564"/>
                  </a:lnTo>
                  <a:lnTo>
                    <a:pt x="493" y="549"/>
                  </a:lnTo>
                  <a:lnTo>
                    <a:pt x="493" y="549"/>
                  </a:lnTo>
                  <a:lnTo>
                    <a:pt x="480" y="539"/>
                  </a:lnTo>
                  <a:lnTo>
                    <a:pt x="459" y="523"/>
                  </a:lnTo>
                  <a:lnTo>
                    <a:pt x="432" y="500"/>
                  </a:lnTo>
                  <a:lnTo>
                    <a:pt x="399" y="475"/>
                  </a:lnTo>
                  <a:lnTo>
                    <a:pt x="362" y="445"/>
                  </a:lnTo>
                  <a:lnTo>
                    <a:pt x="323" y="414"/>
                  </a:lnTo>
                  <a:lnTo>
                    <a:pt x="281" y="381"/>
                  </a:lnTo>
                  <a:lnTo>
                    <a:pt x="238" y="347"/>
                  </a:lnTo>
                  <a:lnTo>
                    <a:pt x="196" y="313"/>
                  </a:lnTo>
                  <a:lnTo>
                    <a:pt x="155" y="280"/>
                  </a:lnTo>
                  <a:lnTo>
                    <a:pt x="118" y="249"/>
                  </a:lnTo>
                  <a:lnTo>
                    <a:pt x="82" y="220"/>
                  </a:lnTo>
                  <a:lnTo>
                    <a:pt x="52" y="197"/>
                  </a:lnTo>
                  <a:lnTo>
                    <a:pt x="27" y="177"/>
                  </a:lnTo>
                  <a:lnTo>
                    <a:pt x="9" y="162"/>
                  </a:lnTo>
                  <a:lnTo>
                    <a:pt x="0" y="154"/>
                  </a:lnTo>
                  <a:lnTo>
                    <a:pt x="424" y="0"/>
                  </a:lnTo>
                  <a:lnTo>
                    <a:pt x="798" y="231"/>
                  </a:lnTo>
                  <a:lnTo>
                    <a:pt x="798" y="231"/>
                  </a:lnTo>
                  <a:lnTo>
                    <a:pt x="795" y="235"/>
                  </a:lnTo>
                  <a:lnTo>
                    <a:pt x="788" y="249"/>
                  </a:lnTo>
                  <a:lnTo>
                    <a:pt x="777" y="270"/>
                  </a:lnTo>
                  <a:lnTo>
                    <a:pt x="763" y="296"/>
                  </a:lnTo>
                  <a:lnTo>
                    <a:pt x="743" y="328"/>
                  </a:lnTo>
                  <a:lnTo>
                    <a:pt x="724" y="363"/>
                  </a:lnTo>
                  <a:lnTo>
                    <a:pt x="701" y="402"/>
                  </a:lnTo>
                  <a:lnTo>
                    <a:pt x="678" y="442"/>
                  </a:lnTo>
                  <a:lnTo>
                    <a:pt x="654" y="484"/>
                  </a:lnTo>
                  <a:lnTo>
                    <a:pt x="630" y="524"/>
                  </a:lnTo>
                  <a:lnTo>
                    <a:pt x="606" y="563"/>
                  </a:lnTo>
                  <a:lnTo>
                    <a:pt x="584" y="598"/>
                  </a:lnTo>
                  <a:lnTo>
                    <a:pt x="563" y="630"/>
                  </a:lnTo>
                  <a:lnTo>
                    <a:pt x="545" y="656"/>
                  </a:lnTo>
                  <a:lnTo>
                    <a:pt x="530" y="677"/>
                  </a:lnTo>
                  <a:lnTo>
                    <a:pt x="518" y="691"/>
                  </a:lnTo>
                  <a:lnTo>
                    <a:pt x="518" y="691"/>
                  </a:lnTo>
                  <a:lnTo>
                    <a:pt x="497" y="709"/>
                  </a:lnTo>
                  <a:lnTo>
                    <a:pt x="477" y="723"/>
                  </a:lnTo>
                  <a:lnTo>
                    <a:pt x="456" y="737"/>
                  </a:lnTo>
                  <a:lnTo>
                    <a:pt x="436" y="746"/>
                  </a:lnTo>
                  <a:lnTo>
                    <a:pt x="415" y="750"/>
                  </a:lnTo>
                  <a:lnTo>
                    <a:pt x="399" y="750"/>
                  </a:lnTo>
                  <a:lnTo>
                    <a:pt x="383" y="743"/>
                  </a:lnTo>
                  <a:lnTo>
                    <a:pt x="371" y="729"/>
                  </a:lnTo>
                </a:path>
              </a:pathLst>
            </a:custGeom>
            <a:noFill/>
            <a:ln w="0">
              <a:solidFill>
                <a:srgbClr val="000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95299" name="Freeform 35"/>
            <p:cNvSpPr>
              <a:spLocks/>
            </p:cNvSpPr>
            <p:nvPr/>
          </p:nvSpPr>
          <p:spPr bwMode="auto">
            <a:xfrm>
              <a:off x="2432" y="3670"/>
              <a:ext cx="274" cy="84"/>
            </a:xfrm>
            <a:custGeom>
              <a:avLst/>
              <a:gdLst>
                <a:gd name="T0" fmla="*/ 41 w 274"/>
                <a:gd name="T1" fmla="*/ 42 h 84"/>
                <a:gd name="T2" fmla="*/ 43 w 274"/>
                <a:gd name="T3" fmla="*/ 52 h 84"/>
                <a:gd name="T4" fmla="*/ 49 w 274"/>
                <a:gd name="T5" fmla="*/ 61 h 84"/>
                <a:gd name="T6" fmla="*/ 58 w 274"/>
                <a:gd name="T7" fmla="*/ 67 h 84"/>
                <a:gd name="T8" fmla="*/ 68 w 274"/>
                <a:gd name="T9" fmla="*/ 69 h 84"/>
                <a:gd name="T10" fmla="*/ 77 w 274"/>
                <a:gd name="T11" fmla="*/ 67 h 84"/>
                <a:gd name="T12" fmla="*/ 86 w 274"/>
                <a:gd name="T13" fmla="*/ 61 h 84"/>
                <a:gd name="T14" fmla="*/ 92 w 274"/>
                <a:gd name="T15" fmla="*/ 55 h 84"/>
                <a:gd name="T16" fmla="*/ 95 w 274"/>
                <a:gd name="T17" fmla="*/ 46 h 84"/>
                <a:gd name="T18" fmla="*/ 274 w 274"/>
                <a:gd name="T19" fmla="*/ 79 h 84"/>
                <a:gd name="T20" fmla="*/ 103 w 274"/>
                <a:gd name="T21" fmla="*/ 66 h 84"/>
                <a:gd name="T22" fmla="*/ 97 w 274"/>
                <a:gd name="T23" fmla="*/ 73 h 84"/>
                <a:gd name="T24" fmla="*/ 88 w 274"/>
                <a:gd name="T25" fmla="*/ 79 h 84"/>
                <a:gd name="T26" fmla="*/ 79 w 274"/>
                <a:gd name="T27" fmla="*/ 82 h 84"/>
                <a:gd name="T28" fmla="*/ 68 w 274"/>
                <a:gd name="T29" fmla="*/ 84 h 84"/>
                <a:gd name="T30" fmla="*/ 55 w 274"/>
                <a:gd name="T31" fmla="*/ 81 h 84"/>
                <a:gd name="T32" fmla="*/ 43 w 274"/>
                <a:gd name="T33" fmla="*/ 73 h 84"/>
                <a:gd name="T34" fmla="*/ 34 w 274"/>
                <a:gd name="T35" fmla="*/ 63 h 84"/>
                <a:gd name="T36" fmla="*/ 28 w 274"/>
                <a:gd name="T37" fmla="*/ 49 h 84"/>
                <a:gd name="T38" fmla="*/ 28 w 274"/>
                <a:gd name="T39" fmla="*/ 49 h 84"/>
                <a:gd name="T40" fmla="*/ 0 w 274"/>
                <a:gd name="T41" fmla="*/ 49 h 84"/>
                <a:gd name="T42" fmla="*/ 0 w 274"/>
                <a:gd name="T43" fmla="*/ 33 h 84"/>
                <a:gd name="T44" fmla="*/ 28 w 274"/>
                <a:gd name="T45" fmla="*/ 33 h 84"/>
                <a:gd name="T46" fmla="*/ 28 w 274"/>
                <a:gd name="T47" fmla="*/ 33 h 84"/>
                <a:gd name="T48" fmla="*/ 34 w 274"/>
                <a:gd name="T49" fmla="*/ 20 h 84"/>
                <a:gd name="T50" fmla="*/ 43 w 274"/>
                <a:gd name="T51" fmla="*/ 9 h 84"/>
                <a:gd name="T52" fmla="*/ 55 w 274"/>
                <a:gd name="T53" fmla="*/ 3 h 84"/>
                <a:gd name="T54" fmla="*/ 68 w 274"/>
                <a:gd name="T55" fmla="*/ 0 h 84"/>
                <a:gd name="T56" fmla="*/ 79 w 274"/>
                <a:gd name="T57" fmla="*/ 2 h 84"/>
                <a:gd name="T58" fmla="*/ 88 w 274"/>
                <a:gd name="T59" fmla="*/ 5 h 84"/>
                <a:gd name="T60" fmla="*/ 97 w 274"/>
                <a:gd name="T61" fmla="*/ 9 h 84"/>
                <a:gd name="T62" fmla="*/ 103 w 274"/>
                <a:gd name="T63" fmla="*/ 17 h 84"/>
                <a:gd name="T64" fmla="*/ 274 w 274"/>
                <a:gd name="T65" fmla="*/ 5 h 84"/>
                <a:gd name="T66" fmla="*/ 95 w 274"/>
                <a:gd name="T67" fmla="*/ 37 h 84"/>
                <a:gd name="T68" fmla="*/ 92 w 274"/>
                <a:gd name="T69" fmla="*/ 28 h 84"/>
                <a:gd name="T70" fmla="*/ 86 w 274"/>
                <a:gd name="T71" fmla="*/ 21 h 84"/>
                <a:gd name="T72" fmla="*/ 77 w 274"/>
                <a:gd name="T73" fmla="*/ 17 h 84"/>
                <a:gd name="T74" fmla="*/ 68 w 274"/>
                <a:gd name="T75" fmla="*/ 15 h 84"/>
                <a:gd name="T76" fmla="*/ 58 w 274"/>
                <a:gd name="T77" fmla="*/ 17 h 84"/>
                <a:gd name="T78" fmla="*/ 49 w 274"/>
                <a:gd name="T79" fmla="*/ 23 h 84"/>
                <a:gd name="T80" fmla="*/ 43 w 274"/>
                <a:gd name="T81" fmla="*/ 31 h 84"/>
                <a:gd name="T82" fmla="*/ 41 w 274"/>
                <a:gd name="T83" fmla="*/ 42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74" h="84">
                  <a:moveTo>
                    <a:pt x="41" y="42"/>
                  </a:moveTo>
                  <a:lnTo>
                    <a:pt x="43" y="52"/>
                  </a:lnTo>
                  <a:lnTo>
                    <a:pt x="49" y="61"/>
                  </a:lnTo>
                  <a:lnTo>
                    <a:pt x="58" y="67"/>
                  </a:lnTo>
                  <a:lnTo>
                    <a:pt x="68" y="69"/>
                  </a:lnTo>
                  <a:lnTo>
                    <a:pt x="77" y="67"/>
                  </a:lnTo>
                  <a:lnTo>
                    <a:pt x="86" y="61"/>
                  </a:lnTo>
                  <a:lnTo>
                    <a:pt x="92" y="55"/>
                  </a:lnTo>
                  <a:lnTo>
                    <a:pt x="95" y="46"/>
                  </a:lnTo>
                  <a:lnTo>
                    <a:pt x="274" y="79"/>
                  </a:lnTo>
                  <a:lnTo>
                    <a:pt x="103" y="66"/>
                  </a:lnTo>
                  <a:lnTo>
                    <a:pt x="97" y="73"/>
                  </a:lnTo>
                  <a:lnTo>
                    <a:pt x="88" y="79"/>
                  </a:lnTo>
                  <a:lnTo>
                    <a:pt x="79" y="82"/>
                  </a:lnTo>
                  <a:lnTo>
                    <a:pt x="68" y="84"/>
                  </a:lnTo>
                  <a:lnTo>
                    <a:pt x="55" y="81"/>
                  </a:lnTo>
                  <a:lnTo>
                    <a:pt x="43" y="73"/>
                  </a:lnTo>
                  <a:lnTo>
                    <a:pt x="34" y="63"/>
                  </a:lnTo>
                  <a:lnTo>
                    <a:pt x="28" y="49"/>
                  </a:lnTo>
                  <a:lnTo>
                    <a:pt x="28" y="49"/>
                  </a:lnTo>
                  <a:lnTo>
                    <a:pt x="0" y="49"/>
                  </a:lnTo>
                  <a:lnTo>
                    <a:pt x="0" y="33"/>
                  </a:lnTo>
                  <a:lnTo>
                    <a:pt x="28" y="33"/>
                  </a:lnTo>
                  <a:lnTo>
                    <a:pt x="28" y="33"/>
                  </a:lnTo>
                  <a:lnTo>
                    <a:pt x="34" y="20"/>
                  </a:lnTo>
                  <a:lnTo>
                    <a:pt x="43" y="9"/>
                  </a:lnTo>
                  <a:lnTo>
                    <a:pt x="55" y="3"/>
                  </a:lnTo>
                  <a:lnTo>
                    <a:pt x="68" y="0"/>
                  </a:lnTo>
                  <a:lnTo>
                    <a:pt x="79" y="2"/>
                  </a:lnTo>
                  <a:lnTo>
                    <a:pt x="88" y="5"/>
                  </a:lnTo>
                  <a:lnTo>
                    <a:pt x="97" y="9"/>
                  </a:lnTo>
                  <a:lnTo>
                    <a:pt x="103" y="17"/>
                  </a:lnTo>
                  <a:lnTo>
                    <a:pt x="274" y="5"/>
                  </a:lnTo>
                  <a:lnTo>
                    <a:pt x="95" y="37"/>
                  </a:lnTo>
                  <a:lnTo>
                    <a:pt x="92" y="28"/>
                  </a:lnTo>
                  <a:lnTo>
                    <a:pt x="86" y="21"/>
                  </a:lnTo>
                  <a:lnTo>
                    <a:pt x="77" y="17"/>
                  </a:lnTo>
                  <a:lnTo>
                    <a:pt x="68" y="15"/>
                  </a:lnTo>
                  <a:lnTo>
                    <a:pt x="58" y="17"/>
                  </a:lnTo>
                  <a:lnTo>
                    <a:pt x="49" y="23"/>
                  </a:lnTo>
                  <a:lnTo>
                    <a:pt x="43" y="31"/>
                  </a:lnTo>
                  <a:lnTo>
                    <a:pt x="41" y="42"/>
                  </a:lnTo>
                  <a:close/>
                </a:path>
              </a:pathLst>
            </a:custGeom>
            <a:solidFill>
              <a:srgbClr val="CCCCCC"/>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95300" name="Freeform 36"/>
            <p:cNvSpPr>
              <a:spLocks/>
            </p:cNvSpPr>
            <p:nvPr/>
          </p:nvSpPr>
          <p:spPr bwMode="auto">
            <a:xfrm>
              <a:off x="2432" y="3670"/>
              <a:ext cx="274" cy="84"/>
            </a:xfrm>
            <a:custGeom>
              <a:avLst/>
              <a:gdLst>
                <a:gd name="T0" fmla="*/ 41 w 274"/>
                <a:gd name="T1" fmla="*/ 42 h 84"/>
                <a:gd name="T2" fmla="*/ 41 w 274"/>
                <a:gd name="T3" fmla="*/ 42 h 84"/>
                <a:gd name="T4" fmla="*/ 43 w 274"/>
                <a:gd name="T5" fmla="*/ 52 h 84"/>
                <a:gd name="T6" fmla="*/ 49 w 274"/>
                <a:gd name="T7" fmla="*/ 61 h 84"/>
                <a:gd name="T8" fmla="*/ 58 w 274"/>
                <a:gd name="T9" fmla="*/ 67 h 84"/>
                <a:gd name="T10" fmla="*/ 68 w 274"/>
                <a:gd name="T11" fmla="*/ 69 h 84"/>
                <a:gd name="T12" fmla="*/ 68 w 274"/>
                <a:gd name="T13" fmla="*/ 69 h 84"/>
                <a:gd name="T14" fmla="*/ 77 w 274"/>
                <a:gd name="T15" fmla="*/ 67 h 84"/>
                <a:gd name="T16" fmla="*/ 86 w 274"/>
                <a:gd name="T17" fmla="*/ 61 h 84"/>
                <a:gd name="T18" fmla="*/ 92 w 274"/>
                <a:gd name="T19" fmla="*/ 55 h 84"/>
                <a:gd name="T20" fmla="*/ 95 w 274"/>
                <a:gd name="T21" fmla="*/ 46 h 84"/>
                <a:gd name="T22" fmla="*/ 274 w 274"/>
                <a:gd name="T23" fmla="*/ 79 h 84"/>
                <a:gd name="T24" fmla="*/ 103 w 274"/>
                <a:gd name="T25" fmla="*/ 66 h 84"/>
                <a:gd name="T26" fmla="*/ 103 w 274"/>
                <a:gd name="T27" fmla="*/ 66 h 84"/>
                <a:gd name="T28" fmla="*/ 97 w 274"/>
                <a:gd name="T29" fmla="*/ 73 h 84"/>
                <a:gd name="T30" fmla="*/ 88 w 274"/>
                <a:gd name="T31" fmla="*/ 79 h 84"/>
                <a:gd name="T32" fmla="*/ 79 w 274"/>
                <a:gd name="T33" fmla="*/ 82 h 84"/>
                <a:gd name="T34" fmla="*/ 68 w 274"/>
                <a:gd name="T35" fmla="*/ 84 h 84"/>
                <a:gd name="T36" fmla="*/ 68 w 274"/>
                <a:gd name="T37" fmla="*/ 84 h 84"/>
                <a:gd name="T38" fmla="*/ 55 w 274"/>
                <a:gd name="T39" fmla="*/ 81 h 84"/>
                <a:gd name="T40" fmla="*/ 43 w 274"/>
                <a:gd name="T41" fmla="*/ 73 h 84"/>
                <a:gd name="T42" fmla="*/ 34 w 274"/>
                <a:gd name="T43" fmla="*/ 63 h 84"/>
                <a:gd name="T44" fmla="*/ 28 w 274"/>
                <a:gd name="T45" fmla="*/ 49 h 84"/>
                <a:gd name="T46" fmla="*/ 28 w 274"/>
                <a:gd name="T47" fmla="*/ 49 h 84"/>
                <a:gd name="T48" fmla="*/ 0 w 274"/>
                <a:gd name="T49" fmla="*/ 49 h 84"/>
                <a:gd name="T50" fmla="*/ 0 w 274"/>
                <a:gd name="T51" fmla="*/ 33 h 84"/>
                <a:gd name="T52" fmla="*/ 28 w 274"/>
                <a:gd name="T53" fmla="*/ 33 h 84"/>
                <a:gd name="T54" fmla="*/ 28 w 274"/>
                <a:gd name="T55" fmla="*/ 33 h 84"/>
                <a:gd name="T56" fmla="*/ 28 w 274"/>
                <a:gd name="T57" fmla="*/ 33 h 84"/>
                <a:gd name="T58" fmla="*/ 34 w 274"/>
                <a:gd name="T59" fmla="*/ 20 h 84"/>
                <a:gd name="T60" fmla="*/ 43 w 274"/>
                <a:gd name="T61" fmla="*/ 9 h 84"/>
                <a:gd name="T62" fmla="*/ 55 w 274"/>
                <a:gd name="T63" fmla="*/ 3 h 84"/>
                <a:gd name="T64" fmla="*/ 68 w 274"/>
                <a:gd name="T65" fmla="*/ 0 h 84"/>
                <a:gd name="T66" fmla="*/ 68 w 274"/>
                <a:gd name="T67" fmla="*/ 0 h 84"/>
                <a:gd name="T68" fmla="*/ 79 w 274"/>
                <a:gd name="T69" fmla="*/ 2 h 84"/>
                <a:gd name="T70" fmla="*/ 88 w 274"/>
                <a:gd name="T71" fmla="*/ 5 h 84"/>
                <a:gd name="T72" fmla="*/ 97 w 274"/>
                <a:gd name="T73" fmla="*/ 9 h 84"/>
                <a:gd name="T74" fmla="*/ 103 w 274"/>
                <a:gd name="T75" fmla="*/ 17 h 84"/>
                <a:gd name="T76" fmla="*/ 274 w 274"/>
                <a:gd name="T77" fmla="*/ 5 h 84"/>
                <a:gd name="T78" fmla="*/ 95 w 274"/>
                <a:gd name="T79" fmla="*/ 37 h 84"/>
                <a:gd name="T80" fmla="*/ 95 w 274"/>
                <a:gd name="T81" fmla="*/ 37 h 84"/>
                <a:gd name="T82" fmla="*/ 92 w 274"/>
                <a:gd name="T83" fmla="*/ 28 h 84"/>
                <a:gd name="T84" fmla="*/ 86 w 274"/>
                <a:gd name="T85" fmla="*/ 21 h 84"/>
                <a:gd name="T86" fmla="*/ 77 w 274"/>
                <a:gd name="T87" fmla="*/ 17 h 84"/>
                <a:gd name="T88" fmla="*/ 68 w 274"/>
                <a:gd name="T89" fmla="*/ 15 h 84"/>
                <a:gd name="T90" fmla="*/ 68 w 274"/>
                <a:gd name="T91" fmla="*/ 15 h 84"/>
                <a:gd name="T92" fmla="*/ 58 w 274"/>
                <a:gd name="T93" fmla="*/ 17 h 84"/>
                <a:gd name="T94" fmla="*/ 49 w 274"/>
                <a:gd name="T95" fmla="*/ 23 h 84"/>
                <a:gd name="T96" fmla="*/ 43 w 274"/>
                <a:gd name="T97" fmla="*/ 31 h 84"/>
                <a:gd name="T98" fmla="*/ 41 w 274"/>
                <a:gd name="T99" fmla="*/ 42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74" h="84">
                  <a:moveTo>
                    <a:pt x="41" y="42"/>
                  </a:moveTo>
                  <a:lnTo>
                    <a:pt x="41" y="42"/>
                  </a:lnTo>
                  <a:lnTo>
                    <a:pt x="43" y="52"/>
                  </a:lnTo>
                  <a:lnTo>
                    <a:pt x="49" y="61"/>
                  </a:lnTo>
                  <a:lnTo>
                    <a:pt x="58" y="67"/>
                  </a:lnTo>
                  <a:lnTo>
                    <a:pt x="68" y="69"/>
                  </a:lnTo>
                  <a:lnTo>
                    <a:pt x="68" y="69"/>
                  </a:lnTo>
                  <a:lnTo>
                    <a:pt x="77" y="67"/>
                  </a:lnTo>
                  <a:lnTo>
                    <a:pt x="86" y="61"/>
                  </a:lnTo>
                  <a:lnTo>
                    <a:pt x="92" y="55"/>
                  </a:lnTo>
                  <a:lnTo>
                    <a:pt x="95" y="46"/>
                  </a:lnTo>
                  <a:lnTo>
                    <a:pt x="274" y="79"/>
                  </a:lnTo>
                  <a:lnTo>
                    <a:pt x="103" y="66"/>
                  </a:lnTo>
                  <a:lnTo>
                    <a:pt x="103" y="66"/>
                  </a:lnTo>
                  <a:lnTo>
                    <a:pt x="97" y="73"/>
                  </a:lnTo>
                  <a:lnTo>
                    <a:pt x="88" y="79"/>
                  </a:lnTo>
                  <a:lnTo>
                    <a:pt x="79" y="82"/>
                  </a:lnTo>
                  <a:lnTo>
                    <a:pt x="68" y="84"/>
                  </a:lnTo>
                  <a:lnTo>
                    <a:pt x="68" y="84"/>
                  </a:lnTo>
                  <a:lnTo>
                    <a:pt x="55" y="81"/>
                  </a:lnTo>
                  <a:lnTo>
                    <a:pt x="43" y="73"/>
                  </a:lnTo>
                  <a:lnTo>
                    <a:pt x="34" y="63"/>
                  </a:lnTo>
                  <a:lnTo>
                    <a:pt x="28" y="49"/>
                  </a:lnTo>
                  <a:lnTo>
                    <a:pt x="28" y="49"/>
                  </a:lnTo>
                  <a:lnTo>
                    <a:pt x="0" y="49"/>
                  </a:lnTo>
                  <a:lnTo>
                    <a:pt x="0" y="33"/>
                  </a:lnTo>
                  <a:lnTo>
                    <a:pt x="28" y="33"/>
                  </a:lnTo>
                  <a:lnTo>
                    <a:pt x="28" y="33"/>
                  </a:lnTo>
                  <a:lnTo>
                    <a:pt x="28" y="33"/>
                  </a:lnTo>
                  <a:lnTo>
                    <a:pt x="34" y="20"/>
                  </a:lnTo>
                  <a:lnTo>
                    <a:pt x="43" y="9"/>
                  </a:lnTo>
                  <a:lnTo>
                    <a:pt x="55" y="3"/>
                  </a:lnTo>
                  <a:lnTo>
                    <a:pt x="68" y="0"/>
                  </a:lnTo>
                  <a:lnTo>
                    <a:pt x="68" y="0"/>
                  </a:lnTo>
                  <a:lnTo>
                    <a:pt x="79" y="2"/>
                  </a:lnTo>
                  <a:lnTo>
                    <a:pt x="88" y="5"/>
                  </a:lnTo>
                  <a:lnTo>
                    <a:pt x="97" y="9"/>
                  </a:lnTo>
                  <a:lnTo>
                    <a:pt x="103" y="17"/>
                  </a:lnTo>
                  <a:lnTo>
                    <a:pt x="274" y="5"/>
                  </a:lnTo>
                  <a:lnTo>
                    <a:pt x="95" y="37"/>
                  </a:lnTo>
                  <a:lnTo>
                    <a:pt x="95" y="37"/>
                  </a:lnTo>
                  <a:lnTo>
                    <a:pt x="92" y="28"/>
                  </a:lnTo>
                  <a:lnTo>
                    <a:pt x="86" y="21"/>
                  </a:lnTo>
                  <a:lnTo>
                    <a:pt x="77" y="17"/>
                  </a:lnTo>
                  <a:lnTo>
                    <a:pt x="68" y="15"/>
                  </a:lnTo>
                  <a:lnTo>
                    <a:pt x="68" y="15"/>
                  </a:lnTo>
                  <a:lnTo>
                    <a:pt x="58" y="17"/>
                  </a:lnTo>
                  <a:lnTo>
                    <a:pt x="49" y="23"/>
                  </a:lnTo>
                  <a:lnTo>
                    <a:pt x="43" y="31"/>
                  </a:lnTo>
                  <a:lnTo>
                    <a:pt x="41" y="42"/>
                  </a:lnTo>
                </a:path>
              </a:pathLst>
            </a:custGeom>
            <a:noFill/>
            <a:ln w="0">
              <a:solidFill>
                <a:srgbClr val="000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95301" name="Freeform 37"/>
            <p:cNvSpPr>
              <a:spLocks/>
            </p:cNvSpPr>
            <p:nvPr/>
          </p:nvSpPr>
          <p:spPr bwMode="auto">
            <a:xfrm>
              <a:off x="2964" y="3123"/>
              <a:ext cx="363" cy="407"/>
            </a:xfrm>
            <a:custGeom>
              <a:avLst/>
              <a:gdLst>
                <a:gd name="T0" fmla="*/ 59 w 363"/>
                <a:gd name="T1" fmla="*/ 10 h 407"/>
                <a:gd name="T2" fmla="*/ 34 w 363"/>
                <a:gd name="T3" fmla="*/ 23 h 407"/>
                <a:gd name="T4" fmla="*/ 16 w 363"/>
                <a:gd name="T5" fmla="*/ 43 h 407"/>
                <a:gd name="T6" fmla="*/ 4 w 363"/>
                <a:gd name="T7" fmla="*/ 67 h 407"/>
                <a:gd name="T8" fmla="*/ 0 w 363"/>
                <a:gd name="T9" fmla="*/ 90 h 407"/>
                <a:gd name="T10" fmla="*/ 0 w 363"/>
                <a:gd name="T11" fmla="*/ 116 h 407"/>
                <a:gd name="T12" fmla="*/ 3 w 363"/>
                <a:gd name="T13" fmla="*/ 139 h 407"/>
                <a:gd name="T14" fmla="*/ 10 w 363"/>
                <a:gd name="T15" fmla="*/ 160 h 407"/>
                <a:gd name="T16" fmla="*/ 17 w 363"/>
                <a:gd name="T17" fmla="*/ 177 h 407"/>
                <a:gd name="T18" fmla="*/ 25 w 363"/>
                <a:gd name="T19" fmla="*/ 212 h 407"/>
                <a:gd name="T20" fmla="*/ 19 w 363"/>
                <a:gd name="T21" fmla="*/ 260 h 407"/>
                <a:gd name="T22" fmla="*/ 14 w 363"/>
                <a:gd name="T23" fmla="*/ 309 h 407"/>
                <a:gd name="T24" fmla="*/ 23 w 363"/>
                <a:gd name="T25" fmla="*/ 351 h 407"/>
                <a:gd name="T26" fmla="*/ 34 w 363"/>
                <a:gd name="T27" fmla="*/ 367 h 407"/>
                <a:gd name="T28" fmla="*/ 47 w 363"/>
                <a:gd name="T29" fmla="*/ 382 h 407"/>
                <a:gd name="T30" fmla="*/ 65 w 363"/>
                <a:gd name="T31" fmla="*/ 395 h 407"/>
                <a:gd name="T32" fmla="*/ 87 w 363"/>
                <a:gd name="T33" fmla="*/ 404 h 407"/>
                <a:gd name="T34" fmla="*/ 116 w 363"/>
                <a:gd name="T35" fmla="*/ 407 h 407"/>
                <a:gd name="T36" fmla="*/ 150 w 363"/>
                <a:gd name="T37" fmla="*/ 403 h 407"/>
                <a:gd name="T38" fmla="*/ 190 w 363"/>
                <a:gd name="T39" fmla="*/ 391 h 407"/>
                <a:gd name="T40" fmla="*/ 239 w 363"/>
                <a:gd name="T41" fmla="*/ 370 h 407"/>
                <a:gd name="T42" fmla="*/ 286 w 363"/>
                <a:gd name="T43" fmla="*/ 345 h 407"/>
                <a:gd name="T44" fmla="*/ 320 w 363"/>
                <a:gd name="T45" fmla="*/ 321 h 407"/>
                <a:gd name="T46" fmla="*/ 344 w 363"/>
                <a:gd name="T47" fmla="*/ 299 h 407"/>
                <a:gd name="T48" fmla="*/ 357 w 363"/>
                <a:gd name="T49" fmla="*/ 278 h 407"/>
                <a:gd name="T50" fmla="*/ 363 w 363"/>
                <a:gd name="T51" fmla="*/ 257 h 407"/>
                <a:gd name="T52" fmla="*/ 363 w 363"/>
                <a:gd name="T53" fmla="*/ 239 h 407"/>
                <a:gd name="T54" fmla="*/ 359 w 363"/>
                <a:gd name="T55" fmla="*/ 220 h 407"/>
                <a:gd name="T56" fmla="*/ 350 w 363"/>
                <a:gd name="T57" fmla="*/ 203 h 407"/>
                <a:gd name="T58" fmla="*/ 338 w 363"/>
                <a:gd name="T59" fmla="*/ 187 h 407"/>
                <a:gd name="T60" fmla="*/ 321 w 363"/>
                <a:gd name="T61" fmla="*/ 171 h 407"/>
                <a:gd name="T62" fmla="*/ 303 w 363"/>
                <a:gd name="T63" fmla="*/ 154 h 407"/>
                <a:gd name="T64" fmla="*/ 284 w 363"/>
                <a:gd name="T65" fmla="*/ 138 h 407"/>
                <a:gd name="T66" fmla="*/ 265 w 363"/>
                <a:gd name="T67" fmla="*/ 123 h 407"/>
                <a:gd name="T68" fmla="*/ 245 w 363"/>
                <a:gd name="T69" fmla="*/ 108 h 407"/>
                <a:gd name="T70" fmla="*/ 230 w 363"/>
                <a:gd name="T71" fmla="*/ 92 h 407"/>
                <a:gd name="T72" fmla="*/ 217 w 363"/>
                <a:gd name="T73" fmla="*/ 77 h 407"/>
                <a:gd name="T74" fmla="*/ 205 w 363"/>
                <a:gd name="T75" fmla="*/ 61 h 407"/>
                <a:gd name="T76" fmla="*/ 193 w 363"/>
                <a:gd name="T77" fmla="*/ 44 h 407"/>
                <a:gd name="T78" fmla="*/ 180 w 363"/>
                <a:gd name="T79" fmla="*/ 28 h 407"/>
                <a:gd name="T80" fmla="*/ 163 w 363"/>
                <a:gd name="T81" fmla="*/ 14 h 407"/>
                <a:gd name="T82" fmla="*/ 143 w 363"/>
                <a:gd name="T83" fmla="*/ 6 h 407"/>
                <a:gd name="T84" fmla="*/ 120 w 363"/>
                <a:gd name="T85" fmla="*/ 0 h 407"/>
                <a:gd name="T86" fmla="*/ 92 w 363"/>
                <a:gd name="T87" fmla="*/ 1 h 407"/>
                <a:gd name="T88" fmla="*/ 59 w 363"/>
                <a:gd name="T89" fmla="*/ 10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63" h="407">
                  <a:moveTo>
                    <a:pt x="59" y="10"/>
                  </a:moveTo>
                  <a:lnTo>
                    <a:pt x="34" y="23"/>
                  </a:lnTo>
                  <a:lnTo>
                    <a:pt x="16" y="43"/>
                  </a:lnTo>
                  <a:lnTo>
                    <a:pt x="4" y="67"/>
                  </a:lnTo>
                  <a:lnTo>
                    <a:pt x="0" y="90"/>
                  </a:lnTo>
                  <a:lnTo>
                    <a:pt x="0" y="116"/>
                  </a:lnTo>
                  <a:lnTo>
                    <a:pt x="3" y="139"/>
                  </a:lnTo>
                  <a:lnTo>
                    <a:pt x="10" y="160"/>
                  </a:lnTo>
                  <a:lnTo>
                    <a:pt x="17" y="177"/>
                  </a:lnTo>
                  <a:lnTo>
                    <a:pt x="25" y="212"/>
                  </a:lnTo>
                  <a:lnTo>
                    <a:pt x="19" y="260"/>
                  </a:lnTo>
                  <a:lnTo>
                    <a:pt x="14" y="309"/>
                  </a:lnTo>
                  <a:lnTo>
                    <a:pt x="23" y="351"/>
                  </a:lnTo>
                  <a:lnTo>
                    <a:pt x="34" y="367"/>
                  </a:lnTo>
                  <a:lnTo>
                    <a:pt x="47" y="382"/>
                  </a:lnTo>
                  <a:lnTo>
                    <a:pt x="65" y="395"/>
                  </a:lnTo>
                  <a:lnTo>
                    <a:pt x="87" y="404"/>
                  </a:lnTo>
                  <a:lnTo>
                    <a:pt x="116" y="407"/>
                  </a:lnTo>
                  <a:lnTo>
                    <a:pt x="150" y="403"/>
                  </a:lnTo>
                  <a:lnTo>
                    <a:pt x="190" y="391"/>
                  </a:lnTo>
                  <a:lnTo>
                    <a:pt x="239" y="370"/>
                  </a:lnTo>
                  <a:lnTo>
                    <a:pt x="286" y="345"/>
                  </a:lnTo>
                  <a:lnTo>
                    <a:pt x="320" y="321"/>
                  </a:lnTo>
                  <a:lnTo>
                    <a:pt x="344" y="299"/>
                  </a:lnTo>
                  <a:lnTo>
                    <a:pt x="357" y="278"/>
                  </a:lnTo>
                  <a:lnTo>
                    <a:pt x="363" y="257"/>
                  </a:lnTo>
                  <a:lnTo>
                    <a:pt x="363" y="239"/>
                  </a:lnTo>
                  <a:lnTo>
                    <a:pt x="359" y="220"/>
                  </a:lnTo>
                  <a:lnTo>
                    <a:pt x="350" y="203"/>
                  </a:lnTo>
                  <a:lnTo>
                    <a:pt x="338" y="187"/>
                  </a:lnTo>
                  <a:lnTo>
                    <a:pt x="321" y="171"/>
                  </a:lnTo>
                  <a:lnTo>
                    <a:pt x="303" y="154"/>
                  </a:lnTo>
                  <a:lnTo>
                    <a:pt x="284" y="138"/>
                  </a:lnTo>
                  <a:lnTo>
                    <a:pt x="265" y="123"/>
                  </a:lnTo>
                  <a:lnTo>
                    <a:pt x="245" y="108"/>
                  </a:lnTo>
                  <a:lnTo>
                    <a:pt x="230" y="92"/>
                  </a:lnTo>
                  <a:lnTo>
                    <a:pt x="217" y="77"/>
                  </a:lnTo>
                  <a:lnTo>
                    <a:pt x="205" y="61"/>
                  </a:lnTo>
                  <a:lnTo>
                    <a:pt x="193" y="44"/>
                  </a:lnTo>
                  <a:lnTo>
                    <a:pt x="180" y="28"/>
                  </a:lnTo>
                  <a:lnTo>
                    <a:pt x="163" y="14"/>
                  </a:lnTo>
                  <a:lnTo>
                    <a:pt x="143" y="6"/>
                  </a:lnTo>
                  <a:lnTo>
                    <a:pt x="120" y="0"/>
                  </a:lnTo>
                  <a:lnTo>
                    <a:pt x="92" y="1"/>
                  </a:lnTo>
                  <a:lnTo>
                    <a:pt x="59" y="10"/>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95302" name="Freeform 38"/>
            <p:cNvSpPr>
              <a:spLocks/>
            </p:cNvSpPr>
            <p:nvPr/>
          </p:nvSpPr>
          <p:spPr bwMode="auto">
            <a:xfrm>
              <a:off x="2964" y="3123"/>
              <a:ext cx="363" cy="407"/>
            </a:xfrm>
            <a:custGeom>
              <a:avLst/>
              <a:gdLst>
                <a:gd name="T0" fmla="*/ 59 w 363"/>
                <a:gd name="T1" fmla="*/ 10 h 407"/>
                <a:gd name="T2" fmla="*/ 59 w 363"/>
                <a:gd name="T3" fmla="*/ 10 h 407"/>
                <a:gd name="T4" fmla="*/ 34 w 363"/>
                <a:gd name="T5" fmla="*/ 23 h 407"/>
                <a:gd name="T6" fmla="*/ 16 w 363"/>
                <a:gd name="T7" fmla="*/ 43 h 407"/>
                <a:gd name="T8" fmla="*/ 4 w 363"/>
                <a:gd name="T9" fmla="*/ 67 h 407"/>
                <a:gd name="T10" fmla="*/ 0 w 363"/>
                <a:gd name="T11" fmla="*/ 90 h 407"/>
                <a:gd name="T12" fmla="*/ 0 w 363"/>
                <a:gd name="T13" fmla="*/ 116 h 407"/>
                <a:gd name="T14" fmla="*/ 3 w 363"/>
                <a:gd name="T15" fmla="*/ 139 h 407"/>
                <a:gd name="T16" fmla="*/ 10 w 363"/>
                <a:gd name="T17" fmla="*/ 160 h 407"/>
                <a:gd name="T18" fmla="*/ 17 w 363"/>
                <a:gd name="T19" fmla="*/ 177 h 407"/>
                <a:gd name="T20" fmla="*/ 17 w 363"/>
                <a:gd name="T21" fmla="*/ 177 h 407"/>
                <a:gd name="T22" fmla="*/ 25 w 363"/>
                <a:gd name="T23" fmla="*/ 212 h 407"/>
                <a:gd name="T24" fmla="*/ 19 w 363"/>
                <a:gd name="T25" fmla="*/ 260 h 407"/>
                <a:gd name="T26" fmla="*/ 14 w 363"/>
                <a:gd name="T27" fmla="*/ 309 h 407"/>
                <a:gd name="T28" fmla="*/ 23 w 363"/>
                <a:gd name="T29" fmla="*/ 351 h 407"/>
                <a:gd name="T30" fmla="*/ 23 w 363"/>
                <a:gd name="T31" fmla="*/ 351 h 407"/>
                <a:gd name="T32" fmla="*/ 34 w 363"/>
                <a:gd name="T33" fmla="*/ 367 h 407"/>
                <a:gd name="T34" fmla="*/ 47 w 363"/>
                <a:gd name="T35" fmla="*/ 382 h 407"/>
                <a:gd name="T36" fmla="*/ 65 w 363"/>
                <a:gd name="T37" fmla="*/ 395 h 407"/>
                <a:gd name="T38" fmla="*/ 87 w 363"/>
                <a:gd name="T39" fmla="*/ 404 h 407"/>
                <a:gd name="T40" fmla="*/ 116 w 363"/>
                <a:gd name="T41" fmla="*/ 407 h 407"/>
                <a:gd name="T42" fmla="*/ 150 w 363"/>
                <a:gd name="T43" fmla="*/ 403 h 407"/>
                <a:gd name="T44" fmla="*/ 190 w 363"/>
                <a:gd name="T45" fmla="*/ 391 h 407"/>
                <a:gd name="T46" fmla="*/ 239 w 363"/>
                <a:gd name="T47" fmla="*/ 370 h 407"/>
                <a:gd name="T48" fmla="*/ 239 w 363"/>
                <a:gd name="T49" fmla="*/ 370 h 407"/>
                <a:gd name="T50" fmla="*/ 286 w 363"/>
                <a:gd name="T51" fmla="*/ 345 h 407"/>
                <a:gd name="T52" fmla="*/ 320 w 363"/>
                <a:gd name="T53" fmla="*/ 321 h 407"/>
                <a:gd name="T54" fmla="*/ 344 w 363"/>
                <a:gd name="T55" fmla="*/ 299 h 407"/>
                <a:gd name="T56" fmla="*/ 357 w 363"/>
                <a:gd name="T57" fmla="*/ 278 h 407"/>
                <a:gd name="T58" fmla="*/ 363 w 363"/>
                <a:gd name="T59" fmla="*/ 257 h 407"/>
                <a:gd name="T60" fmla="*/ 363 w 363"/>
                <a:gd name="T61" fmla="*/ 239 h 407"/>
                <a:gd name="T62" fmla="*/ 359 w 363"/>
                <a:gd name="T63" fmla="*/ 220 h 407"/>
                <a:gd name="T64" fmla="*/ 350 w 363"/>
                <a:gd name="T65" fmla="*/ 203 h 407"/>
                <a:gd name="T66" fmla="*/ 350 w 363"/>
                <a:gd name="T67" fmla="*/ 203 h 407"/>
                <a:gd name="T68" fmla="*/ 338 w 363"/>
                <a:gd name="T69" fmla="*/ 187 h 407"/>
                <a:gd name="T70" fmla="*/ 321 w 363"/>
                <a:gd name="T71" fmla="*/ 171 h 407"/>
                <a:gd name="T72" fmla="*/ 303 w 363"/>
                <a:gd name="T73" fmla="*/ 154 h 407"/>
                <a:gd name="T74" fmla="*/ 284 w 363"/>
                <a:gd name="T75" fmla="*/ 138 h 407"/>
                <a:gd name="T76" fmla="*/ 265 w 363"/>
                <a:gd name="T77" fmla="*/ 123 h 407"/>
                <a:gd name="T78" fmla="*/ 245 w 363"/>
                <a:gd name="T79" fmla="*/ 108 h 407"/>
                <a:gd name="T80" fmla="*/ 230 w 363"/>
                <a:gd name="T81" fmla="*/ 92 h 407"/>
                <a:gd name="T82" fmla="*/ 217 w 363"/>
                <a:gd name="T83" fmla="*/ 77 h 407"/>
                <a:gd name="T84" fmla="*/ 217 w 363"/>
                <a:gd name="T85" fmla="*/ 77 h 407"/>
                <a:gd name="T86" fmla="*/ 205 w 363"/>
                <a:gd name="T87" fmla="*/ 61 h 407"/>
                <a:gd name="T88" fmla="*/ 193 w 363"/>
                <a:gd name="T89" fmla="*/ 44 h 407"/>
                <a:gd name="T90" fmla="*/ 180 w 363"/>
                <a:gd name="T91" fmla="*/ 28 h 407"/>
                <a:gd name="T92" fmla="*/ 163 w 363"/>
                <a:gd name="T93" fmla="*/ 14 h 407"/>
                <a:gd name="T94" fmla="*/ 143 w 363"/>
                <a:gd name="T95" fmla="*/ 6 h 407"/>
                <a:gd name="T96" fmla="*/ 120 w 363"/>
                <a:gd name="T97" fmla="*/ 0 h 407"/>
                <a:gd name="T98" fmla="*/ 92 w 363"/>
                <a:gd name="T99" fmla="*/ 1 h 407"/>
                <a:gd name="T100" fmla="*/ 59 w 363"/>
                <a:gd name="T101" fmla="*/ 10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63" h="407">
                  <a:moveTo>
                    <a:pt x="59" y="10"/>
                  </a:moveTo>
                  <a:lnTo>
                    <a:pt x="59" y="10"/>
                  </a:lnTo>
                  <a:lnTo>
                    <a:pt x="34" y="23"/>
                  </a:lnTo>
                  <a:lnTo>
                    <a:pt x="16" y="43"/>
                  </a:lnTo>
                  <a:lnTo>
                    <a:pt x="4" y="67"/>
                  </a:lnTo>
                  <a:lnTo>
                    <a:pt x="0" y="90"/>
                  </a:lnTo>
                  <a:lnTo>
                    <a:pt x="0" y="116"/>
                  </a:lnTo>
                  <a:lnTo>
                    <a:pt x="3" y="139"/>
                  </a:lnTo>
                  <a:lnTo>
                    <a:pt x="10" y="160"/>
                  </a:lnTo>
                  <a:lnTo>
                    <a:pt x="17" y="177"/>
                  </a:lnTo>
                  <a:lnTo>
                    <a:pt x="17" y="177"/>
                  </a:lnTo>
                  <a:lnTo>
                    <a:pt x="25" y="212"/>
                  </a:lnTo>
                  <a:lnTo>
                    <a:pt x="19" y="260"/>
                  </a:lnTo>
                  <a:lnTo>
                    <a:pt x="14" y="309"/>
                  </a:lnTo>
                  <a:lnTo>
                    <a:pt x="23" y="351"/>
                  </a:lnTo>
                  <a:lnTo>
                    <a:pt x="23" y="351"/>
                  </a:lnTo>
                  <a:lnTo>
                    <a:pt x="34" y="367"/>
                  </a:lnTo>
                  <a:lnTo>
                    <a:pt x="47" y="382"/>
                  </a:lnTo>
                  <a:lnTo>
                    <a:pt x="65" y="395"/>
                  </a:lnTo>
                  <a:lnTo>
                    <a:pt x="87" y="404"/>
                  </a:lnTo>
                  <a:lnTo>
                    <a:pt x="116" y="407"/>
                  </a:lnTo>
                  <a:lnTo>
                    <a:pt x="150" y="403"/>
                  </a:lnTo>
                  <a:lnTo>
                    <a:pt x="190" y="391"/>
                  </a:lnTo>
                  <a:lnTo>
                    <a:pt x="239" y="370"/>
                  </a:lnTo>
                  <a:lnTo>
                    <a:pt x="239" y="370"/>
                  </a:lnTo>
                  <a:lnTo>
                    <a:pt x="286" y="345"/>
                  </a:lnTo>
                  <a:lnTo>
                    <a:pt x="320" y="321"/>
                  </a:lnTo>
                  <a:lnTo>
                    <a:pt x="344" y="299"/>
                  </a:lnTo>
                  <a:lnTo>
                    <a:pt x="357" y="278"/>
                  </a:lnTo>
                  <a:lnTo>
                    <a:pt x="363" y="257"/>
                  </a:lnTo>
                  <a:lnTo>
                    <a:pt x="363" y="239"/>
                  </a:lnTo>
                  <a:lnTo>
                    <a:pt x="359" y="220"/>
                  </a:lnTo>
                  <a:lnTo>
                    <a:pt x="350" y="203"/>
                  </a:lnTo>
                  <a:lnTo>
                    <a:pt x="350" y="203"/>
                  </a:lnTo>
                  <a:lnTo>
                    <a:pt x="338" y="187"/>
                  </a:lnTo>
                  <a:lnTo>
                    <a:pt x="321" y="171"/>
                  </a:lnTo>
                  <a:lnTo>
                    <a:pt x="303" y="154"/>
                  </a:lnTo>
                  <a:lnTo>
                    <a:pt x="284" y="138"/>
                  </a:lnTo>
                  <a:lnTo>
                    <a:pt x="265" y="123"/>
                  </a:lnTo>
                  <a:lnTo>
                    <a:pt x="245" y="108"/>
                  </a:lnTo>
                  <a:lnTo>
                    <a:pt x="230" y="92"/>
                  </a:lnTo>
                  <a:lnTo>
                    <a:pt x="217" y="77"/>
                  </a:lnTo>
                  <a:lnTo>
                    <a:pt x="217" y="77"/>
                  </a:lnTo>
                  <a:lnTo>
                    <a:pt x="205" y="61"/>
                  </a:lnTo>
                  <a:lnTo>
                    <a:pt x="193" y="44"/>
                  </a:lnTo>
                  <a:lnTo>
                    <a:pt x="180" y="28"/>
                  </a:lnTo>
                  <a:lnTo>
                    <a:pt x="163" y="14"/>
                  </a:lnTo>
                  <a:lnTo>
                    <a:pt x="143" y="6"/>
                  </a:lnTo>
                  <a:lnTo>
                    <a:pt x="120" y="0"/>
                  </a:lnTo>
                  <a:lnTo>
                    <a:pt x="92" y="1"/>
                  </a:lnTo>
                  <a:lnTo>
                    <a:pt x="59" y="10"/>
                  </a:lnTo>
                </a:path>
              </a:pathLst>
            </a:custGeom>
            <a:noFill/>
            <a:ln w="0">
              <a:solidFill>
                <a:srgbClr val="000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95303" name="Freeform 39"/>
            <p:cNvSpPr>
              <a:spLocks/>
            </p:cNvSpPr>
            <p:nvPr/>
          </p:nvSpPr>
          <p:spPr bwMode="auto">
            <a:xfrm>
              <a:off x="2888" y="3478"/>
              <a:ext cx="304" cy="380"/>
            </a:xfrm>
            <a:custGeom>
              <a:avLst/>
              <a:gdLst>
                <a:gd name="T0" fmla="*/ 25 w 304"/>
                <a:gd name="T1" fmla="*/ 380 h 380"/>
                <a:gd name="T2" fmla="*/ 38 w 304"/>
                <a:gd name="T3" fmla="*/ 377 h 380"/>
                <a:gd name="T4" fmla="*/ 55 w 304"/>
                <a:gd name="T5" fmla="*/ 372 h 380"/>
                <a:gd name="T6" fmla="*/ 73 w 304"/>
                <a:gd name="T7" fmla="*/ 368 h 380"/>
                <a:gd name="T8" fmla="*/ 92 w 304"/>
                <a:gd name="T9" fmla="*/ 360 h 380"/>
                <a:gd name="T10" fmla="*/ 111 w 304"/>
                <a:gd name="T11" fmla="*/ 354 h 380"/>
                <a:gd name="T12" fmla="*/ 129 w 304"/>
                <a:gd name="T13" fmla="*/ 348 h 380"/>
                <a:gd name="T14" fmla="*/ 146 w 304"/>
                <a:gd name="T15" fmla="*/ 344 h 380"/>
                <a:gd name="T16" fmla="*/ 158 w 304"/>
                <a:gd name="T17" fmla="*/ 341 h 380"/>
                <a:gd name="T18" fmla="*/ 169 w 304"/>
                <a:gd name="T19" fmla="*/ 337 h 380"/>
                <a:gd name="T20" fmla="*/ 184 w 304"/>
                <a:gd name="T21" fmla="*/ 331 h 380"/>
                <a:gd name="T22" fmla="*/ 201 w 304"/>
                <a:gd name="T23" fmla="*/ 323 h 380"/>
                <a:gd name="T24" fmla="*/ 216 w 304"/>
                <a:gd name="T25" fmla="*/ 311 h 380"/>
                <a:gd name="T26" fmla="*/ 231 w 304"/>
                <a:gd name="T27" fmla="*/ 299 h 380"/>
                <a:gd name="T28" fmla="*/ 242 w 304"/>
                <a:gd name="T29" fmla="*/ 284 h 380"/>
                <a:gd name="T30" fmla="*/ 250 w 304"/>
                <a:gd name="T31" fmla="*/ 267 h 380"/>
                <a:gd name="T32" fmla="*/ 254 w 304"/>
                <a:gd name="T33" fmla="*/ 247 h 380"/>
                <a:gd name="T34" fmla="*/ 257 w 304"/>
                <a:gd name="T35" fmla="*/ 225 h 380"/>
                <a:gd name="T36" fmla="*/ 262 w 304"/>
                <a:gd name="T37" fmla="*/ 200 h 380"/>
                <a:gd name="T38" fmla="*/ 269 w 304"/>
                <a:gd name="T39" fmla="*/ 174 h 380"/>
                <a:gd name="T40" fmla="*/ 277 w 304"/>
                <a:gd name="T41" fmla="*/ 149 h 380"/>
                <a:gd name="T42" fmla="*/ 286 w 304"/>
                <a:gd name="T43" fmla="*/ 125 h 380"/>
                <a:gd name="T44" fmla="*/ 293 w 304"/>
                <a:gd name="T45" fmla="*/ 103 h 380"/>
                <a:gd name="T46" fmla="*/ 299 w 304"/>
                <a:gd name="T47" fmla="*/ 85 h 380"/>
                <a:gd name="T48" fmla="*/ 302 w 304"/>
                <a:gd name="T49" fmla="*/ 73 h 380"/>
                <a:gd name="T50" fmla="*/ 304 w 304"/>
                <a:gd name="T51" fmla="*/ 49 h 380"/>
                <a:gd name="T52" fmla="*/ 296 w 304"/>
                <a:gd name="T53" fmla="*/ 30 h 380"/>
                <a:gd name="T54" fmla="*/ 280 w 304"/>
                <a:gd name="T55" fmla="*/ 15 h 380"/>
                <a:gd name="T56" fmla="*/ 260 w 304"/>
                <a:gd name="T57" fmla="*/ 5 h 380"/>
                <a:gd name="T58" fmla="*/ 238 w 304"/>
                <a:gd name="T59" fmla="*/ 0 h 380"/>
                <a:gd name="T60" fmla="*/ 216 w 304"/>
                <a:gd name="T61" fmla="*/ 3 h 380"/>
                <a:gd name="T62" fmla="*/ 196 w 304"/>
                <a:gd name="T63" fmla="*/ 14 h 380"/>
                <a:gd name="T64" fmla="*/ 183 w 304"/>
                <a:gd name="T65" fmla="*/ 31 h 380"/>
                <a:gd name="T66" fmla="*/ 172 w 304"/>
                <a:gd name="T67" fmla="*/ 58 h 380"/>
                <a:gd name="T68" fmla="*/ 160 w 304"/>
                <a:gd name="T69" fmla="*/ 88 h 380"/>
                <a:gd name="T70" fmla="*/ 150 w 304"/>
                <a:gd name="T71" fmla="*/ 121 h 380"/>
                <a:gd name="T72" fmla="*/ 138 w 304"/>
                <a:gd name="T73" fmla="*/ 154 h 380"/>
                <a:gd name="T74" fmla="*/ 128 w 304"/>
                <a:gd name="T75" fmla="*/ 183 h 380"/>
                <a:gd name="T76" fmla="*/ 120 w 304"/>
                <a:gd name="T77" fmla="*/ 209 h 380"/>
                <a:gd name="T78" fmla="*/ 114 w 304"/>
                <a:gd name="T79" fmla="*/ 225 h 380"/>
                <a:gd name="T80" fmla="*/ 113 w 304"/>
                <a:gd name="T81" fmla="*/ 231 h 380"/>
                <a:gd name="T82" fmla="*/ 98 w 304"/>
                <a:gd name="T83" fmla="*/ 234 h 380"/>
                <a:gd name="T84" fmla="*/ 83 w 304"/>
                <a:gd name="T85" fmla="*/ 237 h 380"/>
                <a:gd name="T86" fmla="*/ 70 w 304"/>
                <a:gd name="T87" fmla="*/ 240 h 380"/>
                <a:gd name="T88" fmla="*/ 56 w 304"/>
                <a:gd name="T89" fmla="*/ 243 h 380"/>
                <a:gd name="T90" fmla="*/ 43 w 304"/>
                <a:gd name="T91" fmla="*/ 247 h 380"/>
                <a:gd name="T92" fmla="*/ 29 w 304"/>
                <a:gd name="T93" fmla="*/ 250 h 380"/>
                <a:gd name="T94" fmla="*/ 15 w 304"/>
                <a:gd name="T95" fmla="*/ 253 h 380"/>
                <a:gd name="T96" fmla="*/ 0 w 304"/>
                <a:gd name="T97" fmla="*/ 256 h 380"/>
                <a:gd name="T98" fmla="*/ 25 w 304"/>
                <a:gd name="T99" fmla="*/ 380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04" h="380">
                  <a:moveTo>
                    <a:pt x="25" y="380"/>
                  </a:moveTo>
                  <a:lnTo>
                    <a:pt x="38" y="377"/>
                  </a:lnTo>
                  <a:lnTo>
                    <a:pt x="55" y="372"/>
                  </a:lnTo>
                  <a:lnTo>
                    <a:pt x="73" y="368"/>
                  </a:lnTo>
                  <a:lnTo>
                    <a:pt x="92" y="360"/>
                  </a:lnTo>
                  <a:lnTo>
                    <a:pt x="111" y="354"/>
                  </a:lnTo>
                  <a:lnTo>
                    <a:pt x="129" y="348"/>
                  </a:lnTo>
                  <a:lnTo>
                    <a:pt x="146" y="344"/>
                  </a:lnTo>
                  <a:lnTo>
                    <a:pt x="158" y="341"/>
                  </a:lnTo>
                  <a:lnTo>
                    <a:pt x="169" y="337"/>
                  </a:lnTo>
                  <a:lnTo>
                    <a:pt x="184" y="331"/>
                  </a:lnTo>
                  <a:lnTo>
                    <a:pt x="201" y="323"/>
                  </a:lnTo>
                  <a:lnTo>
                    <a:pt x="216" y="311"/>
                  </a:lnTo>
                  <a:lnTo>
                    <a:pt x="231" y="299"/>
                  </a:lnTo>
                  <a:lnTo>
                    <a:pt x="242" y="284"/>
                  </a:lnTo>
                  <a:lnTo>
                    <a:pt x="250" y="267"/>
                  </a:lnTo>
                  <a:lnTo>
                    <a:pt x="254" y="247"/>
                  </a:lnTo>
                  <a:lnTo>
                    <a:pt x="257" y="225"/>
                  </a:lnTo>
                  <a:lnTo>
                    <a:pt x="262" y="200"/>
                  </a:lnTo>
                  <a:lnTo>
                    <a:pt x="269" y="174"/>
                  </a:lnTo>
                  <a:lnTo>
                    <a:pt x="277" y="149"/>
                  </a:lnTo>
                  <a:lnTo>
                    <a:pt x="286" y="125"/>
                  </a:lnTo>
                  <a:lnTo>
                    <a:pt x="293" y="103"/>
                  </a:lnTo>
                  <a:lnTo>
                    <a:pt x="299" y="85"/>
                  </a:lnTo>
                  <a:lnTo>
                    <a:pt x="302" y="73"/>
                  </a:lnTo>
                  <a:lnTo>
                    <a:pt x="304" y="49"/>
                  </a:lnTo>
                  <a:lnTo>
                    <a:pt x="296" y="30"/>
                  </a:lnTo>
                  <a:lnTo>
                    <a:pt x="280" y="15"/>
                  </a:lnTo>
                  <a:lnTo>
                    <a:pt x="260" y="5"/>
                  </a:lnTo>
                  <a:lnTo>
                    <a:pt x="238" y="0"/>
                  </a:lnTo>
                  <a:lnTo>
                    <a:pt x="216" y="3"/>
                  </a:lnTo>
                  <a:lnTo>
                    <a:pt x="196" y="14"/>
                  </a:lnTo>
                  <a:lnTo>
                    <a:pt x="183" y="31"/>
                  </a:lnTo>
                  <a:lnTo>
                    <a:pt x="172" y="58"/>
                  </a:lnTo>
                  <a:lnTo>
                    <a:pt x="160" y="88"/>
                  </a:lnTo>
                  <a:lnTo>
                    <a:pt x="150" y="121"/>
                  </a:lnTo>
                  <a:lnTo>
                    <a:pt x="138" y="154"/>
                  </a:lnTo>
                  <a:lnTo>
                    <a:pt x="128" y="183"/>
                  </a:lnTo>
                  <a:lnTo>
                    <a:pt x="120" y="209"/>
                  </a:lnTo>
                  <a:lnTo>
                    <a:pt x="114" y="225"/>
                  </a:lnTo>
                  <a:lnTo>
                    <a:pt x="113" y="231"/>
                  </a:lnTo>
                  <a:lnTo>
                    <a:pt x="98" y="234"/>
                  </a:lnTo>
                  <a:lnTo>
                    <a:pt x="83" y="237"/>
                  </a:lnTo>
                  <a:lnTo>
                    <a:pt x="70" y="240"/>
                  </a:lnTo>
                  <a:lnTo>
                    <a:pt x="56" y="243"/>
                  </a:lnTo>
                  <a:lnTo>
                    <a:pt x="43" y="247"/>
                  </a:lnTo>
                  <a:lnTo>
                    <a:pt x="29" y="250"/>
                  </a:lnTo>
                  <a:lnTo>
                    <a:pt x="15" y="253"/>
                  </a:lnTo>
                  <a:lnTo>
                    <a:pt x="0" y="256"/>
                  </a:lnTo>
                  <a:lnTo>
                    <a:pt x="25" y="380"/>
                  </a:lnTo>
                  <a:close/>
                </a:path>
              </a:pathLst>
            </a:custGeom>
            <a:solidFill>
              <a:srgbClr val="A37AE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95304" name="Freeform 40"/>
            <p:cNvSpPr>
              <a:spLocks/>
            </p:cNvSpPr>
            <p:nvPr/>
          </p:nvSpPr>
          <p:spPr bwMode="auto">
            <a:xfrm>
              <a:off x="2888" y="3478"/>
              <a:ext cx="304" cy="380"/>
            </a:xfrm>
            <a:custGeom>
              <a:avLst/>
              <a:gdLst>
                <a:gd name="T0" fmla="*/ 25 w 304"/>
                <a:gd name="T1" fmla="*/ 380 h 380"/>
                <a:gd name="T2" fmla="*/ 25 w 304"/>
                <a:gd name="T3" fmla="*/ 380 h 380"/>
                <a:gd name="T4" fmla="*/ 38 w 304"/>
                <a:gd name="T5" fmla="*/ 377 h 380"/>
                <a:gd name="T6" fmla="*/ 55 w 304"/>
                <a:gd name="T7" fmla="*/ 372 h 380"/>
                <a:gd name="T8" fmla="*/ 73 w 304"/>
                <a:gd name="T9" fmla="*/ 368 h 380"/>
                <a:gd name="T10" fmla="*/ 92 w 304"/>
                <a:gd name="T11" fmla="*/ 360 h 380"/>
                <a:gd name="T12" fmla="*/ 111 w 304"/>
                <a:gd name="T13" fmla="*/ 354 h 380"/>
                <a:gd name="T14" fmla="*/ 129 w 304"/>
                <a:gd name="T15" fmla="*/ 348 h 380"/>
                <a:gd name="T16" fmla="*/ 146 w 304"/>
                <a:gd name="T17" fmla="*/ 344 h 380"/>
                <a:gd name="T18" fmla="*/ 158 w 304"/>
                <a:gd name="T19" fmla="*/ 341 h 380"/>
                <a:gd name="T20" fmla="*/ 158 w 304"/>
                <a:gd name="T21" fmla="*/ 341 h 380"/>
                <a:gd name="T22" fmla="*/ 169 w 304"/>
                <a:gd name="T23" fmla="*/ 337 h 380"/>
                <a:gd name="T24" fmla="*/ 184 w 304"/>
                <a:gd name="T25" fmla="*/ 331 h 380"/>
                <a:gd name="T26" fmla="*/ 201 w 304"/>
                <a:gd name="T27" fmla="*/ 323 h 380"/>
                <a:gd name="T28" fmla="*/ 216 w 304"/>
                <a:gd name="T29" fmla="*/ 311 h 380"/>
                <a:gd name="T30" fmla="*/ 231 w 304"/>
                <a:gd name="T31" fmla="*/ 299 h 380"/>
                <a:gd name="T32" fmla="*/ 242 w 304"/>
                <a:gd name="T33" fmla="*/ 284 h 380"/>
                <a:gd name="T34" fmla="*/ 250 w 304"/>
                <a:gd name="T35" fmla="*/ 267 h 380"/>
                <a:gd name="T36" fmla="*/ 254 w 304"/>
                <a:gd name="T37" fmla="*/ 247 h 380"/>
                <a:gd name="T38" fmla="*/ 254 w 304"/>
                <a:gd name="T39" fmla="*/ 247 h 380"/>
                <a:gd name="T40" fmla="*/ 257 w 304"/>
                <a:gd name="T41" fmla="*/ 225 h 380"/>
                <a:gd name="T42" fmla="*/ 262 w 304"/>
                <a:gd name="T43" fmla="*/ 200 h 380"/>
                <a:gd name="T44" fmla="*/ 269 w 304"/>
                <a:gd name="T45" fmla="*/ 174 h 380"/>
                <a:gd name="T46" fmla="*/ 277 w 304"/>
                <a:gd name="T47" fmla="*/ 149 h 380"/>
                <a:gd name="T48" fmla="*/ 286 w 304"/>
                <a:gd name="T49" fmla="*/ 125 h 380"/>
                <a:gd name="T50" fmla="*/ 293 w 304"/>
                <a:gd name="T51" fmla="*/ 103 h 380"/>
                <a:gd name="T52" fmla="*/ 299 w 304"/>
                <a:gd name="T53" fmla="*/ 85 h 380"/>
                <a:gd name="T54" fmla="*/ 302 w 304"/>
                <a:gd name="T55" fmla="*/ 73 h 380"/>
                <a:gd name="T56" fmla="*/ 302 w 304"/>
                <a:gd name="T57" fmla="*/ 73 h 380"/>
                <a:gd name="T58" fmla="*/ 304 w 304"/>
                <a:gd name="T59" fmla="*/ 49 h 380"/>
                <a:gd name="T60" fmla="*/ 296 w 304"/>
                <a:gd name="T61" fmla="*/ 30 h 380"/>
                <a:gd name="T62" fmla="*/ 280 w 304"/>
                <a:gd name="T63" fmla="*/ 15 h 380"/>
                <a:gd name="T64" fmla="*/ 260 w 304"/>
                <a:gd name="T65" fmla="*/ 5 h 380"/>
                <a:gd name="T66" fmla="*/ 238 w 304"/>
                <a:gd name="T67" fmla="*/ 0 h 380"/>
                <a:gd name="T68" fmla="*/ 216 w 304"/>
                <a:gd name="T69" fmla="*/ 3 h 380"/>
                <a:gd name="T70" fmla="*/ 196 w 304"/>
                <a:gd name="T71" fmla="*/ 14 h 380"/>
                <a:gd name="T72" fmla="*/ 183 w 304"/>
                <a:gd name="T73" fmla="*/ 31 h 380"/>
                <a:gd name="T74" fmla="*/ 183 w 304"/>
                <a:gd name="T75" fmla="*/ 31 h 380"/>
                <a:gd name="T76" fmla="*/ 172 w 304"/>
                <a:gd name="T77" fmla="*/ 58 h 380"/>
                <a:gd name="T78" fmla="*/ 160 w 304"/>
                <a:gd name="T79" fmla="*/ 88 h 380"/>
                <a:gd name="T80" fmla="*/ 150 w 304"/>
                <a:gd name="T81" fmla="*/ 121 h 380"/>
                <a:gd name="T82" fmla="*/ 138 w 304"/>
                <a:gd name="T83" fmla="*/ 154 h 380"/>
                <a:gd name="T84" fmla="*/ 128 w 304"/>
                <a:gd name="T85" fmla="*/ 183 h 380"/>
                <a:gd name="T86" fmla="*/ 120 w 304"/>
                <a:gd name="T87" fmla="*/ 209 h 380"/>
                <a:gd name="T88" fmla="*/ 114 w 304"/>
                <a:gd name="T89" fmla="*/ 225 h 380"/>
                <a:gd name="T90" fmla="*/ 113 w 304"/>
                <a:gd name="T91" fmla="*/ 231 h 380"/>
                <a:gd name="T92" fmla="*/ 113 w 304"/>
                <a:gd name="T93" fmla="*/ 231 h 380"/>
                <a:gd name="T94" fmla="*/ 98 w 304"/>
                <a:gd name="T95" fmla="*/ 234 h 380"/>
                <a:gd name="T96" fmla="*/ 83 w 304"/>
                <a:gd name="T97" fmla="*/ 237 h 380"/>
                <a:gd name="T98" fmla="*/ 70 w 304"/>
                <a:gd name="T99" fmla="*/ 240 h 380"/>
                <a:gd name="T100" fmla="*/ 56 w 304"/>
                <a:gd name="T101" fmla="*/ 243 h 380"/>
                <a:gd name="T102" fmla="*/ 43 w 304"/>
                <a:gd name="T103" fmla="*/ 247 h 380"/>
                <a:gd name="T104" fmla="*/ 29 w 304"/>
                <a:gd name="T105" fmla="*/ 250 h 380"/>
                <a:gd name="T106" fmla="*/ 15 w 304"/>
                <a:gd name="T107" fmla="*/ 253 h 380"/>
                <a:gd name="T108" fmla="*/ 0 w 304"/>
                <a:gd name="T109" fmla="*/ 256 h 380"/>
                <a:gd name="T110" fmla="*/ 25 w 304"/>
                <a:gd name="T111" fmla="*/ 380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04" h="380">
                  <a:moveTo>
                    <a:pt x="25" y="380"/>
                  </a:moveTo>
                  <a:lnTo>
                    <a:pt x="25" y="380"/>
                  </a:lnTo>
                  <a:lnTo>
                    <a:pt x="38" y="377"/>
                  </a:lnTo>
                  <a:lnTo>
                    <a:pt x="55" y="372"/>
                  </a:lnTo>
                  <a:lnTo>
                    <a:pt x="73" y="368"/>
                  </a:lnTo>
                  <a:lnTo>
                    <a:pt x="92" y="360"/>
                  </a:lnTo>
                  <a:lnTo>
                    <a:pt x="111" y="354"/>
                  </a:lnTo>
                  <a:lnTo>
                    <a:pt x="129" y="348"/>
                  </a:lnTo>
                  <a:lnTo>
                    <a:pt x="146" y="344"/>
                  </a:lnTo>
                  <a:lnTo>
                    <a:pt x="158" y="341"/>
                  </a:lnTo>
                  <a:lnTo>
                    <a:pt x="158" y="341"/>
                  </a:lnTo>
                  <a:lnTo>
                    <a:pt x="169" y="337"/>
                  </a:lnTo>
                  <a:lnTo>
                    <a:pt x="184" y="331"/>
                  </a:lnTo>
                  <a:lnTo>
                    <a:pt x="201" y="323"/>
                  </a:lnTo>
                  <a:lnTo>
                    <a:pt x="216" y="311"/>
                  </a:lnTo>
                  <a:lnTo>
                    <a:pt x="231" y="299"/>
                  </a:lnTo>
                  <a:lnTo>
                    <a:pt x="242" y="284"/>
                  </a:lnTo>
                  <a:lnTo>
                    <a:pt x="250" y="267"/>
                  </a:lnTo>
                  <a:lnTo>
                    <a:pt x="254" y="247"/>
                  </a:lnTo>
                  <a:lnTo>
                    <a:pt x="254" y="247"/>
                  </a:lnTo>
                  <a:lnTo>
                    <a:pt x="257" y="225"/>
                  </a:lnTo>
                  <a:lnTo>
                    <a:pt x="262" y="200"/>
                  </a:lnTo>
                  <a:lnTo>
                    <a:pt x="269" y="174"/>
                  </a:lnTo>
                  <a:lnTo>
                    <a:pt x="277" y="149"/>
                  </a:lnTo>
                  <a:lnTo>
                    <a:pt x="286" y="125"/>
                  </a:lnTo>
                  <a:lnTo>
                    <a:pt x="293" y="103"/>
                  </a:lnTo>
                  <a:lnTo>
                    <a:pt x="299" y="85"/>
                  </a:lnTo>
                  <a:lnTo>
                    <a:pt x="302" y="73"/>
                  </a:lnTo>
                  <a:lnTo>
                    <a:pt x="302" y="73"/>
                  </a:lnTo>
                  <a:lnTo>
                    <a:pt x="304" y="49"/>
                  </a:lnTo>
                  <a:lnTo>
                    <a:pt x="296" y="30"/>
                  </a:lnTo>
                  <a:lnTo>
                    <a:pt x="280" y="15"/>
                  </a:lnTo>
                  <a:lnTo>
                    <a:pt x="260" y="5"/>
                  </a:lnTo>
                  <a:lnTo>
                    <a:pt x="238" y="0"/>
                  </a:lnTo>
                  <a:lnTo>
                    <a:pt x="216" y="3"/>
                  </a:lnTo>
                  <a:lnTo>
                    <a:pt x="196" y="14"/>
                  </a:lnTo>
                  <a:lnTo>
                    <a:pt x="183" y="31"/>
                  </a:lnTo>
                  <a:lnTo>
                    <a:pt x="183" y="31"/>
                  </a:lnTo>
                  <a:lnTo>
                    <a:pt x="172" y="58"/>
                  </a:lnTo>
                  <a:lnTo>
                    <a:pt x="160" y="88"/>
                  </a:lnTo>
                  <a:lnTo>
                    <a:pt x="150" y="121"/>
                  </a:lnTo>
                  <a:lnTo>
                    <a:pt x="138" y="154"/>
                  </a:lnTo>
                  <a:lnTo>
                    <a:pt x="128" y="183"/>
                  </a:lnTo>
                  <a:lnTo>
                    <a:pt x="120" y="209"/>
                  </a:lnTo>
                  <a:lnTo>
                    <a:pt x="114" y="225"/>
                  </a:lnTo>
                  <a:lnTo>
                    <a:pt x="113" y="231"/>
                  </a:lnTo>
                  <a:lnTo>
                    <a:pt x="113" y="231"/>
                  </a:lnTo>
                  <a:lnTo>
                    <a:pt x="98" y="234"/>
                  </a:lnTo>
                  <a:lnTo>
                    <a:pt x="83" y="237"/>
                  </a:lnTo>
                  <a:lnTo>
                    <a:pt x="70" y="240"/>
                  </a:lnTo>
                  <a:lnTo>
                    <a:pt x="56" y="243"/>
                  </a:lnTo>
                  <a:lnTo>
                    <a:pt x="43" y="247"/>
                  </a:lnTo>
                  <a:lnTo>
                    <a:pt x="29" y="250"/>
                  </a:lnTo>
                  <a:lnTo>
                    <a:pt x="15" y="253"/>
                  </a:lnTo>
                  <a:lnTo>
                    <a:pt x="0" y="256"/>
                  </a:lnTo>
                  <a:lnTo>
                    <a:pt x="25" y="380"/>
                  </a:lnTo>
                </a:path>
              </a:pathLst>
            </a:custGeom>
            <a:noFill/>
            <a:ln w="0">
              <a:solidFill>
                <a:srgbClr val="000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95305" name="Freeform 41"/>
            <p:cNvSpPr>
              <a:spLocks/>
            </p:cNvSpPr>
            <p:nvPr/>
          </p:nvSpPr>
          <p:spPr bwMode="auto">
            <a:xfrm>
              <a:off x="3069" y="3425"/>
              <a:ext cx="391" cy="759"/>
            </a:xfrm>
            <a:custGeom>
              <a:avLst/>
              <a:gdLst>
                <a:gd name="T0" fmla="*/ 102 w 391"/>
                <a:gd name="T1" fmla="*/ 13 h 759"/>
                <a:gd name="T2" fmla="*/ 87 w 391"/>
                <a:gd name="T3" fmla="*/ 19 h 759"/>
                <a:gd name="T4" fmla="*/ 70 w 391"/>
                <a:gd name="T5" fmla="*/ 26 h 759"/>
                <a:gd name="T6" fmla="*/ 54 w 391"/>
                <a:gd name="T7" fmla="*/ 34 h 759"/>
                <a:gd name="T8" fmla="*/ 39 w 391"/>
                <a:gd name="T9" fmla="*/ 43 h 759"/>
                <a:gd name="T10" fmla="*/ 26 w 391"/>
                <a:gd name="T11" fmla="*/ 53 h 759"/>
                <a:gd name="T12" fmla="*/ 14 w 391"/>
                <a:gd name="T13" fmla="*/ 64 h 759"/>
                <a:gd name="T14" fmla="*/ 6 w 391"/>
                <a:gd name="T15" fmla="*/ 74 h 759"/>
                <a:gd name="T16" fmla="*/ 2 w 391"/>
                <a:gd name="T17" fmla="*/ 84 h 759"/>
                <a:gd name="T18" fmla="*/ 0 w 391"/>
                <a:gd name="T19" fmla="*/ 113 h 759"/>
                <a:gd name="T20" fmla="*/ 0 w 391"/>
                <a:gd name="T21" fmla="*/ 151 h 759"/>
                <a:gd name="T22" fmla="*/ 2 w 391"/>
                <a:gd name="T23" fmla="*/ 190 h 759"/>
                <a:gd name="T24" fmla="*/ 2 w 391"/>
                <a:gd name="T25" fmla="*/ 223 h 759"/>
                <a:gd name="T26" fmla="*/ 2 w 391"/>
                <a:gd name="T27" fmla="*/ 236 h 759"/>
                <a:gd name="T28" fmla="*/ 0 w 391"/>
                <a:gd name="T29" fmla="*/ 251 h 759"/>
                <a:gd name="T30" fmla="*/ 2 w 391"/>
                <a:gd name="T31" fmla="*/ 266 h 759"/>
                <a:gd name="T32" fmla="*/ 5 w 391"/>
                <a:gd name="T33" fmla="*/ 281 h 759"/>
                <a:gd name="T34" fmla="*/ 12 w 391"/>
                <a:gd name="T35" fmla="*/ 296 h 759"/>
                <a:gd name="T36" fmla="*/ 24 w 391"/>
                <a:gd name="T37" fmla="*/ 311 h 759"/>
                <a:gd name="T38" fmla="*/ 44 w 391"/>
                <a:gd name="T39" fmla="*/ 324 h 759"/>
                <a:gd name="T40" fmla="*/ 70 w 391"/>
                <a:gd name="T41" fmla="*/ 336 h 759"/>
                <a:gd name="T42" fmla="*/ 96 w 391"/>
                <a:gd name="T43" fmla="*/ 348 h 759"/>
                <a:gd name="T44" fmla="*/ 114 w 391"/>
                <a:gd name="T45" fmla="*/ 361 h 759"/>
                <a:gd name="T46" fmla="*/ 123 w 391"/>
                <a:gd name="T47" fmla="*/ 378 h 759"/>
                <a:gd name="T48" fmla="*/ 125 w 391"/>
                <a:gd name="T49" fmla="*/ 393 h 759"/>
                <a:gd name="T50" fmla="*/ 124 w 391"/>
                <a:gd name="T51" fmla="*/ 409 h 759"/>
                <a:gd name="T52" fmla="*/ 121 w 391"/>
                <a:gd name="T53" fmla="*/ 424 h 759"/>
                <a:gd name="T54" fmla="*/ 118 w 391"/>
                <a:gd name="T55" fmla="*/ 437 h 759"/>
                <a:gd name="T56" fmla="*/ 115 w 391"/>
                <a:gd name="T57" fmla="*/ 448 h 759"/>
                <a:gd name="T58" fmla="*/ 112 w 391"/>
                <a:gd name="T59" fmla="*/ 507 h 759"/>
                <a:gd name="T60" fmla="*/ 109 w 391"/>
                <a:gd name="T61" fmla="*/ 613 h 759"/>
                <a:gd name="T62" fmla="*/ 108 w 391"/>
                <a:gd name="T63" fmla="*/ 714 h 759"/>
                <a:gd name="T64" fmla="*/ 106 w 391"/>
                <a:gd name="T65" fmla="*/ 759 h 759"/>
                <a:gd name="T66" fmla="*/ 102 w 391"/>
                <a:gd name="T67" fmla="*/ 759 h 759"/>
                <a:gd name="T68" fmla="*/ 248 w 391"/>
                <a:gd name="T69" fmla="*/ 759 h 759"/>
                <a:gd name="T70" fmla="*/ 276 w 391"/>
                <a:gd name="T71" fmla="*/ 756 h 759"/>
                <a:gd name="T72" fmla="*/ 303 w 391"/>
                <a:gd name="T73" fmla="*/ 747 h 759"/>
                <a:gd name="T74" fmla="*/ 328 w 391"/>
                <a:gd name="T75" fmla="*/ 735 h 759"/>
                <a:gd name="T76" fmla="*/ 349 w 391"/>
                <a:gd name="T77" fmla="*/ 717 h 759"/>
                <a:gd name="T78" fmla="*/ 367 w 391"/>
                <a:gd name="T79" fmla="*/ 696 h 759"/>
                <a:gd name="T80" fmla="*/ 379 w 391"/>
                <a:gd name="T81" fmla="*/ 672 h 759"/>
                <a:gd name="T82" fmla="*/ 388 w 391"/>
                <a:gd name="T83" fmla="*/ 645 h 759"/>
                <a:gd name="T84" fmla="*/ 391 w 391"/>
                <a:gd name="T85" fmla="*/ 617 h 759"/>
                <a:gd name="T86" fmla="*/ 391 w 391"/>
                <a:gd name="T87" fmla="*/ 416 h 759"/>
                <a:gd name="T88" fmla="*/ 376 w 391"/>
                <a:gd name="T89" fmla="*/ 384 h 759"/>
                <a:gd name="T90" fmla="*/ 359 w 391"/>
                <a:gd name="T91" fmla="*/ 337 h 759"/>
                <a:gd name="T92" fmla="*/ 341 w 391"/>
                <a:gd name="T93" fmla="*/ 285 h 759"/>
                <a:gd name="T94" fmla="*/ 322 w 391"/>
                <a:gd name="T95" fmla="*/ 230 h 759"/>
                <a:gd name="T96" fmla="*/ 304 w 391"/>
                <a:gd name="T97" fmla="*/ 175 h 759"/>
                <a:gd name="T98" fmla="*/ 288 w 391"/>
                <a:gd name="T99" fmla="*/ 128 h 759"/>
                <a:gd name="T100" fmla="*/ 276 w 391"/>
                <a:gd name="T101" fmla="*/ 90 h 759"/>
                <a:gd name="T102" fmla="*/ 267 w 391"/>
                <a:gd name="T103" fmla="*/ 68 h 759"/>
                <a:gd name="T104" fmla="*/ 258 w 391"/>
                <a:gd name="T105" fmla="*/ 53 h 759"/>
                <a:gd name="T106" fmla="*/ 245 w 391"/>
                <a:gd name="T107" fmla="*/ 38 h 759"/>
                <a:gd name="T108" fmla="*/ 228 w 391"/>
                <a:gd name="T109" fmla="*/ 25 h 759"/>
                <a:gd name="T110" fmla="*/ 207 w 391"/>
                <a:gd name="T111" fmla="*/ 13 h 759"/>
                <a:gd name="T112" fmla="*/ 184 w 391"/>
                <a:gd name="T113" fmla="*/ 4 h 759"/>
                <a:gd name="T114" fmla="*/ 158 w 391"/>
                <a:gd name="T115" fmla="*/ 0 h 759"/>
                <a:gd name="T116" fmla="*/ 130 w 391"/>
                <a:gd name="T117" fmla="*/ 3 h 759"/>
                <a:gd name="T118" fmla="*/ 102 w 391"/>
                <a:gd name="T119" fmla="*/ 13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91" h="759">
                  <a:moveTo>
                    <a:pt x="102" y="13"/>
                  </a:moveTo>
                  <a:lnTo>
                    <a:pt x="87" y="19"/>
                  </a:lnTo>
                  <a:lnTo>
                    <a:pt x="70" y="26"/>
                  </a:lnTo>
                  <a:lnTo>
                    <a:pt x="54" y="34"/>
                  </a:lnTo>
                  <a:lnTo>
                    <a:pt x="39" y="43"/>
                  </a:lnTo>
                  <a:lnTo>
                    <a:pt x="26" y="53"/>
                  </a:lnTo>
                  <a:lnTo>
                    <a:pt x="14" y="64"/>
                  </a:lnTo>
                  <a:lnTo>
                    <a:pt x="6" y="74"/>
                  </a:lnTo>
                  <a:lnTo>
                    <a:pt x="2" y="84"/>
                  </a:lnTo>
                  <a:lnTo>
                    <a:pt x="0" y="113"/>
                  </a:lnTo>
                  <a:lnTo>
                    <a:pt x="0" y="151"/>
                  </a:lnTo>
                  <a:lnTo>
                    <a:pt x="2" y="190"/>
                  </a:lnTo>
                  <a:lnTo>
                    <a:pt x="2" y="223"/>
                  </a:lnTo>
                  <a:lnTo>
                    <a:pt x="2" y="236"/>
                  </a:lnTo>
                  <a:lnTo>
                    <a:pt x="0" y="251"/>
                  </a:lnTo>
                  <a:lnTo>
                    <a:pt x="2" y="266"/>
                  </a:lnTo>
                  <a:lnTo>
                    <a:pt x="5" y="281"/>
                  </a:lnTo>
                  <a:lnTo>
                    <a:pt x="12" y="296"/>
                  </a:lnTo>
                  <a:lnTo>
                    <a:pt x="24" y="311"/>
                  </a:lnTo>
                  <a:lnTo>
                    <a:pt x="44" y="324"/>
                  </a:lnTo>
                  <a:lnTo>
                    <a:pt x="70" y="336"/>
                  </a:lnTo>
                  <a:lnTo>
                    <a:pt x="96" y="348"/>
                  </a:lnTo>
                  <a:lnTo>
                    <a:pt x="114" y="361"/>
                  </a:lnTo>
                  <a:lnTo>
                    <a:pt x="123" y="378"/>
                  </a:lnTo>
                  <a:lnTo>
                    <a:pt x="125" y="393"/>
                  </a:lnTo>
                  <a:lnTo>
                    <a:pt x="124" y="409"/>
                  </a:lnTo>
                  <a:lnTo>
                    <a:pt x="121" y="424"/>
                  </a:lnTo>
                  <a:lnTo>
                    <a:pt x="118" y="437"/>
                  </a:lnTo>
                  <a:lnTo>
                    <a:pt x="115" y="448"/>
                  </a:lnTo>
                  <a:lnTo>
                    <a:pt x="112" y="507"/>
                  </a:lnTo>
                  <a:lnTo>
                    <a:pt x="109" y="613"/>
                  </a:lnTo>
                  <a:lnTo>
                    <a:pt x="108" y="714"/>
                  </a:lnTo>
                  <a:lnTo>
                    <a:pt x="106" y="759"/>
                  </a:lnTo>
                  <a:lnTo>
                    <a:pt x="102" y="759"/>
                  </a:lnTo>
                  <a:lnTo>
                    <a:pt x="248" y="759"/>
                  </a:lnTo>
                  <a:lnTo>
                    <a:pt x="276" y="756"/>
                  </a:lnTo>
                  <a:lnTo>
                    <a:pt x="303" y="747"/>
                  </a:lnTo>
                  <a:lnTo>
                    <a:pt x="328" y="735"/>
                  </a:lnTo>
                  <a:lnTo>
                    <a:pt x="349" y="717"/>
                  </a:lnTo>
                  <a:lnTo>
                    <a:pt x="367" y="696"/>
                  </a:lnTo>
                  <a:lnTo>
                    <a:pt x="379" y="672"/>
                  </a:lnTo>
                  <a:lnTo>
                    <a:pt x="388" y="645"/>
                  </a:lnTo>
                  <a:lnTo>
                    <a:pt x="391" y="617"/>
                  </a:lnTo>
                  <a:lnTo>
                    <a:pt x="391" y="416"/>
                  </a:lnTo>
                  <a:lnTo>
                    <a:pt x="376" y="384"/>
                  </a:lnTo>
                  <a:lnTo>
                    <a:pt x="359" y="337"/>
                  </a:lnTo>
                  <a:lnTo>
                    <a:pt x="341" y="285"/>
                  </a:lnTo>
                  <a:lnTo>
                    <a:pt x="322" y="230"/>
                  </a:lnTo>
                  <a:lnTo>
                    <a:pt x="304" y="175"/>
                  </a:lnTo>
                  <a:lnTo>
                    <a:pt x="288" y="128"/>
                  </a:lnTo>
                  <a:lnTo>
                    <a:pt x="276" y="90"/>
                  </a:lnTo>
                  <a:lnTo>
                    <a:pt x="267" y="68"/>
                  </a:lnTo>
                  <a:lnTo>
                    <a:pt x="258" y="53"/>
                  </a:lnTo>
                  <a:lnTo>
                    <a:pt x="245" y="38"/>
                  </a:lnTo>
                  <a:lnTo>
                    <a:pt x="228" y="25"/>
                  </a:lnTo>
                  <a:lnTo>
                    <a:pt x="207" y="13"/>
                  </a:lnTo>
                  <a:lnTo>
                    <a:pt x="184" y="4"/>
                  </a:lnTo>
                  <a:lnTo>
                    <a:pt x="158" y="0"/>
                  </a:lnTo>
                  <a:lnTo>
                    <a:pt x="130" y="3"/>
                  </a:lnTo>
                  <a:lnTo>
                    <a:pt x="102" y="13"/>
                  </a:lnTo>
                  <a:close/>
                </a:path>
              </a:pathLst>
            </a:custGeom>
            <a:solidFill>
              <a:srgbClr val="A37AE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95306" name="Freeform 42"/>
            <p:cNvSpPr>
              <a:spLocks/>
            </p:cNvSpPr>
            <p:nvPr/>
          </p:nvSpPr>
          <p:spPr bwMode="auto">
            <a:xfrm>
              <a:off x="3069" y="3425"/>
              <a:ext cx="391" cy="759"/>
            </a:xfrm>
            <a:custGeom>
              <a:avLst/>
              <a:gdLst>
                <a:gd name="T0" fmla="*/ 102 w 391"/>
                <a:gd name="T1" fmla="*/ 13 h 759"/>
                <a:gd name="T2" fmla="*/ 70 w 391"/>
                <a:gd name="T3" fmla="*/ 26 h 759"/>
                <a:gd name="T4" fmla="*/ 39 w 391"/>
                <a:gd name="T5" fmla="*/ 43 h 759"/>
                <a:gd name="T6" fmla="*/ 14 w 391"/>
                <a:gd name="T7" fmla="*/ 64 h 759"/>
                <a:gd name="T8" fmla="*/ 2 w 391"/>
                <a:gd name="T9" fmla="*/ 84 h 759"/>
                <a:gd name="T10" fmla="*/ 0 w 391"/>
                <a:gd name="T11" fmla="*/ 113 h 759"/>
                <a:gd name="T12" fmla="*/ 2 w 391"/>
                <a:gd name="T13" fmla="*/ 190 h 759"/>
                <a:gd name="T14" fmla="*/ 2 w 391"/>
                <a:gd name="T15" fmla="*/ 223 h 759"/>
                <a:gd name="T16" fmla="*/ 0 w 391"/>
                <a:gd name="T17" fmla="*/ 251 h 759"/>
                <a:gd name="T18" fmla="*/ 5 w 391"/>
                <a:gd name="T19" fmla="*/ 281 h 759"/>
                <a:gd name="T20" fmla="*/ 24 w 391"/>
                <a:gd name="T21" fmla="*/ 311 h 759"/>
                <a:gd name="T22" fmla="*/ 70 w 391"/>
                <a:gd name="T23" fmla="*/ 336 h 759"/>
                <a:gd name="T24" fmla="*/ 96 w 391"/>
                <a:gd name="T25" fmla="*/ 348 h 759"/>
                <a:gd name="T26" fmla="*/ 123 w 391"/>
                <a:gd name="T27" fmla="*/ 378 h 759"/>
                <a:gd name="T28" fmla="*/ 124 w 391"/>
                <a:gd name="T29" fmla="*/ 409 h 759"/>
                <a:gd name="T30" fmla="*/ 118 w 391"/>
                <a:gd name="T31" fmla="*/ 437 h 759"/>
                <a:gd name="T32" fmla="*/ 115 w 391"/>
                <a:gd name="T33" fmla="*/ 448 h 759"/>
                <a:gd name="T34" fmla="*/ 109 w 391"/>
                <a:gd name="T35" fmla="*/ 613 h 759"/>
                <a:gd name="T36" fmla="*/ 106 w 391"/>
                <a:gd name="T37" fmla="*/ 759 h 759"/>
                <a:gd name="T38" fmla="*/ 248 w 391"/>
                <a:gd name="T39" fmla="*/ 759 h 759"/>
                <a:gd name="T40" fmla="*/ 276 w 391"/>
                <a:gd name="T41" fmla="*/ 756 h 759"/>
                <a:gd name="T42" fmla="*/ 328 w 391"/>
                <a:gd name="T43" fmla="*/ 735 h 759"/>
                <a:gd name="T44" fmla="*/ 367 w 391"/>
                <a:gd name="T45" fmla="*/ 696 h 759"/>
                <a:gd name="T46" fmla="*/ 388 w 391"/>
                <a:gd name="T47" fmla="*/ 645 h 759"/>
                <a:gd name="T48" fmla="*/ 391 w 391"/>
                <a:gd name="T49" fmla="*/ 416 h 759"/>
                <a:gd name="T50" fmla="*/ 376 w 391"/>
                <a:gd name="T51" fmla="*/ 384 h 759"/>
                <a:gd name="T52" fmla="*/ 341 w 391"/>
                <a:gd name="T53" fmla="*/ 285 h 759"/>
                <a:gd name="T54" fmla="*/ 304 w 391"/>
                <a:gd name="T55" fmla="*/ 175 h 759"/>
                <a:gd name="T56" fmla="*/ 276 w 391"/>
                <a:gd name="T57" fmla="*/ 90 h 759"/>
                <a:gd name="T58" fmla="*/ 267 w 391"/>
                <a:gd name="T59" fmla="*/ 68 h 759"/>
                <a:gd name="T60" fmla="*/ 245 w 391"/>
                <a:gd name="T61" fmla="*/ 38 h 759"/>
                <a:gd name="T62" fmla="*/ 207 w 391"/>
                <a:gd name="T63" fmla="*/ 13 h 759"/>
                <a:gd name="T64" fmla="*/ 158 w 391"/>
                <a:gd name="T65" fmla="*/ 0 h 759"/>
                <a:gd name="T66" fmla="*/ 102 w 391"/>
                <a:gd name="T67" fmla="*/ 13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91" h="759">
                  <a:moveTo>
                    <a:pt x="102" y="13"/>
                  </a:moveTo>
                  <a:lnTo>
                    <a:pt x="102" y="13"/>
                  </a:lnTo>
                  <a:lnTo>
                    <a:pt x="87" y="19"/>
                  </a:lnTo>
                  <a:lnTo>
                    <a:pt x="70" y="26"/>
                  </a:lnTo>
                  <a:lnTo>
                    <a:pt x="54" y="34"/>
                  </a:lnTo>
                  <a:lnTo>
                    <a:pt x="39" y="43"/>
                  </a:lnTo>
                  <a:lnTo>
                    <a:pt x="26" y="53"/>
                  </a:lnTo>
                  <a:lnTo>
                    <a:pt x="14" y="64"/>
                  </a:lnTo>
                  <a:lnTo>
                    <a:pt x="6" y="74"/>
                  </a:lnTo>
                  <a:lnTo>
                    <a:pt x="2" y="84"/>
                  </a:lnTo>
                  <a:lnTo>
                    <a:pt x="2" y="84"/>
                  </a:lnTo>
                  <a:lnTo>
                    <a:pt x="0" y="113"/>
                  </a:lnTo>
                  <a:lnTo>
                    <a:pt x="0" y="151"/>
                  </a:lnTo>
                  <a:lnTo>
                    <a:pt x="2" y="190"/>
                  </a:lnTo>
                  <a:lnTo>
                    <a:pt x="2" y="223"/>
                  </a:lnTo>
                  <a:lnTo>
                    <a:pt x="2" y="223"/>
                  </a:lnTo>
                  <a:lnTo>
                    <a:pt x="2" y="236"/>
                  </a:lnTo>
                  <a:lnTo>
                    <a:pt x="0" y="251"/>
                  </a:lnTo>
                  <a:lnTo>
                    <a:pt x="2" y="266"/>
                  </a:lnTo>
                  <a:lnTo>
                    <a:pt x="5" y="281"/>
                  </a:lnTo>
                  <a:lnTo>
                    <a:pt x="12" y="296"/>
                  </a:lnTo>
                  <a:lnTo>
                    <a:pt x="24" y="311"/>
                  </a:lnTo>
                  <a:lnTo>
                    <a:pt x="44" y="324"/>
                  </a:lnTo>
                  <a:lnTo>
                    <a:pt x="70" y="336"/>
                  </a:lnTo>
                  <a:lnTo>
                    <a:pt x="70" y="336"/>
                  </a:lnTo>
                  <a:lnTo>
                    <a:pt x="96" y="348"/>
                  </a:lnTo>
                  <a:lnTo>
                    <a:pt x="114" y="361"/>
                  </a:lnTo>
                  <a:lnTo>
                    <a:pt x="123" y="378"/>
                  </a:lnTo>
                  <a:lnTo>
                    <a:pt x="125" y="393"/>
                  </a:lnTo>
                  <a:lnTo>
                    <a:pt x="124" y="409"/>
                  </a:lnTo>
                  <a:lnTo>
                    <a:pt x="121" y="424"/>
                  </a:lnTo>
                  <a:lnTo>
                    <a:pt x="118" y="437"/>
                  </a:lnTo>
                  <a:lnTo>
                    <a:pt x="115" y="448"/>
                  </a:lnTo>
                  <a:lnTo>
                    <a:pt x="115" y="448"/>
                  </a:lnTo>
                  <a:lnTo>
                    <a:pt x="112" y="507"/>
                  </a:lnTo>
                  <a:lnTo>
                    <a:pt x="109" y="613"/>
                  </a:lnTo>
                  <a:lnTo>
                    <a:pt x="108" y="714"/>
                  </a:lnTo>
                  <a:lnTo>
                    <a:pt x="106" y="759"/>
                  </a:lnTo>
                  <a:lnTo>
                    <a:pt x="102" y="759"/>
                  </a:lnTo>
                  <a:lnTo>
                    <a:pt x="248" y="759"/>
                  </a:lnTo>
                  <a:lnTo>
                    <a:pt x="248" y="759"/>
                  </a:lnTo>
                  <a:lnTo>
                    <a:pt x="276" y="756"/>
                  </a:lnTo>
                  <a:lnTo>
                    <a:pt x="303" y="747"/>
                  </a:lnTo>
                  <a:lnTo>
                    <a:pt x="328" y="735"/>
                  </a:lnTo>
                  <a:lnTo>
                    <a:pt x="349" y="717"/>
                  </a:lnTo>
                  <a:lnTo>
                    <a:pt x="367" y="696"/>
                  </a:lnTo>
                  <a:lnTo>
                    <a:pt x="379" y="672"/>
                  </a:lnTo>
                  <a:lnTo>
                    <a:pt x="388" y="645"/>
                  </a:lnTo>
                  <a:lnTo>
                    <a:pt x="391" y="617"/>
                  </a:lnTo>
                  <a:lnTo>
                    <a:pt x="391" y="416"/>
                  </a:lnTo>
                  <a:lnTo>
                    <a:pt x="391" y="416"/>
                  </a:lnTo>
                  <a:lnTo>
                    <a:pt x="376" y="384"/>
                  </a:lnTo>
                  <a:lnTo>
                    <a:pt x="359" y="337"/>
                  </a:lnTo>
                  <a:lnTo>
                    <a:pt x="341" y="285"/>
                  </a:lnTo>
                  <a:lnTo>
                    <a:pt x="322" y="230"/>
                  </a:lnTo>
                  <a:lnTo>
                    <a:pt x="304" y="175"/>
                  </a:lnTo>
                  <a:lnTo>
                    <a:pt x="288" y="128"/>
                  </a:lnTo>
                  <a:lnTo>
                    <a:pt x="276" y="90"/>
                  </a:lnTo>
                  <a:lnTo>
                    <a:pt x="267" y="68"/>
                  </a:lnTo>
                  <a:lnTo>
                    <a:pt x="267" y="68"/>
                  </a:lnTo>
                  <a:lnTo>
                    <a:pt x="258" y="53"/>
                  </a:lnTo>
                  <a:lnTo>
                    <a:pt x="245" y="38"/>
                  </a:lnTo>
                  <a:lnTo>
                    <a:pt x="228" y="25"/>
                  </a:lnTo>
                  <a:lnTo>
                    <a:pt x="207" y="13"/>
                  </a:lnTo>
                  <a:lnTo>
                    <a:pt x="184" y="4"/>
                  </a:lnTo>
                  <a:lnTo>
                    <a:pt x="158" y="0"/>
                  </a:lnTo>
                  <a:lnTo>
                    <a:pt x="130" y="3"/>
                  </a:lnTo>
                  <a:lnTo>
                    <a:pt x="102" y="13"/>
                  </a:lnTo>
                </a:path>
              </a:pathLst>
            </a:custGeom>
            <a:noFill/>
            <a:ln w="0">
              <a:solidFill>
                <a:srgbClr val="000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95307" name="Freeform 43"/>
            <p:cNvSpPr>
              <a:spLocks/>
            </p:cNvSpPr>
            <p:nvPr/>
          </p:nvSpPr>
          <p:spPr bwMode="auto">
            <a:xfrm>
              <a:off x="2773" y="3734"/>
              <a:ext cx="140" cy="133"/>
            </a:xfrm>
            <a:custGeom>
              <a:avLst/>
              <a:gdLst>
                <a:gd name="T0" fmla="*/ 115 w 140"/>
                <a:gd name="T1" fmla="*/ 0 h 133"/>
                <a:gd name="T2" fmla="*/ 97 w 140"/>
                <a:gd name="T3" fmla="*/ 3 h 133"/>
                <a:gd name="T4" fmla="*/ 77 w 140"/>
                <a:gd name="T5" fmla="*/ 9 h 133"/>
                <a:gd name="T6" fmla="*/ 57 w 140"/>
                <a:gd name="T7" fmla="*/ 17 h 133"/>
                <a:gd name="T8" fmla="*/ 37 w 140"/>
                <a:gd name="T9" fmla="*/ 27 h 133"/>
                <a:gd name="T10" fmla="*/ 19 w 140"/>
                <a:gd name="T11" fmla="*/ 39 h 133"/>
                <a:gd name="T12" fmla="*/ 7 w 140"/>
                <a:gd name="T13" fmla="*/ 55 h 133"/>
                <a:gd name="T14" fmla="*/ 0 w 140"/>
                <a:gd name="T15" fmla="*/ 73 h 133"/>
                <a:gd name="T16" fmla="*/ 1 w 140"/>
                <a:gd name="T17" fmla="*/ 94 h 133"/>
                <a:gd name="T18" fmla="*/ 10 w 140"/>
                <a:gd name="T19" fmla="*/ 113 h 133"/>
                <a:gd name="T20" fmla="*/ 27 w 140"/>
                <a:gd name="T21" fmla="*/ 125 h 133"/>
                <a:gd name="T22" fmla="*/ 45 w 140"/>
                <a:gd name="T23" fmla="*/ 131 h 133"/>
                <a:gd name="T24" fmla="*/ 67 w 140"/>
                <a:gd name="T25" fmla="*/ 133 h 133"/>
                <a:gd name="T26" fmla="*/ 88 w 140"/>
                <a:gd name="T27" fmla="*/ 131 h 133"/>
                <a:gd name="T28" fmla="*/ 109 w 140"/>
                <a:gd name="T29" fmla="*/ 128 h 133"/>
                <a:gd name="T30" fmla="*/ 127 w 140"/>
                <a:gd name="T31" fmla="*/ 125 h 133"/>
                <a:gd name="T32" fmla="*/ 140 w 140"/>
                <a:gd name="T33" fmla="*/ 124 h 133"/>
                <a:gd name="T34" fmla="*/ 115 w 140"/>
                <a:gd name="T35" fmla="*/ 0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133">
                  <a:moveTo>
                    <a:pt x="115" y="0"/>
                  </a:moveTo>
                  <a:lnTo>
                    <a:pt x="97" y="3"/>
                  </a:lnTo>
                  <a:lnTo>
                    <a:pt x="77" y="9"/>
                  </a:lnTo>
                  <a:lnTo>
                    <a:pt x="57" y="17"/>
                  </a:lnTo>
                  <a:lnTo>
                    <a:pt x="37" y="27"/>
                  </a:lnTo>
                  <a:lnTo>
                    <a:pt x="19" y="39"/>
                  </a:lnTo>
                  <a:lnTo>
                    <a:pt x="7" y="55"/>
                  </a:lnTo>
                  <a:lnTo>
                    <a:pt x="0" y="73"/>
                  </a:lnTo>
                  <a:lnTo>
                    <a:pt x="1" y="94"/>
                  </a:lnTo>
                  <a:lnTo>
                    <a:pt x="10" y="113"/>
                  </a:lnTo>
                  <a:lnTo>
                    <a:pt x="27" y="125"/>
                  </a:lnTo>
                  <a:lnTo>
                    <a:pt x="45" y="131"/>
                  </a:lnTo>
                  <a:lnTo>
                    <a:pt x="67" y="133"/>
                  </a:lnTo>
                  <a:lnTo>
                    <a:pt x="88" y="131"/>
                  </a:lnTo>
                  <a:lnTo>
                    <a:pt x="109" y="128"/>
                  </a:lnTo>
                  <a:lnTo>
                    <a:pt x="127" y="125"/>
                  </a:lnTo>
                  <a:lnTo>
                    <a:pt x="140" y="124"/>
                  </a:lnTo>
                  <a:lnTo>
                    <a:pt x="115" y="0"/>
                  </a:lnTo>
                  <a:close/>
                </a:path>
              </a:pathLst>
            </a:custGeom>
            <a:solidFill>
              <a:srgbClr val="7F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95308" name="Freeform 44"/>
            <p:cNvSpPr>
              <a:spLocks/>
            </p:cNvSpPr>
            <p:nvPr/>
          </p:nvSpPr>
          <p:spPr bwMode="auto">
            <a:xfrm>
              <a:off x="2773" y="3734"/>
              <a:ext cx="140" cy="133"/>
            </a:xfrm>
            <a:custGeom>
              <a:avLst/>
              <a:gdLst>
                <a:gd name="T0" fmla="*/ 115 w 140"/>
                <a:gd name="T1" fmla="*/ 0 h 133"/>
                <a:gd name="T2" fmla="*/ 115 w 140"/>
                <a:gd name="T3" fmla="*/ 0 h 133"/>
                <a:gd name="T4" fmla="*/ 97 w 140"/>
                <a:gd name="T5" fmla="*/ 3 h 133"/>
                <a:gd name="T6" fmla="*/ 77 w 140"/>
                <a:gd name="T7" fmla="*/ 9 h 133"/>
                <a:gd name="T8" fmla="*/ 57 w 140"/>
                <a:gd name="T9" fmla="*/ 17 h 133"/>
                <a:gd name="T10" fmla="*/ 37 w 140"/>
                <a:gd name="T11" fmla="*/ 27 h 133"/>
                <a:gd name="T12" fmla="*/ 19 w 140"/>
                <a:gd name="T13" fmla="*/ 39 h 133"/>
                <a:gd name="T14" fmla="*/ 7 w 140"/>
                <a:gd name="T15" fmla="*/ 55 h 133"/>
                <a:gd name="T16" fmla="*/ 0 w 140"/>
                <a:gd name="T17" fmla="*/ 73 h 133"/>
                <a:gd name="T18" fmla="*/ 1 w 140"/>
                <a:gd name="T19" fmla="*/ 94 h 133"/>
                <a:gd name="T20" fmla="*/ 1 w 140"/>
                <a:gd name="T21" fmla="*/ 94 h 133"/>
                <a:gd name="T22" fmla="*/ 10 w 140"/>
                <a:gd name="T23" fmla="*/ 113 h 133"/>
                <a:gd name="T24" fmla="*/ 27 w 140"/>
                <a:gd name="T25" fmla="*/ 125 h 133"/>
                <a:gd name="T26" fmla="*/ 45 w 140"/>
                <a:gd name="T27" fmla="*/ 131 h 133"/>
                <a:gd name="T28" fmla="*/ 67 w 140"/>
                <a:gd name="T29" fmla="*/ 133 h 133"/>
                <a:gd name="T30" fmla="*/ 88 w 140"/>
                <a:gd name="T31" fmla="*/ 131 h 133"/>
                <a:gd name="T32" fmla="*/ 109 w 140"/>
                <a:gd name="T33" fmla="*/ 128 h 133"/>
                <a:gd name="T34" fmla="*/ 127 w 140"/>
                <a:gd name="T35" fmla="*/ 125 h 133"/>
                <a:gd name="T36" fmla="*/ 140 w 140"/>
                <a:gd name="T37" fmla="*/ 124 h 133"/>
                <a:gd name="T38" fmla="*/ 115 w 140"/>
                <a:gd name="T39" fmla="*/ 0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0" h="133">
                  <a:moveTo>
                    <a:pt x="115" y="0"/>
                  </a:moveTo>
                  <a:lnTo>
                    <a:pt x="115" y="0"/>
                  </a:lnTo>
                  <a:lnTo>
                    <a:pt x="97" y="3"/>
                  </a:lnTo>
                  <a:lnTo>
                    <a:pt x="77" y="9"/>
                  </a:lnTo>
                  <a:lnTo>
                    <a:pt x="57" y="17"/>
                  </a:lnTo>
                  <a:lnTo>
                    <a:pt x="37" y="27"/>
                  </a:lnTo>
                  <a:lnTo>
                    <a:pt x="19" y="39"/>
                  </a:lnTo>
                  <a:lnTo>
                    <a:pt x="7" y="55"/>
                  </a:lnTo>
                  <a:lnTo>
                    <a:pt x="0" y="73"/>
                  </a:lnTo>
                  <a:lnTo>
                    <a:pt x="1" y="94"/>
                  </a:lnTo>
                  <a:lnTo>
                    <a:pt x="1" y="94"/>
                  </a:lnTo>
                  <a:lnTo>
                    <a:pt x="10" y="113"/>
                  </a:lnTo>
                  <a:lnTo>
                    <a:pt x="27" y="125"/>
                  </a:lnTo>
                  <a:lnTo>
                    <a:pt x="45" y="131"/>
                  </a:lnTo>
                  <a:lnTo>
                    <a:pt x="67" y="133"/>
                  </a:lnTo>
                  <a:lnTo>
                    <a:pt x="88" y="131"/>
                  </a:lnTo>
                  <a:lnTo>
                    <a:pt x="109" y="128"/>
                  </a:lnTo>
                  <a:lnTo>
                    <a:pt x="127" y="125"/>
                  </a:lnTo>
                  <a:lnTo>
                    <a:pt x="140" y="124"/>
                  </a:lnTo>
                  <a:lnTo>
                    <a:pt x="115" y="0"/>
                  </a:lnTo>
                </a:path>
              </a:pathLst>
            </a:custGeom>
            <a:noFill/>
            <a:ln w="0">
              <a:solidFill>
                <a:srgbClr val="000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95309" name="Freeform 45"/>
            <p:cNvSpPr>
              <a:spLocks/>
            </p:cNvSpPr>
            <p:nvPr/>
          </p:nvSpPr>
          <p:spPr bwMode="auto">
            <a:xfrm>
              <a:off x="3004" y="3227"/>
              <a:ext cx="223" cy="226"/>
            </a:xfrm>
            <a:custGeom>
              <a:avLst/>
              <a:gdLst>
                <a:gd name="T0" fmla="*/ 0 w 223"/>
                <a:gd name="T1" fmla="*/ 68 h 226"/>
                <a:gd name="T2" fmla="*/ 53 w 223"/>
                <a:gd name="T3" fmla="*/ 177 h 226"/>
                <a:gd name="T4" fmla="*/ 62 w 223"/>
                <a:gd name="T5" fmla="*/ 192 h 226"/>
                <a:gd name="T6" fmla="*/ 74 w 223"/>
                <a:gd name="T7" fmla="*/ 204 h 226"/>
                <a:gd name="T8" fmla="*/ 88 w 223"/>
                <a:gd name="T9" fmla="*/ 214 h 226"/>
                <a:gd name="T10" fmla="*/ 104 w 223"/>
                <a:gd name="T11" fmla="*/ 220 h 226"/>
                <a:gd name="T12" fmla="*/ 120 w 223"/>
                <a:gd name="T13" fmla="*/ 224 h 226"/>
                <a:gd name="T14" fmla="*/ 137 w 223"/>
                <a:gd name="T15" fmla="*/ 226 h 226"/>
                <a:gd name="T16" fmla="*/ 155 w 223"/>
                <a:gd name="T17" fmla="*/ 224 h 226"/>
                <a:gd name="T18" fmla="*/ 171 w 223"/>
                <a:gd name="T19" fmla="*/ 219 h 226"/>
                <a:gd name="T20" fmla="*/ 186 w 223"/>
                <a:gd name="T21" fmla="*/ 210 h 226"/>
                <a:gd name="T22" fmla="*/ 199 w 223"/>
                <a:gd name="T23" fmla="*/ 199 h 226"/>
                <a:gd name="T24" fmla="*/ 210 w 223"/>
                <a:gd name="T25" fmla="*/ 186 h 226"/>
                <a:gd name="T26" fmla="*/ 219 w 223"/>
                <a:gd name="T27" fmla="*/ 171 h 226"/>
                <a:gd name="T28" fmla="*/ 223 w 223"/>
                <a:gd name="T29" fmla="*/ 156 h 226"/>
                <a:gd name="T30" fmla="*/ 223 w 223"/>
                <a:gd name="T31" fmla="*/ 140 h 226"/>
                <a:gd name="T32" fmla="*/ 222 w 223"/>
                <a:gd name="T33" fmla="*/ 123 h 226"/>
                <a:gd name="T34" fmla="*/ 216 w 223"/>
                <a:gd name="T35" fmla="*/ 107 h 226"/>
                <a:gd name="T36" fmla="*/ 162 w 223"/>
                <a:gd name="T37" fmla="*/ 0 h 226"/>
                <a:gd name="T38" fmla="*/ 0 w 223"/>
                <a:gd name="T39" fmla="*/ 68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3" h="226">
                  <a:moveTo>
                    <a:pt x="0" y="68"/>
                  </a:moveTo>
                  <a:lnTo>
                    <a:pt x="53" y="177"/>
                  </a:lnTo>
                  <a:lnTo>
                    <a:pt x="62" y="192"/>
                  </a:lnTo>
                  <a:lnTo>
                    <a:pt x="74" y="204"/>
                  </a:lnTo>
                  <a:lnTo>
                    <a:pt x="88" y="214"/>
                  </a:lnTo>
                  <a:lnTo>
                    <a:pt x="104" y="220"/>
                  </a:lnTo>
                  <a:lnTo>
                    <a:pt x="120" y="224"/>
                  </a:lnTo>
                  <a:lnTo>
                    <a:pt x="137" y="226"/>
                  </a:lnTo>
                  <a:lnTo>
                    <a:pt x="155" y="224"/>
                  </a:lnTo>
                  <a:lnTo>
                    <a:pt x="171" y="219"/>
                  </a:lnTo>
                  <a:lnTo>
                    <a:pt x="186" y="210"/>
                  </a:lnTo>
                  <a:lnTo>
                    <a:pt x="199" y="199"/>
                  </a:lnTo>
                  <a:lnTo>
                    <a:pt x="210" y="186"/>
                  </a:lnTo>
                  <a:lnTo>
                    <a:pt x="219" y="171"/>
                  </a:lnTo>
                  <a:lnTo>
                    <a:pt x="223" y="156"/>
                  </a:lnTo>
                  <a:lnTo>
                    <a:pt x="223" y="140"/>
                  </a:lnTo>
                  <a:lnTo>
                    <a:pt x="222" y="123"/>
                  </a:lnTo>
                  <a:lnTo>
                    <a:pt x="216" y="107"/>
                  </a:lnTo>
                  <a:lnTo>
                    <a:pt x="162" y="0"/>
                  </a:lnTo>
                  <a:lnTo>
                    <a:pt x="0" y="68"/>
                  </a:lnTo>
                  <a:close/>
                </a:path>
              </a:pathLst>
            </a:custGeom>
            <a:solidFill>
              <a:srgbClr val="7F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95310" name="Freeform 46"/>
            <p:cNvSpPr>
              <a:spLocks/>
            </p:cNvSpPr>
            <p:nvPr/>
          </p:nvSpPr>
          <p:spPr bwMode="auto">
            <a:xfrm>
              <a:off x="3004" y="3227"/>
              <a:ext cx="223" cy="226"/>
            </a:xfrm>
            <a:custGeom>
              <a:avLst/>
              <a:gdLst>
                <a:gd name="T0" fmla="*/ 0 w 223"/>
                <a:gd name="T1" fmla="*/ 68 h 226"/>
                <a:gd name="T2" fmla="*/ 53 w 223"/>
                <a:gd name="T3" fmla="*/ 177 h 226"/>
                <a:gd name="T4" fmla="*/ 53 w 223"/>
                <a:gd name="T5" fmla="*/ 177 h 226"/>
                <a:gd name="T6" fmla="*/ 62 w 223"/>
                <a:gd name="T7" fmla="*/ 192 h 226"/>
                <a:gd name="T8" fmla="*/ 74 w 223"/>
                <a:gd name="T9" fmla="*/ 204 h 226"/>
                <a:gd name="T10" fmla="*/ 88 w 223"/>
                <a:gd name="T11" fmla="*/ 214 h 226"/>
                <a:gd name="T12" fmla="*/ 104 w 223"/>
                <a:gd name="T13" fmla="*/ 220 h 226"/>
                <a:gd name="T14" fmla="*/ 120 w 223"/>
                <a:gd name="T15" fmla="*/ 224 h 226"/>
                <a:gd name="T16" fmla="*/ 137 w 223"/>
                <a:gd name="T17" fmla="*/ 226 h 226"/>
                <a:gd name="T18" fmla="*/ 155 w 223"/>
                <a:gd name="T19" fmla="*/ 224 h 226"/>
                <a:gd name="T20" fmla="*/ 171 w 223"/>
                <a:gd name="T21" fmla="*/ 219 h 226"/>
                <a:gd name="T22" fmla="*/ 171 w 223"/>
                <a:gd name="T23" fmla="*/ 219 h 226"/>
                <a:gd name="T24" fmla="*/ 186 w 223"/>
                <a:gd name="T25" fmla="*/ 210 h 226"/>
                <a:gd name="T26" fmla="*/ 199 w 223"/>
                <a:gd name="T27" fmla="*/ 199 h 226"/>
                <a:gd name="T28" fmla="*/ 210 w 223"/>
                <a:gd name="T29" fmla="*/ 186 h 226"/>
                <a:gd name="T30" fmla="*/ 219 w 223"/>
                <a:gd name="T31" fmla="*/ 171 h 226"/>
                <a:gd name="T32" fmla="*/ 223 w 223"/>
                <a:gd name="T33" fmla="*/ 156 h 226"/>
                <a:gd name="T34" fmla="*/ 223 w 223"/>
                <a:gd name="T35" fmla="*/ 140 h 226"/>
                <a:gd name="T36" fmla="*/ 222 w 223"/>
                <a:gd name="T37" fmla="*/ 123 h 226"/>
                <a:gd name="T38" fmla="*/ 216 w 223"/>
                <a:gd name="T39" fmla="*/ 107 h 226"/>
                <a:gd name="T40" fmla="*/ 162 w 223"/>
                <a:gd name="T41" fmla="*/ 0 h 226"/>
                <a:gd name="T42" fmla="*/ 0 w 223"/>
                <a:gd name="T43" fmla="*/ 68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3" h="226">
                  <a:moveTo>
                    <a:pt x="0" y="68"/>
                  </a:moveTo>
                  <a:lnTo>
                    <a:pt x="53" y="177"/>
                  </a:lnTo>
                  <a:lnTo>
                    <a:pt x="53" y="177"/>
                  </a:lnTo>
                  <a:lnTo>
                    <a:pt x="62" y="192"/>
                  </a:lnTo>
                  <a:lnTo>
                    <a:pt x="74" y="204"/>
                  </a:lnTo>
                  <a:lnTo>
                    <a:pt x="88" y="214"/>
                  </a:lnTo>
                  <a:lnTo>
                    <a:pt x="104" y="220"/>
                  </a:lnTo>
                  <a:lnTo>
                    <a:pt x="120" y="224"/>
                  </a:lnTo>
                  <a:lnTo>
                    <a:pt x="137" y="226"/>
                  </a:lnTo>
                  <a:lnTo>
                    <a:pt x="155" y="224"/>
                  </a:lnTo>
                  <a:lnTo>
                    <a:pt x="171" y="219"/>
                  </a:lnTo>
                  <a:lnTo>
                    <a:pt x="171" y="219"/>
                  </a:lnTo>
                  <a:lnTo>
                    <a:pt x="186" y="210"/>
                  </a:lnTo>
                  <a:lnTo>
                    <a:pt x="199" y="199"/>
                  </a:lnTo>
                  <a:lnTo>
                    <a:pt x="210" y="186"/>
                  </a:lnTo>
                  <a:lnTo>
                    <a:pt x="219" y="171"/>
                  </a:lnTo>
                  <a:lnTo>
                    <a:pt x="223" y="156"/>
                  </a:lnTo>
                  <a:lnTo>
                    <a:pt x="223" y="140"/>
                  </a:lnTo>
                  <a:lnTo>
                    <a:pt x="222" y="123"/>
                  </a:lnTo>
                  <a:lnTo>
                    <a:pt x="216" y="107"/>
                  </a:lnTo>
                  <a:lnTo>
                    <a:pt x="162" y="0"/>
                  </a:lnTo>
                  <a:lnTo>
                    <a:pt x="0" y="68"/>
                  </a:lnTo>
                </a:path>
              </a:pathLst>
            </a:custGeom>
            <a:noFill/>
            <a:ln w="0">
              <a:solidFill>
                <a:srgbClr val="000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95311" name="Freeform 47"/>
            <p:cNvSpPr>
              <a:spLocks/>
            </p:cNvSpPr>
            <p:nvPr/>
          </p:nvSpPr>
          <p:spPr bwMode="auto">
            <a:xfrm>
              <a:off x="2709" y="3803"/>
              <a:ext cx="112" cy="145"/>
            </a:xfrm>
            <a:custGeom>
              <a:avLst/>
              <a:gdLst>
                <a:gd name="T0" fmla="*/ 112 w 112"/>
                <a:gd name="T1" fmla="*/ 13 h 145"/>
                <a:gd name="T2" fmla="*/ 30 w 112"/>
                <a:gd name="T3" fmla="*/ 125 h 145"/>
                <a:gd name="T4" fmla="*/ 0 w 112"/>
                <a:gd name="T5" fmla="*/ 145 h 145"/>
                <a:gd name="T6" fmla="*/ 12 w 112"/>
                <a:gd name="T7" fmla="*/ 111 h 145"/>
                <a:gd name="T8" fmla="*/ 92 w 112"/>
                <a:gd name="T9" fmla="*/ 0 h 145"/>
                <a:gd name="T10" fmla="*/ 112 w 112"/>
                <a:gd name="T11" fmla="*/ 13 h 145"/>
              </a:gdLst>
              <a:ahLst/>
              <a:cxnLst>
                <a:cxn ang="0">
                  <a:pos x="T0" y="T1"/>
                </a:cxn>
                <a:cxn ang="0">
                  <a:pos x="T2" y="T3"/>
                </a:cxn>
                <a:cxn ang="0">
                  <a:pos x="T4" y="T5"/>
                </a:cxn>
                <a:cxn ang="0">
                  <a:pos x="T6" y="T7"/>
                </a:cxn>
                <a:cxn ang="0">
                  <a:pos x="T8" y="T9"/>
                </a:cxn>
                <a:cxn ang="0">
                  <a:pos x="T10" y="T11"/>
                </a:cxn>
              </a:cxnLst>
              <a:rect l="0" t="0" r="r" b="b"/>
              <a:pathLst>
                <a:path w="112" h="145">
                  <a:moveTo>
                    <a:pt x="112" y="13"/>
                  </a:moveTo>
                  <a:lnTo>
                    <a:pt x="30" y="125"/>
                  </a:lnTo>
                  <a:lnTo>
                    <a:pt x="0" y="145"/>
                  </a:lnTo>
                  <a:lnTo>
                    <a:pt x="12" y="111"/>
                  </a:lnTo>
                  <a:lnTo>
                    <a:pt x="92" y="0"/>
                  </a:lnTo>
                  <a:lnTo>
                    <a:pt x="112" y="13"/>
                  </a:lnTo>
                  <a:close/>
                </a:path>
              </a:pathLst>
            </a:custGeom>
            <a:solidFill>
              <a:srgbClr val="00E5E5"/>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95312" name="Freeform 48"/>
            <p:cNvSpPr>
              <a:spLocks/>
            </p:cNvSpPr>
            <p:nvPr/>
          </p:nvSpPr>
          <p:spPr bwMode="auto">
            <a:xfrm>
              <a:off x="2709" y="3803"/>
              <a:ext cx="112" cy="145"/>
            </a:xfrm>
            <a:custGeom>
              <a:avLst/>
              <a:gdLst>
                <a:gd name="T0" fmla="*/ 112 w 112"/>
                <a:gd name="T1" fmla="*/ 13 h 145"/>
                <a:gd name="T2" fmla="*/ 30 w 112"/>
                <a:gd name="T3" fmla="*/ 125 h 145"/>
                <a:gd name="T4" fmla="*/ 0 w 112"/>
                <a:gd name="T5" fmla="*/ 145 h 145"/>
                <a:gd name="T6" fmla="*/ 12 w 112"/>
                <a:gd name="T7" fmla="*/ 111 h 145"/>
                <a:gd name="T8" fmla="*/ 92 w 112"/>
                <a:gd name="T9" fmla="*/ 0 h 145"/>
                <a:gd name="T10" fmla="*/ 112 w 112"/>
                <a:gd name="T11" fmla="*/ 13 h 145"/>
              </a:gdLst>
              <a:ahLst/>
              <a:cxnLst>
                <a:cxn ang="0">
                  <a:pos x="T0" y="T1"/>
                </a:cxn>
                <a:cxn ang="0">
                  <a:pos x="T2" y="T3"/>
                </a:cxn>
                <a:cxn ang="0">
                  <a:pos x="T4" y="T5"/>
                </a:cxn>
                <a:cxn ang="0">
                  <a:pos x="T6" y="T7"/>
                </a:cxn>
                <a:cxn ang="0">
                  <a:pos x="T8" y="T9"/>
                </a:cxn>
                <a:cxn ang="0">
                  <a:pos x="T10" y="T11"/>
                </a:cxn>
              </a:cxnLst>
              <a:rect l="0" t="0" r="r" b="b"/>
              <a:pathLst>
                <a:path w="112" h="145">
                  <a:moveTo>
                    <a:pt x="112" y="13"/>
                  </a:moveTo>
                  <a:lnTo>
                    <a:pt x="30" y="125"/>
                  </a:lnTo>
                  <a:lnTo>
                    <a:pt x="0" y="145"/>
                  </a:lnTo>
                  <a:lnTo>
                    <a:pt x="12" y="111"/>
                  </a:lnTo>
                  <a:lnTo>
                    <a:pt x="92" y="0"/>
                  </a:lnTo>
                  <a:lnTo>
                    <a:pt x="112" y="13"/>
                  </a:lnTo>
                </a:path>
              </a:pathLst>
            </a:custGeom>
            <a:noFill/>
            <a:ln w="0">
              <a:solidFill>
                <a:srgbClr val="000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95313" name="Freeform 49"/>
            <p:cNvSpPr>
              <a:spLocks/>
            </p:cNvSpPr>
            <p:nvPr/>
          </p:nvSpPr>
          <p:spPr bwMode="auto">
            <a:xfrm>
              <a:off x="3236" y="3466"/>
              <a:ext cx="224" cy="718"/>
            </a:xfrm>
            <a:custGeom>
              <a:avLst/>
              <a:gdLst>
                <a:gd name="T0" fmla="*/ 224 w 224"/>
                <a:gd name="T1" fmla="*/ 38 h 718"/>
                <a:gd name="T2" fmla="*/ 224 w 224"/>
                <a:gd name="T3" fmla="*/ 576 h 718"/>
                <a:gd name="T4" fmla="*/ 221 w 224"/>
                <a:gd name="T5" fmla="*/ 604 h 718"/>
                <a:gd name="T6" fmla="*/ 212 w 224"/>
                <a:gd name="T7" fmla="*/ 631 h 718"/>
                <a:gd name="T8" fmla="*/ 200 w 224"/>
                <a:gd name="T9" fmla="*/ 655 h 718"/>
                <a:gd name="T10" fmla="*/ 182 w 224"/>
                <a:gd name="T11" fmla="*/ 676 h 718"/>
                <a:gd name="T12" fmla="*/ 161 w 224"/>
                <a:gd name="T13" fmla="*/ 694 h 718"/>
                <a:gd name="T14" fmla="*/ 137 w 224"/>
                <a:gd name="T15" fmla="*/ 706 h 718"/>
                <a:gd name="T16" fmla="*/ 110 w 224"/>
                <a:gd name="T17" fmla="*/ 715 h 718"/>
                <a:gd name="T18" fmla="*/ 82 w 224"/>
                <a:gd name="T19" fmla="*/ 718 h 718"/>
                <a:gd name="T20" fmla="*/ 0 w 224"/>
                <a:gd name="T21" fmla="*/ 718 h 718"/>
                <a:gd name="T22" fmla="*/ 0 w 224"/>
                <a:gd name="T23" fmla="*/ 610 h 718"/>
                <a:gd name="T24" fmla="*/ 0 w 224"/>
                <a:gd name="T25" fmla="*/ 436 h 718"/>
                <a:gd name="T26" fmla="*/ 0 w 224"/>
                <a:gd name="T27" fmla="*/ 270 h 718"/>
                <a:gd name="T28" fmla="*/ 0 w 224"/>
                <a:gd name="T29" fmla="*/ 182 h 718"/>
                <a:gd name="T30" fmla="*/ 3 w 224"/>
                <a:gd name="T31" fmla="*/ 134 h 718"/>
                <a:gd name="T32" fmla="*/ 17 w 224"/>
                <a:gd name="T33" fmla="*/ 91 h 718"/>
                <a:gd name="T34" fmla="*/ 40 w 224"/>
                <a:gd name="T35" fmla="*/ 54 h 718"/>
                <a:gd name="T36" fmla="*/ 72 w 224"/>
                <a:gd name="T37" fmla="*/ 24 h 718"/>
                <a:gd name="T38" fmla="*/ 107 w 224"/>
                <a:gd name="T39" fmla="*/ 6 h 718"/>
                <a:gd name="T40" fmla="*/ 146 w 224"/>
                <a:gd name="T41" fmla="*/ 0 h 718"/>
                <a:gd name="T42" fmla="*/ 185 w 224"/>
                <a:gd name="T43" fmla="*/ 11 h 718"/>
                <a:gd name="T44" fmla="*/ 224 w 224"/>
                <a:gd name="T45" fmla="*/ 38 h 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24" h="718">
                  <a:moveTo>
                    <a:pt x="224" y="38"/>
                  </a:moveTo>
                  <a:lnTo>
                    <a:pt x="224" y="576"/>
                  </a:lnTo>
                  <a:lnTo>
                    <a:pt x="221" y="604"/>
                  </a:lnTo>
                  <a:lnTo>
                    <a:pt x="212" y="631"/>
                  </a:lnTo>
                  <a:lnTo>
                    <a:pt x="200" y="655"/>
                  </a:lnTo>
                  <a:lnTo>
                    <a:pt x="182" y="676"/>
                  </a:lnTo>
                  <a:lnTo>
                    <a:pt x="161" y="694"/>
                  </a:lnTo>
                  <a:lnTo>
                    <a:pt x="137" y="706"/>
                  </a:lnTo>
                  <a:lnTo>
                    <a:pt x="110" y="715"/>
                  </a:lnTo>
                  <a:lnTo>
                    <a:pt x="82" y="718"/>
                  </a:lnTo>
                  <a:lnTo>
                    <a:pt x="0" y="718"/>
                  </a:lnTo>
                  <a:lnTo>
                    <a:pt x="0" y="610"/>
                  </a:lnTo>
                  <a:lnTo>
                    <a:pt x="0" y="436"/>
                  </a:lnTo>
                  <a:lnTo>
                    <a:pt x="0" y="270"/>
                  </a:lnTo>
                  <a:lnTo>
                    <a:pt x="0" y="182"/>
                  </a:lnTo>
                  <a:lnTo>
                    <a:pt x="3" y="134"/>
                  </a:lnTo>
                  <a:lnTo>
                    <a:pt x="17" y="91"/>
                  </a:lnTo>
                  <a:lnTo>
                    <a:pt x="40" y="54"/>
                  </a:lnTo>
                  <a:lnTo>
                    <a:pt x="72" y="24"/>
                  </a:lnTo>
                  <a:lnTo>
                    <a:pt x="107" y="6"/>
                  </a:lnTo>
                  <a:lnTo>
                    <a:pt x="146" y="0"/>
                  </a:lnTo>
                  <a:lnTo>
                    <a:pt x="185" y="11"/>
                  </a:lnTo>
                  <a:lnTo>
                    <a:pt x="224" y="38"/>
                  </a:lnTo>
                  <a:close/>
                </a:path>
              </a:pathLst>
            </a:custGeom>
            <a:solidFill>
              <a:srgbClr val="007502"/>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95314" name="Freeform 50"/>
            <p:cNvSpPr>
              <a:spLocks/>
            </p:cNvSpPr>
            <p:nvPr/>
          </p:nvSpPr>
          <p:spPr bwMode="auto">
            <a:xfrm>
              <a:off x="3236" y="3466"/>
              <a:ext cx="224" cy="718"/>
            </a:xfrm>
            <a:custGeom>
              <a:avLst/>
              <a:gdLst>
                <a:gd name="T0" fmla="*/ 224 w 224"/>
                <a:gd name="T1" fmla="*/ 38 h 718"/>
                <a:gd name="T2" fmla="*/ 224 w 224"/>
                <a:gd name="T3" fmla="*/ 576 h 718"/>
                <a:gd name="T4" fmla="*/ 224 w 224"/>
                <a:gd name="T5" fmla="*/ 576 h 718"/>
                <a:gd name="T6" fmla="*/ 221 w 224"/>
                <a:gd name="T7" fmla="*/ 604 h 718"/>
                <a:gd name="T8" fmla="*/ 212 w 224"/>
                <a:gd name="T9" fmla="*/ 631 h 718"/>
                <a:gd name="T10" fmla="*/ 200 w 224"/>
                <a:gd name="T11" fmla="*/ 655 h 718"/>
                <a:gd name="T12" fmla="*/ 182 w 224"/>
                <a:gd name="T13" fmla="*/ 676 h 718"/>
                <a:gd name="T14" fmla="*/ 161 w 224"/>
                <a:gd name="T15" fmla="*/ 694 h 718"/>
                <a:gd name="T16" fmla="*/ 137 w 224"/>
                <a:gd name="T17" fmla="*/ 706 h 718"/>
                <a:gd name="T18" fmla="*/ 110 w 224"/>
                <a:gd name="T19" fmla="*/ 715 h 718"/>
                <a:gd name="T20" fmla="*/ 82 w 224"/>
                <a:gd name="T21" fmla="*/ 718 h 718"/>
                <a:gd name="T22" fmla="*/ 0 w 224"/>
                <a:gd name="T23" fmla="*/ 718 h 718"/>
                <a:gd name="T24" fmla="*/ 0 w 224"/>
                <a:gd name="T25" fmla="*/ 718 h 718"/>
                <a:gd name="T26" fmla="*/ 0 w 224"/>
                <a:gd name="T27" fmla="*/ 610 h 718"/>
                <a:gd name="T28" fmla="*/ 0 w 224"/>
                <a:gd name="T29" fmla="*/ 436 h 718"/>
                <a:gd name="T30" fmla="*/ 0 w 224"/>
                <a:gd name="T31" fmla="*/ 270 h 718"/>
                <a:gd name="T32" fmla="*/ 0 w 224"/>
                <a:gd name="T33" fmla="*/ 182 h 718"/>
                <a:gd name="T34" fmla="*/ 0 w 224"/>
                <a:gd name="T35" fmla="*/ 182 h 718"/>
                <a:gd name="T36" fmla="*/ 3 w 224"/>
                <a:gd name="T37" fmla="*/ 134 h 718"/>
                <a:gd name="T38" fmla="*/ 17 w 224"/>
                <a:gd name="T39" fmla="*/ 91 h 718"/>
                <a:gd name="T40" fmla="*/ 40 w 224"/>
                <a:gd name="T41" fmla="*/ 54 h 718"/>
                <a:gd name="T42" fmla="*/ 72 w 224"/>
                <a:gd name="T43" fmla="*/ 24 h 718"/>
                <a:gd name="T44" fmla="*/ 107 w 224"/>
                <a:gd name="T45" fmla="*/ 6 h 718"/>
                <a:gd name="T46" fmla="*/ 146 w 224"/>
                <a:gd name="T47" fmla="*/ 0 h 718"/>
                <a:gd name="T48" fmla="*/ 185 w 224"/>
                <a:gd name="T49" fmla="*/ 11 h 718"/>
                <a:gd name="T50" fmla="*/ 224 w 224"/>
                <a:gd name="T51" fmla="*/ 38 h 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24" h="718">
                  <a:moveTo>
                    <a:pt x="224" y="38"/>
                  </a:moveTo>
                  <a:lnTo>
                    <a:pt x="224" y="576"/>
                  </a:lnTo>
                  <a:lnTo>
                    <a:pt x="224" y="576"/>
                  </a:lnTo>
                  <a:lnTo>
                    <a:pt x="221" y="604"/>
                  </a:lnTo>
                  <a:lnTo>
                    <a:pt x="212" y="631"/>
                  </a:lnTo>
                  <a:lnTo>
                    <a:pt x="200" y="655"/>
                  </a:lnTo>
                  <a:lnTo>
                    <a:pt x="182" y="676"/>
                  </a:lnTo>
                  <a:lnTo>
                    <a:pt x="161" y="694"/>
                  </a:lnTo>
                  <a:lnTo>
                    <a:pt x="137" y="706"/>
                  </a:lnTo>
                  <a:lnTo>
                    <a:pt x="110" y="715"/>
                  </a:lnTo>
                  <a:lnTo>
                    <a:pt x="82" y="718"/>
                  </a:lnTo>
                  <a:lnTo>
                    <a:pt x="0" y="718"/>
                  </a:lnTo>
                  <a:lnTo>
                    <a:pt x="0" y="718"/>
                  </a:lnTo>
                  <a:lnTo>
                    <a:pt x="0" y="610"/>
                  </a:lnTo>
                  <a:lnTo>
                    <a:pt x="0" y="436"/>
                  </a:lnTo>
                  <a:lnTo>
                    <a:pt x="0" y="270"/>
                  </a:lnTo>
                  <a:lnTo>
                    <a:pt x="0" y="182"/>
                  </a:lnTo>
                  <a:lnTo>
                    <a:pt x="0" y="182"/>
                  </a:lnTo>
                  <a:lnTo>
                    <a:pt x="3" y="134"/>
                  </a:lnTo>
                  <a:lnTo>
                    <a:pt x="17" y="91"/>
                  </a:lnTo>
                  <a:lnTo>
                    <a:pt x="40" y="54"/>
                  </a:lnTo>
                  <a:lnTo>
                    <a:pt x="72" y="24"/>
                  </a:lnTo>
                  <a:lnTo>
                    <a:pt x="107" y="6"/>
                  </a:lnTo>
                  <a:lnTo>
                    <a:pt x="146" y="0"/>
                  </a:lnTo>
                  <a:lnTo>
                    <a:pt x="185" y="11"/>
                  </a:lnTo>
                  <a:lnTo>
                    <a:pt x="224" y="38"/>
                  </a:lnTo>
                </a:path>
              </a:pathLst>
            </a:custGeom>
            <a:noFill/>
            <a:ln w="0">
              <a:solidFill>
                <a:srgbClr val="000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95315" name="Freeform 51"/>
            <p:cNvSpPr>
              <a:spLocks/>
            </p:cNvSpPr>
            <p:nvPr/>
          </p:nvSpPr>
          <p:spPr bwMode="auto">
            <a:xfrm>
              <a:off x="3095" y="3739"/>
              <a:ext cx="141" cy="172"/>
            </a:xfrm>
            <a:custGeom>
              <a:avLst/>
              <a:gdLst>
                <a:gd name="T0" fmla="*/ 47 w 141"/>
                <a:gd name="T1" fmla="*/ 172 h 172"/>
                <a:gd name="T2" fmla="*/ 64 w 141"/>
                <a:gd name="T3" fmla="*/ 168 h 172"/>
                <a:gd name="T4" fmla="*/ 80 w 141"/>
                <a:gd name="T5" fmla="*/ 163 h 172"/>
                <a:gd name="T6" fmla="*/ 95 w 141"/>
                <a:gd name="T7" fmla="*/ 159 h 172"/>
                <a:gd name="T8" fmla="*/ 110 w 141"/>
                <a:gd name="T9" fmla="*/ 153 h 172"/>
                <a:gd name="T10" fmla="*/ 122 w 141"/>
                <a:gd name="T11" fmla="*/ 148 h 172"/>
                <a:gd name="T12" fmla="*/ 132 w 141"/>
                <a:gd name="T13" fmla="*/ 144 h 172"/>
                <a:gd name="T14" fmla="*/ 138 w 141"/>
                <a:gd name="T15" fmla="*/ 143 h 172"/>
                <a:gd name="T16" fmla="*/ 141 w 141"/>
                <a:gd name="T17" fmla="*/ 141 h 172"/>
                <a:gd name="T18" fmla="*/ 141 w 141"/>
                <a:gd name="T19" fmla="*/ 0 h 172"/>
                <a:gd name="T20" fmla="*/ 137 w 141"/>
                <a:gd name="T21" fmla="*/ 1 h 172"/>
                <a:gd name="T22" fmla="*/ 123 w 141"/>
                <a:gd name="T23" fmla="*/ 6 h 172"/>
                <a:gd name="T24" fmla="*/ 105 w 141"/>
                <a:gd name="T25" fmla="*/ 12 h 172"/>
                <a:gd name="T26" fmla="*/ 83 w 141"/>
                <a:gd name="T27" fmla="*/ 19 h 172"/>
                <a:gd name="T28" fmla="*/ 59 w 141"/>
                <a:gd name="T29" fmla="*/ 26 h 172"/>
                <a:gd name="T30" fmla="*/ 37 w 141"/>
                <a:gd name="T31" fmla="*/ 35 h 172"/>
                <a:gd name="T32" fmla="*/ 16 w 141"/>
                <a:gd name="T33" fmla="*/ 43 h 172"/>
                <a:gd name="T34" fmla="*/ 0 w 141"/>
                <a:gd name="T35" fmla="*/ 50 h 172"/>
                <a:gd name="T36" fmla="*/ 47 w 141"/>
                <a:gd name="T37" fmla="*/ 172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1" h="172">
                  <a:moveTo>
                    <a:pt x="47" y="172"/>
                  </a:moveTo>
                  <a:lnTo>
                    <a:pt x="64" y="168"/>
                  </a:lnTo>
                  <a:lnTo>
                    <a:pt x="80" y="163"/>
                  </a:lnTo>
                  <a:lnTo>
                    <a:pt x="95" y="159"/>
                  </a:lnTo>
                  <a:lnTo>
                    <a:pt x="110" y="153"/>
                  </a:lnTo>
                  <a:lnTo>
                    <a:pt x="122" y="148"/>
                  </a:lnTo>
                  <a:lnTo>
                    <a:pt x="132" y="144"/>
                  </a:lnTo>
                  <a:lnTo>
                    <a:pt x="138" y="143"/>
                  </a:lnTo>
                  <a:lnTo>
                    <a:pt x="141" y="141"/>
                  </a:lnTo>
                  <a:lnTo>
                    <a:pt x="141" y="0"/>
                  </a:lnTo>
                  <a:lnTo>
                    <a:pt x="137" y="1"/>
                  </a:lnTo>
                  <a:lnTo>
                    <a:pt x="123" y="6"/>
                  </a:lnTo>
                  <a:lnTo>
                    <a:pt x="105" y="12"/>
                  </a:lnTo>
                  <a:lnTo>
                    <a:pt x="83" y="19"/>
                  </a:lnTo>
                  <a:lnTo>
                    <a:pt x="59" y="26"/>
                  </a:lnTo>
                  <a:lnTo>
                    <a:pt x="37" y="35"/>
                  </a:lnTo>
                  <a:lnTo>
                    <a:pt x="16" y="43"/>
                  </a:lnTo>
                  <a:lnTo>
                    <a:pt x="0" y="50"/>
                  </a:lnTo>
                  <a:lnTo>
                    <a:pt x="47" y="172"/>
                  </a:lnTo>
                  <a:close/>
                </a:path>
              </a:pathLst>
            </a:custGeom>
            <a:solidFill>
              <a:srgbClr val="007502"/>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95316" name="Freeform 52"/>
            <p:cNvSpPr>
              <a:spLocks/>
            </p:cNvSpPr>
            <p:nvPr/>
          </p:nvSpPr>
          <p:spPr bwMode="auto">
            <a:xfrm>
              <a:off x="3095" y="3739"/>
              <a:ext cx="141" cy="172"/>
            </a:xfrm>
            <a:custGeom>
              <a:avLst/>
              <a:gdLst>
                <a:gd name="T0" fmla="*/ 47 w 141"/>
                <a:gd name="T1" fmla="*/ 172 h 172"/>
                <a:gd name="T2" fmla="*/ 47 w 141"/>
                <a:gd name="T3" fmla="*/ 172 h 172"/>
                <a:gd name="T4" fmla="*/ 64 w 141"/>
                <a:gd name="T5" fmla="*/ 168 h 172"/>
                <a:gd name="T6" fmla="*/ 80 w 141"/>
                <a:gd name="T7" fmla="*/ 163 h 172"/>
                <a:gd name="T8" fmla="*/ 95 w 141"/>
                <a:gd name="T9" fmla="*/ 159 h 172"/>
                <a:gd name="T10" fmla="*/ 110 w 141"/>
                <a:gd name="T11" fmla="*/ 153 h 172"/>
                <a:gd name="T12" fmla="*/ 122 w 141"/>
                <a:gd name="T13" fmla="*/ 148 h 172"/>
                <a:gd name="T14" fmla="*/ 132 w 141"/>
                <a:gd name="T15" fmla="*/ 144 h 172"/>
                <a:gd name="T16" fmla="*/ 138 w 141"/>
                <a:gd name="T17" fmla="*/ 143 h 172"/>
                <a:gd name="T18" fmla="*/ 141 w 141"/>
                <a:gd name="T19" fmla="*/ 141 h 172"/>
                <a:gd name="T20" fmla="*/ 141 w 141"/>
                <a:gd name="T21" fmla="*/ 0 h 172"/>
                <a:gd name="T22" fmla="*/ 141 w 141"/>
                <a:gd name="T23" fmla="*/ 0 h 172"/>
                <a:gd name="T24" fmla="*/ 137 w 141"/>
                <a:gd name="T25" fmla="*/ 1 h 172"/>
                <a:gd name="T26" fmla="*/ 123 w 141"/>
                <a:gd name="T27" fmla="*/ 6 h 172"/>
                <a:gd name="T28" fmla="*/ 105 w 141"/>
                <a:gd name="T29" fmla="*/ 12 h 172"/>
                <a:gd name="T30" fmla="*/ 83 w 141"/>
                <a:gd name="T31" fmla="*/ 19 h 172"/>
                <a:gd name="T32" fmla="*/ 59 w 141"/>
                <a:gd name="T33" fmla="*/ 26 h 172"/>
                <a:gd name="T34" fmla="*/ 37 w 141"/>
                <a:gd name="T35" fmla="*/ 35 h 172"/>
                <a:gd name="T36" fmla="*/ 16 w 141"/>
                <a:gd name="T37" fmla="*/ 43 h 172"/>
                <a:gd name="T38" fmla="*/ 0 w 141"/>
                <a:gd name="T39" fmla="*/ 50 h 172"/>
                <a:gd name="T40" fmla="*/ 47 w 141"/>
                <a:gd name="T41" fmla="*/ 172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1" h="172">
                  <a:moveTo>
                    <a:pt x="47" y="172"/>
                  </a:moveTo>
                  <a:lnTo>
                    <a:pt x="47" y="172"/>
                  </a:lnTo>
                  <a:lnTo>
                    <a:pt x="64" y="168"/>
                  </a:lnTo>
                  <a:lnTo>
                    <a:pt x="80" y="163"/>
                  </a:lnTo>
                  <a:lnTo>
                    <a:pt x="95" y="159"/>
                  </a:lnTo>
                  <a:lnTo>
                    <a:pt x="110" y="153"/>
                  </a:lnTo>
                  <a:lnTo>
                    <a:pt x="122" y="148"/>
                  </a:lnTo>
                  <a:lnTo>
                    <a:pt x="132" y="144"/>
                  </a:lnTo>
                  <a:lnTo>
                    <a:pt x="138" y="143"/>
                  </a:lnTo>
                  <a:lnTo>
                    <a:pt x="141" y="141"/>
                  </a:lnTo>
                  <a:lnTo>
                    <a:pt x="141" y="0"/>
                  </a:lnTo>
                  <a:lnTo>
                    <a:pt x="141" y="0"/>
                  </a:lnTo>
                  <a:lnTo>
                    <a:pt x="137" y="1"/>
                  </a:lnTo>
                  <a:lnTo>
                    <a:pt x="123" y="6"/>
                  </a:lnTo>
                  <a:lnTo>
                    <a:pt x="105" y="12"/>
                  </a:lnTo>
                  <a:lnTo>
                    <a:pt x="83" y="19"/>
                  </a:lnTo>
                  <a:lnTo>
                    <a:pt x="59" y="26"/>
                  </a:lnTo>
                  <a:lnTo>
                    <a:pt x="37" y="35"/>
                  </a:lnTo>
                  <a:lnTo>
                    <a:pt x="16" y="43"/>
                  </a:lnTo>
                  <a:lnTo>
                    <a:pt x="0" y="50"/>
                  </a:lnTo>
                  <a:lnTo>
                    <a:pt x="47" y="172"/>
                  </a:lnTo>
                </a:path>
              </a:pathLst>
            </a:custGeom>
            <a:noFill/>
            <a:ln w="0">
              <a:solidFill>
                <a:srgbClr val="000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95317" name="Freeform 53"/>
            <p:cNvSpPr>
              <a:spLocks/>
            </p:cNvSpPr>
            <p:nvPr/>
          </p:nvSpPr>
          <p:spPr bwMode="auto">
            <a:xfrm>
              <a:off x="3181" y="3219"/>
              <a:ext cx="232" cy="293"/>
            </a:xfrm>
            <a:custGeom>
              <a:avLst/>
              <a:gdLst>
                <a:gd name="T0" fmla="*/ 34 w 232"/>
                <a:gd name="T1" fmla="*/ 224 h 293"/>
                <a:gd name="T2" fmla="*/ 42 w 232"/>
                <a:gd name="T3" fmla="*/ 243 h 293"/>
                <a:gd name="T4" fmla="*/ 54 w 232"/>
                <a:gd name="T5" fmla="*/ 259 h 293"/>
                <a:gd name="T6" fmla="*/ 69 w 232"/>
                <a:gd name="T7" fmla="*/ 273 h 293"/>
                <a:gd name="T8" fmla="*/ 85 w 232"/>
                <a:gd name="T9" fmla="*/ 283 h 293"/>
                <a:gd name="T10" fmla="*/ 103 w 232"/>
                <a:gd name="T11" fmla="*/ 290 h 293"/>
                <a:gd name="T12" fmla="*/ 122 w 232"/>
                <a:gd name="T13" fmla="*/ 293 h 293"/>
                <a:gd name="T14" fmla="*/ 142 w 232"/>
                <a:gd name="T15" fmla="*/ 293 h 293"/>
                <a:gd name="T16" fmla="*/ 162 w 232"/>
                <a:gd name="T17" fmla="*/ 289 h 293"/>
                <a:gd name="T18" fmla="*/ 176 w 232"/>
                <a:gd name="T19" fmla="*/ 283 h 293"/>
                <a:gd name="T20" fmla="*/ 189 w 232"/>
                <a:gd name="T21" fmla="*/ 274 h 293"/>
                <a:gd name="T22" fmla="*/ 203 w 232"/>
                <a:gd name="T23" fmla="*/ 261 h 293"/>
                <a:gd name="T24" fmla="*/ 216 w 232"/>
                <a:gd name="T25" fmla="*/ 244 h 293"/>
                <a:gd name="T26" fmla="*/ 225 w 232"/>
                <a:gd name="T27" fmla="*/ 227 h 293"/>
                <a:gd name="T28" fmla="*/ 231 w 232"/>
                <a:gd name="T29" fmla="*/ 207 h 293"/>
                <a:gd name="T30" fmla="*/ 232 w 232"/>
                <a:gd name="T31" fmla="*/ 185 h 293"/>
                <a:gd name="T32" fmla="*/ 228 w 232"/>
                <a:gd name="T33" fmla="*/ 161 h 293"/>
                <a:gd name="T34" fmla="*/ 200 w 232"/>
                <a:gd name="T35" fmla="*/ 70 h 293"/>
                <a:gd name="T36" fmla="*/ 191 w 232"/>
                <a:gd name="T37" fmla="*/ 51 h 293"/>
                <a:gd name="T38" fmla="*/ 180 w 232"/>
                <a:gd name="T39" fmla="*/ 35 h 293"/>
                <a:gd name="T40" fmla="*/ 165 w 232"/>
                <a:gd name="T41" fmla="*/ 21 h 293"/>
                <a:gd name="T42" fmla="*/ 149 w 232"/>
                <a:gd name="T43" fmla="*/ 11 h 293"/>
                <a:gd name="T44" fmla="*/ 131 w 232"/>
                <a:gd name="T45" fmla="*/ 5 h 293"/>
                <a:gd name="T46" fmla="*/ 112 w 232"/>
                <a:gd name="T47" fmla="*/ 0 h 293"/>
                <a:gd name="T48" fmla="*/ 92 w 232"/>
                <a:gd name="T49" fmla="*/ 0 h 293"/>
                <a:gd name="T50" fmla="*/ 72 w 232"/>
                <a:gd name="T51" fmla="*/ 5 h 293"/>
                <a:gd name="T52" fmla="*/ 52 w 232"/>
                <a:gd name="T53" fmla="*/ 14 h 293"/>
                <a:gd name="T54" fmla="*/ 36 w 232"/>
                <a:gd name="T55" fmla="*/ 24 h 293"/>
                <a:gd name="T56" fmla="*/ 22 w 232"/>
                <a:gd name="T57" fmla="*/ 39 h 293"/>
                <a:gd name="T58" fmla="*/ 12 w 232"/>
                <a:gd name="T59" fmla="*/ 55 h 293"/>
                <a:gd name="T60" fmla="*/ 5 w 232"/>
                <a:gd name="T61" fmla="*/ 73 h 293"/>
                <a:gd name="T62" fmla="*/ 0 w 232"/>
                <a:gd name="T63" fmla="*/ 93 h 293"/>
                <a:gd name="T64" fmla="*/ 0 w 232"/>
                <a:gd name="T65" fmla="*/ 112 h 293"/>
                <a:gd name="T66" fmla="*/ 5 w 232"/>
                <a:gd name="T67" fmla="*/ 133 h 293"/>
                <a:gd name="T68" fmla="*/ 34 w 232"/>
                <a:gd name="T69" fmla="*/ 224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32" h="293">
                  <a:moveTo>
                    <a:pt x="34" y="224"/>
                  </a:moveTo>
                  <a:lnTo>
                    <a:pt x="42" y="243"/>
                  </a:lnTo>
                  <a:lnTo>
                    <a:pt x="54" y="259"/>
                  </a:lnTo>
                  <a:lnTo>
                    <a:pt x="69" y="273"/>
                  </a:lnTo>
                  <a:lnTo>
                    <a:pt x="85" y="283"/>
                  </a:lnTo>
                  <a:lnTo>
                    <a:pt x="103" y="290"/>
                  </a:lnTo>
                  <a:lnTo>
                    <a:pt x="122" y="293"/>
                  </a:lnTo>
                  <a:lnTo>
                    <a:pt x="142" y="293"/>
                  </a:lnTo>
                  <a:lnTo>
                    <a:pt x="162" y="289"/>
                  </a:lnTo>
                  <a:lnTo>
                    <a:pt x="176" y="283"/>
                  </a:lnTo>
                  <a:lnTo>
                    <a:pt x="189" y="274"/>
                  </a:lnTo>
                  <a:lnTo>
                    <a:pt x="203" y="261"/>
                  </a:lnTo>
                  <a:lnTo>
                    <a:pt x="216" y="244"/>
                  </a:lnTo>
                  <a:lnTo>
                    <a:pt x="225" y="227"/>
                  </a:lnTo>
                  <a:lnTo>
                    <a:pt x="231" y="207"/>
                  </a:lnTo>
                  <a:lnTo>
                    <a:pt x="232" y="185"/>
                  </a:lnTo>
                  <a:lnTo>
                    <a:pt x="228" y="161"/>
                  </a:lnTo>
                  <a:lnTo>
                    <a:pt x="200" y="70"/>
                  </a:lnTo>
                  <a:lnTo>
                    <a:pt x="191" y="51"/>
                  </a:lnTo>
                  <a:lnTo>
                    <a:pt x="180" y="35"/>
                  </a:lnTo>
                  <a:lnTo>
                    <a:pt x="165" y="21"/>
                  </a:lnTo>
                  <a:lnTo>
                    <a:pt x="149" y="11"/>
                  </a:lnTo>
                  <a:lnTo>
                    <a:pt x="131" y="5"/>
                  </a:lnTo>
                  <a:lnTo>
                    <a:pt x="112" y="0"/>
                  </a:lnTo>
                  <a:lnTo>
                    <a:pt x="92" y="0"/>
                  </a:lnTo>
                  <a:lnTo>
                    <a:pt x="72" y="5"/>
                  </a:lnTo>
                  <a:lnTo>
                    <a:pt x="52" y="14"/>
                  </a:lnTo>
                  <a:lnTo>
                    <a:pt x="36" y="24"/>
                  </a:lnTo>
                  <a:lnTo>
                    <a:pt x="22" y="39"/>
                  </a:lnTo>
                  <a:lnTo>
                    <a:pt x="12" y="55"/>
                  </a:lnTo>
                  <a:lnTo>
                    <a:pt x="5" y="73"/>
                  </a:lnTo>
                  <a:lnTo>
                    <a:pt x="0" y="93"/>
                  </a:lnTo>
                  <a:lnTo>
                    <a:pt x="0" y="112"/>
                  </a:lnTo>
                  <a:lnTo>
                    <a:pt x="5" y="133"/>
                  </a:lnTo>
                  <a:lnTo>
                    <a:pt x="34" y="224"/>
                  </a:lnTo>
                  <a:close/>
                </a:path>
              </a:pathLst>
            </a:custGeom>
            <a:solidFill>
              <a:srgbClr val="E8D8C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95318" name="Freeform 54"/>
            <p:cNvSpPr>
              <a:spLocks/>
            </p:cNvSpPr>
            <p:nvPr/>
          </p:nvSpPr>
          <p:spPr bwMode="auto">
            <a:xfrm>
              <a:off x="3181" y="3219"/>
              <a:ext cx="232" cy="293"/>
            </a:xfrm>
            <a:custGeom>
              <a:avLst/>
              <a:gdLst>
                <a:gd name="T0" fmla="*/ 34 w 232"/>
                <a:gd name="T1" fmla="*/ 224 h 293"/>
                <a:gd name="T2" fmla="*/ 34 w 232"/>
                <a:gd name="T3" fmla="*/ 224 h 293"/>
                <a:gd name="T4" fmla="*/ 42 w 232"/>
                <a:gd name="T5" fmla="*/ 243 h 293"/>
                <a:gd name="T6" fmla="*/ 54 w 232"/>
                <a:gd name="T7" fmla="*/ 259 h 293"/>
                <a:gd name="T8" fmla="*/ 69 w 232"/>
                <a:gd name="T9" fmla="*/ 273 h 293"/>
                <a:gd name="T10" fmla="*/ 85 w 232"/>
                <a:gd name="T11" fmla="*/ 283 h 293"/>
                <a:gd name="T12" fmla="*/ 103 w 232"/>
                <a:gd name="T13" fmla="*/ 290 h 293"/>
                <a:gd name="T14" fmla="*/ 122 w 232"/>
                <a:gd name="T15" fmla="*/ 293 h 293"/>
                <a:gd name="T16" fmla="*/ 142 w 232"/>
                <a:gd name="T17" fmla="*/ 293 h 293"/>
                <a:gd name="T18" fmla="*/ 162 w 232"/>
                <a:gd name="T19" fmla="*/ 289 h 293"/>
                <a:gd name="T20" fmla="*/ 162 w 232"/>
                <a:gd name="T21" fmla="*/ 289 h 293"/>
                <a:gd name="T22" fmla="*/ 176 w 232"/>
                <a:gd name="T23" fmla="*/ 283 h 293"/>
                <a:gd name="T24" fmla="*/ 189 w 232"/>
                <a:gd name="T25" fmla="*/ 274 h 293"/>
                <a:gd name="T26" fmla="*/ 203 w 232"/>
                <a:gd name="T27" fmla="*/ 261 h 293"/>
                <a:gd name="T28" fmla="*/ 216 w 232"/>
                <a:gd name="T29" fmla="*/ 244 h 293"/>
                <a:gd name="T30" fmla="*/ 225 w 232"/>
                <a:gd name="T31" fmla="*/ 227 h 293"/>
                <a:gd name="T32" fmla="*/ 231 w 232"/>
                <a:gd name="T33" fmla="*/ 207 h 293"/>
                <a:gd name="T34" fmla="*/ 232 w 232"/>
                <a:gd name="T35" fmla="*/ 185 h 293"/>
                <a:gd name="T36" fmla="*/ 228 w 232"/>
                <a:gd name="T37" fmla="*/ 161 h 293"/>
                <a:gd name="T38" fmla="*/ 200 w 232"/>
                <a:gd name="T39" fmla="*/ 70 h 293"/>
                <a:gd name="T40" fmla="*/ 200 w 232"/>
                <a:gd name="T41" fmla="*/ 70 h 293"/>
                <a:gd name="T42" fmla="*/ 191 w 232"/>
                <a:gd name="T43" fmla="*/ 51 h 293"/>
                <a:gd name="T44" fmla="*/ 180 w 232"/>
                <a:gd name="T45" fmla="*/ 35 h 293"/>
                <a:gd name="T46" fmla="*/ 165 w 232"/>
                <a:gd name="T47" fmla="*/ 21 h 293"/>
                <a:gd name="T48" fmla="*/ 149 w 232"/>
                <a:gd name="T49" fmla="*/ 11 h 293"/>
                <a:gd name="T50" fmla="*/ 131 w 232"/>
                <a:gd name="T51" fmla="*/ 5 h 293"/>
                <a:gd name="T52" fmla="*/ 112 w 232"/>
                <a:gd name="T53" fmla="*/ 0 h 293"/>
                <a:gd name="T54" fmla="*/ 92 w 232"/>
                <a:gd name="T55" fmla="*/ 0 h 293"/>
                <a:gd name="T56" fmla="*/ 72 w 232"/>
                <a:gd name="T57" fmla="*/ 5 h 293"/>
                <a:gd name="T58" fmla="*/ 72 w 232"/>
                <a:gd name="T59" fmla="*/ 5 h 293"/>
                <a:gd name="T60" fmla="*/ 52 w 232"/>
                <a:gd name="T61" fmla="*/ 14 h 293"/>
                <a:gd name="T62" fmla="*/ 36 w 232"/>
                <a:gd name="T63" fmla="*/ 24 h 293"/>
                <a:gd name="T64" fmla="*/ 22 w 232"/>
                <a:gd name="T65" fmla="*/ 39 h 293"/>
                <a:gd name="T66" fmla="*/ 12 w 232"/>
                <a:gd name="T67" fmla="*/ 55 h 293"/>
                <a:gd name="T68" fmla="*/ 5 w 232"/>
                <a:gd name="T69" fmla="*/ 73 h 293"/>
                <a:gd name="T70" fmla="*/ 0 w 232"/>
                <a:gd name="T71" fmla="*/ 93 h 293"/>
                <a:gd name="T72" fmla="*/ 0 w 232"/>
                <a:gd name="T73" fmla="*/ 112 h 293"/>
                <a:gd name="T74" fmla="*/ 5 w 232"/>
                <a:gd name="T75" fmla="*/ 133 h 293"/>
                <a:gd name="T76" fmla="*/ 34 w 232"/>
                <a:gd name="T77" fmla="*/ 224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32" h="293">
                  <a:moveTo>
                    <a:pt x="34" y="224"/>
                  </a:moveTo>
                  <a:lnTo>
                    <a:pt x="34" y="224"/>
                  </a:lnTo>
                  <a:lnTo>
                    <a:pt x="42" y="243"/>
                  </a:lnTo>
                  <a:lnTo>
                    <a:pt x="54" y="259"/>
                  </a:lnTo>
                  <a:lnTo>
                    <a:pt x="69" y="273"/>
                  </a:lnTo>
                  <a:lnTo>
                    <a:pt x="85" y="283"/>
                  </a:lnTo>
                  <a:lnTo>
                    <a:pt x="103" y="290"/>
                  </a:lnTo>
                  <a:lnTo>
                    <a:pt x="122" y="293"/>
                  </a:lnTo>
                  <a:lnTo>
                    <a:pt x="142" y="293"/>
                  </a:lnTo>
                  <a:lnTo>
                    <a:pt x="162" y="289"/>
                  </a:lnTo>
                  <a:lnTo>
                    <a:pt x="162" y="289"/>
                  </a:lnTo>
                  <a:lnTo>
                    <a:pt x="176" y="283"/>
                  </a:lnTo>
                  <a:lnTo>
                    <a:pt x="189" y="274"/>
                  </a:lnTo>
                  <a:lnTo>
                    <a:pt x="203" y="261"/>
                  </a:lnTo>
                  <a:lnTo>
                    <a:pt x="216" y="244"/>
                  </a:lnTo>
                  <a:lnTo>
                    <a:pt x="225" y="227"/>
                  </a:lnTo>
                  <a:lnTo>
                    <a:pt x="231" y="207"/>
                  </a:lnTo>
                  <a:lnTo>
                    <a:pt x="232" y="185"/>
                  </a:lnTo>
                  <a:lnTo>
                    <a:pt x="228" y="161"/>
                  </a:lnTo>
                  <a:lnTo>
                    <a:pt x="200" y="70"/>
                  </a:lnTo>
                  <a:lnTo>
                    <a:pt x="200" y="70"/>
                  </a:lnTo>
                  <a:lnTo>
                    <a:pt x="191" y="51"/>
                  </a:lnTo>
                  <a:lnTo>
                    <a:pt x="180" y="35"/>
                  </a:lnTo>
                  <a:lnTo>
                    <a:pt x="165" y="21"/>
                  </a:lnTo>
                  <a:lnTo>
                    <a:pt x="149" y="11"/>
                  </a:lnTo>
                  <a:lnTo>
                    <a:pt x="131" y="5"/>
                  </a:lnTo>
                  <a:lnTo>
                    <a:pt x="112" y="0"/>
                  </a:lnTo>
                  <a:lnTo>
                    <a:pt x="92" y="0"/>
                  </a:lnTo>
                  <a:lnTo>
                    <a:pt x="72" y="5"/>
                  </a:lnTo>
                  <a:lnTo>
                    <a:pt x="72" y="5"/>
                  </a:lnTo>
                  <a:lnTo>
                    <a:pt x="52" y="14"/>
                  </a:lnTo>
                  <a:lnTo>
                    <a:pt x="36" y="24"/>
                  </a:lnTo>
                  <a:lnTo>
                    <a:pt x="22" y="39"/>
                  </a:lnTo>
                  <a:lnTo>
                    <a:pt x="12" y="55"/>
                  </a:lnTo>
                  <a:lnTo>
                    <a:pt x="5" y="73"/>
                  </a:lnTo>
                  <a:lnTo>
                    <a:pt x="0" y="93"/>
                  </a:lnTo>
                  <a:lnTo>
                    <a:pt x="0" y="112"/>
                  </a:lnTo>
                  <a:lnTo>
                    <a:pt x="5" y="133"/>
                  </a:lnTo>
                  <a:lnTo>
                    <a:pt x="34" y="224"/>
                  </a:lnTo>
                </a:path>
              </a:pathLst>
            </a:custGeom>
            <a:noFill/>
            <a:ln w="0">
              <a:solidFill>
                <a:srgbClr val="000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95319" name="Freeform 55"/>
            <p:cNvSpPr>
              <a:spLocks/>
            </p:cNvSpPr>
            <p:nvPr/>
          </p:nvSpPr>
          <p:spPr bwMode="auto">
            <a:xfrm>
              <a:off x="2986" y="3789"/>
              <a:ext cx="156" cy="146"/>
            </a:xfrm>
            <a:custGeom>
              <a:avLst/>
              <a:gdLst>
                <a:gd name="T0" fmla="*/ 109 w 156"/>
                <a:gd name="T1" fmla="*/ 0 h 146"/>
                <a:gd name="T2" fmla="*/ 89 w 156"/>
                <a:gd name="T3" fmla="*/ 9 h 146"/>
                <a:gd name="T4" fmla="*/ 68 w 156"/>
                <a:gd name="T5" fmla="*/ 20 h 146"/>
                <a:gd name="T6" fmla="*/ 48 w 156"/>
                <a:gd name="T7" fmla="*/ 31 h 146"/>
                <a:gd name="T8" fmla="*/ 30 w 156"/>
                <a:gd name="T9" fmla="*/ 45 h 146"/>
                <a:gd name="T10" fmla="*/ 13 w 156"/>
                <a:gd name="T11" fmla="*/ 60 h 146"/>
                <a:gd name="T12" fmla="*/ 3 w 156"/>
                <a:gd name="T13" fmla="*/ 76 h 146"/>
                <a:gd name="T14" fmla="*/ 0 w 156"/>
                <a:gd name="T15" fmla="*/ 95 h 146"/>
                <a:gd name="T16" fmla="*/ 4 w 156"/>
                <a:gd name="T17" fmla="*/ 116 h 146"/>
                <a:gd name="T18" fmla="*/ 16 w 156"/>
                <a:gd name="T19" fmla="*/ 134 h 146"/>
                <a:gd name="T20" fmla="*/ 34 w 156"/>
                <a:gd name="T21" fmla="*/ 143 h 146"/>
                <a:gd name="T22" fmla="*/ 54 w 156"/>
                <a:gd name="T23" fmla="*/ 146 h 146"/>
                <a:gd name="T24" fmla="*/ 74 w 156"/>
                <a:gd name="T25" fmla="*/ 145 h 146"/>
                <a:gd name="T26" fmla="*/ 97 w 156"/>
                <a:gd name="T27" fmla="*/ 140 h 146"/>
                <a:gd name="T28" fmla="*/ 119 w 156"/>
                <a:gd name="T29" fmla="*/ 134 h 146"/>
                <a:gd name="T30" fmla="*/ 138 w 156"/>
                <a:gd name="T31" fmla="*/ 127 h 146"/>
                <a:gd name="T32" fmla="*/ 156 w 156"/>
                <a:gd name="T33" fmla="*/ 122 h 146"/>
                <a:gd name="T34" fmla="*/ 109 w 156"/>
                <a:gd name="T35" fmla="*/ 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6" h="146">
                  <a:moveTo>
                    <a:pt x="109" y="0"/>
                  </a:moveTo>
                  <a:lnTo>
                    <a:pt x="89" y="9"/>
                  </a:lnTo>
                  <a:lnTo>
                    <a:pt x="68" y="20"/>
                  </a:lnTo>
                  <a:lnTo>
                    <a:pt x="48" y="31"/>
                  </a:lnTo>
                  <a:lnTo>
                    <a:pt x="30" y="45"/>
                  </a:lnTo>
                  <a:lnTo>
                    <a:pt x="13" y="60"/>
                  </a:lnTo>
                  <a:lnTo>
                    <a:pt x="3" y="76"/>
                  </a:lnTo>
                  <a:lnTo>
                    <a:pt x="0" y="95"/>
                  </a:lnTo>
                  <a:lnTo>
                    <a:pt x="4" y="116"/>
                  </a:lnTo>
                  <a:lnTo>
                    <a:pt x="16" y="134"/>
                  </a:lnTo>
                  <a:lnTo>
                    <a:pt x="34" y="143"/>
                  </a:lnTo>
                  <a:lnTo>
                    <a:pt x="54" y="146"/>
                  </a:lnTo>
                  <a:lnTo>
                    <a:pt x="74" y="145"/>
                  </a:lnTo>
                  <a:lnTo>
                    <a:pt x="97" y="140"/>
                  </a:lnTo>
                  <a:lnTo>
                    <a:pt x="119" y="134"/>
                  </a:lnTo>
                  <a:lnTo>
                    <a:pt x="138" y="127"/>
                  </a:lnTo>
                  <a:lnTo>
                    <a:pt x="156" y="122"/>
                  </a:lnTo>
                  <a:lnTo>
                    <a:pt x="109" y="0"/>
                  </a:lnTo>
                  <a:close/>
                </a:path>
              </a:pathLst>
            </a:custGeom>
            <a:solidFill>
              <a:srgbClr val="E8D8C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95320" name="Freeform 56"/>
            <p:cNvSpPr>
              <a:spLocks/>
            </p:cNvSpPr>
            <p:nvPr/>
          </p:nvSpPr>
          <p:spPr bwMode="auto">
            <a:xfrm>
              <a:off x="2986" y="3789"/>
              <a:ext cx="156" cy="146"/>
            </a:xfrm>
            <a:custGeom>
              <a:avLst/>
              <a:gdLst>
                <a:gd name="T0" fmla="*/ 109 w 156"/>
                <a:gd name="T1" fmla="*/ 0 h 146"/>
                <a:gd name="T2" fmla="*/ 109 w 156"/>
                <a:gd name="T3" fmla="*/ 0 h 146"/>
                <a:gd name="T4" fmla="*/ 89 w 156"/>
                <a:gd name="T5" fmla="*/ 9 h 146"/>
                <a:gd name="T6" fmla="*/ 68 w 156"/>
                <a:gd name="T7" fmla="*/ 20 h 146"/>
                <a:gd name="T8" fmla="*/ 48 w 156"/>
                <a:gd name="T9" fmla="*/ 31 h 146"/>
                <a:gd name="T10" fmla="*/ 30 w 156"/>
                <a:gd name="T11" fmla="*/ 45 h 146"/>
                <a:gd name="T12" fmla="*/ 13 w 156"/>
                <a:gd name="T13" fmla="*/ 60 h 146"/>
                <a:gd name="T14" fmla="*/ 3 w 156"/>
                <a:gd name="T15" fmla="*/ 76 h 146"/>
                <a:gd name="T16" fmla="*/ 0 w 156"/>
                <a:gd name="T17" fmla="*/ 95 h 146"/>
                <a:gd name="T18" fmla="*/ 4 w 156"/>
                <a:gd name="T19" fmla="*/ 116 h 146"/>
                <a:gd name="T20" fmla="*/ 4 w 156"/>
                <a:gd name="T21" fmla="*/ 116 h 146"/>
                <a:gd name="T22" fmla="*/ 16 w 156"/>
                <a:gd name="T23" fmla="*/ 134 h 146"/>
                <a:gd name="T24" fmla="*/ 34 w 156"/>
                <a:gd name="T25" fmla="*/ 143 h 146"/>
                <a:gd name="T26" fmla="*/ 54 w 156"/>
                <a:gd name="T27" fmla="*/ 146 h 146"/>
                <a:gd name="T28" fmla="*/ 74 w 156"/>
                <a:gd name="T29" fmla="*/ 145 h 146"/>
                <a:gd name="T30" fmla="*/ 97 w 156"/>
                <a:gd name="T31" fmla="*/ 140 h 146"/>
                <a:gd name="T32" fmla="*/ 119 w 156"/>
                <a:gd name="T33" fmla="*/ 134 h 146"/>
                <a:gd name="T34" fmla="*/ 138 w 156"/>
                <a:gd name="T35" fmla="*/ 127 h 146"/>
                <a:gd name="T36" fmla="*/ 156 w 156"/>
                <a:gd name="T37" fmla="*/ 122 h 146"/>
                <a:gd name="T38" fmla="*/ 109 w 156"/>
                <a:gd name="T39" fmla="*/ 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6" h="146">
                  <a:moveTo>
                    <a:pt x="109" y="0"/>
                  </a:moveTo>
                  <a:lnTo>
                    <a:pt x="109" y="0"/>
                  </a:lnTo>
                  <a:lnTo>
                    <a:pt x="89" y="9"/>
                  </a:lnTo>
                  <a:lnTo>
                    <a:pt x="68" y="20"/>
                  </a:lnTo>
                  <a:lnTo>
                    <a:pt x="48" y="31"/>
                  </a:lnTo>
                  <a:lnTo>
                    <a:pt x="30" y="45"/>
                  </a:lnTo>
                  <a:lnTo>
                    <a:pt x="13" y="60"/>
                  </a:lnTo>
                  <a:lnTo>
                    <a:pt x="3" y="76"/>
                  </a:lnTo>
                  <a:lnTo>
                    <a:pt x="0" y="95"/>
                  </a:lnTo>
                  <a:lnTo>
                    <a:pt x="4" y="116"/>
                  </a:lnTo>
                  <a:lnTo>
                    <a:pt x="4" y="116"/>
                  </a:lnTo>
                  <a:lnTo>
                    <a:pt x="16" y="134"/>
                  </a:lnTo>
                  <a:lnTo>
                    <a:pt x="34" y="143"/>
                  </a:lnTo>
                  <a:lnTo>
                    <a:pt x="54" y="146"/>
                  </a:lnTo>
                  <a:lnTo>
                    <a:pt x="74" y="145"/>
                  </a:lnTo>
                  <a:lnTo>
                    <a:pt x="97" y="140"/>
                  </a:lnTo>
                  <a:lnTo>
                    <a:pt x="119" y="134"/>
                  </a:lnTo>
                  <a:lnTo>
                    <a:pt x="138" y="127"/>
                  </a:lnTo>
                  <a:lnTo>
                    <a:pt x="156" y="122"/>
                  </a:lnTo>
                  <a:lnTo>
                    <a:pt x="109" y="0"/>
                  </a:lnTo>
                </a:path>
              </a:pathLst>
            </a:custGeom>
            <a:noFill/>
            <a:ln w="0">
              <a:solidFill>
                <a:srgbClr val="000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95321" name="Freeform 57"/>
            <p:cNvSpPr>
              <a:spLocks/>
            </p:cNvSpPr>
            <p:nvPr/>
          </p:nvSpPr>
          <p:spPr bwMode="auto">
            <a:xfrm>
              <a:off x="3323" y="3538"/>
              <a:ext cx="213" cy="431"/>
            </a:xfrm>
            <a:custGeom>
              <a:avLst/>
              <a:gdLst>
                <a:gd name="T0" fmla="*/ 102 w 213"/>
                <a:gd name="T1" fmla="*/ 431 h 431"/>
                <a:gd name="T2" fmla="*/ 113 w 213"/>
                <a:gd name="T3" fmla="*/ 416 h 431"/>
                <a:gd name="T4" fmla="*/ 123 w 213"/>
                <a:gd name="T5" fmla="*/ 400 h 431"/>
                <a:gd name="T6" fmla="*/ 134 w 213"/>
                <a:gd name="T7" fmla="*/ 382 h 431"/>
                <a:gd name="T8" fmla="*/ 144 w 213"/>
                <a:gd name="T9" fmla="*/ 363 h 431"/>
                <a:gd name="T10" fmla="*/ 153 w 213"/>
                <a:gd name="T11" fmla="*/ 346 h 431"/>
                <a:gd name="T12" fmla="*/ 162 w 213"/>
                <a:gd name="T13" fmla="*/ 330 h 431"/>
                <a:gd name="T14" fmla="*/ 171 w 213"/>
                <a:gd name="T15" fmla="*/ 318 h 431"/>
                <a:gd name="T16" fmla="*/ 180 w 213"/>
                <a:gd name="T17" fmla="*/ 309 h 431"/>
                <a:gd name="T18" fmla="*/ 189 w 213"/>
                <a:gd name="T19" fmla="*/ 300 h 431"/>
                <a:gd name="T20" fmla="*/ 196 w 213"/>
                <a:gd name="T21" fmla="*/ 288 h 431"/>
                <a:gd name="T22" fmla="*/ 204 w 213"/>
                <a:gd name="T23" fmla="*/ 272 h 431"/>
                <a:gd name="T24" fmla="*/ 210 w 213"/>
                <a:gd name="T25" fmla="*/ 254 h 431"/>
                <a:gd name="T26" fmla="*/ 213 w 213"/>
                <a:gd name="T27" fmla="*/ 235 h 431"/>
                <a:gd name="T28" fmla="*/ 213 w 213"/>
                <a:gd name="T29" fmla="*/ 214 h 431"/>
                <a:gd name="T30" fmla="*/ 210 w 213"/>
                <a:gd name="T31" fmla="*/ 195 h 431"/>
                <a:gd name="T32" fmla="*/ 202 w 213"/>
                <a:gd name="T33" fmla="*/ 177 h 431"/>
                <a:gd name="T34" fmla="*/ 193 w 213"/>
                <a:gd name="T35" fmla="*/ 159 h 431"/>
                <a:gd name="T36" fmla="*/ 187 w 213"/>
                <a:gd name="T37" fmla="*/ 141 h 431"/>
                <a:gd name="T38" fmla="*/ 181 w 213"/>
                <a:gd name="T39" fmla="*/ 123 h 431"/>
                <a:gd name="T40" fmla="*/ 175 w 213"/>
                <a:gd name="T41" fmla="*/ 104 h 431"/>
                <a:gd name="T42" fmla="*/ 169 w 213"/>
                <a:gd name="T43" fmla="*/ 86 h 431"/>
                <a:gd name="T44" fmla="*/ 163 w 213"/>
                <a:gd name="T45" fmla="*/ 68 h 431"/>
                <a:gd name="T46" fmla="*/ 157 w 213"/>
                <a:gd name="T47" fmla="*/ 53 h 431"/>
                <a:gd name="T48" fmla="*/ 149 w 213"/>
                <a:gd name="T49" fmla="*/ 38 h 431"/>
                <a:gd name="T50" fmla="*/ 138 w 213"/>
                <a:gd name="T51" fmla="*/ 27 h 431"/>
                <a:gd name="T52" fmla="*/ 129 w 213"/>
                <a:gd name="T53" fmla="*/ 16 h 431"/>
                <a:gd name="T54" fmla="*/ 119 w 213"/>
                <a:gd name="T55" fmla="*/ 9 h 431"/>
                <a:gd name="T56" fmla="*/ 110 w 213"/>
                <a:gd name="T57" fmla="*/ 3 h 431"/>
                <a:gd name="T58" fmla="*/ 99 w 213"/>
                <a:gd name="T59" fmla="*/ 0 h 431"/>
                <a:gd name="T60" fmla="*/ 90 w 213"/>
                <a:gd name="T61" fmla="*/ 0 h 431"/>
                <a:gd name="T62" fmla="*/ 80 w 213"/>
                <a:gd name="T63" fmla="*/ 4 h 431"/>
                <a:gd name="T64" fmla="*/ 71 w 213"/>
                <a:gd name="T65" fmla="*/ 10 h 431"/>
                <a:gd name="T66" fmla="*/ 55 w 213"/>
                <a:gd name="T67" fmla="*/ 19 h 431"/>
                <a:gd name="T68" fmla="*/ 41 w 213"/>
                <a:gd name="T69" fmla="*/ 33 h 431"/>
                <a:gd name="T70" fmla="*/ 32 w 213"/>
                <a:gd name="T71" fmla="*/ 49 h 431"/>
                <a:gd name="T72" fmla="*/ 26 w 213"/>
                <a:gd name="T73" fmla="*/ 65 h 431"/>
                <a:gd name="T74" fmla="*/ 23 w 213"/>
                <a:gd name="T75" fmla="*/ 85 h 431"/>
                <a:gd name="T76" fmla="*/ 25 w 213"/>
                <a:gd name="T77" fmla="*/ 104 h 431"/>
                <a:gd name="T78" fmla="*/ 28 w 213"/>
                <a:gd name="T79" fmla="*/ 122 h 431"/>
                <a:gd name="T80" fmla="*/ 35 w 213"/>
                <a:gd name="T81" fmla="*/ 138 h 431"/>
                <a:gd name="T82" fmla="*/ 44 w 213"/>
                <a:gd name="T83" fmla="*/ 155 h 431"/>
                <a:gd name="T84" fmla="*/ 52 w 213"/>
                <a:gd name="T85" fmla="*/ 172 h 431"/>
                <a:gd name="T86" fmla="*/ 61 w 213"/>
                <a:gd name="T87" fmla="*/ 190 h 431"/>
                <a:gd name="T88" fmla="*/ 68 w 213"/>
                <a:gd name="T89" fmla="*/ 207 h 431"/>
                <a:gd name="T90" fmla="*/ 74 w 213"/>
                <a:gd name="T91" fmla="*/ 220 h 431"/>
                <a:gd name="T92" fmla="*/ 79 w 213"/>
                <a:gd name="T93" fmla="*/ 232 h 431"/>
                <a:gd name="T94" fmla="*/ 82 w 213"/>
                <a:gd name="T95" fmla="*/ 239 h 431"/>
                <a:gd name="T96" fmla="*/ 83 w 213"/>
                <a:gd name="T97" fmla="*/ 242 h 431"/>
                <a:gd name="T98" fmla="*/ 73 w 213"/>
                <a:gd name="T99" fmla="*/ 254 h 431"/>
                <a:gd name="T100" fmla="*/ 62 w 213"/>
                <a:gd name="T101" fmla="*/ 268 h 431"/>
                <a:gd name="T102" fmla="*/ 52 w 213"/>
                <a:gd name="T103" fmla="*/ 280 h 431"/>
                <a:gd name="T104" fmla="*/ 43 w 213"/>
                <a:gd name="T105" fmla="*/ 293 h 431"/>
                <a:gd name="T106" fmla="*/ 34 w 213"/>
                <a:gd name="T107" fmla="*/ 308 h 431"/>
                <a:gd name="T108" fmla="*/ 23 w 213"/>
                <a:gd name="T109" fmla="*/ 321 h 431"/>
                <a:gd name="T110" fmla="*/ 12 w 213"/>
                <a:gd name="T111" fmla="*/ 335 h 431"/>
                <a:gd name="T112" fmla="*/ 0 w 213"/>
                <a:gd name="T113" fmla="*/ 348 h 431"/>
                <a:gd name="T114" fmla="*/ 102 w 213"/>
                <a:gd name="T115" fmla="*/ 431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13" h="431">
                  <a:moveTo>
                    <a:pt x="102" y="431"/>
                  </a:moveTo>
                  <a:lnTo>
                    <a:pt x="113" y="416"/>
                  </a:lnTo>
                  <a:lnTo>
                    <a:pt x="123" y="400"/>
                  </a:lnTo>
                  <a:lnTo>
                    <a:pt x="134" y="382"/>
                  </a:lnTo>
                  <a:lnTo>
                    <a:pt x="144" y="363"/>
                  </a:lnTo>
                  <a:lnTo>
                    <a:pt x="153" y="346"/>
                  </a:lnTo>
                  <a:lnTo>
                    <a:pt x="162" y="330"/>
                  </a:lnTo>
                  <a:lnTo>
                    <a:pt x="171" y="318"/>
                  </a:lnTo>
                  <a:lnTo>
                    <a:pt x="180" y="309"/>
                  </a:lnTo>
                  <a:lnTo>
                    <a:pt x="189" y="300"/>
                  </a:lnTo>
                  <a:lnTo>
                    <a:pt x="196" y="288"/>
                  </a:lnTo>
                  <a:lnTo>
                    <a:pt x="204" y="272"/>
                  </a:lnTo>
                  <a:lnTo>
                    <a:pt x="210" y="254"/>
                  </a:lnTo>
                  <a:lnTo>
                    <a:pt x="213" y="235"/>
                  </a:lnTo>
                  <a:lnTo>
                    <a:pt x="213" y="214"/>
                  </a:lnTo>
                  <a:lnTo>
                    <a:pt x="210" y="195"/>
                  </a:lnTo>
                  <a:lnTo>
                    <a:pt x="202" y="177"/>
                  </a:lnTo>
                  <a:lnTo>
                    <a:pt x="193" y="159"/>
                  </a:lnTo>
                  <a:lnTo>
                    <a:pt x="187" y="141"/>
                  </a:lnTo>
                  <a:lnTo>
                    <a:pt x="181" y="123"/>
                  </a:lnTo>
                  <a:lnTo>
                    <a:pt x="175" y="104"/>
                  </a:lnTo>
                  <a:lnTo>
                    <a:pt x="169" y="86"/>
                  </a:lnTo>
                  <a:lnTo>
                    <a:pt x="163" y="68"/>
                  </a:lnTo>
                  <a:lnTo>
                    <a:pt x="157" y="53"/>
                  </a:lnTo>
                  <a:lnTo>
                    <a:pt x="149" y="38"/>
                  </a:lnTo>
                  <a:lnTo>
                    <a:pt x="138" y="27"/>
                  </a:lnTo>
                  <a:lnTo>
                    <a:pt x="129" y="16"/>
                  </a:lnTo>
                  <a:lnTo>
                    <a:pt x="119" y="9"/>
                  </a:lnTo>
                  <a:lnTo>
                    <a:pt x="110" y="3"/>
                  </a:lnTo>
                  <a:lnTo>
                    <a:pt x="99" y="0"/>
                  </a:lnTo>
                  <a:lnTo>
                    <a:pt x="90" y="0"/>
                  </a:lnTo>
                  <a:lnTo>
                    <a:pt x="80" y="4"/>
                  </a:lnTo>
                  <a:lnTo>
                    <a:pt x="71" y="10"/>
                  </a:lnTo>
                  <a:lnTo>
                    <a:pt x="55" y="19"/>
                  </a:lnTo>
                  <a:lnTo>
                    <a:pt x="41" y="33"/>
                  </a:lnTo>
                  <a:lnTo>
                    <a:pt x="32" y="49"/>
                  </a:lnTo>
                  <a:lnTo>
                    <a:pt x="26" y="65"/>
                  </a:lnTo>
                  <a:lnTo>
                    <a:pt x="23" y="85"/>
                  </a:lnTo>
                  <a:lnTo>
                    <a:pt x="25" y="104"/>
                  </a:lnTo>
                  <a:lnTo>
                    <a:pt x="28" y="122"/>
                  </a:lnTo>
                  <a:lnTo>
                    <a:pt x="35" y="138"/>
                  </a:lnTo>
                  <a:lnTo>
                    <a:pt x="44" y="155"/>
                  </a:lnTo>
                  <a:lnTo>
                    <a:pt x="52" y="172"/>
                  </a:lnTo>
                  <a:lnTo>
                    <a:pt x="61" y="190"/>
                  </a:lnTo>
                  <a:lnTo>
                    <a:pt x="68" y="207"/>
                  </a:lnTo>
                  <a:lnTo>
                    <a:pt x="74" y="220"/>
                  </a:lnTo>
                  <a:lnTo>
                    <a:pt x="79" y="232"/>
                  </a:lnTo>
                  <a:lnTo>
                    <a:pt x="82" y="239"/>
                  </a:lnTo>
                  <a:lnTo>
                    <a:pt x="83" y="242"/>
                  </a:lnTo>
                  <a:lnTo>
                    <a:pt x="73" y="254"/>
                  </a:lnTo>
                  <a:lnTo>
                    <a:pt x="62" y="268"/>
                  </a:lnTo>
                  <a:lnTo>
                    <a:pt x="52" y="280"/>
                  </a:lnTo>
                  <a:lnTo>
                    <a:pt x="43" y="293"/>
                  </a:lnTo>
                  <a:lnTo>
                    <a:pt x="34" y="308"/>
                  </a:lnTo>
                  <a:lnTo>
                    <a:pt x="23" y="321"/>
                  </a:lnTo>
                  <a:lnTo>
                    <a:pt x="12" y="335"/>
                  </a:lnTo>
                  <a:lnTo>
                    <a:pt x="0" y="348"/>
                  </a:lnTo>
                  <a:lnTo>
                    <a:pt x="102" y="431"/>
                  </a:lnTo>
                  <a:close/>
                </a:path>
              </a:pathLst>
            </a:custGeom>
            <a:solidFill>
              <a:srgbClr val="007502"/>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95322" name="Freeform 58"/>
            <p:cNvSpPr>
              <a:spLocks/>
            </p:cNvSpPr>
            <p:nvPr/>
          </p:nvSpPr>
          <p:spPr bwMode="auto">
            <a:xfrm>
              <a:off x="3323" y="3538"/>
              <a:ext cx="213" cy="431"/>
            </a:xfrm>
            <a:custGeom>
              <a:avLst/>
              <a:gdLst>
                <a:gd name="T0" fmla="*/ 102 w 213"/>
                <a:gd name="T1" fmla="*/ 431 h 431"/>
                <a:gd name="T2" fmla="*/ 123 w 213"/>
                <a:gd name="T3" fmla="*/ 400 h 431"/>
                <a:gd name="T4" fmla="*/ 144 w 213"/>
                <a:gd name="T5" fmla="*/ 363 h 431"/>
                <a:gd name="T6" fmla="*/ 162 w 213"/>
                <a:gd name="T7" fmla="*/ 330 h 431"/>
                <a:gd name="T8" fmla="*/ 180 w 213"/>
                <a:gd name="T9" fmla="*/ 309 h 431"/>
                <a:gd name="T10" fmla="*/ 189 w 213"/>
                <a:gd name="T11" fmla="*/ 300 h 431"/>
                <a:gd name="T12" fmla="*/ 204 w 213"/>
                <a:gd name="T13" fmla="*/ 272 h 431"/>
                <a:gd name="T14" fmla="*/ 213 w 213"/>
                <a:gd name="T15" fmla="*/ 235 h 431"/>
                <a:gd name="T16" fmla="*/ 210 w 213"/>
                <a:gd name="T17" fmla="*/ 195 h 431"/>
                <a:gd name="T18" fmla="*/ 202 w 213"/>
                <a:gd name="T19" fmla="*/ 177 h 431"/>
                <a:gd name="T20" fmla="*/ 187 w 213"/>
                <a:gd name="T21" fmla="*/ 141 h 431"/>
                <a:gd name="T22" fmla="*/ 175 w 213"/>
                <a:gd name="T23" fmla="*/ 104 h 431"/>
                <a:gd name="T24" fmla="*/ 163 w 213"/>
                <a:gd name="T25" fmla="*/ 68 h 431"/>
                <a:gd name="T26" fmla="*/ 149 w 213"/>
                <a:gd name="T27" fmla="*/ 38 h 431"/>
                <a:gd name="T28" fmla="*/ 138 w 213"/>
                <a:gd name="T29" fmla="*/ 27 h 431"/>
                <a:gd name="T30" fmla="*/ 119 w 213"/>
                <a:gd name="T31" fmla="*/ 9 h 431"/>
                <a:gd name="T32" fmla="*/ 99 w 213"/>
                <a:gd name="T33" fmla="*/ 0 h 431"/>
                <a:gd name="T34" fmla="*/ 80 w 213"/>
                <a:gd name="T35" fmla="*/ 4 h 431"/>
                <a:gd name="T36" fmla="*/ 71 w 213"/>
                <a:gd name="T37" fmla="*/ 10 h 431"/>
                <a:gd name="T38" fmla="*/ 41 w 213"/>
                <a:gd name="T39" fmla="*/ 33 h 431"/>
                <a:gd name="T40" fmla="*/ 26 w 213"/>
                <a:gd name="T41" fmla="*/ 65 h 431"/>
                <a:gd name="T42" fmla="*/ 25 w 213"/>
                <a:gd name="T43" fmla="*/ 104 h 431"/>
                <a:gd name="T44" fmla="*/ 35 w 213"/>
                <a:gd name="T45" fmla="*/ 138 h 431"/>
                <a:gd name="T46" fmla="*/ 44 w 213"/>
                <a:gd name="T47" fmla="*/ 155 h 431"/>
                <a:gd name="T48" fmla="*/ 61 w 213"/>
                <a:gd name="T49" fmla="*/ 190 h 431"/>
                <a:gd name="T50" fmla="*/ 74 w 213"/>
                <a:gd name="T51" fmla="*/ 220 h 431"/>
                <a:gd name="T52" fmla="*/ 82 w 213"/>
                <a:gd name="T53" fmla="*/ 239 h 431"/>
                <a:gd name="T54" fmla="*/ 83 w 213"/>
                <a:gd name="T55" fmla="*/ 242 h 431"/>
                <a:gd name="T56" fmla="*/ 62 w 213"/>
                <a:gd name="T57" fmla="*/ 268 h 431"/>
                <a:gd name="T58" fmla="*/ 43 w 213"/>
                <a:gd name="T59" fmla="*/ 293 h 431"/>
                <a:gd name="T60" fmla="*/ 23 w 213"/>
                <a:gd name="T61" fmla="*/ 321 h 431"/>
                <a:gd name="T62" fmla="*/ 0 w 213"/>
                <a:gd name="T63" fmla="*/ 348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13" h="431">
                  <a:moveTo>
                    <a:pt x="102" y="431"/>
                  </a:moveTo>
                  <a:lnTo>
                    <a:pt x="102" y="431"/>
                  </a:lnTo>
                  <a:lnTo>
                    <a:pt x="113" y="416"/>
                  </a:lnTo>
                  <a:lnTo>
                    <a:pt x="123" y="400"/>
                  </a:lnTo>
                  <a:lnTo>
                    <a:pt x="134" y="382"/>
                  </a:lnTo>
                  <a:lnTo>
                    <a:pt x="144" y="363"/>
                  </a:lnTo>
                  <a:lnTo>
                    <a:pt x="153" y="346"/>
                  </a:lnTo>
                  <a:lnTo>
                    <a:pt x="162" y="330"/>
                  </a:lnTo>
                  <a:lnTo>
                    <a:pt x="171" y="318"/>
                  </a:lnTo>
                  <a:lnTo>
                    <a:pt x="180" y="309"/>
                  </a:lnTo>
                  <a:lnTo>
                    <a:pt x="180" y="309"/>
                  </a:lnTo>
                  <a:lnTo>
                    <a:pt x="189" y="300"/>
                  </a:lnTo>
                  <a:lnTo>
                    <a:pt x="196" y="288"/>
                  </a:lnTo>
                  <a:lnTo>
                    <a:pt x="204" y="272"/>
                  </a:lnTo>
                  <a:lnTo>
                    <a:pt x="210" y="254"/>
                  </a:lnTo>
                  <a:lnTo>
                    <a:pt x="213" y="235"/>
                  </a:lnTo>
                  <a:lnTo>
                    <a:pt x="213" y="214"/>
                  </a:lnTo>
                  <a:lnTo>
                    <a:pt x="210" y="195"/>
                  </a:lnTo>
                  <a:lnTo>
                    <a:pt x="202" y="177"/>
                  </a:lnTo>
                  <a:lnTo>
                    <a:pt x="202" y="177"/>
                  </a:lnTo>
                  <a:lnTo>
                    <a:pt x="193" y="159"/>
                  </a:lnTo>
                  <a:lnTo>
                    <a:pt x="187" y="141"/>
                  </a:lnTo>
                  <a:lnTo>
                    <a:pt x="181" y="123"/>
                  </a:lnTo>
                  <a:lnTo>
                    <a:pt x="175" y="104"/>
                  </a:lnTo>
                  <a:lnTo>
                    <a:pt x="169" y="86"/>
                  </a:lnTo>
                  <a:lnTo>
                    <a:pt x="163" y="68"/>
                  </a:lnTo>
                  <a:lnTo>
                    <a:pt x="157" y="53"/>
                  </a:lnTo>
                  <a:lnTo>
                    <a:pt x="149" y="38"/>
                  </a:lnTo>
                  <a:lnTo>
                    <a:pt x="149" y="38"/>
                  </a:lnTo>
                  <a:lnTo>
                    <a:pt x="138" y="27"/>
                  </a:lnTo>
                  <a:lnTo>
                    <a:pt x="129" y="16"/>
                  </a:lnTo>
                  <a:lnTo>
                    <a:pt x="119" y="9"/>
                  </a:lnTo>
                  <a:lnTo>
                    <a:pt x="110" y="3"/>
                  </a:lnTo>
                  <a:lnTo>
                    <a:pt x="99" y="0"/>
                  </a:lnTo>
                  <a:lnTo>
                    <a:pt x="90" y="0"/>
                  </a:lnTo>
                  <a:lnTo>
                    <a:pt x="80" y="4"/>
                  </a:lnTo>
                  <a:lnTo>
                    <a:pt x="71" y="10"/>
                  </a:lnTo>
                  <a:lnTo>
                    <a:pt x="71" y="10"/>
                  </a:lnTo>
                  <a:lnTo>
                    <a:pt x="55" y="19"/>
                  </a:lnTo>
                  <a:lnTo>
                    <a:pt x="41" y="33"/>
                  </a:lnTo>
                  <a:lnTo>
                    <a:pt x="32" y="49"/>
                  </a:lnTo>
                  <a:lnTo>
                    <a:pt x="26" y="65"/>
                  </a:lnTo>
                  <a:lnTo>
                    <a:pt x="23" y="85"/>
                  </a:lnTo>
                  <a:lnTo>
                    <a:pt x="25" y="104"/>
                  </a:lnTo>
                  <a:lnTo>
                    <a:pt x="28" y="122"/>
                  </a:lnTo>
                  <a:lnTo>
                    <a:pt x="35" y="138"/>
                  </a:lnTo>
                  <a:lnTo>
                    <a:pt x="35" y="138"/>
                  </a:lnTo>
                  <a:lnTo>
                    <a:pt x="44" y="155"/>
                  </a:lnTo>
                  <a:lnTo>
                    <a:pt x="52" y="172"/>
                  </a:lnTo>
                  <a:lnTo>
                    <a:pt x="61" y="190"/>
                  </a:lnTo>
                  <a:lnTo>
                    <a:pt x="68" y="207"/>
                  </a:lnTo>
                  <a:lnTo>
                    <a:pt x="74" y="220"/>
                  </a:lnTo>
                  <a:lnTo>
                    <a:pt x="79" y="232"/>
                  </a:lnTo>
                  <a:lnTo>
                    <a:pt x="82" y="239"/>
                  </a:lnTo>
                  <a:lnTo>
                    <a:pt x="83" y="242"/>
                  </a:lnTo>
                  <a:lnTo>
                    <a:pt x="83" y="242"/>
                  </a:lnTo>
                  <a:lnTo>
                    <a:pt x="73" y="254"/>
                  </a:lnTo>
                  <a:lnTo>
                    <a:pt x="62" y="268"/>
                  </a:lnTo>
                  <a:lnTo>
                    <a:pt x="52" y="280"/>
                  </a:lnTo>
                  <a:lnTo>
                    <a:pt x="43" y="293"/>
                  </a:lnTo>
                  <a:lnTo>
                    <a:pt x="34" y="308"/>
                  </a:lnTo>
                  <a:lnTo>
                    <a:pt x="23" y="321"/>
                  </a:lnTo>
                  <a:lnTo>
                    <a:pt x="12" y="335"/>
                  </a:lnTo>
                  <a:lnTo>
                    <a:pt x="0" y="348"/>
                  </a:lnTo>
                  <a:lnTo>
                    <a:pt x="102" y="431"/>
                  </a:lnTo>
                </a:path>
              </a:pathLst>
            </a:custGeom>
            <a:noFill/>
            <a:ln w="0">
              <a:solidFill>
                <a:srgbClr val="000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95323" name="Freeform 59"/>
            <p:cNvSpPr>
              <a:spLocks/>
            </p:cNvSpPr>
            <p:nvPr/>
          </p:nvSpPr>
          <p:spPr bwMode="auto">
            <a:xfrm>
              <a:off x="3256" y="3880"/>
              <a:ext cx="138" cy="217"/>
            </a:xfrm>
            <a:custGeom>
              <a:avLst/>
              <a:gdLst>
                <a:gd name="T0" fmla="*/ 17 w 138"/>
                <a:gd name="T1" fmla="*/ 0 h 217"/>
                <a:gd name="T2" fmla="*/ 129 w 138"/>
                <a:gd name="T3" fmla="*/ 183 h 217"/>
                <a:gd name="T4" fmla="*/ 138 w 138"/>
                <a:gd name="T5" fmla="*/ 217 h 217"/>
                <a:gd name="T6" fmla="*/ 110 w 138"/>
                <a:gd name="T7" fmla="*/ 195 h 217"/>
                <a:gd name="T8" fmla="*/ 0 w 138"/>
                <a:gd name="T9" fmla="*/ 12 h 217"/>
                <a:gd name="T10" fmla="*/ 17 w 138"/>
                <a:gd name="T11" fmla="*/ 0 h 217"/>
              </a:gdLst>
              <a:ahLst/>
              <a:cxnLst>
                <a:cxn ang="0">
                  <a:pos x="T0" y="T1"/>
                </a:cxn>
                <a:cxn ang="0">
                  <a:pos x="T2" y="T3"/>
                </a:cxn>
                <a:cxn ang="0">
                  <a:pos x="T4" y="T5"/>
                </a:cxn>
                <a:cxn ang="0">
                  <a:pos x="T6" y="T7"/>
                </a:cxn>
                <a:cxn ang="0">
                  <a:pos x="T8" y="T9"/>
                </a:cxn>
                <a:cxn ang="0">
                  <a:pos x="T10" y="T11"/>
                </a:cxn>
              </a:cxnLst>
              <a:rect l="0" t="0" r="r" b="b"/>
              <a:pathLst>
                <a:path w="138" h="217">
                  <a:moveTo>
                    <a:pt x="17" y="0"/>
                  </a:moveTo>
                  <a:lnTo>
                    <a:pt x="129" y="183"/>
                  </a:lnTo>
                  <a:lnTo>
                    <a:pt x="138" y="217"/>
                  </a:lnTo>
                  <a:lnTo>
                    <a:pt x="110" y="195"/>
                  </a:lnTo>
                  <a:lnTo>
                    <a:pt x="0" y="12"/>
                  </a:lnTo>
                  <a:lnTo>
                    <a:pt x="17" y="0"/>
                  </a:lnTo>
                  <a:close/>
                </a:path>
              </a:pathLst>
            </a:custGeom>
            <a:solidFill>
              <a:srgbClr val="9900B2"/>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95324" name="Freeform 60"/>
            <p:cNvSpPr>
              <a:spLocks/>
            </p:cNvSpPr>
            <p:nvPr/>
          </p:nvSpPr>
          <p:spPr bwMode="auto">
            <a:xfrm>
              <a:off x="3256" y="3880"/>
              <a:ext cx="138" cy="217"/>
            </a:xfrm>
            <a:custGeom>
              <a:avLst/>
              <a:gdLst>
                <a:gd name="T0" fmla="*/ 17 w 138"/>
                <a:gd name="T1" fmla="*/ 0 h 217"/>
                <a:gd name="T2" fmla="*/ 129 w 138"/>
                <a:gd name="T3" fmla="*/ 183 h 217"/>
                <a:gd name="T4" fmla="*/ 138 w 138"/>
                <a:gd name="T5" fmla="*/ 217 h 217"/>
                <a:gd name="T6" fmla="*/ 110 w 138"/>
                <a:gd name="T7" fmla="*/ 195 h 217"/>
                <a:gd name="T8" fmla="*/ 0 w 138"/>
                <a:gd name="T9" fmla="*/ 12 h 217"/>
                <a:gd name="T10" fmla="*/ 17 w 138"/>
                <a:gd name="T11" fmla="*/ 0 h 217"/>
              </a:gdLst>
              <a:ahLst/>
              <a:cxnLst>
                <a:cxn ang="0">
                  <a:pos x="T0" y="T1"/>
                </a:cxn>
                <a:cxn ang="0">
                  <a:pos x="T2" y="T3"/>
                </a:cxn>
                <a:cxn ang="0">
                  <a:pos x="T4" y="T5"/>
                </a:cxn>
                <a:cxn ang="0">
                  <a:pos x="T6" y="T7"/>
                </a:cxn>
                <a:cxn ang="0">
                  <a:pos x="T8" y="T9"/>
                </a:cxn>
                <a:cxn ang="0">
                  <a:pos x="T10" y="T11"/>
                </a:cxn>
              </a:cxnLst>
              <a:rect l="0" t="0" r="r" b="b"/>
              <a:pathLst>
                <a:path w="138" h="217">
                  <a:moveTo>
                    <a:pt x="17" y="0"/>
                  </a:moveTo>
                  <a:lnTo>
                    <a:pt x="129" y="183"/>
                  </a:lnTo>
                  <a:lnTo>
                    <a:pt x="138" y="217"/>
                  </a:lnTo>
                  <a:lnTo>
                    <a:pt x="110" y="195"/>
                  </a:lnTo>
                  <a:lnTo>
                    <a:pt x="0" y="12"/>
                  </a:lnTo>
                  <a:lnTo>
                    <a:pt x="17" y="0"/>
                  </a:lnTo>
                </a:path>
              </a:pathLst>
            </a:custGeom>
            <a:noFill/>
            <a:ln w="0">
              <a:solidFill>
                <a:srgbClr val="000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95325" name="Freeform 61"/>
            <p:cNvSpPr>
              <a:spLocks/>
            </p:cNvSpPr>
            <p:nvPr/>
          </p:nvSpPr>
          <p:spPr bwMode="auto">
            <a:xfrm>
              <a:off x="3259" y="3886"/>
              <a:ext cx="166" cy="162"/>
            </a:xfrm>
            <a:custGeom>
              <a:avLst/>
              <a:gdLst>
                <a:gd name="T0" fmla="*/ 64 w 166"/>
                <a:gd name="T1" fmla="*/ 0 h 162"/>
                <a:gd name="T2" fmla="*/ 49 w 166"/>
                <a:gd name="T3" fmla="*/ 15 h 162"/>
                <a:gd name="T4" fmla="*/ 34 w 166"/>
                <a:gd name="T5" fmla="*/ 31 h 162"/>
                <a:gd name="T6" fmla="*/ 20 w 166"/>
                <a:gd name="T7" fmla="*/ 51 h 162"/>
                <a:gd name="T8" fmla="*/ 8 w 166"/>
                <a:gd name="T9" fmla="*/ 70 h 162"/>
                <a:gd name="T10" fmla="*/ 1 w 166"/>
                <a:gd name="T11" fmla="*/ 91 h 162"/>
                <a:gd name="T12" fmla="*/ 0 w 166"/>
                <a:gd name="T13" fmla="*/ 112 h 162"/>
                <a:gd name="T14" fmla="*/ 7 w 166"/>
                <a:gd name="T15" fmla="*/ 131 h 162"/>
                <a:gd name="T16" fmla="*/ 22 w 166"/>
                <a:gd name="T17" fmla="*/ 150 h 162"/>
                <a:gd name="T18" fmla="*/ 41 w 166"/>
                <a:gd name="T19" fmla="*/ 161 h 162"/>
                <a:gd name="T20" fmla="*/ 61 w 166"/>
                <a:gd name="T21" fmla="*/ 162 h 162"/>
                <a:gd name="T22" fmla="*/ 81 w 166"/>
                <a:gd name="T23" fmla="*/ 158 h 162"/>
                <a:gd name="T24" fmla="*/ 102 w 166"/>
                <a:gd name="T25" fmla="*/ 146 h 162"/>
                <a:gd name="T26" fmla="*/ 122 w 166"/>
                <a:gd name="T27" fmla="*/ 131 h 162"/>
                <a:gd name="T28" fmla="*/ 138 w 166"/>
                <a:gd name="T29" fmla="*/ 115 h 162"/>
                <a:gd name="T30" fmla="*/ 154 w 166"/>
                <a:gd name="T31" fmla="*/ 98 h 162"/>
                <a:gd name="T32" fmla="*/ 166 w 166"/>
                <a:gd name="T33" fmla="*/ 83 h 162"/>
                <a:gd name="T34" fmla="*/ 64 w 166"/>
                <a:gd name="T35" fmla="*/ 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6" h="162">
                  <a:moveTo>
                    <a:pt x="64" y="0"/>
                  </a:moveTo>
                  <a:lnTo>
                    <a:pt x="49" y="15"/>
                  </a:lnTo>
                  <a:lnTo>
                    <a:pt x="34" y="31"/>
                  </a:lnTo>
                  <a:lnTo>
                    <a:pt x="20" y="51"/>
                  </a:lnTo>
                  <a:lnTo>
                    <a:pt x="8" y="70"/>
                  </a:lnTo>
                  <a:lnTo>
                    <a:pt x="1" y="91"/>
                  </a:lnTo>
                  <a:lnTo>
                    <a:pt x="0" y="112"/>
                  </a:lnTo>
                  <a:lnTo>
                    <a:pt x="7" y="131"/>
                  </a:lnTo>
                  <a:lnTo>
                    <a:pt x="22" y="150"/>
                  </a:lnTo>
                  <a:lnTo>
                    <a:pt x="41" y="161"/>
                  </a:lnTo>
                  <a:lnTo>
                    <a:pt x="61" y="162"/>
                  </a:lnTo>
                  <a:lnTo>
                    <a:pt x="81" y="158"/>
                  </a:lnTo>
                  <a:lnTo>
                    <a:pt x="102" y="146"/>
                  </a:lnTo>
                  <a:lnTo>
                    <a:pt x="122" y="131"/>
                  </a:lnTo>
                  <a:lnTo>
                    <a:pt x="138" y="115"/>
                  </a:lnTo>
                  <a:lnTo>
                    <a:pt x="154" y="98"/>
                  </a:lnTo>
                  <a:lnTo>
                    <a:pt x="166" y="83"/>
                  </a:lnTo>
                  <a:lnTo>
                    <a:pt x="64" y="0"/>
                  </a:lnTo>
                  <a:close/>
                </a:path>
              </a:pathLst>
            </a:custGeom>
            <a:solidFill>
              <a:srgbClr val="E8D8C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95326" name="Freeform 62"/>
            <p:cNvSpPr>
              <a:spLocks/>
            </p:cNvSpPr>
            <p:nvPr/>
          </p:nvSpPr>
          <p:spPr bwMode="auto">
            <a:xfrm>
              <a:off x="3259" y="3886"/>
              <a:ext cx="166" cy="162"/>
            </a:xfrm>
            <a:custGeom>
              <a:avLst/>
              <a:gdLst>
                <a:gd name="T0" fmla="*/ 64 w 166"/>
                <a:gd name="T1" fmla="*/ 0 h 162"/>
                <a:gd name="T2" fmla="*/ 64 w 166"/>
                <a:gd name="T3" fmla="*/ 0 h 162"/>
                <a:gd name="T4" fmla="*/ 49 w 166"/>
                <a:gd name="T5" fmla="*/ 15 h 162"/>
                <a:gd name="T6" fmla="*/ 34 w 166"/>
                <a:gd name="T7" fmla="*/ 31 h 162"/>
                <a:gd name="T8" fmla="*/ 20 w 166"/>
                <a:gd name="T9" fmla="*/ 51 h 162"/>
                <a:gd name="T10" fmla="*/ 8 w 166"/>
                <a:gd name="T11" fmla="*/ 70 h 162"/>
                <a:gd name="T12" fmla="*/ 1 w 166"/>
                <a:gd name="T13" fmla="*/ 91 h 162"/>
                <a:gd name="T14" fmla="*/ 0 w 166"/>
                <a:gd name="T15" fmla="*/ 112 h 162"/>
                <a:gd name="T16" fmla="*/ 7 w 166"/>
                <a:gd name="T17" fmla="*/ 131 h 162"/>
                <a:gd name="T18" fmla="*/ 22 w 166"/>
                <a:gd name="T19" fmla="*/ 150 h 162"/>
                <a:gd name="T20" fmla="*/ 22 w 166"/>
                <a:gd name="T21" fmla="*/ 150 h 162"/>
                <a:gd name="T22" fmla="*/ 41 w 166"/>
                <a:gd name="T23" fmla="*/ 161 h 162"/>
                <a:gd name="T24" fmla="*/ 61 w 166"/>
                <a:gd name="T25" fmla="*/ 162 h 162"/>
                <a:gd name="T26" fmla="*/ 81 w 166"/>
                <a:gd name="T27" fmla="*/ 158 h 162"/>
                <a:gd name="T28" fmla="*/ 102 w 166"/>
                <a:gd name="T29" fmla="*/ 146 h 162"/>
                <a:gd name="T30" fmla="*/ 122 w 166"/>
                <a:gd name="T31" fmla="*/ 131 h 162"/>
                <a:gd name="T32" fmla="*/ 138 w 166"/>
                <a:gd name="T33" fmla="*/ 115 h 162"/>
                <a:gd name="T34" fmla="*/ 154 w 166"/>
                <a:gd name="T35" fmla="*/ 98 h 162"/>
                <a:gd name="T36" fmla="*/ 166 w 166"/>
                <a:gd name="T37" fmla="*/ 83 h 162"/>
                <a:gd name="T38" fmla="*/ 64 w 166"/>
                <a:gd name="T39" fmla="*/ 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66" h="162">
                  <a:moveTo>
                    <a:pt x="64" y="0"/>
                  </a:moveTo>
                  <a:lnTo>
                    <a:pt x="64" y="0"/>
                  </a:lnTo>
                  <a:lnTo>
                    <a:pt x="49" y="15"/>
                  </a:lnTo>
                  <a:lnTo>
                    <a:pt x="34" y="31"/>
                  </a:lnTo>
                  <a:lnTo>
                    <a:pt x="20" y="51"/>
                  </a:lnTo>
                  <a:lnTo>
                    <a:pt x="8" y="70"/>
                  </a:lnTo>
                  <a:lnTo>
                    <a:pt x="1" y="91"/>
                  </a:lnTo>
                  <a:lnTo>
                    <a:pt x="0" y="112"/>
                  </a:lnTo>
                  <a:lnTo>
                    <a:pt x="7" y="131"/>
                  </a:lnTo>
                  <a:lnTo>
                    <a:pt x="22" y="150"/>
                  </a:lnTo>
                  <a:lnTo>
                    <a:pt x="22" y="150"/>
                  </a:lnTo>
                  <a:lnTo>
                    <a:pt x="41" y="161"/>
                  </a:lnTo>
                  <a:lnTo>
                    <a:pt x="61" y="162"/>
                  </a:lnTo>
                  <a:lnTo>
                    <a:pt x="81" y="158"/>
                  </a:lnTo>
                  <a:lnTo>
                    <a:pt x="102" y="146"/>
                  </a:lnTo>
                  <a:lnTo>
                    <a:pt x="122" y="131"/>
                  </a:lnTo>
                  <a:lnTo>
                    <a:pt x="138" y="115"/>
                  </a:lnTo>
                  <a:lnTo>
                    <a:pt x="154" y="98"/>
                  </a:lnTo>
                  <a:lnTo>
                    <a:pt x="166" y="83"/>
                  </a:lnTo>
                  <a:lnTo>
                    <a:pt x="64" y="0"/>
                  </a:lnTo>
                </a:path>
              </a:pathLst>
            </a:custGeom>
            <a:noFill/>
            <a:ln w="0">
              <a:solidFill>
                <a:srgbClr val="000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pSp>
    </p:spTree>
    <p:extLst>
      <p:ext uri="{BB962C8B-B14F-4D97-AF65-F5344CB8AC3E}">
        <p14:creationId xmlns:p14="http://schemas.microsoft.com/office/powerpoint/2010/main" xmlns="" val="1870259511"/>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97314" name="Rectangle 2"/>
          <p:cNvSpPr>
            <a:spLocks noGrp="1" noChangeArrowheads="1"/>
          </p:cNvSpPr>
          <p:nvPr>
            <p:ph type="title"/>
          </p:nvPr>
        </p:nvSpPr>
        <p:spPr>
          <a:xfrm>
            <a:off x="457200" y="438912"/>
            <a:ext cx="8305800" cy="856488"/>
          </a:xfrm>
          <a:noFill/>
          <a:ln/>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normAutofit fontScale="90000"/>
          </a:bodyPr>
          <a:lstStyle/>
          <a:p>
            <a:r>
              <a:rPr lang="en-US" dirty="0"/>
              <a:t>The Incremental-Cost Approach</a:t>
            </a:r>
          </a:p>
        </p:txBody>
      </p:sp>
      <p:graphicFrame>
        <p:nvGraphicFramePr>
          <p:cNvPr id="397315" name="Object 3"/>
          <p:cNvGraphicFramePr>
            <a:graphicFrameLocks/>
          </p:cNvGraphicFramePr>
          <p:nvPr/>
        </p:nvGraphicFramePr>
        <p:xfrm>
          <a:off x="609600" y="1524000"/>
          <a:ext cx="8351838" cy="2590800"/>
        </p:xfrm>
        <a:graphic>
          <a:graphicData uri="http://schemas.openxmlformats.org/presentationml/2006/ole">
            <p:oleObj spid="_x0000_s105480" name="Worksheet" r:id="rId4" imgW="4457520" imgH="1458000" progId="Excel.Sheet.8">
              <p:embed/>
            </p:oleObj>
          </a:graphicData>
        </a:graphic>
      </p:graphicFrame>
      <p:grpSp>
        <p:nvGrpSpPr>
          <p:cNvPr id="397316" name="Group 4"/>
          <p:cNvGrpSpPr>
            <a:grpSpLocks/>
          </p:cNvGrpSpPr>
          <p:nvPr/>
        </p:nvGrpSpPr>
        <p:grpSpPr bwMode="auto">
          <a:xfrm>
            <a:off x="1985963" y="3784600"/>
            <a:ext cx="5786437" cy="1619250"/>
            <a:chOff x="1251" y="2384"/>
            <a:chExt cx="3645" cy="1020"/>
          </a:xfrm>
        </p:grpSpPr>
        <p:sp>
          <p:nvSpPr>
            <p:cNvPr id="397317" name="Line 5"/>
            <p:cNvSpPr>
              <a:spLocks noChangeShapeType="1"/>
            </p:cNvSpPr>
            <p:nvPr/>
          </p:nvSpPr>
          <p:spPr bwMode="auto">
            <a:xfrm flipV="1">
              <a:off x="3040" y="2384"/>
              <a:ext cx="1840" cy="512"/>
            </a:xfrm>
            <a:prstGeom prst="line">
              <a:avLst/>
            </a:prstGeom>
            <a:noFill/>
            <a:ln w="38100">
              <a:solidFill>
                <a:srgbClr val="FF0000"/>
              </a:solidFill>
              <a:round/>
              <a:headEnd/>
              <a:tailEnd type="triangle" w="med" len="med"/>
            </a:ln>
            <a:effectLst>
              <a:outerShdw dist="17961" dir="2700000" algn="ctr" rotWithShape="0">
                <a:srgbClr val="000000"/>
              </a:outerShdw>
            </a:effectLst>
            <a:extLst>
              <a:ext uri="{909E8E84-426E-40DD-AFC4-6F175D3DCCD1}">
                <a14:hiddenFill xmlns:a14="http://schemas.microsoft.com/office/drawing/2010/main" xmlns="">
                  <a:noFill/>
                </a14:hiddenFill>
              </a:ext>
            </a:extLst>
          </p:spPr>
          <p:txBody>
            <a:bodyPr wrap="none" anchor="ctr"/>
            <a:lstStyle/>
            <a:p>
              <a:endParaRPr lang="en-US"/>
            </a:p>
          </p:txBody>
        </p:sp>
        <p:sp>
          <p:nvSpPr>
            <p:cNvPr id="397318" name="Rectangle 6"/>
            <p:cNvSpPr>
              <a:spLocks noChangeArrowheads="1"/>
            </p:cNvSpPr>
            <p:nvPr/>
          </p:nvSpPr>
          <p:spPr bwMode="auto">
            <a:xfrm>
              <a:off x="1251" y="2880"/>
              <a:ext cx="3645" cy="524"/>
            </a:xfrm>
            <a:prstGeom prst="rect">
              <a:avLst/>
            </a:prstGeom>
            <a:solidFill>
              <a:srgbClr val="663300"/>
            </a:solidFill>
            <a:ln w="12700">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a:r>
                <a:rPr lang="en-US" sz="2400">
                  <a:solidFill>
                    <a:schemeClr val="bg1"/>
                  </a:solidFill>
                  <a:effectLst>
                    <a:outerShdw blurRad="38100" dist="38100" dir="2700000" algn="tl">
                      <a:srgbClr val="000000"/>
                    </a:outerShdw>
                  </a:effectLst>
                </a:rPr>
                <a:t>We get the same answer under either the</a:t>
              </a:r>
            </a:p>
            <a:p>
              <a:pPr algn="ctr"/>
              <a:r>
                <a:rPr lang="en-US" sz="2400">
                  <a:solidFill>
                    <a:schemeClr val="bg1"/>
                  </a:solidFill>
                  <a:effectLst>
                    <a:outerShdw blurRad="38100" dist="38100" dir="2700000" algn="tl">
                      <a:srgbClr val="000000"/>
                    </a:outerShdw>
                  </a:effectLst>
                </a:rPr>
                <a:t>total-cost or incremental-cost approach.</a:t>
              </a:r>
            </a:p>
          </p:txBody>
        </p:sp>
      </p:grpSp>
    </p:spTree>
    <p:extLst>
      <p:ext uri="{BB962C8B-B14F-4D97-AF65-F5344CB8AC3E}">
        <p14:creationId xmlns:p14="http://schemas.microsoft.com/office/powerpoint/2010/main" xmlns="" val="1426215765"/>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nodeType="afterEffect">
                                  <p:stCondLst>
                                    <p:cond delay="0"/>
                                  </p:stCondLst>
                                  <p:childTnLst>
                                    <p:set>
                                      <p:cBhvr>
                                        <p:cTn id="6" dur="1" fill="hold">
                                          <p:stCondLst>
                                            <p:cond delay="0"/>
                                          </p:stCondLst>
                                        </p:cTn>
                                        <p:tgtEl>
                                          <p:spTgt spid="397315"/>
                                        </p:tgtEl>
                                        <p:attrNameLst>
                                          <p:attrName>style.visibility</p:attrName>
                                        </p:attrNameLst>
                                      </p:cBhvr>
                                      <p:to>
                                        <p:strVal val="visible"/>
                                      </p:to>
                                    </p:set>
                                    <p:animEffect transition="in" filter="wipe(up)">
                                      <p:cBhvr>
                                        <p:cTn id="7" dur="500"/>
                                        <p:tgtEl>
                                          <p:spTgt spid="397315"/>
                                        </p:tgtEl>
                                      </p:cBhvr>
                                    </p:animEffect>
                                  </p:childTnLst>
                                </p:cTn>
                              </p:par>
                            </p:childTnLst>
                          </p:cTn>
                        </p:par>
                        <p:par>
                          <p:cTn id="8" fill="hold" nodeType="afterGroup">
                            <p:stCondLst>
                              <p:cond delay="500"/>
                            </p:stCondLst>
                            <p:childTnLst>
                              <p:par>
                                <p:cTn id="9" presetID="18" presetClass="entr" presetSubtype="3" fill="hold" nodeType="afterEffect">
                                  <p:stCondLst>
                                    <p:cond delay="0"/>
                                  </p:stCondLst>
                                  <p:childTnLst>
                                    <p:set>
                                      <p:cBhvr>
                                        <p:cTn id="10" dur="1" fill="hold">
                                          <p:stCondLst>
                                            <p:cond delay="0"/>
                                          </p:stCondLst>
                                        </p:cTn>
                                        <p:tgtEl>
                                          <p:spTgt spid="397316"/>
                                        </p:tgtEl>
                                        <p:attrNameLst>
                                          <p:attrName>style.visibility</p:attrName>
                                        </p:attrNameLst>
                                      </p:cBhvr>
                                      <p:to>
                                        <p:strVal val="visible"/>
                                      </p:to>
                                    </p:set>
                                    <p:animEffect transition="in" filter="strips(upRight)">
                                      <p:cBhvr>
                                        <p:cTn id="11" dur="500"/>
                                        <p:tgtEl>
                                          <p:spTgt spid="3973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99362" name="Rectangle 2"/>
          <p:cNvSpPr>
            <a:spLocks noGrp="1" noChangeArrowheads="1"/>
          </p:cNvSpPr>
          <p:nvPr>
            <p:ph type="title"/>
          </p:nvPr>
        </p:nvSpPr>
        <p:spPr>
          <a:xfrm>
            <a:off x="457200" y="228600"/>
            <a:ext cx="8305800" cy="1143000"/>
          </a:xfrm>
          <a:noFill/>
          <a:ln/>
          <a:extLst>
            <a:ext uri="{91240B29-F687-4F45-9708-019B960494DF}">
              <a14:hiddenLine xmlns:a14="http://schemas.microsoft.com/office/drawing/2010/main" xmlns="" w="12699">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lstStyle/>
          <a:p>
            <a:r>
              <a:rPr lang="en-US"/>
              <a:t>Quick Check </a:t>
            </a:r>
            <a:r>
              <a:rPr lang="en-US" sz="3200">
                <a:sym typeface="Wingdings" panose="05000000000000000000" pitchFamily="2" charset="2"/>
              </a:rPr>
              <a:t></a:t>
            </a:r>
          </a:p>
        </p:txBody>
      </p:sp>
      <p:sp>
        <p:nvSpPr>
          <p:cNvPr id="399363" name="Rectangle 3"/>
          <p:cNvSpPr>
            <a:spLocks noGrp="1" noChangeArrowheads="1"/>
          </p:cNvSpPr>
          <p:nvPr>
            <p:ph type="body" idx="4294967295"/>
          </p:nvPr>
        </p:nvSpPr>
        <p:spPr>
          <a:xfrm>
            <a:off x="533400" y="1295400"/>
            <a:ext cx="8153400" cy="5105400"/>
          </a:xfrm>
          <a:solidFill>
            <a:schemeClr val="bg1"/>
          </a:solidFill>
          <a:ln w="12699">
            <a:solidFill>
              <a:srgbClr val="000000"/>
            </a:solidFill>
            <a:miter lim="800000"/>
            <a:headEnd/>
            <a:tailEnd/>
          </a:ln>
        </p:spPr>
        <p:txBody>
          <a:bodyPr lIns="90488" tIns="44450" rIns="90488" bIns="44450"/>
          <a:lstStyle/>
          <a:p>
            <a:pPr>
              <a:buFont typeface="Times" panose="02020603050405020304" pitchFamily="18" charset="0"/>
              <a:buNone/>
              <a:tabLst>
                <a:tab pos="5487988" algn="r"/>
                <a:tab pos="7656513" algn="r"/>
              </a:tabLst>
            </a:pPr>
            <a:r>
              <a:rPr lang="en-US" sz="2600"/>
              <a:t> </a:t>
            </a:r>
            <a:r>
              <a:rPr lang="en-US" sz="2200">
                <a:solidFill>
                  <a:srgbClr val="000000"/>
                </a:solidFill>
              </a:rPr>
              <a:t>	Consider the following alternative projects. Each project would last for five years.</a:t>
            </a:r>
          </a:p>
          <a:p>
            <a:pPr>
              <a:spcBef>
                <a:spcPct val="0"/>
              </a:spcBef>
              <a:buFont typeface="Times" panose="02020603050405020304" pitchFamily="18" charset="0"/>
              <a:buNone/>
              <a:tabLst>
                <a:tab pos="5487988" algn="r"/>
                <a:tab pos="7656513" algn="r"/>
              </a:tabLst>
            </a:pPr>
            <a:r>
              <a:rPr lang="en-US" sz="2200" i="1">
                <a:solidFill>
                  <a:srgbClr val="000000"/>
                </a:solidFill>
              </a:rPr>
              <a:t>		</a:t>
            </a:r>
            <a:r>
              <a:rPr lang="en-US" sz="2200" i="1" u="sng">
                <a:solidFill>
                  <a:srgbClr val="000000"/>
                </a:solidFill>
              </a:rPr>
              <a:t>Project A</a:t>
            </a:r>
            <a:r>
              <a:rPr lang="en-US" sz="2200" i="1">
                <a:solidFill>
                  <a:srgbClr val="000000"/>
                </a:solidFill>
              </a:rPr>
              <a:t>	</a:t>
            </a:r>
            <a:r>
              <a:rPr lang="en-US" sz="2200" i="1" u="sng">
                <a:solidFill>
                  <a:srgbClr val="000000"/>
                </a:solidFill>
              </a:rPr>
              <a:t>Project B</a:t>
            </a:r>
          </a:p>
          <a:p>
            <a:pPr>
              <a:spcBef>
                <a:spcPct val="0"/>
              </a:spcBef>
              <a:buFont typeface="Times" panose="02020603050405020304" pitchFamily="18" charset="0"/>
              <a:buNone/>
              <a:tabLst>
                <a:tab pos="5487988" algn="r"/>
                <a:tab pos="7656513" algn="r"/>
              </a:tabLst>
            </a:pPr>
            <a:r>
              <a:rPr lang="en-US" sz="2200" i="1">
                <a:solidFill>
                  <a:srgbClr val="000000"/>
                </a:solidFill>
              </a:rPr>
              <a:t>	    </a:t>
            </a:r>
            <a:r>
              <a:rPr lang="en-US" sz="2200">
                <a:solidFill>
                  <a:srgbClr val="000000"/>
                </a:solidFill>
              </a:rPr>
              <a:t>Initial investment	$80,000	$60,000</a:t>
            </a:r>
          </a:p>
          <a:p>
            <a:pPr>
              <a:spcBef>
                <a:spcPct val="0"/>
              </a:spcBef>
              <a:buFont typeface="Times" panose="02020603050405020304" pitchFamily="18" charset="0"/>
              <a:buNone/>
              <a:tabLst>
                <a:tab pos="5487988" algn="r"/>
                <a:tab pos="7656513" algn="r"/>
              </a:tabLst>
            </a:pPr>
            <a:r>
              <a:rPr lang="en-US" sz="2200">
                <a:solidFill>
                  <a:srgbClr val="000000"/>
                </a:solidFill>
              </a:rPr>
              <a:t>	    Annual net cash inflows	20,000	16,000</a:t>
            </a:r>
          </a:p>
          <a:p>
            <a:pPr>
              <a:spcBef>
                <a:spcPct val="0"/>
              </a:spcBef>
              <a:buFont typeface="Times" panose="02020603050405020304" pitchFamily="18" charset="0"/>
              <a:buNone/>
              <a:tabLst>
                <a:tab pos="5487988" algn="r"/>
                <a:tab pos="7656513" algn="r"/>
              </a:tabLst>
            </a:pPr>
            <a:r>
              <a:rPr lang="en-US" sz="2200">
                <a:solidFill>
                  <a:srgbClr val="000000"/>
                </a:solidFill>
              </a:rPr>
              <a:t>	    Salvage value	10,000	8,000</a:t>
            </a:r>
          </a:p>
          <a:p>
            <a:pPr>
              <a:buFont typeface="Times" panose="02020603050405020304" pitchFamily="18" charset="0"/>
              <a:buNone/>
              <a:tabLst>
                <a:tab pos="5487988" algn="r"/>
                <a:tab pos="7656513" algn="r"/>
              </a:tabLst>
            </a:pPr>
            <a:r>
              <a:rPr lang="en-US" sz="2200">
                <a:solidFill>
                  <a:srgbClr val="000000"/>
                </a:solidFill>
              </a:rPr>
              <a:t>	The company uses a discount rate of 14% to evaluate projects. Which of the following statements is true?</a:t>
            </a:r>
          </a:p>
          <a:p>
            <a:pPr lvl="1">
              <a:buFont typeface="Wingdings" panose="05000000000000000000" pitchFamily="2" charset="2"/>
              <a:buNone/>
              <a:tabLst>
                <a:tab pos="5487988" algn="r"/>
                <a:tab pos="7656513" algn="r"/>
              </a:tabLst>
            </a:pPr>
            <a:r>
              <a:rPr lang="en-US" sz="2200">
                <a:solidFill>
                  <a:srgbClr val="000000"/>
                </a:solidFill>
              </a:rPr>
              <a:t>a. NPV of Project A &gt; NPV of Project B by $5,230</a:t>
            </a:r>
          </a:p>
          <a:p>
            <a:pPr lvl="1">
              <a:buFont typeface="Wingdings" panose="05000000000000000000" pitchFamily="2" charset="2"/>
              <a:buNone/>
              <a:tabLst>
                <a:tab pos="5487988" algn="r"/>
                <a:tab pos="7656513" algn="r"/>
              </a:tabLst>
            </a:pPr>
            <a:r>
              <a:rPr lang="en-US" sz="2200">
                <a:solidFill>
                  <a:srgbClr val="000000"/>
                </a:solidFill>
              </a:rPr>
              <a:t>b. NPV of Project B &gt; NPV of Project A by $5,230</a:t>
            </a:r>
          </a:p>
          <a:p>
            <a:pPr lvl="1">
              <a:buFont typeface="Wingdings" panose="05000000000000000000" pitchFamily="2" charset="2"/>
              <a:buNone/>
              <a:tabLst>
                <a:tab pos="5487988" algn="r"/>
                <a:tab pos="7656513" algn="r"/>
              </a:tabLst>
            </a:pPr>
            <a:r>
              <a:rPr lang="en-US" sz="2200">
                <a:solidFill>
                  <a:srgbClr val="000000"/>
                </a:solidFill>
              </a:rPr>
              <a:t>c. NPV of Project A &gt; NPV of Project B by $2,000</a:t>
            </a:r>
          </a:p>
          <a:p>
            <a:pPr lvl="1">
              <a:buFont typeface="Wingdings" panose="05000000000000000000" pitchFamily="2" charset="2"/>
              <a:buNone/>
              <a:tabLst>
                <a:tab pos="5487988" algn="r"/>
                <a:tab pos="7656513" algn="r"/>
              </a:tabLst>
            </a:pPr>
            <a:r>
              <a:rPr lang="en-US" sz="2200">
                <a:solidFill>
                  <a:srgbClr val="000000"/>
                </a:solidFill>
              </a:rPr>
              <a:t>d. NPV of Project B &gt; NPV of Project A by $2,000</a:t>
            </a:r>
          </a:p>
        </p:txBody>
      </p:sp>
    </p:spTree>
    <p:extLst>
      <p:ext uri="{BB962C8B-B14F-4D97-AF65-F5344CB8AC3E}">
        <p14:creationId xmlns:p14="http://schemas.microsoft.com/office/powerpoint/2010/main" xmlns="" val="4174271271"/>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30786" name="Rectangle 2"/>
          <p:cNvSpPr>
            <a:spLocks noGrp="1" noChangeArrowheads="1"/>
          </p:cNvSpPr>
          <p:nvPr>
            <p:ph type="title"/>
          </p:nvPr>
        </p:nvSpPr>
        <p:spPr>
          <a:noFill/>
          <a:ln/>
          <a:extLst>
            <a:ext uri="{91240B29-F687-4F45-9708-019B960494DF}">
              <a14:hiddenLine xmlns:a14="http://schemas.microsoft.com/office/drawing/2010/main" xmlns="" w="12699">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lstStyle/>
          <a:p>
            <a:r>
              <a:rPr lang="en-US"/>
              <a:t>Quick Check </a:t>
            </a:r>
            <a:r>
              <a:rPr lang="en-US" sz="3200">
                <a:sym typeface="Wingdings" panose="05000000000000000000" pitchFamily="2" charset="2"/>
              </a:rPr>
              <a:t></a:t>
            </a:r>
          </a:p>
        </p:txBody>
      </p:sp>
      <p:sp>
        <p:nvSpPr>
          <p:cNvPr id="630787" name="Rectangle 3"/>
          <p:cNvSpPr>
            <a:spLocks noGrp="1" noChangeArrowheads="1"/>
          </p:cNvSpPr>
          <p:nvPr>
            <p:ph type="body" idx="4294967295"/>
          </p:nvPr>
        </p:nvSpPr>
        <p:spPr>
          <a:xfrm>
            <a:off x="533400" y="1295400"/>
            <a:ext cx="8153400" cy="5105400"/>
          </a:xfrm>
          <a:solidFill>
            <a:schemeClr val="bg1"/>
          </a:solidFill>
          <a:ln w="12699">
            <a:solidFill>
              <a:srgbClr val="000000"/>
            </a:solidFill>
            <a:miter lim="800000"/>
            <a:headEnd/>
            <a:tailEnd/>
          </a:ln>
        </p:spPr>
        <p:txBody>
          <a:bodyPr lIns="90488" tIns="44450" rIns="90488" bIns="44450"/>
          <a:lstStyle/>
          <a:p>
            <a:pPr>
              <a:buFont typeface="Times" panose="02020603050405020304" pitchFamily="18" charset="0"/>
              <a:buNone/>
              <a:tabLst>
                <a:tab pos="5487988" algn="r"/>
                <a:tab pos="7656513" algn="r"/>
              </a:tabLst>
            </a:pPr>
            <a:r>
              <a:rPr lang="en-US" sz="2600"/>
              <a:t> </a:t>
            </a:r>
            <a:r>
              <a:rPr lang="en-US" sz="2200">
                <a:solidFill>
                  <a:srgbClr val="000000"/>
                </a:solidFill>
              </a:rPr>
              <a:t>	Consider the following alternative projects. Each project would last for five years.</a:t>
            </a:r>
          </a:p>
          <a:p>
            <a:pPr>
              <a:spcBef>
                <a:spcPct val="0"/>
              </a:spcBef>
              <a:buFont typeface="Times" panose="02020603050405020304" pitchFamily="18" charset="0"/>
              <a:buNone/>
              <a:tabLst>
                <a:tab pos="5487988" algn="r"/>
                <a:tab pos="7656513" algn="r"/>
              </a:tabLst>
            </a:pPr>
            <a:r>
              <a:rPr lang="en-US" sz="2200" i="1">
                <a:solidFill>
                  <a:srgbClr val="000000"/>
                </a:solidFill>
              </a:rPr>
              <a:t>		</a:t>
            </a:r>
            <a:r>
              <a:rPr lang="en-US" sz="2200" i="1" u="sng">
                <a:solidFill>
                  <a:srgbClr val="000000"/>
                </a:solidFill>
              </a:rPr>
              <a:t>Project A</a:t>
            </a:r>
            <a:r>
              <a:rPr lang="en-US" sz="2200" i="1">
                <a:solidFill>
                  <a:srgbClr val="000000"/>
                </a:solidFill>
              </a:rPr>
              <a:t>	</a:t>
            </a:r>
            <a:r>
              <a:rPr lang="en-US" sz="2200" i="1" u="sng">
                <a:solidFill>
                  <a:srgbClr val="000000"/>
                </a:solidFill>
              </a:rPr>
              <a:t>Project B</a:t>
            </a:r>
          </a:p>
          <a:p>
            <a:pPr>
              <a:spcBef>
                <a:spcPct val="0"/>
              </a:spcBef>
              <a:buFont typeface="Times" panose="02020603050405020304" pitchFamily="18" charset="0"/>
              <a:buNone/>
              <a:tabLst>
                <a:tab pos="5487988" algn="r"/>
                <a:tab pos="7656513" algn="r"/>
              </a:tabLst>
            </a:pPr>
            <a:r>
              <a:rPr lang="en-US" sz="2200" i="1">
                <a:solidFill>
                  <a:srgbClr val="000000"/>
                </a:solidFill>
              </a:rPr>
              <a:t>	    </a:t>
            </a:r>
            <a:r>
              <a:rPr lang="en-US" sz="2200">
                <a:solidFill>
                  <a:srgbClr val="000000"/>
                </a:solidFill>
              </a:rPr>
              <a:t>Initial investment	$80,000	$60,000</a:t>
            </a:r>
          </a:p>
          <a:p>
            <a:pPr>
              <a:spcBef>
                <a:spcPct val="0"/>
              </a:spcBef>
              <a:buFont typeface="Times" panose="02020603050405020304" pitchFamily="18" charset="0"/>
              <a:buNone/>
              <a:tabLst>
                <a:tab pos="5487988" algn="r"/>
                <a:tab pos="7656513" algn="r"/>
              </a:tabLst>
            </a:pPr>
            <a:r>
              <a:rPr lang="en-US" sz="2200">
                <a:solidFill>
                  <a:srgbClr val="000000"/>
                </a:solidFill>
              </a:rPr>
              <a:t>	    Annual net cash inflows	20,000	16,000</a:t>
            </a:r>
          </a:p>
          <a:p>
            <a:pPr>
              <a:spcBef>
                <a:spcPct val="0"/>
              </a:spcBef>
              <a:buFont typeface="Times" panose="02020603050405020304" pitchFamily="18" charset="0"/>
              <a:buNone/>
              <a:tabLst>
                <a:tab pos="5487988" algn="r"/>
                <a:tab pos="7656513" algn="r"/>
              </a:tabLst>
            </a:pPr>
            <a:r>
              <a:rPr lang="en-US" sz="2200">
                <a:solidFill>
                  <a:srgbClr val="000000"/>
                </a:solidFill>
              </a:rPr>
              <a:t>	    Salvage value	10,000	8,000</a:t>
            </a:r>
          </a:p>
          <a:p>
            <a:pPr>
              <a:buFont typeface="Times" panose="02020603050405020304" pitchFamily="18" charset="0"/>
              <a:buNone/>
              <a:tabLst>
                <a:tab pos="5487988" algn="r"/>
                <a:tab pos="7656513" algn="r"/>
              </a:tabLst>
            </a:pPr>
            <a:r>
              <a:rPr lang="en-US" sz="2200">
                <a:solidFill>
                  <a:srgbClr val="000000"/>
                </a:solidFill>
              </a:rPr>
              <a:t>	The company uses a discount rate of 14% to evaluate projects. Which of the following statements is true?</a:t>
            </a:r>
          </a:p>
          <a:p>
            <a:pPr lvl="1">
              <a:buFont typeface="Wingdings" panose="05000000000000000000" pitchFamily="2" charset="2"/>
              <a:buNone/>
              <a:tabLst>
                <a:tab pos="5487988" algn="r"/>
                <a:tab pos="7656513" algn="r"/>
              </a:tabLst>
            </a:pPr>
            <a:r>
              <a:rPr lang="en-US" sz="2200">
                <a:solidFill>
                  <a:schemeClr val="folHlink"/>
                </a:solidFill>
              </a:rPr>
              <a:t>a. NPV of Project A &gt; NPV of Project B by $5,230</a:t>
            </a:r>
          </a:p>
          <a:p>
            <a:pPr lvl="1">
              <a:buFont typeface="Wingdings" panose="05000000000000000000" pitchFamily="2" charset="2"/>
              <a:buNone/>
              <a:tabLst>
                <a:tab pos="5487988" algn="r"/>
                <a:tab pos="7656513" algn="r"/>
              </a:tabLst>
            </a:pPr>
            <a:r>
              <a:rPr lang="en-US" sz="2200">
                <a:solidFill>
                  <a:srgbClr val="000000"/>
                </a:solidFill>
              </a:rPr>
              <a:t>b. NPV of Project B &gt; NPV of Project A by $5,230</a:t>
            </a:r>
          </a:p>
          <a:p>
            <a:pPr lvl="1">
              <a:buFont typeface="Wingdings" panose="05000000000000000000" pitchFamily="2" charset="2"/>
              <a:buNone/>
              <a:tabLst>
                <a:tab pos="5487988" algn="r"/>
                <a:tab pos="7656513" algn="r"/>
              </a:tabLst>
            </a:pPr>
            <a:r>
              <a:rPr lang="en-US" sz="2200">
                <a:solidFill>
                  <a:schemeClr val="folHlink"/>
                </a:solidFill>
              </a:rPr>
              <a:t>c. NPV of Project A &gt; NPV of Project B by $2,000</a:t>
            </a:r>
          </a:p>
          <a:p>
            <a:pPr lvl="1">
              <a:buFont typeface="Wingdings" panose="05000000000000000000" pitchFamily="2" charset="2"/>
              <a:buNone/>
              <a:tabLst>
                <a:tab pos="5487988" algn="r"/>
                <a:tab pos="7656513" algn="r"/>
              </a:tabLst>
            </a:pPr>
            <a:r>
              <a:rPr lang="en-US" sz="2200">
                <a:solidFill>
                  <a:schemeClr val="folHlink"/>
                </a:solidFill>
              </a:rPr>
              <a:t>d. NPV of Project B &gt; NPV of Project A by $2,000</a:t>
            </a:r>
          </a:p>
        </p:txBody>
      </p:sp>
      <p:graphicFrame>
        <p:nvGraphicFramePr>
          <p:cNvPr id="630788" name="Object 4"/>
          <p:cNvGraphicFramePr>
            <a:graphicFrameLocks noGrp="1"/>
          </p:cNvGraphicFramePr>
          <p:nvPr>
            <p:ph idx="1"/>
          </p:nvPr>
        </p:nvGraphicFramePr>
        <p:xfrm>
          <a:off x="228600" y="228600"/>
          <a:ext cx="8763000" cy="1828800"/>
        </p:xfrm>
        <a:graphic>
          <a:graphicData uri="http://schemas.openxmlformats.org/presentationml/2006/ole">
            <p:oleObj spid="_x0000_s106503" name="Worksheet" r:id="rId4" imgW="4641840" imgH="1122840" progId="Excel.Sheet.8">
              <p:embed/>
            </p:oleObj>
          </a:graphicData>
        </a:graphic>
      </p:graphicFrame>
      <p:sp>
        <p:nvSpPr>
          <p:cNvPr id="630790" name="Oval 6"/>
          <p:cNvSpPr>
            <a:spLocks noChangeArrowheads="1"/>
          </p:cNvSpPr>
          <p:nvPr/>
        </p:nvSpPr>
        <p:spPr bwMode="auto">
          <a:xfrm>
            <a:off x="889000" y="4546600"/>
            <a:ext cx="533400" cy="533400"/>
          </a:xfrm>
          <a:prstGeom prst="ellipse">
            <a:avLst/>
          </a:prstGeom>
          <a:noFill/>
          <a:ln w="50799">
            <a:solidFill>
              <a:srgbClr val="FF0000"/>
            </a:solidFill>
            <a:round/>
            <a:headEnd/>
            <a:tailEnd/>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Tree>
    <p:extLst>
      <p:ext uri="{BB962C8B-B14F-4D97-AF65-F5344CB8AC3E}">
        <p14:creationId xmlns:p14="http://schemas.microsoft.com/office/powerpoint/2010/main" xmlns="" val="3490330535"/>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3458" name="Rectangle 2"/>
          <p:cNvSpPr>
            <a:spLocks noGrp="1" noChangeArrowheads="1"/>
          </p:cNvSpPr>
          <p:nvPr>
            <p:ph type="title"/>
          </p:nvPr>
        </p:nvSpPr>
        <p:spPr>
          <a:xfrm>
            <a:off x="457200" y="381000"/>
            <a:ext cx="8229600" cy="1143000"/>
          </a:xfrm>
          <a:noFill/>
          <a:ln/>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lstStyle/>
          <a:p>
            <a:r>
              <a:rPr lang="en-US"/>
              <a:t>Least Cost Decisions</a:t>
            </a:r>
          </a:p>
        </p:txBody>
      </p:sp>
      <p:sp>
        <p:nvSpPr>
          <p:cNvPr id="403459" name="Rectangle 3"/>
          <p:cNvSpPr>
            <a:spLocks noGrp="1" noChangeArrowheads="1"/>
          </p:cNvSpPr>
          <p:nvPr>
            <p:ph type="body" idx="1"/>
          </p:nvPr>
        </p:nvSpPr>
        <p:spPr>
          <a:xfrm>
            <a:off x="228600" y="1517650"/>
            <a:ext cx="8686800" cy="4654550"/>
          </a:xfrm>
          <a:solidFill>
            <a:schemeClr val="accent2"/>
          </a:solidFill>
          <a:ln w="12700">
            <a:solidFill>
              <a:srgbClr val="000000"/>
            </a:solidFill>
            <a:miter lim="800000"/>
            <a:headEnd/>
            <a:tailEnd/>
          </a:ln>
          <a:effectLst>
            <a:outerShdw dist="35921" dir="2700000" algn="ctr" rotWithShape="0">
              <a:srgbClr val="000000"/>
            </a:outerShdw>
          </a:effectLst>
        </p:spPr>
        <p:txBody>
          <a:bodyPr lIns="90488" tIns="44450" rIns="90488" bIns="44450"/>
          <a:lstStyle/>
          <a:p>
            <a:pPr algn="ctr">
              <a:buFont typeface="Times" panose="02020603050405020304" pitchFamily="18" charset="0"/>
              <a:buNone/>
            </a:pPr>
            <a:r>
              <a:rPr lang="en-US">
                <a:solidFill>
                  <a:srgbClr val="FFFFFF"/>
                </a:solidFill>
                <a:effectLst>
                  <a:outerShdw blurRad="38100" dist="38100" dir="2700000" algn="tl">
                    <a:srgbClr val="000000"/>
                  </a:outerShdw>
                </a:effectLst>
              </a:rPr>
              <a:t>In decisions where revenues are not directly involved, managers should choose the alternative that has the least total cost from a present value perspective.</a:t>
            </a:r>
            <a:br>
              <a:rPr lang="en-US">
                <a:solidFill>
                  <a:srgbClr val="FFFFFF"/>
                </a:solidFill>
                <a:effectLst>
                  <a:outerShdw blurRad="38100" dist="38100" dir="2700000" algn="tl">
                    <a:srgbClr val="000000"/>
                  </a:outerShdw>
                </a:effectLst>
              </a:rPr>
            </a:br>
            <a:endParaRPr lang="en-US">
              <a:solidFill>
                <a:srgbClr val="FFFFFF"/>
              </a:solidFill>
              <a:effectLst>
                <a:outerShdw blurRad="38100" dist="38100" dir="2700000" algn="tl">
                  <a:srgbClr val="000000"/>
                </a:outerShdw>
              </a:effectLst>
            </a:endParaRPr>
          </a:p>
          <a:p>
            <a:pPr algn="ctr">
              <a:spcBef>
                <a:spcPct val="0"/>
              </a:spcBef>
              <a:buFont typeface="Times" panose="02020603050405020304" pitchFamily="18" charset="0"/>
              <a:buNone/>
            </a:pPr>
            <a:r>
              <a:rPr lang="en-US" sz="2800">
                <a:solidFill>
                  <a:srgbClr val="FFFF00"/>
                </a:solidFill>
                <a:effectLst>
                  <a:outerShdw blurRad="38100" dist="38100" dir="2700000" algn="tl">
                    <a:srgbClr val="000000"/>
                  </a:outerShdw>
                </a:effectLst>
              </a:rPr>
              <a:t>Let’s look at the Home Furniture Company</a:t>
            </a:r>
            <a:r>
              <a:rPr lang="en-US" sz="3400">
                <a:solidFill>
                  <a:srgbClr val="FFFF00"/>
                </a:solidFill>
                <a:effectLst>
                  <a:outerShdw blurRad="38100" dist="38100" dir="2700000" algn="tl">
                    <a:srgbClr val="000000"/>
                  </a:outerShdw>
                </a:effectLst>
              </a:rPr>
              <a:t>.</a:t>
            </a:r>
          </a:p>
        </p:txBody>
      </p:sp>
      <p:pic>
        <p:nvPicPr>
          <p:cNvPr id="403460" name="Picture 4" descr="bd05138_"/>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505200" y="4584700"/>
            <a:ext cx="2133600" cy="21209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093770832"/>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5506" name="Rectangle 2"/>
          <p:cNvSpPr>
            <a:spLocks noGrp="1" noChangeArrowheads="1"/>
          </p:cNvSpPr>
          <p:nvPr>
            <p:ph type="title"/>
          </p:nvPr>
        </p:nvSpPr>
        <p:spPr>
          <a:xfrm>
            <a:off x="457200" y="304800"/>
            <a:ext cx="8229600" cy="1143000"/>
          </a:xfrm>
          <a:noFill/>
          <a:ln/>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lstStyle/>
          <a:p>
            <a:r>
              <a:rPr lang="en-US"/>
              <a:t>Least Cost Decisions</a:t>
            </a:r>
          </a:p>
        </p:txBody>
      </p:sp>
      <p:sp>
        <p:nvSpPr>
          <p:cNvPr id="405507" name="Rectangle 3"/>
          <p:cNvSpPr>
            <a:spLocks noGrp="1" noChangeArrowheads="1"/>
          </p:cNvSpPr>
          <p:nvPr>
            <p:ph type="body" idx="1"/>
          </p:nvPr>
        </p:nvSpPr>
        <p:spPr>
          <a:xfrm>
            <a:off x="228600" y="1392238"/>
            <a:ext cx="8686800" cy="2584450"/>
          </a:xfrm>
          <a:solidFill>
            <a:schemeClr val="folHlink"/>
          </a:solidFill>
          <a:ln w="12700">
            <a:solidFill>
              <a:srgbClr val="000000"/>
            </a:solidFill>
            <a:miter lim="800000"/>
            <a:headEnd/>
            <a:tailEnd/>
          </a:ln>
          <a:effectLst>
            <a:outerShdw dist="35921" dir="2700000" algn="ctr" rotWithShape="0">
              <a:srgbClr val="000000"/>
            </a:outerShdw>
          </a:effectLst>
        </p:spPr>
        <p:txBody>
          <a:bodyPr lIns="90488" tIns="44450" rIns="90488" bIns="44450"/>
          <a:lstStyle/>
          <a:p>
            <a:pPr>
              <a:buClr>
                <a:srgbClr val="FFFF00"/>
              </a:buClr>
              <a:buFont typeface="Wingdings" panose="05000000000000000000" pitchFamily="2" charset="2"/>
              <a:buChar char="v"/>
            </a:pPr>
            <a:r>
              <a:rPr lang="en-US" sz="3200">
                <a:effectLst>
                  <a:outerShdw blurRad="38100" dist="38100" dir="2700000" algn="tl">
                    <a:srgbClr val="FFFFFF"/>
                  </a:outerShdw>
                </a:effectLst>
              </a:rPr>
              <a:t>Home Furniture Company is trying to decide whether to overhaul an old delivery truck now or purchase a new one.</a:t>
            </a:r>
          </a:p>
          <a:p>
            <a:pPr>
              <a:buClr>
                <a:srgbClr val="FFFF00"/>
              </a:buClr>
              <a:buFont typeface="Wingdings" panose="05000000000000000000" pitchFamily="2" charset="2"/>
              <a:buChar char="v"/>
            </a:pPr>
            <a:r>
              <a:rPr lang="en-US" sz="3200">
                <a:effectLst>
                  <a:outerShdw blurRad="38100" dist="38100" dir="2700000" algn="tl">
                    <a:srgbClr val="FFFFFF"/>
                  </a:outerShdw>
                </a:effectLst>
              </a:rPr>
              <a:t>The company uses a discount rate of 10%.</a:t>
            </a:r>
          </a:p>
        </p:txBody>
      </p:sp>
      <p:pic>
        <p:nvPicPr>
          <p:cNvPr id="405508" name="Picture 4" descr="bd06573_"/>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2895600" y="4343400"/>
            <a:ext cx="3886200" cy="2276475"/>
          </a:xfrm>
          <a:prstGeom prst="rect">
            <a:avLst/>
          </a:prstGeom>
          <a:noFill/>
          <a:effectLst>
            <a:outerShdw dist="35921" dir="2700000" algn="ctr" rotWithShape="0">
              <a:srgbClr val="000000"/>
            </a:outerShdw>
          </a:effectLst>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266854074"/>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7554" name="Rectangle 1026"/>
          <p:cNvSpPr>
            <a:spLocks noGrp="1" noChangeArrowheads="1"/>
          </p:cNvSpPr>
          <p:nvPr>
            <p:ph type="title"/>
          </p:nvPr>
        </p:nvSpPr>
        <p:spPr>
          <a:xfrm>
            <a:off x="457200" y="304800"/>
            <a:ext cx="8305800" cy="856488"/>
          </a:xfrm>
          <a:noFill/>
          <a:ln/>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lstStyle/>
          <a:p>
            <a:r>
              <a:rPr lang="en-US" dirty="0"/>
              <a:t>Least Cost Decisions</a:t>
            </a:r>
          </a:p>
        </p:txBody>
      </p:sp>
      <p:graphicFrame>
        <p:nvGraphicFramePr>
          <p:cNvPr id="407555" name="Object 1027"/>
          <p:cNvGraphicFramePr>
            <a:graphicFrameLocks/>
          </p:cNvGraphicFramePr>
          <p:nvPr>
            <p:extLst>
              <p:ext uri="{D42A27DB-BD31-4B8C-83A1-F6EECF244321}">
                <p14:modId xmlns:p14="http://schemas.microsoft.com/office/powerpoint/2010/main" xmlns="" val="1855796129"/>
              </p:ext>
            </p:extLst>
          </p:nvPr>
        </p:nvGraphicFramePr>
        <p:xfrm>
          <a:off x="3200400" y="4457700"/>
          <a:ext cx="5805488" cy="1866900"/>
        </p:xfrm>
        <a:graphic>
          <a:graphicData uri="http://schemas.openxmlformats.org/presentationml/2006/ole">
            <p:oleObj spid="_x0000_s107534" name="Worksheet" r:id="rId4" imgW="2171802" imgH="847554" progId="Excel.Sheet.8">
              <p:embed/>
            </p:oleObj>
          </a:graphicData>
        </a:graphic>
      </p:graphicFrame>
      <p:graphicFrame>
        <p:nvGraphicFramePr>
          <p:cNvPr id="407556" name="Object 1028"/>
          <p:cNvGraphicFramePr>
            <a:graphicFrameLocks/>
          </p:cNvGraphicFramePr>
          <p:nvPr>
            <p:extLst>
              <p:ext uri="{D42A27DB-BD31-4B8C-83A1-F6EECF244321}">
                <p14:modId xmlns:p14="http://schemas.microsoft.com/office/powerpoint/2010/main" xmlns="" val="3339326604"/>
              </p:ext>
            </p:extLst>
          </p:nvPr>
        </p:nvGraphicFramePr>
        <p:xfrm>
          <a:off x="598488" y="2057400"/>
          <a:ext cx="5802312" cy="2095500"/>
        </p:xfrm>
        <a:graphic>
          <a:graphicData uri="http://schemas.openxmlformats.org/presentationml/2006/ole">
            <p:oleObj spid="_x0000_s107535" name="Worksheet" r:id="rId5" imgW="2212920" imgH="853560" progId="Excel.Sheet.8">
              <p:embed/>
            </p:oleObj>
          </a:graphicData>
        </a:graphic>
      </p:graphicFrame>
      <p:sp>
        <p:nvSpPr>
          <p:cNvPr id="407557" name="Rectangle 1029"/>
          <p:cNvSpPr>
            <a:spLocks noChangeArrowheads="1"/>
          </p:cNvSpPr>
          <p:nvPr/>
        </p:nvSpPr>
        <p:spPr bwMode="auto">
          <a:xfrm>
            <a:off x="671513" y="1295400"/>
            <a:ext cx="7898958" cy="582211"/>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sz="3200" b="1">
                <a:solidFill>
                  <a:srgbClr val="0000CC"/>
                </a:solidFill>
                <a:effectLst>
                  <a:outerShdw blurRad="38100" dist="38100" dir="2700000" algn="tl">
                    <a:srgbClr val="000000"/>
                  </a:outerShdw>
                </a:effectLst>
                <a:latin typeface="+mn-lt"/>
              </a:rPr>
              <a:t>Here is information about the trucks . . .</a:t>
            </a:r>
          </a:p>
        </p:txBody>
      </p:sp>
    </p:spTree>
    <p:extLst>
      <p:ext uri="{BB962C8B-B14F-4D97-AF65-F5344CB8AC3E}">
        <p14:creationId xmlns:p14="http://schemas.microsoft.com/office/powerpoint/2010/main" xmlns="" val="2156459654"/>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602" name="Rectangle 2"/>
          <p:cNvSpPr>
            <a:spLocks noGrp="1" noChangeArrowheads="1"/>
          </p:cNvSpPr>
          <p:nvPr>
            <p:ph type="title"/>
          </p:nvPr>
        </p:nvSpPr>
        <p:spPr>
          <a:xfrm>
            <a:off x="457200" y="304800"/>
            <a:ext cx="8305800" cy="1143000"/>
          </a:xfrm>
          <a:noFill/>
          <a:ln/>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lstStyle/>
          <a:p>
            <a:r>
              <a:rPr lang="en-US"/>
              <a:t>Least Cost Decisions</a:t>
            </a:r>
          </a:p>
        </p:txBody>
      </p:sp>
      <p:graphicFrame>
        <p:nvGraphicFramePr>
          <p:cNvPr id="409603" name="Object 3"/>
          <p:cNvGraphicFramePr>
            <a:graphicFrameLocks/>
          </p:cNvGraphicFramePr>
          <p:nvPr/>
        </p:nvGraphicFramePr>
        <p:xfrm>
          <a:off x="381000" y="1371600"/>
          <a:ext cx="8502650" cy="2667000"/>
        </p:xfrm>
        <a:graphic>
          <a:graphicData uri="http://schemas.openxmlformats.org/presentationml/2006/ole">
            <p:oleObj spid="_x0000_s108558" name="Worksheet" r:id="rId4" imgW="4043520" imgH="1417680" progId="Excel.Sheet.8">
              <p:embed/>
            </p:oleObj>
          </a:graphicData>
        </a:graphic>
      </p:graphicFrame>
      <p:graphicFrame>
        <p:nvGraphicFramePr>
          <p:cNvPr id="409604" name="Object 4"/>
          <p:cNvGraphicFramePr>
            <a:graphicFrameLocks/>
          </p:cNvGraphicFramePr>
          <p:nvPr/>
        </p:nvGraphicFramePr>
        <p:xfrm>
          <a:off x="381000" y="4191000"/>
          <a:ext cx="8520113" cy="2362200"/>
        </p:xfrm>
        <a:graphic>
          <a:graphicData uri="http://schemas.openxmlformats.org/presentationml/2006/ole">
            <p:oleObj spid="_x0000_s108559" name="Worksheet" r:id="rId5" imgW="4091040" imgH="1265400" progId="Excel.Sheet.8">
              <p:embed/>
            </p:oleObj>
          </a:graphicData>
        </a:graphic>
      </p:graphicFrame>
    </p:spTree>
    <p:extLst>
      <p:ext uri="{BB962C8B-B14F-4D97-AF65-F5344CB8AC3E}">
        <p14:creationId xmlns:p14="http://schemas.microsoft.com/office/powerpoint/2010/main" xmlns="" val="3681207869"/>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411650" name="Rectangle 2"/>
          <p:cNvSpPr>
            <a:spLocks noGrp="1" noChangeArrowheads="1"/>
          </p:cNvSpPr>
          <p:nvPr>
            <p:ph type="title"/>
          </p:nvPr>
        </p:nvSpPr>
        <p:spPr>
          <a:noFill/>
          <a:ln/>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lstStyle/>
          <a:p>
            <a:r>
              <a:rPr lang="en-US"/>
              <a:t>Least Cost Decisions</a:t>
            </a:r>
          </a:p>
        </p:txBody>
      </p:sp>
      <p:sp>
        <p:nvSpPr>
          <p:cNvPr id="411651" name="Rectangle 3"/>
          <p:cNvSpPr>
            <a:spLocks noGrp="1" noChangeArrowheads="1"/>
          </p:cNvSpPr>
          <p:nvPr>
            <p:ph type="body" idx="1"/>
          </p:nvPr>
        </p:nvSpPr>
        <p:spPr>
          <a:xfrm>
            <a:off x="914400" y="1676400"/>
            <a:ext cx="7696200" cy="91440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pPr algn="ctr">
              <a:buFont typeface="Times" panose="02020603050405020304" pitchFamily="18" charset="0"/>
              <a:buNone/>
            </a:pPr>
            <a:r>
              <a:rPr lang="en-US" sz="2800"/>
              <a:t>Home Furniture should purchase the new truck.</a:t>
            </a:r>
          </a:p>
        </p:txBody>
      </p:sp>
      <p:graphicFrame>
        <p:nvGraphicFramePr>
          <p:cNvPr id="411652" name="Object 4"/>
          <p:cNvGraphicFramePr>
            <a:graphicFrameLocks/>
          </p:cNvGraphicFramePr>
          <p:nvPr/>
        </p:nvGraphicFramePr>
        <p:xfrm>
          <a:off x="1371600" y="2562225"/>
          <a:ext cx="6491288" cy="3533775"/>
        </p:xfrm>
        <a:graphic>
          <a:graphicData uri="http://schemas.openxmlformats.org/presentationml/2006/ole">
            <p:oleObj spid="_x0000_s109575" name="Worksheet" r:id="rId4" imgW="2654280" imgH="1501200" progId="Excel.Sheet.8">
              <p:embed/>
            </p:oleObj>
          </a:graphicData>
        </a:graphic>
      </p:graphicFrame>
    </p:spTree>
    <p:extLst>
      <p:ext uri="{BB962C8B-B14F-4D97-AF65-F5344CB8AC3E}">
        <p14:creationId xmlns:p14="http://schemas.microsoft.com/office/powerpoint/2010/main" xmlns="" val="56365989"/>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nodeType="afterEffect">
                                  <p:stCondLst>
                                    <p:cond delay="0"/>
                                  </p:stCondLst>
                                  <p:childTnLst>
                                    <p:set>
                                      <p:cBhvr>
                                        <p:cTn id="6" dur="1" fill="hold">
                                          <p:stCondLst>
                                            <p:cond delay="0"/>
                                          </p:stCondLst>
                                        </p:cTn>
                                        <p:tgtEl>
                                          <p:spTgt spid="411652"/>
                                        </p:tgtEl>
                                        <p:attrNameLst>
                                          <p:attrName>style.visibility</p:attrName>
                                        </p:attrNameLst>
                                      </p:cBhvr>
                                      <p:to>
                                        <p:strVal val="visible"/>
                                      </p:to>
                                    </p:set>
                                    <p:animEffect transition="in" filter="wipe(up)">
                                      <p:cBhvr>
                                        <p:cTn id="7" dur="500"/>
                                        <p:tgtEl>
                                          <p:spTgt spid="4116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13698" name="Rectangle 2"/>
          <p:cNvSpPr>
            <a:spLocks noGrp="1" noChangeArrowheads="1"/>
          </p:cNvSpPr>
          <p:nvPr>
            <p:ph type="title"/>
          </p:nvPr>
        </p:nvSpPr>
        <p:spPr>
          <a:xfrm>
            <a:off x="457200" y="304800"/>
            <a:ext cx="8305800" cy="1143000"/>
          </a:xfrm>
          <a:noFill/>
          <a:ln/>
          <a:extLst>
            <a:ext uri="{91240B29-F687-4F45-9708-019B960494DF}">
              <a14:hiddenLine xmlns:a14="http://schemas.microsoft.com/office/drawing/2010/main" xmlns="" w="12699">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lstStyle/>
          <a:p>
            <a:r>
              <a:rPr lang="en-US"/>
              <a:t>Quick Check </a:t>
            </a:r>
            <a:r>
              <a:rPr lang="en-US" sz="3200">
                <a:sym typeface="Wingdings" panose="05000000000000000000" pitchFamily="2" charset="2"/>
              </a:rPr>
              <a:t></a:t>
            </a:r>
          </a:p>
        </p:txBody>
      </p:sp>
      <p:sp>
        <p:nvSpPr>
          <p:cNvPr id="413699" name="Rectangle 3"/>
          <p:cNvSpPr>
            <a:spLocks noGrp="1" noChangeArrowheads="1"/>
          </p:cNvSpPr>
          <p:nvPr>
            <p:ph type="body" idx="4294967295"/>
          </p:nvPr>
        </p:nvSpPr>
        <p:spPr>
          <a:xfrm>
            <a:off x="508000" y="1371600"/>
            <a:ext cx="8153400" cy="5105400"/>
          </a:xfrm>
          <a:solidFill>
            <a:schemeClr val="bg1"/>
          </a:solidFill>
          <a:ln w="12699">
            <a:solidFill>
              <a:srgbClr val="000000"/>
            </a:solidFill>
            <a:miter lim="800000"/>
            <a:headEnd/>
            <a:tailEnd/>
          </a:ln>
          <a:effectLst>
            <a:outerShdw dist="35921" dir="2700000" algn="ctr" rotWithShape="0">
              <a:srgbClr val="000000"/>
            </a:outerShdw>
          </a:effectLst>
        </p:spPr>
        <p:txBody>
          <a:bodyPr lIns="90488" tIns="44450" rIns="90488" bIns="44450"/>
          <a:lstStyle/>
          <a:p>
            <a:pPr>
              <a:buFont typeface="Times" panose="02020603050405020304" pitchFamily="18" charset="0"/>
              <a:buNone/>
              <a:tabLst>
                <a:tab pos="5487988" algn="r"/>
                <a:tab pos="7656513" algn="r"/>
              </a:tabLst>
            </a:pPr>
            <a:r>
              <a:rPr lang="en-US" sz="2600">
                <a:effectLst>
                  <a:outerShdw blurRad="38100" dist="38100" dir="2700000" algn="tl">
                    <a:srgbClr val="FFFFFF"/>
                  </a:outerShdw>
                </a:effectLst>
              </a:rPr>
              <a:t> </a:t>
            </a:r>
            <a:r>
              <a:rPr lang="en-US" sz="2200">
                <a:effectLst>
                  <a:outerShdw blurRad="38100" dist="38100" dir="2700000" algn="tl">
                    <a:srgbClr val="FFFFFF"/>
                  </a:outerShdw>
                </a:effectLst>
              </a:rPr>
              <a:t>	</a:t>
            </a:r>
            <a:r>
              <a:rPr lang="en-US" sz="2600">
                <a:effectLst>
                  <a:outerShdw blurRad="38100" dist="38100" dir="2700000" algn="tl">
                    <a:srgbClr val="FFFFFF"/>
                  </a:outerShdw>
                </a:effectLst>
              </a:rPr>
              <a:t>Bay Architects is considering a drafting machine that would cost $100,000, last four years, and provide annual cash savings of $10,000 and considerable intangible benefits each year. How large (in cash terms) would the intangible benefits have to be per year to justify investing in the machine if the discount rate is 14%?</a:t>
            </a:r>
          </a:p>
          <a:p>
            <a:pPr lvl="1">
              <a:buFont typeface="Wingdings" panose="05000000000000000000" pitchFamily="2" charset="2"/>
              <a:buNone/>
              <a:tabLst>
                <a:tab pos="5487988" algn="r"/>
                <a:tab pos="7656513" algn="r"/>
              </a:tabLst>
            </a:pPr>
            <a:r>
              <a:rPr lang="en-US">
                <a:effectLst>
                  <a:outerShdw blurRad="38100" dist="38100" dir="2700000" algn="tl">
                    <a:srgbClr val="FFFFFF"/>
                  </a:outerShdw>
                </a:effectLst>
              </a:rPr>
              <a:t>a. $15,000</a:t>
            </a:r>
          </a:p>
          <a:p>
            <a:pPr lvl="1">
              <a:buFont typeface="Wingdings" panose="05000000000000000000" pitchFamily="2" charset="2"/>
              <a:buNone/>
              <a:tabLst>
                <a:tab pos="5487988" algn="r"/>
                <a:tab pos="7656513" algn="r"/>
              </a:tabLst>
            </a:pPr>
            <a:r>
              <a:rPr lang="en-US">
                <a:effectLst>
                  <a:outerShdw blurRad="38100" dist="38100" dir="2700000" algn="tl">
                    <a:srgbClr val="FFFFFF"/>
                  </a:outerShdw>
                </a:effectLst>
              </a:rPr>
              <a:t>b. $90,000</a:t>
            </a:r>
          </a:p>
          <a:p>
            <a:pPr lvl="1">
              <a:buFont typeface="Wingdings" panose="05000000000000000000" pitchFamily="2" charset="2"/>
              <a:buNone/>
              <a:tabLst>
                <a:tab pos="5487988" algn="r"/>
                <a:tab pos="7656513" algn="r"/>
              </a:tabLst>
            </a:pPr>
            <a:r>
              <a:rPr lang="en-US">
                <a:effectLst>
                  <a:outerShdw blurRad="38100" dist="38100" dir="2700000" algn="tl">
                    <a:srgbClr val="FFFFFF"/>
                  </a:outerShdw>
                </a:effectLst>
              </a:rPr>
              <a:t>c. $24,317</a:t>
            </a:r>
          </a:p>
          <a:p>
            <a:pPr lvl="1">
              <a:buFont typeface="Wingdings" panose="05000000000000000000" pitchFamily="2" charset="2"/>
              <a:buNone/>
              <a:tabLst>
                <a:tab pos="5487988" algn="r"/>
                <a:tab pos="7656513" algn="r"/>
              </a:tabLst>
            </a:pPr>
            <a:r>
              <a:rPr lang="en-US">
                <a:effectLst>
                  <a:outerShdw blurRad="38100" dist="38100" dir="2700000" algn="tl">
                    <a:srgbClr val="FFFFFF"/>
                  </a:outerShdw>
                </a:effectLst>
              </a:rPr>
              <a:t>d. $60,000</a:t>
            </a:r>
            <a:endParaRPr lang="en-US" sz="2200">
              <a:effectLst>
                <a:outerShdw blurRad="38100" dist="38100" dir="2700000" algn="tl">
                  <a:srgbClr val="FFFFFF"/>
                </a:outerShdw>
              </a:effectLst>
            </a:endParaRPr>
          </a:p>
        </p:txBody>
      </p:sp>
    </p:spTree>
    <p:extLst>
      <p:ext uri="{BB962C8B-B14F-4D97-AF65-F5344CB8AC3E}">
        <p14:creationId xmlns:p14="http://schemas.microsoft.com/office/powerpoint/2010/main" xmlns="" val="3088121162"/>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34882" name="Rectangle 2"/>
          <p:cNvSpPr>
            <a:spLocks noGrp="1" noChangeArrowheads="1"/>
          </p:cNvSpPr>
          <p:nvPr>
            <p:ph type="title"/>
          </p:nvPr>
        </p:nvSpPr>
        <p:spPr>
          <a:noFill/>
          <a:ln/>
          <a:extLst>
            <a:ext uri="{91240B29-F687-4F45-9708-019B960494DF}">
              <a14:hiddenLine xmlns:a14="http://schemas.microsoft.com/office/drawing/2010/main" xmlns="" w="12699">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lstStyle/>
          <a:p>
            <a:r>
              <a:rPr lang="en-US"/>
              <a:t>Quick Check </a:t>
            </a:r>
            <a:r>
              <a:rPr lang="en-US" sz="3200">
                <a:sym typeface="Wingdings" panose="05000000000000000000" pitchFamily="2" charset="2"/>
              </a:rPr>
              <a:t></a:t>
            </a:r>
          </a:p>
        </p:txBody>
      </p:sp>
      <p:sp>
        <p:nvSpPr>
          <p:cNvPr id="634883" name="Rectangle 3"/>
          <p:cNvSpPr>
            <a:spLocks noGrp="1" noChangeArrowheads="1"/>
          </p:cNvSpPr>
          <p:nvPr>
            <p:ph type="body" idx="4294967295"/>
          </p:nvPr>
        </p:nvSpPr>
        <p:spPr>
          <a:xfrm>
            <a:off x="508000" y="1371600"/>
            <a:ext cx="8153400" cy="5105400"/>
          </a:xfrm>
          <a:solidFill>
            <a:schemeClr val="bg1"/>
          </a:solidFill>
          <a:ln w="12699">
            <a:solidFill>
              <a:srgbClr val="000000"/>
            </a:solidFill>
            <a:miter lim="800000"/>
            <a:headEnd/>
            <a:tailEnd/>
          </a:ln>
          <a:effectLst>
            <a:outerShdw dist="35921" dir="2700000" algn="ctr" rotWithShape="0">
              <a:srgbClr val="000000"/>
            </a:outerShdw>
          </a:effectLst>
        </p:spPr>
        <p:txBody>
          <a:bodyPr lIns="90488" tIns="44450" rIns="90488" bIns="44450"/>
          <a:lstStyle/>
          <a:p>
            <a:pPr>
              <a:buFont typeface="Times" panose="02020603050405020304" pitchFamily="18" charset="0"/>
              <a:buNone/>
              <a:tabLst>
                <a:tab pos="5487988" algn="r"/>
                <a:tab pos="7656513" algn="r"/>
              </a:tabLst>
            </a:pPr>
            <a:r>
              <a:rPr lang="en-US" sz="2600">
                <a:effectLst>
                  <a:outerShdw blurRad="38100" dist="38100" dir="2700000" algn="tl">
                    <a:srgbClr val="FFFFFF"/>
                  </a:outerShdw>
                </a:effectLst>
              </a:rPr>
              <a:t> </a:t>
            </a:r>
            <a:r>
              <a:rPr lang="en-US" sz="2200">
                <a:effectLst>
                  <a:outerShdw blurRad="38100" dist="38100" dir="2700000" algn="tl">
                    <a:srgbClr val="FFFFFF"/>
                  </a:outerShdw>
                </a:effectLst>
              </a:rPr>
              <a:t>	</a:t>
            </a:r>
            <a:r>
              <a:rPr lang="en-US" sz="2600">
                <a:effectLst>
                  <a:outerShdw blurRad="38100" dist="38100" dir="2700000" algn="tl">
                    <a:srgbClr val="FFFFFF"/>
                  </a:outerShdw>
                </a:effectLst>
              </a:rPr>
              <a:t>Bay Architects is considering a drafting machine that would cost $100,000, last four years, and provide annual cash savings of $10,000 and considerable intangible benefits each year. How large (in cash terms) would the intangible benefits have to be per year to justify investing in the machine if the discount rate is 14%?</a:t>
            </a:r>
          </a:p>
          <a:p>
            <a:pPr lvl="1">
              <a:buFont typeface="Wingdings" panose="05000000000000000000" pitchFamily="2" charset="2"/>
              <a:buNone/>
              <a:tabLst>
                <a:tab pos="5487988" algn="r"/>
                <a:tab pos="7656513" algn="r"/>
              </a:tabLst>
            </a:pPr>
            <a:r>
              <a:rPr lang="en-US">
                <a:solidFill>
                  <a:schemeClr val="folHlink"/>
                </a:solidFill>
                <a:effectLst>
                  <a:outerShdw blurRad="38100" dist="38100" dir="2700000" algn="tl">
                    <a:srgbClr val="000000"/>
                  </a:outerShdw>
                </a:effectLst>
              </a:rPr>
              <a:t>a. $15,000</a:t>
            </a:r>
          </a:p>
          <a:p>
            <a:pPr lvl="1">
              <a:buFont typeface="Wingdings" panose="05000000000000000000" pitchFamily="2" charset="2"/>
              <a:buNone/>
              <a:tabLst>
                <a:tab pos="5487988" algn="r"/>
                <a:tab pos="7656513" algn="r"/>
              </a:tabLst>
            </a:pPr>
            <a:r>
              <a:rPr lang="en-US">
                <a:solidFill>
                  <a:schemeClr val="folHlink"/>
                </a:solidFill>
                <a:effectLst>
                  <a:outerShdw blurRad="38100" dist="38100" dir="2700000" algn="tl">
                    <a:srgbClr val="000000"/>
                  </a:outerShdw>
                </a:effectLst>
              </a:rPr>
              <a:t>b. $90,000</a:t>
            </a:r>
          </a:p>
          <a:p>
            <a:pPr lvl="1">
              <a:buFont typeface="Wingdings" panose="05000000000000000000" pitchFamily="2" charset="2"/>
              <a:buNone/>
              <a:tabLst>
                <a:tab pos="5487988" algn="r"/>
                <a:tab pos="7656513" algn="r"/>
              </a:tabLst>
            </a:pPr>
            <a:r>
              <a:rPr lang="en-US">
                <a:effectLst>
                  <a:outerShdw blurRad="38100" dist="38100" dir="2700000" algn="tl">
                    <a:srgbClr val="FFFFFF"/>
                  </a:outerShdw>
                </a:effectLst>
              </a:rPr>
              <a:t>c. $24,317</a:t>
            </a:r>
          </a:p>
          <a:p>
            <a:pPr lvl="1">
              <a:buFont typeface="Wingdings" panose="05000000000000000000" pitchFamily="2" charset="2"/>
              <a:buNone/>
              <a:tabLst>
                <a:tab pos="5487988" algn="r"/>
                <a:tab pos="7656513" algn="r"/>
              </a:tabLst>
            </a:pPr>
            <a:r>
              <a:rPr lang="en-US">
                <a:solidFill>
                  <a:schemeClr val="folHlink"/>
                </a:solidFill>
                <a:effectLst>
                  <a:outerShdw blurRad="38100" dist="38100" dir="2700000" algn="tl">
                    <a:srgbClr val="000000"/>
                  </a:outerShdw>
                </a:effectLst>
              </a:rPr>
              <a:t>d. $60,000</a:t>
            </a:r>
            <a:endParaRPr lang="en-US" sz="2200">
              <a:solidFill>
                <a:schemeClr val="folHlink"/>
              </a:solidFill>
              <a:effectLst>
                <a:outerShdw blurRad="38100" dist="38100" dir="2700000" algn="tl">
                  <a:srgbClr val="000000"/>
                </a:outerShdw>
              </a:effectLst>
            </a:endParaRPr>
          </a:p>
        </p:txBody>
      </p:sp>
      <p:sp>
        <p:nvSpPr>
          <p:cNvPr id="634884" name="Oval 4"/>
          <p:cNvSpPr>
            <a:spLocks noChangeArrowheads="1"/>
          </p:cNvSpPr>
          <p:nvPr/>
        </p:nvSpPr>
        <p:spPr bwMode="auto">
          <a:xfrm>
            <a:off x="914400" y="5257800"/>
            <a:ext cx="533400" cy="457200"/>
          </a:xfrm>
          <a:prstGeom prst="ellipse">
            <a:avLst/>
          </a:prstGeom>
          <a:noFill/>
          <a:ln w="50799">
            <a:solidFill>
              <a:srgbClr val="FF0000"/>
            </a:solidFill>
            <a:round/>
            <a:headEnd/>
            <a:tailEnd/>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aphicFrame>
        <p:nvGraphicFramePr>
          <p:cNvPr id="634885" name="Object 5"/>
          <p:cNvGraphicFramePr>
            <a:graphicFrameLocks/>
          </p:cNvGraphicFramePr>
          <p:nvPr/>
        </p:nvGraphicFramePr>
        <p:xfrm>
          <a:off x="101600" y="381000"/>
          <a:ext cx="8926513" cy="2103438"/>
        </p:xfrm>
        <a:graphic>
          <a:graphicData uri="http://schemas.openxmlformats.org/presentationml/2006/ole">
            <p:oleObj spid="_x0000_s110604" name="Worksheet" r:id="rId4" imgW="4553640" imgH="1119960" progId="Excel.Sheet.8">
              <p:embed/>
            </p:oleObj>
          </a:graphicData>
        </a:graphic>
      </p:graphicFrame>
      <p:sp>
        <p:nvSpPr>
          <p:cNvPr id="634886" name="Text Box 6"/>
          <p:cNvSpPr txBox="1">
            <a:spLocks noChangeArrowheads="1"/>
          </p:cNvSpPr>
          <p:nvPr/>
        </p:nvSpPr>
        <p:spPr bwMode="auto">
          <a:xfrm>
            <a:off x="2895600" y="2514600"/>
            <a:ext cx="4343400" cy="531813"/>
          </a:xfrm>
          <a:prstGeom prst="rect">
            <a:avLst/>
          </a:prstGeom>
          <a:solidFill>
            <a:srgbClr val="CC9900"/>
          </a:solidFill>
          <a:ln w="12700">
            <a:solidFill>
              <a:srgbClr val="000000"/>
            </a:solidFill>
            <a:miter lim="800000"/>
            <a:headEnd/>
            <a:tailEnd/>
          </a:ln>
          <a:effectLst>
            <a:prstShdw prst="shdw17" dist="17961" dir="2700000">
              <a:srgbClr val="000000"/>
            </a:prstShdw>
          </a:effectLst>
        </p:spPr>
        <p:txBody>
          <a:bodyPr>
            <a:spAutoFit/>
          </a:bodyPr>
          <a:lstStyle/>
          <a:p>
            <a:pPr>
              <a:spcBef>
                <a:spcPct val="50000"/>
              </a:spcBef>
            </a:pPr>
            <a:r>
              <a:rPr lang="en-US" sz="2800">
                <a:solidFill>
                  <a:srgbClr val="663300"/>
                </a:solidFill>
                <a:effectLst>
                  <a:outerShdw blurRad="38100" dist="38100" dir="2700000" algn="tl">
                    <a:srgbClr val="000000"/>
                  </a:outerShdw>
                </a:effectLst>
              </a:rPr>
              <a:t>$70,860</a:t>
            </a:r>
            <a:r>
              <a:rPr lang="en-US" sz="2800">
                <a:solidFill>
                  <a:srgbClr val="663300"/>
                </a:solidFill>
                <a:effectLst>
                  <a:outerShdw blurRad="38100" dist="38100" dir="2700000" algn="tl">
                    <a:srgbClr val="000000"/>
                  </a:outerShdw>
                </a:effectLst>
                <a:cs typeface="Arial" panose="020B0604020202020204" pitchFamily="34" charset="0"/>
              </a:rPr>
              <a:t>/</a:t>
            </a:r>
            <a:r>
              <a:rPr lang="en-US" sz="2800">
                <a:solidFill>
                  <a:srgbClr val="663300"/>
                </a:solidFill>
                <a:effectLst>
                  <a:outerShdw blurRad="38100" dist="38100" dir="2700000" algn="tl">
                    <a:srgbClr val="000000"/>
                  </a:outerShdw>
                </a:effectLst>
              </a:rPr>
              <a:t>2.914 = $24,317</a:t>
            </a:r>
          </a:p>
        </p:txBody>
      </p:sp>
      <p:graphicFrame>
        <p:nvGraphicFramePr>
          <p:cNvPr id="634887" name="Object 7"/>
          <p:cNvGraphicFramePr>
            <a:graphicFrameLocks/>
          </p:cNvGraphicFramePr>
          <p:nvPr/>
        </p:nvGraphicFramePr>
        <p:xfrm>
          <a:off x="88900" y="3048000"/>
          <a:ext cx="8926513" cy="2103438"/>
        </p:xfrm>
        <a:graphic>
          <a:graphicData uri="http://schemas.openxmlformats.org/presentationml/2006/ole">
            <p:oleObj spid="_x0000_s110605" name="Worksheet" r:id="rId5" imgW="4553640" imgH="1119960" progId="Excel.Sheet.8">
              <p:embed/>
            </p:oleObj>
          </a:graphicData>
        </a:graphic>
      </p:graphicFrame>
    </p:spTree>
    <p:extLst>
      <p:ext uri="{BB962C8B-B14F-4D97-AF65-F5344CB8AC3E}">
        <p14:creationId xmlns:p14="http://schemas.microsoft.com/office/powerpoint/2010/main" xmlns="" val="4268283101"/>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634884"/>
                                        </p:tgtEl>
                                        <p:attrNameLst>
                                          <p:attrName>style.visibility</p:attrName>
                                        </p:attrNameLst>
                                      </p:cBhvr>
                                      <p:to>
                                        <p:strVal val="visible"/>
                                      </p:to>
                                    </p:set>
                                    <p:anim calcmode="lin" valueType="num">
                                      <p:cBhvr additive="base">
                                        <p:cTn id="7" dur="500" fill="hold"/>
                                        <p:tgtEl>
                                          <p:spTgt spid="634884"/>
                                        </p:tgtEl>
                                        <p:attrNameLst>
                                          <p:attrName>ppt_x</p:attrName>
                                        </p:attrNameLst>
                                      </p:cBhvr>
                                      <p:tavLst>
                                        <p:tav tm="0">
                                          <p:val>
                                            <p:strVal val="0-#ppt_w/2"/>
                                          </p:val>
                                        </p:tav>
                                        <p:tav tm="100000">
                                          <p:val>
                                            <p:strVal val="#ppt_x"/>
                                          </p:val>
                                        </p:tav>
                                      </p:tavLst>
                                    </p:anim>
                                    <p:anim calcmode="lin" valueType="num">
                                      <p:cBhvr additive="base">
                                        <p:cTn id="8" dur="500" fill="hold"/>
                                        <p:tgtEl>
                                          <p:spTgt spid="634884"/>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2" presetClass="entr" presetSubtype="1" fill="hold" nodeType="afterEffect">
                                  <p:stCondLst>
                                    <p:cond delay="0"/>
                                  </p:stCondLst>
                                  <p:childTnLst>
                                    <p:set>
                                      <p:cBhvr>
                                        <p:cTn id="11" dur="1" fill="hold">
                                          <p:stCondLst>
                                            <p:cond delay="0"/>
                                          </p:stCondLst>
                                        </p:cTn>
                                        <p:tgtEl>
                                          <p:spTgt spid="634885"/>
                                        </p:tgtEl>
                                        <p:attrNameLst>
                                          <p:attrName>style.visibility</p:attrName>
                                        </p:attrNameLst>
                                      </p:cBhvr>
                                      <p:to>
                                        <p:strVal val="visible"/>
                                      </p:to>
                                    </p:set>
                                    <p:animEffect transition="in" filter="wipe(up)">
                                      <p:cBhvr>
                                        <p:cTn id="12" dur="500"/>
                                        <p:tgtEl>
                                          <p:spTgt spid="634885"/>
                                        </p:tgtEl>
                                      </p:cBhvr>
                                    </p:animEffect>
                                  </p:childTnLst>
                                </p:cTn>
                              </p:par>
                            </p:childTnLst>
                          </p:cTn>
                        </p:par>
                        <p:par>
                          <p:cTn id="13" fill="hold" nodeType="afterGroup">
                            <p:stCondLst>
                              <p:cond delay="1000"/>
                            </p:stCondLst>
                            <p:childTnLst>
                              <p:par>
                                <p:cTn id="14" presetID="2" presetClass="entr" presetSubtype="8" fill="hold" grpId="0" nodeType="afterEffect">
                                  <p:stCondLst>
                                    <p:cond delay="0"/>
                                  </p:stCondLst>
                                  <p:childTnLst>
                                    <p:set>
                                      <p:cBhvr>
                                        <p:cTn id="15" dur="1" fill="hold">
                                          <p:stCondLst>
                                            <p:cond delay="0"/>
                                          </p:stCondLst>
                                        </p:cTn>
                                        <p:tgtEl>
                                          <p:spTgt spid="634886"/>
                                        </p:tgtEl>
                                        <p:attrNameLst>
                                          <p:attrName>style.visibility</p:attrName>
                                        </p:attrNameLst>
                                      </p:cBhvr>
                                      <p:to>
                                        <p:strVal val="visible"/>
                                      </p:to>
                                    </p:set>
                                    <p:anim calcmode="lin" valueType="num">
                                      <p:cBhvr additive="base">
                                        <p:cTn id="16" dur="500" fill="hold"/>
                                        <p:tgtEl>
                                          <p:spTgt spid="634886"/>
                                        </p:tgtEl>
                                        <p:attrNameLst>
                                          <p:attrName>ppt_x</p:attrName>
                                        </p:attrNameLst>
                                      </p:cBhvr>
                                      <p:tavLst>
                                        <p:tav tm="0">
                                          <p:val>
                                            <p:strVal val="0-#ppt_w/2"/>
                                          </p:val>
                                        </p:tav>
                                        <p:tav tm="100000">
                                          <p:val>
                                            <p:strVal val="#ppt_x"/>
                                          </p:val>
                                        </p:tav>
                                      </p:tavLst>
                                    </p:anim>
                                    <p:anim calcmode="lin" valueType="num">
                                      <p:cBhvr additive="base">
                                        <p:cTn id="17" dur="500" fill="hold"/>
                                        <p:tgtEl>
                                          <p:spTgt spid="634886"/>
                                        </p:tgtEl>
                                        <p:attrNameLst>
                                          <p:attrName>ppt_y</p:attrName>
                                        </p:attrNameLst>
                                      </p:cBhvr>
                                      <p:tavLst>
                                        <p:tav tm="0">
                                          <p:val>
                                            <p:strVal val="#ppt_y"/>
                                          </p:val>
                                        </p:tav>
                                        <p:tav tm="100000">
                                          <p:val>
                                            <p:strVal val="#ppt_y"/>
                                          </p:val>
                                        </p:tav>
                                      </p:tavLst>
                                    </p:anim>
                                  </p:childTnLst>
                                </p:cTn>
                              </p:par>
                            </p:childTnLst>
                          </p:cTn>
                        </p:par>
                        <p:par>
                          <p:cTn id="18" fill="hold" nodeType="afterGroup">
                            <p:stCondLst>
                              <p:cond delay="1500"/>
                            </p:stCondLst>
                            <p:childTnLst>
                              <p:par>
                                <p:cTn id="19" presetID="22" presetClass="entr" presetSubtype="1" fill="hold" nodeType="afterEffect">
                                  <p:stCondLst>
                                    <p:cond delay="0"/>
                                  </p:stCondLst>
                                  <p:childTnLst>
                                    <p:set>
                                      <p:cBhvr>
                                        <p:cTn id="20" dur="1" fill="hold">
                                          <p:stCondLst>
                                            <p:cond delay="0"/>
                                          </p:stCondLst>
                                        </p:cTn>
                                        <p:tgtEl>
                                          <p:spTgt spid="634887"/>
                                        </p:tgtEl>
                                        <p:attrNameLst>
                                          <p:attrName>style.visibility</p:attrName>
                                        </p:attrNameLst>
                                      </p:cBhvr>
                                      <p:to>
                                        <p:strVal val="visible"/>
                                      </p:to>
                                    </p:set>
                                    <p:animEffect transition="in" filter="wipe(up)">
                                      <p:cBhvr>
                                        <p:cTn id="21" dur="500"/>
                                        <p:tgtEl>
                                          <p:spTgt spid="6348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884" grpId="0" animBg="1"/>
      <p:bldP spid="634886" grpId="0" animBg="1" autoUpdateAnimBg="0"/>
    </p:bld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17794" name="Rectangle 2"/>
          <p:cNvSpPr>
            <a:spLocks noGrp="1" noChangeArrowheads="1"/>
          </p:cNvSpPr>
          <p:nvPr>
            <p:ph type="title"/>
          </p:nvPr>
        </p:nvSpPr>
        <p:spPr>
          <a:xfrm>
            <a:off x="457200" y="457200"/>
            <a:ext cx="8686800" cy="683450"/>
          </a:xfrm>
          <a:noFill/>
          <a:ln/>
        </p:spPr>
        <p:txBody>
          <a:bodyPr>
            <a:normAutofit fontScale="90000"/>
          </a:bodyPr>
          <a:lstStyle/>
          <a:p>
            <a:r>
              <a:rPr lang="en-US" dirty="0"/>
              <a:t>Uncertain Cash Flows – An Example</a:t>
            </a:r>
          </a:p>
        </p:txBody>
      </p:sp>
      <p:sp>
        <p:nvSpPr>
          <p:cNvPr id="417795" name="Rectangle 3"/>
          <p:cNvSpPr>
            <a:spLocks noChangeArrowheads="1"/>
          </p:cNvSpPr>
          <p:nvPr/>
        </p:nvSpPr>
        <p:spPr bwMode="auto">
          <a:xfrm>
            <a:off x="228600" y="1392238"/>
            <a:ext cx="8686800" cy="3789362"/>
          </a:xfrm>
          <a:prstGeom prst="rect">
            <a:avLst/>
          </a:prstGeom>
          <a:solidFill>
            <a:schemeClr val="folHlink"/>
          </a:solidFill>
          <a:ln w="12700">
            <a:solidFill>
              <a:srgbClr val="000000"/>
            </a:solidFill>
            <a:miter lim="800000"/>
            <a:headEnd/>
            <a:tailEnd/>
          </a:ln>
          <a:effectLst>
            <a:outerShdw dist="35921" dir="2700000" algn="ctr" rotWithShape="0">
              <a:srgbClr val="000000"/>
            </a:outerShdw>
          </a:effectLst>
        </p:spPr>
        <p:txBody>
          <a:bodyPr lIns="90488" tIns="44450" rIns="90488" bIns="44450"/>
          <a:lstStyle>
            <a:lvl1pPr marL="342900" indent="-342900">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eaLnBrk="1" hangingPunct="1">
              <a:spcBef>
                <a:spcPct val="20000"/>
              </a:spcBef>
              <a:buClr>
                <a:srgbClr val="FFFF00"/>
              </a:buClr>
              <a:buFont typeface="Wingdings" panose="05000000000000000000" pitchFamily="2" charset="2"/>
              <a:buChar char="v"/>
            </a:pPr>
            <a:r>
              <a:rPr lang="en-US" sz="2800">
                <a:effectLst>
                  <a:outerShdw blurRad="38100" dist="38100" dir="2700000" algn="tl">
                    <a:srgbClr val="FFFFFF"/>
                  </a:outerShdw>
                </a:effectLst>
                <a:latin typeface="Arial" panose="020B0604020202020204" pitchFamily="34" charset="0"/>
              </a:rPr>
              <a:t>Assume that all of the cash flows related to an investment in a supertanker have been estimated, except for its salvage value in 20 years.</a:t>
            </a:r>
          </a:p>
          <a:p>
            <a:pPr eaLnBrk="1" hangingPunct="1">
              <a:spcBef>
                <a:spcPct val="20000"/>
              </a:spcBef>
              <a:buClr>
                <a:srgbClr val="FFFF00"/>
              </a:buClr>
              <a:buFont typeface="Wingdings" panose="05000000000000000000" pitchFamily="2" charset="2"/>
              <a:buChar char="v"/>
            </a:pPr>
            <a:endParaRPr lang="en-US" sz="2800">
              <a:effectLst>
                <a:outerShdw blurRad="38100" dist="38100" dir="2700000" algn="tl">
                  <a:srgbClr val="FFFFFF"/>
                </a:outerShdw>
              </a:effectLst>
              <a:latin typeface="Arial" panose="020B0604020202020204" pitchFamily="34" charset="0"/>
            </a:endParaRPr>
          </a:p>
          <a:p>
            <a:pPr eaLnBrk="1" hangingPunct="1">
              <a:spcBef>
                <a:spcPct val="20000"/>
              </a:spcBef>
              <a:buClr>
                <a:srgbClr val="FFFF00"/>
              </a:buClr>
              <a:buFont typeface="Wingdings" panose="05000000000000000000" pitchFamily="2" charset="2"/>
              <a:buChar char="v"/>
            </a:pPr>
            <a:r>
              <a:rPr lang="en-US" sz="2800">
                <a:effectLst>
                  <a:outerShdw blurRad="38100" dist="38100" dir="2700000" algn="tl">
                    <a:srgbClr val="FFFFFF"/>
                  </a:outerShdw>
                </a:effectLst>
                <a:latin typeface="Arial" panose="020B0604020202020204" pitchFamily="34" charset="0"/>
              </a:rPr>
              <a:t>Using a discount rate of 12%, </a:t>
            </a:r>
            <a:r>
              <a:rPr lang="en-US" sz="2800">
                <a:solidFill>
                  <a:srgbClr val="000000"/>
                </a:solidFill>
                <a:effectLst>
                  <a:outerShdw blurRad="38100" dist="38100" dir="2700000" algn="tl">
                    <a:srgbClr val="FFFFFF"/>
                  </a:outerShdw>
                </a:effectLst>
                <a:latin typeface="Arial" panose="020B0604020202020204" pitchFamily="34" charset="0"/>
              </a:rPr>
              <a:t>management has</a:t>
            </a:r>
            <a:r>
              <a:rPr lang="en-US" sz="2800">
                <a:effectLst>
                  <a:outerShdw blurRad="38100" dist="38100" dir="2700000" algn="tl">
                    <a:srgbClr val="FFFFFF"/>
                  </a:outerShdw>
                </a:effectLst>
                <a:latin typeface="Arial" panose="020B0604020202020204" pitchFamily="34" charset="0"/>
              </a:rPr>
              <a:t> determined that the net present value of all the cash flows, except the salvage value is a negative $1.04 million.</a:t>
            </a:r>
          </a:p>
        </p:txBody>
      </p:sp>
      <p:sp>
        <p:nvSpPr>
          <p:cNvPr id="417796" name="Text Box 4"/>
          <p:cNvSpPr txBox="1">
            <a:spLocks noChangeArrowheads="1"/>
          </p:cNvSpPr>
          <p:nvPr/>
        </p:nvSpPr>
        <p:spPr bwMode="auto">
          <a:xfrm>
            <a:off x="228600" y="5410200"/>
            <a:ext cx="8686800" cy="955675"/>
          </a:xfrm>
          <a:prstGeom prst="rect">
            <a:avLst/>
          </a:prstGeom>
          <a:solidFill>
            <a:srgbClr val="FFFF5D"/>
          </a:solidFill>
          <a:ln w="9525">
            <a:solidFill>
              <a:schemeClr val="tx2"/>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spcBef>
                <a:spcPct val="50000"/>
              </a:spcBef>
            </a:pPr>
            <a:r>
              <a:rPr lang="en-US" sz="2800" b="1">
                <a:solidFill>
                  <a:schemeClr val="tx2"/>
                </a:solidFill>
              </a:rPr>
              <a:t>How large would the salvage value need to be to make this investment attractive?</a:t>
            </a:r>
          </a:p>
        </p:txBody>
      </p:sp>
    </p:spTree>
    <p:extLst>
      <p:ext uri="{BB962C8B-B14F-4D97-AF65-F5344CB8AC3E}">
        <p14:creationId xmlns:p14="http://schemas.microsoft.com/office/powerpoint/2010/main" xmlns="" val="308386964"/>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19842" name="Rectangle 2"/>
          <p:cNvSpPr>
            <a:spLocks noGrp="1" noChangeArrowheads="1"/>
          </p:cNvSpPr>
          <p:nvPr>
            <p:ph type="title"/>
          </p:nvPr>
        </p:nvSpPr>
        <p:spPr>
          <a:xfrm>
            <a:off x="457200" y="381000"/>
            <a:ext cx="8610600" cy="856488"/>
          </a:xfrm>
          <a:noFill/>
          <a:ln/>
        </p:spPr>
        <p:txBody>
          <a:bodyPr>
            <a:normAutofit fontScale="90000"/>
          </a:bodyPr>
          <a:lstStyle/>
          <a:p>
            <a:r>
              <a:rPr lang="en-US" dirty="0"/>
              <a:t>Uncertain Cash Flows – An Example</a:t>
            </a:r>
          </a:p>
        </p:txBody>
      </p:sp>
      <p:graphicFrame>
        <p:nvGraphicFramePr>
          <p:cNvPr id="419843" name="Object 3"/>
          <p:cNvGraphicFramePr>
            <a:graphicFrameLocks noChangeAspect="1"/>
          </p:cNvGraphicFramePr>
          <p:nvPr/>
        </p:nvGraphicFramePr>
        <p:xfrm>
          <a:off x="0" y="1752600"/>
          <a:ext cx="9144000" cy="860425"/>
        </p:xfrm>
        <a:graphic>
          <a:graphicData uri="http://schemas.openxmlformats.org/presentationml/2006/ole">
            <p:oleObj spid="_x0000_s111624" name="Worksheet" r:id="rId4" imgW="4239360" imgH="388080" progId="Excel.Sheet.8">
              <p:embed/>
            </p:oleObj>
          </a:graphicData>
        </a:graphic>
      </p:graphicFrame>
      <p:sp>
        <p:nvSpPr>
          <p:cNvPr id="419844" name="Text Box 4"/>
          <p:cNvSpPr txBox="1">
            <a:spLocks noChangeArrowheads="1"/>
          </p:cNvSpPr>
          <p:nvPr/>
        </p:nvSpPr>
        <p:spPr bwMode="auto">
          <a:xfrm>
            <a:off x="76200" y="3200400"/>
            <a:ext cx="8991600" cy="2538413"/>
          </a:xfrm>
          <a:prstGeom prst="rect">
            <a:avLst/>
          </a:prstGeom>
          <a:solidFill>
            <a:schemeClr val="bg1"/>
          </a:solidFill>
          <a:ln w="9525">
            <a:solidFill>
              <a:schemeClr val="tx2"/>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spcBef>
                <a:spcPct val="50000"/>
              </a:spcBef>
            </a:pPr>
            <a:r>
              <a:rPr lang="en-US" sz="3200" b="1">
                <a:solidFill>
                  <a:schemeClr val="tx2"/>
                </a:solidFill>
              </a:rPr>
              <a:t>This equation can be used to determine that if the salvage value of the supertanker is </a:t>
            </a:r>
            <a:r>
              <a:rPr lang="en-US" sz="3200" b="1">
                <a:solidFill>
                  <a:srgbClr val="FF3300"/>
                </a:solidFill>
              </a:rPr>
              <a:t>at least $10,000,000</a:t>
            </a:r>
            <a:r>
              <a:rPr lang="en-US" sz="3200" b="1">
                <a:solidFill>
                  <a:schemeClr val="tx2"/>
                </a:solidFill>
              </a:rPr>
              <a:t>, the net present value of the investment would be positive and therefore acceptable.</a:t>
            </a:r>
          </a:p>
        </p:txBody>
      </p:sp>
    </p:spTree>
    <p:extLst>
      <p:ext uri="{BB962C8B-B14F-4D97-AF65-F5344CB8AC3E}">
        <p14:creationId xmlns:p14="http://schemas.microsoft.com/office/powerpoint/2010/main" xmlns="" val="1684133765"/>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21890" name="Rectangle 2"/>
          <p:cNvSpPr>
            <a:spLocks noGrp="1" noChangeArrowheads="1"/>
          </p:cNvSpPr>
          <p:nvPr>
            <p:ph type="title"/>
          </p:nvPr>
        </p:nvSpPr>
        <p:spPr>
          <a:xfrm>
            <a:off x="457200" y="304800"/>
            <a:ext cx="8305800" cy="856488"/>
          </a:xfrm>
          <a:noFill/>
          <a:ln/>
        </p:spPr>
        <p:txBody>
          <a:bodyPr/>
          <a:lstStyle/>
          <a:p>
            <a:r>
              <a:rPr lang="en-US"/>
              <a:t>Real Options</a:t>
            </a:r>
          </a:p>
        </p:txBody>
      </p:sp>
      <p:grpSp>
        <p:nvGrpSpPr>
          <p:cNvPr id="421891" name="Group 3"/>
          <p:cNvGrpSpPr>
            <a:grpSpLocks/>
          </p:cNvGrpSpPr>
          <p:nvPr/>
        </p:nvGrpSpPr>
        <p:grpSpPr bwMode="auto">
          <a:xfrm>
            <a:off x="533400" y="1295400"/>
            <a:ext cx="8153400" cy="3657600"/>
            <a:chOff x="96" y="1008"/>
            <a:chExt cx="5136" cy="2304"/>
          </a:xfrm>
        </p:grpSpPr>
        <p:sp>
          <p:nvSpPr>
            <p:cNvPr id="421892" name="Rectangle 4"/>
            <p:cNvSpPr>
              <a:spLocks noChangeArrowheads="1"/>
            </p:cNvSpPr>
            <p:nvPr/>
          </p:nvSpPr>
          <p:spPr bwMode="auto">
            <a:xfrm>
              <a:off x="96" y="1008"/>
              <a:ext cx="5136" cy="2304"/>
            </a:xfrm>
            <a:prstGeom prst="rect">
              <a:avLst/>
            </a:prstGeom>
            <a:solidFill>
              <a:srgbClr val="FFFFCC"/>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mn-lt"/>
              </a:endParaRPr>
            </a:p>
          </p:txBody>
        </p:sp>
        <p:sp>
          <p:nvSpPr>
            <p:cNvPr id="421893" name="Text Box 5"/>
            <p:cNvSpPr txBox="1">
              <a:spLocks noChangeArrowheads="1"/>
            </p:cNvSpPr>
            <p:nvPr/>
          </p:nvSpPr>
          <p:spPr bwMode="auto">
            <a:xfrm>
              <a:off x="192" y="1152"/>
              <a:ext cx="2256" cy="67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spcBef>
                  <a:spcPct val="50000"/>
                </a:spcBef>
              </a:pPr>
              <a:r>
                <a:rPr lang="en-US" sz="3200" b="1">
                  <a:solidFill>
                    <a:schemeClr val="tx2"/>
                  </a:solidFill>
                  <a:latin typeface="+mn-lt"/>
                </a:rPr>
                <a:t>Delay the start of a project</a:t>
              </a:r>
            </a:p>
          </p:txBody>
        </p:sp>
        <p:sp>
          <p:nvSpPr>
            <p:cNvPr id="421894" name="Text Box 6"/>
            <p:cNvSpPr txBox="1">
              <a:spLocks noChangeArrowheads="1"/>
            </p:cNvSpPr>
            <p:nvPr/>
          </p:nvSpPr>
          <p:spPr bwMode="auto">
            <a:xfrm>
              <a:off x="2976" y="1152"/>
              <a:ext cx="2256" cy="98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spcBef>
                  <a:spcPct val="50000"/>
                </a:spcBef>
              </a:pPr>
              <a:r>
                <a:rPr lang="en-US" sz="3200" b="1">
                  <a:solidFill>
                    <a:schemeClr val="tx2"/>
                  </a:solidFill>
                  <a:latin typeface="+mn-lt"/>
                </a:rPr>
                <a:t>Expand a project if conditions are favorable</a:t>
              </a:r>
            </a:p>
          </p:txBody>
        </p:sp>
        <p:sp>
          <p:nvSpPr>
            <p:cNvPr id="421895" name="Text Box 7"/>
            <p:cNvSpPr txBox="1">
              <a:spLocks noChangeArrowheads="1"/>
            </p:cNvSpPr>
            <p:nvPr/>
          </p:nvSpPr>
          <p:spPr bwMode="auto">
            <a:xfrm>
              <a:off x="1488" y="2256"/>
              <a:ext cx="2256" cy="98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spcBef>
                  <a:spcPct val="50000"/>
                </a:spcBef>
              </a:pPr>
              <a:r>
                <a:rPr lang="en-US" sz="3200" b="1">
                  <a:solidFill>
                    <a:schemeClr val="tx2"/>
                  </a:solidFill>
                  <a:latin typeface="+mn-lt"/>
                </a:rPr>
                <a:t>Cut losses if conditions are unfavorable</a:t>
              </a:r>
            </a:p>
          </p:txBody>
        </p:sp>
      </p:grpSp>
      <p:sp>
        <p:nvSpPr>
          <p:cNvPr id="421896" name="Text Box 8"/>
          <p:cNvSpPr txBox="1">
            <a:spLocks noChangeArrowheads="1"/>
          </p:cNvSpPr>
          <p:nvPr/>
        </p:nvSpPr>
        <p:spPr bwMode="auto">
          <a:xfrm>
            <a:off x="457200" y="5257800"/>
            <a:ext cx="8305800" cy="1320800"/>
          </a:xfrm>
          <a:prstGeom prst="rect">
            <a:avLst/>
          </a:prstGeom>
          <a:solidFill>
            <a:schemeClr val="bg1"/>
          </a:solidFill>
          <a:ln w="9525">
            <a:solidFill>
              <a:schemeClr val="tx2"/>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spcBef>
                <a:spcPct val="50000"/>
              </a:spcBef>
            </a:pPr>
            <a:r>
              <a:rPr lang="en-US" sz="2000" b="1" dirty="0">
                <a:latin typeface="+mn-lt"/>
              </a:rPr>
              <a:t>The ability to consider these </a:t>
            </a:r>
            <a:r>
              <a:rPr lang="en-US" sz="2000" b="1" dirty="0">
                <a:solidFill>
                  <a:schemeClr val="tx2"/>
                </a:solidFill>
                <a:latin typeface="+mn-lt"/>
              </a:rPr>
              <a:t>real options</a:t>
            </a:r>
            <a:r>
              <a:rPr lang="en-US" sz="2000" b="1" dirty="0">
                <a:latin typeface="+mn-lt"/>
              </a:rPr>
              <a:t> adds value to many investments.  The value of these options can be quantified using what is called </a:t>
            </a:r>
            <a:r>
              <a:rPr lang="en-US" sz="2000" b="1" dirty="0">
                <a:solidFill>
                  <a:schemeClr val="tx2"/>
                </a:solidFill>
                <a:latin typeface="+mn-lt"/>
              </a:rPr>
              <a:t>real options analysis</a:t>
            </a:r>
            <a:r>
              <a:rPr lang="en-US" sz="2000" b="1" dirty="0">
                <a:latin typeface="+mn-lt"/>
              </a:rPr>
              <a:t>, which is beyond the scope of the book.</a:t>
            </a:r>
          </a:p>
        </p:txBody>
      </p:sp>
    </p:spTree>
    <p:extLst>
      <p:ext uri="{BB962C8B-B14F-4D97-AF65-F5344CB8AC3E}">
        <p14:creationId xmlns:p14="http://schemas.microsoft.com/office/powerpoint/2010/main" xmlns="" val="763430085"/>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23938" name="Rectangle 2"/>
          <p:cNvSpPr>
            <a:spLocks noGrp="1" noChangeArrowheads="1"/>
          </p:cNvSpPr>
          <p:nvPr>
            <p:ph type="title"/>
          </p:nvPr>
        </p:nvSpPr>
        <p:spPr>
          <a:noFill/>
          <a:ln/>
        </p:spPr>
        <p:txBody>
          <a:bodyPr/>
          <a:lstStyle/>
          <a:p>
            <a:r>
              <a:rPr lang="en-US" sz="3200"/>
              <a:t>Preference Decision – The Ranking of Investment Projects</a:t>
            </a:r>
          </a:p>
        </p:txBody>
      </p:sp>
      <p:sp>
        <p:nvSpPr>
          <p:cNvPr id="423939" name="Text Box 3"/>
          <p:cNvSpPr txBox="1">
            <a:spLocks noChangeArrowheads="1"/>
          </p:cNvSpPr>
          <p:nvPr/>
        </p:nvSpPr>
        <p:spPr bwMode="auto">
          <a:xfrm>
            <a:off x="533400" y="1981200"/>
            <a:ext cx="3352800" cy="466725"/>
          </a:xfrm>
          <a:prstGeom prst="rect">
            <a:avLst/>
          </a:prstGeom>
          <a:solidFill>
            <a:schemeClr val="bg1"/>
          </a:solidFill>
          <a:ln w="9525">
            <a:solidFill>
              <a:schemeClr val="tx2"/>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spcBef>
                <a:spcPct val="50000"/>
              </a:spcBef>
            </a:pPr>
            <a:r>
              <a:rPr lang="en-US" sz="2400" b="1">
                <a:solidFill>
                  <a:schemeClr val="tx2"/>
                </a:solidFill>
                <a:latin typeface="+mn-lt"/>
              </a:rPr>
              <a:t>Screening Decisions</a:t>
            </a:r>
          </a:p>
        </p:txBody>
      </p:sp>
      <p:sp>
        <p:nvSpPr>
          <p:cNvPr id="423940" name="Text Box 4"/>
          <p:cNvSpPr txBox="1">
            <a:spLocks noChangeArrowheads="1"/>
          </p:cNvSpPr>
          <p:nvPr/>
        </p:nvSpPr>
        <p:spPr bwMode="auto">
          <a:xfrm>
            <a:off x="533400" y="3114675"/>
            <a:ext cx="3352800" cy="1927225"/>
          </a:xfrm>
          <a:prstGeom prst="rect">
            <a:avLst/>
          </a:prstGeom>
          <a:solidFill>
            <a:schemeClr val="bg1"/>
          </a:solidFill>
          <a:ln w="9525">
            <a:solidFill>
              <a:schemeClr val="tx2"/>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spcBef>
                <a:spcPct val="50000"/>
              </a:spcBef>
            </a:pPr>
            <a:r>
              <a:rPr lang="en-US" sz="2400" b="1">
                <a:solidFill>
                  <a:schemeClr val="tx2"/>
                </a:solidFill>
                <a:latin typeface="+mn-lt"/>
              </a:rPr>
              <a:t>Pertain to whether or not some proposed investment is acceptable; these decisions come first.</a:t>
            </a:r>
          </a:p>
        </p:txBody>
      </p:sp>
      <p:sp>
        <p:nvSpPr>
          <p:cNvPr id="423941" name="Text Box 5"/>
          <p:cNvSpPr txBox="1">
            <a:spLocks noChangeArrowheads="1"/>
          </p:cNvSpPr>
          <p:nvPr/>
        </p:nvSpPr>
        <p:spPr bwMode="auto">
          <a:xfrm>
            <a:off x="5029200" y="1981200"/>
            <a:ext cx="3352800" cy="466725"/>
          </a:xfrm>
          <a:prstGeom prst="rect">
            <a:avLst/>
          </a:prstGeom>
          <a:solidFill>
            <a:srgbClr val="FFFFCC"/>
          </a:solidFill>
          <a:ln w="9525">
            <a:solidFill>
              <a:schemeClr val="tx2"/>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spcBef>
                <a:spcPct val="50000"/>
              </a:spcBef>
            </a:pPr>
            <a:r>
              <a:rPr lang="en-US" sz="2400" b="1">
                <a:solidFill>
                  <a:schemeClr val="tx2"/>
                </a:solidFill>
                <a:latin typeface="+mn-lt"/>
              </a:rPr>
              <a:t>Preference Decisions</a:t>
            </a:r>
          </a:p>
        </p:txBody>
      </p:sp>
      <p:sp>
        <p:nvSpPr>
          <p:cNvPr id="423942" name="Text Box 6"/>
          <p:cNvSpPr txBox="1">
            <a:spLocks noChangeArrowheads="1"/>
          </p:cNvSpPr>
          <p:nvPr/>
        </p:nvSpPr>
        <p:spPr bwMode="auto">
          <a:xfrm>
            <a:off x="5029200" y="3114675"/>
            <a:ext cx="3352800" cy="1927225"/>
          </a:xfrm>
          <a:prstGeom prst="rect">
            <a:avLst/>
          </a:prstGeom>
          <a:solidFill>
            <a:srgbClr val="FFFFCC"/>
          </a:solidFill>
          <a:ln w="9525">
            <a:solidFill>
              <a:schemeClr val="tx2"/>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spcBef>
                <a:spcPct val="50000"/>
              </a:spcBef>
            </a:pPr>
            <a:r>
              <a:rPr lang="en-US" sz="2400" b="1">
                <a:solidFill>
                  <a:schemeClr val="tx2"/>
                </a:solidFill>
                <a:latin typeface="+mn-lt"/>
              </a:rPr>
              <a:t>Attempt to rank acceptable alternatives from the most to least appealing.</a:t>
            </a:r>
          </a:p>
        </p:txBody>
      </p:sp>
      <p:cxnSp>
        <p:nvCxnSpPr>
          <p:cNvPr id="423943" name="AutoShape 7"/>
          <p:cNvCxnSpPr>
            <a:cxnSpLocks noChangeShapeType="1"/>
            <a:stCxn id="423939" idx="2"/>
            <a:endCxn id="423940" idx="0"/>
          </p:cNvCxnSpPr>
          <p:nvPr/>
        </p:nvCxnSpPr>
        <p:spPr bwMode="auto">
          <a:xfrm>
            <a:off x="2209800" y="2447925"/>
            <a:ext cx="0" cy="666750"/>
          </a:xfrm>
          <a:prstGeom prst="straightConnector1">
            <a:avLst/>
          </a:prstGeom>
          <a:noFill/>
          <a:ln w="38100">
            <a:solidFill>
              <a:schemeClr val="tx2"/>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423944" name="AutoShape 8"/>
          <p:cNvCxnSpPr>
            <a:cxnSpLocks noChangeShapeType="1"/>
            <a:stCxn id="423941" idx="2"/>
            <a:endCxn id="423942" idx="0"/>
          </p:cNvCxnSpPr>
          <p:nvPr/>
        </p:nvCxnSpPr>
        <p:spPr bwMode="auto">
          <a:xfrm>
            <a:off x="6705600" y="2447925"/>
            <a:ext cx="0" cy="666750"/>
          </a:xfrm>
          <a:prstGeom prst="straightConnector1">
            <a:avLst/>
          </a:prstGeom>
          <a:noFill/>
          <a:ln w="38100">
            <a:solidFill>
              <a:schemeClr val="tx2"/>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pic>
        <p:nvPicPr>
          <p:cNvPr id="423945" name="Picture 9"/>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352800" y="5072063"/>
            <a:ext cx="2428875" cy="17859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247146108"/>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25986" name="Rectangle 2"/>
          <p:cNvSpPr>
            <a:spLocks noGrp="1" noChangeArrowheads="1"/>
          </p:cNvSpPr>
          <p:nvPr>
            <p:ph type="title"/>
          </p:nvPr>
        </p:nvSpPr>
        <p:spPr>
          <a:xfrm>
            <a:off x="457200" y="304800"/>
            <a:ext cx="8305800" cy="990600"/>
          </a:xfrm>
          <a:noFill/>
          <a:ln/>
        </p:spPr>
        <p:txBody>
          <a:bodyPr/>
          <a:lstStyle/>
          <a:p>
            <a:r>
              <a:rPr lang="en-US" dirty="0"/>
              <a:t>Internal Rate of Return Method</a:t>
            </a:r>
          </a:p>
        </p:txBody>
      </p:sp>
      <p:sp>
        <p:nvSpPr>
          <p:cNvPr id="425987" name="Oval 3"/>
          <p:cNvSpPr>
            <a:spLocks noChangeArrowheads="1"/>
          </p:cNvSpPr>
          <p:nvPr/>
        </p:nvSpPr>
        <p:spPr bwMode="auto">
          <a:xfrm>
            <a:off x="1143000" y="3276600"/>
            <a:ext cx="6477000" cy="26670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ctr"/>
          <a:lstStyle/>
          <a:p>
            <a:pPr algn="ctr"/>
            <a:r>
              <a:rPr lang="en-US" sz="3200" b="1">
                <a:solidFill>
                  <a:srgbClr val="FFFFCC"/>
                </a:solidFill>
                <a:latin typeface="+mn-lt"/>
              </a:rPr>
              <a:t>The higher the internal rate of return, the more desirable the project.</a:t>
            </a:r>
          </a:p>
        </p:txBody>
      </p:sp>
      <p:sp>
        <p:nvSpPr>
          <p:cNvPr id="425988" name="Text Box 4"/>
          <p:cNvSpPr txBox="1">
            <a:spLocks noChangeArrowheads="1"/>
          </p:cNvSpPr>
          <p:nvPr/>
        </p:nvSpPr>
        <p:spPr bwMode="auto">
          <a:xfrm>
            <a:off x="609600" y="1600200"/>
            <a:ext cx="7696200" cy="13731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spcBef>
                <a:spcPct val="50000"/>
              </a:spcBef>
            </a:pPr>
            <a:r>
              <a:rPr lang="en-US" sz="2800" b="1">
                <a:solidFill>
                  <a:schemeClr val="tx2"/>
                </a:solidFill>
                <a:latin typeface="+mn-lt"/>
              </a:rPr>
              <a:t>When using the internal rate of return method to rank competing investment projects, the preference rule is:</a:t>
            </a:r>
          </a:p>
        </p:txBody>
      </p:sp>
    </p:spTree>
    <p:extLst>
      <p:ext uri="{BB962C8B-B14F-4D97-AF65-F5344CB8AC3E}">
        <p14:creationId xmlns:p14="http://schemas.microsoft.com/office/powerpoint/2010/main" xmlns="" val="1049540837"/>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28034" name="Rectangle 4098"/>
          <p:cNvSpPr>
            <a:spLocks noGrp="1" noChangeArrowheads="1"/>
          </p:cNvSpPr>
          <p:nvPr>
            <p:ph type="title"/>
          </p:nvPr>
        </p:nvSpPr>
        <p:spPr>
          <a:xfrm>
            <a:off x="457200" y="381000"/>
            <a:ext cx="8305800" cy="856488"/>
          </a:xfrm>
          <a:noFill/>
          <a:ln/>
        </p:spPr>
        <p:txBody>
          <a:bodyPr/>
          <a:lstStyle/>
          <a:p>
            <a:r>
              <a:rPr lang="en-US" dirty="0"/>
              <a:t>Net Present Value Method</a:t>
            </a:r>
          </a:p>
        </p:txBody>
      </p:sp>
      <p:sp>
        <p:nvSpPr>
          <p:cNvPr id="428035" name="Text Box 4099"/>
          <p:cNvSpPr txBox="1">
            <a:spLocks noChangeArrowheads="1"/>
          </p:cNvSpPr>
          <p:nvPr/>
        </p:nvSpPr>
        <p:spPr bwMode="auto">
          <a:xfrm>
            <a:off x="609600" y="1447800"/>
            <a:ext cx="7696200" cy="18002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spcBef>
                <a:spcPct val="50000"/>
              </a:spcBef>
            </a:pPr>
            <a:r>
              <a:rPr lang="en-US" sz="2800" b="1">
                <a:solidFill>
                  <a:schemeClr val="tx2"/>
                </a:solidFill>
                <a:latin typeface="+mn-lt"/>
              </a:rPr>
              <a:t>The net present value of one project </a:t>
            </a:r>
            <a:r>
              <a:rPr lang="en-US" sz="2800" b="1">
                <a:solidFill>
                  <a:srgbClr val="FF3300"/>
                </a:solidFill>
                <a:latin typeface="+mn-lt"/>
              </a:rPr>
              <a:t>cannot be directly compared</a:t>
            </a:r>
            <a:r>
              <a:rPr lang="en-US" sz="2800" b="1">
                <a:solidFill>
                  <a:schemeClr val="tx2"/>
                </a:solidFill>
                <a:latin typeface="+mn-lt"/>
              </a:rPr>
              <a:t> to the net present value of another project </a:t>
            </a:r>
            <a:r>
              <a:rPr lang="en-US" sz="2800" b="1">
                <a:solidFill>
                  <a:srgbClr val="FF3300"/>
                </a:solidFill>
                <a:latin typeface="+mn-lt"/>
              </a:rPr>
              <a:t>unless the investments are equal</a:t>
            </a:r>
            <a:r>
              <a:rPr lang="en-US" sz="2800" b="1">
                <a:solidFill>
                  <a:schemeClr val="tx2"/>
                </a:solidFill>
                <a:latin typeface="+mn-lt"/>
              </a:rPr>
              <a:t>. </a:t>
            </a:r>
          </a:p>
        </p:txBody>
      </p:sp>
      <p:pic>
        <p:nvPicPr>
          <p:cNvPr id="428036" name="Picture 4100"/>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2438400" y="3406775"/>
            <a:ext cx="4356100" cy="32226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972076188"/>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0082" name="Rectangle 2"/>
          <p:cNvSpPr>
            <a:spLocks noGrp="1" noChangeArrowheads="1"/>
          </p:cNvSpPr>
          <p:nvPr>
            <p:ph type="title"/>
          </p:nvPr>
        </p:nvSpPr>
        <p:spPr>
          <a:xfrm>
            <a:off x="457200" y="228600"/>
            <a:ext cx="8305800" cy="856488"/>
          </a:xfrm>
        </p:spPr>
        <p:txBody>
          <a:bodyPr/>
          <a:lstStyle/>
          <a:p>
            <a:r>
              <a:rPr lang="en-US" dirty="0"/>
              <a:t>Ranking Investment Projects</a:t>
            </a:r>
          </a:p>
        </p:txBody>
      </p:sp>
      <p:grpSp>
        <p:nvGrpSpPr>
          <p:cNvPr id="430083" name="Group 3"/>
          <p:cNvGrpSpPr>
            <a:grpSpLocks/>
          </p:cNvGrpSpPr>
          <p:nvPr/>
        </p:nvGrpSpPr>
        <p:grpSpPr bwMode="auto">
          <a:xfrm>
            <a:off x="1219200" y="1616076"/>
            <a:ext cx="7543800" cy="830263"/>
            <a:chOff x="624" y="864"/>
            <a:chExt cx="4752" cy="523"/>
          </a:xfrm>
        </p:grpSpPr>
        <p:sp>
          <p:nvSpPr>
            <p:cNvPr id="430084" name="Text Box 4"/>
            <p:cNvSpPr txBox="1">
              <a:spLocks noChangeArrowheads="1"/>
            </p:cNvSpPr>
            <p:nvPr/>
          </p:nvSpPr>
          <p:spPr bwMode="auto">
            <a:xfrm>
              <a:off x="624" y="864"/>
              <a:ext cx="4752" cy="52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sz="2400" b="1">
                  <a:latin typeface="+mn-lt"/>
                </a:rPr>
                <a:t>Profitability        Present value of cash inflows</a:t>
              </a:r>
              <a:br>
                <a:rPr lang="en-US" sz="2400" b="1">
                  <a:latin typeface="+mn-lt"/>
                </a:rPr>
              </a:br>
              <a:r>
                <a:rPr lang="en-US" sz="2400" b="1">
                  <a:latin typeface="+mn-lt"/>
                </a:rPr>
                <a:t>   index                       Investment required</a:t>
              </a:r>
            </a:p>
          </p:txBody>
        </p:sp>
        <p:sp>
          <p:nvSpPr>
            <p:cNvPr id="430085" name="Line 5"/>
            <p:cNvSpPr>
              <a:spLocks noChangeShapeType="1"/>
            </p:cNvSpPr>
            <p:nvPr/>
          </p:nvSpPr>
          <p:spPr bwMode="auto">
            <a:xfrm>
              <a:off x="2088" y="1136"/>
              <a:ext cx="2832" cy="0"/>
            </a:xfrm>
            <a:prstGeom prst="line">
              <a:avLst/>
            </a:prstGeom>
            <a:noFill/>
            <a:ln w="2857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atin typeface="+mn-lt"/>
              </a:endParaRPr>
            </a:p>
          </p:txBody>
        </p:sp>
        <p:sp>
          <p:nvSpPr>
            <p:cNvPr id="430086" name="Text Box 6"/>
            <p:cNvSpPr txBox="1">
              <a:spLocks noChangeArrowheads="1"/>
            </p:cNvSpPr>
            <p:nvPr/>
          </p:nvSpPr>
          <p:spPr bwMode="auto">
            <a:xfrm>
              <a:off x="1776" y="992"/>
              <a:ext cx="228" cy="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2400" b="1">
                  <a:latin typeface="+mn-lt"/>
                </a:rPr>
                <a:t>=</a:t>
              </a:r>
            </a:p>
          </p:txBody>
        </p:sp>
      </p:grpSp>
      <p:graphicFrame>
        <p:nvGraphicFramePr>
          <p:cNvPr id="430087" name="Object 7"/>
          <p:cNvGraphicFramePr>
            <a:graphicFrameLocks noChangeAspect="1"/>
          </p:cNvGraphicFramePr>
          <p:nvPr>
            <p:extLst>
              <p:ext uri="{D42A27DB-BD31-4B8C-83A1-F6EECF244321}">
                <p14:modId xmlns:p14="http://schemas.microsoft.com/office/powerpoint/2010/main" xmlns="" val="3143616819"/>
              </p:ext>
            </p:extLst>
          </p:nvPr>
        </p:nvGraphicFramePr>
        <p:xfrm>
          <a:off x="1295400" y="2500313"/>
          <a:ext cx="7010400" cy="2071687"/>
        </p:xfrm>
        <a:graphic>
          <a:graphicData uri="http://schemas.openxmlformats.org/presentationml/2006/ole">
            <p:oleObj spid="_x0000_s112648" name="Worksheet" r:id="rId4" imgW="3546360" imgH="1047960" progId="Excel.Sheet.8">
              <p:embed/>
            </p:oleObj>
          </a:graphicData>
        </a:graphic>
      </p:graphicFrame>
      <p:sp>
        <p:nvSpPr>
          <p:cNvPr id="430088" name="Rectangle 8"/>
          <p:cNvSpPr>
            <a:spLocks noChangeArrowheads="1"/>
          </p:cNvSpPr>
          <p:nvPr/>
        </p:nvSpPr>
        <p:spPr bwMode="auto">
          <a:xfrm>
            <a:off x="1981200" y="4800600"/>
            <a:ext cx="5638800" cy="1219200"/>
          </a:xfrm>
          <a:prstGeom prst="rect">
            <a:avLst/>
          </a:prstGeom>
          <a:solidFill>
            <a:srgbClr val="663300"/>
          </a:solidFill>
          <a:ln w="12700">
            <a:solidFill>
              <a:srgbClr val="000000"/>
            </a:solidFill>
            <a:miter lim="800000"/>
            <a:headEnd/>
            <a:tailEnd/>
          </a:ln>
          <a:effectLst>
            <a:outerShdw dist="53882" dir="2700000" algn="ctr" rotWithShape="0">
              <a:srgbClr val="000000"/>
            </a:outerShdw>
          </a:effectLst>
        </p:spPr>
        <p:txBody>
          <a:bodyPr wrap="none" anchor="ctr"/>
          <a:lstStyle/>
          <a:p>
            <a:pPr algn="ctr"/>
            <a:r>
              <a:rPr lang="en-US" sz="2400">
                <a:solidFill>
                  <a:schemeClr val="bg1"/>
                </a:solidFill>
                <a:effectLst>
                  <a:outerShdw blurRad="38100" dist="38100" dir="2700000" algn="tl">
                    <a:srgbClr val="000000"/>
                  </a:outerShdw>
                </a:effectLst>
                <a:latin typeface="+mn-lt"/>
              </a:rPr>
              <a:t>The higher the profitability index, the</a:t>
            </a:r>
          </a:p>
          <a:p>
            <a:pPr algn="ctr"/>
            <a:r>
              <a:rPr lang="en-US" sz="2400">
                <a:solidFill>
                  <a:schemeClr val="bg1"/>
                </a:solidFill>
                <a:effectLst>
                  <a:outerShdw blurRad="38100" dist="38100" dir="2700000" algn="tl">
                    <a:srgbClr val="000000"/>
                  </a:outerShdw>
                </a:effectLst>
                <a:latin typeface="+mn-lt"/>
              </a:rPr>
              <a:t>more desirable the project.</a:t>
            </a:r>
          </a:p>
        </p:txBody>
      </p:sp>
    </p:spTree>
    <p:extLst>
      <p:ext uri="{BB962C8B-B14F-4D97-AF65-F5344CB8AC3E}">
        <p14:creationId xmlns:p14="http://schemas.microsoft.com/office/powerpoint/2010/main" xmlns="" val="1803941742"/>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nodeType="afterEffect">
                                  <p:stCondLst>
                                    <p:cond delay="0"/>
                                  </p:stCondLst>
                                  <p:childTnLst>
                                    <p:set>
                                      <p:cBhvr>
                                        <p:cTn id="6" dur="1" fill="hold">
                                          <p:stCondLst>
                                            <p:cond delay="0"/>
                                          </p:stCondLst>
                                        </p:cTn>
                                        <p:tgtEl>
                                          <p:spTgt spid="430087"/>
                                        </p:tgtEl>
                                        <p:attrNameLst>
                                          <p:attrName>style.visibility</p:attrName>
                                        </p:attrNameLst>
                                      </p:cBhvr>
                                      <p:to>
                                        <p:strVal val="visible"/>
                                      </p:to>
                                    </p:set>
                                    <p:animEffect transition="in" filter="wipe(up)">
                                      <p:cBhvr>
                                        <p:cTn id="7" dur="500"/>
                                        <p:tgtEl>
                                          <p:spTgt spid="430087"/>
                                        </p:tgtEl>
                                      </p:cBhvr>
                                    </p:animEffect>
                                  </p:childTnLst>
                                </p:cTn>
                              </p:par>
                            </p:childTnLst>
                          </p:cTn>
                        </p:par>
                        <p:par>
                          <p:cTn id="8" fill="hold" nodeType="afterGroup">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430088"/>
                                        </p:tgtEl>
                                        <p:attrNameLst>
                                          <p:attrName>style.visibility</p:attrName>
                                        </p:attrNameLst>
                                      </p:cBhvr>
                                      <p:to>
                                        <p:strVal val="visible"/>
                                      </p:to>
                                    </p:set>
                                    <p:animEffect transition="in" filter="wipe(up)">
                                      <p:cBhvr>
                                        <p:cTn id="11" dur="500"/>
                                        <p:tgtEl>
                                          <p:spTgt spid="4300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088" grpId="0" animBg="1" autoUpdateAnimBg="0"/>
    </p:bldLst>
  </p:timing>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9939" name="Rectangle 3"/>
          <p:cNvSpPr>
            <a:spLocks noGrp="1" noChangeArrowheads="1"/>
          </p:cNvSpPr>
          <p:nvPr>
            <p:ph type="title"/>
          </p:nvPr>
        </p:nvSpPr>
        <p:spPr>
          <a:xfrm>
            <a:off x="1828800" y="2895600"/>
            <a:ext cx="4876800" cy="1143000"/>
          </a:xfrm>
          <a:noFill/>
          <a:ln/>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lstStyle/>
          <a:p>
            <a:r>
              <a:rPr lang="en-US" dirty="0"/>
              <a:t>End of </a:t>
            </a:r>
            <a:r>
              <a:rPr lang="en-US" dirty="0" smtClean="0"/>
              <a:t>Lecture 30</a:t>
            </a:r>
            <a:endParaRPr lang="en-US" dirty="0"/>
          </a:p>
        </p:txBody>
      </p:sp>
    </p:spTree>
    <p:extLst>
      <p:ext uri="{BB962C8B-B14F-4D97-AF65-F5344CB8AC3E}">
        <p14:creationId xmlns:p14="http://schemas.microsoft.com/office/powerpoint/2010/main" xmlns="" val="2554978626"/>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1_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2.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3.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4.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emplate>Flow</Template>
  <TotalTime>380</TotalTime>
  <Words>2745</Words>
  <Application>Microsoft Office PowerPoint</Application>
  <PresentationFormat>On-screen Show (4:3)</PresentationFormat>
  <Paragraphs>393</Paragraphs>
  <Slides>49</Slides>
  <Notes>48</Notes>
  <HiddenSlides>0</HiddenSlides>
  <MMClips>0</MMClips>
  <ScaleCrop>false</ScaleCrop>
  <HeadingPairs>
    <vt:vector size="6" baseType="variant">
      <vt:variant>
        <vt:lpstr>Theme</vt:lpstr>
      </vt:variant>
      <vt:variant>
        <vt:i4>2</vt:i4>
      </vt:variant>
      <vt:variant>
        <vt:lpstr>Embedded OLE Servers</vt:lpstr>
      </vt:variant>
      <vt:variant>
        <vt:i4>1</vt:i4>
      </vt:variant>
      <vt:variant>
        <vt:lpstr>Slide Titles</vt:lpstr>
      </vt:variant>
      <vt:variant>
        <vt:i4>49</vt:i4>
      </vt:variant>
    </vt:vector>
  </HeadingPairs>
  <TitlesOfParts>
    <vt:vector size="52" baseType="lpstr">
      <vt:lpstr>Flow</vt:lpstr>
      <vt:lpstr>1_Flow</vt:lpstr>
      <vt:lpstr>Worksheet</vt:lpstr>
      <vt:lpstr>Chapter 21-Continued</vt:lpstr>
      <vt:lpstr>Learning Objectives</vt:lpstr>
      <vt:lpstr>The Net Present Value Method</vt:lpstr>
      <vt:lpstr>The Net Present Value Method</vt:lpstr>
      <vt:lpstr>The Net Present Value Method</vt:lpstr>
      <vt:lpstr>The Net Present Value Method</vt:lpstr>
      <vt:lpstr>The Net Present Value Method</vt:lpstr>
      <vt:lpstr>The Net Present Value Method</vt:lpstr>
      <vt:lpstr>The Net Present Value Method</vt:lpstr>
      <vt:lpstr>The Net Present Value Method</vt:lpstr>
      <vt:lpstr>Quick Check </vt:lpstr>
      <vt:lpstr>Quick Check </vt:lpstr>
      <vt:lpstr>Quick Check </vt:lpstr>
      <vt:lpstr>Internal Rate of Return Method</vt:lpstr>
      <vt:lpstr>Internal Rate of Return Method</vt:lpstr>
      <vt:lpstr>Internal Rate of Return Method</vt:lpstr>
      <vt:lpstr>Internal Rate of Return Method</vt:lpstr>
      <vt:lpstr>Internal Rate of Return Method</vt:lpstr>
      <vt:lpstr>Internal Rate of Return Method</vt:lpstr>
      <vt:lpstr>Quick Check </vt:lpstr>
      <vt:lpstr>Quick Check </vt:lpstr>
      <vt:lpstr>Net Present Value vs. Internal Rate of Return</vt:lpstr>
      <vt:lpstr>Net Present Value vs. Internal Rate of Return</vt:lpstr>
      <vt:lpstr>Expanding the Net Present Value Method</vt:lpstr>
      <vt:lpstr>The Total-Cost Approach</vt:lpstr>
      <vt:lpstr>The Total-Cost Approach</vt:lpstr>
      <vt:lpstr>The Total-Cost Approach</vt:lpstr>
      <vt:lpstr>The Total-Cost Approach</vt:lpstr>
      <vt:lpstr>The Total-Cost Approach</vt:lpstr>
      <vt:lpstr>The Total-Cost Approach</vt:lpstr>
      <vt:lpstr>The Incremental-Cost Approach</vt:lpstr>
      <vt:lpstr>The Incremental-Cost Approach</vt:lpstr>
      <vt:lpstr>Quick Check </vt:lpstr>
      <vt:lpstr>Quick Check </vt:lpstr>
      <vt:lpstr>Least Cost Decisions</vt:lpstr>
      <vt:lpstr>Least Cost Decisions</vt:lpstr>
      <vt:lpstr>Least Cost Decisions</vt:lpstr>
      <vt:lpstr>Least Cost Decisions</vt:lpstr>
      <vt:lpstr>Least Cost Decisions</vt:lpstr>
      <vt:lpstr>Quick Check </vt:lpstr>
      <vt:lpstr>Quick Check </vt:lpstr>
      <vt:lpstr>Uncertain Cash Flows – An Example</vt:lpstr>
      <vt:lpstr>Uncertain Cash Flows – An Example</vt:lpstr>
      <vt:lpstr>Real Options</vt:lpstr>
      <vt:lpstr>Preference Decision – The Ranking of Investment Projects</vt:lpstr>
      <vt:lpstr>Internal Rate of Return Method</vt:lpstr>
      <vt:lpstr>Net Present Value Method</vt:lpstr>
      <vt:lpstr>Ranking Investment Projects</vt:lpstr>
      <vt:lpstr>End of Lecture 30</vt:lpstr>
    </vt:vector>
  </TitlesOfParts>
  <Company>Wichita State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21</dc:title>
  <dc:creator>Michael Flores</dc:creator>
  <cp:lastModifiedBy>NTS</cp:lastModifiedBy>
  <cp:revision>31</cp:revision>
  <dcterms:created xsi:type="dcterms:W3CDTF">2004-12-12T03:51:01Z</dcterms:created>
  <dcterms:modified xsi:type="dcterms:W3CDTF">2013-12-02T11:18:21Z</dcterms:modified>
</cp:coreProperties>
</file>