
<file path=[Content_Types].xml><?xml version="1.0" encoding="utf-8"?>
<Types xmlns="http://schemas.openxmlformats.org/package/2006/content-types">
  <Override PartName="/ppt/slides/slide29.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theme/themeOverride1.xml" ContentType="application/vnd.openxmlformats-officedocument.themeOverride+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32.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Default Extension="jpeg" ContentType="image/jpeg"/>
  <Override PartName="/ppt/slideLayouts/slideLayout3.xml" ContentType="application/vnd.openxmlformats-officedocument.presentationml.slideLayout+xml"/>
  <Override PartName="/ppt/notesSlides/notesSlide17.xml" ContentType="application/vnd.openxmlformats-officedocument.presentationml.notesSlide+xml"/>
  <Override PartName="/ppt/theme/themeOverride4.xml" ContentType="application/vnd.openxmlformats-officedocument.themeOverride+xml"/>
  <Override PartName="/ppt/notesSlides/notesSlide28.xml" ContentType="application/vnd.openxmlformats-officedocument.presentationml.notesSlide+xml"/>
  <Override PartName="/ppt/notesSlides/notesSlide3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theme/themeOverride2.xml" ContentType="application/vnd.openxmlformats-officedocument.themeOverride+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3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slideLayouts/slideLayout10.xml" ContentType="application/vnd.openxmlformats-officedocument.presentationml.slideLayout+xml"/>
  <Default Extension="vml" ContentType="application/vnd.openxmlformats-officedocument.vmlDrawing"/>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notesSlides/notesSlide18.xml" ContentType="application/vnd.openxmlformats-officedocument.presentationml.notesSlide+xml"/>
  <Override PartName="/ppt/theme/themeOverride3.xml" ContentType="application/vnd.openxmlformats-officedocument.themeOverride+xml"/>
  <Default Extension="wmf" ContentType="image/x-wmf"/>
  <Override PartName="/ppt/notesSlides/notesSlide36.xml" ContentType="application/vnd.openxmlformats-officedocument.presentationml.notesSlide+xml"/>
  <Default Extension="rels" ContentType="application/vnd.openxmlformats-package.relationship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2" r:id="rId1"/>
  </p:sldMasterIdLst>
  <p:notesMasterIdLst>
    <p:notesMasterId r:id="rId43"/>
  </p:notesMasterIdLst>
  <p:handoutMasterIdLst>
    <p:handoutMasterId r:id="rId44"/>
  </p:handoutMasterIdLst>
  <p:sldIdLst>
    <p:sldId id="345" r:id="rId2"/>
    <p:sldId id="279" r:id="rId3"/>
    <p:sldId id="257" r:id="rId4"/>
    <p:sldId id="284" r:id="rId5"/>
    <p:sldId id="260" r:id="rId6"/>
    <p:sldId id="261" r:id="rId7"/>
    <p:sldId id="262" r:id="rId8"/>
    <p:sldId id="264" r:id="rId9"/>
    <p:sldId id="266" r:id="rId10"/>
    <p:sldId id="290" r:id="rId11"/>
    <p:sldId id="285" r:id="rId12"/>
    <p:sldId id="267" r:id="rId13"/>
    <p:sldId id="268" r:id="rId14"/>
    <p:sldId id="271" r:id="rId15"/>
    <p:sldId id="269" r:id="rId16"/>
    <p:sldId id="270" r:id="rId17"/>
    <p:sldId id="275" r:id="rId18"/>
    <p:sldId id="289" r:id="rId19"/>
    <p:sldId id="291" r:id="rId20"/>
    <p:sldId id="292" r:id="rId21"/>
    <p:sldId id="293" r:id="rId22"/>
    <p:sldId id="294" r:id="rId23"/>
    <p:sldId id="295" r:id="rId24"/>
    <p:sldId id="296" r:id="rId25"/>
    <p:sldId id="297" r:id="rId26"/>
    <p:sldId id="298" r:id="rId27"/>
    <p:sldId id="299" r:id="rId28"/>
    <p:sldId id="300" r:id="rId29"/>
    <p:sldId id="301" r:id="rId30"/>
    <p:sldId id="302" r:id="rId31"/>
    <p:sldId id="303" r:id="rId32"/>
    <p:sldId id="304" r:id="rId33"/>
    <p:sldId id="305" r:id="rId34"/>
    <p:sldId id="306" r:id="rId35"/>
    <p:sldId id="307" r:id="rId36"/>
    <p:sldId id="308" r:id="rId37"/>
    <p:sldId id="309" r:id="rId38"/>
    <p:sldId id="310" r:id="rId39"/>
    <p:sldId id="311" r:id="rId40"/>
    <p:sldId id="312" r:id="rId41"/>
    <p:sldId id="344" r:id="rId42"/>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 uri="{2D200454-40CA-4A62-9FC3-DE9A4176ACB9}">
      <p15:notesGuideLst xmlns:p15="http://schemas.microsoft.com/office/powerpoint/2012/main" xmlns="">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clrMru>
    <a:srgbClr val="04617B"/>
    <a:srgbClr val="DBF5F9"/>
    <a:srgbClr val="FFFFFF"/>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40" autoAdjust="0"/>
    <p:restoredTop sz="94683" autoAdjust="0"/>
  </p:normalViewPr>
  <p:slideViewPr>
    <p:cSldViewPr>
      <p:cViewPr varScale="1">
        <p:scale>
          <a:sx n="42" d="100"/>
          <a:sy n="42" d="100"/>
        </p:scale>
        <p:origin x="-1502" y="-86"/>
      </p:cViewPr>
      <p:guideLst>
        <p:guide orient="horz" pos="2160"/>
        <p:guide pos="2880"/>
      </p:guideLst>
    </p:cSldViewPr>
  </p:slideViewPr>
  <p:outlineViewPr>
    <p:cViewPr>
      <p:scale>
        <a:sx n="33" d="100"/>
        <a:sy n="33" d="100"/>
      </p:scale>
      <p:origin x="0" y="0"/>
    </p:cViewPr>
    <p:sldLst>
      <p:sld r:id="rId1" collapse="1"/>
      <p:sld r:id="rId2" collapse="1"/>
      <p:sld r:id="rId3" collapse="1"/>
      <p:sld r:id="rId4" collapse="1"/>
      <p:sld r:id="rId5" collapse="1"/>
      <p:sld r:id="rId6" collapse="1"/>
      <p:sld r:id="rId7" collapse="1"/>
      <p:sld r:id="rId8" collapse="1"/>
      <p:sld r:id="rId9" collapse="1"/>
      <p:sld r:id="rId10" collapse="1"/>
      <p:sld r:id="rId11" collapse="1"/>
      <p:sld r:id="rId12" collapse="1"/>
      <p:sld r:id="rId13" collapse="1"/>
      <p:sld r:id="rId14" collapse="1"/>
      <p:sld r:id="rId15" collapse="1"/>
      <p:sld r:id="rId16" collapse="1"/>
      <p:sld r:id="rId17" collapse="1"/>
      <p:sld r:id="rId18" collapse="1"/>
      <p:sld r:id="rId19" collapse="1"/>
      <p:sld r:id="rId20" collapse="1"/>
      <p:sld r:id="rId21" collapse="1"/>
      <p:sld r:id="rId22" collapse="1"/>
    </p:sldLst>
  </p:outlineViewPr>
  <p:notesTextViewPr>
    <p:cViewPr>
      <p:scale>
        <a:sx n="100" d="100"/>
        <a:sy n="100" d="100"/>
      </p:scale>
      <p:origin x="0" y="0"/>
    </p:cViewPr>
  </p:notesTextViewPr>
  <p:notesViewPr>
    <p:cSldViewPr>
      <p:cViewPr varScale="1">
        <p:scale>
          <a:sx n="56" d="100"/>
          <a:sy n="56" d="100"/>
        </p:scale>
        <p:origin x="-1236" y="-96"/>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 Id="rId48" Type="http://schemas.openxmlformats.org/officeDocument/2006/relationships/tableStyles" Target="tableStyles.xml"/></Relationships>
</file>

<file path=ppt/_rels/viewProps.xml.rels><?xml version="1.0" encoding="UTF-8" standalone="yes"?>
<Relationships xmlns="http://schemas.openxmlformats.org/package/2006/relationships"><Relationship Id="rId8" Type="http://schemas.openxmlformats.org/officeDocument/2006/relationships/slide" Target="slides/slide26.xml"/><Relationship Id="rId13" Type="http://schemas.openxmlformats.org/officeDocument/2006/relationships/slide" Target="slides/slide31.xml"/><Relationship Id="rId18" Type="http://schemas.openxmlformats.org/officeDocument/2006/relationships/slide" Target="slides/slide36.xml"/><Relationship Id="rId3" Type="http://schemas.openxmlformats.org/officeDocument/2006/relationships/slide" Target="slides/slide21.xml"/><Relationship Id="rId21" Type="http://schemas.openxmlformats.org/officeDocument/2006/relationships/slide" Target="slides/slide39.xml"/><Relationship Id="rId7" Type="http://schemas.openxmlformats.org/officeDocument/2006/relationships/slide" Target="slides/slide25.xml"/><Relationship Id="rId12" Type="http://schemas.openxmlformats.org/officeDocument/2006/relationships/slide" Target="slides/slide30.xml"/><Relationship Id="rId17" Type="http://schemas.openxmlformats.org/officeDocument/2006/relationships/slide" Target="slides/slide35.xml"/><Relationship Id="rId2" Type="http://schemas.openxmlformats.org/officeDocument/2006/relationships/slide" Target="slides/slide20.xml"/><Relationship Id="rId16" Type="http://schemas.openxmlformats.org/officeDocument/2006/relationships/slide" Target="slides/slide34.xml"/><Relationship Id="rId20" Type="http://schemas.openxmlformats.org/officeDocument/2006/relationships/slide" Target="slides/slide38.xml"/><Relationship Id="rId1" Type="http://schemas.openxmlformats.org/officeDocument/2006/relationships/slide" Target="slides/slide19.xml"/><Relationship Id="rId6" Type="http://schemas.openxmlformats.org/officeDocument/2006/relationships/slide" Target="slides/slide24.xml"/><Relationship Id="rId11" Type="http://schemas.openxmlformats.org/officeDocument/2006/relationships/slide" Target="slides/slide29.xml"/><Relationship Id="rId5" Type="http://schemas.openxmlformats.org/officeDocument/2006/relationships/slide" Target="slides/slide23.xml"/><Relationship Id="rId15" Type="http://schemas.openxmlformats.org/officeDocument/2006/relationships/slide" Target="slides/slide33.xml"/><Relationship Id="rId10" Type="http://schemas.openxmlformats.org/officeDocument/2006/relationships/slide" Target="slides/slide28.xml"/><Relationship Id="rId19" Type="http://schemas.openxmlformats.org/officeDocument/2006/relationships/slide" Target="slides/slide37.xml"/><Relationship Id="rId4" Type="http://schemas.openxmlformats.org/officeDocument/2006/relationships/slide" Target="slides/slide22.xml"/><Relationship Id="rId9" Type="http://schemas.openxmlformats.org/officeDocument/2006/relationships/slide" Target="slides/slide27.xml"/><Relationship Id="rId14" Type="http://schemas.openxmlformats.org/officeDocument/2006/relationships/slide" Target="slides/slide32.xml"/><Relationship Id="rId22" Type="http://schemas.openxmlformats.org/officeDocument/2006/relationships/slide" Target="slides/slide40.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6322"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0" hangingPunct="0">
              <a:defRPr sz="1200"/>
            </a:lvl1pPr>
          </a:lstStyle>
          <a:p>
            <a:pPr>
              <a:defRPr/>
            </a:pPr>
            <a:endParaRPr lang="en-US"/>
          </a:p>
        </p:txBody>
      </p:sp>
      <p:sp>
        <p:nvSpPr>
          <p:cNvPr id="56323" name="Rectangle 3"/>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0" hangingPunct="0">
              <a:defRPr sz="1200"/>
            </a:lvl1pPr>
          </a:lstStyle>
          <a:p>
            <a:pPr>
              <a:defRPr/>
            </a:pPr>
            <a:fld id="{8E7AF1F2-2EBE-40FE-B788-EB37FDBB7EE3}" type="datetimeFigureOut">
              <a:rPr lang="en-US"/>
              <a:pPr>
                <a:defRPr/>
              </a:pPr>
              <a:t>11/4/2013</a:t>
            </a:fld>
            <a:endParaRPr lang="en-US"/>
          </a:p>
        </p:txBody>
      </p:sp>
      <p:sp>
        <p:nvSpPr>
          <p:cNvPr id="56324" name="Rectangle 4"/>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eaLnBrk="0" hangingPunct="0">
              <a:defRPr sz="1200"/>
            </a:lvl1pPr>
          </a:lstStyle>
          <a:p>
            <a:pPr>
              <a:defRPr/>
            </a:pPr>
            <a:endParaRPr lang="en-US"/>
          </a:p>
        </p:txBody>
      </p:sp>
      <p:sp>
        <p:nvSpPr>
          <p:cNvPr id="56325" name="Rectangle 5"/>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eaLnBrk="0" hangingPunct="0">
              <a:defRPr sz="1200"/>
            </a:lvl1pPr>
          </a:lstStyle>
          <a:p>
            <a:pPr>
              <a:defRPr/>
            </a:pPr>
            <a:fld id="{68B67687-3F3F-45C4-AF80-BAFF8B13A905}" type="slidenum">
              <a:rPr lang="en-US"/>
              <a:pPr>
                <a:defRPr/>
              </a:pPr>
              <a:t>‹#›</a:t>
            </a:fld>
            <a:endParaRPr lang="en-US"/>
          </a:p>
        </p:txBody>
      </p:sp>
    </p:spTree>
    <p:extLst>
      <p:ext uri="{BB962C8B-B14F-4D97-AF65-F5344CB8AC3E}">
        <p14:creationId xmlns:p14="http://schemas.microsoft.com/office/powerpoint/2010/main" xmlns="" val="168349993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eaLnBrk="1" hangingPunct="1">
              <a:defRPr sz="1200">
                <a:latin typeface="Arial" charset="0"/>
                <a:cs typeface="Arial" charset="0"/>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eaLnBrk="1" hangingPunct="1">
              <a:defRPr sz="1200">
                <a:latin typeface="Arial" charset="0"/>
                <a:cs typeface="Arial" charset="0"/>
              </a:defRPr>
            </a:lvl1pPr>
          </a:lstStyle>
          <a:p>
            <a:pPr>
              <a:defRPr/>
            </a:pPr>
            <a:fld id="{4D075098-1F22-4835-A79A-9758664C8A22}" type="datetimeFigureOut">
              <a:rPr lang="en-US"/>
              <a:pPr>
                <a:defRPr/>
              </a:pPr>
              <a:t>11/4/2013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eaLnBrk="1" hangingPunct="1">
              <a:defRPr sz="1200">
                <a:latin typeface="Arial" charset="0"/>
                <a:cs typeface="Arial" charset="0"/>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AA8EDD7B-0328-40CF-A2C5-9E1ED794A4BF}" type="slidenum">
              <a:rPr lang="en-US"/>
              <a:pPr>
                <a:defRPr/>
              </a:pPr>
              <a:t>‹#›</a:t>
            </a:fld>
            <a:endParaRPr lang="en-US"/>
          </a:p>
        </p:txBody>
      </p:sp>
    </p:spTree>
    <p:extLst>
      <p:ext uri="{BB962C8B-B14F-4D97-AF65-F5344CB8AC3E}">
        <p14:creationId xmlns:p14="http://schemas.microsoft.com/office/powerpoint/2010/main" xmlns="" val="300163194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8435"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18436"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E033B6C8-2B30-4F7D-9CA4-E8655B7E2D05}" type="slidenum">
              <a:rPr lang="en-US" smtClean="0">
                <a:latin typeface="Arial" panose="020B0604020202020204" pitchFamily="34" charset="0"/>
              </a:rPr>
              <a:pPr>
                <a:spcBef>
                  <a:spcPct val="0"/>
                </a:spcBef>
              </a:pPr>
              <a:t>1</a:t>
            </a:fld>
            <a:endParaRPr lang="en-US" smtClean="0">
              <a:latin typeface="Arial" panose="020B0604020202020204" pitchFamily="34" charset="0"/>
            </a:endParaRPr>
          </a:p>
        </p:txBody>
      </p:sp>
    </p:spTree>
    <p:extLst>
      <p:ext uri="{BB962C8B-B14F-4D97-AF65-F5344CB8AC3E}">
        <p14:creationId xmlns:p14="http://schemas.microsoft.com/office/powerpoint/2010/main" xmlns="" val="163075694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20483"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20484"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BBDC20A2-A67F-4D57-ABE8-D6B6F40272A4}" type="slidenum">
              <a:rPr lang="en-US" smtClean="0">
                <a:latin typeface="Arial" panose="020B0604020202020204" pitchFamily="34" charset="0"/>
              </a:rPr>
              <a:pPr>
                <a:spcBef>
                  <a:spcPct val="0"/>
                </a:spcBef>
              </a:pPr>
              <a:t>2</a:t>
            </a:fld>
            <a:endParaRPr lang="en-US" smtClean="0">
              <a:latin typeface="Arial" panose="020B0604020202020204" pitchFamily="34" charset="0"/>
            </a:endParaRPr>
          </a:p>
        </p:txBody>
      </p:sp>
    </p:spTree>
    <p:extLst>
      <p:ext uri="{BB962C8B-B14F-4D97-AF65-F5344CB8AC3E}">
        <p14:creationId xmlns:p14="http://schemas.microsoft.com/office/powerpoint/2010/main" xmlns="" val="126047785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22531"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22532"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7CFBE1EF-1F7B-48DE-B007-B51FFFEE6C84}" type="slidenum">
              <a:rPr lang="en-US" smtClean="0">
                <a:latin typeface="Arial" panose="020B0604020202020204" pitchFamily="34" charset="0"/>
              </a:rPr>
              <a:pPr>
                <a:spcBef>
                  <a:spcPct val="0"/>
                </a:spcBef>
              </a:pPr>
              <a:t>3</a:t>
            </a:fld>
            <a:endParaRPr lang="en-US" smtClean="0">
              <a:latin typeface="Arial" panose="020B0604020202020204" pitchFamily="34" charset="0"/>
            </a:endParaRPr>
          </a:p>
        </p:txBody>
      </p:sp>
    </p:spTree>
    <p:extLst>
      <p:ext uri="{BB962C8B-B14F-4D97-AF65-F5344CB8AC3E}">
        <p14:creationId xmlns:p14="http://schemas.microsoft.com/office/powerpoint/2010/main" xmlns="" val="18133056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24579"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endParaRPr lang="en-US" smtClean="0"/>
          </a:p>
        </p:txBody>
      </p:sp>
      <p:sp>
        <p:nvSpPr>
          <p:cNvPr id="24580"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6E4E26A1-3C66-46C9-9F8E-E2D18F406614}" type="slidenum">
              <a:rPr lang="en-US" smtClean="0">
                <a:latin typeface="Arial" panose="020B0604020202020204" pitchFamily="34" charset="0"/>
              </a:rPr>
              <a:pPr>
                <a:spcBef>
                  <a:spcPct val="0"/>
                </a:spcBef>
              </a:pPr>
              <a:t>4</a:t>
            </a:fld>
            <a:endParaRPr lang="en-US" smtClean="0">
              <a:latin typeface="Arial" panose="020B0604020202020204" pitchFamily="34" charset="0"/>
            </a:endParaRPr>
          </a:p>
        </p:txBody>
      </p:sp>
    </p:spTree>
    <p:extLst>
      <p:ext uri="{BB962C8B-B14F-4D97-AF65-F5344CB8AC3E}">
        <p14:creationId xmlns:p14="http://schemas.microsoft.com/office/powerpoint/2010/main" xmlns="" val="235895515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26627"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26628"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DEBF2E1C-78CB-4D07-B96A-CD333A2A8455}" type="slidenum">
              <a:rPr lang="en-US" smtClean="0">
                <a:latin typeface="Arial" panose="020B0604020202020204" pitchFamily="34" charset="0"/>
              </a:rPr>
              <a:pPr>
                <a:spcBef>
                  <a:spcPct val="0"/>
                </a:spcBef>
              </a:pPr>
              <a:t>5</a:t>
            </a:fld>
            <a:endParaRPr lang="en-US" smtClean="0">
              <a:latin typeface="Arial" panose="020B0604020202020204" pitchFamily="34" charset="0"/>
            </a:endParaRPr>
          </a:p>
        </p:txBody>
      </p:sp>
    </p:spTree>
    <p:extLst>
      <p:ext uri="{BB962C8B-B14F-4D97-AF65-F5344CB8AC3E}">
        <p14:creationId xmlns:p14="http://schemas.microsoft.com/office/powerpoint/2010/main" xmlns="" val="31607202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28675"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28676"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E5A5FFFC-D6DC-4C32-8891-30CE45BB2C32}" type="slidenum">
              <a:rPr lang="en-US" smtClean="0">
                <a:latin typeface="Arial" panose="020B0604020202020204" pitchFamily="34" charset="0"/>
              </a:rPr>
              <a:pPr>
                <a:spcBef>
                  <a:spcPct val="0"/>
                </a:spcBef>
              </a:pPr>
              <a:t>6</a:t>
            </a:fld>
            <a:endParaRPr lang="en-US" smtClean="0">
              <a:latin typeface="Arial" panose="020B0604020202020204" pitchFamily="34" charset="0"/>
            </a:endParaRPr>
          </a:p>
        </p:txBody>
      </p:sp>
    </p:spTree>
    <p:extLst>
      <p:ext uri="{BB962C8B-B14F-4D97-AF65-F5344CB8AC3E}">
        <p14:creationId xmlns:p14="http://schemas.microsoft.com/office/powerpoint/2010/main" xmlns="" val="35916863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30723"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30724"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6183C52A-52C8-4F2B-BBA2-FF56692D7C73}" type="slidenum">
              <a:rPr lang="en-US" smtClean="0">
                <a:latin typeface="Arial" panose="020B0604020202020204" pitchFamily="34" charset="0"/>
              </a:rPr>
              <a:pPr>
                <a:spcBef>
                  <a:spcPct val="0"/>
                </a:spcBef>
              </a:pPr>
              <a:t>7</a:t>
            </a:fld>
            <a:endParaRPr lang="en-US" smtClean="0">
              <a:latin typeface="Arial" panose="020B0604020202020204" pitchFamily="34" charset="0"/>
            </a:endParaRPr>
          </a:p>
        </p:txBody>
      </p:sp>
    </p:spTree>
    <p:extLst>
      <p:ext uri="{BB962C8B-B14F-4D97-AF65-F5344CB8AC3E}">
        <p14:creationId xmlns:p14="http://schemas.microsoft.com/office/powerpoint/2010/main" xmlns="" val="184261649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32771"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32772"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B30AD914-D9DC-457E-BA15-71B34D365455}" type="slidenum">
              <a:rPr lang="en-US" smtClean="0">
                <a:latin typeface="Arial" panose="020B0604020202020204" pitchFamily="34" charset="0"/>
              </a:rPr>
              <a:pPr>
                <a:spcBef>
                  <a:spcPct val="0"/>
                </a:spcBef>
              </a:pPr>
              <a:t>8</a:t>
            </a:fld>
            <a:endParaRPr lang="en-US" smtClean="0">
              <a:latin typeface="Arial" panose="020B0604020202020204" pitchFamily="34" charset="0"/>
            </a:endParaRPr>
          </a:p>
        </p:txBody>
      </p:sp>
    </p:spTree>
    <p:extLst>
      <p:ext uri="{BB962C8B-B14F-4D97-AF65-F5344CB8AC3E}">
        <p14:creationId xmlns:p14="http://schemas.microsoft.com/office/powerpoint/2010/main" xmlns="" val="28975715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34819"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34820"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DC0B0805-C250-486D-9EDB-57059C9DBA02}" type="slidenum">
              <a:rPr lang="en-US" smtClean="0">
                <a:latin typeface="Arial" panose="020B0604020202020204" pitchFamily="34" charset="0"/>
              </a:rPr>
              <a:pPr>
                <a:spcBef>
                  <a:spcPct val="0"/>
                </a:spcBef>
              </a:pPr>
              <a:t>9</a:t>
            </a:fld>
            <a:endParaRPr lang="en-US" smtClean="0">
              <a:latin typeface="Arial" panose="020B0604020202020204" pitchFamily="34" charset="0"/>
            </a:endParaRPr>
          </a:p>
        </p:txBody>
      </p:sp>
    </p:spTree>
    <p:extLst>
      <p:ext uri="{BB962C8B-B14F-4D97-AF65-F5344CB8AC3E}">
        <p14:creationId xmlns:p14="http://schemas.microsoft.com/office/powerpoint/2010/main" xmlns="" val="228285067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36867"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endParaRPr lang="en-US" smtClean="0"/>
          </a:p>
        </p:txBody>
      </p:sp>
      <p:sp>
        <p:nvSpPr>
          <p:cNvPr id="36868"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343781C1-1541-405F-929C-93197EFAFCA9}" type="slidenum">
              <a:rPr lang="en-US" smtClean="0">
                <a:latin typeface="Arial" panose="020B0604020202020204" pitchFamily="34" charset="0"/>
              </a:rPr>
              <a:pPr>
                <a:spcBef>
                  <a:spcPct val="0"/>
                </a:spcBef>
              </a:pPr>
              <a:t>10</a:t>
            </a:fld>
            <a:endParaRPr lang="en-US" smtClean="0">
              <a:latin typeface="Arial" panose="020B0604020202020204" pitchFamily="34" charset="0"/>
            </a:endParaRPr>
          </a:p>
        </p:txBody>
      </p:sp>
    </p:spTree>
    <p:extLst>
      <p:ext uri="{BB962C8B-B14F-4D97-AF65-F5344CB8AC3E}">
        <p14:creationId xmlns:p14="http://schemas.microsoft.com/office/powerpoint/2010/main" xmlns="" val="31717663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38915"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endParaRPr lang="en-US" smtClean="0"/>
          </a:p>
        </p:txBody>
      </p:sp>
      <p:sp>
        <p:nvSpPr>
          <p:cNvPr id="38916"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9FA00FF4-2E8C-45A9-B040-641A08CB56FB}" type="slidenum">
              <a:rPr lang="en-US" smtClean="0">
                <a:latin typeface="Arial" panose="020B0604020202020204" pitchFamily="34" charset="0"/>
              </a:rPr>
              <a:pPr>
                <a:spcBef>
                  <a:spcPct val="0"/>
                </a:spcBef>
              </a:pPr>
              <a:t>11</a:t>
            </a:fld>
            <a:endParaRPr lang="en-US" smtClean="0">
              <a:latin typeface="Arial" panose="020B0604020202020204" pitchFamily="34" charset="0"/>
            </a:endParaRPr>
          </a:p>
        </p:txBody>
      </p:sp>
    </p:spTree>
    <p:extLst>
      <p:ext uri="{BB962C8B-B14F-4D97-AF65-F5344CB8AC3E}">
        <p14:creationId xmlns:p14="http://schemas.microsoft.com/office/powerpoint/2010/main" xmlns="" val="393710264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40963"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40964"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967650C0-A049-43D8-B731-A95A2D9C1068}" type="slidenum">
              <a:rPr lang="en-US" smtClean="0">
                <a:latin typeface="Arial" panose="020B0604020202020204" pitchFamily="34" charset="0"/>
              </a:rPr>
              <a:pPr>
                <a:spcBef>
                  <a:spcPct val="0"/>
                </a:spcBef>
              </a:pPr>
              <a:t>12</a:t>
            </a:fld>
            <a:endParaRPr lang="en-US" smtClean="0">
              <a:latin typeface="Arial" panose="020B0604020202020204" pitchFamily="34" charset="0"/>
            </a:endParaRPr>
          </a:p>
        </p:txBody>
      </p:sp>
    </p:spTree>
    <p:extLst>
      <p:ext uri="{BB962C8B-B14F-4D97-AF65-F5344CB8AC3E}">
        <p14:creationId xmlns:p14="http://schemas.microsoft.com/office/powerpoint/2010/main" xmlns="" val="157901716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43011"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43012"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B8863DD6-B631-47F0-9CF5-CFD02DDD92DA}" type="slidenum">
              <a:rPr lang="en-US" smtClean="0">
                <a:latin typeface="Arial" panose="020B0604020202020204" pitchFamily="34" charset="0"/>
              </a:rPr>
              <a:pPr>
                <a:spcBef>
                  <a:spcPct val="0"/>
                </a:spcBef>
              </a:pPr>
              <a:t>13</a:t>
            </a:fld>
            <a:endParaRPr lang="en-US" smtClean="0">
              <a:latin typeface="Arial" panose="020B0604020202020204" pitchFamily="34" charset="0"/>
            </a:endParaRPr>
          </a:p>
        </p:txBody>
      </p:sp>
    </p:spTree>
    <p:extLst>
      <p:ext uri="{BB962C8B-B14F-4D97-AF65-F5344CB8AC3E}">
        <p14:creationId xmlns:p14="http://schemas.microsoft.com/office/powerpoint/2010/main" xmlns="" val="135113022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45059"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45060"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58AFB3E4-C347-4888-ADA8-36BE6C83539D}" type="slidenum">
              <a:rPr lang="en-US" smtClean="0">
                <a:latin typeface="Arial" panose="020B0604020202020204" pitchFamily="34" charset="0"/>
              </a:rPr>
              <a:pPr>
                <a:spcBef>
                  <a:spcPct val="0"/>
                </a:spcBef>
              </a:pPr>
              <a:t>14</a:t>
            </a:fld>
            <a:endParaRPr lang="en-US" smtClean="0">
              <a:latin typeface="Arial" panose="020B0604020202020204" pitchFamily="34" charset="0"/>
            </a:endParaRPr>
          </a:p>
        </p:txBody>
      </p:sp>
    </p:spTree>
    <p:extLst>
      <p:ext uri="{BB962C8B-B14F-4D97-AF65-F5344CB8AC3E}">
        <p14:creationId xmlns:p14="http://schemas.microsoft.com/office/powerpoint/2010/main" xmlns="" val="225318216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47107"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47108"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4ABD920B-A000-46F2-B9E9-EA0B5AF13D54}" type="slidenum">
              <a:rPr lang="en-US" smtClean="0">
                <a:latin typeface="Arial" panose="020B0604020202020204" pitchFamily="34" charset="0"/>
              </a:rPr>
              <a:pPr>
                <a:spcBef>
                  <a:spcPct val="0"/>
                </a:spcBef>
              </a:pPr>
              <a:t>15</a:t>
            </a:fld>
            <a:endParaRPr lang="en-US" smtClean="0">
              <a:latin typeface="Arial" panose="020B0604020202020204" pitchFamily="34" charset="0"/>
            </a:endParaRPr>
          </a:p>
        </p:txBody>
      </p:sp>
    </p:spTree>
    <p:extLst>
      <p:ext uri="{BB962C8B-B14F-4D97-AF65-F5344CB8AC3E}">
        <p14:creationId xmlns:p14="http://schemas.microsoft.com/office/powerpoint/2010/main" xmlns="" val="195161975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49155"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49156"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45AA8DBD-00E0-48FC-978A-B0718C99AA5D}" type="slidenum">
              <a:rPr lang="en-US" smtClean="0">
                <a:latin typeface="Arial" panose="020B0604020202020204" pitchFamily="34" charset="0"/>
              </a:rPr>
              <a:pPr>
                <a:spcBef>
                  <a:spcPct val="0"/>
                </a:spcBef>
              </a:pPr>
              <a:t>16</a:t>
            </a:fld>
            <a:endParaRPr lang="en-US" smtClean="0">
              <a:latin typeface="Arial" panose="020B0604020202020204" pitchFamily="34" charset="0"/>
            </a:endParaRPr>
          </a:p>
        </p:txBody>
      </p:sp>
    </p:spTree>
    <p:extLst>
      <p:ext uri="{BB962C8B-B14F-4D97-AF65-F5344CB8AC3E}">
        <p14:creationId xmlns:p14="http://schemas.microsoft.com/office/powerpoint/2010/main" xmlns="" val="354371133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51203"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51204"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943AE92B-9D42-4003-97DB-A2EE0AC2D219}" type="slidenum">
              <a:rPr lang="en-US" smtClean="0">
                <a:latin typeface="Arial" panose="020B0604020202020204" pitchFamily="34" charset="0"/>
              </a:rPr>
              <a:pPr>
                <a:spcBef>
                  <a:spcPct val="0"/>
                </a:spcBef>
              </a:pPr>
              <a:t>17</a:t>
            </a:fld>
            <a:endParaRPr lang="en-US" smtClean="0">
              <a:latin typeface="Arial" panose="020B0604020202020204" pitchFamily="34" charset="0"/>
            </a:endParaRPr>
          </a:p>
        </p:txBody>
      </p:sp>
    </p:spTree>
    <p:extLst>
      <p:ext uri="{BB962C8B-B14F-4D97-AF65-F5344CB8AC3E}">
        <p14:creationId xmlns:p14="http://schemas.microsoft.com/office/powerpoint/2010/main" xmlns="" val="411860860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53251"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endParaRPr lang="en-US" smtClean="0"/>
          </a:p>
        </p:txBody>
      </p:sp>
      <p:sp>
        <p:nvSpPr>
          <p:cNvPr id="53252"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1D9EAA3F-9C3F-43AE-A64E-ABFD66A20520}" type="slidenum">
              <a:rPr lang="en-US" smtClean="0">
                <a:latin typeface="Arial" panose="020B0604020202020204" pitchFamily="34" charset="0"/>
              </a:rPr>
              <a:pPr>
                <a:spcBef>
                  <a:spcPct val="0"/>
                </a:spcBef>
              </a:pPr>
              <a:t>18</a:t>
            </a:fld>
            <a:endParaRPr lang="en-US" smtClean="0">
              <a:latin typeface="Arial" panose="020B0604020202020204" pitchFamily="34" charset="0"/>
            </a:endParaRPr>
          </a:p>
        </p:txBody>
      </p:sp>
    </p:spTree>
    <p:extLst>
      <p:ext uri="{BB962C8B-B14F-4D97-AF65-F5344CB8AC3E}">
        <p14:creationId xmlns:p14="http://schemas.microsoft.com/office/powerpoint/2010/main" xmlns="" val="345232772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Rot="1" noChangeAspect="1" noChangeArrowheads="1" noTextEdit="1"/>
          </p:cNvSpPr>
          <p:nvPr>
            <p:ph type="sldImg"/>
          </p:nvPr>
        </p:nvSpPr>
        <p:spPr bwMode="auto">
          <a:xfrm>
            <a:off x="1190625" y="703263"/>
            <a:ext cx="4627563" cy="3470275"/>
          </a:xfrm>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55299" name="Rectangle 3"/>
          <p:cNvSpPr>
            <a:spLocks noGrp="1" noChangeArrowheads="1"/>
          </p:cNvSpPr>
          <p:nvPr>
            <p:ph type="body" idx="1"/>
          </p:nvPr>
        </p:nvSpPr>
        <p:spPr bwMode="auto">
          <a:xfrm>
            <a:off x="466725" y="4413250"/>
            <a:ext cx="5992813" cy="4179888"/>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r>
              <a:rPr lang="en-US" b="1" smtClean="0">
                <a:latin typeface="Times New Roman" panose="02020603050405020304" pitchFamily="18" charset="0"/>
              </a:rPr>
              <a:t>Service Cost - </a:t>
            </a:r>
            <a:r>
              <a:rPr lang="en-US" smtClean="0">
                <a:latin typeface="Times New Roman" panose="02020603050405020304" pitchFamily="18" charset="0"/>
              </a:rPr>
              <a:t>Actuaries compute service cost as the present value of the new benefits earned by employees during the year.  Future salary levels considered in calculation.</a:t>
            </a:r>
          </a:p>
          <a:p>
            <a:r>
              <a:rPr lang="en-US" b="1" smtClean="0">
                <a:latin typeface="Times New Roman" panose="02020603050405020304" pitchFamily="18" charset="0"/>
              </a:rPr>
              <a:t>Interest on Liability</a:t>
            </a:r>
            <a:r>
              <a:rPr lang="en-US" smtClean="0">
                <a:latin typeface="Times New Roman" panose="02020603050405020304" pitchFamily="18" charset="0"/>
              </a:rPr>
              <a:t> - Interest accrues each year on the PBO just as it does on any discounted debt.</a:t>
            </a:r>
          </a:p>
          <a:p>
            <a:r>
              <a:rPr lang="en-US" b="1" smtClean="0">
                <a:latin typeface="Times New Roman" panose="02020603050405020304" pitchFamily="18" charset="0"/>
              </a:rPr>
              <a:t>Actual Return on Plan Assets - </a:t>
            </a:r>
            <a:r>
              <a:rPr lang="en-US" smtClean="0">
                <a:latin typeface="Times New Roman" panose="02020603050405020304" pitchFamily="18" charset="0"/>
              </a:rPr>
              <a:t>Increase in pension funds from interest, dividends, and realized and unrealized changes in the fair market value of the plan assets.</a:t>
            </a:r>
          </a:p>
          <a:p>
            <a:r>
              <a:rPr lang="en-US" b="1" smtClean="0">
                <a:latin typeface="Times New Roman" panose="02020603050405020304" pitchFamily="18" charset="0"/>
              </a:rPr>
              <a:t>Amortization of Unrecognized Prior Service Cost - </a:t>
            </a:r>
            <a:r>
              <a:rPr lang="en-US" smtClean="0">
                <a:latin typeface="Times New Roman" panose="02020603050405020304" pitchFamily="18" charset="0"/>
              </a:rPr>
              <a:t>The cost of providing retroactive benefits is allocated to pension expense in the future, specifically to the remaining service-years of the affected employees.</a:t>
            </a:r>
          </a:p>
          <a:p>
            <a:r>
              <a:rPr lang="en-US" b="1" smtClean="0">
                <a:latin typeface="Times New Roman" panose="02020603050405020304" pitchFamily="18" charset="0"/>
              </a:rPr>
              <a:t>Gain or Loss - </a:t>
            </a:r>
            <a:r>
              <a:rPr lang="en-US" smtClean="0">
                <a:latin typeface="Times New Roman" panose="02020603050405020304" pitchFamily="18" charset="0"/>
              </a:rPr>
              <a:t>Volatility in pension expense can be caused by sudden and large changes in the market value of plan assets and by changes in the projected benefit obligation.  Two items comprise the gain or loss:</a:t>
            </a:r>
          </a:p>
          <a:p>
            <a:pPr>
              <a:buFontTx/>
              <a:buChar char="•"/>
            </a:pPr>
            <a:r>
              <a:rPr lang="en-US" smtClean="0">
                <a:latin typeface="Times New Roman" panose="02020603050405020304" pitchFamily="18" charset="0"/>
              </a:rPr>
              <a:t> difference between the actual return and the expected return on plan assets and,</a:t>
            </a:r>
          </a:p>
          <a:p>
            <a:pPr>
              <a:buFontTx/>
              <a:buChar char="•"/>
            </a:pPr>
            <a:r>
              <a:rPr lang="en-US" smtClean="0">
                <a:latin typeface="Times New Roman" panose="02020603050405020304" pitchFamily="18" charset="0"/>
              </a:rPr>
              <a:t> amortization of the unrecognized net gain or loss from previous periods</a:t>
            </a:r>
          </a:p>
        </p:txBody>
      </p:sp>
    </p:spTree>
    <p:extLst>
      <p:ext uri="{BB962C8B-B14F-4D97-AF65-F5344CB8AC3E}">
        <p14:creationId xmlns:p14="http://schemas.microsoft.com/office/powerpoint/2010/main" xmlns="" val="361031806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57347"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r>
              <a:rPr lang="en-US" b="1" smtClean="0"/>
              <a:t>1.  On the topic, “Challenges Facing Financial Accounting,” what did the AICPA Special Committee on Financial Reporting suggest should be included in future financial statements?</a:t>
            </a:r>
          </a:p>
          <a:p>
            <a:pPr>
              <a:buFontTx/>
              <a:buChar char="•"/>
            </a:pPr>
            <a:r>
              <a:rPr lang="en-US" b="1" smtClean="0"/>
              <a:t>Non-financial</a:t>
            </a:r>
            <a:r>
              <a:rPr lang="en-US" sz="1000" b="1" smtClean="0"/>
              <a:t> </a:t>
            </a:r>
            <a:r>
              <a:rPr lang="en-US" b="1" smtClean="0"/>
              <a:t>Measurements</a:t>
            </a:r>
            <a:r>
              <a:rPr lang="en-US" sz="1000" b="1" smtClean="0"/>
              <a:t> (customer satisfaction indexes, backlog information, and reject rates on goods purchases).</a:t>
            </a:r>
          </a:p>
          <a:p>
            <a:pPr>
              <a:buFontTx/>
              <a:buChar char="•"/>
            </a:pPr>
            <a:r>
              <a:rPr lang="en-US" b="1" smtClean="0"/>
              <a:t>Forward-looking Information</a:t>
            </a:r>
            <a:r>
              <a:rPr lang="en-US" sz="1000" b="1" smtClean="0"/>
              <a:t> </a:t>
            </a:r>
          </a:p>
          <a:p>
            <a:pPr>
              <a:buFontTx/>
              <a:buChar char="•"/>
            </a:pPr>
            <a:r>
              <a:rPr lang="en-US" b="1" smtClean="0"/>
              <a:t>Soft Assets</a:t>
            </a:r>
            <a:r>
              <a:rPr lang="en-US" sz="1000" b="1" smtClean="0"/>
              <a:t> (a company’s know-how, market dominance, marketing setup, well-trained employees, and brand image).</a:t>
            </a:r>
          </a:p>
          <a:p>
            <a:pPr>
              <a:buFontTx/>
              <a:buChar char="•"/>
            </a:pPr>
            <a:r>
              <a:rPr lang="en-US" b="1" smtClean="0"/>
              <a:t>Timeliness</a:t>
            </a:r>
            <a:r>
              <a:rPr lang="en-US" sz="1000" b="1" smtClean="0"/>
              <a:t> (no real time financial information)</a:t>
            </a:r>
          </a:p>
          <a:p>
            <a:pPr>
              <a:buFontTx/>
              <a:buChar char="•"/>
            </a:pPr>
            <a:endParaRPr lang="en-US" sz="1000" b="1" smtClean="0"/>
          </a:p>
        </p:txBody>
      </p:sp>
    </p:spTree>
    <p:extLst>
      <p:ext uri="{BB962C8B-B14F-4D97-AF65-F5344CB8AC3E}">
        <p14:creationId xmlns:p14="http://schemas.microsoft.com/office/powerpoint/2010/main" xmlns="" val="63745692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59395"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r>
              <a:rPr lang="en-US" b="1" smtClean="0"/>
              <a:t>1.  On the topic, “Challenges Facing Financial Accounting,” what did the AICPA Special Committee on Financial Reporting suggest should be included in future financial statements?</a:t>
            </a:r>
          </a:p>
          <a:p>
            <a:pPr>
              <a:buFontTx/>
              <a:buChar char="•"/>
            </a:pPr>
            <a:r>
              <a:rPr lang="en-US" b="1" smtClean="0"/>
              <a:t>Non-financial</a:t>
            </a:r>
            <a:r>
              <a:rPr lang="en-US" sz="1000" b="1" smtClean="0"/>
              <a:t> </a:t>
            </a:r>
            <a:r>
              <a:rPr lang="en-US" b="1" smtClean="0"/>
              <a:t>Measurements</a:t>
            </a:r>
            <a:r>
              <a:rPr lang="en-US" sz="1000" b="1" smtClean="0"/>
              <a:t> (customer satisfaction indexes, backlog information, and reject rates on goods purchases).</a:t>
            </a:r>
          </a:p>
          <a:p>
            <a:pPr>
              <a:buFontTx/>
              <a:buChar char="•"/>
            </a:pPr>
            <a:r>
              <a:rPr lang="en-US" b="1" smtClean="0"/>
              <a:t>Forward-looking Information</a:t>
            </a:r>
            <a:r>
              <a:rPr lang="en-US" sz="1000" b="1" smtClean="0"/>
              <a:t> </a:t>
            </a:r>
          </a:p>
          <a:p>
            <a:pPr>
              <a:buFontTx/>
              <a:buChar char="•"/>
            </a:pPr>
            <a:r>
              <a:rPr lang="en-US" b="1" smtClean="0"/>
              <a:t>Soft Assets</a:t>
            </a:r>
            <a:r>
              <a:rPr lang="en-US" sz="1000" b="1" smtClean="0"/>
              <a:t> (a company’s know-how, market dominance, marketing setup, well-trained employees, and brand image).</a:t>
            </a:r>
          </a:p>
          <a:p>
            <a:pPr>
              <a:buFontTx/>
              <a:buChar char="•"/>
            </a:pPr>
            <a:r>
              <a:rPr lang="en-US" b="1" smtClean="0"/>
              <a:t>Timeliness</a:t>
            </a:r>
            <a:r>
              <a:rPr lang="en-US" sz="1000" b="1" smtClean="0"/>
              <a:t> (no real time financial information)</a:t>
            </a:r>
          </a:p>
          <a:p>
            <a:pPr>
              <a:buFontTx/>
              <a:buChar char="•"/>
            </a:pPr>
            <a:endParaRPr lang="en-US" sz="1000" b="1" smtClean="0"/>
          </a:p>
        </p:txBody>
      </p:sp>
    </p:spTree>
    <p:extLst>
      <p:ext uri="{BB962C8B-B14F-4D97-AF65-F5344CB8AC3E}">
        <p14:creationId xmlns:p14="http://schemas.microsoft.com/office/powerpoint/2010/main" xmlns="" val="137083874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61443"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r>
              <a:rPr lang="en-US" b="1" smtClean="0"/>
              <a:t>1.  On the topic, “Challenges Facing Financial Accounting,” what did the AICPA Special Committee on Financial Reporting suggest should be included in future financial statements?</a:t>
            </a:r>
          </a:p>
          <a:p>
            <a:pPr>
              <a:buFontTx/>
              <a:buChar char="•"/>
            </a:pPr>
            <a:r>
              <a:rPr lang="en-US" b="1" smtClean="0"/>
              <a:t>Non-financial</a:t>
            </a:r>
            <a:r>
              <a:rPr lang="en-US" sz="1000" b="1" smtClean="0"/>
              <a:t> </a:t>
            </a:r>
            <a:r>
              <a:rPr lang="en-US" b="1" smtClean="0"/>
              <a:t>Measurements</a:t>
            </a:r>
            <a:r>
              <a:rPr lang="en-US" sz="1000" b="1" smtClean="0"/>
              <a:t> (customer satisfaction indexes, backlog information, and reject rates on goods purchases).</a:t>
            </a:r>
          </a:p>
          <a:p>
            <a:pPr>
              <a:buFontTx/>
              <a:buChar char="•"/>
            </a:pPr>
            <a:r>
              <a:rPr lang="en-US" b="1" smtClean="0"/>
              <a:t>Forward-looking Information</a:t>
            </a:r>
            <a:r>
              <a:rPr lang="en-US" sz="1000" b="1" smtClean="0"/>
              <a:t> </a:t>
            </a:r>
          </a:p>
          <a:p>
            <a:pPr>
              <a:buFontTx/>
              <a:buChar char="•"/>
            </a:pPr>
            <a:r>
              <a:rPr lang="en-US" b="1" smtClean="0"/>
              <a:t>Soft Assets</a:t>
            </a:r>
            <a:r>
              <a:rPr lang="en-US" sz="1000" b="1" smtClean="0"/>
              <a:t> (a company’s know-how, market dominance, marketing setup, well-trained employees, and brand image).</a:t>
            </a:r>
          </a:p>
          <a:p>
            <a:pPr>
              <a:buFontTx/>
              <a:buChar char="•"/>
            </a:pPr>
            <a:r>
              <a:rPr lang="en-US" b="1" smtClean="0"/>
              <a:t>Timeliness</a:t>
            </a:r>
            <a:r>
              <a:rPr lang="en-US" sz="1000" b="1" smtClean="0"/>
              <a:t> (no real time financial information)</a:t>
            </a:r>
          </a:p>
          <a:p>
            <a:pPr>
              <a:buFontTx/>
              <a:buChar char="•"/>
            </a:pPr>
            <a:endParaRPr lang="en-US" sz="1000" b="1" smtClean="0"/>
          </a:p>
        </p:txBody>
      </p:sp>
    </p:spTree>
    <p:extLst>
      <p:ext uri="{BB962C8B-B14F-4D97-AF65-F5344CB8AC3E}">
        <p14:creationId xmlns:p14="http://schemas.microsoft.com/office/powerpoint/2010/main" xmlns="" val="212593266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63491"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r>
              <a:rPr lang="en-US" b="1" smtClean="0"/>
              <a:t>1.  On the topic, “Challenges Facing Financial Accounting,” what did the AICPA Special Committee on Financial Reporting suggest should be included in future financial statements?</a:t>
            </a:r>
          </a:p>
          <a:p>
            <a:pPr>
              <a:buFontTx/>
              <a:buChar char="•"/>
            </a:pPr>
            <a:r>
              <a:rPr lang="en-US" b="1" smtClean="0"/>
              <a:t>Non-financial</a:t>
            </a:r>
            <a:r>
              <a:rPr lang="en-US" sz="1000" b="1" smtClean="0"/>
              <a:t> </a:t>
            </a:r>
            <a:r>
              <a:rPr lang="en-US" b="1" smtClean="0"/>
              <a:t>Measurements</a:t>
            </a:r>
            <a:r>
              <a:rPr lang="en-US" sz="1000" b="1" smtClean="0"/>
              <a:t> (customer satisfaction indexes, backlog information, and reject rates on goods purchases).</a:t>
            </a:r>
          </a:p>
          <a:p>
            <a:pPr>
              <a:buFontTx/>
              <a:buChar char="•"/>
            </a:pPr>
            <a:r>
              <a:rPr lang="en-US" b="1" smtClean="0"/>
              <a:t>Forward-looking Information</a:t>
            </a:r>
            <a:r>
              <a:rPr lang="en-US" sz="1000" b="1" smtClean="0"/>
              <a:t> </a:t>
            </a:r>
          </a:p>
          <a:p>
            <a:pPr>
              <a:buFontTx/>
              <a:buChar char="•"/>
            </a:pPr>
            <a:r>
              <a:rPr lang="en-US" b="1" smtClean="0"/>
              <a:t>Soft Assets</a:t>
            </a:r>
            <a:r>
              <a:rPr lang="en-US" sz="1000" b="1" smtClean="0"/>
              <a:t> (a company’s know-how, market dominance, marketing setup, well-trained employees, and brand image).</a:t>
            </a:r>
          </a:p>
          <a:p>
            <a:pPr>
              <a:buFontTx/>
              <a:buChar char="•"/>
            </a:pPr>
            <a:r>
              <a:rPr lang="en-US" b="1" smtClean="0"/>
              <a:t>Timeliness</a:t>
            </a:r>
            <a:r>
              <a:rPr lang="en-US" sz="1000" b="1" smtClean="0"/>
              <a:t> (no real time financial information)</a:t>
            </a:r>
          </a:p>
          <a:p>
            <a:pPr>
              <a:buFontTx/>
              <a:buChar char="•"/>
            </a:pPr>
            <a:endParaRPr lang="en-US" sz="1000" b="1" smtClean="0"/>
          </a:p>
        </p:txBody>
      </p:sp>
    </p:spTree>
    <p:extLst>
      <p:ext uri="{BB962C8B-B14F-4D97-AF65-F5344CB8AC3E}">
        <p14:creationId xmlns:p14="http://schemas.microsoft.com/office/powerpoint/2010/main" xmlns="" val="141162167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65539"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r>
              <a:rPr lang="en-US" b="1" smtClean="0"/>
              <a:t>1.  On the topic, “Challenges Facing Financial Accounting,” what did the AICPA Special Committee on Financial Reporting suggest should be included in future financial statements?</a:t>
            </a:r>
          </a:p>
          <a:p>
            <a:pPr>
              <a:buFontTx/>
              <a:buChar char="•"/>
            </a:pPr>
            <a:r>
              <a:rPr lang="en-US" b="1" smtClean="0"/>
              <a:t>Non-financial</a:t>
            </a:r>
            <a:r>
              <a:rPr lang="en-US" sz="1000" b="1" smtClean="0"/>
              <a:t> </a:t>
            </a:r>
            <a:r>
              <a:rPr lang="en-US" b="1" smtClean="0"/>
              <a:t>Measurements</a:t>
            </a:r>
            <a:r>
              <a:rPr lang="en-US" sz="1000" b="1" smtClean="0"/>
              <a:t> (customer satisfaction indexes, backlog information, and reject rates on goods purchases).</a:t>
            </a:r>
          </a:p>
          <a:p>
            <a:pPr>
              <a:buFontTx/>
              <a:buChar char="•"/>
            </a:pPr>
            <a:r>
              <a:rPr lang="en-US" b="1" smtClean="0"/>
              <a:t>Forward-looking Information</a:t>
            </a:r>
            <a:r>
              <a:rPr lang="en-US" sz="1000" b="1" smtClean="0"/>
              <a:t> </a:t>
            </a:r>
          </a:p>
          <a:p>
            <a:pPr>
              <a:buFontTx/>
              <a:buChar char="•"/>
            </a:pPr>
            <a:r>
              <a:rPr lang="en-US" b="1" smtClean="0"/>
              <a:t>Soft Assets</a:t>
            </a:r>
            <a:r>
              <a:rPr lang="en-US" sz="1000" b="1" smtClean="0"/>
              <a:t> (a company’s know-how, market dominance, marketing setup, well-trained employees, and brand image).</a:t>
            </a:r>
          </a:p>
          <a:p>
            <a:pPr>
              <a:buFontTx/>
              <a:buChar char="•"/>
            </a:pPr>
            <a:r>
              <a:rPr lang="en-US" b="1" smtClean="0"/>
              <a:t>Timeliness</a:t>
            </a:r>
            <a:r>
              <a:rPr lang="en-US" sz="1000" b="1" smtClean="0"/>
              <a:t> (no real time financial information)</a:t>
            </a:r>
          </a:p>
          <a:p>
            <a:pPr>
              <a:buFontTx/>
              <a:buChar char="•"/>
            </a:pPr>
            <a:endParaRPr lang="en-US" sz="1000" b="1" smtClean="0"/>
          </a:p>
        </p:txBody>
      </p:sp>
    </p:spTree>
    <p:extLst>
      <p:ext uri="{BB962C8B-B14F-4D97-AF65-F5344CB8AC3E}">
        <p14:creationId xmlns:p14="http://schemas.microsoft.com/office/powerpoint/2010/main" xmlns="" val="186282518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67587"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r>
              <a:rPr lang="en-US" b="1" smtClean="0"/>
              <a:t>1.  On the topic, “Challenges Facing Financial Accounting,” what did the AICPA Special Committee on Financial Reporting suggest should be included in future financial statements?</a:t>
            </a:r>
          </a:p>
          <a:p>
            <a:pPr>
              <a:buFontTx/>
              <a:buChar char="•"/>
            </a:pPr>
            <a:r>
              <a:rPr lang="en-US" b="1" smtClean="0"/>
              <a:t>Non-financial</a:t>
            </a:r>
            <a:r>
              <a:rPr lang="en-US" sz="1000" b="1" smtClean="0"/>
              <a:t> </a:t>
            </a:r>
            <a:r>
              <a:rPr lang="en-US" b="1" smtClean="0"/>
              <a:t>Measurements</a:t>
            </a:r>
            <a:r>
              <a:rPr lang="en-US" sz="1000" b="1" smtClean="0"/>
              <a:t> (customer satisfaction indexes, backlog information, and reject rates on goods purchases).</a:t>
            </a:r>
          </a:p>
          <a:p>
            <a:pPr>
              <a:buFontTx/>
              <a:buChar char="•"/>
            </a:pPr>
            <a:r>
              <a:rPr lang="en-US" b="1" smtClean="0"/>
              <a:t>Forward-looking Information</a:t>
            </a:r>
            <a:r>
              <a:rPr lang="en-US" sz="1000" b="1" smtClean="0"/>
              <a:t> </a:t>
            </a:r>
          </a:p>
          <a:p>
            <a:pPr>
              <a:buFontTx/>
              <a:buChar char="•"/>
            </a:pPr>
            <a:r>
              <a:rPr lang="en-US" b="1" smtClean="0"/>
              <a:t>Soft Assets</a:t>
            </a:r>
            <a:r>
              <a:rPr lang="en-US" sz="1000" b="1" smtClean="0"/>
              <a:t> (a company’s know-how, market dominance, marketing setup, well-trained employees, and brand image).</a:t>
            </a:r>
          </a:p>
          <a:p>
            <a:pPr>
              <a:buFontTx/>
              <a:buChar char="•"/>
            </a:pPr>
            <a:r>
              <a:rPr lang="en-US" b="1" smtClean="0"/>
              <a:t>Timeliness</a:t>
            </a:r>
            <a:r>
              <a:rPr lang="en-US" sz="1000" b="1" smtClean="0"/>
              <a:t> (no real time financial information)</a:t>
            </a:r>
          </a:p>
          <a:p>
            <a:pPr>
              <a:buFontTx/>
              <a:buChar char="•"/>
            </a:pPr>
            <a:endParaRPr lang="en-US" sz="1000" b="1" smtClean="0"/>
          </a:p>
        </p:txBody>
      </p:sp>
    </p:spTree>
    <p:extLst>
      <p:ext uri="{BB962C8B-B14F-4D97-AF65-F5344CB8AC3E}">
        <p14:creationId xmlns:p14="http://schemas.microsoft.com/office/powerpoint/2010/main" xmlns="" val="67587433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69635"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r>
              <a:rPr lang="en-US" b="1" smtClean="0"/>
              <a:t>1.  On the topic, “Challenges Facing Financial Accounting,” what did the AICPA Special Committee on Financial Reporting suggest should be included in future financial statements?</a:t>
            </a:r>
          </a:p>
          <a:p>
            <a:pPr>
              <a:buFontTx/>
              <a:buChar char="•"/>
            </a:pPr>
            <a:r>
              <a:rPr lang="en-US" b="1" smtClean="0"/>
              <a:t>Non-financial</a:t>
            </a:r>
            <a:r>
              <a:rPr lang="en-US" sz="1000" b="1" smtClean="0"/>
              <a:t> </a:t>
            </a:r>
            <a:r>
              <a:rPr lang="en-US" b="1" smtClean="0"/>
              <a:t>Measurements</a:t>
            </a:r>
            <a:r>
              <a:rPr lang="en-US" sz="1000" b="1" smtClean="0"/>
              <a:t> (customer satisfaction indexes, backlog information, and reject rates on goods purchases).</a:t>
            </a:r>
          </a:p>
          <a:p>
            <a:pPr>
              <a:buFontTx/>
              <a:buChar char="•"/>
            </a:pPr>
            <a:r>
              <a:rPr lang="en-US" b="1" smtClean="0"/>
              <a:t>Forward-looking Information</a:t>
            </a:r>
            <a:r>
              <a:rPr lang="en-US" sz="1000" b="1" smtClean="0"/>
              <a:t> </a:t>
            </a:r>
          </a:p>
          <a:p>
            <a:pPr>
              <a:buFontTx/>
              <a:buChar char="•"/>
            </a:pPr>
            <a:r>
              <a:rPr lang="en-US" b="1" smtClean="0"/>
              <a:t>Soft Assets</a:t>
            </a:r>
            <a:r>
              <a:rPr lang="en-US" sz="1000" b="1" smtClean="0"/>
              <a:t> (a company’s know-how, market dominance, marketing setup, well-trained employees, and brand image).</a:t>
            </a:r>
          </a:p>
          <a:p>
            <a:pPr>
              <a:buFontTx/>
              <a:buChar char="•"/>
            </a:pPr>
            <a:r>
              <a:rPr lang="en-US" b="1" smtClean="0"/>
              <a:t>Timeliness</a:t>
            </a:r>
            <a:r>
              <a:rPr lang="en-US" sz="1000" b="1" smtClean="0"/>
              <a:t> (no real time financial information)</a:t>
            </a:r>
          </a:p>
          <a:p>
            <a:pPr>
              <a:buFontTx/>
              <a:buChar char="•"/>
            </a:pPr>
            <a:endParaRPr lang="en-US" sz="1000" b="1" smtClean="0"/>
          </a:p>
        </p:txBody>
      </p:sp>
    </p:spTree>
    <p:extLst>
      <p:ext uri="{BB962C8B-B14F-4D97-AF65-F5344CB8AC3E}">
        <p14:creationId xmlns:p14="http://schemas.microsoft.com/office/powerpoint/2010/main" xmlns="" val="58803356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71683"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r>
              <a:rPr lang="en-US" b="1" smtClean="0"/>
              <a:t>1.  On the topic, “Challenges Facing Financial Accounting,” what did the AICPA Special Committee on Financial Reporting suggest should be included in future financial statements?</a:t>
            </a:r>
          </a:p>
          <a:p>
            <a:pPr>
              <a:buFontTx/>
              <a:buChar char="•"/>
            </a:pPr>
            <a:r>
              <a:rPr lang="en-US" b="1" smtClean="0"/>
              <a:t>Non-financial</a:t>
            </a:r>
            <a:r>
              <a:rPr lang="en-US" sz="1000" b="1" smtClean="0"/>
              <a:t> </a:t>
            </a:r>
            <a:r>
              <a:rPr lang="en-US" b="1" smtClean="0"/>
              <a:t>Measurements</a:t>
            </a:r>
            <a:r>
              <a:rPr lang="en-US" sz="1000" b="1" smtClean="0"/>
              <a:t> (customer satisfaction indexes, backlog information, and reject rates on goods purchases).</a:t>
            </a:r>
          </a:p>
          <a:p>
            <a:pPr>
              <a:buFontTx/>
              <a:buChar char="•"/>
            </a:pPr>
            <a:r>
              <a:rPr lang="en-US" b="1" smtClean="0"/>
              <a:t>Forward-looking Information</a:t>
            </a:r>
            <a:r>
              <a:rPr lang="en-US" sz="1000" b="1" smtClean="0"/>
              <a:t> </a:t>
            </a:r>
          </a:p>
          <a:p>
            <a:pPr>
              <a:buFontTx/>
              <a:buChar char="•"/>
            </a:pPr>
            <a:r>
              <a:rPr lang="en-US" b="1" smtClean="0"/>
              <a:t>Soft Assets</a:t>
            </a:r>
            <a:r>
              <a:rPr lang="en-US" sz="1000" b="1" smtClean="0"/>
              <a:t> (a company’s know-how, market dominance, marketing setup, well-trained employees, and brand image).</a:t>
            </a:r>
          </a:p>
          <a:p>
            <a:pPr>
              <a:buFontTx/>
              <a:buChar char="•"/>
            </a:pPr>
            <a:r>
              <a:rPr lang="en-US" b="1" smtClean="0"/>
              <a:t>Timeliness</a:t>
            </a:r>
            <a:r>
              <a:rPr lang="en-US" sz="1000" b="1" smtClean="0"/>
              <a:t> (no real time financial information)</a:t>
            </a:r>
          </a:p>
          <a:p>
            <a:pPr>
              <a:buFontTx/>
              <a:buChar char="•"/>
            </a:pPr>
            <a:endParaRPr lang="en-US" sz="1000" b="1" smtClean="0"/>
          </a:p>
        </p:txBody>
      </p:sp>
    </p:spTree>
    <p:extLst>
      <p:ext uri="{BB962C8B-B14F-4D97-AF65-F5344CB8AC3E}">
        <p14:creationId xmlns:p14="http://schemas.microsoft.com/office/powerpoint/2010/main" xmlns="" val="96463748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73731"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r>
              <a:rPr lang="en-US" b="1" smtClean="0"/>
              <a:t>1.  On the topic, “Challenges Facing Financial Accounting,” what did the AICPA Special Committee on Financial Reporting suggest should be included in future financial statements?</a:t>
            </a:r>
          </a:p>
          <a:p>
            <a:pPr>
              <a:buFontTx/>
              <a:buChar char="•"/>
            </a:pPr>
            <a:r>
              <a:rPr lang="en-US" b="1" smtClean="0"/>
              <a:t>Non-financial</a:t>
            </a:r>
            <a:r>
              <a:rPr lang="en-US" sz="1000" b="1" smtClean="0"/>
              <a:t> </a:t>
            </a:r>
            <a:r>
              <a:rPr lang="en-US" b="1" smtClean="0"/>
              <a:t>Measurements</a:t>
            </a:r>
            <a:r>
              <a:rPr lang="en-US" sz="1000" b="1" smtClean="0"/>
              <a:t> (customer satisfaction indexes, backlog information, and reject rates on goods purchases).</a:t>
            </a:r>
          </a:p>
          <a:p>
            <a:pPr>
              <a:buFontTx/>
              <a:buChar char="•"/>
            </a:pPr>
            <a:r>
              <a:rPr lang="en-US" b="1" smtClean="0"/>
              <a:t>Forward-looking Information</a:t>
            </a:r>
            <a:r>
              <a:rPr lang="en-US" sz="1000" b="1" smtClean="0"/>
              <a:t> </a:t>
            </a:r>
          </a:p>
          <a:p>
            <a:pPr>
              <a:buFontTx/>
              <a:buChar char="•"/>
            </a:pPr>
            <a:r>
              <a:rPr lang="en-US" b="1" smtClean="0"/>
              <a:t>Soft Assets</a:t>
            </a:r>
            <a:r>
              <a:rPr lang="en-US" sz="1000" b="1" smtClean="0"/>
              <a:t> (a company’s know-how, market dominance, marketing setup, well-trained employees, and brand image).</a:t>
            </a:r>
          </a:p>
          <a:p>
            <a:pPr>
              <a:buFontTx/>
              <a:buChar char="•"/>
            </a:pPr>
            <a:r>
              <a:rPr lang="en-US" b="1" smtClean="0"/>
              <a:t>Timeliness</a:t>
            </a:r>
            <a:r>
              <a:rPr lang="en-US" sz="1000" b="1" smtClean="0"/>
              <a:t> (no real time financial information)</a:t>
            </a:r>
          </a:p>
          <a:p>
            <a:pPr>
              <a:buFontTx/>
              <a:buChar char="•"/>
            </a:pPr>
            <a:endParaRPr lang="en-US" sz="1000" b="1" smtClean="0"/>
          </a:p>
        </p:txBody>
      </p:sp>
    </p:spTree>
    <p:extLst>
      <p:ext uri="{BB962C8B-B14F-4D97-AF65-F5344CB8AC3E}">
        <p14:creationId xmlns:p14="http://schemas.microsoft.com/office/powerpoint/2010/main" xmlns="" val="115528033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76803"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r>
              <a:rPr lang="en-US" b="1" smtClean="0"/>
              <a:t>1.  On the topic, “Challenges Facing Financial Accounting,” what did the AICPA Special Committee on Financial Reporting suggest should be included in future financial statements?</a:t>
            </a:r>
          </a:p>
          <a:p>
            <a:pPr>
              <a:buFontTx/>
              <a:buChar char="•"/>
            </a:pPr>
            <a:r>
              <a:rPr lang="en-US" b="1" smtClean="0"/>
              <a:t>Non-financial</a:t>
            </a:r>
            <a:r>
              <a:rPr lang="en-US" sz="1000" b="1" smtClean="0"/>
              <a:t> </a:t>
            </a:r>
            <a:r>
              <a:rPr lang="en-US" b="1" smtClean="0"/>
              <a:t>Measurements</a:t>
            </a:r>
            <a:r>
              <a:rPr lang="en-US" sz="1000" b="1" smtClean="0"/>
              <a:t> (customer satisfaction indexes, backlog information, and reject rates on goods purchases).</a:t>
            </a:r>
          </a:p>
          <a:p>
            <a:pPr>
              <a:buFontTx/>
              <a:buChar char="•"/>
            </a:pPr>
            <a:r>
              <a:rPr lang="en-US" b="1" smtClean="0"/>
              <a:t>Forward-looking Information</a:t>
            </a:r>
            <a:r>
              <a:rPr lang="en-US" sz="1000" b="1" smtClean="0"/>
              <a:t> </a:t>
            </a:r>
          </a:p>
          <a:p>
            <a:pPr>
              <a:buFontTx/>
              <a:buChar char="•"/>
            </a:pPr>
            <a:r>
              <a:rPr lang="en-US" b="1" smtClean="0"/>
              <a:t>Soft Assets</a:t>
            </a:r>
            <a:r>
              <a:rPr lang="en-US" sz="1000" b="1" smtClean="0"/>
              <a:t> (a company’s know-how, market dominance, marketing setup, well-trained employees, and brand image).</a:t>
            </a:r>
          </a:p>
          <a:p>
            <a:pPr>
              <a:buFontTx/>
              <a:buChar char="•"/>
            </a:pPr>
            <a:r>
              <a:rPr lang="en-US" b="1" smtClean="0"/>
              <a:t>Timeliness</a:t>
            </a:r>
            <a:r>
              <a:rPr lang="en-US" sz="1000" b="1" smtClean="0"/>
              <a:t> (no real time financial information)</a:t>
            </a:r>
          </a:p>
          <a:p>
            <a:pPr>
              <a:buFontTx/>
              <a:buChar char="•"/>
            </a:pPr>
            <a:endParaRPr lang="en-US" sz="1000" b="1" smtClean="0"/>
          </a:p>
        </p:txBody>
      </p:sp>
    </p:spTree>
    <p:extLst>
      <p:ext uri="{BB962C8B-B14F-4D97-AF65-F5344CB8AC3E}">
        <p14:creationId xmlns:p14="http://schemas.microsoft.com/office/powerpoint/2010/main" xmlns="" val="140934249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78851"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r>
              <a:rPr lang="en-US" b="1" smtClean="0"/>
              <a:t>1.  On the topic, “Challenges Facing Financial Accounting,” what did the AICPA Special Committee on Financial Reporting suggest should be included in future financial statements?</a:t>
            </a:r>
          </a:p>
          <a:p>
            <a:pPr>
              <a:buFontTx/>
              <a:buChar char="•"/>
            </a:pPr>
            <a:r>
              <a:rPr lang="en-US" b="1" smtClean="0"/>
              <a:t>Non-financial</a:t>
            </a:r>
            <a:r>
              <a:rPr lang="en-US" sz="1000" b="1" smtClean="0"/>
              <a:t> </a:t>
            </a:r>
            <a:r>
              <a:rPr lang="en-US" b="1" smtClean="0"/>
              <a:t>Measurements</a:t>
            </a:r>
            <a:r>
              <a:rPr lang="en-US" sz="1000" b="1" smtClean="0"/>
              <a:t> (customer satisfaction indexes, backlog information, and reject rates on goods purchases).</a:t>
            </a:r>
          </a:p>
          <a:p>
            <a:pPr>
              <a:buFontTx/>
              <a:buChar char="•"/>
            </a:pPr>
            <a:r>
              <a:rPr lang="en-US" b="1" smtClean="0"/>
              <a:t>Forward-looking Information</a:t>
            </a:r>
            <a:r>
              <a:rPr lang="en-US" sz="1000" b="1" smtClean="0"/>
              <a:t> </a:t>
            </a:r>
          </a:p>
          <a:p>
            <a:pPr>
              <a:buFontTx/>
              <a:buChar char="•"/>
            </a:pPr>
            <a:r>
              <a:rPr lang="en-US" b="1" smtClean="0"/>
              <a:t>Soft Assets</a:t>
            </a:r>
            <a:r>
              <a:rPr lang="en-US" sz="1000" b="1" smtClean="0"/>
              <a:t> (a company’s know-how, market dominance, marketing setup, well-trained employees, and brand image).</a:t>
            </a:r>
          </a:p>
          <a:p>
            <a:pPr>
              <a:buFontTx/>
              <a:buChar char="•"/>
            </a:pPr>
            <a:r>
              <a:rPr lang="en-US" b="1" smtClean="0"/>
              <a:t>Timeliness</a:t>
            </a:r>
            <a:r>
              <a:rPr lang="en-US" sz="1000" b="1" smtClean="0"/>
              <a:t> (no real time financial information)</a:t>
            </a:r>
          </a:p>
          <a:p>
            <a:pPr>
              <a:buFontTx/>
              <a:buChar char="•"/>
            </a:pPr>
            <a:endParaRPr lang="en-US" sz="1000" b="1" smtClean="0"/>
          </a:p>
        </p:txBody>
      </p:sp>
    </p:spTree>
    <p:extLst>
      <p:ext uri="{BB962C8B-B14F-4D97-AF65-F5344CB8AC3E}">
        <p14:creationId xmlns:p14="http://schemas.microsoft.com/office/powerpoint/2010/main" xmlns="" val="3578723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80899"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r>
              <a:rPr lang="en-US" b="1" smtClean="0"/>
              <a:t>1.  On the topic, “Challenges Facing Financial Accounting,” what did the AICPA Special Committee on Financial Reporting suggest should be included in future financial statements?</a:t>
            </a:r>
          </a:p>
          <a:p>
            <a:pPr>
              <a:buFontTx/>
              <a:buChar char="•"/>
            </a:pPr>
            <a:r>
              <a:rPr lang="en-US" b="1" smtClean="0"/>
              <a:t>Non-financial</a:t>
            </a:r>
            <a:r>
              <a:rPr lang="en-US" sz="1000" b="1" smtClean="0"/>
              <a:t> </a:t>
            </a:r>
            <a:r>
              <a:rPr lang="en-US" b="1" smtClean="0"/>
              <a:t>Measurements</a:t>
            </a:r>
            <a:r>
              <a:rPr lang="en-US" sz="1000" b="1" smtClean="0"/>
              <a:t> (customer satisfaction indexes, backlog information, and reject rates on goods purchases).</a:t>
            </a:r>
          </a:p>
          <a:p>
            <a:pPr>
              <a:buFontTx/>
              <a:buChar char="•"/>
            </a:pPr>
            <a:r>
              <a:rPr lang="en-US" b="1" smtClean="0"/>
              <a:t>Forward-looking Information</a:t>
            </a:r>
            <a:r>
              <a:rPr lang="en-US" sz="1000" b="1" smtClean="0"/>
              <a:t> </a:t>
            </a:r>
          </a:p>
          <a:p>
            <a:pPr>
              <a:buFontTx/>
              <a:buChar char="•"/>
            </a:pPr>
            <a:r>
              <a:rPr lang="en-US" b="1" smtClean="0"/>
              <a:t>Soft Assets</a:t>
            </a:r>
            <a:r>
              <a:rPr lang="en-US" sz="1000" b="1" smtClean="0"/>
              <a:t> (a company’s know-how, market dominance, marketing setup, well-trained employees, and brand image).</a:t>
            </a:r>
          </a:p>
          <a:p>
            <a:pPr>
              <a:buFontTx/>
              <a:buChar char="•"/>
            </a:pPr>
            <a:r>
              <a:rPr lang="en-US" b="1" smtClean="0"/>
              <a:t>Timeliness</a:t>
            </a:r>
            <a:r>
              <a:rPr lang="en-US" sz="1000" b="1" smtClean="0"/>
              <a:t> (no real time financial information)</a:t>
            </a:r>
          </a:p>
          <a:p>
            <a:pPr>
              <a:buFontTx/>
              <a:buChar char="•"/>
            </a:pPr>
            <a:endParaRPr lang="en-US" sz="1000" b="1" smtClean="0"/>
          </a:p>
        </p:txBody>
      </p:sp>
    </p:spTree>
    <p:extLst>
      <p:ext uri="{BB962C8B-B14F-4D97-AF65-F5344CB8AC3E}">
        <p14:creationId xmlns:p14="http://schemas.microsoft.com/office/powerpoint/2010/main" xmlns="" val="272116413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83971"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r>
              <a:rPr lang="en-US" b="1" smtClean="0"/>
              <a:t>1.  On the topic, “Challenges Facing Financial Accounting,” what did the AICPA Special Committee on Financial Reporting suggest should be included in future financial statements?</a:t>
            </a:r>
          </a:p>
          <a:p>
            <a:pPr>
              <a:buFontTx/>
              <a:buChar char="•"/>
            </a:pPr>
            <a:r>
              <a:rPr lang="en-US" b="1" smtClean="0"/>
              <a:t>Non-financial</a:t>
            </a:r>
            <a:r>
              <a:rPr lang="en-US" sz="1000" b="1" smtClean="0"/>
              <a:t> </a:t>
            </a:r>
            <a:r>
              <a:rPr lang="en-US" b="1" smtClean="0"/>
              <a:t>Measurements</a:t>
            </a:r>
            <a:r>
              <a:rPr lang="en-US" sz="1000" b="1" smtClean="0"/>
              <a:t> (customer satisfaction indexes, backlog information, and reject rates on goods purchases).</a:t>
            </a:r>
          </a:p>
          <a:p>
            <a:pPr>
              <a:buFontTx/>
              <a:buChar char="•"/>
            </a:pPr>
            <a:r>
              <a:rPr lang="en-US" b="1" smtClean="0"/>
              <a:t>Forward-looking Information</a:t>
            </a:r>
            <a:r>
              <a:rPr lang="en-US" sz="1000" b="1" smtClean="0"/>
              <a:t> </a:t>
            </a:r>
          </a:p>
          <a:p>
            <a:pPr>
              <a:buFontTx/>
              <a:buChar char="•"/>
            </a:pPr>
            <a:r>
              <a:rPr lang="en-US" b="1" smtClean="0"/>
              <a:t>Soft Assets</a:t>
            </a:r>
            <a:r>
              <a:rPr lang="en-US" sz="1000" b="1" smtClean="0"/>
              <a:t> (a company’s know-how, market dominance, marketing setup, well-trained employees, and brand image).</a:t>
            </a:r>
          </a:p>
          <a:p>
            <a:pPr>
              <a:buFontTx/>
              <a:buChar char="•"/>
            </a:pPr>
            <a:r>
              <a:rPr lang="en-US" b="1" smtClean="0"/>
              <a:t>Timeliness</a:t>
            </a:r>
            <a:r>
              <a:rPr lang="en-US" sz="1000" b="1" smtClean="0"/>
              <a:t> (no real time financial information)</a:t>
            </a:r>
          </a:p>
          <a:p>
            <a:pPr>
              <a:buFontTx/>
              <a:buChar char="•"/>
            </a:pPr>
            <a:endParaRPr lang="en-US" sz="1000" b="1" smtClean="0"/>
          </a:p>
        </p:txBody>
      </p:sp>
    </p:spTree>
    <p:extLst>
      <p:ext uri="{BB962C8B-B14F-4D97-AF65-F5344CB8AC3E}">
        <p14:creationId xmlns:p14="http://schemas.microsoft.com/office/powerpoint/2010/main" xmlns="" val="351931642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86019"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r>
              <a:rPr lang="en-US" b="1" smtClean="0"/>
              <a:t>1.  On the topic, “Challenges Facing Financial Accounting,” what did the AICPA Special Committee on Financial Reporting suggest should be included in future financial statements?</a:t>
            </a:r>
          </a:p>
          <a:p>
            <a:pPr>
              <a:buFontTx/>
              <a:buChar char="•"/>
            </a:pPr>
            <a:r>
              <a:rPr lang="en-US" b="1" smtClean="0"/>
              <a:t>Non-financial</a:t>
            </a:r>
            <a:r>
              <a:rPr lang="en-US" sz="1000" b="1" smtClean="0"/>
              <a:t> </a:t>
            </a:r>
            <a:r>
              <a:rPr lang="en-US" b="1" smtClean="0"/>
              <a:t>Measurements</a:t>
            </a:r>
            <a:r>
              <a:rPr lang="en-US" sz="1000" b="1" smtClean="0"/>
              <a:t> (customer satisfaction indexes, backlog information, and reject rates on goods purchases).</a:t>
            </a:r>
          </a:p>
          <a:p>
            <a:pPr>
              <a:buFontTx/>
              <a:buChar char="•"/>
            </a:pPr>
            <a:r>
              <a:rPr lang="en-US" b="1" smtClean="0"/>
              <a:t>Forward-looking Information</a:t>
            </a:r>
            <a:r>
              <a:rPr lang="en-US" sz="1000" b="1" smtClean="0"/>
              <a:t> </a:t>
            </a:r>
          </a:p>
          <a:p>
            <a:pPr>
              <a:buFontTx/>
              <a:buChar char="•"/>
            </a:pPr>
            <a:r>
              <a:rPr lang="en-US" b="1" smtClean="0"/>
              <a:t>Soft Assets</a:t>
            </a:r>
            <a:r>
              <a:rPr lang="en-US" sz="1000" b="1" smtClean="0"/>
              <a:t> (a company’s know-how, market dominance, marketing setup, well-trained employees, and brand image).</a:t>
            </a:r>
          </a:p>
          <a:p>
            <a:pPr>
              <a:buFontTx/>
              <a:buChar char="•"/>
            </a:pPr>
            <a:r>
              <a:rPr lang="en-US" b="1" smtClean="0"/>
              <a:t>Timeliness</a:t>
            </a:r>
            <a:r>
              <a:rPr lang="en-US" sz="1000" b="1" smtClean="0"/>
              <a:t> (no real time financial information)</a:t>
            </a:r>
          </a:p>
          <a:p>
            <a:pPr>
              <a:buFontTx/>
              <a:buChar char="•"/>
            </a:pPr>
            <a:endParaRPr lang="en-US" sz="1000" b="1" smtClean="0"/>
          </a:p>
        </p:txBody>
      </p:sp>
    </p:spTree>
    <p:extLst>
      <p:ext uri="{BB962C8B-B14F-4D97-AF65-F5344CB8AC3E}">
        <p14:creationId xmlns:p14="http://schemas.microsoft.com/office/powerpoint/2010/main" xmlns="" val="289699486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88067"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r>
              <a:rPr lang="en-US" b="1" smtClean="0"/>
              <a:t>1.  On the topic, “Challenges Facing Financial Accounting,” what did the AICPA Special Committee on Financial Reporting suggest should be included in future financial statements?</a:t>
            </a:r>
          </a:p>
          <a:p>
            <a:pPr>
              <a:buFontTx/>
              <a:buChar char="•"/>
            </a:pPr>
            <a:r>
              <a:rPr lang="en-US" b="1" smtClean="0"/>
              <a:t>Non-financial</a:t>
            </a:r>
            <a:r>
              <a:rPr lang="en-US" sz="1000" b="1" smtClean="0"/>
              <a:t> </a:t>
            </a:r>
            <a:r>
              <a:rPr lang="en-US" b="1" smtClean="0"/>
              <a:t>Measurements</a:t>
            </a:r>
            <a:r>
              <a:rPr lang="en-US" sz="1000" b="1" smtClean="0"/>
              <a:t> (customer satisfaction indexes, backlog information, and reject rates on goods purchases).</a:t>
            </a:r>
          </a:p>
          <a:p>
            <a:pPr>
              <a:buFontTx/>
              <a:buChar char="•"/>
            </a:pPr>
            <a:r>
              <a:rPr lang="en-US" b="1" smtClean="0"/>
              <a:t>Forward-looking Information</a:t>
            </a:r>
            <a:r>
              <a:rPr lang="en-US" sz="1000" b="1" smtClean="0"/>
              <a:t> </a:t>
            </a:r>
          </a:p>
          <a:p>
            <a:pPr>
              <a:buFontTx/>
              <a:buChar char="•"/>
            </a:pPr>
            <a:r>
              <a:rPr lang="en-US" b="1" smtClean="0"/>
              <a:t>Soft Assets</a:t>
            </a:r>
            <a:r>
              <a:rPr lang="en-US" sz="1000" b="1" smtClean="0"/>
              <a:t> (a company’s know-how, market dominance, marketing setup, well-trained employees, and brand image).</a:t>
            </a:r>
          </a:p>
          <a:p>
            <a:pPr>
              <a:buFontTx/>
              <a:buChar char="•"/>
            </a:pPr>
            <a:r>
              <a:rPr lang="en-US" b="1" smtClean="0"/>
              <a:t>Timeliness</a:t>
            </a:r>
            <a:r>
              <a:rPr lang="en-US" sz="1000" b="1" smtClean="0"/>
              <a:t> (no real time financial information)</a:t>
            </a:r>
          </a:p>
          <a:p>
            <a:pPr>
              <a:buFontTx/>
              <a:buChar char="•"/>
            </a:pPr>
            <a:endParaRPr lang="en-US" sz="1000" b="1" smtClean="0"/>
          </a:p>
        </p:txBody>
      </p:sp>
    </p:spTree>
    <p:extLst>
      <p:ext uri="{BB962C8B-B14F-4D97-AF65-F5344CB8AC3E}">
        <p14:creationId xmlns:p14="http://schemas.microsoft.com/office/powerpoint/2010/main" xmlns="" val="189456946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90115"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r>
              <a:rPr lang="en-US" b="1" smtClean="0"/>
              <a:t>1.  On the topic, “Challenges Facing Financial Accounting,” what did the AICPA Special Committee on Financial Reporting suggest should be included in future financial statements?</a:t>
            </a:r>
          </a:p>
          <a:p>
            <a:pPr>
              <a:buFontTx/>
              <a:buChar char="•"/>
            </a:pPr>
            <a:r>
              <a:rPr lang="en-US" b="1" smtClean="0"/>
              <a:t>Non-financial</a:t>
            </a:r>
            <a:r>
              <a:rPr lang="en-US" sz="1000" b="1" smtClean="0"/>
              <a:t> </a:t>
            </a:r>
            <a:r>
              <a:rPr lang="en-US" b="1" smtClean="0"/>
              <a:t>Measurements</a:t>
            </a:r>
            <a:r>
              <a:rPr lang="en-US" sz="1000" b="1" smtClean="0"/>
              <a:t> (customer satisfaction indexes, backlog information, and reject rates on goods purchases).</a:t>
            </a:r>
          </a:p>
          <a:p>
            <a:pPr>
              <a:buFontTx/>
              <a:buChar char="•"/>
            </a:pPr>
            <a:r>
              <a:rPr lang="en-US" b="1" smtClean="0"/>
              <a:t>Forward-looking Information</a:t>
            </a:r>
            <a:r>
              <a:rPr lang="en-US" sz="1000" b="1" smtClean="0"/>
              <a:t> </a:t>
            </a:r>
          </a:p>
          <a:p>
            <a:pPr>
              <a:buFontTx/>
              <a:buChar char="•"/>
            </a:pPr>
            <a:r>
              <a:rPr lang="en-US" b="1" smtClean="0"/>
              <a:t>Soft Assets</a:t>
            </a:r>
            <a:r>
              <a:rPr lang="en-US" sz="1000" b="1" smtClean="0"/>
              <a:t> (a company’s know-how, market dominance, marketing setup, well-trained employees, and brand image).</a:t>
            </a:r>
          </a:p>
          <a:p>
            <a:pPr>
              <a:buFontTx/>
              <a:buChar char="•"/>
            </a:pPr>
            <a:r>
              <a:rPr lang="en-US" b="1" smtClean="0"/>
              <a:t>Timeliness</a:t>
            </a:r>
            <a:r>
              <a:rPr lang="en-US" sz="1000" b="1" smtClean="0"/>
              <a:t> (no real time financial information)</a:t>
            </a:r>
          </a:p>
          <a:p>
            <a:pPr>
              <a:buFontTx/>
              <a:buChar char="•"/>
            </a:pPr>
            <a:endParaRPr lang="en-US" sz="1000" b="1" smtClean="0"/>
          </a:p>
        </p:txBody>
      </p:sp>
    </p:spTree>
    <p:extLst>
      <p:ext uri="{BB962C8B-B14F-4D97-AF65-F5344CB8AC3E}">
        <p14:creationId xmlns:p14="http://schemas.microsoft.com/office/powerpoint/2010/main" xmlns="" val="71555432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92163"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r>
              <a:rPr lang="en-US" b="1" smtClean="0"/>
              <a:t>1.  On the topic, “Challenges Facing Financial Accounting,” what did the AICPA Special Committee on Financial Reporting suggest should be included in future financial statements?</a:t>
            </a:r>
          </a:p>
          <a:p>
            <a:pPr>
              <a:buFontTx/>
              <a:buChar char="•"/>
            </a:pPr>
            <a:r>
              <a:rPr lang="en-US" b="1" smtClean="0"/>
              <a:t>Non-financial</a:t>
            </a:r>
            <a:r>
              <a:rPr lang="en-US" sz="1000" b="1" smtClean="0"/>
              <a:t> </a:t>
            </a:r>
            <a:r>
              <a:rPr lang="en-US" b="1" smtClean="0"/>
              <a:t>Measurements</a:t>
            </a:r>
            <a:r>
              <a:rPr lang="en-US" sz="1000" b="1" smtClean="0"/>
              <a:t> (customer satisfaction indexes, backlog information, and reject rates on goods purchases).</a:t>
            </a:r>
          </a:p>
          <a:p>
            <a:pPr>
              <a:buFontTx/>
              <a:buChar char="•"/>
            </a:pPr>
            <a:r>
              <a:rPr lang="en-US" b="1" smtClean="0"/>
              <a:t>Forward-looking Information</a:t>
            </a:r>
            <a:r>
              <a:rPr lang="en-US" sz="1000" b="1" smtClean="0"/>
              <a:t> </a:t>
            </a:r>
          </a:p>
          <a:p>
            <a:pPr>
              <a:buFontTx/>
              <a:buChar char="•"/>
            </a:pPr>
            <a:r>
              <a:rPr lang="en-US" b="1" smtClean="0"/>
              <a:t>Soft Assets</a:t>
            </a:r>
            <a:r>
              <a:rPr lang="en-US" sz="1000" b="1" smtClean="0"/>
              <a:t> (a company’s know-how, market dominance, marketing setup, well-trained employees, and brand image).</a:t>
            </a:r>
          </a:p>
          <a:p>
            <a:pPr>
              <a:buFontTx/>
              <a:buChar char="•"/>
            </a:pPr>
            <a:r>
              <a:rPr lang="en-US" b="1" smtClean="0"/>
              <a:t>Timeliness</a:t>
            </a:r>
            <a:r>
              <a:rPr lang="en-US" sz="1000" b="1" smtClean="0"/>
              <a:t> (no real time financial information)</a:t>
            </a:r>
          </a:p>
          <a:p>
            <a:pPr>
              <a:buFontTx/>
              <a:buChar char="•"/>
            </a:pPr>
            <a:endParaRPr lang="en-US" sz="1000" b="1" smtClean="0"/>
          </a:p>
        </p:txBody>
      </p:sp>
    </p:spTree>
    <p:extLst>
      <p:ext uri="{BB962C8B-B14F-4D97-AF65-F5344CB8AC3E}">
        <p14:creationId xmlns:p14="http://schemas.microsoft.com/office/powerpoint/2010/main" xmlns="" val="383871107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94211"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r>
              <a:rPr lang="en-US" b="1" smtClean="0"/>
              <a:t>1.  On the topic, “Challenges Facing Financial Accounting,” what did the AICPA Special Committee on Financial Reporting suggest should be included in future financial statements?</a:t>
            </a:r>
          </a:p>
          <a:p>
            <a:pPr>
              <a:buFontTx/>
              <a:buChar char="•"/>
            </a:pPr>
            <a:r>
              <a:rPr lang="en-US" b="1" smtClean="0"/>
              <a:t>Non-financial</a:t>
            </a:r>
            <a:r>
              <a:rPr lang="en-US" sz="1000" b="1" smtClean="0"/>
              <a:t> </a:t>
            </a:r>
            <a:r>
              <a:rPr lang="en-US" b="1" smtClean="0"/>
              <a:t>Measurements</a:t>
            </a:r>
            <a:r>
              <a:rPr lang="en-US" sz="1000" b="1" smtClean="0"/>
              <a:t> (customer satisfaction indexes, backlog information, and reject rates on goods purchases).</a:t>
            </a:r>
          </a:p>
          <a:p>
            <a:pPr>
              <a:buFontTx/>
              <a:buChar char="•"/>
            </a:pPr>
            <a:r>
              <a:rPr lang="en-US" b="1" smtClean="0"/>
              <a:t>Forward-looking Information</a:t>
            </a:r>
            <a:r>
              <a:rPr lang="en-US" sz="1000" b="1" smtClean="0"/>
              <a:t> </a:t>
            </a:r>
          </a:p>
          <a:p>
            <a:pPr>
              <a:buFontTx/>
              <a:buChar char="•"/>
            </a:pPr>
            <a:r>
              <a:rPr lang="en-US" b="1" smtClean="0"/>
              <a:t>Soft Assets</a:t>
            </a:r>
            <a:r>
              <a:rPr lang="en-US" sz="1000" b="1" smtClean="0"/>
              <a:t> (a company’s know-how, market dominance, marketing setup, well-trained employees, and brand image).</a:t>
            </a:r>
          </a:p>
          <a:p>
            <a:pPr>
              <a:buFontTx/>
              <a:buChar char="•"/>
            </a:pPr>
            <a:r>
              <a:rPr lang="en-US" b="1" smtClean="0"/>
              <a:t>Timeliness</a:t>
            </a:r>
            <a:r>
              <a:rPr lang="en-US" sz="1000" b="1" smtClean="0"/>
              <a:t> (no real time financial information)</a:t>
            </a:r>
          </a:p>
          <a:p>
            <a:pPr>
              <a:buFontTx/>
              <a:buChar char="•"/>
            </a:pPr>
            <a:endParaRPr lang="en-US" sz="1000" b="1" smtClean="0"/>
          </a:p>
        </p:txBody>
      </p:sp>
    </p:spTree>
    <p:extLst>
      <p:ext uri="{BB962C8B-B14F-4D97-AF65-F5344CB8AC3E}">
        <p14:creationId xmlns:p14="http://schemas.microsoft.com/office/powerpoint/2010/main" xmlns="" val="305426421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p:cNvSpPr>
          <p:nvPr/>
        </p:nvSpPr>
        <p:spPr bwMode="auto">
          <a:xfrm>
            <a:off x="-9525" y="-7938"/>
            <a:ext cx="9163050" cy="1041401"/>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eaLnBrk="1" hangingPunct="1">
              <a:defRPr/>
            </a:pPr>
            <a:endParaRPr lang="en-US">
              <a:latin typeface="+mn-lt"/>
              <a:cs typeface="+mn-cs"/>
            </a:endParaRPr>
          </a:p>
        </p:txBody>
      </p:sp>
      <p:sp>
        <p:nvSpPr>
          <p:cNvPr id="5" name="Freeform 4"/>
          <p:cNvSpPr>
            <a:spLocks/>
          </p:cNvSpPr>
          <p:nvPr/>
        </p:nvSpPr>
        <p:spPr bwMode="auto">
          <a:xfrm>
            <a:off x="4381500" y="-7938"/>
            <a:ext cx="4762500" cy="638176"/>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eaLnBrk="1" hangingPunct="1">
              <a:defRPr/>
            </a:pPr>
            <a:endParaRPr lang="en-US">
              <a:latin typeface="+mn-lt"/>
              <a:cs typeface="+mn-cs"/>
            </a:endParaRPr>
          </a:p>
        </p:txBody>
      </p:sp>
      <p:grpSp>
        <p:nvGrpSpPr>
          <p:cNvPr id="6" name="Group 1"/>
          <p:cNvGrpSpPr>
            <a:grpSpLocks/>
          </p:cNvGrpSpPr>
          <p:nvPr/>
        </p:nvGrpSpPr>
        <p:grpSpPr bwMode="auto">
          <a:xfrm>
            <a:off x="-19050" y="203200"/>
            <a:ext cx="9180513" cy="647700"/>
            <a:chOff x="-19045" y="216550"/>
            <a:chExt cx="9180548" cy="649224"/>
          </a:xfrm>
        </p:grpSpPr>
        <p:sp>
          <p:nvSpPr>
            <p:cNvPr id="7" name="Freeform 6"/>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a:lstStyle/>
            <a:p>
              <a:pPr eaLnBrk="1" hangingPunct="1">
                <a:defRPr/>
              </a:pPr>
              <a:endParaRPr lang="en-US">
                <a:latin typeface="Arial" charset="0"/>
                <a:cs typeface="Arial" charset="0"/>
              </a:endParaRPr>
            </a:p>
          </p:txBody>
        </p:sp>
        <p:sp>
          <p:nvSpPr>
            <p:cNvPr id="8" name="Freeform 7"/>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a:lstStyle/>
            <a:p>
              <a:pPr eaLnBrk="1" hangingPunct="1">
                <a:defRPr/>
              </a:pPr>
              <a:endParaRPr lang="en-US">
                <a:latin typeface="Arial" charset="0"/>
                <a:cs typeface="Arial" charset="0"/>
              </a:endParaRPr>
            </a:p>
          </p:txBody>
        </p:sp>
      </p:grpSp>
      <p:sp>
        <p:nvSpPr>
          <p:cNvPr id="9" name="Title 8"/>
          <p:cNvSpPr>
            <a:spLocks noGrp="1"/>
          </p:cNvSpPr>
          <p:nvPr>
            <p:ph type="ctrTitle"/>
          </p:nvPr>
        </p:nvSpPr>
        <p:spPr>
          <a:xfrm>
            <a:off x="533400" y="1371600"/>
            <a:ext cx="7851648" cy="1828800"/>
          </a:xfrm>
          <a:ln>
            <a:noFill/>
          </a:ln>
        </p:spPr>
        <p:txBody>
          <a:bodyPr tIns="0" rIns="18288">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lang="en-US" dirty="0" smtClean="0"/>
              <a:t>Click to edit Master title style</a:t>
            </a:r>
            <a:endParaRPr lang="en-US" dirty="0"/>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a:p>
        </p:txBody>
      </p:sp>
      <p:sp>
        <p:nvSpPr>
          <p:cNvPr id="10" name="Date Placeholder 29"/>
          <p:cNvSpPr>
            <a:spLocks noGrp="1"/>
          </p:cNvSpPr>
          <p:nvPr>
            <p:ph type="dt" sz="half" idx="10"/>
          </p:nvPr>
        </p:nvSpPr>
        <p:spPr/>
        <p:txBody>
          <a:bodyPr/>
          <a:lstStyle>
            <a:lvl1pPr>
              <a:defRPr/>
            </a:lvl1pPr>
          </a:lstStyle>
          <a:p>
            <a:pPr>
              <a:defRPr/>
            </a:pPr>
            <a:endParaRPr lang="en-US"/>
          </a:p>
        </p:txBody>
      </p:sp>
      <p:sp>
        <p:nvSpPr>
          <p:cNvPr id="11" name="Footer Placeholder 18"/>
          <p:cNvSpPr>
            <a:spLocks noGrp="1"/>
          </p:cNvSpPr>
          <p:nvPr>
            <p:ph type="ftr" sz="quarter" idx="11"/>
          </p:nvPr>
        </p:nvSpPr>
        <p:spPr>
          <a:xfrm>
            <a:off x="2667000" y="6324600"/>
            <a:ext cx="4343400" cy="365125"/>
          </a:xfrm>
          <a:prstGeom prst="rect">
            <a:avLst/>
          </a:prstGeom>
        </p:spPr>
        <p:txBody>
          <a:bodyPr vert="horz" wrap="square" lIns="0" tIns="0" rIns="0" bIns="0" numCol="1" anchor="b" anchorCtr="0" compatLnSpc="1">
            <a:prstTxWarp prst="textNoShape">
              <a:avLst/>
            </a:prstTxWarp>
          </a:bodyPr>
          <a:lstStyle>
            <a:lvl1pPr eaLnBrk="1" hangingPunct="1">
              <a:defRPr sz="1200">
                <a:solidFill>
                  <a:srgbClr val="D1EAEE"/>
                </a:solidFill>
              </a:defRPr>
            </a:lvl1pPr>
          </a:lstStyle>
          <a:p>
            <a:pPr>
              <a:defRPr/>
            </a:pPr>
            <a:r>
              <a:rPr lang="en-US"/>
              <a:t>© 2009 Pearson Prentice Hall. All rights reserved.</a:t>
            </a:r>
          </a:p>
        </p:txBody>
      </p:sp>
      <p:sp>
        <p:nvSpPr>
          <p:cNvPr id="12" name="Slide Number Placeholder 26"/>
          <p:cNvSpPr>
            <a:spLocks noGrp="1"/>
          </p:cNvSpPr>
          <p:nvPr>
            <p:ph type="sldNum" sz="quarter" idx="12"/>
          </p:nvPr>
        </p:nvSpPr>
        <p:spPr>
          <a:xfrm>
            <a:off x="7924800" y="6356350"/>
            <a:ext cx="762000" cy="365125"/>
          </a:xfrm>
          <a:prstGeom prst="rect">
            <a:avLst/>
          </a:prstGeom>
        </p:spPr>
        <p:txBody>
          <a:bodyPr vert="horz" wrap="square" lIns="0" tIns="0" rIns="0" bIns="0" numCol="1" anchor="b" anchorCtr="0" compatLnSpc="1">
            <a:prstTxWarp prst="textNoShape">
              <a:avLst/>
            </a:prstTxWarp>
          </a:bodyPr>
          <a:lstStyle>
            <a:lvl1pPr algn="r" eaLnBrk="1" hangingPunct="1">
              <a:defRPr sz="1200">
                <a:solidFill>
                  <a:srgbClr val="D1EAEE"/>
                </a:solidFill>
              </a:defRPr>
            </a:lvl1pPr>
          </a:lstStyle>
          <a:p>
            <a:pPr>
              <a:defRPr/>
            </a:pPr>
            <a:fld id="{A24BE109-80D3-44E3-B46F-B862F1FCB96F}" type="slidenum">
              <a:rPr lang="en-US"/>
              <a:pPr>
                <a:defRPr/>
              </a:pPr>
              <a:t>‹#›</a:t>
            </a:fld>
            <a:endParaRPr lang="en-US"/>
          </a:p>
        </p:txBody>
      </p:sp>
    </p:spTree>
    <p:extLst>
      <p:ext uri="{BB962C8B-B14F-4D97-AF65-F5344CB8AC3E}">
        <p14:creationId xmlns:p14="http://schemas.microsoft.com/office/powerpoint/2010/main" xmlns="" val="4284984724"/>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4400"/>
            </a:lvl1pPr>
          </a:lstStyle>
          <a:p>
            <a:r>
              <a:rPr lang="en-US" dirty="0"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endParaRPr lang="en-US"/>
          </a:p>
        </p:txBody>
      </p:sp>
    </p:spTree>
    <p:extLst>
      <p:ext uri="{BB962C8B-B14F-4D97-AF65-F5344CB8AC3E}">
        <p14:creationId xmlns:p14="http://schemas.microsoft.com/office/powerpoint/2010/main" xmlns="" val="30623410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4" name="Freeform 3"/>
          <p:cNvSpPr>
            <a:spLocks/>
          </p:cNvSpPr>
          <p:nvPr/>
        </p:nvSpPr>
        <p:spPr bwMode="auto">
          <a:xfrm>
            <a:off x="-9525" y="-7938"/>
            <a:ext cx="9163050" cy="1041401"/>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eaLnBrk="1" hangingPunct="1">
              <a:defRPr/>
            </a:pPr>
            <a:endParaRPr lang="en-US">
              <a:latin typeface="+mn-lt"/>
              <a:cs typeface="+mn-cs"/>
            </a:endParaRPr>
          </a:p>
        </p:txBody>
      </p:sp>
      <p:sp>
        <p:nvSpPr>
          <p:cNvPr id="5" name="Freeform 4"/>
          <p:cNvSpPr>
            <a:spLocks/>
          </p:cNvSpPr>
          <p:nvPr/>
        </p:nvSpPr>
        <p:spPr bwMode="auto">
          <a:xfrm>
            <a:off x="4381500" y="-7938"/>
            <a:ext cx="4762500" cy="638176"/>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eaLnBrk="1" hangingPunct="1">
              <a:defRPr/>
            </a:pPr>
            <a:endParaRPr lang="en-US">
              <a:latin typeface="+mn-lt"/>
              <a:cs typeface="+mn-cs"/>
            </a:endParaRPr>
          </a:p>
        </p:txBody>
      </p:sp>
      <p:grpSp>
        <p:nvGrpSpPr>
          <p:cNvPr id="6" name="Group 1"/>
          <p:cNvGrpSpPr>
            <a:grpSpLocks/>
          </p:cNvGrpSpPr>
          <p:nvPr/>
        </p:nvGrpSpPr>
        <p:grpSpPr bwMode="auto">
          <a:xfrm>
            <a:off x="-19050" y="203200"/>
            <a:ext cx="9180513" cy="647700"/>
            <a:chOff x="-19045" y="216550"/>
            <a:chExt cx="9180548" cy="649224"/>
          </a:xfrm>
        </p:grpSpPr>
        <p:sp>
          <p:nvSpPr>
            <p:cNvPr id="7" name="Freeform 6"/>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a:lstStyle/>
            <a:p>
              <a:pPr eaLnBrk="1" hangingPunct="1">
                <a:defRPr/>
              </a:pPr>
              <a:endParaRPr lang="en-US">
                <a:latin typeface="Arial" charset="0"/>
                <a:cs typeface="Arial" charset="0"/>
              </a:endParaRPr>
            </a:p>
          </p:txBody>
        </p:sp>
        <p:sp>
          <p:nvSpPr>
            <p:cNvPr id="8" name="Freeform 7"/>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a:lstStyle/>
            <a:p>
              <a:pPr eaLnBrk="1" hangingPunct="1">
                <a:defRPr/>
              </a:pPr>
              <a:endParaRPr lang="en-US">
                <a:latin typeface="Arial" charset="0"/>
                <a:cs typeface="Arial" charset="0"/>
              </a:endParaRPr>
            </a:p>
          </p:txBody>
        </p:sp>
      </p:grpSp>
      <p:sp>
        <p:nvSpPr>
          <p:cNvPr id="2" name="Title 1"/>
          <p:cNvSpPr>
            <a:spLocks noGrp="1"/>
          </p:cNvSpPr>
          <p:nvPr>
            <p:ph type="title"/>
          </p:nvPr>
        </p:nvSpPr>
        <p:spPr>
          <a:xfrm>
            <a:off x="530352" y="1316736"/>
            <a:ext cx="7772400" cy="1362456"/>
          </a:xfrm>
          <a:ln>
            <a:noFill/>
          </a:ln>
        </p:spPr>
        <p:txBody>
          <a:bodyPr tIns="0">
            <a:noAutofit/>
            <a:scene3d>
              <a:camera prst="orthographicFront"/>
              <a:lightRig rig="freezing" dir="t">
                <a:rot lat="0" lon="0" rev="5640000"/>
              </a:lightRig>
            </a:scene3d>
            <a:sp3d prstMaterial="flat">
              <a:bevelT w="38100" h="38100"/>
            </a:sp3d>
          </a:bodyPr>
          <a:lstStyle>
            <a:lvl1pPr algn="l" rtl="0">
              <a:spcBef>
                <a:spcPct val="0"/>
              </a:spcBef>
              <a:buNone/>
              <a:defRPr lang="en-US" sz="44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lang="en-US" dirty="0" smtClean="0"/>
              <a:t>Click to edit Master title style</a:t>
            </a:r>
            <a:endParaRPr lang="en-US" dirty="0"/>
          </a:p>
        </p:txBody>
      </p:sp>
      <p:sp>
        <p:nvSpPr>
          <p:cNvPr id="3" name="Text Placeholder 2"/>
          <p:cNvSpPr>
            <a:spLocks noGrp="1"/>
          </p:cNvSpPr>
          <p:nvPr>
            <p:ph type="body" idx="1"/>
          </p:nvPr>
        </p:nvSpPr>
        <p:spPr>
          <a:xfrm>
            <a:off x="530352" y="2704664"/>
            <a:ext cx="7772400" cy="1509712"/>
          </a:xfrm>
        </p:spPr>
        <p:txBody>
          <a:bodyPr lIns="45720" rIns="45720"/>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9" name="Date Placeholder 3"/>
          <p:cNvSpPr>
            <a:spLocks noGrp="1"/>
          </p:cNvSpPr>
          <p:nvPr>
            <p:ph type="dt" sz="half" idx="10"/>
          </p:nvPr>
        </p:nvSpPr>
        <p:spPr/>
        <p:txBody>
          <a:bodyPr/>
          <a:lstStyle>
            <a:lvl1pPr>
              <a:defRPr/>
            </a:lvl1pPr>
          </a:lstStyle>
          <a:p>
            <a:pPr>
              <a:defRPr/>
            </a:pPr>
            <a:endParaRPr lang="en-US"/>
          </a:p>
        </p:txBody>
      </p:sp>
      <p:sp>
        <p:nvSpPr>
          <p:cNvPr id="10" name="Footer Placeholder 4"/>
          <p:cNvSpPr>
            <a:spLocks noGrp="1"/>
          </p:cNvSpPr>
          <p:nvPr>
            <p:ph type="ftr" sz="quarter" idx="11"/>
          </p:nvPr>
        </p:nvSpPr>
        <p:spPr>
          <a:xfrm>
            <a:off x="2667000" y="6356350"/>
            <a:ext cx="4191000" cy="365125"/>
          </a:xfrm>
          <a:prstGeom prst="rect">
            <a:avLst/>
          </a:prstGeom>
        </p:spPr>
        <p:txBody>
          <a:bodyPr vert="horz" wrap="square" lIns="0" tIns="0" rIns="0" bIns="0" numCol="1" anchor="b" anchorCtr="0" compatLnSpc="1">
            <a:prstTxWarp prst="textNoShape">
              <a:avLst/>
            </a:prstTxWarp>
          </a:bodyPr>
          <a:lstStyle>
            <a:lvl1pPr eaLnBrk="1" hangingPunct="1">
              <a:defRPr sz="1200">
                <a:solidFill>
                  <a:srgbClr val="D1EAEE"/>
                </a:solidFill>
              </a:defRPr>
            </a:lvl1pPr>
          </a:lstStyle>
          <a:p>
            <a:pPr>
              <a:defRPr/>
            </a:pPr>
            <a:r>
              <a:rPr lang="en-US"/>
              <a:t>(c) 2009 Pearson Prentice Hall. All rights reserved.</a:t>
            </a:r>
          </a:p>
        </p:txBody>
      </p:sp>
      <p:sp>
        <p:nvSpPr>
          <p:cNvPr id="11" name="Slide Number Placeholder 5"/>
          <p:cNvSpPr>
            <a:spLocks noGrp="1"/>
          </p:cNvSpPr>
          <p:nvPr>
            <p:ph type="sldNum" sz="quarter" idx="12"/>
          </p:nvPr>
        </p:nvSpPr>
        <p:spPr>
          <a:xfrm>
            <a:off x="7924800" y="6356350"/>
            <a:ext cx="762000" cy="365125"/>
          </a:xfrm>
          <a:prstGeom prst="rect">
            <a:avLst/>
          </a:prstGeom>
        </p:spPr>
        <p:txBody>
          <a:bodyPr vert="horz" wrap="square" lIns="0" tIns="0" rIns="0" bIns="0" numCol="1" anchor="b" anchorCtr="0" compatLnSpc="1">
            <a:prstTxWarp prst="textNoShape">
              <a:avLst/>
            </a:prstTxWarp>
          </a:bodyPr>
          <a:lstStyle>
            <a:lvl1pPr algn="r" eaLnBrk="1" hangingPunct="1">
              <a:defRPr sz="1200">
                <a:solidFill>
                  <a:srgbClr val="D1EAEE"/>
                </a:solidFill>
              </a:defRPr>
            </a:lvl1pPr>
          </a:lstStyle>
          <a:p>
            <a:pPr>
              <a:defRPr/>
            </a:pPr>
            <a:fld id="{87705CCF-F13E-4C9E-A94D-4F1BCE60E4E2}" type="slidenum">
              <a:rPr lang="en-US"/>
              <a:pPr>
                <a:defRPr/>
              </a:pPr>
              <a:t>‹#›</a:t>
            </a:fld>
            <a:endParaRPr lang="en-US"/>
          </a:p>
        </p:txBody>
      </p:sp>
    </p:spTree>
    <p:extLst>
      <p:ext uri="{BB962C8B-B14F-4D97-AF65-F5344CB8AC3E}">
        <p14:creationId xmlns:p14="http://schemas.microsoft.com/office/powerpoint/2010/main" xmlns="" val="3410868595"/>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lang="en-US" dirty="0" smtClean="0"/>
              <a:t>Click to edit Master title style</a:t>
            </a:r>
            <a:endParaRPr lang="en-US" dirty="0"/>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9"/>
          <p:cNvSpPr>
            <a:spLocks noGrp="1"/>
          </p:cNvSpPr>
          <p:nvPr>
            <p:ph type="dt" sz="half" idx="10"/>
          </p:nvPr>
        </p:nvSpPr>
        <p:spPr/>
        <p:txBody>
          <a:bodyPr/>
          <a:lstStyle>
            <a:lvl1pPr>
              <a:defRPr/>
            </a:lvl1pPr>
          </a:lstStyle>
          <a:p>
            <a:pPr>
              <a:defRPr/>
            </a:pPr>
            <a:endParaRPr lang="en-US"/>
          </a:p>
        </p:txBody>
      </p:sp>
    </p:spTree>
    <p:extLst>
      <p:ext uri="{BB962C8B-B14F-4D97-AF65-F5344CB8AC3E}">
        <p14:creationId xmlns:p14="http://schemas.microsoft.com/office/powerpoint/2010/main" xmlns="" val="9215091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9"/>
          <p:cNvSpPr>
            <a:spLocks noGrp="1"/>
          </p:cNvSpPr>
          <p:nvPr>
            <p:ph type="dt" sz="half" idx="10"/>
          </p:nvPr>
        </p:nvSpPr>
        <p:spPr/>
        <p:txBody>
          <a:bodyPr/>
          <a:lstStyle>
            <a:lvl1pPr>
              <a:defRPr/>
            </a:lvl1pPr>
          </a:lstStyle>
          <a:p>
            <a:pPr>
              <a:defRPr/>
            </a:pPr>
            <a:endParaRPr lang="en-US"/>
          </a:p>
        </p:txBody>
      </p:sp>
    </p:spTree>
    <p:extLst>
      <p:ext uri="{BB962C8B-B14F-4D97-AF65-F5344CB8AC3E}">
        <p14:creationId xmlns:p14="http://schemas.microsoft.com/office/powerpoint/2010/main" xmlns="" val="4583330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lang="en-US" dirty="0" smtClean="0"/>
              <a:t>Click to edit Master title style</a:t>
            </a:r>
            <a:endParaRPr lang="en-US" dirty="0"/>
          </a:p>
        </p:txBody>
      </p:sp>
      <p:sp>
        <p:nvSpPr>
          <p:cNvPr id="3" name="Date Placeholder 9"/>
          <p:cNvSpPr>
            <a:spLocks noGrp="1"/>
          </p:cNvSpPr>
          <p:nvPr>
            <p:ph type="dt" sz="half" idx="10"/>
          </p:nvPr>
        </p:nvSpPr>
        <p:spPr/>
        <p:txBody>
          <a:bodyPr/>
          <a:lstStyle>
            <a:lvl1pPr>
              <a:defRPr/>
            </a:lvl1pPr>
          </a:lstStyle>
          <a:p>
            <a:pPr>
              <a:defRPr/>
            </a:pPr>
            <a:endParaRPr lang="en-US"/>
          </a:p>
        </p:txBody>
      </p:sp>
    </p:spTree>
    <p:extLst>
      <p:ext uri="{BB962C8B-B14F-4D97-AF65-F5344CB8AC3E}">
        <p14:creationId xmlns:p14="http://schemas.microsoft.com/office/powerpoint/2010/main" xmlns="" val="37245749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9"/>
          <p:cNvSpPr>
            <a:spLocks noGrp="1"/>
          </p:cNvSpPr>
          <p:nvPr>
            <p:ph type="dt" sz="half" idx="10"/>
          </p:nvPr>
        </p:nvSpPr>
        <p:spPr/>
        <p:txBody>
          <a:bodyPr/>
          <a:lstStyle>
            <a:lvl1pPr>
              <a:defRPr/>
            </a:lvl1pPr>
          </a:lstStyle>
          <a:p>
            <a:pPr>
              <a:defRPr/>
            </a:pPr>
            <a:endParaRPr lang="en-US"/>
          </a:p>
        </p:txBody>
      </p:sp>
    </p:spTree>
    <p:extLst>
      <p:ext uri="{BB962C8B-B14F-4D97-AF65-F5344CB8AC3E}">
        <p14:creationId xmlns:p14="http://schemas.microsoft.com/office/powerpoint/2010/main" xmlns="" val="28461982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a:noAutofit/>
          </a:bodyPr>
          <a:lstStyle>
            <a:lvl1pPr algn="l" rtl="0">
              <a:spcBef>
                <a:spcPct val="0"/>
              </a:spcBef>
              <a:buNone/>
              <a:defRPr sz="2600" b="0">
                <a:ln>
                  <a:noFill/>
                </a:ln>
                <a:solidFill>
                  <a:schemeClr val="tx2"/>
                </a:solidFill>
                <a:effectLst/>
                <a:latin typeface="+mj-lt"/>
                <a:ea typeface="+mj-ea"/>
                <a:cs typeface="+mj-cs"/>
              </a:defRPr>
            </a:lvl1pPr>
          </a:lstStyle>
          <a:p>
            <a:r>
              <a:rPr lang="en-US" smtClean="0"/>
              <a:t>Click to edit Master title style</a:t>
            </a:r>
            <a:endParaRPr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a:r>
              <a:rPr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9"/>
          <p:cNvSpPr>
            <a:spLocks noGrp="1"/>
          </p:cNvSpPr>
          <p:nvPr>
            <p:ph type="dt" sz="half" idx="10"/>
          </p:nvPr>
        </p:nvSpPr>
        <p:spPr/>
        <p:txBody>
          <a:bodyPr/>
          <a:lstStyle>
            <a:lvl1pPr>
              <a:defRPr/>
            </a:lvl1pPr>
          </a:lstStyle>
          <a:p>
            <a:pPr>
              <a:defRPr/>
            </a:pPr>
            <a:endParaRPr lang="en-US"/>
          </a:p>
        </p:txBody>
      </p:sp>
    </p:spTree>
    <p:extLst>
      <p:ext uri="{BB962C8B-B14F-4D97-AF65-F5344CB8AC3E}">
        <p14:creationId xmlns:p14="http://schemas.microsoft.com/office/powerpoint/2010/main" xmlns="" val="41009321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5" name="Snip and Round Single Corner Rectangle 4"/>
          <p:cNvSpPr/>
          <p:nvPr/>
        </p:nvSpPr>
        <p:spPr>
          <a:xfrm rot="420000" flipV="1">
            <a:off x="3165475" y="1108075"/>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6" name="Right Triangle 5"/>
          <p:cNvSpPr/>
          <p:nvPr/>
        </p:nvSpPr>
        <p:spPr>
          <a:xfrm rot="420000" flipV="1">
            <a:off x="8004175" y="5359400"/>
            <a:ext cx="155575" cy="155575"/>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7" name="Freeform 6"/>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eaLnBrk="1" hangingPunct="1">
              <a:defRPr/>
            </a:pPr>
            <a:endParaRPr lang="en-US">
              <a:latin typeface="+mn-lt"/>
              <a:cs typeface="+mn-cs"/>
            </a:endParaRPr>
          </a:p>
        </p:txBody>
      </p:sp>
      <p:sp>
        <p:nvSpPr>
          <p:cNvPr id="8" name="Freeform 7"/>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eaLnBrk="1" hangingPunct="1">
              <a:defRPr/>
            </a:pPr>
            <a:endParaRPr lang="en-US">
              <a:latin typeface="+mn-lt"/>
              <a:cs typeface="+mn-cs"/>
            </a:endParaRPr>
          </a:p>
        </p:txBody>
      </p:sp>
      <p:sp>
        <p:nvSpPr>
          <p:cNvPr id="2" name="Title 1"/>
          <p:cNvSpPr>
            <a:spLocks noGrp="1"/>
          </p:cNvSpPr>
          <p:nvPr>
            <p:ph type="title"/>
          </p:nvPr>
        </p:nvSpPr>
        <p:spPr>
          <a:xfrm>
            <a:off x="609600" y="1176996"/>
            <a:ext cx="2212848" cy="1582621"/>
          </a:xfrm>
        </p:spPr>
        <p:txBody>
          <a:bodyPr lIns="45720" rIns="45720" bIns="45720"/>
          <a:lstStyle>
            <a:lvl1pPr algn="l">
              <a:buNone/>
              <a:defRPr sz="2000" b="1">
                <a:solidFill>
                  <a:schemeClr val="tx2"/>
                </a:solidFill>
              </a:defRPr>
            </a:lvl1pPr>
          </a:lstStyle>
          <a:p>
            <a:r>
              <a:rPr lang="en-US" smtClean="0"/>
              <a:t>Click to edit Master title style</a:t>
            </a:r>
            <a:endParaRPr lang="en-US"/>
          </a:p>
        </p:txBody>
      </p:sp>
      <p:sp>
        <p:nvSpPr>
          <p:cNvPr id="4" name="Text Placeholder 3"/>
          <p:cNvSpPr>
            <a:spLocks noGrp="1"/>
          </p:cNvSpPr>
          <p:nvPr>
            <p:ph type="body" sz="half" idx="2"/>
          </p:nvPr>
        </p:nvSpPr>
        <p:spPr>
          <a:xfrm>
            <a:off x="609600" y="2828785"/>
            <a:ext cx="2209800" cy="2179320"/>
          </a:xfrm>
        </p:spPr>
        <p:txBody>
          <a:bodyPr lIns="64008" rIns="45720"/>
          <a:lstStyle>
            <a:lvl1pPr marL="0" indent="0" algn="l">
              <a:spcBef>
                <a:spcPts val="250"/>
              </a:spcBef>
              <a:buFontTx/>
              <a:buNone/>
              <a:defRPr sz="1300"/>
            </a:lvl1pPr>
            <a:lvl2pPr>
              <a:defRPr sz="1200"/>
            </a:lvl2pPr>
            <a:lvl3pPr>
              <a:defRPr sz="1000"/>
            </a:lvl3pPr>
            <a:lvl4pPr>
              <a:defRPr sz="900"/>
            </a:lvl4pPr>
            <a:lvl5pPr>
              <a:defRPr sz="900"/>
            </a:lvl5pPr>
          </a:lstStyle>
          <a:p>
            <a:pPr lvl="0"/>
            <a:r>
              <a:rPr lang="en-US" smtClean="0"/>
              <a:t>Click to edit Master text styles</a:t>
            </a:r>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normAutofit/>
          </a:bodyPr>
          <a:lstStyle>
            <a:lvl1pPr marL="0" indent="0">
              <a:buNone/>
              <a:defRPr sz="3200"/>
            </a:lvl1pPr>
          </a:lstStyle>
          <a:p>
            <a:pPr lvl="0"/>
            <a:r>
              <a:rPr lang="en-US" noProof="0" smtClean="0"/>
              <a:t>Click icon to add picture</a:t>
            </a:r>
            <a:endParaRPr lang="en-US" noProof="0" dirty="0"/>
          </a:p>
        </p:txBody>
      </p:sp>
      <p:sp>
        <p:nvSpPr>
          <p:cNvPr id="9" name="Date Placeholder 4"/>
          <p:cNvSpPr>
            <a:spLocks noGrp="1"/>
          </p:cNvSpPr>
          <p:nvPr>
            <p:ph type="dt" sz="half" idx="10"/>
          </p:nvPr>
        </p:nvSpPr>
        <p:spPr/>
        <p:txBody>
          <a:bodyPr/>
          <a:lstStyle>
            <a:lvl1pPr>
              <a:defRPr/>
            </a:lvl1pPr>
          </a:lstStyle>
          <a:p>
            <a:pPr>
              <a:defRPr/>
            </a:pPr>
            <a:endParaRPr lang="en-US"/>
          </a:p>
        </p:txBody>
      </p:sp>
      <p:sp>
        <p:nvSpPr>
          <p:cNvPr id="10" name="Footer Placeholder 5"/>
          <p:cNvSpPr>
            <a:spLocks noGrp="1"/>
          </p:cNvSpPr>
          <p:nvPr>
            <p:ph type="ftr" sz="quarter" idx="11"/>
          </p:nvPr>
        </p:nvSpPr>
        <p:spPr>
          <a:xfrm>
            <a:off x="2667000" y="6324600"/>
            <a:ext cx="4267200" cy="365125"/>
          </a:xfrm>
          <a:prstGeom prst="rect">
            <a:avLst/>
          </a:prstGeom>
        </p:spPr>
        <p:txBody>
          <a:bodyPr vert="horz" wrap="square" lIns="0" tIns="0" rIns="0" bIns="0" numCol="1" anchor="b" anchorCtr="0" compatLnSpc="1">
            <a:prstTxWarp prst="textNoShape">
              <a:avLst/>
            </a:prstTxWarp>
          </a:bodyPr>
          <a:lstStyle>
            <a:lvl1pPr eaLnBrk="1" hangingPunct="1">
              <a:defRPr sz="1200">
                <a:solidFill>
                  <a:srgbClr val="045C75"/>
                </a:solidFill>
              </a:defRPr>
            </a:lvl1pPr>
          </a:lstStyle>
          <a:p>
            <a:pPr>
              <a:defRPr/>
            </a:pPr>
            <a:r>
              <a:rPr lang="en-US"/>
              <a:t>(c) 2009 Pearson Prentice Hall. All rights reserved.</a:t>
            </a:r>
          </a:p>
        </p:txBody>
      </p:sp>
      <p:sp>
        <p:nvSpPr>
          <p:cNvPr id="11" name="Slide Number Placeholder 6"/>
          <p:cNvSpPr>
            <a:spLocks noGrp="1"/>
          </p:cNvSpPr>
          <p:nvPr>
            <p:ph type="sldNum" sz="quarter" idx="12"/>
          </p:nvPr>
        </p:nvSpPr>
        <p:spPr>
          <a:xfrm>
            <a:off x="8077200" y="6356350"/>
            <a:ext cx="609600" cy="365125"/>
          </a:xfrm>
          <a:prstGeom prst="rect">
            <a:avLst/>
          </a:prstGeom>
        </p:spPr>
        <p:txBody>
          <a:bodyPr vert="horz" wrap="square" lIns="0" tIns="0" rIns="0" bIns="0" numCol="1" anchor="b" anchorCtr="0" compatLnSpc="1">
            <a:prstTxWarp prst="textNoShape">
              <a:avLst/>
            </a:prstTxWarp>
          </a:bodyPr>
          <a:lstStyle>
            <a:lvl1pPr algn="r" eaLnBrk="1" hangingPunct="1">
              <a:defRPr sz="1200">
                <a:solidFill>
                  <a:srgbClr val="045C75"/>
                </a:solidFill>
              </a:defRPr>
            </a:lvl1pPr>
          </a:lstStyle>
          <a:p>
            <a:pPr>
              <a:defRPr/>
            </a:pPr>
            <a:fld id="{F676A31D-D4CC-40F4-8C56-342AA73FDBB0}" type="slidenum">
              <a:rPr lang="en-US"/>
              <a:pPr>
                <a:defRPr/>
              </a:pPr>
              <a:t>‹#›</a:t>
            </a:fld>
            <a:endParaRPr lang="en-US"/>
          </a:p>
        </p:txBody>
      </p:sp>
    </p:spTree>
    <p:extLst>
      <p:ext uri="{BB962C8B-B14F-4D97-AF65-F5344CB8AC3E}">
        <p14:creationId xmlns:p14="http://schemas.microsoft.com/office/powerpoint/2010/main" xmlns="" val="7767881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endParaRPr lang="en-US"/>
          </a:p>
        </p:txBody>
      </p:sp>
    </p:spTree>
    <p:extLst>
      <p:ext uri="{BB962C8B-B14F-4D97-AF65-F5344CB8AC3E}">
        <p14:creationId xmlns:p14="http://schemas.microsoft.com/office/powerpoint/2010/main" xmlns="" val="16159395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endParaRPr lang="en-US"/>
          </a:p>
        </p:txBody>
      </p:sp>
    </p:spTree>
    <p:extLst>
      <p:ext uri="{BB962C8B-B14F-4D97-AF65-F5344CB8AC3E}">
        <p14:creationId xmlns:p14="http://schemas.microsoft.com/office/powerpoint/2010/main" xmlns="" val="165595112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704850"/>
            <a:ext cx="8229600" cy="56197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Date Placeholder 2"/>
          <p:cNvSpPr>
            <a:spLocks noGrp="1"/>
          </p:cNvSpPr>
          <p:nvPr>
            <p:ph type="dt" sz="half" idx="10"/>
          </p:nvPr>
        </p:nvSpPr>
        <p:spPr/>
        <p:txBody>
          <a:bodyPr/>
          <a:lstStyle>
            <a:lvl1pPr>
              <a:defRPr/>
            </a:lvl1pPr>
          </a:lstStyle>
          <a:p>
            <a:pPr>
              <a:defRPr/>
            </a:pPr>
            <a:endParaRPr lang="en-US"/>
          </a:p>
        </p:txBody>
      </p:sp>
    </p:spTree>
    <p:extLst>
      <p:ext uri="{BB962C8B-B14F-4D97-AF65-F5344CB8AC3E}">
        <p14:creationId xmlns:p14="http://schemas.microsoft.com/office/powerpoint/2010/main" xmlns="" val="167340922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149350" y="354013"/>
            <a:ext cx="7607300" cy="560387"/>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381000" y="1143000"/>
            <a:ext cx="4114800" cy="4800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143000"/>
            <a:ext cx="4114800" cy="4800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2217077680"/>
      </p:ext>
    </p:extLst>
  </p:cSld>
  <p:clrMapOvr>
    <a:masterClrMapping/>
  </p:clrMapOvr>
  <p:transition>
    <p:wipe dir="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938"/>
            <a:ext cx="9163050" cy="1041401"/>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eaLnBrk="1" hangingPunct="1">
              <a:defRPr/>
            </a:pPr>
            <a:endParaRPr lang="en-US">
              <a:latin typeface="+mn-lt"/>
              <a:cs typeface="+mn-cs"/>
            </a:endParaRPr>
          </a:p>
        </p:txBody>
      </p:sp>
      <p:sp>
        <p:nvSpPr>
          <p:cNvPr id="8" name="Freeform 7"/>
          <p:cNvSpPr>
            <a:spLocks/>
          </p:cNvSpPr>
          <p:nvPr/>
        </p:nvSpPr>
        <p:spPr bwMode="auto">
          <a:xfrm>
            <a:off x="4381500" y="-7938"/>
            <a:ext cx="4762500" cy="638176"/>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eaLnBrk="1" hangingPunct="1">
              <a:defRPr/>
            </a:pPr>
            <a:endParaRPr lang="en-US">
              <a:latin typeface="+mn-lt"/>
              <a:cs typeface="+mn-cs"/>
            </a:endParaRPr>
          </a:p>
        </p:txBody>
      </p:sp>
      <p:sp>
        <p:nvSpPr>
          <p:cNvPr id="1028" name="Title Placeholder 8"/>
          <p:cNvSpPr>
            <a:spLocks noGrp="1"/>
          </p:cNvSpPr>
          <p:nvPr>
            <p:ph type="title"/>
          </p:nvPr>
        </p:nvSpPr>
        <p:spPr bwMode="auto">
          <a:xfrm>
            <a:off x="457200" y="704850"/>
            <a:ext cx="8229600" cy="1143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bodyPr>
          <a:lstStyle/>
          <a:p>
            <a:pPr lvl="0"/>
            <a:r>
              <a:rPr lang="en-US" smtClean="0"/>
              <a:t>Click to edit Master title style</a:t>
            </a:r>
          </a:p>
        </p:txBody>
      </p:sp>
      <p:sp>
        <p:nvSpPr>
          <p:cNvPr id="1029" name="Text Placeholder 29"/>
          <p:cNvSpPr>
            <a:spLocks noGrp="1"/>
          </p:cNvSpPr>
          <p:nvPr>
            <p:ph type="body" idx="1"/>
          </p:nvPr>
        </p:nvSpPr>
        <p:spPr bwMode="auto">
          <a:xfrm>
            <a:off x="457200" y="1935163"/>
            <a:ext cx="8229600" cy="43894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latin typeface="Arial" charset="0"/>
                <a:cs typeface="Arial" charset="0"/>
              </a:defRPr>
            </a:lvl1pPr>
          </a:lstStyle>
          <a:p>
            <a:pPr>
              <a:defRPr/>
            </a:pPr>
            <a:endParaRPr lang="en-US"/>
          </a:p>
        </p:txBody>
      </p:sp>
      <p:grpSp>
        <p:nvGrpSpPr>
          <p:cNvPr id="1031" name="Group 1"/>
          <p:cNvGrpSpPr>
            <a:grpSpLocks/>
          </p:cNvGrpSpPr>
          <p:nvPr/>
        </p:nvGrpSpPr>
        <p:grpSpPr bwMode="auto">
          <a:xfrm>
            <a:off x="-19050" y="203200"/>
            <a:ext cx="9180513" cy="647700"/>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a:lstStyle/>
            <a:p>
              <a:pPr eaLnBrk="1" hangingPunct="1">
                <a:defRPr/>
              </a:pPr>
              <a:endParaRPr lang="en-US">
                <a:latin typeface="Arial" charset="0"/>
                <a:cs typeface="Arial" charset="0"/>
              </a:endParaRPr>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a:lstStyle/>
            <a:p>
              <a:pPr eaLnBrk="1" hangingPunct="1">
                <a:defRPr/>
              </a:pPr>
              <a:endParaRPr lang="en-US">
                <a:latin typeface="Arial" charset="0"/>
                <a:cs typeface="Arial" charset="0"/>
              </a:endParaRPr>
            </a:p>
          </p:txBody>
        </p:sp>
      </p:grpSp>
    </p:spTree>
  </p:cSld>
  <p:clrMap bg1="lt1" tx1="dk1" bg2="lt2" tx2="dk2" accent1="accent1" accent2="accent2" accent3="accent3" accent4="accent4" accent5="accent5" accent6="accent6" hlink="hlink" folHlink="folHlink"/>
  <p:sldLayoutIdLst>
    <p:sldLayoutId id="2147483763" r:id="rId1"/>
    <p:sldLayoutId id="2147483764" r:id="rId2"/>
    <p:sldLayoutId id="2147483765" r:id="rId3"/>
    <p:sldLayoutId id="2147483766" r:id="rId4"/>
    <p:sldLayoutId id="2147483767" r:id="rId5"/>
    <p:sldLayoutId id="2147483768" r:id="rId6"/>
    <p:sldLayoutId id="2147483769" r:id="rId7"/>
    <p:sldLayoutId id="2147483770" r:id="rId8"/>
    <p:sldLayoutId id="2147483771" r:id="rId9"/>
    <p:sldLayoutId id="2147483772" r:id="rId10"/>
    <p:sldLayoutId id="2147483773" r:id="rId11"/>
    <p:sldLayoutId id="2147483774" r:id="rId12"/>
    <p:sldLayoutId id="2147483775" r:id="rId13"/>
  </p:sldLayoutIdLst>
  <p:timing>
    <p:tnLst>
      <p:par>
        <p:cTn id="1" dur="indefinite" restart="never" nodeType="tmRoot"/>
      </p:par>
    </p:tnLst>
  </p:timing>
  <p:hf sldNum="0" hdr="0" dt="0"/>
  <p:txStyles>
    <p:titleStyle>
      <a:lvl1pPr algn="l" rtl="0" eaLnBrk="0" fontAlgn="base" hangingPunct="0">
        <a:spcBef>
          <a:spcPct val="0"/>
        </a:spcBef>
        <a:spcAft>
          <a:spcPct val="0"/>
        </a:spcAft>
        <a:defRPr sz="4400" kern="1200">
          <a:solidFill>
            <a:schemeClr val="tx2"/>
          </a:solidFill>
          <a:latin typeface="+mj-lt"/>
          <a:ea typeface="+mj-ea"/>
          <a:cs typeface="+mj-cs"/>
        </a:defRPr>
      </a:lvl1pPr>
      <a:lvl2pPr algn="l" rtl="0" eaLnBrk="0" fontAlgn="base" hangingPunct="0">
        <a:spcBef>
          <a:spcPct val="0"/>
        </a:spcBef>
        <a:spcAft>
          <a:spcPct val="0"/>
        </a:spcAft>
        <a:defRPr sz="4400">
          <a:solidFill>
            <a:schemeClr val="tx2"/>
          </a:solidFill>
          <a:latin typeface="Calibri" pitchFamily="34" charset="0"/>
        </a:defRPr>
      </a:lvl2pPr>
      <a:lvl3pPr algn="l" rtl="0" eaLnBrk="0" fontAlgn="base" hangingPunct="0">
        <a:spcBef>
          <a:spcPct val="0"/>
        </a:spcBef>
        <a:spcAft>
          <a:spcPct val="0"/>
        </a:spcAft>
        <a:defRPr sz="4400">
          <a:solidFill>
            <a:schemeClr val="tx2"/>
          </a:solidFill>
          <a:latin typeface="Calibri" pitchFamily="34" charset="0"/>
        </a:defRPr>
      </a:lvl3pPr>
      <a:lvl4pPr algn="l" rtl="0" eaLnBrk="0" fontAlgn="base" hangingPunct="0">
        <a:spcBef>
          <a:spcPct val="0"/>
        </a:spcBef>
        <a:spcAft>
          <a:spcPct val="0"/>
        </a:spcAft>
        <a:defRPr sz="4400">
          <a:solidFill>
            <a:schemeClr val="tx2"/>
          </a:solidFill>
          <a:latin typeface="Calibri" pitchFamily="34" charset="0"/>
        </a:defRPr>
      </a:lvl4pPr>
      <a:lvl5pPr algn="l" rtl="0" eaLnBrk="0" fontAlgn="base" hangingPunct="0">
        <a:spcBef>
          <a:spcPct val="0"/>
        </a:spcBef>
        <a:spcAft>
          <a:spcPct val="0"/>
        </a:spcAft>
        <a:defRPr sz="4400">
          <a:solidFill>
            <a:schemeClr val="tx2"/>
          </a:solidFill>
          <a:latin typeface="Calibri" pitchFamily="34" charset="0"/>
        </a:defRPr>
      </a:lvl5pPr>
      <a:lvl6pPr marL="457200" algn="l" rtl="0" fontAlgn="base">
        <a:spcBef>
          <a:spcPct val="0"/>
        </a:spcBef>
        <a:spcAft>
          <a:spcPct val="0"/>
        </a:spcAft>
        <a:defRPr sz="4400">
          <a:solidFill>
            <a:schemeClr val="tx2"/>
          </a:solidFill>
          <a:latin typeface="Calibri" pitchFamily="34" charset="0"/>
        </a:defRPr>
      </a:lvl6pPr>
      <a:lvl7pPr marL="914400" algn="l" rtl="0" fontAlgn="base">
        <a:spcBef>
          <a:spcPct val="0"/>
        </a:spcBef>
        <a:spcAft>
          <a:spcPct val="0"/>
        </a:spcAft>
        <a:defRPr sz="4400">
          <a:solidFill>
            <a:schemeClr val="tx2"/>
          </a:solidFill>
          <a:latin typeface="Calibri" pitchFamily="34" charset="0"/>
        </a:defRPr>
      </a:lvl7pPr>
      <a:lvl8pPr marL="1371600" algn="l" rtl="0" fontAlgn="base">
        <a:spcBef>
          <a:spcPct val="0"/>
        </a:spcBef>
        <a:spcAft>
          <a:spcPct val="0"/>
        </a:spcAft>
        <a:defRPr sz="4400">
          <a:solidFill>
            <a:schemeClr val="tx2"/>
          </a:solidFill>
          <a:latin typeface="Calibri" pitchFamily="34" charset="0"/>
        </a:defRPr>
      </a:lvl8pPr>
      <a:lvl9pPr marL="1828800" algn="l" rtl="0" fontAlgn="base">
        <a:spcBef>
          <a:spcPct val="0"/>
        </a:spcBef>
        <a:spcAft>
          <a:spcPct val="0"/>
        </a:spcAft>
        <a:defRPr sz="4400">
          <a:solidFill>
            <a:schemeClr val="tx2"/>
          </a:solidFill>
          <a:latin typeface="Calibri" pitchFamily="34" charset="0"/>
        </a:defRPr>
      </a:lvl9pPr>
    </p:titleStyle>
    <p:bodyStyle>
      <a:lvl1pPr marL="273050" indent="-273050" algn="l" rtl="0" eaLnBrk="0" fontAlgn="base" hangingPunct="0">
        <a:spcBef>
          <a:spcPct val="20000"/>
        </a:spcBef>
        <a:spcAft>
          <a:spcPct val="0"/>
        </a:spcAft>
        <a:buClr>
          <a:srgbClr val="0BD0D9"/>
        </a:buClr>
        <a:buSzPct val="95000"/>
        <a:buFont typeface="Wingdings 2" panose="05020102010507070707" pitchFamily="18" charset="2"/>
        <a:buChar char=""/>
        <a:defRPr sz="2600" kern="1200">
          <a:solidFill>
            <a:schemeClr val="tx1"/>
          </a:solidFill>
          <a:latin typeface="+mn-lt"/>
          <a:ea typeface="+mn-ea"/>
          <a:cs typeface="+mn-cs"/>
        </a:defRPr>
      </a:lvl1pPr>
      <a:lvl2pPr marL="639763" indent="-246063" algn="l" rtl="0" eaLnBrk="0" fontAlgn="base" hangingPunct="0">
        <a:spcBef>
          <a:spcPct val="20000"/>
        </a:spcBef>
        <a:spcAft>
          <a:spcPct val="0"/>
        </a:spcAft>
        <a:buClr>
          <a:schemeClr val="accent1"/>
        </a:buClr>
        <a:buSzPct val="85000"/>
        <a:buFont typeface="Wingdings 2" panose="05020102010507070707" pitchFamily="18" charset="2"/>
        <a:buChar char=""/>
        <a:defRPr sz="2400" kern="1200">
          <a:solidFill>
            <a:schemeClr val="tx1"/>
          </a:solidFill>
          <a:latin typeface="+mn-lt"/>
          <a:ea typeface="+mn-ea"/>
          <a:cs typeface="+mn-cs"/>
        </a:defRPr>
      </a:lvl2pPr>
      <a:lvl3pPr marL="914400" indent="-246063" algn="l" rtl="0" eaLnBrk="0" fontAlgn="base" hangingPunct="0">
        <a:spcBef>
          <a:spcPct val="20000"/>
        </a:spcBef>
        <a:spcAft>
          <a:spcPct val="0"/>
        </a:spcAft>
        <a:buClr>
          <a:schemeClr val="accent2"/>
        </a:buClr>
        <a:buSzPct val="70000"/>
        <a:buFont typeface="Wingdings 2" panose="05020102010507070707" pitchFamily="18" charset="2"/>
        <a:buChar char=""/>
        <a:defRPr sz="2100" kern="1200">
          <a:solidFill>
            <a:schemeClr val="tx1"/>
          </a:solidFill>
          <a:latin typeface="+mn-lt"/>
          <a:ea typeface="+mn-ea"/>
          <a:cs typeface="+mn-cs"/>
        </a:defRPr>
      </a:lvl3pPr>
      <a:lvl4pPr marL="1187450" indent="-209550" algn="l" rtl="0" eaLnBrk="0" fontAlgn="base" hangingPunct="0">
        <a:spcBef>
          <a:spcPct val="20000"/>
        </a:spcBef>
        <a:spcAft>
          <a:spcPct val="0"/>
        </a:spcAft>
        <a:buClr>
          <a:srgbClr val="0BD0D9"/>
        </a:buClr>
        <a:buSzPct val="65000"/>
        <a:buFont typeface="Wingdings 2" panose="05020102010507070707" pitchFamily="18" charset="2"/>
        <a:buChar char=""/>
        <a:defRPr sz="2000" kern="1200">
          <a:solidFill>
            <a:schemeClr val="tx1"/>
          </a:solidFill>
          <a:latin typeface="+mn-lt"/>
          <a:ea typeface="+mn-ea"/>
          <a:cs typeface="+mn-cs"/>
        </a:defRPr>
      </a:lvl4pPr>
      <a:lvl5pPr marL="1462088" indent="-209550" algn="l" rtl="0" eaLnBrk="0" fontAlgn="base" hangingPunct="0">
        <a:spcBef>
          <a:spcPct val="20000"/>
        </a:spcBef>
        <a:spcAft>
          <a:spcPct val="0"/>
        </a:spcAft>
        <a:buClr>
          <a:srgbClr val="10CF9B"/>
        </a:buClr>
        <a:buSzPct val="65000"/>
        <a:buFont typeface="Wingdings 2" panose="05020102010507070707" pitchFamily="18" charset="2"/>
        <a:buChar char=""/>
        <a:defRPr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vmlDrawing" Target="../drawings/vmlDrawing1.v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vmlDrawing" Target="../drawings/vmlDrawing3.v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vmlDrawing" Target="../drawings/vmlDrawing4.v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vmlDrawing" Target="../drawings/vmlDrawing5.v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xml"/><Relationship Id="rId1" Type="http://schemas.openxmlformats.org/officeDocument/2006/relationships/vmlDrawing" Target="../drawings/vmlDrawing6.vml"/><Relationship Id="rId4" Type="http://schemas.openxmlformats.org/officeDocument/2006/relationships/image" Target="../media/image3.jpe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xml"/><Relationship Id="rId1" Type="http://schemas.openxmlformats.org/officeDocument/2006/relationships/vmlDrawing" Target="../drawings/vmlDrawing7.vml"/><Relationship Id="rId4" Type="http://schemas.openxmlformats.org/officeDocument/2006/relationships/image" Target="../media/image4.jpe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xml"/><Relationship Id="rId1" Type="http://schemas.openxmlformats.org/officeDocument/2006/relationships/vmlDrawing" Target="../drawings/vmlDrawing8.v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xml"/><Relationship Id="rId1" Type="http://schemas.openxmlformats.org/officeDocument/2006/relationships/vmlDrawing" Target="../drawings/vmlDrawing9.v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2.xml"/><Relationship Id="rId1" Type="http://schemas.openxmlformats.org/officeDocument/2006/relationships/vmlDrawing" Target="../drawings/vmlDrawing10.v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2.xml"/><Relationship Id="rId1" Type="http://schemas.openxmlformats.org/officeDocument/2006/relationships/vmlDrawing" Target="../drawings/vmlDrawing11.v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2.xml"/><Relationship Id="rId1" Type="http://schemas.openxmlformats.org/officeDocument/2006/relationships/vmlDrawing" Target="../drawings/vmlDrawing12.v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2.xml"/><Relationship Id="rId1" Type="http://schemas.openxmlformats.org/officeDocument/2006/relationships/vmlDrawing" Target="../drawings/vmlDrawing13.v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2.xml"/><Relationship Id="rId1" Type="http://schemas.openxmlformats.org/officeDocument/2006/relationships/vmlDrawing" Target="../drawings/vmlDrawing14.vml"/><Relationship Id="rId4" Type="http://schemas.openxmlformats.org/officeDocument/2006/relationships/image" Target="../media/image5.png"/></Relationships>
</file>

<file path=ppt/slides/_rels/slide1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13.xml"/><Relationship Id="rId1" Type="http://schemas.openxmlformats.org/officeDocument/2006/relationships/vmlDrawing" Target="../drawings/vmlDrawing15.vml"/><Relationship Id="rId4" Type="http://schemas.openxmlformats.org/officeDocument/2006/relationships/image" Target="../media/image6.png"/></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vmlDrawing" Target="../drawings/vmlDrawing16.vml"/><Relationship Id="rId1" Type="http://schemas.openxmlformats.org/officeDocument/2006/relationships/themeOverride" Target="../theme/themeOverride3.xml"/><Relationship Id="rId6" Type="http://schemas.openxmlformats.org/officeDocument/2006/relationships/image" Target="../media/image7.wmf"/><Relationship Id="rId5" Type="http://schemas.openxmlformats.org/officeDocument/2006/relationships/image" Target="../media/image6.png"/><Relationship Id="rId4"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vmlDrawing" Target="../drawings/vmlDrawing17.vml"/><Relationship Id="rId1" Type="http://schemas.openxmlformats.org/officeDocument/2006/relationships/themeOverride" Target="../theme/themeOverride4.xml"/><Relationship Id="rId5" Type="http://schemas.openxmlformats.org/officeDocument/2006/relationships/image" Target="../media/image6.png"/><Relationship Id="rId4"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13.xml"/><Relationship Id="rId1" Type="http://schemas.openxmlformats.org/officeDocument/2006/relationships/vmlDrawing" Target="../drawings/vmlDrawing18.vml"/><Relationship Id="rId4" Type="http://schemas.openxmlformats.org/officeDocument/2006/relationships/image" Target="../media/image6.png"/></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13.xml"/><Relationship Id="rId1" Type="http://schemas.openxmlformats.org/officeDocument/2006/relationships/vmlDrawing" Target="../drawings/vmlDrawing19.vml"/><Relationship Id="rId4" Type="http://schemas.openxmlformats.org/officeDocument/2006/relationships/image" Target="../media/image6.png"/></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2.xml"/><Relationship Id="rId1" Type="http://schemas.openxmlformats.org/officeDocument/2006/relationships/vmlDrawing" Target="../drawings/vmlDrawing20.vml"/><Relationship Id="rId4" Type="http://schemas.openxmlformats.org/officeDocument/2006/relationships/image" Target="../media/image8.wmf"/></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13.xml"/><Relationship Id="rId1" Type="http://schemas.openxmlformats.org/officeDocument/2006/relationships/vmlDrawing" Target="../drawings/vmlDrawing21.vml"/><Relationship Id="rId4" Type="http://schemas.openxmlformats.org/officeDocument/2006/relationships/image" Target="../media/image6.png"/></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13.xml"/><Relationship Id="rId1" Type="http://schemas.openxmlformats.org/officeDocument/2006/relationships/vmlDrawing" Target="../drawings/vmlDrawing22.vml"/><Relationship Id="rId4" Type="http://schemas.openxmlformats.org/officeDocument/2006/relationships/image" Target="../media/image6.png"/></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2.xml"/><Relationship Id="rId1" Type="http://schemas.openxmlformats.org/officeDocument/2006/relationships/vmlDrawing" Target="../drawings/vmlDrawing23.vml"/><Relationship Id="rId4" Type="http://schemas.openxmlformats.org/officeDocument/2006/relationships/image" Target="../media/image9.wmf"/></Relationships>
</file>

<file path=ppt/slides/_rels/slide2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4.vml"/></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13.xml"/><Relationship Id="rId1" Type="http://schemas.openxmlformats.org/officeDocument/2006/relationships/vmlDrawing" Target="../drawings/vmlDrawing25.vml"/><Relationship Id="rId4" Type="http://schemas.openxmlformats.org/officeDocument/2006/relationships/image" Target="../media/image6.png"/></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2.xml"/><Relationship Id="rId1" Type="http://schemas.openxmlformats.org/officeDocument/2006/relationships/vmlDrawing" Target="../drawings/vmlDrawing26.vml"/><Relationship Id="rId4" Type="http://schemas.openxmlformats.org/officeDocument/2006/relationships/image" Target="../media/image10.wmf"/></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13.xml"/><Relationship Id="rId1" Type="http://schemas.openxmlformats.org/officeDocument/2006/relationships/vmlDrawing" Target="../drawings/vmlDrawing27.vml"/><Relationship Id="rId5" Type="http://schemas.openxmlformats.org/officeDocument/2006/relationships/image" Target="../media/image11.wmf"/><Relationship Id="rId4" Type="http://schemas.openxmlformats.org/officeDocument/2006/relationships/image" Target="../media/image6.png"/></Relationships>
</file>

<file path=ppt/slides/_rels/slide3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8.vml"/></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13.xml"/><Relationship Id="rId1" Type="http://schemas.openxmlformats.org/officeDocument/2006/relationships/vmlDrawing" Target="../drawings/vmlDrawing29.vml"/><Relationship Id="rId5" Type="http://schemas.openxmlformats.org/officeDocument/2006/relationships/image" Target="../media/image12.wmf"/><Relationship Id="rId4" Type="http://schemas.openxmlformats.org/officeDocument/2006/relationships/image" Target="../media/image6.png"/></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13.xml"/><Relationship Id="rId1" Type="http://schemas.openxmlformats.org/officeDocument/2006/relationships/vmlDrawing" Target="../drawings/vmlDrawing30.vml"/><Relationship Id="rId4" Type="http://schemas.openxmlformats.org/officeDocument/2006/relationships/image" Target="../media/image6.png"/></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34.xml"/><Relationship Id="rId2" Type="http://schemas.openxmlformats.org/officeDocument/2006/relationships/slideLayout" Target="../slideLayouts/slideLayout13.xml"/><Relationship Id="rId1" Type="http://schemas.openxmlformats.org/officeDocument/2006/relationships/vmlDrawing" Target="../drawings/vmlDrawing31.vml"/><Relationship Id="rId5" Type="http://schemas.openxmlformats.org/officeDocument/2006/relationships/image" Target="../media/image13.wmf"/><Relationship Id="rId4" Type="http://schemas.openxmlformats.org/officeDocument/2006/relationships/image" Target="../media/image6.png"/></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35.xml"/><Relationship Id="rId2" Type="http://schemas.openxmlformats.org/officeDocument/2006/relationships/slideLayout" Target="../slideLayouts/slideLayout13.xml"/><Relationship Id="rId1" Type="http://schemas.openxmlformats.org/officeDocument/2006/relationships/vmlDrawing" Target="../drawings/vmlDrawing32.vml"/><Relationship Id="rId5" Type="http://schemas.openxmlformats.org/officeDocument/2006/relationships/image" Target="../media/image14.wmf"/><Relationship Id="rId4" Type="http://schemas.openxmlformats.org/officeDocument/2006/relationships/image" Target="../media/image6.png"/></Relationships>
</file>

<file path=ppt/slides/_rels/slide38.xml.rels><?xml version="1.0" encoding="UTF-8" standalone="yes"?>
<Relationships xmlns="http://schemas.openxmlformats.org/package/2006/relationships"><Relationship Id="rId3" Type="http://schemas.openxmlformats.org/officeDocument/2006/relationships/notesSlide" Target="../notesSlides/notesSlide36.xml"/><Relationship Id="rId2" Type="http://schemas.openxmlformats.org/officeDocument/2006/relationships/slideLayout" Target="../slideLayouts/slideLayout13.xml"/><Relationship Id="rId1" Type="http://schemas.openxmlformats.org/officeDocument/2006/relationships/vmlDrawing" Target="../drawings/vmlDrawing33.vml"/><Relationship Id="rId4" Type="http://schemas.openxmlformats.org/officeDocument/2006/relationships/image" Target="../media/image15.wmf"/></Relationships>
</file>

<file path=ppt/slides/_rels/slide39.xml.rels><?xml version="1.0" encoding="UTF-8" standalone="yes"?>
<Relationships xmlns="http://schemas.openxmlformats.org/package/2006/relationships"><Relationship Id="rId3" Type="http://schemas.openxmlformats.org/officeDocument/2006/relationships/notesSlide" Target="../notesSlides/notesSlide37.xml"/><Relationship Id="rId2" Type="http://schemas.openxmlformats.org/officeDocument/2006/relationships/slideLayout" Target="../slideLayouts/slideLayout13.xml"/><Relationship Id="rId1" Type="http://schemas.openxmlformats.org/officeDocument/2006/relationships/vmlDrawing" Target="../drawings/vmlDrawing34.vml"/><Relationship Id="rId4" Type="http://schemas.openxmlformats.org/officeDocument/2006/relationships/image" Target="../media/image6.png"/></Relationships>
</file>

<file path=ppt/slides/_rels/slide4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35.v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304800" y="2250800"/>
            <a:ext cx="5715000" cy="768350"/>
          </a:xfrm>
          <a:ln>
            <a:miter lim="800000"/>
            <a:headEnd/>
            <a:tailEnd/>
          </a:ln>
          <a:extLst/>
        </p:spPr>
        <p:txBody>
          <a:bodyPr>
            <a:normAutofit fontScale="90000"/>
          </a:bodyPr>
          <a:lstStyle/>
          <a:p>
            <a:pPr algn="l" eaLnBrk="1" fontAlgn="auto" hangingPunct="1">
              <a:spcAft>
                <a:spcPts val="0"/>
              </a:spcAft>
              <a:defRPr/>
            </a:pPr>
            <a:r>
              <a:rPr lang="en-US" dirty="0" smtClean="0"/>
              <a:t>Chapter 3</a:t>
            </a:r>
            <a:endParaRPr lang="en-US" dirty="0"/>
          </a:p>
        </p:txBody>
      </p:sp>
      <p:sp>
        <p:nvSpPr>
          <p:cNvPr id="17411" name="Rectangle 3"/>
          <p:cNvSpPr>
            <a:spLocks noGrp="1" noChangeArrowheads="1"/>
          </p:cNvSpPr>
          <p:nvPr>
            <p:ph type="subTitle" idx="1"/>
          </p:nvPr>
        </p:nvSpPr>
        <p:spPr>
          <a:xfrm>
            <a:off x="1676400" y="3959225"/>
            <a:ext cx="6172200" cy="655638"/>
          </a:xfrm>
          <a:extLst>
            <a:ext uri="{91240B29-F687-4F45-9708-019B960494DF}">
              <a14:hiddenLine xmlns:a14="http://schemas.microsoft.com/office/drawing/2010/main" xmlns="" w="12700">
                <a:solidFill>
                  <a:srgbClr val="000000"/>
                </a:solidFill>
                <a:miter lim="800000"/>
                <a:headEnd/>
                <a:tailEnd/>
              </a14:hiddenLine>
            </a:ext>
          </a:extLst>
        </p:spPr>
        <p:txBody>
          <a:bodyPr lIns="90488" tIns="44450" rIns="90488" bIns="44450" anchor="b"/>
          <a:lstStyle/>
          <a:p>
            <a:pPr marL="109538" marR="0" algn="l">
              <a:lnSpc>
                <a:spcPct val="90000"/>
              </a:lnSpc>
              <a:spcBef>
                <a:spcPct val="0"/>
              </a:spcBef>
            </a:pPr>
            <a:r>
              <a:rPr lang="en-US" sz="3900" b="1" i="1" smtClean="0">
                <a:solidFill>
                  <a:schemeClr val="bg2"/>
                </a:solidFill>
                <a:latin typeface="Calibri" panose="020F0502020204030204" pitchFamily="34" charset="0"/>
              </a:rPr>
              <a:t>Cost-Volume-Profit Analysis</a:t>
            </a:r>
          </a:p>
        </p:txBody>
      </p:sp>
      <p:sp>
        <p:nvSpPr>
          <p:cNvPr id="2" name="Rectangle 1"/>
          <p:cNvSpPr/>
          <p:nvPr/>
        </p:nvSpPr>
        <p:spPr>
          <a:xfrm>
            <a:off x="990600" y="623888"/>
            <a:ext cx="7162800" cy="685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3600" b="1" dirty="0"/>
              <a:t>Lecture 3</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7410" name="Title 1"/>
          <p:cNvSpPr>
            <a:spLocks noGrp="1"/>
          </p:cNvSpPr>
          <p:nvPr>
            <p:ph type="title"/>
          </p:nvPr>
        </p:nvSpPr>
        <p:spPr>
          <a:xfrm>
            <a:off x="381000" y="1295400"/>
            <a:ext cx="8229600" cy="1143000"/>
          </a:xfrm>
          <a:ln w="12700">
            <a:miter lim="800000"/>
            <a:headEnd/>
            <a:tailEnd/>
          </a:ln>
        </p:spPr>
        <p:txBody>
          <a:bodyPr lIns="90488" tIns="44450" rIns="90488" bIns="44450">
            <a:normAutofit fontScale="90000"/>
          </a:bodyPr>
          <a:lstStyle/>
          <a:p>
            <a:pPr marL="109538">
              <a:defRPr/>
            </a:pPr>
            <a:r>
              <a:rPr lang="en-US" sz="4000" b="1" i="1" dirty="0"/>
              <a:t>A </a:t>
            </a:r>
            <a:r>
              <a:rPr lang="en-US" sz="4000" b="1" i="1" dirty="0">
                <a:solidFill>
                  <a:srgbClr val="04617B"/>
                </a:solidFill>
              </a:rPr>
              <a:t>Five-Step</a:t>
            </a:r>
            <a:r>
              <a:rPr lang="en-US" sz="4000" b="1" i="1" dirty="0"/>
              <a:t> Decision Making Process in Planning &amp; Control Revisited</a:t>
            </a:r>
          </a:p>
        </p:txBody>
      </p:sp>
      <p:sp>
        <p:nvSpPr>
          <p:cNvPr id="19459" name="Content Placeholder 2"/>
          <p:cNvSpPr>
            <a:spLocks noGrp="1"/>
          </p:cNvSpPr>
          <p:nvPr>
            <p:ph idx="1"/>
          </p:nvPr>
        </p:nvSpPr>
        <p:spPr>
          <a:xfrm>
            <a:off x="381000" y="2895600"/>
            <a:ext cx="8229600" cy="3398838"/>
          </a:xfrm>
        </p:spPr>
        <p:txBody>
          <a:bodyPr/>
          <a:lstStyle/>
          <a:p>
            <a:pPr marL="514350" indent="-514350" eaLnBrk="1" hangingPunct="1">
              <a:buFont typeface="Calibri" panose="020F0502020204030204" pitchFamily="34" charset="0"/>
              <a:buAutoNum type="arabicPeriod"/>
            </a:pPr>
            <a:r>
              <a:rPr lang="en-US" smtClean="0"/>
              <a:t>Identify the problem and uncertainties</a:t>
            </a:r>
          </a:p>
          <a:p>
            <a:pPr marL="514350" indent="-514350" eaLnBrk="1" hangingPunct="1">
              <a:buFont typeface="Calibri" panose="020F0502020204030204" pitchFamily="34" charset="0"/>
              <a:buAutoNum type="arabicPeriod"/>
            </a:pPr>
            <a:r>
              <a:rPr lang="en-US" smtClean="0"/>
              <a:t>Obtain information</a:t>
            </a:r>
          </a:p>
          <a:p>
            <a:pPr marL="514350" indent="-514350" eaLnBrk="1" hangingPunct="1">
              <a:buFont typeface="Calibri" panose="020F0502020204030204" pitchFamily="34" charset="0"/>
              <a:buAutoNum type="arabicPeriod"/>
            </a:pPr>
            <a:r>
              <a:rPr lang="en-US" smtClean="0"/>
              <a:t>Make predictions about the future</a:t>
            </a:r>
          </a:p>
          <a:p>
            <a:pPr marL="514350" indent="-514350" eaLnBrk="1" hangingPunct="1">
              <a:buFont typeface="Calibri" panose="020F0502020204030204" pitchFamily="34" charset="0"/>
              <a:buAutoNum type="arabicPeriod"/>
            </a:pPr>
            <a:r>
              <a:rPr lang="en-US" smtClean="0"/>
              <a:t>Make decisions by choosing between alternatives, using Cost-Volume-Profit (CVP) analysis</a:t>
            </a:r>
          </a:p>
          <a:p>
            <a:pPr marL="514350" indent="-514350" eaLnBrk="1" hangingPunct="1">
              <a:buFont typeface="Calibri" panose="020F0502020204030204" pitchFamily="34" charset="0"/>
              <a:buAutoNum type="arabicPeriod"/>
            </a:pPr>
            <a:r>
              <a:rPr lang="en-US" smtClean="0"/>
              <a:t>Implement the decision, evaluate performance, and learn</a:t>
            </a:r>
          </a:p>
        </p:txBody>
      </p:sp>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extLst>
            <a:ext uri="{91240B29-F687-4F45-9708-019B960494DF}">
              <a14:hiddenLine xmlns:a14="http://schemas.microsoft.com/office/drawing/2010/main" xmlns="" w="12700">
                <a:solidFill>
                  <a:srgbClr val="000000"/>
                </a:solidFill>
                <a:miter lim="800000"/>
                <a:headEnd/>
                <a:tailEnd/>
              </a14:hiddenLine>
            </a:ext>
          </a:extLst>
        </p:spPr>
        <p:txBody>
          <a:bodyPr lIns="90488" tIns="44450" rIns="90488" bIns="44450"/>
          <a:lstStyle/>
          <a:p>
            <a:pPr marL="109538"/>
            <a:r>
              <a:rPr lang="en-US" sz="4000" b="1" i="1" smtClean="0"/>
              <a:t>Foundational Assumptions in CVP</a:t>
            </a:r>
          </a:p>
        </p:txBody>
      </p:sp>
      <p:sp>
        <p:nvSpPr>
          <p:cNvPr id="21507" name="Rectangle 3"/>
          <p:cNvSpPr>
            <a:spLocks noGrp="1" noChangeArrowheads="1"/>
          </p:cNvSpPr>
          <p:nvPr>
            <p:ph idx="1"/>
          </p:nvPr>
        </p:nvSpPr>
        <p:spPr>
          <a:xfrm>
            <a:off x="457200" y="1828800"/>
            <a:ext cx="8229600" cy="4694238"/>
          </a:xfrm>
        </p:spPr>
        <p:txBody>
          <a:bodyPr/>
          <a:lstStyle/>
          <a:p>
            <a:pPr eaLnBrk="1" hangingPunct="1"/>
            <a:r>
              <a:rPr lang="en-US" smtClean="0"/>
              <a:t>Changes in production/sales volume are the sole cause for cost and revenue changes</a:t>
            </a:r>
          </a:p>
          <a:p>
            <a:pPr eaLnBrk="1" hangingPunct="1"/>
            <a:r>
              <a:rPr lang="en-US" smtClean="0"/>
              <a:t>Total costs consist of fixed costs and variable costs</a:t>
            </a:r>
          </a:p>
          <a:p>
            <a:pPr eaLnBrk="1" hangingPunct="1"/>
            <a:r>
              <a:rPr lang="en-US" smtClean="0"/>
              <a:t>Revenue and costs behave and can be graphed as a linear function (a straight line)</a:t>
            </a:r>
          </a:p>
          <a:p>
            <a:pPr eaLnBrk="1" hangingPunct="1">
              <a:lnSpc>
                <a:spcPct val="90000"/>
              </a:lnSpc>
            </a:pPr>
            <a:r>
              <a:rPr lang="en-US" smtClean="0"/>
              <a:t>Selling price, variable cost per unit and fixed costs are all known and constant</a:t>
            </a:r>
          </a:p>
          <a:p>
            <a:pPr eaLnBrk="1" hangingPunct="1">
              <a:lnSpc>
                <a:spcPct val="90000"/>
              </a:lnSpc>
            </a:pPr>
            <a:r>
              <a:rPr lang="en-US" smtClean="0"/>
              <a:t>In many cases only a single product will be analyzed.  If multiple products are studied, their relative sales proportions are known and constant</a:t>
            </a:r>
          </a:p>
          <a:p>
            <a:pPr eaLnBrk="1" hangingPunct="1">
              <a:lnSpc>
                <a:spcPct val="90000"/>
              </a:lnSpc>
            </a:pPr>
            <a:r>
              <a:rPr lang="en-US" smtClean="0"/>
              <a:t>The time value of money (interest) is ignored</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3554" name="Title 1"/>
          <p:cNvSpPr>
            <a:spLocks noGrp="1"/>
          </p:cNvSpPr>
          <p:nvPr>
            <p:ph type="title"/>
          </p:nvPr>
        </p:nvSpPr>
        <p:spPr>
          <a:extLst>
            <a:ext uri="{91240B29-F687-4F45-9708-019B960494DF}">
              <a14:hiddenLine xmlns:a14="http://schemas.microsoft.com/office/drawing/2010/main" xmlns="" w="12700">
                <a:solidFill>
                  <a:srgbClr val="000000"/>
                </a:solidFill>
                <a:miter lim="800000"/>
                <a:headEnd/>
                <a:tailEnd/>
              </a14:hiddenLine>
            </a:ext>
          </a:extLst>
        </p:spPr>
        <p:txBody>
          <a:bodyPr lIns="90488" tIns="44450" rIns="90488" bIns="44450"/>
          <a:lstStyle/>
          <a:p>
            <a:pPr marL="109538"/>
            <a:r>
              <a:rPr lang="en-US" sz="4000" b="1" i="1" smtClean="0"/>
              <a:t>Basic Formulae</a:t>
            </a:r>
          </a:p>
        </p:txBody>
      </p:sp>
      <p:pic>
        <p:nvPicPr>
          <p:cNvPr id="23555" name="Content Placeholder 6" descr="Picture4.png"/>
          <p:cNvPicPr>
            <a:picLocks noGrp="1" noChangeAspect="1"/>
          </p:cNvPicPr>
          <p:nvPr>
            <p:ph idx="1"/>
          </p:nvPr>
        </p:nvPicPr>
        <p:blipFill>
          <a:blip r:embed="rId3" cstate="print">
            <a:extLst>
              <a:ext uri="{28A0092B-C50C-407E-A947-70E740481C1C}">
                <a14:useLocalDpi xmlns:a14="http://schemas.microsoft.com/office/drawing/2010/main" xmlns="" val="0"/>
              </a:ext>
            </a:extLst>
          </a:blip>
          <a:srcRect/>
          <a:stretch>
            <a:fillRect/>
          </a:stretch>
        </p:blipFill>
        <p:spPr>
          <a:xfrm>
            <a:off x="457200" y="1957388"/>
            <a:ext cx="8229600" cy="4344987"/>
          </a:xfrm>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a:extLst>
            <a:ext uri="{91240B29-F687-4F45-9708-019B960494DF}">
              <a14:hiddenLine xmlns:a14="http://schemas.microsoft.com/office/drawing/2010/main" xmlns="" w="12700">
                <a:solidFill>
                  <a:srgbClr val="000000"/>
                </a:solidFill>
                <a:miter lim="800000"/>
                <a:headEnd/>
                <a:tailEnd/>
              </a14:hiddenLine>
            </a:ext>
          </a:extLst>
        </p:spPr>
        <p:txBody>
          <a:bodyPr lIns="90488" tIns="44450" rIns="90488" bIns="44450"/>
          <a:lstStyle/>
          <a:p>
            <a:pPr marL="109538"/>
            <a:r>
              <a:rPr lang="en-US" sz="4000" b="1" i="1" smtClean="0"/>
              <a:t>CVP: Contribution Margin</a:t>
            </a:r>
          </a:p>
        </p:txBody>
      </p:sp>
      <p:sp>
        <p:nvSpPr>
          <p:cNvPr id="25603" name="Rectangle 3"/>
          <p:cNvSpPr>
            <a:spLocks noGrp="1" noChangeArrowheads="1"/>
          </p:cNvSpPr>
          <p:nvPr>
            <p:ph idx="1"/>
          </p:nvPr>
        </p:nvSpPr>
        <p:spPr/>
        <p:txBody>
          <a:bodyPr/>
          <a:lstStyle/>
          <a:p>
            <a:pPr eaLnBrk="1" hangingPunct="1"/>
            <a:r>
              <a:rPr lang="en-US" smtClean="0"/>
              <a:t>Manipulation of the basic equations yields an extremely important and powerful tool extensively used in Cost Accounting: the Contribution Margin</a:t>
            </a:r>
          </a:p>
          <a:p>
            <a:pPr eaLnBrk="1" hangingPunct="1"/>
            <a:r>
              <a:rPr lang="en-US" smtClean="0"/>
              <a:t>Contribution Margin equals sales less variable costs </a:t>
            </a:r>
          </a:p>
          <a:p>
            <a:pPr lvl="1" eaLnBrk="1" hangingPunct="1"/>
            <a:r>
              <a:rPr lang="en-US" smtClean="0"/>
              <a:t>CM = S – VC</a:t>
            </a:r>
          </a:p>
          <a:p>
            <a:pPr eaLnBrk="1" hangingPunct="1"/>
            <a:r>
              <a:rPr lang="en-US" smtClean="0"/>
              <a:t>Contribution Margin per Unit equals unit selling price less variable cost per unit </a:t>
            </a:r>
          </a:p>
          <a:p>
            <a:pPr lvl="1" eaLnBrk="1" hangingPunct="1"/>
            <a:r>
              <a:rPr lang="en-US" smtClean="0"/>
              <a:t>CM</a:t>
            </a:r>
            <a:r>
              <a:rPr lang="en-US" sz="1800" smtClean="0"/>
              <a:t>u</a:t>
            </a:r>
            <a:r>
              <a:rPr lang="en-US" smtClean="0"/>
              <a:t> = SP – VC</a:t>
            </a:r>
            <a:r>
              <a:rPr lang="en-US" sz="1800" smtClean="0"/>
              <a:t>u</a:t>
            </a:r>
            <a:endParaRPr lang="en-US" smtClean="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a:extLst>
            <a:ext uri="{91240B29-F687-4F45-9708-019B960494DF}">
              <a14:hiddenLine xmlns:a14="http://schemas.microsoft.com/office/drawing/2010/main" xmlns="" w="12700">
                <a:solidFill>
                  <a:srgbClr val="000000"/>
                </a:solidFill>
                <a:miter lim="800000"/>
                <a:headEnd/>
                <a:tailEnd/>
              </a14:hiddenLine>
            </a:ext>
          </a:extLst>
        </p:spPr>
        <p:txBody>
          <a:bodyPr lIns="90488" tIns="44450" rIns="90488" bIns="44450"/>
          <a:lstStyle/>
          <a:p>
            <a:pPr marL="109538"/>
            <a:r>
              <a:rPr lang="en-US" sz="4000" b="1" i="1" smtClean="0"/>
              <a:t>Contribution Margin, continued</a:t>
            </a:r>
          </a:p>
        </p:txBody>
      </p:sp>
      <p:sp>
        <p:nvSpPr>
          <p:cNvPr id="27651" name="Rectangle 3"/>
          <p:cNvSpPr>
            <a:spLocks noGrp="1" noChangeArrowheads="1"/>
          </p:cNvSpPr>
          <p:nvPr>
            <p:ph idx="1"/>
          </p:nvPr>
        </p:nvSpPr>
        <p:spPr/>
        <p:txBody>
          <a:bodyPr/>
          <a:lstStyle/>
          <a:p>
            <a:pPr eaLnBrk="1" hangingPunct="1"/>
            <a:r>
              <a:rPr lang="en-US" smtClean="0"/>
              <a:t>Contribution Margin also equals contribution margin per unit multiplied by the number of units sold (Q)</a:t>
            </a:r>
          </a:p>
          <a:p>
            <a:pPr lvl="1" eaLnBrk="1" hangingPunct="1"/>
            <a:r>
              <a:rPr lang="en-US" smtClean="0"/>
              <a:t>CM = CM</a:t>
            </a:r>
            <a:r>
              <a:rPr lang="en-US" sz="1800" smtClean="0"/>
              <a:t>u</a:t>
            </a:r>
            <a:r>
              <a:rPr lang="en-US" smtClean="0"/>
              <a:t> x Q</a:t>
            </a:r>
          </a:p>
          <a:p>
            <a:pPr eaLnBrk="1" hangingPunct="1"/>
            <a:r>
              <a:rPr lang="en-US" smtClean="0"/>
              <a:t>Contribution Margin Ratio (percentage) equals contribution margin per unit divided by Selling Price</a:t>
            </a:r>
          </a:p>
          <a:p>
            <a:pPr lvl="1" eaLnBrk="1" hangingPunct="1"/>
            <a:r>
              <a:rPr lang="en-US" smtClean="0"/>
              <a:t>CMR = CM</a:t>
            </a:r>
            <a:r>
              <a:rPr lang="en-US" sz="1800" smtClean="0"/>
              <a:t>u</a:t>
            </a:r>
            <a:r>
              <a:rPr lang="en-US" smtClean="0"/>
              <a:t> ÷ SP</a:t>
            </a:r>
          </a:p>
          <a:p>
            <a:pPr lvl="1" eaLnBrk="1" hangingPunct="1"/>
            <a:r>
              <a:rPr lang="en-US" smtClean="0"/>
              <a:t>Interpretation: how many cents out of every sales dollar are represented by Contribution Margin</a:t>
            </a:r>
          </a:p>
          <a:p>
            <a:pPr eaLnBrk="1" hangingPunct="1"/>
            <a:endParaRPr lang="en-US" smtClean="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a:extLst>
            <a:ext uri="{91240B29-F687-4F45-9708-019B960494DF}">
              <a14:hiddenLine xmlns:a14="http://schemas.microsoft.com/office/drawing/2010/main" xmlns="" w="12700">
                <a:solidFill>
                  <a:srgbClr val="000000"/>
                </a:solidFill>
                <a:miter lim="800000"/>
                <a:headEnd/>
                <a:tailEnd/>
              </a14:hiddenLine>
            </a:ext>
          </a:extLst>
        </p:spPr>
        <p:txBody>
          <a:bodyPr lIns="90488" tIns="44450" rIns="90488" bIns="44450"/>
          <a:lstStyle/>
          <a:p>
            <a:pPr marL="109538"/>
            <a:r>
              <a:rPr lang="en-US" sz="4000" b="1" i="1" smtClean="0"/>
              <a:t>Basic Formula Derivations</a:t>
            </a:r>
          </a:p>
        </p:txBody>
      </p:sp>
      <p:sp>
        <p:nvSpPr>
          <p:cNvPr id="29699" name="Rectangle 3"/>
          <p:cNvSpPr>
            <a:spLocks noGrp="1" noChangeArrowheads="1"/>
          </p:cNvSpPr>
          <p:nvPr>
            <p:ph idx="1"/>
          </p:nvPr>
        </p:nvSpPr>
        <p:spPr/>
        <p:txBody>
          <a:bodyPr/>
          <a:lstStyle/>
          <a:p>
            <a:pPr eaLnBrk="1" hangingPunct="1">
              <a:lnSpc>
                <a:spcPct val="90000"/>
              </a:lnSpc>
            </a:pPr>
            <a:r>
              <a:rPr lang="en-US" smtClean="0"/>
              <a:t>The Basic Formula may be further rearranged and decomposed as follows:</a:t>
            </a:r>
          </a:p>
          <a:p>
            <a:pPr eaLnBrk="1" hangingPunct="1">
              <a:lnSpc>
                <a:spcPct val="90000"/>
              </a:lnSpc>
              <a:buFont typeface="Wingdings 2" panose="05020102010507070707" pitchFamily="18" charset="2"/>
              <a:buNone/>
            </a:pPr>
            <a:r>
              <a:rPr lang="en-US" smtClean="0"/>
              <a:t>                   Sales – VC – FC = Operating Income (OI)</a:t>
            </a:r>
          </a:p>
          <a:p>
            <a:pPr eaLnBrk="1" hangingPunct="1">
              <a:lnSpc>
                <a:spcPct val="90000"/>
              </a:lnSpc>
              <a:buFont typeface="Wingdings 2" panose="05020102010507070707" pitchFamily="18" charset="2"/>
              <a:buNone/>
            </a:pPr>
            <a:r>
              <a:rPr lang="en-US" smtClean="0"/>
              <a:t> (SP x Q) – (VC</a:t>
            </a:r>
            <a:r>
              <a:rPr lang="en-US" sz="2100" smtClean="0"/>
              <a:t>u</a:t>
            </a:r>
            <a:r>
              <a:rPr lang="en-US" smtClean="0"/>
              <a:t> x Q) – FC = OI</a:t>
            </a:r>
          </a:p>
          <a:p>
            <a:pPr eaLnBrk="1" hangingPunct="1">
              <a:lnSpc>
                <a:spcPct val="90000"/>
              </a:lnSpc>
              <a:buFont typeface="Wingdings 2" panose="05020102010507070707" pitchFamily="18" charset="2"/>
              <a:buNone/>
            </a:pPr>
            <a:r>
              <a:rPr lang="en-US" smtClean="0"/>
              <a:t>              Q (SP – VC</a:t>
            </a:r>
            <a:r>
              <a:rPr lang="en-US" sz="2100" smtClean="0"/>
              <a:t>u</a:t>
            </a:r>
            <a:r>
              <a:rPr lang="en-US" smtClean="0"/>
              <a:t>) – FC = OI</a:t>
            </a:r>
          </a:p>
          <a:p>
            <a:pPr eaLnBrk="1" hangingPunct="1">
              <a:lnSpc>
                <a:spcPct val="90000"/>
              </a:lnSpc>
              <a:buFont typeface="Wingdings 2" panose="05020102010507070707" pitchFamily="18" charset="2"/>
              <a:buNone/>
            </a:pPr>
            <a:r>
              <a:rPr lang="en-US" smtClean="0"/>
              <a:t>                     Q (CM</a:t>
            </a:r>
            <a:r>
              <a:rPr lang="en-US" sz="2100" smtClean="0"/>
              <a:t>u</a:t>
            </a:r>
            <a:r>
              <a:rPr lang="en-US" smtClean="0"/>
              <a:t>) – FC = OI</a:t>
            </a:r>
          </a:p>
          <a:p>
            <a:pPr eaLnBrk="1" hangingPunct="1">
              <a:lnSpc>
                <a:spcPct val="90000"/>
              </a:lnSpc>
            </a:pPr>
            <a:endParaRPr lang="en-US" smtClean="0"/>
          </a:p>
          <a:p>
            <a:pPr eaLnBrk="1" hangingPunct="1">
              <a:lnSpc>
                <a:spcPct val="90000"/>
              </a:lnSpc>
            </a:pPr>
            <a:r>
              <a:rPr lang="en-US" smtClean="0"/>
              <a:t>Remember this last equation, it will be used again in a moment</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a:extLst>
            <a:ext uri="{91240B29-F687-4F45-9708-019B960494DF}">
              <a14:hiddenLine xmlns:a14="http://schemas.microsoft.com/office/drawing/2010/main" xmlns="" w="12700">
                <a:solidFill>
                  <a:srgbClr val="000000"/>
                </a:solidFill>
                <a:miter lim="800000"/>
                <a:headEnd/>
                <a:tailEnd/>
              </a14:hiddenLine>
            </a:ext>
          </a:extLst>
        </p:spPr>
        <p:txBody>
          <a:bodyPr lIns="90488" tIns="44450" rIns="90488" bIns="44450"/>
          <a:lstStyle/>
          <a:p>
            <a:pPr marL="109538"/>
            <a:r>
              <a:rPr lang="en-US" sz="4000" b="1" i="1" smtClean="0"/>
              <a:t>Breakeven Point</a:t>
            </a:r>
          </a:p>
        </p:txBody>
      </p:sp>
      <p:sp>
        <p:nvSpPr>
          <p:cNvPr id="31747" name="Rectangle 3"/>
          <p:cNvSpPr>
            <a:spLocks noGrp="1" noChangeArrowheads="1"/>
          </p:cNvSpPr>
          <p:nvPr>
            <p:ph idx="1"/>
          </p:nvPr>
        </p:nvSpPr>
        <p:spPr/>
        <p:txBody>
          <a:bodyPr/>
          <a:lstStyle/>
          <a:p>
            <a:pPr eaLnBrk="1" hangingPunct="1">
              <a:lnSpc>
                <a:spcPct val="90000"/>
              </a:lnSpc>
            </a:pPr>
            <a:r>
              <a:rPr lang="en-US" smtClean="0"/>
              <a:t>Recall the last equation in an earlier slide:</a:t>
            </a:r>
          </a:p>
          <a:p>
            <a:pPr lvl="1" eaLnBrk="1" hangingPunct="1">
              <a:lnSpc>
                <a:spcPct val="90000"/>
              </a:lnSpc>
            </a:pPr>
            <a:r>
              <a:rPr lang="en-US" smtClean="0"/>
              <a:t>Q (CM</a:t>
            </a:r>
            <a:r>
              <a:rPr lang="en-US" sz="1800" smtClean="0"/>
              <a:t>u</a:t>
            </a:r>
            <a:r>
              <a:rPr lang="en-US" smtClean="0"/>
              <a:t>) – FC = OI</a:t>
            </a:r>
          </a:p>
          <a:p>
            <a:pPr eaLnBrk="1" hangingPunct="1">
              <a:lnSpc>
                <a:spcPct val="90000"/>
              </a:lnSpc>
            </a:pPr>
            <a:r>
              <a:rPr lang="en-US" smtClean="0"/>
              <a:t>A simple manipulation of this formula, and setting OI to zero will result in the Breakeven Point (quantity):</a:t>
            </a:r>
          </a:p>
          <a:p>
            <a:pPr lvl="1" eaLnBrk="1" hangingPunct="1">
              <a:lnSpc>
                <a:spcPct val="90000"/>
              </a:lnSpc>
            </a:pPr>
            <a:r>
              <a:rPr lang="en-US" smtClean="0"/>
              <a:t>BEQ = FC ÷ CM</a:t>
            </a:r>
            <a:r>
              <a:rPr lang="en-US" sz="1800" smtClean="0"/>
              <a:t>u </a:t>
            </a:r>
            <a:endParaRPr lang="en-US" sz="3100" smtClean="0"/>
          </a:p>
          <a:p>
            <a:pPr eaLnBrk="1" hangingPunct="1">
              <a:lnSpc>
                <a:spcPct val="90000"/>
              </a:lnSpc>
            </a:pPr>
            <a:r>
              <a:rPr lang="en-US" smtClean="0"/>
              <a:t>At this point, a firm has </a:t>
            </a:r>
            <a:r>
              <a:rPr lang="en-US" b="1" i="1" u="sng" smtClean="0"/>
              <a:t>no profit or loss </a:t>
            </a:r>
            <a:r>
              <a:rPr lang="en-US" smtClean="0"/>
              <a:t>at the given sales level</a:t>
            </a:r>
          </a:p>
          <a:p>
            <a:pPr eaLnBrk="1" hangingPunct="1"/>
            <a:r>
              <a:rPr lang="en-US" smtClean="0"/>
              <a:t>If per-unit values are not available, the Breakeven Point may be restated in its alternate format:</a:t>
            </a:r>
          </a:p>
          <a:p>
            <a:pPr eaLnBrk="1" hangingPunct="1"/>
            <a:r>
              <a:rPr lang="en-US" smtClean="0"/>
              <a:t>BE Sales = FC ÷ CMR</a:t>
            </a:r>
          </a:p>
          <a:p>
            <a:pPr eaLnBrk="1" hangingPunct="1">
              <a:lnSpc>
                <a:spcPct val="90000"/>
              </a:lnSpc>
            </a:pPr>
            <a:endParaRPr lang="en-US" smtClean="0"/>
          </a:p>
          <a:p>
            <a:pPr eaLnBrk="1" hangingPunct="1">
              <a:lnSpc>
                <a:spcPct val="90000"/>
              </a:lnSpc>
              <a:buFont typeface="Wingdings" panose="05000000000000000000" pitchFamily="2" charset="2"/>
              <a:buNone/>
            </a:pPr>
            <a:endParaRPr lang="en-US" sz="2000" smtClean="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ln w="12700">
            <a:miter lim="800000"/>
            <a:headEnd/>
            <a:tailEnd/>
          </a:ln>
        </p:spPr>
        <p:txBody>
          <a:bodyPr lIns="90488" tIns="44450" rIns="90488" bIns="44450">
            <a:normAutofit fontScale="90000"/>
          </a:bodyPr>
          <a:lstStyle/>
          <a:p>
            <a:pPr marL="109538">
              <a:defRPr/>
            </a:pPr>
            <a:r>
              <a:rPr lang="en-US" sz="4000" b="1" i="1"/>
              <a:t>Breakeven Point, extended: </a:t>
            </a:r>
            <a:br>
              <a:rPr lang="en-US" sz="4000" b="1" i="1"/>
            </a:br>
            <a:r>
              <a:rPr lang="en-US" sz="4000" b="1" i="1"/>
              <a:t>Profit Planning</a:t>
            </a:r>
          </a:p>
        </p:txBody>
      </p:sp>
      <p:sp>
        <p:nvSpPr>
          <p:cNvPr id="33795" name="Rectangle 3"/>
          <p:cNvSpPr>
            <a:spLocks noGrp="1" noChangeArrowheads="1"/>
          </p:cNvSpPr>
          <p:nvPr>
            <p:ph idx="1"/>
          </p:nvPr>
        </p:nvSpPr>
        <p:spPr/>
        <p:txBody>
          <a:bodyPr/>
          <a:lstStyle/>
          <a:p>
            <a:pPr eaLnBrk="1" hangingPunct="1"/>
            <a:r>
              <a:rPr lang="en-US" smtClean="0"/>
              <a:t>With a simple adjustment, the Breakeven Point formula can be modified to become a Profit Planning tool.</a:t>
            </a:r>
          </a:p>
          <a:p>
            <a:pPr lvl="1" eaLnBrk="1" hangingPunct="1"/>
            <a:r>
              <a:rPr lang="en-US" smtClean="0"/>
              <a:t>Profit is now reinstated to the BE formula, changing it to a simple sales volume equation</a:t>
            </a:r>
          </a:p>
          <a:p>
            <a:pPr lvl="1" eaLnBrk="1" hangingPunct="1"/>
            <a:r>
              <a:rPr lang="en-US" smtClean="0"/>
              <a:t>Q = </a:t>
            </a:r>
            <a:r>
              <a:rPr lang="en-US" u="sng" smtClean="0"/>
              <a:t>(FC + OI)</a:t>
            </a:r>
            <a:r>
              <a:rPr lang="en-US" smtClean="0"/>
              <a:t>  </a:t>
            </a:r>
          </a:p>
          <a:p>
            <a:pPr lvl="1" eaLnBrk="1" hangingPunct="1">
              <a:buFont typeface="Wingdings" panose="05000000000000000000" pitchFamily="2" charset="2"/>
              <a:buNone/>
            </a:pPr>
            <a:r>
              <a:rPr lang="en-US" smtClean="0"/>
              <a:t>               CM</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5362" name="Title 1"/>
          <p:cNvSpPr>
            <a:spLocks noGrp="1"/>
          </p:cNvSpPr>
          <p:nvPr>
            <p:ph type="title"/>
          </p:nvPr>
        </p:nvSpPr>
        <p:spPr>
          <a:xfrm>
            <a:off x="457200" y="685800"/>
            <a:ext cx="8229600" cy="685800"/>
          </a:xfrm>
          <a:ln w="12700">
            <a:miter lim="800000"/>
            <a:headEnd/>
            <a:tailEnd/>
          </a:ln>
        </p:spPr>
        <p:txBody>
          <a:bodyPr lIns="90488" tIns="44450" rIns="90488" bIns="44450">
            <a:normAutofit fontScale="90000"/>
          </a:bodyPr>
          <a:lstStyle/>
          <a:p>
            <a:pPr marL="109538">
              <a:defRPr/>
            </a:pPr>
            <a:r>
              <a:rPr lang="en-US" sz="4000" b="1" i="1"/>
              <a:t>CVP: Graphically</a:t>
            </a:r>
          </a:p>
        </p:txBody>
      </p:sp>
      <p:pic>
        <p:nvPicPr>
          <p:cNvPr id="35843" name="Picture 6" descr="horngren13_3_2"/>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1600200" y="1330325"/>
            <a:ext cx="5867400" cy="49942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6386" name="Title 1"/>
          <p:cNvSpPr>
            <a:spLocks noGrp="1"/>
          </p:cNvSpPr>
          <p:nvPr>
            <p:ph type="title"/>
          </p:nvPr>
        </p:nvSpPr>
        <p:spPr>
          <a:xfrm>
            <a:off x="457200" y="685800"/>
            <a:ext cx="8229600" cy="685800"/>
          </a:xfrm>
          <a:ln w="12700">
            <a:miter lim="800000"/>
            <a:headEnd/>
            <a:tailEnd/>
          </a:ln>
        </p:spPr>
        <p:txBody>
          <a:bodyPr lIns="90488" tIns="44450" rIns="90488" bIns="44450">
            <a:normAutofit fontScale="90000"/>
          </a:bodyPr>
          <a:lstStyle/>
          <a:p>
            <a:pPr marL="109538">
              <a:defRPr/>
            </a:pPr>
            <a:r>
              <a:rPr lang="en-US" sz="4000" b="1" i="1" dirty="0"/>
              <a:t>Profit Planning, Illustrated</a:t>
            </a:r>
          </a:p>
        </p:txBody>
      </p:sp>
      <p:pic>
        <p:nvPicPr>
          <p:cNvPr id="37891" name="Picture 6" descr="horngren13_3_4"/>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533400" y="1373188"/>
            <a:ext cx="7467600" cy="49514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a:extLst>
            <a:ext uri="{91240B29-F687-4F45-9708-019B960494DF}">
              <a14:hiddenLine xmlns:a14="http://schemas.microsoft.com/office/drawing/2010/main" xmlns="" w="12700">
                <a:solidFill>
                  <a:srgbClr val="000000"/>
                </a:solidFill>
                <a:miter lim="800000"/>
                <a:headEnd/>
                <a:tailEnd/>
              </a14:hiddenLine>
            </a:ext>
          </a:extLst>
        </p:spPr>
        <p:txBody>
          <a:bodyPr lIns="90488" tIns="44450" rIns="90488" bIns="44450"/>
          <a:lstStyle/>
          <a:p>
            <a:pPr marL="109538"/>
            <a:r>
              <a:rPr lang="en-US" sz="4000" b="1" i="1" smtClean="0"/>
              <a:t>CVP and Income Taxes</a:t>
            </a:r>
          </a:p>
        </p:txBody>
      </p:sp>
      <p:sp>
        <p:nvSpPr>
          <p:cNvPr id="39939" name="Rectangle 3"/>
          <p:cNvSpPr>
            <a:spLocks noGrp="1" noChangeArrowheads="1"/>
          </p:cNvSpPr>
          <p:nvPr>
            <p:ph idx="1"/>
          </p:nvPr>
        </p:nvSpPr>
        <p:spPr>
          <a:xfrm>
            <a:off x="457200" y="1828800"/>
            <a:ext cx="8153400" cy="4038600"/>
          </a:xfrm>
          <a:ln>
            <a:solidFill>
              <a:schemeClr val="bg1"/>
            </a:solidFill>
            <a:miter lim="800000"/>
            <a:headEnd/>
            <a:tailEnd/>
          </a:ln>
        </p:spPr>
        <p:txBody>
          <a:bodyPr/>
          <a:lstStyle/>
          <a:p>
            <a:pPr eaLnBrk="1" hangingPunct="1"/>
            <a:r>
              <a:rPr lang="en-US" sz="2700" smtClean="0"/>
              <a:t>From time to time it is necessary to move back and forth between pre-tax profit (OI) and after-tax profit (NI), depending on the facts presented</a:t>
            </a:r>
          </a:p>
          <a:p>
            <a:pPr eaLnBrk="1" hangingPunct="1"/>
            <a:r>
              <a:rPr lang="en-US" sz="2700" smtClean="0"/>
              <a:t>After-tax profit can be calculated by:</a:t>
            </a:r>
          </a:p>
          <a:p>
            <a:pPr lvl="1" eaLnBrk="1" hangingPunct="1"/>
            <a:r>
              <a:rPr lang="en-US" sz="2200" smtClean="0"/>
              <a:t>OI  x  (1-Tax Rate) = NI</a:t>
            </a:r>
          </a:p>
          <a:p>
            <a:pPr eaLnBrk="1" hangingPunct="1"/>
            <a:r>
              <a:rPr lang="en-US" sz="2700" smtClean="0"/>
              <a:t>NI can substitute into the profit planning equation through this form:</a:t>
            </a:r>
          </a:p>
          <a:p>
            <a:pPr lvl="1" eaLnBrk="1" hangingPunct="1"/>
            <a:r>
              <a:rPr lang="en-US" sz="2200" smtClean="0"/>
              <a:t>OI =  </a:t>
            </a:r>
            <a:r>
              <a:rPr lang="en-US" sz="2200" u="sng" smtClean="0">
                <a:solidFill>
                  <a:schemeClr val="bg1"/>
                </a:solidFill>
              </a:rPr>
              <a:t>I I</a:t>
            </a:r>
            <a:r>
              <a:rPr lang="en-US" sz="2200" u="sng" smtClean="0"/>
              <a:t>       NI     </a:t>
            </a:r>
            <a:r>
              <a:rPr lang="en-US" sz="2200" u="sng" smtClean="0">
                <a:solidFill>
                  <a:schemeClr val="bg1"/>
                </a:solidFill>
              </a:rPr>
              <a:t> I</a:t>
            </a:r>
            <a:r>
              <a:rPr lang="en-US" sz="2200" smtClean="0">
                <a:solidFill>
                  <a:schemeClr val="bg1"/>
                </a:solidFill>
              </a:rPr>
              <a:t> </a:t>
            </a:r>
            <a:r>
              <a:rPr lang="en-US" sz="2200" smtClean="0"/>
              <a:t>  </a:t>
            </a:r>
            <a:r>
              <a:rPr lang="en-US" sz="2200" u="sng" smtClean="0"/>
              <a:t>    </a:t>
            </a:r>
          </a:p>
          <a:p>
            <a:pPr lvl="1" eaLnBrk="1" hangingPunct="1">
              <a:buFont typeface="Wingdings" panose="05000000000000000000" pitchFamily="2" charset="2"/>
              <a:buNone/>
            </a:pPr>
            <a:r>
              <a:rPr lang="en-US" sz="2200" smtClean="0"/>
              <a:t>               (1-Tax Rate)</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a:extLst>
            <a:ext uri="{91240B29-F687-4F45-9708-019B960494DF}">
              <a14:hiddenLine xmlns:a14="http://schemas.microsoft.com/office/drawing/2010/main" xmlns="" w="12700">
                <a:solidFill>
                  <a:srgbClr val="000000"/>
                </a:solidFill>
                <a:miter lim="800000"/>
                <a:headEnd/>
                <a:tailEnd/>
              </a14:hiddenLine>
            </a:ext>
          </a:extLst>
        </p:spPr>
        <p:txBody>
          <a:bodyPr lIns="90488" tIns="44450" rIns="90488" bIns="44450"/>
          <a:lstStyle/>
          <a:p>
            <a:pPr marL="109538"/>
            <a:r>
              <a:rPr lang="en-US" sz="4000" b="1" i="1" smtClean="0"/>
              <a:t>Sensitivity Analysis</a:t>
            </a:r>
          </a:p>
        </p:txBody>
      </p:sp>
      <p:sp>
        <p:nvSpPr>
          <p:cNvPr id="41987" name="Rectangle 3"/>
          <p:cNvSpPr>
            <a:spLocks noGrp="1" noChangeArrowheads="1"/>
          </p:cNvSpPr>
          <p:nvPr>
            <p:ph idx="1"/>
          </p:nvPr>
        </p:nvSpPr>
        <p:spPr/>
        <p:txBody>
          <a:bodyPr/>
          <a:lstStyle/>
          <a:p>
            <a:pPr eaLnBrk="1" hangingPunct="1"/>
            <a:r>
              <a:rPr lang="en-US" smtClean="0"/>
              <a:t>CVP Provides structure to answer a variety of  “what-if” scenarios</a:t>
            </a:r>
          </a:p>
          <a:p>
            <a:pPr eaLnBrk="1" hangingPunct="1"/>
            <a:r>
              <a:rPr lang="en-US" smtClean="0"/>
              <a:t>“What” happens to profit “if”:</a:t>
            </a:r>
          </a:p>
          <a:p>
            <a:pPr lvl="1" eaLnBrk="1" hangingPunct="1"/>
            <a:r>
              <a:rPr lang="en-US" smtClean="0"/>
              <a:t>Selling price changes</a:t>
            </a:r>
          </a:p>
          <a:p>
            <a:pPr lvl="1" eaLnBrk="1" hangingPunct="1"/>
            <a:r>
              <a:rPr lang="en-US" smtClean="0"/>
              <a:t>Volume changes</a:t>
            </a:r>
          </a:p>
          <a:p>
            <a:pPr lvl="1" eaLnBrk="1" hangingPunct="1"/>
            <a:r>
              <a:rPr lang="en-US" smtClean="0"/>
              <a:t>Cost structure changes</a:t>
            </a:r>
          </a:p>
          <a:p>
            <a:pPr lvl="2" eaLnBrk="1" hangingPunct="1"/>
            <a:r>
              <a:rPr lang="en-US" smtClean="0"/>
              <a:t>Variable cost per unit changes</a:t>
            </a:r>
          </a:p>
          <a:p>
            <a:pPr lvl="2" eaLnBrk="1" hangingPunct="1"/>
            <a:r>
              <a:rPr lang="en-US" smtClean="0"/>
              <a:t>Fixed cost changes</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a:extLst>
            <a:ext uri="{91240B29-F687-4F45-9708-019B960494DF}">
              <a14:hiddenLine xmlns:a14="http://schemas.microsoft.com/office/drawing/2010/main" xmlns="" w="12700">
                <a:solidFill>
                  <a:srgbClr val="000000"/>
                </a:solidFill>
                <a:miter lim="800000"/>
                <a:headEnd/>
                <a:tailEnd/>
              </a14:hiddenLine>
            </a:ext>
          </a:extLst>
        </p:spPr>
        <p:txBody>
          <a:bodyPr lIns="90488" tIns="44450" rIns="90488" bIns="44450"/>
          <a:lstStyle/>
          <a:p>
            <a:pPr marL="109538"/>
            <a:r>
              <a:rPr lang="en-US" sz="4000" b="1" i="1" smtClean="0"/>
              <a:t>Margin of Safety</a:t>
            </a:r>
          </a:p>
        </p:txBody>
      </p:sp>
      <p:sp>
        <p:nvSpPr>
          <p:cNvPr id="44035" name="Rectangle 3"/>
          <p:cNvSpPr>
            <a:spLocks noGrp="1" noChangeArrowheads="1"/>
          </p:cNvSpPr>
          <p:nvPr>
            <p:ph idx="1"/>
          </p:nvPr>
        </p:nvSpPr>
        <p:spPr/>
        <p:txBody>
          <a:bodyPr/>
          <a:lstStyle/>
          <a:p>
            <a:pPr eaLnBrk="1" hangingPunct="1"/>
            <a:r>
              <a:rPr lang="en-US" smtClean="0"/>
              <a:t>One indicator of risk, the Margin of Safety (MOS) measures the distance between budgeted sales and breakeven sales:</a:t>
            </a:r>
          </a:p>
          <a:p>
            <a:pPr lvl="1" eaLnBrk="1" hangingPunct="1"/>
            <a:r>
              <a:rPr lang="en-US" smtClean="0"/>
              <a:t>MOS = Budgeted Sales – BE Sales</a:t>
            </a:r>
          </a:p>
          <a:p>
            <a:pPr eaLnBrk="1" hangingPunct="1"/>
            <a:r>
              <a:rPr lang="en-US" smtClean="0"/>
              <a:t>The MOS Ratio removes the firm’s size from the output, and expresses itself in the form of a percentage:</a:t>
            </a:r>
          </a:p>
          <a:p>
            <a:pPr lvl="1" eaLnBrk="1" hangingPunct="1"/>
            <a:r>
              <a:rPr lang="en-US" smtClean="0"/>
              <a:t>MOS Ratio = MOS ÷ Budgeted Sales</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a:extLst>
            <a:ext uri="{91240B29-F687-4F45-9708-019B960494DF}">
              <a14:hiddenLine xmlns:a14="http://schemas.microsoft.com/office/drawing/2010/main" xmlns="" w="12700">
                <a:solidFill>
                  <a:srgbClr val="000000"/>
                </a:solidFill>
                <a:miter lim="800000"/>
                <a:headEnd/>
                <a:tailEnd/>
              </a14:hiddenLine>
            </a:ext>
          </a:extLst>
        </p:spPr>
        <p:txBody>
          <a:bodyPr lIns="90488" tIns="44450" rIns="90488" bIns="44450"/>
          <a:lstStyle/>
          <a:p>
            <a:pPr marL="109538"/>
            <a:r>
              <a:rPr lang="en-US" sz="4000" b="1" i="1" smtClean="0"/>
              <a:t>Operating Leverage</a:t>
            </a:r>
          </a:p>
        </p:txBody>
      </p:sp>
      <p:sp>
        <p:nvSpPr>
          <p:cNvPr id="46083" name="Rectangle 3"/>
          <p:cNvSpPr>
            <a:spLocks noGrp="1" noChangeArrowheads="1"/>
          </p:cNvSpPr>
          <p:nvPr>
            <p:ph idx="1"/>
          </p:nvPr>
        </p:nvSpPr>
        <p:spPr>
          <a:xfrm>
            <a:off x="381000" y="1905000"/>
            <a:ext cx="8153400" cy="4038600"/>
          </a:xfrm>
        </p:spPr>
        <p:txBody>
          <a:bodyPr/>
          <a:lstStyle/>
          <a:p>
            <a:pPr eaLnBrk="1" hangingPunct="1">
              <a:lnSpc>
                <a:spcPct val="90000"/>
              </a:lnSpc>
            </a:pPr>
            <a:r>
              <a:rPr lang="en-US" smtClean="0"/>
              <a:t>Operating Leverage (OL) is the effect that fixed costs have on changes in operating income as changes occur in units sold, expressed as changes in contribution margin</a:t>
            </a:r>
          </a:p>
          <a:p>
            <a:pPr lvl="1" eaLnBrk="1" hangingPunct="1">
              <a:lnSpc>
                <a:spcPct val="90000"/>
              </a:lnSpc>
            </a:pPr>
            <a:r>
              <a:rPr lang="en-US" smtClean="0"/>
              <a:t>OL = </a:t>
            </a:r>
            <a:r>
              <a:rPr lang="en-US" u="sng" smtClean="0"/>
              <a:t>Contribution Margin</a:t>
            </a:r>
          </a:p>
          <a:p>
            <a:pPr lvl="1" eaLnBrk="1" hangingPunct="1">
              <a:lnSpc>
                <a:spcPct val="90000"/>
              </a:lnSpc>
              <a:buFont typeface="Wingdings" panose="05000000000000000000" pitchFamily="2" charset="2"/>
              <a:buNone/>
            </a:pPr>
            <a:r>
              <a:rPr lang="en-US" smtClean="0"/>
              <a:t>             Operating Income</a:t>
            </a:r>
          </a:p>
          <a:p>
            <a:pPr eaLnBrk="1" hangingPunct="1">
              <a:lnSpc>
                <a:spcPct val="90000"/>
              </a:lnSpc>
            </a:pPr>
            <a:endParaRPr lang="en-US" smtClean="0"/>
          </a:p>
          <a:p>
            <a:pPr eaLnBrk="1" hangingPunct="1">
              <a:lnSpc>
                <a:spcPct val="90000"/>
              </a:lnSpc>
            </a:pPr>
            <a:r>
              <a:rPr lang="en-US" smtClean="0"/>
              <a:t>Notice these two items are identical, except for fixed costs</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a:extLst>
            <a:ext uri="{91240B29-F687-4F45-9708-019B960494DF}">
              <a14:hiddenLine xmlns:a14="http://schemas.microsoft.com/office/drawing/2010/main" xmlns="" w="12700">
                <a:solidFill>
                  <a:srgbClr val="000000"/>
                </a:solidFill>
                <a:miter lim="800000"/>
                <a:headEnd/>
                <a:tailEnd/>
              </a14:hiddenLine>
            </a:ext>
          </a:extLst>
        </p:spPr>
        <p:txBody>
          <a:bodyPr lIns="90488" tIns="44450" rIns="90488" bIns="44450"/>
          <a:lstStyle/>
          <a:p>
            <a:pPr marL="109538"/>
            <a:r>
              <a:rPr lang="en-US" sz="4000" b="1" i="1" smtClean="0"/>
              <a:t>Effects of Sales-Mix on CVP</a:t>
            </a:r>
          </a:p>
        </p:txBody>
      </p:sp>
      <p:sp>
        <p:nvSpPr>
          <p:cNvPr id="48131" name="Rectangle 3"/>
          <p:cNvSpPr>
            <a:spLocks noGrp="1" noChangeArrowheads="1"/>
          </p:cNvSpPr>
          <p:nvPr>
            <p:ph idx="1"/>
          </p:nvPr>
        </p:nvSpPr>
        <p:spPr/>
        <p:txBody>
          <a:bodyPr/>
          <a:lstStyle/>
          <a:p>
            <a:pPr eaLnBrk="1" hangingPunct="1"/>
            <a:r>
              <a:rPr lang="en-US" sz="2700" smtClean="0"/>
              <a:t>The formulae presented to this point have assumed a single product is produced and sold</a:t>
            </a:r>
          </a:p>
          <a:p>
            <a:pPr eaLnBrk="1" hangingPunct="1"/>
            <a:r>
              <a:rPr lang="en-US" sz="2700" smtClean="0"/>
              <a:t>A more realistic scenario involves multiple products sold, in different volumes, with different costs</a:t>
            </a:r>
          </a:p>
          <a:p>
            <a:pPr eaLnBrk="1" hangingPunct="1"/>
            <a:r>
              <a:rPr lang="en-US" sz="2700" smtClean="0"/>
              <a:t>The same formulae are used, but instead use average contribution margins for bundles of products.</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a:extLst>
            <a:ext uri="{91240B29-F687-4F45-9708-019B960494DF}">
              <a14:hiddenLine xmlns:a14="http://schemas.microsoft.com/office/drawing/2010/main" xmlns="" w="12700">
                <a:solidFill>
                  <a:srgbClr val="000000"/>
                </a:solidFill>
                <a:miter lim="800000"/>
                <a:headEnd/>
                <a:tailEnd/>
              </a14:hiddenLine>
            </a:ext>
          </a:extLst>
        </p:spPr>
        <p:txBody>
          <a:bodyPr lIns="90488" tIns="44450" rIns="90488" bIns="44450"/>
          <a:lstStyle/>
          <a:p>
            <a:pPr marL="109538"/>
            <a:r>
              <a:rPr lang="en-US" sz="4000" b="1" i="1" smtClean="0"/>
              <a:t>Multiple Cost Drivers</a:t>
            </a:r>
          </a:p>
        </p:txBody>
      </p:sp>
      <p:sp>
        <p:nvSpPr>
          <p:cNvPr id="50179" name="Rectangle 3"/>
          <p:cNvSpPr>
            <a:spLocks noGrp="1" noChangeArrowheads="1"/>
          </p:cNvSpPr>
          <p:nvPr>
            <p:ph idx="1"/>
          </p:nvPr>
        </p:nvSpPr>
        <p:spPr/>
        <p:txBody>
          <a:bodyPr/>
          <a:lstStyle/>
          <a:p>
            <a:pPr eaLnBrk="1" hangingPunct="1"/>
            <a:r>
              <a:rPr lang="en-US" smtClean="0"/>
              <a:t>Variable costs may arise from multiple cost drivers or activities.  A separate variable cost needs to be calculated for each driver.  Examples include:</a:t>
            </a:r>
          </a:p>
          <a:p>
            <a:pPr lvl="1" eaLnBrk="1" hangingPunct="1"/>
            <a:r>
              <a:rPr lang="en-US" smtClean="0"/>
              <a:t>Customer or patient count</a:t>
            </a:r>
          </a:p>
          <a:p>
            <a:pPr lvl="1" eaLnBrk="1" hangingPunct="1"/>
            <a:r>
              <a:rPr lang="en-US" smtClean="0"/>
              <a:t>Passenger miles</a:t>
            </a:r>
          </a:p>
          <a:p>
            <a:pPr lvl="1" eaLnBrk="1" hangingPunct="1"/>
            <a:r>
              <a:rPr lang="en-US" smtClean="0"/>
              <a:t>Patient days</a:t>
            </a:r>
          </a:p>
          <a:p>
            <a:pPr lvl="1" eaLnBrk="1" hangingPunct="1"/>
            <a:r>
              <a:rPr lang="en-US" smtClean="0"/>
              <a:t>Student credit-hours</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ln w="12700">
            <a:miter lim="800000"/>
            <a:headEnd/>
            <a:tailEnd/>
          </a:ln>
        </p:spPr>
        <p:txBody>
          <a:bodyPr lIns="90488" tIns="44450" rIns="90488" bIns="44450">
            <a:normAutofit fontScale="90000"/>
          </a:bodyPr>
          <a:lstStyle/>
          <a:p>
            <a:pPr marL="109538">
              <a:defRPr/>
            </a:pPr>
            <a:r>
              <a:rPr lang="en-US" sz="4000" b="1" i="1" dirty="0"/>
              <a:t>Alternative Income Statement Formats</a:t>
            </a:r>
          </a:p>
        </p:txBody>
      </p:sp>
      <p:pic>
        <p:nvPicPr>
          <p:cNvPr id="52227" name="Content Placeholder 4" descr="Picture7.png"/>
          <p:cNvPicPr>
            <a:picLocks noGrp="1" noChangeAspect="1"/>
          </p:cNvPicPr>
          <p:nvPr>
            <p:ph idx="1"/>
          </p:nvPr>
        </p:nvPicPr>
        <p:blipFill>
          <a:blip r:embed="rId4" cstate="print">
            <a:extLst>
              <a:ext uri="{28A0092B-C50C-407E-A947-70E740481C1C}">
                <a14:useLocalDpi xmlns:a14="http://schemas.microsoft.com/office/drawing/2010/main" xmlns="" val="0"/>
              </a:ext>
            </a:extLst>
          </a:blip>
          <a:srcRect/>
          <a:stretch>
            <a:fillRect/>
          </a:stretch>
        </p:blipFill>
        <p:spPr>
          <a:xfrm>
            <a:off x="527050" y="2941638"/>
            <a:ext cx="8089900" cy="2376487"/>
          </a:xfrm>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4274" name="Freeform 2"/>
          <p:cNvSpPr>
            <a:spLocks/>
          </p:cNvSpPr>
          <p:nvPr/>
        </p:nvSpPr>
        <p:spPr bwMode="auto">
          <a:xfrm flipH="1">
            <a:off x="4495800" y="1093788"/>
            <a:ext cx="76200" cy="430212"/>
          </a:xfrm>
          <a:custGeom>
            <a:avLst/>
            <a:gdLst>
              <a:gd name="T0" fmla="*/ 0 w 1"/>
              <a:gd name="T1" fmla="*/ 0 h 175"/>
              <a:gd name="T2" fmla="*/ 0 w 1"/>
              <a:gd name="T3" fmla="*/ 1057613514 h 175"/>
              <a:gd name="T4" fmla="*/ 0 60000 65536"/>
              <a:gd name="T5" fmla="*/ 0 60000 65536"/>
            </a:gdLst>
            <a:ahLst/>
            <a:cxnLst>
              <a:cxn ang="T4">
                <a:pos x="T0" y="T1"/>
              </a:cxn>
              <a:cxn ang="T5">
                <a:pos x="T2" y="T3"/>
              </a:cxn>
            </a:cxnLst>
            <a:rect l="0" t="0" r="r" b="b"/>
            <a:pathLst>
              <a:path w="1" h="175">
                <a:moveTo>
                  <a:pt x="0" y="0"/>
                </a:moveTo>
                <a:lnTo>
                  <a:pt x="0" y="175"/>
                </a:lnTo>
              </a:path>
            </a:pathLst>
          </a:custGeom>
          <a:noFill/>
          <a:ln w="57150">
            <a:solidFill>
              <a:schemeClr val="tx1"/>
            </a:solidFill>
            <a:round/>
            <a:headEnd/>
            <a:tailEnd/>
          </a:ln>
          <a:effectLst/>
          <a:extLst>
            <a:ext uri="{909E8E84-426E-40DD-AFC4-6F175D3DCCD1}">
              <a14:hiddenFill xmlns:a14="http://schemas.microsoft.com/office/drawing/2010/main" xmlns="">
                <a:solidFill>
                  <a:srgbClr val="FFFFFF"/>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54275" name="Freeform 3"/>
          <p:cNvSpPr>
            <a:spLocks/>
          </p:cNvSpPr>
          <p:nvPr/>
        </p:nvSpPr>
        <p:spPr bwMode="auto">
          <a:xfrm>
            <a:off x="6781800" y="1524000"/>
            <a:ext cx="1588" cy="392113"/>
          </a:xfrm>
          <a:custGeom>
            <a:avLst/>
            <a:gdLst>
              <a:gd name="T0" fmla="*/ 0 w 1"/>
              <a:gd name="T1" fmla="*/ 622480181 h 247"/>
              <a:gd name="T2" fmla="*/ 0 w 1"/>
              <a:gd name="T3" fmla="*/ 0 h 247"/>
              <a:gd name="T4" fmla="*/ 0 60000 65536"/>
              <a:gd name="T5" fmla="*/ 0 60000 65536"/>
            </a:gdLst>
            <a:ahLst/>
            <a:cxnLst>
              <a:cxn ang="T4">
                <a:pos x="T0" y="T1"/>
              </a:cxn>
              <a:cxn ang="T5">
                <a:pos x="T2" y="T3"/>
              </a:cxn>
            </a:cxnLst>
            <a:rect l="0" t="0" r="r" b="b"/>
            <a:pathLst>
              <a:path w="1" h="247">
                <a:moveTo>
                  <a:pt x="0" y="247"/>
                </a:moveTo>
                <a:lnTo>
                  <a:pt x="0" y="0"/>
                </a:lnTo>
              </a:path>
            </a:pathLst>
          </a:custGeom>
          <a:noFill/>
          <a:ln w="57150">
            <a:solidFill>
              <a:schemeClr val="tx1"/>
            </a:solidFill>
            <a:round/>
            <a:headEnd/>
            <a:tailEnd/>
          </a:ln>
          <a:effectLst/>
          <a:extLst>
            <a:ext uri="{909E8E84-426E-40DD-AFC4-6F175D3DCCD1}">
              <a14:hiddenFill xmlns:a14="http://schemas.microsoft.com/office/drawing/2010/main" xmlns="">
                <a:solidFill>
                  <a:srgbClr val="FFFFFF"/>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54276" name="Freeform 4"/>
          <p:cNvSpPr>
            <a:spLocks/>
          </p:cNvSpPr>
          <p:nvPr/>
        </p:nvSpPr>
        <p:spPr bwMode="auto">
          <a:xfrm>
            <a:off x="2286000" y="1524000"/>
            <a:ext cx="1588" cy="392113"/>
          </a:xfrm>
          <a:custGeom>
            <a:avLst/>
            <a:gdLst>
              <a:gd name="T0" fmla="*/ 0 w 1"/>
              <a:gd name="T1" fmla="*/ 622480181 h 247"/>
              <a:gd name="T2" fmla="*/ 0 w 1"/>
              <a:gd name="T3" fmla="*/ 0 h 247"/>
              <a:gd name="T4" fmla="*/ 0 60000 65536"/>
              <a:gd name="T5" fmla="*/ 0 60000 65536"/>
            </a:gdLst>
            <a:ahLst/>
            <a:cxnLst>
              <a:cxn ang="T4">
                <a:pos x="T0" y="T1"/>
              </a:cxn>
              <a:cxn ang="T5">
                <a:pos x="T2" y="T3"/>
              </a:cxn>
            </a:cxnLst>
            <a:rect l="0" t="0" r="r" b="b"/>
            <a:pathLst>
              <a:path w="1" h="247">
                <a:moveTo>
                  <a:pt x="0" y="247"/>
                </a:moveTo>
                <a:lnTo>
                  <a:pt x="0" y="0"/>
                </a:lnTo>
              </a:path>
            </a:pathLst>
          </a:custGeom>
          <a:noFill/>
          <a:ln w="57150">
            <a:solidFill>
              <a:schemeClr val="tx1"/>
            </a:solidFill>
            <a:round/>
            <a:headEnd/>
            <a:tailEnd/>
          </a:ln>
          <a:effectLst/>
          <a:extLst>
            <a:ext uri="{909E8E84-426E-40DD-AFC4-6F175D3DCCD1}">
              <a14:hiddenFill xmlns:a14="http://schemas.microsoft.com/office/drawing/2010/main" xmlns="">
                <a:solidFill>
                  <a:srgbClr val="FFFFFF"/>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54277" name="Freeform 5"/>
          <p:cNvSpPr>
            <a:spLocks/>
          </p:cNvSpPr>
          <p:nvPr/>
        </p:nvSpPr>
        <p:spPr bwMode="auto">
          <a:xfrm>
            <a:off x="2286000" y="1524000"/>
            <a:ext cx="4495800" cy="76200"/>
          </a:xfrm>
          <a:custGeom>
            <a:avLst/>
            <a:gdLst>
              <a:gd name="T0" fmla="*/ 0 w 3434"/>
              <a:gd name="T1" fmla="*/ 0 h 1"/>
              <a:gd name="T2" fmla="*/ 2147483646 w 3434"/>
              <a:gd name="T3" fmla="*/ 0 h 1"/>
              <a:gd name="T4" fmla="*/ 0 60000 65536"/>
              <a:gd name="T5" fmla="*/ 0 60000 65536"/>
            </a:gdLst>
            <a:ahLst/>
            <a:cxnLst>
              <a:cxn ang="T4">
                <a:pos x="T0" y="T1"/>
              </a:cxn>
              <a:cxn ang="T5">
                <a:pos x="T2" y="T3"/>
              </a:cxn>
            </a:cxnLst>
            <a:rect l="0" t="0" r="r" b="b"/>
            <a:pathLst>
              <a:path w="3434" h="1">
                <a:moveTo>
                  <a:pt x="0" y="0"/>
                </a:moveTo>
                <a:lnTo>
                  <a:pt x="3434" y="0"/>
                </a:lnTo>
              </a:path>
            </a:pathLst>
          </a:custGeom>
          <a:noFill/>
          <a:ln w="57150" cap="flat" cmpd="sng">
            <a:solidFill>
              <a:schemeClr val="tx1"/>
            </a:solidFill>
            <a:prstDash val="solid"/>
            <a:round/>
            <a:headEnd type="none" w="med" len="med"/>
            <a:tailEnd type="none" w="med" len="med"/>
          </a:ln>
          <a:effectLst/>
          <a:extLst>
            <a:ext uri="{909E8E84-426E-40DD-AFC4-6F175D3DCCD1}">
              <a14:hiddenFill xmlns:a14="http://schemas.microsoft.com/office/drawing/2010/main" xmlns="">
                <a:solidFill>
                  <a:srgbClr val="FFFFFF"/>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744454" name="Rectangle 6"/>
          <p:cNvSpPr>
            <a:spLocks noChangeArrowheads="1"/>
          </p:cNvSpPr>
          <p:nvPr/>
        </p:nvSpPr>
        <p:spPr bwMode="auto">
          <a:xfrm>
            <a:off x="381000" y="457200"/>
            <a:ext cx="8382000" cy="560388"/>
          </a:xfrm>
          <a:prstGeom prst="rect">
            <a:avLst/>
          </a:prstGeom>
          <a:noFill/>
          <a:ln w="12700">
            <a:noFill/>
            <a:miter lim="800000"/>
            <a:headEnd/>
            <a:tailEnd/>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0488" tIns="44450" rIns="90488" bIns="44450" anchor="b">
            <a:normAutofit fontScale="90000" lnSpcReduction="20000"/>
          </a:bodyPr>
          <a:lstStyle/>
          <a:p>
            <a:pPr marL="109538">
              <a:defRPr/>
            </a:pPr>
            <a:r>
              <a:rPr lang="en-US" sz="4000" b="1" i="1" dirty="0">
                <a:solidFill>
                  <a:schemeClr val="tx2"/>
                </a:solidFill>
                <a:latin typeface="+mj-lt"/>
                <a:ea typeface="+mj-ea"/>
                <a:cs typeface="+mj-cs"/>
              </a:rPr>
              <a:t>Cost-Volume-Profit</a:t>
            </a:r>
          </a:p>
        </p:txBody>
      </p:sp>
      <p:sp>
        <p:nvSpPr>
          <p:cNvPr id="744455" name="Rectangle 7"/>
          <p:cNvSpPr>
            <a:spLocks noChangeArrowheads="1"/>
          </p:cNvSpPr>
          <p:nvPr/>
        </p:nvSpPr>
        <p:spPr bwMode="auto">
          <a:xfrm>
            <a:off x="1295400" y="1905000"/>
            <a:ext cx="2057400" cy="1543050"/>
          </a:xfrm>
          <a:prstGeom prst="rect">
            <a:avLst/>
          </a:prstGeom>
          <a:solidFill>
            <a:srgbClr val="0035A0"/>
          </a:solidFill>
          <a:ln w="57150">
            <a:solidFill>
              <a:schemeClr val="tx1"/>
            </a:solidFill>
            <a:miter lim="800000"/>
            <a:headEnd/>
            <a:tailEnd/>
          </a:ln>
          <a:effectLst>
            <a:outerShdw dist="38100" dir="5400000" algn="ctr" rotWithShape="0">
              <a:schemeClr val="bg2"/>
            </a:outerShdw>
          </a:effectLst>
        </p:spPr>
        <p:txBody>
          <a:bodyPr lIns="90488" tIns="44450" rIns="90488" bIns="44450" anchor="ctr"/>
          <a:lstStyle>
            <a:lvl1pPr algn="l">
              <a:spcBef>
                <a:spcPct val="20000"/>
              </a:spcBef>
              <a:buClr>
                <a:schemeClr val="accent2"/>
              </a:buClr>
              <a:buSzPct val="75000"/>
              <a:buFont typeface="Wingdings" panose="05000000000000000000" pitchFamily="2" charset="2"/>
              <a:buChar char="l"/>
              <a:defRPr sz="2800" b="1">
                <a:solidFill>
                  <a:schemeClr val="bg2"/>
                </a:solidFill>
                <a:effectLst>
                  <a:outerShdw blurRad="38100" dist="38100" dir="2700000" algn="tl">
                    <a:srgbClr val="FFFFFF"/>
                  </a:outerShdw>
                </a:effectLst>
                <a:latin typeface="Arial" panose="020B0604020202020204" pitchFamily="34" charset="0"/>
              </a:defRPr>
            </a:lvl1pPr>
            <a:lvl2pPr marL="685800" indent="-228600" algn="l">
              <a:spcBef>
                <a:spcPct val="20000"/>
              </a:spcBef>
              <a:buClr>
                <a:schemeClr val="accent2"/>
              </a:buClr>
              <a:buSzPct val="75000"/>
              <a:buFont typeface="Wingdings" panose="05000000000000000000" pitchFamily="2" charset="2"/>
              <a:buChar char="l"/>
              <a:defRPr sz="2400" b="1">
                <a:solidFill>
                  <a:schemeClr val="bg2"/>
                </a:solidFill>
                <a:effectLst>
                  <a:outerShdw blurRad="38100" dist="38100" dir="2700000" algn="tl">
                    <a:srgbClr val="FFFFFF"/>
                  </a:outerShdw>
                </a:effectLst>
                <a:latin typeface="Arial" panose="020B0604020202020204" pitchFamily="34" charset="0"/>
              </a:defRPr>
            </a:lvl2pPr>
            <a:lvl3pPr marL="1143000" indent="-228600" algn="l">
              <a:spcBef>
                <a:spcPct val="20000"/>
              </a:spcBef>
              <a:buClr>
                <a:schemeClr val="accent2"/>
              </a:buClr>
              <a:buSzPct val="75000"/>
              <a:buFont typeface="Wingdings" panose="05000000000000000000" pitchFamily="2" charset="2"/>
              <a:buChar char="l"/>
              <a:defRPr sz="2000" b="1">
                <a:solidFill>
                  <a:schemeClr val="bg2"/>
                </a:solidFill>
                <a:effectLst>
                  <a:outerShdw blurRad="38100" dist="38100" dir="2700000" algn="tl">
                    <a:srgbClr val="FFFFFF"/>
                  </a:outerShdw>
                </a:effectLst>
                <a:latin typeface="Arial" panose="020B0604020202020204" pitchFamily="34" charset="0"/>
              </a:defRPr>
            </a:lvl3pPr>
            <a:lvl4pPr marL="1543050" indent="-171450" algn="l">
              <a:spcBef>
                <a:spcPct val="20000"/>
              </a:spcBef>
              <a:buClr>
                <a:schemeClr val="accent2"/>
              </a:buClr>
              <a:buSzPct val="75000"/>
              <a:buFont typeface="Wingdings" panose="05000000000000000000" pitchFamily="2" charset="2"/>
              <a:buChar char="l"/>
              <a:defRPr sz="2000" b="1">
                <a:solidFill>
                  <a:schemeClr val="bg2"/>
                </a:solidFill>
                <a:effectLst>
                  <a:outerShdw blurRad="38100" dist="38100" dir="2700000" algn="tl">
                    <a:srgbClr val="FFFFFF"/>
                  </a:outerShdw>
                </a:effectLst>
                <a:latin typeface="Arial" panose="020B0604020202020204" pitchFamily="34" charset="0"/>
              </a:defRPr>
            </a:lvl4pPr>
            <a:lvl5pPr marL="2000250" indent="-171450" algn="l">
              <a:spcBef>
                <a:spcPct val="20000"/>
              </a:spcBef>
              <a:buClr>
                <a:schemeClr val="accent2"/>
              </a:buClr>
              <a:buSzPct val="75000"/>
              <a:buFont typeface="Wingdings" panose="05000000000000000000" pitchFamily="2" charset="2"/>
              <a:buChar char="l"/>
              <a:defRPr sz="2000" b="1">
                <a:solidFill>
                  <a:schemeClr val="bg2"/>
                </a:solidFill>
                <a:effectLst>
                  <a:outerShdw blurRad="38100" dist="38100" dir="2700000" algn="tl">
                    <a:srgbClr val="FFFFFF"/>
                  </a:outerShdw>
                </a:effectLst>
                <a:latin typeface="Arial" panose="020B0604020202020204" pitchFamily="34" charset="0"/>
              </a:defRPr>
            </a:lvl5pPr>
            <a:lvl6pPr marL="2457450" indent="-171450" eaLnBrk="0" fontAlgn="base" hangingPunct="0">
              <a:spcBef>
                <a:spcPct val="20000"/>
              </a:spcBef>
              <a:spcAft>
                <a:spcPct val="0"/>
              </a:spcAft>
              <a:buClr>
                <a:schemeClr val="accent2"/>
              </a:buClr>
              <a:buSzPct val="75000"/>
              <a:buFont typeface="Wingdings" panose="05000000000000000000" pitchFamily="2" charset="2"/>
              <a:buChar char="l"/>
              <a:defRPr sz="2000" b="1">
                <a:solidFill>
                  <a:schemeClr val="bg2"/>
                </a:solidFill>
                <a:effectLst>
                  <a:outerShdw blurRad="38100" dist="38100" dir="2700000" algn="tl">
                    <a:srgbClr val="FFFFFF"/>
                  </a:outerShdw>
                </a:effectLst>
                <a:latin typeface="Arial" panose="020B0604020202020204" pitchFamily="34" charset="0"/>
              </a:defRPr>
            </a:lvl6pPr>
            <a:lvl7pPr marL="2914650" indent="-171450" eaLnBrk="0" fontAlgn="base" hangingPunct="0">
              <a:spcBef>
                <a:spcPct val="20000"/>
              </a:spcBef>
              <a:spcAft>
                <a:spcPct val="0"/>
              </a:spcAft>
              <a:buClr>
                <a:schemeClr val="accent2"/>
              </a:buClr>
              <a:buSzPct val="75000"/>
              <a:buFont typeface="Wingdings" panose="05000000000000000000" pitchFamily="2" charset="2"/>
              <a:buChar char="l"/>
              <a:defRPr sz="2000" b="1">
                <a:solidFill>
                  <a:schemeClr val="bg2"/>
                </a:solidFill>
                <a:effectLst>
                  <a:outerShdw blurRad="38100" dist="38100" dir="2700000" algn="tl">
                    <a:srgbClr val="FFFFFF"/>
                  </a:outerShdw>
                </a:effectLst>
                <a:latin typeface="Arial" panose="020B0604020202020204" pitchFamily="34" charset="0"/>
              </a:defRPr>
            </a:lvl7pPr>
            <a:lvl8pPr marL="3371850" indent="-171450" eaLnBrk="0" fontAlgn="base" hangingPunct="0">
              <a:spcBef>
                <a:spcPct val="20000"/>
              </a:spcBef>
              <a:spcAft>
                <a:spcPct val="0"/>
              </a:spcAft>
              <a:buClr>
                <a:schemeClr val="accent2"/>
              </a:buClr>
              <a:buSzPct val="75000"/>
              <a:buFont typeface="Wingdings" panose="05000000000000000000" pitchFamily="2" charset="2"/>
              <a:buChar char="l"/>
              <a:defRPr sz="2000" b="1">
                <a:solidFill>
                  <a:schemeClr val="bg2"/>
                </a:solidFill>
                <a:effectLst>
                  <a:outerShdw blurRad="38100" dist="38100" dir="2700000" algn="tl">
                    <a:srgbClr val="FFFFFF"/>
                  </a:outerShdw>
                </a:effectLst>
                <a:latin typeface="Arial" panose="020B0604020202020204" pitchFamily="34" charset="0"/>
              </a:defRPr>
            </a:lvl8pPr>
            <a:lvl9pPr marL="3829050" indent="-171450" eaLnBrk="0" fontAlgn="base" hangingPunct="0">
              <a:spcBef>
                <a:spcPct val="20000"/>
              </a:spcBef>
              <a:spcAft>
                <a:spcPct val="0"/>
              </a:spcAft>
              <a:buClr>
                <a:schemeClr val="accent2"/>
              </a:buClr>
              <a:buSzPct val="75000"/>
              <a:buFont typeface="Wingdings" panose="05000000000000000000" pitchFamily="2" charset="2"/>
              <a:buChar char="l"/>
              <a:defRPr sz="2000" b="1">
                <a:solidFill>
                  <a:schemeClr val="bg2"/>
                </a:solidFill>
                <a:effectLst>
                  <a:outerShdw blurRad="38100" dist="38100" dir="2700000" algn="tl">
                    <a:srgbClr val="FFFFFF"/>
                  </a:outerShdw>
                </a:effectLst>
                <a:latin typeface="Arial" panose="020B0604020202020204" pitchFamily="34" charset="0"/>
              </a:defRPr>
            </a:lvl9pPr>
          </a:lstStyle>
          <a:p>
            <a:pPr algn="ctr" eaLnBrk="1" hangingPunct="1">
              <a:lnSpc>
                <a:spcPct val="115000"/>
              </a:lnSpc>
              <a:spcBef>
                <a:spcPct val="35000"/>
              </a:spcBef>
              <a:buFont typeface="Wingdings" panose="05000000000000000000" pitchFamily="2" charset="2"/>
              <a:buNone/>
              <a:defRPr/>
            </a:pPr>
            <a:endParaRPr lang="en-US" sz="1800" smtClean="0">
              <a:solidFill>
                <a:schemeClr val="bg1"/>
              </a:solidFill>
              <a:effectLst>
                <a:outerShdw blurRad="38100" dist="38100" dir="2700000" algn="tl">
                  <a:srgbClr val="000000"/>
                </a:outerShdw>
              </a:effectLst>
            </a:endParaRPr>
          </a:p>
          <a:p>
            <a:pPr algn="ctr" eaLnBrk="1" hangingPunct="1">
              <a:lnSpc>
                <a:spcPct val="115000"/>
              </a:lnSpc>
              <a:spcBef>
                <a:spcPct val="35000"/>
              </a:spcBef>
              <a:buFont typeface="Wingdings" panose="05000000000000000000" pitchFamily="2" charset="2"/>
              <a:buNone/>
              <a:defRPr/>
            </a:pPr>
            <a:r>
              <a:rPr lang="en-US" sz="1800" smtClean="0">
                <a:solidFill>
                  <a:schemeClr val="bg1"/>
                </a:solidFill>
                <a:effectLst>
                  <a:outerShdw blurRad="38100" dist="38100" dir="2700000" algn="tl">
                    <a:srgbClr val="000000"/>
                  </a:outerShdw>
                </a:effectLst>
              </a:rPr>
              <a:t>Cost Behavior Analysis</a:t>
            </a:r>
          </a:p>
          <a:p>
            <a:pPr algn="ctr" eaLnBrk="1" hangingPunct="1">
              <a:lnSpc>
                <a:spcPct val="115000"/>
              </a:lnSpc>
              <a:spcBef>
                <a:spcPct val="35000"/>
              </a:spcBef>
              <a:buFont typeface="Wingdings" panose="05000000000000000000" pitchFamily="2" charset="2"/>
              <a:buNone/>
              <a:defRPr/>
            </a:pPr>
            <a:endParaRPr lang="en-US" sz="1800" smtClean="0">
              <a:solidFill>
                <a:schemeClr val="bg1"/>
              </a:solidFill>
              <a:effectLst>
                <a:outerShdw blurRad="38100" dist="38100" dir="2700000" algn="tl">
                  <a:srgbClr val="000000"/>
                </a:outerShdw>
              </a:effectLst>
            </a:endParaRPr>
          </a:p>
        </p:txBody>
      </p:sp>
      <p:sp>
        <p:nvSpPr>
          <p:cNvPr id="744457" name="Rectangle 9"/>
          <p:cNvSpPr>
            <a:spLocks noChangeArrowheads="1"/>
          </p:cNvSpPr>
          <p:nvPr/>
        </p:nvSpPr>
        <p:spPr bwMode="auto">
          <a:xfrm>
            <a:off x="5791200" y="1905000"/>
            <a:ext cx="2146300" cy="1543050"/>
          </a:xfrm>
          <a:prstGeom prst="rect">
            <a:avLst/>
          </a:prstGeom>
          <a:solidFill>
            <a:srgbClr val="0035A0"/>
          </a:solidFill>
          <a:ln w="57150">
            <a:solidFill>
              <a:schemeClr val="tx1"/>
            </a:solidFill>
            <a:miter lim="800000"/>
            <a:headEnd/>
            <a:tailEnd/>
          </a:ln>
          <a:effectLst>
            <a:outerShdw dist="38100" dir="5400000" algn="ctr" rotWithShape="0">
              <a:schemeClr val="bg2"/>
            </a:outerShdw>
          </a:effectLst>
        </p:spPr>
        <p:txBody>
          <a:bodyPr lIns="90488" tIns="44450" rIns="90488" bIns="44450" anchor="ctr"/>
          <a:lstStyle>
            <a:lvl1pPr algn="l">
              <a:spcBef>
                <a:spcPct val="20000"/>
              </a:spcBef>
              <a:buClr>
                <a:schemeClr val="accent2"/>
              </a:buClr>
              <a:buSzPct val="75000"/>
              <a:buFont typeface="Wingdings" panose="05000000000000000000" pitchFamily="2" charset="2"/>
              <a:buChar char="l"/>
              <a:defRPr sz="2800" b="1">
                <a:solidFill>
                  <a:schemeClr val="bg2"/>
                </a:solidFill>
                <a:effectLst>
                  <a:outerShdw blurRad="38100" dist="38100" dir="2700000" algn="tl">
                    <a:srgbClr val="FFFFFF"/>
                  </a:outerShdw>
                </a:effectLst>
                <a:latin typeface="Arial" panose="020B0604020202020204" pitchFamily="34" charset="0"/>
              </a:defRPr>
            </a:lvl1pPr>
            <a:lvl2pPr marL="685800" indent="-228600" algn="l">
              <a:spcBef>
                <a:spcPct val="20000"/>
              </a:spcBef>
              <a:buClr>
                <a:schemeClr val="accent2"/>
              </a:buClr>
              <a:buSzPct val="75000"/>
              <a:buFont typeface="Wingdings" panose="05000000000000000000" pitchFamily="2" charset="2"/>
              <a:buChar char="l"/>
              <a:defRPr sz="2400" b="1">
                <a:solidFill>
                  <a:schemeClr val="bg2"/>
                </a:solidFill>
                <a:effectLst>
                  <a:outerShdw blurRad="38100" dist="38100" dir="2700000" algn="tl">
                    <a:srgbClr val="FFFFFF"/>
                  </a:outerShdw>
                </a:effectLst>
                <a:latin typeface="Arial" panose="020B0604020202020204" pitchFamily="34" charset="0"/>
              </a:defRPr>
            </a:lvl2pPr>
            <a:lvl3pPr marL="1143000" indent="-228600" algn="l">
              <a:spcBef>
                <a:spcPct val="20000"/>
              </a:spcBef>
              <a:buClr>
                <a:schemeClr val="accent2"/>
              </a:buClr>
              <a:buSzPct val="75000"/>
              <a:buFont typeface="Wingdings" panose="05000000000000000000" pitchFamily="2" charset="2"/>
              <a:buChar char="l"/>
              <a:defRPr sz="2000" b="1">
                <a:solidFill>
                  <a:schemeClr val="bg2"/>
                </a:solidFill>
                <a:effectLst>
                  <a:outerShdw blurRad="38100" dist="38100" dir="2700000" algn="tl">
                    <a:srgbClr val="FFFFFF"/>
                  </a:outerShdw>
                </a:effectLst>
                <a:latin typeface="Arial" panose="020B0604020202020204" pitchFamily="34" charset="0"/>
              </a:defRPr>
            </a:lvl3pPr>
            <a:lvl4pPr marL="1543050" indent="-171450" algn="l">
              <a:spcBef>
                <a:spcPct val="20000"/>
              </a:spcBef>
              <a:buClr>
                <a:schemeClr val="accent2"/>
              </a:buClr>
              <a:buSzPct val="75000"/>
              <a:buFont typeface="Wingdings" panose="05000000000000000000" pitchFamily="2" charset="2"/>
              <a:buChar char="l"/>
              <a:defRPr sz="2000" b="1">
                <a:solidFill>
                  <a:schemeClr val="bg2"/>
                </a:solidFill>
                <a:effectLst>
                  <a:outerShdw blurRad="38100" dist="38100" dir="2700000" algn="tl">
                    <a:srgbClr val="FFFFFF"/>
                  </a:outerShdw>
                </a:effectLst>
                <a:latin typeface="Arial" panose="020B0604020202020204" pitchFamily="34" charset="0"/>
              </a:defRPr>
            </a:lvl4pPr>
            <a:lvl5pPr marL="2000250" indent="-171450" algn="l">
              <a:spcBef>
                <a:spcPct val="20000"/>
              </a:spcBef>
              <a:buClr>
                <a:schemeClr val="accent2"/>
              </a:buClr>
              <a:buSzPct val="75000"/>
              <a:buFont typeface="Wingdings" panose="05000000000000000000" pitchFamily="2" charset="2"/>
              <a:buChar char="l"/>
              <a:defRPr sz="2000" b="1">
                <a:solidFill>
                  <a:schemeClr val="bg2"/>
                </a:solidFill>
                <a:effectLst>
                  <a:outerShdw blurRad="38100" dist="38100" dir="2700000" algn="tl">
                    <a:srgbClr val="FFFFFF"/>
                  </a:outerShdw>
                </a:effectLst>
                <a:latin typeface="Arial" panose="020B0604020202020204" pitchFamily="34" charset="0"/>
              </a:defRPr>
            </a:lvl5pPr>
            <a:lvl6pPr marL="2457450" indent="-171450" eaLnBrk="0" fontAlgn="base" hangingPunct="0">
              <a:spcBef>
                <a:spcPct val="20000"/>
              </a:spcBef>
              <a:spcAft>
                <a:spcPct val="0"/>
              </a:spcAft>
              <a:buClr>
                <a:schemeClr val="accent2"/>
              </a:buClr>
              <a:buSzPct val="75000"/>
              <a:buFont typeface="Wingdings" panose="05000000000000000000" pitchFamily="2" charset="2"/>
              <a:buChar char="l"/>
              <a:defRPr sz="2000" b="1">
                <a:solidFill>
                  <a:schemeClr val="bg2"/>
                </a:solidFill>
                <a:effectLst>
                  <a:outerShdw blurRad="38100" dist="38100" dir="2700000" algn="tl">
                    <a:srgbClr val="FFFFFF"/>
                  </a:outerShdw>
                </a:effectLst>
                <a:latin typeface="Arial" panose="020B0604020202020204" pitchFamily="34" charset="0"/>
              </a:defRPr>
            </a:lvl6pPr>
            <a:lvl7pPr marL="2914650" indent="-171450" eaLnBrk="0" fontAlgn="base" hangingPunct="0">
              <a:spcBef>
                <a:spcPct val="20000"/>
              </a:spcBef>
              <a:spcAft>
                <a:spcPct val="0"/>
              </a:spcAft>
              <a:buClr>
                <a:schemeClr val="accent2"/>
              </a:buClr>
              <a:buSzPct val="75000"/>
              <a:buFont typeface="Wingdings" panose="05000000000000000000" pitchFamily="2" charset="2"/>
              <a:buChar char="l"/>
              <a:defRPr sz="2000" b="1">
                <a:solidFill>
                  <a:schemeClr val="bg2"/>
                </a:solidFill>
                <a:effectLst>
                  <a:outerShdw blurRad="38100" dist="38100" dir="2700000" algn="tl">
                    <a:srgbClr val="FFFFFF"/>
                  </a:outerShdw>
                </a:effectLst>
                <a:latin typeface="Arial" panose="020B0604020202020204" pitchFamily="34" charset="0"/>
              </a:defRPr>
            </a:lvl7pPr>
            <a:lvl8pPr marL="3371850" indent="-171450" eaLnBrk="0" fontAlgn="base" hangingPunct="0">
              <a:spcBef>
                <a:spcPct val="20000"/>
              </a:spcBef>
              <a:spcAft>
                <a:spcPct val="0"/>
              </a:spcAft>
              <a:buClr>
                <a:schemeClr val="accent2"/>
              </a:buClr>
              <a:buSzPct val="75000"/>
              <a:buFont typeface="Wingdings" panose="05000000000000000000" pitchFamily="2" charset="2"/>
              <a:buChar char="l"/>
              <a:defRPr sz="2000" b="1">
                <a:solidFill>
                  <a:schemeClr val="bg2"/>
                </a:solidFill>
                <a:effectLst>
                  <a:outerShdw blurRad="38100" dist="38100" dir="2700000" algn="tl">
                    <a:srgbClr val="FFFFFF"/>
                  </a:outerShdw>
                </a:effectLst>
                <a:latin typeface="Arial" panose="020B0604020202020204" pitchFamily="34" charset="0"/>
              </a:defRPr>
            </a:lvl8pPr>
            <a:lvl9pPr marL="3829050" indent="-171450" eaLnBrk="0" fontAlgn="base" hangingPunct="0">
              <a:spcBef>
                <a:spcPct val="20000"/>
              </a:spcBef>
              <a:spcAft>
                <a:spcPct val="0"/>
              </a:spcAft>
              <a:buClr>
                <a:schemeClr val="accent2"/>
              </a:buClr>
              <a:buSzPct val="75000"/>
              <a:buFont typeface="Wingdings" panose="05000000000000000000" pitchFamily="2" charset="2"/>
              <a:buChar char="l"/>
              <a:defRPr sz="2000" b="1">
                <a:solidFill>
                  <a:schemeClr val="bg2"/>
                </a:solidFill>
                <a:effectLst>
                  <a:outerShdw blurRad="38100" dist="38100" dir="2700000" algn="tl">
                    <a:srgbClr val="FFFFFF"/>
                  </a:outerShdw>
                </a:effectLst>
                <a:latin typeface="Arial" panose="020B0604020202020204" pitchFamily="34" charset="0"/>
              </a:defRPr>
            </a:lvl9pPr>
          </a:lstStyle>
          <a:p>
            <a:pPr algn="ctr" eaLnBrk="1" hangingPunct="1">
              <a:lnSpc>
                <a:spcPct val="115000"/>
              </a:lnSpc>
              <a:spcBef>
                <a:spcPct val="35000"/>
              </a:spcBef>
              <a:buFont typeface="Wingdings" panose="05000000000000000000" pitchFamily="2" charset="2"/>
              <a:buNone/>
              <a:defRPr/>
            </a:pPr>
            <a:endParaRPr lang="en-US" sz="1800" smtClean="0">
              <a:solidFill>
                <a:schemeClr val="bg1"/>
              </a:solidFill>
              <a:effectLst>
                <a:outerShdw blurRad="38100" dist="38100" dir="2700000" algn="tl">
                  <a:srgbClr val="000000"/>
                </a:outerShdw>
              </a:effectLst>
            </a:endParaRPr>
          </a:p>
          <a:p>
            <a:pPr algn="ctr" eaLnBrk="1" hangingPunct="1">
              <a:lnSpc>
                <a:spcPct val="115000"/>
              </a:lnSpc>
              <a:spcBef>
                <a:spcPct val="35000"/>
              </a:spcBef>
              <a:buFont typeface="Wingdings" panose="05000000000000000000" pitchFamily="2" charset="2"/>
              <a:buNone/>
              <a:defRPr/>
            </a:pPr>
            <a:r>
              <a:rPr lang="en-US" sz="1800" smtClean="0">
                <a:solidFill>
                  <a:schemeClr val="bg1"/>
                </a:solidFill>
                <a:effectLst>
                  <a:outerShdw blurRad="38100" dist="38100" dir="2700000" algn="tl">
                    <a:srgbClr val="000000"/>
                  </a:outerShdw>
                </a:effectLst>
              </a:rPr>
              <a:t>Cost-Volume-Profit Analysis</a:t>
            </a:r>
          </a:p>
          <a:p>
            <a:pPr algn="ctr" eaLnBrk="1" hangingPunct="1">
              <a:lnSpc>
                <a:spcPct val="115000"/>
              </a:lnSpc>
              <a:spcBef>
                <a:spcPct val="35000"/>
              </a:spcBef>
              <a:buFont typeface="Wingdings" panose="05000000000000000000" pitchFamily="2" charset="2"/>
              <a:buNone/>
              <a:defRPr/>
            </a:pPr>
            <a:endParaRPr lang="en-US" sz="1800" smtClean="0">
              <a:solidFill>
                <a:schemeClr val="bg1"/>
              </a:solidFill>
              <a:effectLst>
                <a:outerShdw blurRad="38100" dist="38100" dir="2700000" algn="tl">
                  <a:srgbClr val="000000"/>
                </a:outerShdw>
              </a:effectLst>
            </a:endParaRPr>
          </a:p>
        </p:txBody>
      </p:sp>
      <p:sp>
        <p:nvSpPr>
          <p:cNvPr id="744458" name="Rectangle 10"/>
          <p:cNvSpPr>
            <a:spLocks noChangeArrowheads="1"/>
          </p:cNvSpPr>
          <p:nvPr/>
        </p:nvSpPr>
        <p:spPr bwMode="auto">
          <a:xfrm>
            <a:off x="1219200" y="3581400"/>
            <a:ext cx="2057400" cy="26670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38100">
                <a:solidFill>
                  <a:schemeClr val="tx1"/>
                </a:solidFill>
                <a:miter lim="800000"/>
                <a:headEnd/>
                <a:tailEnd/>
              </a14:hiddenLine>
            </a:ext>
            <a:ext uri="{AF507438-7753-43E0-B8FC-AC1667EBCBE1}">
              <a14:hiddenEffects xmlns:a14="http://schemas.microsoft.com/office/drawing/2010/main" xmlns="">
                <a:effectLst>
                  <a:outerShdw dist="53882" dir="2700000" algn="ctr" rotWithShape="0">
                    <a:schemeClr val="bg2"/>
                  </a:outerShdw>
                </a:effectLst>
              </a14:hiddenEffects>
            </a:ext>
          </a:extLst>
        </p:spPr>
        <p:txBody>
          <a:bodyPr lIns="90488" tIns="109728" rIns="90488" bIns="44450"/>
          <a:lstStyle>
            <a:lvl1pPr marL="228600" indent="-228600" algn="l">
              <a:spcBef>
                <a:spcPct val="20000"/>
              </a:spcBef>
              <a:buClr>
                <a:schemeClr val="accent2"/>
              </a:buClr>
              <a:buSzPct val="75000"/>
              <a:buFont typeface="Wingdings" panose="05000000000000000000" pitchFamily="2" charset="2"/>
              <a:buChar char="l"/>
              <a:defRPr sz="2800" b="1">
                <a:solidFill>
                  <a:schemeClr val="bg2"/>
                </a:solidFill>
                <a:effectLst>
                  <a:outerShdw blurRad="38100" dist="38100" dir="2700000" algn="tl">
                    <a:srgbClr val="C0C0C0"/>
                  </a:outerShdw>
                </a:effectLst>
                <a:latin typeface="Arial" panose="020B0604020202020204" pitchFamily="34" charset="0"/>
              </a:defRPr>
            </a:lvl1pPr>
            <a:lvl2pPr marL="685800" indent="-228600" algn="l">
              <a:spcBef>
                <a:spcPct val="20000"/>
              </a:spcBef>
              <a:buClr>
                <a:schemeClr val="accent2"/>
              </a:buClr>
              <a:buSzPct val="75000"/>
              <a:buFont typeface="Wingdings" panose="05000000000000000000" pitchFamily="2" charset="2"/>
              <a:buChar char="l"/>
              <a:defRPr sz="2400" b="1">
                <a:solidFill>
                  <a:schemeClr val="bg2"/>
                </a:solidFill>
                <a:effectLst>
                  <a:outerShdw blurRad="38100" dist="38100" dir="2700000" algn="tl">
                    <a:srgbClr val="C0C0C0"/>
                  </a:outerShdw>
                </a:effectLst>
                <a:latin typeface="Arial" panose="020B0604020202020204" pitchFamily="34" charset="0"/>
              </a:defRPr>
            </a:lvl2pPr>
            <a:lvl3pPr marL="1143000" indent="-228600" algn="l">
              <a:spcBef>
                <a:spcPct val="20000"/>
              </a:spcBef>
              <a:buClr>
                <a:schemeClr val="accent2"/>
              </a:buClr>
              <a:buSzPct val="75000"/>
              <a:buFont typeface="Wingdings" panose="05000000000000000000" pitchFamily="2" charset="2"/>
              <a:buChar char="l"/>
              <a:defRPr sz="2000" b="1">
                <a:solidFill>
                  <a:schemeClr val="bg2"/>
                </a:solidFill>
                <a:effectLst>
                  <a:outerShdw blurRad="38100" dist="38100" dir="2700000" algn="tl">
                    <a:srgbClr val="C0C0C0"/>
                  </a:outerShdw>
                </a:effectLst>
                <a:latin typeface="Arial" panose="020B0604020202020204" pitchFamily="34" charset="0"/>
              </a:defRPr>
            </a:lvl3pPr>
            <a:lvl4pPr marL="1543050" indent="-171450" algn="l">
              <a:spcBef>
                <a:spcPct val="20000"/>
              </a:spcBef>
              <a:buClr>
                <a:schemeClr val="accent2"/>
              </a:buClr>
              <a:buSzPct val="75000"/>
              <a:buFont typeface="Wingdings" panose="05000000000000000000" pitchFamily="2" charset="2"/>
              <a:buChar char="l"/>
              <a:defRPr sz="2000" b="1">
                <a:solidFill>
                  <a:schemeClr val="bg2"/>
                </a:solidFill>
                <a:effectLst>
                  <a:outerShdw blurRad="38100" dist="38100" dir="2700000" algn="tl">
                    <a:srgbClr val="C0C0C0"/>
                  </a:outerShdw>
                </a:effectLst>
                <a:latin typeface="Arial" panose="020B0604020202020204" pitchFamily="34" charset="0"/>
              </a:defRPr>
            </a:lvl4pPr>
            <a:lvl5pPr marL="2000250" indent="-171450" algn="l">
              <a:spcBef>
                <a:spcPct val="20000"/>
              </a:spcBef>
              <a:buClr>
                <a:schemeClr val="accent2"/>
              </a:buClr>
              <a:buSzPct val="75000"/>
              <a:buFont typeface="Wingdings" panose="05000000000000000000" pitchFamily="2" charset="2"/>
              <a:buChar char="l"/>
              <a:defRPr sz="2000" b="1">
                <a:solidFill>
                  <a:schemeClr val="bg2"/>
                </a:solidFill>
                <a:effectLst>
                  <a:outerShdw blurRad="38100" dist="38100" dir="2700000" algn="tl">
                    <a:srgbClr val="C0C0C0"/>
                  </a:outerShdw>
                </a:effectLst>
                <a:latin typeface="Arial" panose="020B0604020202020204" pitchFamily="34" charset="0"/>
              </a:defRPr>
            </a:lvl5pPr>
            <a:lvl6pPr marL="2457450" indent="-171450" eaLnBrk="0" fontAlgn="base" hangingPunct="0">
              <a:spcBef>
                <a:spcPct val="20000"/>
              </a:spcBef>
              <a:spcAft>
                <a:spcPct val="0"/>
              </a:spcAft>
              <a:buClr>
                <a:schemeClr val="accent2"/>
              </a:buClr>
              <a:buSzPct val="75000"/>
              <a:buFont typeface="Wingdings" panose="05000000000000000000" pitchFamily="2" charset="2"/>
              <a:buChar char="l"/>
              <a:defRPr sz="2000" b="1">
                <a:solidFill>
                  <a:schemeClr val="bg2"/>
                </a:solidFill>
                <a:effectLst>
                  <a:outerShdw blurRad="38100" dist="38100" dir="2700000" algn="tl">
                    <a:srgbClr val="C0C0C0"/>
                  </a:outerShdw>
                </a:effectLst>
                <a:latin typeface="Arial" panose="020B0604020202020204" pitchFamily="34" charset="0"/>
              </a:defRPr>
            </a:lvl6pPr>
            <a:lvl7pPr marL="2914650" indent="-171450" eaLnBrk="0" fontAlgn="base" hangingPunct="0">
              <a:spcBef>
                <a:spcPct val="20000"/>
              </a:spcBef>
              <a:spcAft>
                <a:spcPct val="0"/>
              </a:spcAft>
              <a:buClr>
                <a:schemeClr val="accent2"/>
              </a:buClr>
              <a:buSzPct val="75000"/>
              <a:buFont typeface="Wingdings" panose="05000000000000000000" pitchFamily="2" charset="2"/>
              <a:buChar char="l"/>
              <a:defRPr sz="2000" b="1">
                <a:solidFill>
                  <a:schemeClr val="bg2"/>
                </a:solidFill>
                <a:effectLst>
                  <a:outerShdw blurRad="38100" dist="38100" dir="2700000" algn="tl">
                    <a:srgbClr val="C0C0C0"/>
                  </a:outerShdw>
                </a:effectLst>
                <a:latin typeface="Arial" panose="020B0604020202020204" pitchFamily="34" charset="0"/>
              </a:defRPr>
            </a:lvl7pPr>
            <a:lvl8pPr marL="3371850" indent="-171450" eaLnBrk="0" fontAlgn="base" hangingPunct="0">
              <a:spcBef>
                <a:spcPct val="20000"/>
              </a:spcBef>
              <a:spcAft>
                <a:spcPct val="0"/>
              </a:spcAft>
              <a:buClr>
                <a:schemeClr val="accent2"/>
              </a:buClr>
              <a:buSzPct val="75000"/>
              <a:buFont typeface="Wingdings" panose="05000000000000000000" pitchFamily="2" charset="2"/>
              <a:buChar char="l"/>
              <a:defRPr sz="2000" b="1">
                <a:solidFill>
                  <a:schemeClr val="bg2"/>
                </a:solidFill>
                <a:effectLst>
                  <a:outerShdw blurRad="38100" dist="38100" dir="2700000" algn="tl">
                    <a:srgbClr val="C0C0C0"/>
                  </a:outerShdw>
                </a:effectLst>
                <a:latin typeface="Arial" panose="020B0604020202020204" pitchFamily="34" charset="0"/>
              </a:defRPr>
            </a:lvl8pPr>
            <a:lvl9pPr marL="3829050" indent="-171450" eaLnBrk="0" fontAlgn="base" hangingPunct="0">
              <a:spcBef>
                <a:spcPct val="20000"/>
              </a:spcBef>
              <a:spcAft>
                <a:spcPct val="0"/>
              </a:spcAft>
              <a:buClr>
                <a:schemeClr val="accent2"/>
              </a:buClr>
              <a:buSzPct val="75000"/>
              <a:buFont typeface="Wingdings" panose="05000000000000000000" pitchFamily="2" charset="2"/>
              <a:buChar char="l"/>
              <a:defRPr sz="2000" b="1">
                <a:solidFill>
                  <a:schemeClr val="bg2"/>
                </a:solidFill>
                <a:effectLst>
                  <a:outerShdw blurRad="38100" dist="38100" dir="2700000" algn="tl">
                    <a:srgbClr val="C0C0C0"/>
                  </a:outerShdw>
                </a:effectLst>
                <a:latin typeface="Arial" panose="020B0604020202020204" pitchFamily="34" charset="0"/>
              </a:defRPr>
            </a:lvl9pPr>
          </a:lstStyle>
          <a:p>
            <a:pPr eaLnBrk="1" hangingPunct="1">
              <a:spcBef>
                <a:spcPct val="25000"/>
              </a:spcBef>
              <a:buClr>
                <a:srgbClr val="CC0000"/>
              </a:buClr>
              <a:buFont typeface="Wingdings" panose="05000000000000000000" pitchFamily="2" charset="2"/>
              <a:buBlip>
                <a:blip r:embed="rId3"/>
              </a:buBlip>
              <a:defRPr/>
            </a:pPr>
            <a:r>
              <a:rPr lang="en-US" sz="1600" b="0" smtClean="0">
                <a:solidFill>
                  <a:schemeClr val="tx1"/>
                </a:solidFill>
              </a:rPr>
              <a:t>Variable costs</a:t>
            </a:r>
          </a:p>
          <a:p>
            <a:pPr eaLnBrk="1" hangingPunct="1">
              <a:spcBef>
                <a:spcPct val="25000"/>
              </a:spcBef>
              <a:buClr>
                <a:srgbClr val="CC0000"/>
              </a:buClr>
              <a:buFont typeface="Wingdings" panose="05000000000000000000" pitchFamily="2" charset="2"/>
              <a:buBlip>
                <a:blip r:embed="rId3"/>
              </a:buBlip>
              <a:defRPr/>
            </a:pPr>
            <a:r>
              <a:rPr lang="en-US" sz="1600" b="0" smtClean="0">
                <a:solidFill>
                  <a:schemeClr val="tx1"/>
                </a:solidFill>
              </a:rPr>
              <a:t>Fixed costs</a:t>
            </a:r>
          </a:p>
          <a:p>
            <a:pPr eaLnBrk="1" hangingPunct="1">
              <a:spcBef>
                <a:spcPct val="25000"/>
              </a:spcBef>
              <a:buClr>
                <a:srgbClr val="CC0000"/>
              </a:buClr>
              <a:buFont typeface="Wingdings" panose="05000000000000000000" pitchFamily="2" charset="2"/>
              <a:buBlip>
                <a:blip r:embed="rId3"/>
              </a:buBlip>
              <a:defRPr/>
            </a:pPr>
            <a:r>
              <a:rPr lang="en-US" sz="1600" b="0" smtClean="0">
                <a:solidFill>
                  <a:schemeClr val="tx1"/>
                </a:solidFill>
              </a:rPr>
              <a:t>Relevant range</a:t>
            </a:r>
          </a:p>
          <a:p>
            <a:pPr eaLnBrk="1" hangingPunct="1">
              <a:spcBef>
                <a:spcPct val="25000"/>
              </a:spcBef>
              <a:buClr>
                <a:srgbClr val="CC0000"/>
              </a:buClr>
              <a:buFont typeface="Wingdings" panose="05000000000000000000" pitchFamily="2" charset="2"/>
              <a:buBlip>
                <a:blip r:embed="rId3"/>
              </a:buBlip>
              <a:defRPr/>
            </a:pPr>
            <a:r>
              <a:rPr lang="en-US" sz="1600" b="0" smtClean="0">
                <a:solidFill>
                  <a:schemeClr val="tx1"/>
                </a:solidFill>
              </a:rPr>
              <a:t>Mixed costs</a:t>
            </a:r>
          </a:p>
          <a:p>
            <a:pPr eaLnBrk="1" hangingPunct="1">
              <a:spcBef>
                <a:spcPct val="25000"/>
              </a:spcBef>
              <a:buClr>
                <a:srgbClr val="CC0000"/>
              </a:buClr>
              <a:buFont typeface="Wingdings" panose="05000000000000000000" pitchFamily="2" charset="2"/>
              <a:buBlip>
                <a:blip r:embed="rId3"/>
              </a:buBlip>
              <a:defRPr/>
            </a:pPr>
            <a:r>
              <a:rPr lang="en-US" sz="1600" b="0" smtClean="0">
                <a:solidFill>
                  <a:schemeClr val="tx1"/>
                </a:solidFill>
              </a:rPr>
              <a:t>Identifying variable and fixed costs</a:t>
            </a:r>
          </a:p>
        </p:txBody>
      </p:sp>
      <p:sp>
        <p:nvSpPr>
          <p:cNvPr id="744459" name="Rectangle 11"/>
          <p:cNvSpPr>
            <a:spLocks noChangeArrowheads="1"/>
          </p:cNvSpPr>
          <p:nvPr/>
        </p:nvSpPr>
        <p:spPr bwMode="auto">
          <a:xfrm>
            <a:off x="3581400" y="3581400"/>
            <a:ext cx="2057400" cy="27432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38100">
                <a:solidFill>
                  <a:schemeClr val="tx1"/>
                </a:solidFill>
                <a:miter lim="800000"/>
                <a:headEnd/>
                <a:tailEnd/>
              </a14:hiddenLine>
            </a:ext>
            <a:ext uri="{AF507438-7753-43E0-B8FC-AC1667EBCBE1}">
              <a14:hiddenEffects xmlns:a14="http://schemas.microsoft.com/office/drawing/2010/main" xmlns="">
                <a:effectLst>
                  <a:outerShdw dist="53882" dir="2700000" algn="ctr" rotWithShape="0">
                    <a:schemeClr val="bg2"/>
                  </a:outerShdw>
                </a:effectLst>
              </a14:hiddenEffects>
            </a:ext>
          </a:extLst>
        </p:spPr>
        <p:txBody>
          <a:bodyPr lIns="90488" tIns="109728" rIns="90488" bIns="44450"/>
          <a:lstStyle>
            <a:lvl1pPr marL="228600" indent="-228600" algn="l">
              <a:spcBef>
                <a:spcPct val="20000"/>
              </a:spcBef>
              <a:buClr>
                <a:schemeClr val="accent2"/>
              </a:buClr>
              <a:buSzPct val="75000"/>
              <a:buFont typeface="Wingdings" panose="05000000000000000000" pitchFamily="2" charset="2"/>
              <a:buChar char="l"/>
              <a:defRPr sz="2800" b="1">
                <a:solidFill>
                  <a:schemeClr val="bg2"/>
                </a:solidFill>
                <a:effectLst>
                  <a:outerShdw blurRad="38100" dist="38100" dir="2700000" algn="tl">
                    <a:srgbClr val="C0C0C0"/>
                  </a:outerShdw>
                </a:effectLst>
                <a:latin typeface="Arial" panose="020B0604020202020204" pitchFamily="34" charset="0"/>
              </a:defRPr>
            </a:lvl1pPr>
            <a:lvl2pPr marL="685800" indent="-228600" algn="l">
              <a:spcBef>
                <a:spcPct val="20000"/>
              </a:spcBef>
              <a:buClr>
                <a:schemeClr val="accent2"/>
              </a:buClr>
              <a:buSzPct val="75000"/>
              <a:buFont typeface="Wingdings" panose="05000000000000000000" pitchFamily="2" charset="2"/>
              <a:buChar char="l"/>
              <a:defRPr sz="2400" b="1">
                <a:solidFill>
                  <a:schemeClr val="bg2"/>
                </a:solidFill>
                <a:effectLst>
                  <a:outerShdw blurRad="38100" dist="38100" dir="2700000" algn="tl">
                    <a:srgbClr val="C0C0C0"/>
                  </a:outerShdw>
                </a:effectLst>
                <a:latin typeface="Arial" panose="020B0604020202020204" pitchFamily="34" charset="0"/>
              </a:defRPr>
            </a:lvl2pPr>
            <a:lvl3pPr marL="1143000" indent="-228600" algn="l">
              <a:spcBef>
                <a:spcPct val="20000"/>
              </a:spcBef>
              <a:buClr>
                <a:schemeClr val="accent2"/>
              </a:buClr>
              <a:buSzPct val="75000"/>
              <a:buFont typeface="Wingdings" panose="05000000000000000000" pitchFamily="2" charset="2"/>
              <a:buChar char="l"/>
              <a:defRPr sz="2000" b="1">
                <a:solidFill>
                  <a:schemeClr val="bg2"/>
                </a:solidFill>
                <a:effectLst>
                  <a:outerShdw blurRad="38100" dist="38100" dir="2700000" algn="tl">
                    <a:srgbClr val="C0C0C0"/>
                  </a:outerShdw>
                </a:effectLst>
                <a:latin typeface="Arial" panose="020B0604020202020204" pitchFamily="34" charset="0"/>
              </a:defRPr>
            </a:lvl3pPr>
            <a:lvl4pPr marL="1543050" indent="-171450" algn="l">
              <a:spcBef>
                <a:spcPct val="20000"/>
              </a:spcBef>
              <a:buClr>
                <a:schemeClr val="accent2"/>
              </a:buClr>
              <a:buSzPct val="75000"/>
              <a:buFont typeface="Wingdings" panose="05000000000000000000" pitchFamily="2" charset="2"/>
              <a:buChar char="l"/>
              <a:defRPr sz="2000" b="1">
                <a:solidFill>
                  <a:schemeClr val="bg2"/>
                </a:solidFill>
                <a:effectLst>
                  <a:outerShdw blurRad="38100" dist="38100" dir="2700000" algn="tl">
                    <a:srgbClr val="C0C0C0"/>
                  </a:outerShdw>
                </a:effectLst>
                <a:latin typeface="Arial" panose="020B0604020202020204" pitchFamily="34" charset="0"/>
              </a:defRPr>
            </a:lvl4pPr>
            <a:lvl5pPr marL="2000250" indent="-171450" algn="l">
              <a:spcBef>
                <a:spcPct val="20000"/>
              </a:spcBef>
              <a:buClr>
                <a:schemeClr val="accent2"/>
              </a:buClr>
              <a:buSzPct val="75000"/>
              <a:buFont typeface="Wingdings" panose="05000000000000000000" pitchFamily="2" charset="2"/>
              <a:buChar char="l"/>
              <a:defRPr sz="2000" b="1">
                <a:solidFill>
                  <a:schemeClr val="bg2"/>
                </a:solidFill>
                <a:effectLst>
                  <a:outerShdw blurRad="38100" dist="38100" dir="2700000" algn="tl">
                    <a:srgbClr val="C0C0C0"/>
                  </a:outerShdw>
                </a:effectLst>
                <a:latin typeface="Arial" panose="020B0604020202020204" pitchFamily="34" charset="0"/>
              </a:defRPr>
            </a:lvl5pPr>
            <a:lvl6pPr marL="2457450" indent="-171450" eaLnBrk="0" fontAlgn="base" hangingPunct="0">
              <a:spcBef>
                <a:spcPct val="20000"/>
              </a:spcBef>
              <a:spcAft>
                <a:spcPct val="0"/>
              </a:spcAft>
              <a:buClr>
                <a:schemeClr val="accent2"/>
              </a:buClr>
              <a:buSzPct val="75000"/>
              <a:buFont typeface="Wingdings" panose="05000000000000000000" pitchFamily="2" charset="2"/>
              <a:buChar char="l"/>
              <a:defRPr sz="2000" b="1">
                <a:solidFill>
                  <a:schemeClr val="bg2"/>
                </a:solidFill>
                <a:effectLst>
                  <a:outerShdw blurRad="38100" dist="38100" dir="2700000" algn="tl">
                    <a:srgbClr val="C0C0C0"/>
                  </a:outerShdw>
                </a:effectLst>
                <a:latin typeface="Arial" panose="020B0604020202020204" pitchFamily="34" charset="0"/>
              </a:defRPr>
            </a:lvl6pPr>
            <a:lvl7pPr marL="2914650" indent="-171450" eaLnBrk="0" fontAlgn="base" hangingPunct="0">
              <a:spcBef>
                <a:spcPct val="20000"/>
              </a:spcBef>
              <a:spcAft>
                <a:spcPct val="0"/>
              </a:spcAft>
              <a:buClr>
                <a:schemeClr val="accent2"/>
              </a:buClr>
              <a:buSzPct val="75000"/>
              <a:buFont typeface="Wingdings" panose="05000000000000000000" pitchFamily="2" charset="2"/>
              <a:buChar char="l"/>
              <a:defRPr sz="2000" b="1">
                <a:solidFill>
                  <a:schemeClr val="bg2"/>
                </a:solidFill>
                <a:effectLst>
                  <a:outerShdw blurRad="38100" dist="38100" dir="2700000" algn="tl">
                    <a:srgbClr val="C0C0C0"/>
                  </a:outerShdw>
                </a:effectLst>
                <a:latin typeface="Arial" panose="020B0604020202020204" pitchFamily="34" charset="0"/>
              </a:defRPr>
            </a:lvl7pPr>
            <a:lvl8pPr marL="3371850" indent="-171450" eaLnBrk="0" fontAlgn="base" hangingPunct="0">
              <a:spcBef>
                <a:spcPct val="20000"/>
              </a:spcBef>
              <a:spcAft>
                <a:spcPct val="0"/>
              </a:spcAft>
              <a:buClr>
                <a:schemeClr val="accent2"/>
              </a:buClr>
              <a:buSzPct val="75000"/>
              <a:buFont typeface="Wingdings" panose="05000000000000000000" pitchFamily="2" charset="2"/>
              <a:buChar char="l"/>
              <a:defRPr sz="2000" b="1">
                <a:solidFill>
                  <a:schemeClr val="bg2"/>
                </a:solidFill>
                <a:effectLst>
                  <a:outerShdw blurRad="38100" dist="38100" dir="2700000" algn="tl">
                    <a:srgbClr val="C0C0C0"/>
                  </a:outerShdw>
                </a:effectLst>
                <a:latin typeface="Arial" panose="020B0604020202020204" pitchFamily="34" charset="0"/>
              </a:defRPr>
            </a:lvl8pPr>
            <a:lvl9pPr marL="3829050" indent="-171450" eaLnBrk="0" fontAlgn="base" hangingPunct="0">
              <a:spcBef>
                <a:spcPct val="20000"/>
              </a:spcBef>
              <a:spcAft>
                <a:spcPct val="0"/>
              </a:spcAft>
              <a:buClr>
                <a:schemeClr val="accent2"/>
              </a:buClr>
              <a:buSzPct val="75000"/>
              <a:buFont typeface="Wingdings" panose="05000000000000000000" pitchFamily="2" charset="2"/>
              <a:buChar char="l"/>
              <a:defRPr sz="2000" b="1">
                <a:solidFill>
                  <a:schemeClr val="bg2"/>
                </a:solidFill>
                <a:effectLst>
                  <a:outerShdw blurRad="38100" dist="38100" dir="2700000" algn="tl">
                    <a:srgbClr val="C0C0C0"/>
                  </a:outerShdw>
                </a:effectLst>
                <a:latin typeface="Arial" panose="020B0604020202020204" pitchFamily="34" charset="0"/>
              </a:defRPr>
            </a:lvl9pPr>
          </a:lstStyle>
          <a:p>
            <a:pPr eaLnBrk="1" hangingPunct="1">
              <a:spcBef>
                <a:spcPct val="25000"/>
              </a:spcBef>
              <a:buClr>
                <a:srgbClr val="CC0000"/>
              </a:buClr>
              <a:buFont typeface="Wingdings" panose="05000000000000000000" pitchFamily="2" charset="2"/>
              <a:buNone/>
              <a:defRPr/>
            </a:pPr>
            <a:endParaRPr lang="en-US" sz="1600" b="0" smtClean="0">
              <a:solidFill>
                <a:schemeClr val="tx1"/>
              </a:solidFill>
            </a:endParaRPr>
          </a:p>
        </p:txBody>
      </p:sp>
      <p:sp>
        <p:nvSpPr>
          <p:cNvPr id="744460" name="Rectangle 12"/>
          <p:cNvSpPr>
            <a:spLocks noChangeArrowheads="1"/>
          </p:cNvSpPr>
          <p:nvPr/>
        </p:nvSpPr>
        <p:spPr bwMode="auto">
          <a:xfrm>
            <a:off x="5715000" y="3581400"/>
            <a:ext cx="2590800" cy="30480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38100">
                <a:solidFill>
                  <a:schemeClr val="tx1"/>
                </a:solidFill>
                <a:miter lim="800000"/>
                <a:headEnd/>
                <a:tailEnd/>
              </a14:hiddenLine>
            </a:ext>
            <a:ext uri="{AF507438-7753-43E0-B8FC-AC1667EBCBE1}">
              <a14:hiddenEffects xmlns:a14="http://schemas.microsoft.com/office/drawing/2010/main" xmlns="">
                <a:effectLst>
                  <a:outerShdw dist="53882" dir="2700000" algn="ctr" rotWithShape="0">
                    <a:schemeClr val="bg2"/>
                  </a:outerShdw>
                </a:effectLst>
              </a14:hiddenEffects>
            </a:ext>
          </a:extLst>
        </p:spPr>
        <p:txBody>
          <a:bodyPr lIns="90488" tIns="109728" rIns="90488" bIns="44450"/>
          <a:lstStyle>
            <a:lvl1pPr marL="228600" indent="-228600" algn="l">
              <a:spcBef>
                <a:spcPct val="20000"/>
              </a:spcBef>
              <a:buClr>
                <a:schemeClr val="accent2"/>
              </a:buClr>
              <a:buSzPct val="75000"/>
              <a:buFont typeface="Wingdings" panose="05000000000000000000" pitchFamily="2" charset="2"/>
              <a:buChar char="l"/>
              <a:defRPr sz="2800" b="1">
                <a:solidFill>
                  <a:schemeClr val="bg2"/>
                </a:solidFill>
                <a:effectLst>
                  <a:outerShdw blurRad="38100" dist="38100" dir="2700000" algn="tl">
                    <a:srgbClr val="C0C0C0"/>
                  </a:outerShdw>
                </a:effectLst>
                <a:latin typeface="Arial" panose="020B0604020202020204" pitchFamily="34" charset="0"/>
              </a:defRPr>
            </a:lvl1pPr>
            <a:lvl2pPr marL="685800" indent="-228600" algn="l">
              <a:spcBef>
                <a:spcPct val="20000"/>
              </a:spcBef>
              <a:buClr>
                <a:schemeClr val="accent2"/>
              </a:buClr>
              <a:buSzPct val="75000"/>
              <a:buFont typeface="Wingdings" panose="05000000000000000000" pitchFamily="2" charset="2"/>
              <a:buChar char="l"/>
              <a:defRPr sz="2400" b="1">
                <a:solidFill>
                  <a:schemeClr val="bg2"/>
                </a:solidFill>
                <a:effectLst>
                  <a:outerShdw blurRad="38100" dist="38100" dir="2700000" algn="tl">
                    <a:srgbClr val="C0C0C0"/>
                  </a:outerShdw>
                </a:effectLst>
                <a:latin typeface="Arial" panose="020B0604020202020204" pitchFamily="34" charset="0"/>
              </a:defRPr>
            </a:lvl2pPr>
            <a:lvl3pPr marL="1143000" indent="-228600" algn="l">
              <a:spcBef>
                <a:spcPct val="20000"/>
              </a:spcBef>
              <a:buClr>
                <a:schemeClr val="accent2"/>
              </a:buClr>
              <a:buSzPct val="75000"/>
              <a:buFont typeface="Wingdings" panose="05000000000000000000" pitchFamily="2" charset="2"/>
              <a:buChar char="l"/>
              <a:defRPr sz="2000" b="1">
                <a:solidFill>
                  <a:schemeClr val="bg2"/>
                </a:solidFill>
                <a:effectLst>
                  <a:outerShdw blurRad="38100" dist="38100" dir="2700000" algn="tl">
                    <a:srgbClr val="C0C0C0"/>
                  </a:outerShdw>
                </a:effectLst>
                <a:latin typeface="Arial" panose="020B0604020202020204" pitchFamily="34" charset="0"/>
              </a:defRPr>
            </a:lvl3pPr>
            <a:lvl4pPr marL="1543050" indent="-171450" algn="l">
              <a:spcBef>
                <a:spcPct val="20000"/>
              </a:spcBef>
              <a:buClr>
                <a:schemeClr val="accent2"/>
              </a:buClr>
              <a:buSzPct val="75000"/>
              <a:buFont typeface="Wingdings" panose="05000000000000000000" pitchFamily="2" charset="2"/>
              <a:buChar char="l"/>
              <a:defRPr sz="2000" b="1">
                <a:solidFill>
                  <a:schemeClr val="bg2"/>
                </a:solidFill>
                <a:effectLst>
                  <a:outerShdw blurRad="38100" dist="38100" dir="2700000" algn="tl">
                    <a:srgbClr val="C0C0C0"/>
                  </a:outerShdw>
                </a:effectLst>
                <a:latin typeface="Arial" panose="020B0604020202020204" pitchFamily="34" charset="0"/>
              </a:defRPr>
            </a:lvl4pPr>
            <a:lvl5pPr marL="2000250" indent="-171450" algn="l">
              <a:spcBef>
                <a:spcPct val="20000"/>
              </a:spcBef>
              <a:buClr>
                <a:schemeClr val="accent2"/>
              </a:buClr>
              <a:buSzPct val="75000"/>
              <a:buFont typeface="Wingdings" panose="05000000000000000000" pitchFamily="2" charset="2"/>
              <a:buChar char="l"/>
              <a:defRPr sz="2000" b="1">
                <a:solidFill>
                  <a:schemeClr val="bg2"/>
                </a:solidFill>
                <a:effectLst>
                  <a:outerShdw blurRad="38100" dist="38100" dir="2700000" algn="tl">
                    <a:srgbClr val="C0C0C0"/>
                  </a:outerShdw>
                </a:effectLst>
                <a:latin typeface="Arial" panose="020B0604020202020204" pitchFamily="34" charset="0"/>
              </a:defRPr>
            </a:lvl5pPr>
            <a:lvl6pPr marL="2457450" indent="-171450" eaLnBrk="0" fontAlgn="base" hangingPunct="0">
              <a:spcBef>
                <a:spcPct val="20000"/>
              </a:spcBef>
              <a:spcAft>
                <a:spcPct val="0"/>
              </a:spcAft>
              <a:buClr>
                <a:schemeClr val="accent2"/>
              </a:buClr>
              <a:buSzPct val="75000"/>
              <a:buFont typeface="Wingdings" panose="05000000000000000000" pitchFamily="2" charset="2"/>
              <a:buChar char="l"/>
              <a:defRPr sz="2000" b="1">
                <a:solidFill>
                  <a:schemeClr val="bg2"/>
                </a:solidFill>
                <a:effectLst>
                  <a:outerShdw blurRad="38100" dist="38100" dir="2700000" algn="tl">
                    <a:srgbClr val="C0C0C0"/>
                  </a:outerShdw>
                </a:effectLst>
                <a:latin typeface="Arial" panose="020B0604020202020204" pitchFamily="34" charset="0"/>
              </a:defRPr>
            </a:lvl6pPr>
            <a:lvl7pPr marL="2914650" indent="-171450" eaLnBrk="0" fontAlgn="base" hangingPunct="0">
              <a:spcBef>
                <a:spcPct val="20000"/>
              </a:spcBef>
              <a:spcAft>
                <a:spcPct val="0"/>
              </a:spcAft>
              <a:buClr>
                <a:schemeClr val="accent2"/>
              </a:buClr>
              <a:buSzPct val="75000"/>
              <a:buFont typeface="Wingdings" panose="05000000000000000000" pitchFamily="2" charset="2"/>
              <a:buChar char="l"/>
              <a:defRPr sz="2000" b="1">
                <a:solidFill>
                  <a:schemeClr val="bg2"/>
                </a:solidFill>
                <a:effectLst>
                  <a:outerShdw blurRad="38100" dist="38100" dir="2700000" algn="tl">
                    <a:srgbClr val="C0C0C0"/>
                  </a:outerShdw>
                </a:effectLst>
                <a:latin typeface="Arial" panose="020B0604020202020204" pitchFamily="34" charset="0"/>
              </a:defRPr>
            </a:lvl7pPr>
            <a:lvl8pPr marL="3371850" indent="-171450" eaLnBrk="0" fontAlgn="base" hangingPunct="0">
              <a:spcBef>
                <a:spcPct val="20000"/>
              </a:spcBef>
              <a:spcAft>
                <a:spcPct val="0"/>
              </a:spcAft>
              <a:buClr>
                <a:schemeClr val="accent2"/>
              </a:buClr>
              <a:buSzPct val="75000"/>
              <a:buFont typeface="Wingdings" panose="05000000000000000000" pitchFamily="2" charset="2"/>
              <a:buChar char="l"/>
              <a:defRPr sz="2000" b="1">
                <a:solidFill>
                  <a:schemeClr val="bg2"/>
                </a:solidFill>
                <a:effectLst>
                  <a:outerShdw blurRad="38100" dist="38100" dir="2700000" algn="tl">
                    <a:srgbClr val="C0C0C0"/>
                  </a:outerShdw>
                </a:effectLst>
                <a:latin typeface="Arial" panose="020B0604020202020204" pitchFamily="34" charset="0"/>
              </a:defRPr>
            </a:lvl8pPr>
            <a:lvl9pPr marL="3829050" indent="-171450" eaLnBrk="0" fontAlgn="base" hangingPunct="0">
              <a:spcBef>
                <a:spcPct val="20000"/>
              </a:spcBef>
              <a:spcAft>
                <a:spcPct val="0"/>
              </a:spcAft>
              <a:buClr>
                <a:schemeClr val="accent2"/>
              </a:buClr>
              <a:buSzPct val="75000"/>
              <a:buFont typeface="Wingdings" panose="05000000000000000000" pitchFamily="2" charset="2"/>
              <a:buChar char="l"/>
              <a:defRPr sz="2000" b="1">
                <a:solidFill>
                  <a:schemeClr val="bg2"/>
                </a:solidFill>
                <a:effectLst>
                  <a:outerShdw blurRad="38100" dist="38100" dir="2700000" algn="tl">
                    <a:srgbClr val="C0C0C0"/>
                  </a:outerShdw>
                </a:effectLst>
                <a:latin typeface="Arial" panose="020B0604020202020204" pitchFamily="34" charset="0"/>
              </a:defRPr>
            </a:lvl9pPr>
          </a:lstStyle>
          <a:p>
            <a:pPr eaLnBrk="1" hangingPunct="1">
              <a:spcBef>
                <a:spcPct val="25000"/>
              </a:spcBef>
              <a:buClr>
                <a:srgbClr val="CC0000"/>
              </a:buClr>
              <a:buFont typeface="Wingdings" panose="05000000000000000000" pitchFamily="2" charset="2"/>
              <a:buBlip>
                <a:blip r:embed="rId3"/>
              </a:buBlip>
              <a:defRPr/>
            </a:pPr>
            <a:r>
              <a:rPr lang="en-US" sz="1600" b="0" smtClean="0">
                <a:solidFill>
                  <a:schemeClr val="tx1"/>
                </a:solidFill>
              </a:rPr>
              <a:t>Basic components</a:t>
            </a:r>
          </a:p>
          <a:p>
            <a:pPr eaLnBrk="1" hangingPunct="1">
              <a:spcBef>
                <a:spcPct val="25000"/>
              </a:spcBef>
              <a:buClr>
                <a:srgbClr val="CC0000"/>
              </a:buClr>
              <a:buFont typeface="Wingdings" panose="05000000000000000000" pitchFamily="2" charset="2"/>
              <a:buBlip>
                <a:blip r:embed="rId3"/>
              </a:buBlip>
              <a:defRPr/>
            </a:pPr>
            <a:r>
              <a:rPr lang="en-US" sz="1600" b="0" smtClean="0">
                <a:solidFill>
                  <a:schemeClr val="tx1"/>
                </a:solidFill>
              </a:rPr>
              <a:t>CVP income statement</a:t>
            </a:r>
          </a:p>
          <a:p>
            <a:pPr eaLnBrk="1" hangingPunct="1">
              <a:spcBef>
                <a:spcPct val="25000"/>
              </a:spcBef>
              <a:buClr>
                <a:srgbClr val="CC0000"/>
              </a:buClr>
              <a:buFont typeface="Wingdings" panose="05000000000000000000" pitchFamily="2" charset="2"/>
              <a:buBlip>
                <a:blip r:embed="rId3"/>
              </a:buBlip>
              <a:defRPr/>
            </a:pPr>
            <a:r>
              <a:rPr lang="en-US" sz="1600" b="0" smtClean="0">
                <a:solidFill>
                  <a:schemeClr val="tx1"/>
                </a:solidFill>
              </a:rPr>
              <a:t>Break-even analysis</a:t>
            </a:r>
          </a:p>
          <a:p>
            <a:pPr eaLnBrk="1" hangingPunct="1">
              <a:spcBef>
                <a:spcPct val="25000"/>
              </a:spcBef>
              <a:buClr>
                <a:srgbClr val="CC0000"/>
              </a:buClr>
              <a:buFont typeface="Wingdings" panose="05000000000000000000" pitchFamily="2" charset="2"/>
              <a:buBlip>
                <a:blip r:embed="rId3"/>
              </a:buBlip>
              <a:defRPr/>
            </a:pPr>
            <a:r>
              <a:rPr lang="en-US" sz="1600" b="0" smtClean="0">
                <a:solidFill>
                  <a:schemeClr val="tx1"/>
                </a:solidFill>
              </a:rPr>
              <a:t>Target net income</a:t>
            </a:r>
          </a:p>
          <a:p>
            <a:pPr eaLnBrk="1" hangingPunct="1">
              <a:spcBef>
                <a:spcPct val="25000"/>
              </a:spcBef>
              <a:buClr>
                <a:srgbClr val="CC0000"/>
              </a:buClr>
              <a:buFont typeface="Wingdings" panose="05000000000000000000" pitchFamily="2" charset="2"/>
              <a:buBlip>
                <a:blip r:embed="rId3"/>
              </a:buBlip>
              <a:defRPr/>
            </a:pPr>
            <a:r>
              <a:rPr lang="en-US" sz="1600" b="0" smtClean="0">
                <a:solidFill>
                  <a:schemeClr val="tx1"/>
                </a:solidFill>
              </a:rPr>
              <a:t>Margin of safety</a:t>
            </a:r>
          </a:p>
          <a:p>
            <a:pPr eaLnBrk="1" hangingPunct="1">
              <a:spcBef>
                <a:spcPct val="25000"/>
              </a:spcBef>
              <a:buClr>
                <a:srgbClr val="CC0000"/>
              </a:buClr>
              <a:buFont typeface="Wingdings" panose="05000000000000000000" pitchFamily="2" charset="2"/>
              <a:buNone/>
              <a:defRPr/>
            </a:pPr>
            <a:endParaRPr lang="en-US" sz="1600" b="0" smtClean="0">
              <a:solidFill>
                <a:schemeClr val="tx1"/>
              </a:solidFill>
            </a:endParaRPr>
          </a:p>
        </p:txBody>
      </p:sp>
    </p:spTree>
  </p:cSld>
  <p:clrMapOvr>
    <a:masterClrMapping/>
  </p:clrMapOvr>
  <p:transition spd="slow"/>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6322" name="Rectangle 2"/>
          <p:cNvSpPr>
            <a:spLocks noGrp="1" noChangeArrowheads="1"/>
          </p:cNvSpPr>
          <p:nvPr>
            <p:ph type="title"/>
          </p:nvPr>
        </p:nvSpPr>
        <p:spPr>
          <a:xfrm>
            <a:off x="533400" y="533400"/>
            <a:ext cx="8077200" cy="560388"/>
          </a:xfrm>
          <a:extLst>
            <a:ext uri="{91240B29-F687-4F45-9708-019B960494DF}">
              <a14:hiddenLine xmlns:a14="http://schemas.microsoft.com/office/drawing/2010/main" xmlns="" w="12700">
                <a:solidFill>
                  <a:srgbClr val="000000"/>
                </a:solidFill>
                <a:miter lim="800000"/>
                <a:headEnd/>
                <a:tailEnd/>
              </a14:hiddenLine>
            </a:ext>
          </a:extLst>
        </p:spPr>
        <p:txBody>
          <a:bodyPr lIns="90488" tIns="44450" rIns="90488" bIns="44450"/>
          <a:lstStyle/>
          <a:p>
            <a:pPr marL="109538"/>
            <a:r>
              <a:rPr lang="en-US" sz="4000" b="1" i="1" smtClean="0"/>
              <a:t>Cost Behavior Analysis</a:t>
            </a:r>
          </a:p>
        </p:txBody>
      </p:sp>
      <p:sp>
        <p:nvSpPr>
          <p:cNvPr id="56323" name="Rectangle 3"/>
          <p:cNvSpPr>
            <a:spLocks noGrp="1" noChangeArrowheads="1"/>
          </p:cNvSpPr>
          <p:nvPr>
            <p:ph type="body" sz="half" idx="1"/>
          </p:nvPr>
        </p:nvSpPr>
        <p:spPr>
          <a:xfrm>
            <a:off x="609600" y="1447800"/>
            <a:ext cx="8229600" cy="4572000"/>
          </a:xfrm>
          <a:solidFill>
            <a:schemeClr val="bg1"/>
          </a:solidFill>
          <a:extLst>
            <a:ext uri="{91240B29-F687-4F45-9708-019B960494DF}">
              <a14:hiddenLine xmlns:a14="http://schemas.microsoft.com/office/drawing/2010/main" xmlns="" w="12700" cap="flat" cmpd="sng">
                <a:solidFill>
                  <a:schemeClr val="tx1"/>
                </a:solidFill>
                <a:prstDash val="solid"/>
                <a:miter lim="800000"/>
                <a:headEnd/>
                <a:tailEnd/>
              </a14:hiddenLine>
            </a:ext>
          </a:extLst>
        </p:spPr>
        <p:txBody>
          <a:bodyPr lIns="90488" tIns="44450" rIns="90488" bIns="44450"/>
          <a:lstStyle/>
          <a:p>
            <a:pPr marL="533400" indent="-533400">
              <a:lnSpc>
                <a:spcPct val="90000"/>
              </a:lnSpc>
              <a:buClrTx/>
              <a:buSzPct val="80000"/>
              <a:buFontTx/>
              <a:buBlip>
                <a:blip r:embed="rId4"/>
              </a:buBlip>
            </a:pPr>
            <a:r>
              <a:rPr lang="en-US" sz="2400" smtClean="0"/>
              <a:t>Cost Behavior Analysis is </a:t>
            </a:r>
          </a:p>
          <a:p>
            <a:pPr marL="533400" indent="-533400">
              <a:lnSpc>
                <a:spcPct val="90000"/>
              </a:lnSpc>
              <a:buClrTx/>
              <a:buSzPct val="80000"/>
              <a:buFontTx/>
              <a:buNone/>
            </a:pPr>
            <a:r>
              <a:rPr lang="en-US" sz="2400" i="1" smtClean="0">
                <a:solidFill>
                  <a:schemeClr val="accent2"/>
                </a:solidFill>
              </a:rPr>
              <a:t>		</a:t>
            </a:r>
            <a:r>
              <a:rPr lang="en-US" sz="2400" i="1" smtClean="0">
                <a:solidFill>
                  <a:srgbClr val="A50021"/>
                </a:solidFill>
              </a:rPr>
              <a:t>the study of how specific costs respond to 	changes in the level of business activity.</a:t>
            </a:r>
          </a:p>
          <a:p>
            <a:pPr marL="533400" indent="-533400" algn="ctr">
              <a:lnSpc>
                <a:spcPct val="90000"/>
              </a:lnSpc>
              <a:buClrTx/>
              <a:buSzPct val="80000"/>
              <a:buFontTx/>
              <a:buNone/>
            </a:pPr>
            <a:endParaRPr lang="en-US" sz="2400" i="1" smtClean="0">
              <a:solidFill>
                <a:srgbClr val="A50021"/>
              </a:solidFill>
            </a:endParaRPr>
          </a:p>
          <a:p>
            <a:pPr marL="533400" indent="-533400">
              <a:lnSpc>
                <a:spcPct val="90000"/>
              </a:lnSpc>
              <a:buClrTx/>
              <a:buSzPct val="80000"/>
              <a:buFontTx/>
              <a:buBlip>
                <a:blip r:embed="rId4"/>
              </a:buBlip>
            </a:pPr>
            <a:r>
              <a:rPr lang="en-US" sz="2400" smtClean="0"/>
              <a:t>Some costs change; others remain the same</a:t>
            </a:r>
          </a:p>
          <a:p>
            <a:pPr marL="533400" indent="-533400">
              <a:lnSpc>
                <a:spcPct val="90000"/>
              </a:lnSpc>
              <a:buClrTx/>
              <a:buSzPct val="80000"/>
              <a:buFontTx/>
              <a:buBlip>
                <a:blip r:embed="rId4"/>
              </a:buBlip>
            </a:pPr>
            <a:endParaRPr lang="en-US" sz="2400" smtClean="0"/>
          </a:p>
          <a:p>
            <a:pPr marL="533400" indent="-533400">
              <a:lnSpc>
                <a:spcPct val="90000"/>
              </a:lnSpc>
              <a:buClrTx/>
              <a:buSzPct val="80000"/>
              <a:buFontTx/>
              <a:buBlip>
                <a:blip r:embed="rId4"/>
              </a:buBlip>
            </a:pPr>
            <a:r>
              <a:rPr lang="en-US" sz="2400" smtClean="0"/>
              <a:t>A knowledge of cost behavior helps management plan operations and decide between alternative courses of action</a:t>
            </a:r>
          </a:p>
          <a:p>
            <a:pPr marL="533400" indent="-533400">
              <a:lnSpc>
                <a:spcPct val="90000"/>
              </a:lnSpc>
              <a:buClrTx/>
              <a:buSzPct val="80000"/>
              <a:buFontTx/>
              <a:buNone/>
            </a:pPr>
            <a:endParaRPr lang="en-US" sz="2400" smtClean="0"/>
          </a:p>
          <a:p>
            <a:pPr marL="533400" indent="-533400">
              <a:lnSpc>
                <a:spcPct val="90000"/>
              </a:lnSpc>
              <a:buClrTx/>
              <a:buSzPct val="80000"/>
              <a:buFontTx/>
              <a:buBlip>
                <a:blip r:embed="rId4"/>
              </a:buBlip>
            </a:pPr>
            <a:r>
              <a:rPr lang="en-US" sz="2400" smtClean="0"/>
              <a:t>Cost behavior analysis applies to all types of entities</a:t>
            </a:r>
          </a:p>
          <a:p>
            <a:pPr marL="533400" indent="-533400">
              <a:lnSpc>
                <a:spcPct val="90000"/>
              </a:lnSpc>
              <a:buClrTx/>
              <a:buSzPct val="80000"/>
              <a:buFontTx/>
              <a:buNone/>
            </a:pPr>
            <a:endParaRPr lang="en-US" sz="2400" smtClean="0">
              <a:solidFill>
                <a:srgbClr val="000000"/>
              </a:solidFill>
            </a:endParaRPr>
          </a:p>
        </p:txBody>
      </p:sp>
    </p:spTree>
  </p:cSld>
  <p:clrMapOvr>
    <a:masterClrMapping/>
  </p:clrMapOvr>
  <p:transition>
    <p:wipe dir="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8370" name="Rectangle 2"/>
          <p:cNvSpPr>
            <a:spLocks noGrp="1" noChangeArrowheads="1"/>
          </p:cNvSpPr>
          <p:nvPr>
            <p:ph type="title"/>
          </p:nvPr>
        </p:nvSpPr>
        <p:spPr>
          <a:xfrm>
            <a:off x="533400" y="228600"/>
            <a:ext cx="8077200" cy="560388"/>
          </a:xfrm>
          <a:extLst>
            <a:ext uri="{91240B29-F687-4F45-9708-019B960494DF}">
              <a14:hiddenLine xmlns:a14="http://schemas.microsoft.com/office/drawing/2010/main" xmlns="" w="12700">
                <a:solidFill>
                  <a:srgbClr val="000000"/>
                </a:solidFill>
                <a:miter lim="800000"/>
                <a:headEnd/>
                <a:tailEnd/>
              </a14:hiddenLine>
            </a:ext>
          </a:extLst>
        </p:spPr>
        <p:txBody>
          <a:bodyPr lIns="90488" tIns="44450" rIns="90488" bIns="44450"/>
          <a:lstStyle/>
          <a:p>
            <a:pPr marL="109538"/>
            <a:r>
              <a:rPr lang="en-US" sz="4000" b="1" i="1" smtClean="0"/>
              <a:t>Cost Behavior Analysis - Continued</a:t>
            </a:r>
          </a:p>
        </p:txBody>
      </p:sp>
      <p:sp>
        <p:nvSpPr>
          <p:cNvPr id="58371" name="Rectangle 3"/>
          <p:cNvSpPr>
            <a:spLocks noGrp="1" noChangeArrowheads="1"/>
          </p:cNvSpPr>
          <p:nvPr>
            <p:ph type="body" sz="half" idx="1"/>
          </p:nvPr>
        </p:nvSpPr>
        <p:spPr>
          <a:xfrm>
            <a:off x="533400" y="1295400"/>
            <a:ext cx="8077200" cy="3733800"/>
          </a:xfrm>
          <a:solidFill>
            <a:schemeClr val="bg1"/>
          </a:solidFill>
          <a:extLst>
            <a:ext uri="{91240B29-F687-4F45-9708-019B960494DF}">
              <a14:hiddenLine xmlns:a14="http://schemas.microsoft.com/office/drawing/2010/main" xmlns="" w="12700" cap="flat" cmpd="sng">
                <a:solidFill>
                  <a:schemeClr val="tx1"/>
                </a:solidFill>
                <a:prstDash val="solid"/>
                <a:miter lim="800000"/>
                <a:headEnd/>
                <a:tailEnd/>
              </a14:hiddenLine>
            </a:ext>
          </a:extLst>
        </p:spPr>
        <p:txBody>
          <a:bodyPr lIns="90488" tIns="44450" rIns="90488" bIns="44450"/>
          <a:lstStyle/>
          <a:p>
            <a:pPr marL="533400" indent="-533400">
              <a:spcBef>
                <a:spcPct val="0"/>
              </a:spcBef>
              <a:buClrTx/>
              <a:buSzPct val="80000"/>
              <a:buFontTx/>
              <a:buBlip>
                <a:blip r:embed="rId5"/>
              </a:buBlip>
            </a:pPr>
            <a:r>
              <a:rPr lang="en-US" sz="2400" smtClean="0"/>
              <a:t>Starting point in cost behavior analysis is                  </a:t>
            </a:r>
            <a:r>
              <a:rPr lang="en-US" sz="2400" smtClean="0">
                <a:solidFill>
                  <a:srgbClr val="A50021"/>
                </a:solidFill>
              </a:rPr>
              <a:t>measuring key business activities</a:t>
            </a:r>
          </a:p>
          <a:p>
            <a:pPr marL="533400" indent="-533400">
              <a:lnSpc>
                <a:spcPct val="80000"/>
              </a:lnSpc>
              <a:buClrTx/>
              <a:buSzPct val="80000"/>
              <a:buFontTx/>
              <a:buBlip>
                <a:blip r:embed="rId5"/>
              </a:buBlip>
            </a:pPr>
            <a:endParaRPr lang="en-US" sz="2400" smtClean="0"/>
          </a:p>
          <a:p>
            <a:pPr marL="533400" indent="-533400">
              <a:lnSpc>
                <a:spcPct val="80000"/>
              </a:lnSpc>
              <a:buClrTx/>
              <a:buSzPct val="80000"/>
              <a:buFontTx/>
              <a:buBlip>
                <a:blip r:embed="rId5"/>
              </a:buBlip>
            </a:pPr>
            <a:r>
              <a:rPr lang="en-US" sz="2400" smtClean="0"/>
              <a:t>Activity levels may be expressed in terms of:</a:t>
            </a:r>
          </a:p>
          <a:p>
            <a:pPr marL="1089025" lvl="1" indent="-457200">
              <a:spcBef>
                <a:spcPct val="35000"/>
              </a:spcBef>
              <a:buFont typeface="Wingdings" panose="05000000000000000000" pitchFamily="2" charset="2"/>
              <a:buNone/>
            </a:pPr>
            <a:r>
              <a:rPr lang="en-US" smtClean="0"/>
              <a:t>	</a:t>
            </a:r>
            <a:r>
              <a:rPr lang="en-US" smtClean="0">
                <a:solidFill>
                  <a:srgbClr val="A50021"/>
                </a:solidFill>
              </a:rPr>
              <a:t>Sales dollars</a:t>
            </a:r>
            <a:r>
              <a:rPr lang="en-US" smtClean="0"/>
              <a:t> (in a retail company)</a:t>
            </a:r>
          </a:p>
          <a:p>
            <a:pPr marL="1089025" lvl="1" indent="-457200">
              <a:spcBef>
                <a:spcPct val="0"/>
              </a:spcBef>
              <a:buFont typeface="Wingdings" panose="05000000000000000000" pitchFamily="2" charset="2"/>
              <a:buNone/>
            </a:pPr>
            <a:r>
              <a:rPr lang="en-US" smtClean="0"/>
              <a:t>	</a:t>
            </a:r>
            <a:r>
              <a:rPr lang="en-US" smtClean="0">
                <a:solidFill>
                  <a:srgbClr val="A50021"/>
                </a:solidFill>
              </a:rPr>
              <a:t>Miles driven</a:t>
            </a:r>
            <a:r>
              <a:rPr lang="en-US" smtClean="0"/>
              <a:t> (in a trucking company)</a:t>
            </a:r>
          </a:p>
          <a:p>
            <a:pPr marL="1089025" lvl="1" indent="-457200">
              <a:spcBef>
                <a:spcPct val="0"/>
              </a:spcBef>
              <a:buFont typeface="Wingdings" panose="05000000000000000000" pitchFamily="2" charset="2"/>
              <a:buNone/>
            </a:pPr>
            <a:r>
              <a:rPr lang="en-US" smtClean="0"/>
              <a:t>	</a:t>
            </a:r>
            <a:r>
              <a:rPr lang="en-US" smtClean="0">
                <a:solidFill>
                  <a:srgbClr val="A50021"/>
                </a:solidFill>
              </a:rPr>
              <a:t>Room occupancy</a:t>
            </a:r>
            <a:r>
              <a:rPr lang="en-US" smtClean="0"/>
              <a:t> (in a hotel)</a:t>
            </a:r>
          </a:p>
          <a:p>
            <a:pPr marL="1089025" lvl="1" indent="-457200">
              <a:spcBef>
                <a:spcPct val="0"/>
              </a:spcBef>
              <a:buFont typeface="Wingdings" panose="05000000000000000000" pitchFamily="2" charset="2"/>
              <a:buNone/>
            </a:pPr>
            <a:r>
              <a:rPr lang="en-US" smtClean="0"/>
              <a:t>	</a:t>
            </a:r>
            <a:r>
              <a:rPr lang="en-US" smtClean="0">
                <a:solidFill>
                  <a:srgbClr val="A50021"/>
                </a:solidFill>
              </a:rPr>
              <a:t>Dance classes taught</a:t>
            </a:r>
            <a:r>
              <a:rPr lang="en-US" smtClean="0"/>
              <a:t> (by a dance studio)</a:t>
            </a:r>
            <a:endParaRPr lang="en-US" i="1" smtClean="0">
              <a:solidFill>
                <a:srgbClr val="A50021"/>
              </a:solidFill>
            </a:endParaRPr>
          </a:p>
          <a:p>
            <a:pPr marL="533400" indent="-533400">
              <a:lnSpc>
                <a:spcPct val="80000"/>
              </a:lnSpc>
              <a:buClrTx/>
              <a:buSzPct val="80000"/>
              <a:buFontTx/>
              <a:buBlip>
                <a:blip r:embed="rId5"/>
              </a:buBlip>
            </a:pPr>
            <a:endParaRPr lang="en-US" sz="2400" smtClean="0"/>
          </a:p>
          <a:p>
            <a:pPr marL="533400" indent="-533400">
              <a:lnSpc>
                <a:spcPct val="80000"/>
              </a:lnSpc>
              <a:spcBef>
                <a:spcPct val="0"/>
              </a:spcBef>
              <a:buClrTx/>
              <a:buSzPct val="80000"/>
              <a:buFontTx/>
              <a:buBlip>
                <a:blip r:embed="rId5"/>
              </a:buBlip>
            </a:pPr>
            <a:r>
              <a:rPr lang="en-US" sz="2400" smtClean="0"/>
              <a:t>Many companies use more </a:t>
            </a:r>
          </a:p>
          <a:p>
            <a:pPr marL="533400" indent="-533400">
              <a:lnSpc>
                <a:spcPct val="80000"/>
              </a:lnSpc>
              <a:spcBef>
                <a:spcPct val="15000"/>
              </a:spcBef>
              <a:buClrTx/>
              <a:buSzPct val="80000"/>
              <a:buFontTx/>
              <a:buNone/>
            </a:pPr>
            <a:r>
              <a:rPr lang="en-US" sz="2400" smtClean="0"/>
              <a:t>	than one measurement base</a:t>
            </a:r>
          </a:p>
        </p:txBody>
      </p:sp>
      <p:pic>
        <p:nvPicPr>
          <p:cNvPr id="58372" name="Picture 4" descr="BD06663_"/>
          <p:cNvPicPr>
            <a:picLocks noGrp="1" noChangeAspect="1" noChangeArrowheads="1"/>
          </p:cNvPicPr>
          <p:nvPr>
            <p:ph sz="half" idx="2"/>
          </p:nvPr>
        </p:nvPicPr>
        <p:blipFill>
          <a:blip r:embed="rId6" cstate="print">
            <a:extLst>
              <a:ext uri="{28A0092B-C50C-407E-A947-70E740481C1C}">
                <a14:useLocalDpi xmlns:a14="http://schemas.microsoft.com/office/drawing/2010/main" xmlns="" val="0"/>
              </a:ext>
            </a:extLst>
          </a:blip>
          <a:srcRect/>
          <a:stretch>
            <a:fillRect/>
          </a:stretch>
        </p:blipFill>
        <p:spPr>
          <a:xfrm>
            <a:off x="6781800" y="4343400"/>
            <a:ext cx="1928813" cy="1673225"/>
          </a:xfrm>
          <a:noFill/>
          <a:extLst>
            <a:ext uri="{AF507438-7753-43E0-B8FC-AC1667EBCBE1}">
              <a14:hiddenEffects xmlns:a14="http://schemas.microsoft.com/office/drawing/2010/main" xmlns="">
                <a:effectLst>
                  <a:outerShdw dist="35921" dir="2700000" algn="ctr" rotWithShape="0">
                    <a:srgbClr val="808080"/>
                  </a:outerShdw>
                </a:effectLst>
              </a14:hiddenEffects>
            </a:ext>
          </a:extLst>
        </p:spPr>
      </p:pic>
      <p:sp>
        <p:nvSpPr>
          <p:cNvPr id="58373" name="Text Box 6"/>
          <p:cNvSpPr txBox="1">
            <a:spLocks noChangeArrowheads="1"/>
          </p:cNvSpPr>
          <p:nvPr/>
        </p:nvSpPr>
        <p:spPr bwMode="auto">
          <a:xfrm>
            <a:off x="6537325" y="6289675"/>
            <a:ext cx="18415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cap="sq">
                <a:solidFill>
                  <a:schemeClr val="tx1"/>
                </a:solidFill>
                <a:miter lim="800000"/>
                <a:headEnd type="none" w="sm" len="sm"/>
                <a:tailEnd type="none" w="sm" len="sm"/>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p>
        </p:txBody>
      </p:sp>
    </p:spTree>
  </p:cSld>
  <p:clrMapOvr>
    <a:overrideClrMapping bg1="lt1" tx1="dk1" bg2="lt2" tx2="dk2" accent1="accent1" accent2="accent2" accent3="accent3" accent4="accent4" accent5="accent5" accent6="accent6" hlink="hlink" folHlink="folHlink"/>
  </p:clrMapOvr>
  <p:transition>
    <p:wipe dir="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a:xfrm>
            <a:off x="533400" y="304800"/>
            <a:ext cx="8077200" cy="560388"/>
          </a:xfrm>
          <a:extLst>
            <a:ext uri="{91240B29-F687-4F45-9708-019B960494DF}">
              <a14:hiddenLine xmlns:a14="http://schemas.microsoft.com/office/drawing/2010/main" xmlns="" w="12700">
                <a:solidFill>
                  <a:srgbClr val="000000"/>
                </a:solidFill>
                <a:miter lim="800000"/>
                <a:headEnd/>
                <a:tailEnd/>
              </a14:hiddenLine>
            </a:ext>
          </a:extLst>
        </p:spPr>
        <p:txBody>
          <a:bodyPr lIns="90488" tIns="44450" rIns="90488" bIns="44450"/>
          <a:lstStyle/>
          <a:p>
            <a:pPr marL="109538"/>
            <a:r>
              <a:rPr lang="en-US" sz="4000" b="1" i="1" smtClean="0"/>
              <a:t>Cost Behavior Analysis - Continued</a:t>
            </a:r>
          </a:p>
        </p:txBody>
      </p:sp>
      <p:sp>
        <p:nvSpPr>
          <p:cNvPr id="692227" name="Rectangle 3"/>
          <p:cNvSpPr>
            <a:spLocks noGrp="1" noChangeArrowheads="1"/>
          </p:cNvSpPr>
          <p:nvPr>
            <p:ph type="body" sz="half" idx="1"/>
          </p:nvPr>
        </p:nvSpPr>
        <p:spPr>
          <a:xfrm>
            <a:off x="533400" y="1066800"/>
            <a:ext cx="8153400" cy="5181600"/>
          </a:xfrm>
          <a:solidFill>
            <a:schemeClr val="bg1"/>
          </a:solidFill>
          <a:extLst>
            <a:ext uri="{91240B29-F687-4F45-9708-019B960494DF}">
              <a14:hiddenLine xmlns:a14="http://schemas.microsoft.com/office/drawing/2010/main" xmlns="" w="12700" cap="flat" cmpd="sng">
                <a:solidFill>
                  <a:schemeClr val="tx1"/>
                </a:solidFill>
                <a:prstDash val="solid"/>
                <a:miter lim="800000"/>
                <a:headEnd/>
                <a:tailEnd/>
              </a14:hiddenLine>
            </a:ext>
          </a:extLst>
        </p:spPr>
        <p:txBody>
          <a:bodyPr lIns="90488" tIns="44450" rIns="90488" bIns="44450"/>
          <a:lstStyle/>
          <a:p>
            <a:pPr marL="533400" indent="-533400">
              <a:lnSpc>
                <a:spcPct val="90000"/>
              </a:lnSpc>
              <a:spcBef>
                <a:spcPct val="0"/>
              </a:spcBef>
              <a:buClrTx/>
              <a:buSzPct val="80000"/>
              <a:buFontTx/>
              <a:buBlip>
                <a:blip r:embed="rId5"/>
              </a:buBlip>
            </a:pPr>
            <a:r>
              <a:rPr lang="en-US" sz="2400" smtClean="0"/>
              <a:t>For an activity level to be useful: </a:t>
            </a:r>
          </a:p>
          <a:p>
            <a:pPr marL="533400" indent="-533400">
              <a:lnSpc>
                <a:spcPct val="90000"/>
              </a:lnSpc>
              <a:spcBef>
                <a:spcPct val="40000"/>
              </a:spcBef>
              <a:buClr>
                <a:srgbClr val="FF0000"/>
              </a:buClr>
              <a:buFont typeface="Wingdings" panose="05000000000000000000" pitchFamily="2" charset="2"/>
              <a:buNone/>
            </a:pPr>
            <a:r>
              <a:rPr lang="en-US" sz="2400" i="1" smtClean="0">
                <a:solidFill>
                  <a:srgbClr val="FF0000"/>
                </a:solidFill>
              </a:rPr>
              <a:t>		</a:t>
            </a:r>
            <a:r>
              <a:rPr lang="en-US" sz="2400" i="1" smtClean="0">
                <a:solidFill>
                  <a:srgbClr val="A50021"/>
                </a:solidFill>
              </a:rPr>
              <a:t>Changes in the level or volume of activity 	should be correlated with changes in costs</a:t>
            </a:r>
            <a:endParaRPr lang="en-US" sz="2400" smtClean="0">
              <a:solidFill>
                <a:srgbClr val="A50021"/>
              </a:solidFill>
            </a:endParaRPr>
          </a:p>
          <a:p>
            <a:pPr marL="533400" indent="-533400">
              <a:lnSpc>
                <a:spcPct val="90000"/>
              </a:lnSpc>
              <a:buClrTx/>
              <a:buSzPct val="80000"/>
              <a:buFontTx/>
              <a:buNone/>
            </a:pPr>
            <a:endParaRPr lang="en-US" sz="2400" smtClean="0">
              <a:solidFill>
                <a:srgbClr val="A50021"/>
              </a:solidFill>
            </a:endParaRPr>
          </a:p>
          <a:p>
            <a:pPr marL="533400" indent="-533400">
              <a:lnSpc>
                <a:spcPct val="90000"/>
              </a:lnSpc>
              <a:spcBef>
                <a:spcPct val="0"/>
              </a:spcBef>
              <a:buClrTx/>
              <a:buSzPct val="80000"/>
              <a:buFontTx/>
              <a:buBlip>
                <a:blip r:embed="rId5"/>
              </a:buBlip>
            </a:pPr>
            <a:r>
              <a:rPr lang="en-US" sz="2400" smtClean="0"/>
              <a:t>The activity level selected is called the</a:t>
            </a:r>
          </a:p>
          <a:p>
            <a:pPr marL="533400" indent="-533400" algn="ctr">
              <a:lnSpc>
                <a:spcPct val="90000"/>
              </a:lnSpc>
              <a:spcBef>
                <a:spcPct val="10000"/>
              </a:spcBef>
              <a:buClrTx/>
              <a:buSzPct val="80000"/>
              <a:buFontTx/>
              <a:buNone/>
            </a:pPr>
            <a:r>
              <a:rPr lang="en-US" sz="2400" i="1" smtClean="0">
                <a:solidFill>
                  <a:srgbClr val="003399"/>
                </a:solidFill>
              </a:rPr>
              <a:t>activity or volume index</a:t>
            </a:r>
          </a:p>
          <a:p>
            <a:pPr marL="533400" indent="-533400">
              <a:lnSpc>
                <a:spcPct val="90000"/>
              </a:lnSpc>
              <a:buClrTx/>
              <a:buSzPct val="80000"/>
              <a:buFontTx/>
              <a:buNone/>
            </a:pPr>
            <a:endParaRPr lang="en-US" sz="2400" smtClean="0"/>
          </a:p>
          <a:p>
            <a:pPr marL="533400" indent="-533400">
              <a:lnSpc>
                <a:spcPct val="80000"/>
              </a:lnSpc>
              <a:spcBef>
                <a:spcPct val="0"/>
              </a:spcBef>
              <a:buClr>
                <a:srgbClr val="FF0000"/>
              </a:buClr>
              <a:buFont typeface="Wingdings" panose="05000000000000000000" pitchFamily="2" charset="2"/>
              <a:buBlip>
                <a:blip r:embed="rId5"/>
              </a:buBlip>
            </a:pPr>
            <a:r>
              <a:rPr lang="en-US" sz="2400" smtClean="0"/>
              <a:t>The activity index:</a:t>
            </a:r>
            <a:endParaRPr lang="en-US" sz="2400" i="1" smtClean="0">
              <a:solidFill>
                <a:schemeClr val="accent2"/>
              </a:solidFill>
            </a:endParaRPr>
          </a:p>
          <a:p>
            <a:pPr marL="1089025" lvl="1" indent="-457200">
              <a:lnSpc>
                <a:spcPct val="90000"/>
              </a:lnSpc>
              <a:spcBef>
                <a:spcPct val="25000"/>
              </a:spcBef>
              <a:buFont typeface="Wingdings" panose="05000000000000000000" pitchFamily="2" charset="2"/>
              <a:buNone/>
            </a:pPr>
            <a:r>
              <a:rPr lang="en-US" smtClean="0"/>
              <a:t>	Identifies the activity that causes changes in 	the behavior of costs</a:t>
            </a:r>
          </a:p>
          <a:p>
            <a:pPr marL="1089025" lvl="1" indent="-457200">
              <a:lnSpc>
                <a:spcPct val="90000"/>
              </a:lnSpc>
              <a:spcBef>
                <a:spcPct val="25000"/>
              </a:spcBef>
              <a:buFont typeface="Wingdings" panose="05000000000000000000" pitchFamily="2" charset="2"/>
              <a:buNone/>
            </a:pPr>
            <a:r>
              <a:rPr lang="en-US" smtClean="0"/>
              <a:t>	Allows costs to be classified according to their 	response to changes in activity as either:</a:t>
            </a:r>
          </a:p>
          <a:p>
            <a:pPr marL="1089025" lvl="1" indent="-457200">
              <a:lnSpc>
                <a:spcPct val="90000"/>
              </a:lnSpc>
              <a:spcBef>
                <a:spcPct val="40000"/>
              </a:spcBef>
              <a:buFont typeface="Wingdings" panose="05000000000000000000" pitchFamily="2" charset="2"/>
              <a:buNone/>
            </a:pPr>
            <a:r>
              <a:rPr lang="en-US" smtClean="0">
                <a:solidFill>
                  <a:srgbClr val="A50021"/>
                </a:solidFill>
              </a:rPr>
              <a:t>Variable Costs     Fixed Costs     Mixed Costs</a:t>
            </a:r>
            <a:endParaRPr lang="en-US" sz="2000" smtClean="0">
              <a:solidFill>
                <a:srgbClr val="A50021"/>
              </a:solidFill>
            </a:endParaRPr>
          </a:p>
        </p:txBody>
      </p:sp>
    </p:spTree>
  </p:cSld>
  <p:clrMapOvr>
    <a:overrideClrMapping bg1="lt1" tx1="dk1" bg2="lt2" tx2="dk2" accent1="accent1" accent2="accent2" accent3="accent3" accent4="accent4" accent5="accent5" accent6="accent6" hlink="hlink" folHlink="folHlink"/>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nodeType="afterEffect">
                                  <p:stCondLst>
                                    <p:cond delay="500"/>
                                  </p:stCondLst>
                                  <p:childTnLst>
                                    <p:set>
                                      <p:cBhvr>
                                        <p:cTn id="6" dur="1" fill="hold">
                                          <p:stCondLst>
                                            <p:cond delay="0"/>
                                          </p:stCondLst>
                                        </p:cTn>
                                        <p:tgtEl>
                                          <p:spTgt spid="692227">
                                            <p:txEl>
                                              <p:pRg st="0" end="0"/>
                                            </p:txEl>
                                          </p:spTgt>
                                        </p:tgtEl>
                                        <p:attrNameLst>
                                          <p:attrName>style.visibility</p:attrName>
                                        </p:attrNameLst>
                                      </p:cBhvr>
                                      <p:to>
                                        <p:strVal val="visible"/>
                                      </p:to>
                                    </p:set>
                                  </p:childTnLst>
                                </p:cTn>
                              </p:par>
                            </p:childTnLst>
                          </p:cTn>
                        </p:par>
                        <p:par>
                          <p:cTn id="7" fill="hold" nodeType="afterGroup">
                            <p:stCondLst>
                              <p:cond delay="500"/>
                            </p:stCondLst>
                            <p:childTnLst>
                              <p:par>
                                <p:cTn id="8" presetID="2" presetClass="entr" presetSubtype="8" fill="hold" nodeType="afterEffect">
                                  <p:stCondLst>
                                    <p:cond delay="500"/>
                                  </p:stCondLst>
                                  <p:childTnLst>
                                    <p:set>
                                      <p:cBhvr>
                                        <p:cTn id="9" dur="1" fill="hold">
                                          <p:stCondLst>
                                            <p:cond delay="0"/>
                                          </p:stCondLst>
                                        </p:cTn>
                                        <p:tgtEl>
                                          <p:spTgt spid="692227">
                                            <p:txEl>
                                              <p:pRg st="1" end="1"/>
                                            </p:txEl>
                                          </p:spTgt>
                                        </p:tgtEl>
                                        <p:attrNameLst>
                                          <p:attrName>style.visibility</p:attrName>
                                        </p:attrNameLst>
                                      </p:cBhvr>
                                      <p:to>
                                        <p:strVal val="visible"/>
                                      </p:to>
                                    </p:set>
                                    <p:anim calcmode="lin" valueType="num">
                                      <p:cBhvr additive="base">
                                        <p:cTn id="10" dur="500" fill="hold"/>
                                        <p:tgtEl>
                                          <p:spTgt spid="692227">
                                            <p:txEl>
                                              <p:pRg st="1" end="1"/>
                                            </p:txEl>
                                          </p:spTgt>
                                        </p:tgtEl>
                                        <p:attrNameLst>
                                          <p:attrName>ppt_x</p:attrName>
                                        </p:attrNameLst>
                                      </p:cBhvr>
                                      <p:tavLst>
                                        <p:tav tm="0">
                                          <p:val>
                                            <p:strVal val="0-#ppt_w/2"/>
                                          </p:val>
                                        </p:tav>
                                        <p:tav tm="100000">
                                          <p:val>
                                            <p:strVal val="#ppt_x"/>
                                          </p:val>
                                        </p:tav>
                                      </p:tavLst>
                                    </p:anim>
                                    <p:anim calcmode="lin" valueType="num">
                                      <p:cBhvr additive="base">
                                        <p:cTn id="11" dur="500" fill="hold"/>
                                        <p:tgtEl>
                                          <p:spTgt spid="692227">
                                            <p:txEl>
                                              <p:pRg st="1" end="1"/>
                                            </p:txEl>
                                          </p:spTgt>
                                        </p:tgtEl>
                                        <p:attrNameLst>
                                          <p:attrName>ppt_y</p:attrName>
                                        </p:attrNameLst>
                                      </p:cBhvr>
                                      <p:tavLst>
                                        <p:tav tm="0">
                                          <p:val>
                                            <p:strVal val="#ppt_y"/>
                                          </p:val>
                                        </p:tav>
                                        <p:tav tm="100000">
                                          <p:val>
                                            <p:strVal val="#ppt_y"/>
                                          </p:val>
                                        </p:tav>
                                      </p:tavLst>
                                    </p:anim>
                                  </p:childTnLst>
                                </p:cTn>
                              </p:par>
                            </p:childTnLst>
                          </p:cTn>
                        </p:par>
                        <p:par>
                          <p:cTn id="12" fill="hold" nodeType="afterGroup">
                            <p:stCondLst>
                              <p:cond delay="1500"/>
                            </p:stCondLst>
                            <p:childTnLst>
                              <p:par>
                                <p:cTn id="13" presetID="1" presetClass="entr" presetSubtype="0" fill="hold" nodeType="afterEffect">
                                  <p:stCondLst>
                                    <p:cond delay="1500"/>
                                  </p:stCondLst>
                                  <p:childTnLst>
                                    <p:set>
                                      <p:cBhvr>
                                        <p:cTn id="14" dur="1" fill="hold">
                                          <p:stCondLst>
                                            <p:cond delay="0"/>
                                          </p:stCondLst>
                                        </p:cTn>
                                        <p:tgtEl>
                                          <p:spTgt spid="692227">
                                            <p:txEl>
                                              <p:pRg st="3" end="3"/>
                                            </p:txEl>
                                          </p:spTgt>
                                        </p:tgtEl>
                                        <p:attrNameLst>
                                          <p:attrName>style.visibility</p:attrName>
                                        </p:attrNameLst>
                                      </p:cBhvr>
                                      <p:to>
                                        <p:strVal val="visible"/>
                                      </p:to>
                                    </p:set>
                                  </p:childTnLst>
                                </p:cTn>
                              </p:par>
                            </p:childTnLst>
                          </p:cTn>
                        </p:par>
                        <p:par>
                          <p:cTn id="15" fill="hold" nodeType="afterGroup">
                            <p:stCondLst>
                              <p:cond delay="3000"/>
                            </p:stCondLst>
                            <p:childTnLst>
                              <p:par>
                                <p:cTn id="16" presetID="2" presetClass="entr" presetSubtype="2" fill="hold" nodeType="afterEffect">
                                  <p:stCondLst>
                                    <p:cond delay="500"/>
                                  </p:stCondLst>
                                  <p:childTnLst>
                                    <p:set>
                                      <p:cBhvr>
                                        <p:cTn id="17" dur="1" fill="hold">
                                          <p:stCondLst>
                                            <p:cond delay="0"/>
                                          </p:stCondLst>
                                        </p:cTn>
                                        <p:tgtEl>
                                          <p:spTgt spid="692227">
                                            <p:txEl>
                                              <p:pRg st="4" end="4"/>
                                            </p:txEl>
                                          </p:spTgt>
                                        </p:tgtEl>
                                        <p:attrNameLst>
                                          <p:attrName>style.visibility</p:attrName>
                                        </p:attrNameLst>
                                      </p:cBhvr>
                                      <p:to>
                                        <p:strVal val="visible"/>
                                      </p:to>
                                    </p:set>
                                    <p:anim calcmode="lin" valueType="num">
                                      <p:cBhvr additive="base">
                                        <p:cTn id="18" dur="500" fill="hold"/>
                                        <p:tgtEl>
                                          <p:spTgt spid="692227">
                                            <p:txEl>
                                              <p:pRg st="4" end="4"/>
                                            </p:txEl>
                                          </p:spTgt>
                                        </p:tgtEl>
                                        <p:attrNameLst>
                                          <p:attrName>ppt_x</p:attrName>
                                        </p:attrNameLst>
                                      </p:cBhvr>
                                      <p:tavLst>
                                        <p:tav tm="0">
                                          <p:val>
                                            <p:strVal val="1+#ppt_w/2"/>
                                          </p:val>
                                        </p:tav>
                                        <p:tav tm="100000">
                                          <p:val>
                                            <p:strVal val="#ppt_x"/>
                                          </p:val>
                                        </p:tav>
                                      </p:tavLst>
                                    </p:anim>
                                    <p:anim calcmode="lin" valueType="num">
                                      <p:cBhvr additive="base">
                                        <p:cTn id="19" dur="500" fill="hold"/>
                                        <p:tgtEl>
                                          <p:spTgt spid="692227">
                                            <p:txEl>
                                              <p:pRg st="4" end="4"/>
                                            </p:txEl>
                                          </p:spTgt>
                                        </p:tgtEl>
                                        <p:attrNameLst>
                                          <p:attrName>ppt_y</p:attrName>
                                        </p:attrNameLst>
                                      </p:cBhvr>
                                      <p:tavLst>
                                        <p:tav tm="0">
                                          <p:val>
                                            <p:strVal val="#ppt_y"/>
                                          </p:val>
                                        </p:tav>
                                        <p:tav tm="100000">
                                          <p:val>
                                            <p:strVal val="#ppt_y"/>
                                          </p:val>
                                        </p:tav>
                                      </p:tavLst>
                                    </p:anim>
                                  </p:childTnLst>
                                </p:cTn>
                              </p:par>
                            </p:childTnLst>
                          </p:cTn>
                        </p:par>
                        <p:par>
                          <p:cTn id="20" fill="hold" nodeType="afterGroup">
                            <p:stCondLst>
                              <p:cond delay="4000"/>
                            </p:stCondLst>
                            <p:childTnLst>
                              <p:par>
                                <p:cTn id="21" presetID="1" presetClass="entr" presetSubtype="0" fill="hold" nodeType="afterEffect">
                                  <p:stCondLst>
                                    <p:cond delay="1500"/>
                                  </p:stCondLst>
                                  <p:childTnLst>
                                    <p:set>
                                      <p:cBhvr>
                                        <p:cTn id="22" dur="1" fill="hold">
                                          <p:stCondLst>
                                            <p:cond delay="0"/>
                                          </p:stCondLst>
                                        </p:cTn>
                                        <p:tgtEl>
                                          <p:spTgt spid="692227">
                                            <p:txEl>
                                              <p:pRg st="6" end="6"/>
                                            </p:txEl>
                                          </p:spTgt>
                                        </p:tgtEl>
                                        <p:attrNameLst>
                                          <p:attrName>style.visibility</p:attrName>
                                        </p:attrNameLst>
                                      </p:cBhvr>
                                      <p:to>
                                        <p:strVal val="visible"/>
                                      </p:to>
                                    </p:set>
                                  </p:childTnLst>
                                </p:cTn>
                              </p:par>
                            </p:childTnLst>
                          </p:cTn>
                        </p:par>
                        <p:par>
                          <p:cTn id="23" fill="hold" nodeType="afterGroup">
                            <p:stCondLst>
                              <p:cond delay="5500"/>
                            </p:stCondLst>
                            <p:childTnLst>
                              <p:par>
                                <p:cTn id="24" presetID="2" presetClass="entr" presetSubtype="8" fill="hold" nodeType="afterEffect">
                                  <p:stCondLst>
                                    <p:cond delay="1500"/>
                                  </p:stCondLst>
                                  <p:childTnLst>
                                    <p:set>
                                      <p:cBhvr>
                                        <p:cTn id="25" dur="1" fill="hold">
                                          <p:stCondLst>
                                            <p:cond delay="0"/>
                                          </p:stCondLst>
                                        </p:cTn>
                                        <p:tgtEl>
                                          <p:spTgt spid="692227">
                                            <p:txEl>
                                              <p:pRg st="7" end="7"/>
                                            </p:txEl>
                                          </p:spTgt>
                                        </p:tgtEl>
                                        <p:attrNameLst>
                                          <p:attrName>style.visibility</p:attrName>
                                        </p:attrNameLst>
                                      </p:cBhvr>
                                      <p:to>
                                        <p:strVal val="visible"/>
                                      </p:to>
                                    </p:set>
                                    <p:anim calcmode="lin" valueType="num">
                                      <p:cBhvr additive="base">
                                        <p:cTn id="26" dur="500" fill="hold"/>
                                        <p:tgtEl>
                                          <p:spTgt spid="692227">
                                            <p:txEl>
                                              <p:pRg st="7" end="7"/>
                                            </p:txEl>
                                          </p:spTgt>
                                        </p:tgtEl>
                                        <p:attrNameLst>
                                          <p:attrName>ppt_x</p:attrName>
                                        </p:attrNameLst>
                                      </p:cBhvr>
                                      <p:tavLst>
                                        <p:tav tm="0">
                                          <p:val>
                                            <p:strVal val="0-#ppt_w/2"/>
                                          </p:val>
                                        </p:tav>
                                        <p:tav tm="100000">
                                          <p:val>
                                            <p:strVal val="#ppt_x"/>
                                          </p:val>
                                        </p:tav>
                                      </p:tavLst>
                                    </p:anim>
                                    <p:anim calcmode="lin" valueType="num">
                                      <p:cBhvr additive="base">
                                        <p:cTn id="27" dur="500" fill="hold"/>
                                        <p:tgtEl>
                                          <p:spTgt spid="692227">
                                            <p:txEl>
                                              <p:pRg st="7" end="7"/>
                                            </p:txEl>
                                          </p:spTgt>
                                        </p:tgtEl>
                                        <p:attrNameLst>
                                          <p:attrName>ppt_y</p:attrName>
                                        </p:attrNameLst>
                                      </p:cBhvr>
                                      <p:tavLst>
                                        <p:tav tm="0">
                                          <p:val>
                                            <p:strVal val="#ppt_y"/>
                                          </p:val>
                                        </p:tav>
                                        <p:tav tm="100000">
                                          <p:val>
                                            <p:strVal val="#ppt_y"/>
                                          </p:val>
                                        </p:tav>
                                      </p:tavLst>
                                    </p:anim>
                                  </p:childTnLst>
                                </p:cTn>
                              </p:par>
                            </p:childTnLst>
                          </p:cTn>
                        </p:par>
                        <p:par>
                          <p:cTn id="28" fill="hold" nodeType="afterGroup">
                            <p:stCondLst>
                              <p:cond delay="7500"/>
                            </p:stCondLst>
                            <p:childTnLst>
                              <p:par>
                                <p:cTn id="29" presetID="2" presetClass="entr" presetSubtype="2" fill="hold" nodeType="afterEffect">
                                  <p:stCondLst>
                                    <p:cond delay="1500"/>
                                  </p:stCondLst>
                                  <p:childTnLst>
                                    <p:set>
                                      <p:cBhvr>
                                        <p:cTn id="30" dur="1" fill="hold">
                                          <p:stCondLst>
                                            <p:cond delay="0"/>
                                          </p:stCondLst>
                                        </p:cTn>
                                        <p:tgtEl>
                                          <p:spTgt spid="692227">
                                            <p:txEl>
                                              <p:pRg st="8" end="8"/>
                                            </p:txEl>
                                          </p:spTgt>
                                        </p:tgtEl>
                                        <p:attrNameLst>
                                          <p:attrName>style.visibility</p:attrName>
                                        </p:attrNameLst>
                                      </p:cBhvr>
                                      <p:to>
                                        <p:strVal val="visible"/>
                                      </p:to>
                                    </p:set>
                                    <p:anim calcmode="lin" valueType="num">
                                      <p:cBhvr additive="base">
                                        <p:cTn id="31" dur="500" fill="hold"/>
                                        <p:tgtEl>
                                          <p:spTgt spid="692227">
                                            <p:txEl>
                                              <p:pRg st="8" end="8"/>
                                            </p:txEl>
                                          </p:spTgt>
                                        </p:tgtEl>
                                        <p:attrNameLst>
                                          <p:attrName>ppt_x</p:attrName>
                                        </p:attrNameLst>
                                      </p:cBhvr>
                                      <p:tavLst>
                                        <p:tav tm="0">
                                          <p:val>
                                            <p:strVal val="1+#ppt_w/2"/>
                                          </p:val>
                                        </p:tav>
                                        <p:tav tm="100000">
                                          <p:val>
                                            <p:strVal val="#ppt_x"/>
                                          </p:val>
                                        </p:tav>
                                      </p:tavLst>
                                    </p:anim>
                                    <p:anim calcmode="lin" valueType="num">
                                      <p:cBhvr additive="base">
                                        <p:cTn id="32" dur="500" fill="hold"/>
                                        <p:tgtEl>
                                          <p:spTgt spid="692227">
                                            <p:txEl>
                                              <p:pRg st="8" end="8"/>
                                            </p:txEl>
                                          </p:spTgt>
                                        </p:tgtEl>
                                        <p:attrNameLst>
                                          <p:attrName>ppt_y</p:attrName>
                                        </p:attrNameLst>
                                      </p:cBhvr>
                                      <p:tavLst>
                                        <p:tav tm="0">
                                          <p:val>
                                            <p:strVal val="#ppt_y"/>
                                          </p:val>
                                        </p:tav>
                                        <p:tav tm="100000">
                                          <p:val>
                                            <p:strVal val="#ppt_y"/>
                                          </p:val>
                                        </p:tav>
                                      </p:tavLst>
                                    </p:anim>
                                  </p:childTnLst>
                                </p:cTn>
                              </p:par>
                            </p:childTnLst>
                          </p:cTn>
                        </p:par>
                        <p:par>
                          <p:cTn id="33" fill="hold" nodeType="afterGroup">
                            <p:stCondLst>
                              <p:cond delay="9500"/>
                            </p:stCondLst>
                            <p:childTnLst>
                              <p:par>
                                <p:cTn id="34" presetID="2" presetClass="entr" presetSubtype="4" fill="hold" nodeType="afterEffect">
                                  <p:stCondLst>
                                    <p:cond delay="1500"/>
                                  </p:stCondLst>
                                  <p:childTnLst>
                                    <p:set>
                                      <p:cBhvr>
                                        <p:cTn id="35" dur="1" fill="hold">
                                          <p:stCondLst>
                                            <p:cond delay="0"/>
                                          </p:stCondLst>
                                        </p:cTn>
                                        <p:tgtEl>
                                          <p:spTgt spid="692227">
                                            <p:txEl>
                                              <p:pRg st="9" end="9"/>
                                            </p:txEl>
                                          </p:spTgt>
                                        </p:tgtEl>
                                        <p:attrNameLst>
                                          <p:attrName>style.visibility</p:attrName>
                                        </p:attrNameLst>
                                      </p:cBhvr>
                                      <p:to>
                                        <p:strVal val="visible"/>
                                      </p:to>
                                    </p:set>
                                    <p:anim calcmode="lin" valueType="num">
                                      <p:cBhvr additive="base">
                                        <p:cTn id="36" dur="500" fill="hold"/>
                                        <p:tgtEl>
                                          <p:spTgt spid="692227">
                                            <p:txEl>
                                              <p:pRg st="9" end="9"/>
                                            </p:txEl>
                                          </p:spTgt>
                                        </p:tgtEl>
                                        <p:attrNameLst>
                                          <p:attrName>ppt_x</p:attrName>
                                        </p:attrNameLst>
                                      </p:cBhvr>
                                      <p:tavLst>
                                        <p:tav tm="0">
                                          <p:val>
                                            <p:strVal val="#ppt_x"/>
                                          </p:val>
                                        </p:tav>
                                        <p:tav tm="100000">
                                          <p:val>
                                            <p:strVal val="#ppt_x"/>
                                          </p:val>
                                        </p:tav>
                                      </p:tavLst>
                                    </p:anim>
                                    <p:anim calcmode="lin" valueType="num">
                                      <p:cBhvr additive="base">
                                        <p:cTn id="37" dur="500" fill="hold"/>
                                        <p:tgtEl>
                                          <p:spTgt spid="692227">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2466" name="Rectangle 2"/>
          <p:cNvSpPr>
            <a:spLocks noGrp="1" noChangeArrowheads="1"/>
          </p:cNvSpPr>
          <p:nvPr>
            <p:ph type="title"/>
          </p:nvPr>
        </p:nvSpPr>
        <p:spPr>
          <a:xfrm>
            <a:off x="381000" y="228600"/>
            <a:ext cx="8153400" cy="533400"/>
          </a:xfrm>
          <a:extLst>
            <a:ext uri="{91240B29-F687-4F45-9708-019B960494DF}">
              <a14:hiddenLine xmlns:a14="http://schemas.microsoft.com/office/drawing/2010/main" xmlns="" w="12700">
                <a:solidFill>
                  <a:srgbClr val="000000"/>
                </a:solidFill>
                <a:miter lim="800000"/>
                <a:headEnd/>
                <a:tailEnd/>
              </a14:hiddenLine>
            </a:ext>
          </a:extLst>
        </p:spPr>
        <p:txBody>
          <a:bodyPr lIns="90488" tIns="44450" rIns="90488" bIns="44450"/>
          <a:lstStyle/>
          <a:p>
            <a:pPr marL="109538"/>
            <a:r>
              <a:rPr lang="en-US" sz="4000" b="1" i="1" smtClean="0"/>
              <a:t>Variable Costs</a:t>
            </a:r>
          </a:p>
        </p:txBody>
      </p:sp>
      <p:sp>
        <p:nvSpPr>
          <p:cNvPr id="62467" name="Rectangle 3"/>
          <p:cNvSpPr>
            <a:spLocks noGrp="1" noChangeArrowheads="1"/>
          </p:cNvSpPr>
          <p:nvPr>
            <p:ph type="body" sz="half" idx="1"/>
          </p:nvPr>
        </p:nvSpPr>
        <p:spPr>
          <a:xfrm>
            <a:off x="609600" y="1143000"/>
            <a:ext cx="8153400" cy="4876800"/>
          </a:xfrm>
          <a:solidFill>
            <a:schemeClr val="bg1"/>
          </a:solidFill>
          <a:extLst>
            <a:ext uri="{91240B29-F687-4F45-9708-019B960494DF}">
              <a14:hiddenLine xmlns:a14="http://schemas.microsoft.com/office/drawing/2010/main" xmlns="" w="12700" cap="flat" cmpd="sng">
                <a:solidFill>
                  <a:schemeClr val="tx1"/>
                </a:solidFill>
                <a:prstDash val="solid"/>
                <a:miter lim="800000"/>
                <a:headEnd/>
                <a:tailEnd/>
              </a14:hiddenLine>
            </a:ext>
          </a:extLst>
        </p:spPr>
        <p:txBody>
          <a:bodyPr lIns="90488" tIns="44450" rIns="90488" bIns="44450"/>
          <a:lstStyle/>
          <a:p>
            <a:pPr marL="533400" indent="-533400">
              <a:lnSpc>
                <a:spcPct val="90000"/>
              </a:lnSpc>
              <a:spcBef>
                <a:spcPct val="0"/>
              </a:spcBef>
              <a:buClrTx/>
              <a:buSzPct val="80000"/>
              <a:buFontTx/>
              <a:buBlip>
                <a:blip r:embed="rId4"/>
              </a:buBlip>
            </a:pPr>
            <a:r>
              <a:rPr lang="en-US" sz="2400" smtClean="0"/>
              <a:t>Variable costs are costs that </a:t>
            </a:r>
            <a:r>
              <a:rPr lang="en-US" sz="2400" i="1" smtClean="0">
                <a:solidFill>
                  <a:srgbClr val="A50021"/>
                </a:solidFill>
              </a:rPr>
              <a:t>vary </a:t>
            </a:r>
            <a:r>
              <a:rPr lang="en-US" sz="2400" i="1" smtClean="0">
                <a:solidFill>
                  <a:srgbClr val="003399"/>
                </a:solidFill>
              </a:rPr>
              <a:t>in total</a:t>
            </a:r>
            <a:r>
              <a:rPr lang="en-US" sz="2400" i="1" smtClean="0">
                <a:solidFill>
                  <a:srgbClr val="A50021"/>
                </a:solidFill>
              </a:rPr>
              <a:t> directly and proportionately with changes in the activity level</a:t>
            </a:r>
          </a:p>
          <a:p>
            <a:pPr marL="533400" indent="-533400" algn="ctr">
              <a:lnSpc>
                <a:spcPct val="90000"/>
              </a:lnSpc>
              <a:buFont typeface="Wingdings" panose="05000000000000000000" pitchFamily="2" charset="2"/>
              <a:buNone/>
            </a:pPr>
            <a:endParaRPr lang="en-US" sz="2400" i="1" smtClean="0"/>
          </a:p>
          <a:p>
            <a:pPr marL="533400" indent="-533400">
              <a:lnSpc>
                <a:spcPct val="90000"/>
              </a:lnSpc>
              <a:buFont typeface="Wingdings" panose="05000000000000000000" pitchFamily="2" charset="2"/>
              <a:buBlip>
                <a:blip r:embed="rId4"/>
              </a:buBlip>
            </a:pPr>
            <a:r>
              <a:rPr lang="en-US" sz="2400" i="1" smtClean="0"/>
              <a:t>Example:</a:t>
            </a:r>
            <a:r>
              <a:rPr lang="en-US" sz="2400" smtClean="0"/>
              <a:t>  If the activity level </a:t>
            </a:r>
            <a:r>
              <a:rPr lang="en-US" sz="2400" smtClean="0">
                <a:solidFill>
                  <a:srgbClr val="003399"/>
                </a:solidFill>
              </a:rPr>
              <a:t>increases</a:t>
            </a:r>
            <a:r>
              <a:rPr lang="en-US" sz="2400" smtClean="0"/>
              <a:t> 10 percent, total variable costs </a:t>
            </a:r>
            <a:r>
              <a:rPr lang="en-US" sz="2400" smtClean="0">
                <a:solidFill>
                  <a:srgbClr val="003399"/>
                </a:solidFill>
              </a:rPr>
              <a:t>will increase</a:t>
            </a:r>
            <a:r>
              <a:rPr lang="en-US" sz="2400" smtClean="0"/>
              <a:t> 10 percent </a:t>
            </a:r>
          </a:p>
          <a:p>
            <a:pPr marL="533400" indent="-533400">
              <a:lnSpc>
                <a:spcPct val="90000"/>
              </a:lnSpc>
              <a:buFont typeface="Wingdings" panose="05000000000000000000" pitchFamily="2" charset="2"/>
              <a:buBlip>
                <a:blip r:embed="rId4"/>
              </a:buBlip>
            </a:pPr>
            <a:endParaRPr lang="en-US" sz="2400" smtClean="0"/>
          </a:p>
          <a:p>
            <a:pPr marL="533400" indent="-533400">
              <a:lnSpc>
                <a:spcPct val="90000"/>
              </a:lnSpc>
              <a:buFont typeface="Wingdings" panose="05000000000000000000" pitchFamily="2" charset="2"/>
              <a:buBlip>
                <a:blip r:embed="rId4"/>
              </a:buBlip>
            </a:pPr>
            <a:r>
              <a:rPr lang="en-US" sz="2400" i="1" smtClean="0"/>
              <a:t>Example:</a:t>
            </a:r>
            <a:r>
              <a:rPr lang="en-US" sz="2400" smtClean="0"/>
              <a:t> If the activity level </a:t>
            </a:r>
            <a:r>
              <a:rPr lang="en-US" sz="2400" smtClean="0">
                <a:solidFill>
                  <a:srgbClr val="003399"/>
                </a:solidFill>
              </a:rPr>
              <a:t>decreases</a:t>
            </a:r>
            <a:r>
              <a:rPr lang="en-US" sz="2400" smtClean="0"/>
              <a:t> by 25 percent, total variable costs </a:t>
            </a:r>
            <a:r>
              <a:rPr lang="en-US" sz="2400" smtClean="0">
                <a:solidFill>
                  <a:srgbClr val="003399"/>
                </a:solidFill>
              </a:rPr>
              <a:t>will decrease</a:t>
            </a:r>
            <a:r>
              <a:rPr lang="en-US" sz="2400" smtClean="0"/>
              <a:t> by 25 percent</a:t>
            </a:r>
          </a:p>
          <a:p>
            <a:pPr marL="533400" indent="-533400">
              <a:lnSpc>
                <a:spcPct val="90000"/>
              </a:lnSpc>
              <a:buFont typeface="Wingdings" panose="05000000000000000000" pitchFamily="2" charset="2"/>
              <a:buNone/>
            </a:pPr>
            <a:endParaRPr lang="en-US" sz="2400" smtClean="0"/>
          </a:p>
          <a:p>
            <a:pPr marL="533400" indent="-533400">
              <a:lnSpc>
                <a:spcPct val="90000"/>
              </a:lnSpc>
              <a:buFont typeface="Wingdings" panose="05000000000000000000" pitchFamily="2" charset="2"/>
              <a:buBlip>
                <a:blip r:embed="rId4"/>
              </a:buBlip>
            </a:pPr>
            <a:r>
              <a:rPr lang="en-US" sz="2400" smtClean="0"/>
              <a:t>Variable costs </a:t>
            </a:r>
            <a:r>
              <a:rPr lang="en-US" sz="2400" smtClean="0">
                <a:solidFill>
                  <a:srgbClr val="A50021"/>
                </a:solidFill>
              </a:rPr>
              <a:t>remain the same </a:t>
            </a:r>
            <a:r>
              <a:rPr lang="en-US" sz="2400" i="1" smtClean="0">
                <a:solidFill>
                  <a:srgbClr val="003399"/>
                </a:solidFill>
              </a:rPr>
              <a:t>per unit</a:t>
            </a:r>
            <a:r>
              <a:rPr lang="en-US" sz="2400" smtClean="0">
                <a:solidFill>
                  <a:srgbClr val="A50021"/>
                </a:solidFill>
              </a:rPr>
              <a:t> at every level of activity.</a:t>
            </a:r>
            <a:r>
              <a:rPr lang="en-US" sz="2400" i="1" smtClean="0">
                <a:solidFill>
                  <a:srgbClr val="FF0000"/>
                </a:solidFill>
              </a:rPr>
              <a:t>	</a:t>
            </a:r>
          </a:p>
        </p:txBody>
      </p:sp>
    </p:spTree>
  </p:cSld>
  <p:clrMapOvr>
    <a:masterClrMapping/>
  </p:clrMapOvr>
  <p:transition>
    <p:wipe dir="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4514" name="Rectangle 2"/>
          <p:cNvSpPr>
            <a:spLocks noGrp="1" noChangeArrowheads="1"/>
          </p:cNvSpPr>
          <p:nvPr>
            <p:ph type="title"/>
          </p:nvPr>
        </p:nvSpPr>
        <p:spPr>
          <a:xfrm>
            <a:off x="533400" y="381000"/>
            <a:ext cx="8077200" cy="533400"/>
          </a:xfrm>
          <a:extLst>
            <a:ext uri="{91240B29-F687-4F45-9708-019B960494DF}">
              <a14:hiddenLine xmlns:a14="http://schemas.microsoft.com/office/drawing/2010/main" xmlns="" w="12700">
                <a:solidFill>
                  <a:srgbClr val="000000"/>
                </a:solidFill>
                <a:miter lim="800000"/>
                <a:headEnd/>
                <a:tailEnd/>
              </a14:hiddenLine>
            </a:ext>
          </a:extLst>
        </p:spPr>
        <p:txBody>
          <a:bodyPr lIns="90488" tIns="44450" rIns="90488" bIns="44450"/>
          <a:lstStyle/>
          <a:p>
            <a:pPr marL="109538"/>
            <a:r>
              <a:rPr lang="en-US" sz="4000" b="1" i="1" smtClean="0"/>
              <a:t>Variable Costs – Example</a:t>
            </a:r>
          </a:p>
        </p:txBody>
      </p:sp>
      <p:sp>
        <p:nvSpPr>
          <p:cNvPr id="64515" name="Rectangle 3"/>
          <p:cNvSpPr>
            <a:spLocks noGrp="1" noChangeArrowheads="1"/>
          </p:cNvSpPr>
          <p:nvPr>
            <p:ph type="body" sz="half" idx="1"/>
          </p:nvPr>
        </p:nvSpPr>
        <p:spPr>
          <a:xfrm>
            <a:off x="609600" y="1295400"/>
            <a:ext cx="7924800" cy="4876800"/>
          </a:xfrm>
          <a:solidFill>
            <a:schemeClr val="bg1"/>
          </a:solidFill>
          <a:extLst>
            <a:ext uri="{91240B29-F687-4F45-9708-019B960494DF}">
              <a14:hiddenLine xmlns:a14="http://schemas.microsoft.com/office/drawing/2010/main" xmlns="" w="12700" cap="flat" cmpd="sng">
                <a:solidFill>
                  <a:schemeClr val="tx1"/>
                </a:solidFill>
                <a:prstDash val="solid"/>
                <a:miter lim="800000"/>
                <a:headEnd/>
                <a:tailEnd/>
              </a14:hiddenLine>
            </a:ext>
          </a:extLst>
        </p:spPr>
        <p:txBody>
          <a:bodyPr lIns="90488" tIns="44450" rIns="90488" bIns="44450"/>
          <a:lstStyle/>
          <a:p>
            <a:pPr marL="533400" indent="-533400">
              <a:spcBef>
                <a:spcPct val="0"/>
              </a:spcBef>
              <a:buClrTx/>
              <a:buSzPct val="80000"/>
              <a:buFontTx/>
              <a:buBlip>
                <a:blip r:embed="rId4"/>
              </a:buBlip>
            </a:pPr>
            <a:r>
              <a:rPr lang="en-US" sz="2400" smtClean="0"/>
              <a:t>Damon Company manufactures radios that 	contain a $10 digital clock</a:t>
            </a:r>
          </a:p>
          <a:p>
            <a:pPr marL="533400" indent="-533400">
              <a:lnSpc>
                <a:spcPct val="80000"/>
              </a:lnSpc>
              <a:spcBef>
                <a:spcPct val="0"/>
              </a:spcBef>
              <a:buClrTx/>
              <a:buSzPct val="80000"/>
              <a:buFontTx/>
              <a:buBlip>
                <a:blip r:embed="rId4"/>
              </a:buBlip>
            </a:pPr>
            <a:endParaRPr lang="en-US" sz="2400" smtClean="0"/>
          </a:p>
          <a:p>
            <a:pPr marL="533400" indent="-533400">
              <a:spcBef>
                <a:spcPct val="0"/>
              </a:spcBef>
              <a:buClrTx/>
              <a:buSzPct val="80000"/>
              <a:buFontTx/>
              <a:buBlip>
                <a:blip r:embed="rId4"/>
              </a:buBlip>
            </a:pPr>
            <a:r>
              <a:rPr lang="en-US" sz="2400" smtClean="0"/>
              <a:t>The activity index is the number of radios 	produced</a:t>
            </a:r>
          </a:p>
          <a:p>
            <a:pPr marL="533400" indent="-533400">
              <a:spcBef>
                <a:spcPct val="0"/>
              </a:spcBef>
              <a:buClrTx/>
              <a:buSzPct val="80000"/>
              <a:buFontTx/>
              <a:buBlip>
                <a:blip r:embed="rId4"/>
              </a:buBlip>
            </a:pPr>
            <a:endParaRPr lang="en-US" sz="2400" smtClean="0"/>
          </a:p>
          <a:p>
            <a:pPr marL="533400" indent="-533400">
              <a:spcBef>
                <a:spcPct val="0"/>
              </a:spcBef>
              <a:buClrTx/>
              <a:buSzPct val="80000"/>
              <a:buFontTx/>
              <a:buBlip>
                <a:blip r:embed="rId4"/>
              </a:buBlip>
            </a:pPr>
            <a:r>
              <a:rPr lang="en-US" sz="2400" smtClean="0"/>
              <a:t>For each radio produced, the total cost of the 	clocks increases by $10:</a:t>
            </a:r>
          </a:p>
          <a:p>
            <a:pPr marL="1584325" lvl="2" indent="-381000">
              <a:spcBef>
                <a:spcPct val="80000"/>
              </a:spcBef>
              <a:buFont typeface="Wingdings" panose="05000000000000000000" pitchFamily="2" charset="2"/>
              <a:buNone/>
            </a:pPr>
            <a:r>
              <a:rPr lang="en-US" smtClean="0"/>
              <a:t>If 2,000 radios are produced, the total cost of the clocks is $20,000 (2,000 X $10)</a:t>
            </a:r>
          </a:p>
          <a:p>
            <a:pPr marL="1584325" lvl="2" indent="-381000">
              <a:spcBef>
                <a:spcPct val="60000"/>
              </a:spcBef>
              <a:buFont typeface="Wingdings" panose="05000000000000000000" pitchFamily="2" charset="2"/>
              <a:buNone/>
            </a:pPr>
            <a:r>
              <a:rPr lang="en-US" smtClean="0"/>
              <a:t>If 10,000 radios are produced, the total cost of the clocks is $100,000 (10,000 X $10)</a:t>
            </a:r>
          </a:p>
        </p:txBody>
      </p:sp>
    </p:spTree>
  </p:cSld>
  <p:clrMapOvr>
    <a:masterClrMapping/>
  </p:clrMapOvr>
  <p:transition>
    <p:wipe dir="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98370" name="Rectangle 2"/>
          <p:cNvSpPr>
            <a:spLocks noGrp="1" noChangeArrowheads="1"/>
          </p:cNvSpPr>
          <p:nvPr>
            <p:ph type="title"/>
          </p:nvPr>
        </p:nvSpPr>
        <p:spPr>
          <a:xfrm>
            <a:off x="381000" y="381000"/>
            <a:ext cx="8305800" cy="533400"/>
          </a:xfrm>
          <a:ln w="12700">
            <a:miter lim="800000"/>
            <a:headEnd/>
            <a:tailEnd/>
          </a:ln>
        </p:spPr>
        <p:txBody>
          <a:bodyPr lIns="90488" tIns="44450" rIns="90488" bIns="44450">
            <a:normAutofit fontScale="90000"/>
          </a:bodyPr>
          <a:lstStyle/>
          <a:p>
            <a:pPr marL="109538">
              <a:defRPr/>
            </a:pPr>
            <a:r>
              <a:rPr lang="en-US" sz="4000" b="1" i="1"/>
              <a:t>Variable Costs – Graphs</a:t>
            </a:r>
          </a:p>
        </p:txBody>
      </p:sp>
      <p:pic>
        <p:nvPicPr>
          <p:cNvPr id="66563" name="Picture 8"/>
          <p:cNvPicPr>
            <a:picLocks noGrp="1" noChangeAspect="1" noChangeArrowheads="1"/>
          </p:cNvPicPr>
          <p:nvPr>
            <p:ph idx="1"/>
          </p:nvPr>
        </p:nvPicPr>
        <p:blipFill>
          <a:blip r:embed="rId4" cstate="print">
            <a:extLst>
              <a:ext uri="{28A0092B-C50C-407E-A947-70E740481C1C}">
                <a14:useLocalDpi xmlns:a14="http://schemas.microsoft.com/office/drawing/2010/main" xmlns="" val="0"/>
              </a:ext>
            </a:extLst>
          </a:blip>
          <a:srcRect/>
          <a:stretch>
            <a:fillRect/>
          </a:stretch>
        </p:blipFill>
        <p:spPr>
          <a:xfrm>
            <a:off x="381000" y="1295400"/>
            <a:ext cx="8382000" cy="4711700"/>
          </a:xfrm>
          <a:noFill/>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cap="sq" cmpd="sng">
                <a:solidFill>
                  <a:schemeClr val="tx1"/>
                </a:solidFill>
                <a:prstDash val="solid"/>
                <a:miter lim="800000"/>
                <a:headEnd type="none" w="sm" len="sm"/>
                <a:tailEnd type="none" w="sm" len="sm"/>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66564" name="Text Box 9"/>
          <p:cNvSpPr txBox="1">
            <a:spLocks noChangeArrowheads="1"/>
          </p:cNvSpPr>
          <p:nvPr/>
        </p:nvSpPr>
        <p:spPr bwMode="auto">
          <a:xfrm>
            <a:off x="5851525" y="6213475"/>
            <a:ext cx="18415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cap="sq">
                <a:solidFill>
                  <a:schemeClr val="tx1"/>
                </a:solidFill>
                <a:miter lim="800000"/>
                <a:headEnd type="none" w="sm" len="sm"/>
                <a:tailEnd type="none" w="sm" len="sm"/>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p>
        </p:txBody>
      </p:sp>
    </p:spTree>
  </p:cSld>
  <p:clrMapOvr>
    <a:masterClrMapping/>
  </p:clrMapOvr>
  <p:transition spd="slow"/>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01442" name="Rectangle 2"/>
          <p:cNvSpPr>
            <a:spLocks noGrp="1" noChangeArrowheads="1"/>
          </p:cNvSpPr>
          <p:nvPr>
            <p:ph type="title"/>
          </p:nvPr>
        </p:nvSpPr>
        <p:spPr>
          <a:xfrm>
            <a:off x="381000" y="381000"/>
            <a:ext cx="8382000" cy="609600"/>
          </a:xfrm>
          <a:ln w="12700">
            <a:miter lim="800000"/>
            <a:headEnd/>
            <a:tailEnd/>
          </a:ln>
        </p:spPr>
        <p:txBody>
          <a:bodyPr lIns="90488" tIns="44450" rIns="90488" bIns="44450">
            <a:normAutofit fontScale="90000"/>
          </a:bodyPr>
          <a:lstStyle/>
          <a:p>
            <a:pPr marL="109538">
              <a:defRPr/>
            </a:pPr>
            <a:r>
              <a:rPr lang="en-US" sz="4000" b="1" i="1"/>
              <a:t>Fixed Costs</a:t>
            </a:r>
          </a:p>
        </p:txBody>
      </p:sp>
      <p:sp>
        <p:nvSpPr>
          <p:cNvPr id="68611" name="Rectangle 3"/>
          <p:cNvSpPr>
            <a:spLocks noGrp="1" noChangeArrowheads="1"/>
          </p:cNvSpPr>
          <p:nvPr>
            <p:ph type="body" sz="half" idx="1"/>
          </p:nvPr>
        </p:nvSpPr>
        <p:spPr>
          <a:xfrm>
            <a:off x="685800" y="1371600"/>
            <a:ext cx="7848600" cy="4800600"/>
          </a:xfrm>
          <a:solidFill>
            <a:schemeClr val="bg1"/>
          </a:solidFill>
          <a:extLst>
            <a:ext uri="{91240B29-F687-4F45-9708-019B960494DF}">
              <a14:hiddenLine xmlns:a14="http://schemas.microsoft.com/office/drawing/2010/main" xmlns="" w="12700" cap="flat" cmpd="sng">
                <a:solidFill>
                  <a:schemeClr val="tx1"/>
                </a:solidFill>
                <a:prstDash val="solid"/>
                <a:miter lim="800000"/>
                <a:headEnd/>
                <a:tailEnd/>
              </a14:hiddenLine>
            </a:ext>
          </a:extLst>
        </p:spPr>
        <p:txBody>
          <a:bodyPr lIns="90488" tIns="44450" rIns="90488" bIns="44450"/>
          <a:lstStyle/>
          <a:p>
            <a:pPr marL="533400" indent="-533400">
              <a:lnSpc>
                <a:spcPct val="80000"/>
              </a:lnSpc>
              <a:spcBef>
                <a:spcPct val="0"/>
              </a:spcBef>
              <a:buClrTx/>
              <a:buSzPct val="80000"/>
              <a:buFontTx/>
              <a:buBlip>
                <a:blip r:embed="rId4"/>
              </a:buBlip>
            </a:pPr>
            <a:r>
              <a:rPr lang="en-US" sz="2400" smtClean="0"/>
              <a:t>Fixed costs are costs that </a:t>
            </a:r>
            <a:r>
              <a:rPr lang="en-US" sz="2400" i="1" smtClean="0">
                <a:solidFill>
                  <a:srgbClr val="A50021"/>
                </a:solidFill>
              </a:rPr>
              <a:t>remain the same in total</a:t>
            </a:r>
            <a:r>
              <a:rPr lang="en-US" sz="2400" i="1" smtClean="0">
                <a:solidFill>
                  <a:srgbClr val="FF0000"/>
                </a:solidFill>
              </a:rPr>
              <a:t> </a:t>
            </a:r>
            <a:r>
              <a:rPr lang="en-US" sz="2400" i="1" smtClean="0"/>
              <a:t>regardless of changes in the activity level.</a:t>
            </a:r>
          </a:p>
          <a:p>
            <a:pPr marL="533400" indent="-533400">
              <a:lnSpc>
                <a:spcPct val="80000"/>
              </a:lnSpc>
              <a:spcBef>
                <a:spcPct val="0"/>
              </a:spcBef>
              <a:buClrTx/>
              <a:buSzPct val="80000"/>
              <a:buFontTx/>
              <a:buBlip>
                <a:blip r:embed="rId4"/>
              </a:buBlip>
            </a:pPr>
            <a:endParaRPr lang="en-US" sz="2400" i="1" smtClean="0"/>
          </a:p>
          <a:p>
            <a:pPr marL="533400" indent="-533400">
              <a:lnSpc>
                <a:spcPct val="80000"/>
              </a:lnSpc>
              <a:spcBef>
                <a:spcPct val="0"/>
              </a:spcBef>
              <a:buClrTx/>
              <a:buSzPct val="80000"/>
              <a:buFontTx/>
              <a:buBlip>
                <a:blip r:embed="rId4"/>
              </a:buBlip>
            </a:pPr>
            <a:r>
              <a:rPr lang="en-US" sz="2400" smtClean="0"/>
              <a:t>Fixed costs </a:t>
            </a:r>
            <a:r>
              <a:rPr lang="en-US" sz="2400" smtClean="0">
                <a:solidFill>
                  <a:srgbClr val="003399"/>
                </a:solidFill>
              </a:rPr>
              <a:t>per unit cost</a:t>
            </a:r>
            <a:r>
              <a:rPr lang="en-US" sz="2400" i="1" smtClean="0">
                <a:solidFill>
                  <a:srgbClr val="FF0000"/>
                </a:solidFill>
              </a:rPr>
              <a:t> </a:t>
            </a:r>
            <a:r>
              <a:rPr lang="en-US" sz="2400" smtClean="0"/>
              <a:t>vary</a:t>
            </a:r>
            <a:r>
              <a:rPr lang="en-US" sz="2400" i="1" smtClean="0">
                <a:solidFill>
                  <a:srgbClr val="FF0000"/>
                </a:solidFill>
              </a:rPr>
              <a:t> </a:t>
            </a:r>
            <a:r>
              <a:rPr lang="en-US" sz="2400" i="1" smtClean="0">
                <a:solidFill>
                  <a:srgbClr val="003399"/>
                </a:solidFill>
              </a:rPr>
              <a:t>inversely</a:t>
            </a:r>
            <a:r>
              <a:rPr lang="en-US" sz="2400" i="1" smtClean="0">
                <a:solidFill>
                  <a:srgbClr val="A50021"/>
                </a:solidFill>
              </a:rPr>
              <a:t> </a:t>
            </a:r>
            <a:r>
              <a:rPr lang="en-US" sz="2400" smtClean="0"/>
              <a:t>with activity:</a:t>
            </a:r>
          </a:p>
          <a:p>
            <a:pPr marL="1089025" lvl="1" indent="-457200" algn="ctr">
              <a:lnSpc>
                <a:spcPct val="80000"/>
              </a:lnSpc>
              <a:spcBef>
                <a:spcPct val="35000"/>
              </a:spcBef>
              <a:buClr>
                <a:srgbClr val="FF0000"/>
              </a:buClr>
              <a:buFont typeface="Wingdings" panose="05000000000000000000" pitchFamily="2" charset="2"/>
              <a:buNone/>
            </a:pPr>
            <a:r>
              <a:rPr lang="en-US" i="1" smtClean="0">
                <a:solidFill>
                  <a:srgbClr val="A50021"/>
                </a:solidFill>
              </a:rPr>
              <a:t>As volume increases, </a:t>
            </a:r>
          </a:p>
          <a:p>
            <a:pPr marL="1089025" lvl="1" indent="-457200" algn="ctr">
              <a:lnSpc>
                <a:spcPct val="80000"/>
              </a:lnSpc>
              <a:buClr>
                <a:srgbClr val="FF0000"/>
              </a:buClr>
              <a:buFont typeface="Wingdings" panose="05000000000000000000" pitchFamily="2" charset="2"/>
              <a:buNone/>
            </a:pPr>
            <a:r>
              <a:rPr lang="en-US" i="1" smtClean="0">
                <a:solidFill>
                  <a:srgbClr val="A50021"/>
                </a:solidFill>
              </a:rPr>
              <a:t>unit cost declines, and vice versa</a:t>
            </a:r>
          </a:p>
          <a:p>
            <a:pPr marL="1089025" lvl="1" indent="-457200" algn="ctr">
              <a:lnSpc>
                <a:spcPct val="80000"/>
              </a:lnSpc>
              <a:buClr>
                <a:srgbClr val="FF0000"/>
              </a:buClr>
              <a:buFont typeface="Wingdings" panose="05000000000000000000" pitchFamily="2" charset="2"/>
              <a:buNone/>
            </a:pPr>
            <a:endParaRPr lang="en-US" i="1" smtClean="0">
              <a:solidFill>
                <a:srgbClr val="A50021"/>
              </a:solidFill>
            </a:endParaRPr>
          </a:p>
          <a:p>
            <a:pPr marL="533400" indent="-533400">
              <a:lnSpc>
                <a:spcPct val="80000"/>
              </a:lnSpc>
              <a:spcBef>
                <a:spcPct val="0"/>
              </a:spcBef>
              <a:buClr>
                <a:srgbClr val="FF0000"/>
              </a:buClr>
              <a:buFont typeface="Wingdings" panose="05000000000000000000" pitchFamily="2" charset="2"/>
              <a:buBlip>
                <a:blip r:embed="rId4"/>
              </a:buBlip>
            </a:pPr>
            <a:r>
              <a:rPr lang="en-US" sz="2400" smtClean="0"/>
              <a:t>Examples include:</a:t>
            </a:r>
          </a:p>
          <a:p>
            <a:pPr marL="1584325" lvl="2" indent="-381000">
              <a:lnSpc>
                <a:spcPct val="80000"/>
              </a:lnSpc>
              <a:buFont typeface="Wingdings" panose="05000000000000000000" pitchFamily="2" charset="2"/>
              <a:buNone/>
            </a:pPr>
            <a:r>
              <a:rPr lang="en-US" sz="2400" smtClean="0"/>
              <a:t>Depreciation on buildings and equipment</a:t>
            </a:r>
          </a:p>
          <a:p>
            <a:pPr marL="1584325" lvl="2" indent="-381000">
              <a:lnSpc>
                <a:spcPct val="80000"/>
              </a:lnSpc>
              <a:buFont typeface="Wingdings" panose="05000000000000000000" pitchFamily="2" charset="2"/>
              <a:buNone/>
            </a:pPr>
            <a:r>
              <a:rPr lang="en-US" sz="2400" smtClean="0"/>
              <a:t>		Property taxes						Insurance</a:t>
            </a:r>
          </a:p>
          <a:p>
            <a:pPr marL="1584325" lvl="2" indent="-381000">
              <a:lnSpc>
                <a:spcPct val="80000"/>
              </a:lnSpc>
              <a:buFont typeface="Wingdings" panose="05000000000000000000" pitchFamily="2" charset="2"/>
              <a:buNone/>
            </a:pPr>
            <a:r>
              <a:rPr lang="en-US" i="1" smtClean="0">
                <a:solidFill>
                  <a:srgbClr val="FF0000"/>
                </a:solidFill>
              </a:rPr>
              <a:t>				</a:t>
            </a:r>
            <a:r>
              <a:rPr lang="en-US" sz="2400" smtClean="0"/>
              <a:t>Rent</a:t>
            </a:r>
          </a:p>
        </p:txBody>
      </p:sp>
    </p:spTree>
  </p:cSld>
  <p:clrMapOvr>
    <a:masterClrMapping/>
  </p:clrMapOvr>
  <p:transition>
    <p:wipe dir="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03490" name="Rectangle 2"/>
          <p:cNvSpPr>
            <a:spLocks noGrp="1" noChangeArrowheads="1"/>
          </p:cNvSpPr>
          <p:nvPr>
            <p:ph type="title"/>
          </p:nvPr>
        </p:nvSpPr>
        <p:spPr>
          <a:xfrm>
            <a:off x="381000" y="381000"/>
            <a:ext cx="8382000" cy="609600"/>
          </a:xfrm>
          <a:ln w="12700">
            <a:miter lim="800000"/>
            <a:headEnd/>
            <a:tailEnd/>
          </a:ln>
        </p:spPr>
        <p:txBody>
          <a:bodyPr lIns="90488" tIns="44450" rIns="90488" bIns="44450">
            <a:normAutofit fontScale="90000"/>
          </a:bodyPr>
          <a:lstStyle/>
          <a:p>
            <a:pPr marL="109538">
              <a:defRPr/>
            </a:pPr>
            <a:r>
              <a:rPr lang="en-US" sz="4000" b="1" i="1"/>
              <a:t>Fixed Costs - Example</a:t>
            </a:r>
          </a:p>
        </p:txBody>
      </p:sp>
      <p:sp>
        <p:nvSpPr>
          <p:cNvPr id="70659" name="Rectangle 3"/>
          <p:cNvSpPr>
            <a:spLocks noGrp="1" noChangeArrowheads="1"/>
          </p:cNvSpPr>
          <p:nvPr>
            <p:ph type="body" sz="half" idx="1"/>
          </p:nvPr>
        </p:nvSpPr>
        <p:spPr>
          <a:xfrm>
            <a:off x="457200" y="1447800"/>
            <a:ext cx="8153400" cy="4495800"/>
          </a:xfrm>
          <a:solidFill>
            <a:schemeClr val="bg1"/>
          </a:solidFill>
          <a:extLst>
            <a:ext uri="{91240B29-F687-4F45-9708-019B960494DF}">
              <a14:hiddenLine xmlns:a14="http://schemas.microsoft.com/office/drawing/2010/main" xmlns="" w="12700" cap="flat" cmpd="sng">
                <a:solidFill>
                  <a:schemeClr val="tx1"/>
                </a:solidFill>
                <a:prstDash val="solid"/>
                <a:miter lim="800000"/>
                <a:headEnd/>
                <a:tailEnd/>
              </a14:hiddenLine>
            </a:ext>
          </a:extLst>
        </p:spPr>
        <p:txBody>
          <a:bodyPr lIns="90488" tIns="44450" rIns="90488" bIns="44450"/>
          <a:lstStyle/>
          <a:p>
            <a:pPr marL="533400" indent="-533400">
              <a:spcBef>
                <a:spcPct val="0"/>
              </a:spcBef>
              <a:buClrTx/>
              <a:buSzPct val="80000"/>
              <a:buFontTx/>
              <a:buBlip>
                <a:blip r:embed="rId4"/>
              </a:buBlip>
            </a:pPr>
            <a:r>
              <a:rPr lang="en-US" sz="2400" smtClean="0"/>
              <a:t>Damon Company leases its productive facilities at a cost of $10,000 per month</a:t>
            </a:r>
          </a:p>
          <a:p>
            <a:pPr marL="533400" indent="-533400">
              <a:spcBef>
                <a:spcPct val="0"/>
              </a:spcBef>
              <a:buClrTx/>
              <a:buSzPct val="80000"/>
              <a:buFontTx/>
              <a:buBlip>
                <a:blip r:embed="rId4"/>
              </a:buBlip>
            </a:pPr>
            <a:endParaRPr lang="en-US" sz="2400" smtClean="0"/>
          </a:p>
          <a:p>
            <a:pPr marL="533400" indent="-533400">
              <a:spcBef>
                <a:spcPct val="0"/>
              </a:spcBef>
              <a:buClrTx/>
              <a:buSzPct val="80000"/>
              <a:buFontTx/>
              <a:buBlip>
                <a:blip r:embed="rId4"/>
              </a:buBlip>
            </a:pPr>
            <a:r>
              <a:rPr lang="en-US" sz="2400" smtClean="0"/>
              <a:t>Total fixed costs of the facilities remain constant at every level of activity - $10,000 per month</a:t>
            </a:r>
          </a:p>
          <a:p>
            <a:pPr marL="533400" indent="-533400">
              <a:spcBef>
                <a:spcPct val="0"/>
              </a:spcBef>
              <a:buClrTx/>
              <a:buSzPct val="80000"/>
              <a:buFontTx/>
              <a:buBlip>
                <a:blip r:embed="rId4"/>
              </a:buBlip>
            </a:pPr>
            <a:endParaRPr lang="en-US" sz="2400" smtClean="0"/>
          </a:p>
          <a:p>
            <a:pPr marL="533400" indent="-533400">
              <a:spcBef>
                <a:spcPct val="0"/>
              </a:spcBef>
              <a:buClrTx/>
              <a:buSzPct val="80000"/>
              <a:buFontTx/>
              <a:buBlip>
                <a:blip r:embed="rId4"/>
              </a:buBlip>
            </a:pPr>
            <a:r>
              <a:rPr lang="en-US" sz="2400" smtClean="0"/>
              <a:t>Fixed costs on a </a:t>
            </a:r>
            <a:r>
              <a:rPr lang="en-US" sz="2400" i="1" smtClean="0">
                <a:solidFill>
                  <a:srgbClr val="A50021"/>
                </a:solidFill>
              </a:rPr>
              <a:t>per unit</a:t>
            </a:r>
            <a:r>
              <a:rPr lang="en-US" sz="2400" smtClean="0"/>
              <a:t> basis vary inversely with activity - as activity increases, unit cost declines and vice versa.</a:t>
            </a:r>
          </a:p>
          <a:p>
            <a:pPr marL="533400" indent="-533400">
              <a:spcBef>
                <a:spcPct val="0"/>
              </a:spcBef>
              <a:buClrTx/>
              <a:buSzPct val="80000"/>
              <a:buFontTx/>
              <a:buNone/>
            </a:pPr>
            <a:r>
              <a:rPr lang="en-US" smtClean="0"/>
              <a:t>	</a:t>
            </a:r>
            <a:r>
              <a:rPr lang="en-US" sz="2000" smtClean="0"/>
              <a:t>At 2,000 radios, the unit cost is </a:t>
            </a:r>
            <a:r>
              <a:rPr lang="en-US" sz="2000" smtClean="0">
                <a:solidFill>
                  <a:srgbClr val="A50021"/>
                </a:solidFill>
              </a:rPr>
              <a:t>$5  </a:t>
            </a:r>
            <a:r>
              <a:rPr lang="en-US" sz="2000" smtClean="0"/>
              <a:t>($10,000 </a:t>
            </a:r>
            <a:r>
              <a:rPr lang="en-US" sz="2000" smtClean="0">
                <a:cs typeface="Times New Roman" panose="02020603050405020304" pitchFamily="18" charset="0"/>
              </a:rPr>
              <a:t>÷ 2,000 units)</a:t>
            </a:r>
          </a:p>
          <a:p>
            <a:pPr marL="533400" indent="-533400">
              <a:spcBef>
                <a:spcPct val="30000"/>
              </a:spcBef>
              <a:buClrTx/>
              <a:buSzPct val="80000"/>
              <a:buFontTx/>
              <a:buNone/>
            </a:pPr>
            <a:r>
              <a:rPr lang="en-US" sz="2000" smtClean="0">
                <a:cs typeface="Times New Roman" panose="02020603050405020304" pitchFamily="18" charset="0"/>
              </a:rPr>
              <a:t>	At 10,000 radios, the unit cost is </a:t>
            </a:r>
            <a:r>
              <a:rPr lang="en-US" sz="2000" smtClean="0">
                <a:solidFill>
                  <a:srgbClr val="A50021"/>
                </a:solidFill>
                <a:cs typeface="Times New Roman" panose="02020603050405020304" pitchFamily="18" charset="0"/>
              </a:rPr>
              <a:t>$1</a:t>
            </a:r>
            <a:r>
              <a:rPr lang="en-US" sz="2000" smtClean="0">
                <a:cs typeface="Times New Roman" panose="02020603050405020304" pitchFamily="18" charset="0"/>
              </a:rPr>
              <a:t> </a:t>
            </a:r>
            <a:r>
              <a:rPr lang="en-US" sz="2000" smtClean="0"/>
              <a:t>($10,000 </a:t>
            </a:r>
            <a:r>
              <a:rPr lang="en-US" sz="2000" smtClean="0">
                <a:cs typeface="Times New Roman" panose="02020603050405020304" pitchFamily="18" charset="0"/>
              </a:rPr>
              <a:t>÷ 10,000 units)</a:t>
            </a:r>
            <a:endParaRPr lang="en-US" sz="2000" i="1" smtClean="0"/>
          </a:p>
        </p:txBody>
      </p:sp>
    </p:spTree>
  </p:cSld>
  <p:clrMapOvr>
    <a:masterClrMapping/>
  </p:clrMapOvr>
  <p:transition>
    <p:wipe dir="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05538" name="Rectangle 2"/>
          <p:cNvSpPr>
            <a:spLocks noGrp="1" noChangeArrowheads="1"/>
          </p:cNvSpPr>
          <p:nvPr>
            <p:ph type="title"/>
          </p:nvPr>
        </p:nvSpPr>
        <p:spPr>
          <a:xfrm>
            <a:off x="381000" y="381000"/>
            <a:ext cx="8305800" cy="609600"/>
          </a:xfrm>
          <a:ln w="12700">
            <a:miter lim="800000"/>
            <a:headEnd/>
            <a:tailEnd/>
          </a:ln>
        </p:spPr>
        <p:txBody>
          <a:bodyPr lIns="90488" tIns="44450" rIns="90488" bIns="44450">
            <a:normAutofit fontScale="90000"/>
          </a:bodyPr>
          <a:lstStyle/>
          <a:p>
            <a:pPr marL="109538">
              <a:defRPr/>
            </a:pPr>
            <a:r>
              <a:rPr lang="en-US" sz="4000" b="1" i="1"/>
              <a:t>Fixed Costs - Graphs</a:t>
            </a:r>
          </a:p>
        </p:txBody>
      </p:sp>
      <p:pic>
        <p:nvPicPr>
          <p:cNvPr id="72707" name="Picture 5"/>
          <p:cNvPicPr>
            <a:picLocks noGrp="1" noChangeAspect="1" noChangeArrowheads="1"/>
          </p:cNvPicPr>
          <p:nvPr>
            <p:ph idx="1"/>
          </p:nvPr>
        </p:nvPicPr>
        <p:blipFill>
          <a:blip r:embed="rId4" cstate="print">
            <a:extLst>
              <a:ext uri="{28A0092B-C50C-407E-A947-70E740481C1C}">
                <a14:useLocalDpi xmlns:a14="http://schemas.microsoft.com/office/drawing/2010/main" xmlns="" val="0"/>
              </a:ext>
            </a:extLst>
          </a:blip>
          <a:srcRect/>
          <a:stretch>
            <a:fillRect/>
          </a:stretch>
        </p:blipFill>
        <p:spPr>
          <a:xfrm>
            <a:off x="381000" y="1447800"/>
            <a:ext cx="8382000" cy="4348163"/>
          </a:xfrm>
          <a:noFill/>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cap="sq" cmpd="sng">
                <a:solidFill>
                  <a:schemeClr val="tx1"/>
                </a:solidFill>
                <a:prstDash val="solid"/>
                <a:miter lim="800000"/>
                <a:headEnd type="none" w="sm" len="sm"/>
                <a:tailEnd type="none" w="sm" len="sm"/>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cSld>
  <p:clrMapOvr>
    <a:masterClrMapping/>
  </p:clrMapOvr>
  <p:transition spd="slow"/>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74754" name="Rectangle 2"/>
          <p:cNvSpPr>
            <a:spLocks noGrp="1" noChangeArrowheads="1"/>
          </p:cNvSpPr>
          <p:nvPr>
            <p:ph type="body" idx="1"/>
          </p:nvPr>
        </p:nvSpPr>
        <p:spPr>
          <a:xfrm>
            <a:off x="381000" y="1447800"/>
            <a:ext cx="8077200" cy="609600"/>
          </a:xfrm>
          <a:solidFill>
            <a:schemeClr val="bg1"/>
          </a:solidFill>
        </p:spPr>
        <p:txBody>
          <a:bodyPr/>
          <a:lstStyle/>
          <a:p>
            <a:pPr marL="0" indent="0">
              <a:buFont typeface="Wingdings" panose="05000000000000000000" pitchFamily="2" charset="2"/>
              <a:buNone/>
            </a:pPr>
            <a:r>
              <a:rPr lang="en-US" sz="2400" smtClean="0"/>
              <a:t>Variable costs are costs that:</a:t>
            </a:r>
          </a:p>
        </p:txBody>
      </p:sp>
      <p:sp>
        <p:nvSpPr>
          <p:cNvPr id="758787" name="Rectangle 3"/>
          <p:cNvSpPr>
            <a:spLocks noChangeArrowheads="1"/>
          </p:cNvSpPr>
          <p:nvPr/>
        </p:nvSpPr>
        <p:spPr bwMode="auto">
          <a:xfrm>
            <a:off x="609600" y="2209800"/>
            <a:ext cx="7696200" cy="3733800"/>
          </a:xfrm>
          <a:prstGeom prst="rect">
            <a:avLst/>
          </a:prstGeom>
          <a:solidFill>
            <a:schemeClr val="bg1"/>
          </a:solidFill>
          <a:ln>
            <a:noFill/>
          </a:ln>
          <a:effectLst/>
          <a:extLs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107763" dir="2700000" algn="ctr" rotWithShape="0">
                    <a:schemeClr val="bg2"/>
                  </a:outerShdw>
                </a:effectLst>
              </a14:hiddenEffects>
            </a:ext>
          </a:extLst>
        </p:spPr>
        <p:txBody>
          <a:bodyPr lIns="182562" tIns="46038" rIns="182562" bIns="46038"/>
          <a:lstStyle>
            <a:lvl1pPr marL="517525" indent="-517525" algn="l">
              <a:spcBef>
                <a:spcPct val="20000"/>
              </a:spcBef>
              <a:buClr>
                <a:schemeClr val="accent2"/>
              </a:buClr>
              <a:buSzPct val="75000"/>
              <a:buFont typeface="Wingdings" panose="05000000000000000000" pitchFamily="2" charset="2"/>
              <a:buChar char="l"/>
              <a:defRPr sz="2800" b="1">
                <a:solidFill>
                  <a:schemeClr val="bg2"/>
                </a:solidFill>
                <a:effectLst>
                  <a:outerShdw blurRad="38100" dist="38100" dir="2700000" algn="tl">
                    <a:srgbClr val="C0C0C0"/>
                  </a:outerShdw>
                </a:effectLst>
                <a:latin typeface="Arial" panose="020B0604020202020204" pitchFamily="34" charset="0"/>
              </a:defRPr>
            </a:lvl1pPr>
            <a:lvl2pPr marL="917575" indent="-285750" algn="l">
              <a:spcBef>
                <a:spcPct val="20000"/>
              </a:spcBef>
              <a:buClr>
                <a:schemeClr val="accent2"/>
              </a:buClr>
              <a:buSzPct val="75000"/>
              <a:buFont typeface="Wingdings" panose="05000000000000000000" pitchFamily="2" charset="2"/>
              <a:buChar char="l"/>
              <a:defRPr sz="2400" b="1">
                <a:solidFill>
                  <a:schemeClr val="bg2"/>
                </a:solidFill>
                <a:effectLst>
                  <a:outerShdw blurRad="38100" dist="38100" dir="2700000" algn="tl">
                    <a:srgbClr val="C0C0C0"/>
                  </a:outerShdw>
                </a:effectLst>
                <a:latin typeface="Arial" panose="020B0604020202020204" pitchFamily="34" charset="0"/>
              </a:defRPr>
            </a:lvl2pPr>
            <a:lvl3pPr marL="1260475" indent="-228600" algn="l">
              <a:spcBef>
                <a:spcPct val="20000"/>
              </a:spcBef>
              <a:buClr>
                <a:schemeClr val="accent2"/>
              </a:buClr>
              <a:buSzPct val="75000"/>
              <a:buFont typeface="Wingdings" panose="05000000000000000000" pitchFamily="2" charset="2"/>
              <a:buChar char="l"/>
              <a:defRPr sz="2000" b="1">
                <a:solidFill>
                  <a:schemeClr val="bg2"/>
                </a:solidFill>
                <a:effectLst>
                  <a:outerShdw blurRad="38100" dist="38100" dir="2700000" algn="tl">
                    <a:srgbClr val="C0C0C0"/>
                  </a:outerShdw>
                </a:effectLst>
                <a:latin typeface="Arial" panose="020B0604020202020204" pitchFamily="34" charset="0"/>
              </a:defRPr>
            </a:lvl3pPr>
            <a:lvl4pPr marL="1603375" indent="-228600" algn="l">
              <a:spcBef>
                <a:spcPct val="20000"/>
              </a:spcBef>
              <a:buClr>
                <a:schemeClr val="accent2"/>
              </a:buClr>
              <a:buSzPct val="75000"/>
              <a:buFont typeface="Wingdings" panose="05000000000000000000" pitchFamily="2" charset="2"/>
              <a:buChar char="l"/>
              <a:defRPr sz="2000" b="1">
                <a:solidFill>
                  <a:schemeClr val="bg2"/>
                </a:solidFill>
                <a:effectLst>
                  <a:outerShdw blurRad="38100" dist="38100" dir="2700000" algn="tl">
                    <a:srgbClr val="C0C0C0"/>
                  </a:outerShdw>
                </a:effectLst>
                <a:latin typeface="Arial" panose="020B0604020202020204" pitchFamily="34" charset="0"/>
              </a:defRPr>
            </a:lvl4pPr>
            <a:lvl5pPr marL="2057400" indent="-228600" algn="l">
              <a:spcBef>
                <a:spcPct val="20000"/>
              </a:spcBef>
              <a:buClr>
                <a:schemeClr val="accent2"/>
              </a:buClr>
              <a:buSzPct val="75000"/>
              <a:buFont typeface="Wingdings" panose="05000000000000000000" pitchFamily="2" charset="2"/>
              <a:buChar char="l"/>
              <a:defRPr sz="2000" b="1">
                <a:solidFill>
                  <a:schemeClr val="bg2"/>
                </a:solidFill>
                <a:effectLst>
                  <a:outerShdw blurRad="38100" dist="38100" dir="2700000" algn="tl">
                    <a:srgbClr val="C0C0C0"/>
                  </a:outerShdw>
                </a:effectLst>
                <a:latin typeface="Arial" panose="020B0604020202020204" pitchFamily="34" charset="0"/>
              </a:defRPr>
            </a:lvl5pPr>
            <a:lvl6pPr marL="2514600" indent="-228600" eaLnBrk="0" fontAlgn="base" hangingPunct="0">
              <a:spcBef>
                <a:spcPct val="20000"/>
              </a:spcBef>
              <a:spcAft>
                <a:spcPct val="0"/>
              </a:spcAft>
              <a:buClr>
                <a:schemeClr val="accent2"/>
              </a:buClr>
              <a:buSzPct val="75000"/>
              <a:buFont typeface="Wingdings" panose="05000000000000000000" pitchFamily="2" charset="2"/>
              <a:buChar char="l"/>
              <a:defRPr sz="2000" b="1">
                <a:solidFill>
                  <a:schemeClr val="bg2"/>
                </a:solidFill>
                <a:effectLst>
                  <a:outerShdw blurRad="38100" dist="38100" dir="2700000" algn="tl">
                    <a:srgbClr val="C0C0C0"/>
                  </a:outerShdw>
                </a:effectLst>
                <a:latin typeface="Arial" panose="020B0604020202020204" pitchFamily="34" charset="0"/>
              </a:defRPr>
            </a:lvl6pPr>
            <a:lvl7pPr marL="2971800" indent="-228600" eaLnBrk="0" fontAlgn="base" hangingPunct="0">
              <a:spcBef>
                <a:spcPct val="20000"/>
              </a:spcBef>
              <a:spcAft>
                <a:spcPct val="0"/>
              </a:spcAft>
              <a:buClr>
                <a:schemeClr val="accent2"/>
              </a:buClr>
              <a:buSzPct val="75000"/>
              <a:buFont typeface="Wingdings" panose="05000000000000000000" pitchFamily="2" charset="2"/>
              <a:buChar char="l"/>
              <a:defRPr sz="2000" b="1">
                <a:solidFill>
                  <a:schemeClr val="bg2"/>
                </a:solidFill>
                <a:effectLst>
                  <a:outerShdw blurRad="38100" dist="38100" dir="2700000" algn="tl">
                    <a:srgbClr val="C0C0C0"/>
                  </a:outerShdw>
                </a:effectLst>
                <a:latin typeface="Arial" panose="020B0604020202020204" pitchFamily="34" charset="0"/>
              </a:defRPr>
            </a:lvl7pPr>
            <a:lvl8pPr marL="3429000" indent="-228600" eaLnBrk="0" fontAlgn="base" hangingPunct="0">
              <a:spcBef>
                <a:spcPct val="20000"/>
              </a:spcBef>
              <a:spcAft>
                <a:spcPct val="0"/>
              </a:spcAft>
              <a:buClr>
                <a:schemeClr val="accent2"/>
              </a:buClr>
              <a:buSzPct val="75000"/>
              <a:buFont typeface="Wingdings" panose="05000000000000000000" pitchFamily="2" charset="2"/>
              <a:buChar char="l"/>
              <a:defRPr sz="2000" b="1">
                <a:solidFill>
                  <a:schemeClr val="bg2"/>
                </a:solidFill>
                <a:effectLst>
                  <a:outerShdw blurRad="38100" dist="38100" dir="2700000" algn="tl">
                    <a:srgbClr val="C0C0C0"/>
                  </a:outerShdw>
                </a:effectLst>
                <a:latin typeface="Arial" panose="020B0604020202020204" pitchFamily="34" charset="0"/>
              </a:defRPr>
            </a:lvl8pPr>
            <a:lvl9pPr marL="3886200" indent="-228600" eaLnBrk="0" fontAlgn="base" hangingPunct="0">
              <a:spcBef>
                <a:spcPct val="20000"/>
              </a:spcBef>
              <a:spcAft>
                <a:spcPct val="0"/>
              </a:spcAft>
              <a:buClr>
                <a:schemeClr val="accent2"/>
              </a:buClr>
              <a:buSzPct val="75000"/>
              <a:buFont typeface="Wingdings" panose="05000000000000000000" pitchFamily="2" charset="2"/>
              <a:buChar char="l"/>
              <a:defRPr sz="2000" b="1">
                <a:solidFill>
                  <a:schemeClr val="bg2"/>
                </a:solidFill>
                <a:effectLst>
                  <a:outerShdw blurRad="38100" dist="38100" dir="2700000" algn="tl">
                    <a:srgbClr val="C0C0C0"/>
                  </a:outerShdw>
                </a:effectLst>
                <a:latin typeface="Arial" panose="020B0604020202020204" pitchFamily="34" charset="0"/>
              </a:defRPr>
            </a:lvl9pPr>
          </a:lstStyle>
          <a:p>
            <a:pPr eaLnBrk="1" hangingPunct="1">
              <a:spcBef>
                <a:spcPct val="50000"/>
              </a:spcBef>
              <a:buFont typeface="Wingdings" panose="05000000000000000000" pitchFamily="2" charset="2"/>
              <a:buNone/>
              <a:defRPr/>
            </a:pPr>
            <a:r>
              <a:rPr lang="en-US" sz="2300" b="0" dirty="0" smtClean="0">
                <a:solidFill>
                  <a:schemeClr val="tx1"/>
                </a:solidFill>
                <a:latin typeface="+mn-lt"/>
              </a:rPr>
              <a:t>a.	Vary in total directly and proportionately with changes in the activity level</a:t>
            </a:r>
            <a:r>
              <a:rPr lang="en-US" sz="2300" b="0" dirty="0" smtClean="0">
                <a:solidFill>
                  <a:schemeClr val="tx1"/>
                </a:solidFill>
                <a:effectLst/>
                <a:latin typeface="+mn-lt"/>
              </a:rPr>
              <a:t>.</a:t>
            </a:r>
          </a:p>
          <a:p>
            <a:pPr eaLnBrk="1" hangingPunct="1">
              <a:spcBef>
                <a:spcPct val="50000"/>
              </a:spcBef>
              <a:buFont typeface="Wingdings" panose="05000000000000000000" pitchFamily="2" charset="2"/>
              <a:buNone/>
              <a:defRPr/>
            </a:pPr>
            <a:r>
              <a:rPr lang="en-US" sz="2300" b="0" dirty="0" smtClean="0">
                <a:solidFill>
                  <a:schemeClr val="tx1"/>
                </a:solidFill>
                <a:effectLst/>
                <a:latin typeface="+mn-lt"/>
              </a:rPr>
              <a:t>b. 	Remain the same per unit at every activity level. </a:t>
            </a:r>
          </a:p>
          <a:p>
            <a:pPr eaLnBrk="1" hangingPunct="1">
              <a:spcBef>
                <a:spcPct val="50000"/>
              </a:spcBef>
              <a:buFont typeface="Wingdings" panose="05000000000000000000" pitchFamily="2" charset="2"/>
              <a:buNone/>
              <a:defRPr/>
            </a:pPr>
            <a:r>
              <a:rPr lang="en-US" sz="2300" b="0" dirty="0" smtClean="0">
                <a:solidFill>
                  <a:schemeClr val="tx1"/>
                </a:solidFill>
                <a:effectLst/>
                <a:latin typeface="+mn-lt"/>
              </a:rPr>
              <a:t>c. 	Neither of the above.</a:t>
            </a:r>
          </a:p>
          <a:p>
            <a:pPr eaLnBrk="1" hangingPunct="1">
              <a:spcBef>
                <a:spcPct val="50000"/>
              </a:spcBef>
              <a:buFont typeface="Wingdings" panose="05000000000000000000" pitchFamily="2" charset="2"/>
              <a:buNone/>
              <a:defRPr/>
            </a:pPr>
            <a:r>
              <a:rPr lang="en-US" sz="2300" b="0" dirty="0" smtClean="0">
                <a:solidFill>
                  <a:schemeClr val="tx1"/>
                </a:solidFill>
                <a:effectLst/>
                <a:latin typeface="+mn-lt"/>
              </a:rPr>
              <a:t>d. 	Both (a) and (b) above. </a:t>
            </a:r>
          </a:p>
        </p:txBody>
      </p:sp>
      <p:sp>
        <p:nvSpPr>
          <p:cNvPr id="74756" name="Oval 4"/>
          <p:cNvSpPr>
            <a:spLocks noChangeArrowheads="1"/>
          </p:cNvSpPr>
          <p:nvPr/>
        </p:nvSpPr>
        <p:spPr bwMode="auto">
          <a:xfrm>
            <a:off x="685800" y="4191000"/>
            <a:ext cx="381000" cy="381000"/>
          </a:xfrm>
          <a:prstGeom prst="ellipse">
            <a:avLst/>
          </a:prstGeom>
          <a:noFill/>
          <a:ln w="57150" cap="sq">
            <a:solidFill>
              <a:srgbClr val="800000"/>
            </a:solidFill>
            <a:round/>
            <a:headEnd type="none" w="sm" len="sm"/>
            <a:tailEnd type="none" w="sm" len="sm"/>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solidFill>
                <a:srgbClr val="A50021"/>
              </a:solidFill>
            </a:endParaRPr>
          </a:p>
        </p:txBody>
      </p:sp>
      <p:sp>
        <p:nvSpPr>
          <p:cNvPr id="758789" name="Rectangle 5"/>
          <p:cNvSpPr>
            <a:spLocks noGrp="1" noChangeArrowheads="1"/>
          </p:cNvSpPr>
          <p:nvPr>
            <p:ph type="title"/>
          </p:nvPr>
        </p:nvSpPr>
        <p:spPr>
          <a:xfrm>
            <a:off x="457200" y="457200"/>
            <a:ext cx="8229600" cy="560388"/>
          </a:xfrm>
          <a:ln w="12700">
            <a:miter lim="800000"/>
            <a:headEnd/>
            <a:tailEnd/>
          </a:ln>
        </p:spPr>
        <p:txBody>
          <a:bodyPr lIns="90488" tIns="44450" rIns="90488" bIns="44450">
            <a:normAutofit fontScale="90000"/>
          </a:bodyPr>
          <a:lstStyle/>
          <a:p>
            <a:pPr marL="109538">
              <a:defRPr/>
            </a:pPr>
            <a:r>
              <a:rPr lang="en-US" sz="4000" b="1" i="1"/>
              <a:t>Let’s Review</a:t>
            </a:r>
          </a:p>
        </p:txBody>
      </p:sp>
    </p:spTree>
  </p:cSld>
  <p:clrMapOvr>
    <a:masterClrMapping/>
  </p:clrMapOvr>
  <p:transition spd="slow"/>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08610" name="Rectangle 2"/>
          <p:cNvSpPr>
            <a:spLocks noGrp="1" noChangeArrowheads="1"/>
          </p:cNvSpPr>
          <p:nvPr>
            <p:ph type="title"/>
          </p:nvPr>
        </p:nvSpPr>
        <p:spPr>
          <a:xfrm>
            <a:off x="533400" y="457200"/>
            <a:ext cx="8077200" cy="609600"/>
          </a:xfrm>
          <a:ln w="12700">
            <a:miter lim="800000"/>
            <a:headEnd/>
            <a:tailEnd/>
          </a:ln>
        </p:spPr>
        <p:txBody>
          <a:bodyPr lIns="90488" tIns="44450" rIns="90488" bIns="44450">
            <a:normAutofit fontScale="90000"/>
          </a:bodyPr>
          <a:lstStyle/>
          <a:p>
            <a:pPr marL="109538">
              <a:defRPr/>
            </a:pPr>
            <a:r>
              <a:rPr lang="en-US" sz="4000" b="1" i="1" dirty="0"/>
              <a:t>Relevant Range</a:t>
            </a:r>
          </a:p>
        </p:txBody>
      </p:sp>
      <p:sp>
        <p:nvSpPr>
          <p:cNvPr id="75779" name="Rectangle 3"/>
          <p:cNvSpPr>
            <a:spLocks noGrp="1" noChangeArrowheads="1"/>
          </p:cNvSpPr>
          <p:nvPr>
            <p:ph type="body" sz="half" idx="1"/>
          </p:nvPr>
        </p:nvSpPr>
        <p:spPr>
          <a:xfrm>
            <a:off x="609600" y="1600200"/>
            <a:ext cx="8153400" cy="4267200"/>
          </a:xfrm>
          <a:solidFill>
            <a:schemeClr val="bg1"/>
          </a:solidFill>
          <a:ln w="12700" cap="flat">
            <a:solidFill>
              <a:schemeClr val="bg1"/>
            </a:solidFill>
            <a:miter lim="800000"/>
            <a:headEnd/>
            <a:tailEnd/>
          </a:ln>
        </p:spPr>
        <p:txBody>
          <a:bodyPr lIns="90488" tIns="44450" rIns="90488" bIns="44450"/>
          <a:lstStyle/>
          <a:p>
            <a:pPr marL="533400" indent="-533400">
              <a:spcBef>
                <a:spcPct val="0"/>
              </a:spcBef>
              <a:buClrTx/>
              <a:buSzPct val="80000"/>
              <a:buFontTx/>
              <a:buBlip>
                <a:blip r:embed="rId4"/>
              </a:buBlip>
            </a:pPr>
            <a:r>
              <a:rPr lang="en-US" sz="2400" smtClean="0"/>
              <a:t>Throughout the range of possible levels of activity, a </a:t>
            </a:r>
            <a:r>
              <a:rPr lang="en-US" sz="2400" i="1" smtClean="0">
                <a:solidFill>
                  <a:srgbClr val="A50021"/>
                </a:solidFill>
              </a:rPr>
              <a:t>straight-line relationship usually does not exist</a:t>
            </a:r>
            <a:r>
              <a:rPr lang="en-US" sz="2400" smtClean="0"/>
              <a:t> for either variable costs or fixed costs </a:t>
            </a:r>
          </a:p>
          <a:p>
            <a:pPr marL="533400" indent="-533400">
              <a:spcBef>
                <a:spcPct val="0"/>
              </a:spcBef>
              <a:buClrTx/>
              <a:buSzPct val="80000"/>
              <a:buFontTx/>
              <a:buBlip>
                <a:blip r:embed="rId4"/>
              </a:buBlip>
            </a:pPr>
            <a:endParaRPr lang="en-US" sz="2400" smtClean="0"/>
          </a:p>
          <a:p>
            <a:pPr marL="533400" indent="-533400">
              <a:spcBef>
                <a:spcPct val="0"/>
              </a:spcBef>
              <a:buClrTx/>
              <a:buSzPct val="80000"/>
              <a:buFontTx/>
              <a:buBlip>
                <a:blip r:embed="rId4"/>
              </a:buBlip>
            </a:pPr>
            <a:r>
              <a:rPr lang="en-US" sz="2400" smtClean="0"/>
              <a:t>The relationship between variable costs and changes in activity level is often </a:t>
            </a:r>
            <a:r>
              <a:rPr lang="en-US" sz="2400" smtClean="0">
                <a:solidFill>
                  <a:srgbClr val="003399"/>
                </a:solidFill>
              </a:rPr>
              <a:t>curvilinear</a:t>
            </a:r>
          </a:p>
          <a:p>
            <a:pPr marL="533400" indent="-533400">
              <a:spcBef>
                <a:spcPct val="0"/>
              </a:spcBef>
              <a:buClrTx/>
              <a:buSzPct val="80000"/>
              <a:buFontTx/>
              <a:buBlip>
                <a:blip r:embed="rId4"/>
              </a:buBlip>
            </a:pPr>
            <a:endParaRPr lang="en-US" sz="2400" smtClean="0">
              <a:solidFill>
                <a:srgbClr val="A50021"/>
              </a:solidFill>
            </a:endParaRPr>
          </a:p>
          <a:p>
            <a:pPr marL="533400" indent="-533400">
              <a:spcBef>
                <a:spcPct val="0"/>
              </a:spcBef>
              <a:buClrTx/>
              <a:buSzPct val="80000"/>
              <a:buFontTx/>
              <a:buBlip>
                <a:blip r:embed="rId4"/>
              </a:buBlip>
            </a:pPr>
            <a:r>
              <a:rPr lang="en-US" sz="2400" smtClean="0"/>
              <a:t>For fixed costs, the relationship is also </a:t>
            </a:r>
            <a:r>
              <a:rPr lang="en-US" sz="2400" smtClean="0">
                <a:solidFill>
                  <a:srgbClr val="003399"/>
                </a:solidFill>
              </a:rPr>
              <a:t>nonlinear</a:t>
            </a:r>
            <a:r>
              <a:rPr lang="en-US" sz="2400" smtClean="0"/>
              <a:t> – 	some fixed costs will not change over the entire 	range of activities while other fixed costs may 	change</a:t>
            </a:r>
            <a:endParaRPr lang="en-US" sz="2400" i="1" smtClean="0">
              <a:solidFill>
                <a:srgbClr val="FF0000"/>
              </a:solidFill>
            </a:endParaRPr>
          </a:p>
        </p:txBody>
      </p:sp>
    </p:spTree>
  </p:cSld>
  <p:clrMapOvr>
    <a:masterClrMapping/>
  </p:clrMapOvr>
  <p:transition>
    <p:wipe dir="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10658" name="Rectangle 2"/>
          <p:cNvSpPr>
            <a:spLocks noGrp="1" noChangeArrowheads="1"/>
          </p:cNvSpPr>
          <p:nvPr>
            <p:ph type="title"/>
          </p:nvPr>
        </p:nvSpPr>
        <p:spPr>
          <a:xfrm>
            <a:off x="381000" y="457200"/>
            <a:ext cx="8382000" cy="609600"/>
          </a:xfrm>
          <a:ln w="12700">
            <a:miter lim="800000"/>
            <a:headEnd/>
            <a:tailEnd/>
          </a:ln>
        </p:spPr>
        <p:txBody>
          <a:bodyPr lIns="90488" tIns="44450" rIns="90488" bIns="44450">
            <a:normAutofit fontScale="90000"/>
          </a:bodyPr>
          <a:lstStyle/>
          <a:p>
            <a:pPr marL="109538">
              <a:defRPr/>
            </a:pPr>
            <a:r>
              <a:rPr lang="en-US" sz="4000" b="1" i="1"/>
              <a:t>Relevant Range - Graphs</a:t>
            </a:r>
          </a:p>
        </p:txBody>
      </p:sp>
      <p:pic>
        <p:nvPicPr>
          <p:cNvPr id="77827" name="Picture 4"/>
          <p:cNvPicPr>
            <a:picLocks noGrp="1" noChangeAspect="1" noChangeArrowheads="1"/>
          </p:cNvPicPr>
          <p:nvPr>
            <p:ph idx="1"/>
          </p:nvPr>
        </p:nvPicPr>
        <p:blipFill>
          <a:blip r:embed="rId4" cstate="print">
            <a:extLst>
              <a:ext uri="{28A0092B-C50C-407E-A947-70E740481C1C}">
                <a14:useLocalDpi xmlns:a14="http://schemas.microsoft.com/office/drawing/2010/main" xmlns="" val="0"/>
              </a:ext>
            </a:extLst>
          </a:blip>
          <a:srcRect/>
          <a:stretch>
            <a:fillRect/>
          </a:stretch>
        </p:blipFill>
        <p:spPr>
          <a:xfrm>
            <a:off x="381000" y="1524000"/>
            <a:ext cx="8382000" cy="4267200"/>
          </a:xfrm>
          <a:noFill/>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cap="sq" cmpd="sng">
                <a:solidFill>
                  <a:schemeClr val="tx1"/>
                </a:solidFill>
                <a:prstDash val="solid"/>
                <a:miter lim="800000"/>
                <a:headEnd type="none" w="sm" len="sm"/>
                <a:tailEnd type="none" w="sm" len="sm"/>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cSld>
  <p:clrMapOvr>
    <a:masterClrMapping/>
  </p:clrMapOvr>
  <p:transition spd="slow"/>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13730" name="Rectangle 2"/>
          <p:cNvSpPr>
            <a:spLocks noGrp="1" noChangeArrowheads="1"/>
          </p:cNvSpPr>
          <p:nvPr>
            <p:ph type="title"/>
          </p:nvPr>
        </p:nvSpPr>
        <p:spPr>
          <a:xfrm>
            <a:off x="457200" y="304800"/>
            <a:ext cx="8229600" cy="609600"/>
          </a:xfrm>
          <a:ln w="12700">
            <a:miter lim="800000"/>
            <a:headEnd/>
            <a:tailEnd/>
          </a:ln>
        </p:spPr>
        <p:txBody>
          <a:bodyPr lIns="90488" tIns="44450" rIns="90488" bIns="44450">
            <a:normAutofit fontScale="90000"/>
          </a:bodyPr>
          <a:lstStyle/>
          <a:p>
            <a:pPr marL="109538">
              <a:defRPr/>
            </a:pPr>
            <a:r>
              <a:rPr lang="en-US" sz="4000" b="1" i="1"/>
              <a:t>Relevant Range </a:t>
            </a:r>
          </a:p>
        </p:txBody>
      </p:sp>
      <p:sp>
        <p:nvSpPr>
          <p:cNvPr id="79875" name="Rectangle 3"/>
          <p:cNvSpPr>
            <a:spLocks noGrp="1" noChangeArrowheads="1"/>
          </p:cNvSpPr>
          <p:nvPr>
            <p:ph type="body" sz="half" idx="1"/>
          </p:nvPr>
        </p:nvSpPr>
        <p:spPr>
          <a:xfrm>
            <a:off x="609600" y="1143000"/>
            <a:ext cx="8153400" cy="1905000"/>
          </a:xfrm>
          <a:solidFill>
            <a:schemeClr val="bg1"/>
          </a:solidFill>
          <a:ln w="12700" cap="flat">
            <a:solidFill>
              <a:schemeClr val="bg1"/>
            </a:solidFill>
            <a:miter lim="800000"/>
            <a:headEnd/>
            <a:tailEnd/>
          </a:ln>
        </p:spPr>
        <p:txBody>
          <a:bodyPr lIns="90488" tIns="44450" rIns="90488" bIns="44450"/>
          <a:lstStyle/>
          <a:p>
            <a:pPr marL="533400" indent="-533400">
              <a:lnSpc>
                <a:spcPct val="90000"/>
              </a:lnSpc>
              <a:spcBef>
                <a:spcPct val="0"/>
              </a:spcBef>
              <a:buClrTx/>
              <a:buSzPct val="80000"/>
              <a:buFontTx/>
              <a:buBlip>
                <a:blip r:embed="rId4"/>
              </a:buBlip>
            </a:pPr>
            <a:r>
              <a:rPr lang="en-US" sz="2400" smtClean="0"/>
              <a:t>Defined as the range of activity over which a company</a:t>
            </a:r>
            <a:r>
              <a:rPr lang="en-US" sz="2400" smtClean="0">
                <a:solidFill>
                  <a:schemeClr val="accent2"/>
                </a:solidFill>
              </a:rPr>
              <a:t> </a:t>
            </a:r>
            <a:r>
              <a:rPr lang="en-US" sz="2400" smtClean="0">
                <a:solidFill>
                  <a:srgbClr val="A50021"/>
                </a:solidFill>
              </a:rPr>
              <a:t>expects to operate during a year</a:t>
            </a:r>
          </a:p>
          <a:p>
            <a:pPr marL="533400" indent="-533400">
              <a:lnSpc>
                <a:spcPct val="90000"/>
              </a:lnSpc>
              <a:spcBef>
                <a:spcPct val="0"/>
              </a:spcBef>
              <a:buClrTx/>
              <a:buSzPct val="80000"/>
              <a:buFontTx/>
              <a:buBlip>
                <a:blip r:embed="rId4"/>
              </a:buBlip>
            </a:pPr>
            <a:endParaRPr lang="en-US" sz="2400" smtClean="0">
              <a:solidFill>
                <a:schemeClr val="accent2"/>
              </a:solidFill>
            </a:endParaRPr>
          </a:p>
          <a:p>
            <a:pPr marL="533400" indent="-533400">
              <a:lnSpc>
                <a:spcPct val="90000"/>
              </a:lnSpc>
              <a:spcBef>
                <a:spcPct val="0"/>
              </a:spcBef>
              <a:buClrTx/>
              <a:buSzPct val="80000"/>
              <a:buFontTx/>
              <a:buBlip>
                <a:blip r:embed="rId4"/>
              </a:buBlip>
            </a:pPr>
            <a:r>
              <a:rPr lang="en-US" sz="2400" smtClean="0"/>
              <a:t>Within this range, a straight-line relationship</a:t>
            </a:r>
            <a:r>
              <a:rPr lang="en-US" sz="2400" smtClean="0">
                <a:solidFill>
                  <a:schemeClr val="accent2"/>
                </a:solidFill>
              </a:rPr>
              <a:t> </a:t>
            </a:r>
            <a:r>
              <a:rPr lang="en-US" sz="2400" smtClean="0"/>
              <a:t>usually exists for both variable and fixed costs</a:t>
            </a:r>
            <a:endParaRPr lang="en-US" sz="2400" i="1" smtClean="0">
              <a:solidFill>
                <a:srgbClr val="FF0000"/>
              </a:solidFill>
            </a:endParaRPr>
          </a:p>
        </p:txBody>
      </p:sp>
      <p:pic>
        <p:nvPicPr>
          <p:cNvPr id="79876" name="Picture 4"/>
          <p:cNvPicPr>
            <a:picLocks noGrp="1" noChangeAspect="1" noChangeArrowheads="1"/>
          </p:cNvPicPr>
          <p:nvPr>
            <p:ph sz="half" idx="2"/>
          </p:nvPr>
        </p:nvPicPr>
        <p:blipFill>
          <a:blip r:embed="rId5" cstate="print">
            <a:extLst>
              <a:ext uri="{28A0092B-C50C-407E-A947-70E740481C1C}">
                <a14:useLocalDpi xmlns:a14="http://schemas.microsoft.com/office/drawing/2010/main" xmlns="" val="0"/>
              </a:ext>
            </a:extLst>
          </a:blip>
          <a:srcRect/>
          <a:stretch>
            <a:fillRect/>
          </a:stretch>
        </p:blipFill>
        <p:spPr>
          <a:xfrm>
            <a:off x="1447800" y="2971800"/>
            <a:ext cx="6248400" cy="3429000"/>
          </a:xfrm>
          <a:noFill/>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cap="flat" cmpd="sng" algn="ctr">
                <a:solidFill>
                  <a:schemeClr val="tx1"/>
                </a:solidFill>
                <a:prstDash val="solid"/>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cSld>
  <p:clrMapOvr>
    <a:masterClrMapping/>
  </p:clrMapOvr>
  <p:transition>
    <p:wipe dir="r"/>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81922" name="Rectangle 2"/>
          <p:cNvSpPr>
            <a:spLocks noGrp="1" noChangeArrowheads="1"/>
          </p:cNvSpPr>
          <p:nvPr>
            <p:ph type="body" idx="1"/>
          </p:nvPr>
        </p:nvSpPr>
        <p:spPr>
          <a:xfrm>
            <a:off x="381000" y="1447800"/>
            <a:ext cx="8077200" cy="609600"/>
          </a:xfrm>
          <a:solidFill>
            <a:schemeClr val="bg1"/>
          </a:solidFill>
        </p:spPr>
        <p:txBody>
          <a:bodyPr/>
          <a:lstStyle/>
          <a:p>
            <a:pPr marL="0" indent="0">
              <a:buFont typeface="Wingdings" panose="05000000000000000000" pitchFamily="2" charset="2"/>
              <a:buNone/>
            </a:pPr>
            <a:r>
              <a:rPr lang="en-US" sz="2400" smtClean="0"/>
              <a:t>The relevant range is:</a:t>
            </a:r>
          </a:p>
        </p:txBody>
      </p:sp>
      <p:sp>
        <p:nvSpPr>
          <p:cNvPr id="759811" name="Rectangle 3"/>
          <p:cNvSpPr>
            <a:spLocks noChangeArrowheads="1"/>
          </p:cNvSpPr>
          <p:nvPr/>
        </p:nvSpPr>
        <p:spPr bwMode="auto">
          <a:xfrm>
            <a:off x="609600" y="2209800"/>
            <a:ext cx="7696200" cy="3733800"/>
          </a:xfrm>
          <a:prstGeom prst="rect">
            <a:avLst/>
          </a:prstGeom>
          <a:solidFill>
            <a:schemeClr val="bg1"/>
          </a:solidFill>
          <a:ln>
            <a:noFill/>
          </a:ln>
          <a:effectLst/>
          <a:extLs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107763" dir="2700000" algn="ctr" rotWithShape="0">
                    <a:schemeClr val="bg2"/>
                  </a:outerShdw>
                </a:effectLst>
              </a14:hiddenEffects>
            </a:ext>
          </a:extLst>
        </p:spPr>
        <p:txBody>
          <a:bodyPr lIns="182562" tIns="46038" rIns="182562" bIns="46038"/>
          <a:lstStyle>
            <a:lvl1pPr marL="517525" indent="-517525" algn="l">
              <a:spcBef>
                <a:spcPct val="20000"/>
              </a:spcBef>
              <a:buClr>
                <a:schemeClr val="accent2"/>
              </a:buClr>
              <a:buSzPct val="75000"/>
              <a:buFont typeface="Wingdings" panose="05000000000000000000" pitchFamily="2" charset="2"/>
              <a:buChar char="l"/>
              <a:defRPr sz="2800" b="1">
                <a:solidFill>
                  <a:schemeClr val="bg2"/>
                </a:solidFill>
                <a:effectLst>
                  <a:outerShdw blurRad="38100" dist="38100" dir="2700000" algn="tl">
                    <a:srgbClr val="C0C0C0"/>
                  </a:outerShdw>
                </a:effectLst>
                <a:latin typeface="Arial" panose="020B0604020202020204" pitchFamily="34" charset="0"/>
              </a:defRPr>
            </a:lvl1pPr>
            <a:lvl2pPr marL="917575" indent="-285750" algn="l">
              <a:spcBef>
                <a:spcPct val="20000"/>
              </a:spcBef>
              <a:buClr>
                <a:schemeClr val="accent2"/>
              </a:buClr>
              <a:buSzPct val="75000"/>
              <a:buFont typeface="Wingdings" panose="05000000000000000000" pitchFamily="2" charset="2"/>
              <a:buChar char="l"/>
              <a:defRPr sz="2400" b="1">
                <a:solidFill>
                  <a:schemeClr val="bg2"/>
                </a:solidFill>
                <a:effectLst>
                  <a:outerShdw blurRad="38100" dist="38100" dir="2700000" algn="tl">
                    <a:srgbClr val="C0C0C0"/>
                  </a:outerShdw>
                </a:effectLst>
                <a:latin typeface="Arial" panose="020B0604020202020204" pitchFamily="34" charset="0"/>
              </a:defRPr>
            </a:lvl2pPr>
            <a:lvl3pPr marL="1260475" indent="-228600" algn="l">
              <a:spcBef>
                <a:spcPct val="20000"/>
              </a:spcBef>
              <a:buClr>
                <a:schemeClr val="accent2"/>
              </a:buClr>
              <a:buSzPct val="75000"/>
              <a:buFont typeface="Wingdings" panose="05000000000000000000" pitchFamily="2" charset="2"/>
              <a:buChar char="l"/>
              <a:defRPr sz="2000" b="1">
                <a:solidFill>
                  <a:schemeClr val="bg2"/>
                </a:solidFill>
                <a:effectLst>
                  <a:outerShdw blurRad="38100" dist="38100" dir="2700000" algn="tl">
                    <a:srgbClr val="C0C0C0"/>
                  </a:outerShdw>
                </a:effectLst>
                <a:latin typeface="Arial" panose="020B0604020202020204" pitchFamily="34" charset="0"/>
              </a:defRPr>
            </a:lvl3pPr>
            <a:lvl4pPr marL="1603375" indent="-228600" algn="l">
              <a:spcBef>
                <a:spcPct val="20000"/>
              </a:spcBef>
              <a:buClr>
                <a:schemeClr val="accent2"/>
              </a:buClr>
              <a:buSzPct val="75000"/>
              <a:buFont typeface="Wingdings" panose="05000000000000000000" pitchFamily="2" charset="2"/>
              <a:buChar char="l"/>
              <a:defRPr sz="2000" b="1">
                <a:solidFill>
                  <a:schemeClr val="bg2"/>
                </a:solidFill>
                <a:effectLst>
                  <a:outerShdw blurRad="38100" dist="38100" dir="2700000" algn="tl">
                    <a:srgbClr val="C0C0C0"/>
                  </a:outerShdw>
                </a:effectLst>
                <a:latin typeface="Arial" panose="020B0604020202020204" pitchFamily="34" charset="0"/>
              </a:defRPr>
            </a:lvl4pPr>
            <a:lvl5pPr marL="2057400" indent="-228600" algn="l">
              <a:spcBef>
                <a:spcPct val="20000"/>
              </a:spcBef>
              <a:buClr>
                <a:schemeClr val="accent2"/>
              </a:buClr>
              <a:buSzPct val="75000"/>
              <a:buFont typeface="Wingdings" panose="05000000000000000000" pitchFamily="2" charset="2"/>
              <a:buChar char="l"/>
              <a:defRPr sz="2000" b="1">
                <a:solidFill>
                  <a:schemeClr val="bg2"/>
                </a:solidFill>
                <a:effectLst>
                  <a:outerShdw blurRad="38100" dist="38100" dir="2700000" algn="tl">
                    <a:srgbClr val="C0C0C0"/>
                  </a:outerShdw>
                </a:effectLst>
                <a:latin typeface="Arial" panose="020B0604020202020204" pitchFamily="34" charset="0"/>
              </a:defRPr>
            </a:lvl5pPr>
            <a:lvl6pPr marL="2514600" indent="-228600" eaLnBrk="0" fontAlgn="base" hangingPunct="0">
              <a:spcBef>
                <a:spcPct val="20000"/>
              </a:spcBef>
              <a:spcAft>
                <a:spcPct val="0"/>
              </a:spcAft>
              <a:buClr>
                <a:schemeClr val="accent2"/>
              </a:buClr>
              <a:buSzPct val="75000"/>
              <a:buFont typeface="Wingdings" panose="05000000000000000000" pitchFamily="2" charset="2"/>
              <a:buChar char="l"/>
              <a:defRPr sz="2000" b="1">
                <a:solidFill>
                  <a:schemeClr val="bg2"/>
                </a:solidFill>
                <a:effectLst>
                  <a:outerShdw blurRad="38100" dist="38100" dir="2700000" algn="tl">
                    <a:srgbClr val="C0C0C0"/>
                  </a:outerShdw>
                </a:effectLst>
                <a:latin typeface="Arial" panose="020B0604020202020204" pitchFamily="34" charset="0"/>
              </a:defRPr>
            </a:lvl6pPr>
            <a:lvl7pPr marL="2971800" indent="-228600" eaLnBrk="0" fontAlgn="base" hangingPunct="0">
              <a:spcBef>
                <a:spcPct val="20000"/>
              </a:spcBef>
              <a:spcAft>
                <a:spcPct val="0"/>
              </a:spcAft>
              <a:buClr>
                <a:schemeClr val="accent2"/>
              </a:buClr>
              <a:buSzPct val="75000"/>
              <a:buFont typeface="Wingdings" panose="05000000000000000000" pitchFamily="2" charset="2"/>
              <a:buChar char="l"/>
              <a:defRPr sz="2000" b="1">
                <a:solidFill>
                  <a:schemeClr val="bg2"/>
                </a:solidFill>
                <a:effectLst>
                  <a:outerShdw blurRad="38100" dist="38100" dir="2700000" algn="tl">
                    <a:srgbClr val="C0C0C0"/>
                  </a:outerShdw>
                </a:effectLst>
                <a:latin typeface="Arial" panose="020B0604020202020204" pitchFamily="34" charset="0"/>
              </a:defRPr>
            </a:lvl7pPr>
            <a:lvl8pPr marL="3429000" indent="-228600" eaLnBrk="0" fontAlgn="base" hangingPunct="0">
              <a:spcBef>
                <a:spcPct val="20000"/>
              </a:spcBef>
              <a:spcAft>
                <a:spcPct val="0"/>
              </a:spcAft>
              <a:buClr>
                <a:schemeClr val="accent2"/>
              </a:buClr>
              <a:buSzPct val="75000"/>
              <a:buFont typeface="Wingdings" panose="05000000000000000000" pitchFamily="2" charset="2"/>
              <a:buChar char="l"/>
              <a:defRPr sz="2000" b="1">
                <a:solidFill>
                  <a:schemeClr val="bg2"/>
                </a:solidFill>
                <a:effectLst>
                  <a:outerShdw blurRad="38100" dist="38100" dir="2700000" algn="tl">
                    <a:srgbClr val="C0C0C0"/>
                  </a:outerShdw>
                </a:effectLst>
                <a:latin typeface="Arial" panose="020B0604020202020204" pitchFamily="34" charset="0"/>
              </a:defRPr>
            </a:lvl8pPr>
            <a:lvl9pPr marL="3886200" indent="-228600" eaLnBrk="0" fontAlgn="base" hangingPunct="0">
              <a:spcBef>
                <a:spcPct val="20000"/>
              </a:spcBef>
              <a:spcAft>
                <a:spcPct val="0"/>
              </a:spcAft>
              <a:buClr>
                <a:schemeClr val="accent2"/>
              </a:buClr>
              <a:buSzPct val="75000"/>
              <a:buFont typeface="Wingdings" panose="05000000000000000000" pitchFamily="2" charset="2"/>
              <a:buChar char="l"/>
              <a:defRPr sz="2000" b="1">
                <a:solidFill>
                  <a:schemeClr val="bg2"/>
                </a:solidFill>
                <a:effectLst>
                  <a:outerShdw blurRad="38100" dist="38100" dir="2700000" algn="tl">
                    <a:srgbClr val="C0C0C0"/>
                  </a:outerShdw>
                </a:effectLst>
                <a:latin typeface="Arial" panose="020B0604020202020204" pitchFamily="34" charset="0"/>
              </a:defRPr>
            </a:lvl9pPr>
          </a:lstStyle>
          <a:p>
            <a:pPr eaLnBrk="1" hangingPunct="1">
              <a:spcBef>
                <a:spcPct val="50000"/>
              </a:spcBef>
              <a:buFont typeface="Wingdings" panose="05000000000000000000" pitchFamily="2" charset="2"/>
              <a:buNone/>
              <a:defRPr/>
            </a:pPr>
            <a:r>
              <a:rPr lang="en-US" sz="2300" b="0" dirty="0" smtClean="0">
                <a:solidFill>
                  <a:schemeClr val="tx1"/>
                </a:solidFill>
                <a:latin typeface="+mn-lt"/>
              </a:rPr>
              <a:t>a.	The range of activity in which variable costs will be curvilinear</a:t>
            </a:r>
            <a:r>
              <a:rPr lang="en-US" sz="2300" b="0" dirty="0" smtClean="0">
                <a:solidFill>
                  <a:schemeClr val="tx1"/>
                </a:solidFill>
                <a:effectLst/>
                <a:latin typeface="+mn-lt"/>
              </a:rPr>
              <a:t>.</a:t>
            </a:r>
          </a:p>
          <a:p>
            <a:pPr eaLnBrk="1" hangingPunct="1">
              <a:spcBef>
                <a:spcPct val="50000"/>
              </a:spcBef>
              <a:buFont typeface="Wingdings" panose="05000000000000000000" pitchFamily="2" charset="2"/>
              <a:buNone/>
              <a:defRPr/>
            </a:pPr>
            <a:r>
              <a:rPr lang="en-US" sz="2300" b="0" dirty="0" smtClean="0">
                <a:solidFill>
                  <a:schemeClr val="tx1"/>
                </a:solidFill>
                <a:effectLst/>
                <a:latin typeface="+mn-lt"/>
              </a:rPr>
              <a:t>b. 	The range of activity in which fixed costs will be curvilinear. </a:t>
            </a:r>
          </a:p>
          <a:p>
            <a:pPr eaLnBrk="1" hangingPunct="1">
              <a:spcBef>
                <a:spcPct val="50000"/>
              </a:spcBef>
              <a:buFont typeface="Wingdings" panose="05000000000000000000" pitchFamily="2" charset="2"/>
              <a:buNone/>
              <a:defRPr/>
            </a:pPr>
            <a:r>
              <a:rPr lang="en-US" sz="2300" b="0" dirty="0" smtClean="0">
                <a:solidFill>
                  <a:schemeClr val="tx1"/>
                </a:solidFill>
                <a:effectLst/>
                <a:latin typeface="+mn-lt"/>
              </a:rPr>
              <a:t>c. 	The range over which the company expects to operate during a year.</a:t>
            </a:r>
          </a:p>
          <a:p>
            <a:pPr eaLnBrk="1" hangingPunct="1">
              <a:spcBef>
                <a:spcPct val="50000"/>
              </a:spcBef>
              <a:buFont typeface="Wingdings" panose="05000000000000000000" pitchFamily="2" charset="2"/>
              <a:buNone/>
              <a:defRPr/>
            </a:pPr>
            <a:r>
              <a:rPr lang="en-US" sz="2300" b="0" dirty="0" smtClean="0">
                <a:solidFill>
                  <a:schemeClr val="tx1"/>
                </a:solidFill>
                <a:effectLst/>
                <a:latin typeface="+mn-lt"/>
              </a:rPr>
              <a:t>d. 	Usually from zero to 100% of operating capacity. </a:t>
            </a:r>
          </a:p>
        </p:txBody>
      </p:sp>
      <p:sp>
        <p:nvSpPr>
          <p:cNvPr id="81924" name="Oval 4"/>
          <p:cNvSpPr>
            <a:spLocks noChangeArrowheads="1"/>
          </p:cNvSpPr>
          <p:nvPr/>
        </p:nvSpPr>
        <p:spPr bwMode="auto">
          <a:xfrm>
            <a:off x="685800" y="4038600"/>
            <a:ext cx="381000" cy="381000"/>
          </a:xfrm>
          <a:prstGeom prst="ellipse">
            <a:avLst/>
          </a:prstGeom>
          <a:noFill/>
          <a:ln w="57150" cap="sq">
            <a:solidFill>
              <a:srgbClr val="800000"/>
            </a:solidFill>
            <a:round/>
            <a:headEnd type="none" w="sm" len="sm"/>
            <a:tailEnd type="none" w="sm" len="sm"/>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solidFill>
                <a:srgbClr val="A50021"/>
              </a:solidFill>
            </a:endParaRPr>
          </a:p>
        </p:txBody>
      </p:sp>
      <p:sp>
        <p:nvSpPr>
          <p:cNvPr id="759813" name="Rectangle 5"/>
          <p:cNvSpPr>
            <a:spLocks noGrp="1" noChangeArrowheads="1"/>
          </p:cNvSpPr>
          <p:nvPr>
            <p:ph type="title"/>
          </p:nvPr>
        </p:nvSpPr>
        <p:spPr>
          <a:xfrm>
            <a:off x="457200" y="457200"/>
            <a:ext cx="8229600" cy="560388"/>
          </a:xfrm>
          <a:ln w="12700">
            <a:miter lim="800000"/>
            <a:headEnd/>
            <a:tailEnd/>
          </a:ln>
        </p:spPr>
        <p:txBody>
          <a:bodyPr lIns="90488" tIns="44450" rIns="90488" bIns="44450">
            <a:normAutofit fontScale="90000"/>
          </a:bodyPr>
          <a:lstStyle/>
          <a:p>
            <a:pPr marL="109538">
              <a:defRPr/>
            </a:pPr>
            <a:r>
              <a:rPr lang="en-US" sz="4000" b="1" i="1"/>
              <a:t>Let’s Review</a:t>
            </a:r>
          </a:p>
        </p:txBody>
      </p:sp>
    </p:spTree>
  </p:cSld>
  <p:clrMapOvr>
    <a:masterClrMapping/>
  </p:clrMapOvr>
  <p:transition spd="slow"/>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47522" name="Rectangle 2"/>
          <p:cNvSpPr>
            <a:spLocks noGrp="1" noChangeArrowheads="1"/>
          </p:cNvSpPr>
          <p:nvPr>
            <p:ph type="title"/>
          </p:nvPr>
        </p:nvSpPr>
        <p:spPr>
          <a:xfrm>
            <a:off x="304800" y="304800"/>
            <a:ext cx="8534400" cy="609600"/>
          </a:xfrm>
          <a:ln w="12700">
            <a:miter lim="800000"/>
            <a:headEnd/>
            <a:tailEnd/>
          </a:ln>
        </p:spPr>
        <p:txBody>
          <a:bodyPr lIns="90488" tIns="44450" rIns="90488" bIns="44450">
            <a:normAutofit fontScale="90000"/>
          </a:bodyPr>
          <a:lstStyle/>
          <a:p>
            <a:pPr marL="109538">
              <a:defRPr/>
            </a:pPr>
            <a:r>
              <a:rPr lang="en-US" sz="4000" b="1" i="1"/>
              <a:t>Mixed Costs</a:t>
            </a:r>
          </a:p>
        </p:txBody>
      </p:sp>
      <p:sp>
        <p:nvSpPr>
          <p:cNvPr id="82947" name="Rectangle 3"/>
          <p:cNvSpPr>
            <a:spLocks noGrp="1" noChangeArrowheads="1"/>
          </p:cNvSpPr>
          <p:nvPr>
            <p:ph type="body" sz="half" idx="1"/>
          </p:nvPr>
        </p:nvSpPr>
        <p:spPr>
          <a:xfrm>
            <a:off x="304800" y="1295400"/>
            <a:ext cx="3429000" cy="4953000"/>
          </a:xfrm>
          <a:solidFill>
            <a:schemeClr val="bg1"/>
          </a:solidFill>
          <a:ln w="12700" cap="flat">
            <a:solidFill>
              <a:schemeClr val="bg1"/>
            </a:solidFill>
            <a:miter lim="800000"/>
            <a:headEnd/>
            <a:tailEnd/>
          </a:ln>
        </p:spPr>
        <p:txBody>
          <a:bodyPr lIns="90488" tIns="44450" rIns="90488" bIns="44450"/>
          <a:lstStyle/>
          <a:p>
            <a:pPr marL="533400" indent="-533400">
              <a:lnSpc>
                <a:spcPct val="90000"/>
              </a:lnSpc>
              <a:spcBef>
                <a:spcPct val="0"/>
              </a:spcBef>
              <a:buClrTx/>
              <a:buSzPct val="80000"/>
              <a:buFontTx/>
              <a:buBlip>
                <a:blip r:embed="rId4"/>
              </a:buBlip>
            </a:pPr>
            <a:r>
              <a:rPr lang="en-US" altLang="en-US" sz="2400" smtClean="0"/>
              <a:t>Costs that have </a:t>
            </a:r>
          </a:p>
          <a:p>
            <a:pPr marL="533400" indent="-533400">
              <a:lnSpc>
                <a:spcPct val="90000"/>
              </a:lnSpc>
              <a:spcBef>
                <a:spcPct val="0"/>
              </a:spcBef>
              <a:buClrTx/>
              <a:buSzPct val="80000"/>
              <a:buFontTx/>
              <a:buNone/>
            </a:pPr>
            <a:r>
              <a:rPr lang="en-US" altLang="en-US" sz="2400" i="1" smtClean="0">
                <a:solidFill>
                  <a:srgbClr val="A50021"/>
                </a:solidFill>
              </a:rPr>
              <a:t>	both</a:t>
            </a:r>
            <a:r>
              <a:rPr lang="en-US" altLang="en-US" sz="2400" smtClean="0"/>
              <a:t> a variable cost element </a:t>
            </a:r>
          </a:p>
          <a:p>
            <a:pPr marL="533400" indent="-533400">
              <a:lnSpc>
                <a:spcPct val="90000"/>
              </a:lnSpc>
              <a:spcBef>
                <a:spcPct val="0"/>
              </a:spcBef>
              <a:buClrTx/>
              <a:buSzPct val="80000"/>
              <a:buFontTx/>
              <a:buNone/>
            </a:pPr>
            <a:r>
              <a:rPr lang="en-US" altLang="en-US" sz="2400" smtClean="0"/>
              <a:t>	</a:t>
            </a:r>
            <a:r>
              <a:rPr lang="en-US" altLang="en-US" sz="2400" i="1" smtClean="0">
                <a:solidFill>
                  <a:srgbClr val="A50021"/>
                </a:solidFill>
              </a:rPr>
              <a:t>and</a:t>
            </a:r>
            <a:r>
              <a:rPr lang="en-US" altLang="en-US" sz="2400" smtClean="0"/>
              <a:t> a fixed</a:t>
            </a:r>
          </a:p>
          <a:p>
            <a:pPr marL="533400" indent="-533400">
              <a:lnSpc>
                <a:spcPct val="90000"/>
              </a:lnSpc>
              <a:spcBef>
                <a:spcPct val="0"/>
              </a:spcBef>
              <a:buClrTx/>
              <a:buSzPct val="80000"/>
              <a:buFontTx/>
              <a:buNone/>
            </a:pPr>
            <a:r>
              <a:rPr lang="en-US" altLang="en-US" sz="2400" smtClean="0"/>
              <a:t>	cost element</a:t>
            </a:r>
          </a:p>
          <a:p>
            <a:pPr marL="533400" indent="-533400">
              <a:lnSpc>
                <a:spcPct val="90000"/>
              </a:lnSpc>
              <a:spcBef>
                <a:spcPct val="0"/>
              </a:spcBef>
              <a:buClrTx/>
              <a:buSzPct val="80000"/>
              <a:buFontTx/>
              <a:buNone/>
            </a:pPr>
            <a:endParaRPr lang="en-US" altLang="en-US" sz="2400" smtClean="0"/>
          </a:p>
          <a:p>
            <a:pPr marL="533400" indent="-533400">
              <a:lnSpc>
                <a:spcPct val="90000"/>
              </a:lnSpc>
              <a:spcBef>
                <a:spcPct val="0"/>
              </a:spcBef>
              <a:buClrTx/>
              <a:buSzPct val="80000"/>
              <a:buFontTx/>
              <a:buBlip>
                <a:blip r:embed="rId4"/>
              </a:buBlip>
            </a:pPr>
            <a:r>
              <a:rPr lang="en-US" altLang="en-US" sz="2400" smtClean="0"/>
              <a:t>Sometimes called</a:t>
            </a:r>
          </a:p>
          <a:p>
            <a:pPr marL="533400" indent="-533400">
              <a:lnSpc>
                <a:spcPct val="90000"/>
              </a:lnSpc>
              <a:spcBef>
                <a:spcPct val="0"/>
              </a:spcBef>
              <a:buClrTx/>
              <a:buSzPct val="80000"/>
              <a:buFontTx/>
              <a:buNone/>
            </a:pPr>
            <a:r>
              <a:rPr lang="en-US" altLang="en-US" sz="2400" smtClean="0"/>
              <a:t>	</a:t>
            </a:r>
            <a:r>
              <a:rPr lang="en-US" altLang="en-US" sz="2400" i="1" smtClean="0">
                <a:solidFill>
                  <a:srgbClr val="003399"/>
                </a:solidFill>
              </a:rPr>
              <a:t>semivariable cost</a:t>
            </a:r>
            <a:r>
              <a:rPr lang="en-US" altLang="en-US" sz="2400" smtClean="0"/>
              <a:t> </a:t>
            </a:r>
          </a:p>
          <a:p>
            <a:pPr marL="533400" indent="-533400">
              <a:lnSpc>
                <a:spcPct val="90000"/>
              </a:lnSpc>
              <a:spcBef>
                <a:spcPct val="0"/>
              </a:spcBef>
              <a:buClrTx/>
              <a:buSzPct val="80000"/>
              <a:buFontTx/>
              <a:buBlip>
                <a:blip r:embed="rId4"/>
              </a:buBlip>
            </a:pPr>
            <a:endParaRPr lang="en-US" altLang="en-US" sz="2400" smtClean="0"/>
          </a:p>
          <a:p>
            <a:pPr marL="533400" indent="-533400">
              <a:lnSpc>
                <a:spcPct val="90000"/>
              </a:lnSpc>
              <a:spcBef>
                <a:spcPct val="0"/>
              </a:spcBef>
              <a:buClrTx/>
              <a:buSzPct val="80000"/>
              <a:buFontTx/>
              <a:buBlip>
                <a:blip r:embed="rId4"/>
              </a:buBlip>
            </a:pPr>
            <a:r>
              <a:rPr lang="en-US" altLang="en-US" sz="2400" i="1" smtClean="0"/>
              <a:t>Change </a:t>
            </a:r>
            <a:r>
              <a:rPr lang="en-US" altLang="en-US" sz="2400" i="1" smtClean="0">
                <a:solidFill>
                  <a:srgbClr val="A50021"/>
                </a:solidFill>
              </a:rPr>
              <a:t>in total but not proportionately</a:t>
            </a:r>
            <a:r>
              <a:rPr lang="en-US" altLang="en-US" sz="2400" i="1" smtClean="0"/>
              <a:t> </a:t>
            </a:r>
          </a:p>
          <a:p>
            <a:pPr marL="533400" indent="-533400">
              <a:lnSpc>
                <a:spcPct val="90000"/>
              </a:lnSpc>
              <a:spcBef>
                <a:spcPct val="5000"/>
              </a:spcBef>
              <a:buClr>
                <a:srgbClr val="FF0000"/>
              </a:buClr>
              <a:buFont typeface="Wingdings" panose="05000000000000000000" pitchFamily="2" charset="2"/>
              <a:buNone/>
            </a:pPr>
            <a:r>
              <a:rPr lang="en-US" altLang="en-US" sz="2400" i="1" smtClean="0"/>
              <a:t>	with changes in</a:t>
            </a:r>
          </a:p>
          <a:p>
            <a:pPr marL="533400" indent="-533400">
              <a:lnSpc>
                <a:spcPct val="90000"/>
              </a:lnSpc>
              <a:spcBef>
                <a:spcPct val="5000"/>
              </a:spcBef>
              <a:buClr>
                <a:srgbClr val="FF0000"/>
              </a:buClr>
              <a:buFont typeface="Wingdings" panose="05000000000000000000" pitchFamily="2" charset="2"/>
              <a:buNone/>
            </a:pPr>
            <a:r>
              <a:rPr lang="en-US" altLang="en-US" sz="2400" i="1" smtClean="0"/>
              <a:t>	activity level</a:t>
            </a:r>
            <a:endParaRPr lang="en-US" sz="2400" i="1" smtClean="0">
              <a:solidFill>
                <a:srgbClr val="A50021"/>
              </a:solidFill>
            </a:endParaRPr>
          </a:p>
        </p:txBody>
      </p:sp>
      <p:pic>
        <p:nvPicPr>
          <p:cNvPr id="82948" name="Picture 7"/>
          <p:cNvPicPr>
            <a:picLocks noGrp="1" noChangeAspect="1" noChangeArrowheads="1"/>
          </p:cNvPicPr>
          <p:nvPr>
            <p:ph sz="half" idx="2"/>
          </p:nvPr>
        </p:nvPicPr>
        <p:blipFill>
          <a:blip r:embed="rId5" cstate="print">
            <a:extLst>
              <a:ext uri="{28A0092B-C50C-407E-A947-70E740481C1C}">
                <a14:useLocalDpi xmlns:a14="http://schemas.microsoft.com/office/drawing/2010/main" xmlns="" val="0"/>
              </a:ext>
            </a:extLst>
          </a:blip>
          <a:srcRect/>
          <a:stretch>
            <a:fillRect/>
          </a:stretch>
        </p:blipFill>
        <p:spPr>
          <a:xfrm>
            <a:off x="3962400" y="1981200"/>
            <a:ext cx="4800600" cy="3254375"/>
          </a:xfrm>
          <a:noFill/>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cap="sq" cmpd="sng">
                <a:solidFill>
                  <a:schemeClr val="tx1"/>
                </a:solidFill>
                <a:prstDash val="solid"/>
                <a:miter lim="800000"/>
                <a:headEnd type="none" w="sm" len="sm"/>
                <a:tailEnd type="none" w="sm" len="sm"/>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cSld>
  <p:clrMapOvr>
    <a:masterClrMapping/>
  </p:clrMapOvr>
  <p:transition>
    <p:wipe dir="r"/>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17826" name="Rectangle 2"/>
          <p:cNvSpPr>
            <a:spLocks noGrp="1" noChangeArrowheads="1"/>
          </p:cNvSpPr>
          <p:nvPr>
            <p:ph type="title"/>
          </p:nvPr>
        </p:nvSpPr>
        <p:spPr>
          <a:xfrm>
            <a:off x="609600" y="457200"/>
            <a:ext cx="8001000" cy="609600"/>
          </a:xfrm>
          <a:ln w="12700">
            <a:miter lim="800000"/>
            <a:headEnd/>
            <a:tailEnd/>
          </a:ln>
        </p:spPr>
        <p:txBody>
          <a:bodyPr lIns="90488" tIns="44450" rIns="90488" bIns="44450">
            <a:normAutofit fontScale="90000"/>
          </a:bodyPr>
          <a:lstStyle/>
          <a:p>
            <a:pPr marL="109538">
              <a:defRPr/>
            </a:pPr>
            <a:r>
              <a:rPr lang="en-US" sz="4000" b="1" i="1"/>
              <a:t>Mixed Costs: High–Low Method</a:t>
            </a:r>
          </a:p>
        </p:txBody>
      </p:sp>
      <p:sp>
        <p:nvSpPr>
          <p:cNvPr id="84995" name="Rectangle 3"/>
          <p:cNvSpPr>
            <a:spLocks noGrp="1" noChangeArrowheads="1"/>
          </p:cNvSpPr>
          <p:nvPr>
            <p:ph type="body" sz="half" idx="1"/>
          </p:nvPr>
        </p:nvSpPr>
        <p:spPr>
          <a:xfrm>
            <a:off x="685800" y="1524000"/>
            <a:ext cx="7924800" cy="4343400"/>
          </a:xfrm>
          <a:solidFill>
            <a:schemeClr val="bg1"/>
          </a:solidFill>
          <a:ln w="12700" cap="flat">
            <a:solidFill>
              <a:schemeClr val="bg1"/>
            </a:solidFill>
            <a:miter lim="800000"/>
            <a:headEnd/>
            <a:tailEnd/>
          </a:ln>
        </p:spPr>
        <p:txBody>
          <a:bodyPr lIns="90488" tIns="44450" rIns="90488" bIns="44450"/>
          <a:lstStyle/>
          <a:p>
            <a:pPr marL="533400" indent="-533400">
              <a:lnSpc>
                <a:spcPct val="90000"/>
              </a:lnSpc>
              <a:spcBef>
                <a:spcPct val="0"/>
              </a:spcBef>
              <a:buClrTx/>
              <a:buSzPct val="80000"/>
              <a:buFontTx/>
              <a:buBlip>
                <a:blip r:embed="rId4"/>
              </a:buBlip>
            </a:pPr>
            <a:r>
              <a:rPr lang="en-US" sz="2400" smtClean="0"/>
              <a:t>For purposes of CVP analysis, mixed costs must be classified into their </a:t>
            </a:r>
            <a:r>
              <a:rPr lang="en-US" sz="2400" smtClean="0">
                <a:solidFill>
                  <a:srgbClr val="003399"/>
                </a:solidFill>
              </a:rPr>
              <a:t>fixed </a:t>
            </a:r>
            <a:r>
              <a:rPr lang="en-US" sz="2400" smtClean="0"/>
              <a:t>and </a:t>
            </a:r>
            <a:r>
              <a:rPr lang="en-US" sz="2400" smtClean="0">
                <a:solidFill>
                  <a:srgbClr val="003399"/>
                </a:solidFill>
              </a:rPr>
              <a:t>variable</a:t>
            </a:r>
            <a:r>
              <a:rPr lang="en-US" sz="2400" smtClean="0"/>
              <a:t> elements</a:t>
            </a:r>
          </a:p>
          <a:p>
            <a:pPr marL="533400" indent="-533400">
              <a:lnSpc>
                <a:spcPct val="80000"/>
              </a:lnSpc>
              <a:spcBef>
                <a:spcPct val="0"/>
              </a:spcBef>
              <a:buClrTx/>
              <a:buSzPct val="80000"/>
              <a:buFontTx/>
              <a:buBlip>
                <a:blip r:embed="rId4"/>
              </a:buBlip>
            </a:pPr>
            <a:endParaRPr lang="en-US" sz="2400" smtClean="0"/>
          </a:p>
          <a:p>
            <a:pPr marL="533400" indent="-533400">
              <a:lnSpc>
                <a:spcPct val="90000"/>
              </a:lnSpc>
              <a:spcBef>
                <a:spcPct val="0"/>
              </a:spcBef>
              <a:buClrTx/>
              <a:buSzPct val="80000"/>
              <a:buFontTx/>
              <a:buBlip>
                <a:blip r:embed="rId4"/>
              </a:buBlip>
            </a:pPr>
            <a:r>
              <a:rPr lang="en-US" sz="2400" smtClean="0"/>
              <a:t>One approach to separate the costs is called the </a:t>
            </a:r>
            <a:r>
              <a:rPr lang="en-US" sz="2400" i="1" smtClean="0">
                <a:solidFill>
                  <a:srgbClr val="A50021"/>
                </a:solidFill>
              </a:rPr>
              <a:t>high-low method</a:t>
            </a:r>
          </a:p>
          <a:p>
            <a:pPr marL="533400" indent="-533400">
              <a:lnSpc>
                <a:spcPct val="80000"/>
              </a:lnSpc>
              <a:spcBef>
                <a:spcPct val="0"/>
              </a:spcBef>
              <a:buClrTx/>
              <a:buSzPct val="80000"/>
              <a:buFontTx/>
              <a:buBlip>
                <a:blip r:embed="rId4"/>
              </a:buBlip>
            </a:pPr>
            <a:endParaRPr lang="en-US" sz="2400" i="1" smtClean="0">
              <a:solidFill>
                <a:srgbClr val="A50021"/>
              </a:solidFill>
            </a:endParaRPr>
          </a:p>
          <a:p>
            <a:pPr marL="533400" indent="-533400">
              <a:lnSpc>
                <a:spcPct val="90000"/>
              </a:lnSpc>
              <a:spcBef>
                <a:spcPct val="0"/>
              </a:spcBef>
              <a:buClrTx/>
              <a:buSzPct val="80000"/>
              <a:buFontTx/>
              <a:buBlip>
                <a:blip r:embed="rId4"/>
              </a:buBlip>
            </a:pPr>
            <a:r>
              <a:rPr lang="en-US" altLang="en-US" sz="2400" smtClean="0"/>
              <a:t>Uses the total costs incurred at the high and low levels of activity to classify mixed costs into fixed and variable components</a:t>
            </a:r>
          </a:p>
          <a:p>
            <a:pPr marL="533400" indent="-533400">
              <a:lnSpc>
                <a:spcPct val="80000"/>
              </a:lnSpc>
              <a:spcBef>
                <a:spcPct val="0"/>
              </a:spcBef>
              <a:buClrTx/>
              <a:buSzPct val="80000"/>
              <a:buFontTx/>
              <a:buBlip>
                <a:blip r:embed="rId4"/>
              </a:buBlip>
            </a:pPr>
            <a:endParaRPr lang="en-US" altLang="en-US" sz="2400" smtClean="0"/>
          </a:p>
          <a:p>
            <a:pPr marL="533400" indent="-533400">
              <a:lnSpc>
                <a:spcPct val="90000"/>
              </a:lnSpc>
              <a:spcBef>
                <a:spcPct val="0"/>
              </a:spcBef>
              <a:buClrTx/>
              <a:buSzPct val="80000"/>
              <a:buFontTx/>
              <a:buBlip>
                <a:blip r:embed="rId4"/>
              </a:buBlip>
            </a:pPr>
            <a:r>
              <a:rPr lang="en-US" altLang="en-US" sz="2400" i="1" smtClean="0"/>
              <a:t>The difference in costs between the high and low levels </a:t>
            </a:r>
            <a:r>
              <a:rPr lang="en-US" altLang="en-US" sz="2400" i="1" smtClean="0">
                <a:solidFill>
                  <a:srgbClr val="A50021"/>
                </a:solidFill>
              </a:rPr>
              <a:t>represents variable costs, since only variable costs change as activity levels</a:t>
            </a:r>
            <a:r>
              <a:rPr lang="en-US" altLang="en-US" sz="2400" i="1" smtClean="0"/>
              <a:t> change</a:t>
            </a:r>
            <a:endParaRPr lang="en-US" sz="2400" i="1" smtClean="0"/>
          </a:p>
        </p:txBody>
      </p:sp>
      <p:sp>
        <p:nvSpPr>
          <p:cNvPr id="84996" name="Text Box 6"/>
          <p:cNvSpPr txBox="1">
            <a:spLocks noChangeArrowheads="1"/>
          </p:cNvSpPr>
          <p:nvPr/>
        </p:nvSpPr>
        <p:spPr bwMode="auto">
          <a:xfrm>
            <a:off x="4860925" y="5984875"/>
            <a:ext cx="18415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cap="sq">
                <a:solidFill>
                  <a:schemeClr val="tx1"/>
                </a:solidFill>
                <a:miter lim="800000"/>
                <a:headEnd type="none" w="sm" len="sm"/>
                <a:tailEnd type="none" w="sm" len="sm"/>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p>
        </p:txBody>
      </p:sp>
    </p:spTree>
  </p:cSld>
  <p:clrMapOvr>
    <a:masterClrMapping/>
  </p:clrMapOvr>
  <p:transition>
    <p:wipe dir="r"/>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49570" name="Rectangle 2"/>
          <p:cNvSpPr>
            <a:spLocks noGrp="1" noChangeArrowheads="1"/>
          </p:cNvSpPr>
          <p:nvPr>
            <p:ph type="title"/>
          </p:nvPr>
        </p:nvSpPr>
        <p:spPr>
          <a:xfrm>
            <a:off x="304800" y="228600"/>
            <a:ext cx="8534400" cy="990600"/>
          </a:xfrm>
          <a:ln w="12700">
            <a:miter lim="800000"/>
            <a:headEnd/>
            <a:tailEnd/>
          </a:ln>
        </p:spPr>
        <p:txBody>
          <a:bodyPr lIns="90488" tIns="44450" rIns="90488" bIns="44450">
            <a:normAutofit fontScale="90000"/>
          </a:bodyPr>
          <a:lstStyle/>
          <a:p>
            <a:pPr marL="109538">
              <a:defRPr/>
            </a:pPr>
            <a:r>
              <a:rPr lang="en-US" sz="4000" b="1" i="1"/>
              <a:t>Mixed Costs: </a:t>
            </a:r>
            <a:br>
              <a:rPr lang="en-US" sz="4000" b="1" i="1"/>
            </a:br>
            <a:r>
              <a:rPr lang="en-US" sz="4000" b="1" i="1"/>
              <a:t>Steps in High–Low-Method </a:t>
            </a:r>
          </a:p>
        </p:txBody>
      </p:sp>
      <p:sp>
        <p:nvSpPr>
          <p:cNvPr id="87043" name="Rectangle 3"/>
          <p:cNvSpPr>
            <a:spLocks noGrp="1" noChangeArrowheads="1"/>
          </p:cNvSpPr>
          <p:nvPr>
            <p:ph type="body" sz="half" idx="1"/>
          </p:nvPr>
        </p:nvSpPr>
        <p:spPr>
          <a:xfrm>
            <a:off x="381000" y="1752600"/>
            <a:ext cx="8382000" cy="4191000"/>
          </a:xfrm>
          <a:solidFill>
            <a:schemeClr val="bg1"/>
          </a:solidFill>
          <a:ln w="12700" cap="flat">
            <a:solidFill>
              <a:schemeClr val="bg1"/>
            </a:solidFill>
            <a:miter lim="800000"/>
            <a:headEnd/>
            <a:tailEnd/>
          </a:ln>
        </p:spPr>
        <p:txBody>
          <a:bodyPr lIns="90488" tIns="44450" rIns="90488" bIns="44450"/>
          <a:lstStyle/>
          <a:p>
            <a:pPr marL="533400" indent="-533400">
              <a:spcBef>
                <a:spcPct val="0"/>
              </a:spcBef>
              <a:buClrTx/>
              <a:buSzPct val="80000"/>
              <a:buFontTx/>
              <a:buBlip>
                <a:blip r:embed="rId4"/>
              </a:buBlip>
            </a:pPr>
            <a:r>
              <a:rPr lang="en-US" sz="2400" smtClean="0">
                <a:solidFill>
                  <a:srgbClr val="000099"/>
                </a:solidFill>
              </a:rPr>
              <a:t>STEP 1:</a:t>
            </a:r>
            <a:r>
              <a:rPr lang="en-US" sz="2400" smtClean="0"/>
              <a:t> </a:t>
            </a:r>
            <a:r>
              <a:rPr lang="en-US" sz="2400" smtClean="0">
                <a:solidFill>
                  <a:srgbClr val="FB496A"/>
                </a:solidFill>
              </a:rPr>
              <a:t> </a:t>
            </a:r>
            <a:r>
              <a:rPr lang="en-US" sz="2400" smtClean="0"/>
              <a:t>Determine </a:t>
            </a:r>
            <a:r>
              <a:rPr lang="en-US" sz="2400" i="1" smtClean="0">
                <a:solidFill>
                  <a:srgbClr val="A50021"/>
                </a:solidFill>
              </a:rPr>
              <a:t>variable cost per unit</a:t>
            </a:r>
            <a:r>
              <a:rPr lang="en-US" sz="2400" smtClean="0"/>
              <a:t> using the 		 following formula:</a:t>
            </a:r>
          </a:p>
          <a:p>
            <a:pPr marL="533400" indent="-533400">
              <a:buClr>
                <a:srgbClr val="FF0000"/>
              </a:buClr>
              <a:buFont typeface="Wingdings" panose="05000000000000000000" pitchFamily="2" charset="2"/>
              <a:buChar char="Ø"/>
            </a:pPr>
            <a:endParaRPr lang="en-US" sz="2400" smtClean="0"/>
          </a:p>
          <a:p>
            <a:pPr marL="533400" indent="-533400">
              <a:spcBef>
                <a:spcPct val="0"/>
              </a:spcBef>
              <a:buClrTx/>
              <a:buSzPct val="80000"/>
              <a:buFontTx/>
              <a:buBlip>
                <a:blip r:embed="rId4"/>
              </a:buBlip>
            </a:pPr>
            <a:endParaRPr lang="en-US" sz="2400" smtClean="0"/>
          </a:p>
          <a:p>
            <a:pPr marL="533400" indent="-533400">
              <a:spcBef>
                <a:spcPct val="0"/>
              </a:spcBef>
              <a:buClrTx/>
              <a:buSzPct val="80000"/>
              <a:buFontTx/>
              <a:buBlip>
                <a:blip r:embed="rId4"/>
              </a:buBlip>
            </a:pPr>
            <a:endParaRPr lang="en-US" sz="2400" smtClean="0"/>
          </a:p>
          <a:p>
            <a:pPr marL="533400" indent="-533400">
              <a:spcBef>
                <a:spcPct val="0"/>
              </a:spcBef>
              <a:buClrTx/>
              <a:buSzPct val="80000"/>
              <a:buFontTx/>
              <a:buNone/>
            </a:pPr>
            <a:endParaRPr lang="en-US" sz="2400" smtClean="0"/>
          </a:p>
          <a:p>
            <a:pPr marL="533400" indent="-533400">
              <a:spcBef>
                <a:spcPct val="0"/>
              </a:spcBef>
              <a:buClrTx/>
              <a:buSzPct val="80000"/>
              <a:buFontTx/>
              <a:buNone/>
            </a:pPr>
            <a:endParaRPr lang="en-US" sz="2400" smtClean="0"/>
          </a:p>
          <a:p>
            <a:pPr marL="533400" indent="-533400">
              <a:spcBef>
                <a:spcPct val="0"/>
              </a:spcBef>
              <a:buClrTx/>
              <a:buSzPct val="80000"/>
              <a:buFontTx/>
              <a:buBlip>
                <a:blip r:embed="rId4"/>
              </a:buBlip>
            </a:pPr>
            <a:r>
              <a:rPr lang="en-US" sz="2400" smtClean="0">
                <a:solidFill>
                  <a:srgbClr val="000099"/>
                </a:solidFill>
              </a:rPr>
              <a:t>STEP 2:</a:t>
            </a:r>
            <a:r>
              <a:rPr lang="en-US" sz="2400" smtClean="0">
                <a:solidFill>
                  <a:srgbClr val="FB496A"/>
                </a:solidFill>
              </a:rPr>
              <a:t>  </a:t>
            </a:r>
            <a:r>
              <a:rPr lang="en-US" sz="2400" smtClean="0"/>
              <a:t>Determine the </a:t>
            </a:r>
            <a:r>
              <a:rPr lang="en-US" sz="2400" i="1" smtClean="0">
                <a:solidFill>
                  <a:srgbClr val="A50021"/>
                </a:solidFill>
              </a:rPr>
              <a:t>fixed cost</a:t>
            </a:r>
            <a:r>
              <a:rPr lang="en-US" sz="2400" smtClean="0"/>
              <a:t> by subtracting 		  the total variable cost at</a:t>
            </a:r>
            <a:r>
              <a:rPr lang="en-US" sz="2400" i="1" smtClean="0"/>
              <a:t> </a:t>
            </a:r>
            <a:r>
              <a:rPr lang="en-US" sz="2400" i="1" smtClean="0">
                <a:solidFill>
                  <a:srgbClr val="003399"/>
                </a:solidFill>
              </a:rPr>
              <a:t>either</a:t>
            </a:r>
            <a:r>
              <a:rPr lang="en-US" sz="2400" smtClean="0"/>
              <a:t> the high 		  or the low activity level from the total cost 		  at that level</a:t>
            </a:r>
          </a:p>
        </p:txBody>
      </p:sp>
      <p:pic>
        <p:nvPicPr>
          <p:cNvPr id="87044" name="Picture 7"/>
          <p:cNvPicPr>
            <a:picLocks noGrp="1" noChangeAspect="1" noChangeArrowheads="1"/>
          </p:cNvPicPr>
          <p:nvPr>
            <p:ph sz="half" idx="2"/>
          </p:nvPr>
        </p:nvPicPr>
        <p:blipFill>
          <a:blip r:embed="rId5" cstate="print">
            <a:extLst>
              <a:ext uri="{28A0092B-C50C-407E-A947-70E740481C1C}">
                <a14:useLocalDpi xmlns:a14="http://schemas.microsoft.com/office/drawing/2010/main" xmlns="" val="0"/>
              </a:ext>
            </a:extLst>
          </a:blip>
          <a:srcRect/>
          <a:stretch>
            <a:fillRect/>
          </a:stretch>
        </p:blipFill>
        <p:spPr>
          <a:xfrm>
            <a:off x="990600" y="2895600"/>
            <a:ext cx="7162800" cy="941388"/>
          </a:xfrm>
          <a:noFill/>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cap="sq" cmpd="sng">
                <a:solidFill>
                  <a:schemeClr val="tx1"/>
                </a:solidFill>
                <a:prstDash val="solid"/>
                <a:miter lim="800000"/>
                <a:headEnd type="none" w="sm" len="sm"/>
                <a:tailEnd type="none" w="sm" len="sm"/>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cSld>
  <p:clrMapOvr>
    <a:masterClrMapping/>
  </p:clrMapOvr>
  <p:transition>
    <p:wipe dir="r"/>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52642" name="Rectangle 2"/>
          <p:cNvSpPr>
            <a:spLocks noGrp="1" noChangeArrowheads="1"/>
          </p:cNvSpPr>
          <p:nvPr>
            <p:ph type="title"/>
          </p:nvPr>
        </p:nvSpPr>
        <p:spPr>
          <a:xfrm>
            <a:off x="381000" y="228600"/>
            <a:ext cx="8382000" cy="990600"/>
          </a:xfrm>
          <a:ln w="12700">
            <a:miter lim="800000"/>
            <a:headEnd/>
            <a:tailEnd/>
          </a:ln>
        </p:spPr>
        <p:txBody>
          <a:bodyPr lIns="90488" tIns="44450" rIns="90488" bIns="44450">
            <a:normAutofit fontScale="90000"/>
          </a:bodyPr>
          <a:lstStyle/>
          <a:p>
            <a:pPr marL="109538">
              <a:defRPr/>
            </a:pPr>
            <a:r>
              <a:rPr lang="en-US" sz="4000" b="1" i="1"/>
              <a:t>Mixed Costs: </a:t>
            </a:r>
            <a:br>
              <a:rPr lang="en-US" sz="4000" b="1" i="1"/>
            </a:br>
            <a:r>
              <a:rPr lang="en-US" sz="4000" b="1" i="1"/>
              <a:t>High–Low Method Example</a:t>
            </a:r>
          </a:p>
        </p:txBody>
      </p:sp>
      <p:sp>
        <p:nvSpPr>
          <p:cNvPr id="89091" name="Rectangle 3"/>
          <p:cNvSpPr>
            <a:spLocks noGrp="1" noChangeArrowheads="1"/>
          </p:cNvSpPr>
          <p:nvPr>
            <p:ph type="body" sz="half" idx="1"/>
          </p:nvPr>
        </p:nvSpPr>
        <p:spPr>
          <a:xfrm>
            <a:off x="304800" y="2438400"/>
            <a:ext cx="8534400" cy="3810000"/>
          </a:xfrm>
          <a:solidFill>
            <a:schemeClr val="bg1"/>
          </a:solidFill>
          <a:ln w="12700" cap="flat">
            <a:solidFill>
              <a:schemeClr val="bg1"/>
            </a:solidFill>
            <a:miter lim="800000"/>
            <a:headEnd/>
            <a:tailEnd/>
          </a:ln>
        </p:spPr>
        <p:txBody>
          <a:bodyPr lIns="90488" tIns="44450" rIns="90488" bIns="44450"/>
          <a:lstStyle/>
          <a:p>
            <a:pPr marL="533400" indent="-533400">
              <a:lnSpc>
                <a:spcPct val="80000"/>
              </a:lnSpc>
              <a:buClr>
                <a:srgbClr val="FF0000"/>
              </a:buClr>
              <a:buFont typeface="Wingdings" panose="05000000000000000000" pitchFamily="2" charset="2"/>
              <a:buChar char="Ø"/>
            </a:pPr>
            <a:endParaRPr lang="en-US" sz="2400" smtClean="0"/>
          </a:p>
          <a:p>
            <a:pPr marL="533400" indent="-533400">
              <a:lnSpc>
                <a:spcPct val="80000"/>
              </a:lnSpc>
              <a:buClr>
                <a:srgbClr val="FF0000"/>
              </a:buClr>
              <a:buFont typeface="Wingdings" panose="05000000000000000000" pitchFamily="2" charset="2"/>
              <a:buChar char="Ø"/>
            </a:pPr>
            <a:endParaRPr lang="en-US" sz="2400" smtClean="0"/>
          </a:p>
          <a:p>
            <a:pPr marL="533400" indent="-533400">
              <a:lnSpc>
                <a:spcPct val="80000"/>
              </a:lnSpc>
              <a:buClr>
                <a:srgbClr val="FF0000"/>
              </a:buClr>
              <a:buFont typeface="Wingdings" panose="05000000000000000000" pitchFamily="2" charset="2"/>
              <a:buNone/>
            </a:pPr>
            <a:endParaRPr lang="en-US" sz="2400" smtClean="0"/>
          </a:p>
          <a:p>
            <a:pPr marL="533400" indent="-533400">
              <a:lnSpc>
                <a:spcPct val="80000"/>
              </a:lnSpc>
              <a:spcBef>
                <a:spcPct val="0"/>
              </a:spcBef>
              <a:buClrTx/>
              <a:buSzPct val="80000"/>
              <a:buFontTx/>
              <a:buNone/>
            </a:pPr>
            <a:endParaRPr lang="en-US" sz="2000" smtClean="0"/>
          </a:p>
          <a:p>
            <a:pPr marL="533400" indent="-533400">
              <a:lnSpc>
                <a:spcPct val="90000"/>
              </a:lnSpc>
              <a:buClr>
                <a:srgbClr val="FF0000"/>
              </a:buClr>
              <a:buFont typeface="Wingdings" panose="05000000000000000000" pitchFamily="2" charset="2"/>
              <a:buNone/>
            </a:pPr>
            <a:r>
              <a:rPr lang="en-US" altLang="en-US" sz="1600" i="1" smtClean="0"/>
              <a:t>	</a:t>
            </a:r>
            <a:r>
              <a:rPr lang="en-US" altLang="en-US" sz="1800" i="1" smtClean="0"/>
              <a:t>High Level of Activity:</a:t>
            </a:r>
            <a:r>
              <a:rPr lang="en-US" altLang="en-US" sz="1800" smtClean="0"/>
              <a:t>   April                 $63,000        50,000 miles</a:t>
            </a:r>
          </a:p>
          <a:p>
            <a:pPr marL="533400" indent="-533400">
              <a:lnSpc>
                <a:spcPct val="80000"/>
              </a:lnSpc>
              <a:buFont typeface="Wingdings" panose="05000000000000000000" pitchFamily="2" charset="2"/>
              <a:buNone/>
            </a:pPr>
            <a:r>
              <a:rPr lang="en-US" altLang="en-US" sz="1800" smtClean="0"/>
              <a:t>	</a:t>
            </a:r>
            <a:r>
              <a:rPr lang="en-US" altLang="en-US" sz="1800" i="1" smtClean="0"/>
              <a:t>Low Level of Activity:      </a:t>
            </a:r>
            <a:r>
              <a:rPr lang="en-US" altLang="en-US" sz="1800" smtClean="0"/>
              <a:t>January              </a:t>
            </a:r>
            <a:r>
              <a:rPr lang="en-US" altLang="en-US" sz="1800" u="sng" smtClean="0"/>
              <a:t>30,000 </a:t>
            </a:r>
            <a:r>
              <a:rPr lang="en-US" altLang="en-US" sz="1800" smtClean="0"/>
              <a:t>       </a:t>
            </a:r>
            <a:r>
              <a:rPr lang="en-US" altLang="en-US" sz="1800" u="sng" smtClean="0"/>
              <a:t>20,000 miles</a:t>
            </a:r>
            <a:endParaRPr lang="en-US" altLang="en-US" sz="1800" smtClean="0"/>
          </a:p>
          <a:p>
            <a:pPr marL="533400" indent="-533400">
              <a:lnSpc>
                <a:spcPct val="90000"/>
              </a:lnSpc>
              <a:buFont typeface="Wingdings" panose="05000000000000000000" pitchFamily="2" charset="2"/>
              <a:buNone/>
            </a:pPr>
            <a:r>
              <a:rPr lang="en-US" altLang="en-US" sz="1800" smtClean="0"/>
              <a:t>				       Difference        $33,000        30,000 miles</a:t>
            </a:r>
          </a:p>
          <a:p>
            <a:pPr marL="533400" indent="-533400">
              <a:lnSpc>
                <a:spcPct val="90000"/>
              </a:lnSpc>
              <a:buFont typeface="Wingdings" panose="05000000000000000000" pitchFamily="2" charset="2"/>
              <a:buNone/>
            </a:pPr>
            <a:endParaRPr lang="en-US" sz="2000" smtClean="0"/>
          </a:p>
          <a:p>
            <a:pPr marL="533400" indent="-533400">
              <a:lnSpc>
                <a:spcPct val="90000"/>
              </a:lnSpc>
              <a:buFont typeface="Wingdings" panose="05000000000000000000" pitchFamily="2" charset="2"/>
              <a:buNone/>
            </a:pPr>
            <a:r>
              <a:rPr lang="en-US" sz="2400" smtClean="0">
                <a:solidFill>
                  <a:srgbClr val="000099"/>
                </a:solidFill>
              </a:rPr>
              <a:t>Step 1:</a:t>
            </a:r>
            <a:r>
              <a:rPr lang="en-US" sz="2400" smtClean="0"/>
              <a:t>  Using the formula, variable costs per unit are</a:t>
            </a:r>
          </a:p>
          <a:p>
            <a:pPr marL="533400" indent="-533400">
              <a:lnSpc>
                <a:spcPct val="80000"/>
              </a:lnSpc>
              <a:spcBef>
                <a:spcPct val="50000"/>
              </a:spcBef>
              <a:buClr>
                <a:srgbClr val="FF0000"/>
              </a:buClr>
              <a:buFont typeface="Wingdings" panose="05000000000000000000" pitchFamily="2" charset="2"/>
              <a:buNone/>
            </a:pPr>
            <a:r>
              <a:rPr lang="en-US" sz="2400" smtClean="0"/>
              <a:t>	 	</a:t>
            </a:r>
            <a:r>
              <a:rPr lang="en-US" altLang="en-US" sz="2400" smtClean="0"/>
              <a:t>$33,000 </a:t>
            </a:r>
            <a:r>
              <a:rPr lang="en-US" altLang="en-US" sz="2400" smtClean="0">
                <a:sym typeface="Symbol" panose="05050102010706020507" pitchFamily="18" charset="2"/>
              </a:rPr>
              <a:t></a:t>
            </a:r>
            <a:r>
              <a:rPr lang="en-US" altLang="en-US" sz="2400" smtClean="0"/>
              <a:t> 30,000 = </a:t>
            </a:r>
            <a:r>
              <a:rPr lang="en-US" altLang="en-US" sz="2400" smtClean="0">
                <a:solidFill>
                  <a:srgbClr val="A50021"/>
                </a:solidFill>
              </a:rPr>
              <a:t>$1.10 variable cost per mile</a:t>
            </a:r>
            <a:endParaRPr lang="en-US" sz="2400" smtClean="0">
              <a:solidFill>
                <a:srgbClr val="A50021"/>
              </a:solidFill>
            </a:endParaRPr>
          </a:p>
          <a:p>
            <a:pPr marL="533400" indent="-533400">
              <a:lnSpc>
                <a:spcPct val="80000"/>
              </a:lnSpc>
              <a:spcBef>
                <a:spcPct val="0"/>
              </a:spcBef>
              <a:buClrTx/>
              <a:buSzPct val="80000"/>
              <a:buFontTx/>
              <a:buBlip>
                <a:blip r:embed="rId4"/>
              </a:buBlip>
            </a:pPr>
            <a:endParaRPr lang="en-US" sz="2400" smtClean="0"/>
          </a:p>
          <a:p>
            <a:pPr marL="533400" indent="-533400">
              <a:lnSpc>
                <a:spcPct val="80000"/>
              </a:lnSpc>
              <a:spcBef>
                <a:spcPct val="0"/>
              </a:spcBef>
              <a:buClrTx/>
              <a:buSzPct val="80000"/>
              <a:buFontTx/>
              <a:buBlip>
                <a:blip r:embed="rId4"/>
              </a:buBlip>
            </a:pPr>
            <a:endParaRPr lang="en-US" sz="2400" smtClean="0"/>
          </a:p>
        </p:txBody>
      </p:sp>
      <p:sp>
        <p:nvSpPr>
          <p:cNvPr id="89092" name="Text Box 4"/>
          <p:cNvSpPr txBox="1">
            <a:spLocks noChangeArrowheads="1"/>
          </p:cNvSpPr>
          <p:nvPr/>
        </p:nvSpPr>
        <p:spPr bwMode="auto">
          <a:xfrm>
            <a:off x="152400" y="1524000"/>
            <a:ext cx="8991600" cy="36988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cap="sq">
                <a:solidFill>
                  <a:schemeClr val="tx1"/>
                </a:solidFill>
                <a:miter lim="800000"/>
                <a:headEnd type="none" w="sm" len="sm"/>
                <a:tailEnd type="none" w="sm" len="sm"/>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50000"/>
              </a:spcBef>
            </a:pPr>
            <a:r>
              <a:rPr lang="en-US" b="1">
                <a:solidFill>
                  <a:srgbClr val="A50021"/>
                </a:solidFill>
                <a:latin typeface="Constantia" panose="02030602050306030303" pitchFamily="18" charset="0"/>
              </a:rPr>
              <a:t>Data for Metro Transit Company for 4 month period:</a:t>
            </a:r>
          </a:p>
        </p:txBody>
      </p:sp>
      <p:sp>
        <p:nvSpPr>
          <p:cNvPr id="89093" name="Text Box 6"/>
          <p:cNvSpPr txBox="1">
            <a:spLocks noChangeArrowheads="1"/>
          </p:cNvSpPr>
          <p:nvPr/>
        </p:nvSpPr>
        <p:spPr bwMode="auto">
          <a:xfrm>
            <a:off x="5394325" y="6061075"/>
            <a:ext cx="18415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cap="sq">
                <a:solidFill>
                  <a:schemeClr val="tx1"/>
                </a:solidFill>
                <a:miter lim="800000"/>
                <a:headEnd type="none" w="sm" len="sm"/>
                <a:tailEnd type="none" w="sm" len="sm"/>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p>
        </p:txBody>
      </p:sp>
      <p:pic>
        <p:nvPicPr>
          <p:cNvPr id="89094" name="Picture 9"/>
          <p:cNvPicPr>
            <a:picLocks noGrp="1" noChangeAspect="1" noChangeArrowheads="1"/>
          </p:cNvPicPr>
          <p:nvPr>
            <p:ph sz="half" idx="2"/>
          </p:nvPr>
        </p:nvPicPr>
        <p:blipFill>
          <a:blip r:embed="rId5" cstate="print">
            <a:extLst>
              <a:ext uri="{28A0092B-C50C-407E-A947-70E740481C1C}">
                <a14:useLocalDpi xmlns:a14="http://schemas.microsoft.com/office/drawing/2010/main" xmlns="" val="0"/>
              </a:ext>
            </a:extLst>
          </a:blip>
          <a:srcRect/>
          <a:stretch>
            <a:fillRect/>
          </a:stretch>
        </p:blipFill>
        <p:spPr>
          <a:xfrm>
            <a:off x="685800" y="2209800"/>
            <a:ext cx="7696200" cy="1143000"/>
          </a:xfrm>
          <a:noFill/>
          <a:ln w="19050" cap="sq">
            <a:solidFill>
              <a:schemeClr val="tx1"/>
            </a:solidFill>
            <a:miter lim="800000"/>
            <a:headEnd type="none" w="sm" len="sm"/>
            <a:tailEnd type="none" w="sm" len="sm"/>
          </a:ln>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pic>
    </p:spTree>
  </p:cSld>
  <p:clrMapOvr>
    <a:masterClrMapping/>
  </p:clrMapOvr>
  <p:transition>
    <p:wipe dir="r"/>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23970" name="Rectangle 2"/>
          <p:cNvSpPr>
            <a:spLocks noGrp="1" noChangeArrowheads="1"/>
          </p:cNvSpPr>
          <p:nvPr>
            <p:ph type="title"/>
          </p:nvPr>
        </p:nvSpPr>
        <p:spPr>
          <a:xfrm>
            <a:off x="457200" y="228600"/>
            <a:ext cx="8153400" cy="990600"/>
          </a:xfrm>
          <a:ln w="12700">
            <a:miter lim="800000"/>
            <a:headEnd/>
            <a:tailEnd/>
          </a:ln>
        </p:spPr>
        <p:txBody>
          <a:bodyPr lIns="90488" tIns="44450" rIns="90488" bIns="44450">
            <a:normAutofit fontScale="90000"/>
          </a:bodyPr>
          <a:lstStyle/>
          <a:p>
            <a:pPr marL="109538">
              <a:defRPr/>
            </a:pPr>
            <a:r>
              <a:rPr lang="en-US" sz="4000" b="1" i="1"/>
              <a:t>Mixed Costs: </a:t>
            </a:r>
            <a:br>
              <a:rPr lang="en-US" sz="4000" b="1" i="1"/>
            </a:br>
            <a:r>
              <a:rPr lang="en-US" sz="4000" b="1" i="1"/>
              <a:t>High–Low-Method Example</a:t>
            </a:r>
          </a:p>
        </p:txBody>
      </p:sp>
      <p:sp>
        <p:nvSpPr>
          <p:cNvPr id="91139" name="Rectangle 3"/>
          <p:cNvSpPr>
            <a:spLocks noGrp="1" noChangeArrowheads="1"/>
          </p:cNvSpPr>
          <p:nvPr>
            <p:ph type="body" sz="half" idx="1"/>
          </p:nvPr>
        </p:nvSpPr>
        <p:spPr>
          <a:xfrm>
            <a:off x="457200" y="1524000"/>
            <a:ext cx="8534400" cy="1143000"/>
          </a:xfrm>
          <a:solidFill>
            <a:schemeClr val="bg1"/>
          </a:solidFill>
          <a:ln w="12700" cap="flat">
            <a:solidFill>
              <a:schemeClr val="bg1"/>
            </a:solidFill>
            <a:miter lim="800000"/>
            <a:headEnd/>
            <a:tailEnd/>
          </a:ln>
        </p:spPr>
        <p:txBody>
          <a:bodyPr lIns="90488" tIns="44450" rIns="90488" bIns="44450"/>
          <a:lstStyle/>
          <a:p>
            <a:pPr marL="533400" indent="-533400">
              <a:buClr>
                <a:srgbClr val="FF0000"/>
              </a:buClr>
              <a:buFont typeface="Wingdings" panose="05000000000000000000" pitchFamily="2" charset="2"/>
              <a:buNone/>
            </a:pPr>
            <a:r>
              <a:rPr lang="en-US" sz="2400" smtClean="0">
                <a:solidFill>
                  <a:srgbClr val="000099"/>
                </a:solidFill>
              </a:rPr>
              <a:t>Step 2:</a:t>
            </a:r>
            <a:r>
              <a:rPr lang="en-US" sz="2400" smtClean="0"/>
              <a:t>  Determine the fixed costs by subtracting total 	   	    variable costs at </a:t>
            </a:r>
            <a:r>
              <a:rPr lang="en-US" sz="2400" i="1" smtClean="0">
                <a:solidFill>
                  <a:srgbClr val="A50021"/>
                </a:solidFill>
              </a:rPr>
              <a:t>either</a:t>
            </a:r>
            <a:r>
              <a:rPr lang="en-US" sz="2400" smtClean="0"/>
              <a:t> the high or low activity 	  	    level from the total cost at that same level</a:t>
            </a:r>
          </a:p>
        </p:txBody>
      </p:sp>
      <p:pic>
        <p:nvPicPr>
          <p:cNvPr id="91140" name="Picture 11"/>
          <p:cNvPicPr>
            <a:picLocks noGrp="1" noChangeAspect="1" noChangeArrowheads="1"/>
          </p:cNvPicPr>
          <p:nvPr>
            <p:ph sz="half" idx="2"/>
          </p:nvPr>
        </p:nvPicPr>
        <p:blipFill>
          <a:blip r:embed="rId4" cstate="print">
            <a:extLst>
              <a:ext uri="{28A0092B-C50C-407E-A947-70E740481C1C}">
                <a14:useLocalDpi xmlns:a14="http://schemas.microsoft.com/office/drawing/2010/main" xmlns="" val="0"/>
              </a:ext>
            </a:extLst>
          </a:blip>
          <a:srcRect/>
          <a:stretch>
            <a:fillRect/>
          </a:stretch>
        </p:blipFill>
        <p:spPr>
          <a:xfrm>
            <a:off x="914400" y="2895600"/>
            <a:ext cx="7315200" cy="3352800"/>
          </a:xfrm>
          <a:noFill/>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cap="sq" cmpd="sng">
                <a:solidFill>
                  <a:schemeClr val="tx1"/>
                </a:solidFill>
                <a:prstDash val="solid"/>
                <a:miter lim="800000"/>
                <a:headEnd type="none" w="sm" len="sm"/>
                <a:tailEnd type="none" w="sm" len="sm"/>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cSld>
  <p:clrMapOvr>
    <a:masterClrMapping/>
  </p:clrMapOvr>
  <p:transition>
    <p:wipe dir="r"/>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26018" name="Rectangle 2"/>
          <p:cNvSpPr>
            <a:spLocks noGrp="1" noChangeArrowheads="1"/>
          </p:cNvSpPr>
          <p:nvPr>
            <p:ph type="title"/>
          </p:nvPr>
        </p:nvSpPr>
        <p:spPr>
          <a:xfrm>
            <a:off x="304800" y="228600"/>
            <a:ext cx="8458200" cy="990600"/>
          </a:xfrm>
          <a:ln w="12700">
            <a:miter lim="800000"/>
            <a:headEnd/>
            <a:tailEnd/>
          </a:ln>
        </p:spPr>
        <p:txBody>
          <a:bodyPr lIns="90488" tIns="44450" rIns="90488" bIns="44450">
            <a:normAutofit fontScale="90000"/>
          </a:bodyPr>
          <a:lstStyle/>
          <a:p>
            <a:pPr marL="109538">
              <a:defRPr/>
            </a:pPr>
            <a:r>
              <a:rPr lang="en-US" sz="4000" b="1" i="1"/>
              <a:t>Mixed Costs:</a:t>
            </a:r>
            <a:br>
              <a:rPr lang="en-US" sz="4000" b="1" i="1"/>
            </a:br>
            <a:r>
              <a:rPr lang="en-US" sz="4000" b="1" i="1"/>
              <a:t>High–Low-Method Example</a:t>
            </a:r>
          </a:p>
        </p:txBody>
      </p:sp>
      <p:sp>
        <p:nvSpPr>
          <p:cNvPr id="93187" name="Rectangle 3"/>
          <p:cNvSpPr>
            <a:spLocks noGrp="1" noChangeArrowheads="1"/>
          </p:cNvSpPr>
          <p:nvPr>
            <p:ph type="body" sz="half" idx="1"/>
          </p:nvPr>
        </p:nvSpPr>
        <p:spPr>
          <a:xfrm>
            <a:off x="381000" y="1524000"/>
            <a:ext cx="8382000" cy="4648200"/>
          </a:xfrm>
          <a:solidFill>
            <a:schemeClr val="bg1"/>
          </a:solidFill>
          <a:ln w="12700" cap="flat">
            <a:solidFill>
              <a:schemeClr val="bg1"/>
            </a:solidFill>
            <a:miter lim="800000"/>
            <a:headEnd/>
            <a:tailEnd/>
          </a:ln>
        </p:spPr>
        <p:txBody>
          <a:bodyPr lIns="90488" tIns="44450" rIns="90488" bIns="44450"/>
          <a:lstStyle/>
          <a:p>
            <a:pPr marL="533400" indent="-533400">
              <a:lnSpc>
                <a:spcPct val="80000"/>
              </a:lnSpc>
              <a:buClr>
                <a:srgbClr val="FF0000"/>
              </a:buClr>
              <a:buFont typeface="Wingdings" panose="05000000000000000000" pitchFamily="2" charset="2"/>
              <a:buBlip>
                <a:blip r:embed="rId4"/>
              </a:buBlip>
            </a:pPr>
            <a:r>
              <a:rPr lang="en-US" sz="2400" smtClean="0"/>
              <a:t>Maintenance costs:</a:t>
            </a:r>
          </a:p>
          <a:p>
            <a:pPr marL="533400" indent="-533400">
              <a:lnSpc>
                <a:spcPct val="80000"/>
              </a:lnSpc>
              <a:buClr>
                <a:srgbClr val="FF0000"/>
              </a:buClr>
              <a:buFont typeface="Wingdings" panose="05000000000000000000" pitchFamily="2" charset="2"/>
              <a:buNone/>
            </a:pPr>
            <a:r>
              <a:rPr lang="en-US" sz="2400" smtClean="0"/>
              <a:t>			 $8,000 per month plus $1.10 per mile</a:t>
            </a:r>
          </a:p>
          <a:p>
            <a:pPr marL="533400" indent="-533400">
              <a:lnSpc>
                <a:spcPct val="80000"/>
              </a:lnSpc>
              <a:buClr>
                <a:srgbClr val="FF0000"/>
              </a:buClr>
              <a:buFont typeface="Wingdings" panose="05000000000000000000" pitchFamily="2" charset="2"/>
              <a:buBlip>
                <a:blip r:embed="rId4"/>
              </a:buBlip>
            </a:pPr>
            <a:endParaRPr lang="en-US" sz="2400" smtClean="0"/>
          </a:p>
          <a:p>
            <a:pPr marL="533400" indent="-533400">
              <a:lnSpc>
                <a:spcPct val="80000"/>
              </a:lnSpc>
              <a:buClr>
                <a:srgbClr val="FF0000"/>
              </a:buClr>
              <a:buFont typeface="Wingdings" panose="05000000000000000000" pitchFamily="2" charset="2"/>
              <a:buBlip>
                <a:blip r:embed="rId4"/>
              </a:buBlip>
            </a:pPr>
            <a:r>
              <a:rPr lang="en-US" sz="2400" smtClean="0"/>
              <a:t>To determine maintenance costs at a particular activity level:</a:t>
            </a:r>
          </a:p>
          <a:p>
            <a:pPr marL="1089025" lvl="1" indent="-457200">
              <a:lnSpc>
                <a:spcPct val="80000"/>
              </a:lnSpc>
              <a:spcBef>
                <a:spcPct val="40000"/>
              </a:spcBef>
              <a:buFont typeface="Wingdings" panose="05000000000000000000" pitchFamily="2" charset="2"/>
              <a:buNone/>
            </a:pPr>
            <a:r>
              <a:rPr lang="en-US" smtClean="0"/>
              <a:t>	</a:t>
            </a:r>
            <a:r>
              <a:rPr lang="en-US" i="1" smtClean="0"/>
              <a:t>1.	multiply the activity level times the 	variable cost per unit</a:t>
            </a:r>
          </a:p>
          <a:p>
            <a:pPr marL="1089025" lvl="1" indent="-457200">
              <a:lnSpc>
                <a:spcPct val="80000"/>
              </a:lnSpc>
              <a:spcBef>
                <a:spcPct val="40000"/>
              </a:spcBef>
              <a:buFont typeface="Wingdings" panose="05000000000000000000" pitchFamily="2" charset="2"/>
              <a:buNone/>
            </a:pPr>
            <a:r>
              <a:rPr lang="en-US" i="1" smtClean="0"/>
              <a:t>	2.	then add that total to the fixed cost</a:t>
            </a:r>
          </a:p>
          <a:p>
            <a:pPr marL="1089025" lvl="1" indent="-457200">
              <a:lnSpc>
                <a:spcPct val="80000"/>
              </a:lnSpc>
              <a:buFont typeface="Wingdings" panose="05000000000000000000" pitchFamily="2" charset="2"/>
              <a:buChar char=""/>
            </a:pPr>
            <a:endParaRPr lang="en-US" i="1" smtClean="0"/>
          </a:p>
          <a:p>
            <a:pPr marL="1089025" lvl="1" indent="-457200">
              <a:lnSpc>
                <a:spcPct val="90000"/>
              </a:lnSpc>
              <a:spcBef>
                <a:spcPct val="0"/>
              </a:spcBef>
              <a:buFont typeface="Wingdings" panose="05000000000000000000" pitchFamily="2" charset="2"/>
              <a:buNone/>
            </a:pPr>
            <a:r>
              <a:rPr lang="en-US" i="1" smtClean="0">
                <a:solidFill>
                  <a:srgbClr val="A50021"/>
                </a:solidFill>
              </a:rPr>
              <a:t>EXAMPLE:</a:t>
            </a:r>
            <a:r>
              <a:rPr lang="en-US" smtClean="0"/>
              <a:t>  If the activity level is 45,000 miles, the estimated maintenance costs would be $8,000 fixed costs and $49,500 variable ($1.10 X 45,000 miles) for a total of $57,500.</a:t>
            </a:r>
            <a:endParaRPr lang="en-US" sz="2000" smtClean="0">
              <a:solidFill>
                <a:srgbClr val="000099"/>
              </a:solidFill>
            </a:endParaRPr>
          </a:p>
        </p:txBody>
      </p:sp>
    </p:spTree>
  </p:cSld>
  <p:clrMapOvr>
    <a:masterClrMapping/>
  </p:clrMapOvr>
  <p:transition>
    <p:wipe dir="r"/>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95234" name="Rectangle 2"/>
          <p:cNvSpPr>
            <a:spLocks noGrp="1" noChangeArrowheads="1"/>
          </p:cNvSpPr>
          <p:nvPr>
            <p:ph type="body" idx="1"/>
          </p:nvPr>
        </p:nvSpPr>
        <p:spPr>
          <a:xfrm>
            <a:off x="914400" y="1447800"/>
            <a:ext cx="7467600" cy="609600"/>
          </a:xfrm>
          <a:solidFill>
            <a:schemeClr val="bg1"/>
          </a:solidFill>
        </p:spPr>
        <p:txBody>
          <a:bodyPr/>
          <a:lstStyle/>
          <a:p>
            <a:pPr marL="0" indent="0">
              <a:buFont typeface="Wingdings" panose="05000000000000000000" pitchFamily="2" charset="2"/>
              <a:buNone/>
            </a:pPr>
            <a:r>
              <a:rPr lang="en-US" sz="2400" smtClean="0"/>
              <a:t>Mixed costs consist of a:</a:t>
            </a:r>
          </a:p>
        </p:txBody>
      </p:sp>
      <p:sp>
        <p:nvSpPr>
          <p:cNvPr id="760835" name="Rectangle 3"/>
          <p:cNvSpPr>
            <a:spLocks noChangeArrowheads="1"/>
          </p:cNvSpPr>
          <p:nvPr/>
        </p:nvSpPr>
        <p:spPr bwMode="auto">
          <a:xfrm>
            <a:off x="1219200" y="2209800"/>
            <a:ext cx="7391400" cy="3733800"/>
          </a:xfrm>
          <a:prstGeom prst="rect">
            <a:avLst/>
          </a:prstGeom>
          <a:solidFill>
            <a:schemeClr val="bg1"/>
          </a:solidFill>
          <a:ln>
            <a:noFill/>
          </a:ln>
          <a:effectLst/>
          <a:extLs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107763" dir="2700000" algn="ctr" rotWithShape="0">
                    <a:schemeClr val="bg2"/>
                  </a:outerShdw>
                </a:effectLst>
              </a14:hiddenEffects>
            </a:ext>
          </a:extLst>
        </p:spPr>
        <p:txBody>
          <a:bodyPr lIns="182562" tIns="46038" rIns="182562" bIns="46038"/>
          <a:lstStyle>
            <a:lvl1pPr marL="517525" indent="-517525" algn="l">
              <a:spcBef>
                <a:spcPct val="20000"/>
              </a:spcBef>
              <a:buClr>
                <a:schemeClr val="accent2"/>
              </a:buClr>
              <a:buSzPct val="75000"/>
              <a:buFont typeface="Wingdings" panose="05000000000000000000" pitchFamily="2" charset="2"/>
              <a:buChar char="l"/>
              <a:defRPr sz="2800" b="1">
                <a:solidFill>
                  <a:schemeClr val="bg2"/>
                </a:solidFill>
                <a:effectLst>
                  <a:outerShdw blurRad="38100" dist="38100" dir="2700000" algn="tl">
                    <a:srgbClr val="C0C0C0"/>
                  </a:outerShdw>
                </a:effectLst>
                <a:latin typeface="Arial" panose="020B0604020202020204" pitchFamily="34" charset="0"/>
              </a:defRPr>
            </a:lvl1pPr>
            <a:lvl2pPr marL="917575" indent="-285750" algn="l">
              <a:spcBef>
                <a:spcPct val="20000"/>
              </a:spcBef>
              <a:buClr>
                <a:schemeClr val="accent2"/>
              </a:buClr>
              <a:buSzPct val="75000"/>
              <a:buFont typeface="Wingdings" panose="05000000000000000000" pitchFamily="2" charset="2"/>
              <a:buChar char="l"/>
              <a:defRPr sz="2400" b="1">
                <a:solidFill>
                  <a:schemeClr val="bg2"/>
                </a:solidFill>
                <a:effectLst>
                  <a:outerShdw blurRad="38100" dist="38100" dir="2700000" algn="tl">
                    <a:srgbClr val="C0C0C0"/>
                  </a:outerShdw>
                </a:effectLst>
                <a:latin typeface="Arial" panose="020B0604020202020204" pitchFamily="34" charset="0"/>
              </a:defRPr>
            </a:lvl2pPr>
            <a:lvl3pPr marL="1260475" indent="-228600" algn="l">
              <a:spcBef>
                <a:spcPct val="20000"/>
              </a:spcBef>
              <a:buClr>
                <a:schemeClr val="accent2"/>
              </a:buClr>
              <a:buSzPct val="75000"/>
              <a:buFont typeface="Wingdings" panose="05000000000000000000" pitchFamily="2" charset="2"/>
              <a:buChar char="l"/>
              <a:defRPr sz="2000" b="1">
                <a:solidFill>
                  <a:schemeClr val="bg2"/>
                </a:solidFill>
                <a:effectLst>
                  <a:outerShdw blurRad="38100" dist="38100" dir="2700000" algn="tl">
                    <a:srgbClr val="C0C0C0"/>
                  </a:outerShdw>
                </a:effectLst>
                <a:latin typeface="Arial" panose="020B0604020202020204" pitchFamily="34" charset="0"/>
              </a:defRPr>
            </a:lvl3pPr>
            <a:lvl4pPr marL="1603375" indent="-228600" algn="l">
              <a:spcBef>
                <a:spcPct val="20000"/>
              </a:spcBef>
              <a:buClr>
                <a:schemeClr val="accent2"/>
              </a:buClr>
              <a:buSzPct val="75000"/>
              <a:buFont typeface="Wingdings" panose="05000000000000000000" pitchFamily="2" charset="2"/>
              <a:buChar char="l"/>
              <a:defRPr sz="2000" b="1">
                <a:solidFill>
                  <a:schemeClr val="bg2"/>
                </a:solidFill>
                <a:effectLst>
                  <a:outerShdw blurRad="38100" dist="38100" dir="2700000" algn="tl">
                    <a:srgbClr val="C0C0C0"/>
                  </a:outerShdw>
                </a:effectLst>
                <a:latin typeface="Arial" panose="020B0604020202020204" pitchFamily="34" charset="0"/>
              </a:defRPr>
            </a:lvl4pPr>
            <a:lvl5pPr marL="2057400" indent="-228600" algn="l">
              <a:spcBef>
                <a:spcPct val="20000"/>
              </a:spcBef>
              <a:buClr>
                <a:schemeClr val="accent2"/>
              </a:buClr>
              <a:buSzPct val="75000"/>
              <a:buFont typeface="Wingdings" panose="05000000000000000000" pitchFamily="2" charset="2"/>
              <a:buChar char="l"/>
              <a:defRPr sz="2000" b="1">
                <a:solidFill>
                  <a:schemeClr val="bg2"/>
                </a:solidFill>
                <a:effectLst>
                  <a:outerShdw blurRad="38100" dist="38100" dir="2700000" algn="tl">
                    <a:srgbClr val="C0C0C0"/>
                  </a:outerShdw>
                </a:effectLst>
                <a:latin typeface="Arial" panose="020B0604020202020204" pitchFamily="34" charset="0"/>
              </a:defRPr>
            </a:lvl5pPr>
            <a:lvl6pPr marL="2514600" indent="-228600" eaLnBrk="0" fontAlgn="base" hangingPunct="0">
              <a:spcBef>
                <a:spcPct val="20000"/>
              </a:spcBef>
              <a:spcAft>
                <a:spcPct val="0"/>
              </a:spcAft>
              <a:buClr>
                <a:schemeClr val="accent2"/>
              </a:buClr>
              <a:buSzPct val="75000"/>
              <a:buFont typeface="Wingdings" panose="05000000000000000000" pitchFamily="2" charset="2"/>
              <a:buChar char="l"/>
              <a:defRPr sz="2000" b="1">
                <a:solidFill>
                  <a:schemeClr val="bg2"/>
                </a:solidFill>
                <a:effectLst>
                  <a:outerShdw blurRad="38100" dist="38100" dir="2700000" algn="tl">
                    <a:srgbClr val="C0C0C0"/>
                  </a:outerShdw>
                </a:effectLst>
                <a:latin typeface="Arial" panose="020B0604020202020204" pitchFamily="34" charset="0"/>
              </a:defRPr>
            </a:lvl6pPr>
            <a:lvl7pPr marL="2971800" indent="-228600" eaLnBrk="0" fontAlgn="base" hangingPunct="0">
              <a:spcBef>
                <a:spcPct val="20000"/>
              </a:spcBef>
              <a:spcAft>
                <a:spcPct val="0"/>
              </a:spcAft>
              <a:buClr>
                <a:schemeClr val="accent2"/>
              </a:buClr>
              <a:buSzPct val="75000"/>
              <a:buFont typeface="Wingdings" panose="05000000000000000000" pitchFamily="2" charset="2"/>
              <a:buChar char="l"/>
              <a:defRPr sz="2000" b="1">
                <a:solidFill>
                  <a:schemeClr val="bg2"/>
                </a:solidFill>
                <a:effectLst>
                  <a:outerShdw blurRad="38100" dist="38100" dir="2700000" algn="tl">
                    <a:srgbClr val="C0C0C0"/>
                  </a:outerShdw>
                </a:effectLst>
                <a:latin typeface="Arial" panose="020B0604020202020204" pitchFamily="34" charset="0"/>
              </a:defRPr>
            </a:lvl7pPr>
            <a:lvl8pPr marL="3429000" indent="-228600" eaLnBrk="0" fontAlgn="base" hangingPunct="0">
              <a:spcBef>
                <a:spcPct val="20000"/>
              </a:spcBef>
              <a:spcAft>
                <a:spcPct val="0"/>
              </a:spcAft>
              <a:buClr>
                <a:schemeClr val="accent2"/>
              </a:buClr>
              <a:buSzPct val="75000"/>
              <a:buFont typeface="Wingdings" panose="05000000000000000000" pitchFamily="2" charset="2"/>
              <a:buChar char="l"/>
              <a:defRPr sz="2000" b="1">
                <a:solidFill>
                  <a:schemeClr val="bg2"/>
                </a:solidFill>
                <a:effectLst>
                  <a:outerShdw blurRad="38100" dist="38100" dir="2700000" algn="tl">
                    <a:srgbClr val="C0C0C0"/>
                  </a:outerShdw>
                </a:effectLst>
                <a:latin typeface="Arial" panose="020B0604020202020204" pitchFamily="34" charset="0"/>
              </a:defRPr>
            </a:lvl8pPr>
            <a:lvl9pPr marL="3886200" indent="-228600" eaLnBrk="0" fontAlgn="base" hangingPunct="0">
              <a:spcBef>
                <a:spcPct val="20000"/>
              </a:spcBef>
              <a:spcAft>
                <a:spcPct val="0"/>
              </a:spcAft>
              <a:buClr>
                <a:schemeClr val="accent2"/>
              </a:buClr>
              <a:buSzPct val="75000"/>
              <a:buFont typeface="Wingdings" panose="05000000000000000000" pitchFamily="2" charset="2"/>
              <a:buChar char="l"/>
              <a:defRPr sz="2000" b="1">
                <a:solidFill>
                  <a:schemeClr val="bg2"/>
                </a:solidFill>
                <a:effectLst>
                  <a:outerShdw blurRad="38100" dist="38100" dir="2700000" algn="tl">
                    <a:srgbClr val="C0C0C0"/>
                  </a:outerShdw>
                </a:effectLst>
                <a:latin typeface="Arial" panose="020B0604020202020204" pitchFamily="34" charset="0"/>
              </a:defRPr>
            </a:lvl9pPr>
          </a:lstStyle>
          <a:p>
            <a:pPr eaLnBrk="1" hangingPunct="1">
              <a:spcBef>
                <a:spcPct val="50000"/>
              </a:spcBef>
              <a:buFont typeface="Wingdings" panose="05000000000000000000" pitchFamily="2" charset="2"/>
              <a:buNone/>
              <a:defRPr/>
            </a:pPr>
            <a:r>
              <a:rPr lang="en-US" sz="2300" b="0" smtClean="0">
                <a:solidFill>
                  <a:schemeClr val="tx1"/>
                </a:solidFill>
                <a:latin typeface="+mn-lt"/>
              </a:rPr>
              <a:t>a.	Variable cost element and a fixed cost element</a:t>
            </a:r>
            <a:r>
              <a:rPr lang="en-US" sz="2300" b="0" smtClean="0">
                <a:solidFill>
                  <a:schemeClr val="tx1"/>
                </a:solidFill>
                <a:effectLst/>
                <a:latin typeface="+mn-lt"/>
              </a:rPr>
              <a:t>.</a:t>
            </a:r>
          </a:p>
          <a:p>
            <a:pPr eaLnBrk="1" hangingPunct="1">
              <a:spcBef>
                <a:spcPct val="50000"/>
              </a:spcBef>
              <a:buFont typeface="Wingdings" panose="05000000000000000000" pitchFamily="2" charset="2"/>
              <a:buNone/>
              <a:defRPr/>
            </a:pPr>
            <a:r>
              <a:rPr lang="en-US" sz="2300" b="0" smtClean="0">
                <a:solidFill>
                  <a:schemeClr val="tx1"/>
                </a:solidFill>
                <a:effectLst/>
                <a:latin typeface="+mn-lt"/>
              </a:rPr>
              <a:t>b. 	Fixed cost element and a controllable cost element. </a:t>
            </a:r>
          </a:p>
          <a:p>
            <a:pPr eaLnBrk="1" hangingPunct="1">
              <a:spcBef>
                <a:spcPct val="50000"/>
              </a:spcBef>
              <a:buFont typeface="Wingdings" panose="05000000000000000000" pitchFamily="2" charset="2"/>
              <a:buNone/>
              <a:defRPr/>
            </a:pPr>
            <a:r>
              <a:rPr lang="en-US" sz="2300" b="0" smtClean="0">
                <a:solidFill>
                  <a:schemeClr val="tx1"/>
                </a:solidFill>
                <a:effectLst/>
                <a:latin typeface="+mn-lt"/>
              </a:rPr>
              <a:t>c. 	Relevant cost element and a controllable cost element.</a:t>
            </a:r>
          </a:p>
          <a:p>
            <a:pPr eaLnBrk="1" hangingPunct="1">
              <a:spcBef>
                <a:spcPct val="50000"/>
              </a:spcBef>
              <a:buFont typeface="Wingdings" panose="05000000000000000000" pitchFamily="2" charset="2"/>
              <a:buNone/>
              <a:defRPr/>
            </a:pPr>
            <a:r>
              <a:rPr lang="en-US" sz="2300" b="0" smtClean="0">
                <a:solidFill>
                  <a:schemeClr val="tx1"/>
                </a:solidFill>
                <a:effectLst/>
                <a:latin typeface="+mn-lt"/>
              </a:rPr>
              <a:t>d. 	Variable cost element and a relevant cost element. </a:t>
            </a:r>
          </a:p>
        </p:txBody>
      </p:sp>
      <p:sp>
        <p:nvSpPr>
          <p:cNvPr id="95236" name="Oval 4"/>
          <p:cNvSpPr>
            <a:spLocks noChangeArrowheads="1"/>
          </p:cNvSpPr>
          <p:nvPr/>
        </p:nvSpPr>
        <p:spPr bwMode="auto">
          <a:xfrm>
            <a:off x="1295400" y="2286000"/>
            <a:ext cx="381000" cy="381000"/>
          </a:xfrm>
          <a:prstGeom prst="ellipse">
            <a:avLst/>
          </a:prstGeom>
          <a:noFill/>
          <a:ln w="57150" cap="sq">
            <a:solidFill>
              <a:srgbClr val="800000"/>
            </a:solidFill>
            <a:round/>
            <a:headEnd type="none" w="sm" len="sm"/>
            <a:tailEnd type="none" w="sm" len="sm"/>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solidFill>
                <a:srgbClr val="A50021"/>
              </a:solidFill>
            </a:endParaRPr>
          </a:p>
        </p:txBody>
      </p:sp>
      <p:sp>
        <p:nvSpPr>
          <p:cNvPr id="760837" name="Rectangle 5"/>
          <p:cNvSpPr>
            <a:spLocks noGrp="1" noChangeArrowheads="1"/>
          </p:cNvSpPr>
          <p:nvPr>
            <p:ph type="title"/>
          </p:nvPr>
        </p:nvSpPr>
        <p:spPr>
          <a:xfrm>
            <a:off x="457200" y="457200"/>
            <a:ext cx="8229600" cy="560388"/>
          </a:xfrm>
          <a:ln w="12700">
            <a:miter lim="800000"/>
            <a:headEnd/>
            <a:tailEnd/>
          </a:ln>
        </p:spPr>
        <p:txBody>
          <a:bodyPr lIns="90488" tIns="44450" rIns="90488" bIns="44450">
            <a:normAutofit fontScale="90000"/>
          </a:bodyPr>
          <a:lstStyle/>
          <a:p>
            <a:pPr marL="109538">
              <a:defRPr/>
            </a:pPr>
            <a:r>
              <a:rPr lang="en-US" sz="4000" b="1" i="1"/>
              <a:t>Let’s Review</a:t>
            </a:r>
          </a:p>
        </p:txBody>
      </p:sp>
    </p:spTree>
  </p:cSld>
  <p:clrMapOvr>
    <a:masterClrMapping/>
  </p:clrMapOvr>
  <p:transition spd="slow"/>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6258" name="Title 1"/>
          <p:cNvSpPr>
            <a:spLocks noGrp="1"/>
          </p:cNvSpPr>
          <p:nvPr>
            <p:ph type="title"/>
          </p:nvPr>
        </p:nvSpPr>
        <p:spPr>
          <a:xfrm>
            <a:off x="457200" y="2590800"/>
            <a:ext cx="8229600" cy="1143000"/>
          </a:xfrm>
          <a:extLst>
            <a:ext uri="{91240B29-F687-4F45-9708-019B960494DF}">
              <a14:hiddenLine xmlns:a14="http://schemas.microsoft.com/office/drawing/2010/main" xmlns="" w="12700">
                <a:solidFill>
                  <a:srgbClr val="000000"/>
                </a:solidFill>
                <a:miter lim="800000"/>
                <a:headEnd/>
                <a:tailEnd/>
              </a14:hiddenLine>
            </a:ext>
          </a:extLst>
        </p:spPr>
        <p:txBody>
          <a:bodyPr lIns="90488" tIns="44450" rIns="90488" bIns="44450"/>
          <a:lstStyle/>
          <a:p>
            <a:pPr marL="109538" algn="ctr"/>
            <a:r>
              <a:rPr lang="en-US" sz="4000" b="1" i="1" smtClean="0"/>
              <a:t>End of Lecture 3</a:t>
            </a: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Override1.xml><?xml version="1.0" encoding="utf-8"?>
<a:themeOverride xmlns:a="http://schemas.openxmlformats.org/drawingml/2006/main">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themeOverride>
</file>

<file path=ppt/theme/themeOverride2.xml><?xml version="1.0" encoding="utf-8"?>
<a:themeOverride xmlns:a="http://schemas.openxmlformats.org/drawingml/2006/main">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themeOverride>
</file>

<file path=ppt/theme/themeOverride3.xml><?xml version="1.0" encoding="utf-8"?>
<a:themeOverride xmlns:a="http://schemas.openxmlformats.org/drawingml/2006/main">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themeOverride>
</file>

<file path=ppt/theme/themeOverride4.xml><?xml version="1.0" encoding="utf-8"?>
<a:themeOverride xmlns:a="http://schemas.openxmlformats.org/drawingml/2006/main">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themeOverride>
</file>

<file path=docProps/app.xml><?xml version="1.0" encoding="utf-8"?>
<Properties xmlns="http://schemas.openxmlformats.org/officeDocument/2006/extended-properties" xmlns:vt="http://schemas.openxmlformats.org/officeDocument/2006/docPropsVTypes">
  <Template/>
  <TotalTime>15982</TotalTime>
  <Words>2894</Words>
  <Application>Microsoft Office PowerPoint</Application>
  <PresentationFormat>On-screen Show (4:3)</PresentationFormat>
  <Paragraphs>368</Paragraphs>
  <Slides>41</Slides>
  <Notes>37</Notes>
  <HiddenSlides>0</HiddenSlides>
  <MMClips>0</MMClips>
  <ScaleCrop>false</ScaleCrop>
  <HeadingPairs>
    <vt:vector size="4" baseType="variant">
      <vt:variant>
        <vt:lpstr>Theme</vt:lpstr>
      </vt:variant>
      <vt:variant>
        <vt:i4>1</vt:i4>
      </vt:variant>
      <vt:variant>
        <vt:lpstr>Slide Titles</vt:lpstr>
      </vt:variant>
      <vt:variant>
        <vt:i4>41</vt:i4>
      </vt:variant>
    </vt:vector>
  </HeadingPairs>
  <TitlesOfParts>
    <vt:vector size="42" baseType="lpstr">
      <vt:lpstr>Flow</vt:lpstr>
      <vt:lpstr>Chapter 3</vt:lpstr>
      <vt:lpstr>A Five-Step Decision Making Process in Planning &amp; Control Revisited</vt:lpstr>
      <vt:lpstr>Foundational Assumptions in CVP</vt:lpstr>
      <vt:lpstr>Basic Formulae</vt:lpstr>
      <vt:lpstr>CVP: Contribution Margin</vt:lpstr>
      <vt:lpstr>Contribution Margin, continued</vt:lpstr>
      <vt:lpstr>Basic Formula Derivations</vt:lpstr>
      <vt:lpstr>Breakeven Point</vt:lpstr>
      <vt:lpstr>Breakeven Point, extended:  Profit Planning</vt:lpstr>
      <vt:lpstr>CVP: Graphically</vt:lpstr>
      <vt:lpstr>Profit Planning, Illustrated</vt:lpstr>
      <vt:lpstr>CVP and Income Taxes</vt:lpstr>
      <vt:lpstr>Sensitivity Analysis</vt:lpstr>
      <vt:lpstr>Margin of Safety</vt:lpstr>
      <vt:lpstr>Operating Leverage</vt:lpstr>
      <vt:lpstr>Effects of Sales-Mix on CVP</vt:lpstr>
      <vt:lpstr>Multiple Cost Drivers</vt:lpstr>
      <vt:lpstr>Alternative Income Statement Formats</vt:lpstr>
      <vt:lpstr>Slide 19</vt:lpstr>
      <vt:lpstr>Cost Behavior Analysis</vt:lpstr>
      <vt:lpstr>Cost Behavior Analysis - Continued</vt:lpstr>
      <vt:lpstr>Cost Behavior Analysis - Continued</vt:lpstr>
      <vt:lpstr>Variable Costs</vt:lpstr>
      <vt:lpstr>Variable Costs – Example</vt:lpstr>
      <vt:lpstr>Variable Costs – Graphs</vt:lpstr>
      <vt:lpstr>Fixed Costs</vt:lpstr>
      <vt:lpstr>Fixed Costs - Example</vt:lpstr>
      <vt:lpstr>Fixed Costs - Graphs</vt:lpstr>
      <vt:lpstr>Let’s Review</vt:lpstr>
      <vt:lpstr>Relevant Range</vt:lpstr>
      <vt:lpstr>Relevant Range - Graphs</vt:lpstr>
      <vt:lpstr>Relevant Range </vt:lpstr>
      <vt:lpstr>Let’s Review</vt:lpstr>
      <vt:lpstr>Mixed Costs</vt:lpstr>
      <vt:lpstr>Mixed Costs: High–Low Method</vt:lpstr>
      <vt:lpstr>Mixed Costs:  Steps in High–Low-Method </vt:lpstr>
      <vt:lpstr>Mixed Costs:  High–Low Method Example</vt:lpstr>
      <vt:lpstr>Mixed Costs:  High–Low-Method Example</vt:lpstr>
      <vt:lpstr>Mixed Costs: High–Low-Method Example</vt:lpstr>
      <vt:lpstr>Let’s Review</vt:lpstr>
      <vt:lpstr>End of Lecture 3</vt:lpstr>
    </vt:vector>
  </TitlesOfParts>
  <Company>Wichita State University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3</dc:title>
  <dc:creator>Michael Flores</dc:creator>
  <cp:lastModifiedBy>NTS</cp:lastModifiedBy>
  <cp:revision>1164</cp:revision>
  <dcterms:created xsi:type="dcterms:W3CDTF">2004-11-23T23:07:46Z</dcterms:created>
  <dcterms:modified xsi:type="dcterms:W3CDTF">2013-11-04T13:54:19Z</dcterms:modified>
</cp:coreProperties>
</file>