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xls" ContentType="application/vnd.ms-exce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4" r:id="rId2"/>
  </p:sldMasterIdLst>
  <p:notesMasterIdLst>
    <p:notesMasterId r:id="rId51"/>
  </p:notesMasterIdLst>
  <p:sldIdLst>
    <p:sldId id="409" r:id="rId3"/>
    <p:sldId id="408" r:id="rId4"/>
    <p:sldId id="257" r:id="rId5"/>
    <p:sldId id="282" r:id="rId6"/>
    <p:sldId id="259" r:id="rId7"/>
    <p:sldId id="260" r:id="rId8"/>
    <p:sldId id="261" r:id="rId9"/>
    <p:sldId id="262" r:id="rId10"/>
    <p:sldId id="263" r:id="rId11"/>
    <p:sldId id="264" r:id="rId12"/>
    <p:sldId id="265" r:id="rId13"/>
    <p:sldId id="266" r:id="rId14"/>
    <p:sldId id="283" r:id="rId15"/>
    <p:sldId id="267" r:id="rId16"/>
    <p:sldId id="268" r:id="rId17"/>
    <p:sldId id="284" r:id="rId18"/>
    <p:sldId id="269" r:id="rId19"/>
    <p:sldId id="285" r:id="rId20"/>
    <p:sldId id="271" r:id="rId21"/>
    <p:sldId id="270" r:id="rId22"/>
    <p:sldId id="272" r:id="rId23"/>
    <p:sldId id="273" r:id="rId24"/>
    <p:sldId id="274" r:id="rId25"/>
    <p:sldId id="275" r:id="rId26"/>
    <p:sldId id="276" r:id="rId27"/>
    <p:sldId id="277" r:id="rId28"/>
    <p:sldId id="278" r:id="rId29"/>
    <p:sldId id="279" r:id="rId30"/>
    <p:sldId id="286" r:id="rId31"/>
    <p:sldId id="287" r:id="rId32"/>
    <p:sldId id="280" r:id="rId33"/>
    <p:sldId id="281" r:id="rId34"/>
    <p:sldId id="289" r:id="rId35"/>
    <p:sldId id="290" r:id="rId36"/>
    <p:sldId id="291"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407" r:id="rId5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EF4B324E-ABE2-4188-968B-72A650B0984E}" type="datetimeFigureOut">
              <a:rPr lang="en-US"/>
              <a:pPr>
                <a:defRPr/>
              </a:pPr>
              <a:t>28-Nov-13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A5E1551-CA16-4161-B7D9-C1442F93B69D}" type="slidenum">
              <a:rPr lang="en-US"/>
              <a:pPr/>
              <a:t>‹#›</a:t>
            </a:fld>
            <a:endParaRPr lang="en-US"/>
          </a:p>
        </p:txBody>
      </p:sp>
    </p:spTree>
    <p:extLst>
      <p:ext uri="{BB962C8B-B14F-4D97-AF65-F5344CB8AC3E}">
        <p14:creationId xmlns:p14="http://schemas.microsoft.com/office/powerpoint/2010/main" xmlns="" val="227403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930534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795A17-1FA1-439F-8F16-E1B8D597064D}" type="slidenum">
              <a:rPr lang="en-US"/>
              <a:pPr eaLnBrk="1" hangingPunct="1"/>
              <a:t>3</a:t>
            </a:fld>
            <a:endParaRPr lang="en-US"/>
          </a:p>
        </p:txBody>
      </p:sp>
    </p:spTree>
    <p:extLst>
      <p:ext uri="{BB962C8B-B14F-4D97-AF65-F5344CB8AC3E}">
        <p14:creationId xmlns:p14="http://schemas.microsoft.com/office/powerpoint/2010/main" xmlns="" val="2785236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10FAF2-03AD-472D-94C8-7AA3C1D186BF}" type="slidenum">
              <a:rPr lang="en-US"/>
              <a:pPr eaLnBrk="1" hangingPunct="1"/>
              <a:t>4</a:t>
            </a:fld>
            <a:endParaRPr lang="en-US"/>
          </a:p>
        </p:txBody>
      </p:sp>
    </p:spTree>
    <p:extLst>
      <p:ext uri="{BB962C8B-B14F-4D97-AF65-F5344CB8AC3E}">
        <p14:creationId xmlns:p14="http://schemas.microsoft.com/office/powerpoint/2010/main" xmlns="" val="3649947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B3BF26-0EF2-4E1A-BA76-FFC06B2A5A15}" type="slidenum">
              <a:rPr lang="en-US"/>
              <a:pPr eaLnBrk="1" hangingPunct="1"/>
              <a:t>5</a:t>
            </a:fld>
            <a:endParaRPr lang="en-US"/>
          </a:p>
        </p:txBody>
      </p:sp>
    </p:spTree>
    <p:extLst>
      <p:ext uri="{BB962C8B-B14F-4D97-AF65-F5344CB8AC3E}">
        <p14:creationId xmlns:p14="http://schemas.microsoft.com/office/powerpoint/2010/main" xmlns="" val="315766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A9954A-47A2-4843-BE7D-6E9724311967}" type="slidenum">
              <a:rPr lang="en-US"/>
              <a:pPr eaLnBrk="1" hangingPunct="1"/>
              <a:t>6</a:t>
            </a:fld>
            <a:endParaRPr lang="en-US"/>
          </a:p>
        </p:txBody>
      </p:sp>
    </p:spTree>
    <p:extLst>
      <p:ext uri="{BB962C8B-B14F-4D97-AF65-F5344CB8AC3E}">
        <p14:creationId xmlns:p14="http://schemas.microsoft.com/office/powerpoint/2010/main" xmlns="" val="3427570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F3C5AF-51B3-43E9-827D-8DAC7CCD7B4F}" type="slidenum">
              <a:rPr lang="en-US"/>
              <a:pPr eaLnBrk="1" hangingPunct="1"/>
              <a:t>7</a:t>
            </a:fld>
            <a:endParaRPr lang="en-US"/>
          </a:p>
        </p:txBody>
      </p:sp>
    </p:spTree>
    <p:extLst>
      <p:ext uri="{BB962C8B-B14F-4D97-AF65-F5344CB8AC3E}">
        <p14:creationId xmlns:p14="http://schemas.microsoft.com/office/powerpoint/2010/main" xmlns="" val="3893696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8C219E-B638-42AE-AB23-003FD5C0AB2D}" type="slidenum">
              <a:rPr lang="en-US"/>
              <a:pPr eaLnBrk="1" hangingPunct="1"/>
              <a:t>8</a:t>
            </a:fld>
            <a:endParaRPr lang="en-US"/>
          </a:p>
        </p:txBody>
      </p:sp>
    </p:spTree>
    <p:extLst>
      <p:ext uri="{BB962C8B-B14F-4D97-AF65-F5344CB8AC3E}">
        <p14:creationId xmlns:p14="http://schemas.microsoft.com/office/powerpoint/2010/main" xmlns="" val="1091474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BCAF3C-1DD0-4DAE-8944-00A68ECCCDC3}" type="slidenum">
              <a:rPr lang="en-US"/>
              <a:pPr eaLnBrk="1" hangingPunct="1"/>
              <a:t>9</a:t>
            </a:fld>
            <a:endParaRPr lang="en-US"/>
          </a:p>
        </p:txBody>
      </p:sp>
    </p:spTree>
    <p:extLst>
      <p:ext uri="{BB962C8B-B14F-4D97-AF65-F5344CB8AC3E}">
        <p14:creationId xmlns:p14="http://schemas.microsoft.com/office/powerpoint/2010/main" xmlns="" val="2261376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CDE2789-E99B-4C90-9042-5FBAE720EA7A}" type="slidenum">
              <a:rPr lang="en-US"/>
              <a:pPr eaLnBrk="1" hangingPunct="1"/>
              <a:t>10</a:t>
            </a:fld>
            <a:endParaRPr lang="en-US"/>
          </a:p>
        </p:txBody>
      </p:sp>
    </p:spTree>
    <p:extLst>
      <p:ext uri="{BB962C8B-B14F-4D97-AF65-F5344CB8AC3E}">
        <p14:creationId xmlns:p14="http://schemas.microsoft.com/office/powerpoint/2010/main" xmlns="" val="816839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0A9CF38-AD22-469C-9959-BDEC36B2765B}" type="slidenum">
              <a:rPr lang="en-US"/>
              <a:pPr eaLnBrk="1" hangingPunct="1"/>
              <a:t>11</a:t>
            </a:fld>
            <a:endParaRPr lang="en-US"/>
          </a:p>
        </p:txBody>
      </p:sp>
    </p:spTree>
    <p:extLst>
      <p:ext uri="{BB962C8B-B14F-4D97-AF65-F5344CB8AC3E}">
        <p14:creationId xmlns:p14="http://schemas.microsoft.com/office/powerpoint/2010/main" xmlns="" val="1810179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6811DD-7517-4284-AC50-664BD029450A}" type="slidenum">
              <a:rPr lang="en-US"/>
              <a:pPr eaLnBrk="1" hangingPunct="1"/>
              <a:t>12</a:t>
            </a:fld>
            <a:endParaRPr lang="en-US"/>
          </a:p>
        </p:txBody>
      </p:sp>
    </p:spTree>
    <p:extLst>
      <p:ext uri="{BB962C8B-B14F-4D97-AF65-F5344CB8AC3E}">
        <p14:creationId xmlns:p14="http://schemas.microsoft.com/office/powerpoint/2010/main" xmlns="" val="1470463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2A6FC3-8393-41DA-AFD0-77F3C74415BA}" type="slidenum">
              <a:rPr lang="en-US"/>
              <a:pPr eaLnBrk="1" hangingPunct="1"/>
              <a:t>13</a:t>
            </a:fld>
            <a:endParaRPr lang="en-US"/>
          </a:p>
        </p:txBody>
      </p:sp>
    </p:spTree>
    <p:extLst>
      <p:ext uri="{BB962C8B-B14F-4D97-AF65-F5344CB8AC3E}">
        <p14:creationId xmlns:p14="http://schemas.microsoft.com/office/powerpoint/2010/main" xmlns="" val="1483101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7F4D4C1-6E6C-47B4-A3EA-5C35035023D9}" type="slidenum">
              <a:rPr lang="en-US"/>
              <a:pPr eaLnBrk="1" hangingPunct="1"/>
              <a:t>14</a:t>
            </a:fld>
            <a:endParaRPr lang="en-US"/>
          </a:p>
        </p:txBody>
      </p:sp>
    </p:spTree>
    <p:extLst>
      <p:ext uri="{BB962C8B-B14F-4D97-AF65-F5344CB8AC3E}">
        <p14:creationId xmlns:p14="http://schemas.microsoft.com/office/powerpoint/2010/main" xmlns="" val="8496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B13FFF-42F9-4457-BD42-F8268C22B97B}" type="slidenum">
              <a:rPr lang="en-US"/>
              <a:pPr eaLnBrk="1" hangingPunct="1"/>
              <a:t>15</a:t>
            </a:fld>
            <a:endParaRPr lang="en-US"/>
          </a:p>
        </p:txBody>
      </p:sp>
    </p:spTree>
    <p:extLst>
      <p:ext uri="{BB962C8B-B14F-4D97-AF65-F5344CB8AC3E}">
        <p14:creationId xmlns:p14="http://schemas.microsoft.com/office/powerpoint/2010/main" xmlns="" val="2642656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3F68CE-19C5-4B43-AD3F-8C13B4632E7C}" type="slidenum">
              <a:rPr lang="en-US"/>
              <a:pPr eaLnBrk="1" hangingPunct="1"/>
              <a:t>16</a:t>
            </a:fld>
            <a:endParaRPr lang="en-US"/>
          </a:p>
        </p:txBody>
      </p:sp>
    </p:spTree>
    <p:extLst>
      <p:ext uri="{BB962C8B-B14F-4D97-AF65-F5344CB8AC3E}">
        <p14:creationId xmlns:p14="http://schemas.microsoft.com/office/powerpoint/2010/main" xmlns="" val="4107202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057E2C-97D5-45DB-8BDD-C50436F2946B}" type="slidenum">
              <a:rPr lang="en-US"/>
              <a:pPr eaLnBrk="1" hangingPunct="1"/>
              <a:t>17</a:t>
            </a:fld>
            <a:endParaRPr lang="en-US"/>
          </a:p>
        </p:txBody>
      </p:sp>
    </p:spTree>
    <p:extLst>
      <p:ext uri="{BB962C8B-B14F-4D97-AF65-F5344CB8AC3E}">
        <p14:creationId xmlns:p14="http://schemas.microsoft.com/office/powerpoint/2010/main" xmlns="" val="1933783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AC93DD-3F8B-4BC4-8330-14ECE3FB131B}" type="slidenum">
              <a:rPr lang="en-US"/>
              <a:pPr eaLnBrk="1" hangingPunct="1"/>
              <a:t>18</a:t>
            </a:fld>
            <a:endParaRPr lang="en-US"/>
          </a:p>
        </p:txBody>
      </p:sp>
    </p:spTree>
    <p:extLst>
      <p:ext uri="{BB962C8B-B14F-4D97-AF65-F5344CB8AC3E}">
        <p14:creationId xmlns:p14="http://schemas.microsoft.com/office/powerpoint/2010/main" xmlns="" val="2181752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697D5D-9CA0-4584-A908-7B0AB1E3E347}" type="slidenum">
              <a:rPr lang="en-US"/>
              <a:pPr eaLnBrk="1" hangingPunct="1"/>
              <a:t>19</a:t>
            </a:fld>
            <a:endParaRPr lang="en-US"/>
          </a:p>
        </p:txBody>
      </p:sp>
    </p:spTree>
    <p:extLst>
      <p:ext uri="{BB962C8B-B14F-4D97-AF65-F5344CB8AC3E}">
        <p14:creationId xmlns:p14="http://schemas.microsoft.com/office/powerpoint/2010/main" xmlns="" val="3605957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626FE0-4D8A-4FAA-9405-3D7D37C08AC7}" type="slidenum">
              <a:rPr lang="en-US"/>
              <a:pPr eaLnBrk="1" hangingPunct="1"/>
              <a:t>20</a:t>
            </a:fld>
            <a:endParaRPr lang="en-US"/>
          </a:p>
        </p:txBody>
      </p:sp>
    </p:spTree>
    <p:extLst>
      <p:ext uri="{BB962C8B-B14F-4D97-AF65-F5344CB8AC3E}">
        <p14:creationId xmlns:p14="http://schemas.microsoft.com/office/powerpoint/2010/main" xmlns="" val="1885573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57A827-E753-45F0-9869-FCE1C963BAAA}" type="slidenum">
              <a:rPr lang="en-US"/>
              <a:pPr eaLnBrk="1" hangingPunct="1"/>
              <a:t>21</a:t>
            </a:fld>
            <a:endParaRPr lang="en-US"/>
          </a:p>
        </p:txBody>
      </p:sp>
    </p:spTree>
    <p:extLst>
      <p:ext uri="{BB962C8B-B14F-4D97-AF65-F5344CB8AC3E}">
        <p14:creationId xmlns:p14="http://schemas.microsoft.com/office/powerpoint/2010/main" xmlns="" val="292691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56C2DF-1179-478E-83EB-7A4EEF9BBC53}" type="slidenum">
              <a:rPr lang="en-US"/>
              <a:pPr eaLnBrk="1" hangingPunct="1"/>
              <a:t>22</a:t>
            </a:fld>
            <a:endParaRPr lang="en-US"/>
          </a:p>
        </p:txBody>
      </p:sp>
    </p:spTree>
    <p:extLst>
      <p:ext uri="{BB962C8B-B14F-4D97-AF65-F5344CB8AC3E}">
        <p14:creationId xmlns:p14="http://schemas.microsoft.com/office/powerpoint/2010/main" xmlns="" val="440670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5F30DF-F7AB-485F-99FB-13DA2B44DD1E}" type="slidenum">
              <a:rPr lang="en-US"/>
              <a:pPr eaLnBrk="1" hangingPunct="1"/>
              <a:t>23</a:t>
            </a:fld>
            <a:endParaRPr lang="en-US"/>
          </a:p>
        </p:txBody>
      </p:sp>
    </p:spTree>
    <p:extLst>
      <p:ext uri="{BB962C8B-B14F-4D97-AF65-F5344CB8AC3E}">
        <p14:creationId xmlns:p14="http://schemas.microsoft.com/office/powerpoint/2010/main" xmlns="" val="4039470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F5214AA-C5C5-43A3-BA6E-4078941A8070}" type="slidenum">
              <a:rPr lang="en-US"/>
              <a:pPr eaLnBrk="1" hangingPunct="1"/>
              <a:t>24</a:t>
            </a:fld>
            <a:endParaRPr lang="en-US"/>
          </a:p>
        </p:txBody>
      </p:sp>
    </p:spTree>
    <p:extLst>
      <p:ext uri="{BB962C8B-B14F-4D97-AF65-F5344CB8AC3E}">
        <p14:creationId xmlns:p14="http://schemas.microsoft.com/office/powerpoint/2010/main" xmlns="" val="3224736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D24164-7837-4720-8328-60D73ADD98B2}" type="slidenum">
              <a:rPr lang="en-US"/>
              <a:pPr eaLnBrk="1" hangingPunct="1"/>
              <a:t>25</a:t>
            </a:fld>
            <a:endParaRPr lang="en-US"/>
          </a:p>
        </p:txBody>
      </p:sp>
    </p:spTree>
    <p:extLst>
      <p:ext uri="{BB962C8B-B14F-4D97-AF65-F5344CB8AC3E}">
        <p14:creationId xmlns:p14="http://schemas.microsoft.com/office/powerpoint/2010/main" xmlns="" val="1244348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894112E-9089-40CA-B745-515DA8C6CDA5}" type="slidenum">
              <a:rPr lang="en-US"/>
              <a:pPr eaLnBrk="1" hangingPunct="1"/>
              <a:t>26</a:t>
            </a:fld>
            <a:endParaRPr lang="en-US"/>
          </a:p>
        </p:txBody>
      </p:sp>
    </p:spTree>
    <p:extLst>
      <p:ext uri="{BB962C8B-B14F-4D97-AF65-F5344CB8AC3E}">
        <p14:creationId xmlns:p14="http://schemas.microsoft.com/office/powerpoint/2010/main" xmlns="" val="2019477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63675D-7BD1-49B6-A8D0-5EDA3E93AB27}" type="slidenum">
              <a:rPr lang="en-US"/>
              <a:pPr eaLnBrk="1" hangingPunct="1"/>
              <a:t>27</a:t>
            </a:fld>
            <a:endParaRPr lang="en-US"/>
          </a:p>
        </p:txBody>
      </p:sp>
    </p:spTree>
    <p:extLst>
      <p:ext uri="{BB962C8B-B14F-4D97-AF65-F5344CB8AC3E}">
        <p14:creationId xmlns:p14="http://schemas.microsoft.com/office/powerpoint/2010/main" xmlns="" val="2210482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29164B-F491-41B3-9CE6-FB836CFDB4EE}" type="slidenum">
              <a:rPr lang="en-US"/>
              <a:pPr eaLnBrk="1" hangingPunct="1"/>
              <a:t>28</a:t>
            </a:fld>
            <a:endParaRPr lang="en-US"/>
          </a:p>
        </p:txBody>
      </p:sp>
    </p:spTree>
    <p:extLst>
      <p:ext uri="{BB962C8B-B14F-4D97-AF65-F5344CB8AC3E}">
        <p14:creationId xmlns:p14="http://schemas.microsoft.com/office/powerpoint/2010/main" xmlns="" val="665769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7E5913-C85E-4115-A384-8B2C0EE3613B}" type="slidenum">
              <a:rPr lang="en-US"/>
              <a:pPr eaLnBrk="1" hangingPunct="1"/>
              <a:t>29</a:t>
            </a:fld>
            <a:endParaRPr lang="en-US"/>
          </a:p>
        </p:txBody>
      </p:sp>
    </p:spTree>
    <p:extLst>
      <p:ext uri="{BB962C8B-B14F-4D97-AF65-F5344CB8AC3E}">
        <p14:creationId xmlns:p14="http://schemas.microsoft.com/office/powerpoint/2010/main" xmlns="" val="3150625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11EBCA-FFE9-4576-9289-6639FE2E3C5F}" type="slidenum">
              <a:rPr lang="en-US"/>
              <a:pPr eaLnBrk="1" hangingPunct="1"/>
              <a:t>30</a:t>
            </a:fld>
            <a:endParaRPr lang="en-US"/>
          </a:p>
        </p:txBody>
      </p:sp>
    </p:spTree>
    <p:extLst>
      <p:ext uri="{BB962C8B-B14F-4D97-AF65-F5344CB8AC3E}">
        <p14:creationId xmlns:p14="http://schemas.microsoft.com/office/powerpoint/2010/main" xmlns="" val="3843539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E955CA-7FC4-450A-B741-2519F3B03FE5}" type="slidenum">
              <a:rPr lang="en-US"/>
              <a:pPr eaLnBrk="1" hangingPunct="1"/>
              <a:t>31</a:t>
            </a:fld>
            <a:endParaRPr lang="en-US"/>
          </a:p>
        </p:txBody>
      </p:sp>
    </p:spTree>
    <p:extLst>
      <p:ext uri="{BB962C8B-B14F-4D97-AF65-F5344CB8AC3E}">
        <p14:creationId xmlns:p14="http://schemas.microsoft.com/office/powerpoint/2010/main" xmlns="" val="2530459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03816A6-4A6A-4806-9BE6-E3E0569A24E7}" type="slidenum">
              <a:rPr lang="en-US"/>
              <a:pPr eaLnBrk="1" hangingPunct="1"/>
              <a:t>32</a:t>
            </a:fld>
            <a:endParaRPr lang="en-US"/>
          </a:p>
        </p:txBody>
      </p:sp>
    </p:spTree>
    <p:extLst>
      <p:ext uri="{BB962C8B-B14F-4D97-AF65-F5344CB8AC3E}">
        <p14:creationId xmlns:p14="http://schemas.microsoft.com/office/powerpoint/2010/main" xmlns="" val="3282958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21B0EEC0-0912-487E-BA4C-9D7E6C2BE2D0}" type="slidenum">
              <a:rPr lang="en-US"/>
              <a:pPr/>
              <a:t>33</a:t>
            </a:fld>
            <a:endParaRPr lang="en-US"/>
          </a:p>
        </p:txBody>
      </p:sp>
      <p:sp>
        <p:nvSpPr>
          <p:cNvPr id="7" name="Rectangle 1031"/>
          <p:cNvSpPr>
            <a:spLocks noGrp="1" noChangeArrowheads="1"/>
          </p:cNvSpPr>
          <p:nvPr>
            <p:ph type="sldNum" sz="quarter" idx="5"/>
          </p:nvPr>
        </p:nvSpPr>
        <p:spPr>
          <a:ln/>
        </p:spPr>
        <p:txBody>
          <a:bodyPr/>
          <a:lstStyle/>
          <a:p>
            <a:fld id="{78C80075-1584-4457-BC76-2CE69842C2C8}" type="slidenum">
              <a:rPr lang="en-US"/>
              <a:pPr/>
              <a:t>33</a:t>
            </a:fld>
            <a:endParaRPr lang="en-US"/>
          </a:p>
        </p:txBody>
      </p:sp>
      <p:sp>
        <p:nvSpPr>
          <p:cNvPr id="30617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0617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Capital budgeting analysis can be used for any decision that involves an outlay now in order to obtain some future return. Typical capital budgeting decisions include:</a:t>
            </a:r>
          </a:p>
          <a:p>
            <a:r>
              <a:rPr lang="en-US">
                <a:cs typeface="Times New Roman" panose="02020603050405020304" pitchFamily="18" charset="0"/>
              </a:rPr>
              <a:t> </a:t>
            </a:r>
          </a:p>
          <a:p>
            <a:r>
              <a:rPr lang="en-US"/>
              <a:t>Cost reduction decisions. Should new equipment be purchased to reduce costs?</a:t>
            </a:r>
          </a:p>
          <a:p>
            <a:r>
              <a:rPr lang="en-US">
                <a:cs typeface="Times New Roman" panose="02020603050405020304" pitchFamily="18" charset="0"/>
              </a:rPr>
              <a:t>Expansion decisions. Should a new plant or warehouse be purchased to increase capacity and sales?</a:t>
            </a:r>
          </a:p>
          <a:p>
            <a:r>
              <a:rPr lang="en-US">
                <a:cs typeface="Times New Roman" panose="02020603050405020304" pitchFamily="18" charset="0"/>
              </a:rPr>
              <a:t>Equipment selection decisions. Which of several available machines should be purchased?</a:t>
            </a:r>
            <a:r>
              <a:rPr lang="en-US"/>
              <a:t> </a:t>
            </a:r>
          </a:p>
          <a:p>
            <a:r>
              <a:rPr lang="en-US"/>
              <a:t>Lease or buy decisions. Should new equipment be leased or purchased?</a:t>
            </a:r>
          </a:p>
          <a:p>
            <a:r>
              <a:rPr lang="en-US">
                <a:cs typeface="Times New Roman" panose="02020603050405020304" pitchFamily="18" charset="0"/>
              </a:rPr>
              <a:t>Equipment replacement decisions. Should old equipment be replaced now or later?</a:t>
            </a:r>
          </a:p>
          <a:p>
            <a:endParaRPr lang="en-US"/>
          </a:p>
        </p:txBody>
      </p:sp>
    </p:spTree>
    <p:extLst>
      <p:ext uri="{BB962C8B-B14F-4D97-AF65-F5344CB8AC3E}">
        <p14:creationId xmlns:p14="http://schemas.microsoft.com/office/powerpoint/2010/main" xmlns="" val="2049552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91C46BBC-8EB5-45C7-940E-0313927A5EAF}" type="slidenum">
              <a:rPr lang="en-US"/>
              <a:pPr/>
              <a:t>34</a:t>
            </a:fld>
            <a:endParaRPr lang="en-US"/>
          </a:p>
        </p:txBody>
      </p:sp>
      <p:sp>
        <p:nvSpPr>
          <p:cNvPr id="7" name="Rectangle 1031"/>
          <p:cNvSpPr>
            <a:spLocks noGrp="1" noChangeArrowheads="1"/>
          </p:cNvSpPr>
          <p:nvPr>
            <p:ph type="sldNum" sz="quarter" idx="5"/>
          </p:nvPr>
        </p:nvSpPr>
        <p:spPr>
          <a:ln/>
        </p:spPr>
        <p:txBody>
          <a:bodyPr/>
          <a:lstStyle/>
          <a:p>
            <a:fld id="{4E3FD4A0-937B-435E-93AB-485B471927D1}" type="slidenum">
              <a:rPr lang="en-US"/>
              <a:pPr/>
              <a:t>34</a:t>
            </a:fld>
            <a:endParaRPr lang="en-US"/>
          </a:p>
        </p:txBody>
      </p:sp>
      <p:sp>
        <p:nvSpPr>
          <p:cNvPr id="30822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0822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There are two main types of capital budgeting decisions:</a:t>
            </a:r>
          </a:p>
          <a:p>
            <a:r>
              <a:rPr lang="en-US">
                <a:cs typeface="Times New Roman" panose="02020603050405020304" pitchFamily="18" charset="0"/>
              </a:rPr>
              <a:t> </a:t>
            </a:r>
          </a:p>
          <a:p>
            <a:r>
              <a:rPr lang="en-US">
                <a:cs typeface="Times New Roman" panose="02020603050405020304" pitchFamily="18" charset="0"/>
              </a:rPr>
              <a:t>Screening decisions relate to whether a proposed project passes a preset hurdle.  </a:t>
            </a:r>
            <a:r>
              <a:rPr lang="en-US"/>
              <a:t>For example, a company may have a policy of accepting projects only if they promise a return of 20% on the investment.  </a:t>
            </a:r>
          </a:p>
          <a:p>
            <a:endParaRPr lang="en-US"/>
          </a:p>
          <a:p>
            <a:r>
              <a:rPr lang="en-US">
                <a:cs typeface="Times New Roman" panose="02020603050405020304" pitchFamily="18" charset="0"/>
              </a:rPr>
              <a:t>Preference decisions relate to selecting among several competing courses of action.  For example, a company may be considering several different machines to replace an existing machine on the assembly line. </a:t>
            </a:r>
          </a:p>
          <a:p>
            <a:r>
              <a:rPr lang="en-US">
                <a:cs typeface="Times New Roman" panose="02020603050405020304" pitchFamily="18" charset="0"/>
              </a:rPr>
              <a:t> </a:t>
            </a:r>
          </a:p>
          <a:p>
            <a:r>
              <a:rPr lang="en-US">
                <a:cs typeface="Times New Roman" panose="02020603050405020304" pitchFamily="18" charset="0"/>
              </a:rPr>
              <a:t>In this chapter, we initially discuss ways of making screening decisions. Preference decisions are discussed toward the end of the chapter.</a:t>
            </a:r>
          </a:p>
          <a:p>
            <a:endParaRPr lang="en-US"/>
          </a:p>
        </p:txBody>
      </p:sp>
    </p:spTree>
    <p:extLst>
      <p:ext uri="{BB962C8B-B14F-4D97-AF65-F5344CB8AC3E}">
        <p14:creationId xmlns:p14="http://schemas.microsoft.com/office/powerpoint/2010/main" xmlns="" val="3705408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3C68AE81-2A3B-41E9-813C-EBFEC72371E1}" type="slidenum">
              <a:rPr lang="en-US"/>
              <a:pPr/>
              <a:t>35</a:t>
            </a:fld>
            <a:endParaRPr lang="en-US"/>
          </a:p>
        </p:txBody>
      </p:sp>
      <p:sp>
        <p:nvSpPr>
          <p:cNvPr id="7" name="Rectangle 1031"/>
          <p:cNvSpPr>
            <a:spLocks noGrp="1" noChangeArrowheads="1"/>
          </p:cNvSpPr>
          <p:nvPr>
            <p:ph type="sldNum" sz="quarter" idx="5"/>
          </p:nvPr>
        </p:nvSpPr>
        <p:spPr>
          <a:ln/>
        </p:spPr>
        <p:txBody>
          <a:bodyPr/>
          <a:lstStyle/>
          <a:p>
            <a:fld id="{907F0DDE-A557-4F25-952A-BDE515891BB8}" type="slidenum">
              <a:rPr lang="en-US"/>
              <a:pPr/>
              <a:t>35</a:t>
            </a:fld>
            <a:endParaRPr lang="en-US"/>
          </a:p>
        </p:txBody>
      </p:sp>
      <p:sp>
        <p:nvSpPr>
          <p:cNvPr id="3102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02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time value of money concept recognizes that a dollar today is worth more than a dollar a year from now. Therefore, projects that promise earlier returns are preferable to those that promise later returns.  </a:t>
            </a:r>
          </a:p>
          <a:p>
            <a:endParaRPr lang="en-US"/>
          </a:p>
        </p:txBody>
      </p:sp>
    </p:spTree>
    <p:extLst>
      <p:ext uri="{BB962C8B-B14F-4D97-AF65-F5344CB8AC3E}">
        <p14:creationId xmlns:p14="http://schemas.microsoft.com/office/powerpoint/2010/main" xmlns="" val="3335911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95C1B76E-7EE7-463C-9E83-AADB2E2E7F7E}" type="slidenum">
              <a:rPr lang="en-US"/>
              <a:pPr/>
              <a:t>36</a:t>
            </a:fld>
            <a:endParaRPr lang="en-US"/>
          </a:p>
        </p:txBody>
      </p:sp>
      <p:sp>
        <p:nvSpPr>
          <p:cNvPr id="7" name="Rectangle 1031"/>
          <p:cNvSpPr>
            <a:spLocks noGrp="1" noChangeArrowheads="1"/>
          </p:cNvSpPr>
          <p:nvPr>
            <p:ph type="sldNum" sz="quarter" idx="5"/>
          </p:nvPr>
        </p:nvSpPr>
        <p:spPr>
          <a:ln/>
        </p:spPr>
        <p:txBody>
          <a:bodyPr/>
          <a:lstStyle/>
          <a:p>
            <a:fld id="{E7C9BBA3-72CA-4BEA-B32D-5A55AE1616CE}" type="slidenum">
              <a:rPr lang="en-US"/>
              <a:pPr/>
              <a:t>36</a:t>
            </a:fld>
            <a:endParaRPr lang="en-US"/>
          </a:p>
        </p:txBody>
      </p:sp>
      <p:sp>
        <p:nvSpPr>
          <p:cNvPr id="3123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23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capital budgeting techniques that best recognize the time value of money are those that involve discounted cash flows (the concepts of discounting cash flows and using present value tables are explained in greater detail in Appendix 14 A).</a:t>
            </a:r>
          </a:p>
          <a:p>
            <a:endParaRPr lang="en-US"/>
          </a:p>
        </p:txBody>
      </p:sp>
    </p:spTree>
    <p:extLst>
      <p:ext uri="{BB962C8B-B14F-4D97-AF65-F5344CB8AC3E}">
        <p14:creationId xmlns:p14="http://schemas.microsoft.com/office/powerpoint/2010/main" xmlns="" val="1601460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C123C93F-06E6-42D8-A143-D05783435C18}" type="slidenum">
              <a:rPr lang="en-US"/>
              <a:pPr/>
              <a:t>37</a:t>
            </a:fld>
            <a:endParaRPr lang="en-US"/>
          </a:p>
        </p:txBody>
      </p:sp>
      <p:sp>
        <p:nvSpPr>
          <p:cNvPr id="7" name="Rectangle 1031"/>
          <p:cNvSpPr>
            <a:spLocks noGrp="1" noChangeArrowheads="1"/>
          </p:cNvSpPr>
          <p:nvPr>
            <p:ph type="sldNum" sz="quarter" idx="5"/>
          </p:nvPr>
        </p:nvSpPr>
        <p:spPr>
          <a:ln/>
        </p:spPr>
        <p:txBody>
          <a:bodyPr/>
          <a:lstStyle/>
          <a:p>
            <a:fld id="{4CBBF7AD-8979-4670-B8A9-05BC6A342024}" type="slidenum">
              <a:rPr lang="en-US"/>
              <a:pPr/>
              <a:t>37</a:t>
            </a:fld>
            <a:endParaRPr lang="en-US"/>
          </a:p>
        </p:txBody>
      </p:sp>
      <p:sp>
        <p:nvSpPr>
          <p:cNvPr id="31437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437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net present value method compares the present value of a project’s cash inflows with the present value of its cash outflows. The difference between these two streams of cash flows is called the net present value.</a:t>
            </a:r>
          </a:p>
          <a:p>
            <a:endParaRPr lang="en-US"/>
          </a:p>
        </p:txBody>
      </p:sp>
    </p:spTree>
    <p:extLst>
      <p:ext uri="{BB962C8B-B14F-4D97-AF65-F5344CB8AC3E}">
        <p14:creationId xmlns:p14="http://schemas.microsoft.com/office/powerpoint/2010/main" xmlns="" val="2703187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BEFC9D7E-F958-448F-9F5D-143596A3F325}" type="slidenum">
              <a:rPr lang="en-US"/>
              <a:pPr/>
              <a:t>38</a:t>
            </a:fld>
            <a:endParaRPr lang="en-US"/>
          </a:p>
        </p:txBody>
      </p:sp>
      <p:sp>
        <p:nvSpPr>
          <p:cNvPr id="7" name="Rectangle 1031"/>
          <p:cNvSpPr>
            <a:spLocks noGrp="1" noChangeArrowheads="1"/>
          </p:cNvSpPr>
          <p:nvPr>
            <p:ph type="sldNum" sz="quarter" idx="5"/>
          </p:nvPr>
        </p:nvSpPr>
        <p:spPr>
          <a:ln/>
        </p:spPr>
        <p:txBody>
          <a:bodyPr/>
          <a:lstStyle/>
          <a:p>
            <a:fld id="{5DECE211-32D5-422F-9310-9E304E62087F}" type="slidenum">
              <a:rPr lang="en-US"/>
              <a:pPr/>
              <a:t>38</a:t>
            </a:fld>
            <a:endParaRPr lang="en-US"/>
          </a:p>
        </p:txBody>
      </p:sp>
      <p:sp>
        <p:nvSpPr>
          <p:cNvPr id="316418"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6419"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net present value is interpreted as follows:</a:t>
            </a:r>
          </a:p>
          <a:p>
            <a:r>
              <a:rPr lang="en-US">
                <a:cs typeface="Times New Roman" panose="02020603050405020304" pitchFamily="18" charset="0"/>
              </a:rPr>
              <a:t> </a:t>
            </a:r>
          </a:p>
          <a:p>
            <a:r>
              <a:rPr lang="en-US"/>
              <a:t>If the net present value is positive, then the project is acceptable.</a:t>
            </a:r>
          </a:p>
          <a:p>
            <a:r>
              <a:rPr lang="en-US">
                <a:cs typeface="Times New Roman" panose="02020603050405020304" pitchFamily="18" charset="0"/>
              </a:rPr>
              <a:t>If the net present value is zero, then the project is acceptable.</a:t>
            </a:r>
          </a:p>
          <a:p>
            <a:r>
              <a:rPr lang="en-US">
                <a:cs typeface="Times New Roman" panose="02020603050405020304" pitchFamily="18" charset="0"/>
              </a:rPr>
              <a:t>If the net present value is negative, then the project is not acceptable.</a:t>
            </a:r>
          </a:p>
          <a:p>
            <a:endParaRPr lang="en-US"/>
          </a:p>
        </p:txBody>
      </p:sp>
    </p:spTree>
    <p:extLst>
      <p:ext uri="{BB962C8B-B14F-4D97-AF65-F5344CB8AC3E}">
        <p14:creationId xmlns:p14="http://schemas.microsoft.com/office/powerpoint/2010/main" xmlns="" val="3458702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24638E0E-E763-4092-85E9-CFD7B4A94923}" type="slidenum">
              <a:rPr lang="en-US"/>
              <a:pPr/>
              <a:t>39</a:t>
            </a:fld>
            <a:endParaRPr lang="en-US"/>
          </a:p>
        </p:txBody>
      </p:sp>
      <p:sp>
        <p:nvSpPr>
          <p:cNvPr id="7" name="Rectangle 1031"/>
          <p:cNvSpPr>
            <a:spLocks noGrp="1" noChangeArrowheads="1"/>
          </p:cNvSpPr>
          <p:nvPr>
            <p:ph type="sldNum" sz="quarter" idx="5"/>
          </p:nvPr>
        </p:nvSpPr>
        <p:spPr>
          <a:ln/>
        </p:spPr>
        <p:txBody>
          <a:bodyPr/>
          <a:lstStyle/>
          <a:p>
            <a:fld id="{E9378B5D-6473-4987-B83A-C3882F228675}" type="slidenum">
              <a:rPr lang="en-US"/>
              <a:pPr/>
              <a:t>39</a:t>
            </a:fld>
            <a:endParaRPr lang="en-US"/>
          </a:p>
        </p:txBody>
      </p:sp>
      <p:sp>
        <p:nvSpPr>
          <p:cNvPr id="318466"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8467"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Net present value analysis (as well as the internal rate of return, which will be discussed shortly) emphasizes cash flows and not accounting net income. The reason is that accounting net income is based on accruals that ignore the timing of cash flows into and out of an organization.</a:t>
            </a:r>
          </a:p>
          <a:p>
            <a:endParaRPr lang="en-US"/>
          </a:p>
        </p:txBody>
      </p:sp>
    </p:spTree>
    <p:extLst>
      <p:ext uri="{BB962C8B-B14F-4D97-AF65-F5344CB8AC3E}">
        <p14:creationId xmlns:p14="http://schemas.microsoft.com/office/powerpoint/2010/main" xmlns="" val="25139126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8D16EF20-B5F0-4169-BD7D-12FE1FDD9BCD}" type="slidenum">
              <a:rPr lang="en-US"/>
              <a:pPr/>
              <a:t>40</a:t>
            </a:fld>
            <a:endParaRPr lang="en-US"/>
          </a:p>
        </p:txBody>
      </p:sp>
      <p:sp>
        <p:nvSpPr>
          <p:cNvPr id="7" name="Rectangle 1031"/>
          <p:cNvSpPr>
            <a:spLocks noGrp="1" noChangeArrowheads="1"/>
          </p:cNvSpPr>
          <p:nvPr>
            <p:ph type="sldNum" sz="quarter" idx="5"/>
          </p:nvPr>
        </p:nvSpPr>
        <p:spPr>
          <a:ln/>
        </p:spPr>
        <p:txBody>
          <a:bodyPr/>
          <a:lstStyle/>
          <a:p>
            <a:fld id="{82FDAA71-4549-43EF-99B9-8CE614318B3B}" type="slidenum">
              <a:rPr lang="en-US"/>
              <a:pPr/>
              <a:t>40</a:t>
            </a:fld>
            <a:endParaRPr lang="en-US"/>
          </a:p>
        </p:txBody>
      </p:sp>
      <p:sp>
        <p:nvSpPr>
          <p:cNvPr id="3205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05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Examples of typical cash outflows that are included in net present value calculations are as shown. Notice the term working capital</a:t>
            </a:r>
            <a:r>
              <a:rPr lang="en-US" b="1">
                <a:cs typeface="Times New Roman" panose="02020603050405020304" pitchFamily="18" charset="0"/>
              </a:rPr>
              <a:t> </a:t>
            </a:r>
            <a:r>
              <a:rPr lang="en-US">
                <a:cs typeface="Times New Roman" panose="02020603050405020304" pitchFamily="18" charset="0"/>
              </a:rPr>
              <a:t>which is defined as current assets less current liabilities.</a:t>
            </a:r>
            <a:r>
              <a:rPr lang="en-US"/>
              <a:t> </a:t>
            </a:r>
          </a:p>
          <a:p>
            <a:endParaRPr lang="en-US"/>
          </a:p>
          <a:p>
            <a:r>
              <a:rPr lang="en-US">
                <a:cs typeface="Times New Roman" panose="02020603050405020304" pitchFamily="18" charset="0"/>
              </a:rPr>
              <a:t>The initial investment in working capital is a cash outflow at the beginning of the project for items such as inventories.  It is recaptured at the end of the project when working capital is no longer required. Thus, working capital is recognized as a cash outflow at the beginning of the project and a cash inflow at the end of the project. </a:t>
            </a:r>
          </a:p>
        </p:txBody>
      </p:sp>
    </p:spTree>
    <p:extLst>
      <p:ext uri="{BB962C8B-B14F-4D97-AF65-F5344CB8AC3E}">
        <p14:creationId xmlns:p14="http://schemas.microsoft.com/office/powerpoint/2010/main" xmlns="" val="1795590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CA63636B-CE46-422D-8212-1F99F5274C1B}" type="slidenum">
              <a:rPr lang="en-US"/>
              <a:pPr/>
              <a:t>41</a:t>
            </a:fld>
            <a:endParaRPr lang="en-US"/>
          </a:p>
        </p:txBody>
      </p:sp>
      <p:sp>
        <p:nvSpPr>
          <p:cNvPr id="7" name="Rectangle 1031"/>
          <p:cNvSpPr>
            <a:spLocks noGrp="1" noChangeArrowheads="1"/>
          </p:cNvSpPr>
          <p:nvPr>
            <p:ph type="sldNum" sz="quarter" idx="5"/>
          </p:nvPr>
        </p:nvSpPr>
        <p:spPr>
          <a:ln/>
        </p:spPr>
        <p:txBody>
          <a:bodyPr/>
          <a:lstStyle/>
          <a:p>
            <a:fld id="{51FF210E-BEAE-49A4-A68C-E492E869D68A}" type="slidenum">
              <a:rPr lang="en-US"/>
              <a:pPr/>
              <a:t>41</a:t>
            </a:fld>
            <a:endParaRPr lang="en-US"/>
          </a:p>
        </p:txBody>
      </p:sp>
      <p:sp>
        <p:nvSpPr>
          <p:cNvPr id="3225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25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Examples of typical cash inflows that are included in net present value calculations are as shown.</a:t>
            </a:r>
          </a:p>
          <a:p>
            <a:endParaRPr lang="en-US"/>
          </a:p>
        </p:txBody>
      </p:sp>
    </p:spTree>
    <p:extLst>
      <p:ext uri="{BB962C8B-B14F-4D97-AF65-F5344CB8AC3E}">
        <p14:creationId xmlns:p14="http://schemas.microsoft.com/office/powerpoint/2010/main" xmlns="" val="8025083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30DCD971-3163-42FE-8ACA-C465982F6C9A}" type="slidenum">
              <a:rPr lang="en-US"/>
              <a:pPr/>
              <a:t>42</a:t>
            </a:fld>
            <a:endParaRPr lang="en-US"/>
          </a:p>
        </p:txBody>
      </p:sp>
      <p:sp>
        <p:nvSpPr>
          <p:cNvPr id="7" name="Rectangle 1031"/>
          <p:cNvSpPr>
            <a:spLocks noGrp="1" noChangeArrowheads="1"/>
          </p:cNvSpPr>
          <p:nvPr>
            <p:ph type="sldNum" sz="quarter" idx="5"/>
          </p:nvPr>
        </p:nvSpPr>
        <p:spPr>
          <a:ln/>
        </p:spPr>
        <p:txBody>
          <a:bodyPr/>
          <a:lstStyle/>
          <a:p>
            <a:fld id="{C51A4683-69A1-4DB6-825D-D5A834548967}" type="slidenum">
              <a:rPr lang="en-US"/>
              <a:pPr/>
              <a:t>42</a:t>
            </a:fld>
            <a:endParaRPr lang="en-US"/>
          </a:p>
        </p:txBody>
      </p:sp>
      <p:sp>
        <p:nvSpPr>
          <p:cNvPr id="324610"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4611"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net present value method excludes depreciation for two reasons:</a:t>
            </a:r>
          </a:p>
          <a:p>
            <a:r>
              <a:rPr lang="en-US">
                <a:cs typeface="Times New Roman" panose="02020603050405020304" pitchFamily="18" charset="0"/>
              </a:rPr>
              <a:t> </a:t>
            </a:r>
          </a:p>
          <a:p>
            <a:r>
              <a:rPr lang="en-US"/>
              <a:t>First, depreciation is not a current cash outflow.</a:t>
            </a:r>
          </a:p>
          <a:p>
            <a:r>
              <a:rPr lang="en-US">
                <a:cs typeface="Times New Roman" panose="02020603050405020304" pitchFamily="18" charset="0"/>
              </a:rPr>
              <a:t>Second, discounted cash flow methods automatically provide for a return of the original investment, thereby making a deduction for depreciation unnecessary. </a:t>
            </a:r>
          </a:p>
        </p:txBody>
      </p:sp>
    </p:spTree>
    <p:extLst>
      <p:ext uri="{BB962C8B-B14F-4D97-AF65-F5344CB8AC3E}">
        <p14:creationId xmlns:p14="http://schemas.microsoft.com/office/powerpoint/2010/main" xmlns="" val="966283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1DD6BF6-DA60-4B26-99BE-0D0285BD2BD9}" type="slidenum">
              <a:rPr lang="en-US"/>
              <a:pPr/>
              <a:t>43</a:t>
            </a:fld>
            <a:endParaRPr lang="en-US"/>
          </a:p>
        </p:txBody>
      </p:sp>
      <p:sp>
        <p:nvSpPr>
          <p:cNvPr id="7" name="Rectangle 1031"/>
          <p:cNvSpPr>
            <a:spLocks noGrp="1" noChangeArrowheads="1"/>
          </p:cNvSpPr>
          <p:nvPr>
            <p:ph type="sldNum" sz="quarter" idx="5"/>
          </p:nvPr>
        </p:nvSpPr>
        <p:spPr>
          <a:ln/>
        </p:spPr>
        <p:txBody>
          <a:bodyPr/>
          <a:lstStyle/>
          <a:p>
            <a:fld id="{DB572A22-5B0B-484E-9718-34DE38ACCDD3}" type="slidenum">
              <a:rPr lang="en-US"/>
              <a:pPr/>
              <a:t>43</a:t>
            </a:fld>
            <a:endParaRPr lang="en-US"/>
          </a:p>
        </p:txBody>
      </p:sp>
      <p:sp>
        <p:nvSpPr>
          <p:cNvPr id="32665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665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facts as shown with respect to Carver Hospital. </a:t>
            </a:r>
            <a:r>
              <a:rPr lang="en-US">
                <a:solidFill>
                  <a:srgbClr val="0000CC"/>
                </a:solidFill>
                <a:effectLst>
                  <a:outerShdw blurRad="38100" dist="38100" dir="2700000" algn="tl">
                    <a:srgbClr val="C0C0C0"/>
                  </a:outerShdw>
                </a:effectLst>
              </a:rPr>
              <a:t>Will we be allowed to invest in the attachment?</a:t>
            </a:r>
            <a:endParaRPr lang="en-US"/>
          </a:p>
          <a:p>
            <a:endParaRPr lang="en-US"/>
          </a:p>
        </p:txBody>
      </p:sp>
    </p:spTree>
    <p:extLst>
      <p:ext uri="{BB962C8B-B14F-4D97-AF65-F5344CB8AC3E}">
        <p14:creationId xmlns:p14="http://schemas.microsoft.com/office/powerpoint/2010/main" xmlns="" val="27939881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43AB95EF-6A82-4C76-88AF-CA6A86FA9133}" type="slidenum">
              <a:rPr lang="en-US"/>
              <a:pPr/>
              <a:t>44</a:t>
            </a:fld>
            <a:endParaRPr lang="en-US"/>
          </a:p>
        </p:txBody>
      </p:sp>
      <p:sp>
        <p:nvSpPr>
          <p:cNvPr id="7" name="Rectangle 1031"/>
          <p:cNvSpPr>
            <a:spLocks noGrp="1" noChangeArrowheads="1"/>
          </p:cNvSpPr>
          <p:nvPr>
            <p:ph type="sldNum" sz="quarter" idx="5"/>
          </p:nvPr>
        </p:nvSpPr>
        <p:spPr>
          <a:ln/>
        </p:spPr>
        <p:txBody>
          <a:bodyPr/>
          <a:lstStyle/>
          <a:p>
            <a:fld id="{98AB083D-20A6-48C4-97AE-13B8C91B6603}" type="slidenum">
              <a:rPr lang="en-US"/>
              <a:pPr/>
              <a:t>44</a:t>
            </a:fld>
            <a:endParaRPr lang="en-US"/>
          </a:p>
        </p:txBody>
      </p:sp>
      <p:sp>
        <p:nvSpPr>
          <p:cNvPr id="3287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87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net present value of the investment is zero.</a:t>
            </a:r>
          </a:p>
          <a:p>
            <a:endParaRPr lang="en-US"/>
          </a:p>
        </p:txBody>
      </p:sp>
    </p:spTree>
    <p:extLst>
      <p:ext uri="{BB962C8B-B14F-4D97-AF65-F5344CB8AC3E}">
        <p14:creationId xmlns:p14="http://schemas.microsoft.com/office/powerpoint/2010/main" xmlns="" val="1672634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5F12DA1-AC28-4DA7-B469-02C5D5D7D19A}" type="slidenum">
              <a:rPr lang="en-US"/>
              <a:pPr/>
              <a:t>45</a:t>
            </a:fld>
            <a:endParaRPr lang="en-US"/>
          </a:p>
        </p:txBody>
      </p:sp>
      <p:sp>
        <p:nvSpPr>
          <p:cNvPr id="7" name="Rectangle 1031"/>
          <p:cNvSpPr>
            <a:spLocks noGrp="1" noChangeArrowheads="1"/>
          </p:cNvSpPr>
          <p:nvPr>
            <p:ph type="sldNum" sz="quarter" idx="5"/>
          </p:nvPr>
        </p:nvSpPr>
        <p:spPr>
          <a:ln/>
        </p:spPr>
        <p:txBody>
          <a:bodyPr/>
          <a:lstStyle/>
          <a:p>
            <a:fld id="{3E276726-DDBB-4B67-8CD7-AC8F4F6854CA}" type="slidenum">
              <a:rPr lang="en-US"/>
              <a:pPr/>
              <a:t>45</a:t>
            </a:fld>
            <a:endParaRPr lang="en-US"/>
          </a:p>
        </p:txBody>
      </p:sp>
      <p:sp>
        <p:nvSpPr>
          <p:cNvPr id="33075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075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This implies that the cash inflows are sufficient to recover the $3,170 initial investment (therefore depreciation is unnecessary) and to provide exactly a 10 percent return on the investment.</a:t>
            </a:r>
            <a:r>
              <a:rPr lang="en-US"/>
              <a:t> </a:t>
            </a:r>
          </a:p>
        </p:txBody>
      </p:sp>
    </p:spTree>
    <p:extLst>
      <p:ext uri="{BB962C8B-B14F-4D97-AF65-F5344CB8AC3E}">
        <p14:creationId xmlns:p14="http://schemas.microsoft.com/office/powerpoint/2010/main" xmlns="" val="31972652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32BC41FE-7563-46D4-9AC1-28CED8F4B5FC}" type="slidenum">
              <a:rPr lang="en-US"/>
              <a:pPr/>
              <a:t>46</a:t>
            </a:fld>
            <a:endParaRPr lang="en-US"/>
          </a:p>
        </p:txBody>
      </p:sp>
      <p:sp>
        <p:nvSpPr>
          <p:cNvPr id="7" name="Rectangle 1031"/>
          <p:cNvSpPr>
            <a:spLocks noGrp="1" noChangeArrowheads="1"/>
          </p:cNvSpPr>
          <p:nvPr>
            <p:ph type="sldNum" sz="quarter" idx="5"/>
          </p:nvPr>
        </p:nvSpPr>
        <p:spPr>
          <a:ln/>
        </p:spPr>
        <p:txBody>
          <a:bodyPr/>
          <a:lstStyle/>
          <a:p>
            <a:fld id="{B5FDE495-30DE-4FD6-BD7C-62B162EBF579}" type="slidenum">
              <a:rPr lang="en-US"/>
              <a:pPr/>
              <a:t>46</a:t>
            </a:fld>
            <a:endParaRPr lang="en-US"/>
          </a:p>
        </p:txBody>
      </p:sp>
      <p:sp>
        <p:nvSpPr>
          <p:cNvPr id="33280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280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Two simplifying assumptions are usually made in net present value analysis:</a:t>
            </a:r>
          </a:p>
          <a:p>
            <a:r>
              <a:rPr lang="en-US">
                <a:cs typeface="Times New Roman" panose="02020603050405020304" pitchFamily="18" charset="0"/>
              </a:rPr>
              <a:t> </a:t>
            </a:r>
          </a:p>
          <a:p>
            <a:r>
              <a:rPr lang="en-US"/>
              <a:t>The first assumption is that all cash flows other than the initial investment occur at the end of periods.</a:t>
            </a:r>
          </a:p>
          <a:p>
            <a:r>
              <a:rPr lang="en-US">
                <a:cs typeface="Times New Roman" panose="02020603050405020304" pitchFamily="18" charset="0"/>
              </a:rPr>
              <a:t>The second assumption is that all cash flows generated by an investment project are immediately reinvested at a rate of return equal to the discount rate.</a:t>
            </a:r>
            <a:r>
              <a:rPr lang="en-US"/>
              <a:t> </a:t>
            </a:r>
          </a:p>
        </p:txBody>
      </p:sp>
    </p:spTree>
    <p:extLst>
      <p:ext uri="{BB962C8B-B14F-4D97-AF65-F5344CB8AC3E}">
        <p14:creationId xmlns:p14="http://schemas.microsoft.com/office/powerpoint/2010/main" xmlns="" val="12306073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FBE64DB6-EB96-4825-B209-3DC1533FDB1B}" type="slidenum">
              <a:rPr lang="en-US"/>
              <a:pPr/>
              <a:t>47</a:t>
            </a:fld>
            <a:endParaRPr lang="en-US"/>
          </a:p>
        </p:txBody>
      </p:sp>
      <p:sp>
        <p:nvSpPr>
          <p:cNvPr id="7" name="Rectangle 1031"/>
          <p:cNvSpPr>
            <a:spLocks noGrp="1" noChangeArrowheads="1"/>
          </p:cNvSpPr>
          <p:nvPr>
            <p:ph type="sldNum" sz="quarter" idx="5"/>
          </p:nvPr>
        </p:nvSpPr>
        <p:spPr>
          <a:ln/>
        </p:spPr>
        <p:txBody>
          <a:bodyPr/>
          <a:lstStyle/>
          <a:p>
            <a:fld id="{00A6E56D-09D0-46D7-97BF-1EE406239658}" type="slidenum">
              <a:rPr lang="en-US"/>
              <a:pPr/>
              <a:t>47</a:t>
            </a:fld>
            <a:endParaRPr lang="en-US"/>
          </a:p>
        </p:txBody>
      </p:sp>
      <p:sp>
        <p:nvSpPr>
          <p:cNvPr id="33485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485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 company’s cost of capital, which is defined as the average rate of return a company must pay to its long-term creditors and shareholders for the use of their funds, is usually regarded as the minimum required rate of return. When the cost of capital is used as the discount rate, it serves as a screening device in net present value analysis.</a:t>
            </a:r>
          </a:p>
          <a:p>
            <a:endParaRPr lang="en-US"/>
          </a:p>
        </p:txBody>
      </p:sp>
    </p:spTree>
    <p:extLst>
      <p:ext uri="{BB962C8B-B14F-4D97-AF65-F5344CB8AC3E}">
        <p14:creationId xmlns:p14="http://schemas.microsoft.com/office/powerpoint/2010/main" xmlns="" val="4740406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4962761-A887-44C6-B84A-1F93F4EFA56E}" type="slidenum">
              <a:rPr lang="en-US"/>
              <a:pPr/>
              <a:t>48</a:t>
            </a:fld>
            <a:endParaRPr lang="en-US"/>
          </a:p>
        </p:txBody>
      </p:sp>
      <p:sp>
        <p:nvSpPr>
          <p:cNvPr id="7" name="Rectangle 1031"/>
          <p:cNvSpPr>
            <a:spLocks noGrp="1" noChangeArrowheads="1"/>
          </p:cNvSpPr>
          <p:nvPr>
            <p:ph type="sldNum" sz="quarter" idx="5"/>
          </p:nvPr>
        </p:nvSpPr>
        <p:spPr>
          <a:ln/>
        </p:spPr>
        <p:txBody>
          <a:bodyPr/>
          <a:lstStyle/>
          <a:p>
            <a:fld id="{63EFBEAD-0CC3-4F56-9E2B-A811DE5D556E}" type="slidenum">
              <a:rPr lang="en-US"/>
              <a:pPr/>
              <a:t>48</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r>
              <a:rPr lang="en-US"/>
              <a:t>End of chapter 14.</a:t>
            </a:r>
          </a:p>
        </p:txBody>
      </p:sp>
    </p:spTree>
    <p:extLst>
      <p:ext uri="{BB962C8B-B14F-4D97-AF65-F5344CB8AC3E}">
        <p14:creationId xmlns:p14="http://schemas.microsoft.com/office/powerpoint/2010/main" xmlns="" val="3558316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dirty="0"/>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A43178AA-17AA-455A-BAC4-35D947E6C9D1}" type="slidenum">
              <a:rPr lang="en-US"/>
              <a:pPr/>
              <a:t>‹#›</a:t>
            </a:fld>
            <a:endParaRPr lang="en-US"/>
          </a:p>
        </p:txBody>
      </p:sp>
    </p:spTree>
    <p:extLst>
      <p:ext uri="{BB962C8B-B14F-4D97-AF65-F5344CB8AC3E}">
        <p14:creationId xmlns:p14="http://schemas.microsoft.com/office/powerpoint/2010/main" xmlns="" val="23328079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2329FAF7-C7D3-4541-A539-944D659ED903}" type="slidenum">
              <a:rPr lang="en-US"/>
              <a:pPr/>
              <a:t>‹#›</a:t>
            </a:fld>
            <a:endParaRPr lang="en-US"/>
          </a:p>
        </p:txBody>
      </p:sp>
    </p:spTree>
    <p:extLst>
      <p:ext uri="{BB962C8B-B14F-4D97-AF65-F5344CB8AC3E}">
        <p14:creationId xmlns:p14="http://schemas.microsoft.com/office/powerpoint/2010/main" xmlns="" val="30707921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dirty="0"/>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E32C87E3-35DB-4049-8A38-41AB678E857D}" type="slidenum">
              <a:rPr lang="en-US"/>
              <a:pPr/>
              <a:t>‹#›</a:t>
            </a:fld>
            <a:endParaRPr lang="en-US"/>
          </a:p>
        </p:txBody>
      </p:sp>
    </p:spTree>
    <p:extLst>
      <p:ext uri="{BB962C8B-B14F-4D97-AF65-F5344CB8AC3E}">
        <p14:creationId xmlns:p14="http://schemas.microsoft.com/office/powerpoint/2010/main" xmlns="" val="2185760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7E030C3-A6BE-4D11-8EE1-7E9F9137EA7B}" type="slidenum">
              <a:rPr lang="en-US"/>
              <a:pPr/>
              <a:t>‹#›</a:t>
            </a:fld>
            <a:endParaRPr lang="en-US"/>
          </a:p>
        </p:txBody>
      </p:sp>
    </p:spTree>
    <p:extLst>
      <p:ext uri="{BB962C8B-B14F-4D97-AF65-F5344CB8AC3E}">
        <p14:creationId xmlns:p14="http://schemas.microsoft.com/office/powerpoint/2010/main" xmlns="" val="30530042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117A7BD3-2340-44BF-86F3-0D60042AFA48}" type="slidenum">
              <a:rPr lang="en-US"/>
              <a:pPr/>
              <a:t>‹#›</a:t>
            </a:fld>
            <a:endParaRPr lang="en-US"/>
          </a:p>
        </p:txBody>
      </p:sp>
    </p:spTree>
    <p:extLst>
      <p:ext uri="{BB962C8B-B14F-4D97-AF65-F5344CB8AC3E}">
        <p14:creationId xmlns:p14="http://schemas.microsoft.com/office/powerpoint/2010/main" xmlns="" val="31515380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3681F8DE-B512-49A0-9231-DD433C26DAB6}" type="slidenum">
              <a:rPr lang="en-US"/>
              <a:pPr/>
              <a:t>‹#›</a:t>
            </a:fld>
            <a:endParaRPr lang="en-US"/>
          </a:p>
        </p:txBody>
      </p:sp>
    </p:spTree>
    <p:extLst>
      <p:ext uri="{BB962C8B-B14F-4D97-AF65-F5344CB8AC3E}">
        <p14:creationId xmlns:p14="http://schemas.microsoft.com/office/powerpoint/2010/main" xmlns="" val="33979010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66FF79B2-E875-4E60-9E84-0171C32769A6}" type="slidenum">
              <a:rPr lang="en-US"/>
              <a:pPr/>
              <a:t>‹#›</a:t>
            </a:fld>
            <a:endParaRPr lang="en-US"/>
          </a:p>
        </p:txBody>
      </p:sp>
    </p:spTree>
    <p:extLst>
      <p:ext uri="{BB962C8B-B14F-4D97-AF65-F5344CB8AC3E}">
        <p14:creationId xmlns:p14="http://schemas.microsoft.com/office/powerpoint/2010/main" xmlns="" val="21662534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55E36C9-7443-44E7-8049-0588435AD773}" type="slidenum">
              <a:rPr lang="en-US"/>
              <a:pPr/>
              <a:t>‹#›</a:t>
            </a:fld>
            <a:endParaRPr lang="en-US"/>
          </a:p>
        </p:txBody>
      </p:sp>
    </p:spTree>
    <p:extLst>
      <p:ext uri="{BB962C8B-B14F-4D97-AF65-F5344CB8AC3E}">
        <p14:creationId xmlns:p14="http://schemas.microsoft.com/office/powerpoint/2010/main" xmlns="" val="32301154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0" name="Date Placeholder 4"/>
          <p:cNvSpPr>
            <a:spLocks noGrp="1"/>
          </p:cNvSpPr>
          <p:nvPr>
            <p:ph type="dt" sz="half" idx="10"/>
          </p:nvPr>
        </p:nvSpPr>
        <p:spPr/>
        <p:txBody>
          <a:bodyPr/>
          <a:lstStyle>
            <a:lvl1pPr>
              <a:defRPr dirty="0"/>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AE015B0E-E728-4E41-8C40-B5811839E87D}" type="slidenum">
              <a:rPr lang="en-US"/>
              <a:pPr/>
              <a:t>‹#›</a:t>
            </a:fld>
            <a:endParaRPr lang="en-US"/>
          </a:p>
        </p:txBody>
      </p:sp>
    </p:spTree>
    <p:extLst>
      <p:ext uri="{BB962C8B-B14F-4D97-AF65-F5344CB8AC3E}">
        <p14:creationId xmlns:p14="http://schemas.microsoft.com/office/powerpoint/2010/main" xmlns="" val="12768944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C45CCD4-D29F-404C-B141-583820D54B98}" type="slidenum">
              <a:rPr lang="en-US"/>
              <a:pPr/>
              <a:t>‹#›</a:t>
            </a:fld>
            <a:endParaRPr lang="en-US"/>
          </a:p>
        </p:txBody>
      </p:sp>
    </p:spTree>
    <p:extLst>
      <p:ext uri="{BB962C8B-B14F-4D97-AF65-F5344CB8AC3E}">
        <p14:creationId xmlns:p14="http://schemas.microsoft.com/office/powerpoint/2010/main" xmlns="" val="6663293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D80E6AC0-7C99-40F3-9512-EF994B9AC431}" type="slidenum">
              <a:rPr lang="en-US"/>
              <a:pPr/>
              <a:t>‹#›</a:t>
            </a:fld>
            <a:endParaRPr lang="en-US"/>
          </a:p>
        </p:txBody>
      </p:sp>
    </p:spTree>
    <p:extLst>
      <p:ext uri="{BB962C8B-B14F-4D97-AF65-F5344CB8AC3E}">
        <p14:creationId xmlns:p14="http://schemas.microsoft.com/office/powerpoint/2010/main" xmlns="" val="95061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EC43743F-300C-4E5B-8782-BD691788A5B3}" type="slidenum">
              <a:rPr lang="en-US"/>
              <a:pPr/>
              <a:t>‹#›</a:t>
            </a:fld>
            <a:endParaRPr lang="en-US"/>
          </a:p>
        </p:txBody>
      </p:sp>
    </p:spTree>
    <p:extLst>
      <p:ext uri="{BB962C8B-B14F-4D97-AF65-F5344CB8AC3E}">
        <p14:creationId xmlns:p14="http://schemas.microsoft.com/office/powerpoint/2010/main" xmlns="" val="29572481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762000"/>
          </a:xfrm>
        </p:spPr>
        <p:txBody>
          <a:bodyPr/>
          <a:lstStyle/>
          <a:p>
            <a:r>
              <a:rPr lang="en-US" smtClean="0"/>
              <a:t>Click to edit Master title style</a:t>
            </a:r>
            <a:endParaRPr lang="en-US"/>
          </a:p>
        </p:txBody>
      </p:sp>
      <p:sp>
        <p:nvSpPr>
          <p:cNvPr id="3" name="Online Image Placeholder 2"/>
          <p:cNvSpPr>
            <a:spLocks noGrp="1"/>
          </p:cNvSpPr>
          <p:nvPr>
            <p:ph type="clipArt" sz="half" idx="1"/>
          </p:nvPr>
        </p:nvSpPr>
        <p:spPr>
          <a:xfrm>
            <a:off x="228600" y="1219200"/>
            <a:ext cx="4267200" cy="5257800"/>
          </a:xfrm>
        </p:spPr>
        <p:txBody>
          <a:bodyPr/>
          <a:lstStyle/>
          <a:p>
            <a:endParaRPr lang="en-US"/>
          </a:p>
        </p:txBody>
      </p:sp>
      <p:sp>
        <p:nvSpPr>
          <p:cNvPr id="4" name="Text Placeholder 3"/>
          <p:cNvSpPr>
            <a:spLocks noGrp="1"/>
          </p:cNvSpPr>
          <p:nvPr>
            <p:ph type="body" sz="half" idx="2"/>
          </p:nvPr>
        </p:nvSpPr>
        <p:spPr>
          <a:xfrm>
            <a:off x="4648200" y="1219200"/>
            <a:ext cx="42672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976017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1B048DDE-572E-44F1-B94B-F3B2F4296133}" type="slidenum">
              <a:rPr lang="en-US"/>
              <a:pPr/>
              <a:t>‹#›</a:t>
            </a:fld>
            <a:endParaRPr lang="en-US"/>
          </a:p>
        </p:txBody>
      </p:sp>
    </p:spTree>
    <p:extLst>
      <p:ext uri="{BB962C8B-B14F-4D97-AF65-F5344CB8AC3E}">
        <p14:creationId xmlns:p14="http://schemas.microsoft.com/office/powerpoint/2010/main" xmlns="" val="55423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75768154-A24E-4C35-B224-944DC32B769B}" type="slidenum">
              <a:rPr lang="en-US"/>
              <a:pPr/>
              <a:t>‹#›</a:t>
            </a:fld>
            <a:endParaRPr lang="en-US"/>
          </a:p>
        </p:txBody>
      </p:sp>
    </p:spTree>
    <p:extLst>
      <p:ext uri="{BB962C8B-B14F-4D97-AF65-F5344CB8AC3E}">
        <p14:creationId xmlns:p14="http://schemas.microsoft.com/office/powerpoint/2010/main" xmlns="" val="8726895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A483824-9010-46A4-AE90-7619DB0EE546}" type="slidenum">
              <a:rPr lang="en-US"/>
              <a:pPr/>
              <a:t>‹#›</a:t>
            </a:fld>
            <a:endParaRPr lang="en-US"/>
          </a:p>
        </p:txBody>
      </p:sp>
    </p:spTree>
    <p:extLst>
      <p:ext uri="{BB962C8B-B14F-4D97-AF65-F5344CB8AC3E}">
        <p14:creationId xmlns:p14="http://schemas.microsoft.com/office/powerpoint/2010/main" xmlns="" val="4072902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2B702B24-B306-4456-AFFE-7FB5ED51E579}" type="slidenum">
              <a:rPr lang="en-US"/>
              <a:pPr/>
              <a:t>‹#›</a:t>
            </a:fld>
            <a:endParaRPr lang="en-US"/>
          </a:p>
        </p:txBody>
      </p:sp>
    </p:spTree>
    <p:extLst>
      <p:ext uri="{BB962C8B-B14F-4D97-AF65-F5344CB8AC3E}">
        <p14:creationId xmlns:p14="http://schemas.microsoft.com/office/powerpoint/2010/main" xmlns="" val="17987728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Slide Number Placeholder 17"/>
          <p:cNvSpPr>
            <a:spLocks noGrp="1"/>
          </p:cNvSpPr>
          <p:nvPr>
            <p:ph type="sldNum" sz="quarter" idx="11"/>
          </p:nvPr>
        </p:nvSpPr>
        <p:spPr/>
        <p:txBody>
          <a:bodyPr/>
          <a:lstStyle>
            <a:lvl1pPr>
              <a:defRPr/>
            </a:lvl1pPr>
          </a:lstStyle>
          <a:p>
            <a:fld id="{3253F1FA-40E5-4ED7-940F-093DB9A49243}" type="slidenum">
              <a:rPr lang="en-US"/>
              <a:pPr/>
              <a:t>‹#›</a:t>
            </a:fld>
            <a:endParaRPr lang="en-US"/>
          </a:p>
        </p:txBody>
      </p:sp>
    </p:spTree>
    <p:extLst>
      <p:ext uri="{BB962C8B-B14F-4D97-AF65-F5344CB8AC3E}">
        <p14:creationId xmlns:p14="http://schemas.microsoft.com/office/powerpoint/2010/main" xmlns="" val="6440859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p:txBody>
          <a:bodyPr/>
          <a:lstStyle>
            <a:lvl1pPr>
              <a:defRPr/>
            </a:lvl1pPr>
          </a:lstStyle>
          <a:p>
            <a:fld id="{937DB076-C979-4241-8496-BB24C7BC0C29}" type="slidenum">
              <a:rPr lang="en-US"/>
              <a:pPr/>
              <a:t>‹#›</a:t>
            </a:fld>
            <a:endParaRPr lang="en-US"/>
          </a:p>
        </p:txBody>
      </p:sp>
    </p:spTree>
    <p:extLst>
      <p:ext uri="{BB962C8B-B14F-4D97-AF65-F5344CB8AC3E}">
        <p14:creationId xmlns:p14="http://schemas.microsoft.com/office/powerpoint/2010/main" xmlns="" val="42112927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Slide Number Placeholder 17"/>
          <p:cNvSpPr>
            <a:spLocks noGrp="1"/>
          </p:cNvSpPr>
          <p:nvPr>
            <p:ph type="sldNum" sz="quarter" idx="11"/>
          </p:nvPr>
        </p:nvSpPr>
        <p:spPr/>
        <p:txBody>
          <a:bodyPr/>
          <a:lstStyle>
            <a:lvl1pPr>
              <a:defRPr/>
            </a:lvl1pPr>
          </a:lstStyle>
          <a:p>
            <a:fld id="{21532FC2-EE80-4687-858D-FD26C82D260B}" type="slidenum">
              <a:rPr lang="en-US"/>
              <a:pPr/>
              <a:t>‹#›</a:t>
            </a:fld>
            <a:endParaRPr lang="en-US"/>
          </a:p>
        </p:txBody>
      </p:sp>
    </p:spTree>
    <p:extLst>
      <p:ext uri="{BB962C8B-B14F-4D97-AF65-F5344CB8AC3E}">
        <p14:creationId xmlns:p14="http://schemas.microsoft.com/office/powerpoint/2010/main" xmlns="" val="9242848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EC295487-2855-41C7-8064-D6636D10CD53}" type="slidenum">
              <a:rPr lang="en-US"/>
              <a:pPr/>
              <a:t>‹#›</a:t>
            </a:fld>
            <a:endParaRPr lang="en-US"/>
          </a:p>
        </p:txBody>
      </p:sp>
    </p:spTree>
    <p:extLst>
      <p:ext uri="{BB962C8B-B14F-4D97-AF65-F5344CB8AC3E}">
        <p14:creationId xmlns:p14="http://schemas.microsoft.com/office/powerpoint/2010/main" xmlns="" val="4027670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24EFFA7-05E3-4E89-B3DC-233C0F1A22AF}" type="slidenum">
              <a:rPr lang="en-US"/>
              <a:pPr/>
              <a:t>‹#›</a:t>
            </a:fld>
            <a:endParaRPr lang="en-US"/>
          </a:p>
        </p:txBody>
      </p:sp>
    </p:spTree>
    <p:extLst>
      <p:ext uri="{BB962C8B-B14F-4D97-AF65-F5344CB8AC3E}">
        <p14:creationId xmlns:p14="http://schemas.microsoft.com/office/powerpoint/2010/main" xmlns="" val="5681569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D72F4FA5-5BB2-4E4C-B6E1-BCC8BA57DFED}" type="slidenum">
              <a:rPr lang="en-US"/>
              <a:pPr/>
              <a:t>‹#›</a:t>
            </a:fld>
            <a:endParaRPr lang="en-US"/>
          </a:p>
        </p:txBody>
      </p:sp>
    </p:spTree>
    <p:extLst>
      <p:ext uri="{BB962C8B-B14F-4D97-AF65-F5344CB8AC3E}">
        <p14:creationId xmlns:p14="http://schemas.microsoft.com/office/powerpoint/2010/main" xmlns="" val="29209155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42016375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solidFill>
                <a:srgbClr val="04617B">
                  <a:shade val="90000"/>
                </a:srgbClr>
              </a:solidFill>
            </a:endParaRPr>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4B058633-58B0-4403-B6EF-06FB3A8FCC7A}" type="slidenum">
              <a:rPr lang="en-US"/>
              <a:pPr/>
              <a:t>‹#›</a:t>
            </a:fld>
            <a:endParaRPr lang="en-US"/>
          </a:p>
        </p:txBody>
      </p:sp>
    </p:spTree>
    <p:extLst>
      <p:ext uri="{BB962C8B-B14F-4D97-AF65-F5344CB8AC3E}">
        <p14:creationId xmlns:p14="http://schemas.microsoft.com/office/powerpoint/2010/main" xmlns="" val="25083315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7"/>
          <p:cNvSpPr>
            <a:spLocks noGrp="1"/>
          </p:cNvSpPr>
          <p:nvPr>
            <p:ph type="sldNum" sz="quarter" idx="11"/>
          </p:nvPr>
        </p:nvSpPr>
        <p:spPr>
          <a:xfrm>
            <a:off x="7924800" y="640080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3096768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27975714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9018102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dirty="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ABA7C9E3-275E-4F4D-9625-9DAE77933D0F}" type="slidenum">
              <a:rPr lang="en-US"/>
              <a:pPr/>
              <a:t>‹#›</a:t>
            </a:fld>
            <a:endParaRPr lang="en-US"/>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b="1" i="1" dirty="0">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b="1" i="1" dirty="0">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99" r:id="rId1"/>
    <p:sldLayoutId id="2147483690" r:id="rId2"/>
    <p:sldLayoutId id="2147483700" r:id="rId3"/>
    <p:sldLayoutId id="2147483691" r:id="rId4"/>
    <p:sldLayoutId id="2147483692" r:id="rId5"/>
    <p:sldLayoutId id="2147483693" r:id="rId6"/>
    <p:sldLayoutId id="2147483694" r:id="rId7"/>
    <p:sldLayoutId id="2147483695" r:id="rId8"/>
    <p:sldLayoutId id="2147483701" r:id="rId9"/>
    <p:sldLayoutId id="2147483696" r:id="rId10"/>
    <p:sldLayoutId id="2147483697" r:id="rId11"/>
    <p:sldLayoutId id="2147483698" r:id="rId12"/>
    <p:sldLayoutId id="2147483702" r:id="rId13"/>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b="1" i="1"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862B6655-A2A6-4A02-AC70-43CE2F45D31B}"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0351122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Microsoft_Office_Excel_97-2003_Worksheet1.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Microsoft_Office_Excel_97-2003_Worksheet2.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vmlDrawing" Target="../drawings/vmlDrawing34.vml"/><Relationship Id="rId4" Type="http://schemas.openxmlformats.org/officeDocument/2006/relationships/image" Target="../media/image10.w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oleObject" Target="../embeddings/Microsoft_Office_Excel_97-2003_Worksheet3.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image" Target="../media/image12.wmf"/></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image" Target="../media/image13.w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oleObject" Target="../embeddings/Microsoft_Office_Excel_97-2003_Worksheet4.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2.vml"/><Relationship Id="rId5" Type="http://schemas.openxmlformats.org/officeDocument/2006/relationships/oleObject" Target="../embeddings/Microsoft_Office_Excel_97-2003_Worksheet6.xls"/><Relationship Id="rId4" Type="http://schemas.openxmlformats.org/officeDocument/2006/relationships/oleObject" Target="../embeddings/Microsoft_Office_Excel_97-2003_Worksheet5.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Microsoft_Office_Excel_97-2003_Worksheet7.xls"/></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image" Target="../media/image18.w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21</a:t>
            </a:r>
            <a:endParaRPr lang="en-US" dirty="0"/>
          </a:p>
        </p:txBody>
      </p:sp>
      <p:sp>
        <p:nvSpPr>
          <p:cNvPr id="33795" name="Rectangle 3"/>
          <p:cNvSpPr>
            <a:spLocks noGrp="1" noChangeArrowheads="1"/>
          </p:cNvSpPr>
          <p:nvPr>
            <p:ph type="subTitle" idx="1"/>
          </p:nvPr>
        </p:nvSpPr>
        <p:spPr>
          <a:xfrm>
            <a:off x="1676400" y="39925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Capital Budgeting and Cost Analysis</a:t>
            </a:r>
          </a:p>
        </p:txBody>
      </p:sp>
      <p:sp>
        <p:nvSpPr>
          <p:cNvPr id="33797" name="Slide Number Placeholder 2"/>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29</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21, 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14,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15255429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457200" y="2163763"/>
            <a:ext cx="8229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a:t>Evaluate the acceptability of an investment project using the net present value method.</a:t>
            </a:r>
          </a:p>
          <a:p>
            <a:pPr eaLnBrk="1" hangingPunct="1"/>
            <a:r>
              <a:rPr lang="en-US" sz="2000" dirty="0"/>
              <a:t>Evaluate the acceptability of an investment project using the internal rate of return method.</a:t>
            </a:r>
          </a:p>
          <a:p>
            <a:pPr eaLnBrk="1" hangingPunct="1"/>
            <a:r>
              <a:rPr lang="en-US" sz="2000" dirty="0"/>
              <a:t>Evaluate an investment project that has uncertain cash flows</a:t>
            </a:r>
          </a:p>
          <a:p>
            <a:pPr eaLnBrk="1" hangingPunct="1"/>
            <a:r>
              <a:rPr lang="en-US" sz="2000" dirty="0"/>
              <a:t>Rank investment projects in order of preference.</a:t>
            </a:r>
          </a:p>
          <a:p>
            <a:pPr eaLnBrk="1" hangingPunct="1"/>
            <a:r>
              <a:rPr lang="en-US" sz="2000" dirty="0"/>
              <a:t>Determine the payback period for an investment.</a:t>
            </a:r>
          </a:p>
          <a:p>
            <a:pPr eaLnBrk="1" hangingPunct="1"/>
            <a:r>
              <a:rPr lang="en-US" sz="2000" dirty="0"/>
              <a:t>Compute the simple rate of return for an investment.</a:t>
            </a:r>
          </a:p>
          <a:p>
            <a:pPr eaLnBrk="1" hangingPunct="1"/>
            <a:r>
              <a:rPr lang="en-US" sz="2000" dirty="0"/>
              <a:t>Understand present value concepts and the use of present value tables</a:t>
            </a:r>
          </a:p>
          <a:p>
            <a:pPr eaLnBrk="1" hangingPunct="1"/>
            <a:r>
              <a:rPr lang="en-US" sz="2000" dirty="0"/>
              <a:t>Include income taxes in a capital budgeting analysis.</a:t>
            </a:r>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p:txBody>
      </p:sp>
      <p:sp>
        <p:nvSpPr>
          <p:cNvPr id="4" name="Slide Number Placeholder 3"/>
          <p:cNvSpPr>
            <a:spLocks noGrp="1"/>
          </p:cNvSpPr>
          <p:nvPr>
            <p:ph type="sldNum" sz="quarter" idx="11"/>
          </p:nvPr>
        </p:nvSpPr>
        <p:spPr/>
        <p:txBody>
          <a:bodyPr/>
          <a:lstStyle/>
          <a:p>
            <a:fld id="{2329FAF7-C7D3-4541-A539-944D659ED903}" type="slidenum">
              <a:rPr lang="en-US" smtClean="0"/>
              <a:pPr/>
              <a:t>2</a:t>
            </a:fld>
            <a:endParaRPr lang="en-US"/>
          </a:p>
        </p:txBody>
      </p:sp>
    </p:spTree>
    <p:extLst>
      <p:ext uri="{BB962C8B-B14F-4D97-AF65-F5344CB8AC3E}">
        <p14:creationId xmlns:p14="http://schemas.microsoft.com/office/powerpoint/2010/main" xmlns="" val="21691111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4000" smtClean="0"/>
              <a:t>Two Dimension of Cost Analysis</a:t>
            </a:r>
          </a:p>
        </p:txBody>
      </p:sp>
      <p:sp>
        <p:nvSpPr>
          <p:cNvPr id="8195" name="Rectangle 3"/>
          <p:cNvSpPr>
            <a:spLocks noGrp="1" noChangeArrowheads="1"/>
          </p:cNvSpPr>
          <p:nvPr>
            <p:ph idx="1"/>
          </p:nvPr>
        </p:nvSpPr>
        <p:spPr/>
        <p:txBody>
          <a:bodyPr/>
          <a:lstStyle/>
          <a:p>
            <a:pPr eaLnBrk="1" hangingPunct="1"/>
            <a:r>
              <a:rPr lang="en-US" dirty="0" smtClean="0"/>
              <a:t>Project-by-Project Dimension: one project spans multiple accounting periods</a:t>
            </a:r>
          </a:p>
          <a:p>
            <a:pPr eaLnBrk="1" hangingPunct="1"/>
            <a:r>
              <a:rPr lang="en-US" dirty="0" smtClean="0"/>
              <a:t>Period-by-Period Dimension: one period contains multiple projects</a:t>
            </a:r>
          </a:p>
        </p:txBody>
      </p:sp>
      <p:sp>
        <p:nvSpPr>
          <p:cNvPr id="4" name="Slide Number Placeholder 3"/>
          <p:cNvSpPr>
            <a:spLocks noGrp="1"/>
          </p:cNvSpPr>
          <p:nvPr>
            <p:ph type="sldNum" sz="quarter" idx="11"/>
          </p:nvPr>
        </p:nvSpPr>
        <p:spPr/>
        <p:txBody>
          <a:bodyPr/>
          <a:lstStyle/>
          <a:p>
            <a:fld id="{2329FAF7-C7D3-4541-A539-944D659ED903}" type="slidenum">
              <a:rPr lang="en-US" smtClean="0"/>
              <a:pPr/>
              <a:t>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066800"/>
            <a:ext cx="8229600" cy="1143000"/>
          </a:xfrm>
        </p:spPr>
        <p:txBody>
          <a:bodyPr/>
          <a:lstStyle/>
          <a:p>
            <a:pPr eaLnBrk="1" hangingPunct="1"/>
            <a:r>
              <a:rPr lang="en-US" smtClean="0"/>
              <a:t>Project and Time Dimensions of Capital Budgeting Illustrated</a:t>
            </a:r>
          </a:p>
        </p:txBody>
      </p:sp>
      <p:pic>
        <p:nvPicPr>
          <p:cNvPr id="9223" name="Picture 7" descr="horngren13_21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2676525"/>
            <a:ext cx="7620000" cy="32670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2329FAF7-C7D3-4541-A539-944D659ED903}" type="slidenum">
              <a:rPr lang="en-US" smtClean="0"/>
              <a:pPr/>
              <a:t>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Capital Budgeting</a:t>
            </a:r>
          </a:p>
        </p:txBody>
      </p:sp>
      <p:sp>
        <p:nvSpPr>
          <p:cNvPr id="10243" name="Rectangle 3"/>
          <p:cNvSpPr>
            <a:spLocks noGrp="1" noChangeArrowheads="1"/>
          </p:cNvSpPr>
          <p:nvPr>
            <p:ph idx="1"/>
          </p:nvPr>
        </p:nvSpPr>
        <p:spPr/>
        <p:txBody>
          <a:bodyPr/>
          <a:lstStyle/>
          <a:p>
            <a:pPr eaLnBrk="1" hangingPunct="1"/>
            <a:r>
              <a:rPr lang="en-US" smtClean="0"/>
              <a:t>Capital Budgeting is making a long-run planning decisions for investing in projects</a:t>
            </a:r>
          </a:p>
          <a:p>
            <a:pPr eaLnBrk="1" hangingPunct="1"/>
            <a:r>
              <a:rPr lang="en-US" smtClean="0"/>
              <a:t>Capital Budgeting is a decision-making and control tool that spans multiple years</a:t>
            </a:r>
          </a:p>
        </p:txBody>
      </p:sp>
      <p:sp>
        <p:nvSpPr>
          <p:cNvPr id="4" name="Slide Number Placeholder 3"/>
          <p:cNvSpPr>
            <a:spLocks noGrp="1"/>
          </p:cNvSpPr>
          <p:nvPr>
            <p:ph type="sldNum" sz="quarter" idx="11"/>
          </p:nvPr>
        </p:nvSpPr>
        <p:spPr/>
        <p:txBody>
          <a:bodyPr/>
          <a:lstStyle/>
          <a:p>
            <a:fld id="{2329FAF7-C7D3-4541-A539-944D659ED903}" type="slidenum">
              <a:rPr lang="en-US" smtClean="0"/>
              <a:pPr/>
              <a:t>5</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Six Stages in Capital Budgeting</a:t>
            </a:r>
          </a:p>
        </p:txBody>
      </p:sp>
      <p:sp>
        <p:nvSpPr>
          <p:cNvPr id="11267"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Identification Stage – determine which types of capital investments are necessary to accomplish organizational objectives and strategies</a:t>
            </a:r>
          </a:p>
          <a:p>
            <a:pPr marL="590550" indent="-590550" eaLnBrk="1" hangingPunct="1">
              <a:buFont typeface="Wingdings" panose="05000000000000000000" pitchFamily="2" charset="2"/>
              <a:buAutoNum type="arabicPeriod"/>
            </a:pPr>
            <a:r>
              <a:rPr lang="en-US" smtClean="0"/>
              <a:t>Search Stage – Explore alternative capital investments that will achieve organization objectives</a:t>
            </a:r>
          </a:p>
          <a:p>
            <a:pPr marL="590550" indent="-590550" eaLnBrk="1" hangingPunct="1">
              <a:buFont typeface="Wingdings" panose="05000000000000000000" pitchFamily="2" charset="2"/>
              <a:buNone/>
            </a:pPr>
            <a:endParaRPr lang="en-US" smtClean="0"/>
          </a:p>
        </p:txBody>
      </p:sp>
      <p:sp>
        <p:nvSpPr>
          <p:cNvPr id="4" name="Slide Number Placeholder 3"/>
          <p:cNvSpPr>
            <a:spLocks noGrp="1"/>
          </p:cNvSpPr>
          <p:nvPr>
            <p:ph type="sldNum" sz="quarter" idx="11"/>
          </p:nvPr>
        </p:nvSpPr>
        <p:spPr/>
        <p:txBody>
          <a:bodyPr/>
          <a:lstStyle/>
          <a:p>
            <a:fld id="{2329FAF7-C7D3-4541-A539-944D659ED903}" type="slidenum">
              <a:rPr lang="en-US" smtClean="0"/>
              <a:pPr/>
              <a:t>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Six Stages in Capital Budgeting:</a:t>
            </a:r>
            <a:br>
              <a:rPr lang="en-US" sz="4000" dirty="0"/>
            </a:br>
            <a:r>
              <a:rPr lang="en-US" sz="4000" dirty="0"/>
              <a:t>Continued</a:t>
            </a:r>
          </a:p>
        </p:txBody>
      </p:sp>
      <p:sp>
        <p:nvSpPr>
          <p:cNvPr id="1229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startAt="3"/>
            </a:pPr>
            <a:r>
              <a:rPr lang="en-US" sz="2700" smtClean="0"/>
              <a:t>Information-Acquisition Stage – consider the expected costs and benefits of alternative capital investments</a:t>
            </a:r>
          </a:p>
          <a:p>
            <a:pPr marL="590550" indent="-590550" eaLnBrk="1" hangingPunct="1">
              <a:buFont typeface="Wingdings" panose="05000000000000000000" pitchFamily="2" charset="2"/>
              <a:buAutoNum type="arabicPeriod" startAt="3"/>
            </a:pPr>
            <a:r>
              <a:rPr lang="en-US" sz="2700" smtClean="0"/>
              <a:t>Selection Stage – choose projects for implementation</a:t>
            </a:r>
          </a:p>
          <a:p>
            <a:pPr marL="590550" indent="-590550" eaLnBrk="1" hangingPunct="1">
              <a:buFont typeface="Wingdings" panose="05000000000000000000" pitchFamily="2" charset="2"/>
              <a:buAutoNum type="arabicPeriod" startAt="3"/>
            </a:pPr>
            <a:r>
              <a:rPr lang="en-US" sz="2700" smtClean="0"/>
              <a:t>Financing Stage – obtain project financing</a:t>
            </a:r>
          </a:p>
          <a:p>
            <a:pPr marL="590550" indent="-590550" eaLnBrk="1" hangingPunct="1">
              <a:buFont typeface="Wingdings" panose="05000000000000000000" pitchFamily="2" charset="2"/>
              <a:buAutoNum type="arabicPeriod" startAt="3"/>
            </a:pPr>
            <a:r>
              <a:rPr lang="en-US" sz="2700" smtClean="0"/>
              <a:t>Implementation and Control Stage – get projects under way and monitor their performance</a:t>
            </a:r>
          </a:p>
        </p:txBody>
      </p:sp>
      <p:sp>
        <p:nvSpPr>
          <p:cNvPr id="4" name="Slide Number Placeholder 3"/>
          <p:cNvSpPr>
            <a:spLocks noGrp="1"/>
          </p:cNvSpPr>
          <p:nvPr>
            <p:ph type="sldNum" sz="quarter" idx="11"/>
          </p:nvPr>
        </p:nvSpPr>
        <p:spPr/>
        <p:txBody>
          <a:bodyPr/>
          <a:lstStyle/>
          <a:p>
            <a:fld id="{2329FAF7-C7D3-4541-A539-944D659ED903}" type="slidenum">
              <a:rPr lang="en-US" smtClean="0"/>
              <a:pPr/>
              <a:t>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000" smtClean="0"/>
              <a:t>Four Capital Budgeting Methods</a:t>
            </a:r>
          </a:p>
        </p:txBody>
      </p:sp>
      <p:sp>
        <p:nvSpPr>
          <p:cNvPr id="13315"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Net Present Value (NPV)</a:t>
            </a:r>
          </a:p>
          <a:p>
            <a:pPr marL="590550" indent="-590550" eaLnBrk="1" hangingPunct="1">
              <a:buFont typeface="Wingdings" panose="05000000000000000000" pitchFamily="2" charset="2"/>
              <a:buAutoNum type="arabicPeriod"/>
            </a:pPr>
            <a:r>
              <a:rPr lang="en-US" smtClean="0"/>
              <a:t>Internal Rate of Return (IRR)</a:t>
            </a:r>
          </a:p>
          <a:p>
            <a:pPr marL="590550" indent="-590550" eaLnBrk="1" hangingPunct="1">
              <a:buFont typeface="Wingdings" panose="05000000000000000000" pitchFamily="2" charset="2"/>
              <a:buAutoNum type="arabicPeriod"/>
            </a:pPr>
            <a:r>
              <a:rPr lang="en-US" smtClean="0"/>
              <a:t>Payback Period</a:t>
            </a:r>
          </a:p>
          <a:p>
            <a:pPr marL="590550" indent="-590550" eaLnBrk="1" hangingPunct="1">
              <a:buFont typeface="Wingdings" panose="05000000000000000000" pitchFamily="2" charset="2"/>
              <a:buAutoNum type="arabicPeriod"/>
            </a:pPr>
            <a:r>
              <a:rPr lang="en-US" smtClean="0"/>
              <a:t>Accrual Accounting Rate of Return (AARR)</a:t>
            </a:r>
          </a:p>
        </p:txBody>
      </p:sp>
      <p:sp>
        <p:nvSpPr>
          <p:cNvPr id="4" name="Slide Number Placeholder 3"/>
          <p:cNvSpPr>
            <a:spLocks noGrp="1"/>
          </p:cNvSpPr>
          <p:nvPr>
            <p:ph type="sldNum" sz="quarter" idx="11"/>
          </p:nvPr>
        </p:nvSpPr>
        <p:spPr/>
        <p:txBody>
          <a:bodyPr/>
          <a:lstStyle/>
          <a:p>
            <a:fld id="{2329FAF7-C7D3-4541-A539-944D659ED903}" type="slidenum">
              <a:rPr lang="en-US" smtClean="0"/>
              <a:pPr/>
              <a:t>8</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Discounted Cash Flows</a:t>
            </a:r>
          </a:p>
        </p:txBody>
      </p:sp>
      <p:sp>
        <p:nvSpPr>
          <p:cNvPr id="14339" name="Rectangle 3"/>
          <p:cNvSpPr>
            <a:spLocks noGrp="1" noChangeArrowheads="1"/>
          </p:cNvSpPr>
          <p:nvPr>
            <p:ph idx="1"/>
          </p:nvPr>
        </p:nvSpPr>
        <p:spPr/>
        <p:txBody>
          <a:bodyPr/>
          <a:lstStyle/>
          <a:p>
            <a:pPr eaLnBrk="1" hangingPunct="1"/>
            <a:r>
              <a:rPr lang="en-US" smtClean="0"/>
              <a:t>Discounted Cash Flow (DCF) Methods measure all expected future cash inflows and outflows of a project as if they occurred at a single point in time</a:t>
            </a:r>
          </a:p>
          <a:p>
            <a:pPr eaLnBrk="1" hangingPunct="1"/>
            <a:r>
              <a:rPr lang="en-US" smtClean="0"/>
              <a:t>The key feature of DCF methods is the time value of money (interest), meaning that a dollar received today is worth more than a dollar received in the future</a:t>
            </a:r>
          </a:p>
        </p:txBody>
      </p:sp>
      <p:sp>
        <p:nvSpPr>
          <p:cNvPr id="4" name="Slide Number Placeholder 3"/>
          <p:cNvSpPr>
            <a:spLocks noGrp="1"/>
          </p:cNvSpPr>
          <p:nvPr>
            <p:ph type="sldNum" sz="quarter" idx="11"/>
          </p:nvPr>
        </p:nvSpPr>
        <p:spPr/>
        <p:txBody>
          <a:bodyPr/>
          <a:lstStyle/>
          <a:p>
            <a:fld id="{2329FAF7-C7D3-4541-A539-944D659ED903}" type="slidenum">
              <a:rPr lang="en-US" smtClean="0"/>
              <a:pPr/>
              <a:t>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z="4000" smtClean="0"/>
              <a:t>Discounted Cash Flows (continued)</a:t>
            </a:r>
          </a:p>
        </p:txBody>
      </p:sp>
      <p:sp>
        <p:nvSpPr>
          <p:cNvPr id="15363" name="Rectangle 3"/>
          <p:cNvSpPr>
            <a:spLocks noGrp="1" noChangeArrowheads="1"/>
          </p:cNvSpPr>
          <p:nvPr>
            <p:ph idx="1"/>
          </p:nvPr>
        </p:nvSpPr>
        <p:spPr/>
        <p:txBody>
          <a:bodyPr/>
          <a:lstStyle/>
          <a:p>
            <a:pPr eaLnBrk="1" hangingPunct="1"/>
            <a:r>
              <a:rPr lang="en-US" sz="2700" smtClean="0"/>
              <a:t>DCF methods use the Required Rate of Return (RRR), which is the minimum acceptable annual rate of return on an investment.</a:t>
            </a:r>
          </a:p>
          <a:p>
            <a:pPr eaLnBrk="1" hangingPunct="1"/>
            <a:r>
              <a:rPr lang="en-US" sz="2700" smtClean="0"/>
              <a:t>RRR is the return that an organization could expect to receive elsewhere for an investment of comparable risk</a:t>
            </a:r>
          </a:p>
          <a:p>
            <a:pPr eaLnBrk="1" hangingPunct="1"/>
            <a:r>
              <a:rPr lang="en-US" sz="2700" smtClean="0"/>
              <a:t>RRR is also called the discount rate, hurdle rate, cost of capital or opportunity cost of capital</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z="4000" smtClean="0"/>
              <a:t>Net Present Value (NPV) Method</a:t>
            </a:r>
          </a:p>
        </p:txBody>
      </p:sp>
      <p:sp>
        <p:nvSpPr>
          <p:cNvPr id="16387" name="Rectangle 3"/>
          <p:cNvSpPr>
            <a:spLocks noGrp="1" noChangeArrowheads="1"/>
          </p:cNvSpPr>
          <p:nvPr>
            <p:ph idx="1"/>
          </p:nvPr>
        </p:nvSpPr>
        <p:spPr/>
        <p:txBody>
          <a:bodyPr/>
          <a:lstStyle/>
          <a:p>
            <a:pPr eaLnBrk="1" hangingPunct="1"/>
            <a:r>
              <a:rPr lang="en-US" smtClean="0"/>
              <a:t>NPV method calculates the expected monetary gain or loss from a project by discounting all expected future cash inflows and outflows to the present point in time, using the Required Rate of Return</a:t>
            </a:r>
          </a:p>
          <a:p>
            <a:pPr eaLnBrk="1" hangingPunct="1"/>
            <a:r>
              <a:rPr lang="en-US" smtClean="0"/>
              <a:t>Based on financial factors alone, only projects with a zero or positive NPV are acceptable</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Three-Step NPV Method</a:t>
            </a:r>
          </a:p>
        </p:txBody>
      </p:sp>
      <p:sp>
        <p:nvSpPr>
          <p:cNvPr id="1741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z="3000" smtClean="0"/>
              <a:t>Draw a sketch of the relevant cash inflows and outflows</a:t>
            </a:r>
          </a:p>
          <a:p>
            <a:pPr marL="590550" indent="-590550" eaLnBrk="1" hangingPunct="1">
              <a:buFont typeface="Wingdings" panose="05000000000000000000" pitchFamily="2" charset="2"/>
              <a:buAutoNum type="arabicPeriod"/>
            </a:pPr>
            <a:r>
              <a:rPr lang="en-US" sz="3000" smtClean="0"/>
              <a:t>Convert the inflows and outflows into present value figures using tables or a calculator</a:t>
            </a:r>
          </a:p>
          <a:p>
            <a:pPr marL="590550" indent="-590550" eaLnBrk="1" hangingPunct="1">
              <a:buFont typeface="Wingdings" panose="05000000000000000000" pitchFamily="2" charset="2"/>
              <a:buAutoNum type="arabicPeriod"/>
            </a:pPr>
            <a:r>
              <a:rPr lang="en-US" sz="3000" smtClean="0"/>
              <a:t>Sum the present value figures to determine the NPV.  Positive or zero NPV signals acceptance, negative NPV signals rejection</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381000"/>
            <a:ext cx="8229600" cy="1143000"/>
          </a:xfrm>
        </p:spPr>
        <p:txBody>
          <a:bodyPr/>
          <a:lstStyle/>
          <a:p>
            <a:pPr eaLnBrk="1" hangingPunct="1"/>
            <a:r>
              <a:rPr lang="en-US" smtClean="0"/>
              <a:t>NPV Method Illustrated</a:t>
            </a:r>
          </a:p>
        </p:txBody>
      </p:sp>
      <p:pic>
        <p:nvPicPr>
          <p:cNvPr id="18439" name="Picture 7" descr="horngren13_21_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665288"/>
            <a:ext cx="7086600" cy="46593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2329FAF7-C7D3-4541-A539-944D659ED903}" type="slidenum">
              <a:rPr lang="en-US" smtClean="0"/>
              <a:pPr/>
              <a:t>13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4000" smtClean="0"/>
              <a:t>Internal Rate of Return (IRR) Method</a:t>
            </a:r>
          </a:p>
        </p:txBody>
      </p:sp>
      <p:sp>
        <p:nvSpPr>
          <p:cNvPr id="19459" name="Rectangle 3"/>
          <p:cNvSpPr>
            <a:spLocks noGrp="1" noChangeArrowheads="1"/>
          </p:cNvSpPr>
          <p:nvPr>
            <p:ph idx="1"/>
          </p:nvPr>
        </p:nvSpPr>
        <p:spPr/>
        <p:txBody>
          <a:bodyPr/>
          <a:lstStyle/>
          <a:p>
            <a:pPr eaLnBrk="1" hangingPunct="1"/>
            <a:r>
              <a:rPr lang="en-US" smtClean="0"/>
              <a:t>The IRR Method calculates the discount rate at which the present value of expected cash inflows from a project equals the present value of its expected cash outflows</a:t>
            </a:r>
          </a:p>
          <a:p>
            <a:pPr eaLnBrk="1" hangingPunct="1"/>
            <a:r>
              <a:rPr lang="en-US" smtClean="0"/>
              <a:t>A project is accepted only if the IRR equals or exceeds the RRR</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IRR Method</a:t>
            </a:r>
          </a:p>
        </p:txBody>
      </p:sp>
      <p:sp>
        <p:nvSpPr>
          <p:cNvPr id="20483" name="Rectangle 3"/>
          <p:cNvSpPr>
            <a:spLocks noGrp="1" noChangeArrowheads="1"/>
          </p:cNvSpPr>
          <p:nvPr>
            <p:ph idx="1"/>
          </p:nvPr>
        </p:nvSpPr>
        <p:spPr/>
        <p:txBody>
          <a:bodyPr/>
          <a:lstStyle/>
          <a:p>
            <a:pPr marL="590550" indent="-590550" eaLnBrk="1" hangingPunct="1"/>
            <a:r>
              <a:rPr lang="en-US" sz="2700" smtClean="0"/>
              <a:t>Analysts use a calculator or computer program to provide the IRR</a:t>
            </a:r>
          </a:p>
          <a:p>
            <a:pPr marL="590550" indent="-590550" eaLnBrk="1" hangingPunct="1"/>
            <a:r>
              <a:rPr lang="en-US" sz="2700" smtClean="0"/>
              <a:t>Trial and Error Approach:</a:t>
            </a:r>
          </a:p>
          <a:p>
            <a:pPr marL="952500" lvl="1" indent="-495300" eaLnBrk="1" hangingPunct="1"/>
            <a:r>
              <a:rPr lang="en-US" sz="2200" smtClean="0"/>
              <a:t>Use a discount rate and calculate the project’s NPV.  Goal: find the discount rate for which NPV = 0</a:t>
            </a:r>
          </a:p>
          <a:p>
            <a:pPr marL="1371600" lvl="2" indent="-457200" eaLnBrk="1" hangingPunct="1">
              <a:buFont typeface="Wingdings" panose="05000000000000000000" pitchFamily="2" charset="2"/>
              <a:buAutoNum type="arabicPeriod"/>
            </a:pPr>
            <a:r>
              <a:rPr lang="en-US" sz="2000" smtClean="0"/>
              <a:t>If the calculated NPV is greater than zero, use a higher discount rate</a:t>
            </a:r>
          </a:p>
          <a:p>
            <a:pPr marL="1371600" lvl="2" indent="-457200" eaLnBrk="1" hangingPunct="1">
              <a:buFont typeface="Wingdings" panose="05000000000000000000" pitchFamily="2" charset="2"/>
              <a:buAutoNum type="arabicPeriod"/>
            </a:pPr>
            <a:r>
              <a:rPr lang="en-US" sz="2000" smtClean="0"/>
              <a:t>If the calculated NPV is less than zero, use a lower discount rate</a:t>
            </a:r>
          </a:p>
          <a:p>
            <a:pPr marL="1371600" lvl="2" indent="-457200" eaLnBrk="1" hangingPunct="1">
              <a:buFont typeface="Wingdings" panose="05000000000000000000" pitchFamily="2" charset="2"/>
              <a:buAutoNum type="arabicPeriod"/>
            </a:pPr>
            <a:r>
              <a:rPr lang="en-US" sz="2000" smtClean="0"/>
              <a:t>Continue until NPV = 0</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15</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304800"/>
            <a:ext cx="8229600" cy="1143000"/>
          </a:xfrm>
        </p:spPr>
        <p:txBody>
          <a:bodyPr/>
          <a:lstStyle/>
          <a:p>
            <a:pPr eaLnBrk="1" hangingPunct="1"/>
            <a:r>
              <a:rPr lang="en-US" smtClean="0"/>
              <a:t>IRR Method Illustrated</a:t>
            </a:r>
          </a:p>
        </p:txBody>
      </p:sp>
      <p:pic>
        <p:nvPicPr>
          <p:cNvPr id="21511" name="Picture 7" descr="horngren13_21_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1497013"/>
            <a:ext cx="6705600" cy="490378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2329FAF7-C7D3-4541-A539-944D659ED903}" type="slidenum">
              <a:rPr lang="en-US" smtClean="0"/>
              <a:pPr/>
              <a:t>16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4000" smtClean="0"/>
              <a:t>Comparison NPV and IRR Methods</a:t>
            </a:r>
          </a:p>
        </p:txBody>
      </p:sp>
      <p:sp>
        <p:nvSpPr>
          <p:cNvPr id="22531" name="Rectangle 3"/>
          <p:cNvSpPr>
            <a:spLocks noGrp="1" noChangeArrowheads="1"/>
          </p:cNvSpPr>
          <p:nvPr>
            <p:ph idx="1"/>
          </p:nvPr>
        </p:nvSpPr>
        <p:spPr/>
        <p:txBody>
          <a:bodyPr/>
          <a:lstStyle/>
          <a:p>
            <a:pPr eaLnBrk="1" hangingPunct="1"/>
            <a:r>
              <a:rPr lang="en-US" smtClean="0"/>
              <a:t>IRR is widely used</a:t>
            </a:r>
          </a:p>
          <a:p>
            <a:pPr eaLnBrk="1" hangingPunct="1"/>
            <a:r>
              <a:rPr lang="en-US" smtClean="0"/>
              <a:t>NPV can be used with varying RRR</a:t>
            </a:r>
          </a:p>
          <a:p>
            <a:pPr eaLnBrk="1" hangingPunct="1"/>
            <a:r>
              <a:rPr lang="en-US" smtClean="0"/>
              <a:t>NPV of projects may be combined for evaluation purposes, IRR cannot</a:t>
            </a:r>
          </a:p>
          <a:p>
            <a:pPr eaLnBrk="1" hangingPunct="1"/>
            <a:r>
              <a:rPr lang="en-US" smtClean="0"/>
              <a:t>Both may be used with sensitivity analysis (“what-if” analysis)</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143000"/>
          </a:xfrm>
        </p:spPr>
        <p:txBody>
          <a:bodyPr/>
          <a:lstStyle/>
          <a:p>
            <a:pPr eaLnBrk="1" hangingPunct="1"/>
            <a:r>
              <a:rPr lang="en-US" smtClean="0"/>
              <a:t>Sensitivity Analysis Illustration</a:t>
            </a:r>
          </a:p>
        </p:txBody>
      </p:sp>
      <p:pic>
        <p:nvPicPr>
          <p:cNvPr id="23559" name="Picture 7" descr="horngren13_21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154238"/>
            <a:ext cx="8153400" cy="29448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2329FAF7-C7D3-4541-A539-944D659ED903}" type="slidenum">
              <a:rPr lang="en-US" smtClean="0"/>
              <a:pPr/>
              <a:t>18</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Payback Method</a:t>
            </a:r>
          </a:p>
        </p:txBody>
      </p:sp>
      <p:sp>
        <p:nvSpPr>
          <p:cNvPr id="24579" name="Rectangle 3"/>
          <p:cNvSpPr>
            <a:spLocks noGrp="1" noChangeArrowheads="1"/>
          </p:cNvSpPr>
          <p:nvPr>
            <p:ph idx="1"/>
          </p:nvPr>
        </p:nvSpPr>
        <p:spPr/>
        <p:txBody>
          <a:bodyPr/>
          <a:lstStyle/>
          <a:p>
            <a:pPr eaLnBrk="1" hangingPunct="1">
              <a:lnSpc>
                <a:spcPct val="90000"/>
              </a:lnSpc>
            </a:pPr>
            <a:r>
              <a:rPr lang="en-US" smtClean="0"/>
              <a:t>Payback measures the time it will take to recoup, in the form of expected future cash flows, the net initial investment in a project</a:t>
            </a:r>
          </a:p>
          <a:p>
            <a:pPr eaLnBrk="1" hangingPunct="1">
              <a:lnSpc>
                <a:spcPct val="90000"/>
              </a:lnSpc>
            </a:pPr>
            <a:r>
              <a:rPr lang="en-US" smtClean="0"/>
              <a:t>Shorter payback period are preferable</a:t>
            </a:r>
          </a:p>
          <a:p>
            <a:pPr eaLnBrk="1" hangingPunct="1">
              <a:lnSpc>
                <a:spcPct val="90000"/>
              </a:lnSpc>
            </a:pPr>
            <a:r>
              <a:rPr lang="en-US" smtClean="0"/>
              <a:t>Organizations choose a project payback period.  The greater the risk, the shorter the payback period</a:t>
            </a:r>
          </a:p>
          <a:p>
            <a:pPr eaLnBrk="1" hangingPunct="1">
              <a:lnSpc>
                <a:spcPct val="90000"/>
              </a:lnSpc>
            </a:pPr>
            <a:r>
              <a:rPr lang="en-US" smtClean="0"/>
              <a:t>Easy to understand</a:t>
            </a:r>
          </a:p>
        </p:txBody>
      </p:sp>
      <p:sp>
        <p:nvSpPr>
          <p:cNvPr id="4" name="Slide Number Placeholder 3"/>
          <p:cNvSpPr>
            <a:spLocks noGrp="1"/>
          </p:cNvSpPr>
          <p:nvPr>
            <p:ph type="sldNum" sz="quarter" idx="11"/>
          </p:nvPr>
        </p:nvSpPr>
        <p:spPr/>
        <p:txBody>
          <a:bodyPr/>
          <a:lstStyle/>
          <a:p>
            <a:fld id="{2329FAF7-C7D3-4541-A539-944D659ED903}" type="slidenum">
              <a:rPr lang="en-US" smtClean="0"/>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Payback Method Continued</a:t>
            </a:r>
          </a:p>
        </p:txBody>
      </p:sp>
      <p:graphicFrame>
        <p:nvGraphicFramePr>
          <p:cNvPr id="21508" name="Object 4"/>
          <p:cNvGraphicFramePr>
            <a:graphicFrameLocks noChangeAspect="1"/>
          </p:cNvGraphicFramePr>
          <p:nvPr>
            <p:ph idx="1"/>
          </p:nvPr>
        </p:nvGraphicFramePr>
        <p:xfrm>
          <a:off x="609600" y="2438400"/>
          <a:ext cx="8151813" cy="1041400"/>
        </p:xfrm>
        <a:graphic>
          <a:graphicData uri="http://schemas.openxmlformats.org/presentationml/2006/ole">
            <p:oleObj spid="_x0000_s1035" name="Worksheet" r:id="rId4" imgW="4486635" imgH="572981" progId="Excel.Sheet.8">
              <p:embed/>
            </p:oleObj>
          </a:graphicData>
        </a:graphic>
      </p:graphicFrame>
      <p:sp>
        <p:nvSpPr>
          <p:cNvPr id="21507" name="Rectangle 3"/>
          <p:cNvSpPr>
            <a:spLocks noGrp="1" noChangeArrowheads="1"/>
          </p:cNvSpPr>
          <p:nvPr>
            <p:ph type="body" idx="4294967295"/>
          </p:nvPr>
        </p:nvSpPr>
        <p:spPr>
          <a:xfrm>
            <a:off x="990600" y="1828800"/>
            <a:ext cx="8153400" cy="4038600"/>
          </a:xfrm>
        </p:spPr>
        <p:txBody>
          <a:bodyPr/>
          <a:lstStyle/>
          <a:p>
            <a:pPr eaLnBrk="1" hangingPunct="1"/>
            <a:r>
              <a:rPr lang="en-US" smtClean="0"/>
              <a:t>With uniform cash flows:</a:t>
            </a:r>
          </a:p>
          <a:p>
            <a:pPr eaLnBrk="1" hangingPunct="1">
              <a:buFont typeface="Wingdings 2" panose="05020102010507070707" pitchFamily="18" charset="2"/>
              <a:buNone/>
            </a:pPr>
            <a:endParaRPr lang="en-US" smtClean="0"/>
          </a:p>
          <a:p>
            <a:pPr eaLnBrk="1" hangingPunct="1"/>
            <a:endParaRPr lang="en-US" smtClean="0"/>
          </a:p>
          <a:p>
            <a:pPr eaLnBrk="1" hangingPunct="1"/>
            <a:endParaRPr lang="en-US" smtClean="0"/>
          </a:p>
          <a:p>
            <a:pPr eaLnBrk="1" hangingPunct="1"/>
            <a:r>
              <a:rPr lang="en-US" smtClean="0"/>
              <a:t>With non-uniform cash flows: add cash flows period-by-period until the initial investment is recovered; count the number of periods included for payback period</a:t>
            </a:r>
          </a:p>
        </p:txBody>
      </p:sp>
      <p:sp>
        <p:nvSpPr>
          <p:cNvPr id="5" name="Slide Number Placeholder 4"/>
          <p:cNvSpPr>
            <a:spLocks noGrp="1"/>
          </p:cNvSpPr>
          <p:nvPr>
            <p:ph type="sldNum" sz="quarter" idx="11"/>
          </p:nvPr>
        </p:nvSpPr>
        <p:spPr/>
        <p:txBody>
          <a:bodyPr/>
          <a:lstStyle/>
          <a:p>
            <a:fld id="{2329FAF7-C7D3-4541-A539-944D659ED903}" type="slidenum">
              <a:rPr lang="en-US" smtClean="0"/>
              <a:pPr/>
              <a:t>20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 calcmode="lin" valueType="num">
                                      <p:cBhvr additive="base">
                                        <p:cTn id="12"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1508">
                                            <p:bg/>
                                          </p:spTgt>
                                        </p:tgtEl>
                                        <p:attrNameLst>
                                          <p:attrName>style.visibility</p:attrName>
                                        </p:attrNameLst>
                                      </p:cBhvr>
                                      <p:to>
                                        <p:strVal val="visible"/>
                                      </p:to>
                                    </p:set>
                                    <p:anim calcmode="lin" valueType="num">
                                      <p:cBhvr additive="base">
                                        <p:cTn id="18" dur="500" fill="hold"/>
                                        <p:tgtEl>
                                          <p:spTgt spid="21508">
                                            <p:bg/>
                                          </p:spTgt>
                                        </p:tgtEl>
                                        <p:attrNameLst>
                                          <p:attrName>ppt_x</p:attrName>
                                        </p:attrNameLst>
                                      </p:cBhvr>
                                      <p:tavLst>
                                        <p:tav tm="0">
                                          <p:val>
                                            <p:strVal val="#ppt_x"/>
                                          </p:val>
                                        </p:tav>
                                        <p:tav tm="100000">
                                          <p:val>
                                            <p:strVal val="#ppt_x"/>
                                          </p:val>
                                        </p:tav>
                                      </p:tavLst>
                                    </p:anim>
                                    <p:anim calcmode="lin" valueType="num">
                                      <p:cBhvr additive="base">
                                        <p:cTn id="19" dur="500" fill="hold"/>
                                        <p:tgtEl>
                                          <p:spTgt spid="21508">
                                            <p:bg/>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1507">
                                            <p:txEl>
                                              <p:pRg st="4" end="4"/>
                                            </p:txEl>
                                          </p:spTgt>
                                        </p:tgtEl>
                                        <p:attrNameLst>
                                          <p:attrName>style.visibility</p:attrName>
                                        </p:attrNameLst>
                                      </p:cBhvr>
                                      <p:to>
                                        <p:strVal val="visible"/>
                                      </p:to>
                                    </p:set>
                                    <p:anim calcmode="lin" valueType="num">
                                      <p:cBhvr additive="base">
                                        <p:cTn id="24"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15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8" grpId="0" build="p" animBg="1"/>
      <p:bldP spid="2150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Accrual Accounting Rate of Return Method (AARR)</a:t>
            </a:r>
          </a:p>
        </p:txBody>
      </p:sp>
      <p:sp>
        <p:nvSpPr>
          <p:cNvPr id="25603" name="Rectangle 3"/>
          <p:cNvSpPr>
            <a:spLocks noGrp="1" noChangeArrowheads="1"/>
          </p:cNvSpPr>
          <p:nvPr>
            <p:ph idx="1"/>
          </p:nvPr>
        </p:nvSpPr>
        <p:spPr/>
        <p:txBody>
          <a:bodyPr/>
          <a:lstStyle/>
          <a:p>
            <a:pPr eaLnBrk="1" hangingPunct="1"/>
            <a:r>
              <a:rPr lang="en-US" smtClean="0"/>
              <a:t>AARR Method divides an accrual accounting measure of average annual income of a project by an accrual accounting measure of its investment</a:t>
            </a:r>
          </a:p>
          <a:p>
            <a:pPr eaLnBrk="1" hangingPunct="1"/>
            <a:r>
              <a:rPr lang="en-US" smtClean="0"/>
              <a:t>Also called the Accounting Rate of Return</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AARR Method Formula</a:t>
            </a:r>
          </a:p>
        </p:txBody>
      </p:sp>
      <p:graphicFrame>
        <p:nvGraphicFramePr>
          <p:cNvPr id="2050" name="Object 4"/>
          <p:cNvGraphicFramePr>
            <a:graphicFrameLocks noChangeAspect="1"/>
          </p:cNvGraphicFramePr>
          <p:nvPr>
            <p:ph idx="1"/>
          </p:nvPr>
        </p:nvGraphicFramePr>
        <p:xfrm>
          <a:off x="685800" y="3352800"/>
          <a:ext cx="7345363" cy="1144588"/>
        </p:xfrm>
        <a:graphic>
          <a:graphicData uri="http://schemas.openxmlformats.org/presentationml/2006/ole">
            <p:oleObj spid="_x0000_s2058" name="Worksheet" r:id="rId4" imgW="4706154" imgH="733041" progId="Excel.Sheet.8">
              <p:embed/>
            </p:oleObj>
          </a:graphicData>
        </a:graphic>
      </p:graphicFrame>
      <p:sp>
        <p:nvSpPr>
          <p:cNvPr id="4" name="Slide Number Placeholder 3"/>
          <p:cNvSpPr>
            <a:spLocks noGrp="1"/>
          </p:cNvSpPr>
          <p:nvPr>
            <p:ph type="sldNum" sz="quarter" idx="11"/>
          </p:nvPr>
        </p:nvSpPr>
        <p:spPr/>
        <p:txBody>
          <a:bodyPr/>
          <a:lstStyle/>
          <a:p>
            <a:fld id="{2329FAF7-C7D3-4541-A539-944D659ED903}" type="slidenum">
              <a:rPr lang="en-US" smtClean="0"/>
              <a:pPr/>
              <a:t>22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685800"/>
            <a:ext cx="8229600" cy="1143000"/>
          </a:xfrm>
        </p:spPr>
        <p:txBody>
          <a:bodyPr/>
          <a:lstStyle/>
          <a:p>
            <a:pPr eaLnBrk="1" hangingPunct="1"/>
            <a:r>
              <a:rPr lang="en-US" smtClean="0"/>
              <a:t>AARR Method</a:t>
            </a:r>
          </a:p>
        </p:txBody>
      </p:sp>
      <p:sp>
        <p:nvSpPr>
          <p:cNvPr id="26627" name="Rectangle 3"/>
          <p:cNvSpPr>
            <a:spLocks noGrp="1" noChangeArrowheads="1"/>
          </p:cNvSpPr>
          <p:nvPr>
            <p:ph idx="1"/>
          </p:nvPr>
        </p:nvSpPr>
        <p:spPr/>
        <p:txBody>
          <a:bodyPr/>
          <a:lstStyle/>
          <a:p>
            <a:pPr eaLnBrk="1" hangingPunct="1"/>
            <a:r>
              <a:rPr lang="en-US" smtClean="0"/>
              <a:t>Firms vary in how they calculate AARR</a:t>
            </a:r>
          </a:p>
          <a:p>
            <a:pPr eaLnBrk="1" hangingPunct="1"/>
            <a:r>
              <a:rPr lang="en-US" smtClean="0"/>
              <a:t>Easy to understand, and use numbers reported in financial statements</a:t>
            </a:r>
          </a:p>
          <a:p>
            <a:pPr eaLnBrk="1" hangingPunct="1"/>
            <a:r>
              <a:rPr lang="en-US" smtClean="0"/>
              <a:t>Does not track cash flows</a:t>
            </a:r>
          </a:p>
          <a:p>
            <a:pPr eaLnBrk="1" hangingPunct="1"/>
            <a:r>
              <a:rPr lang="en-US" smtClean="0"/>
              <a:t>Ignores time value of money</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sz="4000" smtClean="0"/>
              <a:t>Evaluating Managers and </a:t>
            </a:r>
            <a:br>
              <a:rPr lang="en-US" sz="4000" smtClean="0"/>
            </a:br>
            <a:r>
              <a:rPr lang="en-US" sz="4000" smtClean="0"/>
              <a:t>Goal-Congruence Issues</a:t>
            </a:r>
          </a:p>
        </p:txBody>
      </p:sp>
      <p:sp>
        <p:nvSpPr>
          <p:cNvPr id="27651" name="Rectangle 3"/>
          <p:cNvSpPr>
            <a:spLocks noGrp="1" noChangeArrowheads="1"/>
          </p:cNvSpPr>
          <p:nvPr>
            <p:ph idx="1"/>
          </p:nvPr>
        </p:nvSpPr>
        <p:spPr>
          <a:xfrm>
            <a:off x="457200" y="2239963"/>
            <a:ext cx="8229600" cy="4389437"/>
          </a:xfrm>
        </p:spPr>
        <p:txBody>
          <a:bodyPr/>
          <a:lstStyle/>
          <a:p>
            <a:pPr eaLnBrk="1" hangingPunct="1"/>
            <a:r>
              <a:rPr lang="en-US" smtClean="0"/>
              <a:t>Some firms use NPV for capital budgeting decisions and a different method for evaluating performance</a:t>
            </a:r>
          </a:p>
          <a:p>
            <a:pPr eaLnBrk="1" hangingPunct="1"/>
            <a:r>
              <a:rPr lang="en-US" smtClean="0"/>
              <a:t>Managers may be tempted to make capital budgeting decisions on the basis of short-run accrual accounting results, even though that would not be in the best interest of the firm</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Relevant Cash Flows in </a:t>
            </a:r>
            <a:br>
              <a:rPr lang="en-US" sz="4000" dirty="0"/>
            </a:br>
            <a:r>
              <a:rPr lang="en-US" sz="4000" dirty="0"/>
              <a:t>DCF Analysis</a:t>
            </a:r>
          </a:p>
        </p:txBody>
      </p:sp>
      <p:sp>
        <p:nvSpPr>
          <p:cNvPr id="28675" name="Rectangle 3"/>
          <p:cNvSpPr>
            <a:spLocks noGrp="1" noChangeArrowheads="1"/>
          </p:cNvSpPr>
          <p:nvPr>
            <p:ph idx="1"/>
          </p:nvPr>
        </p:nvSpPr>
        <p:spPr>
          <a:xfrm>
            <a:off x="457200" y="2087563"/>
            <a:ext cx="8229600" cy="4389437"/>
          </a:xfrm>
        </p:spPr>
        <p:txBody>
          <a:bodyPr/>
          <a:lstStyle/>
          <a:p>
            <a:pPr marL="590550" indent="-590550" eaLnBrk="1" hangingPunct="1"/>
            <a:r>
              <a:rPr lang="en-US" smtClean="0"/>
              <a:t>Relevant cash flows are the differences in expected future cash flows as a result of making an investment</a:t>
            </a:r>
          </a:p>
          <a:p>
            <a:pPr marL="590550" indent="-590550" eaLnBrk="1" hangingPunct="1"/>
            <a:r>
              <a:rPr lang="en-US" smtClean="0"/>
              <a:t>Categories of Cash Flows:</a:t>
            </a:r>
          </a:p>
          <a:p>
            <a:pPr marL="952500" lvl="1" indent="-495300" eaLnBrk="1" hangingPunct="1">
              <a:buFont typeface="Wingdings" panose="05000000000000000000" pitchFamily="2" charset="2"/>
              <a:buAutoNum type="arabicPeriod"/>
            </a:pPr>
            <a:r>
              <a:rPr lang="en-US" smtClean="0"/>
              <a:t>Net Initial Investment</a:t>
            </a:r>
          </a:p>
          <a:p>
            <a:pPr marL="952500" lvl="1" indent="-495300" eaLnBrk="1" hangingPunct="1">
              <a:buFont typeface="Wingdings" panose="05000000000000000000" pitchFamily="2" charset="2"/>
              <a:buAutoNum type="arabicPeriod"/>
            </a:pPr>
            <a:r>
              <a:rPr lang="en-US" smtClean="0"/>
              <a:t>After-tax cash flow from operations</a:t>
            </a:r>
          </a:p>
          <a:p>
            <a:pPr marL="952500" lvl="1" indent="-495300" eaLnBrk="1" hangingPunct="1">
              <a:buFont typeface="Wingdings" panose="05000000000000000000" pitchFamily="2" charset="2"/>
              <a:buAutoNum type="arabicPeriod"/>
            </a:pPr>
            <a:r>
              <a:rPr lang="en-US" smtClean="0"/>
              <a:t>After-tax cash flow from terminal disposal of an asset and recovery of working capital</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25</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Net Initial Investment</a:t>
            </a:r>
          </a:p>
        </p:txBody>
      </p:sp>
      <p:sp>
        <p:nvSpPr>
          <p:cNvPr id="29699" name="Rectangle 3"/>
          <p:cNvSpPr>
            <a:spLocks noGrp="1" noChangeArrowheads="1"/>
          </p:cNvSpPr>
          <p:nvPr>
            <p:ph idx="1"/>
          </p:nvPr>
        </p:nvSpPr>
        <p:spPr/>
        <p:txBody>
          <a:bodyPr/>
          <a:lstStyle/>
          <a:p>
            <a:pPr marL="590550" indent="-590550" eaLnBrk="1" hangingPunct="1"/>
            <a:r>
              <a:rPr lang="en-US" smtClean="0"/>
              <a:t>Three Components:</a:t>
            </a:r>
          </a:p>
          <a:p>
            <a:pPr marL="590550" indent="-590550" eaLnBrk="1" hangingPunct="1">
              <a:buFont typeface="Wingdings" panose="05000000000000000000" pitchFamily="2" charset="2"/>
              <a:buAutoNum type="arabicPeriod"/>
            </a:pPr>
            <a:r>
              <a:rPr lang="en-US" smtClean="0"/>
              <a:t>Initial Machine Investment</a:t>
            </a:r>
          </a:p>
          <a:p>
            <a:pPr marL="590550" indent="-590550" eaLnBrk="1" hangingPunct="1">
              <a:buFont typeface="Wingdings" panose="05000000000000000000" pitchFamily="2" charset="2"/>
              <a:buAutoNum type="arabicPeriod"/>
            </a:pPr>
            <a:r>
              <a:rPr lang="en-US" smtClean="0"/>
              <a:t>Initial Working Capital Investment</a:t>
            </a:r>
          </a:p>
          <a:p>
            <a:pPr marL="590550" indent="-590550" eaLnBrk="1" hangingPunct="1">
              <a:buFont typeface="Wingdings" panose="05000000000000000000" pitchFamily="2" charset="2"/>
              <a:buAutoNum type="arabicPeriod"/>
            </a:pPr>
            <a:r>
              <a:rPr lang="en-US" smtClean="0"/>
              <a:t>After-tax Cash Flow from Current Disposal of Old Machine</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Cash Flow from Operations</a:t>
            </a:r>
          </a:p>
        </p:txBody>
      </p:sp>
      <p:sp>
        <p:nvSpPr>
          <p:cNvPr id="30723" name="Rectangle 3"/>
          <p:cNvSpPr>
            <a:spLocks noGrp="1" noChangeArrowheads="1"/>
          </p:cNvSpPr>
          <p:nvPr>
            <p:ph idx="1"/>
          </p:nvPr>
        </p:nvSpPr>
        <p:spPr/>
        <p:txBody>
          <a:bodyPr/>
          <a:lstStyle/>
          <a:p>
            <a:pPr marL="590550" indent="-590550" eaLnBrk="1" hangingPunct="1"/>
            <a:r>
              <a:rPr lang="en-US" smtClean="0"/>
              <a:t>Two Components:</a:t>
            </a:r>
          </a:p>
          <a:p>
            <a:pPr marL="590550" indent="-590550" eaLnBrk="1" hangingPunct="1">
              <a:buFont typeface="Wingdings" panose="05000000000000000000" pitchFamily="2" charset="2"/>
              <a:buAutoNum type="arabicPeriod"/>
            </a:pPr>
            <a:r>
              <a:rPr lang="en-US" smtClean="0"/>
              <a:t>Inflows (after-tax) from producing and selling additional goods or services, or from savings in operating costs.  Excludes depreciation, handled below:</a:t>
            </a:r>
          </a:p>
          <a:p>
            <a:pPr marL="590550" indent="-590550" eaLnBrk="1" hangingPunct="1">
              <a:buFont typeface="Wingdings" panose="05000000000000000000" pitchFamily="2" charset="2"/>
              <a:buAutoNum type="arabicPeriod"/>
            </a:pPr>
            <a:r>
              <a:rPr lang="en-US" smtClean="0"/>
              <a:t>Income tax cash savings from annual depreciation deductions</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4000" smtClean="0"/>
              <a:t>Terminal Disposal of Investment</a:t>
            </a:r>
          </a:p>
        </p:txBody>
      </p:sp>
      <p:sp>
        <p:nvSpPr>
          <p:cNvPr id="31747" name="Rectangle 3"/>
          <p:cNvSpPr>
            <a:spLocks noGrp="1" noChangeArrowheads="1"/>
          </p:cNvSpPr>
          <p:nvPr>
            <p:ph idx="1"/>
          </p:nvPr>
        </p:nvSpPr>
        <p:spPr/>
        <p:txBody>
          <a:bodyPr/>
          <a:lstStyle/>
          <a:p>
            <a:pPr marL="590550" indent="-590550" eaLnBrk="1" hangingPunct="1"/>
            <a:r>
              <a:rPr lang="en-US" smtClean="0"/>
              <a:t>Two Components:</a:t>
            </a:r>
          </a:p>
          <a:p>
            <a:pPr marL="590550" indent="-590550" eaLnBrk="1" hangingPunct="1">
              <a:buFont typeface="Wingdings" panose="05000000000000000000" pitchFamily="2" charset="2"/>
              <a:buAutoNum type="arabicPeriod"/>
            </a:pPr>
            <a:r>
              <a:rPr lang="en-US" smtClean="0"/>
              <a:t>After-tax cash flow from terminal disposal of asset (investment)</a:t>
            </a:r>
          </a:p>
          <a:p>
            <a:pPr marL="590550" indent="-590550" eaLnBrk="1" hangingPunct="1">
              <a:buFont typeface="Wingdings" panose="05000000000000000000" pitchFamily="2" charset="2"/>
              <a:buAutoNum type="arabicPeriod"/>
            </a:pPr>
            <a:r>
              <a:rPr lang="en-US" smtClean="0"/>
              <a:t>After-tax cash flow from recovery of working capital (liquidating receivables and inventory once needed to support the project)</a:t>
            </a:r>
          </a:p>
        </p:txBody>
      </p:sp>
      <p:sp>
        <p:nvSpPr>
          <p:cNvPr id="4" name="Slide Number Placeholder 3"/>
          <p:cNvSpPr>
            <a:spLocks noGrp="1"/>
          </p:cNvSpPr>
          <p:nvPr>
            <p:ph type="sldNum" sz="quarter" idx="11"/>
          </p:nvPr>
        </p:nvSpPr>
        <p:spPr/>
        <p:txBody>
          <a:bodyPr/>
          <a:lstStyle/>
          <a:p>
            <a:fld id="{2329FAF7-C7D3-4541-A539-944D659ED903}" type="slidenum">
              <a:rPr lang="en-US" smtClean="0"/>
              <a:pPr/>
              <a:t>28</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762000"/>
            <a:ext cx="8229600" cy="1143000"/>
          </a:xfrm>
        </p:spPr>
        <p:txBody>
          <a:bodyPr/>
          <a:lstStyle/>
          <a:p>
            <a:pPr eaLnBrk="1" hangingPunct="1"/>
            <a:r>
              <a:rPr lang="en-US" sz="3600" smtClean="0"/>
              <a:t>Cash Flow Effects From Investment Decisions, Illustrated</a:t>
            </a:r>
          </a:p>
        </p:txBody>
      </p:sp>
      <p:pic>
        <p:nvPicPr>
          <p:cNvPr id="32775" name="Picture 7" descr="horngren13_21_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2100263"/>
            <a:ext cx="7239000" cy="422433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2329FAF7-C7D3-4541-A539-944D659ED903}" type="slidenum">
              <a:rPr lang="en-US" smtClean="0"/>
              <a:pPr/>
              <a:t>29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762000"/>
            <a:ext cx="8229600" cy="1143000"/>
          </a:xfrm>
        </p:spPr>
        <p:txBody>
          <a:bodyPr/>
          <a:lstStyle/>
          <a:p>
            <a:pPr eaLnBrk="1" hangingPunct="1"/>
            <a:r>
              <a:rPr lang="en-US" sz="3600" smtClean="0"/>
              <a:t>Cash Flow Effects From Investment Decisions, Illustrated</a:t>
            </a:r>
          </a:p>
        </p:txBody>
      </p:sp>
      <p:pic>
        <p:nvPicPr>
          <p:cNvPr id="33799" name="Picture 7" descr="horngren13_21_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133600"/>
            <a:ext cx="7620000" cy="39624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2329FAF7-C7D3-4541-A539-944D659ED903}" type="slidenum">
              <a:rPr lang="en-US" smtClean="0"/>
              <a:pPr/>
              <a:t>30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Managing the Project</a:t>
            </a:r>
          </a:p>
        </p:txBody>
      </p:sp>
      <p:sp>
        <p:nvSpPr>
          <p:cNvPr id="34819" name="Rectangle 3"/>
          <p:cNvSpPr>
            <a:spLocks noGrp="1" noChangeArrowheads="1"/>
          </p:cNvSpPr>
          <p:nvPr>
            <p:ph idx="1"/>
          </p:nvPr>
        </p:nvSpPr>
        <p:spPr/>
        <p:txBody>
          <a:bodyPr/>
          <a:lstStyle/>
          <a:p>
            <a:pPr eaLnBrk="1" hangingPunct="1">
              <a:lnSpc>
                <a:spcPct val="90000"/>
              </a:lnSpc>
            </a:pPr>
            <a:r>
              <a:rPr lang="en-US" smtClean="0"/>
              <a:t>Implementation and Control:</a:t>
            </a:r>
          </a:p>
          <a:p>
            <a:pPr lvl="1" eaLnBrk="1" hangingPunct="1">
              <a:lnSpc>
                <a:spcPct val="90000"/>
              </a:lnSpc>
            </a:pPr>
            <a:r>
              <a:rPr lang="en-US" smtClean="0"/>
              <a:t>Management of the investment activity itself</a:t>
            </a:r>
          </a:p>
          <a:p>
            <a:pPr lvl="1" eaLnBrk="1" hangingPunct="1">
              <a:lnSpc>
                <a:spcPct val="90000"/>
              </a:lnSpc>
            </a:pPr>
            <a:r>
              <a:rPr lang="en-US" smtClean="0"/>
              <a:t>Management control of the project as a whole</a:t>
            </a:r>
          </a:p>
          <a:p>
            <a:pPr eaLnBrk="1" hangingPunct="1">
              <a:lnSpc>
                <a:spcPct val="90000"/>
              </a:lnSpc>
            </a:pPr>
            <a:r>
              <a:rPr lang="en-US" smtClean="0"/>
              <a:t>A post-investment audit may be done to provide management with feedback about the performance of a project, so that management can compare actual results to the costs and benefits expected at the time the project was selected</a:t>
            </a:r>
          </a:p>
        </p:txBody>
      </p:sp>
      <p:sp>
        <p:nvSpPr>
          <p:cNvPr id="4" name="Slide Number Placeholder 3"/>
          <p:cNvSpPr>
            <a:spLocks noGrp="1"/>
          </p:cNvSpPr>
          <p:nvPr>
            <p:ph type="sldNum" sz="quarter" idx="11"/>
          </p:nvPr>
        </p:nvSpPr>
        <p:spPr/>
        <p:txBody>
          <a:bodyPr/>
          <a:lstStyle/>
          <a:p>
            <a:fld id="{2329FAF7-C7D3-4541-A539-944D659ED903}" type="slidenum">
              <a:rPr lang="en-US" smtClean="0"/>
              <a:pPr/>
              <a:t>31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Strategic Considerations in </a:t>
            </a:r>
            <a:br>
              <a:rPr lang="en-US" sz="4000" dirty="0"/>
            </a:br>
            <a:r>
              <a:rPr lang="en-US" sz="4000" dirty="0"/>
              <a:t>Capital Budgeting</a:t>
            </a:r>
          </a:p>
        </p:txBody>
      </p:sp>
      <p:sp>
        <p:nvSpPr>
          <p:cNvPr id="35843" name="Rectangle 3"/>
          <p:cNvSpPr>
            <a:spLocks noGrp="1" noChangeArrowheads="1"/>
          </p:cNvSpPr>
          <p:nvPr>
            <p:ph idx="1"/>
          </p:nvPr>
        </p:nvSpPr>
        <p:spPr>
          <a:xfrm>
            <a:off x="457200" y="2087563"/>
            <a:ext cx="8229600" cy="4389437"/>
          </a:xfrm>
        </p:spPr>
        <p:txBody>
          <a:bodyPr/>
          <a:lstStyle/>
          <a:p>
            <a:pPr eaLnBrk="1" hangingPunct="1"/>
            <a:r>
              <a:rPr lang="en-US" smtClean="0"/>
              <a:t>A company’s strategy is the source of its strategic capital budgeting decisions</a:t>
            </a:r>
          </a:p>
          <a:p>
            <a:pPr eaLnBrk="1" hangingPunct="1"/>
            <a:r>
              <a:rPr lang="en-US" smtClean="0"/>
              <a:t>Some firms regard R&amp;D projects as important strategic investments</a:t>
            </a:r>
          </a:p>
          <a:p>
            <a:pPr lvl="1" eaLnBrk="1" hangingPunct="1"/>
            <a:r>
              <a:rPr lang="en-US" smtClean="0"/>
              <a:t>Outcomes very uncertain</a:t>
            </a:r>
          </a:p>
          <a:p>
            <a:pPr lvl="1" eaLnBrk="1" hangingPunct="1"/>
            <a:r>
              <a:rPr lang="en-US" smtClean="0"/>
              <a:t>Far in the future</a:t>
            </a:r>
          </a:p>
          <a:p>
            <a:pPr lvl="1" eaLnBrk="1" hangingPunct="1"/>
            <a:endParaRPr lang="en-US" smtClean="0"/>
          </a:p>
        </p:txBody>
      </p:sp>
      <p:sp>
        <p:nvSpPr>
          <p:cNvPr id="4" name="Slide Number Placeholder 3"/>
          <p:cNvSpPr>
            <a:spLocks noGrp="1"/>
          </p:cNvSpPr>
          <p:nvPr>
            <p:ph type="sldNum" sz="quarter" idx="11"/>
          </p:nvPr>
        </p:nvSpPr>
        <p:spPr/>
        <p:txBody>
          <a:bodyPr/>
          <a:lstStyle/>
          <a:p>
            <a:fld id="{2329FAF7-C7D3-4541-A539-944D659ED903}" type="slidenum">
              <a:rPr lang="en-US" smtClean="0"/>
              <a:pPr/>
              <a:t>32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149225" y="393701"/>
            <a:ext cx="86868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b="1" dirty="0"/>
              <a:t>Typical Capital Budgeting Decisions</a:t>
            </a:r>
          </a:p>
        </p:txBody>
      </p:sp>
      <p:grpSp>
        <p:nvGrpSpPr>
          <p:cNvPr id="305155" name="Group 3"/>
          <p:cNvGrpSpPr>
            <a:grpSpLocks/>
          </p:cNvGrpSpPr>
          <p:nvPr/>
        </p:nvGrpSpPr>
        <p:grpSpPr bwMode="auto">
          <a:xfrm>
            <a:off x="2971800" y="1676400"/>
            <a:ext cx="2667000" cy="609600"/>
            <a:chOff x="1872" y="1056"/>
            <a:chExt cx="1680" cy="384"/>
          </a:xfrm>
        </p:grpSpPr>
        <p:sp>
          <p:nvSpPr>
            <p:cNvPr id="305156" name="AutoShape 4"/>
            <p:cNvSpPr>
              <a:spLocks noChangeArrowheads="1"/>
            </p:cNvSpPr>
            <p:nvPr/>
          </p:nvSpPr>
          <p:spPr bwMode="auto">
            <a:xfrm>
              <a:off x="1872" y="1056"/>
              <a:ext cx="1680" cy="384"/>
            </a:xfrm>
            <a:prstGeom prst="roundRect">
              <a:avLst>
                <a:gd name="adj" fmla="val 16667"/>
              </a:avLst>
            </a:prstGeom>
            <a:solidFill>
              <a:schemeClr val="accent2"/>
            </a:solidFill>
            <a:ln w="9525">
              <a:solidFill>
                <a:srgbClr val="000000"/>
              </a:solidFill>
              <a:round/>
              <a:headEnd/>
              <a:tailEnd/>
            </a:ln>
            <a:effectLst>
              <a:outerShdw dist="35921" dir="2700000" algn="ctr" rotWithShape="0">
                <a:srgbClr val="000000"/>
              </a:outerShdw>
            </a:effectLst>
          </p:spPr>
          <p:txBody>
            <a:bodyPr wrap="none" anchor="ctr"/>
            <a:lstStyle/>
            <a:p>
              <a:pPr algn="ctr" eaLnBrk="1" hangingPunct="1"/>
              <a:endParaRPr lang="en-US" sz="2400">
                <a:solidFill>
                  <a:srgbClr val="FFFFFF"/>
                </a:solidFill>
                <a:latin typeface="Times New Roman" panose="02020603050405020304" pitchFamily="18" charset="0"/>
              </a:endParaRPr>
            </a:p>
          </p:txBody>
        </p:sp>
        <p:sp>
          <p:nvSpPr>
            <p:cNvPr id="305157" name="Rectangle 5"/>
            <p:cNvSpPr>
              <a:spLocks noChangeArrowheads="1"/>
            </p:cNvSpPr>
            <p:nvPr/>
          </p:nvSpPr>
          <p:spPr bwMode="auto">
            <a:xfrm>
              <a:off x="1926" y="1086"/>
              <a:ext cx="1597" cy="3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spcBef>
                  <a:spcPct val="20000"/>
                </a:spcBef>
              </a:pPr>
              <a:r>
                <a:rPr lang="en-US" sz="2600">
                  <a:solidFill>
                    <a:srgbClr val="FFFFFF"/>
                  </a:solidFill>
                  <a:effectLst>
                    <a:outerShdw blurRad="38100" dist="38100" dir="2700000" algn="tl">
                      <a:srgbClr val="000000"/>
                    </a:outerShdw>
                  </a:effectLst>
                </a:rPr>
                <a:t>Plant expansion</a:t>
              </a:r>
            </a:p>
          </p:txBody>
        </p:sp>
      </p:grpSp>
      <p:grpSp>
        <p:nvGrpSpPr>
          <p:cNvPr id="305158" name="Group 6"/>
          <p:cNvGrpSpPr>
            <a:grpSpLocks/>
          </p:cNvGrpSpPr>
          <p:nvPr/>
        </p:nvGrpSpPr>
        <p:grpSpPr bwMode="auto">
          <a:xfrm>
            <a:off x="609600" y="2644775"/>
            <a:ext cx="3276600" cy="609600"/>
            <a:chOff x="384" y="1666"/>
            <a:chExt cx="2064" cy="384"/>
          </a:xfrm>
        </p:grpSpPr>
        <p:sp>
          <p:nvSpPr>
            <p:cNvPr id="305159" name="AutoShape 7"/>
            <p:cNvSpPr>
              <a:spLocks noChangeArrowheads="1"/>
            </p:cNvSpPr>
            <p:nvPr/>
          </p:nvSpPr>
          <p:spPr bwMode="auto">
            <a:xfrm>
              <a:off x="384" y="1666"/>
              <a:ext cx="2064" cy="384"/>
            </a:xfrm>
            <a:prstGeom prst="roundRect">
              <a:avLst>
                <a:gd name="adj" fmla="val 16667"/>
              </a:avLst>
            </a:prstGeom>
            <a:solidFill>
              <a:srgbClr val="CC9900"/>
            </a:solidFill>
            <a:ln w="9525">
              <a:solidFill>
                <a:schemeClr val="tx1"/>
              </a:solidFill>
              <a:round/>
              <a:headEnd/>
              <a:tailEnd/>
            </a:ln>
            <a:effectLst>
              <a:outerShdw dist="35921" dir="2700000" algn="ctr" rotWithShape="0">
                <a:srgbClr val="000000"/>
              </a:outerShdw>
            </a:effectLst>
          </p:spPr>
          <p:txBody>
            <a:bodyPr wrap="none" anchor="ctr"/>
            <a:lstStyle/>
            <a:p>
              <a:endParaRPr lang="en-US"/>
            </a:p>
          </p:txBody>
        </p:sp>
        <p:sp>
          <p:nvSpPr>
            <p:cNvPr id="305160" name="Rectangle 8"/>
            <p:cNvSpPr>
              <a:spLocks noChangeArrowheads="1"/>
            </p:cNvSpPr>
            <p:nvPr/>
          </p:nvSpPr>
          <p:spPr bwMode="auto">
            <a:xfrm>
              <a:off x="421" y="1705"/>
              <a:ext cx="1990" cy="3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000000"/>
                    </a:outerShdw>
                  </a:effectLst>
                </a14:hiddenEffects>
              </a:ext>
            </a:extLst>
          </p:spPr>
          <p:txBody>
            <a:bodyPr wrap="none" lIns="90488" tIns="44450" rIns="90488" bIns="44450">
              <a:spAutoFit/>
            </a:bodyPr>
            <a:lstStyle/>
            <a:p>
              <a:pPr>
                <a:spcBef>
                  <a:spcPct val="20000"/>
                </a:spcBef>
              </a:pPr>
              <a:r>
                <a:rPr lang="en-US" sz="2600">
                  <a:solidFill>
                    <a:srgbClr val="FFFFFF"/>
                  </a:solidFill>
                  <a:effectLst>
                    <a:outerShdw blurRad="38100" dist="38100" dir="2700000" algn="tl">
                      <a:srgbClr val="000000"/>
                    </a:outerShdw>
                  </a:effectLst>
                </a:rPr>
                <a:t>Equipment selection</a:t>
              </a:r>
            </a:p>
          </p:txBody>
        </p:sp>
      </p:grpSp>
      <p:grpSp>
        <p:nvGrpSpPr>
          <p:cNvPr id="305161" name="Group 9"/>
          <p:cNvGrpSpPr>
            <a:grpSpLocks/>
          </p:cNvGrpSpPr>
          <p:nvPr/>
        </p:nvGrpSpPr>
        <p:grpSpPr bwMode="auto">
          <a:xfrm>
            <a:off x="4724400" y="2590800"/>
            <a:ext cx="3810000" cy="685800"/>
            <a:chOff x="2976" y="1584"/>
            <a:chExt cx="2400" cy="432"/>
          </a:xfrm>
        </p:grpSpPr>
        <p:sp>
          <p:nvSpPr>
            <p:cNvPr id="305162" name="AutoShape 10"/>
            <p:cNvSpPr>
              <a:spLocks noChangeArrowheads="1"/>
            </p:cNvSpPr>
            <p:nvPr/>
          </p:nvSpPr>
          <p:spPr bwMode="auto">
            <a:xfrm>
              <a:off x="2976" y="1584"/>
              <a:ext cx="2400" cy="432"/>
            </a:xfrm>
            <a:prstGeom prst="roundRect">
              <a:avLst>
                <a:gd name="adj" fmla="val 16667"/>
              </a:avLst>
            </a:prstGeom>
            <a:solidFill>
              <a:schemeClr val="bg1"/>
            </a:solidFill>
            <a:ln w="9525">
              <a:solidFill>
                <a:srgbClr val="000000"/>
              </a:solidFill>
              <a:round/>
              <a:headEnd/>
              <a:tailEnd/>
            </a:ln>
            <a:effectLst>
              <a:outerShdw dist="35921" dir="2700000" algn="ctr" rotWithShape="0">
                <a:srgbClr val="000000"/>
              </a:outerShdw>
            </a:effectLst>
          </p:spPr>
          <p:txBody>
            <a:bodyPr wrap="none" anchor="ctr"/>
            <a:lstStyle/>
            <a:p>
              <a:endParaRPr lang="en-US"/>
            </a:p>
          </p:txBody>
        </p:sp>
        <p:sp>
          <p:nvSpPr>
            <p:cNvPr id="305163" name="Rectangle 11"/>
            <p:cNvSpPr>
              <a:spLocks noChangeArrowheads="1"/>
            </p:cNvSpPr>
            <p:nvPr/>
          </p:nvSpPr>
          <p:spPr bwMode="auto">
            <a:xfrm>
              <a:off x="3019" y="1647"/>
              <a:ext cx="2314" cy="306"/>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spcBef>
                  <a:spcPct val="20000"/>
                </a:spcBef>
              </a:pPr>
              <a:r>
                <a:rPr lang="en-US" sz="2600">
                  <a:effectLst>
                    <a:outerShdw blurRad="38100" dist="38100" dir="2700000" algn="tl">
                      <a:srgbClr val="FFFFFF"/>
                    </a:outerShdw>
                  </a:effectLst>
                </a:rPr>
                <a:t>Equipment replacement</a:t>
              </a:r>
            </a:p>
          </p:txBody>
        </p:sp>
      </p:grpSp>
      <p:grpSp>
        <p:nvGrpSpPr>
          <p:cNvPr id="305164" name="Group 12"/>
          <p:cNvGrpSpPr>
            <a:grpSpLocks/>
          </p:cNvGrpSpPr>
          <p:nvPr/>
        </p:nvGrpSpPr>
        <p:grpSpPr bwMode="auto">
          <a:xfrm>
            <a:off x="1725613" y="3505200"/>
            <a:ext cx="5967412" cy="2906713"/>
            <a:chOff x="1087" y="2208"/>
            <a:chExt cx="3759" cy="1831"/>
          </a:xfrm>
        </p:grpSpPr>
        <p:sp>
          <p:nvSpPr>
            <p:cNvPr id="305165" name="Freeform 13"/>
            <p:cNvSpPr>
              <a:spLocks/>
            </p:cNvSpPr>
            <p:nvPr/>
          </p:nvSpPr>
          <p:spPr bwMode="auto">
            <a:xfrm>
              <a:off x="1087" y="3405"/>
              <a:ext cx="3757" cy="482"/>
            </a:xfrm>
            <a:custGeom>
              <a:avLst/>
              <a:gdLst>
                <a:gd name="T0" fmla="*/ 0 w 3757"/>
                <a:gd name="T1" fmla="*/ 0 h 482"/>
                <a:gd name="T2" fmla="*/ 214 w 3757"/>
                <a:gd name="T3" fmla="*/ 482 h 482"/>
                <a:gd name="T4" fmla="*/ 3757 w 3757"/>
                <a:gd name="T5" fmla="*/ 482 h 482"/>
                <a:gd name="T6" fmla="*/ 3130 w 3757"/>
                <a:gd name="T7" fmla="*/ 4 h 482"/>
                <a:gd name="T8" fmla="*/ 0 w 3757"/>
                <a:gd name="T9" fmla="*/ 0 h 482"/>
              </a:gdLst>
              <a:ahLst/>
              <a:cxnLst>
                <a:cxn ang="0">
                  <a:pos x="T0" y="T1"/>
                </a:cxn>
                <a:cxn ang="0">
                  <a:pos x="T2" y="T3"/>
                </a:cxn>
                <a:cxn ang="0">
                  <a:pos x="T4" y="T5"/>
                </a:cxn>
                <a:cxn ang="0">
                  <a:pos x="T6" y="T7"/>
                </a:cxn>
                <a:cxn ang="0">
                  <a:pos x="T8" y="T9"/>
                </a:cxn>
              </a:cxnLst>
              <a:rect l="0" t="0" r="r" b="b"/>
              <a:pathLst>
                <a:path w="3757" h="482">
                  <a:moveTo>
                    <a:pt x="0" y="0"/>
                  </a:moveTo>
                  <a:lnTo>
                    <a:pt x="214" y="482"/>
                  </a:lnTo>
                  <a:lnTo>
                    <a:pt x="3757" y="482"/>
                  </a:lnTo>
                  <a:lnTo>
                    <a:pt x="3130" y="4"/>
                  </a:lnTo>
                  <a:lnTo>
                    <a:pt x="0" y="0"/>
                  </a:lnTo>
                  <a:close/>
                </a:path>
              </a:pathLst>
            </a:custGeom>
            <a:solidFill>
              <a:srgbClr val="804000"/>
            </a:solidFill>
            <a:ln w="14288">
              <a:solidFill>
                <a:srgbClr val="000000"/>
              </a:solidFill>
              <a:prstDash val="solid"/>
              <a:round/>
              <a:headEnd/>
              <a:tailEnd/>
            </a:ln>
          </p:spPr>
          <p:txBody>
            <a:bodyPr/>
            <a:lstStyle/>
            <a:p>
              <a:endParaRPr lang="en-US"/>
            </a:p>
          </p:txBody>
        </p:sp>
        <p:sp>
          <p:nvSpPr>
            <p:cNvPr id="305166" name="Rectangle 14"/>
            <p:cNvSpPr>
              <a:spLocks noChangeArrowheads="1"/>
            </p:cNvSpPr>
            <p:nvPr/>
          </p:nvSpPr>
          <p:spPr bwMode="auto">
            <a:xfrm>
              <a:off x="1302" y="3886"/>
              <a:ext cx="3544" cy="153"/>
            </a:xfrm>
            <a:prstGeom prst="rect">
              <a:avLst/>
            </a:prstGeom>
            <a:solidFill>
              <a:srgbClr val="603000"/>
            </a:solidFill>
            <a:ln w="14288">
              <a:solidFill>
                <a:srgbClr val="000000"/>
              </a:solidFill>
              <a:miter lim="800000"/>
              <a:headEnd/>
              <a:tailEnd/>
            </a:ln>
          </p:spPr>
          <p:txBody>
            <a:bodyPr/>
            <a:lstStyle/>
            <a:p>
              <a:endParaRPr lang="en-US"/>
            </a:p>
          </p:txBody>
        </p:sp>
        <p:sp>
          <p:nvSpPr>
            <p:cNvPr id="305167" name="Freeform 15"/>
            <p:cNvSpPr>
              <a:spLocks/>
            </p:cNvSpPr>
            <p:nvPr/>
          </p:nvSpPr>
          <p:spPr bwMode="auto">
            <a:xfrm>
              <a:off x="1087" y="3409"/>
              <a:ext cx="212" cy="629"/>
            </a:xfrm>
            <a:custGeom>
              <a:avLst/>
              <a:gdLst>
                <a:gd name="T0" fmla="*/ 212 w 212"/>
                <a:gd name="T1" fmla="*/ 629 h 629"/>
                <a:gd name="T2" fmla="*/ 212 w 212"/>
                <a:gd name="T3" fmla="*/ 478 h 629"/>
                <a:gd name="T4" fmla="*/ 0 w 212"/>
                <a:gd name="T5" fmla="*/ 0 h 629"/>
                <a:gd name="T6" fmla="*/ 0 w 212"/>
                <a:gd name="T7" fmla="*/ 139 h 629"/>
                <a:gd name="T8" fmla="*/ 212 w 212"/>
                <a:gd name="T9" fmla="*/ 629 h 629"/>
              </a:gdLst>
              <a:ahLst/>
              <a:cxnLst>
                <a:cxn ang="0">
                  <a:pos x="T0" y="T1"/>
                </a:cxn>
                <a:cxn ang="0">
                  <a:pos x="T2" y="T3"/>
                </a:cxn>
                <a:cxn ang="0">
                  <a:pos x="T4" y="T5"/>
                </a:cxn>
                <a:cxn ang="0">
                  <a:pos x="T6" y="T7"/>
                </a:cxn>
                <a:cxn ang="0">
                  <a:pos x="T8" y="T9"/>
                </a:cxn>
              </a:cxnLst>
              <a:rect l="0" t="0" r="r" b="b"/>
              <a:pathLst>
                <a:path w="212" h="629">
                  <a:moveTo>
                    <a:pt x="212" y="629"/>
                  </a:moveTo>
                  <a:lnTo>
                    <a:pt x="212" y="478"/>
                  </a:lnTo>
                  <a:lnTo>
                    <a:pt x="0" y="0"/>
                  </a:lnTo>
                  <a:lnTo>
                    <a:pt x="0" y="139"/>
                  </a:lnTo>
                  <a:lnTo>
                    <a:pt x="212" y="629"/>
                  </a:lnTo>
                  <a:close/>
                </a:path>
              </a:pathLst>
            </a:custGeom>
            <a:solidFill>
              <a:srgbClr val="402000"/>
            </a:solidFill>
            <a:ln w="14288">
              <a:solidFill>
                <a:srgbClr val="000000"/>
              </a:solidFill>
              <a:prstDash val="solid"/>
              <a:round/>
              <a:headEnd/>
              <a:tailEnd/>
            </a:ln>
          </p:spPr>
          <p:txBody>
            <a:bodyPr/>
            <a:lstStyle/>
            <a:p>
              <a:endParaRPr lang="en-US"/>
            </a:p>
          </p:txBody>
        </p:sp>
        <p:sp>
          <p:nvSpPr>
            <p:cNvPr id="305168" name="Freeform 16"/>
            <p:cNvSpPr>
              <a:spLocks/>
            </p:cNvSpPr>
            <p:nvPr/>
          </p:nvSpPr>
          <p:spPr bwMode="auto">
            <a:xfrm>
              <a:off x="2830" y="3427"/>
              <a:ext cx="630" cy="227"/>
            </a:xfrm>
            <a:custGeom>
              <a:avLst/>
              <a:gdLst>
                <a:gd name="T0" fmla="*/ 405 w 630"/>
                <a:gd name="T1" fmla="*/ 10 h 227"/>
                <a:gd name="T2" fmla="*/ 0 w 630"/>
                <a:gd name="T3" fmla="*/ 0 h 227"/>
                <a:gd name="T4" fmla="*/ 151 w 630"/>
                <a:gd name="T5" fmla="*/ 227 h 227"/>
                <a:gd name="T6" fmla="*/ 630 w 630"/>
                <a:gd name="T7" fmla="*/ 207 h 227"/>
                <a:gd name="T8" fmla="*/ 405 w 630"/>
                <a:gd name="T9" fmla="*/ 10 h 227"/>
              </a:gdLst>
              <a:ahLst/>
              <a:cxnLst>
                <a:cxn ang="0">
                  <a:pos x="T0" y="T1"/>
                </a:cxn>
                <a:cxn ang="0">
                  <a:pos x="T2" y="T3"/>
                </a:cxn>
                <a:cxn ang="0">
                  <a:pos x="T4" y="T5"/>
                </a:cxn>
                <a:cxn ang="0">
                  <a:pos x="T6" y="T7"/>
                </a:cxn>
                <a:cxn ang="0">
                  <a:pos x="T8" y="T9"/>
                </a:cxn>
              </a:cxnLst>
              <a:rect l="0" t="0" r="r" b="b"/>
              <a:pathLst>
                <a:path w="630" h="227">
                  <a:moveTo>
                    <a:pt x="405" y="10"/>
                  </a:moveTo>
                  <a:lnTo>
                    <a:pt x="0" y="0"/>
                  </a:lnTo>
                  <a:lnTo>
                    <a:pt x="151" y="227"/>
                  </a:lnTo>
                  <a:lnTo>
                    <a:pt x="630" y="207"/>
                  </a:lnTo>
                  <a:lnTo>
                    <a:pt x="405" y="10"/>
                  </a:lnTo>
                  <a:close/>
                </a:path>
              </a:pathLst>
            </a:custGeom>
            <a:solidFill>
              <a:srgbClr val="FFFFFF"/>
            </a:solidFill>
            <a:ln w="14288">
              <a:solidFill>
                <a:srgbClr val="000000"/>
              </a:solidFill>
              <a:prstDash val="solid"/>
              <a:round/>
              <a:headEnd/>
              <a:tailEnd/>
            </a:ln>
          </p:spPr>
          <p:txBody>
            <a:bodyPr/>
            <a:lstStyle/>
            <a:p>
              <a:endParaRPr lang="en-US"/>
            </a:p>
          </p:txBody>
        </p:sp>
        <p:sp>
          <p:nvSpPr>
            <p:cNvPr id="305169" name="Freeform 17"/>
            <p:cNvSpPr>
              <a:spLocks/>
            </p:cNvSpPr>
            <p:nvPr/>
          </p:nvSpPr>
          <p:spPr bwMode="auto">
            <a:xfrm>
              <a:off x="2523" y="3421"/>
              <a:ext cx="799" cy="294"/>
            </a:xfrm>
            <a:custGeom>
              <a:avLst/>
              <a:gdLst>
                <a:gd name="T0" fmla="*/ 421 w 799"/>
                <a:gd name="T1" fmla="*/ 0 h 294"/>
                <a:gd name="T2" fmla="*/ 0 w 799"/>
                <a:gd name="T3" fmla="*/ 189 h 294"/>
                <a:gd name="T4" fmla="*/ 405 w 799"/>
                <a:gd name="T5" fmla="*/ 294 h 294"/>
                <a:gd name="T6" fmla="*/ 799 w 799"/>
                <a:gd name="T7" fmla="*/ 106 h 294"/>
                <a:gd name="T8" fmla="*/ 421 w 799"/>
                <a:gd name="T9" fmla="*/ 0 h 294"/>
              </a:gdLst>
              <a:ahLst/>
              <a:cxnLst>
                <a:cxn ang="0">
                  <a:pos x="T0" y="T1"/>
                </a:cxn>
                <a:cxn ang="0">
                  <a:pos x="T2" y="T3"/>
                </a:cxn>
                <a:cxn ang="0">
                  <a:pos x="T4" y="T5"/>
                </a:cxn>
                <a:cxn ang="0">
                  <a:pos x="T6" y="T7"/>
                </a:cxn>
                <a:cxn ang="0">
                  <a:pos x="T8" y="T9"/>
                </a:cxn>
              </a:cxnLst>
              <a:rect l="0" t="0" r="r" b="b"/>
              <a:pathLst>
                <a:path w="799" h="294">
                  <a:moveTo>
                    <a:pt x="421" y="0"/>
                  </a:moveTo>
                  <a:lnTo>
                    <a:pt x="0" y="189"/>
                  </a:lnTo>
                  <a:lnTo>
                    <a:pt x="405" y="294"/>
                  </a:lnTo>
                  <a:lnTo>
                    <a:pt x="799" y="106"/>
                  </a:lnTo>
                  <a:lnTo>
                    <a:pt x="421" y="0"/>
                  </a:lnTo>
                  <a:close/>
                </a:path>
              </a:pathLst>
            </a:custGeom>
            <a:solidFill>
              <a:srgbClr val="FFFFFF"/>
            </a:solidFill>
            <a:ln w="14288">
              <a:solidFill>
                <a:srgbClr val="000000"/>
              </a:solidFill>
              <a:prstDash val="solid"/>
              <a:round/>
              <a:headEnd/>
              <a:tailEnd/>
            </a:ln>
          </p:spPr>
          <p:txBody>
            <a:bodyPr/>
            <a:lstStyle/>
            <a:p>
              <a:endParaRPr lang="en-US"/>
            </a:p>
          </p:txBody>
        </p:sp>
        <p:sp>
          <p:nvSpPr>
            <p:cNvPr id="305170" name="Freeform 18"/>
            <p:cNvSpPr>
              <a:spLocks/>
            </p:cNvSpPr>
            <p:nvPr/>
          </p:nvSpPr>
          <p:spPr bwMode="auto">
            <a:xfrm>
              <a:off x="1831" y="3474"/>
              <a:ext cx="626" cy="332"/>
            </a:xfrm>
            <a:custGeom>
              <a:avLst/>
              <a:gdLst>
                <a:gd name="T0" fmla="*/ 251 w 626"/>
                <a:gd name="T1" fmla="*/ 0 h 332"/>
                <a:gd name="T2" fmla="*/ 0 w 626"/>
                <a:gd name="T3" fmla="*/ 170 h 332"/>
                <a:gd name="T4" fmla="*/ 0 w 626"/>
                <a:gd name="T5" fmla="*/ 287 h 332"/>
                <a:gd name="T6" fmla="*/ 512 w 626"/>
                <a:gd name="T7" fmla="*/ 332 h 332"/>
                <a:gd name="T8" fmla="*/ 626 w 626"/>
                <a:gd name="T9" fmla="*/ 83 h 332"/>
                <a:gd name="T10" fmla="*/ 616 w 626"/>
                <a:gd name="T11" fmla="*/ 82 h 332"/>
                <a:gd name="T12" fmla="*/ 616 w 626"/>
                <a:gd name="T13" fmla="*/ 25 h 332"/>
                <a:gd name="T14" fmla="*/ 626 w 626"/>
                <a:gd name="T15" fmla="*/ 9 h 332"/>
                <a:gd name="T16" fmla="*/ 251 w 626"/>
                <a:gd name="T17"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6" h="332">
                  <a:moveTo>
                    <a:pt x="251" y="0"/>
                  </a:moveTo>
                  <a:lnTo>
                    <a:pt x="0" y="170"/>
                  </a:lnTo>
                  <a:lnTo>
                    <a:pt x="0" y="287"/>
                  </a:lnTo>
                  <a:lnTo>
                    <a:pt x="512" y="332"/>
                  </a:lnTo>
                  <a:lnTo>
                    <a:pt x="626" y="83"/>
                  </a:lnTo>
                  <a:lnTo>
                    <a:pt x="616" y="82"/>
                  </a:lnTo>
                  <a:lnTo>
                    <a:pt x="616" y="25"/>
                  </a:lnTo>
                  <a:lnTo>
                    <a:pt x="626" y="9"/>
                  </a:lnTo>
                  <a:lnTo>
                    <a:pt x="251" y="0"/>
                  </a:lnTo>
                  <a:close/>
                </a:path>
              </a:pathLst>
            </a:custGeom>
            <a:solidFill>
              <a:srgbClr val="400000"/>
            </a:solidFill>
            <a:ln w="14288">
              <a:solidFill>
                <a:srgbClr val="000000"/>
              </a:solidFill>
              <a:prstDash val="solid"/>
              <a:round/>
              <a:headEnd/>
              <a:tailEnd/>
            </a:ln>
          </p:spPr>
          <p:txBody>
            <a:bodyPr/>
            <a:lstStyle/>
            <a:p>
              <a:endParaRPr lang="en-US"/>
            </a:p>
          </p:txBody>
        </p:sp>
        <p:sp>
          <p:nvSpPr>
            <p:cNvPr id="305171" name="Freeform 19"/>
            <p:cNvSpPr>
              <a:spLocks/>
            </p:cNvSpPr>
            <p:nvPr/>
          </p:nvSpPr>
          <p:spPr bwMode="auto">
            <a:xfrm>
              <a:off x="1844" y="3660"/>
              <a:ext cx="493" cy="130"/>
            </a:xfrm>
            <a:custGeom>
              <a:avLst/>
              <a:gdLst>
                <a:gd name="T0" fmla="*/ 0 w 493"/>
                <a:gd name="T1" fmla="*/ 0 h 130"/>
                <a:gd name="T2" fmla="*/ 0 w 493"/>
                <a:gd name="T3" fmla="*/ 93 h 130"/>
                <a:gd name="T4" fmla="*/ 493 w 493"/>
                <a:gd name="T5" fmla="*/ 130 h 130"/>
                <a:gd name="T6" fmla="*/ 493 w 493"/>
                <a:gd name="T7" fmla="*/ 34 h 130"/>
                <a:gd name="T8" fmla="*/ 0 w 493"/>
                <a:gd name="T9" fmla="*/ 0 h 130"/>
              </a:gdLst>
              <a:ahLst/>
              <a:cxnLst>
                <a:cxn ang="0">
                  <a:pos x="T0" y="T1"/>
                </a:cxn>
                <a:cxn ang="0">
                  <a:pos x="T2" y="T3"/>
                </a:cxn>
                <a:cxn ang="0">
                  <a:pos x="T4" y="T5"/>
                </a:cxn>
                <a:cxn ang="0">
                  <a:pos x="T6" y="T7"/>
                </a:cxn>
                <a:cxn ang="0">
                  <a:pos x="T8" y="T9"/>
                </a:cxn>
              </a:cxnLst>
              <a:rect l="0" t="0" r="r" b="b"/>
              <a:pathLst>
                <a:path w="493" h="130">
                  <a:moveTo>
                    <a:pt x="0" y="0"/>
                  </a:moveTo>
                  <a:lnTo>
                    <a:pt x="0" y="93"/>
                  </a:lnTo>
                  <a:lnTo>
                    <a:pt x="493" y="130"/>
                  </a:lnTo>
                  <a:lnTo>
                    <a:pt x="493" y="34"/>
                  </a:lnTo>
                  <a:lnTo>
                    <a:pt x="0" y="0"/>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2" name="Freeform 20"/>
            <p:cNvSpPr>
              <a:spLocks/>
            </p:cNvSpPr>
            <p:nvPr/>
          </p:nvSpPr>
          <p:spPr bwMode="auto">
            <a:xfrm>
              <a:off x="2336" y="3500"/>
              <a:ext cx="105" cy="290"/>
            </a:xfrm>
            <a:custGeom>
              <a:avLst/>
              <a:gdLst>
                <a:gd name="T0" fmla="*/ 0 w 105"/>
                <a:gd name="T1" fmla="*/ 194 h 290"/>
                <a:gd name="T2" fmla="*/ 0 w 105"/>
                <a:gd name="T3" fmla="*/ 290 h 290"/>
                <a:gd name="T4" fmla="*/ 105 w 105"/>
                <a:gd name="T5" fmla="*/ 60 h 290"/>
                <a:gd name="T6" fmla="*/ 105 w 105"/>
                <a:gd name="T7" fmla="*/ 0 h 290"/>
                <a:gd name="T8" fmla="*/ 0 w 105"/>
                <a:gd name="T9" fmla="*/ 194 h 290"/>
              </a:gdLst>
              <a:ahLst/>
              <a:cxnLst>
                <a:cxn ang="0">
                  <a:pos x="T0" y="T1"/>
                </a:cxn>
                <a:cxn ang="0">
                  <a:pos x="T2" y="T3"/>
                </a:cxn>
                <a:cxn ang="0">
                  <a:pos x="T4" y="T5"/>
                </a:cxn>
                <a:cxn ang="0">
                  <a:pos x="T6" y="T7"/>
                </a:cxn>
                <a:cxn ang="0">
                  <a:pos x="T8" y="T9"/>
                </a:cxn>
              </a:cxnLst>
              <a:rect l="0" t="0" r="r" b="b"/>
              <a:pathLst>
                <a:path w="105" h="290">
                  <a:moveTo>
                    <a:pt x="0" y="194"/>
                  </a:moveTo>
                  <a:lnTo>
                    <a:pt x="0" y="290"/>
                  </a:lnTo>
                  <a:lnTo>
                    <a:pt x="105" y="60"/>
                  </a:lnTo>
                  <a:lnTo>
                    <a:pt x="105" y="0"/>
                  </a:lnTo>
                  <a:lnTo>
                    <a:pt x="0" y="194"/>
                  </a:lnTo>
                  <a:close/>
                </a:path>
              </a:pathLst>
            </a:custGeom>
            <a:solidFill>
              <a:srgbClr val="A0A0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3" name="Freeform 21"/>
            <p:cNvSpPr>
              <a:spLocks/>
            </p:cNvSpPr>
            <p:nvPr/>
          </p:nvSpPr>
          <p:spPr bwMode="auto">
            <a:xfrm>
              <a:off x="1849" y="3487"/>
              <a:ext cx="592" cy="196"/>
            </a:xfrm>
            <a:custGeom>
              <a:avLst/>
              <a:gdLst>
                <a:gd name="T0" fmla="*/ 0 w 592"/>
                <a:gd name="T1" fmla="*/ 163 h 196"/>
                <a:gd name="T2" fmla="*/ 482 w 592"/>
                <a:gd name="T3" fmla="*/ 196 h 196"/>
                <a:gd name="T4" fmla="*/ 592 w 592"/>
                <a:gd name="T5" fmla="*/ 5 h 196"/>
                <a:gd name="T6" fmla="*/ 236 w 592"/>
                <a:gd name="T7" fmla="*/ 0 h 196"/>
                <a:gd name="T8" fmla="*/ 0 w 592"/>
                <a:gd name="T9" fmla="*/ 163 h 196"/>
              </a:gdLst>
              <a:ahLst/>
              <a:cxnLst>
                <a:cxn ang="0">
                  <a:pos x="T0" y="T1"/>
                </a:cxn>
                <a:cxn ang="0">
                  <a:pos x="T2" y="T3"/>
                </a:cxn>
                <a:cxn ang="0">
                  <a:pos x="T4" y="T5"/>
                </a:cxn>
                <a:cxn ang="0">
                  <a:pos x="T6" y="T7"/>
                </a:cxn>
                <a:cxn ang="0">
                  <a:pos x="T8" y="T9"/>
                </a:cxn>
              </a:cxnLst>
              <a:rect l="0" t="0" r="r" b="b"/>
              <a:pathLst>
                <a:path w="592" h="196">
                  <a:moveTo>
                    <a:pt x="0" y="163"/>
                  </a:moveTo>
                  <a:lnTo>
                    <a:pt x="482" y="196"/>
                  </a:lnTo>
                  <a:lnTo>
                    <a:pt x="592" y="5"/>
                  </a:lnTo>
                  <a:lnTo>
                    <a:pt x="236" y="0"/>
                  </a:lnTo>
                  <a:lnTo>
                    <a:pt x="0" y="163"/>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4" name="Freeform 22"/>
            <p:cNvSpPr>
              <a:spLocks/>
            </p:cNvSpPr>
            <p:nvPr/>
          </p:nvSpPr>
          <p:spPr bwMode="auto">
            <a:xfrm>
              <a:off x="2122" y="2635"/>
              <a:ext cx="1161" cy="842"/>
            </a:xfrm>
            <a:custGeom>
              <a:avLst/>
              <a:gdLst>
                <a:gd name="T0" fmla="*/ 512 w 1161"/>
                <a:gd name="T1" fmla="*/ 0 h 842"/>
                <a:gd name="T2" fmla="*/ 445 w 1161"/>
                <a:gd name="T3" fmla="*/ 53 h 842"/>
                <a:gd name="T4" fmla="*/ 428 w 1161"/>
                <a:gd name="T5" fmla="*/ 46 h 842"/>
                <a:gd name="T6" fmla="*/ 375 w 1161"/>
                <a:gd name="T7" fmla="*/ 56 h 842"/>
                <a:gd name="T8" fmla="*/ 331 w 1161"/>
                <a:gd name="T9" fmla="*/ 86 h 842"/>
                <a:gd name="T10" fmla="*/ 301 w 1161"/>
                <a:gd name="T11" fmla="*/ 97 h 842"/>
                <a:gd name="T12" fmla="*/ 248 w 1161"/>
                <a:gd name="T13" fmla="*/ 103 h 842"/>
                <a:gd name="T14" fmla="*/ 201 w 1161"/>
                <a:gd name="T15" fmla="*/ 127 h 842"/>
                <a:gd name="T16" fmla="*/ 184 w 1161"/>
                <a:gd name="T17" fmla="*/ 167 h 842"/>
                <a:gd name="T18" fmla="*/ 184 w 1161"/>
                <a:gd name="T19" fmla="*/ 187 h 842"/>
                <a:gd name="T20" fmla="*/ 174 w 1161"/>
                <a:gd name="T21" fmla="*/ 193 h 842"/>
                <a:gd name="T22" fmla="*/ 174 w 1161"/>
                <a:gd name="T23" fmla="*/ 217 h 842"/>
                <a:gd name="T24" fmla="*/ 154 w 1161"/>
                <a:gd name="T25" fmla="*/ 294 h 842"/>
                <a:gd name="T26" fmla="*/ 144 w 1161"/>
                <a:gd name="T27" fmla="*/ 320 h 842"/>
                <a:gd name="T28" fmla="*/ 147 w 1161"/>
                <a:gd name="T29" fmla="*/ 357 h 842"/>
                <a:gd name="T30" fmla="*/ 117 w 1161"/>
                <a:gd name="T31" fmla="*/ 401 h 842"/>
                <a:gd name="T32" fmla="*/ 114 w 1161"/>
                <a:gd name="T33" fmla="*/ 451 h 842"/>
                <a:gd name="T34" fmla="*/ 84 w 1161"/>
                <a:gd name="T35" fmla="*/ 491 h 842"/>
                <a:gd name="T36" fmla="*/ 84 w 1161"/>
                <a:gd name="T37" fmla="*/ 521 h 842"/>
                <a:gd name="T38" fmla="*/ 34 w 1161"/>
                <a:gd name="T39" fmla="*/ 574 h 842"/>
                <a:gd name="T40" fmla="*/ 34 w 1161"/>
                <a:gd name="T41" fmla="*/ 608 h 842"/>
                <a:gd name="T42" fmla="*/ 0 w 1161"/>
                <a:gd name="T43" fmla="*/ 695 h 842"/>
                <a:gd name="T44" fmla="*/ 0 w 1161"/>
                <a:gd name="T45" fmla="*/ 751 h 842"/>
                <a:gd name="T46" fmla="*/ 34 w 1161"/>
                <a:gd name="T47" fmla="*/ 782 h 842"/>
                <a:gd name="T48" fmla="*/ 101 w 1161"/>
                <a:gd name="T49" fmla="*/ 805 h 842"/>
                <a:gd name="T50" fmla="*/ 258 w 1161"/>
                <a:gd name="T51" fmla="*/ 825 h 842"/>
                <a:gd name="T52" fmla="*/ 318 w 1161"/>
                <a:gd name="T53" fmla="*/ 842 h 842"/>
                <a:gd name="T54" fmla="*/ 407 w 1161"/>
                <a:gd name="T55" fmla="*/ 829 h 842"/>
                <a:gd name="T56" fmla="*/ 522 w 1161"/>
                <a:gd name="T57" fmla="*/ 772 h 842"/>
                <a:gd name="T58" fmla="*/ 1161 w 1161"/>
                <a:gd name="T59" fmla="*/ 773 h 842"/>
                <a:gd name="T60" fmla="*/ 1145 w 1161"/>
                <a:gd name="T61" fmla="*/ 718 h 842"/>
                <a:gd name="T62" fmla="*/ 1128 w 1161"/>
                <a:gd name="T63" fmla="*/ 695 h 842"/>
                <a:gd name="T64" fmla="*/ 1128 w 1161"/>
                <a:gd name="T65" fmla="*/ 658 h 842"/>
                <a:gd name="T66" fmla="*/ 1115 w 1161"/>
                <a:gd name="T67" fmla="*/ 614 h 842"/>
                <a:gd name="T68" fmla="*/ 1101 w 1161"/>
                <a:gd name="T69" fmla="*/ 571 h 842"/>
                <a:gd name="T70" fmla="*/ 1084 w 1161"/>
                <a:gd name="T71" fmla="*/ 551 h 842"/>
                <a:gd name="T72" fmla="*/ 1091 w 1161"/>
                <a:gd name="T73" fmla="*/ 508 h 842"/>
                <a:gd name="T74" fmla="*/ 1074 w 1161"/>
                <a:gd name="T75" fmla="*/ 491 h 842"/>
                <a:gd name="T76" fmla="*/ 1074 w 1161"/>
                <a:gd name="T77" fmla="*/ 467 h 842"/>
                <a:gd name="T78" fmla="*/ 1061 w 1161"/>
                <a:gd name="T79" fmla="*/ 454 h 842"/>
                <a:gd name="T80" fmla="*/ 1058 w 1161"/>
                <a:gd name="T81" fmla="*/ 424 h 842"/>
                <a:gd name="T82" fmla="*/ 1061 w 1161"/>
                <a:gd name="T83" fmla="*/ 391 h 842"/>
                <a:gd name="T84" fmla="*/ 1051 w 1161"/>
                <a:gd name="T85" fmla="*/ 374 h 842"/>
                <a:gd name="T86" fmla="*/ 1041 w 1161"/>
                <a:gd name="T87" fmla="*/ 307 h 842"/>
                <a:gd name="T88" fmla="*/ 1044 w 1161"/>
                <a:gd name="T89" fmla="*/ 277 h 842"/>
                <a:gd name="T90" fmla="*/ 1031 w 1161"/>
                <a:gd name="T91" fmla="*/ 240 h 842"/>
                <a:gd name="T92" fmla="*/ 1031 w 1161"/>
                <a:gd name="T93" fmla="*/ 220 h 842"/>
                <a:gd name="T94" fmla="*/ 1017 w 1161"/>
                <a:gd name="T95" fmla="*/ 187 h 842"/>
                <a:gd name="T96" fmla="*/ 1001 w 1161"/>
                <a:gd name="T97" fmla="*/ 163 h 842"/>
                <a:gd name="T98" fmla="*/ 961 w 1161"/>
                <a:gd name="T99" fmla="*/ 140 h 842"/>
                <a:gd name="T100" fmla="*/ 930 w 1161"/>
                <a:gd name="T101" fmla="*/ 140 h 842"/>
                <a:gd name="T102" fmla="*/ 920 w 1161"/>
                <a:gd name="T103" fmla="*/ 133 h 842"/>
                <a:gd name="T104" fmla="*/ 894 w 1161"/>
                <a:gd name="T105" fmla="*/ 130 h 842"/>
                <a:gd name="T106" fmla="*/ 860 w 1161"/>
                <a:gd name="T107" fmla="*/ 107 h 842"/>
                <a:gd name="T108" fmla="*/ 840 w 1161"/>
                <a:gd name="T109" fmla="*/ 107 h 842"/>
                <a:gd name="T110" fmla="*/ 820 w 1161"/>
                <a:gd name="T111" fmla="*/ 93 h 842"/>
                <a:gd name="T112" fmla="*/ 800 w 1161"/>
                <a:gd name="T113" fmla="*/ 86 h 842"/>
                <a:gd name="T114" fmla="*/ 750 w 1161"/>
                <a:gd name="T115" fmla="*/ 46 h 842"/>
                <a:gd name="T116" fmla="*/ 512 w 1161"/>
                <a:gd name="T117"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1" h="842">
                  <a:moveTo>
                    <a:pt x="512" y="0"/>
                  </a:moveTo>
                  <a:lnTo>
                    <a:pt x="445" y="53"/>
                  </a:lnTo>
                  <a:lnTo>
                    <a:pt x="428" y="46"/>
                  </a:lnTo>
                  <a:lnTo>
                    <a:pt x="375" y="56"/>
                  </a:lnTo>
                  <a:lnTo>
                    <a:pt x="331" y="86"/>
                  </a:lnTo>
                  <a:lnTo>
                    <a:pt x="301" y="97"/>
                  </a:lnTo>
                  <a:lnTo>
                    <a:pt x="248" y="103"/>
                  </a:lnTo>
                  <a:lnTo>
                    <a:pt x="201" y="127"/>
                  </a:lnTo>
                  <a:lnTo>
                    <a:pt x="184" y="167"/>
                  </a:lnTo>
                  <a:lnTo>
                    <a:pt x="184" y="187"/>
                  </a:lnTo>
                  <a:lnTo>
                    <a:pt x="174" y="193"/>
                  </a:lnTo>
                  <a:lnTo>
                    <a:pt x="174" y="217"/>
                  </a:lnTo>
                  <a:lnTo>
                    <a:pt x="154" y="294"/>
                  </a:lnTo>
                  <a:lnTo>
                    <a:pt x="144" y="320"/>
                  </a:lnTo>
                  <a:lnTo>
                    <a:pt x="147" y="357"/>
                  </a:lnTo>
                  <a:lnTo>
                    <a:pt x="117" y="401"/>
                  </a:lnTo>
                  <a:lnTo>
                    <a:pt x="114" y="451"/>
                  </a:lnTo>
                  <a:lnTo>
                    <a:pt x="84" y="491"/>
                  </a:lnTo>
                  <a:lnTo>
                    <a:pt x="84" y="521"/>
                  </a:lnTo>
                  <a:lnTo>
                    <a:pt x="34" y="574"/>
                  </a:lnTo>
                  <a:lnTo>
                    <a:pt x="34" y="608"/>
                  </a:lnTo>
                  <a:lnTo>
                    <a:pt x="0" y="695"/>
                  </a:lnTo>
                  <a:lnTo>
                    <a:pt x="0" y="751"/>
                  </a:lnTo>
                  <a:lnTo>
                    <a:pt x="34" y="782"/>
                  </a:lnTo>
                  <a:lnTo>
                    <a:pt x="101" y="805"/>
                  </a:lnTo>
                  <a:lnTo>
                    <a:pt x="258" y="825"/>
                  </a:lnTo>
                  <a:lnTo>
                    <a:pt x="318" y="842"/>
                  </a:lnTo>
                  <a:lnTo>
                    <a:pt x="407" y="829"/>
                  </a:lnTo>
                  <a:lnTo>
                    <a:pt x="522" y="772"/>
                  </a:lnTo>
                  <a:lnTo>
                    <a:pt x="1161" y="773"/>
                  </a:lnTo>
                  <a:lnTo>
                    <a:pt x="1145" y="718"/>
                  </a:lnTo>
                  <a:lnTo>
                    <a:pt x="1128" y="695"/>
                  </a:lnTo>
                  <a:lnTo>
                    <a:pt x="1128" y="658"/>
                  </a:lnTo>
                  <a:lnTo>
                    <a:pt x="1115" y="614"/>
                  </a:lnTo>
                  <a:lnTo>
                    <a:pt x="1101" y="571"/>
                  </a:lnTo>
                  <a:lnTo>
                    <a:pt x="1084" y="551"/>
                  </a:lnTo>
                  <a:lnTo>
                    <a:pt x="1091" y="508"/>
                  </a:lnTo>
                  <a:lnTo>
                    <a:pt x="1074" y="491"/>
                  </a:lnTo>
                  <a:lnTo>
                    <a:pt x="1074" y="467"/>
                  </a:lnTo>
                  <a:lnTo>
                    <a:pt x="1061" y="454"/>
                  </a:lnTo>
                  <a:lnTo>
                    <a:pt x="1058" y="424"/>
                  </a:lnTo>
                  <a:lnTo>
                    <a:pt x="1061" y="391"/>
                  </a:lnTo>
                  <a:lnTo>
                    <a:pt x="1051" y="374"/>
                  </a:lnTo>
                  <a:lnTo>
                    <a:pt x="1041" y="307"/>
                  </a:lnTo>
                  <a:lnTo>
                    <a:pt x="1044" y="277"/>
                  </a:lnTo>
                  <a:lnTo>
                    <a:pt x="1031" y="240"/>
                  </a:lnTo>
                  <a:lnTo>
                    <a:pt x="1031" y="220"/>
                  </a:lnTo>
                  <a:lnTo>
                    <a:pt x="1017" y="187"/>
                  </a:lnTo>
                  <a:lnTo>
                    <a:pt x="1001" y="163"/>
                  </a:lnTo>
                  <a:lnTo>
                    <a:pt x="961" y="140"/>
                  </a:lnTo>
                  <a:lnTo>
                    <a:pt x="930" y="140"/>
                  </a:lnTo>
                  <a:lnTo>
                    <a:pt x="920" y="133"/>
                  </a:lnTo>
                  <a:lnTo>
                    <a:pt x="894" y="130"/>
                  </a:lnTo>
                  <a:lnTo>
                    <a:pt x="860" y="107"/>
                  </a:lnTo>
                  <a:lnTo>
                    <a:pt x="840" y="107"/>
                  </a:lnTo>
                  <a:lnTo>
                    <a:pt x="820" y="93"/>
                  </a:lnTo>
                  <a:lnTo>
                    <a:pt x="800" y="86"/>
                  </a:lnTo>
                  <a:lnTo>
                    <a:pt x="750" y="46"/>
                  </a:lnTo>
                  <a:lnTo>
                    <a:pt x="512" y="0"/>
                  </a:lnTo>
                  <a:close/>
                </a:path>
              </a:pathLst>
            </a:custGeom>
            <a:solidFill>
              <a:srgbClr val="606060"/>
            </a:solidFill>
            <a:ln w="14288">
              <a:solidFill>
                <a:srgbClr val="000000"/>
              </a:solidFill>
              <a:prstDash val="solid"/>
              <a:round/>
              <a:headEnd/>
              <a:tailEnd/>
            </a:ln>
          </p:spPr>
          <p:txBody>
            <a:bodyPr/>
            <a:lstStyle/>
            <a:p>
              <a:endParaRPr lang="en-US"/>
            </a:p>
          </p:txBody>
        </p:sp>
        <p:sp>
          <p:nvSpPr>
            <p:cNvPr id="305175" name="Freeform 23"/>
            <p:cNvSpPr>
              <a:spLocks/>
            </p:cNvSpPr>
            <p:nvPr/>
          </p:nvSpPr>
          <p:spPr bwMode="auto">
            <a:xfrm>
              <a:off x="2139" y="2665"/>
              <a:ext cx="582" cy="785"/>
            </a:xfrm>
            <a:custGeom>
              <a:avLst/>
              <a:gdLst>
                <a:gd name="T0" fmla="*/ 385 w 582"/>
                <a:gd name="T1" fmla="*/ 638 h 785"/>
                <a:gd name="T2" fmla="*/ 311 w 582"/>
                <a:gd name="T3" fmla="*/ 671 h 785"/>
                <a:gd name="T4" fmla="*/ 284 w 582"/>
                <a:gd name="T5" fmla="*/ 785 h 785"/>
                <a:gd name="T6" fmla="*/ 100 w 582"/>
                <a:gd name="T7" fmla="*/ 758 h 785"/>
                <a:gd name="T8" fmla="*/ 13 w 582"/>
                <a:gd name="T9" fmla="*/ 721 h 785"/>
                <a:gd name="T10" fmla="*/ 3 w 582"/>
                <a:gd name="T11" fmla="*/ 671 h 785"/>
                <a:gd name="T12" fmla="*/ 27 w 582"/>
                <a:gd name="T13" fmla="*/ 594 h 785"/>
                <a:gd name="T14" fmla="*/ 30 w 582"/>
                <a:gd name="T15" fmla="*/ 561 h 785"/>
                <a:gd name="T16" fmla="*/ 94 w 582"/>
                <a:gd name="T17" fmla="*/ 514 h 785"/>
                <a:gd name="T18" fmla="*/ 100 w 582"/>
                <a:gd name="T19" fmla="*/ 447 h 785"/>
                <a:gd name="T20" fmla="*/ 150 w 582"/>
                <a:gd name="T21" fmla="*/ 447 h 785"/>
                <a:gd name="T22" fmla="*/ 207 w 582"/>
                <a:gd name="T23" fmla="*/ 471 h 785"/>
                <a:gd name="T24" fmla="*/ 117 w 582"/>
                <a:gd name="T25" fmla="*/ 401 h 785"/>
                <a:gd name="T26" fmla="*/ 174 w 582"/>
                <a:gd name="T27" fmla="*/ 414 h 785"/>
                <a:gd name="T28" fmla="*/ 204 w 582"/>
                <a:gd name="T29" fmla="*/ 384 h 785"/>
                <a:gd name="T30" fmla="*/ 134 w 582"/>
                <a:gd name="T31" fmla="*/ 364 h 785"/>
                <a:gd name="T32" fmla="*/ 140 w 582"/>
                <a:gd name="T33" fmla="*/ 307 h 785"/>
                <a:gd name="T34" fmla="*/ 157 w 582"/>
                <a:gd name="T35" fmla="*/ 240 h 785"/>
                <a:gd name="T36" fmla="*/ 177 w 582"/>
                <a:gd name="T37" fmla="*/ 197 h 785"/>
                <a:gd name="T38" fmla="*/ 184 w 582"/>
                <a:gd name="T39" fmla="*/ 163 h 785"/>
                <a:gd name="T40" fmla="*/ 204 w 582"/>
                <a:gd name="T41" fmla="*/ 110 h 785"/>
                <a:gd name="T42" fmla="*/ 274 w 582"/>
                <a:gd name="T43" fmla="*/ 83 h 785"/>
                <a:gd name="T44" fmla="*/ 345 w 582"/>
                <a:gd name="T45" fmla="*/ 56 h 785"/>
                <a:gd name="T46" fmla="*/ 418 w 582"/>
                <a:gd name="T47" fmla="*/ 40 h 785"/>
                <a:gd name="T48" fmla="*/ 401 w 582"/>
                <a:gd name="T49" fmla="*/ 214 h 785"/>
                <a:gd name="T50" fmla="*/ 485 w 582"/>
                <a:gd name="T51" fmla="*/ 671 h 785"/>
                <a:gd name="T52" fmla="*/ 371 w 582"/>
                <a:gd name="T53" fmla="*/ 247 h 785"/>
                <a:gd name="T54" fmla="*/ 365 w 582"/>
                <a:gd name="T55" fmla="*/ 170 h 785"/>
                <a:gd name="T56" fmla="*/ 471 w 582"/>
                <a:gd name="T57" fmla="*/ 0 h 785"/>
                <a:gd name="T58" fmla="*/ 481 w 582"/>
                <a:gd name="T59" fmla="*/ 63 h 785"/>
                <a:gd name="T60" fmla="*/ 515 w 582"/>
                <a:gd name="T61" fmla="*/ 187 h 785"/>
                <a:gd name="T62" fmla="*/ 552 w 582"/>
                <a:gd name="T63" fmla="*/ 401 h 785"/>
                <a:gd name="T64" fmla="*/ 562 w 582"/>
                <a:gd name="T65" fmla="*/ 588 h 785"/>
                <a:gd name="T66" fmla="*/ 572 w 582"/>
                <a:gd name="T67" fmla="*/ 725 h 785"/>
                <a:gd name="T68" fmla="*/ 408 w 582"/>
                <a:gd name="T69" fmla="*/ 65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2" h="785">
                  <a:moveTo>
                    <a:pt x="408" y="650"/>
                  </a:moveTo>
                  <a:lnTo>
                    <a:pt x="385" y="638"/>
                  </a:lnTo>
                  <a:lnTo>
                    <a:pt x="341" y="649"/>
                  </a:lnTo>
                  <a:lnTo>
                    <a:pt x="311" y="671"/>
                  </a:lnTo>
                  <a:lnTo>
                    <a:pt x="292" y="723"/>
                  </a:lnTo>
                  <a:lnTo>
                    <a:pt x="284" y="785"/>
                  </a:lnTo>
                  <a:lnTo>
                    <a:pt x="191" y="768"/>
                  </a:lnTo>
                  <a:lnTo>
                    <a:pt x="100" y="758"/>
                  </a:lnTo>
                  <a:lnTo>
                    <a:pt x="47" y="742"/>
                  </a:lnTo>
                  <a:lnTo>
                    <a:pt x="13" y="721"/>
                  </a:lnTo>
                  <a:lnTo>
                    <a:pt x="0" y="705"/>
                  </a:lnTo>
                  <a:lnTo>
                    <a:pt x="3" y="671"/>
                  </a:lnTo>
                  <a:lnTo>
                    <a:pt x="20" y="608"/>
                  </a:lnTo>
                  <a:lnTo>
                    <a:pt x="27" y="594"/>
                  </a:lnTo>
                  <a:lnTo>
                    <a:pt x="80" y="594"/>
                  </a:lnTo>
                  <a:lnTo>
                    <a:pt x="30" y="561"/>
                  </a:lnTo>
                  <a:lnTo>
                    <a:pt x="70" y="521"/>
                  </a:lnTo>
                  <a:lnTo>
                    <a:pt x="94" y="514"/>
                  </a:lnTo>
                  <a:lnTo>
                    <a:pt x="84" y="471"/>
                  </a:lnTo>
                  <a:lnTo>
                    <a:pt x="100" y="447"/>
                  </a:lnTo>
                  <a:lnTo>
                    <a:pt x="117" y="424"/>
                  </a:lnTo>
                  <a:lnTo>
                    <a:pt x="150" y="447"/>
                  </a:lnTo>
                  <a:lnTo>
                    <a:pt x="174" y="461"/>
                  </a:lnTo>
                  <a:lnTo>
                    <a:pt x="207" y="471"/>
                  </a:lnTo>
                  <a:lnTo>
                    <a:pt x="160" y="427"/>
                  </a:lnTo>
                  <a:lnTo>
                    <a:pt x="117" y="401"/>
                  </a:lnTo>
                  <a:lnTo>
                    <a:pt x="157" y="404"/>
                  </a:lnTo>
                  <a:lnTo>
                    <a:pt x="174" y="414"/>
                  </a:lnTo>
                  <a:lnTo>
                    <a:pt x="207" y="407"/>
                  </a:lnTo>
                  <a:lnTo>
                    <a:pt x="204" y="384"/>
                  </a:lnTo>
                  <a:lnTo>
                    <a:pt x="177" y="367"/>
                  </a:lnTo>
                  <a:lnTo>
                    <a:pt x="134" y="364"/>
                  </a:lnTo>
                  <a:lnTo>
                    <a:pt x="140" y="337"/>
                  </a:lnTo>
                  <a:lnTo>
                    <a:pt x="140" y="307"/>
                  </a:lnTo>
                  <a:lnTo>
                    <a:pt x="157" y="274"/>
                  </a:lnTo>
                  <a:lnTo>
                    <a:pt x="157" y="240"/>
                  </a:lnTo>
                  <a:lnTo>
                    <a:pt x="177" y="210"/>
                  </a:lnTo>
                  <a:lnTo>
                    <a:pt x="177" y="197"/>
                  </a:lnTo>
                  <a:lnTo>
                    <a:pt x="174" y="173"/>
                  </a:lnTo>
                  <a:lnTo>
                    <a:pt x="184" y="163"/>
                  </a:lnTo>
                  <a:lnTo>
                    <a:pt x="191" y="133"/>
                  </a:lnTo>
                  <a:lnTo>
                    <a:pt x="204" y="110"/>
                  </a:lnTo>
                  <a:lnTo>
                    <a:pt x="221" y="90"/>
                  </a:lnTo>
                  <a:lnTo>
                    <a:pt x="274" y="83"/>
                  </a:lnTo>
                  <a:lnTo>
                    <a:pt x="301" y="83"/>
                  </a:lnTo>
                  <a:lnTo>
                    <a:pt x="345" y="56"/>
                  </a:lnTo>
                  <a:lnTo>
                    <a:pt x="375" y="43"/>
                  </a:lnTo>
                  <a:lnTo>
                    <a:pt x="418" y="40"/>
                  </a:lnTo>
                  <a:lnTo>
                    <a:pt x="358" y="173"/>
                  </a:lnTo>
                  <a:lnTo>
                    <a:pt x="401" y="214"/>
                  </a:lnTo>
                  <a:lnTo>
                    <a:pt x="355" y="250"/>
                  </a:lnTo>
                  <a:lnTo>
                    <a:pt x="485" y="671"/>
                  </a:lnTo>
                  <a:lnTo>
                    <a:pt x="498" y="671"/>
                  </a:lnTo>
                  <a:lnTo>
                    <a:pt x="371" y="247"/>
                  </a:lnTo>
                  <a:lnTo>
                    <a:pt x="422" y="217"/>
                  </a:lnTo>
                  <a:lnTo>
                    <a:pt x="365" y="170"/>
                  </a:lnTo>
                  <a:lnTo>
                    <a:pt x="428" y="43"/>
                  </a:lnTo>
                  <a:lnTo>
                    <a:pt x="471" y="0"/>
                  </a:lnTo>
                  <a:lnTo>
                    <a:pt x="476" y="35"/>
                  </a:lnTo>
                  <a:lnTo>
                    <a:pt x="481" y="63"/>
                  </a:lnTo>
                  <a:lnTo>
                    <a:pt x="497" y="108"/>
                  </a:lnTo>
                  <a:lnTo>
                    <a:pt x="515" y="187"/>
                  </a:lnTo>
                  <a:lnTo>
                    <a:pt x="539" y="314"/>
                  </a:lnTo>
                  <a:lnTo>
                    <a:pt x="552" y="401"/>
                  </a:lnTo>
                  <a:lnTo>
                    <a:pt x="559" y="468"/>
                  </a:lnTo>
                  <a:lnTo>
                    <a:pt x="562" y="588"/>
                  </a:lnTo>
                  <a:lnTo>
                    <a:pt x="582" y="668"/>
                  </a:lnTo>
                  <a:lnTo>
                    <a:pt x="572" y="725"/>
                  </a:lnTo>
                  <a:lnTo>
                    <a:pt x="428" y="742"/>
                  </a:lnTo>
                  <a:lnTo>
                    <a:pt x="408" y="65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6" name="Freeform 24"/>
            <p:cNvSpPr>
              <a:spLocks/>
            </p:cNvSpPr>
            <p:nvPr/>
          </p:nvSpPr>
          <p:spPr bwMode="auto">
            <a:xfrm>
              <a:off x="2745" y="2695"/>
              <a:ext cx="512" cy="708"/>
            </a:xfrm>
            <a:custGeom>
              <a:avLst/>
              <a:gdLst>
                <a:gd name="T0" fmla="*/ 20 w 512"/>
                <a:gd name="T1" fmla="*/ 605 h 708"/>
                <a:gd name="T2" fmla="*/ 67 w 512"/>
                <a:gd name="T3" fmla="*/ 438 h 708"/>
                <a:gd name="T4" fmla="*/ 77 w 512"/>
                <a:gd name="T5" fmla="*/ 341 h 708"/>
                <a:gd name="T6" fmla="*/ 90 w 512"/>
                <a:gd name="T7" fmla="*/ 250 h 708"/>
                <a:gd name="T8" fmla="*/ 93 w 512"/>
                <a:gd name="T9" fmla="*/ 184 h 708"/>
                <a:gd name="T10" fmla="*/ 117 w 512"/>
                <a:gd name="T11" fmla="*/ 108 h 708"/>
                <a:gd name="T12" fmla="*/ 130 w 512"/>
                <a:gd name="T13" fmla="*/ 57 h 708"/>
                <a:gd name="T14" fmla="*/ 129 w 512"/>
                <a:gd name="T15" fmla="*/ 0 h 708"/>
                <a:gd name="T16" fmla="*/ 138 w 512"/>
                <a:gd name="T17" fmla="*/ 12 h 708"/>
                <a:gd name="T18" fmla="*/ 164 w 512"/>
                <a:gd name="T19" fmla="*/ 61 h 708"/>
                <a:gd name="T20" fmla="*/ 200 w 512"/>
                <a:gd name="T21" fmla="*/ 113 h 708"/>
                <a:gd name="T22" fmla="*/ 234 w 512"/>
                <a:gd name="T23" fmla="*/ 164 h 708"/>
                <a:gd name="T24" fmla="*/ 187 w 512"/>
                <a:gd name="T25" fmla="*/ 220 h 708"/>
                <a:gd name="T26" fmla="*/ 244 w 512"/>
                <a:gd name="T27" fmla="*/ 267 h 708"/>
                <a:gd name="T28" fmla="*/ 207 w 512"/>
                <a:gd name="T29" fmla="*/ 384 h 708"/>
                <a:gd name="T30" fmla="*/ 164 w 512"/>
                <a:gd name="T31" fmla="*/ 474 h 708"/>
                <a:gd name="T32" fmla="*/ 93 w 512"/>
                <a:gd name="T33" fmla="*/ 625 h 708"/>
                <a:gd name="T34" fmla="*/ 117 w 512"/>
                <a:gd name="T35" fmla="*/ 625 h 708"/>
                <a:gd name="T36" fmla="*/ 137 w 512"/>
                <a:gd name="T37" fmla="*/ 564 h 708"/>
                <a:gd name="T38" fmla="*/ 220 w 512"/>
                <a:gd name="T39" fmla="*/ 371 h 708"/>
                <a:gd name="T40" fmla="*/ 261 w 512"/>
                <a:gd name="T41" fmla="*/ 284 h 708"/>
                <a:gd name="T42" fmla="*/ 257 w 512"/>
                <a:gd name="T43" fmla="*/ 260 h 708"/>
                <a:gd name="T44" fmla="*/ 194 w 512"/>
                <a:gd name="T45" fmla="*/ 224 h 708"/>
                <a:gd name="T46" fmla="*/ 251 w 512"/>
                <a:gd name="T47" fmla="*/ 184 h 708"/>
                <a:gd name="T48" fmla="*/ 230 w 512"/>
                <a:gd name="T49" fmla="*/ 137 h 708"/>
                <a:gd name="T50" fmla="*/ 174 w 512"/>
                <a:gd name="T51" fmla="*/ 63 h 708"/>
                <a:gd name="T52" fmla="*/ 150 w 512"/>
                <a:gd name="T53" fmla="*/ 19 h 708"/>
                <a:gd name="T54" fmla="*/ 174 w 512"/>
                <a:gd name="T55" fmla="*/ 34 h 708"/>
                <a:gd name="T56" fmla="*/ 193 w 512"/>
                <a:gd name="T57" fmla="*/ 41 h 708"/>
                <a:gd name="T58" fmla="*/ 217 w 512"/>
                <a:gd name="T59" fmla="*/ 60 h 708"/>
                <a:gd name="T60" fmla="*/ 241 w 512"/>
                <a:gd name="T61" fmla="*/ 77 h 708"/>
                <a:gd name="T62" fmla="*/ 254 w 512"/>
                <a:gd name="T63" fmla="*/ 87 h 708"/>
                <a:gd name="T64" fmla="*/ 304 w 512"/>
                <a:gd name="T65" fmla="*/ 93 h 708"/>
                <a:gd name="T66" fmla="*/ 344 w 512"/>
                <a:gd name="T67" fmla="*/ 103 h 708"/>
                <a:gd name="T68" fmla="*/ 368 w 512"/>
                <a:gd name="T69" fmla="*/ 127 h 708"/>
                <a:gd name="T70" fmla="*/ 388 w 512"/>
                <a:gd name="T71" fmla="*/ 147 h 708"/>
                <a:gd name="T72" fmla="*/ 351 w 512"/>
                <a:gd name="T73" fmla="*/ 194 h 708"/>
                <a:gd name="T74" fmla="*/ 341 w 512"/>
                <a:gd name="T75" fmla="*/ 214 h 708"/>
                <a:gd name="T76" fmla="*/ 374 w 512"/>
                <a:gd name="T77" fmla="*/ 184 h 708"/>
                <a:gd name="T78" fmla="*/ 391 w 512"/>
                <a:gd name="T79" fmla="*/ 174 h 708"/>
                <a:gd name="T80" fmla="*/ 391 w 512"/>
                <a:gd name="T81" fmla="*/ 190 h 708"/>
                <a:gd name="T82" fmla="*/ 405 w 512"/>
                <a:gd name="T83" fmla="*/ 220 h 708"/>
                <a:gd name="T84" fmla="*/ 401 w 512"/>
                <a:gd name="T85" fmla="*/ 254 h 708"/>
                <a:gd name="T86" fmla="*/ 405 w 512"/>
                <a:gd name="T87" fmla="*/ 284 h 708"/>
                <a:gd name="T88" fmla="*/ 415 w 512"/>
                <a:gd name="T89" fmla="*/ 331 h 708"/>
                <a:gd name="T90" fmla="*/ 421 w 512"/>
                <a:gd name="T91" fmla="*/ 367 h 708"/>
                <a:gd name="T92" fmla="*/ 418 w 512"/>
                <a:gd name="T93" fmla="*/ 391 h 708"/>
                <a:gd name="T94" fmla="*/ 428 w 512"/>
                <a:gd name="T95" fmla="*/ 401 h 708"/>
                <a:gd name="T96" fmla="*/ 438 w 512"/>
                <a:gd name="T97" fmla="*/ 421 h 708"/>
                <a:gd name="T98" fmla="*/ 435 w 512"/>
                <a:gd name="T99" fmla="*/ 438 h 708"/>
                <a:gd name="T100" fmla="*/ 451 w 512"/>
                <a:gd name="T101" fmla="*/ 458 h 708"/>
                <a:gd name="T102" fmla="*/ 441 w 512"/>
                <a:gd name="T103" fmla="*/ 484 h 708"/>
                <a:gd name="T104" fmla="*/ 448 w 512"/>
                <a:gd name="T105" fmla="*/ 508 h 708"/>
                <a:gd name="T106" fmla="*/ 471 w 512"/>
                <a:gd name="T107" fmla="*/ 538 h 708"/>
                <a:gd name="T108" fmla="*/ 485 w 512"/>
                <a:gd name="T109" fmla="*/ 591 h 708"/>
                <a:gd name="T110" fmla="*/ 485 w 512"/>
                <a:gd name="T111" fmla="*/ 641 h 708"/>
                <a:gd name="T112" fmla="*/ 508 w 512"/>
                <a:gd name="T113" fmla="*/ 661 h 708"/>
                <a:gd name="T114" fmla="*/ 512 w 512"/>
                <a:gd name="T115" fmla="*/ 708 h 708"/>
                <a:gd name="T116" fmla="*/ 0 w 512"/>
                <a:gd name="T117" fmla="*/ 698 h 708"/>
                <a:gd name="T118" fmla="*/ 20 w 512"/>
                <a:gd name="T119" fmla="*/ 605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2" h="708">
                  <a:moveTo>
                    <a:pt x="20" y="605"/>
                  </a:moveTo>
                  <a:lnTo>
                    <a:pt x="67" y="438"/>
                  </a:lnTo>
                  <a:lnTo>
                    <a:pt x="77" y="341"/>
                  </a:lnTo>
                  <a:lnTo>
                    <a:pt x="90" y="250"/>
                  </a:lnTo>
                  <a:lnTo>
                    <a:pt x="93" y="184"/>
                  </a:lnTo>
                  <a:lnTo>
                    <a:pt x="117" y="108"/>
                  </a:lnTo>
                  <a:lnTo>
                    <a:pt x="130" y="57"/>
                  </a:lnTo>
                  <a:lnTo>
                    <a:pt x="129" y="0"/>
                  </a:lnTo>
                  <a:lnTo>
                    <a:pt x="138" y="12"/>
                  </a:lnTo>
                  <a:lnTo>
                    <a:pt x="164" y="61"/>
                  </a:lnTo>
                  <a:lnTo>
                    <a:pt x="200" y="113"/>
                  </a:lnTo>
                  <a:lnTo>
                    <a:pt x="234" y="164"/>
                  </a:lnTo>
                  <a:lnTo>
                    <a:pt x="187" y="220"/>
                  </a:lnTo>
                  <a:lnTo>
                    <a:pt x="244" y="267"/>
                  </a:lnTo>
                  <a:lnTo>
                    <a:pt x="207" y="384"/>
                  </a:lnTo>
                  <a:lnTo>
                    <a:pt x="164" y="474"/>
                  </a:lnTo>
                  <a:lnTo>
                    <a:pt x="93" y="625"/>
                  </a:lnTo>
                  <a:lnTo>
                    <a:pt x="117" y="625"/>
                  </a:lnTo>
                  <a:lnTo>
                    <a:pt x="137" y="564"/>
                  </a:lnTo>
                  <a:lnTo>
                    <a:pt x="220" y="371"/>
                  </a:lnTo>
                  <a:lnTo>
                    <a:pt x="261" y="284"/>
                  </a:lnTo>
                  <a:lnTo>
                    <a:pt x="257" y="260"/>
                  </a:lnTo>
                  <a:lnTo>
                    <a:pt x="194" y="224"/>
                  </a:lnTo>
                  <a:lnTo>
                    <a:pt x="251" y="184"/>
                  </a:lnTo>
                  <a:lnTo>
                    <a:pt x="230" y="137"/>
                  </a:lnTo>
                  <a:lnTo>
                    <a:pt x="174" y="63"/>
                  </a:lnTo>
                  <a:lnTo>
                    <a:pt x="150" y="19"/>
                  </a:lnTo>
                  <a:lnTo>
                    <a:pt x="174" y="34"/>
                  </a:lnTo>
                  <a:lnTo>
                    <a:pt x="193" y="41"/>
                  </a:lnTo>
                  <a:lnTo>
                    <a:pt x="217" y="60"/>
                  </a:lnTo>
                  <a:lnTo>
                    <a:pt x="241" y="77"/>
                  </a:lnTo>
                  <a:lnTo>
                    <a:pt x="254" y="87"/>
                  </a:lnTo>
                  <a:lnTo>
                    <a:pt x="304" y="93"/>
                  </a:lnTo>
                  <a:lnTo>
                    <a:pt x="344" y="103"/>
                  </a:lnTo>
                  <a:lnTo>
                    <a:pt x="368" y="127"/>
                  </a:lnTo>
                  <a:lnTo>
                    <a:pt x="388" y="147"/>
                  </a:lnTo>
                  <a:lnTo>
                    <a:pt x="351" y="194"/>
                  </a:lnTo>
                  <a:lnTo>
                    <a:pt x="341" y="214"/>
                  </a:lnTo>
                  <a:lnTo>
                    <a:pt x="374" y="184"/>
                  </a:lnTo>
                  <a:lnTo>
                    <a:pt x="391" y="174"/>
                  </a:lnTo>
                  <a:lnTo>
                    <a:pt x="391" y="190"/>
                  </a:lnTo>
                  <a:lnTo>
                    <a:pt x="405" y="220"/>
                  </a:lnTo>
                  <a:lnTo>
                    <a:pt x="401" y="254"/>
                  </a:lnTo>
                  <a:lnTo>
                    <a:pt x="405" y="284"/>
                  </a:lnTo>
                  <a:lnTo>
                    <a:pt x="415" y="331"/>
                  </a:lnTo>
                  <a:lnTo>
                    <a:pt x="421" y="367"/>
                  </a:lnTo>
                  <a:lnTo>
                    <a:pt x="418" y="391"/>
                  </a:lnTo>
                  <a:lnTo>
                    <a:pt x="428" y="401"/>
                  </a:lnTo>
                  <a:lnTo>
                    <a:pt x="438" y="421"/>
                  </a:lnTo>
                  <a:lnTo>
                    <a:pt x="435" y="438"/>
                  </a:lnTo>
                  <a:lnTo>
                    <a:pt x="451" y="458"/>
                  </a:lnTo>
                  <a:lnTo>
                    <a:pt x="441" y="484"/>
                  </a:lnTo>
                  <a:lnTo>
                    <a:pt x="448" y="508"/>
                  </a:lnTo>
                  <a:lnTo>
                    <a:pt x="471" y="538"/>
                  </a:lnTo>
                  <a:lnTo>
                    <a:pt x="485" y="591"/>
                  </a:lnTo>
                  <a:lnTo>
                    <a:pt x="485" y="641"/>
                  </a:lnTo>
                  <a:lnTo>
                    <a:pt x="508" y="661"/>
                  </a:lnTo>
                  <a:lnTo>
                    <a:pt x="512" y="708"/>
                  </a:lnTo>
                  <a:lnTo>
                    <a:pt x="0" y="698"/>
                  </a:lnTo>
                  <a:lnTo>
                    <a:pt x="20" y="605"/>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7" name="Freeform 25"/>
            <p:cNvSpPr>
              <a:spLocks/>
            </p:cNvSpPr>
            <p:nvPr/>
          </p:nvSpPr>
          <p:spPr bwMode="auto">
            <a:xfrm>
              <a:off x="2307" y="2875"/>
              <a:ext cx="183" cy="411"/>
            </a:xfrm>
            <a:custGeom>
              <a:avLst/>
              <a:gdLst>
                <a:gd name="T0" fmla="*/ 93 w 183"/>
                <a:gd name="T1" fmla="*/ 0 h 411"/>
                <a:gd name="T2" fmla="*/ 96 w 183"/>
                <a:gd name="T3" fmla="*/ 50 h 411"/>
                <a:gd name="T4" fmla="*/ 120 w 183"/>
                <a:gd name="T5" fmla="*/ 77 h 411"/>
                <a:gd name="T6" fmla="*/ 120 w 183"/>
                <a:gd name="T7" fmla="*/ 164 h 411"/>
                <a:gd name="T8" fmla="*/ 110 w 183"/>
                <a:gd name="T9" fmla="*/ 224 h 411"/>
                <a:gd name="T10" fmla="*/ 113 w 183"/>
                <a:gd name="T11" fmla="*/ 271 h 411"/>
                <a:gd name="T12" fmla="*/ 120 w 183"/>
                <a:gd name="T13" fmla="*/ 284 h 411"/>
                <a:gd name="T14" fmla="*/ 96 w 183"/>
                <a:gd name="T15" fmla="*/ 359 h 411"/>
                <a:gd name="T16" fmla="*/ 117 w 183"/>
                <a:gd name="T17" fmla="*/ 380 h 411"/>
                <a:gd name="T18" fmla="*/ 140 w 183"/>
                <a:gd name="T19" fmla="*/ 391 h 411"/>
                <a:gd name="T20" fmla="*/ 183 w 183"/>
                <a:gd name="T21" fmla="*/ 411 h 411"/>
                <a:gd name="T22" fmla="*/ 123 w 183"/>
                <a:gd name="T23" fmla="*/ 401 h 411"/>
                <a:gd name="T24" fmla="*/ 83 w 183"/>
                <a:gd name="T25" fmla="*/ 370 h 411"/>
                <a:gd name="T26" fmla="*/ 0 w 183"/>
                <a:gd name="T27" fmla="*/ 370 h 411"/>
                <a:gd name="T28" fmla="*/ 86 w 183"/>
                <a:gd name="T29" fmla="*/ 353 h 411"/>
                <a:gd name="T30" fmla="*/ 110 w 183"/>
                <a:gd name="T31" fmla="*/ 284 h 411"/>
                <a:gd name="T32" fmla="*/ 63 w 183"/>
                <a:gd name="T33" fmla="*/ 284 h 411"/>
                <a:gd name="T34" fmla="*/ 110 w 183"/>
                <a:gd name="T35" fmla="*/ 278 h 411"/>
                <a:gd name="T36" fmla="*/ 103 w 183"/>
                <a:gd name="T37" fmla="*/ 224 h 411"/>
                <a:gd name="T38" fmla="*/ 76 w 183"/>
                <a:gd name="T39" fmla="*/ 201 h 411"/>
                <a:gd name="T40" fmla="*/ 46 w 183"/>
                <a:gd name="T41" fmla="*/ 164 h 411"/>
                <a:gd name="T42" fmla="*/ 16 w 183"/>
                <a:gd name="T43" fmla="*/ 131 h 411"/>
                <a:gd name="T44" fmla="*/ 59 w 183"/>
                <a:gd name="T45" fmla="*/ 174 h 411"/>
                <a:gd name="T46" fmla="*/ 103 w 183"/>
                <a:gd name="T47" fmla="*/ 197 h 411"/>
                <a:gd name="T48" fmla="*/ 110 w 183"/>
                <a:gd name="T49" fmla="*/ 154 h 411"/>
                <a:gd name="T50" fmla="*/ 69 w 183"/>
                <a:gd name="T51" fmla="*/ 134 h 411"/>
                <a:gd name="T52" fmla="*/ 46 w 183"/>
                <a:gd name="T53" fmla="*/ 94 h 411"/>
                <a:gd name="T54" fmla="*/ 33 w 183"/>
                <a:gd name="T55" fmla="*/ 44 h 411"/>
                <a:gd name="T56" fmla="*/ 63 w 183"/>
                <a:gd name="T57" fmla="*/ 94 h 411"/>
                <a:gd name="T58" fmla="*/ 103 w 183"/>
                <a:gd name="T59" fmla="*/ 144 h 411"/>
                <a:gd name="T60" fmla="*/ 110 w 183"/>
                <a:gd name="T61" fmla="*/ 124 h 411"/>
                <a:gd name="T62" fmla="*/ 93 w 183"/>
                <a:gd name="T63" fmla="*/ 70 h 411"/>
                <a:gd name="T64" fmla="*/ 93 w 183"/>
                <a:gd name="T65"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411">
                  <a:moveTo>
                    <a:pt x="93" y="0"/>
                  </a:moveTo>
                  <a:lnTo>
                    <a:pt x="96" y="50"/>
                  </a:lnTo>
                  <a:lnTo>
                    <a:pt x="120" y="77"/>
                  </a:lnTo>
                  <a:lnTo>
                    <a:pt x="120" y="164"/>
                  </a:lnTo>
                  <a:lnTo>
                    <a:pt x="110" y="224"/>
                  </a:lnTo>
                  <a:lnTo>
                    <a:pt x="113" y="271"/>
                  </a:lnTo>
                  <a:lnTo>
                    <a:pt x="120" y="284"/>
                  </a:lnTo>
                  <a:lnTo>
                    <a:pt x="96" y="359"/>
                  </a:lnTo>
                  <a:lnTo>
                    <a:pt x="117" y="380"/>
                  </a:lnTo>
                  <a:lnTo>
                    <a:pt x="140" y="391"/>
                  </a:lnTo>
                  <a:lnTo>
                    <a:pt x="183" y="411"/>
                  </a:lnTo>
                  <a:lnTo>
                    <a:pt x="123" y="401"/>
                  </a:lnTo>
                  <a:lnTo>
                    <a:pt x="83" y="370"/>
                  </a:lnTo>
                  <a:lnTo>
                    <a:pt x="0" y="370"/>
                  </a:lnTo>
                  <a:lnTo>
                    <a:pt x="86" y="353"/>
                  </a:lnTo>
                  <a:lnTo>
                    <a:pt x="110" y="284"/>
                  </a:lnTo>
                  <a:lnTo>
                    <a:pt x="63" y="284"/>
                  </a:lnTo>
                  <a:lnTo>
                    <a:pt x="110" y="278"/>
                  </a:lnTo>
                  <a:lnTo>
                    <a:pt x="103" y="224"/>
                  </a:lnTo>
                  <a:lnTo>
                    <a:pt x="76" y="201"/>
                  </a:lnTo>
                  <a:lnTo>
                    <a:pt x="46" y="164"/>
                  </a:lnTo>
                  <a:lnTo>
                    <a:pt x="16" y="131"/>
                  </a:lnTo>
                  <a:lnTo>
                    <a:pt x="59" y="174"/>
                  </a:lnTo>
                  <a:lnTo>
                    <a:pt x="103" y="197"/>
                  </a:lnTo>
                  <a:lnTo>
                    <a:pt x="110" y="154"/>
                  </a:lnTo>
                  <a:lnTo>
                    <a:pt x="69" y="134"/>
                  </a:lnTo>
                  <a:lnTo>
                    <a:pt x="46" y="94"/>
                  </a:lnTo>
                  <a:lnTo>
                    <a:pt x="33" y="44"/>
                  </a:lnTo>
                  <a:lnTo>
                    <a:pt x="63" y="94"/>
                  </a:lnTo>
                  <a:lnTo>
                    <a:pt x="103" y="144"/>
                  </a:lnTo>
                  <a:lnTo>
                    <a:pt x="110" y="124"/>
                  </a:lnTo>
                  <a:lnTo>
                    <a:pt x="93" y="70"/>
                  </a:lnTo>
                  <a:lnTo>
                    <a:pt x="93"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8" name="Freeform 26"/>
            <p:cNvSpPr>
              <a:spLocks/>
            </p:cNvSpPr>
            <p:nvPr/>
          </p:nvSpPr>
          <p:spPr bwMode="auto">
            <a:xfrm>
              <a:off x="2865" y="2939"/>
              <a:ext cx="325" cy="427"/>
            </a:xfrm>
            <a:custGeom>
              <a:avLst/>
              <a:gdLst>
                <a:gd name="T0" fmla="*/ 211 w 325"/>
                <a:gd name="T1" fmla="*/ 0 h 427"/>
                <a:gd name="T2" fmla="*/ 191 w 325"/>
                <a:gd name="T3" fmla="*/ 50 h 427"/>
                <a:gd name="T4" fmla="*/ 191 w 325"/>
                <a:gd name="T5" fmla="*/ 67 h 427"/>
                <a:gd name="T6" fmla="*/ 174 w 325"/>
                <a:gd name="T7" fmla="*/ 120 h 427"/>
                <a:gd name="T8" fmla="*/ 174 w 325"/>
                <a:gd name="T9" fmla="*/ 147 h 427"/>
                <a:gd name="T10" fmla="*/ 167 w 325"/>
                <a:gd name="T11" fmla="*/ 200 h 427"/>
                <a:gd name="T12" fmla="*/ 174 w 325"/>
                <a:gd name="T13" fmla="*/ 237 h 427"/>
                <a:gd name="T14" fmla="*/ 164 w 325"/>
                <a:gd name="T15" fmla="*/ 260 h 427"/>
                <a:gd name="T16" fmla="*/ 161 w 325"/>
                <a:gd name="T17" fmla="*/ 307 h 427"/>
                <a:gd name="T18" fmla="*/ 157 w 325"/>
                <a:gd name="T19" fmla="*/ 374 h 427"/>
                <a:gd name="T20" fmla="*/ 97 w 325"/>
                <a:gd name="T21" fmla="*/ 377 h 427"/>
                <a:gd name="T22" fmla="*/ 47 w 325"/>
                <a:gd name="T23" fmla="*/ 387 h 427"/>
                <a:gd name="T24" fmla="*/ 0 w 325"/>
                <a:gd name="T25" fmla="*/ 401 h 427"/>
                <a:gd name="T26" fmla="*/ 0 w 325"/>
                <a:gd name="T27" fmla="*/ 411 h 427"/>
                <a:gd name="T28" fmla="*/ 50 w 325"/>
                <a:gd name="T29" fmla="*/ 401 h 427"/>
                <a:gd name="T30" fmla="*/ 131 w 325"/>
                <a:gd name="T31" fmla="*/ 387 h 427"/>
                <a:gd name="T32" fmla="*/ 187 w 325"/>
                <a:gd name="T33" fmla="*/ 384 h 427"/>
                <a:gd name="T34" fmla="*/ 254 w 325"/>
                <a:gd name="T35" fmla="*/ 391 h 427"/>
                <a:gd name="T36" fmla="*/ 295 w 325"/>
                <a:gd name="T37" fmla="*/ 414 h 427"/>
                <a:gd name="T38" fmla="*/ 325 w 325"/>
                <a:gd name="T39" fmla="*/ 427 h 427"/>
                <a:gd name="T40" fmla="*/ 305 w 325"/>
                <a:gd name="T41" fmla="*/ 407 h 427"/>
                <a:gd name="T42" fmla="*/ 271 w 325"/>
                <a:gd name="T43" fmla="*/ 381 h 427"/>
                <a:gd name="T44" fmla="*/ 224 w 325"/>
                <a:gd name="T45" fmla="*/ 371 h 427"/>
                <a:gd name="T46" fmla="*/ 177 w 325"/>
                <a:gd name="T47" fmla="*/ 371 h 427"/>
                <a:gd name="T48" fmla="*/ 167 w 325"/>
                <a:gd name="T49" fmla="*/ 351 h 427"/>
                <a:gd name="T50" fmla="*/ 171 w 325"/>
                <a:gd name="T51" fmla="*/ 287 h 427"/>
                <a:gd name="T52" fmla="*/ 234 w 325"/>
                <a:gd name="T53" fmla="*/ 284 h 427"/>
                <a:gd name="T54" fmla="*/ 285 w 325"/>
                <a:gd name="T55" fmla="*/ 267 h 427"/>
                <a:gd name="T56" fmla="*/ 305 w 325"/>
                <a:gd name="T57" fmla="*/ 234 h 427"/>
                <a:gd name="T58" fmla="*/ 274 w 325"/>
                <a:gd name="T59" fmla="*/ 257 h 427"/>
                <a:gd name="T60" fmla="*/ 251 w 325"/>
                <a:gd name="T61" fmla="*/ 274 h 427"/>
                <a:gd name="T62" fmla="*/ 177 w 325"/>
                <a:gd name="T63" fmla="*/ 274 h 427"/>
                <a:gd name="T64" fmla="*/ 184 w 325"/>
                <a:gd name="T65" fmla="*/ 244 h 427"/>
                <a:gd name="T66" fmla="*/ 191 w 325"/>
                <a:gd name="T67" fmla="*/ 234 h 427"/>
                <a:gd name="T68" fmla="*/ 181 w 325"/>
                <a:gd name="T69" fmla="*/ 187 h 427"/>
                <a:gd name="T70" fmla="*/ 187 w 325"/>
                <a:gd name="T71" fmla="*/ 157 h 427"/>
                <a:gd name="T72" fmla="*/ 211 w 325"/>
                <a:gd name="T73" fmla="*/ 180 h 427"/>
                <a:gd name="T74" fmla="*/ 241 w 325"/>
                <a:gd name="T75" fmla="*/ 190 h 427"/>
                <a:gd name="T76" fmla="*/ 301 w 325"/>
                <a:gd name="T77" fmla="*/ 190 h 427"/>
                <a:gd name="T78" fmla="*/ 248 w 325"/>
                <a:gd name="T79" fmla="*/ 180 h 427"/>
                <a:gd name="T80" fmla="*/ 204 w 325"/>
                <a:gd name="T81" fmla="*/ 170 h 427"/>
                <a:gd name="T82" fmla="*/ 191 w 325"/>
                <a:gd name="T83" fmla="*/ 157 h 427"/>
                <a:gd name="T84" fmla="*/ 191 w 325"/>
                <a:gd name="T85" fmla="*/ 117 h 427"/>
                <a:gd name="T86" fmla="*/ 201 w 325"/>
                <a:gd name="T87" fmla="*/ 87 h 427"/>
                <a:gd name="T88" fmla="*/ 211 w 325"/>
                <a:gd name="T89"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5" h="427">
                  <a:moveTo>
                    <a:pt x="211" y="0"/>
                  </a:moveTo>
                  <a:lnTo>
                    <a:pt x="191" y="50"/>
                  </a:lnTo>
                  <a:lnTo>
                    <a:pt x="191" y="67"/>
                  </a:lnTo>
                  <a:lnTo>
                    <a:pt x="174" y="120"/>
                  </a:lnTo>
                  <a:lnTo>
                    <a:pt x="174" y="147"/>
                  </a:lnTo>
                  <a:lnTo>
                    <a:pt x="167" y="200"/>
                  </a:lnTo>
                  <a:lnTo>
                    <a:pt x="174" y="237"/>
                  </a:lnTo>
                  <a:lnTo>
                    <a:pt x="164" y="260"/>
                  </a:lnTo>
                  <a:lnTo>
                    <a:pt x="161" y="307"/>
                  </a:lnTo>
                  <a:lnTo>
                    <a:pt x="157" y="374"/>
                  </a:lnTo>
                  <a:lnTo>
                    <a:pt x="97" y="377"/>
                  </a:lnTo>
                  <a:lnTo>
                    <a:pt x="47" y="387"/>
                  </a:lnTo>
                  <a:lnTo>
                    <a:pt x="0" y="401"/>
                  </a:lnTo>
                  <a:lnTo>
                    <a:pt x="0" y="411"/>
                  </a:lnTo>
                  <a:lnTo>
                    <a:pt x="50" y="401"/>
                  </a:lnTo>
                  <a:lnTo>
                    <a:pt x="131" y="387"/>
                  </a:lnTo>
                  <a:lnTo>
                    <a:pt x="187" y="384"/>
                  </a:lnTo>
                  <a:lnTo>
                    <a:pt x="254" y="391"/>
                  </a:lnTo>
                  <a:lnTo>
                    <a:pt x="295" y="414"/>
                  </a:lnTo>
                  <a:lnTo>
                    <a:pt x="325" y="427"/>
                  </a:lnTo>
                  <a:lnTo>
                    <a:pt x="305" y="407"/>
                  </a:lnTo>
                  <a:lnTo>
                    <a:pt x="271" y="381"/>
                  </a:lnTo>
                  <a:lnTo>
                    <a:pt x="224" y="371"/>
                  </a:lnTo>
                  <a:lnTo>
                    <a:pt x="177" y="371"/>
                  </a:lnTo>
                  <a:lnTo>
                    <a:pt x="167" y="351"/>
                  </a:lnTo>
                  <a:lnTo>
                    <a:pt x="171" y="287"/>
                  </a:lnTo>
                  <a:lnTo>
                    <a:pt x="234" y="284"/>
                  </a:lnTo>
                  <a:lnTo>
                    <a:pt x="285" y="267"/>
                  </a:lnTo>
                  <a:lnTo>
                    <a:pt x="305" y="234"/>
                  </a:lnTo>
                  <a:lnTo>
                    <a:pt x="274" y="257"/>
                  </a:lnTo>
                  <a:lnTo>
                    <a:pt x="251" y="274"/>
                  </a:lnTo>
                  <a:lnTo>
                    <a:pt x="177" y="274"/>
                  </a:lnTo>
                  <a:lnTo>
                    <a:pt x="184" y="244"/>
                  </a:lnTo>
                  <a:lnTo>
                    <a:pt x="191" y="234"/>
                  </a:lnTo>
                  <a:lnTo>
                    <a:pt x="181" y="187"/>
                  </a:lnTo>
                  <a:lnTo>
                    <a:pt x="187" y="157"/>
                  </a:lnTo>
                  <a:lnTo>
                    <a:pt x="211" y="180"/>
                  </a:lnTo>
                  <a:lnTo>
                    <a:pt x="241" y="190"/>
                  </a:lnTo>
                  <a:lnTo>
                    <a:pt x="301" y="190"/>
                  </a:lnTo>
                  <a:lnTo>
                    <a:pt x="248" y="180"/>
                  </a:lnTo>
                  <a:lnTo>
                    <a:pt x="204" y="170"/>
                  </a:lnTo>
                  <a:lnTo>
                    <a:pt x="191" y="157"/>
                  </a:lnTo>
                  <a:lnTo>
                    <a:pt x="191" y="117"/>
                  </a:lnTo>
                  <a:lnTo>
                    <a:pt x="201" y="87"/>
                  </a:lnTo>
                  <a:lnTo>
                    <a:pt x="211" y="0"/>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79" name="Freeform 27"/>
            <p:cNvSpPr>
              <a:spLocks/>
            </p:cNvSpPr>
            <p:nvPr/>
          </p:nvSpPr>
          <p:spPr bwMode="auto">
            <a:xfrm>
              <a:off x="2621" y="2642"/>
              <a:ext cx="246" cy="668"/>
            </a:xfrm>
            <a:custGeom>
              <a:avLst/>
              <a:gdLst>
                <a:gd name="T0" fmla="*/ 8 w 246"/>
                <a:gd name="T1" fmla="*/ 71 h 668"/>
                <a:gd name="T2" fmla="*/ 0 w 246"/>
                <a:gd name="T3" fmla="*/ 28 h 668"/>
                <a:gd name="T4" fmla="*/ 4 w 246"/>
                <a:gd name="T5" fmla="*/ 0 h 668"/>
                <a:gd name="T6" fmla="*/ 244 w 246"/>
                <a:gd name="T7" fmla="*/ 29 h 668"/>
                <a:gd name="T8" fmla="*/ 246 w 246"/>
                <a:gd name="T9" fmla="*/ 71 h 668"/>
                <a:gd name="T10" fmla="*/ 245 w 246"/>
                <a:gd name="T11" fmla="*/ 88 h 668"/>
                <a:gd name="T12" fmla="*/ 205 w 246"/>
                <a:gd name="T13" fmla="*/ 243 h 668"/>
                <a:gd name="T14" fmla="*/ 178 w 246"/>
                <a:gd name="T15" fmla="*/ 480 h 668"/>
                <a:gd name="T16" fmla="*/ 143 w 246"/>
                <a:gd name="T17" fmla="*/ 664 h 668"/>
                <a:gd name="T18" fmla="*/ 96 w 246"/>
                <a:gd name="T19" fmla="*/ 668 h 668"/>
                <a:gd name="T20" fmla="*/ 95 w 246"/>
                <a:gd name="T21" fmla="*/ 561 h 668"/>
                <a:gd name="T22" fmla="*/ 86 w 246"/>
                <a:gd name="T23" fmla="*/ 430 h 668"/>
                <a:gd name="T24" fmla="*/ 59 w 246"/>
                <a:gd name="T25" fmla="*/ 290 h 668"/>
                <a:gd name="T26" fmla="*/ 25 w 246"/>
                <a:gd name="T27" fmla="*/ 123 h 668"/>
                <a:gd name="T28" fmla="*/ 8 w 246"/>
                <a:gd name="T29" fmla="*/ 71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668">
                  <a:moveTo>
                    <a:pt x="8" y="71"/>
                  </a:moveTo>
                  <a:lnTo>
                    <a:pt x="0" y="28"/>
                  </a:lnTo>
                  <a:lnTo>
                    <a:pt x="4" y="0"/>
                  </a:lnTo>
                  <a:lnTo>
                    <a:pt x="244" y="29"/>
                  </a:lnTo>
                  <a:lnTo>
                    <a:pt x="246" y="71"/>
                  </a:lnTo>
                  <a:lnTo>
                    <a:pt x="245" y="88"/>
                  </a:lnTo>
                  <a:lnTo>
                    <a:pt x="205" y="243"/>
                  </a:lnTo>
                  <a:lnTo>
                    <a:pt x="178" y="480"/>
                  </a:lnTo>
                  <a:lnTo>
                    <a:pt x="143" y="664"/>
                  </a:lnTo>
                  <a:lnTo>
                    <a:pt x="96" y="668"/>
                  </a:lnTo>
                  <a:lnTo>
                    <a:pt x="95" y="561"/>
                  </a:lnTo>
                  <a:lnTo>
                    <a:pt x="86" y="430"/>
                  </a:lnTo>
                  <a:lnTo>
                    <a:pt x="59" y="290"/>
                  </a:lnTo>
                  <a:lnTo>
                    <a:pt x="25" y="123"/>
                  </a:lnTo>
                  <a:lnTo>
                    <a:pt x="8" y="71"/>
                  </a:lnTo>
                  <a:close/>
                </a:path>
              </a:pathLst>
            </a:custGeom>
            <a:solidFill>
              <a:srgbClr val="C0C0C0"/>
            </a:solidFill>
            <a:ln w="14288">
              <a:solidFill>
                <a:srgbClr val="000000"/>
              </a:solidFill>
              <a:prstDash val="solid"/>
              <a:round/>
              <a:headEnd/>
              <a:tailEnd/>
            </a:ln>
          </p:spPr>
          <p:txBody>
            <a:bodyPr/>
            <a:lstStyle/>
            <a:p>
              <a:endParaRPr lang="en-US"/>
            </a:p>
          </p:txBody>
        </p:sp>
        <p:sp>
          <p:nvSpPr>
            <p:cNvPr id="305180" name="Freeform 28"/>
            <p:cNvSpPr>
              <a:spLocks/>
            </p:cNvSpPr>
            <p:nvPr/>
          </p:nvSpPr>
          <p:spPr bwMode="auto">
            <a:xfrm>
              <a:off x="2700" y="2818"/>
              <a:ext cx="98" cy="470"/>
            </a:xfrm>
            <a:custGeom>
              <a:avLst/>
              <a:gdLst>
                <a:gd name="T0" fmla="*/ 27 w 98"/>
                <a:gd name="T1" fmla="*/ 0 h 470"/>
                <a:gd name="T2" fmla="*/ 2 w 98"/>
                <a:gd name="T3" fmla="*/ 37 h 470"/>
                <a:gd name="T4" fmla="*/ 30 w 98"/>
                <a:gd name="T5" fmla="*/ 81 h 470"/>
                <a:gd name="T6" fmla="*/ 30 w 98"/>
                <a:gd name="T7" fmla="*/ 96 h 470"/>
                <a:gd name="T8" fmla="*/ 0 w 98"/>
                <a:gd name="T9" fmla="*/ 190 h 470"/>
                <a:gd name="T10" fmla="*/ 10 w 98"/>
                <a:gd name="T11" fmla="*/ 270 h 470"/>
                <a:gd name="T12" fmla="*/ 20 w 98"/>
                <a:gd name="T13" fmla="*/ 395 h 470"/>
                <a:gd name="T14" fmla="*/ 17 w 98"/>
                <a:gd name="T15" fmla="*/ 470 h 470"/>
                <a:gd name="T16" fmla="*/ 65 w 98"/>
                <a:gd name="T17" fmla="*/ 466 h 470"/>
                <a:gd name="T18" fmla="*/ 97 w 98"/>
                <a:gd name="T19" fmla="*/ 322 h 470"/>
                <a:gd name="T20" fmla="*/ 98 w 98"/>
                <a:gd name="T21" fmla="*/ 219 h 470"/>
                <a:gd name="T22" fmla="*/ 93 w 98"/>
                <a:gd name="T23" fmla="*/ 170 h 470"/>
                <a:gd name="T24" fmla="*/ 74 w 98"/>
                <a:gd name="T25" fmla="*/ 121 h 470"/>
                <a:gd name="T26" fmla="*/ 72 w 98"/>
                <a:gd name="T27" fmla="*/ 104 h 470"/>
                <a:gd name="T28" fmla="*/ 77 w 98"/>
                <a:gd name="T29" fmla="*/ 71 h 470"/>
                <a:gd name="T30" fmla="*/ 97 w 98"/>
                <a:gd name="T31" fmla="*/ 51 h 470"/>
                <a:gd name="T32" fmla="*/ 62 w 98"/>
                <a:gd name="T33" fmla="*/ 4 h 470"/>
                <a:gd name="T34" fmla="*/ 27 w 98"/>
                <a:gd name="T35"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470">
                  <a:moveTo>
                    <a:pt x="27" y="0"/>
                  </a:moveTo>
                  <a:lnTo>
                    <a:pt x="2" y="37"/>
                  </a:lnTo>
                  <a:lnTo>
                    <a:pt x="30" y="81"/>
                  </a:lnTo>
                  <a:lnTo>
                    <a:pt x="30" y="96"/>
                  </a:lnTo>
                  <a:lnTo>
                    <a:pt x="0" y="190"/>
                  </a:lnTo>
                  <a:lnTo>
                    <a:pt x="10" y="270"/>
                  </a:lnTo>
                  <a:lnTo>
                    <a:pt x="20" y="395"/>
                  </a:lnTo>
                  <a:lnTo>
                    <a:pt x="17" y="470"/>
                  </a:lnTo>
                  <a:lnTo>
                    <a:pt x="65" y="466"/>
                  </a:lnTo>
                  <a:lnTo>
                    <a:pt x="97" y="322"/>
                  </a:lnTo>
                  <a:lnTo>
                    <a:pt x="98" y="219"/>
                  </a:lnTo>
                  <a:lnTo>
                    <a:pt x="93" y="170"/>
                  </a:lnTo>
                  <a:lnTo>
                    <a:pt x="74" y="121"/>
                  </a:lnTo>
                  <a:lnTo>
                    <a:pt x="72" y="104"/>
                  </a:lnTo>
                  <a:lnTo>
                    <a:pt x="77" y="71"/>
                  </a:lnTo>
                  <a:lnTo>
                    <a:pt x="97" y="51"/>
                  </a:lnTo>
                  <a:lnTo>
                    <a:pt x="62" y="4"/>
                  </a:lnTo>
                  <a:lnTo>
                    <a:pt x="27" y="0"/>
                  </a:lnTo>
                  <a:close/>
                </a:path>
              </a:pathLst>
            </a:custGeom>
            <a:solidFill>
              <a:srgbClr val="800000"/>
            </a:solidFill>
            <a:ln w="14288">
              <a:solidFill>
                <a:srgbClr val="000000"/>
              </a:solidFill>
              <a:prstDash val="solid"/>
              <a:round/>
              <a:headEnd/>
              <a:tailEnd/>
            </a:ln>
          </p:spPr>
          <p:txBody>
            <a:bodyPr/>
            <a:lstStyle/>
            <a:p>
              <a:endParaRPr lang="en-US"/>
            </a:p>
          </p:txBody>
        </p:sp>
        <p:sp>
          <p:nvSpPr>
            <p:cNvPr id="305181" name="Freeform 29"/>
            <p:cNvSpPr>
              <a:spLocks/>
            </p:cNvSpPr>
            <p:nvPr/>
          </p:nvSpPr>
          <p:spPr bwMode="auto">
            <a:xfrm>
              <a:off x="2756" y="2718"/>
              <a:ext cx="101" cy="167"/>
            </a:xfrm>
            <a:custGeom>
              <a:avLst/>
              <a:gdLst>
                <a:gd name="T0" fmla="*/ 101 w 101"/>
                <a:gd name="T1" fmla="*/ 0 h 167"/>
                <a:gd name="T2" fmla="*/ 81 w 101"/>
                <a:gd name="T3" fmla="*/ 29 h 167"/>
                <a:gd name="T4" fmla="*/ 49 w 101"/>
                <a:gd name="T5" fmla="*/ 61 h 167"/>
                <a:gd name="T6" fmla="*/ 24 w 101"/>
                <a:gd name="T7" fmla="*/ 85 h 167"/>
                <a:gd name="T8" fmla="*/ 0 w 101"/>
                <a:gd name="T9" fmla="*/ 91 h 167"/>
                <a:gd name="T10" fmla="*/ 15 w 101"/>
                <a:gd name="T11" fmla="*/ 99 h 167"/>
                <a:gd name="T12" fmla="*/ 35 w 101"/>
                <a:gd name="T13" fmla="*/ 124 h 167"/>
                <a:gd name="T14" fmla="*/ 45 w 101"/>
                <a:gd name="T15" fmla="*/ 141 h 167"/>
                <a:gd name="T16" fmla="*/ 49 w 101"/>
                <a:gd name="T17" fmla="*/ 161 h 167"/>
                <a:gd name="T18" fmla="*/ 48 w 101"/>
                <a:gd name="T19" fmla="*/ 167 h 167"/>
                <a:gd name="T20" fmla="*/ 59 w 101"/>
                <a:gd name="T21" fmla="*/ 156 h 167"/>
                <a:gd name="T22" fmla="*/ 69 w 101"/>
                <a:gd name="T23" fmla="*/ 135 h 167"/>
                <a:gd name="T24" fmla="*/ 79 w 101"/>
                <a:gd name="T25" fmla="*/ 86 h 167"/>
                <a:gd name="T26" fmla="*/ 92 w 101"/>
                <a:gd name="T27" fmla="*/ 41 h 167"/>
                <a:gd name="T28" fmla="*/ 101 w 101"/>
                <a:gd name="T29" fmla="*/ 16 h 167"/>
                <a:gd name="T30" fmla="*/ 101 w 101"/>
                <a:gd name="T3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67">
                  <a:moveTo>
                    <a:pt x="101" y="0"/>
                  </a:moveTo>
                  <a:lnTo>
                    <a:pt x="81" y="29"/>
                  </a:lnTo>
                  <a:lnTo>
                    <a:pt x="49" y="61"/>
                  </a:lnTo>
                  <a:lnTo>
                    <a:pt x="24" y="85"/>
                  </a:lnTo>
                  <a:lnTo>
                    <a:pt x="0" y="91"/>
                  </a:lnTo>
                  <a:lnTo>
                    <a:pt x="15" y="99"/>
                  </a:lnTo>
                  <a:lnTo>
                    <a:pt x="35" y="124"/>
                  </a:lnTo>
                  <a:lnTo>
                    <a:pt x="45" y="141"/>
                  </a:lnTo>
                  <a:lnTo>
                    <a:pt x="49" y="161"/>
                  </a:lnTo>
                  <a:lnTo>
                    <a:pt x="48" y="167"/>
                  </a:lnTo>
                  <a:lnTo>
                    <a:pt x="59" y="156"/>
                  </a:lnTo>
                  <a:lnTo>
                    <a:pt x="69" y="135"/>
                  </a:lnTo>
                  <a:lnTo>
                    <a:pt x="79" y="86"/>
                  </a:lnTo>
                  <a:lnTo>
                    <a:pt x="92" y="41"/>
                  </a:lnTo>
                  <a:lnTo>
                    <a:pt x="101" y="16"/>
                  </a:lnTo>
                  <a:lnTo>
                    <a:pt x="101" y="0"/>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2" name="Freeform 30"/>
            <p:cNvSpPr>
              <a:spLocks/>
            </p:cNvSpPr>
            <p:nvPr/>
          </p:nvSpPr>
          <p:spPr bwMode="auto">
            <a:xfrm>
              <a:off x="2643" y="2734"/>
              <a:ext cx="77" cy="163"/>
            </a:xfrm>
            <a:custGeom>
              <a:avLst/>
              <a:gdLst>
                <a:gd name="T0" fmla="*/ 0 w 77"/>
                <a:gd name="T1" fmla="*/ 0 h 163"/>
                <a:gd name="T2" fmla="*/ 15 w 77"/>
                <a:gd name="T3" fmla="*/ 21 h 163"/>
                <a:gd name="T4" fmla="*/ 31 w 77"/>
                <a:gd name="T5" fmla="*/ 38 h 163"/>
                <a:gd name="T6" fmla="*/ 48 w 77"/>
                <a:gd name="T7" fmla="*/ 53 h 163"/>
                <a:gd name="T8" fmla="*/ 58 w 77"/>
                <a:gd name="T9" fmla="*/ 63 h 163"/>
                <a:gd name="T10" fmla="*/ 77 w 77"/>
                <a:gd name="T11" fmla="*/ 77 h 163"/>
                <a:gd name="T12" fmla="*/ 65 w 77"/>
                <a:gd name="T13" fmla="*/ 93 h 163"/>
                <a:gd name="T14" fmla="*/ 51 w 77"/>
                <a:gd name="T15" fmla="*/ 112 h 163"/>
                <a:gd name="T16" fmla="*/ 47 w 77"/>
                <a:gd name="T17" fmla="*/ 127 h 163"/>
                <a:gd name="T18" fmla="*/ 38 w 77"/>
                <a:gd name="T19" fmla="*/ 163 h 163"/>
                <a:gd name="T20" fmla="*/ 30 w 77"/>
                <a:gd name="T21" fmla="*/ 130 h 163"/>
                <a:gd name="T22" fmla="*/ 25 w 77"/>
                <a:gd name="T23" fmla="*/ 99 h 163"/>
                <a:gd name="T24" fmla="*/ 20 w 77"/>
                <a:gd name="T25" fmla="*/ 68 h 163"/>
                <a:gd name="T26" fmla="*/ 15 w 77"/>
                <a:gd name="T27" fmla="*/ 48 h 163"/>
                <a:gd name="T28" fmla="*/ 11 w 77"/>
                <a:gd name="T29" fmla="*/ 30 h 163"/>
                <a:gd name="T30" fmla="*/ 0 w 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63">
                  <a:moveTo>
                    <a:pt x="0" y="0"/>
                  </a:moveTo>
                  <a:lnTo>
                    <a:pt x="15" y="21"/>
                  </a:lnTo>
                  <a:lnTo>
                    <a:pt x="31" y="38"/>
                  </a:lnTo>
                  <a:lnTo>
                    <a:pt x="48" y="53"/>
                  </a:lnTo>
                  <a:lnTo>
                    <a:pt x="58" y="63"/>
                  </a:lnTo>
                  <a:lnTo>
                    <a:pt x="77" y="77"/>
                  </a:lnTo>
                  <a:lnTo>
                    <a:pt x="65" y="93"/>
                  </a:lnTo>
                  <a:lnTo>
                    <a:pt x="51" y="112"/>
                  </a:lnTo>
                  <a:lnTo>
                    <a:pt x="47" y="127"/>
                  </a:lnTo>
                  <a:lnTo>
                    <a:pt x="38" y="163"/>
                  </a:lnTo>
                  <a:lnTo>
                    <a:pt x="30" y="130"/>
                  </a:lnTo>
                  <a:lnTo>
                    <a:pt x="25" y="99"/>
                  </a:lnTo>
                  <a:lnTo>
                    <a:pt x="20" y="68"/>
                  </a:lnTo>
                  <a:lnTo>
                    <a:pt x="15" y="48"/>
                  </a:lnTo>
                  <a:lnTo>
                    <a:pt x="11" y="30"/>
                  </a:lnTo>
                  <a:lnTo>
                    <a:pt x="0" y="0"/>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3" name="Freeform 31"/>
            <p:cNvSpPr>
              <a:spLocks/>
            </p:cNvSpPr>
            <p:nvPr/>
          </p:nvSpPr>
          <p:spPr bwMode="auto">
            <a:xfrm>
              <a:off x="2778" y="2879"/>
              <a:ext cx="40" cy="144"/>
            </a:xfrm>
            <a:custGeom>
              <a:avLst/>
              <a:gdLst>
                <a:gd name="T0" fmla="*/ 22 w 40"/>
                <a:gd name="T1" fmla="*/ 0 h 144"/>
                <a:gd name="T2" fmla="*/ 10 w 40"/>
                <a:gd name="T3" fmla="*/ 11 h 144"/>
                <a:gd name="T4" fmla="*/ 0 w 40"/>
                <a:gd name="T5" fmla="*/ 54 h 144"/>
                <a:gd name="T6" fmla="*/ 20 w 40"/>
                <a:gd name="T7" fmla="*/ 101 h 144"/>
                <a:gd name="T8" fmla="*/ 25 w 40"/>
                <a:gd name="T9" fmla="*/ 144 h 144"/>
                <a:gd name="T10" fmla="*/ 27 w 40"/>
                <a:gd name="T11" fmla="*/ 104 h 144"/>
                <a:gd name="T12" fmla="*/ 35 w 40"/>
                <a:gd name="T13" fmla="*/ 49 h 144"/>
                <a:gd name="T14" fmla="*/ 40 w 40"/>
                <a:gd name="T15" fmla="*/ 0 h 144"/>
                <a:gd name="T16" fmla="*/ 26 w 40"/>
                <a:gd name="T17" fmla="*/ 12 h 144"/>
                <a:gd name="T18" fmla="*/ 22 w 40"/>
                <a:gd name="T1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44">
                  <a:moveTo>
                    <a:pt x="22" y="0"/>
                  </a:moveTo>
                  <a:lnTo>
                    <a:pt x="10" y="11"/>
                  </a:lnTo>
                  <a:lnTo>
                    <a:pt x="0" y="54"/>
                  </a:lnTo>
                  <a:lnTo>
                    <a:pt x="20" y="101"/>
                  </a:lnTo>
                  <a:lnTo>
                    <a:pt x="25" y="144"/>
                  </a:lnTo>
                  <a:lnTo>
                    <a:pt x="27" y="104"/>
                  </a:lnTo>
                  <a:lnTo>
                    <a:pt x="35" y="49"/>
                  </a:lnTo>
                  <a:lnTo>
                    <a:pt x="40" y="0"/>
                  </a:lnTo>
                  <a:lnTo>
                    <a:pt x="26" y="12"/>
                  </a:lnTo>
                  <a:lnTo>
                    <a:pt x="22" y="0"/>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4" name="Freeform 32"/>
            <p:cNvSpPr>
              <a:spLocks/>
            </p:cNvSpPr>
            <p:nvPr/>
          </p:nvSpPr>
          <p:spPr bwMode="auto">
            <a:xfrm>
              <a:off x="2682" y="2859"/>
              <a:ext cx="38" cy="131"/>
            </a:xfrm>
            <a:custGeom>
              <a:avLst/>
              <a:gdLst>
                <a:gd name="T0" fmla="*/ 11 w 38"/>
                <a:gd name="T1" fmla="*/ 0 h 131"/>
                <a:gd name="T2" fmla="*/ 0 w 38"/>
                <a:gd name="T3" fmla="*/ 43 h 131"/>
                <a:gd name="T4" fmla="*/ 15 w 38"/>
                <a:gd name="T5" fmla="*/ 131 h 131"/>
                <a:gd name="T6" fmla="*/ 38 w 38"/>
                <a:gd name="T7" fmla="*/ 60 h 131"/>
                <a:gd name="T8" fmla="*/ 38 w 38"/>
                <a:gd name="T9" fmla="*/ 43 h 131"/>
                <a:gd name="T10" fmla="*/ 11 w 38"/>
                <a:gd name="T11" fmla="*/ 0 h 131"/>
              </a:gdLst>
              <a:ahLst/>
              <a:cxnLst>
                <a:cxn ang="0">
                  <a:pos x="T0" y="T1"/>
                </a:cxn>
                <a:cxn ang="0">
                  <a:pos x="T2" y="T3"/>
                </a:cxn>
                <a:cxn ang="0">
                  <a:pos x="T4" y="T5"/>
                </a:cxn>
                <a:cxn ang="0">
                  <a:pos x="T6" y="T7"/>
                </a:cxn>
                <a:cxn ang="0">
                  <a:pos x="T8" y="T9"/>
                </a:cxn>
                <a:cxn ang="0">
                  <a:pos x="T10" y="T11"/>
                </a:cxn>
              </a:cxnLst>
              <a:rect l="0" t="0" r="r" b="b"/>
              <a:pathLst>
                <a:path w="38" h="131">
                  <a:moveTo>
                    <a:pt x="11" y="0"/>
                  </a:moveTo>
                  <a:lnTo>
                    <a:pt x="0" y="43"/>
                  </a:lnTo>
                  <a:lnTo>
                    <a:pt x="15" y="131"/>
                  </a:lnTo>
                  <a:lnTo>
                    <a:pt x="38" y="60"/>
                  </a:lnTo>
                  <a:lnTo>
                    <a:pt x="38" y="43"/>
                  </a:lnTo>
                  <a:lnTo>
                    <a:pt x="11" y="0"/>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5" name="Freeform 33"/>
            <p:cNvSpPr>
              <a:spLocks/>
            </p:cNvSpPr>
            <p:nvPr/>
          </p:nvSpPr>
          <p:spPr bwMode="auto">
            <a:xfrm>
              <a:off x="2739" y="3222"/>
              <a:ext cx="209" cy="255"/>
            </a:xfrm>
            <a:custGeom>
              <a:avLst/>
              <a:gdLst>
                <a:gd name="T0" fmla="*/ 0 w 209"/>
                <a:gd name="T1" fmla="*/ 16 h 255"/>
                <a:gd name="T2" fmla="*/ 185 w 209"/>
                <a:gd name="T3" fmla="*/ 245 h 255"/>
                <a:gd name="T4" fmla="*/ 209 w 209"/>
                <a:gd name="T5" fmla="*/ 255 h 255"/>
                <a:gd name="T6" fmla="*/ 201 w 209"/>
                <a:gd name="T7" fmla="*/ 230 h 255"/>
                <a:gd name="T8" fmla="*/ 20 w 209"/>
                <a:gd name="T9" fmla="*/ 0 h 255"/>
                <a:gd name="T10" fmla="*/ 3 w 209"/>
                <a:gd name="T11" fmla="*/ 3 h 255"/>
                <a:gd name="T12" fmla="*/ 0 w 209"/>
                <a:gd name="T13" fmla="*/ 16 h 255"/>
              </a:gdLst>
              <a:ahLst/>
              <a:cxnLst>
                <a:cxn ang="0">
                  <a:pos x="T0" y="T1"/>
                </a:cxn>
                <a:cxn ang="0">
                  <a:pos x="T2" y="T3"/>
                </a:cxn>
                <a:cxn ang="0">
                  <a:pos x="T4" y="T5"/>
                </a:cxn>
                <a:cxn ang="0">
                  <a:pos x="T6" y="T7"/>
                </a:cxn>
                <a:cxn ang="0">
                  <a:pos x="T8" y="T9"/>
                </a:cxn>
                <a:cxn ang="0">
                  <a:pos x="T10" y="T11"/>
                </a:cxn>
                <a:cxn ang="0">
                  <a:pos x="T12" y="T13"/>
                </a:cxn>
              </a:cxnLst>
              <a:rect l="0" t="0" r="r" b="b"/>
              <a:pathLst>
                <a:path w="209" h="255">
                  <a:moveTo>
                    <a:pt x="0" y="16"/>
                  </a:moveTo>
                  <a:lnTo>
                    <a:pt x="185" y="245"/>
                  </a:lnTo>
                  <a:lnTo>
                    <a:pt x="209" y="255"/>
                  </a:lnTo>
                  <a:lnTo>
                    <a:pt x="201" y="230"/>
                  </a:lnTo>
                  <a:lnTo>
                    <a:pt x="20" y="0"/>
                  </a:lnTo>
                  <a:lnTo>
                    <a:pt x="3" y="3"/>
                  </a:lnTo>
                  <a:lnTo>
                    <a:pt x="0" y="1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6" name="Freeform 34"/>
            <p:cNvSpPr>
              <a:spLocks/>
            </p:cNvSpPr>
            <p:nvPr/>
          </p:nvSpPr>
          <p:spPr bwMode="auto">
            <a:xfrm>
              <a:off x="2481" y="3274"/>
              <a:ext cx="440" cy="225"/>
            </a:xfrm>
            <a:custGeom>
              <a:avLst/>
              <a:gdLst>
                <a:gd name="T0" fmla="*/ 0 w 440"/>
                <a:gd name="T1" fmla="*/ 138 h 225"/>
                <a:gd name="T2" fmla="*/ 14 w 440"/>
                <a:gd name="T3" fmla="*/ 98 h 225"/>
                <a:gd name="T4" fmla="*/ 42 w 440"/>
                <a:gd name="T5" fmla="*/ 65 h 225"/>
                <a:gd name="T6" fmla="*/ 65 w 440"/>
                <a:gd name="T7" fmla="*/ 55 h 225"/>
                <a:gd name="T8" fmla="*/ 102 w 440"/>
                <a:gd name="T9" fmla="*/ 50 h 225"/>
                <a:gd name="T10" fmla="*/ 141 w 440"/>
                <a:gd name="T11" fmla="*/ 48 h 225"/>
                <a:gd name="T12" fmla="*/ 191 w 440"/>
                <a:gd name="T13" fmla="*/ 41 h 225"/>
                <a:gd name="T14" fmla="*/ 225 w 440"/>
                <a:gd name="T15" fmla="*/ 14 h 225"/>
                <a:gd name="T16" fmla="*/ 249 w 440"/>
                <a:gd name="T17" fmla="*/ 0 h 225"/>
                <a:gd name="T18" fmla="*/ 288 w 440"/>
                <a:gd name="T19" fmla="*/ 4 h 225"/>
                <a:gd name="T20" fmla="*/ 316 w 440"/>
                <a:gd name="T21" fmla="*/ 13 h 225"/>
                <a:gd name="T22" fmla="*/ 343 w 440"/>
                <a:gd name="T23" fmla="*/ 18 h 225"/>
                <a:gd name="T24" fmla="*/ 366 w 440"/>
                <a:gd name="T25" fmla="*/ 33 h 225"/>
                <a:gd name="T26" fmla="*/ 395 w 440"/>
                <a:gd name="T27" fmla="*/ 33 h 225"/>
                <a:gd name="T28" fmla="*/ 409 w 440"/>
                <a:gd name="T29" fmla="*/ 47 h 225"/>
                <a:gd name="T30" fmla="*/ 406 w 440"/>
                <a:gd name="T31" fmla="*/ 58 h 225"/>
                <a:gd name="T32" fmla="*/ 402 w 440"/>
                <a:gd name="T33" fmla="*/ 65 h 225"/>
                <a:gd name="T34" fmla="*/ 416 w 440"/>
                <a:gd name="T35" fmla="*/ 90 h 225"/>
                <a:gd name="T36" fmla="*/ 440 w 440"/>
                <a:gd name="T37" fmla="*/ 120 h 225"/>
                <a:gd name="T38" fmla="*/ 431 w 440"/>
                <a:gd name="T39" fmla="*/ 131 h 225"/>
                <a:gd name="T40" fmla="*/ 416 w 440"/>
                <a:gd name="T41" fmla="*/ 134 h 225"/>
                <a:gd name="T42" fmla="*/ 400 w 440"/>
                <a:gd name="T43" fmla="*/ 122 h 225"/>
                <a:gd name="T44" fmla="*/ 386 w 440"/>
                <a:gd name="T45" fmla="*/ 108 h 225"/>
                <a:gd name="T46" fmla="*/ 378 w 440"/>
                <a:gd name="T47" fmla="*/ 101 h 225"/>
                <a:gd name="T48" fmla="*/ 341 w 440"/>
                <a:gd name="T49" fmla="*/ 79 h 225"/>
                <a:gd name="T50" fmla="*/ 370 w 440"/>
                <a:gd name="T51" fmla="*/ 107 h 225"/>
                <a:gd name="T52" fmla="*/ 383 w 440"/>
                <a:gd name="T53" fmla="*/ 125 h 225"/>
                <a:gd name="T54" fmla="*/ 397 w 440"/>
                <a:gd name="T55" fmla="*/ 141 h 225"/>
                <a:gd name="T56" fmla="*/ 396 w 440"/>
                <a:gd name="T57" fmla="*/ 160 h 225"/>
                <a:gd name="T58" fmla="*/ 394 w 440"/>
                <a:gd name="T59" fmla="*/ 182 h 225"/>
                <a:gd name="T60" fmla="*/ 381 w 440"/>
                <a:gd name="T61" fmla="*/ 188 h 225"/>
                <a:gd name="T62" fmla="*/ 367 w 440"/>
                <a:gd name="T63" fmla="*/ 182 h 225"/>
                <a:gd name="T64" fmla="*/ 362 w 440"/>
                <a:gd name="T65" fmla="*/ 170 h 225"/>
                <a:gd name="T66" fmla="*/ 355 w 440"/>
                <a:gd name="T67" fmla="*/ 168 h 225"/>
                <a:gd name="T68" fmla="*/ 355 w 440"/>
                <a:gd name="T69" fmla="*/ 180 h 225"/>
                <a:gd name="T70" fmla="*/ 348 w 440"/>
                <a:gd name="T71" fmla="*/ 192 h 225"/>
                <a:gd name="T72" fmla="*/ 333 w 440"/>
                <a:gd name="T73" fmla="*/ 198 h 225"/>
                <a:gd name="T74" fmla="*/ 320 w 440"/>
                <a:gd name="T75" fmla="*/ 198 h 225"/>
                <a:gd name="T76" fmla="*/ 312 w 440"/>
                <a:gd name="T77" fmla="*/ 199 h 225"/>
                <a:gd name="T78" fmla="*/ 299 w 440"/>
                <a:gd name="T79" fmla="*/ 203 h 225"/>
                <a:gd name="T80" fmla="*/ 285 w 440"/>
                <a:gd name="T81" fmla="*/ 213 h 225"/>
                <a:gd name="T82" fmla="*/ 266 w 440"/>
                <a:gd name="T83" fmla="*/ 222 h 225"/>
                <a:gd name="T84" fmla="*/ 232 w 440"/>
                <a:gd name="T85" fmla="*/ 224 h 225"/>
                <a:gd name="T86" fmla="*/ 208 w 440"/>
                <a:gd name="T87" fmla="*/ 221 h 225"/>
                <a:gd name="T88" fmla="*/ 180 w 440"/>
                <a:gd name="T89" fmla="*/ 225 h 225"/>
                <a:gd name="T90" fmla="*/ 144 w 440"/>
                <a:gd name="T91" fmla="*/ 221 h 225"/>
                <a:gd name="T92" fmla="*/ 124 w 440"/>
                <a:gd name="T93" fmla="*/ 208 h 225"/>
                <a:gd name="T94" fmla="*/ 111 w 440"/>
                <a:gd name="T95" fmla="*/ 190 h 225"/>
                <a:gd name="T96" fmla="*/ 92 w 440"/>
                <a:gd name="T97" fmla="*/ 178 h 225"/>
                <a:gd name="T98" fmla="*/ 54 w 440"/>
                <a:gd name="T99" fmla="*/ 167 h 225"/>
                <a:gd name="T100" fmla="*/ 18 w 440"/>
                <a:gd name="T101" fmla="*/ 161 h 225"/>
                <a:gd name="T102" fmla="*/ 0 w 440"/>
                <a:gd name="T103" fmla="*/ 13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0" h="225">
                  <a:moveTo>
                    <a:pt x="0" y="138"/>
                  </a:moveTo>
                  <a:lnTo>
                    <a:pt x="14" y="98"/>
                  </a:lnTo>
                  <a:lnTo>
                    <a:pt x="42" y="65"/>
                  </a:lnTo>
                  <a:lnTo>
                    <a:pt x="65" y="55"/>
                  </a:lnTo>
                  <a:lnTo>
                    <a:pt x="102" y="50"/>
                  </a:lnTo>
                  <a:lnTo>
                    <a:pt x="141" y="48"/>
                  </a:lnTo>
                  <a:lnTo>
                    <a:pt x="191" y="41"/>
                  </a:lnTo>
                  <a:lnTo>
                    <a:pt x="225" y="14"/>
                  </a:lnTo>
                  <a:lnTo>
                    <a:pt x="249" y="0"/>
                  </a:lnTo>
                  <a:lnTo>
                    <a:pt x="288" y="4"/>
                  </a:lnTo>
                  <a:lnTo>
                    <a:pt x="316" y="13"/>
                  </a:lnTo>
                  <a:lnTo>
                    <a:pt x="343" y="18"/>
                  </a:lnTo>
                  <a:lnTo>
                    <a:pt x="366" y="33"/>
                  </a:lnTo>
                  <a:lnTo>
                    <a:pt x="395" y="33"/>
                  </a:lnTo>
                  <a:lnTo>
                    <a:pt x="409" y="47"/>
                  </a:lnTo>
                  <a:lnTo>
                    <a:pt x="406" y="58"/>
                  </a:lnTo>
                  <a:lnTo>
                    <a:pt x="402" y="65"/>
                  </a:lnTo>
                  <a:lnTo>
                    <a:pt x="416" y="90"/>
                  </a:lnTo>
                  <a:lnTo>
                    <a:pt x="440" y="120"/>
                  </a:lnTo>
                  <a:lnTo>
                    <a:pt x="431" y="131"/>
                  </a:lnTo>
                  <a:lnTo>
                    <a:pt x="416" y="134"/>
                  </a:lnTo>
                  <a:lnTo>
                    <a:pt x="400" y="122"/>
                  </a:lnTo>
                  <a:lnTo>
                    <a:pt x="386" y="108"/>
                  </a:lnTo>
                  <a:lnTo>
                    <a:pt x="378" y="101"/>
                  </a:lnTo>
                  <a:lnTo>
                    <a:pt x="341" y="79"/>
                  </a:lnTo>
                  <a:lnTo>
                    <a:pt x="370" y="107"/>
                  </a:lnTo>
                  <a:lnTo>
                    <a:pt x="383" y="125"/>
                  </a:lnTo>
                  <a:lnTo>
                    <a:pt x="397" y="141"/>
                  </a:lnTo>
                  <a:lnTo>
                    <a:pt x="396" y="160"/>
                  </a:lnTo>
                  <a:lnTo>
                    <a:pt x="394" y="182"/>
                  </a:lnTo>
                  <a:lnTo>
                    <a:pt x="381" y="188"/>
                  </a:lnTo>
                  <a:lnTo>
                    <a:pt x="367" y="182"/>
                  </a:lnTo>
                  <a:lnTo>
                    <a:pt x="362" y="170"/>
                  </a:lnTo>
                  <a:lnTo>
                    <a:pt x="355" y="168"/>
                  </a:lnTo>
                  <a:lnTo>
                    <a:pt x="355" y="180"/>
                  </a:lnTo>
                  <a:lnTo>
                    <a:pt x="348" y="192"/>
                  </a:lnTo>
                  <a:lnTo>
                    <a:pt x="333" y="198"/>
                  </a:lnTo>
                  <a:lnTo>
                    <a:pt x="320" y="198"/>
                  </a:lnTo>
                  <a:lnTo>
                    <a:pt x="312" y="199"/>
                  </a:lnTo>
                  <a:lnTo>
                    <a:pt x="299" y="203"/>
                  </a:lnTo>
                  <a:lnTo>
                    <a:pt x="285" y="213"/>
                  </a:lnTo>
                  <a:lnTo>
                    <a:pt x="266" y="222"/>
                  </a:lnTo>
                  <a:lnTo>
                    <a:pt x="232" y="224"/>
                  </a:lnTo>
                  <a:lnTo>
                    <a:pt x="208" y="221"/>
                  </a:lnTo>
                  <a:lnTo>
                    <a:pt x="180" y="225"/>
                  </a:lnTo>
                  <a:lnTo>
                    <a:pt x="144" y="221"/>
                  </a:lnTo>
                  <a:lnTo>
                    <a:pt x="124" y="208"/>
                  </a:lnTo>
                  <a:lnTo>
                    <a:pt x="111" y="190"/>
                  </a:lnTo>
                  <a:lnTo>
                    <a:pt x="92" y="178"/>
                  </a:lnTo>
                  <a:lnTo>
                    <a:pt x="54" y="167"/>
                  </a:lnTo>
                  <a:lnTo>
                    <a:pt x="18" y="161"/>
                  </a:lnTo>
                  <a:lnTo>
                    <a:pt x="0" y="138"/>
                  </a:lnTo>
                  <a:close/>
                </a:path>
              </a:pathLst>
            </a:custGeom>
            <a:solidFill>
              <a:srgbClr val="FFC080"/>
            </a:solidFill>
            <a:ln w="14288">
              <a:solidFill>
                <a:srgbClr val="603000"/>
              </a:solidFill>
              <a:prstDash val="solid"/>
              <a:round/>
              <a:headEnd/>
              <a:tailEnd/>
            </a:ln>
          </p:spPr>
          <p:txBody>
            <a:bodyPr/>
            <a:lstStyle/>
            <a:p>
              <a:endParaRPr lang="en-US"/>
            </a:p>
          </p:txBody>
        </p:sp>
        <p:sp>
          <p:nvSpPr>
            <p:cNvPr id="305187" name="Freeform 35"/>
            <p:cNvSpPr>
              <a:spLocks/>
            </p:cNvSpPr>
            <p:nvPr/>
          </p:nvSpPr>
          <p:spPr bwMode="auto">
            <a:xfrm>
              <a:off x="2842" y="3307"/>
              <a:ext cx="43" cy="35"/>
            </a:xfrm>
            <a:custGeom>
              <a:avLst/>
              <a:gdLst>
                <a:gd name="T0" fmla="*/ 40 w 43"/>
                <a:gd name="T1" fmla="*/ 35 h 35"/>
                <a:gd name="T2" fmla="*/ 0 w 43"/>
                <a:gd name="T3" fmla="*/ 2 h 35"/>
                <a:gd name="T4" fmla="*/ 6 w 43"/>
                <a:gd name="T5" fmla="*/ 0 h 35"/>
                <a:gd name="T6" fmla="*/ 43 w 43"/>
                <a:gd name="T7" fmla="*/ 27 h 35"/>
                <a:gd name="T8" fmla="*/ 40 w 43"/>
                <a:gd name="T9" fmla="*/ 35 h 35"/>
              </a:gdLst>
              <a:ahLst/>
              <a:cxnLst>
                <a:cxn ang="0">
                  <a:pos x="T0" y="T1"/>
                </a:cxn>
                <a:cxn ang="0">
                  <a:pos x="T2" y="T3"/>
                </a:cxn>
                <a:cxn ang="0">
                  <a:pos x="T4" y="T5"/>
                </a:cxn>
                <a:cxn ang="0">
                  <a:pos x="T6" y="T7"/>
                </a:cxn>
                <a:cxn ang="0">
                  <a:pos x="T8" y="T9"/>
                </a:cxn>
              </a:cxnLst>
              <a:rect l="0" t="0" r="r" b="b"/>
              <a:pathLst>
                <a:path w="43" h="35">
                  <a:moveTo>
                    <a:pt x="40" y="35"/>
                  </a:moveTo>
                  <a:lnTo>
                    <a:pt x="0" y="2"/>
                  </a:lnTo>
                  <a:lnTo>
                    <a:pt x="6" y="0"/>
                  </a:lnTo>
                  <a:lnTo>
                    <a:pt x="43" y="27"/>
                  </a:lnTo>
                  <a:lnTo>
                    <a:pt x="40" y="35"/>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8" name="Freeform 36"/>
            <p:cNvSpPr>
              <a:spLocks/>
            </p:cNvSpPr>
            <p:nvPr/>
          </p:nvSpPr>
          <p:spPr bwMode="auto">
            <a:xfrm>
              <a:off x="2750" y="3319"/>
              <a:ext cx="85" cy="36"/>
            </a:xfrm>
            <a:custGeom>
              <a:avLst/>
              <a:gdLst>
                <a:gd name="T0" fmla="*/ 68 w 85"/>
                <a:gd name="T1" fmla="*/ 36 h 36"/>
                <a:gd name="T2" fmla="*/ 85 w 85"/>
                <a:gd name="T3" fmla="*/ 36 h 36"/>
                <a:gd name="T4" fmla="*/ 60 w 85"/>
                <a:gd name="T5" fmla="*/ 17 h 36"/>
                <a:gd name="T6" fmla="*/ 28 w 85"/>
                <a:gd name="T7" fmla="*/ 13 h 36"/>
                <a:gd name="T8" fmla="*/ 9 w 85"/>
                <a:gd name="T9" fmla="*/ 10 h 36"/>
                <a:gd name="T10" fmla="*/ 6 w 85"/>
                <a:gd name="T11" fmla="*/ 0 h 36"/>
                <a:gd name="T12" fmla="*/ 0 w 85"/>
                <a:gd name="T13" fmla="*/ 11 h 36"/>
                <a:gd name="T14" fmla="*/ 9 w 85"/>
                <a:gd name="T15" fmla="*/ 17 h 36"/>
                <a:gd name="T16" fmla="*/ 54 w 85"/>
                <a:gd name="T17" fmla="*/ 26 h 36"/>
                <a:gd name="T18" fmla="*/ 68 w 85"/>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6">
                  <a:moveTo>
                    <a:pt x="68" y="36"/>
                  </a:moveTo>
                  <a:lnTo>
                    <a:pt x="85" y="36"/>
                  </a:lnTo>
                  <a:lnTo>
                    <a:pt x="60" y="17"/>
                  </a:lnTo>
                  <a:lnTo>
                    <a:pt x="28" y="13"/>
                  </a:lnTo>
                  <a:lnTo>
                    <a:pt x="9" y="10"/>
                  </a:lnTo>
                  <a:lnTo>
                    <a:pt x="6" y="0"/>
                  </a:lnTo>
                  <a:lnTo>
                    <a:pt x="0" y="11"/>
                  </a:lnTo>
                  <a:lnTo>
                    <a:pt x="9" y="17"/>
                  </a:lnTo>
                  <a:lnTo>
                    <a:pt x="54" y="26"/>
                  </a:lnTo>
                  <a:lnTo>
                    <a:pt x="68" y="3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89" name="Freeform 37"/>
            <p:cNvSpPr>
              <a:spLocks/>
            </p:cNvSpPr>
            <p:nvPr/>
          </p:nvSpPr>
          <p:spPr bwMode="auto">
            <a:xfrm>
              <a:off x="2740" y="3375"/>
              <a:ext cx="106" cy="68"/>
            </a:xfrm>
            <a:custGeom>
              <a:avLst/>
              <a:gdLst>
                <a:gd name="T0" fmla="*/ 93 w 106"/>
                <a:gd name="T1" fmla="*/ 68 h 68"/>
                <a:gd name="T2" fmla="*/ 106 w 106"/>
                <a:gd name="T3" fmla="*/ 67 h 68"/>
                <a:gd name="T4" fmla="*/ 88 w 106"/>
                <a:gd name="T5" fmla="*/ 46 h 68"/>
                <a:gd name="T6" fmla="*/ 66 w 106"/>
                <a:gd name="T7" fmla="*/ 24 h 68"/>
                <a:gd name="T8" fmla="*/ 42 w 106"/>
                <a:gd name="T9" fmla="*/ 14 h 68"/>
                <a:gd name="T10" fmla="*/ 1 w 106"/>
                <a:gd name="T11" fmla="*/ 0 h 68"/>
                <a:gd name="T12" fmla="*/ 0 w 106"/>
                <a:gd name="T13" fmla="*/ 7 h 68"/>
                <a:gd name="T14" fmla="*/ 34 w 106"/>
                <a:gd name="T15" fmla="*/ 14 h 68"/>
                <a:gd name="T16" fmla="*/ 50 w 106"/>
                <a:gd name="T17" fmla="*/ 23 h 68"/>
                <a:gd name="T18" fmla="*/ 64 w 106"/>
                <a:gd name="T19" fmla="*/ 32 h 68"/>
                <a:gd name="T20" fmla="*/ 83 w 106"/>
                <a:gd name="T21" fmla="*/ 48 h 68"/>
                <a:gd name="T22" fmla="*/ 93 w 106"/>
                <a:gd name="T23"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68">
                  <a:moveTo>
                    <a:pt x="93" y="68"/>
                  </a:moveTo>
                  <a:lnTo>
                    <a:pt x="106" y="67"/>
                  </a:lnTo>
                  <a:lnTo>
                    <a:pt x="88" y="46"/>
                  </a:lnTo>
                  <a:lnTo>
                    <a:pt x="66" y="24"/>
                  </a:lnTo>
                  <a:lnTo>
                    <a:pt x="42" y="14"/>
                  </a:lnTo>
                  <a:lnTo>
                    <a:pt x="1" y="0"/>
                  </a:lnTo>
                  <a:lnTo>
                    <a:pt x="0" y="7"/>
                  </a:lnTo>
                  <a:lnTo>
                    <a:pt x="34" y="14"/>
                  </a:lnTo>
                  <a:lnTo>
                    <a:pt x="50" y="23"/>
                  </a:lnTo>
                  <a:lnTo>
                    <a:pt x="64" y="32"/>
                  </a:lnTo>
                  <a:lnTo>
                    <a:pt x="83" y="48"/>
                  </a:lnTo>
                  <a:lnTo>
                    <a:pt x="93" y="6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0" name="Freeform 38"/>
            <p:cNvSpPr>
              <a:spLocks/>
            </p:cNvSpPr>
            <p:nvPr/>
          </p:nvSpPr>
          <p:spPr bwMode="auto">
            <a:xfrm>
              <a:off x="2720" y="3423"/>
              <a:ext cx="80" cy="49"/>
            </a:xfrm>
            <a:custGeom>
              <a:avLst/>
              <a:gdLst>
                <a:gd name="T0" fmla="*/ 80 w 80"/>
                <a:gd name="T1" fmla="*/ 45 h 49"/>
                <a:gd name="T2" fmla="*/ 64 w 80"/>
                <a:gd name="T3" fmla="*/ 25 h 49"/>
                <a:gd name="T4" fmla="*/ 42 w 80"/>
                <a:gd name="T5" fmla="*/ 14 h 49"/>
                <a:gd name="T6" fmla="*/ 22 w 80"/>
                <a:gd name="T7" fmla="*/ 4 h 49"/>
                <a:gd name="T8" fmla="*/ 0 w 80"/>
                <a:gd name="T9" fmla="*/ 0 h 49"/>
                <a:gd name="T10" fmla="*/ 9 w 80"/>
                <a:gd name="T11" fmla="*/ 11 h 49"/>
                <a:gd name="T12" fmla="*/ 28 w 80"/>
                <a:gd name="T13" fmla="*/ 11 h 49"/>
                <a:gd name="T14" fmla="*/ 55 w 80"/>
                <a:gd name="T15" fmla="*/ 25 h 49"/>
                <a:gd name="T16" fmla="*/ 65 w 80"/>
                <a:gd name="T17" fmla="*/ 35 h 49"/>
                <a:gd name="T18" fmla="*/ 77 w 80"/>
                <a:gd name="T19" fmla="*/ 49 h 49"/>
                <a:gd name="T20" fmla="*/ 80 w 80"/>
                <a:gd name="T21"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9">
                  <a:moveTo>
                    <a:pt x="80" y="45"/>
                  </a:moveTo>
                  <a:lnTo>
                    <a:pt x="64" y="25"/>
                  </a:lnTo>
                  <a:lnTo>
                    <a:pt x="42" y="14"/>
                  </a:lnTo>
                  <a:lnTo>
                    <a:pt x="22" y="4"/>
                  </a:lnTo>
                  <a:lnTo>
                    <a:pt x="0" y="0"/>
                  </a:lnTo>
                  <a:lnTo>
                    <a:pt x="9" y="11"/>
                  </a:lnTo>
                  <a:lnTo>
                    <a:pt x="28" y="11"/>
                  </a:lnTo>
                  <a:lnTo>
                    <a:pt x="55" y="25"/>
                  </a:lnTo>
                  <a:lnTo>
                    <a:pt x="65" y="35"/>
                  </a:lnTo>
                  <a:lnTo>
                    <a:pt x="77" y="49"/>
                  </a:lnTo>
                  <a:lnTo>
                    <a:pt x="80" y="45"/>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1" name="Freeform 39"/>
            <p:cNvSpPr>
              <a:spLocks/>
            </p:cNvSpPr>
            <p:nvPr/>
          </p:nvSpPr>
          <p:spPr bwMode="auto">
            <a:xfrm>
              <a:off x="2786" y="3407"/>
              <a:ext cx="12" cy="32"/>
            </a:xfrm>
            <a:custGeom>
              <a:avLst/>
              <a:gdLst>
                <a:gd name="T0" fmla="*/ 8 w 12"/>
                <a:gd name="T1" fmla="*/ 0 h 32"/>
                <a:gd name="T2" fmla="*/ 10 w 12"/>
                <a:gd name="T3" fmla="*/ 12 h 32"/>
                <a:gd name="T4" fmla="*/ 4 w 12"/>
                <a:gd name="T5" fmla="*/ 27 h 32"/>
                <a:gd name="T6" fmla="*/ 0 w 12"/>
                <a:gd name="T7" fmla="*/ 32 h 32"/>
                <a:gd name="T8" fmla="*/ 10 w 12"/>
                <a:gd name="T9" fmla="*/ 25 h 32"/>
                <a:gd name="T10" fmla="*/ 12 w 12"/>
                <a:gd name="T11" fmla="*/ 15 h 32"/>
                <a:gd name="T12" fmla="*/ 8 w 1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2" h="32">
                  <a:moveTo>
                    <a:pt x="8" y="0"/>
                  </a:moveTo>
                  <a:lnTo>
                    <a:pt x="10" y="12"/>
                  </a:lnTo>
                  <a:lnTo>
                    <a:pt x="4" y="27"/>
                  </a:lnTo>
                  <a:lnTo>
                    <a:pt x="0" y="32"/>
                  </a:lnTo>
                  <a:lnTo>
                    <a:pt x="10" y="25"/>
                  </a:lnTo>
                  <a:lnTo>
                    <a:pt x="12" y="15"/>
                  </a:lnTo>
                  <a:lnTo>
                    <a:pt x="8"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2" name="Freeform 40"/>
            <p:cNvSpPr>
              <a:spLocks/>
            </p:cNvSpPr>
            <p:nvPr/>
          </p:nvSpPr>
          <p:spPr bwMode="auto">
            <a:xfrm>
              <a:off x="2797" y="3356"/>
              <a:ext cx="9" cy="30"/>
            </a:xfrm>
            <a:custGeom>
              <a:avLst/>
              <a:gdLst>
                <a:gd name="T0" fmla="*/ 6 w 9"/>
                <a:gd name="T1" fmla="*/ 0 h 30"/>
                <a:gd name="T2" fmla="*/ 6 w 9"/>
                <a:gd name="T3" fmla="*/ 13 h 30"/>
                <a:gd name="T4" fmla="*/ 0 w 9"/>
                <a:gd name="T5" fmla="*/ 30 h 30"/>
                <a:gd name="T6" fmla="*/ 8 w 9"/>
                <a:gd name="T7" fmla="*/ 20 h 30"/>
                <a:gd name="T8" fmla="*/ 9 w 9"/>
                <a:gd name="T9" fmla="*/ 17 h 30"/>
                <a:gd name="T10" fmla="*/ 6 w 9"/>
                <a:gd name="T11" fmla="*/ 0 h 30"/>
              </a:gdLst>
              <a:ahLst/>
              <a:cxnLst>
                <a:cxn ang="0">
                  <a:pos x="T0" y="T1"/>
                </a:cxn>
                <a:cxn ang="0">
                  <a:pos x="T2" y="T3"/>
                </a:cxn>
                <a:cxn ang="0">
                  <a:pos x="T4" y="T5"/>
                </a:cxn>
                <a:cxn ang="0">
                  <a:pos x="T6" y="T7"/>
                </a:cxn>
                <a:cxn ang="0">
                  <a:pos x="T8" y="T9"/>
                </a:cxn>
                <a:cxn ang="0">
                  <a:pos x="T10" y="T11"/>
                </a:cxn>
              </a:cxnLst>
              <a:rect l="0" t="0" r="r" b="b"/>
              <a:pathLst>
                <a:path w="9" h="30">
                  <a:moveTo>
                    <a:pt x="6" y="0"/>
                  </a:moveTo>
                  <a:lnTo>
                    <a:pt x="6" y="13"/>
                  </a:lnTo>
                  <a:lnTo>
                    <a:pt x="0" y="30"/>
                  </a:lnTo>
                  <a:lnTo>
                    <a:pt x="8" y="20"/>
                  </a:lnTo>
                  <a:lnTo>
                    <a:pt x="9" y="17"/>
                  </a:lnTo>
                  <a:lnTo>
                    <a:pt x="6"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3" name="Freeform 41"/>
            <p:cNvSpPr>
              <a:spLocks/>
            </p:cNvSpPr>
            <p:nvPr/>
          </p:nvSpPr>
          <p:spPr bwMode="auto">
            <a:xfrm>
              <a:off x="2806" y="3298"/>
              <a:ext cx="10" cy="27"/>
            </a:xfrm>
            <a:custGeom>
              <a:avLst/>
              <a:gdLst>
                <a:gd name="T0" fmla="*/ 10 w 10"/>
                <a:gd name="T1" fmla="*/ 0 h 27"/>
                <a:gd name="T2" fmla="*/ 6 w 10"/>
                <a:gd name="T3" fmla="*/ 6 h 27"/>
                <a:gd name="T4" fmla="*/ 3 w 10"/>
                <a:gd name="T5" fmla="*/ 16 h 27"/>
                <a:gd name="T6" fmla="*/ 0 w 10"/>
                <a:gd name="T7" fmla="*/ 27 h 27"/>
                <a:gd name="T8" fmla="*/ 4 w 10"/>
                <a:gd name="T9" fmla="*/ 21 h 27"/>
                <a:gd name="T10" fmla="*/ 9 w 10"/>
                <a:gd name="T11" fmla="*/ 14 h 27"/>
                <a:gd name="T12" fmla="*/ 10 w 1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0" h="27">
                  <a:moveTo>
                    <a:pt x="10" y="0"/>
                  </a:moveTo>
                  <a:lnTo>
                    <a:pt x="6" y="6"/>
                  </a:lnTo>
                  <a:lnTo>
                    <a:pt x="3" y="16"/>
                  </a:lnTo>
                  <a:lnTo>
                    <a:pt x="0" y="27"/>
                  </a:lnTo>
                  <a:lnTo>
                    <a:pt x="4" y="21"/>
                  </a:lnTo>
                  <a:lnTo>
                    <a:pt x="9" y="14"/>
                  </a:lnTo>
                  <a:lnTo>
                    <a:pt x="10"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4" name="Freeform 42"/>
            <p:cNvSpPr>
              <a:spLocks/>
            </p:cNvSpPr>
            <p:nvPr/>
          </p:nvSpPr>
          <p:spPr bwMode="auto">
            <a:xfrm>
              <a:off x="2756" y="3453"/>
              <a:ext cx="13" cy="23"/>
            </a:xfrm>
            <a:custGeom>
              <a:avLst/>
              <a:gdLst>
                <a:gd name="T0" fmla="*/ 13 w 13"/>
                <a:gd name="T1" fmla="*/ 0 h 23"/>
                <a:gd name="T2" fmla="*/ 10 w 13"/>
                <a:gd name="T3" fmla="*/ 14 h 23"/>
                <a:gd name="T4" fmla="*/ 0 w 13"/>
                <a:gd name="T5" fmla="*/ 23 h 23"/>
                <a:gd name="T6" fmla="*/ 6 w 13"/>
                <a:gd name="T7" fmla="*/ 10 h 23"/>
                <a:gd name="T8" fmla="*/ 13 w 13"/>
                <a:gd name="T9" fmla="*/ 0 h 23"/>
              </a:gdLst>
              <a:ahLst/>
              <a:cxnLst>
                <a:cxn ang="0">
                  <a:pos x="T0" y="T1"/>
                </a:cxn>
                <a:cxn ang="0">
                  <a:pos x="T2" y="T3"/>
                </a:cxn>
                <a:cxn ang="0">
                  <a:pos x="T4" y="T5"/>
                </a:cxn>
                <a:cxn ang="0">
                  <a:pos x="T6" y="T7"/>
                </a:cxn>
                <a:cxn ang="0">
                  <a:pos x="T8" y="T9"/>
                </a:cxn>
              </a:cxnLst>
              <a:rect l="0" t="0" r="r" b="b"/>
              <a:pathLst>
                <a:path w="13" h="23">
                  <a:moveTo>
                    <a:pt x="13" y="0"/>
                  </a:moveTo>
                  <a:lnTo>
                    <a:pt x="10" y="14"/>
                  </a:lnTo>
                  <a:lnTo>
                    <a:pt x="0" y="23"/>
                  </a:lnTo>
                  <a:lnTo>
                    <a:pt x="6" y="10"/>
                  </a:lnTo>
                  <a:lnTo>
                    <a:pt x="13"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5" name="Freeform 43"/>
            <p:cNvSpPr>
              <a:spLocks/>
            </p:cNvSpPr>
            <p:nvPr/>
          </p:nvSpPr>
          <p:spPr bwMode="auto">
            <a:xfrm>
              <a:off x="2663" y="3329"/>
              <a:ext cx="32" cy="71"/>
            </a:xfrm>
            <a:custGeom>
              <a:avLst/>
              <a:gdLst>
                <a:gd name="T0" fmla="*/ 32 w 32"/>
                <a:gd name="T1" fmla="*/ 0 h 71"/>
                <a:gd name="T2" fmla="*/ 21 w 32"/>
                <a:gd name="T3" fmla="*/ 6 h 71"/>
                <a:gd name="T4" fmla="*/ 20 w 32"/>
                <a:gd name="T5" fmla="*/ 29 h 71"/>
                <a:gd name="T6" fmla="*/ 15 w 32"/>
                <a:gd name="T7" fmla="*/ 40 h 71"/>
                <a:gd name="T8" fmla="*/ 6 w 32"/>
                <a:gd name="T9" fmla="*/ 47 h 71"/>
                <a:gd name="T10" fmla="*/ 5 w 32"/>
                <a:gd name="T11" fmla="*/ 71 h 71"/>
                <a:gd name="T12" fmla="*/ 0 w 32"/>
                <a:gd name="T13" fmla="*/ 65 h 71"/>
                <a:gd name="T14" fmla="*/ 2 w 32"/>
                <a:gd name="T15" fmla="*/ 43 h 71"/>
                <a:gd name="T16" fmla="*/ 15 w 32"/>
                <a:gd name="T17" fmla="*/ 34 h 71"/>
                <a:gd name="T18" fmla="*/ 17 w 32"/>
                <a:gd name="T19" fmla="*/ 20 h 71"/>
                <a:gd name="T20" fmla="*/ 15 w 32"/>
                <a:gd name="T21" fmla="*/ 11 h 71"/>
                <a:gd name="T22" fmla="*/ 16 w 32"/>
                <a:gd name="T23" fmla="*/ 4 h 71"/>
                <a:gd name="T24" fmla="*/ 32 w 3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71">
                  <a:moveTo>
                    <a:pt x="32" y="0"/>
                  </a:moveTo>
                  <a:lnTo>
                    <a:pt x="21" y="6"/>
                  </a:lnTo>
                  <a:lnTo>
                    <a:pt x="20" y="29"/>
                  </a:lnTo>
                  <a:lnTo>
                    <a:pt x="15" y="40"/>
                  </a:lnTo>
                  <a:lnTo>
                    <a:pt x="6" y="47"/>
                  </a:lnTo>
                  <a:lnTo>
                    <a:pt x="5" y="71"/>
                  </a:lnTo>
                  <a:lnTo>
                    <a:pt x="0" y="65"/>
                  </a:lnTo>
                  <a:lnTo>
                    <a:pt x="2" y="43"/>
                  </a:lnTo>
                  <a:lnTo>
                    <a:pt x="15" y="34"/>
                  </a:lnTo>
                  <a:lnTo>
                    <a:pt x="17" y="20"/>
                  </a:lnTo>
                  <a:lnTo>
                    <a:pt x="15" y="11"/>
                  </a:lnTo>
                  <a:lnTo>
                    <a:pt x="16" y="4"/>
                  </a:lnTo>
                  <a:lnTo>
                    <a:pt x="32"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6" name="Freeform 44"/>
            <p:cNvSpPr>
              <a:spLocks/>
            </p:cNvSpPr>
            <p:nvPr/>
          </p:nvSpPr>
          <p:spPr bwMode="auto">
            <a:xfrm>
              <a:off x="2434" y="3309"/>
              <a:ext cx="151" cy="140"/>
            </a:xfrm>
            <a:custGeom>
              <a:avLst/>
              <a:gdLst>
                <a:gd name="T0" fmla="*/ 151 w 151"/>
                <a:gd name="T1" fmla="*/ 10 h 140"/>
                <a:gd name="T2" fmla="*/ 135 w 151"/>
                <a:gd name="T3" fmla="*/ 20 h 140"/>
                <a:gd name="T4" fmla="*/ 114 w 151"/>
                <a:gd name="T5" fmla="*/ 40 h 140"/>
                <a:gd name="T6" fmla="*/ 91 w 151"/>
                <a:gd name="T7" fmla="*/ 73 h 140"/>
                <a:gd name="T8" fmla="*/ 79 w 151"/>
                <a:gd name="T9" fmla="*/ 103 h 140"/>
                <a:gd name="T10" fmla="*/ 77 w 151"/>
                <a:gd name="T11" fmla="*/ 123 h 140"/>
                <a:gd name="T12" fmla="*/ 81 w 151"/>
                <a:gd name="T13" fmla="*/ 135 h 140"/>
                <a:gd name="T14" fmla="*/ 48 w 151"/>
                <a:gd name="T15" fmla="*/ 138 h 140"/>
                <a:gd name="T16" fmla="*/ 0 w 151"/>
                <a:gd name="T17" fmla="*/ 140 h 140"/>
                <a:gd name="T18" fmla="*/ 0 w 151"/>
                <a:gd name="T19" fmla="*/ 101 h 140"/>
                <a:gd name="T20" fmla="*/ 16 w 151"/>
                <a:gd name="T21" fmla="*/ 53 h 140"/>
                <a:gd name="T22" fmla="*/ 33 w 151"/>
                <a:gd name="T23" fmla="*/ 25 h 140"/>
                <a:gd name="T24" fmla="*/ 56 w 151"/>
                <a:gd name="T25" fmla="*/ 8 h 140"/>
                <a:gd name="T26" fmla="*/ 87 w 151"/>
                <a:gd name="T27" fmla="*/ 0 h 140"/>
                <a:gd name="T28" fmla="*/ 151 w 151"/>
                <a:gd name="T29" fmla="*/ 1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140">
                  <a:moveTo>
                    <a:pt x="151" y="10"/>
                  </a:moveTo>
                  <a:lnTo>
                    <a:pt x="135" y="20"/>
                  </a:lnTo>
                  <a:lnTo>
                    <a:pt x="114" y="40"/>
                  </a:lnTo>
                  <a:lnTo>
                    <a:pt x="91" y="73"/>
                  </a:lnTo>
                  <a:lnTo>
                    <a:pt x="79" y="103"/>
                  </a:lnTo>
                  <a:lnTo>
                    <a:pt x="77" y="123"/>
                  </a:lnTo>
                  <a:lnTo>
                    <a:pt x="81" y="135"/>
                  </a:lnTo>
                  <a:lnTo>
                    <a:pt x="48" y="138"/>
                  </a:lnTo>
                  <a:lnTo>
                    <a:pt x="0" y="140"/>
                  </a:lnTo>
                  <a:lnTo>
                    <a:pt x="0" y="101"/>
                  </a:lnTo>
                  <a:lnTo>
                    <a:pt x="16" y="53"/>
                  </a:lnTo>
                  <a:lnTo>
                    <a:pt x="33" y="25"/>
                  </a:lnTo>
                  <a:lnTo>
                    <a:pt x="56" y="8"/>
                  </a:lnTo>
                  <a:lnTo>
                    <a:pt x="87" y="0"/>
                  </a:lnTo>
                  <a:lnTo>
                    <a:pt x="151" y="10"/>
                  </a:lnTo>
                  <a:close/>
                </a:path>
              </a:pathLst>
            </a:custGeom>
            <a:solidFill>
              <a:srgbClr val="C0C0C0"/>
            </a:solidFill>
            <a:ln w="14288">
              <a:solidFill>
                <a:srgbClr val="000000"/>
              </a:solidFill>
              <a:prstDash val="solid"/>
              <a:round/>
              <a:headEnd/>
              <a:tailEnd/>
            </a:ln>
          </p:spPr>
          <p:txBody>
            <a:bodyPr/>
            <a:lstStyle/>
            <a:p>
              <a:endParaRPr lang="en-US"/>
            </a:p>
          </p:txBody>
        </p:sp>
        <p:sp>
          <p:nvSpPr>
            <p:cNvPr id="305197" name="Freeform 45"/>
            <p:cNvSpPr>
              <a:spLocks/>
            </p:cNvSpPr>
            <p:nvPr/>
          </p:nvSpPr>
          <p:spPr bwMode="auto">
            <a:xfrm>
              <a:off x="2444" y="3319"/>
              <a:ext cx="117" cy="119"/>
            </a:xfrm>
            <a:custGeom>
              <a:avLst/>
              <a:gdLst>
                <a:gd name="T0" fmla="*/ 117 w 117"/>
                <a:gd name="T1" fmla="*/ 5 h 119"/>
                <a:gd name="T2" fmla="*/ 77 w 117"/>
                <a:gd name="T3" fmla="*/ 0 h 119"/>
                <a:gd name="T4" fmla="*/ 41 w 117"/>
                <a:gd name="T5" fmla="*/ 12 h 119"/>
                <a:gd name="T6" fmla="*/ 16 w 117"/>
                <a:gd name="T7" fmla="*/ 43 h 119"/>
                <a:gd name="T8" fmla="*/ 2 w 117"/>
                <a:gd name="T9" fmla="*/ 86 h 119"/>
                <a:gd name="T10" fmla="*/ 0 w 117"/>
                <a:gd name="T11" fmla="*/ 119 h 119"/>
                <a:gd name="T12" fmla="*/ 52 w 117"/>
                <a:gd name="T13" fmla="*/ 119 h 119"/>
                <a:gd name="T14" fmla="*/ 64 w 117"/>
                <a:gd name="T15" fmla="*/ 69 h 119"/>
                <a:gd name="T16" fmla="*/ 91 w 117"/>
                <a:gd name="T17" fmla="*/ 30 h 119"/>
                <a:gd name="T18" fmla="*/ 117 w 117"/>
                <a:gd name="T19" fmla="*/ 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9">
                  <a:moveTo>
                    <a:pt x="117" y="5"/>
                  </a:moveTo>
                  <a:lnTo>
                    <a:pt x="77" y="0"/>
                  </a:lnTo>
                  <a:lnTo>
                    <a:pt x="41" y="12"/>
                  </a:lnTo>
                  <a:lnTo>
                    <a:pt x="16" y="43"/>
                  </a:lnTo>
                  <a:lnTo>
                    <a:pt x="2" y="86"/>
                  </a:lnTo>
                  <a:lnTo>
                    <a:pt x="0" y="119"/>
                  </a:lnTo>
                  <a:lnTo>
                    <a:pt x="52" y="119"/>
                  </a:lnTo>
                  <a:lnTo>
                    <a:pt x="64" y="69"/>
                  </a:lnTo>
                  <a:lnTo>
                    <a:pt x="91" y="30"/>
                  </a:lnTo>
                  <a:lnTo>
                    <a:pt x="117" y="5"/>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8" name="Freeform 46"/>
            <p:cNvSpPr>
              <a:spLocks/>
            </p:cNvSpPr>
            <p:nvPr/>
          </p:nvSpPr>
          <p:spPr bwMode="auto">
            <a:xfrm>
              <a:off x="2598" y="2208"/>
              <a:ext cx="388" cy="397"/>
            </a:xfrm>
            <a:custGeom>
              <a:avLst/>
              <a:gdLst>
                <a:gd name="T0" fmla="*/ 4 w 388"/>
                <a:gd name="T1" fmla="*/ 239 h 397"/>
                <a:gd name="T2" fmla="*/ 0 w 388"/>
                <a:gd name="T3" fmla="*/ 190 h 397"/>
                <a:gd name="T4" fmla="*/ 21 w 388"/>
                <a:gd name="T5" fmla="*/ 120 h 397"/>
                <a:gd name="T6" fmla="*/ 41 w 388"/>
                <a:gd name="T7" fmla="*/ 86 h 397"/>
                <a:gd name="T8" fmla="*/ 66 w 388"/>
                <a:gd name="T9" fmla="*/ 46 h 397"/>
                <a:gd name="T10" fmla="*/ 103 w 388"/>
                <a:gd name="T11" fmla="*/ 29 h 397"/>
                <a:gd name="T12" fmla="*/ 150 w 388"/>
                <a:gd name="T13" fmla="*/ 6 h 397"/>
                <a:gd name="T14" fmla="*/ 217 w 388"/>
                <a:gd name="T15" fmla="*/ 0 h 397"/>
                <a:gd name="T16" fmla="*/ 282 w 388"/>
                <a:gd name="T17" fmla="*/ 16 h 397"/>
                <a:gd name="T18" fmla="*/ 334 w 388"/>
                <a:gd name="T19" fmla="*/ 43 h 397"/>
                <a:gd name="T20" fmla="*/ 344 w 388"/>
                <a:gd name="T21" fmla="*/ 66 h 397"/>
                <a:gd name="T22" fmla="*/ 352 w 388"/>
                <a:gd name="T23" fmla="*/ 90 h 397"/>
                <a:gd name="T24" fmla="*/ 372 w 388"/>
                <a:gd name="T25" fmla="*/ 114 h 397"/>
                <a:gd name="T26" fmla="*/ 382 w 388"/>
                <a:gd name="T27" fmla="*/ 159 h 397"/>
                <a:gd name="T28" fmla="*/ 388 w 388"/>
                <a:gd name="T29" fmla="*/ 197 h 397"/>
                <a:gd name="T30" fmla="*/ 384 w 388"/>
                <a:gd name="T31" fmla="*/ 256 h 397"/>
                <a:gd name="T32" fmla="*/ 375 w 388"/>
                <a:gd name="T33" fmla="*/ 284 h 397"/>
                <a:gd name="T34" fmla="*/ 342 w 388"/>
                <a:gd name="T35" fmla="*/ 353 h 397"/>
                <a:gd name="T36" fmla="*/ 144 w 388"/>
                <a:gd name="T37" fmla="*/ 397 h 397"/>
                <a:gd name="T38" fmla="*/ 26 w 388"/>
                <a:gd name="T39" fmla="*/ 333 h 397"/>
                <a:gd name="T40" fmla="*/ 4 w 388"/>
                <a:gd name="T41" fmla="*/ 23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397">
                  <a:moveTo>
                    <a:pt x="4" y="239"/>
                  </a:moveTo>
                  <a:lnTo>
                    <a:pt x="0" y="190"/>
                  </a:lnTo>
                  <a:lnTo>
                    <a:pt x="21" y="120"/>
                  </a:lnTo>
                  <a:lnTo>
                    <a:pt x="41" y="86"/>
                  </a:lnTo>
                  <a:lnTo>
                    <a:pt x="66" y="46"/>
                  </a:lnTo>
                  <a:lnTo>
                    <a:pt x="103" y="29"/>
                  </a:lnTo>
                  <a:lnTo>
                    <a:pt x="150" y="6"/>
                  </a:lnTo>
                  <a:lnTo>
                    <a:pt x="217" y="0"/>
                  </a:lnTo>
                  <a:lnTo>
                    <a:pt x="282" y="16"/>
                  </a:lnTo>
                  <a:lnTo>
                    <a:pt x="334" y="43"/>
                  </a:lnTo>
                  <a:lnTo>
                    <a:pt x="344" y="66"/>
                  </a:lnTo>
                  <a:lnTo>
                    <a:pt x="352" y="90"/>
                  </a:lnTo>
                  <a:lnTo>
                    <a:pt x="372" y="114"/>
                  </a:lnTo>
                  <a:lnTo>
                    <a:pt x="382" y="159"/>
                  </a:lnTo>
                  <a:lnTo>
                    <a:pt x="388" y="197"/>
                  </a:lnTo>
                  <a:lnTo>
                    <a:pt x="384" y="256"/>
                  </a:lnTo>
                  <a:lnTo>
                    <a:pt x="375" y="284"/>
                  </a:lnTo>
                  <a:lnTo>
                    <a:pt x="342" y="353"/>
                  </a:lnTo>
                  <a:lnTo>
                    <a:pt x="144" y="397"/>
                  </a:lnTo>
                  <a:lnTo>
                    <a:pt x="26" y="333"/>
                  </a:lnTo>
                  <a:lnTo>
                    <a:pt x="4" y="239"/>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199" name="Freeform 47"/>
            <p:cNvSpPr>
              <a:spLocks/>
            </p:cNvSpPr>
            <p:nvPr/>
          </p:nvSpPr>
          <p:spPr bwMode="auto">
            <a:xfrm>
              <a:off x="2633" y="2642"/>
              <a:ext cx="223" cy="162"/>
            </a:xfrm>
            <a:custGeom>
              <a:avLst/>
              <a:gdLst>
                <a:gd name="T0" fmla="*/ 1 w 223"/>
                <a:gd name="T1" fmla="*/ 0 h 162"/>
                <a:gd name="T2" fmla="*/ 0 w 223"/>
                <a:gd name="T3" fmla="*/ 45 h 162"/>
                <a:gd name="T4" fmla="*/ 6 w 223"/>
                <a:gd name="T5" fmla="*/ 66 h 162"/>
                <a:gd name="T6" fmla="*/ 12 w 223"/>
                <a:gd name="T7" fmla="*/ 82 h 162"/>
                <a:gd name="T8" fmla="*/ 30 w 223"/>
                <a:gd name="T9" fmla="*/ 105 h 162"/>
                <a:gd name="T10" fmla="*/ 47 w 223"/>
                <a:gd name="T11" fmla="*/ 122 h 162"/>
                <a:gd name="T12" fmla="*/ 65 w 223"/>
                <a:gd name="T13" fmla="*/ 137 h 162"/>
                <a:gd name="T14" fmla="*/ 87 w 223"/>
                <a:gd name="T15" fmla="*/ 160 h 162"/>
                <a:gd name="T16" fmla="*/ 107 w 223"/>
                <a:gd name="T17" fmla="*/ 162 h 162"/>
                <a:gd name="T18" fmla="*/ 133 w 223"/>
                <a:gd name="T19" fmla="*/ 157 h 162"/>
                <a:gd name="T20" fmla="*/ 149 w 223"/>
                <a:gd name="T21" fmla="*/ 145 h 162"/>
                <a:gd name="T22" fmla="*/ 176 w 223"/>
                <a:gd name="T23" fmla="*/ 121 h 162"/>
                <a:gd name="T24" fmla="*/ 196 w 223"/>
                <a:gd name="T25" fmla="*/ 101 h 162"/>
                <a:gd name="T26" fmla="*/ 215 w 223"/>
                <a:gd name="T27" fmla="*/ 76 h 162"/>
                <a:gd name="T28" fmla="*/ 223 w 223"/>
                <a:gd name="T29" fmla="*/ 65 h 162"/>
                <a:gd name="T30" fmla="*/ 1 w 223"/>
                <a:gd name="T3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3" h="162">
                  <a:moveTo>
                    <a:pt x="1" y="0"/>
                  </a:moveTo>
                  <a:lnTo>
                    <a:pt x="0" y="45"/>
                  </a:lnTo>
                  <a:lnTo>
                    <a:pt x="6" y="66"/>
                  </a:lnTo>
                  <a:lnTo>
                    <a:pt x="12" y="82"/>
                  </a:lnTo>
                  <a:lnTo>
                    <a:pt x="30" y="105"/>
                  </a:lnTo>
                  <a:lnTo>
                    <a:pt x="47" y="122"/>
                  </a:lnTo>
                  <a:lnTo>
                    <a:pt x="65" y="137"/>
                  </a:lnTo>
                  <a:lnTo>
                    <a:pt x="87" y="160"/>
                  </a:lnTo>
                  <a:lnTo>
                    <a:pt x="107" y="162"/>
                  </a:lnTo>
                  <a:lnTo>
                    <a:pt x="133" y="157"/>
                  </a:lnTo>
                  <a:lnTo>
                    <a:pt x="149" y="145"/>
                  </a:lnTo>
                  <a:lnTo>
                    <a:pt x="176" y="121"/>
                  </a:lnTo>
                  <a:lnTo>
                    <a:pt x="196" y="101"/>
                  </a:lnTo>
                  <a:lnTo>
                    <a:pt x="215" y="76"/>
                  </a:lnTo>
                  <a:lnTo>
                    <a:pt x="223" y="65"/>
                  </a:lnTo>
                  <a:lnTo>
                    <a:pt x="1" y="0"/>
                  </a:lnTo>
                  <a:close/>
                </a:path>
              </a:pathLst>
            </a:custGeom>
            <a:solidFill>
              <a:srgbClr val="FFC080"/>
            </a:solidFill>
            <a:ln w="14288">
              <a:solidFill>
                <a:srgbClr val="603000"/>
              </a:solidFill>
              <a:prstDash val="solid"/>
              <a:round/>
              <a:headEnd/>
              <a:tailEnd/>
            </a:ln>
          </p:spPr>
          <p:txBody>
            <a:bodyPr/>
            <a:lstStyle/>
            <a:p>
              <a:endParaRPr lang="en-US"/>
            </a:p>
          </p:txBody>
        </p:sp>
        <p:sp>
          <p:nvSpPr>
            <p:cNvPr id="305200" name="Freeform 48"/>
            <p:cNvSpPr>
              <a:spLocks/>
            </p:cNvSpPr>
            <p:nvPr/>
          </p:nvSpPr>
          <p:spPr bwMode="auto">
            <a:xfrm>
              <a:off x="2594" y="2289"/>
              <a:ext cx="381" cy="455"/>
            </a:xfrm>
            <a:custGeom>
              <a:avLst/>
              <a:gdLst>
                <a:gd name="T0" fmla="*/ 60 w 381"/>
                <a:gd name="T1" fmla="*/ 68 h 455"/>
                <a:gd name="T2" fmla="*/ 51 w 381"/>
                <a:gd name="T3" fmla="*/ 122 h 455"/>
                <a:gd name="T4" fmla="*/ 45 w 381"/>
                <a:gd name="T5" fmla="*/ 151 h 455"/>
                <a:gd name="T6" fmla="*/ 37 w 381"/>
                <a:gd name="T7" fmla="*/ 177 h 455"/>
                <a:gd name="T8" fmla="*/ 14 w 381"/>
                <a:gd name="T9" fmla="*/ 195 h 455"/>
                <a:gd name="T10" fmla="*/ 14 w 381"/>
                <a:gd name="T11" fmla="*/ 155 h 455"/>
                <a:gd name="T12" fmla="*/ 0 w 381"/>
                <a:gd name="T13" fmla="*/ 162 h 455"/>
                <a:gd name="T14" fmla="*/ 4 w 381"/>
                <a:gd name="T15" fmla="*/ 204 h 455"/>
                <a:gd name="T16" fmla="*/ 8 w 381"/>
                <a:gd name="T17" fmla="*/ 248 h 455"/>
                <a:gd name="T18" fmla="*/ 18 w 381"/>
                <a:gd name="T19" fmla="*/ 254 h 455"/>
                <a:gd name="T20" fmla="*/ 27 w 381"/>
                <a:gd name="T21" fmla="*/ 294 h 455"/>
                <a:gd name="T22" fmla="*/ 38 w 381"/>
                <a:gd name="T23" fmla="*/ 346 h 455"/>
                <a:gd name="T24" fmla="*/ 74 w 381"/>
                <a:gd name="T25" fmla="*/ 389 h 455"/>
                <a:gd name="T26" fmla="*/ 98 w 381"/>
                <a:gd name="T27" fmla="*/ 425 h 455"/>
                <a:gd name="T28" fmla="*/ 144 w 381"/>
                <a:gd name="T29" fmla="*/ 453 h 455"/>
                <a:gd name="T30" fmla="*/ 197 w 381"/>
                <a:gd name="T31" fmla="*/ 451 h 455"/>
                <a:gd name="T32" fmla="*/ 251 w 381"/>
                <a:gd name="T33" fmla="*/ 425 h 455"/>
                <a:gd name="T34" fmla="*/ 288 w 381"/>
                <a:gd name="T35" fmla="*/ 386 h 455"/>
                <a:gd name="T36" fmla="*/ 308 w 381"/>
                <a:gd name="T37" fmla="*/ 344 h 455"/>
                <a:gd name="T38" fmla="*/ 321 w 381"/>
                <a:gd name="T39" fmla="*/ 314 h 455"/>
                <a:gd name="T40" fmla="*/ 345 w 381"/>
                <a:gd name="T41" fmla="*/ 306 h 455"/>
                <a:gd name="T42" fmla="*/ 361 w 381"/>
                <a:gd name="T43" fmla="*/ 265 h 455"/>
                <a:gd name="T44" fmla="*/ 381 w 381"/>
                <a:gd name="T45" fmla="*/ 225 h 455"/>
                <a:gd name="T46" fmla="*/ 381 w 381"/>
                <a:gd name="T47" fmla="*/ 209 h 455"/>
                <a:gd name="T48" fmla="*/ 366 w 381"/>
                <a:gd name="T49" fmla="*/ 205 h 455"/>
                <a:gd name="T50" fmla="*/ 348 w 381"/>
                <a:gd name="T51" fmla="*/ 238 h 455"/>
                <a:gd name="T52" fmla="*/ 329 w 381"/>
                <a:gd name="T53" fmla="*/ 258 h 455"/>
                <a:gd name="T54" fmla="*/ 341 w 381"/>
                <a:gd name="T55" fmla="*/ 202 h 455"/>
                <a:gd name="T56" fmla="*/ 355 w 381"/>
                <a:gd name="T57" fmla="*/ 155 h 455"/>
                <a:gd name="T58" fmla="*/ 352 w 381"/>
                <a:gd name="T59" fmla="*/ 104 h 455"/>
                <a:gd name="T60" fmla="*/ 342 w 381"/>
                <a:gd name="T61" fmla="*/ 60 h 455"/>
                <a:gd name="T62" fmla="*/ 318 w 381"/>
                <a:gd name="T63" fmla="*/ 35 h 455"/>
                <a:gd name="T64" fmla="*/ 279 w 381"/>
                <a:gd name="T65" fmla="*/ 37 h 455"/>
                <a:gd name="T66" fmla="*/ 228 w 381"/>
                <a:gd name="T67" fmla="*/ 37 h 455"/>
                <a:gd name="T68" fmla="*/ 185 w 381"/>
                <a:gd name="T69" fmla="*/ 34 h 455"/>
                <a:gd name="T70" fmla="*/ 124 w 381"/>
                <a:gd name="T7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1" h="455">
                  <a:moveTo>
                    <a:pt x="124" y="0"/>
                  </a:moveTo>
                  <a:lnTo>
                    <a:pt x="60" y="68"/>
                  </a:lnTo>
                  <a:lnTo>
                    <a:pt x="51" y="87"/>
                  </a:lnTo>
                  <a:lnTo>
                    <a:pt x="51" y="122"/>
                  </a:lnTo>
                  <a:lnTo>
                    <a:pt x="47" y="141"/>
                  </a:lnTo>
                  <a:lnTo>
                    <a:pt x="45" y="151"/>
                  </a:lnTo>
                  <a:lnTo>
                    <a:pt x="37" y="164"/>
                  </a:lnTo>
                  <a:lnTo>
                    <a:pt x="37" y="177"/>
                  </a:lnTo>
                  <a:lnTo>
                    <a:pt x="30" y="218"/>
                  </a:lnTo>
                  <a:lnTo>
                    <a:pt x="14" y="195"/>
                  </a:lnTo>
                  <a:lnTo>
                    <a:pt x="20" y="174"/>
                  </a:lnTo>
                  <a:lnTo>
                    <a:pt x="14" y="155"/>
                  </a:lnTo>
                  <a:lnTo>
                    <a:pt x="8" y="144"/>
                  </a:lnTo>
                  <a:lnTo>
                    <a:pt x="0" y="162"/>
                  </a:lnTo>
                  <a:lnTo>
                    <a:pt x="0" y="189"/>
                  </a:lnTo>
                  <a:lnTo>
                    <a:pt x="4" y="204"/>
                  </a:lnTo>
                  <a:lnTo>
                    <a:pt x="7" y="228"/>
                  </a:lnTo>
                  <a:lnTo>
                    <a:pt x="8" y="248"/>
                  </a:lnTo>
                  <a:lnTo>
                    <a:pt x="13" y="254"/>
                  </a:lnTo>
                  <a:lnTo>
                    <a:pt x="18" y="254"/>
                  </a:lnTo>
                  <a:lnTo>
                    <a:pt x="23" y="255"/>
                  </a:lnTo>
                  <a:lnTo>
                    <a:pt x="27" y="294"/>
                  </a:lnTo>
                  <a:lnTo>
                    <a:pt x="35" y="331"/>
                  </a:lnTo>
                  <a:lnTo>
                    <a:pt x="38" y="346"/>
                  </a:lnTo>
                  <a:lnTo>
                    <a:pt x="48" y="365"/>
                  </a:lnTo>
                  <a:lnTo>
                    <a:pt x="74" y="389"/>
                  </a:lnTo>
                  <a:lnTo>
                    <a:pt x="90" y="409"/>
                  </a:lnTo>
                  <a:lnTo>
                    <a:pt x="98" y="425"/>
                  </a:lnTo>
                  <a:lnTo>
                    <a:pt x="110" y="441"/>
                  </a:lnTo>
                  <a:lnTo>
                    <a:pt x="144" y="453"/>
                  </a:lnTo>
                  <a:lnTo>
                    <a:pt x="167" y="455"/>
                  </a:lnTo>
                  <a:lnTo>
                    <a:pt x="197" y="451"/>
                  </a:lnTo>
                  <a:lnTo>
                    <a:pt x="228" y="436"/>
                  </a:lnTo>
                  <a:lnTo>
                    <a:pt x="251" y="425"/>
                  </a:lnTo>
                  <a:lnTo>
                    <a:pt x="271" y="406"/>
                  </a:lnTo>
                  <a:lnTo>
                    <a:pt x="288" y="386"/>
                  </a:lnTo>
                  <a:lnTo>
                    <a:pt x="301" y="361"/>
                  </a:lnTo>
                  <a:lnTo>
                    <a:pt x="308" y="344"/>
                  </a:lnTo>
                  <a:lnTo>
                    <a:pt x="318" y="319"/>
                  </a:lnTo>
                  <a:lnTo>
                    <a:pt x="321" y="314"/>
                  </a:lnTo>
                  <a:lnTo>
                    <a:pt x="338" y="312"/>
                  </a:lnTo>
                  <a:lnTo>
                    <a:pt x="345" y="306"/>
                  </a:lnTo>
                  <a:lnTo>
                    <a:pt x="358" y="282"/>
                  </a:lnTo>
                  <a:lnTo>
                    <a:pt x="361" y="265"/>
                  </a:lnTo>
                  <a:lnTo>
                    <a:pt x="375" y="244"/>
                  </a:lnTo>
                  <a:lnTo>
                    <a:pt x="381" y="225"/>
                  </a:lnTo>
                  <a:lnTo>
                    <a:pt x="381" y="215"/>
                  </a:lnTo>
                  <a:lnTo>
                    <a:pt x="381" y="209"/>
                  </a:lnTo>
                  <a:lnTo>
                    <a:pt x="371" y="204"/>
                  </a:lnTo>
                  <a:lnTo>
                    <a:pt x="366" y="205"/>
                  </a:lnTo>
                  <a:lnTo>
                    <a:pt x="351" y="229"/>
                  </a:lnTo>
                  <a:lnTo>
                    <a:pt x="348" y="238"/>
                  </a:lnTo>
                  <a:lnTo>
                    <a:pt x="345" y="259"/>
                  </a:lnTo>
                  <a:lnTo>
                    <a:pt x="329" y="258"/>
                  </a:lnTo>
                  <a:lnTo>
                    <a:pt x="341" y="229"/>
                  </a:lnTo>
                  <a:lnTo>
                    <a:pt x="341" y="202"/>
                  </a:lnTo>
                  <a:lnTo>
                    <a:pt x="348" y="177"/>
                  </a:lnTo>
                  <a:lnTo>
                    <a:pt x="355" y="155"/>
                  </a:lnTo>
                  <a:lnTo>
                    <a:pt x="355" y="121"/>
                  </a:lnTo>
                  <a:lnTo>
                    <a:pt x="352" y="104"/>
                  </a:lnTo>
                  <a:lnTo>
                    <a:pt x="346" y="77"/>
                  </a:lnTo>
                  <a:lnTo>
                    <a:pt x="342" y="60"/>
                  </a:lnTo>
                  <a:lnTo>
                    <a:pt x="331" y="32"/>
                  </a:lnTo>
                  <a:lnTo>
                    <a:pt x="318" y="35"/>
                  </a:lnTo>
                  <a:lnTo>
                    <a:pt x="306" y="42"/>
                  </a:lnTo>
                  <a:lnTo>
                    <a:pt x="279" y="37"/>
                  </a:lnTo>
                  <a:lnTo>
                    <a:pt x="251" y="37"/>
                  </a:lnTo>
                  <a:lnTo>
                    <a:pt x="228" y="37"/>
                  </a:lnTo>
                  <a:lnTo>
                    <a:pt x="207" y="34"/>
                  </a:lnTo>
                  <a:lnTo>
                    <a:pt x="185" y="34"/>
                  </a:lnTo>
                  <a:lnTo>
                    <a:pt x="155" y="24"/>
                  </a:lnTo>
                  <a:lnTo>
                    <a:pt x="124" y="0"/>
                  </a:lnTo>
                  <a:close/>
                </a:path>
              </a:pathLst>
            </a:custGeom>
            <a:solidFill>
              <a:srgbClr val="FFC080"/>
            </a:solidFill>
            <a:ln w="14288">
              <a:solidFill>
                <a:srgbClr val="603000"/>
              </a:solidFill>
              <a:prstDash val="solid"/>
              <a:round/>
              <a:headEnd/>
              <a:tailEnd/>
            </a:ln>
          </p:spPr>
          <p:txBody>
            <a:bodyPr/>
            <a:lstStyle/>
            <a:p>
              <a:endParaRPr lang="en-US"/>
            </a:p>
          </p:txBody>
        </p:sp>
        <p:sp>
          <p:nvSpPr>
            <p:cNvPr id="305201" name="Freeform 49"/>
            <p:cNvSpPr>
              <a:spLocks/>
            </p:cNvSpPr>
            <p:nvPr/>
          </p:nvSpPr>
          <p:spPr bwMode="auto">
            <a:xfrm>
              <a:off x="2672" y="2494"/>
              <a:ext cx="243" cy="248"/>
            </a:xfrm>
            <a:custGeom>
              <a:avLst/>
              <a:gdLst>
                <a:gd name="T0" fmla="*/ 128 w 243"/>
                <a:gd name="T1" fmla="*/ 7 h 248"/>
                <a:gd name="T2" fmla="*/ 117 w 243"/>
                <a:gd name="T3" fmla="*/ 50 h 248"/>
                <a:gd name="T4" fmla="*/ 117 w 243"/>
                <a:gd name="T5" fmla="*/ 96 h 248"/>
                <a:gd name="T6" fmla="*/ 124 w 243"/>
                <a:gd name="T7" fmla="*/ 119 h 248"/>
                <a:gd name="T8" fmla="*/ 106 w 243"/>
                <a:gd name="T9" fmla="*/ 125 h 248"/>
                <a:gd name="T10" fmla="*/ 77 w 243"/>
                <a:gd name="T11" fmla="*/ 133 h 248"/>
                <a:gd name="T12" fmla="*/ 58 w 243"/>
                <a:gd name="T13" fmla="*/ 117 h 248"/>
                <a:gd name="T14" fmla="*/ 50 w 243"/>
                <a:gd name="T15" fmla="*/ 103 h 248"/>
                <a:gd name="T16" fmla="*/ 45 w 243"/>
                <a:gd name="T17" fmla="*/ 104 h 248"/>
                <a:gd name="T18" fmla="*/ 20 w 243"/>
                <a:gd name="T19" fmla="*/ 123 h 248"/>
                <a:gd name="T20" fmla="*/ 3 w 243"/>
                <a:gd name="T21" fmla="*/ 148 h 248"/>
                <a:gd name="T22" fmla="*/ 6 w 243"/>
                <a:gd name="T23" fmla="*/ 157 h 248"/>
                <a:gd name="T24" fmla="*/ 19 w 243"/>
                <a:gd name="T25" fmla="*/ 128 h 248"/>
                <a:gd name="T26" fmla="*/ 46 w 243"/>
                <a:gd name="T27" fmla="*/ 113 h 248"/>
                <a:gd name="T28" fmla="*/ 70 w 243"/>
                <a:gd name="T29" fmla="*/ 134 h 248"/>
                <a:gd name="T30" fmla="*/ 77 w 243"/>
                <a:gd name="T31" fmla="*/ 164 h 248"/>
                <a:gd name="T32" fmla="*/ 83 w 243"/>
                <a:gd name="T33" fmla="*/ 157 h 248"/>
                <a:gd name="T34" fmla="*/ 94 w 243"/>
                <a:gd name="T35" fmla="*/ 143 h 248"/>
                <a:gd name="T36" fmla="*/ 89 w 243"/>
                <a:gd name="T37" fmla="*/ 163 h 248"/>
                <a:gd name="T38" fmla="*/ 106 w 243"/>
                <a:gd name="T39" fmla="*/ 161 h 248"/>
                <a:gd name="T40" fmla="*/ 146 w 243"/>
                <a:gd name="T41" fmla="*/ 160 h 248"/>
                <a:gd name="T42" fmla="*/ 144 w 243"/>
                <a:gd name="T43" fmla="*/ 193 h 248"/>
                <a:gd name="T44" fmla="*/ 133 w 243"/>
                <a:gd name="T45" fmla="*/ 222 h 248"/>
                <a:gd name="T46" fmla="*/ 108 w 243"/>
                <a:gd name="T47" fmla="*/ 240 h 248"/>
                <a:gd name="T48" fmla="*/ 103 w 243"/>
                <a:gd name="T49" fmla="*/ 248 h 248"/>
                <a:gd name="T50" fmla="*/ 157 w 243"/>
                <a:gd name="T51" fmla="*/ 227 h 248"/>
                <a:gd name="T52" fmla="*/ 204 w 243"/>
                <a:gd name="T53" fmla="*/ 190 h 248"/>
                <a:gd name="T54" fmla="*/ 230 w 243"/>
                <a:gd name="T55" fmla="*/ 144 h 248"/>
                <a:gd name="T56" fmla="*/ 231 w 243"/>
                <a:gd name="T57" fmla="*/ 114 h 248"/>
                <a:gd name="T58" fmla="*/ 198 w 243"/>
                <a:gd name="T59" fmla="*/ 137 h 248"/>
                <a:gd name="T60" fmla="*/ 166 w 243"/>
                <a:gd name="T61" fmla="*/ 139 h 248"/>
                <a:gd name="T62" fmla="*/ 146 w 243"/>
                <a:gd name="T63" fmla="*/ 113 h 248"/>
                <a:gd name="T64" fmla="*/ 148 w 243"/>
                <a:gd name="T65" fmla="*/ 79 h 248"/>
                <a:gd name="T66" fmla="*/ 153 w 243"/>
                <a:gd name="T67" fmla="*/ 63 h 248"/>
                <a:gd name="T68" fmla="*/ 144 w 243"/>
                <a:gd name="T69" fmla="*/ 38 h 248"/>
                <a:gd name="T70" fmla="*/ 137 w 243"/>
                <a:gd name="T71"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3" h="248">
                  <a:moveTo>
                    <a:pt x="137" y="0"/>
                  </a:moveTo>
                  <a:lnTo>
                    <a:pt x="128" y="7"/>
                  </a:lnTo>
                  <a:lnTo>
                    <a:pt x="124" y="23"/>
                  </a:lnTo>
                  <a:lnTo>
                    <a:pt x="117" y="50"/>
                  </a:lnTo>
                  <a:lnTo>
                    <a:pt x="116" y="75"/>
                  </a:lnTo>
                  <a:lnTo>
                    <a:pt x="117" y="96"/>
                  </a:lnTo>
                  <a:lnTo>
                    <a:pt x="125" y="107"/>
                  </a:lnTo>
                  <a:lnTo>
                    <a:pt x="124" y="119"/>
                  </a:lnTo>
                  <a:lnTo>
                    <a:pt x="117" y="125"/>
                  </a:lnTo>
                  <a:lnTo>
                    <a:pt x="106" y="125"/>
                  </a:lnTo>
                  <a:lnTo>
                    <a:pt x="93" y="133"/>
                  </a:lnTo>
                  <a:lnTo>
                    <a:pt x="77" y="133"/>
                  </a:lnTo>
                  <a:lnTo>
                    <a:pt x="65" y="124"/>
                  </a:lnTo>
                  <a:lnTo>
                    <a:pt x="58" y="117"/>
                  </a:lnTo>
                  <a:lnTo>
                    <a:pt x="51" y="111"/>
                  </a:lnTo>
                  <a:lnTo>
                    <a:pt x="50" y="103"/>
                  </a:lnTo>
                  <a:lnTo>
                    <a:pt x="51" y="95"/>
                  </a:lnTo>
                  <a:lnTo>
                    <a:pt x="45" y="104"/>
                  </a:lnTo>
                  <a:lnTo>
                    <a:pt x="31" y="113"/>
                  </a:lnTo>
                  <a:lnTo>
                    <a:pt x="20" y="123"/>
                  </a:lnTo>
                  <a:lnTo>
                    <a:pt x="9" y="137"/>
                  </a:lnTo>
                  <a:lnTo>
                    <a:pt x="3" y="148"/>
                  </a:lnTo>
                  <a:lnTo>
                    <a:pt x="0" y="161"/>
                  </a:lnTo>
                  <a:lnTo>
                    <a:pt x="6" y="157"/>
                  </a:lnTo>
                  <a:lnTo>
                    <a:pt x="10" y="143"/>
                  </a:lnTo>
                  <a:lnTo>
                    <a:pt x="19" y="128"/>
                  </a:lnTo>
                  <a:lnTo>
                    <a:pt x="30" y="122"/>
                  </a:lnTo>
                  <a:lnTo>
                    <a:pt x="46" y="113"/>
                  </a:lnTo>
                  <a:lnTo>
                    <a:pt x="52" y="119"/>
                  </a:lnTo>
                  <a:lnTo>
                    <a:pt x="70" y="134"/>
                  </a:lnTo>
                  <a:lnTo>
                    <a:pt x="76" y="137"/>
                  </a:lnTo>
                  <a:lnTo>
                    <a:pt x="77" y="164"/>
                  </a:lnTo>
                  <a:lnTo>
                    <a:pt x="84" y="164"/>
                  </a:lnTo>
                  <a:lnTo>
                    <a:pt x="83" y="157"/>
                  </a:lnTo>
                  <a:lnTo>
                    <a:pt x="86" y="139"/>
                  </a:lnTo>
                  <a:lnTo>
                    <a:pt x="94" y="143"/>
                  </a:lnTo>
                  <a:lnTo>
                    <a:pt x="97" y="151"/>
                  </a:lnTo>
                  <a:lnTo>
                    <a:pt x="89" y="163"/>
                  </a:lnTo>
                  <a:lnTo>
                    <a:pt x="94" y="166"/>
                  </a:lnTo>
                  <a:lnTo>
                    <a:pt x="106" y="161"/>
                  </a:lnTo>
                  <a:lnTo>
                    <a:pt x="129" y="161"/>
                  </a:lnTo>
                  <a:lnTo>
                    <a:pt x="146" y="160"/>
                  </a:lnTo>
                  <a:lnTo>
                    <a:pt x="154" y="173"/>
                  </a:lnTo>
                  <a:lnTo>
                    <a:pt x="144" y="193"/>
                  </a:lnTo>
                  <a:lnTo>
                    <a:pt x="134" y="203"/>
                  </a:lnTo>
                  <a:lnTo>
                    <a:pt x="133" y="222"/>
                  </a:lnTo>
                  <a:lnTo>
                    <a:pt x="124" y="233"/>
                  </a:lnTo>
                  <a:lnTo>
                    <a:pt x="108" y="240"/>
                  </a:lnTo>
                  <a:lnTo>
                    <a:pt x="80" y="246"/>
                  </a:lnTo>
                  <a:lnTo>
                    <a:pt x="103" y="248"/>
                  </a:lnTo>
                  <a:lnTo>
                    <a:pt x="123" y="246"/>
                  </a:lnTo>
                  <a:lnTo>
                    <a:pt x="157" y="227"/>
                  </a:lnTo>
                  <a:lnTo>
                    <a:pt x="187" y="207"/>
                  </a:lnTo>
                  <a:lnTo>
                    <a:pt x="204" y="190"/>
                  </a:lnTo>
                  <a:lnTo>
                    <a:pt x="218" y="170"/>
                  </a:lnTo>
                  <a:lnTo>
                    <a:pt x="230" y="144"/>
                  </a:lnTo>
                  <a:lnTo>
                    <a:pt x="243" y="107"/>
                  </a:lnTo>
                  <a:lnTo>
                    <a:pt x="231" y="114"/>
                  </a:lnTo>
                  <a:lnTo>
                    <a:pt x="213" y="125"/>
                  </a:lnTo>
                  <a:lnTo>
                    <a:pt x="198" y="137"/>
                  </a:lnTo>
                  <a:lnTo>
                    <a:pt x="182" y="142"/>
                  </a:lnTo>
                  <a:lnTo>
                    <a:pt x="166" y="139"/>
                  </a:lnTo>
                  <a:lnTo>
                    <a:pt x="153" y="127"/>
                  </a:lnTo>
                  <a:lnTo>
                    <a:pt x="146" y="113"/>
                  </a:lnTo>
                  <a:lnTo>
                    <a:pt x="143" y="95"/>
                  </a:lnTo>
                  <a:lnTo>
                    <a:pt x="148" y="79"/>
                  </a:lnTo>
                  <a:lnTo>
                    <a:pt x="156" y="73"/>
                  </a:lnTo>
                  <a:lnTo>
                    <a:pt x="153" y="63"/>
                  </a:lnTo>
                  <a:lnTo>
                    <a:pt x="147" y="50"/>
                  </a:lnTo>
                  <a:lnTo>
                    <a:pt x="144" y="38"/>
                  </a:lnTo>
                  <a:lnTo>
                    <a:pt x="143" y="16"/>
                  </a:lnTo>
                  <a:lnTo>
                    <a:pt x="137"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2" name="Freeform 50"/>
            <p:cNvSpPr>
              <a:spLocks/>
            </p:cNvSpPr>
            <p:nvPr/>
          </p:nvSpPr>
          <p:spPr bwMode="auto">
            <a:xfrm>
              <a:off x="2819" y="2507"/>
              <a:ext cx="54" cy="24"/>
            </a:xfrm>
            <a:custGeom>
              <a:avLst/>
              <a:gdLst>
                <a:gd name="T0" fmla="*/ 0 w 54"/>
                <a:gd name="T1" fmla="*/ 8 h 24"/>
                <a:gd name="T2" fmla="*/ 16 w 54"/>
                <a:gd name="T3" fmla="*/ 0 h 24"/>
                <a:gd name="T4" fmla="*/ 29 w 54"/>
                <a:gd name="T5" fmla="*/ 0 h 24"/>
                <a:gd name="T6" fmla="*/ 42 w 54"/>
                <a:gd name="T7" fmla="*/ 2 h 24"/>
                <a:gd name="T8" fmla="*/ 54 w 54"/>
                <a:gd name="T9" fmla="*/ 12 h 24"/>
                <a:gd name="T10" fmla="*/ 43 w 54"/>
                <a:gd name="T11" fmla="*/ 24 h 24"/>
                <a:gd name="T12" fmla="*/ 25 w 54"/>
                <a:gd name="T13" fmla="*/ 24 h 24"/>
                <a:gd name="T14" fmla="*/ 13 w 54"/>
                <a:gd name="T15" fmla="*/ 20 h 24"/>
                <a:gd name="T16" fmla="*/ 0 w 54"/>
                <a:gd name="T1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24">
                  <a:moveTo>
                    <a:pt x="0" y="8"/>
                  </a:moveTo>
                  <a:lnTo>
                    <a:pt x="16" y="0"/>
                  </a:lnTo>
                  <a:lnTo>
                    <a:pt x="29" y="0"/>
                  </a:lnTo>
                  <a:lnTo>
                    <a:pt x="42" y="2"/>
                  </a:lnTo>
                  <a:lnTo>
                    <a:pt x="54" y="12"/>
                  </a:lnTo>
                  <a:lnTo>
                    <a:pt x="43" y="24"/>
                  </a:lnTo>
                  <a:lnTo>
                    <a:pt x="25" y="24"/>
                  </a:lnTo>
                  <a:lnTo>
                    <a:pt x="13" y="20"/>
                  </a:lnTo>
                  <a:lnTo>
                    <a:pt x="0" y="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3" name="Freeform 51"/>
            <p:cNvSpPr>
              <a:spLocks/>
            </p:cNvSpPr>
            <p:nvPr/>
          </p:nvSpPr>
          <p:spPr bwMode="auto">
            <a:xfrm>
              <a:off x="2673" y="2483"/>
              <a:ext cx="59" cy="26"/>
            </a:xfrm>
            <a:custGeom>
              <a:avLst/>
              <a:gdLst>
                <a:gd name="T0" fmla="*/ 0 w 59"/>
                <a:gd name="T1" fmla="*/ 10 h 26"/>
                <a:gd name="T2" fmla="*/ 19 w 59"/>
                <a:gd name="T3" fmla="*/ 0 h 26"/>
                <a:gd name="T4" fmla="*/ 36 w 59"/>
                <a:gd name="T5" fmla="*/ 0 h 26"/>
                <a:gd name="T6" fmla="*/ 55 w 59"/>
                <a:gd name="T7" fmla="*/ 10 h 26"/>
                <a:gd name="T8" fmla="*/ 59 w 59"/>
                <a:gd name="T9" fmla="*/ 18 h 26"/>
                <a:gd name="T10" fmla="*/ 39 w 59"/>
                <a:gd name="T11" fmla="*/ 25 h 26"/>
                <a:gd name="T12" fmla="*/ 22 w 59"/>
                <a:gd name="T13" fmla="*/ 26 h 26"/>
                <a:gd name="T14" fmla="*/ 9 w 59"/>
                <a:gd name="T15" fmla="*/ 18 h 26"/>
                <a:gd name="T16" fmla="*/ 0 w 59"/>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6">
                  <a:moveTo>
                    <a:pt x="0" y="10"/>
                  </a:moveTo>
                  <a:lnTo>
                    <a:pt x="19" y="0"/>
                  </a:lnTo>
                  <a:lnTo>
                    <a:pt x="36" y="0"/>
                  </a:lnTo>
                  <a:lnTo>
                    <a:pt x="55" y="10"/>
                  </a:lnTo>
                  <a:lnTo>
                    <a:pt x="59" y="18"/>
                  </a:lnTo>
                  <a:lnTo>
                    <a:pt x="39" y="25"/>
                  </a:lnTo>
                  <a:lnTo>
                    <a:pt x="22" y="26"/>
                  </a:lnTo>
                  <a:lnTo>
                    <a:pt x="9" y="18"/>
                  </a:lnTo>
                  <a:lnTo>
                    <a:pt x="0" y="1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4" name="Freeform 52"/>
            <p:cNvSpPr>
              <a:spLocks/>
            </p:cNvSpPr>
            <p:nvPr/>
          </p:nvSpPr>
          <p:spPr bwMode="auto">
            <a:xfrm>
              <a:off x="2649" y="2450"/>
              <a:ext cx="97" cy="34"/>
            </a:xfrm>
            <a:custGeom>
              <a:avLst/>
              <a:gdLst>
                <a:gd name="T0" fmla="*/ 0 w 97"/>
                <a:gd name="T1" fmla="*/ 28 h 34"/>
                <a:gd name="T2" fmla="*/ 6 w 97"/>
                <a:gd name="T3" fmla="*/ 28 h 34"/>
                <a:gd name="T4" fmla="*/ 35 w 97"/>
                <a:gd name="T5" fmla="*/ 16 h 34"/>
                <a:gd name="T6" fmla="*/ 65 w 97"/>
                <a:gd name="T7" fmla="*/ 20 h 34"/>
                <a:gd name="T8" fmla="*/ 89 w 97"/>
                <a:gd name="T9" fmla="*/ 34 h 34"/>
                <a:gd name="T10" fmla="*/ 90 w 97"/>
                <a:gd name="T11" fmla="*/ 31 h 34"/>
                <a:gd name="T12" fmla="*/ 97 w 97"/>
                <a:gd name="T13" fmla="*/ 21 h 34"/>
                <a:gd name="T14" fmla="*/ 89 w 97"/>
                <a:gd name="T15" fmla="*/ 10 h 34"/>
                <a:gd name="T16" fmla="*/ 86 w 97"/>
                <a:gd name="T17" fmla="*/ 14 h 34"/>
                <a:gd name="T18" fmla="*/ 73 w 97"/>
                <a:gd name="T19" fmla="*/ 8 h 34"/>
                <a:gd name="T20" fmla="*/ 73 w 97"/>
                <a:gd name="T21" fmla="*/ 11 h 34"/>
                <a:gd name="T22" fmla="*/ 43 w 97"/>
                <a:gd name="T23" fmla="*/ 0 h 34"/>
                <a:gd name="T24" fmla="*/ 35 w 97"/>
                <a:gd name="T25" fmla="*/ 3 h 34"/>
                <a:gd name="T26" fmla="*/ 25 w 97"/>
                <a:gd name="T27" fmla="*/ 4 h 34"/>
                <a:gd name="T28" fmla="*/ 22 w 97"/>
                <a:gd name="T29" fmla="*/ 11 h 34"/>
                <a:gd name="T30" fmla="*/ 0 w 97"/>
                <a:gd name="T31"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34">
                  <a:moveTo>
                    <a:pt x="0" y="28"/>
                  </a:moveTo>
                  <a:lnTo>
                    <a:pt x="6" y="28"/>
                  </a:lnTo>
                  <a:lnTo>
                    <a:pt x="35" y="16"/>
                  </a:lnTo>
                  <a:lnTo>
                    <a:pt x="65" y="20"/>
                  </a:lnTo>
                  <a:lnTo>
                    <a:pt x="89" y="34"/>
                  </a:lnTo>
                  <a:lnTo>
                    <a:pt x="90" y="31"/>
                  </a:lnTo>
                  <a:lnTo>
                    <a:pt x="97" y="21"/>
                  </a:lnTo>
                  <a:lnTo>
                    <a:pt x="89" y="10"/>
                  </a:lnTo>
                  <a:lnTo>
                    <a:pt x="86" y="14"/>
                  </a:lnTo>
                  <a:lnTo>
                    <a:pt x="73" y="8"/>
                  </a:lnTo>
                  <a:lnTo>
                    <a:pt x="73" y="11"/>
                  </a:lnTo>
                  <a:lnTo>
                    <a:pt x="43" y="0"/>
                  </a:lnTo>
                  <a:lnTo>
                    <a:pt x="35" y="3"/>
                  </a:lnTo>
                  <a:lnTo>
                    <a:pt x="25" y="4"/>
                  </a:lnTo>
                  <a:lnTo>
                    <a:pt x="22" y="11"/>
                  </a:lnTo>
                  <a:lnTo>
                    <a:pt x="0" y="28"/>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5" name="Freeform 53"/>
            <p:cNvSpPr>
              <a:spLocks/>
            </p:cNvSpPr>
            <p:nvPr/>
          </p:nvSpPr>
          <p:spPr bwMode="auto">
            <a:xfrm>
              <a:off x="2795" y="2481"/>
              <a:ext cx="108" cy="40"/>
            </a:xfrm>
            <a:custGeom>
              <a:avLst/>
              <a:gdLst>
                <a:gd name="T0" fmla="*/ 0 w 108"/>
                <a:gd name="T1" fmla="*/ 13 h 40"/>
                <a:gd name="T2" fmla="*/ 10 w 108"/>
                <a:gd name="T3" fmla="*/ 23 h 40"/>
                <a:gd name="T4" fmla="*/ 28 w 108"/>
                <a:gd name="T5" fmla="*/ 15 h 40"/>
                <a:gd name="T6" fmla="*/ 48 w 108"/>
                <a:gd name="T7" fmla="*/ 13 h 40"/>
                <a:gd name="T8" fmla="*/ 70 w 108"/>
                <a:gd name="T9" fmla="*/ 19 h 40"/>
                <a:gd name="T10" fmla="*/ 85 w 108"/>
                <a:gd name="T11" fmla="*/ 27 h 40"/>
                <a:gd name="T12" fmla="*/ 91 w 108"/>
                <a:gd name="T13" fmla="*/ 33 h 40"/>
                <a:gd name="T14" fmla="*/ 104 w 108"/>
                <a:gd name="T15" fmla="*/ 40 h 40"/>
                <a:gd name="T16" fmla="*/ 108 w 108"/>
                <a:gd name="T17" fmla="*/ 30 h 40"/>
                <a:gd name="T18" fmla="*/ 88 w 108"/>
                <a:gd name="T19" fmla="*/ 17 h 40"/>
                <a:gd name="T20" fmla="*/ 73 w 108"/>
                <a:gd name="T21" fmla="*/ 5 h 40"/>
                <a:gd name="T22" fmla="*/ 78 w 108"/>
                <a:gd name="T23" fmla="*/ 2 h 40"/>
                <a:gd name="T24" fmla="*/ 53 w 108"/>
                <a:gd name="T25" fmla="*/ 2 h 40"/>
                <a:gd name="T26" fmla="*/ 53 w 108"/>
                <a:gd name="T27" fmla="*/ 0 h 40"/>
                <a:gd name="T28" fmla="*/ 33 w 108"/>
                <a:gd name="T29" fmla="*/ 2 h 40"/>
                <a:gd name="T30" fmla="*/ 20 w 108"/>
                <a:gd name="T31" fmla="*/ 2 h 40"/>
                <a:gd name="T32" fmla="*/ 0 w 108"/>
                <a:gd name="T33" fmla="*/ 1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40">
                  <a:moveTo>
                    <a:pt x="0" y="13"/>
                  </a:moveTo>
                  <a:lnTo>
                    <a:pt x="10" y="23"/>
                  </a:lnTo>
                  <a:lnTo>
                    <a:pt x="28" y="15"/>
                  </a:lnTo>
                  <a:lnTo>
                    <a:pt x="48" y="13"/>
                  </a:lnTo>
                  <a:lnTo>
                    <a:pt x="70" y="19"/>
                  </a:lnTo>
                  <a:lnTo>
                    <a:pt x="85" y="27"/>
                  </a:lnTo>
                  <a:lnTo>
                    <a:pt x="91" y="33"/>
                  </a:lnTo>
                  <a:lnTo>
                    <a:pt x="104" y="40"/>
                  </a:lnTo>
                  <a:lnTo>
                    <a:pt x="108" y="30"/>
                  </a:lnTo>
                  <a:lnTo>
                    <a:pt x="88" y="17"/>
                  </a:lnTo>
                  <a:lnTo>
                    <a:pt x="73" y="5"/>
                  </a:lnTo>
                  <a:lnTo>
                    <a:pt x="78" y="2"/>
                  </a:lnTo>
                  <a:lnTo>
                    <a:pt x="53" y="2"/>
                  </a:lnTo>
                  <a:lnTo>
                    <a:pt x="53" y="0"/>
                  </a:lnTo>
                  <a:lnTo>
                    <a:pt x="33" y="2"/>
                  </a:lnTo>
                  <a:lnTo>
                    <a:pt x="20" y="2"/>
                  </a:lnTo>
                  <a:lnTo>
                    <a:pt x="0" y="13"/>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6" name="Freeform 54"/>
            <p:cNvSpPr>
              <a:spLocks/>
            </p:cNvSpPr>
            <p:nvPr/>
          </p:nvSpPr>
          <p:spPr bwMode="auto">
            <a:xfrm>
              <a:off x="2655" y="2472"/>
              <a:ext cx="93" cy="33"/>
            </a:xfrm>
            <a:custGeom>
              <a:avLst/>
              <a:gdLst>
                <a:gd name="T0" fmla="*/ 0 w 93"/>
                <a:gd name="T1" fmla="*/ 26 h 33"/>
                <a:gd name="T2" fmla="*/ 10 w 93"/>
                <a:gd name="T3" fmla="*/ 8 h 33"/>
                <a:gd name="T4" fmla="*/ 30 w 93"/>
                <a:gd name="T5" fmla="*/ 1 h 33"/>
                <a:gd name="T6" fmla="*/ 54 w 93"/>
                <a:gd name="T7" fmla="*/ 0 h 33"/>
                <a:gd name="T8" fmla="*/ 71 w 93"/>
                <a:gd name="T9" fmla="*/ 6 h 33"/>
                <a:gd name="T10" fmla="*/ 81 w 93"/>
                <a:gd name="T11" fmla="*/ 10 h 33"/>
                <a:gd name="T12" fmla="*/ 92 w 93"/>
                <a:gd name="T13" fmla="*/ 17 h 33"/>
                <a:gd name="T14" fmla="*/ 93 w 93"/>
                <a:gd name="T15" fmla="*/ 24 h 33"/>
                <a:gd name="T16" fmla="*/ 84 w 93"/>
                <a:gd name="T17" fmla="*/ 33 h 33"/>
                <a:gd name="T18" fmla="*/ 74 w 93"/>
                <a:gd name="T19" fmla="*/ 33 h 33"/>
                <a:gd name="T20" fmla="*/ 81 w 93"/>
                <a:gd name="T21" fmla="*/ 23 h 33"/>
                <a:gd name="T22" fmla="*/ 80 w 93"/>
                <a:gd name="T23" fmla="*/ 16 h 33"/>
                <a:gd name="T24" fmla="*/ 67 w 93"/>
                <a:gd name="T25" fmla="*/ 9 h 33"/>
                <a:gd name="T26" fmla="*/ 54 w 93"/>
                <a:gd name="T27" fmla="*/ 1 h 33"/>
                <a:gd name="T28" fmla="*/ 37 w 93"/>
                <a:gd name="T29" fmla="*/ 3 h 33"/>
                <a:gd name="T30" fmla="*/ 26 w 93"/>
                <a:gd name="T31" fmla="*/ 7 h 33"/>
                <a:gd name="T32" fmla="*/ 16 w 93"/>
                <a:gd name="T33" fmla="*/ 13 h 33"/>
                <a:gd name="T34" fmla="*/ 0 w 93"/>
                <a:gd name="T35"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33">
                  <a:moveTo>
                    <a:pt x="0" y="26"/>
                  </a:moveTo>
                  <a:lnTo>
                    <a:pt x="10" y="8"/>
                  </a:lnTo>
                  <a:lnTo>
                    <a:pt x="30" y="1"/>
                  </a:lnTo>
                  <a:lnTo>
                    <a:pt x="54" y="0"/>
                  </a:lnTo>
                  <a:lnTo>
                    <a:pt x="71" y="6"/>
                  </a:lnTo>
                  <a:lnTo>
                    <a:pt x="81" y="10"/>
                  </a:lnTo>
                  <a:lnTo>
                    <a:pt x="92" y="17"/>
                  </a:lnTo>
                  <a:lnTo>
                    <a:pt x="93" y="24"/>
                  </a:lnTo>
                  <a:lnTo>
                    <a:pt x="84" y="33"/>
                  </a:lnTo>
                  <a:lnTo>
                    <a:pt x="74" y="33"/>
                  </a:lnTo>
                  <a:lnTo>
                    <a:pt x="81" y="23"/>
                  </a:lnTo>
                  <a:lnTo>
                    <a:pt x="80" y="16"/>
                  </a:lnTo>
                  <a:lnTo>
                    <a:pt x="67" y="9"/>
                  </a:lnTo>
                  <a:lnTo>
                    <a:pt x="54" y="1"/>
                  </a:lnTo>
                  <a:lnTo>
                    <a:pt x="37" y="3"/>
                  </a:lnTo>
                  <a:lnTo>
                    <a:pt x="26" y="7"/>
                  </a:lnTo>
                  <a:lnTo>
                    <a:pt x="16" y="13"/>
                  </a:lnTo>
                  <a:lnTo>
                    <a:pt x="0" y="26"/>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7" name="Freeform 55"/>
            <p:cNvSpPr>
              <a:spLocks/>
            </p:cNvSpPr>
            <p:nvPr/>
          </p:nvSpPr>
          <p:spPr bwMode="auto">
            <a:xfrm>
              <a:off x="2813" y="2499"/>
              <a:ext cx="83" cy="60"/>
            </a:xfrm>
            <a:custGeom>
              <a:avLst/>
              <a:gdLst>
                <a:gd name="T0" fmla="*/ 0 w 83"/>
                <a:gd name="T1" fmla="*/ 13 h 60"/>
                <a:gd name="T2" fmla="*/ 22 w 83"/>
                <a:gd name="T3" fmla="*/ 1 h 60"/>
                <a:gd name="T4" fmla="*/ 33 w 83"/>
                <a:gd name="T5" fmla="*/ 2 h 60"/>
                <a:gd name="T6" fmla="*/ 52 w 83"/>
                <a:gd name="T7" fmla="*/ 6 h 60"/>
                <a:gd name="T8" fmla="*/ 63 w 83"/>
                <a:gd name="T9" fmla="*/ 24 h 60"/>
                <a:gd name="T10" fmla="*/ 57 w 83"/>
                <a:gd name="T11" fmla="*/ 32 h 60"/>
                <a:gd name="T12" fmla="*/ 55 w 83"/>
                <a:gd name="T13" fmla="*/ 43 h 60"/>
                <a:gd name="T14" fmla="*/ 48 w 83"/>
                <a:gd name="T15" fmla="*/ 60 h 60"/>
                <a:gd name="T16" fmla="*/ 60 w 83"/>
                <a:gd name="T17" fmla="*/ 59 h 60"/>
                <a:gd name="T18" fmla="*/ 80 w 83"/>
                <a:gd name="T19" fmla="*/ 45 h 60"/>
                <a:gd name="T20" fmla="*/ 83 w 83"/>
                <a:gd name="T21" fmla="*/ 36 h 60"/>
                <a:gd name="T22" fmla="*/ 82 w 83"/>
                <a:gd name="T23" fmla="*/ 20 h 60"/>
                <a:gd name="T24" fmla="*/ 61 w 83"/>
                <a:gd name="T25" fmla="*/ 6 h 60"/>
                <a:gd name="T26" fmla="*/ 42 w 83"/>
                <a:gd name="T27" fmla="*/ 0 h 60"/>
                <a:gd name="T28" fmla="*/ 23 w 83"/>
                <a:gd name="T29" fmla="*/ 0 h 60"/>
                <a:gd name="T30" fmla="*/ 10 w 83"/>
                <a:gd name="T31" fmla="*/ 0 h 60"/>
                <a:gd name="T32" fmla="*/ 0 w 83"/>
                <a:gd name="T33" fmla="*/ 1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60">
                  <a:moveTo>
                    <a:pt x="0" y="13"/>
                  </a:moveTo>
                  <a:lnTo>
                    <a:pt x="22" y="1"/>
                  </a:lnTo>
                  <a:lnTo>
                    <a:pt x="33" y="2"/>
                  </a:lnTo>
                  <a:lnTo>
                    <a:pt x="52" y="6"/>
                  </a:lnTo>
                  <a:lnTo>
                    <a:pt x="63" y="24"/>
                  </a:lnTo>
                  <a:lnTo>
                    <a:pt x="57" y="32"/>
                  </a:lnTo>
                  <a:lnTo>
                    <a:pt x="55" y="43"/>
                  </a:lnTo>
                  <a:lnTo>
                    <a:pt x="48" y="60"/>
                  </a:lnTo>
                  <a:lnTo>
                    <a:pt x="60" y="59"/>
                  </a:lnTo>
                  <a:lnTo>
                    <a:pt x="80" y="45"/>
                  </a:lnTo>
                  <a:lnTo>
                    <a:pt x="83" y="36"/>
                  </a:lnTo>
                  <a:lnTo>
                    <a:pt x="82" y="20"/>
                  </a:lnTo>
                  <a:lnTo>
                    <a:pt x="61" y="6"/>
                  </a:lnTo>
                  <a:lnTo>
                    <a:pt x="42" y="0"/>
                  </a:lnTo>
                  <a:lnTo>
                    <a:pt x="23" y="0"/>
                  </a:lnTo>
                  <a:lnTo>
                    <a:pt x="10" y="0"/>
                  </a:lnTo>
                  <a:lnTo>
                    <a:pt x="0" y="13"/>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8" name="Freeform 56"/>
            <p:cNvSpPr>
              <a:spLocks/>
            </p:cNvSpPr>
            <p:nvPr/>
          </p:nvSpPr>
          <p:spPr bwMode="auto">
            <a:xfrm>
              <a:off x="2693" y="2416"/>
              <a:ext cx="210" cy="26"/>
            </a:xfrm>
            <a:custGeom>
              <a:avLst/>
              <a:gdLst>
                <a:gd name="T0" fmla="*/ 0 w 210"/>
                <a:gd name="T1" fmla="*/ 0 h 26"/>
                <a:gd name="T2" fmla="*/ 43 w 210"/>
                <a:gd name="T3" fmla="*/ 9 h 26"/>
                <a:gd name="T4" fmla="*/ 69 w 210"/>
                <a:gd name="T5" fmla="*/ 19 h 26"/>
                <a:gd name="T6" fmla="*/ 89 w 210"/>
                <a:gd name="T7" fmla="*/ 21 h 26"/>
                <a:gd name="T8" fmla="*/ 117 w 210"/>
                <a:gd name="T9" fmla="*/ 23 h 26"/>
                <a:gd name="T10" fmla="*/ 134 w 210"/>
                <a:gd name="T11" fmla="*/ 25 h 26"/>
                <a:gd name="T12" fmla="*/ 163 w 210"/>
                <a:gd name="T13" fmla="*/ 20 h 26"/>
                <a:gd name="T14" fmla="*/ 189 w 210"/>
                <a:gd name="T15" fmla="*/ 20 h 26"/>
                <a:gd name="T16" fmla="*/ 210 w 210"/>
                <a:gd name="T17" fmla="*/ 26 h 26"/>
                <a:gd name="T18" fmla="*/ 197 w 210"/>
                <a:gd name="T19" fmla="*/ 19 h 26"/>
                <a:gd name="T20" fmla="*/ 173 w 210"/>
                <a:gd name="T21" fmla="*/ 17 h 26"/>
                <a:gd name="T22" fmla="*/ 148 w 210"/>
                <a:gd name="T23" fmla="*/ 19 h 26"/>
                <a:gd name="T24" fmla="*/ 126 w 210"/>
                <a:gd name="T25" fmla="*/ 23 h 26"/>
                <a:gd name="T26" fmla="*/ 86 w 210"/>
                <a:gd name="T27" fmla="*/ 18 h 26"/>
                <a:gd name="T28" fmla="*/ 66 w 210"/>
                <a:gd name="T29" fmla="*/ 16 h 26"/>
                <a:gd name="T30" fmla="*/ 39 w 210"/>
                <a:gd name="T31" fmla="*/ 6 h 26"/>
                <a:gd name="T32" fmla="*/ 0 w 210"/>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0" h="26">
                  <a:moveTo>
                    <a:pt x="0" y="0"/>
                  </a:moveTo>
                  <a:lnTo>
                    <a:pt x="43" y="9"/>
                  </a:lnTo>
                  <a:lnTo>
                    <a:pt x="69" y="19"/>
                  </a:lnTo>
                  <a:lnTo>
                    <a:pt x="89" y="21"/>
                  </a:lnTo>
                  <a:lnTo>
                    <a:pt x="117" y="23"/>
                  </a:lnTo>
                  <a:lnTo>
                    <a:pt x="134" y="25"/>
                  </a:lnTo>
                  <a:lnTo>
                    <a:pt x="163" y="20"/>
                  </a:lnTo>
                  <a:lnTo>
                    <a:pt x="189" y="20"/>
                  </a:lnTo>
                  <a:lnTo>
                    <a:pt x="210" y="26"/>
                  </a:lnTo>
                  <a:lnTo>
                    <a:pt x="197" y="19"/>
                  </a:lnTo>
                  <a:lnTo>
                    <a:pt x="173" y="17"/>
                  </a:lnTo>
                  <a:lnTo>
                    <a:pt x="148" y="19"/>
                  </a:lnTo>
                  <a:lnTo>
                    <a:pt x="126" y="23"/>
                  </a:lnTo>
                  <a:lnTo>
                    <a:pt x="86" y="18"/>
                  </a:lnTo>
                  <a:lnTo>
                    <a:pt x="66" y="16"/>
                  </a:lnTo>
                  <a:lnTo>
                    <a:pt x="39" y="6"/>
                  </a:lnTo>
                  <a:lnTo>
                    <a:pt x="0"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09" name="Freeform 57"/>
            <p:cNvSpPr>
              <a:spLocks/>
            </p:cNvSpPr>
            <p:nvPr/>
          </p:nvSpPr>
          <p:spPr bwMode="auto">
            <a:xfrm>
              <a:off x="2752" y="2381"/>
              <a:ext cx="134" cy="15"/>
            </a:xfrm>
            <a:custGeom>
              <a:avLst/>
              <a:gdLst>
                <a:gd name="T0" fmla="*/ 0 w 134"/>
                <a:gd name="T1" fmla="*/ 0 h 15"/>
                <a:gd name="T2" fmla="*/ 24 w 134"/>
                <a:gd name="T3" fmla="*/ 5 h 15"/>
                <a:gd name="T4" fmla="*/ 49 w 134"/>
                <a:gd name="T5" fmla="*/ 11 h 15"/>
                <a:gd name="T6" fmla="*/ 73 w 134"/>
                <a:gd name="T7" fmla="*/ 10 h 15"/>
                <a:gd name="T8" fmla="*/ 100 w 134"/>
                <a:gd name="T9" fmla="*/ 6 h 15"/>
                <a:gd name="T10" fmla="*/ 121 w 134"/>
                <a:gd name="T11" fmla="*/ 11 h 15"/>
                <a:gd name="T12" fmla="*/ 134 w 134"/>
                <a:gd name="T13" fmla="*/ 15 h 15"/>
                <a:gd name="T14" fmla="*/ 120 w 134"/>
                <a:gd name="T15" fmla="*/ 7 h 15"/>
                <a:gd name="T16" fmla="*/ 102 w 134"/>
                <a:gd name="T17" fmla="*/ 4 h 15"/>
                <a:gd name="T18" fmla="*/ 87 w 134"/>
                <a:gd name="T19" fmla="*/ 4 h 15"/>
                <a:gd name="T20" fmla="*/ 66 w 134"/>
                <a:gd name="T21" fmla="*/ 9 h 15"/>
                <a:gd name="T22" fmla="*/ 49 w 134"/>
                <a:gd name="T23" fmla="*/ 9 h 15"/>
                <a:gd name="T24" fmla="*/ 30 w 134"/>
                <a:gd name="T25" fmla="*/ 3 h 15"/>
                <a:gd name="T26" fmla="*/ 0 w 134"/>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5">
                  <a:moveTo>
                    <a:pt x="0" y="0"/>
                  </a:moveTo>
                  <a:lnTo>
                    <a:pt x="24" y="5"/>
                  </a:lnTo>
                  <a:lnTo>
                    <a:pt x="49" y="11"/>
                  </a:lnTo>
                  <a:lnTo>
                    <a:pt x="73" y="10"/>
                  </a:lnTo>
                  <a:lnTo>
                    <a:pt x="100" y="6"/>
                  </a:lnTo>
                  <a:lnTo>
                    <a:pt x="121" y="11"/>
                  </a:lnTo>
                  <a:lnTo>
                    <a:pt x="134" y="15"/>
                  </a:lnTo>
                  <a:lnTo>
                    <a:pt x="120" y="7"/>
                  </a:lnTo>
                  <a:lnTo>
                    <a:pt x="102" y="4"/>
                  </a:lnTo>
                  <a:lnTo>
                    <a:pt x="87" y="4"/>
                  </a:lnTo>
                  <a:lnTo>
                    <a:pt x="66" y="9"/>
                  </a:lnTo>
                  <a:lnTo>
                    <a:pt x="49" y="9"/>
                  </a:lnTo>
                  <a:lnTo>
                    <a:pt x="30" y="3"/>
                  </a:lnTo>
                  <a:lnTo>
                    <a:pt x="0"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0" name="Freeform 58"/>
            <p:cNvSpPr>
              <a:spLocks/>
            </p:cNvSpPr>
            <p:nvPr/>
          </p:nvSpPr>
          <p:spPr bwMode="auto">
            <a:xfrm>
              <a:off x="2685" y="2642"/>
              <a:ext cx="133" cy="32"/>
            </a:xfrm>
            <a:custGeom>
              <a:avLst/>
              <a:gdLst>
                <a:gd name="T0" fmla="*/ 14 w 133"/>
                <a:gd name="T1" fmla="*/ 0 h 32"/>
                <a:gd name="T2" fmla="*/ 0 w 133"/>
                <a:gd name="T3" fmla="*/ 14 h 32"/>
                <a:gd name="T4" fmla="*/ 6 w 133"/>
                <a:gd name="T5" fmla="*/ 15 h 32"/>
                <a:gd name="T6" fmla="*/ 19 w 133"/>
                <a:gd name="T7" fmla="*/ 14 h 32"/>
                <a:gd name="T8" fmla="*/ 42 w 133"/>
                <a:gd name="T9" fmla="*/ 26 h 32"/>
                <a:gd name="T10" fmla="*/ 71 w 133"/>
                <a:gd name="T11" fmla="*/ 32 h 32"/>
                <a:gd name="T12" fmla="*/ 95 w 133"/>
                <a:gd name="T13" fmla="*/ 29 h 32"/>
                <a:gd name="T14" fmla="*/ 105 w 133"/>
                <a:gd name="T15" fmla="*/ 26 h 32"/>
                <a:gd name="T16" fmla="*/ 123 w 133"/>
                <a:gd name="T17" fmla="*/ 23 h 32"/>
                <a:gd name="T18" fmla="*/ 131 w 133"/>
                <a:gd name="T19" fmla="*/ 24 h 32"/>
                <a:gd name="T20" fmla="*/ 133 w 133"/>
                <a:gd name="T21" fmla="*/ 24 h 32"/>
                <a:gd name="T22" fmla="*/ 131 w 133"/>
                <a:gd name="T23" fmla="*/ 16 h 32"/>
                <a:gd name="T24" fmla="*/ 127 w 133"/>
                <a:gd name="T25" fmla="*/ 16 h 32"/>
                <a:gd name="T26" fmla="*/ 108 w 133"/>
                <a:gd name="T27" fmla="*/ 19 h 32"/>
                <a:gd name="T28" fmla="*/ 93 w 133"/>
                <a:gd name="T29" fmla="*/ 23 h 32"/>
                <a:gd name="T30" fmla="*/ 67 w 133"/>
                <a:gd name="T31" fmla="*/ 24 h 32"/>
                <a:gd name="T32" fmla="*/ 51 w 133"/>
                <a:gd name="T33" fmla="*/ 23 h 32"/>
                <a:gd name="T34" fmla="*/ 41 w 133"/>
                <a:gd name="T35" fmla="*/ 17 h 32"/>
                <a:gd name="T36" fmla="*/ 14 w 133"/>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32">
                  <a:moveTo>
                    <a:pt x="14" y="0"/>
                  </a:moveTo>
                  <a:lnTo>
                    <a:pt x="0" y="14"/>
                  </a:lnTo>
                  <a:lnTo>
                    <a:pt x="6" y="15"/>
                  </a:lnTo>
                  <a:lnTo>
                    <a:pt x="19" y="14"/>
                  </a:lnTo>
                  <a:lnTo>
                    <a:pt x="42" y="26"/>
                  </a:lnTo>
                  <a:lnTo>
                    <a:pt x="71" y="32"/>
                  </a:lnTo>
                  <a:lnTo>
                    <a:pt x="95" y="29"/>
                  </a:lnTo>
                  <a:lnTo>
                    <a:pt x="105" y="26"/>
                  </a:lnTo>
                  <a:lnTo>
                    <a:pt x="123" y="23"/>
                  </a:lnTo>
                  <a:lnTo>
                    <a:pt x="131" y="24"/>
                  </a:lnTo>
                  <a:lnTo>
                    <a:pt x="133" y="24"/>
                  </a:lnTo>
                  <a:lnTo>
                    <a:pt x="131" y="16"/>
                  </a:lnTo>
                  <a:lnTo>
                    <a:pt x="127" y="16"/>
                  </a:lnTo>
                  <a:lnTo>
                    <a:pt x="108" y="19"/>
                  </a:lnTo>
                  <a:lnTo>
                    <a:pt x="93" y="23"/>
                  </a:lnTo>
                  <a:lnTo>
                    <a:pt x="67" y="24"/>
                  </a:lnTo>
                  <a:lnTo>
                    <a:pt x="51" y="23"/>
                  </a:lnTo>
                  <a:lnTo>
                    <a:pt x="41" y="17"/>
                  </a:lnTo>
                  <a:lnTo>
                    <a:pt x="14"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1" name="Freeform 59"/>
            <p:cNvSpPr>
              <a:spLocks/>
            </p:cNvSpPr>
            <p:nvPr/>
          </p:nvSpPr>
          <p:spPr bwMode="auto">
            <a:xfrm>
              <a:off x="2712" y="2671"/>
              <a:ext cx="94" cy="17"/>
            </a:xfrm>
            <a:custGeom>
              <a:avLst/>
              <a:gdLst>
                <a:gd name="T0" fmla="*/ 0 w 94"/>
                <a:gd name="T1" fmla="*/ 0 h 17"/>
                <a:gd name="T2" fmla="*/ 12 w 94"/>
                <a:gd name="T3" fmla="*/ 5 h 17"/>
                <a:gd name="T4" fmla="*/ 33 w 94"/>
                <a:gd name="T5" fmla="*/ 10 h 17"/>
                <a:gd name="T6" fmla="*/ 49 w 94"/>
                <a:gd name="T7" fmla="*/ 12 h 17"/>
                <a:gd name="T8" fmla="*/ 68 w 94"/>
                <a:gd name="T9" fmla="*/ 9 h 17"/>
                <a:gd name="T10" fmla="*/ 74 w 94"/>
                <a:gd name="T11" fmla="*/ 7 h 17"/>
                <a:gd name="T12" fmla="*/ 85 w 94"/>
                <a:gd name="T13" fmla="*/ 1 h 17"/>
                <a:gd name="T14" fmla="*/ 94 w 94"/>
                <a:gd name="T15" fmla="*/ 0 h 17"/>
                <a:gd name="T16" fmla="*/ 92 w 94"/>
                <a:gd name="T17" fmla="*/ 9 h 17"/>
                <a:gd name="T18" fmla="*/ 77 w 94"/>
                <a:gd name="T19" fmla="*/ 10 h 17"/>
                <a:gd name="T20" fmla="*/ 58 w 94"/>
                <a:gd name="T21" fmla="*/ 17 h 17"/>
                <a:gd name="T22" fmla="*/ 38 w 94"/>
                <a:gd name="T23" fmla="*/ 17 h 17"/>
                <a:gd name="T24" fmla="*/ 24 w 94"/>
                <a:gd name="T25" fmla="*/ 14 h 17"/>
                <a:gd name="T26" fmla="*/ 14 w 94"/>
                <a:gd name="T27" fmla="*/ 10 h 17"/>
                <a:gd name="T28" fmla="*/ 0 w 94"/>
                <a:gd name="T2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7">
                  <a:moveTo>
                    <a:pt x="0" y="0"/>
                  </a:moveTo>
                  <a:lnTo>
                    <a:pt x="12" y="5"/>
                  </a:lnTo>
                  <a:lnTo>
                    <a:pt x="33" y="10"/>
                  </a:lnTo>
                  <a:lnTo>
                    <a:pt x="49" y="12"/>
                  </a:lnTo>
                  <a:lnTo>
                    <a:pt x="68" y="9"/>
                  </a:lnTo>
                  <a:lnTo>
                    <a:pt x="74" y="7"/>
                  </a:lnTo>
                  <a:lnTo>
                    <a:pt x="85" y="1"/>
                  </a:lnTo>
                  <a:lnTo>
                    <a:pt x="94" y="0"/>
                  </a:lnTo>
                  <a:lnTo>
                    <a:pt x="92" y="9"/>
                  </a:lnTo>
                  <a:lnTo>
                    <a:pt x="77" y="10"/>
                  </a:lnTo>
                  <a:lnTo>
                    <a:pt x="58" y="17"/>
                  </a:lnTo>
                  <a:lnTo>
                    <a:pt x="38" y="17"/>
                  </a:lnTo>
                  <a:lnTo>
                    <a:pt x="24" y="14"/>
                  </a:lnTo>
                  <a:lnTo>
                    <a:pt x="14" y="10"/>
                  </a:lnTo>
                  <a:lnTo>
                    <a:pt x="0"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2" name="Freeform 60"/>
            <p:cNvSpPr>
              <a:spLocks/>
            </p:cNvSpPr>
            <p:nvPr/>
          </p:nvSpPr>
          <p:spPr bwMode="auto">
            <a:xfrm>
              <a:off x="2681" y="2486"/>
              <a:ext cx="11" cy="16"/>
            </a:xfrm>
            <a:custGeom>
              <a:avLst/>
              <a:gdLst>
                <a:gd name="T0" fmla="*/ 11 w 11"/>
                <a:gd name="T1" fmla="*/ 0 h 16"/>
                <a:gd name="T2" fmla="*/ 0 w 11"/>
                <a:gd name="T3" fmla="*/ 6 h 16"/>
                <a:gd name="T4" fmla="*/ 3 w 11"/>
                <a:gd name="T5" fmla="*/ 10 h 16"/>
                <a:gd name="T6" fmla="*/ 9 w 11"/>
                <a:gd name="T7" fmla="*/ 16 h 16"/>
                <a:gd name="T8" fmla="*/ 8 w 11"/>
                <a:gd name="T9" fmla="*/ 8 h 16"/>
                <a:gd name="T10" fmla="*/ 11 w 11"/>
                <a:gd name="T11" fmla="*/ 0 h 16"/>
              </a:gdLst>
              <a:ahLst/>
              <a:cxnLst>
                <a:cxn ang="0">
                  <a:pos x="T0" y="T1"/>
                </a:cxn>
                <a:cxn ang="0">
                  <a:pos x="T2" y="T3"/>
                </a:cxn>
                <a:cxn ang="0">
                  <a:pos x="T4" y="T5"/>
                </a:cxn>
                <a:cxn ang="0">
                  <a:pos x="T6" y="T7"/>
                </a:cxn>
                <a:cxn ang="0">
                  <a:pos x="T8" y="T9"/>
                </a:cxn>
                <a:cxn ang="0">
                  <a:pos x="T10" y="T11"/>
                </a:cxn>
              </a:cxnLst>
              <a:rect l="0" t="0" r="r" b="b"/>
              <a:pathLst>
                <a:path w="11" h="16">
                  <a:moveTo>
                    <a:pt x="11" y="0"/>
                  </a:moveTo>
                  <a:lnTo>
                    <a:pt x="0" y="6"/>
                  </a:lnTo>
                  <a:lnTo>
                    <a:pt x="3" y="10"/>
                  </a:lnTo>
                  <a:lnTo>
                    <a:pt x="9" y="16"/>
                  </a:lnTo>
                  <a:lnTo>
                    <a:pt x="8" y="8"/>
                  </a:lnTo>
                  <a:lnTo>
                    <a:pt x="11" y="0"/>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3" name="Freeform 61"/>
            <p:cNvSpPr>
              <a:spLocks/>
            </p:cNvSpPr>
            <p:nvPr/>
          </p:nvSpPr>
          <p:spPr bwMode="auto">
            <a:xfrm>
              <a:off x="2713" y="2492"/>
              <a:ext cx="14" cy="11"/>
            </a:xfrm>
            <a:custGeom>
              <a:avLst/>
              <a:gdLst>
                <a:gd name="T0" fmla="*/ 5 w 14"/>
                <a:gd name="T1" fmla="*/ 0 h 11"/>
                <a:gd name="T2" fmla="*/ 0 w 14"/>
                <a:gd name="T3" fmla="*/ 11 h 11"/>
                <a:gd name="T4" fmla="*/ 14 w 14"/>
                <a:gd name="T5" fmla="*/ 7 h 11"/>
                <a:gd name="T6" fmla="*/ 5 w 14"/>
                <a:gd name="T7" fmla="*/ 0 h 11"/>
              </a:gdLst>
              <a:ahLst/>
              <a:cxnLst>
                <a:cxn ang="0">
                  <a:pos x="T0" y="T1"/>
                </a:cxn>
                <a:cxn ang="0">
                  <a:pos x="T2" y="T3"/>
                </a:cxn>
                <a:cxn ang="0">
                  <a:pos x="T4" y="T5"/>
                </a:cxn>
                <a:cxn ang="0">
                  <a:pos x="T6" y="T7"/>
                </a:cxn>
              </a:cxnLst>
              <a:rect l="0" t="0" r="r" b="b"/>
              <a:pathLst>
                <a:path w="14" h="11">
                  <a:moveTo>
                    <a:pt x="5" y="0"/>
                  </a:moveTo>
                  <a:lnTo>
                    <a:pt x="0" y="11"/>
                  </a:lnTo>
                  <a:lnTo>
                    <a:pt x="14" y="7"/>
                  </a:lnTo>
                  <a:lnTo>
                    <a:pt x="5" y="0"/>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4" name="Freeform 62"/>
            <p:cNvSpPr>
              <a:spLocks/>
            </p:cNvSpPr>
            <p:nvPr/>
          </p:nvSpPr>
          <p:spPr bwMode="auto">
            <a:xfrm>
              <a:off x="2825" y="2509"/>
              <a:ext cx="10" cy="13"/>
            </a:xfrm>
            <a:custGeom>
              <a:avLst/>
              <a:gdLst>
                <a:gd name="T0" fmla="*/ 10 w 10"/>
                <a:gd name="T1" fmla="*/ 0 h 13"/>
                <a:gd name="T2" fmla="*/ 0 w 10"/>
                <a:gd name="T3" fmla="*/ 6 h 13"/>
                <a:gd name="T4" fmla="*/ 8 w 10"/>
                <a:gd name="T5" fmla="*/ 13 h 13"/>
                <a:gd name="T6" fmla="*/ 10 w 10"/>
                <a:gd name="T7" fmla="*/ 0 h 13"/>
              </a:gdLst>
              <a:ahLst/>
              <a:cxnLst>
                <a:cxn ang="0">
                  <a:pos x="T0" y="T1"/>
                </a:cxn>
                <a:cxn ang="0">
                  <a:pos x="T2" y="T3"/>
                </a:cxn>
                <a:cxn ang="0">
                  <a:pos x="T4" y="T5"/>
                </a:cxn>
                <a:cxn ang="0">
                  <a:pos x="T6" y="T7"/>
                </a:cxn>
              </a:cxnLst>
              <a:rect l="0" t="0" r="r" b="b"/>
              <a:pathLst>
                <a:path w="10" h="13">
                  <a:moveTo>
                    <a:pt x="10" y="0"/>
                  </a:moveTo>
                  <a:lnTo>
                    <a:pt x="0" y="6"/>
                  </a:lnTo>
                  <a:lnTo>
                    <a:pt x="8" y="13"/>
                  </a:lnTo>
                  <a:lnTo>
                    <a:pt x="10" y="0"/>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5" name="Freeform 63"/>
            <p:cNvSpPr>
              <a:spLocks/>
            </p:cNvSpPr>
            <p:nvPr/>
          </p:nvSpPr>
          <p:spPr bwMode="auto">
            <a:xfrm>
              <a:off x="2854" y="2513"/>
              <a:ext cx="16" cy="14"/>
            </a:xfrm>
            <a:custGeom>
              <a:avLst/>
              <a:gdLst>
                <a:gd name="T0" fmla="*/ 5 w 16"/>
                <a:gd name="T1" fmla="*/ 0 h 14"/>
                <a:gd name="T2" fmla="*/ 5 w 16"/>
                <a:gd name="T3" fmla="*/ 6 h 14"/>
                <a:gd name="T4" fmla="*/ 0 w 16"/>
                <a:gd name="T5" fmla="*/ 14 h 14"/>
                <a:gd name="T6" fmla="*/ 16 w 16"/>
                <a:gd name="T7" fmla="*/ 8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lnTo>
                    <a:pt x="5" y="6"/>
                  </a:lnTo>
                  <a:lnTo>
                    <a:pt x="0" y="14"/>
                  </a:lnTo>
                  <a:lnTo>
                    <a:pt x="16" y="8"/>
                  </a:lnTo>
                  <a:lnTo>
                    <a:pt x="5" y="0"/>
                  </a:lnTo>
                  <a:close/>
                </a:path>
              </a:pathLst>
            </a:custGeom>
            <a:solidFill>
              <a:srgbClr val="FFC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216" name="Freeform 64"/>
            <p:cNvSpPr>
              <a:spLocks/>
            </p:cNvSpPr>
            <p:nvPr/>
          </p:nvSpPr>
          <p:spPr bwMode="auto">
            <a:xfrm>
              <a:off x="2723" y="2578"/>
              <a:ext cx="14" cy="8"/>
            </a:xfrm>
            <a:custGeom>
              <a:avLst/>
              <a:gdLst>
                <a:gd name="T0" fmla="*/ 14 w 14"/>
                <a:gd name="T1" fmla="*/ 0 h 8"/>
                <a:gd name="T2" fmla="*/ 10 w 14"/>
                <a:gd name="T3" fmla="*/ 5 h 8"/>
                <a:gd name="T4" fmla="*/ 0 w 14"/>
                <a:gd name="T5" fmla="*/ 8 h 8"/>
                <a:gd name="T6" fmla="*/ 14 w 14"/>
                <a:gd name="T7" fmla="*/ 0 h 8"/>
              </a:gdLst>
              <a:ahLst/>
              <a:cxnLst>
                <a:cxn ang="0">
                  <a:pos x="T0" y="T1"/>
                </a:cxn>
                <a:cxn ang="0">
                  <a:pos x="T2" y="T3"/>
                </a:cxn>
                <a:cxn ang="0">
                  <a:pos x="T4" y="T5"/>
                </a:cxn>
                <a:cxn ang="0">
                  <a:pos x="T6" y="T7"/>
                </a:cxn>
              </a:cxnLst>
              <a:rect l="0" t="0" r="r" b="b"/>
              <a:pathLst>
                <a:path w="14" h="8">
                  <a:moveTo>
                    <a:pt x="14" y="0"/>
                  </a:moveTo>
                  <a:lnTo>
                    <a:pt x="10" y="5"/>
                  </a:lnTo>
                  <a:lnTo>
                    <a:pt x="0" y="8"/>
                  </a:lnTo>
                  <a:lnTo>
                    <a:pt x="14" y="0"/>
                  </a:lnTo>
                  <a:close/>
                </a:path>
              </a:pathLst>
            </a:custGeom>
            <a:solidFill>
              <a:srgbClr val="603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05217" name="Group 65"/>
          <p:cNvGrpSpPr>
            <a:grpSpLocks/>
          </p:cNvGrpSpPr>
          <p:nvPr/>
        </p:nvGrpSpPr>
        <p:grpSpPr bwMode="auto">
          <a:xfrm>
            <a:off x="990600" y="3810000"/>
            <a:ext cx="2362200" cy="685800"/>
            <a:chOff x="480" y="2208"/>
            <a:chExt cx="1488" cy="432"/>
          </a:xfrm>
        </p:grpSpPr>
        <p:sp>
          <p:nvSpPr>
            <p:cNvPr id="305218" name="AutoShape 66"/>
            <p:cNvSpPr>
              <a:spLocks noChangeArrowheads="1"/>
            </p:cNvSpPr>
            <p:nvPr/>
          </p:nvSpPr>
          <p:spPr bwMode="auto">
            <a:xfrm>
              <a:off x="480" y="2208"/>
              <a:ext cx="1488" cy="432"/>
            </a:xfrm>
            <a:prstGeom prst="roundRect">
              <a:avLst>
                <a:gd name="adj" fmla="val 16667"/>
              </a:avLst>
            </a:prstGeom>
            <a:solidFill>
              <a:srgbClr val="0066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400">
                <a:solidFill>
                  <a:srgbClr val="FFFF00"/>
                </a:solidFill>
                <a:latin typeface="Times New Roman" panose="02020603050405020304" pitchFamily="18" charset="0"/>
              </a:endParaRPr>
            </a:p>
          </p:txBody>
        </p:sp>
        <p:sp>
          <p:nvSpPr>
            <p:cNvPr id="305219" name="Rectangle 67"/>
            <p:cNvSpPr>
              <a:spLocks noChangeArrowheads="1"/>
            </p:cNvSpPr>
            <p:nvPr/>
          </p:nvSpPr>
          <p:spPr bwMode="auto">
            <a:xfrm>
              <a:off x="565" y="2271"/>
              <a:ext cx="1319" cy="3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spcBef>
                  <a:spcPct val="20000"/>
                </a:spcBef>
              </a:pPr>
              <a:r>
                <a:rPr lang="en-US" sz="2600">
                  <a:solidFill>
                    <a:srgbClr val="FFFF00"/>
                  </a:solidFill>
                  <a:effectLst>
                    <a:outerShdw blurRad="38100" dist="38100" dir="2700000" algn="tl">
                      <a:srgbClr val="000000"/>
                    </a:outerShdw>
                  </a:effectLst>
                </a:rPr>
                <a:t>Lease or buy</a:t>
              </a:r>
            </a:p>
          </p:txBody>
        </p:sp>
      </p:grpSp>
      <p:grpSp>
        <p:nvGrpSpPr>
          <p:cNvPr id="305220" name="Group 68"/>
          <p:cNvGrpSpPr>
            <a:grpSpLocks/>
          </p:cNvGrpSpPr>
          <p:nvPr/>
        </p:nvGrpSpPr>
        <p:grpSpPr bwMode="auto">
          <a:xfrm>
            <a:off x="5562600" y="3886200"/>
            <a:ext cx="2438400" cy="533400"/>
            <a:chOff x="3504" y="2256"/>
            <a:chExt cx="1536" cy="336"/>
          </a:xfrm>
        </p:grpSpPr>
        <p:sp>
          <p:nvSpPr>
            <p:cNvPr id="305221" name="AutoShape 69"/>
            <p:cNvSpPr>
              <a:spLocks noChangeArrowheads="1"/>
            </p:cNvSpPr>
            <p:nvPr/>
          </p:nvSpPr>
          <p:spPr bwMode="auto">
            <a:xfrm>
              <a:off x="3504" y="2256"/>
              <a:ext cx="1536" cy="336"/>
            </a:xfrm>
            <a:prstGeom prst="roundRect">
              <a:avLst>
                <a:gd name="adj" fmla="val 16667"/>
              </a:avLst>
            </a:prstGeom>
            <a:solidFill>
              <a:schemeClr val="accent1"/>
            </a:solidFill>
            <a:ln w="9525">
              <a:solidFill>
                <a:srgbClr val="000000"/>
              </a:solidFill>
              <a:round/>
              <a:headEnd/>
              <a:tailEnd/>
            </a:ln>
            <a:effectLst>
              <a:outerShdw dist="35921" dir="2700000" algn="ctr" rotWithShape="0">
                <a:srgbClr val="000000"/>
              </a:outerShdw>
            </a:effectLst>
          </p:spPr>
          <p:txBody>
            <a:bodyPr wrap="none" anchor="ctr"/>
            <a:lstStyle/>
            <a:p>
              <a:pPr algn="ctr" eaLnBrk="1" hangingPunct="1"/>
              <a:endParaRPr lang="en-US" sz="2400">
                <a:solidFill>
                  <a:schemeClr val="folHlink"/>
                </a:solidFill>
                <a:latin typeface="Times New Roman" panose="02020603050405020304" pitchFamily="18" charset="0"/>
              </a:endParaRPr>
            </a:p>
          </p:txBody>
        </p:sp>
        <p:sp>
          <p:nvSpPr>
            <p:cNvPr id="305222" name="Rectangle 70"/>
            <p:cNvSpPr>
              <a:spLocks noChangeArrowheads="1"/>
            </p:cNvSpPr>
            <p:nvPr/>
          </p:nvSpPr>
          <p:spPr bwMode="auto">
            <a:xfrm>
              <a:off x="3544" y="2271"/>
              <a:ext cx="1457" cy="3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spcBef>
                  <a:spcPct val="20000"/>
                </a:spcBef>
              </a:pPr>
              <a:r>
                <a:rPr lang="en-US" sz="2600">
                  <a:solidFill>
                    <a:schemeClr val="folHlink"/>
                  </a:solidFill>
                  <a:effectLst>
                    <a:outerShdw blurRad="38100" dist="38100" dir="2700000" algn="tl">
                      <a:srgbClr val="000000"/>
                    </a:outerShdw>
                  </a:effectLst>
                </a:rPr>
                <a:t>Cost reduction</a:t>
              </a:r>
            </a:p>
          </p:txBody>
        </p:sp>
      </p:grpSp>
      <p:sp>
        <p:nvSpPr>
          <p:cNvPr id="71" name="Slide Number Placeholder 70"/>
          <p:cNvSpPr>
            <a:spLocks noGrp="1"/>
          </p:cNvSpPr>
          <p:nvPr>
            <p:ph type="sldNum" sz="quarter" idx="11"/>
          </p:nvPr>
        </p:nvSpPr>
        <p:spPr/>
        <p:txBody>
          <a:bodyPr/>
          <a:lstStyle/>
          <a:p>
            <a:fld id="{3681F8DE-B512-49A0-9231-DD433C26DAB6}" type="slidenum">
              <a:rPr lang="en-US" smtClean="0"/>
              <a:pPr/>
              <a:t>33</a:t>
            </a:fld>
            <a:endParaRPr lang="en-US"/>
          </a:p>
        </p:txBody>
      </p:sp>
    </p:spTree>
    <p:extLst>
      <p:ext uri="{BB962C8B-B14F-4D97-AF65-F5344CB8AC3E}">
        <p14:creationId xmlns:p14="http://schemas.microsoft.com/office/powerpoint/2010/main" xmlns="" val="41690647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457200" y="304800"/>
            <a:ext cx="84582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Typical Capital Budgeting Decisions</a:t>
            </a:r>
          </a:p>
        </p:txBody>
      </p:sp>
      <p:sp>
        <p:nvSpPr>
          <p:cNvPr id="307203" name="Rectangle 3"/>
          <p:cNvSpPr>
            <a:spLocks noGrp="1" noChangeArrowheads="1"/>
          </p:cNvSpPr>
          <p:nvPr>
            <p:ph type="body" idx="1"/>
          </p:nvPr>
        </p:nvSpPr>
        <p:spPr>
          <a:xfrm>
            <a:off x="228600" y="1524000"/>
            <a:ext cx="8686800" cy="3505200"/>
          </a:xfrm>
          <a:solidFill>
            <a:schemeClr val="bg1"/>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gn="ctr">
              <a:lnSpc>
                <a:spcPct val="90000"/>
              </a:lnSpc>
              <a:buFont typeface="Times" panose="02020603050405020304" pitchFamily="18" charset="0"/>
              <a:buNone/>
            </a:pPr>
            <a:r>
              <a:rPr lang="en-US">
                <a:effectLst>
                  <a:outerShdw blurRad="38100" dist="38100" dir="2700000" algn="tl">
                    <a:srgbClr val="FFFFFF"/>
                  </a:outerShdw>
                </a:effectLst>
              </a:rPr>
              <a:t>Capital budgeting tends to fall into two broad categories . . .</a:t>
            </a:r>
          </a:p>
          <a:p>
            <a:pPr algn="ctr">
              <a:lnSpc>
                <a:spcPct val="90000"/>
              </a:lnSpc>
              <a:buFont typeface="Times" panose="02020603050405020304" pitchFamily="18" charset="0"/>
              <a:buNone/>
            </a:pPr>
            <a:endParaRPr lang="en-US">
              <a:effectLst>
                <a:outerShdw blurRad="38100" dist="38100" dir="2700000" algn="tl">
                  <a:srgbClr val="FFFFFF"/>
                </a:outerShdw>
              </a:effectLst>
            </a:endParaRPr>
          </a:p>
          <a:p>
            <a:pPr lvl="1">
              <a:lnSpc>
                <a:spcPct val="90000"/>
              </a:lnSpc>
              <a:buClr>
                <a:srgbClr val="FF0000"/>
              </a:buClr>
              <a:buSzPct val="95000"/>
              <a:buFont typeface="Wingdings" panose="05000000000000000000" pitchFamily="2" charset="2"/>
              <a:buChar char=""/>
            </a:pPr>
            <a:r>
              <a:rPr lang="en-US" b="1">
                <a:solidFill>
                  <a:srgbClr val="663300"/>
                </a:solidFill>
                <a:effectLst>
                  <a:outerShdw blurRad="38100" dist="38100" dir="2700000" algn="tl">
                    <a:srgbClr val="000000"/>
                  </a:outerShdw>
                </a:effectLst>
              </a:rPr>
              <a:t>Screening decisions</a:t>
            </a:r>
            <a:r>
              <a:rPr lang="en-US">
                <a:solidFill>
                  <a:srgbClr val="663300"/>
                </a:solidFill>
                <a:effectLst>
                  <a:outerShdw blurRad="38100" dist="38100" dir="2700000" algn="tl">
                    <a:srgbClr val="000000"/>
                  </a:outerShdw>
                </a:effectLst>
              </a:rPr>
              <a:t>.</a:t>
            </a:r>
            <a:r>
              <a:rPr lang="en-US">
                <a:effectLst>
                  <a:outerShdw blurRad="38100" dist="38100" dir="2700000" algn="tl">
                    <a:srgbClr val="FFFFFF"/>
                  </a:outerShdw>
                </a:effectLst>
              </a:rPr>
              <a:t> Does a proposed project meet some preset standard of acceptance?</a:t>
            </a:r>
          </a:p>
          <a:p>
            <a:pPr lvl="1">
              <a:lnSpc>
                <a:spcPct val="90000"/>
              </a:lnSpc>
              <a:buClr>
                <a:srgbClr val="FF0000"/>
              </a:buClr>
              <a:buSzPct val="95000"/>
              <a:buFont typeface="Wingdings" panose="05000000000000000000" pitchFamily="2" charset="2"/>
              <a:buChar char=""/>
            </a:pPr>
            <a:endParaRPr lang="en-US">
              <a:effectLst>
                <a:outerShdw blurRad="38100" dist="38100" dir="2700000" algn="tl">
                  <a:srgbClr val="FFFFFF"/>
                </a:outerShdw>
              </a:effectLst>
            </a:endParaRPr>
          </a:p>
          <a:p>
            <a:pPr lvl="1">
              <a:lnSpc>
                <a:spcPct val="90000"/>
              </a:lnSpc>
              <a:buClr>
                <a:srgbClr val="FF0000"/>
              </a:buClr>
              <a:buSzPct val="95000"/>
              <a:buFont typeface="Wingdings" panose="05000000000000000000" pitchFamily="2" charset="2"/>
              <a:buChar char=""/>
            </a:pPr>
            <a:r>
              <a:rPr lang="en-US" b="1">
                <a:solidFill>
                  <a:srgbClr val="663300"/>
                </a:solidFill>
                <a:effectLst>
                  <a:outerShdw blurRad="38100" dist="38100" dir="2700000" algn="tl">
                    <a:srgbClr val="000000"/>
                  </a:outerShdw>
                </a:effectLst>
              </a:rPr>
              <a:t>Preference decisions</a:t>
            </a:r>
            <a:r>
              <a:rPr lang="en-US">
                <a:solidFill>
                  <a:srgbClr val="663300"/>
                </a:solidFill>
                <a:effectLst>
                  <a:outerShdw blurRad="38100" dist="38100" dir="2700000" algn="tl">
                    <a:srgbClr val="000000"/>
                  </a:outerShdw>
                </a:effectLst>
              </a:rPr>
              <a:t>.</a:t>
            </a:r>
            <a:r>
              <a:rPr lang="en-US">
                <a:effectLst>
                  <a:outerShdw blurRad="38100" dist="38100" dir="2700000" algn="tl">
                    <a:srgbClr val="FFFFFF"/>
                  </a:outerShdw>
                </a:effectLst>
              </a:rPr>
              <a:t> Selecting from among several competing courses of action. </a:t>
            </a:r>
          </a:p>
        </p:txBody>
      </p:sp>
      <p:grpSp>
        <p:nvGrpSpPr>
          <p:cNvPr id="307204" name="Group 4"/>
          <p:cNvGrpSpPr>
            <a:grpSpLocks/>
          </p:cNvGrpSpPr>
          <p:nvPr/>
        </p:nvGrpSpPr>
        <p:grpSpPr bwMode="auto">
          <a:xfrm>
            <a:off x="4038600" y="5334000"/>
            <a:ext cx="990600" cy="1524000"/>
            <a:chOff x="2743" y="3135"/>
            <a:chExt cx="618" cy="1182"/>
          </a:xfrm>
        </p:grpSpPr>
        <p:sp>
          <p:nvSpPr>
            <p:cNvPr id="307205" name="Freeform 5"/>
            <p:cNvSpPr>
              <a:spLocks/>
            </p:cNvSpPr>
            <p:nvPr/>
          </p:nvSpPr>
          <p:spPr bwMode="auto">
            <a:xfrm>
              <a:off x="2743" y="3135"/>
              <a:ext cx="618" cy="1182"/>
            </a:xfrm>
            <a:custGeom>
              <a:avLst/>
              <a:gdLst>
                <a:gd name="T0" fmla="*/ 1163 w 1235"/>
                <a:gd name="T1" fmla="*/ 919 h 2365"/>
                <a:gd name="T2" fmla="*/ 1235 w 1235"/>
                <a:gd name="T3" fmla="*/ 1021 h 2365"/>
                <a:gd name="T4" fmla="*/ 1235 w 1235"/>
                <a:gd name="T5" fmla="*/ 1553 h 2365"/>
                <a:gd name="T6" fmla="*/ 1141 w 1235"/>
                <a:gd name="T7" fmla="*/ 1851 h 2365"/>
                <a:gd name="T8" fmla="*/ 1120 w 1235"/>
                <a:gd name="T9" fmla="*/ 1912 h 2365"/>
                <a:gd name="T10" fmla="*/ 1090 w 1235"/>
                <a:gd name="T11" fmla="*/ 1946 h 2365"/>
                <a:gd name="T12" fmla="*/ 1054 w 1235"/>
                <a:gd name="T13" fmla="*/ 1980 h 2365"/>
                <a:gd name="T14" fmla="*/ 1017 w 1235"/>
                <a:gd name="T15" fmla="*/ 2014 h 2365"/>
                <a:gd name="T16" fmla="*/ 989 w 1235"/>
                <a:gd name="T17" fmla="*/ 2365 h 2365"/>
                <a:gd name="T18" fmla="*/ 367 w 1235"/>
                <a:gd name="T19" fmla="*/ 2365 h 2365"/>
                <a:gd name="T20" fmla="*/ 359 w 1235"/>
                <a:gd name="T21" fmla="*/ 2170 h 2365"/>
                <a:gd name="T22" fmla="*/ 337 w 1235"/>
                <a:gd name="T23" fmla="*/ 2096 h 2365"/>
                <a:gd name="T24" fmla="*/ 315 w 1235"/>
                <a:gd name="T25" fmla="*/ 2020 h 2365"/>
                <a:gd name="T26" fmla="*/ 247 w 1235"/>
                <a:gd name="T27" fmla="*/ 1953 h 2365"/>
                <a:gd name="T28" fmla="*/ 123 w 1235"/>
                <a:gd name="T29" fmla="*/ 1871 h 2365"/>
                <a:gd name="T30" fmla="*/ 22 w 1235"/>
                <a:gd name="T31" fmla="*/ 1645 h 2365"/>
                <a:gd name="T32" fmla="*/ 46 w 1235"/>
                <a:gd name="T33" fmla="*/ 1430 h 2365"/>
                <a:gd name="T34" fmla="*/ 138 w 1235"/>
                <a:gd name="T35" fmla="*/ 1259 h 2365"/>
                <a:gd name="T36" fmla="*/ 0 w 1235"/>
                <a:gd name="T37" fmla="*/ 136 h 2365"/>
                <a:gd name="T38" fmla="*/ 6 w 1235"/>
                <a:gd name="T39" fmla="*/ 103 h 2365"/>
                <a:gd name="T40" fmla="*/ 14 w 1235"/>
                <a:gd name="T41" fmla="*/ 80 h 2365"/>
                <a:gd name="T42" fmla="*/ 38 w 1235"/>
                <a:gd name="T43" fmla="*/ 59 h 2365"/>
                <a:gd name="T44" fmla="*/ 69 w 1235"/>
                <a:gd name="T45" fmla="*/ 46 h 2365"/>
                <a:gd name="T46" fmla="*/ 108 w 1235"/>
                <a:gd name="T47" fmla="*/ 39 h 2365"/>
                <a:gd name="T48" fmla="*/ 145 w 1235"/>
                <a:gd name="T49" fmla="*/ 41 h 2365"/>
                <a:gd name="T50" fmla="*/ 175 w 1235"/>
                <a:gd name="T51" fmla="*/ 58 h 2365"/>
                <a:gd name="T52" fmla="*/ 191 w 1235"/>
                <a:gd name="T53" fmla="*/ 88 h 2365"/>
                <a:gd name="T54" fmla="*/ 378 w 1235"/>
                <a:gd name="T55" fmla="*/ 922 h 2365"/>
                <a:gd name="T56" fmla="*/ 399 w 1235"/>
                <a:gd name="T57" fmla="*/ 73 h 2365"/>
                <a:gd name="T58" fmla="*/ 414 w 1235"/>
                <a:gd name="T59" fmla="*/ 35 h 2365"/>
                <a:gd name="T60" fmla="*/ 436 w 1235"/>
                <a:gd name="T61" fmla="*/ 10 h 2365"/>
                <a:gd name="T62" fmla="*/ 467 w 1235"/>
                <a:gd name="T63" fmla="*/ 0 h 2365"/>
                <a:gd name="T64" fmla="*/ 543 w 1235"/>
                <a:gd name="T65" fmla="*/ 5 h 2365"/>
                <a:gd name="T66" fmla="*/ 566 w 1235"/>
                <a:gd name="T67" fmla="*/ 9 h 2365"/>
                <a:gd name="T68" fmla="*/ 586 w 1235"/>
                <a:gd name="T69" fmla="*/ 30 h 2365"/>
                <a:gd name="T70" fmla="*/ 603 w 1235"/>
                <a:gd name="T71" fmla="*/ 63 h 2365"/>
                <a:gd name="T72" fmla="*/ 647 w 1235"/>
                <a:gd name="T73" fmla="*/ 905 h 2365"/>
                <a:gd name="T74" fmla="*/ 907 w 1235"/>
                <a:gd name="T75" fmla="*/ 896 h 2365"/>
                <a:gd name="T76" fmla="*/ 1163 w 1235"/>
                <a:gd name="T77" fmla="*/ 919 h 2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5" h="2365">
                  <a:moveTo>
                    <a:pt x="1163" y="919"/>
                  </a:moveTo>
                  <a:lnTo>
                    <a:pt x="1235" y="1021"/>
                  </a:lnTo>
                  <a:lnTo>
                    <a:pt x="1235" y="1553"/>
                  </a:lnTo>
                  <a:lnTo>
                    <a:pt x="1141" y="1851"/>
                  </a:lnTo>
                  <a:lnTo>
                    <a:pt x="1120" y="1912"/>
                  </a:lnTo>
                  <a:lnTo>
                    <a:pt x="1090" y="1946"/>
                  </a:lnTo>
                  <a:lnTo>
                    <a:pt x="1054" y="1980"/>
                  </a:lnTo>
                  <a:lnTo>
                    <a:pt x="1017" y="2014"/>
                  </a:lnTo>
                  <a:lnTo>
                    <a:pt x="989" y="2365"/>
                  </a:lnTo>
                  <a:lnTo>
                    <a:pt x="367" y="2365"/>
                  </a:lnTo>
                  <a:lnTo>
                    <a:pt x="359" y="2170"/>
                  </a:lnTo>
                  <a:lnTo>
                    <a:pt x="337" y="2096"/>
                  </a:lnTo>
                  <a:lnTo>
                    <a:pt x="315" y="2020"/>
                  </a:lnTo>
                  <a:lnTo>
                    <a:pt x="247" y="1953"/>
                  </a:lnTo>
                  <a:lnTo>
                    <a:pt x="123" y="1871"/>
                  </a:lnTo>
                  <a:lnTo>
                    <a:pt x="22" y="1645"/>
                  </a:lnTo>
                  <a:lnTo>
                    <a:pt x="46" y="1430"/>
                  </a:lnTo>
                  <a:lnTo>
                    <a:pt x="138" y="1259"/>
                  </a:lnTo>
                  <a:lnTo>
                    <a:pt x="0" y="136"/>
                  </a:lnTo>
                  <a:lnTo>
                    <a:pt x="6" y="103"/>
                  </a:lnTo>
                  <a:lnTo>
                    <a:pt x="14" y="80"/>
                  </a:lnTo>
                  <a:lnTo>
                    <a:pt x="38" y="59"/>
                  </a:lnTo>
                  <a:lnTo>
                    <a:pt x="69" y="46"/>
                  </a:lnTo>
                  <a:lnTo>
                    <a:pt x="108" y="39"/>
                  </a:lnTo>
                  <a:lnTo>
                    <a:pt x="145" y="41"/>
                  </a:lnTo>
                  <a:lnTo>
                    <a:pt x="175" y="58"/>
                  </a:lnTo>
                  <a:lnTo>
                    <a:pt x="191" y="88"/>
                  </a:lnTo>
                  <a:lnTo>
                    <a:pt x="378" y="922"/>
                  </a:lnTo>
                  <a:lnTo>
                    <a:pt x="399" y="73"/>
                  </a:lnTo>
                  <a:lnTo>
                    <a:pt x="414" y="35"/>
                  </a:lnTo>
                  <a:lnTo>
                    <a:pt x="436" y="10"/>
                  </a:lnTo>
                  <a:lnTo>
                    <a:pt x="467" y="0"/>
                  </a:lnTo>
                  <a:lnTo>
                    <a:pt x="543" y="5"/>
                  </a:lnTo>
                  <a:lnTo>
                    <a:pt x="566" y="9"/>
                  </a:lnTo>
                  <a:lnTo>
                    <a:pt x="586" y="30"/>
                  </a:lnTo>
                  <a:lnTo>
                    <a:pt x="603" y="63"/>
                  </a:lnTo>
                  <a:lnTo>
                    <a:pt x="647" y="905"/>
                  </a:lnTo>
                  <a:lnTo>
                    <a:pt x="907" y="896"/>
                  </a:lnTo>
                  <a:lnTo>
                    <a:pt x="1163" y="919"/>
                  </a:lnTo>
                  <a:close/>
                </a:path>
              </a:pathLst>
            </a:custGeom>
            <a:solidFill>
              <a:srgbClr val="FFBFBF"/>
            </a:solidFill>
            <a:ln w="6350">
              <a:solidFill>
                <a:srgbClr val="000000"/>
              </a:solidFill>
              <a:prstDash val="solid"/>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307206" name="Freeform 6"/>
            <p:cNvSpPr>
              <a:spLocks/>
            </p:cNvSpPr>
            <p:nvPr/>
          </p:nvSpPr>
          <p:spPr bwMode="auto">
            <a:xfrm>
              <a:off x="3199" y="3554"/>
              <a:ext cx="134" cy="254"/>
            </a:xfrm>
            <a:custGeom>
              <a:avLst/>
              <a:gdLst>
                <a:gd name="T0" fmla="*/ 269 w 269"/>
                <a:gd name="T1" fmla="*/ 73 h 507"/>
                <a:gd name="T2" fmla="*/ 260 w 269"/>
                <a:gd name="T3" fmla="*/ 47 h 507"/>
                <a:gd name="T4" fmla="*/ 241 w 269"/>
                <a:gd name="T5" fmla="*/ 29 h 507"/>
                <a:gd name="T6" fmla="*/ 214 w 269"/>
                <a:gd name="T7" fmla="*/ 12 h 507"/>
                <a:gd name="T8" fmla="*/ 156 w 269"/>
                <a:gd name="T9" fmla="*/ 0 h 507"/>
                <a:gd name="T10" fmla="*/ 79 w 269"/>
                <a:gd name="T11" fmla="*/ 0 h 507"/>
                <a:gd name="T12" fmla="*/ 53 w 269"/>
                <a:gd name="T13" fmla="*/ 5 h 507"/>
                <a:gd name="T14" fmla="*/ 27 w 269"/>
                <a:gd name="T15" fmla="*/ 17 h 507"/>
                <a:gd name="T16" fmla="*/ 14 w 269"/>
                <a:gd name="T17" fmla="*/ 29 h 507"/>
                <a:gd name="T18" fmla="*/ 6 w 269"/>
                <a:gd name="T19" fmla="*/ 41 h 507"/>
                <a:gd name="T20" fmla="*/ 6 w 269"/>
                <a:gd name="T21" fmla="*/ 140 h 507"/>
                <a:gd name="T22" fmla="*/ 0 w 269"/>
                <a:gd name="T23" fmla="*/ 370 h 507"/>
                <a:gd name="T24" fmla="*/ 0 w 269"/>
                <a:gd name="T25" fmla="*/ 435 h 507"/>
                <a:gd name="T26" fmla="*/ 14 w 269"/>
                <a:gd name="T27" fmla="*/ 474 h 507"/>
                <a:gd name="T28" fmla="*/ 40 w 269"/>
                <a:gd name="T29" fmla="*/ 501 h 507"/>
                <a:gd name="T30" fmla="*/ 77 w 269"/>
                <a:gd name="T31" fmla="*/ 507 h 507"/>
                <a:gd name="T32" fmla="*/ 145 w 269"/>
                <a:gd name="T33" fmla="*/ 507 h 507"/>
                <a:gd name="T34" fmla="*/ 178 w 269"/>
                <a:gd name="T35" fmla="*/ 501 h 507"/>
                <a:gd name="T36" fmla="*/ 194 w 269"/>
                <a:gd name="T37" fmla="*/ 485 h 507"/>
                <a:gd name="T38" fmla="*/ 207 w 269"/>
                <a:gd name="T39" fmla="*/ 444 h 507"/>
                <a:gd name="T40" fmla="*/ 269 w 269"/>
                <a:gd name="T41" fmla="*/ 7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507">
                  <a:moveTo>
                    <a:pt x="269" y="73"/>
                  </a:moveTo>
                  <a:lnTo>
                    <a:pt x="260" y="47"/>
                  </a:lnTo>
                  <a:lnTo>
                    <a:pt x="241" y="29"/>
                  </a:lnTo>
                  <a:lnTo>
                    <a:pt x="214" y="12"/>
                  </a:lnTo>
                  <a:lnTo>
                    <a:pt x="156" y="0"/>
                  </a:lnTo>
                  <a:lnTo>
                    <a:pt x="79" y="0"/>
                  </a:lnTo>
                  <a:lnTo>
                    <a:pt x="53" y="5"/>
                  </a:lnTo>
                  <a:lnTo>
                    <a:pt x="27" y="17"/>
                  </a:lnTo>
                  <a:lnTo>
                    <a:pt x="14" y="29"/>
                  </a:lnTo>
                  <a:lnTo>
                    <a:pt x="6" y="41"/>
                  </a:lnTo>
                  <a:lnTo>
                    <a:pt x="6" y="140"/>
                  </a:lnTo>
                  <a:lnTo>
                    <a:pt x="0" y="370"/>
                  </a:lnTo>
                  <a:lnTo>
                    <a:pt x="0" y="435"/>
                  </a:lnTo>
                  <a:lnTo>
                    <a:pt x="14" y="474"/>
                  </a:lnTo>
                  <a:lnTo>
                    <a:pt x="40" y="501"/>
                  </a:lnTo>
                  <a:lnTo>
                    <a:pt x="77" y="507"/>
                  </a:lnTo>
                  <a:lnTo>
                    <a:pt x="145" y="507"/>
                  </a:lnTo>
                  <a:lnTo>
                    <a:pt x="178" y="501"/>
                  </a:lnTo>
                  <a:lnTo>
                    <a:pt x="194" y="485"/>
                  </a:lnTo>
                  <a:lnTo>
                    <a:pt x="207" y="444"/>
                  </a:lnTo>
                  <a:lnTo>
                    <a:pt x="269" y="73"/>
                  </a:lnTo>
                  <a:close/>
                </a:path>
              </a:pathLst>
            </a:custGeom>
            <a:solidFill>
              <a:srgbClr val="FFBFBF"/>
            </a:solidFill>
            <a:ln w="6350">
              <a:solidFill>
                <a:srgbClr val="000000"/>
              </a:solidFill>
              <a:prstDash val="solid"/>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307207" name="Freeform 7"/>
            <p:cNvSpPr>
              <a:spLocks/>
            </p:cNvSpPr>
            <p:nvPr/>
          </p:nvSpPr>
          <p:spPr bwMode="auto">
            <a:xfrm>
              <a:off x="2755" y="3660"/>
              <a:ext cx="336" cy="448"/>
            </a:xfrm>
            <a:custGeom>
              <a:avLst/>
              <a:gdLst>
                <a:gd name="T0" fmla="*/ 122 w 671"/>
                <a:gd name="T1" fmla="*/ 215 h 897"/>
                <a:gd name="T2" fmla="*/ 170 w 671"/>
                <a:gd name="T3" fmla="*/ 109 h 897"/>
                <a:gd name="T4" fmla="*/ 428 w 671"/>
                <a:gd name="T5" fmla="*/ 27 h 897"/>
                <a:gd name="T6" fmla="*/ 573 w 671"/>
                <a:gd name="T7" fmla="*/ 0 h 897"/>
                <a:gd name="T8" fmla="*/ 604 w 671"/>
                <a:gd name="T9" fmla="*/ 7 h 897"/>
                <a:gd name="T10" fmla="*/ 633 w 671"/>
                <a:gd name="T11" fmla="*/ 27 h 897"/>
                <a:gd name="T12" fmla="*/ 646 w 671"/>
                <a:gd name="T13" fmla="*/ 48 h 897"/>
                <a:gd name="T14" fmla="*/ 662 w 671"/>
                <a:gd name="T15" fmla="*/ 82 h 897"/>
                <a:gd name="T16" fmla="*/ 671 w 671"/>
                <a:gd name="T17" fmla="*/ 125 h 897"/>
                <a:gd name="T18" fmla="*/ 669 w 671"/>
                <a:gd name="T19" fmla="*/ 162 h 897"/>
                <a:gd name="T20" fmla="*/ 660 w 671"/>
                <a:gd name="T21" fmla="*/ 193 h 897"/>
                <a:gd name="T22" fmla="*/ 641 w 671"/>
                <a:gd name="T23" fmla="*/ 224 h 897"/>
                <a:gd name="T24" fmla="*/ 399 w 671"/>
                <a:gd name="T25" fmla="*/ 332 h 897"/>
                <a:gd name="T26" fmla="*/ 341 w 671"/>
                <a:gd name="T27" fmla="*/ 597 h 897"/>
                <a:gd name="T28" fmla="*/ 396 w 671"/>
                <a:gd name="T29" fmla="*/ 646 h 897"/>
                <a:gd name="T30" fmla="*/ 396 w 671"/>
                <a:gd name="T31" fmla="*/ 722 h 897"/>
                <a:gd name="T32" fmla="*/ 369 w 671"/>
                <a:gd name="T33" fmla="*/ 815 h 897"/>
                <a:gd name="T34" fmla="*/ 299 w 671"/>
                <a:gd name="T35" fmla="*/ 897 h 897"/>
                <a:gd name="T36" fmla="*/ 223 w 671"/>
                <a:gd name="T37" fmla="*/ 897 h 897"/>
                <a:gd name="T38" fmla="*/ 105 w 671"/>
                <a:gd name="T39" fmla="*/ 821 h 897"/>
                <a:gd name="T40" fmla="*/ 0 w 671"/>
                <a:gd name="T41" fmla="*/ 596 h 897"/>
                <a:gd name="T42" fmla="*/ 24 w 671"/>
                <a:gd name="T43" fmla="*/ 379 h 897"/>
                <a:gd name="T44" fmla="*/ 122 w 671"/>
                <a:gd name="T45" fmla="*/ 21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1" h="897">
                  <a:moveTo>
                    <a:pt x="122" y="215"/>
                  </a:moveTo>
                  <a:lnTo>
                    <a:pt x="170" y="109"/>
                  </a:lnTo>
                  <a:lnTo>
                    <a:pt x="428" y="27"/>
                  </a:lnTo>
                  <a:lnTo>
                    <a:pt x="573" y="0"/>
                  </a:lnTo>
                  <a:lnTo>
                    <a:pt x="604" y="7"/>
                  </a:lnTo>
                  <a:lnTo>
                    <a:pt x="633" y="27"/>
                  </a:lnTo>
                  <a:lnTo>
                    <a:pt x="646" y="48"/>
                  </a:lnTo>
                  <a:lnTo>
                    <a:pt x="662" y="82"/>
                  </a:lnTo>
                  <a:lnTo>
                    <a:pt x="671" y="125"/>
                  </a:lnTo>
                  <a:lnTo>
                    <a:pt x="669" y="162"/>
                  </a:lnTo>
                  <a:lnTo>
                    <a:pt x="660" y="193"/>
                  </a:lnTo>
                  <a:lnTo>
                    <a:pt x="641" y="224"/>
                  </a:lnTo>
                  <a:lnTo>
                    <a:pt x="399" y="332"/>
                  </a:lnTo>
                  <a:lnTo>
                    <a:pt x="341" y="597"/>
                  </a:lnTo>
                  <a:lnTo>
                    <a:pt x="396" y="646"/>
                  </a:lnTo>
                  <a:lnTo>
                    <a:pt x="396" y="722"/>
                  </a:lnTo>
                  <a:lnTo>
                    <a:pt x="369" y="815"/>
                  </a:lnTo>
                  <a:lnTo>
                    <a:pt x="299" y="897"/>
                  </a:lnTo>
                  <a:lnTo>
                    <a:pt x="223" y="897"/>
                  </a:lnTo>
                  <a:lnTo>
                    <a:pt x="105" y="821"/>
                  </a:lnTo>
                  <a:lnTo>
                    <a:pt x="0" y="596"/>
                  </a:lnTo>
                  <a:lnTo>
                    <a:pt x="24" y="379"/>
                  </a:lnTo>
                  <a:lnTo>
                    <a:pt x="122" y="215"/>
                  </a:lnTo>
                  <a:close/>
                </a:path>
              </a:pathLst>
            </a:custGeom>
            <a:solidFill>
              <a:srgbClr val="FFBFB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307208" name="Freeform 8"/>
            <p:cNvSpPr>
              <a:spLocks/>
            </p:cNvSpPr>
            <p:nvPr/>
          </p:nvSpPr>
          <p:spPr bwMode="auto">
            <a:xfrm>
              <a:off x="2755" y="3660"/>
              <a:ext cx="334" cy="446"/>
            </a:xfrm>
            <a:custGeom>
              <a:avLst/>
              <a:gdLst>
                <a:gd name="T0" fmla="*/ 213 w 669"/>
                <a:gd name="T1" fmla="*/ 894 h 894"/>
                <a:gd name="T2" fmla="*/ 102 w 669"/>
                <a:gd name="T3" fmla="*/ 818 h 894"/>
                <a:gd name="T4" fmla="*/ 0 w 669"/>
                <a:gd name="T5" fmla="*/ 596 h 894"/>
                <a:gd name="T6" fmla="*/ 24 w 669"/>
                <a:gd name="T7" fmla="*/ 370 h 894"/>
                <a:gd name="T8" fmla="*/ 171 w 669"/>
                <a:gd name="T9" fmla="*/ 109 h 894"/>
                <a:gd name="T10" fmla="*/ 395 w 669"/>
                <a:gd name="T11" fmla="*/ 38 h 894"/>
                <a:gd name="T12" fmla="*/ 543 w 669"/>
                <a:gd name="T13" fmla="*/ 3 h 894"/>
                <a:gd name="T14" fmla="*/ 575 w 669"/>
                <a:gd name="T15" fmla="*/ 0 h 894"/>
                <a:gd name="T16" fmla="*/ 611 w 669"/>
                <a:gd name="T17" fmla="*/ 10 h 894"/>
                <a:gd name="T18" fmla="*/ 634 w 669"/>
                <a:gd name="T19" fmla="*/ 30 h 894"/>
                <a:gd name="T20" fmla="*/ 653 w 669"/>
                <a:gd name="T21" fmla="*/ 64 h 894"/>
                <a:gd name="T22" fmla="*/ 667 w 669"/>
                <a:gd name="T23" fmla="*/ 112 h 894"/>
                <a:gd name="T24" fmla="*/ 669 w 669"/>
                <a:gd name="T25" fmla="*/ 145 h 894"/>
                <a:gd name="T26" fmla="*/ 664 w 669"/>
                <a:gd name="T27" fmla="*/ 185 h 894"/>
                <a:gd name="T28" fmla="*/ 650 w 669"/>
                <a:gd name="T29" fmla="*/ 208 h 894"/>
                <a:gd name="T30" fmla="*/ 628 w 669"/>
                <a:gd name="T31" fmla="*/ 228 h 894"/>
                <a:gd name="T32" fmla="*/ 396 w 669"/>
                <a:gd name="T33" fmla="*/ 332 h 894"/>
                <a:gd name="T34" fmla="*/ 340 w 669"/>
                <a:gd name="T35" fmla="*/ 595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9" h="894">
                  <a:moveTo>
                    <a:pt x="213" y="894"/>
                  </a:moveTo>
                  <a:lnTo>
                    <a:pt x="102" y="818"/>
                  </a:lnTo>
                  <a:lnTo>
                    <a:pt x="0" y="596"/>
                  </a:lnTo>
                  <a:lnTo>
                    <a:pt x="24" y="370"/>
                  </a:lnTo>
                  <a:lnTo>
                    <a:pt x="171" y="109"/>
                  </a:lnTo>
                  <a:lnTo>
                    <a:pt x="395" y="38"/>
                  </a:lnTo>
                  <a:lnTo>
                    <a:pt x="543" y="3"/>
                  </a:lnTo>
                  <a:lnTo>
                    <a:pt x="575" y="0"/>
                  </a:lnTo>
                  <a:lnTo>
                    <a:pt x="611" y="10"/>
                  </a:lnTo>
                  <a:lnTo>
                    <a:pt x="634" y="30"/>
                  </a:lnTo>
                  <a:lnTo>
                    <a:pt x="653" y="64"/>
                  </a:lnTo>
                  <a:lnTo>
                    <a:pt x="667" y="112"/>
                  </a:lnTo>
                  <a:lnTo>
                    <a:pt x="669" y="145"/>
                  </a:lnTo>
                  <a:lnTo>
                    <a:pt x="664" y="185"/>
                  </a:lnTo>
                  <a:lnTo>
                    <a:pt x="650" y="208"/>
                  </a:lnTo>
                  <a:lnTo>
                    <a:pt x="628" y="228"/>
                  </a:lnTo>
                  <a:lnTo>
                    <a:pt x="396" y="332"/>
                  </a:lnTo>
                  <a:lnTo>
                    <a:pt x="340" y="595"/>
                  </a:lnTo>
                </a:path>
              </a:pathLst>
            </a:custGeom>
            <a:noFill/>
            <a:ln w="6350">
              <a:solidFill>
                <a:srgbClr val="000000"/>
              </a:solidFill>
              <a:prstDash val="solid"/>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sp>
          <p:nvSpPr>
            <p:cNvPr id="307209" name="Freeform 9"/>
            <p:cNvSpPr>
              <a:spLocks/>
            </p:cNvSpPr>
            <p:nvPr/>
          </p:nvSpPr>
          <p:spPr bwMode="auto">
            <a:xfrm>
              <a:off x="3071" y="3538"/>
              <a:ext cx="129" cy="263"/>
            </a:xfrm>
            <a:custGeom>
              <a:avLst/>
              <a:gdLst>
                <a:gd name="T0" fmla="*/ 0 w 259"/>
                <a:gd name="T1" fmla="*/ 73 h 526"/>
                <a:gd name="T2" fmla="*/ 10 w 259"/>
                <a:gd name="T3" fmla="*/ 46 h 526"/>
                <a:gd name="T4" fmla="*/ 29 w 259"/>
                <a:gd name="T5" fmla="*/ 28 h 526"/>
                <a:gd name="T6" fmla="*/ 57 w 259"/>
                <a:gd name="T7" fmla="*/ 10 h 526"/>
                <a:gd name="T8" fmla="*/ 100 w 259"/>
                <a:gd name="T9" fmla="*/ 0 h 526"/>
                <a:gd name="T10" fmla="*/ 172 w 259"/>
                <a:gd name="T11" fmla="*/ 0 h 526"/>
                <a:gd name="T12" fmla="*/ 215 w 259"/>
                <a:gd name="T13" fmla="*/ 7 h 526"/>
                <a:gd name="T14" fmla="*/ 239 w 259"/>
                <a:gd name="T15" fmla="*/ 20 h 526"/>
                <a:gd name="T16" fmla="*/ 256 w 259"/>
                <a:gd name="T17" fmla="*/ 41 h 526"/>
                <a:gd name="T18" fmla="*/ 259 w 259"/>
                <a:gd name="T19" fmla="*/ 76 h 526"/>
                <a:gd name="T20" fmla="*/ 259 w 259"/>
                <a:gd name="T21" fmla="*/ 201 h 526"/>
                <a:gd name="T22" fmla="*/ 247 w 259"/>
                <a:gd name="T23" fmla="*/ 406 h 526"/>
                <a:gd name="T24" fmla="*/ 239 w 259"/>
                <a:gd name="T25" fmla="*/ 476 h 526"/>
                <a:gd name="T26" fmla="*/ 224 w 259"/>
                <a:gd name="T27" fmla="*/ 508 h 526"/>
                <a:gd name="T28" fmla="*/ 199 w 259"/>
                <a:gd name="T29" fmla="*/ 521 h 526"/>
                <a:gd name="T30" fmla="*/ 155 w 259"/>
                <a:gd name="T31" fmla="*/ 526 h 526"/>
                <a:gd name="T32" fmla="*/ 78 w 259"/>
                <a:gd name="T33" fmla="*/ 526 h 526"/>
                <a:gd name="T34" fmla="*/ 42 w 259"/>
                <a:gd name="T35" fmla="*/ 508 h 526"/>
                <a:gd name="T36" fmla="*/ 27 w 259"/>
                <a:gd name="T37" fmla="*/ 488 h 526"/>
                <a:gd name="T38" fmla="*/ 15 w 259"/>
                <a:gd name="T39" fmla="*/ 458 h 526"/>
                <a:gd name="T40" fmla="*/ 0 w 259"/>
                <a:gd name="T41" fmla="*/ 73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9" h="526">
                  <a:moveTo>
                    <a:pt x="0" y="73"/>
                  </a:moveTo>
                  <a:lnTo>
                    <a:pt x="10" y="46"/>
                  </a:lnTo>
                  <a:lnTo>
                    <a:pt x="29" y="28"/>
                  </a:lnTo>
                  <a:lnTo>
                    <a:pt x="57" y="10"/>
                  </a:lnTo>
                  <a:lnTo>
                    <a:pt x="100" y="0"/>
                  </a:lnTo>
                  <a:lnTo>
                    <a:pt x="172" y="0"/>
                  </a:lnTo>
                  <a:lnTo>
                    <a:pt x="215" y="7"/>
                  </a:lnTo>
                  <a:lnTo>
                    <a:pt x="239" y="20"/>
                  </a:lnTo>
                  <a:lnTo>
                    <a:pt x="256" y="41"/>
                  </a:lnTo>
                  <a:lnTo>
                    <a:pt x="259" y="76"/>
                  </a:lnTo>
                  <a:lnTo>
                    <a:pt x="259" y="201"/>
                  </a:lnTo>
                  <a:lnTo>
                    <a:pt x="247" y="406"/>
                  </a:lnTo>
                  <a:lnTo>
                    <a:pt x="239" y="476"/>
                  </a:lnTo>
                  <a:lnTo>
                    <a:pt x="224" y="508"/>
                  </a:lnTo>
                  <a:lnTo>
                    <a:pt x="199" y="521"/>
                  </a:lnTo>
                  <a:lnTo>
                    <a:pt x="155" y="526"/>
                  </a:lnTo>
                  <a:lnTo>
                    <a:pt x="78" y="526"/>
                  </a:lnTo>
                  <a:lnTo>
                    <a:pt x="42" y="508"/>
                  </a:lnTo>
                  <a:lnTo>
                    <a:pt x="27" y="488"/>
                  </a:lnTo>
                  <a:lnTo>
                    <a:pt x="15" y="458"/>
                  </a:lnTo>
                  <a:lnTo>
                    <a:pt x="0" y="73"/>
                  </a:lnTo>
                  <a:close/>
                </a:path>
              </a:pathLst>
            </a:custGeom>
            <a:solidFill>
              <a:srgbClr val="FFBFBF"/>
            </a:solidFill>
            <a:ln w="6350">
              <a:solidFill>
                <a:srgbClr val="000000"/>
              </a:solidFill>
              <a:prstDash val="solid"/>
              <a:round/>
              <a:headEnd/>
              <a:tailEnd/>
            </a:ln>
            <a:effectLst/>
            <a:extLst>
              <a:ext uri="{AF507438-7753-43E0-B8FC-AC1667EBCBE1}">
                <a14:hiddenEffects xmlns:a14="http://schemas.microsoft.com/office/drawing/2010/main" xmlns="">
                  <a:effectLst>
                    <a:outerShdw dist="35921" dir="2700000" algn="ctr" rotWithShape="0">
                      <a:srgbClr val="000000"/>
                    </a:outerShdw>
                  </a:effectLst>
                </a14:hiddenEffects>
              </a:ext>
            </a:extLst>
          </p:spPr>
          <p:txBody>
            <a:bodyPr/>
            <a:lstStyle/>
            <a:p>
              <a:endParaRPr lang="en-US"/>
            </a:p>
          </p:txBody>
        </p:sp>
      </p:grpSp>
      <p:sp>
        <p:nvSpPr>
          <p:cNvPr id="10" name="Slide Number Placeholder 9"/>
          <p:cNvSpPr>
            <a:spLocks noGrp="1"/>
          </p:cNvSpPr>
          <p:nvPr>
            <p:ph type="sldNum" sz="quarter" idx="11"/>
          </p:nvPr>
        </p:nvSpPr>
        <p:spPr/>
        <p:txBody>
          <a:bodyPr/>
          <a:lstStyle/>
          <a:p>
            <a:fld id="{2329FAF7-C7D3-4541-A539-944D659ED903}" type="slidenum">
              <a:rPr lang="en-US" smtClean="0"/>
              <a:pPr/>
              <a:t>34</a:t>
            </a:fld>
            <a:endParaRPr lang="en-US"/>
          </a:p>
        </p:txBody>
      </p:sp>
    </p:spTree>
    <p:extLst>
      <p:ext uri="{BB962C8B-B14F-4D97-AF65-F5344CB8AC3E}">
        <p14:creationId xmlns:p14="http://schemas.microsoft.com/office/powerpoint/2010/main" xmlns="" val="34400870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Time Value of Money</a:t>
            </a:r>
          </a:p>
        </p:txBody>
      </p:sp>
      <p:sp>
        <p:nvSpPr>
          <p:cNvPr id="309251" name="Rectangle 3"/>
          <p:cNvSpPr>
            <a:spLocks noGrp="1" noChangeArrowheads="1"/>
          </p:cNvSpPr>
          <p:nvPr>
            <p:ph type="body" idx="1"/>
          </p:nvPr>
        </p:nvSpPr>
        <p:spPr>
          <a:xfrm>
            <a:off x="457200" y="1905000"/>
            <a:ext cx="4724400" cy="3810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a:solidFill>
                  <a:schemeClr val="accent2"/>
                </a:solidFill>
                <a:effectLst>
                  <a:outerShdw blurRad="38100" dist="38100" dir="2700000" algn="tl">
                    <a:srgbClr val="000000"/>
                  </a:outerShdw>
                </a:effectLst>
              </a:rPr>
              <a:t>	A dollar today is worth more than a dollar a year from now.  Therefore, investments that promise earlier returns are preferable to those that promise later returns. </a:t>
            </a:r>
            <a:endParaRPr lang="en-US" sz="2600">
              <a:solidFill>
                <a:schemeClr val="accent2"/>
              </a:solidFill>
              <a:effectLst>
                <a:outerShdw blurRad="38100" dist="38100" dir="2700000" algn="tl">
                  <a:srgbClr val="000000"/>
                </a:outerShdw>
              </a:effectLst>
            </a:endParaRPr>
          </a:p>
        </p:txBody>
      </p:sp>
      <p:grpSp>
        <p:nvGrpSpPr>
          <p:cNvPr id="309252" name="Group 4"/>
          <p:cNvGrpSpPr>
            <a:grpSpLocks/>
          </p:cNvGrpSpPr>
          <p:nvPr/>
        </p:nvGrpSpPr>
        <p:grpSpPr bwMode="auto">
          <a:xfrm>
            <a:off x="5492750" y="1858963"/>
            <a:ext cx="3187700" cy="3779837"/>
            <a:chOff x="3460" y="1054"/>
            <a:chExt cx="2008" cy="2381"/>
          </a:xfrm>
        </p:grpSpPr>
        <p:sp>
          <p:nvSpPr>
            <p:cNvPr id="309253" name="Freeform 5"/>
            <p:cNvSpPr>
              <a:spLocks/>
            </p:cNvSpPr>
            <p:nvPr/>
          </p:nvSpPr>
          <p:spPr bwMode="auto">
            <a:xfrm>
              <a:off x="4381" y="1054"/>
              <a:ext cx="167" cy="304"/>
            </a:xfrm>
            <a:custGeom>
              <a:avLst/>
              <a:gdLst>
                <a:gd name="T0" fmla="*/ 500 w 500"/>
                <a:gd name="T1" fmla="*/ 0 h 910"/>
                <a:gd name="T2" fmla="*/ 500 w 500"/>
                <a:gd name="T3" fmla="*/ 910 h 910"/>
                <a:gd name="T4" fmla="*/ 391 w 500"/>
                <a:gd name="T5" fmla="*/ 895 h 910"/>
                <a:gd name="T6" fmla="*/ 278 w 500"/>
                <a:gd name="T7" fmla="*/ 885 h 910"/>
                <a:gd name="T8" fmla="*/ 163 w 500"/>
                <a:gd name="T9" fmla="*/ 885 h 910"/>
                <a:gd name="T10" fmla="*/ 50 w 500"/>
                <a:gd name="T11" fmla="*/ 892 h 910"/>
                <a:gd name="T12" fmla="*/ 0 w 500"/>
                <a:gd name="T13" fmla="*/ 900 h 910"/>
                <a:gd name="T14" fmla="*/ 0 w 500"/>
                <a:gd name="T15" fmla="*/ 0 h 910"/>
                <a:gd name="T16" fmla="*/ 500 w 500"/>
                <a:gd name="T17"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0" h="910">
                  <a:moveTo>
                    <a:pt x="500" y="0"/>
                  </a:moveTo>
                  <a:lnTo>
                    <a:pt x="500" y="910"/>
                  </a:lnTo>
                  <a:lnTo>
                    <a:pt x="391" y="895"/>
                  </a:lnTo>
                  <a:lnTo>
                    <a:pt x="278" y="885"/>
                  </a:lnTo>
                  <a:lnTo>
                    <a:pt x="163" y="885"/>
                  </a:lnTo>
                  <a:lnTo>
                    <a:pt x="50" y="892"/>
                  </a:lnTo>
                  <a:lnTo>
                    <a:pt x="0" y="900"/>
                  </a:lnTo>
                  <a:lnTo>
                    <a:pt x="0" y="0"/>
                  </a:lnTo>
                  <a:lnTo>
                    <a:pt x="500" y="0"/>
                  </a:lnTo>
                  <a:close/>
                </a:path>
              </a:pathLst>
            </a:custGeom>
            <a:solidFill>
              <a:srgbClr val="00A000"/>
            </a:solidFill>
            <a:ln w="0">
              <a:solidFill>
                <a:srgbClr val="00A000"/>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sp>
          <p:nvSpPr>
            <p:cNvPr id="309254" name="Freeform 6"/>
            <p:cNvSpPr>
              <a:spLocks/>
            </p:cNvSpPr>
            <p:nvPr/>
          </p:nvSpPr>
          <p:spPr bwMode="auto">
            <a:xfrm>
              <a:off x="4236" y="1054"/>
              <a:ext cx="1232" cy="2381"/>
            </a:xfrm>
            <a:custGeom>
              <a:avLst/>
              <a:gdLst>
                <a:gd name="T0" fmla="*/ 1558 w 3696"/>
                <a:gd name="T1" fmla="*/ 7141 h 7141"/>
                <a:gd name="T2" fmla="*/ 1676 w 3696"/>
                <a:gd name="T3" fmla="*/ 5853 h 7141"/>
                <a:gd name="T4" fmla="*/ 1897 w 3696"/>
                <a:gd name="T5" fmla="*/ 5684 h 7141"/>
                <a:gd name="T6" fmla="*/ 2090 w 3696"/>
                <a:gd name="T7" fmla="*/ 5483 h 7141"/>
                <a:gd name="T8" fmla="*/ 2249 w 3696"/>
                <a:gd name="T9" fmla="*/ 5254 h 7141"/>
                <a:gd name="T10" fmla="*/ 2374 w 3696"/>
                <a:gd name="T11" fmla="*/ 5006 h 7141"/>
                <a:gd name="T12" fmla="*/ 2459 w 3696"/>
                <a:gd name="T13" fmla="*/ 4739 h 7141"/>
                <a:gd name="T14" fmla="*/ 2499 w 3696"/>
                <a:gd name="T15" fmla="*/ 4466 h 7141"/>
                <a:gd name="T16" fmla="*/ 2499 w 3696"/>
                <a:gd name="T17" fmla="*/ 4183 h 7141"/>
                <a:gd name="T18" fmla="*/ 2459 w 3696"/>
                <a:gd name="T19" fmla="*/ 3908 h 7141"/>
                <a:gd name="T20" fmla="*/ 2374 w 3696"/>
                <a:gd name="T21" fmla="*/ 3640 h 7141"/>
                <a:gd name="T22" fmla="*/ 2251 w 3696"/>
                <a:gd name="T23" fmla="*/ 3393 h 7141"/>
                <a:gd name="T24" fmla="*/ 2090 w 3696"/>
                <a:gd name="T25" fmla="*/ 3165 h 7141"/>
                <a:gd name="T26" fmla="*/ 1899 w 3696"/>
                <a:gd name="T27" fmla="*/ 2963 h 7141"/>
                <a:gd name="T28" fmla="*/ 1678 w 3696"/>
                <a:gd name="T29" fmla="*/ 2792 h 7141"/>
                <a:gd name="T30" fmla="*/ 1421 w 3696"/>
                <a:gd name="T31" fmla="*/ 2662 h 7141"/>
                <a:gd name="T32" fmla="*/ 1154 w 3696"/>
                <a:gd name="T33" fmla="*/ 2593 h 7141"/>
                <a:gd name="T34" fmla="*/ 899 w 3696"/>
                <a:gd name="T35" fmla="*/ 2558 h 7141"/>
                <a:gd name="T36" fmla="*/ 567 w 3696"/>
                <a:gd name="T37" fmla="*/ 2514 h 7141"/>
                <a:gd name="T38" fmla="*/ 455 w 3696"/>
                <a:gd name="T39" fmla="*/ 2494 h 7141"/>
                <a:gd name="T40" fmla="*/ 351 w 3696"/>
                <a:gd name="T41" fmla="*/ 2465 h 7141"/>
                <a:gd name="T42" fmla="*/ 257 w 3696"/>
                <a:gd name="T43" fmla="*/ 2421 h 7141"/>
                <a:gd name="T44" fmla="*/ 175 w 3696"/>
                <a:gd name="T45" fmla="*/ 2362 h 7141"/>
                <a:gd name="T46" fmla="*/ 104 w 3696"/>
                <a:gd name="T47" fmla="*/ 2297 h 7141"/>
                <a:gd name="T48" fmla="*/ 52 w 3696"/>
                <a:gd name="T49" fmla="*/ 2224 h 7141"/>
                <a:gd name="T50" fmla="*/ 16 w 3696"/>
                <a:gd name="T51" fmla="*/ 2144 h 7141"/>
                <a:gd name="T52" fmla="*/ 0 w 3696"/>
                <a:gd name="T53" fmla="*/ 2062 h 7141"/>
                <a:gd name="T54" fmla="*/ 2 w 3696"/>
                <a:gd name="T55" fmla="*/ 1979 h 7141"/>
                <a:gd name="T56" fmla="*/ 23 w 3696"/>
                <a:gd name="T57" fmla="*/ 1899 h 7141"/>
                <a:gd name="T58" fmla="*/ 62 w 3696"/>
                <a:gd name="T59" fmla="*/ 1819 h 7141"/>
                <a:gd name="T60" fmla="*/ 120 w 3696"/>
                <a:gd name="T61" fmla="*/ 1748 h 7141"/>
                <a:gd name="T62" fmla="*/ 192 w 3696"/>
                <a:gd name="T63" fmla="*/ 1685 h 7141"/>
                <a:gd name="T64" fmla="*/ 277 w 3696"/>
                <a:gd name="T65" fmla="*/ 1631 h 7141"/>
                <a:gd name="T66" fmla="*/ 374 w 3696"/>
                <a:gd name="T67" fmla="*/ 1589 h 7141"/>
                <a:gd name="T68" fmla="*/ 482 w 3696"/>
                <a:gd name="T69" fmla="*/ 1555 h 7141"/>
                <a:gd name="T70" fmla="*/ 591 w 3696"/>
                <a:gd name="T71" fmla="*/ 1540 h 7141"/>
                <a:gd name="T72" fmla="*/ 707 w 3696"/>
                <a:gd name="T73" fmla="*/ 1535 h 7141"/>
                <a:gd name="T74" fmla="*/ 816 w 3696"/>
                <a:gd name="T75" fmla="*/ 1549 h 7141"/>
                <a:gd name="T76" fmla="*/ 925 w 3696"/>
                <a:gd name="T77" fmla="*/ 1576 h 7141"/>
                <a:gd name="T78" fmla="*/ 1026 w 3696"/>
                <a:gd name="T79" fmla="*/ 1612 h 7141"/>
                <a:gd name="T80" fmla="*/ 1116 w 3696"/>
                <a:gd name="T81" fmla="*/ 1662 h 7141"/>
                <a:gd name="T82" fmla="*/ 1195 w 3696"/>
                <a:gd name="T83" fmla="*/ 1722 h 7141"/>
                <a:gd name="T84" fmla="*/ 1255 w 3696"/>
                <a:gd name="T85" fmla="*/ 1792 h 7141"/>
                <a:gd name="T86" fmla="*/ 1302 w 3696"/>
                <a:gd name="T87" fmla="*/ 1865 h 7141"/>
                <a:gd name="T88" fmla="*/ 1332 w 3696"/>
                <a:gd name="T89" fmla="*/ 1949 h 7141"/>
                <a:gd name="T90" fmla="*/ 1993 w 3696"/>
                <a:gd name="T91" fmla="*/ 1970 h 7141"/>
                <a:gd name="T92" fmla="*/ 1974 w 3696"/>
                <a:gd name="T93" fmla="*/ 1838 h 7141"/>
                <a:gd name="T94" fmla="*/ 1919 w 3696"/>
                <a:gd name="T95" fmla="*/ 1651 h 7141"/>
                <a:gd name="T96" fmla="*/ 1826 w 3696"/>
                <a:gd name="T97" fmla="*/ 1474 h 7141"/>
                <a:gd name="T98" fmla="*/ 1699 w 3696"/>
                <a:gd name="T99" fmla="*/ 1313 h 7141"/>
                <a:gd name="T100" fmla="*/ 1566 w 3696"/>
                <a:gd name="T101" fmla="*/ 1195 h 7141"/>
                <a:gd name="T102" fmla="*/ 3696 w 3696"/>
                <a:gd name="T103" fmla="*/ 0 h 7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96" h="7141">
                  <a:moveTo>
                    <a:pt x="3696" y="7141"/>
                  </a:moveTo>
                  <a:lnTo>
                    <a:pt x="1558" y="7141"/>
                  </a:lnTo>
                  <a:lnTo>
                    <a:pt x="1558" y="5925"/>
                  </a:lnTo>
                  <a:lnTo>
                    <a:pt x="1676" y="5853"/>
                  </a:lnTo>
                  <a:lnTo>
                    <a:pt x="1788" y="5774"/>
                  </a:lnTo>
                  <a:lnTo>
                    <a:pt x="1897" y="5684"/>
                  </a:lnTo>
                  <a:lnTo>
                    <a:pt x="1997" y="5588"/>
                  </a:lnTo>
                  <a:lnTo>
                    <a:pt x="2090" y="5483"/>
                  </a:lnTo>
                  <a:lnTo>
                    <a:pt x="2175" y="5373"/>
                  </a:lnTo>
                  <a:lnTo>
                    <a:pt x="2249" y="5254"/>
                  </a:lnTo>
                  <a:lnTo>
                    <a:pt x="2314" y="5133"/>
                  </a:lnTo>
                  <a:lnTo>
                    <a:pt x="2374" y="5006"/>
                  </a:lnTo>
                  <a:lnTo>
                    <a:pt x="2423" y="4874"/>
                  </a:lnTo>
                  <a:lnTo>
                    <a:pt x="2459" y="4739"/>
                  </a:lnTo>
                  <a:lnTo>
                    <a:pt x="2484" y="4602"/>
                  </a:lnTo>
                  <a:lnTo>
                    <a:pt x="2499" y="4466"/>
                  </a:lnTo>
                  <a:lnTo>
                    <a:pt x="2505" y="4323"/>
                  </a:lnTo>
                  <a:lnTo>
                    <a:pt x="2499" y="4183"/>
                  </a:lnTo>
                  <a:lnTo>
                    <a:pt x="2484" y="4045"/>
                  </a:lnTo>
                  <a:lnTo>
                    <a:pt x="2459" y="3908"/>
                  </a:lnTo>
                  <a:lnTo>
                    <a:pt x="2423" y="3775"/>
                  </a:lnTo>
                  <a:lnTo>
                    <a:pt x="2374" y="3640"/>
                  </a:lnTo>
                  <a:lnTo>
                    <a:pt x="2316" y="3517"/>
                  </a:lnTo>
                  <a:lnTo>
                    <a:pt x="2251" y="3393"/>
                  </a:lnTo>
                  <a:lnTo>
                    <a:pt x="2176" y="3273"/>
                  </a:lnTo>
                  <a:lnTo>
                    <a:pt x="2090" y="3165"/>
                  </a:lnTo>
                  <a:lnTo>
                    <a:pt x="1998" y="3060"/>
                  </a:lnTo>
                  <a:lnTo>
                    <a:pt x="1899" y="2963"/>
                  </a:lnTo>
                  <a:lnTo>
                    <a:pt x="1791" y="2873"/>
                  </a:lnTo>
                  <a:lnTo>
                    <a:pt x="1678" y="2792"/>
                  </a:lnTo>
                  <a:lnTo>
                    <a:pt x="1559" y="2725"/>
                  </a:lnTo>
                  <a:lnTo>
                    <a:pt x="1421" y="2662"/>
                  </a:lnTo>
                  <a:lnTo>
                    <a:pt x="1298" y="2621"/>
                  </a:lnTo>
                  <a:lnTo>
                    <a:pt x="1154" y="2593"/>
                  </a:lnTo>
                  <a:lnTo>
                    <a:pt x="1031" y="2576"/>
                  </a:lnTo>
                  <a:lnTo>
                    <a:pt x="899" y="2558"/>
                  </a:lnTo>
                  <a:lnTo>
                    <a:pt x="759" y="2539"/>
                  </a:lnTo>
                  <a:lnTo>
                    <a:pt x="567" y="2514"/>
                  </a:lnTo>
                  <a:lnTo>
                    <a:pt x="510" y="2503"/>
                  </a:lnTo>
                  <a:lnTo>
                    <a:pt x="455" y="2494"/>
                  </a:lnTo>
                  <a:lnTo>
                    <a:pt x="404" y="2480"/>
                  </a:lnTo>
                  <a:lnTo>
                    <a:pt x="351" y="2465"/>
                  </a:lnTo>
                  <a:lnTo>
                    <a:pt x="304" y="2442"/>
                  </a:lnTo>
                  <a:lnTo>
                    <a:pt x="257" y="2421"/>
                  </a:lnTo>
                  <a:lnTo>
                    <a:pt x="214" y="2390"/>
                  </a:lnTo>
                  <a:lnTo>
                    <a:pt x="175" y="2362"/>
                  </a:lnTo>
                  <a:lnTo>
                    <a:pt x="140" y="2331"/>
                  </a:lnTo>
                  <a:lnTo>
                    <a:pt x="104" y="2297"/>
                  </a:lnTo>
                  <a:lnTo>
                    <a:pt x="77" y="2261"/>
                  </a:lnTo>
                  <a:lnTo>
                    <a:pt x="52" y="2224"/>
                  </a:lnTo>
                  <a:lnTo>
                    <a:pt x="31" y="2184"/>
                  </a:lnTo>
                  <a:lnTo>
                    <a:pt x="16" y="2144"/>
                  </a:lnTo>
                  <a:lnTo>
                    <a:pt x="5" y="2103"/>
                  </a:lnTo>
                  <a:lnTo>
                    <a:pt x="0" y="2062"/>
                  </a:lnTo>
                  <a:lnTo>
                    <a:pt x="0" y="2022"/>
                  </a:lnTo>
                  <a:lnTo>
                    <a:pt x="2" y="1979"/>
                  </a:lnTo>
                  <a:lnTo>
                    <a:pt x="9" y="1940"/>
                  </a:lnTo>
                  <a:lnTo>
                    <a:pt x="23" y="1899"/>
                  </a:lnTo>
                  <a:lnTo>
                    <a:pt x="39" y="1858"/>
                  </a:lnTo>
                  <a:lnTo>
                    <a:pt x="62" y="1819"/>
                  </a:lnTo>
                  <a:lnTo>
                    <a:pt x="90" y="1784"/>
                  </a:lnTo>
                  <a:lnTo>
                    <a:pt x="120" y="1748"/>
                  </a:lnTo>
                  <a:lnTo>
                    <a:pt x="154" y="1715"/>
                  </a:lnTo>
                  <a:lnTo>
                    <a:pt x="192" y="1685"/>
                  </a:lnTo>
                  <a:lnTo>
                    <a:pt x="233" y="1658"/>
                  </a:lnTo>
                  <a:lnTo>
                    <a:pt x="277" y="1631"/>
                  </a:lnTo>
                  <a:lnTo>
                    <a:pt x="324" y="1608"/>
                  </a:lnTo>
                  <a:lnTo>
                    <a:pt x="374" y="1589"/>
                  </a:lnTo>
                  <a:lnTo>
                    <a:pt x="428" y="1573"/>
                  </a:lnTo>
                  <a:lnTo>
                    <a:pt x="482" y="1555"/>
                  </a:lnTo>
                  <a:lnTo>
                    <a:pt x="535" y="1546"/>
                  </a:lnTo>
                  <a:lnTo>
                    <a:pt x="591" y="1540"/>
                  </a:lnTo>
                  <a:lnTo>
                    <a:pt x="649" y="1535"/>
                  </a:lnTo>
                  <a:lnTo>
                    <a:pt x="707" y="1535"/>
                  </a:lnTo>
                  <a:lnTo>
                    <a:pt x="759" y="1542"/>
                  </a:lnTo>
                  <a:lnTo>
                    <a:pt x="816" y="1549"/>
                  </a:lnTo>
                  <a:lnTo>
                    <a:pt x="873" y="1560"/>
                  </a:lnTo>
                  <a:lnTo>
                    <a:pt x="925" y="1576"/>
                  </a:lnTo>
                  <a:lnTo>
                    <a:pt x="976" y="1592"/>
                  </a:lnTo>
                  <a:lnTo>
                    <a:pt x="1026" y="1612"/>
                  </a:lnTo>
                  <a:lnTo>
                    <a:pt x="1072" y="1636"/>
                  </a:lnTo>
                  <a:lnTo>
                    <a:pt x="1116" y="1662"/>
                  </a:lnTo>
                  <a:lnTo>
                    <a:pt x="1155" y="1691"/>
                  </a:lnTo>
                  <a:lnTo>
                    <a:pt x="1195" y="1722"/>
                  </a:lnTo>
                  <a:lnTo>
                    <a:pt x="1225" y="1757"/>
                  </a:lnTo>
                  <a:lnTo>
                    <a:pt x="1255" y="1792"/>
                  </a:lnTo>
                  <a:lnTo>
                    <a:pt x="1282" y="1827"/>
                  </a:lnTo>
                  <a:lnTo>
                    <a:pt x="1302" y="1865"/>
                  </a:lnTo>
                  <a:lnTo>
                    <a:pt x="1318" y="1907"/>
                  </a:lnTo>
                  <a:lnTo>
                    <a:pt x="1332" y="1949"/>
                  </a:lnTo>
                  <a:lnTo>
                    <a:pt x="1334" y="1970"/>
                  </a:lnTo>
                  <a:lnTo>
                    <a:pt x="1993" y="1970"/>
                  </a:lnTo>
                  <a:lnTo>
                    <a:pt x="1990" y="1935"/>
                  </a:lnTo>
                  <a:lnTo>
                    <a:pt x="1974" y="1838"/>
                  </a:lnTo>
                  <a:lnTo>
                    <a:pt x="1948" y="1741"/>
                  </a:lnTo>
                  <a:lnTo>
                    <a:pt x="1919" y="1651"/>
                  </a:lnTo>
                  <a:lnTo>
                    <a:pt x="1874" y="1562"/>
                  </a:lnTo>
                  <a:lnTo>
                    <a:pt x="1826" y="1474"/>
                  </a:lnTo>
                  <a:lnTo>
                    <a:pt x="1764" y="1391"/>
                  </a:lnTo>
                  <a:lnTo>
                    <a:pt x="1699" y="1313"/>
                  </a:lnTo>
                  <a:lnTo>
                    <a:pt x="1622" y="1239"/>
                  </a:lnTo>
                  <a:lnTo>
                    <a:pt x="1566" y="1195"/>
                  </a:lnTo>
                  <a:lnTo>
                    <a:pt x="1566" y="0"/>
                  </a:lnTo>
                  <a:lnTo>
                    <a:pt x="3696" y="0"/>
                  </a:lnTo>
                  <a:lnTo>
                    <a:pt x="3696" y="7141"/>
                  </a:lnTo>
                  <a:close/>
                </a:path>
              </a:pathLst>
            </a:custGeom>
            <a:solidFill>
              <a:srgbClr val="00A000"/>
            </a:solidFill>
            <a:ln w="0">
              <a:solidFill>
                <a:srgbClr val="00A000"/>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sp>
          <p:nvSpPr>
            <p:cNvPr id="309255" name="Freeform 7"/>
            <p:cNvSpPr>
              <a:spLocks/>
            </p:cNvSpPr>
            <p:nvPr/>
          </p:nvSpPr>
          <p:spPr bwMode="auto">
            <a:xfrm>
              <a:off x="4379" y="3098"/>
              <a:ext cx="167" cy="337"/>
            </a:xfrm>
            <a:custGeom>
              <a:avLst/>
              <a:gdLst>
                <a:gd name="T0" fmla="*/ 0 w 501"/>
                <a:gd name="T1" fmla="*/ 1011 h 1011"/>
                <a:gd name="T2" fmla="*/ 0 w 501"/>
                <a:gd name="T3" fmla="*/ 0 h 1011"/>
                <a:gd name="T4" fmla="*/ 53 w 501"/>
                <a:gd name="T5" fmla="*/ 8 h 1011"/>
                <a:gd name="T6" fmla="*/ 190 w 501"/>
                <a:gd name="T7" fmla="*/ 18 h 1011"/>
                <a:gd name="T8" fmla="*/ 330 w 501"/>
                <a:gd name="T9" fmla="*/ 16 h 1011"/>
                <a:gd name="T10" fmla="*/ 467 w 501"/>
                <a:gd name="T11" fmla="*/ 6 h 1011"/>
                <a:gd name="T12" fmla="*/ 501 w 501"/>
                <a:gd name="T13" fmla="*/ 2 h 1011"/>
                <a:gd name="T14" fmla="*/ 501 w 501"/>
                <a:gd name="T15" fmla="*/ 1011 h 1011"/>
                <a:gd name="T16" fmla="*/ 0 w 501"/>
                <a:gd name="T17" fmla="*/ 101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1" h="1011">
                  <a:moveTo>
                    <a:pt x="0" y="1011"/>
                  </a:moveTo>
                  <a:lnTo>
                    <a:pt x="0" y="0"/>
                  </a:lnTo>
                  <a:lnTo>
                    <a:pt x="53" y="8"/>
                  </a:lnTo>
                  <a:lnTo>
                    <a:pt x="190" y="18"/>
                  </a:lnTo>
                  <a:lnTo>
                    <a:pt x="330" y="16"/>
                  </a:lnTo>
                  <a:lnTo>
                    <a:pt x="467" y="6"/>
                  </a:lnTo>
                  <a:lnTo>
                    <a:pt x="501" y="2"/>
                  </a:lnTo>
                  <a:lnTo>
                    <a:pt x="501" y="1011"/>
                  </a:lnTo>
                  <a:lnTo>
                    <a:pt x="0" y="1011"/>
                  </a:lnTo>
                  <a:close/>
                </a:path>
              </a:pathLst>
            </a:custGeom>
            <a:solidFill>
              <a:srgbClr val="00A000"/>
            </a:solidFill>
            <a:ln w="0">
              <a:solidFill>
                <a:srgbClr val="00A000"/>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sp>
          <p:nvSpPr>
            <p:cNvPr id="309256" name="Freeform 8"/>
            <p:cNvSpPr>
              <a:spLocks/>
            </p:cNvSpPr>
            <p:nvPr/>
          </p:nvSpPr>
          <p:spPr bwMode="auto">
            <a:xfrm>
              <a:off x="3460" y="1054"/>
              <a:ext cx="1004" cy="2381"/>
            </a:xfrm>
            <a:custGeom>
              <a:avLst/>
              <a:gdLst>
                <a:gd name="T0" fmla="*/ 2134 w 3012"/>
                <a:gd name="T1" fmla="*/ 5 h 7141"/>
                <a:gd name="T2" fmla="*/ 2092 w 3012"/>
                <a:gd name="T3" fmla="*/ 1160 h 7141"/>
                <a:gd name="T4" fmla="*/ 1932 w 3012"/>
                <a:gd name="T5" fmla="*/ 1297 h 7141"/>
                <a:gd name="T6" fmla="*/ 1801 w 3012"/>
                <a:gd name="T7" fmla="*/ 1454 h 7141"/>
                <a:gd name="T8" fmla="*/ 1706 w 3012"/>
                <a:gd name="T9" fmla="*/ 1631 h 7141"/>
                <a:gd name="T10" fmla="*/ 1644 w 3012"/>
                <a:gd name="T11" fmla="*/ 1817 h 7141"/>
                <a:gd name="T12" fmla="*/ 1621 w 3012"/>
                <a:gd name="T13" fmla="*/ 2009 h 7141"/>
                <a:gd name="T14" fmla="*/ 1637 w 3012"/>
                <a:gd name="T15" fmla="*/ 2200 h 7141"/>
                <a:gd name="T16" fmla="*/ 1688 w 3012"/>
                <a:gd name="T17" fmla="*/ 2387 h 7141"/>
                <a:gd name="T18" fmla="*/ 1776 w 3012"/>
                <a:gd name="T19" fmla="*/ 2565 h 7141"/>
                <a:gd name="T20" fmla="*/ 1902 w 3012"/>
                <a:gd name="T21" fmla="*/ 2728 h 7141"/>
                <a:gd name="T22" fmla="*/ 2052 w 3012"/>
                <a:gd name="T23" fmla="*/ 2869 h 7141"/>
                <a:gd name="T24" fmla="*/ 2228 w 3012"/>
                <a:gd name="T25" fmla="*/ 2985 h 7141"/>
                <a:gd name="T26" fmla="*/ 2438 w 3012"/>
                <a:gd name="T27" fmla="*/ 3072 h 7141"/>
                <a:gd name="T28" fmla="*/ 2651 w 3012"/>
                <a:gd name="T29" fmla="*/ 3126 h 7141"/>
                <a:gd name="T30" fmla="*/ 2873 w 3012"/>
                <a:gd name="T31" fmla="*/ 3154 h 7141"/>
                <a:gd name="T32" fmla="*/ 3012 w 3012"/>
                <a:gd name="T33" fmla="*/ 3295 h 7141"/>
                <a:gd name="T34" fmla="*/ 2845 w 3012"/>
                <a:gd name="T35" fmla="*/ 3307 h 7141"/>
                <a:gd name="T36" fmla="*/ 2642 w 3012"/>
                <a:gd name="T37" fmla="*/ 3361 h 7141"/>
                <a:gd name="T38" fmla="*/ 2456 w 3012"/>
                <a:gd name="T39" fmla="*/ 3457 h 7141"/>
                <a:gd name="T40" fmla="*/ 2292 w 3012"/>
                <a:gd name="T41" fmla="*/ 3588 h 7141"/>
                <a:gd name="T42" fmla="*/ 2157 w 3012"/>
                <a:gd name="T43" fmla="*/ 3747 h 7141"/>
                <a:gd name="T44" fmla="*/ 2071 w 3012"/>
                <a:gd name="T45" fmla="*/ 3906 h 7141"/>
                <a:gd name="T46" fmla="*/ 1342 w 3012"/>
                <a:gd name="T47" fmla="*/ 3588 h 7141"/>
                <a:gd name="T48" fmla="*/ 1269 w 3012"/>
                <a:gd name="T49" fmla="*/ 3787 h 7141"/>
                <a:gd name="T50" fmla="*/ 1206 w 3012"/>
                <a:gd name="T51" fmla="*/ 4058 h 7141"/>
                <a:gd name="T52" fmla="*/ 1186 w 3012"/>
                <a:gd name="T53" fmla="*/ 4338 h 7141"/>
                <a:gd name="T54" fmla="*/ 1210 w 3012"/>
                <a:gd name="T55" fmla="*/ 4616 h 7141"/>
                <a:gd name="T56" fmla="*/ 1275 w 3012"/>
                <a:gd name="T57" fmla="*/ 4887 h 7141"/>
                <a:gd name="T58" fmla="*/ 1382 w 3012"/>
                <a:gd name="T59" fmla="*/ 5144 h 7141"/>
                <a:gd name="T60" fmla="*/ 1524 w 3012"/>
                <a:gd name="T61" fmla="*/ 5381 h 7141"/>
                <a:gd name="T62" fmla="*/ 1703 w 3012"/>
                <a:gd name="T63" fmla="*/ 5595 h 7141"/>
                <a:gd name="T64" fmla="*/ 1913 w 3012"/>
                <a:gd name="T65" fmla="*/ 5780 h 7141"/>
                <a:gd name="T66" fmla="*/ 2126 w 3012"/>
                <a:gd name="T67" fmla="*/ 5920 h 7141"/>
                <a:gd name="T68" fmla="*/ 0 w 3012"/>
                <a:gd name="T69" fmla="*/ 7141 h 7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12" h="7141">
                  <a:moveTo>
                    <a:pt x="0" y="0"/>
                  </a:moveTo>
                  <a:lnTo>
                    <a:pt x="2134" y="5"/>
                  </a:lnTo>
                  <a:lnTo>
                    <a:pt x="2134" y="1131"/>
                  </a:lnTo>
                  <a:lnTo>
                    <a:pt x="2092" y="1160"/>
                  </a:lnTo>
                  <a:lnTo>
                    <a:pt x="2010" y="1226"/>
                  </a:lnTo>
                  <a:lnTo>
                    <a:pt x="1932" y="1297"/>
                  </a:lnTo>
                  <a:lnTo>
                    <a:pt x="1863" y="1372"/>
                  </a:lnTo>
                  <a:lnTo>
                    <a:pt x="1801" y="1454"/>
                  </a:lnTo>
                  <a:lnTo>
                    <a:pt x="1749" y="1542"/>
                  </a:lnTo>
                  <a:lnTo>
                    <a:pt x="1706" y="1631"/>
                  </a:lnTo>
                  <a:lnTo>
                    <a:pt x="1672" y="1722"/>
                  </a:lnTo>
                  <a:lnTo>
                    <a:pt x="1644" y="1817"/>
                  </a:lnTo>
                  <a:lnTo>
                    <a:pt x="1624" y="1908"/>
                  </a:lnTo>
                  <a:lnTo>
                    <a:pt x="1621" y="2009"/>
                  </a:lnTo>
                  <a:lnTo>
                    <a:pt x="1624" y="2103"/>
                  </a:lnTo>
                  <a:lnTo>
                    <a:pt x="1637" y="2200"/>
                  </a:lnTo>
                  <a:lnTo>
                    <a:pt x="1657" y="2294"/>
                  </a:lnTo>
                  <a:lnTo>
                    <a:pt x="1688" y="2387"/>
                  </a:lnTo>
                  <a:lnTo>
                    <a:pt x="1729" y="2476"/>
                  </a:lnTo>
                  <a:lnTo>
                    <a:pt x="1776" y="2565"/>
                  </a:lnTo>
                  <a:lnTo>
                    <a:pt x="1838" y="2647"/>
                  </a:lnTo>
                  <a:lnTo>
                    <a:pt x="1902" y="2728"/>
                  </a:lnTo>
                  <a:lnTo>
                    <a:pt x="1975" y="2800"/>
                  </a:lnTo>
                  <a:lnTo>
                    <a:pt x="2052" y="2869"/>
                  </a:lnTo>
                  <a:lnTo>
                    <a:pt x="2141" y="2932"/>
                  </a:lnTo>
                  <a:lnTo>
                    <a:pt x="2228" y="2985"/>
                  </a:lnTo>
                  <a:lnTo>
                    <a:pt x="2326" y="3033"/>
                  </a:lnTo>
                  <a:lnTo>
                    <a:pt x="2438" y="3072"/>
                  </a:lnTo>
                  <a:lnTo>
                    <a:pt x="2541" y="3102"/>
                  </a:lnTo>
                  <a:lnTo>
                    <a:pt x="2651" y="3126"/>
                  </a:lnTo>
                  <a:lnTo>
                    <a:pt x="2763" y="3141"/>
                  </a:lnTo>
                  <a:lnTo>
                    <a:pt x="2873" y="3154"/>
                  </a:lnTo>
                  <a:lnTo>
                    <a:pt x="3012" y="3167"/>
                  </a:lnTo>
                  <a:lnTo>
                    <a:pt x="3012" y="3295"/>
                  </a:lnTo>
                  <a:lnTo>
                    <a:pt x="2947" y="3297"/>
                  </a:lnTo>
                  <a:lnTo>
                    <a:pt x="2845" y="3307"/>
                  </a:lnTo>
                  <a:lnTo>
                    <a:pt x="2741" y="3330"/>
                  </a:lnTo>
                  <a:lnTo>
                    <a:pt x="2642" y="3361"/>
                  </a:lnTo>
                  <a:lnTo>
                    <a:pt x="2546" y="3405"/>
                  </a:lnTo>
                  <a:lnTo>
                    <a:pt x="2456" y="3457"/>
                  </a:lnTo>
                  <a:lnTo>
                    <a:pt x="2371" y="3518"/>
                  </a:lnTo>
                  <a:lnTo>
                    <a:pt x="2292" y="3588"/>
                  </a:lnTo>
                  <a:lnTo>
                    <a:pt x="2219" y="3663"/>
                  </a:lnTo>
                  <a:lnTo>
                    <a:pt x="2157" y="3747"/>
                  </a:lnTo>
                  <a:lnTo>
                    <a:pt x="2104" y="3837"/>
                  </a:lnTo>
                  <a:lnTo>
                    <a:pt x="2071" y="3906"/>
                  </a:lnTo>
                  <a:lnTo>
                    <a:pt x="1939" y="3852"/>
                  </a:lnTo>
                  <a:lnTo>
                    <a:pt x="1342" y="3588"/>
                  </a:lnTo>
                  <a:lnTo>
                    <a:pt x="1315" y="3655"/>
                  </a:lnTo>
                  <a:lnTo>
                    <a:pt x="1269" y="3787"/>
                  </a:lnTo>
                  <a:lnTo>
                    <a:pt x="1232" y="3921"/>
                  </a:lnTo>
                  <a:lnTo>
                    <a:pt x="1206" y="4058"/>
                  </a:lnTo>
                  <a:lnTo>
                    <a:pt x="1191" y="4195"/>
                  </a:lnTo>
                  <a:lnTo>
                    <a:pt x="1186" y="4338"/>
                  </a:lnTo>
                  <a:lnTo>
                    <a:pt x="1191" y="4476"/>
                  </a:lnTo>
                  <a:lnTo>
                    <a:pt x="1210" y="4616"/>
                  </a:lnTo>
                  <a:lnTo>
                    <a:pt x="1237" y="4752"/>
                  </a:lnTo>
                  <a:lnTo>
                    <a:pt x="1275" y="4887"/>
                  </a:lnTo>
                  <a:lnTo>
                    <a:pt x="1325" y="5016"/>
                  </a:lnTo>
                  <a:lnTo>
                    <a:pt x="1382" y="5144"/>
                  </a:lnTo>
                  <a:lnTo>
                    <a:pt x="1450" y="5264"/>
                  </a:lnTo>
                  <a:lnTo>
                    <a:pt x="1524" y="5381"/>
                  </a:lnTo>
                  <a:lnTo>
                    <a:pt x="1611" y="5492"/>
                  </a:lnTo>
                  <a:lnTo>
                    <a:pt x="1703" y="5595"/>
                  </a:lnTo>
                  <a:lnTo>
                    <a:pt x="1804" y="5692"/>
                  </a:lnTo>
                  <a:lnTo>
                    <a:pt x="1913" y="5780"/>
                  </a:lnTo>
                  <a:lnTo>
                    <a:pt x="2025" y="5860"/>
                  </a:lnTo>
                  <a:lnTo>
                    <a:pt x="2126" y="5920"/>
                  </a:lnTo>
                  <a:lnTo>
                    <a:pt x="2126" y="7141"/>
                  </a:lnTo>
                  <a:lnTo>
                    <a:pt x="0" y="7141"/>
                  </a:lnTo>
                  <a:lnTo>
                    <a:pt x="0" y="0"/>
                  </a:lnTo>
                  <a:close/>
                </a:path>
              </a:pathLst>
            </a:custGeom>
            <a:solidFill>
              <a:srgbClr val="00A000"/>
            </a:solidFill>
            <a:ln w="0">
              <a:solidFill>
                <a:srgbClr val="00A000"/>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sp>
          <p:nvSpPr>
            <p:cNvPr id="309257" name="Freeform 9"/>
            <p:cNvSpPr>
              <a:spLocks/>
            </p:cNvSpPr>
            <p:nvPr/>
          </p:nvSpPr>
          <p:spPr bwMode="auto">
            <a:xfrm>
              <a:off x="4073" y="2110"/>
              <a:ext cx="781" cy="777"/>
            </a:xfrm>
            <a:custGeom>
              <a:avLst/>
              <a:gdLst>
                <a:gd name="T0" fmla="*/ 196 w 2343"/>
                <a:gd name="T1" fmla="*/ 836 h 2330"/>
                <a:gd name="T2" fmla="*/ 152 w 2343"/>
                <a:gd name="T3" fmla="*/ 1039 h 2330"/>
                <a:gd name="T4" fmla="*/ 148 w 2343"/>
                <a:gd name="T5" fmla="*/ 1249 h 2330"/>
                <a:gd name="T6" fmla="*/ 187 w 2343"/>
                <a:gd name="T7" fmla="*/ 1455 h 2330"/>
                <a:gd name="T8" fmla="*/ 269 w 2343"/>
                <a:gd name="T9" fmla="*/ 1649 h 2330"/>
                <a:gd name="T10" fmla="*/ 386 w 2343"/>
                <a:gd name="T11" fmla="*/ 1821 h 2330"/>
                <a:gd name="T12" fmla="*/ 538 w 2343"/>
                <a:gd name="T13" fmla="*/ 1966 h 2330"/>
                <a:gd name="T14" fmla="*/ 713 w 2343"/>
                <a:gd name="T15" fmla="*/ 2077 h 2330"/>
                <a:gd name="T16" fmla="*/ 907 w 2343"/>
                <a:gd name="T17" fmla="*/ 2151 h 2330"/>
                <a:gd name="T18" fmla="*/ 1115 w 2343"/>
                <a:gd name="T19" fmla="*/ 2183 h 2330"/>
                <a:gd name="T20" fmla="*/ 1325 w 2343"/>
                <a:gd name="T21" fmla="*/ 2175 h 2330"/>
                <a:gd name="T22" fmla="*/ 1527 w 2343"/>
                <a:gd name="T23" fmla="*/ 2122 h 2330"/>
                <a:gd name="T24" fmla="*/ 1712 w 2343"/>
                <a:gd name="T25" fmla="*/ 2031 h 2330"/>
                <a:gd name="T26" fmla="*/ 1877 w 2343"/>
                <a:gd name="T27" fmla="*/ 1902 h 2330"/>
                <a:gd name="T28" fmla="*/ 2014 w 2343"/>
                <a:gd name="T29" fmla="*/ 1744 h 2330"/>
                <a:gd name="T30" fmla="*/ 2116 w 2343"/>
                <a:gd name="T31" fmla="*/ 1561 h 2330"/>
                <a:gd name="T32" fmla="*/ 2179 w 2343"/>
                <a:gd name="T33" fmla="*/ 1362 h 2330"/>
                <a:gd name="T34" fmla="*/ 2200 w 2343"/>
                <a:gd name="T35" fmla="*/ 1153 h 2330"/>
                <a:gd name="T36" fmla="*/ 2179 w 2343"/>
                <a:gd name="T37" fmla="*/ 945 h 2330"/>
                <a:gd name="T38" fmla="*/ 2114 w 2343"/>
                <a:gd name="T39" fmla="*/ 747 h 2330"/>
                <a:gd name="T40" fmla="*/ 2012 w 2343"/>
                <a:gd name="T41" fmla="*/ 564 h 2330"/>
                <a:gd name="T42" fmla="*/ 1874 w 2343"/>
                <a:gd name="T43" fmla="*/ 406 h 2330"/>
                <a:gd name="T44" fmla="*/ 1708 w 2343"/>
                <a:gd name="T45" fmla="*/ 278 h 2330"/>
                <a:gd name="T46" fmla="*/ 1519 w 2343"/>
                <a:gd name="T47" fmla="*/ 188 h 2330"/>
                <a:gd name="T48" fmla="*/ 1317 w 2343"/>
                <a:gd name="T49" fmla="*/ 137 h 2330"/>
                <a:gd name="T50" fmla="*/ 1174 w 2343"/>
                <a:gd name="T51" fmla="*/ 128 h 2330"/>
                <a:gd name="T52" fmla="*/ 1267 w 2343"/>
                <a:gd name="T53" fmla="*/ 5 h 2330"/>
                <a:gd name="T54" fmla="*/ 1497 w 2343"/>
                <a:gd name="T55" fmla="*/ 39 h 2330"/>
                <a:gd name="T56" fmla="*/ 1707 w 2343"/>
                <a:gd name="T57" fmla="*/ 114 h 2330"/>
                <a:gd name="T58" fmla="*/ 1898 w 2343"/>
                <a:gd name="T59" fmla="*/ 237 h 2330"/>
                <a:gd name="T60" fmla="*/ 2060 w 2343"/>
                <a:gd name="T61" fmla="*/ 391 h 2330"/>
                <a:gd name="T62" fmla="*/ 2189 w 2343"/>
                <a:gd name="T63" fmla="*/ 574 h 2330"/>
                <a:gd name="T64" fmla="*/ 2280 w 2343"/>
                <a:gd name="T65" fmla="*/ 776 h 2330"/>
                <a:gd name="T66" fmla="*/ 2331 w 2343"/>
                <a:gd name="T67" fmla="*/ 994 h 2330"/>
                <a:gd name="T68" fmla="*/ 2342 w 2343"/>
                <a:gd name="T69" fmla="*/ 1217 h 2330"/>
                <a:gd name="T70" fmla="*/ 2309 w 2343"/>
                <a:gd name="T71" fmla="*/ 1437 h 2330"/>
                <a:gd name="T72" fmla="*/ 2235 w 2343"/>
                <a:gd name="T73" fmla="*/ 1650 h 2330"/>
                <a:gd name="T74" fmla="*/ 2122 w 2343"/>
                <a:gd name="T75" fmla="*/ 1841 h 2330"/>
                <a:gd name="T76" fmla="*/ 1976 w 2343"/>
                <a:gd name="T77" fmla="*/ 2009 h 2330"/>
                <a:gd name="T78" fmla="*/ 1799 w 2343"/>
                <a:gd name="T79" fmla="*/ 2147 h 2330"/>
                <a:gd name="T80" fmla="*/ 1599 w 2343"/>
                <a:gd name="T81" fmla="*/ 2248 h 2330"/>
                <a:gd name="T82" fmla="*/ 1385 w 2343"/>
                <a:gd name="T83" fmla="*/ 2309 h 2330"/>
                <a:gd name="T84" fmla="*/ 1166 w 2343"/>
                <a:gd name="T85" fmla="*/ 2330 h 2330"/>
                <a:gd name="T86" fmla="*/ 944 w 2343"/>
                <a:gd name="T87" fmla="*/ 2307 h 2330"/>
                <a:gd name="T88" fmla="*/ 728 w 2343"/>
                <a:gd name="T89" fmla="*/ 2242 h 2330"/>
                <a:gd name="T90" fmla="*/ 529 w 2343"/>
                <a:gd name="T91" fmla="*/ 2139 h 2330"/>
                <a:gd name="T92" fmla="*/ 356 w 2343"/>
                <a:gd name="T93" fmla="*/ 1996 h 2330"/>
                <a:gd name="T94" fmla="*/ 213 w 2343"/>
                <a:gd name="T95" fmla="*/ 1829 h 2330"/>
                <a:gd name="T96" fmla="*/ 101 w 2343"/>
                <a:gd name="T97" fmla="*/ 1635 h 2330"/>
                <a:gd name="T98" fmla="*/ 31 w 2343"/>
                <a:gd name="T99" fmla="*/ 1423 h 2330"/>
                <a:gd name="T100" fmla="*/ 0 w 2343"/>
                <a:gd name="T101" fmla="*/ 1202 h 2330"/>
                <a:gd name="T102" fmla="*/ 16 w 2343"/>
                <a:gd name="T103" fmla="*/ 977 h 2330"/>
                <a:gd name="T104" fmla="*/ 70 w 2343"/>
                <a:gd name="T105" fmla="*/ 762 h 2330"/>
                <a:gd name="T106" fmla="*/ 233 w 2343"/>
                <a:gd name="T107" fmla="*/ 739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3" h="2330">
                  <a:moveTo>
                    <a:pt x="233" y="739"/>
                  </a:moveTo>
                  <a:lnTo>
                    <a:pt x="196" y="836"/>
                  </a:lnTo>
                  <a:lnTo>
                    <a:pt x="169" y="935"/>
                  </a:lnTo>
                  <a:lnTo>
                    <a:pt x="152" y="1039"/>
                  </a:lnTo>
                  <a:lnTo>
                    <a:pt x="144" y="1145"/>
                  </a:lnTo>
                  <a:lnTo>
                    <a:pt x="148" y="1249"/>
                  </a:lnTo>
                  <a:lnTo>
                    <a:pt x="164" y="1351"/>
                  </a:lnTo>
                  <a:lnTo>
                    <a:pt x="187" y="1455"/>
                  </a:lnTo>
                  <a:lnTo>
                    <a:pt x="223" y="1552"/>
                  </a:lnTo>
                  <a:lnTo>
                    <a:pt x="269" y="1649"/>
                  </a:lnTo>
                  <a:lnTo>
                    <a:pt x="323" y="1737"/>
                  </a:lnTo>
                  <a:lnTo>
                    <a:pt x="386" y="1821"/>
                  </a:lnTo>
                  <a:lnTo>
                    <a:pt x="458" y="1895"/>
                  </a:lnTo>
                  <a:lnTo>
                    <a:pt x="538" y="1966"/>
                  </a:lnTo>
                  <a:lnTo>
                    <a:pt x="623" y="2026"/>
                  </a:lnTo>
                  <a:lnTo>
                    <a:pt x="713" y="2077"/>
                  </a:lnTo>
                  <a:lnTo>
                    <a:pt x="809" y="2118"/>
                  </a:lnTo>
                  <a:lnTo>
                    <a:pt x="907" y="2151"/>
                  </a:lnTo>
                  <a:lnTo>
                    <a:pt x="1012" y="2172"/>
                  </a:lnTo>
                  <a:lnTo>
                    <a:pt x="1115" y="2183"/>
                  </a:lnTo>
                  <a:lnTo>
                    <a:pt x="1220" y="2183"/>
                  </a:lnTo>
                  <a:lnTo>
                    <a:pt x="1325" y="2175"/>
                  </a:lnTo>
                  <a:lnTo>
                    <a:pt x="1427" y="2153"/>
                  </a:lnTo>
                  <a:lnTo>
                    <a:pt x="1527" y="2122"/>
                  </a:lnTo>
                  <a:lnTo>
                    <a:pt x="1621" y="2082"/>
                  </a:lnTo>
                  <a:lnTo>
                    <a:pt x="1712" y="2031"/>
                  </a:lnTo>
                  <a:lnTo>
                    <a:pt x="1799" y="1971"/>
                  </a:lnTo>
                  <a:lnTo>
                    <a:pt x="1877" y="1902"/>
                  </a:lnTo>
                  <a:lnTo>
                    <a:pt x="1952" y="1829"/>
                  </a:lnTo>
                  <a:lnTo>
                    <a:pt x="2014" y="1744"/>
                  </a:lnTo>
                  <a:lnTo>
                    <a:pt x="2071" y="1655"/>
                  </a:lnTo>
                  <a:lnTo>
                    <a:pt x="2116" y="1561"/>
                  </a:lnTo>
                  <a:lnTo>
                    <a:pt x="2152" y="1463"/>
                  </a:lnTo>
                  <a:lnTo>
                    <a:pt x="2179" y="1362"/>
                  </a:lnTo>
                  <a:lnTo>
                    <a:pt x="2193" y="1258"/>
                  </a:lnTo>
                  <a:lnTo>
                    <a:pt x="2200" y="1153"/>
                  </a:lnTo>
                  <a:lnTo>
                    <a:pt x="2193" y="1049"/>
                  </a:lnTo>
                  <a:lnTo>
                    <a:pt x="2179" y="945"/>
                  </a:lnTo>
                  <a:lnTo>
                    <a:pt x="2151" y="844"/>
                  </a:lnTo>
                  <a:lnTo>
                    <a:pt x="2114" y="747"/>
                  </a:lnTo>
                  <a:lnTo>
                    <a:pt x="2068" y="651"/>
                  </a:lnTo>
                  <a:lnTo>
                    <a:pt x="2012" y="564"/>
                  </a:lnTo>
                  <a:lnTo>
                    <a:pt x="1947" y="483"/>
                  </a:lnTo>
                  <a:lnTo>
                    <a:pt x="1874" y="406"/>
                  </a:lnTo>
                  <a:lnTo>
                    <a:pt x="1796" y="339"/>
                  </a:lnTo>
                  <a:lnTo>
                    <a:pt x="1708" y="278"/>
                  </a:lnTo>
                  <a:lnTo>
                    <a:pt x="1617" y="230"/>
                  </a:lnTo>
                  <a:lnTo>
                    <a:pt x="1519" y="188"/>
                  </a:lnTo>
                  <a:lnTo>
                    <a:pt x="1419" y="159"/>
                  </a:lnTo>
                  <a:lnTo>
                    <a:pt x="1317" y="137"/>
                  </a:lnTo>
                  <a:lnTo>
                    <a:pt x="1214" y="128"/>
                  </a:lnTo>
                  <a:lnTo>
                    <a:pt x="1174" y="128"/>
                  </a:lnTo>
                  <a:lnTo>
                    <a:pt x="1174" y="0"/>
                  </a:lnTo>
                  <a:lnTo>
                    <a:pt x="1267" y="5"/>
                  </a:lnTo>
                  <a:lnTo>
                    <a:pt x="1393" y="23"/>
                  </a:lnTo>
                  <a:lnTo>
                    <a:pt x="1497" y="39"/>
                  </a:lnTo>
                  <a:lnTo>
                    <a:pt x="1599" y="68"/>
                  </a:lnTo>
                  <a:lnTo>
                    <a:pt x="1707" y="114"/>
                  </a:lnTo>
                  <a:lnTo>
                    <a:pt x="1807" y="171"/>
                  </a:lnTo>
                  <a:lnTo>
                    <a:pt x="1898" y="237"/>
                  </a:lnTo>
                  <a:lnTo>
                    <a:pt x="1983" y="310"/>
                  </a:lnTo>
                  <a:lnTo>
                    <a:pt x="2060" y="391"/>
                  </a:lnTo>
                  <a:lnTo>
                    <a:pt x="2130" y="479"/>
                  </a:lnTo>
                  <a:lnTo>
                    <a:pt x="2189" y="574"/>
                  </a:lnTo>
                  <a:lnTo>
                    <a:pt x="2238" y="674"/>
                  </a:lnTo>
                  <a:lnTo>
                    <a:pt x="2280" y="776"/>
                  </a:lnTo>
                  <a:lnTo>
                    <a:pt x="2311" y="883"/>
                  </a:lnTo>
                  <a:lnTo>
                    <a:pt x="2331" y="994"/>
                  </a:lnTo>
                  <a:lnTo>
                    <a:pt x="2343" y="1105"/>
                  </a:lnTo>
                  <a:lnTo>
                    <a:pt x="2342" y="1217"/>
                  </a:lnTo>
                  <a:lnTo>
                    <a:pt x="2329" y="1328"/>
                  </a:lnTo>
                  <a:lnTo>
                    <a:pt x="2309" y="1437"/>
                  </a:lnTo>
                  <a:lnTo>
                    <a:pt x="2277" y="1546"/>
                  </a:lnTo>
                  <a:lnTo>
                    <a:pt x="2235" y="1650"/>
                  </a:lnTo>
                  <a:lnTo>
                    <a:pt x="2184" y="1750"/>
                  </a:lnTo>
                  <a:lnTo>
                    <a:pt x="2122" y="1841"/>
                  </a:lnTo>
                  <a:lnTo>
                    <a:pt x="2052" y="1930"/>
                  </a:lnTo>
                  <a:lnTo>
                    <a:pt x="1976" y="2009"/>
                  </a:lnTo>
                  <a:lnTo>
                    <a:pt x="1890" y="2082"/>
                  </a:lnTo>
                  <a:lnTo>
                    <a:pt x="1799" y="2147"/>
                  </a:lnTo>
                  <a:lnTo>
                    <a:pt x="1702" y="2202"/>
                  </a:lnTo>
                  <a:lnTo>
                    <a:pt x="1599" y="2248"/>
                  </a:lnTo>
                  <a:lnTo>
                    <a:pt x="1493" y="2283"/>
                  </a:lnTo>
                  <a:lnTo>
                    <a:pt x="1385" y="2309"/>
                  </a:lnTo>
                  <a:lnTo>
                    <a:pt x="1276" y="2325"/>
                  </a:lnTo>
                  <a:lnTo>
                    <a:pt x="1166" y="2330"/>
                  </a:lnTo>
                  <a:lnTo>
                    <a:pt x="1053" y="2322"/>
                  </a:lnTo>
                  <a:lnTo>
                    <a:pt x="944" y="2307"/>
                  </a:lnTo>
                  <a:lnTo>
                    <a:pt x="833" y="2279"/>
                  </a:lnTo>
                  <a:lnTo>
                    <a:pt x="728" y="2242"/>
                  </a:lnTo>
                  <a:lnTo>
                    <a:pt x="628" y="2195"/>
                  </a:lnTo>
                  <a:lnTo>
                    <a:pt x="529" y="2139"/>
                  </a:lnTo>
                  <a:lnTo>
                    <a:pt x="439" y="2076"/>
                  </a:lnTo>
                  <a:lnTo>
                    <a:pt x="356" y="1996"/>
                  </a:lnTo>
                  <a:lnTo>
                    <a:pt x="280" y="1918"/>
                  </a:lnTo>
                  <a:lnTo>
                    <a:pt x="213" y="1829"/>
                  </a:lnTo>
                  <a:lnTo>
                    <a:pt x="152" y="1735"/>
                  </a:lnTo>
                  <a:lnTo>
                    <a:pt x="101" y="1635"/>
                  </a:lnTo>
                  <a:lnTo>
                    <a:pt x="61" y="1530"/>
                  </a:lnTo>
                  <a:lnTo>
                    <a:pt x="31" y="1423"/>
                  </a:lnTo>
                  <a:lnTo>
                    <a:pt x="10" y="1311"/>
                  </a:lnTo>
                  <a:lnTo>
                    <a:pt x="0" y="1202"/>
                  </a:lnTo>
                  <a:lnTo>
                    <a:pt x="2" y="1089"/>
                  </a:lnTo>
                  <a:lnTo>
                    <a:pt x="16" y="977"/>
                  </a:lnTo>
                  <a:lnTo>
                    <a:pt x="37" y="867"/>
                  </a:lnTo>
                  <a:lnTo>
                    <a:pt x="70" y="762"/>
                  </a:lnTo>
                  <a:lnTo>
                    <a:pt x="101" y="685"/>
                  </a:lnTo>
                  <a:lnTo>
                    <a:pt x="233" y="739"/>
                  </a:lnTo>
                  <a:close/>
                </a:path>
              </a:pathLst>
            </a:custGeom>
            <a:solidFill>
              <a:srgbClr val="00A000"/>
            </a:solidFill>
            <a:ln w="0">
              <a:solidFill>
                <a:srgbClr val="00A000"/>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sp>
          <p:nvSpPr>
            <p:cNvPr id="309258" name="Freeform 10"/>
            <p:cNvSpPr>
              <a:spLocks/>
            </p:cNvSpPr>
            <p:nvPr/>
          </p:nvSpPr>
          <p:spPr bwMode="auto">
            <a:xfrm>
              <a:off x="4121" y="2153"/>
              <a:ext cx="685" cy="685"/>
            </a:xfrm>
            <a:custGeom>
              <a:avLst/>
              <a:gdLst>
                <a:gd name="T0" fmla="*/ 52 w 2056"/>
                <a:gd name="T1" fmla="*/ 708 h 2055"/>
                <a:gd name="T2" fmla="*/ 8 w 2056"/>
                <a:gd name="T3" fmla="*/ 911 h 2055"/>
                <a:gd name="T4" fmla="*/ 4 w 2056"/>
                <a:gd name="T5" fmla="*/ 1121 h 2055"/>
                <a:gd name="T6" fmla="*/ 43 w 2056"/>
                <a:gd name="T7" fmla="*/ 1327 h 2055"/>
                <a:gd name="T8" fmla="*/ 125 w 2056"/>
                <a:gd name="T9" fmla="*/ 1521 h 2055"/>
                <a:gd name="T10" fmla="*/ 242 w 2056"/>
                <a:gd name="T11" fmla="*/ 1693 h 2055"/>
                <a:gd name="T12" fmla="*/ 394 w 2056"/>
                <a:gd name="T13" fmla="*/ 1838 h 2055"/>
                <a:gd name="T14" fmla="*/ 569 w 2056"/>
                <a:gd name="T15" fmla="*/ 1949 h 2055"/>
                <a:gd name="T16" fmla="*/ 763 w 2056"/>
                <a:gd name="T17" fmla="*/ 2023 h 2055"/>
                <a:gd name="T18" fmla="*/ 971 w 2056"/>
                <a:gd name="T19" fmla="*/ 2055 h 2055"/>
                <a:gd name="T20" fmla="*/ 1181 w 2056"/>
                <a:gd name="T21" fmla="*/ 2047 h 2055"/>
                <a:gd name="T22" fmla="*/ 1383 w 2056"/>
                <a:gd name="T23" fmla="*/ 1994 h 2055"/>
                <a:gd name="T24" fmla="*/ 1568 w 2056"/>
                <a:gd name="T25" fmla="*/ 1903 h 2055"/>
                <a:gd name="T26" fmla="*/ 1733 w 2056"/>
                <a:gd name="T27" fmla="*/ 1774 h 2055"/>
                <a:gd name="T28" fmla="*/ 1870 w 2056"/>
                <a:gd name="T29" fmla="*/ 1616 h 2055"/>
                <a:gd name="T30" fmla="*/ 1972 w 2056"/>
                <a:gd name="T31" fmla="*/ 1433 h 2055"/>
                <a:gd name="T32" fmla="*/ 2035 w 2056"/>
                <a:gd name="T33" fmla="*/ 1234 h 2055"/>
                <a:gd name="T34" fmla="*/ 2056 w 2056"/>
                <a:gd name="T35" fmla="*/ 1025 h 2055"/>
                <a:gd name="T36" fmla="*/ 2035 w 2056"/>
                <a:gd name="T37" fmla="*/ 817 h 2055"/>
                <a:gd name="T38" fmla="*/ 1970 w 2056"/>
                <a:gd name="T39" fmla="*/ 619 h 2055"/>
                <a:gd name="T40" fmla="*/ 1868 w 2056"/>
                <a:gd name="T41" fmla="*/ 436 h 2055"/>
                <a:gd name="T42" fmla="*/ 1730 w 2056"/>
                <a:gd name="T43" fmla="*/ 278 h 2055"/>
                <a:gd name="T44" fmla="*/ 1564 w 2056"/>
                <a:gd name="T45" fmla="*/ 150 h 2055"/>
                <a:gd name="T46" fmla="*/ 1375 w 2056"/>
                <a:gd name="T47" fmla="*/ 60 h 2055"/>
                <a:gd name="T48" fmla="*/ 1173 w 2056"/>
                <a:gd name="T49" fmla="*/ 9 h 2055"/>
                <a:gd name="T50" fmla="*/ 1030 w 2056"/>
                <a:gd name="T51" fmla="*/ 0 h 2055"/>
                <a:gd name="T52" fmla="*/ 863 w 2056"/>
                <a:gd name="T53" fmla="*/ 12 h 2055"/>
                <a:gd name="T54" fmla="*/ 660 w 2056"/>
                <a:gd name="T55" fmla="*/ 66 h 2055"/>
                <a:gd name="T56" fmla="*/ 474 w 2056"/>
                <a:gd name="T57" fmla="*/ 162 h 2055"/>
                <a:gd name="T58" fmla="*/ 310 w 2056"/>
                <a:gd name="T59" fmla="*/ 293 h 2055"/>
                <a:gd name="T60" fmla="*/ 175 w 2056"/>
                <a:gd name="T61" fmla="*/ 452 h 2055"/>
                <a:gd name="T62" fmla="*/ 89 w 2056"/>
                <a:gd name="T63" fmla="*/ 611 h 2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6" h="2055">
                  <a:moveTo>
                    <a:pt x="89" y="611"/>
                  </a:moveTo>
                  <a:lnTo>
                    <a:pt x="52" y="708"/>
                  </a:lnTo>
                  <a:lnTo>
                    <a:pt x="25" y="807"/>
                  </a:lnTo>
                  <a:lnTo>
                    <a:pt x="8" y="911"/>
                  </a:lnTo>
                  <a:lnTo>
                    <a:pt x="0" y="1017"/>
                  </a:lnTo>
                  <a:lnTo>
                    <a:pt x="4" y="1121"/>
                  </a:lnTo>
                  <a:lnTo>
                    <a:pt x="20" y="1223"/>
                  </a:lnTo>
                  <a:lnTo>
                    <a:pt x="43" y="1327"/>
                  </a:lnTo>
                  <a:lnTo>
                    <a:pt x="79" y="1424"/>
                  </a:lnTo>
                  <a:lnTo>
                    <a:pt x="125" y="1521"/>
                  </a:lnTo>
                  <a:lnTo>
                    <a:pt x="179" y="1609"/>
                  </a:lnTo>
                  <a:lnTo>
                    <a:pt x="242" y="1693"/>
                  </a:lnTo>
                  <a:lnTo>
                    <a:pt x="314" y="1767"/>
                  </a:lnTo>
                  <a:lnTo>
                    <a:pt x="394" y="1838"/>
                  </a:lnTo>
                  <a:lnTo>
                    <a:pt x="479" y="1898"/>
                  </a:lnTo>
                  <a:lnTo>
                    <a:pt x="569" y="1949"/>
                  </a:lnTo>
                  <a:lnTo>
                    <a:pt x="665" y="1990"/>
                  </a:lnTo>
                  <a:lnTo>
                    <a:pt x="763" y="2023"/>
                  </a:lnTo>
                  <a:lnTo>
                    <a:pt x="868" y="2044"/>
                  </a:lnTo>
                  <a:lnTo>
                    <a:pt x="971" y="2055"/>
                  </a:lnTo>
                  <a:lnTo>
                    <a:pt x="1076" y="2055"/>
                  </a:lnTo>
                  <a:lnTo>
                    <a:pt x="1181" y="2047"/>
                  </a:lnTo>
                  <a:lnTo>
                    <a:pt x="1283" y="2025"/>
                  </a:lnTo>
                  <a:lnTo>
                    <a:pt x="1383" y="1994"/>
                  </a:lnTo>
                  <a:lnTo>
                    <a:pt x="1477" y="1954"/>
                  </a:lnTo>
                  <a:lnTo>
                    <a:pt x="1568" y="1903"/>
                  </a:lnTo>
                  <a:lnTo>
                    <a:pt x="1655" y="1843"/>
                  </a:lnTo>
                  <a:lnTo>
                    <a:pt x="1733" y="1774"/>
                  </a:lnTo>
                  <a:lnTo>
                    <a:pt x="1808" y="1701"/>
                  </a:lnTo>
                  <a:lnTo>
                    <a:pt x="1870" y="1616"/>
                  </a:lnTo>
                  <a:lnTo>
                    <a:pt x="1927" y="1527"/>
                  </a:lnTo>
                  <a:lnTo>
                    <a:pt x="1972" y="1433"/>
                  </a:lnTo>
                  <a:lnTo>
                    <a:pt x="2008" y="1335"/>
                  </a:lnTo>
                  <a:lnTo>
                    <a:pt x="2035" y="1234"/>
                  </a:lnTo>
                  <a:lnTo>
                    <a:pt x="2049" y="1130"/>
                  </a:lnTo>
                  <a:lnTo>
                    <a:pt x="2056" y="1025"/>
                  </a:lnTo>
                  <a:lnTo>
                    <a:pt x="2049" y="921"/>
                  </a:lnTo>
                  <a:lnTo>
                    <a:pt x="2035" y="817"/>
                  </a:lnTo>
                  <a:lnTo>
                    <a:pt x="2007" y="716"/>
                  </a:lnTo>
                  <a:lnTo>
                    <a:pt x="1970" y="619"/>
                  </a:lnTo>
                  <a:lnTo>
                    <a:pt x="1924" y="523"/>
                  </a:lnTo>
                  <a:lnTo>
                    <a:pt x="1868" y="436"/>
                  </a:lnTo>
                  <a:lnTo>
                    <a:pt x="1803" y="355"/>
                  </a:lnTo>
                  <a:lnTo>
                    <a:pt x="1730" y="278"/>
                  </a:lnTo>
                  <a:lnTo>
                    <a:pt x="1652" y="211"/>
                  </a:lnTo>
                  <a:lnTo>
                    <a:pt x="1564" y="150"/>
                  </a:lnTo>
                  <a:lnTo>
                    <a:pt x="1473" y="102"/>
                  </a:lnTo>
                  <a:lnTo>
                    <a:pt x="1375" y="60"/>
                  </a:lnTo>
                  <a:lnTo>
                    <a:pt x="1275" y="31"/>
                  </a:lnTo>
                  <a:lnTo>
                    <a:pt x="1173" y="9"/>
                  </a:lnTo>
                  <a:lnTo>
                    <a:pt x="1070" y="0"/>
                  </a:lnTo>
                  <a:lnTo>
                    <a:pt x="1030" y="0"/>
                  </a:lnTo>
                  <a:lnTo>
                    <a:pt x="965" y="2"/>
                  </a:lnTo>
                  <a:lnTo>
                    <a:pt x="863" y="12"/>
                  </a:lnTo>
                  <a:lnTo>
                    <a:pt x="759" y="35"/>
                  </a:lnTo>
                  <a:lnTo>
                    <a:pt x="660" y="66"/>
                  </a:lnTo>
                  <a:lnTo>
                    <a:pt x="564" y="110"/>
                  </a:lnTo>
                  <a:lnTo>
                    <a:pt x="474" y="162"/>
                  </a:lnTo>
                  <a:lnTo>
                    <a:pt x="389" y="223"/>
                  </a:lnTo>
                  <a:lnTo>
                    <a:pt x="310" y="293"/>
                  </a:lnTo>
                  <a:lnTo>
                    <a:pt x="237" y="368"/>
                  </a:lnTo>
                  <a:lnTo>
                    <a:pt x="175" y="452"/>
                  </a:lnTo>
                  <a:lnTo>
                    <a:pt x="122" y="542"/>
                  </a:lnTo>
                  <a:lnTo>
                    <a:pt x="89" y="611"/>
                  </a:lnTo>
                  <a:close/>
                </a:path>
              </a:pathLst>
            </a:custGeom>
            <a:solidFill>
              <a:srgbClr val="FFFFFF"/>
            </a:solidFill>
            <a:ln w="0">
              <a:solidFill>
                <a:srgbClr val="FFFFFF"/>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sp>
          <p:nvSpPr>
            <p:cNvPr id="309259" name="Freeform 11"/>
            <p:cNvSpPr>
              <a:spLocks/>
            </p:cNvSpPr>
            <p:nvPr/>
          </p:nvSpPr>
          <p:spPr bwMode="auto">
            <a:xfrm>
              <a:off x="4431" y="2195"/>
              <a:ext cx="240" cy="365"/>
            </a:xfrm>
            <a:custGeom>
              <a:avLst/>
              <a:gdLst>
                <a:gd name="T0" fmla="*/ 196 w 720"/>
                <a:gd name="T1" fmla="*/ 855 h 1095"/>
                <a:gd name="T2" fmla="*/ 81 w 720"/>
                <a:gd name="T3" fmla="*/ 0 h 1095"/>
                <a:gd name="T4" fmla="*/ 0 w 720"/>
                <a:gd name="T5" fmla="*/ 1095 h 1095"/>
                <a:gd name="T6" fmla="*/ 720 w 720"/>
                <a:gd name="T7" fmla="*/ 925 h 1095"/>
                <a:gd name="T8" fmla="*/ 196 w 720"/>
                <a:gd name="T9" fmla="*/ 855 h 1095"/>
              </a:gdLst>
              <a:ahLst/>
              <a:cxnLst>
                <a:cxn ang="0">
                  <a:pos x="T0" y="T1"/>
                </a:cxn>
                <a:cxn ang="0">
                  <a:pos x="T2" y="T3"/>
                </a:cxn>
                <a:cxn ang="0">
                  <a:pos x="T4" y="T5"/>
                </a:cxn>
                <a:cxn ang="0">
                  <a:pos x="T6" y="T7"/>
                </a:cxn>
                <a:cxn ang="0">
                  <a:pos x="T8" y="T9"/>
                </a:cxn>
              </a:cxnLst>
              <a:rect l="0" t="0" r="r" b="b"/>
              <a:pathLst>
                <a:path w="720" h="1095">
                  <a:moveTo>
                    <a:pt x="196" y="855"/>
                  </a:moveTo>
                  <a:lnTo>
                    <a:pt x="81" y="0"/>
                  </a:lnTo>
                  <a:lnTo>
                    <a:pt x="0" y="1095"/>
                  </a:lnTo>
                  <a:lnTo>
                    <a:pt x="720" y="925"/>
                  </a:lnTo>
                  <a:lnTo>
                    <a:pt x="196" y="855"/>
                  </a:lnTo>
                  <a:close/>
                </a:path>
              </a:pathLst>
            </a:custGeom>
            <a:solidFill>
              <a:srgbClr val="000000"/>
            </a:solidFill>
            <a:ln w="0">
              <a:solidFill>
                <a:srgbClr val="000000"/>
              </a:solidFill>
              <a:prstDash val="solid"/>
              <a:round/>
              <a:headEnd/>
              <a:tailEnd/>
            </a:ln>
            <a:effectLst/>
            <a:extLst>
              <a:ext uri="{AF507438-7753-43E0-B8FC-AC1667EBCBE1}">
                <a14:hiddenEffects xmlns:a14="http://schemas.microsoft.com/office/drawing/2010/main" xmlns="">
                  <a:effectLst>
                    <a:outerShdw dist="53882" dir="2700000" algn="ctr" rotWithShape="0">
                      <a:srgbClr val="000000"/>
                    </a:outerShdw>
                  </a:effectLst>
                </a14:hiddenEffects>
              </a:ext>
            </a:extLst>
          </p:spPr>
          <p:txBody>
            <a:bodyPr/>
            <a:lstStyle/>
            <a:p>
              <a:endParaRPr lang="en-US"/>
            </a:p>
          </p:txBody>
        </p:sp>
      </p:grpSp>
      <p:sp>
        <p:nvSpPr>
          <p:cNvPr id="12" name="Slide Number Placeholder 11"/>
          <p:cNvSpPr>
            <a:spLocks noGrp="1"/>
          </p:cNvSpPr>
          <p:nvPr>
            <p:ph type="sldNum" sz="quarter" idx="11"/>
          </p:nvPr>
        </p:nvSpPr>
        <p:spPr/>
        <p:txBody>
          <a:bodyPr/>
          <a:lstStyle/>
          <a:p>
            <a:fld id="{2329FAF7-C7D3-4541-A539-944D659ED903}" type="slidenum">
              <a:rPr lang="en-US" smtClean="0"/>
              <a:pPr/>
              <a:t>35</a:t>
            </a:fld>
            <a:endParaRPr lang="en-US"/>
          </a:p>
        </p:txBody>
      </p:sp>
    </p:spTree>
    <p:extLst>
      <p:ext uri="{BB962C8B-B14F-4D97-AF65-F5344CB8AC3E}">
        <p14:creationId xmlns:p14="http://schemas.microsoft.com/office/powerpoint/2010/main" xmlns="" val="4846436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noFill/>
          <a:ln/>
        </p:spPr>
        <p:txBody>
          <a:bodyPr/>
          <a:lstStyle/>
          <a:p>
            <a:r>
              <a:rPr lang="en-US"/>
              <a:t>Time Value of Money</a:t>
            </a:r>
          </a:p>
        </p:txBody>
      </p:sp>
      <p:sp>
        <p:nvSpPr>
          <p:cNvPr id="311299" name="Text Box 3"/>
          <p:cNvSpPr txBox="1">
            <a:spLocks noChangeArrowheads="1"/>
          </p:cNvSpPr>
          <p:nvPr/>
        </p:nvSpPr>
        <p:spPr bwMode="auto">
          <a:xfrm>
            <a:off x="4343400" y="1609725"/>
            <a:ext cx="4419600" cy="4486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600">
                <a:latin typeface="+mn-lt"/>
              </a:rPr>
              <a:t>The capital budgeting techniques that best recognize the time value of money are those that involve </a:t>
            </a:r>
            <a:r>
              <a:rPr lang="en-US" sz="3600">
                <a:solidFill>
                  <a:schemeClr val="tx2"/>
                </a:solidFill>
                <a:latin typeface="+mn-lt"/>
              </a:rPr>
              <a:t>discounted cash flows</a:t>
            </a:r>
            <a:r>
              <a:rPr lang="en-US" sz="3600">
                <a:latin typeface="+mn-lt"/>
              </a:rPr>
              <a:t>.</a:t>
            </a:r>
          </a:p>
        </p:txBody>
      </p:sp>
      <p:pic>
        <p:nvPicPr>
          <p:cNvPr id="311302" name="Picture 6" descr="MCj0371208000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484657">
            <a:off x="417513" y="2008188"/>
            <a:ext cx="4038600" cy="36893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8051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457200" y="3810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Net Present Value Method</a:t>
            </a:r>
          </a:p>
        </p:txBody>
      </p:sp>
      <p:sp>
        <p:nvSpPr>
          <p:cNvPr id="313347" name="Rectangle 3"/>
          <p:cNvSpPr>
            <a:spLocks noGrp="1" noChangeArrowheads="1"/>
          </p:cNvSpPr>
          <p:nvPr>
            <p:ph type="body" idx="1"/>
          </p:nvPr>
        </p:nvSpPr>
        <p:spPr>
          <a:xfrm>
            <a:off x="228600" y="1676400"/>
            <a:ext cx="8686800" cy="2438400"/>
          </a:xfrm>
          <a:solidFill>
            <a:schemeClr val="bg1"/>
          </a:solidFill>
          <a:ln w="12700">
            <a:solidFill>
              <a:schemeClr val="tx1"/>
            </a:solidFill>
            <a:miter lim="800000"/>
            <a:headEnd/>
            <a:tailEnd/>
          </a:ln>
        </p:spPr>
        <p:txBody>
          <a:bodyPr lIns="90488" tIns="44450" rIns="90488" bIns="44450"/>
          <a:lstStyle/>
          <a:p>
            <a:pPr>
              <a:buFont typeface="Times" panose="02020603050405020304" pitchFamily="18" charset="0"/>
              <a:buNone/>
            </a:pPr>
            <a:r>
              <a:rPr lang="en-US">
                <a:effectLst>
                  <a:outerShdw blurRad="38100" dist="38100" dir="2700000" algn="tl">
                    <a:srgbClr val="FFFFFF"/>
                  </a:outerShdw>
                </a:effectLst>
              </a:rPr>
              <a:t>To determine net present value we . . .</a:t>
            </a:r>
          </a:p>
          <a:p>
            <a:pPr lvl="1">
              <a:buFont typeface="Wingdings" panose="05000000000000000000" pitchFamily="2" charset="2"/>
              <a:buChar char=""/>
            </a:pPr>
            <a:r>
              <a:rPr lang="en-US">
                <a:solidFill>
                  <a:schemeClr val="tx2"/>
                </a:solidFill>
                <a:effectLst>
                  <a:outerShdw blurRad="38100" dist="38100" dir="2700000" algn="tl">
                    <a:srgbClr val="000000"/>
                  </a:outerShdw>
                </a:effectLst>
              </a:rPr>
              <a:t>Calculate the present value of cash inflows,</a:t>
            </a:r>
          </a:p>
          <a:p>
            <a:pPr lvl="1">
              <a:buFont typeface="Wingdings" panose="05000000000000000000" pitchFamily="2" charset="2"/>
              <a:buChar char=""/>
            </a:pPr>
            <a:r>
              <a:rPr lang="en-US">
                <a:solidFill>
                  <a:schemeClr val="tx2"/>
                </a:solidFill>
                <a:effectLst>
                  <a:outerShdw blurRad="38100" dist="38100" dir="2700000" algn="tl">
                    <a:srgbClr val="000000"/>
                  </a:outerShdw>
                </a:effectLst>
              </a:rPr>
              <a:t>Calculate the present value of cash outflows,</a:t>
            </a:r>
          </a:p>
          <a:p>
            <a:pPr lvl="1">
              <a:buFont typeface="Wingdings" panose="05000000000000000000" pitchFamily="2" charset="2"/>
              <a:buChar char=""/>
            </a:pPr>
            <a:r>
              <a:rPr lang="en-US">
                <a:solidFill>
                  <a:schemeClr val="tx2"/>
                </a:solidFill>
                <a:effectLst>
                  <a:outerShdw blurRad="38100" dist="38100" dir="2700000" algn="tl">
                    <a:srgbClr val="000000"/>
                  </a:outerShdw>
                </a:effectLst>
              </a:rPr>
              <a:t>Subtract the present value of the outflows from the present value of the inflows.</a:t>
            </a:r>
          </a:p>
        </p:txBody>
      </p:sp>
      <p:grpSp>
        <p:nvGrpSpPr>
          <p:cNvPr id="313348" name="Group 4"/>
          <p:cNvGrpSpPr>
            <a:grpSpLocks/>
          </p:cNvGrpSpPr>
          <p:nvPr/>
        </p:nvGrpSpPr>
        <p:grpSpPr bwMode="auto">
          <a:xfrm>
            <a:off x="3429000" y="4648200"/>
            <a:ext cx="1725613" cy="1733550"/>
            <a:chOff x="2166" y="2981"/>
            <a:chExt cx="1273" cy="1327"/>
          </a:xfrm>
        </p:grpSpPr>
        <p:sp>
          <p:nvSpPr>
            <p:cNvPr id="313349" name="Freeform 5"/>
            <p:cNvSpPr>
              <a:spLocks/>
            </p:cNvSpPr>
            <p:nvPr/>
          </p:nvSpPr>
          <p:spPr bwMode="auto">
            <a:xfrm>
              <a:off x="2257" y="3699"/>
              <a:ext cx="1175" cy="406"/>
            </a:xfrm>
            <a:custGeom>
              <a:avLst/>
              <a:gdLst>
                <a:gd name="T0" fmla="*/ 0 w 2350"/>
                <a:gd name="T1" fmla="*/ 713 h 811"/>
                <a:gd name="T2" fmla="*/ 2306 w 2350"/>
                <a:gd name="T3" fmla="*/ 0 h 811"/>
                <a:gd name="T4" fmla="*/ 2350 w 2350"/>
                <a:gd name="T5" fmla="*/ 82 h 811"/>
                <a:gd name="T6" fmla="*/ 38 w 2350"/>
                <a:gd name="T7" fmla="*/ 811 h 811"/>
                <a:gd name="T8" fmla="*/ 0 w 2350"/>
                <a:gd name="T9" fmla="*/ 713 h 811"/>
              </a:gdLst>
              <a:ahLst/>
              <a:cxnLst>
                <a:cxn ang="0">
                  <a:pos x="T0" y="T1"/>
                </a:cxn>
                <a:cxn ang="0">
                  <a:pos x="T2" y="T3"/>
                </a:cxn>
                <a:cxn ang="0">
                  <a:pos x="T4" y="T5"/>
                </a:cxn>
                <a:cxn ang="0">
                  <a:pos x="T6" y="T7"/>
                </a:cxn>
                <a:cxn ang="0">
                  <a:pos x="T8" y="T9"/>
                </a:cxn>
              </a:cxnLst>
              <a:rect l="0" t="0" r="r" b="b"/>
              <a:pathLst>
                <a:path w="2350" h="811">
                  <a:moveTo>
                    <a:pt x="0" y="713"/>
                  </a:moveTo>
                  <a:lnTo>
                    <a:pt x="2306" y="0"/>
                  </a:lnTo>
                  <a:lnTo>
                    <a:pt x="2350" y="82"/>
                  </a:lnTo>
                  <a:lnTo>
                    <a:pt x="38" y="811"/>
                  </a:lnTo>
                  <a:lnTo>
                    <a:pt x="0" y="713"/>
                  </a:lnTo>
                  <a:close/>
                </a:path>
              </a:pathLst>
            </a:custGeom>
            <a:solidFill>
              <a:srgbClr val="FFFF00"/>
            </a:solidFill>
            <a:ln w="6350">
              <a:solidFill>
                <a:srgbClr val="000000"/>
              </a:solidFill>
              <a:prstDash val="solid"/>
              <a:round/>
              <a:headEnd/>
              <a:tailEnd/>
            </a:ln>
          </p:spPr>
          <p:txBody>
            <a:bodyPr/>
            <a:lstStyle/>
            <a:p>
              <a:endParaRPr lang="en-US"/>
            </a:p>
          </p:txBody>
        </p:sp>
        <p:sp>
          <p:nvSpPr>
            <p:cNvPr id="313350" name="Freeform 6"/>
            <p:cNvSpPr>
              <a:spLocks/>
            </p:cNvSpPr>
            <p:nvPr/>
          </p:nvSpPr>
          <p:spPr bwMode="auto">
            <a:xfrm>
              <a:off x="3411" y="3699"/>
              <a:ext cx="28" cy="42"/>
            </a:xfrm>
            <a:custGeom>
              <a:avLst/>
              <a:gdLst>
                <a:gd name="T0" fmla="*/ 0 w 56"/>
                <a:gd name="T1" fmla="*/ 0 h 82"/>
                <a:gd name="T2" fmla="*/ 42 w 56"/>
                <a:gd name="T3" fmla="*/ 82 h 82"/>
                <a:gd name="T4" fmla="*/ 48 w 56"/>
                <a:gd name="T5" fmla="*/ 76 h 82"/>
                <a:gd name="T6" fmla="*/ 54 w 56"/>
                <a:gd name="T7" fmla="*/ 68 h 82"/>
                <a:gd name="T8" fmla="*/ 55 w 56"/>
                <a:gd name="T9" fmla="*/ 58 h 82"/>
                <a:gd name="T10" fmla="*/ 56 w 56"/>
                <a:gd name="T11" fmla="*/ 45 h 82"/>
                <a:gd name="T12" fmla="*/ 56 w 56"/>
                <a:gd name="T13" fmla="*/ 34 h 82"/>
                <a:gd name="T14" fmla="*/ 54 w 56"/>
                <a:gd name="T15" fmla="*/ 24 h 82"/>
                <a:gd name="T16" fmla="*/ 47 w 56"/>
                <a:gd name="T17" fmla="*/ 16 h 82"/>
                <a:gd name="T18" fmla="*/ 39 w 56"/>
                <a:gd name="T19" fmla="*/ 9 h 82"/>
                <a:gd name="T20" fmla="*/ 28 w 56"/>
                <a:gd name="T21" fmla="*/ 3 h 82"/>
                <a:gd name="T22" fmla="*/ 17 w 56"/>
                <a:gd name="T23" fmla="*/ 0 h 82"/>
                <a:gd name="T24" fmla="*/ 0 w 56"/>
                <a:gd name="T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82">
                  <a:moveTo>
                    <a:pt x="0" y="0"/>
                  </a:moveTo>
                  <a:lnTo>
                    <a:pt x="42" y="82"/>
                  </a:lnTo>
                  <a:lnTo>
                    <a:pt x="48" y="76"/>
                  </a:lnTo>
                  <a:lnTo>
                    <a:pt x="54" y="68"/>
                  </a:lnTo>
                  <a:lnTo>
                    <a:pt x="55" y="58"/>
                  </a:lnTo>
                  <a:lnTo>
                    <a:pt x="56" y="45"/>
                  </a:lnTo>
                  <a:lnTo>
                    <a:pt x="56" y="34"/>
                  </a:lnTo>
                  <a:lnTo>
                    <a:pt x="54" y="24"/>
                  </a:lnTo>
                  <a:lnTo>
                    <a:pt x="47" y="16"/>
                  </a:lnTo>
                  <a:lnTo>
                    <a:pt x="39" y="9"/>
                  </a:lnTo>
                  <a:lnTo>
                    <a:pt x="28" y="3"/>
                  </a:lnTo>
                  <a:lnTo>
                    <a:pt x="17" y="0"/>
                  </a:lnTo>
                  <a:lnTo>
                    <a:pt x="0" y="0"/>
                  </a:lnTo>
                  <a:close/>
                </a:path>
              </a:pathLst>
            </a:custGeom>
            <a:solidFill>
              <a:srgbClr val="FF0000"/>
            </a:solidFill>
            <a:ln w="6350">
              <a:solidFill>
                <a:srgbClr val="000000"/>
              </a:solidFill>
              <a:prstDash val="solid"/>
              <a:round/>
              <a:headEnd/>
              <a:tailEnd/>
            </a:ln>
          </p:spPr>
          <p:txBody>
            <a:bodyPr/>
            <a:lstStyle/>
            <a:p>
              <a:endParaRPr lang="en-US"/>
            </a:p>
          </p:txBody>
        </p:sp>
        <p:sp>
          <p:nvSpPr>
            <p:cNvPr id="313351" name="Freeform 7"/>
            <p:cNvSpPr>
              <a:spLocks/>
            </p:cNvSpPr>
            <p:nvPr/>
          </p:nvSpPr>
          <p:spPr bwMode="auto">
            <a:xfrm>
              <a:off x="3348" y="3699"/>
              <a:ext cx="91" cy="61"/>
            </a:xfrm>
            <a:custGeom>
              <a:avLst/>
              <a:gdLst>
                <a:gd name="T0" fmla="*/ 0 w 181"/>
                <a:gd name="T1" fmla="*/ 37 h 121"/>
                <a:gd name="T2" fmla="*/ 126 w 181"/>
                <a:gd name="T3" fmla="*/ 0 h 121"/>
                <a:gd name="T4" fmla="*/ 136 w 181"/>
                <a:gd name="T5" fmla="*/ 0 h 121"/>
                <a:gd name="T6" fmla="*/ 150 w 181"/>
                <a:gd name="T7" fmla="*/ 0 h 121"/>
                <a:gd name="T8" fmla="*/ 157 w 181"/>
                <a:gd name="T9" fmla="*/ 4 h 121"/>
                <a:gd name="T10" fmla="*/ 167 w 181"/>
                <a:gd name="T11" fmla="*/ 9 h 121"/>
                <a:gd name="T12" fmla="*/ 171 w 181"/>
                <a:gd name="T13" fmla="*/ 14 h 121"/>
                <a:gd name="T14" fmla="*/ 178 w 181"/>
                <a:gd name="T15" fmla="*/ 23 h 121"/>
                <a:gd name="T16" fmla="*/ 181 w 181"/>
                <a:gd name="T17" fmla="*/ 32 h 121"/>
                <a:gd name="T18" fmla="*/ 181 w 181"/>
                <a:gd name="T19" fmla="*/ 42 h 121"/>
                <a:gd name="T20" fmla="*/ 181 w 181"/>
                <a:gd name="T21" fmla="*/ 50 h 121"/>
                <a:gd name="T22" fmla="*/ 180 w 181"/>
                <a:gd name="T23" fmla="*/ 60 h 121"/>
                <a:gd name="T24" fmla="*/ 175 w 181"/>
                <a:gd name="T25" fmla="*/ 72 h 121"/>
                <a:gd name="T26" fmla="*/ 171 w 181"/>
                <a:gd name="T27" fmla="*/ 79 h 121"/>
                <a:gd name="T28" fmla="*/ 167 w 181"/>
                <a:gd name="T29" fmla="*/ 82 h 121"/>
                <a:gd name="T30" fmla="*/ 42 w 181"/>
                <a:gd name="T31" fmla="*/ 121 h 121"/>
                <a:gd name="T32" fmla="*/ 49 w 181"/>
                <a:gd name="T33" fmla="*/ 112 h 121"/>
                <a:gd name="T34" fmla="*/ 55 w 181"/>
                <a:gd name="T35" fmla="*/ 102 h 121"/>
                <a:gd name="T36" fmla="*/ 55 w 181"/>
                <a:gd name="T37" fmla="*/ 91 h 121"/>
                <a:gd name="T38" fmla="*/ 56 w 181"/>
                <a:gd name="T39" fmla="*/ 79 h 121"/>
                <a:gd name="T40" fmla="*/ 55 w 181"/>
                <a:gd name="T41" fmla="*/ 68 h 121"/>
                <a:gd name="T42" fmla="*/ 49 w 181"/>
                <a:gd name="T43" fmla="*/ 59 h 121"/>
                <a:gd name="T44" fmla="*/ 42 w 181"/>
                <a:gd name="T45" fmla="*/ 52 h 121"/>
                <a:gd name="T46" fmla="*/ 37 w 181"/>
                <a:gd name="T47" fmla="*/ 45 h 121"/>
                <a:gd name="T48" fmla="*/ 30 w 181"/>
                <a:gd name="T49" fmla="*/ 42 h 121"/>
                <a:gd name="T50" fmla="*/ 21 w 181"/>
                <a:gd name="T51" fmla="*/ 40 h 121"/>
                <a:gd name="T52" fmla="*/ 13 w 181"/>
                <a:gd name="T53" fmla="*/ 37 h 121"/>
                <a:gd name="T54" fmla="*/ 0 w 181"/>
                <a:gd name="T55" fmla="*/ 3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1" h="121">
                  <a:moveTo>
                    <a:pt x="0" y="37"/>
                  </a:moveTo>
                  <a:lnTo>
                    <a:pt x="126" y="0"/>
                  </a:lnTo>
                  <a:lnTo>
                    <a:pt x="136" y="0"/>
                  </a:lnTo>
                  <a:lnTo>
                    <a:pt x="150" y="0"/>
                  </a:lnTo>
                  <a:lnTo>
                    <a:pt x="157" y="4"/>
                  </a:lnTo>
                  <a:lnTo>
                    <a:pt x="167" y="9"/>
                  </a:lnTo>
                  <a:lnTo>
                    <a:pt x="171" y="14"/>
                  </a:lnTo>
                  <a:lnTo>
                    <a:pt x="178" y="23"/>
                  </a:lnTo>
                  <a:lnTo>
                    <a:pt x="181" y="32"/>
                  </a:lnTo>
                  <a:lnTo>
                    <a:pt x="181" y="42"/>
                  </a:lnTo>
                  <a:lnTo>
                    <a:pt x="181" y="50"/>
                  </a:lnTo>
                  <a:lnTo>
                    <a:pt x="180" y="60"/>
                  </a:lnTo>
                  <a:lnTo>
                    <a:pt x="175" y="72"/>
                  </a:lnTo>
                  <a:lnTo>
                    <a:pt x="171" y="79"/>
                  </a:lnTo>
                  <a:lnTo>
                    <a:pt x="167" y="82"/>
                  </a:lnTo>
                  <a:lnTo>
                    <a:pt x="42" y="121"/>
                  </a:lnTo>
                  <a:lnTo>
                    <a:pt x="49" y="112"/>
                  </a:lnTo>
                  <a:lnTo>
                    <a:pt x="55" y="102"/>
                  </a:lnTo>
                  <a:lnTo>
                    <a:pt x="55" y="91"/>
                  </a:lnTo>
                  <a:lnTo>
                    <a:pt x="56" y="79"/>
                  </a:lnTo>
                  <a:lnTo>
                    <a:pt x="55" y="68"/>
                  </a:lnTo>
                  <a:lnTo>
                    <a:pt x="49" y="59"/>
                  </a:lnTo>
                  <a:lnTo>
                    <a:pt x="42" y="52"/>
                  </a:lnTo>
                  <a:lnTo>
                    <a:pt x="37" y="45"/>
                  </a:lnTo>
                  <a:lnTo>
                    <a:pt x="30" y="42"/>
                  </a:lnTo>
                  <a:lnTo>
                    <a:pt x="21" y="40"/>
                  </a:lnTo>
                  <a:lnTo>
                    <a:pt x="13" y="37"/>
                  </a:lnTo>
                  <a:lnTo>
                    <a:pt x="0" y="37"/>
                  </a:lnTo>
                  <a:close/>
                </a:path>
              </a:pathLst>
            </a:custGeom>
            <a:solidFill>
              <a:srgbClr val="FF7F9F"/>
            </a:solidFill>
            <a:ln w="6350">
              <a:solidFill>
                <a:srgbClr val="000000"/>
              </a:solidFill>
              <a:prstDash val="solid"/>
              <a:round/>
              <a:headEnd/>
              <a:tailEnd/>
            </a:ln>
          </p:spPr>
          <p:txBody>
            <a:bodyPr/>
            <a:lstStyle/>
            <a:p>
              <a:endParaRPr lang="en-US"/>
            </a:p>
          </p:txBody>
        </p:sp>
        <p:sp>
          <p:nvSpPr>
            <p:cNvPr id="313352" name="Freeform 8"/>
            <p:cNvSpPr>
              <a:spLocks/>
            </p:cNvSpPr>
            <p:nvPr/>
          </p:nvSpPr>
          <p:spPr bwMode="auto">
            <a:xfrm>
              <a:off x="3286" y="3720"/>
              <a:ext cx="90" cy="60"/>
            </a:xfrm>
            <a:custGeom>
              <a:avLst/>
              <a:gdLst>
                <a:gd name="T0" fmla="*/ 0 w 181"/>
                <a:gd name="T1" fmla="*/ 39 h 121"/>
                <a:gd name="T2" fmla="*/ 123 w 181"/>
                <a:gd name="T3" fmla="*/ 2 h 121"/>
                <a:gd name="T4" fmla="*/ 135 w 181"/>
                <a:gd name="T5" fmla="*/ 0 h 121"/>
                <a:gd name="T6" fmla="*/ 148 w 181"/>
                <a:gd name="T7" fmla="*/ 2 h 121"/>
                <a:gd name="T8" fmla="*/ 155 w 181"/>
                <a:gd name="T9" fmla="*/ 5 h 121"/>
                <a:gd name="T10" fmla="*/ 165 w 181"/>
                <a:gd name="T11" fmla="*/ 9 h 121"/>
                <a:gd name="T12" fmla="*/ 172 w 181"/>
                <a:gd name="T13" fmla="*/ 15 h 121"/>
                <a:gd name="T14" fmla="*/ 176 w 181"/>
                <a:gd name="T15" fmla="*/ 22 h 121"/>
                <a:gd name="T16" fmla="*/ 180 w 181"/>
                <a:gd name="T17" fmla="*/ 32 h 121"/>
                <a:gd name="T18" fmla="*/ 181 w 181"/>
                <a:gd name="T19" fmla="*/ 43 h 121"/>
                <a:gd name="T20" fmla="*/ 180 w 181"/>
                <a:gd name="T21" fmla="*/ 52 h 121"/>
                <a:gd name="T22" fmla="*/ 179 w 181"/>
                <a:gd name="T23" fmla="*/ 62 h 121"/>
                <a:gd name="T24" fmla="*/ 174 w 181"/>
                <a:gd name="T25" fmla="*/ 72 h 121"/>
                <a:gd name="T26" fmla="*/ 169 w 181"/>
                <a:gd name="T27" fmla="*/ 79 h 121"/>
                <a:gd name="T28" fmla="*/ 165 w 181"/>
                <a:gd name="T29" fmla="*/ 82 h 121"/>
                <a:gd name="T30" fmla="*/ 43 w 181"/>
                <a:gd name="T31" fmla="*/ 121 h 121"/>
                <a:gd name="T32" fmla="*/ 50 w 181"/>
                <a:gd name="T33" fmla="*/ 114 h 121"/>
                <a:gd name="T34" fmla="*/ 54 w 181"/>
                <a:gd name="T35" fmla="*/ 104 h 121"/>
                <a:gd name="T36" fmla="*/ 54 w 181"/>
                <a:gd name="T37" fmla="*/ 90 h 121"/>
                <a:gd name="T38" fmla="*/ 56 w 181"/>
                <a:gd name="T39" fmla="*/ 79 h 121"/>
                <a:gd name="T40" fmla="*/ 54 w 181"/>
                <a:gd name="T41" fmla="*/ 71 h 121"/>
                <a:gd name="T42" fmla="*/ 48 w 181"/>
                <a:gd name="T43" fmla="*/ 59 h 121"/>
                <a:gd name="T44" fmla="*/ 43 w 181"/>
                <a:gd name="T45" fmla="*/ 52 h 121"/>
                <a:gd name="T46" fmla="*/ 36 w 181"/>
                <a:gd name="T47" fmla="*/ 48 h 121"/>
                <a:gd name="T48" fmla="*/ 30 w 181"/>
                <a:gd name="T49" fmla="*/ 43 h 121"/>
                <a:gd name="T50" fmla="*/ 22 w 181"/>
                <a:gd name="T51" fmla="*/ 41 h 121"/>
                <a:gd name="T52" fmla="*/ 13 w 181"/>
                <a:gd name="T53" fmla="*/ 39 h 121"/>
                <a:gd name="T54" fmla="*/ 0 w 181"/>
                <a:gd name="T55" fmla="*/ 3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1" h="121">
                  <a:moveTo>
                    <a:pt x="0" y="39"/>
                  </a:moveTo>
                  <a:lnTo>
                    <a:pt x="123" y="2"/>
                  </a:lnTo>
                  <a:lnTo>
                    <a:pt x="135" y="0"/>
                  </a:lnTo>
                  <a:lnTo>
                    <a:pt x="148" y="2"/>
                  </a:lnTo>
                  <a:lnTo>
                    <a:pt x="155" y="5"/>
                  </a:lnTo>
                  <a:lnTo>
                    <a:pt x="165" y="9"/>
                  </a:lnTo>
                  <a:lnTo>
                    <a:pt x="172" y="15"/>
                  </a:lnTo>
                  <a:lnTo>
                    <a:pt x="176" y="22"/>
                  </a:lnTo>
                  <a:lnTo>
                    <a:pt x="180" y="32"/>
                  </a:lnTo>
                  <a:lnTo>
                    <a:pt x="181" y="43"/>
                  </a:lnTo>
                  <a:lnTo>
                    <a:pt x="180" y="52"/>
                  </a:lnTo>
                  <a:lnTo>
                    <a:pt x="179" y="62"/>
                  </a:lnTo>
                  <a:lnTo>
                    <a:pt x="174" y="72"/>
                  </a:lnTo>
                  <a:lnTo>
                    <a:pt x="169" y="79"/>
                  </a:lnTo>
                  <a:lnTo>
                    <a:pt x="165" y="82"/>
                  </a:lnTo>
                  <a:lnTo>
                    <a:pt x="43" y="121"/>
                  </a:lnTo>
                  <a:lnTo>
                    <a:pt x="50" y="114"/>
                  </a:lnTo>
                  <a:lnTo>
                    <a:pt x="54" y="104"/>
                  </a:lnTo>
                  <a:lnTo>
                    <a:pt x="54" y="90"/>
                  </a:lnTo>
                  <a:lnTo>
                    <a:pt x="56" y="79"/>
                  </a:lnTo>
                  <a:lnTo>
                    <a:pt x="54" y="71"/>
                  </a:lnTo>
                  <a:lnTo>
                    <a:pt x="48" y="59"/>
                  </a:lnTo>
                  <a:lnTo>
                    <a:pt x="43" y="52"/>
                  </a:lnTo>
                  <a:lnTo>
                    <a:pt x="36" y="48"/>
                  </a:lnTo>
                  <a:lnTo>
                    <a:pt x="30" y="43"/>
                  </a:lnTo>
                  <a:lnTo>
                    <a:pt x="22" y="41"/>
                  </a:lnTo>
                  <a:lnTo>
                    <a:pt x="13" y="39"/>
                  </a:lnTo>
                  <a:lnTo>
                    <a:pt x="0" y="39"/>
                  </a:lnTo>
                  <a:close/>
                </a:path>
              </a:pathLst>
            </a:custGeom>
            <a:solidFill>
              <a:srgbClr val="808080"/>
            </a:solidFill>
            <a:ln w="6350">
              <a:solidFill>
                <a:srgbClr val="000000"/>
              </a:solidFill>
              <a:prstDash val="solid"/>
              <a:round/>
              <a:headEnd/>
              <a:tailEnd/>
            </a:ln>
          </p:spPr>
          <p:txBody>
            <a:bodyPr/>
            <a:lstStyle/>
            <a:p>
              <a:endParaRPr lang="en-US"/>
            </a:p>
          </p:txBody>
        </p:sp>
        <p:sp>
          <p:nvSpPr>
            <p:cNvPr id="313353" name="Freeform 9"/>
            <p:cNvSpPr>
              <a:spLocks/>
            </p:cNvSpPr>
            <p:nvPr/>
          </p:nvSpPr>
          <p:spPr bwMode="auto">
            <a:xfrm>
              <a:off x="3323" y="3728"/>
              <a:ext cx="28" cy="40"/>
            </a:xfrm>
            <a:custGeom>
              <a:avLst/>
              <a:gdLst>
                <a:gd name="T0" fmla="*/ 0 w 56"/>
                <a:gd name="T1" fmla="*/ 0 h 81"/>
                <a:gd name="T2" fmla="*/ 17 w 56"/>
                <a:gd name="T3" fmla="*/ 0 h 81"/>
                <a:gd name="T4" fmla="*/ 29 w 56"/>
                <a:gd name="T5" fmla="*/ 3 h 81"/>
                <a:gd name="T6" fmla="*/ 37 w 56"/>
                <a:gd name="T7" fmla="*/ 9 h 81"/>
                <a:gd name="T8" fmla="*/ 44 w 56"/>
                <a:gd name="T9" fmla="*/ 16 h 81"/>
                <a:gd name="T10" fmla="*/ 50 w 56"/>
                <a:gd name="T11" fmla="*/ 26 h 81"/>
                <a:gd name="T12" fmla="*/ 54 w 56"/>
                <a:gd name="T13" fmla="*/ 36 h 81"/>
                <a:gd name="T14" fmla="*/ 56 w 56"/>
                <a:gd name="T15" fmla="*/ 48 h 81"/>
                <a:gd name="T16" fmla="*/ 54 w 56"/>
                <a:gd name="T17" fmla="*/ 62 h 81"/>
                <a:gd name="T18" fmla="*/ 48 w 56"/>
                <a:gd name="T19" fmla="*/ 74 h 81"/>
                <a:gd name="T20" fmla="*/ 47 w 56"/>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81">
                  <a:moveTo>
                    <a:pt x="0" y="0"/>
                  </a:moveTo>
                  <a:lnTo>
                    <a:pt x="17" y="0"/>
                  </a:lnTo>
                  <a:lnTo>
                    <a:pt x="29" y="3"/>
                  </a:lnTo>
                  <a:lnTo>
                    <a:pt x="37" y="9"/>
                  </a:lnTo>
                  <a:lnTo>
                    <a:pt x="44" y="16"/>
                  </a:lnTo>
                  <a:lnTo>
                    <a:pt x="50" y="26"/>
                  </a:lnTo>
                  <a:lnTo>
                    <a:pt x="54" y="36"/>
                  </a:lnTo>
                  <a:lnTo>
                    <a:pt x="56" y="48"/>
                  </a:lnTo>
                  <a:lnTo>
                    <a:pt x="54" y="62"/>
                  </a:lnTo>
                  <a:lnTo>
                    <a:pt x="48" y="74"/>
                  </a:lnTo>
                  <a:lnTo>
                    <a:pt x="47" y="81"/>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354" name="Freeform 10"/>
            <p:cNvSpPr>
              <a:spLocks/>
            </p:cNvSpPr>
            <p:nvPr/>
          </p:nvSpPr>
          <p:spPr bwMode="auto">
            <a:xfrm>
              <a:off x="3310" y="3730"/>
              <a:ext cx="27" cy="41"/>
            </a:xfrm>
            <a:custGeom>
              <a:avLst/>
              <a:gdLst>
                <a:gd name="T0" fmla="*/ 0 w 54"/>
                <a:gd name="T1" fmla="*/ 0 h 84"/>
                <a:gd name="T2" fmla="*/ 14 w 54"/>
                <a:gd name="T3" fmla="*/ 0 h 84"/>
                <a:gd name="T4" fmla="*/ 25 w 54"/>
                <a:gd name="T5" fmla="*/ 5 h 84"/>
                <a:gd name="T6" fmla="*/ 34 w 54"/>
                <a:gd name="T7" fmla="*/ 9 h 84"/>
                <a:gd name="T8" fmla="*/ 44 w 54"/>
                <a:gd name="T9" fmla="*/ 18 h 84"/>
                <a:gd name="T10" fmla="*/ 48 w 54"/>
                <a:gd name="T11" fmla="*/ 28 h 84"/>
                <a:gd name="T12" fmla="*/ 54 w 54"/>
                <a:gd name="T13" fmla="*/ 38 h 84"/>
                <a:gd name="T14" fmla="*/ 54 w 54"/>
                <a:gd name="T15" fmla="*/ 51 h 84"/>
                <a:gd name="T16" fmla="*/ 54 w 54"/>
                <a:gd name="T17" fmla="*/ 62 h 84"/>
                <a:gd name="T18" fmla="*/ 48 w 54"/>
                <a:gd name="T19" fmla="*/ 75 h 84"/>
                <a:gd name="T20" fmla="*/ 44 w 54"/>
                <a:gd name="T2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84">
                  <a:moveTo>
                    <a:pt x="0" y="0"/>
                  </a:moveTo>
                  <a:lnTo>
                    <a:pt x="14" y="0"/>
                  </a:lnTo>
                  <a:lnTo>
                    <a:pt x="25" y="5"/>
                  </a:lnTo>
                  <a:lnTo>
                    <a:pt x="34" y="9"/>
                  </a:lnTo>
                  <a:lnTo>
                    <a:pt x="44" y="18"/>
                  </a:lnTo>
                  <a:lnTo>
                    <a:pt x="48" y="28"/>
                  </a:lnTo>
                  <a:lnTo>
                    <a:pt x="54" y="38"/>
                  </a:lnTo>
                  <a:lnTo>
                    <a:pt x="54" y="51"/>
                  </a:lnTo>
                  <a:lnTo>
                    <a:pt x="54" y="62"/>
                  </a:lnTo>
                  <a:lnTo>
                    <a:pt x="48" y="75"/>
                  </a:lnTo>
                  <a:lnTo>
                    <a:pt x="44" y="84"/>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355" name="Freeform 11"/>
            <p:cNvSpPr>
              <a:spLocks/>
            </p:cNvSpPr>
            <p:nvPr/>
          </p:nvSpPr>
          <p:spPr bwMode="auto">
            <a:xfrm>
              <a:off x="2166" y="4050"/>
              <a:ext cx="131" cy="62"/>
            </a:xfrm>
            <a:custGeom>
              <a:avLst/>
              <a:gdLst>
                <a:gd name="T0" fmla="*/ 183 w 262"/>
                <a:gd name="T1" fmla="*/ 12 h 124"/>
                <a:gd name="T2" fmla="*/ 0 w 262"/>
                <a:gd name="T3" fmla="*/ 124 h 124"/>
                <a:gd name="T4" fmla="*/ 224 w 262"/>
                <a:gd name="T5" fmla="*/ 110 h 124"/>
                <a:gd name="T6" fmla="*/ 238 w 262"/>
                <a:gd name="T7" fmla="*/ 101 h 124"/>
                <a:gd name="T8" fmla="*/ 252 w 262"/>
                <a:gd name="T9" fmla="*/ 91 h 124"/>
                <a:gd name="T10" fmla="*/ 224 w 262"/>
                <a:gd name="T11" fmla="*/ 84 h 124"/>
                <a:gd name="T12" fmla="*/ 262 w 262"/>
                <a:gd name="T13" fmla="*/ 53 h 124"/>
                <a:gd name="T14" fmla="*/ 218 w 262"/>
                <a:gd name="T15" fmla="*/ 50 h 124"/>
                <a:gd name="T16" fmla="*/ 256 w 262"/>
                <a:gd name="T17" fmla="*/ 20 h 124"/>
                <a:gd name="T18" fmla="*/ 201 w 262"/>
                <a:gd name="T19" fmla="*/ 23 h 124"/>
                <a:gd name="T20" fmla="*/ 222 w 262"/>
                <a:gd name="T21" fmla="*/ 0 h 124"/>
                <a:gd name="T22" fmla="*/ 183 w 262"/>
                <a:gd name="T23" fmla="*/ 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2" h="124">
                  <a:moveTo>
                    <a:pt x="183" y="12"/>
                  </a:moveTo>
                  <a:lnTo>
                    <a:pt x="0" y="124"/>
                  </a:lnTo>
                  <a:lnTo>
                    <a:pt x="224" y="110"/>
                  </a:lnTo>
                  <a:lnTo>
                    <a:pt x="238" y="101"/>
                  </a:lnTo>
                  <a:lnTo>
                    <a:pt x="252" y="91"/>
                  </a:lnTo>
                  <a:lnTo>
                    <a:pt x="224" y="84"/>
                  </a:lnTo>
                  <a:lnTo>
                    <a:pt x="262" y="53"/>
                  </a:lnTo>
                  <a:lnTo>
                    <a:pt x="218" y="50"/>
                  </a:lnTo>
                  <a:lnTo>
                    <a:pt x="256" y="20"/>
                  </a:lnTo>
                  <a:lnTo>
                    <a:pt x="201" y="23"/>
                  </a:lnTo>
                  <a:lnTo>
                    <a:pt x="222" y="0"/>
                  </a:lnTo>
                  <a:lnTo>
                    <a:pt x="183" y="12"/>
                  </a:lnTo>
                  <a:close/>
                </a:path>
              </a:pathLst>
            </a:custGeom>
            <a:solidFill>
              <a:srgbClr val="FFBF5F"/>
            </a:solidFill>
            <a:ln w="6350">
              <a:solidFill>
                <a:srgbClr val="000000"/>
              </a:solidFill>
              <a:prstDash val="solid"/>
              <a:round/>
              <a:headEnd/>
              <a:tailEnd/>
            </a:ln>
          </p:spPr>
          <p:txBody>
            <a:bodyPr/>
            <a:lstStyle/>
            <a:p>
              <a:endParaRPr lang="en-US"/>
            </a:p>
          </p:txBody>
        </p:sp>
        <p:sp>
          <p:nvSpPr>
            <p:cNvPr id="313356" name="Freeform 12"/>
            <p:cNvSpPr>
              <a:spLocks/>
            </p:cNvSpPr>
            <p:nvPr/>
          </p:nvSpPr>
          <p:spPr bwMode="auto">
            <a:xfrm>
              <a:off x="2166" y="4087"/>
              <a:ext cx="51" cy="25"/>
            </a:xfrm>
            <a:custGeom>
              <a:avLst/>
              <a:gdLst>
                <a:gd name="T0" fmla="*/ 0 w 102"/>
                <a:gd name="T1" fmla="*/ 49 h 49"/>
                <a:gd name="T2" fmla="*/ 84 w 102"/>
                <a:gd name="T3" fmla="*/ 0 h 49"/>
                <a:gd name="T4" fmla="*/ 92 w 102"/>
                <a:gd name="T5" fmla="*/ 4 h 49"/>
                <a:gd name="T6" fmla="*/ 101 w 102"/>
                <a:gd name="T7" fmla="*/ 16 h 49"/>
                <a:gd name="T8" fmla="*/ 102 w 102"/>
                <a:gd name="T9" fmla="*/ 26 h 49"/>
                <a:gd name="T10" fmla="*/ 102 w 102"/>
                <a:gd name="T11" fmla="*/ 35 h 49"/>
                <a:gd name="T12" fmla="*/ 101 w 102"/>
                <a:gd name="T13" fmla="*/ 42 h 49"/>
                <a:gd name="T14" fmla="*/ 0 w 102"/>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49">
                  <a:moveTo>
                    <a:pt x="0" y="49"/>
                  </a:moveTo>
                  <a:lnTo>
                    <a:pt x="84" y="0"/>
                  </a:lnTo>
                  <a:lnTo>
                    <a:pt x="92" y="4"/>
                  </a:lnTo>
                  <a:lnTo>
                    <a:pt x="101" y="16"/>
                  </a:lnTo>
                  <a:lnTo>
                    <a:pt x="102" y="26"/>
                  </a:lnTo>
                  <a:lnTo>
                    <a:pt x="102" y="35"/>
                  </a:lnTo>
                  <a:lnTo>
                    <a:pt x="101" y="42"/>
                  </a:lnTo>
                  <a:lnTo>
                    <a:pt x="0" y="49"/>
                  </a:lnTo>
                  <a:close/>
                </a:path>
              </a:pathLst>
            </a:custGeom>
            <a:solidFill>
              <a:srgbClr val="000000"/>
            </a:solidFill>
            <a:ln w="6350">
              <a:solidFill>
                <a:srgbClr val="000000"/>
              </a:solidFill>
              <a:prstDash val="solid"/>
              <a:round/>
              <a:headEnd/>
              <a:tailEnd/>
            </a:ln>
          </p:spPr>
          <p:txBody>
            <a:bodyPr/>
            <a:lstStyle/>
            <a:p>
              <a:endParaRPr lang="en-US"/>
            </a:p>
          </p:txBody>
        </p:sp>
        <p:sp>
          <p:nvSpPr>
            <p:cNvPr id="313357" name="Oval 13"/>
            <p:cNvSpPr>
              <a:spLocks noChangeArrowheads="1"/>
            </p:cNvSpPr>
            <p:nvPr/>
          </p:nvSpPr>
          <p:spPr bwMode="auto">
            <a:xfrm>
              <a:off x="2560" y="3510"/>
              <a:ext cx="532" cy="159"/>
            </a:xfrm>
            <a:prstGeom prst="ellipse">
              <a:avLst/>
            </a:prstGeom>
            <a:solidFill>
              <a:srgbClr val="7F0000"/>
            </a:solidFill>
            <a:ln w="17463">
              <a:solidFill>
                <a:srgbClr val="000000"/>
              </a:solidFill>
              <a:round/>
              <a:headEnd/>
              <a:tailEnd/>
            </a:ln>
          </p:spPr>
          <p:txBody>
            <a:bodyPr/>
            <a:lstStyle/>
            <a:p>
              <a:endParaRPr lang="en-US"/>
            </a:p>
          </p:txBody>
        </p:sp>
        <p:sp>
          <p:nvSpPr>
            <p:cNvPr id="313358" name="Freeform 14"/>
            <p:cNvSpPr>
              <a:spLocks/>
            </p:cNvSpPr>
            <p:nvPr/>
          </p:nvSpPr>
          <p:spPr bwMode="auto">
            <a:xfrm>
              <a:off x="3094" y="3679"/>
              <a:ext cx="171" cy="450"/>
            </a:xfrm>
            <a:custGeom>
              <a:avLst/>
              <a:gdLst>
                <a:gd name="T0" fmla="*/ 0 w 342"/>
                <a:gd name="T1" fmla="*/ 0 h 900"/>
                <a:gd name="T2" fmla="*/ 269 w 342"/>
                <a:gd name="T3" fmla="*/ 0 h 900"/>
                <a:gd name="T4" fmla="*/ 290 w 342"/>
                <a:gd name="T5" fmla="*/ 3 h 900"/>
                <a:gd name="T6" fmla="*/ 306 w 342"/>
                <a:gd name="T7" fmla="*/ 9 h 900"/>
                <a:gd name="T8" fmla="*/ 321 w 342"/>
                <a:gd name="T9" fmla="*/ 20 h 900"/>
                <a:gd name="T10" fmla="*/ 331 w 342"/>
                <a:gd name="T11" fmla="*/ 33 h 900"/>
                <a:gd name="T12" fmla="*/ 338 w 342"/>
                <a:gd name="T13" fmla="*/ 51 h 900"/>
                <a:gd name="T14" fmla="*/ 341 w 342"/>
                <a:gd name="T15" fmla="*/ 65 h 900"/>
                <a:gd name="T16" fmla="*/ 342 w 342"/>
                <a:gd name="T17" fmla="*/ 79 h 900"/>
                <a:gd name="T18" fmla="*/ 342 w 342"/>
                <a:gd name="T19" fmla="*/ 773 h 900"/>
                <a:gd name="T20" fmla="*/ 342 w 342"/>
                <a:gd name="T21" fmla="*/ 806 h 900"/>
                <a:gd name="T22" fmla="*/ 341 w 342"/>
                <a:gd name="T23" fmla="*/ 825 h 900"/>
                <a:gd name="T24" fmla="*/ 338 w 342"/>
                <a:gd name="T25" fmla="*/ 845 h 900"/>
                <a:gd name="T26" fmla="*/ 330 w 342"/>
                <a:gd name="T27" fmla="*/ 864 h 900"/>
                <a:gd name="T28" fmla="*/ 315 w 342"/>
                <a:gd name="T29" fmla="*/ 880 h 900"/>
                <a:gd name="T30" fmla="*/ 300 w 342"/>
                <a:gd name="T31" fmla="*/ 889 h 900"/>
                <a:gd name="T32" fmla="*/ 280 w 342"/>
                <a:gd name="T33" fmla="*/ 897 h 900"/>
                <a:gd name="T34" fmla="*/ 265 w 342"/>
                <a:gd name="T35" fmla="*/ 900 h 900"/>
                <a:gd name="T36" fmla="*/ 245 w 342"/>
                <a:gd name="T37" fmla="*/ 900 h 900"/>
                <a:gd name="T38" fmla="*/ 4 w 342"/>
                <a:gd name="T39" fmla="*/ 900 h 900"/>
                <a:gd name="T40" fmla="*/ 4 w 342"/>
                <a:gd name="T41" fmla="*/ 747 h 900"/>
                <a:gd name="T42" fmla="*/ 212 w 342"/>
                <a:gd name="T43" fmla="*/ 747 h 900"/>
                <a:gd name="T44" fmla="*/ 212 w 342"/>
                <a:gd name="T45" fmla="*/ 138 h 900"/>
                <a:gd name="T46" fmla="*/ 0 w 342"/>
                <a:gd name="T47" fmla="*/ 138 h 900"/>
                <a:gd name="T48" fmla="*/ 0 w 342"/>
                <a:gd name="T49"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 h="900">
                  <a:moveTo>
                    <a:pt x="0" y="0"/>
                  </a:moveTo>
                  <a:lnTo>
                    <a:pt x="269" y="0"/>
                  </a:lnTo>
                  <a:lnTo>
                    <a:pt x="290" y="3"/>
                  </a:lnTo>
                  <a:lnTo>
                    <a:pt x="306" y="9"/>
                  </a:lnTo>
                  <a:lnTo>
                    <a:pt x="321" y="20"/>
                  </a:lnTo>
                  <a:lnTo>
                    <a:pt x="331" y="33"/>
                  </a:lnTo>
                  <a:lnTo>
                    <a:pt x="338" y="51"/>
                  </a:lnTo>
                  <a:lnTo>
                    <a:pt x="341" y="65"/>
                  </a:lnTo>
                  <a:lnTo>
                    <a:pt x="342" y="79"/>
                  </a:lnTo>
                  <a:lnTo>
                    <a:pt x="342" y="773"/>
                  </a:lnTo>
                  <a:lnTo>
                    <a:pt x="342" y="806"/>
                  </a:lnTo>
                  <a:lnTo>
                    <a:pt x="341" y="825"/>
                  </a:lnTo>
                  <a:lnTo>
                    <a:pt x="338" y="845"/>
                  </a:lnTo>
                  <a:lnTo>
                    <a:pt x="330" y="864"/>
                  </a:lnTo>
                  <a:lnTo>
                    <a:pt x="315" y="880"/>
                  </a:lnTo>
                  <a:lnTo>
                    <a:pt x="300" y="889"/>
                  </a:lnTo>
                  <a:lnTo>
                    <a:pt x="280" y="897"/>
                  </a:lnTo>
                  <a:lnTo>
                    <a:pt x="265" y="900"/>
                  </a:lnTo>
                  <a:lnTo>
                    <a:pt x="245" y="900"/>
                  </a:lnTo>
                  <a:lnTo>
                    <a:pt x="4" y="900"/>
                  </a:lnTo>
                  <a:lnTo>
                    <a:pt x="4" y="747"/>
                  </a:lnTo>
                  <a:lnTo>
                    <a:pt x="212" y="747"/>
                  </a:lnTo>
                  <a:lnTo>
                    <a:pt x="212" y="138"/>
                  </a:lnTo>
                  <a:lnTo>
                    <a:pt x="0" y="138"/>
                  </a:lnTo>
                  <a:lnTo>
                    <a:pt x="0" y="0"/>
                  </a:lnTo>
                  <a:close/>
                </a:path>
              </a:pathLst>
            </a:custGeom>
            <a:solidFill>
              <a:srgbClr val="FF001F"/>
            </a:solidFill>
            <a:ln w="17463">
              <a:solidFill>
                <a:srgbClr val="000000"/>
              </a:solidFill>
              <a:prstDash val="solid"/>
              <a:round/>
              <a:headEnd/>
              <a:tailEnd/>
            </a:ln>
          </p:spPr>
          <p:txBody>
            <a:bodyPr/>
            <a:lstStyle/>
            <a:p>
              <a:endParaRPr lang="en-US"/>
            </a:p>
          </p:txBody>
        </p:sp>
        <p:sp>
          <p:nvSpPr>
            <p:cNvPr id="313359" name="Freeform 15"/>
            <p:cNvSpPr>
              <a:spLocks/>
            </p:cNvSpPr>
            <p:nvPr/>
          </p:nvSpPr>
          <p:spPr bwMode="auto">
            <a:xfrm>
              <a:off x="2562" y="3254"/>
              <a:ext cx="37" cy="62"/>
            </a:xfrm>
            <a:custGeom>
              <a:avLst/>
              <a:gdLst>
                <a:gd name="T0" fmla="*/ 75 w 75"/>
                <a:gd name="T1" fmla="*/ 72 h 125"/>
                <a:gd name="T2" fmla="*/ 56 w 75"/>
                <a:gd name="T3" fmla="*/ 11 h 125"/>
                <a:gd name="T4" fmla="*/ 48 w 75"/>
                <a:gd name="T5" fmla="*/ 5 h 125"/>
                <a:gd name="T6" fmla="*/ 41 w 75"/>
                <a:gd name="T7" fmla="*/ 3 h 125"/>
                <a:gd name="T8" fmla="*/ 31 w 75"/>
                <a:gd name="T9" fmla="*/ 0 h 125"/>
                <a:gd name="T10" fmla="*/ 21 w 75"/>
                <a:gd name="T11" fmla="*/ 4 h 125"/>
                <a:gd name="T12" fmla="*/ 12 w 75"/>
                <a:gd name="T13" fmla="*/ 14 h 125"/>
                <a:gd name="T14" fmla="*/ 7 w 75"/>
                <a:gd name="T15" fmla="*/ 26 h 125"/>
                <a:gd name="T16" fmla="*/ 4 w 75"/>
                <a:gd name="T17" fmla="*/ 34 h 125"/>
                <a:gd name="T18" fmla="*/ 1 w 75"/>
                <a:gd name="T19" fmla="*/ 44 h 125"/>
                <a:gd name="T20" fmla="*/ 0 w 75"/>
                <a:gd name="T21" fmla="*/ 60 h 125"/>
                <a:gd name="T22" fmla="*/ 15 w 75"/>
                <a:gd name="T23" fmla="*/ 125 h 125"/>
                <a:gd name="T24" fmla="*/ 75 w 75"/>
                <a:gd name="T25" fmla="*/ 7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125">
                  <a:moveTo>
                    <a:pt x="75" y="72"/>
                  </a:moveTo>
                  <a:lnTo>
                    <a:pt x="56" y="11"/>
                  </a:lnTo>
                  <a:lnTo>
                    <a:pt x="48" y="5"/>
                  </a:lnTo>
                  <a:lnTo>
                    <a:pt x="41" y="3"/>
                  </a:lnTo>
                  <a:lnTo>
                    <a:pt x="31" y="0"/>
                  </a:lnTo>
                  <a:lnTo>
                    <a:pt x="21" y="4"/>
                  </a:lnTo>
                  <a:lnTo>
                    <a:pt x="12" y="14"/>
                  </a:lnTo>
                  <a:lnTo>
                    <a:pt x="7" y="26"/>
                  </a:lnTo>
                  <a:lnTo>
                    <a:pt x="4" y="34"/>
                  </a:lnTo>
                  <a:lnTo>
                    <a:pt x="1" y="44"/>
                  </a:lnTo>
                  <a:lnTo>
                    <a:pt x="0" y="60"/>
                  </a:lnTo>
                  <a:lnTo>
                    <a:pt x="15" y="125"/>
                  </a:lnTo>
                  <a:lnTo>
                    <a:pt x="75" y="72"/>
                  </a:lnTo>
                  <a:close/>
                </a:path>
              </a:pathLst>
            </a:custGeom>
            <a:solidFill>
              <a:srgbClr val="9F9FBF"/>
            </a:solidFill>
            <a:ln w="9525">
              <a:solidFill>
                <a:srgbClr val="000000"/>
              </a:solidFill>
              <a:prstDash val="solid"/>
              <a:round/>
              <a:headEnd/>
              <a:tailEnd/>
            </a:ln>
          </p:spPr>
          <p:txBody>
            <a:bodyPr/>
            <a:lstStyle/>
            <a:p>
              <a:endParaRPr lang="en-US"/>
            </a:p>
          </p:txBody>
        </p:sp>
        <p:sp>
          <p:nvSpPr>
            <p:cNvPr id="313360" name="Freeform 16"/>
            <p:cNvSpPr>
              <a:spLocks/>
            </p:cNvSpPr>
            <p:nvPr/>
          </p:nvSpPr>
          <p:spPr bwMode="auto">
            <a:xfrm>
              <a:off x="2562" y="3286"/>
              <a:ext cx="248" cy="961"/>
            </a:xfrm>
            <a:custGeom>
              <a:avLst/>
              <a:gdLst>
                <a:gd name="T0" fmla="*/ 433 w 495"/>
                <a:gd name="T1" fmla="*/ 1550 h 1920"/>
                <a:gd name="T2" fmla="*/ 117 w 495"/>
                <a:gd name="T3" fmla="*/ 72 h 1920"/>
                <a:gd name="T4" fmla="*/ 109 w 495"/>
                <a:gd name="T5" fmla="*/ 37 h 1920"/>
                <a:gd name="T6" fmla="*/ 100 w 495"/>
                <a:gd name="T7" fmla="*/ 20 h 1920"/>
                <a:gd name="T8" fmla="*/ 85 w 495"/>
                <a:gd name="T9" fmla="*/ 5 h 1920"/>
                <a:gd name="T10" fmla="*/ 68 w 495"/>
                <a:gd name="T11" fmla="*/ 0 h 1920"/>
                <a:gd name="T12" fmla="*/ 49 w 495"/>
                <a:gd name="T13" fmla="*/ 4 h 1920"/>
                <a:gd name="T14" fmla="*/ 31 w 495"/>
                <a:gd name="T15" fmla="*/ 12 h 1920"/>
                <a:gd name="T16" fmla="*/ 17 w 495"/>
                <a:gd name="T17" fmla="*/ 33 h 1920"/>
                <a:gd name="T18" fmla="*/ 8 w 495"/>
                <a:gd name="T19" fmla="*/ 47 h 1920"/>
                <a:gd name="T20" fmla="*/ 3 w 495"/>
                <a:gd name="T21" fmla="*/ 72 h 1920"/>
                <a:gd name="T22" fmla="*/ 0 w 495"/>
                <a:gd name="T23" fmla="*/ 97 h 1920"/>
                <a:gd name="T24" fmla="*/ 3 w 495"/>
                <a:gd name="T25" fmla="*/ 128 h 1920"/>
                <a:gd name="T26" fmla="*/ 376 w 495"/>
                <a:gd name="T27" fmla="*/ 1550 h 1920"/>
                <a:gd name="T28" fmla="*/ 451 w 495"/>
                <a:gd name="T29" fmla="*/ 1805 h 1920"/>
                <a:gd name="T30" fmla="*/ 479 w 495"/>
                <a:gd name="T31" fmla="*/ 1912 h 1920"/>
                <a:gd name="T32" fmla="*/ 492 w 495"/>
                <a:gd name="T33" fmla="*/ 1920 h 1920"/>
                <a:gd name="T34" fmla="*/ 495 w 495"/>
                <a:gd name="T35" fmla="*/ 1887 h 1920"/>
                <a:gd name="T36" fmla="*/ 479 w 495"/>
                <a:gd name="T37" fmla="*/ 1792 h 1920"/>
                <a:gd name="T38" fmla="*/ 433 w 495"/>
                <a:gd name="T39" fmla="*/ 155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5" h="1920">
                  <a:moveTo>
                    <a:pt x="433" y="1550"/>
                  </a:moveTo>
                  <a:lnTo>
                    <a:pt x="117" y="72"/>
                  </a:lnTo>
                  <a:lnTo>
                    <a:pt x="109" y="37"/>
                  </a:lnTo>
                  <a:lnTo>
                    <a:pt x="100" y="20"/>
                  </a:lnTo>
                  <a:lnTo>
                    <a:pt x="85" y="5"/>
                  </a:lnTo>
                  <a:lnTo>
                    <a:pt x="68" y="0"/>
                  </a:lnTo>
                  <a:lnTo>
                    <a:pt x="49" y="4"/>
                  </a:lnTo>
                  <a:lnTo>
                    <a:pt x="31" y="12"/>
                  </a:lnTo>
                  <a:lnTo>
                    <a:pt x="17" y="33"/>
                  </a:lnTo>
                  <a:lnTo>
                    <a:pt x="8" y="47"/>
                  </a:lnTo>
                  <a:lnTo>
                    <a:pt x="3" y="72"/>
                  </a:lnTo>
                  <a:lnTo>
                    <a:pt x="0" y="97"/>
                  </a:lnTo>
                  <a:lnTo>
                    <a:pt x="3" y="128"/>
                  </a:lnTo>
                  <a:lnTo>
                    <a:pt x="376" y="1550"/>
                  </a:lnTo>
                  <a:lnTo>
                    <a:pt x="451" y="1805"/>
                  </a:lnTo>
                  <a:lnTo>
                    <a:pt x="479" y="1912"/>
                  </a:lnTo>
                  <a:lnTo>
                    <a:pt x="492" y="1920"/>
                  </a:lnTo>
                  <a:lnTo>
                    <a:pt x="495" y="1887"/>
                  </a:lnTo>
                  <a:lnTo>
                    <a:pt x="479" y="1792"/>
                  </a:lnTo>
                  <a:lnTo>
                    <a:pt x="433" y="1550"/>
                  </a:lnTo>
                  <a:close/>
                </a:path>
              </a:pathLst>
            </a:custGeom>
            <a:solidFill>
              <a:srgbClr val="808000"/>
            </a:solidFill>
            <a:ln w="9525">
              <a:solidFill>
                <a:srgbClr val="000000"/>
              </a:solidFill>
              <a:prstDash val="solid"/>
              <a:round/>
              <a:headEnd/>
              <a:tailEnd/>
            </a:ln>
          </p:spPr>
          <p:txBody>
            <a:bodyPr/>
            <a:lstStyle/>
            <a:p>
              <a:endParaRPr lang="en-US"/>
            </a:p>
          </p:txBody>
        </p:sp>
        <p:sp>
          <p:nvSpPr>
            <p:cNvPr id="313361" name="Freeform 17"/>
            <p:cNvSpPr>
              <a:spLocks/>
            </p:cNvSpPr>
            <p:nvPr/>
          </p:nvSpPr>
          <p:spPr bwMode="auto">
            <a:xfrm>
              <a:off x="2563" y="3287"/>
              <a:ext cx="89" cy="220"/>
            </a:xfrm>
            <a:custGeom>
              <a:avLst/>
              <a:gdLst>
                <a:gd name="T0" fmla="*/ 108 w 178"/>
                <a:gd name="T1" fmla="*/ 32 h 441"/>
                <a:gd name="T2" fmla="*/ 95 w 178"/>
                <a:gd name="T3" fmla="*/ 17 h 441"/>
                <a:gd name="T4" fmla="*/ 82 w 178"/>
                <a:gd name="T5" fmla="*/ 6 h 441"/>
                <a:gd name="T6" fmla="*/ 70 w 178"/>
                <a:gd name="T7" fmla="*/ 0 h 441"/>
                <a:gd name="T8" fmla="*/ 53 w 178"/>
                <a:gd name="T9" fmla="*/ 0 h 441"/>
                <a:gd name="T10" fmla="*/ 33 w 178"/>
                <a:gd name="T11" fmla="*/ 10 h 441"/>
                <a:gd name="T12" fmla="*/ 20 w 178"/>
                <a:gd name="T13" fmla="*/ 24 h 441"/>
                <a:gd name="T14" fmla="*/ 10 w 178"/>
                <a:gd name="T15" fmla="*/ 40 h 441"/>
                <a:gd name="T16" fmla="*/ 4 w 178"/>
                <a:gd name="T17" fmla="*/ 60 h 441"/>
                <a:gd name="T18" fmla="*/ 0 w 178"/>
                <a:gd name="T19" fmla="*/ 85 h 441"/>
                <a:gd name="T20" fmla="*/ 0 w 178"/>
                <a:gd name="T21" fmla="*/ 102 h 441"/>
                <a:gd name="T22" fmla="*/ 3 w 178"/>
                <a:gd name="T23" fmla="*/ 130 h 441"/>
                <a:gd name="T24" fmla="*/ 84 w 178"/>
                <a:gd name="T25" fmla="*/ 441 h 441"/>
                <a:gd name="T26" fmla="*/ 86 w 178"/>
                <a:gd name="T27" fmla="*/ 420 h 441"/>
                <a:gd name="T28" fmla="*/ 92 w 178"/>
                <a:gd name="T29" fmla="*/ 405 h 441"/>
                <a:gd name="T30" fmla="*/ 103 w 178"/>
                <a:gd name="T31" fmla="*/ 387 h 441"/>
                <a:gd name="T32" fmla="*/ 116 w 178"/>
                <a:gd name="T33" fmla="*/ 373 h 441"/>
                <a:gd name="T34" fmla="*/ 129 w 178"/>
                <a:gd name="T35" fmla="*/ 363 h 441"/>
                <a:gd name="T36" fmla="*/ 143 w 178"/>
                <a:gd name="T37" fmla="*/ 356 h 441"/>
                <a:gd name="T38" fmla="*/ 157 w 178"/>
                <a:gd name="T39" fmla="*/ 358 h 441"/>
                <a:gd name="T40" fmla="*/ 170 w 178"/>
                <a:gd name="T41" fmla="*/ 363 h 441"/>
                <a:gd name="T42" fmla="*/ 178 w 178"/>
                <a:gd name="T43" fmla="*/ 367 h 441"/>
                <a:gd name="T44" fmla="*/ 108 w 178"/>
                <a:gd name="T45" fmla="*/ 32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441">
                  <a:moveTo>
                    <a:pt x="108" y="32"/>
                  </a:moveTo>
                  <a:lnTo>
                    <a:pt x="95" y="17"/>
                  </a:lnTo>
                  <a:lnTo>
                    <a:pt x="82" y="6"/>
                  </a:lnTo>
                  <a:lnTo>
                    <a:pt x="70" y="0"/>
                  </a:lnTo>
                  <a:lnTo>
                    <a:pt x="53" y="0"/>
                  </a:lnTo>
                  <a:lnTo>
                    <a:pt x="33" y="10"/>
                  </a:lnTo>
                  <a:lnTo>
                    <a:pt x="20" y="24"/>
                  </a:lnTo>
                  <a:lnTo>
                    <a:pt x="10" y="40"/>
                  </a:lnTo>
                  <a:lnTo>
                    <a:pt x="4" y="60"/>
                  </a:lnTo>
                  <a:lnTo>
                    <a:pt x="0" y="85"/>
                  </a:lnTo>
                  <a:lnTo>
                    <a:pt x="0" y="102"/>
                  </a:lnTo>
                  <a:lnTo>
                    <a:pt x="3" y="130"/>
                  </a:lnTo>
                  <a:lnTo>
                    <a:pt x="84" y="441"/>
                  </a:lnTo>
                  <a:lnTo>
                    <a:pt x="86" y="420"/>
                  </a:lnTo>
                  <a:lnTo>
                    <a:pt x="92" y="405"/>
                  </a:lnTo>
                  <a:lnTo>
                    <a:pt x="103" y="387"/>
                  </a:lnTo>
                  <a:lnTo>
                    <a:pt x="116" y="373"/>
                  </a:lnTo>
                  <a:lnTo>
                    <a:pt x="129" y="363"/>
                  </a:lnTo>
                  <a:lnTo>
                    <a:pt x="143" y="356"/>
                  </a:lnTo>
                  <a:lnTo>
                    <a:pt x="157" y="358"/>
                  </a:lnTo>
                  <a:lnTo>
                    <a:pt x="170" y="363"/>
                  </a:lnTo>
                  <a:lnTo>
                    <a:pt x="178" y="367"/>
                  </a:lnTo>
                  <a:lnTo>
                    <a:pt x="108" y="32"/>
                  </a:lnTo>
                  <a:close/>
                </a:path>
              </a:pathLst>
            </a:custGeom>
            <a:solidFill>
              <a:srgbClr val="BF3F00"/>
            </a:solidFill>
            <a:ln w="9525">
              <a:solidFill>
                <a:srgbClr val="000000"/>
              </a:solidFill>
              <a:prstDash val="solid"/>
              <a:round/>
              <a:headEnd/>
              <a:tailEnd/>
            </a:ln>
          </p:spPr>
          <p:txBody>
            <a:bodyPr/>
            <a:lstStyle/>
            <a:p>
              <a:endParaRPr lang="en-US"/>
            </a:p>
          </p:txBody>
        </p:sp>
        <p:sp>
          <p:nvSpPr>
            <p:cNvPr id="313362" name="Freeform 18"/>
            <p:cNvSpPr>
              <a:spLocks/>
            </p:cNvSpPr>
            <p:nvPr/>
          </p:nvSpPr>
          <p:spPr bwMode="auto">
            <a:xfrm>
              <a:off x="2499" y="3045"/>
              <a:ext cx="90" cy="233"/>
            </a:xfrm>
            <a:custGeom>
              <a:avLst/>
              <a:gdLst>
                <a:gd name="T0" fmla="*/ 172 w 180"/>
                <a:gd name="T1" fmla="*/ 429 h 467"/>
                <a:gd name="T2" fmla="*/ 164 w 180"/>
                <a:gd name="T3" fmla="*/ 390 h 467"/>
                <a:gd name="T4" fmla="*/ 164 w 180"/>
                <a:gd name="T5" fmla="*/ 344 h 467"/>
                <a:gd name="T6" fmla="*/ 161 w 180"/>
                <a:gd name="T7" fmla="*/ 304 h 467"/>
                <a:gd name="T8" fmla="*/ 161 w 180"/>
                <a:gd name="T9" fmla="*/ 272 h 467"/>
                <a:gd name="T10" fmla="*/ 168 w 180"/>
                <a:gd name="T11" fmla="*/ 222 h 467"/>
                <a:gd name="T12" fmla="*/ 172 w 180"/>
                <a:gd name="T13" fmla="*/ 205 h 467"/>
                <a:gd name="T14" fmla="*/ 180 w 180"/>
                <a:gd name="T15" fmla="*/ 182 h 467"/>
                <a:gd name="T16" fmla="*/ 155 w 180"/>
                <a:gd name="T17" fmla="*/ 169 h 467"/>
                <a:gd name="T18" fmla="*/ 133 w 180"/>
                <a:gd name="T19" fmla="*/ 154 h 467"/>
                <a:gd name="T20" fmla="*/ 109 w 180"/>
                <a:gd name="T21" fmla="*/ 136 h 467"/>
                <a:gd name="T22" fmla="*/ 86 w 180"/>
                <a:gd name="T23" fmla="*/ 113 h 467"/>
                <a:gd name="T24" fmla="*/ 62 w 180"/>
                <a:gd name="T25" fmla="*/ 91 h 467"/>
                <a:gd name="T26" fmla="*/ 48 w 180"/>
                <a:gd name="T27" fmla="*/ 72 h 467"/>
                <a:gd name="T28" fmla="*/ 31 w 180"/>
                <a:gd name="T29" fmla="*/ 53 h 467"/>
                <a:gd name="T30" fmla="*/ 18 w 180"/>
                <a:gd name="T31" fmla="*/ 35 h 467"/>
                <a:gd name="T32" fmla="*/ 7 w 180"/>
                <a:gd name="T33" fmla="*/ 17 h 467"/>
                <a:gd name="T34" fmla="*/ 0 w 180"/>
                <a:gd name="T35" fmla="*/ 0 h 467"/>
                <a:gd name="T36" fmla="*/ 20 w 180"/>
                <a:gd name="T37" fmla="*/ 104 h 467"/>
                <a:gd name="T38" fmla="*/ 39 w 180"/>
                <a:gd name="T39" fmla="*/ 176 h 467"/>
                <a:gd name="T40" fmla="*/ 69 w 180"/>
                <a:gd name="T41" fmla="*/ 271 h 467"/>
                <a:gd name="T42" fmla="*/ 93 w 180"/>
                <a:gd name="T43" fmla="*/ 353 h 467"/>
                <a:gd name="T44" fmla="*/ 117 w 180"/>
                <a:gd name="T45" fmla="*/ 421 h 467"/>
                <a:gd name="T46" fmla="*/ 131 w 180"/>
                <a:gd name="T47" fmla="*/ 467 h 467"/>
                <a:gd name="T48" fmla="*/ 172 w 180"/>
                <a:gd name="T49" fmla="*/ 429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467">
                  <a:moveTo>
                    <a:pt x="172" y="429"/>
                  </a:moveTo>
                  <a:lnTo>
                    <a:pt x="164" y="390"/>
                  </a:lnTo>
                  <a:lnTo>
                    <a:pt x="164" y="344"/>
                  </a:lnTo>
                  <a:lnTo>
                    <a:pt x="161" y="304"/>
                  </a:lnTo>
                  <a:lnTo>
                    <a:pt x="161" y="272"/>
                  </a:lnTo>
                  <a:lnTo>
                    <a:pt x="168" y="222"/>
                  </a:lnTo>
                  <a:lnTo>
                    <a:pt x="172" y="205"/>
                  </a:lnTo>
                  <a:lnTo>
                    <a:pt x="180" y="182"/>
                  </a:lnTo>
                  <a:lnTo>
                    <a:pt x="155" y="169"/>
                  </a:lnTo>
                  <a:lnTo>
                    <a:pt x="133" y="154"/>
                  </a:lnTo>
                  <a:lnTo>
                    <a:pt x="109" y="136"/>
                  </a:lnTo>
                  <a:lnTo>
                    <a:pt x="86" y="113"/>
                  </a:lnTo>
                  <a:lnTo>
                    <a:pt x="62" y="91"/>
                  </a:lnTo>
                  <a:lnTo>
                    <a:pt x="48" y="72"/>
                  </a:lnTo>
                  <a:lnTo>
                    <a:pt x="31" y="53"/>
                  </a:lnTo>
                  <a:lnTo>
                    <a:pt x="18" y="35"/>
                  </a:lnTo>
                  <a:lnTo>
                    <a:pt x="7" y="17"/>
                  </a:lnTo>
                  <a:lnTo>
                    <a:pt x="0" y="0"/>
                  </a:lnTo>
                  <a:lnTo>
                    <a:pt x="20" y="104"/>
                  </a:lnTo>
                  <a:lnTo>
                    <a:pt x="39" y="176"/>
                  </a:lnTo>
                  <a:lnTo>
                    <a:pt x="69" y="271"/>
                  </a:lnTo>
                  <a:lnTo>
                    <a:pt x="93" y="353"/>
                  </a:lnTo>
                  <a:lnTo>
                    <a:pt x="117" y="421"/>
                  </a:lnTo>
                  <a:lnTo>
                    <a:pt x="131" y="467"/>
                  </a:lnTo>
                  <a:lnTo>
                    <a:pt x="172" y="429"/>
                  </a:lnTo>
                  <a:close/>
                </a:path>
              </a:pathLst>
            </a:custGeom>
            <a:solidFill>
              <a:srgbClr val="9F9FBF"/>
            </a:solidFill>
            <a:ln w="9525">
              <a:solidFill>
                <a:srgbClr val="000000"/>
              </a:solidFill>
              <a:prstDash val="solid"/>
              <a:round/>
              <a:headEnd/>
              <a:tailEnd/>
            </a:ln>
          </p:spPr>
          <p:txBody>
            <a:bodyPr/>
            <a:lstStyle/>
            <a:p>
              <a:endParaRPr lang="en-US"/>
            </a:p>
          </p:txBody>
        </p:sp>
        <p:sp>
          <p:nvSpPr>
            <p:cNvPr id="313363" name="Freeform 19"/>
            <p:cNvSpPr>
              <a:spLocks/>
            </p:cNvSpPr>
            <p:nvPr/>
          </p:nvSpPr>
          <p:spPr bwMode="auto">
            <a:xfrm>
              <a:off x="2529" y="3131"/>
              <a:ext cx="19" cy="49"/>
            </a:xfrm>
            <a:custGeom>
              <a:avLst/>
              <a:gdLst>
                <a:gd name="T0" fmla="*/ 4 w 38"/>
                <a:gd name="T1" fmla="*/ 5 h 97"/>
                <a:gd name="T2" fmla="*/ 10 w 38"/>
                <a:gd name="T3" fmla="*/ 0 h 97"/>
                <a:gd name="T4" fmla="*/ 15 w 38"/>
                <a:gd name="T5" fmla="*/ 4 h 97"/>
                <a:gd name="T6" fmla="*/ 19 w 38"/>
                <a:gd name="T7" fmla="*/ 10 h 97"/>
                <a:gd name="T8" fmla="*/ 25 w 38"/>
                <a:gd name="T9" fmla="*/ 21 h 97"/>
                <a:gd name="T10" fmla="*/ 29 w 38"/>
                <a:gd name="T11" fmla="*/ 28 h 97"/>
                <a:gd name="T12" fmla="*/ 31 w 38"/>
                <a:gd name="T13" fmla="*/ 40 h 97"/>
                <a:gd name="T14" fmla="*/ 35 w 38"/>
                <a:gd name="T15" fmla="*/ 54 h 97"/>
                <a:gd name="T16" fmla="*/ 36 w 38"/>
                <a:gd name="T17" fmla="*/ 63 h 97"/>
                <a:gd name="T18" fmla="*/ 38 w 38"/>
                <a:gd name="T19" fmla="*/ 72 h 97"/>
                <a:gd name="T20" fmla="*/ 36 w 38"/>
                <a:gd name="T21" fmla="*/ 82 h 97"/>
                <a:gd name="T22" fmla="*/ 34 w 38"/>
                <a:gd name="T23" fmla="*/ 90 h 97"/>
                <a:gd name="T24" fmla="*/ 29 w 38"/>
                <a:gd name="T25" fmla="*/ 97 h 97"/>
                <a:gd name="T26" fmla="*/ 25 w 38"/>
                <a:gd name="T27" fmla="*/ 95 h 97"/>
                <a:gd name="T28" fmla="*/ 21 w 38"/>
                <a:gd name="T29" fmla="*/ 89 h 97"/>
                <a:gd name="T30" fmla="*/ 15 w 38"/>
                <a:gd name="T31" fmla="*/ 83 h 97"/>
                <a:gd name="T32" fmla="*/ 12 w 38"/>
                <a:gd name="T33" fmla="*/ 76 h 97"/>
                <a:gd name="T34" fmla="*/ 8 w 38"/>
                <a:gd name="T35" fmla="*/ 66 h 97"/>
                <a:gd name="T36" fmla="*/ 4 w 38"/>
                <a:gd name="T37" fmla="*/ 53 h 97"/>
                <a:gd name="T38" fmla="*/ 2 w 38"/>
                <a:gd name="T39" fmla="*/ 46 h 97"/>
                <a:gd name="T40" fmla="*/ 0 w 38"/>
                <a:gd name="T41" fmla="*/ 28 h 97"/>
                <a:gd name="T42" fmla="*/ 1 w 38"/>
                <a:gd name="T43" fmla="*/ 14 h 97"/>
                <a:gd name="T44" fmla="*/ 4 w 38"/>
                <a:gd name="T45"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 h="97">
                  <a:moveTo>
                    <a:pt x="4" y="5"/>
                  </a:moveTo>
                  <a:lnTo>
                    <a:pt x="10" y="0"/>
                  </a:lnTo>
                  <a:lnTo>
                    <a:pt x="15" y="4"/>
                  </a:lnTo>
                  <a:lnTo>
                    <a:pt x="19" y="10"/>
                  </a:lnTo>
                  <a:lnTo>
                    <a:pt x="25" y="21"/>
                  </a:lnTo>
                  <a:lnTo>
                    <a:pt x="29" y="28"/>
                  </a:lnTo>
                  <a:lnTo>
                    <a:pt x="31" y="40"/>
                  </a:lnTo>
                  <a:lnTo>
                    <a:pt x="35" y="54"/>
                  </a:lnTo>
                  <a:lnTo>
                    <a:pt x="36" y="63"/>
                  </a:lnTo>
                  <a:lnTo>
                    <a:pt x="38" y="72"/>
                  </a:lnTo>
                  <a:lnTo>
                    <a:pt x="36" y="82"/>
                  </a:lnTo>
                  <a:lnTo>
                    <a:pt x="34" y="90"/>
                  </a:lnTo>
                  <a:lnTo>
                    <a:pt x="29" y="97"/>
                  </a:lnTo>
                  <a:lnTo>
                    <a:pt x="25" y="95"/>
                  </a:lnTo>
                  <a:lnTo>
                    <a:pt x="21" y="89"/>
                  </a:lnTo>
                  <a:lnTo>
                    <a:pt x="15" y="83"/>
                  </a:lnTo>
                  <a:lnTo>
                    <a:pt x="12" y="76"/>
                  </a:lnTo>
                  <a:lnTo>
                    <a:pt x="8" y="66"/>
                  </a:lnTo>
                  <a:lnTo>
                    <a:pt x="4" y="53"/>
                  </a:lnTo>
                  <a:lnTo>
                    <a:pt x="2" y="46"/>
                  </a:lnTo>
                  <a:lnTo>
                    <a:pt x="0" y="28"/>
                  </a:lnTo>
                  <a:lnTo>
                    <a:pt x="1" y="14"/>
                  </a:lnTo>
                  <a:lnTo>
                    <a:pt x="4" y="5"/>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3364" name="Freeform 20"/>
            <p:cNvSpPr>
              <a:spLocks/>
            </p:cNvSpPr>
            <p:nvPr/>
          </p:nvSpPr>
          <p:spPr bwMode="auto">
            <a:xfrm>
              <a:off x="2587" y="3327"/>
              <a:ext cx="592" cy="843"/>
            </a:xfrm>
            <a:custGeom>
              <a:avLst/>
              <a:gdLst>
                <a:gd name="T0" fmla="*/ 1052 w 1185"/>
                <a:gd name="T1" fmla="*/ 79 h 1684"/>
                <a:gd name="T2" fmla="*/ 183 w 1185"/>
                <a:gd name="T3" fmla="*/ 1350 h 1684"/>
                <a:gd name="T4" fmla="*/ 12 w 1185"/>
                <a:gd name="T5" fmla="*/ 1615 h 1684"/>
                <a:gd name="T6" fmla="*/ 0 w 1185"/>
                <a:gd name="T7" fmla="*/ 1647 h 1684"/>
                <a:gd name="T8" fmla="*/ 17 w 1185"/>
                <a:gd name="T9" fmla="*/ 1678 h 1684"/>
                <a:gd name="T10" fmla="*/ 43 w 1185"/>
                <a:gd name="T11" fmla="*/ 1684 h 1684"/>
                <a:gd name="T12" fmla="*/ 84 w 1185"/>
                <a:gd name="T13" fmla="*/ 1642 h 1684"/>
                <a:gd name="T14" fmla="*/ 263 w 1185"/>
                <a:gd name="T15" fmla="*/ 1402 h 1684"/>
                <a:gd name="T16" fmla="*/ 1175 w 1185"/>
                <a:gd name="T17" fmla="*/ 185 h 1684"/>
                <a:gd name="T18" fmla="*/ 1185 w 1185"/>
                <a:gd name="T19" fmla="*/ 0 h 1684"/>
                <a:gd name="T20" fmla="*/ 1052 w 1185"/>
                <a:gd name="T21" fmla="*/ 79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5" h="1684">
                  <a:moveTo>
                    <a:pt x="1052" y="79"/>
                  </a:moveTo>
                  <a:lnTo>
                    <a:pt x="183" y="1350"/>
                  </a:lnTo>
                  <a:lnTo>
                    <a:pt x="12" y="1615"/>
                  </a:lnTo>
                  <a:lnTo>
                    <a:pt x="0" y="1647"/>
                  </a:lnTo>
                  <a:lnTo>
                    <a:pt x="17" y="1678"/>
                  </a:lnTo>
                  <a:lnTo>
                    <a:pt x="43" y="1684"/>
                  </a:lnTo>
                  <a:lnTo>
                    <a:pt x="84" y="1642"/>
                  </a:lnTo>
                  <a:lnTo>
                    <a:pt x="263" y="1402"/>
                  </a:lnTo>
                  <a:lnTo>
                    <a:pt x="1175" y="185"/>
                  </a:lnTo>
                  <a:lnTo>
                    <a:pt x="1185" y="0"/>
                  </a:lnTo>
                  <a:lnTo>
                    <a:pt x="1052" y="79"/>
                  </a:lnTo>
                  <a:close/>
                </a:path>
              </a:pathLst>
            </a:custGeom>
            <a:solidFill>
              <a:srgbClr val="FF5F00"/>
            </a:solidFill>
            <a:ln w="9525">
              <a:solidFill>
                <a:srgbClr val="000000"/>
              </a:solidFill>
              <a:prstDash val="solid"/>
              <a:round/>
              <a:headEnd/>
              <a:tailEnd/>
            </a:ln>
          </p:spPr>
          <p:txBody>
            <a:bodyPr/>
            <a:lstStyle/>
            <a:p>
              <a:endParaRPr lang="en-US"/>
            </a:p>
          </p:txBody>
        </p:sp>
        <p:sp>
          <p:nvSpPr>
            <p:cNvPr id="313365" name="Freeform 21"/>
            <p:cNvSpPr>
              <a:spLocks/>
            </p:cNvSpPr>
            <p:nvPr/>
          </p:nvSpPr>
          <p:spPr bwMode="auto">
            <a:xfrm>
              <a:off x="3228" y="3086"/>
              <a:ext cx="104" cy="174"/>
            </a:xfrm>
            <a:custGeom>
              <a:avLst/>
              <a:gdLst>
                <a:gd name="T0" fmla="*/ 0 w 206"/>
                <a:gd name="T1" fmla="*/ 298 h 349"/>
                <a:gd name="T2" fmla="*/ 5 w 206"/>
                <a:gd name="T3" fmla="*/ 267 h 349"/>
                <a:gd name="T4" fmla="*/ 17 w 206"/>
                <a:gd name="T5" fmla="*/ 219 h 349"/>
                <a:gd name="T6" fmla="*/ 32 w 206"/>
                <a:gd name="T7" fmla="*/ 174 h 349"/>
                <a:gd name="T8" fmla="*/ 54 w 206"/>
                <a:gd name="T9" fmla="*/ 134 h 349"/>
                <a:gd name="T10" fmla="*/ 75 w 206"/>
                <a:gd name="T11" fmla="*/ 100 h 349"/>
                <a:gd name="T12" fmla="*/ 103 w 206"/>
                <a:gd name="T13" fmla="*/ 64 h 349"/>
                <a:gd name="T14" fmla="*/ 137 w 206"/>
                <a:gd name="T15" fmla="*/ 35 h 349"/>
                <a:gd name="T16" fmla="*/ 167 w 206"/>
                <a:gd name="T17" fmla="*/ 18 h 349"/>
                <a:gd name="T18" fmla="*/ 206 w 206"/>
                <a:gd name="T19" fmla="*/ 0 h 349"/>
                <a:gd name="T20" fmla="*/ 199 w 206"/>
                <a:gd name="T21" fmla="*/ 79 h 349"/>
                <a:gd name="T22" fmla="*/ 194 w 206"/>
                <a:gd name="T23" fmla="*/ 128 h 349"/>
                <a:gd name="T24" fmla="*/ 182 w 206"/>
                <a:gd name="T25" fmla="*/ 173 h 349"/>
                <a:gd name="T26" fmla="*/ 162 w 206"/>
                <a:gd name="T27" fmla="*/ 216 h 349"/>
                <a:gd name="T28" fmla="*/ 137 w 206"/>
                <a:gd name="T29" fmla="*/ 259 h 349"/>
                <a:gd name="T30" fmla="*/ 113 w 206"/>
                <a:gd name="T31" fmla="*/ 293 h 349"/>
                <a:gd name="T32" fmla="*/ 76 w 206"/>
                <a:gd name="T33" fmla="*/ 318 h 349"/>
                <a:gd name="T34" fmla="*/ 48 w 206"/>
                <a:gd name="T35" fmla="*/ 340 h 349"/>
                <a:gd name="T36" fmla="*/ 32 w 206"/>
                <a:gd name="T37" fmla="*/ 349 h 349"/>
                <a:gd name="T38" fmla="*/ 0 w 206"/>
                <a:gd name="T39" fmla="*/ 29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 h="349">
                  <a:moveTo>
                    <a:pt x="0" y="298"/>
                  </a:moveTo>
                  <a:lnTo>
                    <a:pt x="5" y="267"/>
                  </a:lnTo>
                  <a:lnTo>
                    <a:pt x="17" y="219"/>
                  </a:lnTo>
                  <a:lnTo>
                    <a:pt x="32" y="174"/>
                  </a:lnTo>
                  <a:lnTo>
                    <a:pt x="54" y="134"/>
                  </a:lnTo>
                  <a:lnTo>
                    <a:pt x="75" y="100"/>
                  </a:lnTo>
                  <a:lnTo>
                    <a:pt x="103" y="64"/>
                  </a:lnTo>
                  <a:lnTo>
                    <a:pt x="137" y="35"/>
                  </a:lnTo>
                  <a:lnTo>
                    <a:pt x="167" y="18"/>
                  </a:lnTo>
                  <a:lnTo>
                    <a:pt x="206" y="0"/>
                  </a:lnTo>
                  <a:lnTo>
                    <a:pt x="199" y="79"/>
                  </a:lnTo>
                  <a:lnTo>
                    <a:pt x="194" y="128"/>
                  </a:lnTo>
                  <a:lnTo>
                    <a:pt x="182" y="173"/>
                  </a:lnTo>
                  <a:lnTo>
                    <a:pt x="162" y="216"/>
                  </a:lnTo>
                  <a:lnTo>
                    <a:pt x="137" y="259"/>
                  </a:lnTo>
                  <a:lnTo>
                    <a:pt x="113" y="293"/>
                  </a:lnTo>
                  <a:lnTo>
                    <a:pt x="76" y="318"/>
                  </a:lnTo>
                  <a:lnTo>
                    <a:pt x="48" y="340"/>
                  </a:lnTo>
                  <a:lnTo>
                    <a:pt x="32" y="349"/>
                  </a:lnTo>
                  <a:lnTo>
                    <a:pt x="0" y="298"/>
                  </a:lnTo>
                  <a:close/>
                </a:path>
              </a:pathLst>
            </a:custGeom>
            <a:solidFill>
              <a:srgbClr val="7F0000"/>
            </a:solidFill>
            <a:ln w="9525">
              <a:solidFill>
                <a:srgbClr val="000000"/>
              </a:solidFill>
              <a:prstDash val="solid"/>
              <a:round/>
              <a:headEnd/>
              <a:tailEnd/>
            </a:ln>
          </p:spPr>
          <p:txBody>
            <a:bodyPr/>
            <a:lstStyle/>
            <a:p>
              <a:endParaRPr lang="en-US"/>
            </a:p>
          </p:txBody>
        </p:sp>
        <p:sp>
          <p:nvSpPr>
            <p:cNvPr id="313366" name="Freeform 22"/>
            <p:cNvSpPr>
              <a:spLocks/>
            </p:cNvSpPr>
            <p:nvPr/>
          </p:nvSpPr>
          <p:spPr bwMode="auto">
            <a:xfrm>
              <a:off x="3107" y="3237"/>
              <a:ext cx="138" cy="187"/>
            </a:xfrm>
            <a:custGeom>
              <a:avLst/>
              <a:gdLst>
                <a:gd name="T0" fmla="*/ 230 w 276"/>
                <a:gd name="T1" fmla="*/ 1 h 374"/>
                <a:gd name="T2" fmla="*/ 211 w 276"/>
                <a:gd name="T3" fmla="*/ 8 h 374"/>
                <a:gd name="T4" fmla="*/ 185 w 276"/>
                <a:gd name="T5" fmla="*/ 24 h 374"/>
                <a:gd name="T6" fmla="*/ 129 w 276"/>
                <a:gd name="T7" fmla="*/ 92 h 374"/>
                <a:gd name="T8" fmla="*/ 80 w 276"/>
                <a:gd name="T9" fmla="*/ 154 h 374"/>
                <a:gd name="T10" fmla="*/ 0 w 276"/>
                <a:gd name="T11" fmla="*/ 266 h 374"/>
                <a:gd name="T12" fmla="*/ 25 w 276"/>
                <a:gd name="T13" fmla="*/ 265 h 374"/>
                <a:gd name="T14" fmla="*/ 46 w 276"/>
                <a:gd name="T15" fmla="*/ 270 h 374"/>
                <a:gd name="T16" fmla="*/ 61 w 276"/>
                <a:gd name="T17" fmla="*/ 273 h 374"/>
                <a:gd name="T18" fmla="*/ 79 w 276"/>
                <a:gd name="T19" fmla="*/ 283 h 374"/>
                <a:gd name="T20" fmla="*/ 92 w 276"/>
                <a:gd name="T21" fmla="*/ 289 h 374"/>
                <a:gd name="T22" fmla="*/ 106 w 276"/>
                <a:gd name="T23" fmla="*/ 303 h 374"/>
                <a:gd name="T24" fmla="*/ 117 w 276"/>
                <a:gd name="T25" fmla="*/ 326 h 374"/>
                <a:gd name="T26" fmla="*/ 126 w 276"/>
                <a:gd name="T27" fmla="*/ 348 h 374"/>
                <a:gd name="T28" fmla="*/ 129 w 276"/>
                <a:gd name="T29" fmla="*/ 374 h 374"/>
                <a:gd name="T30" fmla="*/ 163 w 276"/>
                <a:gd name="T31" fmla="*/ 318 h 374"/>
                <a:gd name="T32" fmla="*/ 195 w 276"/>
                <a:gd name="T33" fmla="*/ 265 h 374"/>
                <a:gd name="T34" fmla="*/ 226 w 276"/>
                <a:gd name="T35" fmla="*/ 213 h 374"/>
                <a:gd name="T36" fmla="*/ 247 w 276"/>
                <a:gd name="T37" fmla="*/ 165 h 374"/>
                <a:gd name="T38" fmla="*/ 269 w 276"/>
                <a:gd name="T39" fmla="*/ 122 h 374"/>
                <a:gd name="T40" fmla="*/ 273 w 276"/>
                <a:gd name="T41" fmla="*/ 87 h 374"/>
                <a:gd name="T42" fmla="*/ 276 w 276"/>
                <a:gd name="T43" fmla="*/ 57 h 374"/>
                <a:gd name="T44" fmla="*/ 276 w 276"/>
                <a:gd name="T45" fmla="*/ 37 h 374"/>
                <a:gd name="T46" fmla="*/ 269 w 276"/>
                <a:gd name="T47" fmla="*/ 18 h 374"/>
                <a:gd name="T48" fmla="*/ 254 w 276"/>
                <a:gd name="T49" fmla="*/ 7 h 374"/>
                <a:gd name="T50" fmla="*/ 243 w 276"/>
                <a:gd name="T51" fmla="*/ 0 h 374"/>
                <a:gd name="T52" fmla="*/ 230 w 276"/>
                <a:gd name="T53" fmla="*/ 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6" h="374">
                  <a:moveTo>
                    <a:pt x="230" y="1"/>
                  </a:moveTo>
                  <a:lnTo>
                    <a:pt x="211" y="8"/>
                  </a:lnTo>
                  <a:lnTo>
                    <a:pt x="185" y="24"/>
                  </a:lnTo>
                  <a:lnTo>
                    <a:pt x="129" y="92"/>
                  </a:lnTo>
                  <a:lnTo>
                    <a:pt x="80" y="154"/>
                  </a:lnTo>
                  <a:lnTo>
                    <a:pt x="0" y="266"/>
                  </a:lnTo>
                  <a:lnTo>
                    <a:pt x="25" y="265"/>
                  </a:lnTo>
                  <a:lnTo>
                    <a:pt x="46" y="270"/>
                  </a:lnTo>
                  <a:lnTo>
                    <a:pt x="61" y="273"/>
                  </a:lnTo>
                  <a:lnTo>
                    <a:pt x="79" y="283"/>
                  </a:lnTo>
                  <a:lnTo>
                    <a:pt x="92" y="289"/>
                  </a:lnTo>
                  <a:lnTo>
                    <a:pt x="106" y="303"/>
                  </a:lnTo>
                  <a:lnTo>
                    <a:pt x="117" y="326"/>
                  </a:lnTo>
                  <a:lnTo>
                    <a:pt x="126" y="348"/>
                  </a:lnTo>
                  <a:lnTo>
                    <a:pt x="129" y="374"/>
                  </a:lnTo>
                  <a:lnTo>
                    <a:pt x="163" y="318"/>
                  </a:lnTo>
                  <a:lnTo>
                    <a:pt x="195" y="265"/>
                  </a:lnTo>
                  <a:lnTo>
                    <a:pt x="226" y="213"/>
                  </a:lnTo>
                  <a:lnTo>
                    <a:pt x="247" y="165"/>
                  </a:lnTo>
                  <a:lnTo>
                    <a:pt x="269" y="122"/>
                  </a:lnTo>
                  <a:lnTo>
                    <a:pt x="273" y="87"/>
                  </a:lnTo>
                  <a:lnTo>
                    <a:pt x="276" y="57"/>
                  </a:lnTo>
                  <a:lnTo>
                    <a:pt x="276" y="37"/>
                  </a:lnTo>
                  <a:lnTo>
                    <a:pt x="269" y="18"/>
                  </a:lnTo>
                  <a:lnTo>
                    <a:pt x="254" y="7"/>
                  </a:lnTo>
                  <a:lnTo>
                    <a:pt x="243" y="0"/>
                  </a:lnTo>
                  <a:lnTo>
                    <a:pt x="230" y="1"/>
                  </a:lnTo>
                  <a:close/>
                </a:path>
              </a:pathLst>
            </a:custGeom>
            <a:solidFill>
              <a:srgbClr val="BFBFDF"/>
            </a:solidFill>
            <a:ln w="9525">
              <a:solidFill>
                <a:srgbClr val="000000"/>
              </a:solidFill>
              <a:prstDash val="solid"/>
              <a:round/>
              <a:headEnd/>
              <a:tailEnd/>
            </a:ln>
          </p:spPr>
          <p:txBody>
            <a:bodyPr/>
            <a:lstStyle/>
            <a:p>
              <a:endParaRPr lang="en-US"/>
            </a:p>
          </p:txBody>
        </p:sp>
        <p:sp>
          <p:nvSpPr>
            <p:cNvPr id="313367" name="Rectangle 23"/>
            <p:cNvSpPr>
              <a:spLocks noChangeArrowheads="1"/>
            </p:cNvSpPr>
            <p:nvPr/>
          </p:nvSpPr>
          <p:spPr bwMode="auto">
            <a:xfrm>
              <a:off x="2849" y="3090"/>
              <a:ext cx="55" cy="1048"/>
            </a:xfrm>
            <a:prstGeom prst="rect">
              <a:avLst/>
            </a:prstGeom>
            <a:solidFill>
              <a:srgbClr val="FF7F3F"/>
            </a:solidFill>
            <a:ln w="9525">
              <a:solidFill>
                <a:srgbClr val="000000"/>
              </a:solidFill>
              <a:miter lim="800000"/>
              <a:headEnd/>
              <a:tailEnd/>
            </a:ln>
          </p:spPr>
          <p:txBody>
            <a:bodyPr/>
            <a:lstStyle/>
            <a:p>
              <a:endParaRPr lang="en-US"/>
            </a:p>
          </p:txBody>
        </p:sp>
        <p:sp>
          <p:nvSpPr>
            <p:cNvPr id="313368" name="Freeform 24"/>
            <p:cNvSpPr>
              <a:spLocks/>
            </p:cNvSpPr>
            <p:nvPr/>
          </p:nvSpPr>
          <p:spPr bwMode="auto">
            <a:xfrm>
              <a:off x="2850" y="2990"/>
              <a:ext cx="56" cy="120"/>
            </a:xfrm>
            <a:custGeom>
              <a:avLst/>
              <a:gdLst>
                <a:gd name="T0" fmla="*/ 0 w 113"/>
                <a:gd name="T1" fmla="*/ 202 h 241"/>
                <a:gd name="T2" fmla="*/ 11 w 113"/>
                <a:gd name="T3" fmla="*/ 229 h 241"/>
                <a:gd name="T4" fmla="*/ 25 w 113"/>
                <a:gd name="T5" fmla="*/ 205 h 241"/>
                <a:gd name="T6" fmla="*/ 44 w 113"/>
                <a:gd name="T7" fmla="*/ 241 h 241"/>
                <a:gd name="T8" fmla="*/ 59 w 113"/>
                <a:gd name="T9" fmla="*/ 209 h 241"/>
                <a:gd name="T10" fmla="*/ 75 w 113"/>
                <a:gd name="T11" fmla="*/ 239 h 241"/>
                <a:gd name="T12" fmla="*/ 85 w 113"/>
                <a:gd name="T13" fmla="*/ 198 h 241"/>
                <a:gd name="T14" fmla="*/ 99 w 113"/>
                <a:gd name="T15" fmla="*/ 231 h 241"/>
                <a:gd name="T16" fmla="*/ 113 w 113"/>
                <a:gd name="T17" fmla="*/ 200 h 241"/>
                <a:gd name="T18" fmla="*/ 49 w 113"/>
                <a:gd name="T19" fmla="*/ 0 h 241"/>
                <a:gd name="T20" fmla="*/ 0 w 113"/>
                <a:gd name="T21" fmla="*/ 202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241">
                  <a:moveTo>
                    <a:pt x="0" y="202"/>
                  </a:moveTo>
                  <a:lnTo>
                    <a:pt x="11" y="229"/>
                  </a:lnTo>
                  <a:lnTo>
                    <a:pt x="25" y="205"/>
                  </a:lnTo>
                  <a:lnTo>
                    <a:pt x="44" y="241"/>
                  </a:lnTo>
                  <a:lnTo>
                    <a:pt x="59" y="209"/>
                  </a:lnTo>
                  <a:lnTo>
                    <a:pt x="75" y="239"/>
                  </a:lnTo>
                  <a:lnTo>
                    <a:pt x="85" y="198"/>
                  </a:lnTo>
                  <a:lnTo>
                    <a:pt x="99" y="231"/>
                  </a:lnTo>
                  <a:lnTo>
                    <a:pt x="113" y="200"/>
                  </a:lnTo>
                  <a:lnTo>
                    <a:pt x="49" y="0"/>
                  </a:lnTo>
                  <a:lnTo>
                    <a:pt x="0" y="202"/>
                  </a:lnTo>
                  <a:close/>
                </a:path>
              </a:pathLst>
            </a:custGeom>
            <a:solidFill>
              <a:srgbClr val="FFBF5F"/>
            </a:solidFill>
            <a:ln w="9525">
              <a:solidFill>
                <a:srgbClr val="000000"/>
              </a:solidFill>
              <a:prstDash val="solid"/>
              <a:round/>
              <a:headEnd/>
              <a:tailEnd/>
            </a:ln>
          </p:spPr>
          <p:txBody>
            <a:bodyPr/>
            <a:lstStyle/>
            <a:p>
              <a:endParaRPr lang="en-US"/>
            </a:p>
          </p:txBody>
        </p:sp>
        <p:sp>
          <p:nvSpPr>
            <p:cNvPr id="313369" name="Freeform 25"/>
            <p:cNvSpPr>
              <a:spLocks/>
            </p:cNvSpPr>
            <p:nvPr/>
          </p:nvSpPr>
          <p:spPr bwMode="auto">
            <a:xfrm>
              <a:off x="2866" y="2990"/>
              <a:ext cx="18" cy="39"/>
            </a:xfrm>
            <a:custGeom>
              <a:avLst/>
              <a:gdLst>
                <a:gd name="T0" fmla="*/ 14 w 36"/>
                <a:gd name="T1" fmla="*/ 0 h 80"/>
                <a:gd name="T2" fmla="*/ 0 w 36"/>
                <a:gd name="T3" fmla="*/ 64 h 80"/>
                <a:gd name="T4" fmla="*/ 4 w 36"/>
                <a:gd name="T5" fmla="*/ 74 h 80"/>
                <a:gd name="T6" fmla="*/ 14 w 36"/>
                <a:gd name="T7" fmla="*/ 80 h 80"/>
                <a:gd name="T8" fmla="*/ 24 w 36"/>
                <a:gd name="T9" fmla="*/ 78 h 80"/>
                <a:gd name="T10" fmla="*/ 33 w 36"/>
                <a:gd name="T11" fmla="*/ 75 h 80"/>
                <a:gd name="T12" fmla="*/ 36 w 36"/>
                <a:gd name="T13" fmla="*/ 68 h 80"/>
                <a:gd name="T14" fmla="*/ 14 w 36"/>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80">
                  <a:moveTo>
                    <a:pt x="14" y="0"/>
                  </a:moveTo>
                  <a:lnTo>
                    <a:pt x="0" y="64"/>
                  </a:lnTo>
                  <a:lnTo>
                    <a:pt x="4" y="74"/>
                  </a:lnTo>
                  <a:lnTo>
                    <a:pt x="14" y="80"/>
                  </a:lnTo>
                  <a:lnTo>
                    <a:pt x="24" y="78"/>
                  </a:lnTo>
                  <a:lnTo>
                    <a:pt x="33" y="75"/>
                  </a:lnTo>
                  <a:lnTo>
                    <a:pt x="36" y="68"/>
                  </a:lnTo>
                  <a:lnTo>
                    <a:pt x="14" y="0"/>
                  </a:lnTo>
                  <a:close/>
                </a:path>
              </a:pathLst>
            </a:custGeom>
            <a:solidFill>
              <a:srgbClr val="000000"/>
            </a:solidFill>
            <a:ln w="9525">
              <a:solidFill>
                <a:srgbClr val="000000"/>
              </a:solidFill>
              <a:prstDash val="solid"/>
              <a:round/>
              <a:headEnd/>
              <a:tailEnd/>
            </a:ln>
          </p:spPr>
          <p:txBody>
            <a:bodyPr/>
            <a:lstStyle/>
            <a:p>
              <a:endParaRPr lang="en-US"/>
            </a:p>
          </p:txBody>
        </p:sp>
        <p:sp>
          <p:nvSpPr>
            <p:cNvPr id="313370" name="Freeform 26"/>
            <p:cNvSpPr>
              <a:spLocks/>
            </p:cNvSpPr>
            <p:nvPr/>
          </p:nvSpPr>
          <p:spPr bwMode="auto">
            <a:xfrm>
              <a:off x="2850" y="4114"/>
              <a:ext cx="56" cy="61"/>
            </a:xfrm>
            <a:custGeom>
              <a:avLst/>
              <a:gdLst>
                <a:gd name="T0" fmla="*/ 0 w 113"/>
                <a:gd name="T1" fmla="*/ 7 h 123"/>
                <a:gd name="T2" fmla="*/ 17 w 113"/>
                <a:gd name="T3" fmla="*/ 18 h 123"/>
                <a:gd name="T4" fmla="*/ 36 w 113"/>
                <a:gd name="T5" fmla="*/ 22 h 123"/>
                <a:gd name="T6" fmla="*/ 49 w 113"/>
                <a:gd name="T7" fmla="*/ 25 h 123"/>
                <a:gd name="T8" fmla="*/ 63 w 113"/>
                <a:gd name="T9" fmla="*/ 25 h 123"/>
                <a:gd name="T10" fmla="*/ 79 w 113"/>
                <a:gd name="T11" fmla="*/ 22 h 123"/>
                <a:gd name="T12" fmla="*/ 93 w 113"/>
                <a:gd name="T13" fmla="*/ 16 h 123"/>
                <a:gd name="T14" fmla="*/ 104 w 113"/>
                <a:gd name="T15" fmla="*/ 12 h 123"/>
                <a:gd name="T16" fmla="*/ 113 w 113"/>
                <a:gd name="T17" fmla="*/ 0 h 123"/>
                <a:gd name="T18" fmla="*/ 113 w 113"/>
                <a:gd name="T19" fmla="*/ 98 h 123"/>
                <a:gd name="T20" fmla="*/ 107 w 113"/>
                <a:gd name="T21" fmla="*/ 107 h 123"/>
                <a:gd name="T22" fmla="*/ 90 w 113"/>
                <a:gd name="T23" fmla="*/ 117 h 123"/>
                <a:gd name="T24" fmla="*/ 69 w 113"/>
                <a:gd name="T25" fmla="*/ 121 h 123"/>
                <a:gd name="T26" fmla="*/ 46 w 113"/>
                <a:gd name="T27" fmla="*/ 123 h 123"/>
                <a:gd name="T28" fmla="*/ 25 w 113"/>
                <a:gd name="T29" fmla="*/ 120 h 123"/>
                <a:gd name="T30" fmla="*/ 17 w 113"/>
                <a:gd name="T31" fmla="*/ 115 h 123"/>
                <a:gd name="T32" fmla="*/ 7 w 113"/>
                <a:gd name="T33" fmla="*/ 108 h 123"/>
                <a:gd name="T34" fmla="*/ 1 w 113"/>
                <a:gd name="T35" fmla="*/ 100 h 123"/>
                <a:gd name="T36" fmla="*/ 0 w 113"/>
                <a:gd name="T37" fmla="*/ 91 h 123"/>
                <a:gd name="T38" fmla="*/ 0 w 113"/>
                <a:gd name="T39" fmla="*/ 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23">
                  <a:moveTo>
                    <a:pt x="0" y="7"/>
                  </a:moveTo>
                  <a:lnTo>
                    <a:pt x="17" y="18"/>
                  </a:lnTo>
                  <a:lnTo>
                    <a:pt x="36" y="22"/>
                  </a:lnTo>
                  <a:lnTo>
                    <a:pt x="49" y="25"/>
                  </a:lnTo>
                  <a:lnTo>
                    <a:pt x="63" y="25"/>
                  </a:lnTo>
                  <a:lnTo>
                    <a:pt x="79" y="22"/>
                  </a:lnTo>
                  <a:lnTo>
                    <a:pt x="93" y="16"/>
                  </a:lnTo>
                  <a:lnTo>
                    <a:pt x="104" y="12"/>
                  </a:lnTo>
                  <a:lnTo>
                    <a:pt x="113" y="0"/>
                  </a:lnTo>
                  <a:lnTo>
                    <a:pt x="113" y="98"/>
                  </a:lnTo>
                  <a:lnTo>
                    <a:pt x="107" y="107"/>
                  </a:lnTo>
                  <a:lnTo>
                    <a:pt x="90" y="117"/>
                  </a:lnTo>
                  <a:lnTo>
                    <a:pt x="69" y="121"/>
                  </a:lnTo>
                  <a:lnTo>
                    <a:pt x="46" y="123"/>
                  </a:lnTo>
                  <a:lnTo>
                    <a:pt x="25" y="120"/>
                  </a:lnTo>
                  <a:lnTo>
                    <a:pt x="17" y="115"/>
                  </a:lnTo>
                  <a:lnTo>
                    <a:pt x="7" y="108"/>
                  </a:lnTo>
                  <a:lnTo>
                    <a:pt x="1" y="100"/>
                  </a:lnTo>
                  <a:lnTo>
                    <a:pt x="0" y="91"/>
                  </a:lnTo>
                  <a:lnTo>
                    <a:pt x="0" y="7"/>
                  </a:lnTo>
                  <a:close/>
                </a:path>
              </a:pathLst>
            </a:custGeom>
            <a:solidFill>
              <a:srgbClr val="FF7F9F"/>
            </a:solidFill>
            <a:ln w="9525">
              <a:solidFill>
                <a:srgbClr val="000000"/>
              </a:solidFill>
              <a:prstDash val="solid"/>
              <a:round/>
              <a:headEnd/>
              <a:tailEnd/>
            </a:ln>
          </p:spPr>
          <p:txBody>
            <a:bodyPr/>
            <a:lstStyle/>
            <a:p>
              <a:endParaRPr lang="en-US"/>
            </a:p>
          </p:txBody>
        </p:sp>
        <p:sp>
          <p:nvSpPr>
            <p:cNvPr id="313371" name="Freeform 27"/>
            <p:cNvSpPr>
              <a:spLocks/>
            </p:cNvSpPr>
            <p:nvPr/>
          </p:nvSpPr>
          <p:spPr bwMode="auto">
            <a:xfrm>
              <a:off x="2850" y="4064"/>
              <a:ext cx="56" cy="62"/>
            </a:xfrm>
            <a:custGeom>
              <a:avLst/>
              <a:gdLst>
                <a:gd name="T0" fmla="*/ 0 w 113"/>
                <a:gd name="T1" fmla="*/ 7 h 124"/>
                <a:gd name="T2" fmla="*/ 17 w 113"/>
                <a:gd name="T3" fmla="*/ 16 h 124"/>
                <a:gd name="T4" fmla="*/ 36 w 113"/>
                <a:gd name="T5" fmla="*/ 20 h 124"/>
                <a:gd name="T6" fmla="*/ 49 w 113"/>
                <a:gd name="T7" fmla="*/ 23 h 124"/>
                <a:gd name="T8" fmla="*/ 63 w 113"/>
                <a:gd name="T9" fmla="*/ 23 h 124"/>
                <a:gd name="T10" fmla="*/ 79 w 113"/>
                <a:gd name="T11" fmla="*/ 20 h 124"/>
                <a:gd name="T12" fmla="*/ 93 w 113"/>
                <a:gd name="T13" fmla="*/ 14 h 124"/>
                <a:gd name="T14" fmla="*/ 104 w 113"/>
                <a:gd name="T15" fmla="*/ 11 h 124"/>
                <a:gd name="T16" fmla="*/ 113 w 113"/>
                <a:gd name="T17" fmla="*/ 0 h 124"/>
                <a:gd name="T18" fmla="*/ 113 w 113"/>
                <a:gd name="T19" fmla="*/ 98 h 124"/>
                <a:gd name="T20" fmla="*/ 107 w 113"/>
                <a:gd name="T21" fmla="*/ 106 h 124"/>
                <a:gd name="T22" fmla="*/ 90 w 113"/>
                <a:gd name="T23" fmla="*/ 117 h 124"/>
                <a:gd name="T24" fmla="*/ 69 w 113"/>
                <a:gd name="T25" fmla="*/ 121 h 124"/>
                <a:gd name="T26" fmla="*/ 46 w 113"/>
                <a:gd name="T27" fmla="*/ 124 h 124"/>
                <a:gd name="T28" fmla="*/ 25 w 113"/>
                <a:gd name="T29" fmla="*/ 119 h 124"/>
                <a:gd name="T30" fmla="*/ 17 w 113"/>
                <a:gd name="T31" fmla="*/ 115 h 124"/>
                <a:gd name="T32" fmla="*/ 7 w 113"/>
                <a:gd name="T33" fmla="*/ 108 h 124"/>
                <a:gd name="T34" fmla="*/ 1 w 113"/>
                <a:gd name="T35" fmla="*/ 99 h 124"/>
                <a:gd name="T36" fmla="*/ 0 w 113"/>
                <a:gd name="T37" fmla="*/ 91 h 124"/>
                <a:gd name="T38" fmla="*/ 0 w 113"/>
                <a:gd name="T39" fmla="*/ 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24">
                  <a:moveTo>
                    <a:pt x="0" y="7"/>
                  </a:moveTo>
                  <a:lnTo>
                    <a:pt x="17" y="16"/>
                  </a:lnTo>
                  <a:lnTo>
                    <a:pt x="36" y="20"/>
                  </a:lnTo>
                  <a:lnTo>
                    <a:pt x="49" y="23"/>
                  </a:lnTo>
                  <a:lnTo>
                    <a:pt x="63" y="23"/>
                  </a:lnTo>
                  <a:lnTo>
                    <a:pt x="79" y="20"/>
                  </a:lnTo>
                  <a:lnTo>
                    <a:pt x="93" y="14"/>
                  </a:lnTo>
                  <a:lnTo>
                    <a:pt x="104" y="11"/>
                  </a:lnTo>
                  <a:lnTo>
                    <a:pt x="113" y="0"/>
                  </a:lnTo>
                  <a:lnTo>
                    <a:pt x="113" y="98"/>
                  </a:lnTo>
                  <a:lnTo>
                    <a:pt x="107" y="106"/>
                  </a:lnTo>
                  <a:lnTo>
                    <a:pt x="90" y="117"/>
                  </a:lnTo>
                  <a:lnTo>
                    <a:pt x="69" y="121"/>
                  </a:lnTo>
                  <a:lnTo>
                    <a:pt x="46" y="124"/>
                  </a:lnTo>
                  <a:lnTo>
                    <a:pt x="25" y="119"/>
                  </a:lnTo>
                  <a:lnTo>
                    <a:pt x="17" y="115"/>
                  </a:lnTo>
                  <a:lnTo>
                    <a:pt x="7" y="108"/>
                  </a:lnTo>
                  <a:lnTo>
                    <a:pt x="1" y="99"/>
                  </a:lnTo>
                  <a:lnTo>
                    <a:pt x="0" y="91"/>
                  </a:lnTo>
                  <a:lnTo>
                    <a:pt x="0" y="7"/>
                  </a:lnTo>
                  <a:close/>
                </a:path>
              </a:pathLst>
            </a:custGeom>
            <a:solidFill>
              <a:srgbClr val="5F5F7F"/>
            </a:solidFill>
            <a:ln w="9525">
              <a:solidFill>
                <a:srgbClr val="000000"/>
              </a:solidFill>
              <a:prstDash val="solid"/>
              <a:round/>
              <a:headEnd/>
              <a:tailEnd/>
            </a:ln>
          </p:spPr>
          <p:txBody>
            <a:bodyPr/>
            <a:lstStyle/>
            <a:p>
              <a:endParaRPr lang="en-US"/>
            </a:p>
          </p:txBody>
        </p:sp>
        <p:sp>
          <p:nvSpPr>
            <p:cNvPr id="313372" name="Freeform 28"/>
            <p:cNvSpPr>
              <a:spLocks/>
            </p:cNvSpPr>
            <p:nvPr/>
          </p:nvSpPr>
          <p:spPr bwMode="auto">
            <a:xfrm>
              <a:off x="2421" y="3315"/>
              <a:ext cx="489" cy="804"/>
            </a:xfrm>
            <a:custGeom>
              <a:avLst/>
              <a:gdLst>
                <a:gd name="T0" fmla="*/ 120 w 978"/>
                <a:gd name="T1" fmla="*/ 0 h 1608"/>
                <a:gd name="T2" fmla="*/ 978 w 978"/>
                <a:gd name="T3" fmla="*/ 1578 h 1608"/>
                <a:gd name="T4" fmla="*/ 880 w 978"/>
                <a:gd name="T5" fmla="*/ 1608 h 1608"/>
                <a:gd name="T6" fmla="*/ 0 w 978"/>
                <a:gd name="T7" fmla="*/ 27 h 1608"/>
                <a:gd name="T8" fmla="*/ 120 w 978"/>
                <a:gd name="T9" fmla="*/ 0 h 1608"/>
              </a:gdLst>
              <a:ahLst/>
              <a:cxnLst>
                <a:cxn ang="0">
                  <a:pos x="T0" y="T1"/>
                </a:cxn>
                <a:cxn ang="0">
                  <a:pos x="T2" y="T3"/>
                </a:cxn>
                <a:cxn ang="0">
                  <a:pos x="T4" y="T5"/>
                </a:cxn>
                <a:cxn ang="0">
                  <a:pos x="T6" y="T7"/>
                </a:cxn>
                <a:cxn ang="0">
                  <a:pos x="T8" y="T9"/>
                </a:cxn>
              </a:cxnLst>
              <a:rect l="0" t="0" r="r" b="b"/>
              <a:pathLst>
                <a:path w="978" h="1608">
                  <a:moveTo>
                    <a:pt x="120" y="0"/>
                  </a:moveTo>
                  <a:lnTo>
                    <a:pt x="978" y="1578"/>
                  </a:lnTo>
                  <a:lnTo>
                    <a:pt x="880" y="1608"/>
                  </a:lnTo>
                  <a:lnTo>
                    <a:pt x="0" y="27"/>
                  </a:lnTo>
                  <a:lnTo>
                    <a:pt x="120" y="0"/>
                  </a:lnTo>
                  <a:close/>
                </a:path>
              </a:pathLst>
            </a:custGeom>
            <a:solidFill>
              <a:srgbClr val="FFFF00"/>
            </a:solidFill>
            <a:ln w="6350">
              <a:solidFill>
                <a:srgbClr val="000000"/>
              </a:solidFill>
              <a:prstDash val="solid"/>
              <a:round/>
              <a:headEnd/>
              <a:tailEnd/>
            </a:ln>
          </p:spPr>
          <p:txBody>
            <a:bodyPr/>
            <a:lstStyle/>
            <a:p>
              <a:endParaRPr lang="en-US"/>
            </a:p>
          </p:txBody>
        </p:sp>
        <p:sp>
          <p:nvSpPr>
            <p:cNvPr id="313373" name="Freeform 29"/>
            <p:cNvSpPr>
              <a:spLocks/>
            </p:cNvSpPr>
            <p:nvPr/>
          </p:nvSpPr>
          <p:spPr bwMode="auto">
            <a:xfrm>
              <a:off x="2861" y="4105"/>
              <a:ext cx="49" cy="19"/>
            </a:xfrm>
            <a:custGeom>
              <a:avLst/>
              <a:gdLst>
                <a:gd name="T0" fmla="*/ 98 w 98"/>
                <a:gd name="T1" fmla="*/ 0 h 38"/>
                <a:gd name="T2" fmla="*/ 0 w 98"/>
                <a:gd name="T3" fmla="*/ 28 h 38"/>
                <a:gd name="T4" fmla="*/ 6 w 98"/>
                <a:gd name="T5" fmla="*/ 33 h 38"/>
                <a:gd name="T6" fmla="*/ 17 w 98"/>
                <a:gd name="T7" fmla="*/ 36 h 38"/>
                <a:gd name="T8" fmla="*/ 30 w 98"/>
                <a:gd name="T9" fmla="*/ 37 h 38"/>
                <a:gd name="T10" fmla="*/ 44 w 98"/>
                <a:gd name="T11" fmla="*/ 38 h 38"/>
                <a:gd name="T12" fmla="*/ 57 w 98"/>
                <a:gd name="T13" fmla="*/ 38 h 38"/>
                <a:gd name="T14" fmla="*/ 70 w 98"/>
                <a:gd name="T15" fmla="*/ 36 h 38"/>
                <a:gd name="T16" fmla="*/ 80 w 98"/>
                <a:gd name="T17" fmla="*/ 31 h 38"/>
                <a:gd name="T18" fmla="*/ 89 w 98"/>
                <a:gd name="T19" fmla="*/ 27 h 38"/>
                <a:gd name="T20" fmla="*/ 95 w 98"/>
                <a:gd name="T21" fmla="*/ 18 h 38"/>
                <a:gd name="T22" fmla="*/ 98 w 98"/>
                <a:gd name="T23" fmla="*/ 11 h 38"/>
                <a:gd name="T24" fmla="*/ 98 w 98"/>
                <a:gd name="T2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38">
                  <a:moveTo>
                    <a:pt x="98" y="0"/>
                  </a:moveTo>
                  <a:lnTo>
                    <a:pt x="0" y="28"/>
                  </a:lnTo>
                  <a:lnTo>
                    <a:pt x="6" y="33"/>
                  </a:lnTo>
                  <a:lnTo>
                    <a:pt x="17" y="36"/>
                  </a:lnTo>
                  <a:lnTo>
                    <a:pt x="30" y="37"/>
                  </a:lnTo>
                  <a:lnTo>
                    <a:pt x="44" y="38"/>
                  </a:lnTo>
                  <a:lnTo>
                    <a:pt x="57" y="38"/>
                  </a:lnTo>
                  <a:lnTo>
                    <a:pt x="70" y="36"/>
                  </a:lnTo>
                  <a:lnTo>
                    <a:pt x="80" y="31"/>
                  </a:lnTo>
                  <a:lnTo>
                    <a:pt x="89" y="27"/>
                  </a:lnTo>
                  <a:lnTo>
                    <a:pt x="95" y="18"/>
                  </a:lnTo>
                  <a:lnTo>
                    <a:pt x="98" y="11"/>
                  </a:lnTo>
                  <a:lnTo>
                    <a:pt x="98" y="0"/>
                  </a:lnTo>
                  <a:close/>
                </a:path>
              </a:pathLst>
            </a:custGeom>
            <a:solidFill>
              <a:srgbClr val="FF0000"/>
            </a:solidFill>
            <a:ln w="6350">
              <a:solidFill>
                <a:srgbClr val="000000"/>
              </a:solidFill>
              <a:prstDash val="solid"/>
              <a:round/>
              <a:headEnd/>
              <a:tailEnd/>
            </a:ln>
          </p:spPr>
          <p:txBody>
            <a:bodyPr/>
            <a:lstStyle/>
            <a:p>
              <a:endParaRPr lang="en-US"/>
            </a:p>
          </p:txBody>
        </p:sp>
        <p:sp>
          <p:nvSpPr>
            <p:cNvPr id="313374" name="Freeform 30"/>
            <p:cNvSpPr>
              <a:spLocks/>
            </p:cNvSpPr>
            <p:nvPr/>
          </p:nvSpPr>
          <p:spPr bwMode="auto">
            <a:xfrm>
              <a:off x="2837" y="4062"/>
              <a:ext cx="73" cy="62"/>
            </a:xfrm>
            <a:custGeom>
              <a:avLst/>
              <a:gdLst>
                <a:gd name="T0" fmla="*/ 101 w 146"/>
                <a:gd name="T1" fmla="*/ 0 h 125"/>
                <a:gd name="T2" fmla="*/ 146 w 146"/>
                <a:gd name="T3" fmla="*/ 87 h 125"/>
                <a:gd name="T4" fmla="*/ 146 w 146"/>
                <a:gd name="T5" fmla="*/ 92 h 125"/>
                <a:gd name="T6" fmla="*/ 146 w 146"/>
                <a:gd name="T7" fmla="*/ 102 h 125"/>
                <a:gd name="T8" fmla="*/ 142 w 146"/>
                <a:gd name="T9" fmla="*/ 108 h 125"/>
                <a:gd name="T10" fmla="*/ 137 w 146"/>
                <a:gd name="T11" fmla="*/ 114 h 125"/>
                <a:gd name="T12" fmla="*/ 130 w 146"/>
                <a:gd name="T13" fmla="*/ 117 h 125"/>
                <a:gd name="T14" fmla="*/ 119 w 146"/>
                <a:gd name="T15" fmla="*/ 123 h 125"/>
                <a:gd name="T16" fmla="*/ 109 w 146"/>
                <a:gd name="T17" fmla="*/ 124 h 125"/>
                <a:gd name="T18" fmla="*/ 95 w 146"/>
                <a:gd name="T19" fmla="*/ 125 h 125"/>
                <a:gd name="T20" fmla="*/ 85 w 146"/>
                <a:gd name="T21" fmla="*/ 124 h 125"/>
                <a:gd name="T22" fmla="*/ 74 w 146"/>
                <a:gd name="T23" fmla="*/ 123 h 125"/>
                <a:gd name="T24" fmla="*/ 60 w 146"/>
                <a:gd name="T25" fmla="*/ 120 h 125"/>
                <a:gd name="T26" fmla="*/ 51 w 146"/>
                <a:gd name="T27" fmla="*/ 117 h 125"/>
                <a:gd name="T28" fmla="*/ 48 w 146"/>
                <a:gd name="T29" fmla="*/ 114 h 125"/>
                <a:gd name="T30" fmla="*/ 0 w 146"/>
                <a:gd name="T31" fmla="*/ 29 h 125"/>
                <a:gd name="T32" fmla="*/ 12 w 146"/>
                <a:gd name="T33" fmla="*/ 33 h 125"/>
                <a:gd name="T34" fmla="*/ 21 w 146"/>
                <a:gd name="T35" fmla="*/ 38 h 125"/>
                <a:gd name="T36" fmla="*/ 38 w 146"/>
                <a:gd name="T37" fmla="*/ 38 h 125"/>
                <a:gd name="T38" fmla="*/ 51 w 146"/>
                <a:gd name="T39" fmla="*/ 38 h 125"/>
                <a:gd name="T40" fmla="*/ 65 w 146"/>
                <a:gd name="T41" fmla="*/ 38 h 125"/>
                <a:gd name="T42" fmla="*/ 75 w 146"/>
                <a:gd name="T43" fmla="*/ 33 h 125"/>
                <a:gd name="T44" fmla="*/ 84 w 146"/>
                <a:gd name="T45" fmla="*/ 29 h 125"/>
                <a:gd name="T46" fmla="*/ 92 w 146"/>
                <a:gd name="T47" fmla="*/ 25 h 125"/>
                <a:gd name="T48" fmla="*/ 95 w 146"/>
                <a:gd name="T49" fmla="*/ 19 h 125"/>
                <a:gd name="T50" fmla="*/ 98 w 146"/>
                <a:gd name="T51" fmla="*/ 15 h 125"/>
                <a:gd name="T52" fmla="*/ 101 w 146"/>
                <a:gd name="T53" fmla="*/ 9 h 125"/>
                <a:gd name="T54" fmla="*/ 101 w 146"/>
                <a:gd name="T55"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6" h="125">
                  <a:moveTo>
                    <a:pt x="101" y="0"/>
                  </a:moveTo>
                  <a:lnTo>
                    <a:pt x="146" y="87"/>
                  </a:lnTo>
                  <a:lnTo>
                    <a:pt x="146" y="92"/>
                  </a:lnTo>
                  <a:lnTo>
                    <a:pt x="146" y="102"/>
                  </a:lnTo>
                  <a:lnTo>
                    <a:pt x="142" y="108"/>
                  </a:lnTo>
                  <a:lnTo>
                    <a:pt x="137" y="114"/>
                  </a:lnTo>
                  <a:lnTo>
                    <a:pt x="130" y="117"/>
                  </a:lnTo>
                  <a:lnTo>
                    <a:pt x="119" y="123"/>
                  </a:lnTo>
                  <a:lnTo>
                    <a:pt x="109" y="124"/>
                  </a:lnTo>
                  <a:lnTo>
                    <a:pt x="95" y="125"/>
                  </a:lnTo>
                  <a:lnTo>
                    <a:pt x="85" y="124"/>
                  </a:lnTo>
                  <a:lnTo>
                    <a:pt x="74" y="123"/>
                  </a:lnTo>
                  <a:lnTo>
                    <a:pt x="60" y="120"/>
                  </a:lnTo>
                  <a:lnTo>
                    <a:pt x="51" y="117"/>
                  </a:lnTo>
                  <a:lnTo>
                    <a:pt x="48" y="114"/>
                  </a:lnTo>
                  <a:lnTo>
                    <a:pt x="0" y="29"/>
                  </a:lnTo>
                  <a:lnTo>
                    <a:pt x="12" y="33"/>
                  </a:lnTo>
                  <a:lnTo>
                    <a:pt x="21" y="38"/>
                  </a:lnTo>
                  <a:lnTo>
                    <a:pt x="38" y="38"/>
                  </a:lnTo>
                  <a:lnTo>
                    <a:pt x="51" y="38"/>
                  </a:lnTo>
                  <a:lnTo>
                    <a:pt x="65" y="38"/>
                  </a:lnTo>
                  <a:lnTo>
                    <a:pt x="75" y="33"/>
                  </a:lnTo>
                  <a:lnTo>
                    <a:pt x="84" y="29"/>
                  </a:lnTo>
                  <a:lnTo>
                    <a:pt x="92" y="25"/>
                  </a:lnTo>
                  <a:lnTo>
                    <a:pt x="95" y="19"/>
                  </a:lnTo>
                  <a:lnTo>
                    <a:pt x="98" y="15"/>
                  </a:lnTo>
                  <a:lnTo>
                    <a:pt x="101" y="9"/>
                  </a:lnTo>
                  <a:lnTo>
                    <a:pt x="101" y="0"/>
                  </a:lnTo>
                  <a:close/>
                </a:path>
              </a:pathLst>
            </a:custGeom>
            <a:solidFill>
              <a:srgbClr val="FF7F9F"/>
            </a:solidFill>
            <a:ln w="6350">
              <a:solidFill>
                <a:srgbClr val="000000"/>
              </a:solidFill>
              <a:prstDash val="solid"/>
              <a:round/>
              <a:headEnd/>
              <a:tailEnd/>
            </a:ln>
          </p:spPr>
          <p:txBody>
            <a:bodyPr/>
            <a:lstStyle/>
            <a:p>
              <a:endParaRPr lang="en-US"/>
            </a:p>
          </p:txBody>
        </p:sp>
        <p:sp>
          <p:nvSpPr>
            <p:cNvPr id="313375" name="Freeform 31"/>
            <p:cNvSpPr>
              <a:spLocks/>
            </p:cNvSpPr>
            <p:nvPr/>
          </p:nvSpPr>
          <p:spPr bwMode="auto">
            <a:xfrm>
              <a:off x="2813" y="4018"/>
              <a:ext cx="73" cy="62"/>
            </a:xfrm>
            <a:custGeom>
              <a:avLst/>
              <a:gdLst>
                <a:gd name="T0" fmla="*/ 99 w 146"/>
                <a:gd name="T1" fmla="*/ 0 h 124"/>
                <a:gd name="T2" fmla="*/ 143 w 146"/>
                <a:gd name="T3" fmla="*/ 86 h 124"/>
                <a:gd name="T4" fmla="*/ 146 w 146"/>
                <a:gd name="T5" fmla="*/ 93 h 124"/>
                <a:gd name="T6" fmla="*/ 143 w 146"/>
                <a:gd name="T7" fmla="*/ 102 h 124"/>
                <a:gd name="T8" fmla="*/ 140 w 146"/>
                <a:gd name="T9" fmla="*/ 106 h 124"/>
                <a:gd name="T10" fmla="*/ 135 w 146"/>
                <a:gd name="T11" fmla="*/ 113 h 124"/>
                <a:gd name="T12" fmla="*/ 129 w 146"/>
                <a:gd name="T13" fmla="*/ 118 h 124"/>
                <a:gd name="T14" fmla="*/ 120 w 146"/>
                <a:gd name="T15" fmla="*/ 121 h 124"/>
                <a:gd name="T16" fmla="*/ 108 w 146"/>
                <a:gd name="T17" fmla="*/ 124 h 124"/>
                <a:gd name="T18" fmla="*/ 95 w 146"/>
                <a:gd name="T19" fmla="*/ 124 h 124"/>
                <a:gd name="T20" fmla="*/ 85 w 146"/>
                <a:gd name="T21" fmla="*/ 124 h 124"/>
                <a:gd name="T22" fmla="*/ 69 w 146"/>
                <a:gd name="T23" fmla="*/ 122 h 124"/>
                <a:gd name="T24" fmla="*/ 60 w 146"/>
                <a:gd name="T25" fmla="*/ 119 h 124"/>
                <a:gd name="T26" fmla="*/ 50 w 146"/>
                <a:gd name="T27" fmla="*/ 115 h 124"/>
                <a:gd name="T28" fmla="*/ 47 w 146"/>
                <a:gd name="T29" fmla="*/ 113 h 124"/>
                <a:gd name="T30" fmla="*/ 0 w 146"/>
                <a:gd name="T31" fmla="*/ 30 h 124"/>
                <a:gd name="T32" fmla="*/ 9 w 146"/>
                <a:gd name="T33" fmla="*/ 36 h 124"/>
                <a:gd name="T34" fmla="*/ 21 w 146"/>
                <a:gd name="T35" fmla="*/ 39 h 124"/>
                <a:gd name="T36" fmla="*/ 38 w 146"/>
                <a:gd name="T37" fmla="*/ 39 h 124"/>
                <a:gd name="T38" fmla="*/ 50 w 146"/>
                <a:gd name="T39" fmla="*/ 39 h 124"/>
                <a:gd name="T40" fmla="*/ 61 w 146"/>
                <a:gd name="T41" fmla="*/ 39 h 124"/>
                <a:gd name="T42" fmla="*/ 74 w 146"/>
                <a:gd name="T43" fmla="*/ 34 h 124"/>
                <a:gd name="T44" fmla="*/ 82 w 146"/>
                <a:gd name="T45" fmla="*/ 30 h 124"/>
                <a:gd name="T46" fmla="*/ 89 w 146"/>
                <a:gd name="T47" fmla="*/ 26 h 124"/>
                <a:gd name="T48" fmla="*/ 95 w 146"/>
                <a:gd name="T49" fmla="*/ 21 h 124"/>
                <a:gd name="T50" fmla="*/ 99 w 146"/>
                <a:gd name="T51" fmla="*/ 16 h 124"/>
                <a:gd name="T52" fmla="*/ 99 w 146"/>
                <a:gd name="T53" fmla="*/ 10 h 124"/>
                <a:gd name="T54" fmla="*/ 99 w 146"/>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6" h="124">
                  <a:moveTo>
                    <a:pt x="99" y="0"/>
                  </a:moveTo>
                  <a:lnTo>
                    <a:pt x="143" y="86"/>
                  </a:lnTo>
                  <a:lnTo>
                    <a:pt x="146" y="93"/>
                  </a:lnTo>
                  <a:lnTo>
                    <a:pt x="143" y="102"/>
                  </a:lnTo>
                  <a:lnTo>
                    <a:pt x="140" y="106"/>
                  </a:lnTo>
                  <a:lnTo>
                    <a:pt x="135" y="113"/>
                  </a:lnTo>
                  <a:lnTo>
                    <a:pt x="129" y="118"/>
                  </a:lnTo>
                  <a:lnTo>
                    <a:pt x="120" y="121"/>
                  </a:lnTo>
                  <a:lnTo>
                    <a:pt x="108" y="124"/>
                  </a:lnTo>
                  <a:lnTo>
                    <a:pt x="95" y="124"/>
                  </a:lnTo>
                  <a:lnTo>
                    <a:pt x="85" y="124"/>
                  </a:lnTo>
                  <a:lnTo>
                    <a:pt x="69" y="122"/>
                  </a:lnTo>
                  <a:lnTo>
                    <a:pt x="60" y="119"/>
                  </a:lnTo>
                  <a:lnTo>
                    <a:pt x="50" y="115"/>
                  </a:lnTo>
                  <a:lnTo>
                    <a:pt x="47" y="113"/>
                  </a:lnTo>
                  <a:lnTo>
                    <a:pt x="0" y="30"/>
                  </a:lnTo>
                  <a:lnTo>
                    <a:pt x="9" y="36"/>
                  </a:lnTo>
                  <a:lnTo>
                    <a:pt x="21" y="39"/>
                  </a:lnTo>
                  <a:lnTo>
                    <a:pt x="38" y="39"/>
                  </a:lnTo>
                  <a:lnTo>
                    <a:pt x="50" y="39"/>
                  </a:lnTo>
                  <a:lnTo>
                    <a:pt x="61" y="39"/>
                  </a:lnTo>
                  <a:lnTo>
                    <a:pt x="74" y="34"/>
                  </a:lnTo>
                  <a:lnTo>
                    <a:pt x="82" y="30"/>
                  </a:lnTo>
                  <a:lnTo>
                    <a:pt x="89" y="26"/>
                  </a:lnTo>
                  <a:lnTo>
                    <a:pt x="95" y="21"/>
                  </a:lnTo>
                  <a:lnTo>
                    <a:pt x="99" y="16"/>
                  </a:lnTo>
                  <a:lnTo>
                    <a:pt x="99" y="10"/>
                  </a:lnTo>
                  <a:lnTo>
                    <a:pt x="99" y="0"/>
                  </a:lnTo>
                  <a:close/>
                </a:path>
              </a:pathLst>
            </a:custGeom>
            <a:solidFill>
              <a:srgbClr val="808080"/>
            </a:solidFill>
            <a:ln w="6350">
              <a:solidFill>
                <a:srgbClr val="000000"/>
              </a:solidFill>
              <a:prstDash val="solid"/>
              <a:round/>
              <a:headEnd/>
              <a:tailEnd/>
            </a:ln>
          </p:spPr>
          <p:txBody>
            <a:bodyPr/>
            <a:lstStyle/>
            <a:p>
              <a:endParaRPr lang="en-US"/>
            </a:p>
          </p:txBody>
        </p:sp>
        <p:sp>
          <p:nvSpPr>
            <p:cNvPr id="313376" name="Freeform 32"/>
            <p:cNvSpPr>
              <a:spLocks/>
            </p:cNvSpPr>
            <p:nvPr/>
          </p:nvSpPr>
          <p:spPr bwMode="auto">
            <a:xfrm>
              <a:off x="2828" y="4044"/>
              <a:ext cx="49" cy="20"/>
            </a:xfrm>
            <a:custGeom>
              <a:avLst/>
              <a:gdLst>
                <a:gd name="T0" fmla="*/ 97 w 97"/>
                <a:gd name="T1" fmla="*/ 0 h 38"/>
                <a:gd name="T2" fmla="*/ 97 w 97"/>
                <a:gd name="T3" fmla="*/ 11 h 38"/>
                <a:gd name="T4" fmla="*/ 93 w 97"/>
                <a:gd name="T5" fmla="*/ 20 h 38"/>
                <a:gd name="T6" fmla="*/ 86 w 97"/>
                <a:gd name="T7" fmla="*/ 25 h 38"/>
                <a:gd name="T8" fmla="*/ 78 w 97"/>
                <a:gd name="T9" fmla="*/ 30 h 38"/>
                <a:gd name="T10" fmla="*/ 66 w 97"/>
                <a:gd name="T11" fmla="*/ 34 h 38"/>
                <a:gd name="T12" fmla="*/ 52 w 97"/>
                <a:gd name="T13" fmla="*/ 37 h 38"/>
                <a:gd name="T14" fmla="*/ 39 w 97"/>
                <a:gd name="T15" fmla="*/ 38 h 38"/>
                <a:gd name="T16" fmla="*/ 22 w 97"/>
                <a:gd name="T17" fmla="*/ 37 h 38"/>
                <a:gd name="T18" fmla="*/ 8 w 97"/>
                <a:gd name="T19" fmla="*/ 34 h 38"/>
                <a:gd name="T20" fmla="*/ 0 w 97"/>
                <a:gd name="T21"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38">
                  <a:moveTo>
                    <a:pt x="97" y="0"/>
                  </a:moveTo>
                  <a:lnTo>
                    <a:pt x="97" y="11"/>
                  </a:lnTo>
                  <a:lnTo>
                    <a:pt x="93" y="20"/>
                  </a:lnTo>
                  <a:lnTo>
                    <a:pt x="86" y="25"/>
                  </a:lnTo>
                  <a:lnTo>
                    <a:pt x="78" y="30"/>
                  </a:lnTo>
                  <a:lnTo>
                    <a:pt x="66" y="34"/>
                  </a:lnTo>
                  <a:lnTo>
                    <a:pt x="52" y="37"/>
                  </a:lnTo>
                  <a:lnTo>
                    <a:pt x="39" y="38"/>
                  </a:lnTo>
                  <a:lnTo>
                    <a:pt x="22" y="37"/>
                  </a:lnTo>
                  <a:lnTo>
                    <a:pt x="8" y="34"/>
                  </a:lnTo>
                  <a:lnTo>
                    <a:pt x="0" y="31"/>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377" name="Freeform 33"/>
            <p:cNvSpPr>
              <a:spLocks/>
            </p:cNvSpPr>
            <p:nvPr/>
          </p:nvSpPr>
          <p:spPr bwMode="auto">
            <a:xfrm>
              <a:off x="2824" y="4036"/>
              <a:ext cx="50" cy="18"/>
            </a:xfrm>
            <a:custGeom>
              <a:avLst/>
              <a:gdLst>
                <a:gd name="T0" fmla="*/ 101 w 101"/>
                <a:gd name="T1" fmla="*/ 0 h 36"/>
                <a:gd name="T2" fmla="*/ 101 w 101"/>
                <a:gd name="T3" fmla="*/ 10 h 36"/>
                <a:gd name="T4" fmla="*/ 95 w 101"/>
                <a:gd name="T5" fmla="*/ 16 h 36"/>
                <a:gd name="T6" fmla="*/ 91 w 101"/>
                <a:gd name="T7" fmla="*/ 21 h 36"/>
                <a:gd name="T8" fmla="*/ 80 w 101"/>
                <a:gd name="T9" fmla="*/ 29 h 36"/>
                <a:gd name="T10" fmla="*/ 68 w 101"/>
                <a:gd name="T11" fmla="*/ 31 h 36"/>
                <a:gd name="T12" fmla="*/ 54 w 101"/>
                <a:gd name="T13" fmla="*/ 36 h 36"/>
                <a:gd name="T14" fmla="*/ 40 w 101"/>
                <a:gd name="T15" fmla="*/ 36 h 36"/>
                <a:gd name="T16" fmla="*/ 26 w 101"/>
                <a:gd name="T17" fmla="*/ 36 h 36"/>
                <a:gd name="T18" fmla="*/ 12 w 101"/>
                <a:gd name="T19" fmla="*/ 31 h 36"/>
                <a:gd name="T20" fmla="*/ 0 w 101"/>
                <a:gd name="T21"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36">
                  <a:moveTo>
                    <a:pt x="101" y="0"/>
                  </a:moveTo>
                  <a:lnTo>
                    <a:pt x="101" y="10"/>
                  </a:lnTo>
                  <a:lnTo>
                    <a:pt x="95" y="16"/>
                  </a:lnTo>
                  <a:lnTo>
                    <a:pt x="91" y="21"/>
                  </a:lnTo>
                  <a:lnTo>
                    <a:pt x="80" y="29"/>
                  </a:lnTo>
                  <a:lnTo>
                    <a:pt x="68" y="31"/>
                  </a:lnTo>
                  <a:lnTo>
                    <a:pt x="54" y="36"/>
                  </a:lnTo>
                  <a:lnTo>
                    <a:pt x="40" y="36"/>
                  </a:lnTo>
                  <a:lnTo>
                    <a:pt x="26" y="36"/>
                  </a:lnTo>
                  <a:lnTo>
                    <a:pt x="12" y="31"/>
                  </a:lnTo>
                  <a:lnTo>
                    <a:pt x="0" y="29"/>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3378" name="Freeform 34"/>
            <p:cNvSpPr>
              <a:spLocks/>
            </p:cNvSpPr>
            <p:nvPr/>
          </p:nvSpPr>
          <p:spPr bwMode="auto">
            <a:xfrm>
              <a:off x="2413" y="3252"/>
              <a:ext cx="75" cy="90"/>
            </a:xfrm>
            <a:custGeom>
              <a:avLst/>
              <a:gdLst>
                <a:gd name="T0" fmla="*/ 137 w 150"/>
                <a:gd name="T1" fmla="*/ 125 h 180"/>
                <a:gd name="T2" fmla="*/ 0 w 150"/>
                <a:gd name="T3" fmla="*/ 0 h 180"/>
                <a:gd name="T4" fmla="*/ 17 w 150"/>
                <a:gd name="T5" fmla="*/ 154 h 180"/>
                <a:gd name="T6" fmla="*/ 27 w 150"/>
                <a:gd name="T7" fmla="*/ 163 h 180"/>
                <a:gd name="T8" fmla="*/ 41 w 150"/>
                <a:gd name="T9" fmla="*/ 173 h 180"/>
                <a:gd name="T10" fmla="*/ 50 w 150"/>
                <a:gd name="T11" fmla="*/ 154 h 180"/>
                <a:gd name="T12" fmla="*/ 85 w 150"/>
                <a:gd name="T13" fmla="*/ 180 h 180"/>
                <a:gd name="T14" fmla="*/ 88 w 150"/>
                <a:gd name="T15" fmla="*/ 150 h 180"/>
                <a:gd name="T16" fmla="*/ 126 w 150"/>
                <a:gd name="T17" fmla="*/ 176 h 180"/>
                <a:gd name="T18" fmla="*/ 122 w 150"/>
                <a:gd name="T19" fmla="*/ 138 h 180"/>
                <a:gd name="T20" fmla="*/ 150 w 150"/>
                <a:gd name="T21" fmla="*/ 152 h 180"/>
                <a:gd name="T22" fmla="*/ 137 w 150"/>
                <a:gd name="T23" fmla="*/ 12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180">
                  <a:moveTo>
                    <a:pt x="137" y="125"/>
                  </a:moveTo>
                  <a:lnTo>
                    <a:pt x="0" y="0"/>
                  </a:lnTo>
                  <a:lnTo>
                    <a:pt x="17" y="154"/>
                  </a:lnTo>
                  <a:lnTo>
                    <a:pt x="27" y="163"/>
                  </a:lnTo>
                  <a:lnTo>
                    <a:pt x="41" y="173"/>
                  </a:lnTo>
                  <a:lnTo>
                    <a:pt x="50" y="154"/>
                  </a:lnTo>
                  <a:lnTo>
                    <a:pt x="85" y="180"/>
                  </a:lnTo>
                  <a:lnTo>
                    <a:pt x="88" y="150"/>
                  </a:lnTo>
                  <a:lnTo>
                    <a:pt x="126" y="176"/>
                  </a:lnTo>
                  <a:lnTo>
                    <a:pt x="122" y="138"/>
                  </a:lnTo>
                  <a:lnTo>
                    <a:pt x="150" y="152"/>
                  </a:lnTo>
                  <a:lnTo>
                    <a:pt x="137" y="125"/>
                  </a:lnTo>
                  <a:close/>
                </a:path>
              </a:pathLst>
            </a:custGeom>
            <a:solidFill>
              <a:srgbClr val="FFBF5F"/>
            </a:solidFill>
            <a:ln w="6350">
              <a:solidFill>
                <a:srgbClr val="000000"/>
              </a:solidFill>
              <a:prstDash val="solid"/>
              <a:round/>
              <a:headEnd/>
              <a:tailEnd/>
            </a:ln>
          </p:spPr>
          <p:txBody>
            <a:bodyPr/>
            <a:lstStyle/>
            <a:p>
              <a:endParaRPr lang="en-US"/>
            </a:p>
          </p:txBody>
        </p:sp>
        <p:sp>
          <p:nvSpPr>
            <p:cNvPr id="313379" name="Freeform 35"/>
            <p:cNvSpPr>
              <a:spLocks/>
            </p:cNvSpPr>
            <p:nvPr/>
          </p:nvSpPr>
          <p:spPr bwMode="auto">
            <a:xfrm>
              <a:off x="2413" y="3252"/>
              <a:ext cx="29" cy="35"/>
            </a:xfrm>
            <a:custGeom>
              <a:avLst/>
              <a:gdLst>
                <a:gd name="T0" fmla="*/ 0 w 60"/>
                <a:gd name="T1" fmla="*/ 0 h 69"/>
                <a:gd name="T2" fmla="*/ 60 w 60"/>
                <a:gd name="T3" fmla="*/ 56 h 69"/>
                <a:gd name="T4" fmla="*/ 54 w 60"/>
                <a:gd name="T5" fmla="*/ 62 h 69"/>
                <a:gd name="T6" fmla="*/ 41 w 60"/>
                <a:gd name="T7" fmla="*/ 68 h 69"/>
                <a:gd name="T8" fmla="*/ 28 w 60"/>
                <a:gd name="T9" fmla="*/ 69 h 69"/>
                <a:gd name="T10" fmla="*/ 17 w 60"/>
                <a:gd name="T11" fmla="*/ 69 h 69"/>
                <a:gd name="T12" fmla="*/ 9 w 60"/>
                <a:gd name="T13" fmla="*/ 68 h 69"/>
                <a:gd name="T14" fmla="*/ 0 w 60"/>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9">
                  <a:moveTo>
                    <a:pt x="0" y="0"/>
                  </a:moveTo>
                  <a:lnTo>
                    <a:pt x="60" y="56"/>
                  </a:lnTo>
                  <a:lnTo>
                    <a:pt x="54" y="62"/>
                  </a:lnTo>
                  <a:lnTo>
                    <a:pt x="41" y="68"/>
                  </a:lnTo>
                  <a:lnTo>
                    <a:pt x="28" y="69"/>
                  </a:lnTo>
                  <a:lnTo>
                    <a:pt x="17" y="69"/>
                  </a:lnTo>
                  <a:lnTo>
                    <a:pt x="9" y="68"/>
                  </a:lnTo>
                  <a:lnTo>
                    <a:pt x="0" y="0"/>
                  </a:lnTo>
                  <a:close/>
                </a:path>
              </a:pathLst>
            </a:custGeom>
            <a:solidFill>
              <a:srgbClr val="000000"/>
            </a:solidFill>
            <a:ln w="6350">
              <a:solidFill>
                <a:srgbClr val="000000"/>
              </a:solidFill>
              <a:prstDash val="solid"/>
              <a:round/>
              <a:headEnd/>
              <a:tailEnd/>
            </a:ln>
          </p:spPr>
          <p:txBody>
            <a:bodyPr/>
            <a:lstStyle/>
            <a:p>
              <a:endParaRPr lang="en-US"/>
            </a:p>
          </p:txBody>
        </p:sp>
        <p:sp>
          <p:nvSpPr>
            <p:cNvPr id="313380" name="Freeform 36"/>
            <p:cNvSpPr>
              <a:spLocks/>
            </p:cNvSpPr>
            <p:nvPr/>
          </p:nvSpPr>
          <p:spPr bwMode="auto">
            <a:xfrm>
              <a:off x="3014" y="3208"/>
              <a:ext cx="49" cy="60"/>
            </a:xfrm>
            <a:custGeom>
              <a:avLst/>
              <a:gdLst>
                <a:gd name="T0" fmla="*/ 0 w 98"/>
                <a:gd name="T1" fmla="*/ 70 h 121"/>
                <a:gd name="T2" fmla="*/ 24 w 98"/>
                <a:gd name="T3" fmla="*/ 11 h 121"/>
                <a:gd name="T4" fmla="*/ 34 w 98"/>
                <a:gd name="T5" fmla="*/ 5 h 121"/>
                <a:gd name="T6" fmla="*/ 44 w 98"/>
                <a:gd name="T7" fmla="*/ 2 h 121"/>
                <a:gd name="T8" fmla="*/ 57 w 98"/>
                <a:gd name="T9" fmla="*/ 0 h 121"/>
                <a:gd name="T10" fmla="*/ 71 w 98"/>
                <a:gd name="T11" fmla="*/ 4 h 121"/>
                <a:gd name="T12" fmla="*/ 82 w 98"/>
                <a:gd name="T13" fmla="*/ 13 h 121"/>
                <a:gd name="T14" fmla="*/ 89 w 98"/>
                <a:gd name="T15" fmla="*/ 24 h 121"/>
                <a:gd name="T16" fmla="*/ 92 w 98"/>
                <a:gd name="T17" fmla="*/ 33 h 121"/>
                <a:gd name="T18" fmla="*/ 96 w 98"/>
                <a:gd name="T19" fmla="*/ 44 h 121"/>
                <a:gd name="T20" fmla="*/ 98 w 98"/>
                <a:gd name="T21" fmla="*/ 59 h 121"/>
                <a:gd name="T22" fmla="*/ 78 w 98"/>
                <a:gd name="T23" fmla="*/ 121 h 121"/>
                <a:gd name="T24" fmla="*/ 0 w 98"/>
                <a:gd name="T25"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21">
                  <a:moveTo>
                    <a:pt x="0" y="70"/>
                  </a:moveTo>
                  <a:lnTo>
                    <a:pt x="24" y="11"/>
                  </a:lnTo>
                  <a:lnTo>
                    <a:pt x="34" y="5"/>
                  </a:lnTo>
                  <a:lnTo>
                    <a:pt x="44" y="2"/>
                  </a:lnTo>
                  <a:lnTo>
                    <a:pt x="57" y="0"/>
                  </a:lnTo>
                  <a:lnTo>
                    <a:pt x="71" y="4"/>
                  </a:lnTo>
                  <a:lnTo>
                    <a:pt x="82" y="13"/>
                  </a:lnTo>
                  <a:lnTo>
                    <a:pt x="89" y="24"/>
                  </a:lnTo>
                  <a:lnTo>
                    <a:pt x="92" y="33"/>
                  </a:lnTo>
                  <a:lnTo>
                    <a:pt x="96" y="44"/>
                  </a:lnTo>
                  <a:lnTo>
                    <a:pt x="98" y="59"/>
                  </a:lnTo>
                  <a:lnTo>
                    <a:pt x="78" y="121"/>
                  </a:lnTo>
                  <a:lnTo>
                    <a:pt x="0" y="70"/>
                  </a:lnTo>
                  <a:close/>
                </a:path>
              </a:pathLst>
            </a:custGeom>
            <a:solidFill>
              <a:srgbClr val="9F9FBF"/>
            </a:solidFill>
            <a:ln w="9525">
              <a:solidFill>
                <a:srgbClr val="000000"/>
              </a:solidFill>
              <a:prstDash val="solid"/>
              <a:round/>
              <a:headEnd/>
              <a:tailEnd/>
            </a:ln>
          </p:spPr>
          <p:txBody>
            <a:bodyPr/>
            <a:lstStyle/>
            <a:p>
              <a:endParaRPr lang="en-US"/>
            </a:p>
          </p:txBody>
        </p:sp>
        <p:sp>
          <p:nvSpPr>
            <p:cNvPr id="313381" name="Freeform 37"/>
            <p:cNvSpPr>
              <a:spLocks/>
            </p:cNvSpPr>
            <p:nvPr/>
          </p:nvSpPr>
          <p:spPr bwMode="auto">
            <a:xfrm>
              <a:off x="2735" y="3239"/>
              <a:ext cx="328" cy="941"/>
            </a:xfrm>
            <a:custGeom>
              <a:avLst/>
              <a:gdLst>
                <a:gd name="T0" fmla="*/ 82 w 657"/>
                <a:gd name="T1" fmla="*/ 1517 h 1880"/>
                <a:gd name="T2" fmla="*/ 500 w 657"/>
                <a:gd name="T3" fmla="*/ 68 h 1880"/>
                <a:gd name="T4" fmla="*/ 512 w 657"/>
                <a:gd name="T5" fmla="*/ 37 h 1880"/>
                <a:gd name="T6" fmla="*/ 525 w 657"/>
                <a:gd name="T7" fmla="*/ 19 h 1880"/>
                <a:gd name="T8" fmla="*/ 545 w 657"/>
                <a:gd name="T9" fmla="*/ 6 h 1880"/>
                <a:gd name="T10" fmla="*/ 567 w 657"/>
                <a:gd name="T11" fmla="*/ 0 h 1880"/>
                <a:gd name="T12" fmla="*/ 592 w 657"/>
                <a:gd name="T13" fmla="*/ 4 h 1880"/>
                <a:gd name="T14" fmla="*/ 616 w 657"/>
                <a:gd name="T15" fmla="*/ 11 h 1880"/>
                <a:gd name="T16" fmla="*/ 635 w 657"/>
                <a:gd name="T17" fmla="*/ 32 h 1880"/>
                <a:gd name="T18" fmla="*/ 647 w 657"/>
                <a:gd name="T19" fmla="*/ 47 h 1880"/>
                <a:gd name="T20" fmla="*/ 652 w 657"/>
                <a:gd name="T21" fmla="*/ 68 h 1880"/>
                <a:gd name="T22" fmla="*/ 657 w 657"/>
                <a:gd name="T23" fmla="*/ 95 h 1880"/>
                <a:gd name="T24" fmla="*/ 652 w 657"/>
                <a:gd name="T25" fmla="*/ 124 h 1880"/>
                <a:gd name="T26" fmla="*/ 159 w 657"/>
                <a:gd name="T27" fmla="*/ 1517 h 1880"/>
                <a:gd name="T28" fmla="*/ 58 w 657"/>
                <a:gd name="T29" fmla="*/ 1768 h 1880"/>
                <a:gd name="T30" fmla="*/ 20 w 657"/>
                <a:gd name="T31" fmla="*/ 1872 h 1880"/>
                <a:gd name="T32" fmla="*/ 4 w 657"/>
                <a:gd name="T33" fmla="*/ 1880 h 1880"/>
                <a:gd name="T34" fmla="*/ 0 w 657"/>
                <a:gd name="T35" fmla="*/ 1847 h 1880"/>
                <a:gd name="T36" fmla="*/ 20 w 657"/>
                <a:gd name="T37" fmla="*/ 1755 h 1880"/>
                <a:gd name="T38" fmla="*/ 82 w 657"/>
                <a:gd name="T39" fmla="*/ 1517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7" h="1880">
                  <a:moveTo>
                    <a:pt x="82" y="1517"/>
                  </a:moveTo>
                  <a:lnTo>
                    <a:pt x="500" y="68"/>
                  </a:lnTo>
                  <a:lnTo>
                    <a:pt x="512" y="37"/>
                  </a:lnTo>
                  <a:lnTo>
                    <a:pt x="525" y="19"/>
                  </a:lnTo>
                  <a:lnTo>
                    <a:pt x="545" y="6"/>
                  </a:lnTo>
                  <a:lnTo>
                    <a:pt x="567" y="0"/>
                  </a:lnTo>
                  <a:lnTo>
                    <a:pt x="592" y="4"/>
                  </a:lnTo>
                  <a:lnTo>
                    <a:pt x="616" y="11"/>
                  </a:lnTo>
                  <a:lnTo>
                    <a:pt x="635" y="32"/>
                  </a:lnTo>
                  <a:lnTo>
                    <a:pt x="647" y="47"/>
                  </a:lnTo>
                  <a:lnTo>
                    <a:pt x="652" y="68"/>
                  </a:lnTo>
                  <a:lnTo>
                    <a:pt x="657" y="95"/>
                  </a:lnTo>
                  <a:lnTo>
                    <a:pt x="652" y="124"/>
                  </a:lnTo>
                  <a:lnTo>
                    <a:pt x="159" y="1517"/>
                  </a:lnTo>
                  <a:lnTo>
                    <a:pt x="58" y="1768"/>
                  </a:lnTo>
                  <a:lnTo>
                    <a:pt x="20" y="1872"/>
                  </a:lnTo>
                  <a:lnTo>
                    <a:pt x="4" y="1880"/>
                  </a:lnTo>
                  <a:lnTo>
                    <a:pt x="0" y="1847"/>
                  </a:lnTo>
                  <a:lnTo>
                    <a:pt x="20" y="1755"/>
                  </a:lnTo>
                  <a:lnTo>
                    <a:pt x="82" y="1517"/>
                  </a:lnTo>
                  <a:close/>
                </a:path>
              </a:pathLst>
            </a:custGeom>
            <a:solidFill>
              <a:srgbClr val="808000"/>
            </a:solidFill>
            <a:ln w="9525">
              <a:solidFill>
                <a:srgbClr val="000000"/>
              </a:solidFill>
              <a:prstDash val="solid"/>
              <a:round/>
              <a:headEnd/>
              <a:tailEnd/>
            </a:ln>
          </p:spPr>
          <p:txBody>
            <a:bodyPr/>
            <a:lstStyle/>
            <a:p>
              <a:endParaRPr lang="en-US"/>
            </a:p>
          </p:txBody>
        </p:sp>
        <p:sp>
          <p:nvSpPr>
            <p:cNvPr id="313382" name="Freeform 38"/>
            <p:cNvSpPr>
              <a:spLocks/>
            </p:cNvSpPr>
            <p:nvPr/>
          </p:nvSpPr>
          <p:spPr bwMode="auto">
            <a:xfrm>
              <a:off x="2943" y="3240"/>
              <a:ext cx="119" cy="215"/>
            </a:xfrm>
            <a:custGeom>
              <a:avLst/>
              <a:gdLst>
                <a:gd name="T0" fmla="*/ 97 w 238"/>
                <a:gd name="T1" fmla="*/ 31 h 431"/>
                <a:gd name="T2" fmla="*/ 112 w 238"/>
                <a:gd name="T3" fmla="*/ 16 h 431"/>
                <a:gd name="T4" fmla="*/ 131 w 238"/>
                <a:gd name="T5" fmla="*/ 6 h 431"/>
                <a:gd name="T6" fmla="*/ 146 w 238"/>
                <a:gd name="T7" fmla="*/ 0 h 431"/>
                <a:gd name="T8" fmla="*/ 170 w 238"/>
                <a:gd name="T9" fmla="*/ 0 h 431"/>
                <a:gd name="T10" fmla="*/ 194 w 238"/>
                <a:gd name="T11" fmla="*/ 9 h 431"/>
                <a:gd name="T12" fmla="*/ 213 w 238"/>
                <a:gd name="T13" fmla="*/ 23 h 431"/>
                <a:gd name="T14" fmla="*/ 225 w 238"/>
                <a:gd name="T15" fmla="*/ 41 h 431"/>
                <a:gd name="T16" fmla="*/ 233 w 238"/>
                <a:gd name="T17" fmla="*/ 58 h 431"/>
                <a:gd name="T18" fmla="*/ 237 w 238"/>
                <a:gd name="T19" fmla="*/ 81 h 431"/>
                <a:gd name="T20" fmla="*/ 238 w 238"/>
                <a:gd name="T21" fmla="*/ 100 h 431"/>
                <a:gd name="T22" fmla="*/ 234 w 238"/>
                <a:gd name="T23" fmla="*/ 126 h 431"/>
                <a:gd name="T24" fmla="*/ 128 w 238"/>
                <a:gd name="T25" fmla="*/ 431 h 431"/>
                <a:gd name="T26" fmla="*/ 122 w 238"/>
                <a:gd name="T27" fmla="*/ 412 h 431"/>
                <a:gd name="T28" fmla="*/ 115 w 238"/>
                <a:gd name="T29" fmla="*/ 396 h 431"/>
                <a:gd name="T30" fmla="*/ 101 w 238"/>
                <a:gd name="T31" fmla="*/ 379 h 431"/>
                <a:gd name="T32" fmla="*/ 84 w 238"/>
                <a:gd name="T33" fmla="*/ 365 h 431"/>
                <a:gd name="T34" fmla="*/ 68 w 238"/>
                <a:gd name="T35" fmla="*/ 356 h 431"/>
                <a:gd name="T36" fmla="*/ 50 w 238"/>
                <a:gd name="T37" fmla="*/ 349 h 431"/>
                <a:gd name="T38" fmla="*/ 30 w 238"/>
                <a:gd name="T39" fmla="*/ 352 h 431"/>
                <a:gd name="T40" fmla="*/ 15 w 238"/>
                <a:gd name="T41" fmla="*/ 356 h 431"/>
                <a:gd name="T42" fmla="*/ 0 w 238"/>
                <a:gd name="T43" fmla="*/ 360 h 431"/>
                <a:gd name="T44" fmla="*/ 97 w 238"/>
                <a:gd name="T45" fmla="*/ 3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8" h="431">
                  <a:moveTo>
                    <a:pt x="97" y="31"/>
                  </a:moveTo>
                  <a:lnTo>
                    <a:pt x="112" y="16"/>
                  </a:lnTo>
                  <a:lnTo>
                    <a:pt x="131" y="6"/>
                  </a:lnTo>
                  <a:lnTo>
                    <a:pt x="146" y="0"/>
                  </a:lnTo>
                  <a:lnTo>
                    <a:pt x="170" y="0"/>
                  </a:lnTo>
                  <a:lnTo>
                    <a:pt x="194" y="9"/>
                  </a:lnTo>
                  <a:lnTo>
                    <a:pt x="213" y="23"/>
                  </a:lnTo>
                  <a:lnTo>
                    <a:pt x="225" y="41"/>
                  </a:lnTo>
                  <a:lnTo>
                    <a:pt x="233" y="58"/>
                  </a:lnTo>
                  <a:lnTo>
                    <a:pt x="237" y="81"/>
                  </a:lnTo>
                  <a:lnTo>
                    <a:pt x="238" y="100"/>
                  </a:lnTo>
                  <a:lnTo>
                    <a:pt x="234" y="126"/>
                  </a:lnTo>
                  <a:lnTo>
                    <a:pt x="128" y="431"/>
                  </a:lnTo>
                  <a:lnTo>
                    <a:pt x="122" y="412"/>
                  </a:lnTo>
                  <a:lnTo>
                    <a:pt x="115" y="396"/>
                  </a:lnTo>
                  <a:lnTo>
                    <a:pt x="101" y="379"/>
                  </a:lnTo>
                  <a:lnTo>
                    <a:pt x="84" y="365"/>
                  </a:lnTo>
                  <a:lnTo>
                    <a:pt x="68" y="356"/>
                  </a:lnTo>
                  <a:lnTo>
                    <a:pt x="50" y="349"/>
                  </a:lnTo>
                  <a:lnTo>
                    <a:pt x="30" y="352"/>
                  </a:lnTo>
                  <a:lnTo>
                    <a:pt x="15" y="356"/>
                  </a:lnTo>
                  <a:lnTo>
                    <a:pt x="0" y="360"/>
                  </a:lnTo>
                  <a:lnTo>
                    <a:pt x="97" y="31"/>
                  </a:lnTo>
                  <a:close/>
                </a:path>
              </a:pathLst>
            </a:custGeom>
            <a:solidFill>
              <a:srgbClr val="BF3F00"/>
            </a:solidFill>
            <a:ln w="9525">
              <a:solidFill>
                <a:srgbClr val="000000"/>
              </a:solidFill>
              <a:prstDash val="solid"/>
              <a:round/>
              <a:headEnd/>
              <a:tailEnd/>
            </a:ln>
          </p:spPr>
          <p:txBody>
            <a:bodyPr/>
            <a:lstStyle/>
            <a:p>
              <a:endParaRPr lang="en-US"/>
            </a:p>
          </p:txBody>
        </p:sp>
        <p:sp>
          <p:nvSpPr>
            <p:cNvPr id="313383" name="Freeform 39"/>
            <p:cNvSpPr>
              <a:spLocks/>
            </p:cNvSpPr>
            <p:nvPr/>
          </p:nvSpPr>
          <p:spPr bwMode="auto">
            <a:xfrm>
              <a:off x="3028" y="3003"/>
              <a:ext cx="120" cy="229"/>
            </a:xfrm>
            <a:custGeom>
              <a:avLst/>
              <a:gdLst>
                <a:gd name="T0" fmla="*/ 7 w 241"/>
                <a:gd name="T1" fmla="*/ 420 h 458"/>
                <a:gd name="T2" fmla="*/ 19 w 241"/>
                <a:gd name="T3" fmla="*/ 381 h 458"/>
                <a:gd name="T4" fmla="*/ 20 w 241"/>
                <a:gd name="T5" fmla="*/ 337 h 458"/>
                <a:gd name="T6" fmla="*/ 23 w 241"/>
                <a:gd name="T7" fmla="*/ 298 h 458"/>
                <a:gd name="T8" fmla="*/ 23 w 241"/>
                <a:gd name="T9" fmla="*/ 265 h 458"/>
                <a:gd name="T10" fmla="*/ 13 w 241"/>
                <a:gd name="T11" fmla="*/ 217 h 458"/>
                <a:gd name="T12" fmla="*/ 7 w 241"/>
                <a:gd name="T13" fmla="*/ 198 h 458"/>
                <a:gd name="T14" fmla="*/ 0 w 241"/>
                <a:gd name="T15" fmla="*/ 178 h 458"/>
                <a:gd name="T16" fmla="*/ 30 w 241"/>
                <a:gd name="T17" fmla="*/ 165 h 458"/>
                <a:gd name="T18" fmla="*/ 61 w 241"/>
                <a:gd name="T19" fmla="*/ 149 h 458"/>
                <a:gd name="T20" fmla="*/ 92 w 241"/>
                <a:gd name="T21" fmla="*/ 131 h 458"/>
                <a:gd name="T22" fmla="*/ 123 w 241"/>
                <a:gd name="T23" fmla="*/ 111 h 458"/>
                <a:gd name="T24" fmla="*/ 153 w 241"/>
                <a:gd name="T25" fmla="*/ 88 h 458"/>
                <a:gd name="T26" fmla="*/ 174 w 241"/>
                <a:gd name="T27" fmla="*/ 69 h 458"/>
                <a:gd name="T28" fmla="*/ 196 w 241"/>
                <a:gd name="T29" fmla="*/ 53 h 458"/>
                <a:gd name="T30" fmla="*/ 215 w 241"/>
                <a:gd name="T31" fmla="*/ 33 h 458"/>
                <a:gd name="T32" fmla="*/ 228 w 241"/>
                <a:gd name="T33" fmla="*/ 16 h 458"/>
                <a:gd name="T34" fmla="*/ 241 w 241"/>
                <a:gd name="T35" fmla="*/ 0 h 458"/>
                <a:gd name="T36" fmla="*/ 213 w 241"/>
                <a:gd name="T37" fmla="*/ 102 h 458"/>
                <a:gd name="T38" fmla="*/ 184 w 241"/>
                <a:gd name="T39" fmla="*/ 172 h 458"/>
                <a:gd name="T40" fmla="*/ 145 w 241"/>
                <a:gd name="T41" fmla="*/ 263 h 458"/>
                <a:gd name="T42" fmla="*/ 112 w 241"/>
                <a:gd name="T43" fmla="*/ 345 h 458"/>
                <a:gd name="T44" fmla="*/ 82 w 241"/>
                <a:gd name="T45" fmla="*/ 411 h 458"/>
                <a:gd name="T46" fmla="*/ 63 w 241"/>
                <a:gd name="T47" fmla="*/ 458 h 458"/>
                <a:gd name="T48" fmla="*/ 7 w 241"/>
                <a:gd name="T49" fmla="*/ 42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1" h="458">
                  <a:moveTo>
                    <a:pt x="7" y="420"/>
                  </a:moveTo>
                  <a:lnTo>
                    <a:pt x="19" y="381"/>
                  </a:lnTo>
                  <a:lnTo>
                    <a:pt x="20" y="337"/>
                  </a:lnTo>
                  <a:lnTo>
                    <a:pt x="23" y="298"/>
                  </a:lnTo>
                  <a:lnTo>
                    <a:pt x="23" y="265"/>
                  </a:lnTo>
                  <a:lnTo>
                    <a:pt x="13" y="217"/>
                  </a:lnTo>
                  <a:lnTo>
                    <a:pt x="7" y="198"/>
                  </a:lnTo>
                  <a:lnTo>
                    <a:pt x="0" y="178"/>
                  </a:lnTo>
                  <a:lnTo>
                    <a:pt x="30" y="165"/>
                  </a:lnTo>
                  <a:lnTo>
                    <a:pt x="61" y="149"/>
                  </a:lnTo>
                  <a:lnTo>
                    <a:pt x="92" y="131"/>
                  </a:lnTo>
                  <a:lnTo>
                    <a:pt x="123" y="111"/>
                  </a:lnTo>
                  <a:lnTo>
                    <a:pt x="153" y="88"/>
                  </a:lnTo>
                  <a:lnTo>
                    <a:pt x="174" y="69"/>
                  </a:lnTo>
                  <a:lnTo>
                    <a:pt x="196" y="53"/>
                  </a:lnTo>
                  <a:lnTo>
                    <a:pt x="215" y="33"/>
                  </a:lnTo>
                  <a:lnTo>
                    <a:pt x="228" y="16"/>
                  </a:lnTo>
                  <a:lnTo>
                    <a:pt x="241" y="0"/>
                  </a:lnTo>
                  <a:lnTo>
                    <a:pt x="213" y="102"/>
                  </a:lnTo>
                  <a:lnTo>
                    <a:pt x="184" y="172"/>
                  </a:lnTo>
                  <a:lnTo>
                    <a:pt x="145" y="263"/>
                  </a:lnTo>
                  <a:lnTo>
                    <a:pt x="112" y="345"/>
                  </a:lnTo>
                  <a:lnTo>
                    <a:pt x="82" y="411"/>
                  </a:lnTo>
                  <a:lnTo>
                    <a:pt x="63" y="458"/>
                  </a:lnTo>
                  <a:lnTo>
                    <a:pt x="7" y="420"/>
                  </a:lnTo>
                  <a:close/>
                </a:path>
              </a:pathLst>
            </a:custGeom>
            <a:solidFill>
              <a:srgbClr val="9F9FBF"/>
            </a:solidFill>
            <a:ln w="9525">
              <a:solidFill>
                <a:srgbClr val="000000"/>
              </a:solidFill>
              <a:prstDash val="solid"/>
              <a:round/>
              <a:headEnd/>
              <a:tailEnd/>
            </a:ln>
          </p:spPr>
          <p:txBody>
            <a:bodyPr/>
            <a:lstStyle/>
            <a:p>
              <a:endParaRPr lang="en-US"/>
            </a:p>
          </p:txBody>
        </p:sp>
        <p:sp>
          <p:nvSpPr>
            <p:cNvPr id="313384" name="Freeform 40"/>
            <p:cNvSpPr>
              <a:spLocks/>
            </p:cNvSpPr>
            <p:nvPr/>
          </p:nvSpPr>
          <p:spPr bwMode="auto">
            <a:xfrm>
              <a:off x="3080" y="3088"/>
              <a:ext cx="26" cy="46"/>
            </a:xfrm>
            <a:custGeom>
              <a:avLst/>
              <a:gdLst>
                <a:gd name="T0" fmla="*/ 47 w 51"/>
                <a:gd name="T1" fmla="*/ 6 h 94"/>
                <a:gd name="T2" fmla="*/ 38 w 51"/>
                <a:gd name="T3" fmla="*/ 0 h 94"/>
                <a:gd name="T4" fmla="*/ 31 w 51"/>
                <a:gd name="T5" fmla="*/ 4 h 94"/>
                <a:gd name="T6" fmla="*/ 25 w 51"/>
                <a:gd name="T7" fmla="*/ 10 h 94"/>
                <a:gd name="T8" fmla="*/ 18 w 51"/>
                <a:gd name="T9" fmla="*/ 20 h 94"/>
                <a:gd name="T10" fmla="*/ 14 w 51"/>
                <a:gd name="T11" fmla="*/ 28 h 94"/>
                <a:gd name="T12" fmla="*/ 10 w 51"/>
                <a:gd name="T13" fmla="*/ 38 h 94"/>
                <a:gd name="T14" fmla="*/ 4 w 51"/>
                <a:gd name="T15" fmla="*/ 53 h 94"/>
                <a:gd name="T16" fmla="*/ 1 w 51"/>
                <a:gd name="T17" fmla="*/ 62 h 94"/>
                <a:gd name="T18" fmla="*/ 0 w 51"/>
                <a:gd name="T19" fmla="*/ 71 h 94"/>
                <a:gd name="T20" fmla="*/ 3 w 51"/>
                <a:gd name="T21" fmla="*/ 79 h 94"/>
                <a:gd name="T22" fmla="*/ 6 w 51"/>
                <a:gd name="T23" fmla="*/ 88 h 94"/>
                <a:gd name="T24" fmla="*/ 14 w 51"/>
                <a:gd name="T25" fmla="*/ 94 h 94"/>
                <a:gd name="T26" fmla="*/ 18 w 51"/>
                <a:gd name="T27" fmla="*/ 92 h 94"/>
                <a:gd name="T28" fmla="*/ 24 w 51"/>
                <a:gd name="T29" fmla="*/ 87 h 94"/>
                <a:gd name="T30" fmla="*/ 31 w 51"/>
                <a:gd name="T31" fmla="*/ 81 h 94"/>
                <a:gd name="T32" fmla="*/ 35 w 51"/>
                <a:gd name="T33" fmla="*/ 75 h 94"/>
                <a:gd name="T34" fmla="*/ 40 w 51"/>
                <a:gd name="T35" fmla="*/ 65 h 94"/>
                <a:gd name="T36" fmla="*/ 45 w 51"/>
                <a:gd name="T37" fmla="*/ 52 h 94"/>
                <a:gd name="T38" fmla="*/ 48 w 51"/>
                <a:gd name="T39" fmla="*/ 43 h 94"/>
                <a:gd name="T40" fmla="*/ 51 w 51"/>
                <a:gd name="T41" fmla="*/ 28 h 94"/>
                <a:gd name="T42" fmla="*/ 48 w 51"/>
                <a:gd name="T43" fmla="*/ 15 h 94"/>
                <a:gd name="T44" fmla="*/ 47 w 51"/>
                <a:gd name="T45"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 h="94">
                  <a:moveTo>
                    <a:pt x="47" y="6"/>
                  </a:moveTo>
                  <a:lnTo>
                    <a:pt x="38" y="0"/>
                  </a:lnTo>
                  <a:lnTo>
                    <a:pt x="31" y="4"/>
                  </a:lnTo>
                  <a:lnTo>
                    <a:pt x="25" y="10"/>
                  </a:lnTo>
                  <a:lnTo>
                    <a:pt x="18" y="20"/>
                  </a:lnTo>
                  <a:lnTo>
                    <a:pt x="14" y="28"/>
                  </a:lnTo>
                  <a:lnTo>
                    <a:pt x="10" y="38"/>
                  </a:lnTo>
                  <a:lnTo>
                    <a:pt x="4" y="53"/>
                  </a:lnTo>
                  <a:lnTo>
                    <a:pt x="1" y="62"/>
                  </a:lnTo>
                  <a:lnTo>
                    <a:pt x="0" y="71"/>
                  </a:lnTo>
                  <a:lnTo>
                    <a:pt x="3" y="79"/>
                  </a:lnTo>
                  <a:lnTo>
                    <a:pt x="6" y="88"/>
                  </a:lnTo>
                  <a:lnTo>
                    <a:pt x="14" y="94"/>
                  </a:lnTo>
                  <a:lnTo>
                    <a:pt x="18" y="92"/>
                  </a:lnTo>
                  <a:lnTo>
                    <a:pt x="24" y="87"/>
                  </a:lnTo>
                  <a:lnTo>
                    <a:pt x="31" y="81"/>
                  </a:lnTo>
                  <a:lnTo>
                    <a:pt x="35" y="75"/>
                  </a:lnTo>
                  <a:lnTo>
                    <a:pt x="40" y="65"/>
                  </a:lnTo>
                  <a:lnTo>
                    <a:pt x="45" y="52"/>
                  </a:lnTo>
                  <a:lnTo>
                    <a:pt x="48" y="43"/>
                  </a:lnTo>
                  <a:lnTo>
                    <a:pt x="51" y="28"/>
                  </a:lnTo>
                  <a:lnTo>
                    <a:pt x="48" y="15"/>
                  </a:lnTo>
                  <a:lnTo>
                    <a:pt x="47" y="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3385" name="Freeform 41"/>
            <p:cNvSpPr>
              <a:spLocks/>
            </p:cNvSpPr>
            <p:nvPr/>
          </p:nvSpPr>
          <p:spPr bwMode="auto">
            <a:xfrm>
              <a:off x="2803" y="2981"/>
              <a:ext cx="22" cy="1215"/>
            </a:xfrm>
            <a:custGeom>
              <a:avLst/>
              <a:gdLst>
                <a:gd name="T0" fmla="*/ 0 w 44"/>
                <a:gd name="T1" fmla="*/ 61 h 2430"/>
                <a:gd name="T2" fmla="*/ 0 w 44"/>
                <a:gd name="T3" fmla="*/ 2430 h 2430"/>
                <a:gd name="T4" fmla="*/ 44 w 44"/>
                <a:gd name="T5" fmla="*/ 2370 h 2430"/>
                <a:gd name="T6" fmla="*/ 44 w 44"/>
                <a:gd name="T7" fmla="*/ 0 h 2430"/>
                <a:gd name="T8" fmla="*/ 0 w 44"/>
                <a:gd name="T9" fmla="*/ 61 h 2430"/>
              </a:gdLst>
              <a:ahLst/>
              <a:cxnLst>
                <a:cxn ang="0">
                  <a:pos x="T0" y="T1"/>
                </a:cxn>
                <a:cxn ang="0">
                  <a:pos x="T2" y="T3"/>
                </a:cxn>
                <a:cxn ang="0">
                  <a:pos x="T4" y="T5"/>
                </a:cxn>
                <a:cxn ang="0">
                  <a:pos x="T6" y="T7"/>
                </a:cxn>
                <a:cxn ang="0">
                  <a:pos x="T8" y="T9"/>
                </a:cxn>
              </a:cxnLst>
              <a:rect l="0" t="0" r="r" b="b"/>
              <a:pathLst>
                <a:path w="44" h="2430">
                  <a:moveTo>
                    <a:pt x="0" y="61"/>
                  </a:moveTo>
                  <a:lnTo>
                    <a:pt x="0" y="2430"/>
                  </a:lnTo>
                  <a:lnTo>
                    <a:pt x="44" y="2370"/>
                  </a:lnTo>
                  <a:lnTo>
                    <a:pt x="44" y="0"/>
                  </a:lnTo>
                  <a:lnTo>
                    <a:pt x="0" y="61"/>
                  </a:lnTo>
                  <a:close/>
                </a:path>
              </a:pathLst>
            </a:custGeom>
            <a:solidFill>
              <a:srgbClr val="808000"/>
            </a:solidFill>
            <a:ln w="9525">
              <a:solidFill>
                <a:srgbClr val="000000"/>
              </a:solidFill>
              <a:prstDash val="solid"/>
              <a:round/>
              <a:headEnd/>
              <a:tailEnd/>
            </a:ln>
          </p:spPr>
          <p:txBody>
            <a:bodyPr/>
            <a:lstStyle/>
            <a:p>
              <a:endParaRPr lang="en-US"/>
            </a:p>
          </p:txBody>
        </p:sp>
        <p:sp>
          <p:nvSpPr>
            <p:cNvPr id="313386" name="Freeform 42"/>
            <p:cNvSpPr>
              <a:spLocks/>
            </p:cNvSpPr>
            <p:nvPr/>
          </p:nvSpPr>
          <p:spPr bwMode="auto">
            <a:xfrm>
              <a:off x="2696" y="2981"/>
              <a:ext cx="107" cy="1215"/>
            </a:xfrm>
            <a:custGeom>
              <a:avLst/>
              <a:gdLst>
                <a:gd name="T0" fmla="*/ 0 w 213"/>
                <a:gd name="T1" fmla="*/ 0 h 2430"/>
                <a:gd name="T2" fmla="*/ 213 w 213"/>
                <a:gd name="T3" fmla="*/ 61 h 2430"/>
                <a:gd name="T4" fmla="*/ 213 w 213"/>
                <a:gd name="T5" fmla="*/ 2430 h 2430"/>
                <a:gd name="T6" fmla="*/ 0 w 213"/>
                <a:gd name="T7" fmla="*/ 2370 h 2430"/>
                <a:gd name="T8" fmla="*/ 0 w 213"/>
                <a:gd name="T9" fmla="*/ 0 h 2430"/>
              </a:gdLst>
              <a:ahLst/>
              <a:cxnLst>
                <a:cxn ang="0">
                  <a:pos x="T0" y="T1"/>
                </a:cxn>
                <a:cxn ang="0">
                  <a:pos x="T2" y="T3"/>
                </a:cxn>
                <a:cxn ang="0">
                  <a:pos x="T4" y="T5"/>
                </a:cxn>
                <a:cxn ang="0">
                  <a:pos x="T6" y="T7"/>
                </a:cxn>
                <a:cxn ang="0">
                  <a:pos x="T8" y="T9"/>
                </a:cxn>
              </a:cxnLst>
              <a:rect l="0" t="0" r="r" b="b"/>
              <a:pathLst>
                <a:path w="213" h="2430">
                  <a:moveTo>
                    <a:pt x="0" y="0"/>
                  </a:moveTo>
                  <a:lnTo>
                    <a:pt x="213" y="61"/>
                  </a:lnTo>
                  <a:lnTo>
                    <a:pt x="213" y="2430"/>
                  </a:lnTo>
                  <a:lnTo>
                    <a:pt x="0" y="2370"/>
                  </a:lnTo>
                  <a:lnTo>
                    <a:pt x="0" y="0"/>
                  </a:lnTo>
                  <a:close/>
                </a:path>
              </a:pathLst>
            </a:custGeom>
            <a:solidFill>
              <a:srgbClr val="FFFF00"/>
            </a:solidFill>
            <a:ln w="9525">
              <a:solidFill>
                <a:srgbClr val="000000"/>
              </a:solidFill>
              <a:prstDash val="solid"/>
              <a:round/>
              <a:headEnd/>
              <a:tailEnd/>
            </a:ln>
          </p:spPr>
          <p:txBody>
            <a:bodyPr/>
            <a:lstStyle/>
            <a:p>
              <a:endParaRPr lang="en-US"/>
            </a:p>
          </p:txBody>
        </p:sp>
        <p:sp>
          <p:nvSpPr>
            <p:cNvPr id="313387" name="Freeform 43"/>
            <p:cNvSpPr>
              <a:spLocks/>
            </p:cNvSpPr>
            <p:nvPr/>
          </p:nvSpPr>
          <p:spPr bwMode="auto">
            <a:xfrm>
              <a:off x="2696" y="2981"/>
              <a:ext cx="129" cy="30"/>
            </a:xfrm>
            <a:custGeom>
              <a:avLst/>
              <a:gdLst>
                <a:gd name="T0" fmla="*/ 0 w 257"/>
                <a:gd name="T1" fmla="*/ 0 h 61"/>
                <a:gd name="T2" fmla="*/ 213 w 257"/>
                <a:gd name="T3" fmla="*/ 61 h 61"/>
                <a:gd name="T4" fmla="*/ 257 w 257"/>
                <a:gd name="T5" fmla="*/ 0 h 61"/>
                <a:gd name="T6" fmla="*/ 0 w 257"/>
                <a:gd name="T7" fmla="*/ 0 h 61"/>
              </a:gdLst>
              <a:ahLst/>
              <a:cxnLst>
                <a:cxn ang="0">
                  <a:pos x="T0" y="T1"/>
                </a:cxn>
                <a:cxn ang="0">
                  <a:pos x="T2" y="T3"/>
                </a:cxn>
                <a:cxn ang="0">
                  <a:pos x="T4" y="T5"/>
                </a:cxn>
                <a:cxn ang="0">
                  <a:pos x="T6" y="T7"/>
                </a:cxn>
              </a:cxnLst>
              <a:rect l="0" t="0" r="r" b="b"/>
              <a:pathLst>
                <a:path w="257" h="61">
                  <a:moveTo>
                    <a:pt x="0" y="0"/>
                  </a:moveTo>
                  <a:lnTo>
                    <a:pt x="213" y="61"/>
                  </a:lnTo>
                  <a:lnTo>
                    <a:pt x="257" y="0"/>
                  </a:lnTo>
                  <a:lnTo>
                    <a:pt x="0" y="0"/>
                  </a:lnTo>
                  <a:close/>
                </a:path>
              </a:pathLst>
            </a:custGeom>
            <a:solidFill>
              <a:srgbClr val="FFFF00"/>
            </a:solidFill>
            <a:ln w="9525">
              <a:solidFill>
                <a:srgbClr val="000000"/>
              </a:solidFill>
              <a:prstDash val="solid"/>
              <a:round/>
              <a:headEnd/>
              <a:tailEnd/>
            </a:ln>
          </p:spPr>
          <p:txBody>
            <a:bodyPr/>
            <a:lstStyle/>
            <a:p>
              <a:endParaRPr lang="en-US"/>
            </a:p>
          </p:txBody>
        </p:sp>
        <p:sp>
          <p:nvSpPr>
            <p:cNvPr id="313388" name="Line 44"/>
            <p:cNvSpPr>
              <a:spLocks noChangeShapeType="1"/>
            </p:cNvSpPr>
            <p:nvPr/>
          </p:nvSpPr>
          <p:spPr bwMode="auto">
            <a:xfrm>
              <a:off x="2696" y="3042"/>
              <a:ext cx="64" cy="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89" name="Line 45"/>
            <p:cNvSpPr>
              <a:spLocks noChangeShapeType="1"/>
            </p:cNvSpPr>
            <p:nvPr/>
          </p:nvSpPr>
          <p:spPr bwMode="auto">
            <a:xfrm>
              <a:off x="2695" y="3193"/>
              <a:ext cx="63" cy="3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90" name="Line 46"/>
            <p:cNvSpPr>
              <a:spLocks noChangeShapeType="1"/>
            </p:cNvSpPr>
            <p:nvPr/>
          </p:nvSpPr>
          <p:spPr bwMode="auto">
            <a:xfrm>
              <a:off x="2696" y="3346"/>
              <a:ext cx="64" cy="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91" name="Line 47"/>
            <p:cNvSpPr>
              <a:spLocks noChangeShapeType="1"/>
            </p:cNvSpPr>
            <p:nvPr/>
          </p:nvSpPr>
          <p:spPr bwMode="auto">
            <a:xfrm>
              <a:off x="2695" y="3497"/>
              <a:ext cx="63" cy="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92" name="Line 48"/>
            <p:cNvSpPr>
              <a:spLocks noChangeShapeType="1"/>
            </p:cNvSpPr>
            <p:nvPr/>
          </p:nvSpPr>
          <p:spPr bwMode="auto">
            <a:xfrm>
              <a:off x="2696" y="3650"/>
              <a:ext cx="64" cy="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93" name="Line 49"/>
            <p:cNvSpPr>
              <a:spLocks noChangeShapeType="1"/>
            </p:cNvSpPr>
            <p:nvPr/>
          </p:nvSpPr>
          <p:spPr bwMode="auto">
            <a:xfrm>
              <a:off x="2696" y="3832"/>
              <a:ext cx="64" cy="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94" name="Line 50"/>
            <p:cNvSpPr>
              <a:spLocks noChangeShapeType="1"/>
            </p:cNvSpPr>
            <p:nvPr/>
          </p:nvSpPr>
          <p:spPr bwMode="auto">
            <a:xfrm>
              <a:off x="2696" y="4014"/>
              <a:ext cx="64" cy="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395" name="Freeform 51"/>
            <p:cNvSpPr>
              <a:spLocks/>
            </p:cNvSpPr>
            <p:nvPr/>
          </p:nvSpPr>
          <p:spPr bwMode="auto">
            <a:xfrm>
              <a:off x="2560" y="3584"/>
              <a:ext cx="533" cy="724"/>
            </a:xfrm>
            <a:custGeom>
              <a:avLst/>
              <a:gdLst>
                <a:gd name="T0" fmla="*/ 0 w 1066"/>
                <a:gd name="T1" fmla="*/ 0 h 1447"/>
                <a:gd name="T2" fmla="*/ 0 w 1066"/>
                <a:gd name="T3" fmla="*/ 1282 h 1447"/>
                <a:gd name="T4" fmla="*/ 8 w 1066"/>
                <a:gd name="T5" fmla="*/ 1303 h 1447"/>
                <a:gd name="T6" fmla="*/ 21 w 1066"/>
                <a:gd name="T7" fmla="*/ 1321 h 1447"/>
                <a:gd name="T8" fmla="*/ 36 w 1066"/>
                <a:gd name="T9" fmla="*/ 1340 h 1447"/>
                <a:gd name="T10" fmla="*/ 58 w 1066"/>
                <a:gd name="T11" fmla="*/ 1359 h 1447"/>
                <a:gd name="T12" fmla="*/ 94 w 1066"/>
                <a:gd name="T13" fmla="*/ 1382 h 1447"/>
                <a:gd name="T14" fmla="*/ 138 w 1066"/>
                <a:gd name="T15" fmla="*/ 1399 h 1447"/>
                <a:gd name="T16" fmla="*/ 191 w 1066"/>
                <a:gd name="T17" fmla="*/ 1413 h 1447"/>
                <a:gd name="T18" fmla="*/ 258 w 1066"/>
                <a:gd name="T19" fmla="*/ 1428 h 1447"/>
                <a:gd name="T20" fmla="*/ 328 w 1066"/>
                <a:gd name="T21" fmla="*/ 1438 h 1447"/>
                <a:gd name="T22" fmla="*/ 394 w 1066"/>
                <a:gd name="T23" fmla="*/ 1444 h 1447"/>
                <a:gd name="T24" fmla="*/ 471 w 1066"/>
                <a:gd name="T25" fmla="*/ 1447 h 1447"/>
                <a:gd name="T26" fmla="*/ 532 w 1066"/>
                <a:gd name="T27" fmla="*/ 1447 h 1447"/>
                <a:gd name="T28" fmla="*/ 624 w 1066"/>
                <a:gd name="T29" fmla="*/ 1445 h 1447"/>
                <a:gd name="T30" fmla="*/ 689 w 1066"/>
                <a:gd name="T31" fmla="*/ 1442 h 1447"/>
                <a:gd name="T32" fmla="*/ 747 w 1066"/>
                <a:gd name="T33" fmla="*/ 1434 h 1447"/>
                <a:gd name="T34" fmla="*/ 796 w 1066"/>
                <a:gd name="T35" fmla="*/ 1428 h 1447"/>
                <a:gd name="T36" fmla="*/ 863 w 1066"/>
                <a:gd name="T37" fmla="*/ 1415 h 1447"/>
                <a:gd name="T38" fmla="*/ 921 w 1066"/>
                <a:gd name="T39" fmla="*/ 1396 h 1447"/>
                <a:gd name="T40" fmla="*/ 969 w 1066"/>
                <a:gd name="T41" fmla="*/ 1380 h 1447"/>
                <a:gd name="T42" fmla="*/ 1010 w 1066"/>
                <a:gd name="T43" fmla="*/ 1359 h 1447"/>
                <a:gd name="T44" fmla="*/ 1034 w 1066"/>
                <a:gd name="T45" fmla="*/ 1337 h 1447"/>
                <a:gd name="T46" fmla="*/ 1055 w 1066"/>
                <a:gd name="T47" fmla="*/ 1317 h 1447"/>
                <a:gd name="T48" fmla="*/ 1062 w 1066"/>
                <a:gd name="T49" fmla="*/ 1298 h 1447"/>
                <a:gd name="T50" fmla="*/ 1066 w 1066"/>
                <a:gd name="T51" fmla="*/ 1282 h 1447"/>
                <a:gd name="T52" fmla="*/ 1066 w 1066"/>
                <a:gd name="T53" fmla="*/ 0 h 1447"/>
                <a:gd name="T54" fmla="*/ 1055 w 1066"/>
                <a:gd name="T55" fmla="*/ 33 h 1447"/>
                <a:gd name="T56" fmla="*/ 1030 w 1066"/>
                <a:gd name="T57" fmla="*/ 63 h 1447"/>
                <a:gd name="T58" fmla="*/ 1010 w 1066"/>
                <a:gd name="T59" fmla="*/ 80 h 1447"/>
                <a:gd name="T60" fmla="*/ 970 w 1066"/>
                <a:gd name="T61" fmla="*/ 100 h 1447"/>
                <a:gd name="T62" fmla="*/ 916 w 1066"/>
                <a:gd name="T63" fmla="*/ 118 h 1447"/>
                <a:gd name="T64" fmla="*/ 868 w 1066"/>
                <a:gd name="T65" fmla="*/ 131 h 1447"/>
                <a:gd name="T66" fmla="*/ 808 w 1066"/>
                <a:gd name="T67" fmla="*/ 144 h 1447"/>
                <a:gd name="T68" fmla="*/ 751 w 1066"/>
                <a:gd name="T69" fmla="*/ 151 h 1447"/>
                <a:gd name="T70" fmla="*/ 694 w 1066"/>
                <a:gd name="T71" fmla="*/ 159 h 1447"/>
                <a:gd name="T72" fmla="*/ 636 w 1066"/>
                <a:gd name="T73" fmla="*/ 164 h 1447"/>
                <a:gd name="T74" fmla="*/ 560 w 1066"/>
                <a:gd name="T75" fmla="*/ 172 h 1447"/>
                <a:gd name="T76" fmla="*/ 483 w 1066"/>
                <a:gd name="T77" fmla="*/ 172 h 1447"/>
                <a:gd name="T78" fmla="*/ 393 w 1066"/>
                <a:gd name="T79" fmla="*/ 164 h 1447"/>
                <a:gd name="T80" fmla="*/ 304 w 1066"/>
                <a:gd name="T81" fmla="*/ 151 h 1447"/>
                <a:gd name="T82" fmla="*/ 240 w 1066"/>
                <a:gd name="T83" fmla="*/ 139 h 1447"/>
                <a:gd name="T84" fmla="*/ 182 w 1066"/>
                <a:gd name="T85" fmla="*/ 126 h 1447"/>
                <a:gd name="T86" fmla="*/ 121 w 1066"/>
                <a:gd name="T87" fmla="*/ 109 h 1447"/>
                <a:gd name="T88" fmla="*/ 76 w 1066"/>
                <a:gd name="T89" fmla="*/ 89 h 1447"/>
                <a:gd name="T90" fmla="*/ 53 w 1066"/>
                <a:gd name="T91" fmla="*/ 73 h 1447"/>
                <a:gd name="T92" fmla="*/ 31 w 1066"/>
                <a:gd name="T93" fmla="*/ 54 h 1447"/>
                <a:gd name="T94" fmla="*/ 15 w 1066"/>
                <a:gd name="T95" fmla="*/ 31 h 1447"/>
                <a:gd name="T96" fmla="*/ 0 w 1066"/>
                <a:gd name="T9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6" h="1447">
                  <a:moveTo>
                    <a:pt x="0" y="0"/>
                  </a:moveTo>
                  <a:lnTo>
                    <a:pt x="0" y="1282"/>
                  </a:lnTo>
                  <a:lnTo>
                    <a:pt x="8" y="1303"/>
                  </a:lnTo>
                  <a:lnTo>
                    <a:pt x="21" y="1321"/>
                  </a:lnTo>
                  <a:lnTo>
                    <a:pt x="36" y="1340"/>
                  </a:lnTo>
                  <a:lnTo>
                    <a:pt x="58" y="1359"/>
                  </a:lnTo>
                  <a:lnTo>
                    <a:pt x="94" y="1382"/>
                  </a:lnTo>
                  <a:lnTo>
                    <a:pt x="138" y="1399"/>
                  </a:lnTo>
                  <a:lnTo>
                    <a:pt x="191" y="1413"/>
                  </a:lnTo>
                  <a:lnTo>
                    <a:pt x="258" y="1428"/>
                  </a:lnTo>
                  <a:lnTo>
                    <a:pt x="328" y="1438"/>
                  </a:lnTo>
                  <a:lnTo>
                    <a:pt x="394" y="1444"/>
                  </a:lnTo>
                  <a:lnTo>
                    <a:pt x="471" y="1447"/>
                  </a:lnTo>
                  <a:lnTo>
                    <a:pt x="532" y="1447"/>
                  </a:lnTo>
                  <a:lnTo>
                    <a:pt x="624" y="1445"/>
                  </a:lnTo>
                  <a:lnTo>
                    <a:pt x="689" y="1442"/>
                  </a:lnTo>
                  <a:lnTo>
                    <a:pt x="747" y="1434"/>
                  </a:lnTo>
                  <a:lnTo>
                    <a:pt x="796" y="1428"/>
                  </a:lnTo>
                  <a:lnTo>
                    <a:pt x="863" y="1415"/>
                  </a:lnTo>
                  <a:lnTo>
                    <a:pt x="921" y="1396"/>
                  </a:lnTo>
                  <a:lnTo>
                    <a:pt x="969" y="1380"/>
                  </a:lnTo>
                  <a:lnTo>
                    <a:pt x="1010" y="1359"/>
                  </a:lnTo>
                  <a:lnTo>
                    <a:pt x="1034" y="1337"/>
                  </a:lnTo>
                  <a:lnTo>
                    <a:pt x="1055" y="1317"/>
                  </a:lnTo>
                  <a:lnTo>
                    <a:pt x="1062" y="1298"/>
                  </a:lnTo>
                  <a:lnTo>
                    <a:pt x="1066" y="1282"/>
                  </a:lnTo>
                  <a:lnTo>
                    <a:pt x="1066" y="0"/>
                  </a:lnTo>
                  <a:lnTo>
                    <a:pt x="1055" y="33"/>
                  </a:lnTo>
                  <a:lnTo>
                    <a:pt x="1030" y="63"/>
                  </a:lnTo>
                  <a:lnTo>
                    <a:pt x="1010" y="80"/>
                  </a:lnTo>
                  <a:lnTo>
                    <a:pt x="970" y="100"/>
                  </a:lnTo>
                  <a:lnTo>
                    <a:pt x="916" y="118"/>
                  </a:lnTo>
                  <a:lnTo>
                    <a:pt x="868" y="131"/>
                  </a:lnTo>
                  <a:lnTo>
                    <a:pt x="808" y="144"/>
                  </a:lnTo>
                  <a:lnTo>
                    <a:pt x="751" y="151"/>
                  </a:lnTo>
                  <a:lnTo>
                    <a:pt x="694" y="159"/>
                  </a:lnTo>
                  <a:lnTo>
                    <a:pt x="636" y="164"/>
                  </a:lnTo>
                  <a:lnTo>
                    <a:pt x="560" y="172"/>
                  </a:lnTo>
                  <a:lnTo>
                    <a:pt x="483" y="172"/>
                  </a:lnTo>
                  <a:lnTo>
                    <a:pt x="393" y="164"/>
                  </a:lnTo>
                  <a:lnTo>
                    <a:pt x="304" y="151"/>
                  </a:lnTo>
                  <a:lnTo>
                    <a:pt x="240" y="139"/>
                  </a:lnTo>
                  <a:lnTo>
                    <a:pt x="182" y="126"/>
                  </a:lnTo>
                  <a:lnTo>
                    <a:pt x="121" y="109"/>
                  </a:lnTo>
                  <a:lnTo>
                    <a:pt x="76" y="89"/>
                  </a:lnTo>
                  <a:lnTo>
                    <a:pt x="53" y="73"/>
                  </a:lnTo>
                  <a:lnTo>
                    <a:pt x="31" y="54"/>
                  </a:lnTo>
                  <a:lnTo>
                    <a:pt x="15" y="31"/>
                  </a:lnTo>
                  <a:lnTo>
                    <a:pt x="0" y="0"/>
                  </a:lnTo>
                  <a:close/>
                </a:path>
              </a:pathLst>
            </a:custGeom>
            <a:solidFill>
              <a:srgbClr val="FF001F"/>
            </a:solidFill>
            <a:ln w="17463">
              <a:solidFill>
                <a:srgbClr val="000000"/>
              </a:solidFill>
              <a:prstDash val="solid"/>
              <a:round/>
              <a:headEnd/>
              <a:tailEnd/>
            </a:ln>
          </p:spPr>
          <p:txBody>
            <a:bodyPr/>
            <a:lstStyle/>
            <a:p>
              <a:endParaRPr lang="en-US"/>
            </a:p>
          </p:txBody>
        </p:sp>
        <p:sp>
          <p:nvSpPr>
            <p:cNvPr id="313396" name="Freeform 52"/>
            <p:cNvSpPr>
              <a:spLocks/>
            </p:cNvSpPr>
            <p:nvPr/>
          </p:nvSpPr>
          <p:spPr bwMode="auto">
            <a:xfrm>
              <a:off x="2589" y="3661"/>
              <a:ext cx="116" cy="606"/>
            </a:xfrm>
            <a:custGeom>
              <a:avLst/>
              <a:gdLst>
                <a:gd name="T0" fmla="*/ 96 w 231"/>
                <a:gd name="T1" fmla="*/ 39 h 1212"/>
                <a:gd name="T2" fmla="*/ 48 w 231"/>
                <a:gd name="T3" fmla="*/ 17 h 1212"/>
                <a:gd name="T4" fmla="*/ 16 w 231"/>
                <a:gd name="T5" fmla="*/ 0 h 1212"/>
                <a:gd name="T6" fmla="*/ 0 w 231"/>
                <a:gd name="T7" fmla="*/ 4 h 1212"/>
                <a:gd name="T8" fmla="*/ 0 w 231"/>
                <a:gd name="T9" fmla="*/ 43 h 1212"/>
                <a:gd name="T10" fmla="*/ 0 w 231"/>
                <a:gd name="T11" fmla="*/ 1118 h 1212"/>
                <a:gd name="T12" fmla="*/ 24 w 231"/>
                <a:gd name="T13" fmla="*/ 1144 h 1212"/>
                <a:gd name="T14" fmla="*/ 61 w 231"/>
                <a:gd name="T15" fmla="*/ 1177 h 1212"/>
                <a:gd name="T16" fmla="*/ 105 w 231"/>
                <a:gd name="T17" fmla="*/ 1195 h 1212"/>
                <a:gd name="T18" fmla="*/ 137 w 231"/>
                <a:gd name="T19" fmla="*/ 1203 h 1212"/>
                <a:gd name="T20" fmla="*/ 166 w 231"/>
                <a:gd name="T21" fmla="*/ 1212 h 1212"/>
                <a:gd name="T22" fmla="*/ 190 w 231"/>
                <a:gd name="T23" fmla="*/ 1203 h 1212"/>
                <a:gd name="T24" fmla="*/ 207 w 231"/>
                <a:gd name="T25" fmla="*/ 1170 h 1212"/>
                <a:gd name="T26" fmla="*/ 211 w 231"/>
                <a:gd name="T27" fmla="*/ 1136 h 1212"/>
                <a:gd name="T28" fmla="*/ 198 w 231"/>
                <a:gd name="T29" fmla="*/ 1111 h 1212"/>
                <a:gd name="T30" fmla="*/ 202 w 231"/>
                <a:gd name="T31" fmla="*/ 1043 h 1212"/>
                <a:gd name="T32" fmla="*/ 226 w 231"/>
                <a:gd name="T33" fmla="*/ 984 h 1212"/>
                <a:gd name="T34" fmla="*/ 231 w 231"/>
                <a:gd name="T35" fmla="*/ 904 h 1212"/>
                <a:gd name="T36" fmla="*/ 231 w 231"/>
                <a:gd name="T37" fmla="*/ 849 h 1212"/>
                <a:gd name="T38" fmla="*/ 211 w 231"/>
                <a:gd name="T39" fmla="*/ 790 h 1212"/>
                <a:gd name="T40" fmla="*/ 194 w 231"/>
                <a:gd name="T41" fmla="*/ 731 h 1212"/>
                <a:gd name="T42" fmla="*/ 214 w 231"/>
                <a:gd name="T43" fmla="*/ 650 h 1212"/>
                <a:gd name="T44" fmla="*/ 226 w 231"/>
                <a:gd name="T45" fmla="*/ 519 h 1212"/>
                <a:gd name="T46" fmla="*/ 207 w 231"/>
                <a:gd name="T47" fmla="*/ 375 h 1212"/>
                <a:gd name="T48" fmla="*/ 202 w 231"/>
                <a:gd name="T49" fmla="*/ 329 h 1212"/>
                <a:gd name="T50" fmla="*/ 198 w 231"/>
                <a:gd name="T51" fmla="*/ 316 h 1212"/>
                <a:gd name="T52" fmla="*/ 202 w 231"/>
                <a:gd name="T53" fmla="*/ 312 h 1212"/>
                <a:gd name="T54" fmla="*/ 198 w 231"/>
                <a:gd name="T55" fmla="*/ 275 h 1212"/>
                <a:gd name="T56" fmla="*/ 198 w 231"/>
                <a:gd name="T57" fmla="*/ 227 h 1212"/>
                <a:gd name="T58" fmla="*/ 198 w 231"/>
                <a:gd name="T59" fmla="*/ 220 h 1212"/>
                <a:gd name="T60" fmla="*/ 218 w 231"/>
                <a:gd name="T61" fmla="*/ 190 h 1212"/>
                <a:gd name="T62" fmla="*/ 218 w 231"/>
                <a:gd name="T63" fmla="*/ 181 h 1212"/>
                <a:gd name="T64" fmla="*/ 222 w 231"/>
                <a:gd name="T65" fmla="*/ 172 h 1212"/>
                <a:gd name="T66" fmla="*/ 231 w 231"/>
                <a:gd name="T67" fmla="*/ 131 h 1212"/>
                <a:gd name="T68" fmla="*/ 231 w 231"/>
                <a:gd name="T69" fmla="*/ 122 h 1212"/>
                <a:gd name="T70" fmla="*/ 231 w 231"/>
                <a:gd name="T71" fmla="*/ 113 h 1212"/>
                <a:gd name="T72" fmla="*/ 207 w 231"/>
                <a:gd name="T73" fmla="*/ 93 h 1212"/>
                <a:gd name="T74" fmla="*/ 182 w 231"/>
                <a:gd name="T75" fmla="*/ 76 h 1212"/>
                <a:gd name="T76" fmla="*/ 170 w 231"/>
                <a:gd name="T77" fmla="*/ 63 h 1212"/>
                <a:gd name="T78" fmla="*/ 161 w 231"/>
                <a:gd name="T79" fmla="*/ 63 h 1212"/>
                <a:gd name="T80" fmla="*/ 96 w 231"/>
                <a:gd name="T81" fmla="*/ 39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1" h="1212">
                  <a:moveTo>
                    <a:pt x="96" y="39"/>
                  </a:moveTo>
                  <a:lnTo>
                    <a:pt x="48" y="17"/>
                  </a:lnTo>
                  <a:lnTo>
                    <a:pt x="16" y="0"/>
                  </a:lnTo>
                  <a:lnTo>
                    <a:pt x="0" y="4"/>
                  </a:lnTo>
                  <a:lnTo>
                    <a:pt x="0" y="43"/>
                  </a:lnTo>
                  <a:lnTo>
                    <a:pt x="0" y="1118"/>
                  </a:lnTo>
                  <a:lnTo>
                    <a:pt x="24" y="1144"/>
                  </a:lnTo>
                  <a:lnTo>
                    <a:pt x="61" y="1177"/>
                  </a:lnTo>
                  <a:lnTo>
                    <a:pt x="105" y="1195"/>
                  </a:lnTo>
                  <a:lnTo>
                    <a:pt x="137" y="1203"/>
                  </a:lnTo>
                  <a:lnTo>
                    <a:pt x="166" y="1212"/>
                  </a:lnTo>
                  <a:lnTo>
                    <a:pt x="190" y="1203"/>
                  </a:lnTo>
                  <a:lnTo>
                    <a:pt x="207" y="1170"/>
                  </a:lnTo>
                  <a:lnTo>
                    <a:pt x="211" y="1136"/>
                  </a:lnTo>
                  <a:lnTo>
                    <a:pt x="198" y="1111"/>
                  </a:lnTo>
                  <a:lnTo>
                    <a:pt x="202" y="1043"/>
                  </a:lnTo>
                  <a:lnTo>
                    <a:pt x="226" y="984"/>
                  </a:lnTo>
                  <a:lnTo>
                    <a:pt x="231" y="904"/>
                  </a:lnTo>
                  <a:lnTo>
                    <a:pt x="231" y="849"/>
                  </a:lnTo>
                  <a:lnTo>
                    <a:pt x="211" y="790"/>
                  </a:lnTo>
                  <a:lnTo>
                    <a:pt x="194" y="731"/>
                  </a:lnTo>
                  <a:lnTo>
                    <a:pt x="214" y="650"/>
                  </a:lnTo>
                  <a:lnTo>
                    <a:pt x="226" y="519"/>
                  </a:lnTo>
                  <a:lnTo>
                    <a:pt x="207" y="375"/>
                  </a:lnTo>
                  <a:lnTo>
                    <a:pt x="202" y="329"/>
                  </a:lnTo>
                  <a:lnTo>
                    <a:pt x="198" y="316"/>
                  </a:lnTo>
                  <a:lnTo>
                    <a:pt x="202" y="312"/>
                  </a:lnTo>
                  <a:lnTo>
                    <a:pt x="198" y="275"/>
                  </a:lnTo>
                  <a:lnTo>
                    <a:pt x="198" y="227"/>
                  </a:lnTo>
                  <a:lnTo>
                    <a:pt x="198" y="220"/>
                  </a:lnTo>
                  <a:lnTo>
                    <a:pt x="218" y="190"/>
                  </a:lnTo>
                  <a:lnTo>
                    <a:pt x="218" y="181"/>
                  </a:lnTo>
                  <a:lnTo>
                    <a:pt x="222" y="172"/>
                  </a:lnTo>
                  <a:lnTo>
                    <a:pt x="231" y="131"/>
                  </a:lnTo>
                  <a:lnTo>
                    <a:pt x="231" y="122"/>
                  </a:lnTo>
                  <a:lnTo>
                    <a:pt x="231" y="113"/>
                  </a:lnTo>
                  <a:lnTo>
                    <a:pt x="207" y="93"/>
                  </a:lnTo>
                  <a:lnTo>
                    <a:pt x="182" y="76"/>
                  </a:lnTo>
                  <a:lnTo>
                    <a:pt x="170" y="63"/>
                  </a:lnTo>
                  <a:lnTo>
                    <a:pt x="161" y="63"/>
                  </a:lnTo>
                  <a:lnTo>
                    <a:pt x="96" y="39"/>
                  </a:lnTo>
                  <a:close/>
                </a:path>
              </a:pathLst>
            </a:custGeom>
            <a:solidFill>
              <a:srgbClr val="7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3397" name="Line 53"/>
            <p:cNvSpPr>
              <a:spLocks noChangeShapeType="1"/>
            </p:cNvSpPr>
            <p:nvPr/>
          </p:nvSpPr>
          <p:spPr bwMode="auto">
            <a:xfrm>
              <a:off x="3050" y="3666"/>
              <a:ext cx="1" cy="570"/>
            </a:xfrm>
            <a:prstGeom prst="line">
              <a:avLst/>
            </a:prstGeom>
            <a:noFill/>
            <a:ln w="36513">
              <a:solidFill>
                <a:srgbClr val="FFFFDF"/>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54" name="Slide Number Placeholder 53"/>
          <p:cNvSpPr>
            <a:spLocks noGrp="1"/>
          </p:cNvSpPr>
          <p:nvPr>
            <p:ph type="sldNum" sz="quarter" idx="11"/>
          </p:nvPr>
        </p:nvSpPr>
        <p:spPr/>
        <p:txBody>
          <a:bodyPr/>
          <a:lstStyle/>
          <a:p>
            <a:fld id="{2329FAF7-C7D3-4541-A539-944D659ED903}" type="slidenum">
              <a:rPr lang="en-US" smtClean="0"/>
              <a:pPr/>
              <a:t>37</a:t>
            </a:fld>
            <a:endParaRPr lang="en-US"/>
          </a:p>
        </p:txBody>
      </p:sp>
    </p:spTree>
    <p:extLst>
      <p:ext uri="{BB962C8B-B14F-4D97-AF65-F5344CB8AC3E}">
        <p14:creationId xmlns:p14="http://schemas.microsoft.com/office/powerpoint/2010/main" xmlns="" val="5415924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5394" name="Rectangle 2"/>
          <p:cNvSpPr>
            <a:spLocks noGrp="1" noChangeArrowheads="1"/>
          </p:cNvSpPr>
          <p:nvPr>
            <p:ph type="body" idx="1"/>
          </p:nvPr>
        </p:nvSpPr>
        <p:spPr>
          <a:xfrm>
            <a:off x="762000" y="1371600"/>
            <a:ext cx="8001000" cy="6223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t>General decision rule . . .</a:t>
            </a:r>
          </a:p>
        </p:txBody>
      </p:sp>
      <p:graphicFrame>
        <p:nvGraphicFramePr>
          <p:cNvPr id="315395" name="Object 3"/>
          <p:cNvGraphicFramePr>
            <a:graphicFrameLocks/>
          </p:cNvGraphicFramePr>
          <p:nvPr/>
        </p:nvGraphicFramePr>
        <p:xfrm>
          <a:off x="228600" y="1981200"/>
          <a:ext cx="8458200" cy="4343400"/>
        </p:xfrm>
        <a:graphic>
          <a:graphicData uri="http://schemas.openxmlformats.org/presentationml/2006/ole">
            <p:oleObj spid="_x0000_s82949" name="Worksheet" r:id="rId4" imgW="3766680" imgH="2376720" progId="Excel.Sheet.8">
              <p:embed/>
            </p:oleObj>
          </a:graphicData>
        </a:graphic>
      </p:graphicFrame>
      <p:sp>
        <p:nvSpPr>
          <p:cNvPr id="315396" name="Rectangle 4"/>
          <p:cNvSpPr>
            <a:spLocks noGrp="1" noChangeArrowheads="1"/>
          </p:cNvSpPr>
          <p:nvPr>
            <p:ph type="title"/>
          </p:nvPr>
        </p:nvSpPr>
        <p:spPr>
          <a:xfrm>
            <a:off x="457200" y="3810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r>
              <a:rPr lang="en-US" dirty="0"/>
              <a:t>The Net Present Value Method</a:t>
            </a:r>
          </a:p>
        </p:txBody>
      </p:sp>
      <p:sp>
        <p:nvSpPr>
          <p:cNvPr id="5" name="Slide Number Placeholder 4"/>
          <p:cNvSpPr>
            <a:spLocks noGrp="1"/>
          </p:cNvSpPr>
          <p:nvPr>
            <p:ph type="sldNum" sz="quarter" idx="11"/>
          </p:nvPr>
        </p:nvSpPr>
        <p:spPr/>
        <p:txBody>
          <a:bodyPr/>
          <a:lstStyle/>
          <a:p>
            <a:fld id="{2329FAF7-C7D3-4541-A539-944D659ED903}" type="slidenum">
              <a:rPr lang="en-US" smtClean="0"/>
              <a:pPr/>
              <a:t>38</a:t>
            </a:fld>
            <a:endParaRPr lang="en-US"/>
          </a:p>
        </p:txBody>
      </p:sp>
    </p:spTree>
    <p:extLst>
      <p:ext uri="{BB962C8B-B14F-4D97-AF65-F5344CB8AC3E}">
        <p14:creationId xmlns:p14="http://schemas.microsoft.com/office/powerpoint/2010/main" xmlns="" val="35796870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15395"/>
                                        </p:tgtEl>
                                        <p:attrNameLst>
                                          <p:attrName>style.visibility</p:attrName>
                                        </p:attrNameLst>
                                      </p:cBhvr>
                                      <p:to>
                                        <p:strVal val="visible"/>
                                      </p:to>
                                    </p:set>
                                    <p:animEffect transition="in" filter="wipe(up)">
                                      <p:cBhvr>
                                        <p:cTn id="7" dur="500"/>
                                        <p:tgtEl>
                                          <p:spTgt spid="315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457200" y="381000"/>
            <a:ext cx="8305800" cy="859663"/>
          </a:xfrm>
          <a:noFill/>
          <a:ln/>
        </p:spPr>
        <p:txBody>
          <a:bodyPr/>
          <a:lstStyle/>
          <a:p>
            <a:r>
              <a:rPr lang="en-US" dirty="0"/>
              <a:t>The Net Present Value Method</a:t>
            </a:r>
          </a:p>
        </p:txBody>
      </p:sp>
      <p:sp>
        <p:nvSpPr>
          <p:cNvPr id="317443" name="Text Box 3"/>
          <p:cNvSpPr txBox="1">
            <a:spLocks noChangeArrowheads="1"/>
          </p:cNvSpPr>
          <p:nvPr/>
        </p:nvSpPr>
        <p:spPr bwMode="auto">
          <a:xfrm>
            <a:off x="381000" y="1524000"/>
            <a:ext cx="8382000" cy="17494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600">
                <a:solidFill>
                  <a:schemeClr val="tx2"/>
                </a:solidFill>
                <a:latin typeface="+mn-lt"/>
              </a:rPr>
              <a:t>Net present value analysis emphasizes cash flows and not accounting net income.</a:t>
            </a:r>
          </a:p>
        </p:txBody>
      </p:sp>
      <p:sp>
        <p:nvSpPr>
          <p:cNvPr id="317444" name="Text Box 4"/>
          <p:cNvSpPr txBox="1">
            <a:spLocks noChangeArrowheads="1"/>
          </p:cNvSpPr>
          <p:nvPr/>
        </p:nvSpPr>
        <p:spPr bwMode="auto">
          <a:xfrm>
            <a:off x="381000" y="3810000"/>
            <a:ext cx="4800600" cy="2246769"/>
          </a:xfrm>
          <a:prstGeom prst="rect">
            <a:avLst/>
          </a:prstGeom>
          <a:solidFill>
            <a:srgbClr val="E6E6E6"/>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solidFill>
                  <a:schemeClr val="tx2"/>
                </a:solidFill>
                <a:latin typeface="+mn-lt"/>
              </a:rPr>
              <a:t>The reason is that accounting net income is based on accruals that </a:t>
            </a:r>
            <a:r>
              <a:rPr lang="en-US" sz="2800">
                <a:solidFill>
                  <a:srgbClr val="FF66FF"/>
                </a:solidFill>
                <a:latin typeface="+mn-lt"/>
              </a:rPr>
              <a:t>ignore the timing of cash flows</a:t>
            </a:r>
            <a:r>
              <a:rPr lang="en-US" sz="2800">
                <a:solidFill>
                  <a:schemeClr val="tx2"/>
                </a:solidFill>
                <a:latin typeface="+mn-lt"/>
              </a:rPr>
              <a:t> into and out of an organization.</a:t>
            </a:r>
          </a:p>
        </p:txBody>
      </p:sp>
      <p:pic>
        <p:nvPicPr>
          <p:cNvPr id="317448" name="Picture 8" descr="MCj0250533000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0" y="3657600"/>
            <a:ext cx="3200400" cy="282098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Slide Number Placeholder 5"/>
          <p:cNvSpPr>
            <a:spLocks noGrp="1"/>
          </p:cNvSpPr>
          <p:nvPr>
            <p:ph type="sldNum" sz="quarter" idx="11"/>
          </p:nvPr>
        </p:nvSpPr>
        <p:spPr/>
        <p:txBody>
          <a:bodyPr/>
          <a:lstStyle/>
          <a:p>
            <a:fld id="{3681F8DE-B512-49A0-9231-DD433C26DAB6}" type="slidenum">
              <a:rPr lang="en-US" smtClean="0"/>
              <a:pPr/>
              <a:t>39</a:t>
            </a:fld>
            <a:endParaRPr lang="en-US"/>
          </a:p>
        </p:txBody>
      </p:sp>
    </p:spTree>
    <p:extLst>
      <p:ext uri="{BB962C8B-B14F-4D97-AF65-F5344CB8AC3E}">
        <p14:creationId xmlns:p14="http://schemas.microsoft.com/office/powerpoint/2010/main" xmlns="" val="25340475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457200" y="334138"/>
            <a:ext cx="8305800" cy="885062"/>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Typical Cash Outflows</a:t>
            </a:r>
          </a:p>
        </p:txBody>
      </p:sp>
      <p:grpSp>
        <p:nvGrpSpPr>
          <p:cNvPr id="319491" name="Group 3"/>
          <p:cNvGrpSpPr>
            <a:grpSpLocks/>
          </p:cNvGrpSpPr>
          <p:nvPr/>
        </p:nvGrpSpPr>
        <p:grpSpPr bwMode="auto">
          <a:xfrm>
            <a:off x="2720975" y="2876550"/>
            <a:ext cx="3495675" cy="1490663"/>
            <a:chOff x="1714" y="1812"/>
            <a:chExt cx="2202" cy="939"/>
          </a:xfrm>
        </p:grpSpPr>
        <p:sp>
          <p:nvSpPr>
            <p:cNvPr id="319492" name="Rectangle 4"/>
            <p:cNvSpPr>
              <a:spLocks noChangeArrowheads="1"/>
            </p:cNvSpPr>
            <p:nvPr/>
          </p:nvSpPr>
          <p:spPr bwMode="auto">
            <a:xfrm>
              <a:off x="1714" y="1812"/>
              <a:ext cx="2202" cy="939"/>
            </a:xfrm>
            <a:prstGeom prst="rect">
              <a:avLst/>
            </a:prstGeom>
            <a:solidFill>
              <a:srgbClr val="BFFFBF"/>
            </a:solidFill>
            <a:ln w="7938">
              <a:solidFill>
                <a:srgbClr val="000000"/>
              </a:solidFill>
              <a:miter lim="800000"/>
              <a:headEnd/>
              <a:tailEnd/>
            </a:ln>
          </p:spPr>
          <p:txBody>
            <a:bodyPr/>
            <a:lstStyle/>
            <a:p>
              <a:endParaRPr lang="en-US"/>
            </a:p>
          </p:txBody>
        </p:sp>
        <p:sp>
          <p:nvSpPr>
            <p:cNvPr id="319493" name="Rectangle 5"/>
            <p:cNvSpPr>
              <a:spLocks noChangeArrowheads="1"/>
            </p:cNvSpPr>
            <p:nvPr/>
          </p:nvSpPr>
          <p:spPr bwMode="auto">
            <a:xfrm>
              <a:off x="1763" y="1861"/>
              <a:ext cx="2103" cy="840"/>
            </a:xfrm>
            <a:prstGeom prst="rect">
              <a:avLst/>
            </a:prstGeom>
            <a:solidFill>
              <a:srgbClr val="008000"/>
            </a:solidFill>
            <a:ln w="14288">
              <a:solidFill>
                <a:srgbClr val="DFFFBF"/>
              </a:solidFill>
              <a:miter lim="800000"/>
              <a:headEnd/>
              <a:tailEnd/>
            </a:ln>
          </p:spPr>
          <p:txBody>
            <a:bodyPr/>
            <a:lstStyle/>
            <a:p>
              <a:endParaRPr lang="en-US"/>
            </a:p>
          </p:txBody>
        </p:sp>
        <p:sp>
          <p:nvSpPr>
            <p:cNvPr id="319494" name="Rectangle 6"/>
            <p:cNvSpPr>
              <a:spLocks noChangeArrowheads="1"/>
            </p:cNvSpPr>
            <p:nvPr/>
          </p:nvSpPr>
          <p:spPr bwMode="auto">
            <a:xfrm>
              <a:off x="1910" y="1934"/>
              <a:ext cx="1797" cy="684"/>
            </a:xfrm>
            <a:prstGeom prst="rect">
              <a:avLst/>
            </a:prstGeom>
            <a:solidFill>
              <a:srgbClr val="BFFFBF"/>
            </a:solidFill>
            <a:ln w="14288">
              <a:solidFill>
                <a:srgbClr val="DFFFBF"/>
              </a:solidFill>
              <a:miter lim="800000"/>
              <a:headEnd/>
              <a:tailEnd/>
            </a:ln>
          </p:spPr>
          <p:txBody>
            <a:bodyPr/>
            <a:lstStyle/>
            <a:p>
              <a:endParaRPr lang="en-US"/>
            </a:p>
          </p:txBody>
        </p:sp>
        <p:sp>
          <p:nvSpPr>
            <p:cNvPr id="319495" name="Freeform 7"/>
            <p:cNvSpPr>
              <a:spLocks/>
            </p:cNvSpPr>
            <p:nvPr/>
          </p:nvSpPr>
          <p:spPr bwMode="auto">
            <a:xfrm>
              <a:off x="2522" y="2518"/>
              <a:ext cx="92" cy="76"/>
            </a:xfrm>
            <a:custGeom>
              <a:avLst/>
              <a:gdLst>
                <a:gd name="T0" fmla="*/ 185 w 185"/>
                <a:gd name="T1" fmla="*/ 152 h 152"/>
                <a:gd name="T2" fmla="*/ 117 w 185"/>
                <a:gd name="T3" fmla="*/ 119 h 152"/>
                <a:gd name="T4" fmla="*/ 48 w 185"/>
                <a:gd name="T5" fmla="*/ 71 h 152"/>
                <a:gd name="T6" fmla="*/ 0 w 185"/>
                <a:gd name="T7" fmla="*/ 0 h 152"/>
                <a:gd name="T8" fmla="*/ 46 w 185"/>
                <a:gd name="T9" fmla="*/ 10 h 152"/>
                <a:gd name="T10" fmla="*/ 107 w 185"/>
                <a:gd name="T11" fmla="*/ 37 h 152"/>
                <a:gd name="T12" fmla="*/ 148 w 185"/>
                <a:gd name="T13" fmla="*/ 84 h 152"/>
                <a:gd name="T14" fmla="*/ 185 w 185"/>
                <a:gd name="T15" fmla="*/ 15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152">
                  <a:moveTo>
                    <a:pt x="185" y="152"/>
                  </a:moveTo>
                  <a:lnTo>
                    <a:pt x="117" y="119"/>
                  </a:lnTo>
                  <a:lnTo>
                    <a:pt x="48" y="71"/>
                  </a:lnTo>
                  <a:lnTo>
                    <a:pt x="0" y="0"/>
                  </a:lnTo>
                  <a:lnTo>
                    <a:pt x="46" y="10"/>
                  </a:lnTo>
                  <a:lnTo>
                    <a:pt x="107" y="37"/>
                  </a:lnTo>
                  <a:lnTo>
                    <a:pt x="148" y="84"/>
                  </a:lnTo>
                  <a:lnTo>
                    <a:pt x="185" y="152"/>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496" name="Freeform 8"/>
            <p:cNvSpPr>
              <a:spLocks/>
            </p:cNvSpPr>
            <p:nvPr/>
          </p:nvSpPr>
          <p:spPr bwMode="auto">
            <a:xfrm>
              <a:off x="2548" y="2488"/>
              <a:ext cx="70" cy="95"/>
            </a:xfrm>
            <a:custGeom>
              <a:avLst/>
              <a:gdLst>
                <a:gd name="T0" fmla="*/ 140 w 140"/>
                <a:gd name="T1" fmla="*/ 191 h 191"/>
                <a:gd name="T2" fmla="*/ 81 w 140"/>
                <a:gd name="T3" fmla="*/ 138 h 191"/>
                <a:gd name="T4" fmla="*/ 42 w 140"/>
                <a:gd name="T5" fmla="*/ 91 h 191"/>
                <a:gd name="T6" fmla="*/ 23 w 140"/>
                <a:gd name="T7" fmla="*/ 49 h 191"/>
                <a:gd name="T8" fmla="*/ 0 w 140"/>
                <a:gd name="T9" fmla="*/ 0 h 191"/>
                <a:gd name="T10" fmla="*/ 47 w 140"/>
                <a:gd name="T11" fmla="*/ 24 h 191"/>
                <a:gd name="T12" fmla="*/ 82 w 140"/>
                <a:gd name="T13" fmla="*/ 52 h 191"/>
                <a:gd name="T14" fmla="*/ 115 w 140"/>
                <a:gd name="T15" fmla="*/ 95 h 191"/>
                <a:gd name="T16" fmla="*/ 136 w 140"/>
                <a:gd name="T17" fmla="*/ 143 h 191"/>
                <a:gd name="T18" fmla="*/ 140 w 140"/>
                <a:gd name="T19"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91">
                  <a:moveTo>
                    <a:pt x="140" y="191"/>
                  </a:moveTo>
                  <a:lnTo>
                    <a:pt x="81" y="138"/>
                  </a:lnTo>
                  <a:lnTo>
                    <a:pt x="42" y="91"/>
                  </a:lnTo>
                  <a:lnTo>
                    <a:pt x="23" y="49"/>
                  </a:lnTo>
                  <a:lnTo>
                    <a:pt x="0" y="0"/>
                  </a:lnTo>
                  <a:lnTo>
                    <a:pt x="47" y="24"/>
                  </a:lnTo>
                  <a:lnTo>
                    <a:pt x="82" y="52"/>
                  </a:lnTo>
                  <a:lnTo>
                    <a:pt x="115" y="95"/>
                  </a:lnTo>
                  <a:lnTo>
                    <a:pt x="136" y="143"/>
                  </a:lnTo>
                  <a:lnTo>
                    <a:pt x="140" y="19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497" name="Freeform 9"/>
            <p:cNvSpPr>
              <a:spLocks/>
            </p:cNvSpPr>
            <p:nvPr/>
          </p:nvSpPr>
          <p:spPr bwMode="auto">
            <a:xfrm>
              <a:off x="2518" y="2561"/>
              <a:ext cx="88" cy="39"/>
            </a:xfrm>
            <a:custGeom>
              <a:avLst/>
              <a:gdLst>
                <a:gd name="T0" fmla="*/ 177 w 177"/>
                <a:gd name="T1" fmla="*/ 78 h 78"/>
                <a:gd name="T2" fmla="*/ 114 w 177"/>
                <a:gd name="T3" fmla="*/ 62 h 78"/>
                <a:gd name="T4" fmla="*/ 46 w 177"/>
                <a:gd name="T5" fmla="*/ 37 h 78"/>
                <a:gd name="T6" fmla="*/ 0 w 177"/>
                <a:gd name="T7" fmla="*/ 0 h 78"/>
                <a:gd name="T8" fmla="*/ 46 w 177"/>
                <a:gd name="T9" fmla="*/ 2 h 78"/>
                <a:gd name="T10" fmla="*/ 102 w 177"/>
                <a:gd name="T11" fmla="*/ 17 h 78"/>
                <a:gd name="T12" fmla="*/ 141 w 177"/>
                <a:gd name="T13" fmla="*/ 39 h 78"/>
                <a:gd name="T14" fmla="*/ 177 w 17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78">
                  <a:moveTo>
                    <a:pt x="177" y="78"/>
                  </a:moveTo>
                  <a:lnTo>
                    <a:pt x="114" y="62"/>
                  </a:lnTo>
                  <a:lnTo>
                    <a:pt x="46" y="37"/>
                  </a:lnTo>
                  <a:lnTo>
                    <a:pt x="0" y="0"/>
                  </a:lnTo>
                  <a:lnTo>
                    <a:pt x="46" y="2"/>
                  </a:lnTo>
                  <a:lnTo>
                    <a:pt x="102" y="17"/>
                  </a:lnTo>
                  <a:lnTo>
                    <a:pt x="141" y="39"/>
                  </a:lnTo>
                  <a:lnTo>
                    <a:pt x="177" y="78"/>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498" name="Freeform 10"/>
            <p:cNvSpPr>
              <a:spLocks/>
            </p:cNvSpPr>
            <p:nvPr/>
          </p:nvSpPr>
          <p:spPr bwMode="auto">
            <a:xfrm>
              <a:off x="3002" y="2521"/>
              <a:ext cx="93" cy="75"/>
            </a:xfrm>
            <a:custGeom>
              <a:avLst/>
              <a:gdLst>
                <a:gd name="T0" fmla="*/ 0 w 184"/>
                <a:gd name="T1" fmla="*/ 151 h 151"/>
                <a:gd name="T2" fmla="*/ 66 w 184"/>
                <a:gd name="T3" fmla="*/ 118 h 151"/>
                <a:gd name="T4" fmla="*/ 135 w 184"/>
                <a:gd name="T5" fmla="*/ 70 h 151"/>
                <a:gd name="T6" fmla="*/ 184 w 184"/>
                <a:gd name="T7" fmla="*/ 0 h 151"/>
                <a:gd name="T8" fmla="*/ 138 w 184"/>
                <a:gd name="T9" fmla="*/ 8 h 151"/>
                <a:gd name="T10" fmla="*/ 78 w 184"/>
                <a:gd name="T11" fmla="*/ 36 h 151"/>
                <a:gd name="T12" fmla="*/ 36 w 184"/>
                <a:gd name="T13" fmla="*/ 82 h 151"/>
                <a:gd name="T14" fmla="*/ 0 w 184"/>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51">
                  <a:moveTo>
                    <a:pt x="0" y="151"/>
                  </a:moveTo>
                  <a:lnTo>
                    <a:pt x="66" y="118"/>
                  </a:lnTo>
                  <a:lnTo>
                    <a:pt x="135" y="70"/>
                  </a:lnTo>
                  <a:lnTo>
                    <a:pt x="184" y="0"/>
                  </a:lnTo>
                  <a:lnTo>
                    <a:pt x="138" y="8"/>
                  </a:lnTo>
                  <a:lnTo>
                    <a:pt x="78" y="36"/>
                  </a:lnTo>
                  <a:lnTo>
                    <a:pt x="36" y="82"/>
                  </a:lnTo>
                  <a:lnTo>
                    <a:pt x="0" y="15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499" name="Freeform 11"/>
            <p:cNvSpPr>
              <a:spLocks/>
            </p:cNvSpPr>
            <p:nvPr/>
          </p:nvSpPr>
          <p:spPr bwMode="auto">
            <a:xfrm>
              <a:off x="2998" y="2490"/>
              <a:ext cx="70" cy="96"/>
            </a:xfrm>
            <a:custGeom>
              <a:avLst/>
              <a:gdLst>
                <a:gd name="T0" fmla="*/ 0 w 141"/>
                <a:gd name="T1" fmla="*/ 191 h 191"/>
                <a:gd name="T2" fmla="*/ 59 w 141"/>
                <a:gd name="T3" fmla="*/ 139 h 191"/>
                <a:gd name="T4" fmla="*/ 98 w 141"/>
                <a:gd name="T5" fmla="*/ 92 h 191"/>
                <a:gd name="T6" fmla="*/ 118 w 141"/>
                <a:gd name="T7" fmla="*/ 49 h 191"/>
                <a:gd name="T8" fmla="*/ 141 w 141"/>
                <a:gd name="T9" fmla="*/ 0 h 191"/>
                <a:gd name="T10" fmla="*/ 92 w 141"/>
                <a:gd name="T11" fmla="*/ 23 h 191"/>
                <a:gd name="T12" fmla="*/ 58 w 141"/>
                <a:gd name="T13" fmla="*/ 52 h 191"/>
                <a:gd name="T14" fmla="*/ 26 w 141"/>
                <a:gd name="T15" fmla="*/ 94 h 191"/>
                <a:gd name="T16" fmla="*/ 3 w 141"/>
                <a:gd name="T17" fmla="*/ 143 h 191"/>
                <a:gd name="T18" fmla="*/ 0 w 141"/>
                <a:gd name="T19"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91">
                  <a:moveTo>
                    <a:pt x="0" y="191"/>
                  </a:moveTo>
                  <a:lnTo>
                    <a:pt x="59" y="139"/>
                  </a:lnTo>
                  <a:lnTo>
                    <a:pt x="98" y="92"/>
                  </a:lnTo>
                  <a:lnTo>
                    <a:pt x="118" y="49"/>
                  </a:lnTo>
                  <a:lnTo>
                    <a:pt x="141" y="0"/>
                  </a:lnTo>
                  <a:lnTo>
                    <a:pt x="92" y="23"/>
                  </a:lnTo>
                  <a:lnTo>
                    <a:pt x="58" y="52"/>
                  </a:lnTo>
                  <a:lnTo>
                    <a:pt x="26" y="94"/>
                  </a:lnTo>
                  <a:lnTo>
                    <a:pt x="3" y="143"/>
                  </a:lnTo>
                  <a:lnTo>
                    <a:pt x="0" y="19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0" name="Freeform 12"/>
            <p:cNvSpPr>
              <a:spLocks/>
            </p:cNvSpPr>
            <p:nvPr/>
          </p:nvSpPr>
          <p:spPr bwMode="auto">
            <a:xfrm>
              <a:off x="3009" y="2563"/>
              <a:ext cx="89" cy="39"/>
            </a:xfrm>
            <a:custGeom>
              <a:avLst/>
              <a:gdLst>
                <a:gd name="T0" fmla="*/ 0 w 178"/>
                <a:gd name="T1" fmla="*/ 78 h 78"/>
                <a:gd name="T2" fmla="*/ 65 w 178"/>
                <a:gd name="T3" fmla="*/ 61 h 78"/>
                <a:gd name="T4" fmla="*/ 131 w 178"/>
                <a:gd name="T5" fmla="*/ 37 h 78"/>
                <a:gd name="T6" fmla="*/ 178 w 178"/>
                <a:gd name="T7" fmla="*/ 0 h 78"/>
                <a:gd name="T8" fmla="*/ 131 w 178"/>
                <a:gd name="T9" fmla="*/ 3 h 78"/>
                <a:gd name="T10" fmla="*/ 76 w 178"/>
                <a:gd name="T11" fmla="*/ 18 h 78"/>
                <a:gd name="T12" fmla="*/ 37 w 178"/>
                <a:gd name="T13" fmla="*/ 38 h 78"/>
                <a:gd name="T14" fmla="*/ 0 w 17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78">
                  <a:moveTo>
                    <a:pt x="0" y="78"/>
                  </a:moveTo>
                  <a:lnTo>
                    <a:pt x="65" y="61"/>
                  </a:lnTo>
                  <a:lnTo>
                    <a:pt x="131" y="37"/>
                  </a:lnTo>
                  <a:lnTo>
                    <a:pt x="178" y="0"/>
                  </a:lnTo>
                  <a:lnTo>
                    <a:pt x="131" y="3"/>
                  </a:lnTo>
                  <a:lnTo>
                    <a:pt x="76" y="18"/>
                  </a:lnTo>
                  <a:lnTo>
                    <a:pt x="37" y="38"/>
                  </a:lnTo>
                  <a:lnTo>
                    <a:pt x="0" y="78"/>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1" name="Freeform 13"/>
            <p:cNvSpPr>
              <a:spLocks/>
            </p:cNvSpPr>
            <p:nvPr/>
          </p:nvSpPr>
          <p:spPr bwMode="auto">
            <a:xfrm>
              <a:off x="2552" y="2059"/>
              <a:ext cx="247" cy="122"/>
            </a:xfrm>
            <a:custGeom>
              <a:avLst/>
              <a:gdLst>
                <a:gd name="T0" fmla="*/ 0 w 494"/>
                <a:gd name="T1" fmla="*/ 0 h 246"/>
                <a:gd name="T2" fmla="*/ 494 w 494"/>
                <a:gd name="T3" fmla="*/ 0 h 246"/>
                <a:gd name="T4" fmla="*/ 494 w 494"/>
                <a:gd name="T5" fmla="*/ 246 h 246"/>
                <a:gd name="T6" fmla="*/ 141 w 494"/>
                <a:gd name="T7" fmla="*/ 246 h 246"/>
                <a:gd name="T8" fmla="*/ 141 w 494"/>
                <a:gd name="T9" fmla="*/ 119 h 246"/>
                <a:gd name="T10" fmla="*/ 135 w 494"/>
                <a:gd name="T11" fmla="*/ 98 h 246"/>
                <a:gd name="T12" fmla="*/ 123 w 494"/>
                <a:gd name="T13" fmla="*/ 87 h 246"/>
                <a:gd name="T14" fmla="*/ 101 w 494"/>
                <a:gd name="T15" fmla="*/ 81 h 246"/>
                <a:gd name="T16" fmla="*/ 0 w 494"/>
                <a:gd name="T17" fmla="*/ 81 h 246"/>
                <a:gd name="T18" fmla="*/ 0 w 494"/>
                <a:gd name="T19"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246">
                  <a:moveTo>
                    <a:pt x="0" y="0"/>
                  </a:moveTo>
                  <a:lnTo>
                    <a:pt x="494" y="0"/>
                  </a:lnTo>
                  <a:lnTo>
                    <a:pt x="494" y="246"/>
                  </a:lnTo>
                  <a:lnTo>
                    <a:pt x="141" y="246"/>
                  </a:lnTo>
                  <a:lnTo>
                    <a:pt x="141" y="119"/>
                  </a:lnTo>
                  <a:lnTo>
                    <a:pt x="135" y="98"/>
                  </a:lnTo>
                  <a:lnTo>
                    <a:pt x="123" y="87"/>
                  </a:lnTo>
                  <a:lnTo>
                    <a:pt x="101" y="81"/>
                  </a:lnTo>
                  <a:lnTo>
                    <a:pt x="0" y="81"/>
                  </a:lnTo>
                  <a:lnTo>
                    <a:pt x="0" y="0"/>
                  </a:lnTo>
                  <a:close/>
                </a:path>
              </a:pathLst>
            </a:custGeom>
            <a:solidFill>
              <a:srgbClr val="008000"/>
            </a:solidFill>
            <a:ln w="14288">
              <a:solidFill>
                <a:srgbClr val="3F5F00"/>
              </a:solidFill>
              <a:prstDash val="solid"/>
              <a:round/>
              <a:headEnd/>
              <a:tailEnd/>
            </a:ln>
          </p:spPr>
          <p:txBody>
            <a:bodyPr/>
            <a:lstStyle/>
            <a:p>
              <a:endParaRPr lang="en-US"/>
            </a:p>
          </p:txBody>
        </p:sp>
        <p:sp>
          <p:nvSpPr>
            <p:cNvPr id="319502" name="Freeform 14"/>
            <p:cNvSpPr>
              <a:spLocks/>
            </p:cNvSpPr>
            <p:nvPr/>
          </p:nvSpPr>
          <p:spPr bwMode="auto">
            <a:xfrm>
              <a:off x="2811" y="2059"/>
              <a:ext cx="247" cy="122"/>
            </a:xfrm>
            <a:custGeom>
              <a:avLst/>
              <a:gdLst>
                <a:gd name="T0" fmla="*/ 494 w 494"/>
                <a:gd name="T1" fmla="*/ 0 h 246"/>
                <a:gd name="T2" fmla="*/ 0 w 494"/>
                <a:gd name="T3" fmla="*/ 0 h 246"/>
                <a:gd name="T4" fmla="*/ 0 w 494"/>
                <a:gd name="T5" fmla="*/ 246 h 246"/>
                <a:gd name="T6" fmla="*/ 353 w 494"/>
                <a:gd name="T7" fmla="*/ 246 h 246"/>
                <a:gd name="T8" fmla="*/ 353 w 494"/>
                <a:gd name="T9" fmla="*/ 119 h 246"/>
                <a:gd name="T10" fmla="*/ 359 w 494"/>
                <a:gd name="T11" fmla="*/ 98 h 246"/>
                <a:gd name="T12" fmla="*/ 371 w 494"/>
                <a:gd name="T13" fmla="*/ 87 h 246"/>
                <a:gd name="T14" fmla="*/ 393 w 494"/>
                <a:gd name="T15" fmla="*/ 81 h 246"/>
                <a:gd name="T16" fmla="*/ 494 w 494"/>
                <a:gd name="T17" fmla="*/ 81 h 246"/>
                <a:gd name="T18" fmla="*/ 494 w 494"/>
                <a:gd name="T19"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246">
                  <a:moveTo>
                    <a:pt x="494" y="0"/>
                  </a:moveTo>
                  <a:lnTo>
                    <a:pt x="0" y="0"/>
                  </a:lnTo>
                  <a:lnTo>
                    <a:pt x="0" y="246"/>
                  </a:lnTo>
                  <a:lnTo>
                    <a:pt x="353" y="246"/>
                  </a:lnTo>
                  <a:lnTo>
                    <a:pt x="353" y="119"/>
                  </a:lnTo>
                  <a:lnTo>
                    <a:pt x="359" y="98"/>
                  </a:lnTo>
                  <a:lnTo>
                    <a:pt x="371" y="87"/>
                  </a:lnTo>
                  <a:lnTo>
                    <a:pt x="393" y="81"/>
                  </a:lnTo>
                  <a:lnTo>
                    <a:pt x="494" y="81"/>
                  </a:lnTo>
                  <a:lnTo>
                    <a:pt x="494" y="0"/>
                  </a:lnTo>
                  <a:close/>
                </a:path>
              </a:pathLst>
            </a:custGeom>
            <a:solidFill>
              <a:srgbClr val="008000"/>
            </a:solidFill>
            <a:ln w="14288">
              <a:solidFill>
                <a:srgbClr val="3F5F00"/>
              </a:solidFill>
              <a:prstDash val="solid"/>
              <a:round/>
              <a:headEnd/>
              <a:tailEnd/>
            </a:ln>
          </p:spPr>
          <p:txBody>
            <a:bodyPr/>
            <a:lstStyle/>
            <a:p>
              <a:endParaRPr lang="en-US"/>
            </a:p>
          </p:txBody>
        </p:sp>
        <p:sp>
          <p:nvSpPr>
            <p:cNvPr id="319503" name="Oval 15"/>
            <p:cNvSpPr>
              <a:spLocks noChangeArrowheads="1"/>
            </p:cNvSpPr>
            <p:nvPr/>
          </p:nvSpPr>
          <p:spPr bwMode="auto">
            <a:xfrm>
              <a:off x="2565" y="2059"/>
              <a:ext cx="488" cy="618"/>
            </a:xfrm>
            <a:prstGeom prst="ellipse">
              <a:avLst/>
            </a:prstGeom>
            <a:solidFill>
              <a:srgbClr val="3F5F00"/>
            </a:solidFill>
            <a:ln w="14288">
              <a:solidFill>
                <a:srgbClr val="DFFFBF"/>
              </a:solidFill>
              <a:round/>
              <a:headEnd/>
              <a:tailEnd/>
            </a:ln>
          </p:spPr>
          <p:txBody>
            <a:bodyPr/>
            <a:lstStyle/>
            <a:p>
              <a:endParaRPr lang="en-US"/>
            </a:p>
          </p:txBody>
        </p:sp>
        <p:sp>
          <p:nvSpPr>
            <p:cNvPr id="319504" name="Freeform 16"/>
            <p:cNvSpPr>
              <a:spLocks/>
            </p:cNvSpPr>
            <p:nvPr/>
          </p:nvSpPr>
          <p:spPr bwMode="auto">
            <a:xfrm>
              <a:off x="2874" y="2396"/>
              <a:ext cx="155" cy="223"/>
            </a:xfrm>
            <a:custGeom>
              <a:avLst/>
              <a:gdLst>
                <a:gd name="T0" fmla="*/ 0 w 309"/>
                <a:gd name="T1" fmla="*/ 0 h 445"/>
                <a:gd name="T2" fmla="*/ 64 w 309"/>
                <a:gd name="T3" fmla="*/ 27 h 445"/>
                <a:gd name="T4" fmla="*/ 71 w 309"/>
                <a:gd name="T5" fmla="*/ 89 h 445"/>
                <a:gd name="T6" fmla="*/ 151 w 309"/>
                <a:gd name="T7" fmla="*/ 120 h 445"/>
                <a:gd name="T8" fmla="*/ 253 w 309"/>
                <a:gd name="T9" fmla="*/ 142 h 445"/>
                <a:gd name="T10" fmla="*/ 309 w 309"/>
                <a:gd name="T11" fmla="*/ 169 h 445"/>
                <a:gd name="T12" fmla="*/ 303 w 309"/>
                <a:gd name="T13" fmla="*/ 194 h 445"/>
                <a:gd name="T14" fmla="*/ 288 w 309"/>
                <a:gd name="T15" fmla="*/ 231 h 445"/>
                <a:gd name="T16" fmla="*/ 268 w 309"/>
                <a:gd name="T17" fmla="*/ 270 h 445"/>
                <a:gd name="T18" fmla="*/ 250 w 309"/>
                <a:gd name="T19" fmla="*/ 303 h 445"/>
                <a:gd name="T20" fmla="*/ 230 w 309"/>
                <a:gd name="T21" fmla="*/ 331 h 445"/>
                <a:gd name="T22" fmla="*/ 210 w 309"/>
                <a:gd name="T23" fmla="*/ 368 h 445"/>
                <a:gd name="T24" fmla="*/ 173 w 309"/>
                <a:gd name="T25" fmla="*/ 408 h 445"/>
                <a:gd name="T26" fmla="*/ 142 w 309"/>
                <a:gd name="T27" fmla="*/ 445 h 445"/>
                <a:gd name="T28" fmla="*/ 44 w 309"/>
                <a:gd name="T29" fmla="*/ 123 h 445"/>
                <a:gd name="T30" fmla="*/ 3 w 309"/>
                <a:gd name="T31" fmla="*/ 80 h 445"/>
                <a:gd name="T32" fmla="*/ 0 w 309"/>
                <a:gd name="T3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9" h="445">
                  <a:moveTo>
                    <a:pt x="0" y="0"/>
                  </a:moveTo>
                  <a:lnTo>
                    <a:pt x="64" y="27"/>
                  </a:lnTo>
                  <a:lnTo>
                    <a:pt x="71" y="89"/>
                  </a:lnTo>
                  <a:lnTo>
                    <a:pt x="151" y="120"/>
                  </a:lnTo>
                  <a:lnTo>
                    <a:pt x="253" y="142"/>
                  </a:lnTo>
                  <a:lnTo>
                    <a:pt x="309" y="169"/>
                  </a:lnTo>
                  <a:lnTo>
                    <a:pt x="303" y="194"/>
                  </a:lnTo>
                  <a:lnTo>
                    <a:pt x="288" y="231"/>
                  </a:lnTo>
                  <a:lnTo>
                    <a:pt x="268" y="270"/>
                  </a:lnTo>
                  <a:lnTo>
                    <a:pt x="250" y="303"/>
                  </a:lnTo>
                  <a:lnTo>
                    <a:pt x="230" y="331"/>
                  </a:lnTo>
                  <a:lnTo>
                    <a:pt x="210" y="368"/>
                  </a:lnTo>
                  <a:lnTo>
                    <a:pt x="173" y="408"/>
                  </a:lnTo>
                  <a:lnTo>
                    <a:pt x="142" y="445"/>
                  </a:lnTo>
                  <a:lnTo>
                    <a:pt x="44" y="123"/>
                  </a:lnTo>
                  <a:lnTo>
                    <a:pt x="3" y="8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5" name="Freeform 17"/>
            <p:cNvSpPr>
              <a:spLocks/>
            </p:cNvSpPr>
            <p:nvPr/>
          </p:nvSpPr>
          <p:spPr bwMode="auto">
            <a:xfrm>
              <a:off x="2730" y="2368"/>
              <a:ext cx="217" cy="250"/>
            </a:xfrm>
            <a:custGeom>
              <a:avLst/>
              <a:gdLst>
                <a:gd name="T0" fmla="*/ 434 w 434"/>
                <a:gd name="T1" fmla="*/ 499 h 499"/>
                <a:gd name="T2" fmla="*/ 241 w 434"/>
                <a:gd name="T3" fmla="*/ 499 h 499"/>
                <a:gd name="T4" fmla="*/ 159 w 434"/>
                <a:gd name="T5" fmla="*/ 499 h 499"/>
                <a:gd name="T6" fmla="*/ 159 w 434"/>
                <a:gd name="T7" fmla="*/ 406 h 499"/>
                <a:gd name="T8" fmla="*/ 121 w 434"/>
                <a:gd name="T9" fmla="*/ 287 h 499"/>
                <a:gd name="T10" fmla="*/ 77 w 434"/>
                <a:gd name="T11" fmla="*/ 167 h 499"/>
                <a:gd name="T12" fmla="*/ 84 w 434"/>
                <a:gd name="T13" fmla="*/ 96 h 499"/>
                <a:gd name="T14" fmla="*/ 28 w 434"/>
                <a:gd name="T15" fmla="*/ 56 h 499"/>
                <a:gd name="T16" fmla="*/ 0 w 434"/>
                <a:gd name="T17" fmla="*/ 0 h 499"/>
                <a:gd name="T18" fmla="*/ 53 w 434"/>
                <a:gd name="T19" fmla="*/ 31 h 499"/>
                <a:gd name="T20" fmla="*/ 108 w 434"/>
                <a:gd name="T21" fmla="*/ 59 h 499"/>
                <a:gd name="T22" fmla="*/ 169 w 434"/>
                <a:gd name="T23" fmla="*/ 72 h 499"/>
                <a:gd name="T24" fmla="*/ 199 w 434"/>
                <a:gd name="T25" fmla="*/ 80 h 499"/>
                <a:gd name="T26" fmla="*/ 225 w 434"/>
                <a:gd name="T27" fmla="*/ 80 h 499"/>
                <a:gd name="T28" fmla="*/ 264 w 434"/>
                <a:gd name="T29" fmla="*/ 72 h 499"/>
                <a:gd name="T30" fmla="*/ 291 w 434"/>
                <a:gd name="T31" fmla="*/ 58 h 499"/>
                <a:gd name="T32" fmla="*/ 294 w 434"/>
                <a:gd name="T33" fmla="*/ 136 h 499"/>
                <a:gd name="T34" fmla="*/ 334 w 434"/>
                <a:gd name="T35" fmla="*/ 185 h 499"/>
                <a:gd name="T36" fmla="*/ 393 w 434"/>
                <a:gd name="T37" fmla="*/ 375 h 499"/>
                <a:gd name="T38" fmla="*/ 434 w 434"/>
                <a:gd name="T39"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4" h="499">
                  <a:moveTo>
                    <a:pt x="434" y="499"/>
                  </a:moveTo>
                  <a:lnTo>
                    <a:pt x="241" y="499"/>
                  </a:lnTo>
                  <a:lnTo>
                    <a:pt x="159" y="499"/>
                  </a:lnTo>
                  <a:lnTo>
                    <a:pt x="159" y="406"/>
                  </a:lnTo>
                  <a:lnTo>
                    <a:pt x="121" y="287"/>
                  </a:lnTo>
                  <a:lnTo>
                    <a:pt x="77" y="167"/>
                  </a:lnTo>
                  <a:lnTo>
                    <a:pt x="84" y="96"/>
                  </a:lnTo>
                  <a:lnTo>
                    <a:pt x="28" y="56"/>
                  </a:lnTo>
                  <a:lnTo>
                    <a:pt x="0" y="0"/>
                  </a:lnTo>
                  <a:lnTo>
                    <a:pt x="53" y="31"/>
                  </a:lnTo>
                  <a:lnTo>
                    <a:pt x="108" y="59"/>
                  </a:lnTo>
                  <a:lnTo>
                    <a:pt x="169" y="72"/>
                  </a:lnTo>
                  <a:lnTo>
                    <a:pt x="199" y="80"/>
                  </a:lnTo>
                  <a:lnTo>
                    <a:pt x="225" y="80"/>
                  </a:lnTo>
                  <a:lnTo>
                    <a:pt x="264" y="72"/>
                  </a:lnTo>
                  <a:lnTo>
                    <a:pt x="291" y="58"/>
                  </a:lnTo>
                  <a:lnTo>
                    <a:pt x="294" y="136"/>
                  </a:lnTo>
                  <a:lnTo>
                    <a:pt x="334" y="185"/>
                  </a:lnTo>
                  <a:lnTo>
                    <a:pt x="393" y="375"/>
                  </a:lnTo>
                  <a:lnTo>
                    <a:pt x="434" y="499"/>
                  </a:lnTo>
                  <a:close/>
                </a:path>
              </a:pathLst>
            </a:custGeom>
            <a:solidFill>
              <a:srgbClr val="D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6" name="Freeform 18"/>
            <p:cNvSpPr>
              <a:spLocks/>
            </p:cNvSpPr>
            <p:nvPr/>
          </p:nvSpPr>
          <p:spPr bwMode="auto">
            <a:xfrm>
              <a:off x="2698" y="2100"/>
              <a:ext cx="229" cy="308"/>
            </a:xfrm>
            <a:custGeom>
              <a:avLst/>
              <a:gdLst>
                <a:gd name="T0" fmla="*/ 51 w 458"/>
                <a:gd name="T1" fmla="*/ 483 h 616"/>
                <a:gd name="T2" fmla="*/ 44 w 458"/>
                <a:gd name="T3" fmla="*/ 412 h 616"/>
                <a:gd name="T4" fmla="*/ 13 w 458"/>
                <a:gd name="T5" fmla="*/ 332 h 616"/>
                <a:gd name="T6" fmla="*/ 0 w 458"/>
                <a:gd name="T7" fmla="*/ 209 h 616"/>
                <a:gd name="T8" fmla="*/ 60 w 458"/>
                <a:gd name="T9" fmla="*/ 80 h 616"/>
                <a:gd name="T10" fmla="*/ 136 w 458"/>
                <a:gd name="T11" fmla="*/ 27 h 616"/>
                <a:gd name="T12" fmla="*/ 233 w 458"/>
                <a:gd name="T13" fmla="*/ 3 h 616"/>
                <a:gd name="T14" fmla="*/ 319 w 458"/>
                <a:gd name="T15" fmla="*/ 0 h 616"/>
                <a:gd name="T16" fmla="*/ 387 w 458"/>
                <a:gd name="T17" fmla="*/ 40 h 616"/>
                <a:gd name="T18" fmla="*/ 442 w 458"/>
                <a:gd name="T19" fmla="*/ 138 h 616"/>
                <a:gd name="T20" fmla="*/ 458 w 458"/>
                <a:gd name="T21" fmla="*/ 221 h 616"/>
                <a:gd name="T22" fmla="*/ 455 w 458"/>
                <a:gd name="T23" fmla="*/ 330 h 616"/>
                <a:gd name="T24" fmla="*/ 446 w 458"/>
                <a:gd name="T25" fmla="*/ 412 h 616"/>
                <a:gd name="T26" fmla="*/ 439 w 458"/>
                <a:gd name="T27" fmla="*/ 450 h 616"/>
                <a:gd name="T28" fmla="*/ 428 w 458"/>
                <a:gd name="T29" fmla="*/ 481 h 616"/>
                <a:gd name="T30" fmla="*/ 406 w 458"/>
                <a:gd name="T31" fmla="*/ 514 h 616"/>
                <a:gd name="T32" fmla="*/ 381 w 458"/>
                <a:gd name="T33" fmla="*/ 530 h 616"/>
                <a:gd name="T34" fmla="*/ 353 w 458"/>
                <a:gd name="T35" fmla="*/ 539 h 616"/>
                <a:gd name="T36" fmla="*/ 355 w 458"/>
                <a:gd name="T37" fmla="*/ 595 h 616"/>
                <a:gd name="T38" fmla="*/ 331 w 458"/>
                <a:gd name="T39" fmla="*/ 608 h 616"/>
                <a:gd name="T40" fmla="*/ 297 w 458"/>
                <a:gd name="T41" fmla="*/ 616 h 616"/>
                <a:gd name="T42" fmla="*/ 235 w 458"/>
                <a:gd name="T43" fmla="*/ 614 h 616"/>
                <a:gd name="T44" fmla="*/ 186 w 458"/>
                <a:gd name="T45" fmla="*/ 595 h 616"/>
                <a:gd name="T46" fmla="*/ 112 w 458"/>
                <a:gd name="T47" fmla="*/ 564 h 616"/>
                <a:gd name="T48" fmla="*/ 65 w 458"/>
                <a:gd name="T49" fmla="*/ 536 h 616"/>
                <a:gd name="T50" fmla="*/ 51 w 458"/>
                <a:gd name="T51" fmla="*/ 483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 h="616">
                  <a:moveTo>
                    <a:pt x="51" y="483"/>
                  </a:moveTo>
                  <a:lnTo>
                    <a:pt x="44" y="412"/>
                  </a:lnTo>
                  <a:lnTo>
                    <a:pt x="13" y="332"/>
                  </a:lnTo>
                  <a:lnTo>
                    <a:pt x="0" y="209"/>
                  </a:lnTo>
                  <a:lnTo>
                    <a:pt x="60" y="80"/>
                  </a:lnTo>
                  <a:lnTo>
                    <a:pt x="136" y="27"/>
                  </a:lnTo>
                  <a:lnTo>
                    <a:pt x="233" y="3"/>
                  </a:lnTo>
                  <a:lnTo>
                    <a:pt x="319" y="0"/>
                  </a:lnTo>
                  <a:lnTo>
                    <a:pt x="387" y="40"/>
                  </a:lnTo>
                  <a:lnTo>
                    <a:pt x="442" y="138"/>
                  </a:lnTo>
                  <a:lnTo>
                    <a:pt x="458" y="221"/>
                  </a:lnTo>
                  <a:lnTo>
                    <a:pt x="455" y="330"/>
                  </a:lnTo>
                  <a:lnTo>
                    <a:pt x="446" y="412"/>
                  </a:lnTo>
                  <a:lnTo>
                    <a:pt x="439" y="450"/>
                  </a:lnTo>
                  <a:lnTo>
                    <a:pt x="428" y="481"/>
                  </a:lnTo>
                  <a:lnTo>
                    <a:pt x="406" y="514"/>
                  </a:lnTo>
                  <a:lnTo>
                    <a:pt x="381" y="530"/>
                  </a:lnTo>
                  <a:lnTo>
                    <a:pt x="353" y="539"/>
                  </a:lnTo>
                  <a:lnTo>
                    <a:pt x="355" y="595"/>
                  </a:lnTo>
                  <a:lnTo>
                    <a:pt x="331" y="608"/>
                  </a:lnTo>
                  <a:lnTo>
                    <a:pt x="297" y="616"/>
                  </a:lnTo>
                  <a:lnTo>
                    <a:pt x="235" y="614"/>
                  </a:lnTo>
                  <a:lnTo>
                    <a:pt x="186" y="595"/>
                  </a:lnTo>
                  <a:lnTo>
                    <a:pt x="112" y="564"/>
                  </a:lnTo>
                  <a:lnTo>
                    <a:pt x="65" y="536"/>
                  </a:lnTo>
                  <a:lnTo>
                    <a:pt x="51" y="483"/>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7" name="Freeform 19"/>
            <p:cNvSpPr>
              <a:spLocks/>
            </p:cNvSpPr>
            <p:nvPr/>
          </p:nvSpPr>
          <p:spPr bwMode="auto">
            <a:xfrm>
              <a:off x="2698" y="2227"/>
              <a:ext cx="170" cy="212"/>
            </a:xfrm>
            <a:custGeom>
              <a:avLst/>
              <a:gdLst>
                <a:gd name="T0" fmla="*/ 102 w 340"/>
                <a:gd name="T1" fmla="*/ 0 h 426"/>
                <a:gd name="T2" fmla="*/ 127 w 340"/>
                <a:gd name="T3" fmla="*/ 84 h 426"/>
                <a:gd name="T4" fmla="*/ 140 w 340"/>
                <a:gd name="T5" fmla="*/ 142 h 426"/>
                <a:gd name="T6" fmla="*/ 158 w 340"/>
                <a:gd name="T7" fmla="*/ 195 h 426"/>
                <a:gd name="T8" fmla="*/ 186 w 340"/>
                <a:gd name="T9" fmla="*/ 244 h 426"/>
                <a:gd name="T10" fmla="*/ 196 w 340"/>
                <a:gd name="T11" fmla="*/ 256 h 426"/>
                <a:gd name="T12" fmla="*/ 217 w 340"/>
                <a:gd name="T13" fmla="*/ 272 h 426"/>
                <a:gd name="T14" fmla="*/ 236 w 340"/>
                <a:gd name="T15" fmla="*/ 283 h 426"/>
                <a:gd name="T16" fmla="*/ 264 w 340"/>
                <a:gd name="T17" fmla="*/ 291 h 426"/>
                <a:gd name="T18" fmla="*/ 283 w 340"/>
                <a:gd name="T19" fmla="*/ 295 h 426"/>
                <a:gd name="T20" fmla="*/ 299 w 340"/>
                <a:gd name="T21" fmla="*/ 299 h 426"/>
                <a:gd name="T22" fmla="*/ 319 w 340"/>
                <a:gd name="T23" fmla="*/ 299 h 426"/>
                <a:gd name="T24" fmla="*/ 340 w 340"/>
                <a:gd name="T25" fmla="*/ 294 h 426"/>
                <a:gd name="T26" fmla="*/ 319 w 340"/>
                <a:gd name="T27" fmla="*/ 318 h 426"/>
                <a:gd name="T28" fmla="*/ 279 w 340"/>
                <a:gd name="T29" fmla="*/ 343 h 426"/>
                <a:gd name="T30" fmla="*/ 251 w 340"/>
                <a:gd name="T31" fmla="*/ 371 h 426"/>
                <a:gd name="T32" fmla="*/ 233 w 340"/>
                <a:gd name="T33" fmla="*/ 398 h 426"/>
                <a:gd name="T34" fmla="*/ 213 w 340"/>
                <a:gd name="T35" fmla="*/ 416 h 426"/>
                <a:gd name="T36" fmla="*/ 171 w 340"/>
                <a:gd name="T37" fmla="*/ 423 h 426"/>
                <a:gd name="T38" fmla="*/ 112 w 340"/>
                <a:gd name="T39" fmla="*/ 426 h 426"/>
                <a:gd name="T40" fmla="*/ 25 w 340"/>
                <a:gd name="T41" fmla="*/ 362 h 426"/>
                <a:gd name="T42" fmla="*/ 0 w 340"/>
                <a:gd name="T43" fmla="*/ 312 h 426"/>
                <a:gd name="T44" fmla="*/ 34 w 340"/>
                <a:gd name="T45" fmla="*/ 204 h 426"/>
                <a:gd name="T46" fmla="*/ 53 w 340"/>
                <a:gd name="T47" fmla="*/ 96 h 426"/>
                <a:gd name="T48" fmla="*/ 102 w 340"/>
                <a:gd name="T4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0" h="426">
                  <a:moveTo>
                    <a:pt x="102" y="0"/>
                  </a:moveTo>
                  <a:lnTo>
                    <a:pt x="127" y="84"/>
                  </a:lnTo>
                  <a:lnTo>
                    <a:pt x="140" y="142"/>
                  </a:lnTo>
                  <a:lnTo>
                    <a:pt x="158" y="195"/>
                  </a:lnTo>
                  <a:lnTo>
                    <a:pt x="186" y="244"/>
                  </a:lnTo>
                  <a:lnTo>
                    <a:pt x="196" y="256"/>
                  </a:lnTo>
                  <a:lnTo>
                    <a:pt x="217" y="272"/>
                  </a:lnTo>
                  <a:lnTo>
                    <a:pt x="236" y="283"/>
                  </a:lnTo>
                  <a:lnTo>
                    <a:pt x="264" y="291"/>
                  </a:lnTo>
                  <a:lnTo>
                    <a:pt x="283" y="295"/>
                  </a:lnTo>
                  <a:lnTo>
                    <a:pt x="299" y="299"/>
                  </a:lnTo>
                  <a:lnTo>
                    <a:pt x="319" y="299"/>
                  </a:lnTo>
                  <a:lnTo>
                    <a:pt x="340" y="294"/>
                  </a:lnTo>
                  <a:lnTo>
                    <a:pt x="319" y="318"/>
                  </a:lnTo>
                  <a:lnTo>
                    <a:pt x="279" y="343"/>
                  </a:lnTo>
                  <a:lnTo>
                    <a:pt x="251" y="371"/>
                  </a:lnTo>
                  <a:lnTo>
                    <a:pt x="233" y="398"/>
                  </a:lnTo>
                  <a:lnTo>
                    <a:pt x="213" y="416"/>
                  </a:lnTo>
                  <a:lnTo>
                    <a:pt x="171" y="423"/>
                  </a:lnTo>
                  <a:lnTo>
                    <a:pt x="112" y="426"/>
                  </a:lnTo>
                  <a:lnTo>
                    <a:pt x="25" y="362"/>
                  </a:lnTo>
                  <a:lnTo>
                    <a:pt x="0" y="312"/>
                  </a:lnTo>
                  <a:lnTo>
                    <a:pt x="34" y="204"/>
                  </a:lnTo>
                  <a:lnTo>
                    <a:pt x="53" y="96"/>
                  </a:lnTo>
                  <a:lnTo>
                    <a:pt x="102" y="0"/>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8" name="Freeform 20"/>
            <p:cNvSpPr>
              <a:spLocks/>
            </p:cNvSpPr>
            <p:nvPr/>
          </p:nvSpPr>
          <p:spPr bwMode="auto">
            <a:xfrm>
              <a:off x="2838" y="2303"/>
              <a:ext cx="57" cy="12"/>
            </a:xfrm>
            <a:custGeom>
              <a:avLst/>
              <a:gdLst>
                <a:gd name="T0" fmla="*/ 0 w 112"/>
                <a:gd name="T1" fmla="*/ 8 h 24"/>
                <a:gd name="T2" fmla="*/ 10 w 112"/>
                <a:gd name="T3" fmla="*/ 4 h 24"/>
                <a:gd name="T4" fmla="*/ 27 w 112"/>
                <a:gd name="T5" fmla="*/ 2 h 24"/>
                <a:gd name="T6" fmla="*/ 44 w 112"/>
                <a:gd name="T7" fmla="*/ 4 h 24"/>
                <a:gd name="T8" fmla="*/ 58 w 112"/>
                <a:gd name="T9" fmla="*/ 4 h 24"/>
                <a:gd name="T10" fmla="*/ 77 w 112"/>
                <a:gd name="T11" fmla="*/ 0 h 24"/>
                <a:gd name="T12" fmla="*/ 89 w 112"/>
                <a:gd name="T13" fmla="*/ 2 h 24"/>
                <a:gd name="T14" fmla="*/ 102 w 112"/>
                <a:gd name="T15" fmla="*/ 2 h 24"/>
                <a:gd name="T16" fmla="*/ 112 w 112"/>
                <a:gd name="T17" fmla="*/ 8 h 24"/>
                <a:gd name="T18" fmla="*/ 95 w 112"/>
                <a:gd name="T19" fmla="*/ 18 h 24"/>
                <a:gd name="T20" fmla="*/ 65 w 112"/>
                <a:gd name="T21" fmla="*/ 24 h 24"/>
                <a:gd name="T22" fmla="*/ 31 w 112"/>
                <a:gd name="T23" fmla="*/ 24 h 24"/>
                <a:gd name="T24" fmla="*/ 13 w 112"/>
                <a:gd name="T25" fmla="*/ 18 h 24"/>
                <a:gd name="T26" fmla="*/ 0 w 112"/>
                <a:gd name="T2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4">
                  <a:moveTo>
                    <a:pt x="0" y="8"/>
                  </a:moveTo>
                  <a:lnTo>
                    <a:pt x="10" y="4"/>
                  </a:lnTo>
                  <a:lnTo>
                    <a:pt x="27" y="2"/>
                  </a:lnTo>
                  <a:lnTo>
                    <a:pt x="44" y="4"/>
                  </a:lnTo>
                  <a:lnTo>
                    <a:pt x="58" y="4"/>
                  </a:lnTo>
                  <a:lnTo>
                    <a:pt x="77" y="0"/>
                  </a:lnTo>
                  <a:lnTo>
                    <a:pt x="89" y="2"/>
                  </a:lnTo>
                  <a:lnTo>
                    <a:pt x="102" y="2"/>
                  </a:lnTo>
                  <a:lnTo>
                    <a:pt x="112" y="8"/>
                  </a:lnTo>
                  <a:lnTo>
                    <a:pt x="95" y="18"/>
                  </a:lnTo>
                  <a:lnTo>
                    <a:pt x="65" y="24"/>
                  </a:lnTo>
                  <a:lnTo>
                    <a:pt x="31" y="24"/>
                  </a:lnTo>
                  <a:lnTo>
                    <a:pt x="13" y="18"/>
                  </a:lnTo>
                  <a:lnTo>
                    <a:pt x="0" y="8"/>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09" name="Freeform 21"/>
            <p:cNvSpPr>
              <a:spLocks/>
            </p:cNvSpPr>
            <p:nvPr/>
          </p:nvSpPr>
          <p:spPr bwMode="auto">
            <a:xfrm>
              <a:off x="2840" y="2273"/>
              <a:ext cx="46" cy="13"/>
            </a:xfrm>
            <a:custGeom>
              <a:avLst/>
              <a:gdLst>
                <a:gd name="T0" fmla="*/ 21 w 93"/>
                <a:gd name="T1" fmla="*/ 5 h 25"/>
                <a:gd name="T2" fmla="*/ 6 w 93"/>
                <a:gd name="T3" fmla="*/ 0 h 25"/>
                <a:gd name="T4" fmla="*/ 3 w 93"/>
                <a:gd name="T5" fmla="*/ 0 h 25"/>
                <a:gd name="T6" fmla="*/ 0 w 93"/>
                <a:gd name="T7" fmla="*/ 6 h 25"/>
                <a:gd name="T8" fmla="*/ 0 w 93"/>
                <a:gd name="T9" fmla="*/ 11 h 25"/>
                <a:gd name="T10" fmla="*/ 8 w 93"/>
                <a:gd name="T11" fmla="*/ 16 h 25"/>
                <a:gd name="T12" fmla="*/ 21 w 93"/>
                <a:gd name="T13" fmla="*/ 17 h 25"/>
                <a:gd name="T14" fmla="*/ 35 w 93"/>
                <a:gd name="T15" fmla="*/ 18 h 25"/>
                <a:gd name="T16" fmla="*/ 46 w 93"/>
                <a:gd name="T17" fmla="*/ 23 h 25"/>
                <a:gd name="T18" fmla="*/ 60 w 93"/>
                <a:gd name="T19" fmla="*/ 25 h 25"/>
                <a:gd name="T20" fmla="*/ 72 w 93"/>
                <a:gd name="T21" fmla="*/ 25 h 25"/>
                <a:gd name="T22" fmla="*/ 83 w 93"/>
                <a:gd name="T23" fmla="*/ 22 h 25"/>
                <a:gd name="T24" fmla="*/ 89 w 93"/>
                <a:gd name="T25" fmla="*/ 15 h 25"/>
                <a:gd name="T26" fmla="*/ 93 w 93"/>
                <a:gd name="T27" fmla="*/ 6 h 25"/>
                <a:gd name="T28" fmla="*/ 83 w 93"/>
                <a:gd name="T29" fmla="*/ 8 h 25"/>
                <a:gd name="T30" fmla="*/ 76 w 93"/>
                <a:gd name="T31" fmla="*/ 13 h 25"/>
                <a:gd name="T32" fmla="*/ 71 w 93"/>
                <a:gd name="T33" fmla="*/ 11 h 25"/>
                <a:gd name="T34" fmla="*/ 61 w 93"/>
                <a:gd name="T35" fmla="*/ 8 h 25"/>
                <a:gd name="T36" fmla="*/ 52 w 93"/>
                <a:gd name="T37" fmla="*/ 5 h 25"/>
                <a:gd name="T38" fmla="*/ 45 w 93"/>
                <a:gd name="T39" fmla="*/ 2 h 25"/>
                <a:gd name="T40" fmla="*/ 32 w 93"/>
                <a:gd name="T41" fmla="*/ 6 h 25"/>
                <a:gd name="T42" fmla="*/ 21 w 93"/>
                <a:gd name="T43"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25">
                  <a:moveTo>
                    <a:pt x="21" y="5"/>
                  </a:moveTo>
                  <a:lnTo>
                    <a:pt x="6" y="0"/>
                  </a:lnTo>
                  <a:lnTo>
                    <a:pt x="3" y="0"/>
                  </a:lnTo>
                  <a:lnTo>
                    <a:pt x="0" y="6"/>
                  </a:lnTo>
                  <a:lnTo>
                    <a:pt x="0" y="11"/>
                  </a:lnTo>
                  <a:lnTo>
                    <a:pt x="8" y="16"/>
                  </a:lnTo>
                  <a:lnTo>
                    <a:pt x="21" y="17"/>
                  </a:lnTo>
                  <a:lnTo>
                    <a:pt x="35" y="18"/>
                  </a:lnTo>
                  <a:lnTo>
                    <a:pt x="46" y="23"/>
                  </a:lnTo>
                  <a:lnTo>
                    <a:pt x="60" y="25"/>
                  </a:lnTo>
                  <a:lnTo>
                    <a:pt x="72" y="25"/>
                  </a:lnTo>
                  <a:lnTo>
                    <a:pt x="83" y="22"/>
                  </a:lnTo>
                  <a:lnTo>
                    <a:pt x="89" y="15"/>
                  </a:lnTo>
                  <a:lnTo>
                    <a:pt x="93" y="6"/>
                  </a:lnTo>
                  <a:lnTo>
                    <a:pt x="83" y="8"/>
                  </a:lnTo>
                  <a:lnTo>
                    <a:pt x="76" y="13"/>
                  </a:lnTo>
                  <a:lnTo>
                    <a:pt x="71" y="11"/>
                  </a:lnTo>
                  <a:lnTo>
                    <a:pt x="61" y="8"/>
                  </a:lnTo>
                  <a:lnTo>
                    <a:pt x="52" y="5"/>
                  </a:lnTo>
                  <a:lnTo>
                    <a:pt x="45" y="2"/>
                  </a:lnTo>
                  <a:lnTo>
                    <a:pt x="32" y="6"/>
                  </a:lnTo>
                  <a:lnTo>
                    <a:pt x="21" y="5"/>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0" name="Freeform 22"/>
            <p:cNvSpPr>
              <a:spLocks/>
            </p:cNvSpPr>
            <p:nvPr/>
          </p:nvSpPr>
          <p:spPr bwMode="auto">
            <a:xfrm>
              <a:off x="2792" y="2193"/>
              <a:ext cx="75" cy="76"/>
            </a:xfrm>
            <a:custGeom>
              <a:avLst/>
              <a:gdLst>
                <a:gd name="T0" fmla="*/ 0 w 151"/>
                <a:gd name="T1" fmla="*/ 27 h 152"/>
                <a:gd name="T2" fmla="*/ 18 w 151"/>
                <a:gd name="T3" fmla="*/ 12 h 152"/>
                <a:gd name="T4" fmla="*/ 41 w 151"/>
                <a:gd name="T5" fmla="*/ 4 h 152"/>
                <a:gd name="T6" fmla="*/ 66 w 151"/>
                <a:gd name="T7" fmla="*/ 0 h 152"/>
                <a:gd name="T8" fmla="*/ 95 w 151"/>
                <a:gd name="T9" fmla="*/ 2 h 152"/>
                <a:gd name="T10" fmla="*/ 115 w 151"/>
                <a:gd name="T11" fmla="*/ 12 h 152"/>
                <a:gd name="T12" fmla="*/ 131 w 151"/>
                <a:gd name="T13" fmla="*/ 32 h 152"/>
                <a:gd name="T14" fmla="*/ 139 w 151"/>
                <a:gd name="T15" fmla="*/ 73 h 152"/>
                <a:gd name="T16" fmla="*/ 147 w 151"/>
                <a:gd name="T17" fmla="*/ 112 h 152"/>
                <a:gd name="T18" fmla="*/ 151 w 151"/>
                <a:gd name="T19" fmla="*/ 152 h 152"/>
                <a:gd name="T20" fmla="*/ 136 w 151"/>
                <a:gd name="T21" fmla="*/ 144 h 152"/>
                <a:gd name="T22" fmla="*/ 121 w 151"/>
                <a:gd name="T23" fmla="*/ 138 h 152"/>
                <a:gd name="T24" fmla="*/ 102 w 151"/>
                <a:gd name="T25" fmla="*/ 145 h 152"/>
                <a:gd name="T26" fmla="*/ 112 w 151"/>
                <a:gd name="T27" fmla="*/ 103 h 152"/>
                <a:gd name="T28" fmla="*/ 120 w 151"/>
                <a:gd name="T29" fmla="*/ 63 h 152"/>
                <a:gd name="T30" fmla="*/ 118 w 151"/>
                <a:gd name="T31" fmla="*/ 41 h 152"/>
                <a:gd name="T32" fmla="*/ 101 w 151"/>
                <a:gd name="T33" fmla="*/ 22 h 152"/>
                <a:gd name="T34" fmla="*/ 56 w 151"/>
                <a:gd name="T35" fmla="*/ 17 h 152"/>
                <a:gd name="T36" fmla="*/ 0 w 151"/>
                <a:gd name="T37"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1" h="152">
                  <a:moveTo>
                    <a:pt x="0" y="27"/>
                  </a:moveTo>
                  <a:lnTo>
                    <a:pt x="18" y="12"/>
                  </a:lnTo>
                  <a:lnTo>
                    <a:pt x="41" y="4"/>
                  </a:lnTo>
                  <a:lnTo>
                    <a:pt x="66" y="0"/>
                  </a:lnTo>
                  <a:lnTo>
                    <a:pt x="95" y="2"/>
                  </a:lnTo>
                  <a:lnTo>
                    <a:pt x="115" y="12"/>
                  </a:lnTo>
                  <a:lnTo>
                    <a:pt x="131" y="32"/>
                  </a:lnTo>
                  <a:lnTo>
                    <a:pt x="139" y="73"/>
                  </a:lnTo>
                  <a:lnTo>
                    <a:pt x="147" y="112"/>
                  </a:lnTo>
                  <a:lnTo>
                    <a:pt x="151" y="152"/>
                  </a:lnTo>
                  <a:lnTo>
                    <a:pt x="136" y="144"/>
                  </a:lnTo>
                  <a:lnTo>
                    <a:pt x="121" y="138"/>
                  </a:lnTo>
                  <a:lnTo>
                    <a:pt x="102" y="145"/>
                  </a:lnTo>
                  <a:lnTo>
                    <a:pt x="112" y="103"/>
                  </a:lnTo>
                  <a:lnTo>
                    <a:pt x="120" y="63"/>
                  </a:lnTo>
                  <a:lnTo>
                    <a:pt x="118" y="41"/>
                  </a:lnTo>
                  <a:lnTo>
                    <a:pt x="101" y="22"/>
                  </a:lnTo>
                  <a:lnTo>
                    <a:pt x="56" y="17"/>
                  </a:lnTo>
                  <a:lnTo>
                    <a:pt x="0" y="27"/>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1" name="Freeform 23"/>
            <p:cNvSpPr>
              <a:spLocks/>
            </p:cNvSpPr>
            <p:nvPr/>
          </p:nvSpPr>
          <p:spPr bwMode="auto">
            <a:xfrm>
              <a:off x="2865" y="2196"/>
              <a:ext cx="59" cy="14"/>
            </a:xfrm>
            <a:custGeom>
              <a:avLst/>
              <a:gdLst>
                <a:gd name="T0" fmla="*/ 0 w 119"/>
                <a:gd name="T1" fmla="*/ 29 h 29"/>
                <a:gd name="T2" fmla="*/ 24 w 119"/>
                <a:gd name="T3" fmla="*/ 8 h 29"/>
                <a:gd name="T4" fmla="*/ 46 w 119"/>
                <a:gd name="T5" fmla="*/ 0 h 29"/>
                <a:gd name="T6" fmla="*/ 76 w 119"/>
                <a:gd name="T7" fmla="*/ 2 h 29"/>
                <a:gd name="T8" fmla="*/ 105 w 119"/>
                <a:gd name="T9" fmla="*/ 13 h 29"/>
                <a:gd name="T10" fmla="*/ 119 w 119"/>
                <a:gd name="T11" fmla="*/ 27 h 29"/>
                <a:gd name="T12" fmla="*/ 115 w 119"/>
                <a:gd name="T13" fmla="*/ 29 h 29"/>
                <a:gd name="T14" fmla="*/ 90 w 119"/>
                <a:gd name="T15" fmla="*/ 20 h 29"/>
                <a:gd name="T16" fmla="*/ 58 w 119"/>
                <a:gd name="T17" fmla="*/ 13 h 29"/>
                <a:gd name="T18" fmla="*/ 23 w 119"/>
                <a:gd name="T19" fmla="*/ 25 h 29"/>
                <a:gd name="T20" fmla="*/ 0 w 119"/>
                <a:gd name="T2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29">
                  <a:moveTo>
                    <a:pt x="0" y="29"/>
                  </a:moveTo>
                  <a:lnTo>
                    <a:pt x="24" y="8"/>
                  </a:lnTo>
                  <a:lnTo>
                    <a:pt x="46" y="0"/>
                  </a:lnTo>
                  <a:lnTo>
                    <a:pt x="76" y="2"/>
                  </a:lnTo>
                  <a:lnTo>
                    <a:pt x="105" y="13"/>
                  </a:lnTo>
                  <a:lnTo>
                    <a:pt x="119" y="27"/>
                  </a:lnTo>
                  <a:lnTo>
                    <a:pt x="115" y="29"/>
                  </a:lnTo>
                  <a:lnTo>
                    <a:pt x="90" y="20"/>
                  </a:lnTo>
                  <a:lnTo>
                    <a:pt x="58" y="13"/>
                  </a:lnTo>
                  <a:lnTo>
                    <a:pt x="23" y="25"/>
                  </a:lnTo>
                  <a:lnTo>
                    <a:pt x="0" y="29"/>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2" name="Freeform 24"/>
            <p:cNvSpPr>
              <a:spLocks/>
            </p:cNvSpPr>
            <p:nvPr/>
          </p:nvSpPr>
          <p:spPr bwMode="auto">
            <a:xfrm>
              <a:off x="2808" y="2212"/>
              <a:ext cx="35" cy="11"/>
            </a:xfrm>
            <a:custGeom>
              <a:avLst/>
              <a:gdLst>
                <a:gd name="T0" fmla="*/ 0 w 70"/>
                <a:gd name="T1" fmla="*/ 10 h 22"/>
                <a:gd name="T2" fmla="*/ 12 w 70"/>
                <a:gd name="T3" fmla="*/ 5 h 22"/>
                <a:gd name="T4" fmla="*/ 30 w 70"/>
                <a:gd name="T5" fmla="*/ 1 h 22"/>
                <a:gd name="T6" fmla="*/ 43 w 70"/>
                <a:gd name="T7" fmla="*/ 0 h 22"/>
                <a:gd name="T8" fmla="*/ 60 w 70"/>
                <a:gd name="T9" fmla="*/ 6 h 22"/>
                <a:gd name="T10" fmla="*/ 70 w 70"/>
                <a:gd name="T11" fmla="*/ 13 h 22"/>
                <a:gd name="T12" fmla="*/ 54 w 70"/>
                <a:gd name="T13" fmla="*/ 21 h 22"/>
                <a:gd name="T14" fmla="*/ 35 w 70"/>
                <a:gd name="T15" fmla="*/ 22 h 22"/>
                <a:gd name="T16" fmla="*/ 14 w 70"/>
                <a:gd name="T17" fmla="*/ 20 h 22"/>
                <a:gd name="T18" fmla="*/ 0 w 70"/>
                <a:gd name="T19"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0" y="10"/>
                  </a:moveTo>
                  <a:lnTo>
                    <a:pt x="12" y="5"/>
                  </a:lnTo>
                  <a:lnTo>
                    <a:pt x="30" y="1"/>
                  </a:lnTo>
                  <a:lnTo>
                    <a:pt x="43" y="0"/>
                  </a:lnTo>
                  <a:lnTo>
                    <a:pt x="60" y="6"/>
                  </a:lnTo>
                  <a:lnTo>
                    <a:pt x="70" y="13"/>
                  </a:lnTo>
                  <a:lnTo>
                    <a:pt x="54" y="21"/>
                  </a:lnTo>
                  <a:lnTo>
                    <a:pt x="35" y="22"/>
                  </a:lnTo>
                  <a:lnTo>
                    <a:pt x="14" y="20"/>
                  </a:lnTo>
                  <a:lnTo>
                    <a:pt x="0" y="10"/>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3" name="Freeform 25"/>
            <p:cNvSpPr>
              <a:spLocks/>
            </p:cNvSpPr>
            <p:nvPr/>
          </p:nvSpPr>
          <p:spPr bwMode="auto">
            <a:xfrm>
              <a:off x="2876" y="2211"/>
              <a:ext cx="35" cy="11"/>
            </a:xfrm>
            <a:custGeom>
              <a:avLst/>
              <a:gdLst>
                <a:gd name="T0" fmla="*/ 70 w 70"/>
                <a:gd name="T1" fmla="*/ 11 h 22"/>
                <a:gd name="T2" fmla="*/ 60 w 70"/>
                <a:gd name="T3" fmla="*/ 6 h 22"/>
                <a:gd name="T4" fmla="*/ 41 w 70"/>
                <a:gd name="T5" fmla="*/ 0 h 22"/>
                <a:gd name="T6" fmla="*/ 28 w 70"/>
                <a:gd name="T7" fmla="*/ 0 h 22"/>
                <a:gd name="T8" fmla="*/ 11 w 70"/>
                <a:gd name="T9" fmla="*/ 8 h 22"/>
                <a:gd name="T10" fmla="*/ 0 w 70"/>
                <a:gd name="T11" fmla="*/ 14 h 22"/>
                <a:gd name="T12" fmla="*/ 18 w 70"/>
                <a:gd name="T13" fmla="*/ 21 h 22"/>
                <a:gd name="T14" fmla="*/ 36 w 70"/>
                <a:gd name="T15" fmla="*/ 22 h 22"/>
                <a:gd name="T16" fmla="*/ 55 w 70"/>
                <a:gd name="T17" fmla="*/ 20 h 22"/>
                <a:gd name="T18" fmla="*/ 70 w 70"/>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70" y="11"/>
                  </a:moveTo>
                  <a:lnTo>
                    <a:pt x="60" y="6"/>
                  </a:lnTo>
                  <a:lnTo>
                    <a:pt x="41" y="0"/>
                  </a:lnTo>
                  <a:lnTo>
                    <a:pt x="28" y="0"/>
                  </a:lnTo>
                  <a:lnTo>
                    <a:pt x="11" y="8"/>
                  </a:lnTo>
                  <a:lnTo>
                    <a:pt x="0" y="14"/>
                  </a:lnTo>
                  <a:lnTo>
                    <a:pt x="18" y="21"/>
                  </a:lnTo>
                  <a:lnTo>
                    <a:pt x="36" y="22"/>
                  </a:lnTo>
                  <a:lnTo>
                    <a:pt x="55" y="20"/>
                  </a:lnTo>
                  <a:lnTo>
                    <a:pt x="70" y="1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4" name="Freeform 26"/>
            <p:cNvSpPr>
              <a:spLocks/>
            </p:cNvSpPr>
            <p:nvPr/>
          </p:nvSpPr>
          <p:spPr bwMode="auto">
            <a:xfrm>
              <a:off x="2625" y="2080"/>
              <a:ext cx="348" cy="253"/>
            </a:xfrm>
            <a:custGeom>
              <a:avLst/>
              <a:gdLst>
                <a:gd name="T0" fmla="*/ 346 w 694"/>
                <a:gd name="T1" fmla="*/ 12 h 505"/>
                <a:gd name="T2" fmla="*/ 271 w 694"/>
                <a:gd name="T3" fmla="*/ 18 h 505"/>
                <a:gd name="T4" fmla="*/ 209 w 694"/>
                <a:gd name="T5" fmla="*/ 49 h 505"/>
                <a:gd name="T6" fmla="*/ 135 w 694"/>
                <a:gd name="T7" fmla="*/ 101 h 505"/>
                <a:gd name="T8" fmla="*/ 89 w 694"/>
                <a:gd name="T9" fmla="*/ 185 h 505"/>
                <a:gd name="T10" fmla="*/ 58 w 694"/>
                <a:gd name="T11" fmla="*/ 243 h 505"/>
                <a:gd name="T12" fmla="*/ 18 w 694"/>
                <a:gd name="T13" fmla="*/ 287 h 505"/>
                <a:gd name="T14" fmla="*/ 0 w 694"/>
                <a:gd name="T15" fmla="*/ 320 h 505"/>
                <a:gd name="T16" fmla="*/ 24 w 694"/>
                <a:gd name="T17" fmla="*/ 370 h 505"/>
                <a:gd name="T18" fmla="*/ 57 w 694"/>
                <a:gd name="T19" fmla="*/ 401 h 505"/>
                <a:gd name="T20" fmla="*/ 111 w 694"/>
                <a:gd name="T21" fmla="*/ 425 h 505"/>
                <a:gd name="T22" fmla="*/ 173 w 694"/>
                <a:gd name="T23" fmla="*/ 450 h 505"/>
                <a:gd name="T24" fmla="*/ 197 w 694"/>
                <a:gd name="T25" fmla="*/ 474 h 505"/>
                <a:gd name="T26" fmla="*/ 262 w 694"/>
                <a:gd name="T27" fmla="*/ 505 h 505"/>
                <a:gd name="T28" fmla="*/ 293 w 694"/>
                <a:gd name="T29" fmla="*/ 490 h 505"/>
                <a:gd name="T30" fmla="*/ 277 w 694"/>
                <a:gd name="T31" fmla="*/ 341 h 505"/>
                <a:gd name="T32" fmla="*/ 296 w 694"/>
                <a:gd name="T33" fmla="*/ 221 h 505"/>
                <a:gd name="T34" fmla="*/ 330 w 694"/>
                <a:gd name="T35" fmla="*/ 141 h 505"/>
                <a:gd name="T36" fmla="*/ 388 w 694"/>
                <a:gd name="T37" fmla="*/ 92 h 505"/>
                <a:gd name="T38" fmla="*/ 426 w 694"/>
                <a:gd name="T39" fmla="*/ 80 h 505"/>
                <a:gd name="T40" fmla="*/ 470 w 694"/>
                <a:gd name="T41" fmla="*/ 83 h 505"/>
                <a:gd name="T42" fmla="*/ 512 w 694"/>
                <a:gd name="T43" fmla="*/ 101 h 505"/>
                <a:gd name="T44" fmla="*/ 555 w 694"/>
                <a:gd name="T45" fmla="*/ 132 h 505"/>
                <a:gd name="T46" fmla="*/ 573 w 694"/>
                <a:gd name="T47" fmla="*/ 160 h 505"/>
                <a:gd name="T48" fmla="*/ 590 w 694"/>
                <a:gd name="T49" fmla="*/ 194 h 505"/>
                <a:gd name="T50" fmla="*/ 594 w 694"/>
                <a:gd name="T51" fmla="*/ 228 h 505"/>
                <a:gd name="T52" fmla="*/ 586 w 694"/>
                <a:gd name="T53" fmla="*/ 256 h 505"/>
                <a:gd name="T54" fmla="*/ 586 w 694"/>
                <a:gd name="T55" fmla="*/ 287 h 505"/>
                <a:gd name="T56" fmla="*/ 599 w 694"/>
                <a:gd name="T57" fmla="*/ 351 h 505"/>
                <a:gd name="T58" fmla="*/ 590 w 694"/>
                <a:gd name="T59" fmla="*/ 388 h 505"/>
                <a:gd name="T60" fmla="*/ 590 w 694"/>
                <a:gd name="T61" fmla="*/ 432 h 505"/>
                <a:gd name="T62" fmla="*/ 643 w 694"/>
                <a:gd name="T63" fmla="*/ 437 h 505"/>
                <a:gd name="T64" fmla="*/ 676 w 694"/>
                <a:gd name="T65" fmla="*/ 421 h 505"/>
                <a:gd name="T66" fmla="*/ 694 w 694"/>
                <a:gd name="T67" fmla="*/ 385 h 505"/>
                <a:gd name="T68" fmla="*/ 683 w 694"/>
                <a:gd name="T69" fmla="*/ 317 h 505"/>
                <a:gd name="T70" fmla="*/ 652 w 694"/>
                <a:gd name="T71" fmla="*/ 252 h 505"/>
                <a:gd name="T72" fmla="*/ 605 w 694"/>
                <a:gd name="T73" fmla="*/ 181 h 505"/>
                <a:gd name="T74" fmla="*/ 581 w 694"/>
                <a:gd name="T75" fmla="*/ 123 h 505"/>
                <a:gd name="T76" fmla="*/ 550 w 694"/>
                <a:gd name="T77" fmla="*/ 76 h 505"/>
                <a:gd name="T78" fmla="*/ 521 w 694"/>
                <a:gd name="T79" fmla="*/ 52 h 505"/>
                <a:gd name="T80" fmla="*/ 481 w 694"/>
                <a:gd name="T81" fmla="*/ 27 h 505"/>
                <a:gd name="T82" fmla="*/ 395 w 694"/>
                <a:gd name="T83" fmla="*/ 0 h 505"/>
                <a:gd name="T84" fmla="*/ 346 w 694"/>
                <a:gd name="T85" fmla="*/ 12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4" h="505">
                  <a:moveTo>
                    <a:pt x="346" y="12"/>
                  </a:moveTo>
                  <a:lnTo>
                    <a:pt x="271" y="18"/>
                  </a:lnTo>
                  <a:lnTo>
                    <a:pt x="209" y="49"/>
                  </a:lnTo>
                  <a:lnTo>
                    <a:pt x="135" y="101"/>
                  </a:lnTo>
                  <a:lnTo>
                    <a:pt x="89" y="185"/>
                  </a:lnTo>
                  <a:lnTo>
                    <a:pt x="58" y="243"/>
                  </a:lnTo>
                  <a:lnTo>
                    <a:pt x="18" y="287"/>
                  </a:lnTo>
                  <a:lnTo>
                    <a:pt x="0" y="320"/>
                  </a:lnTo>
                  <a:lnTo>
                    <a:pt x="24" y="370"/>
                  </a:lnTo>
                  <a:lnTo>
                    <a:pt x="57" y="401"/>
                  </a:lnTo>
                  <a:lnTo>
                    <a:pt x="111" y="425"/>
                  </a:lnTo>
                  <a:lnTo>
                    <a:pt x="173" y="450"/>
                  </a:lnTo>
                  <a:lnTo>
                    <a:pt x="197" y="474"/>
                  </a:lnTo>
                  <a:lnTo>
                    <a:pt x="262" y="505"/>
                  </a:lnTo>
                  <a:lnTo>
                    <a:pt x="293" y="490"/>
                  </a:lnTo>
                  <a:lnTo>
                    <a:pt x="277" y="341"/>
                  </a:lnTo>
                  <a:lnTo>
                    <a:pt x="296" y="221"/>
                  </a:lnTo>
                  <a:lnTo>
                    <a:pt x="330" y="141"/>
                  </a:lnTo>
                  <a:lnTo>
                    <a:pt x="388" y="92"/>
                  </a:lnTo>
                  <a:lnTo>
                    <a:pt x="426" y="80"/>
                  </a:lnTo>
                  <a:lnTo>
                    <a:pt x="470" y="83"/>
                  </a:lnTo>
                  <a:lnTo>
                    <a:pt x="512" y="101"/>
                  </a:lnTo>
                  <a:lnTo>
                    <a:pt x="555" y="132"/>
                  </a:lnTo>
                  <a:lnTo>
                    <a:pt x="573" y="160"/>
                  </a:lnTo>
                  <a:lnTo>
                    <a:pt x="590" y="194"/>
                  </a:lnTo>
                  <a:lnTo>
                    <a:pt x="594" y="228"/>
                  </a:lnTo>
                  <a:lnTo>
                    <a:pt x="586" y="256"/>
                  </a:lnTo>
                  <a:lnTo>
                    <a:pt x="586" y="287"/>
                  </a:lnTo>
                  <a:lnTo>
                    <a:pt x="599" y="351"/>
                  </a:lnTo>
                  <a:lnTo>
                    <a:pt x="590" y="388"/>
                  </a:lnTo>
                  <a:lnTo>
                    <a:pt x="590" y="432"/>
                  </a:lnTo>
                  <a:lnTo>
                    <a:pt x="643" y="437"/>
                  </a:lnTo>
                  <a:lnTo>
                    <a:pt x="676" y="421"/>
                  </a:lnTo>
                  <a:lnTo>
                    <a:pt x="694" y="385"/>
                  </a:lnTo>
                  <a:lnTo>
                    <a:pt x="683" y="317"/>
                  </a:lnTo>
                  <a:lnTo>
                    <a:pt x="652" y="252"/>
                  </a:lnTo>
                  <a:lnTo>
                    <a:pt x="605" y="181"/>
                  </a:lnTo>
                  <a:lnTo>
                    <a:pt x="581" y="123"/>
                  </a:lnTo>
                  <a:lnTo>
                    <a:pt x="550" y="76"/>
                  </a:lnTo>
                  <a:lnTo>
                    <a:pt x="521" y="52"/>
                  </a:lnTo>
                  <a:lnTo>
                    <a:pt x="481" y="27"/>
                  </a:lnTo>
                  <a:lnTo>
                    <a:pt x="395" y="0"/>
                  </a:lnTo>
                  <a:lnTo>
                    <a:pt x="346" y="12"/>
                  </a:lnTo>
                  <a:close/>
                </a:path>
              </a:pathLst>
            </a:custGeom>
            <a:solidFill>
              <a:srgbClr val="9FF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5" name="Freeform 27"/>
            <p:cNvSpPr>
              <a:spLocks/>
            </p:cNvSpPr>
            <p:nvPr/>
          </p:nvSpPr>
          <p:spPr bwMode="auto">
            <a:xfrm>
              <a:off x="2575" y="2310"/>
              <a:ext cx="240" cy="308"/>
            </a:xfrm>
            <a:custGeom>
              <a:avLst/>
              <a:gdLst>
                <a:gd name="T0" fmla="*/ 288 w 479"/>
                <a:gd name="T1" fmla="*/ 0 h 616"/>
                <a:gd name="T2" fmla="*/ 295 w 479"/>
                <a:gd name="T3" fmla="*/ 77 h 616"/>
                <a:gd name="T4" fmla="*/ 322 w 479"/>
                <a:gd name="T5" fmla="*/ 148 h 616"/>
                <a:gd name="T6" fmla="*/ 362 w 479"/>
                <a:gd name="T7" fmla="*/ 195 h 616"/>
                <a:gd name="T8" fmla="*/ 399 w 479"/>
                <a:gd name="T9" fmla="*/ 225 h 616"/>
                <a:gd name="T10" fmla="*/ 393 w 479"/>
                <a:gd name="T11" fmla="*/ 284 h 616"/>
                <a:gd name="T12" fmla="*/ 427 w 479"/>
                <a:gd name="T13" fmla="*/ 373 h 616"/>
                <a:gd name="T14" fmla="*/ 464 w 479"/>
                <a:gd name="T15" fmla="*/ 488 h 616"/>
                <a:gd name="T16" fmla="*/ 479 w 479"/>
                <a:gd name="T17" fmla="*/ 616 h 616"/>
                <a:gd name="T18" fmla="*/ 201 w 479"/>
                <a:gd name="T19" fmla="*/ 616 h 616"/>
                <a:gd name="T20" fmla="*/ 167 w 479"/>
                <a:gd name="T21" fmla="*/ 590 h 616"/>
                <a:gd name="T22" fmla="*/ 132 w 479"/>
                <a:gd name="T23" fmla="*/ 548 h 616"/>
                <a:gd name="T24" fmla="*/ 100 w 479"/>
                <a:gd name="T25" fmla="*/ 498 h 616"/>
                <a:gd name="T26" fmla="*/ 68 w 479"/>
                <a:gd name="T27" fmla="*/ 443 h 616"/>
                <a:gd name="T28" fmla="*/ 38 w 479"/>
                <a:gd name="T29" fmla="*/ 376 h 616"/>
                <a:gd name="T30" fmla="*/ 15 w 479"/>
                <a:gd name="T31" fmla="*/ 307 h 616"/>
                <a:gd name="T32" fmla="*/ 7 w 479"/>
                <a:gd name="T33" fmla="*/ 249 h 616"/>
                <a:gd name="T34" fmla="*/ 0 w 479"/>
                <a:gd name="T35" fmla="*/ 219 h 616"/>
                <a:gd name="T36" fmla="*/ 65 w 479"/>
                <a:gd name="T37" fmla="*/ 219 h 616"/>
                <a:gd name="T38" fmla="*/ 115 w 479"/>
                <a:gd name="T39" fmla="*/ 209 h 616"/>
                <a:gd name="T40" fmla="*/ 173 w 479"/>
                <a:gd name="T41" fmla="*/ 164 h 616"/>
                <a:gd name="T42" fmla="*/ 220 w 479"/>
                <a:gd name="T43" fmla="*/ 102 h 616"/>
                <a:gd name="T44" fmla="*/ 288 w 479"/>
                <a:gd name="T45"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9" h="616">
                  <a:moveTo>
                    <a:pt x="288" y="0"/>
                  </a:moveTo>
                  <a:lnTo>
                    <a:pt x="295" y="77"/>
                  </a:lnTo>
                  <a:lnTo>
                    <a:pt x="322" y="148"/>
                  </a:lnTo>
                  <a:lnTo>
                    <a:pt x="362" y="195"/>
                  </a:lnTo>
                  <a:lnTo>
                    <a:pt x="399" y="225"/>
                  </a:lnTo>
                  <a:lnTo>
                    <a:pt x="393" y="284"/>
                  </a:lnTo>
                  <a:lnTo>
                    <a:pt x="427" y="373"/>
                  </a:lnTo>
                  <a:lnTo>
                    <a:pt x="464" y="488"/>
                  </a:lnTo>
                  <a:lnTo>
                    <a:pt x="479" y="616"/>
                  </a:lnTo>
                  <a:lnTo>
                    <a:pt x="201" y="616"/>
                  </a:lnTo>
                  <a:lnTo>
                    <a:pt x="167" y="590"/>
                  </a:lnTo>
                  <a:lnTo>
                    <a:pt x="132" y="548"/>
                  </a:lnTo>
                  <a:lnTo>
                    <a:pt x="100" y="498"/>
                  </a:lnTo>
                  <a:lnTo>
                    <a:pt x="68" y="443"/>
                  </a:lnTo>
                  <a:lnTo>
                    <a:pt x="38" y="376"/>
                  </a:lnTo>
                  <a:lnTo>
                    <a:pt x="15" y="307"/>
                  </a:lnTo>
                  <a:lnTo>
                    <a:pt x="7" y="249"/>
                  </a:lnTo>
                  <a:lnTo>
                    <a:pt x="0" y="219"/>
                  </a:lnTo>
                  <a:lnTo>
                    <a:pt x="65" y="219"/>
                  </a:lnTo>
                  <a:lnTo>
                    <a:pt x="115" y="209"/>
                  </a:lnTo>
                  <a:lnTo>
                    <a:pt x="173" y="164"/>
                  </a:lnTo>
                  <a:lnTo>
                    <a:pt x="220" y="102"/>
                  </a:lnTo>
                  <a:lnTo>
                    <a:pt x="288"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16" name="Rectangle 28"/>
            <p:cNvSpPr>
              <a:spLocks noChangeArrowheads="1"/>
            </p:cNvSpPr>
            <p:nvPr/>
          </p:nvSpPr>
          <p:spPr bwMode="auto">
            <a:xfrm>
              <a:off x="2353" y="2575"/>
              <a:ext cx="912" cy="119"/>
            </a:xfrm>
            <a:prstGeom prst="rect">
              <a:avLst/>
            </a:prstGeom>
            <a:solidFill>
              <a:srgbClr val="008000"/>
            </a:solidFill>
            <a:ln w="7938">
              <a:solidFill>
                <a:srgbClr val="BFFFBF"/>
              </a:solidFill>
              <a:miter lim="800000"/>
              <a:headEnd/>
              <a:tailEnd/>
            </a:ln>
          </p:spPr>
          <p:txBody>
            <a:bodyPr/>
            <a:lstStyle/>
            <a:p>
              <a:endParaRPr lang="en-US"/>
            </a:p>
          </p:txBody>
        </p:sp>
        <p:sp>
          <p:nvSpPr>
            <p:cNvPr id="319517" name="Rectangle 29"/>
            <p:cNvSpPr>
              <a:spLocks noChangeArrowheads="1"/>
            </p:cNvSpPr>
            <p:nvPr/>
          </p:nvSpPr>
          <p:spPr bwMode="auto">
            <a:xfrm>
              <a:off x="2327" y="1859"/>
              <a:ext cx="965" cy="71"/>
            </a:xfrm>
            <a:prstGeom prst="rect">
              <a:avLst/>
            </a:prstGeom>
            <a:solidFill>
              <a:srgbClr val="008000"/>
            </a:solidFill>
            <a:ln w="14288">
              <a:solidFill>
                <a:srgbClr val="DFFFBF"/>
              </a:solidFill>
              <a:miter lim="800000"/>
              <a:headEnd/>
              <a:tailEnd/>
            </a:ln>
          </p:spPr>
          <p:txBody>
            <a:bodyPr/>
            <a:lstStyle/>
            <a:p>
              <a:endParaRPr lang="en-US"/>
            </a:p>
          </p:txBody>
        </p:sp>
        <p:sp>
          <p:nvSpPr>
            <p:cNvPr id="319518" name="Freeform 30"/>
            <p:cNvSpPr>
              <a:spLocks/>
            </p:cNvSpPr>
            <p:nvPr/>
          </p:nvSpPr>
          <p:spPr bwMode="auto">
            <a:xfrm>
              <a:off x="1996" y="1892"/>
              <a:ext cx="132" cy="293"/>
            </a:xfrm>
            <a:custGeom>
              <a:avLst/>
              <a:gdLst>
                <a:gd name="T0" fmla="*/ 28 w 264"/>
                <a:gd name="T1" fmla="*/ 248 h 588"/>
                <a:gd name="T2" fmla="*/ 16 w 264"/>
                <a:gd name="T3" fmla="*/ 211 h 588"/>
                <a:gd name="T4" fmla="*/ 6 w 264"/>
                <a:gd name="T5" fmla="*/ 168 h 588"/>
                <a:gd name="T6" fmla="*/ 0 w 264"/>
                <a:gd name="T7" fmla="*/ 116 h 588"/>
                <a:gd name="T8" fmla="*/ 13 w 264"/>
                <a:gd name="T9" fmla="*/ 61 h 588"/>
                <a:gd name="T10" fmla="*/ 36 w 264"/>
                <a:gd name="T11" fmla="*/ 0 h 588"/>
                <a:gd name="T12" fmla="*/ 68 w 264"/>
                <a:gd name="T13" fmla="*/ 55 h 588"/>
                <a:gd name="T14" fmla="*/ 86 w 264"/>
                <a:gd name="T15" fmla="*/ 97 h 588"/>
                <a:gd name="T16" fmla="*/ 93 w 264"/>
                <a:gd name="T17" fmla="*/ 150 h 588"/>
                <a:gd name="T18" fmla="*/ 89 w 264"/>
                <a:gd name="T19" fmla="*/ 207 h 588"/>
                <a:gd name="T20" fmla="*/ 81 w 264"/>
                <a:gd name="T21" fmla="*/ 252 h 588"/>
                <a:gd name="T22" fmla="*/ 70 w 264"/>
                <a:gd name="T23" fmla="*/ 279 h 588"/>
                <a:gd name="T24" fmla="*/ 91 w 264"/>
                <a:gd name="T25" fmla="*/ 252 h 588"/>
                <a:gd name="T26" fmla="*/ 125 w 264"/>
                <a:gd name="T27" fmla="*/ 217 h 588"/>
                <a:gd name="T28" fmla="*/ 160 w 264"/>
                <a:gd name="T29" fmla="*/ 197 h 588"/>
                <a:gd name="T30" fmla="*/ 190 w 264"/>
                <a:gd name="T31" fmla="*/ 181 h 588"/>
                <a:gd name="T32" fmla="*/ 231 w 264"/>
                <a:gd name="T33" fmla="*/ 173 h 588"/>
                <a:gd name="T34" fmla="*/ 264 w 264"/>
                <a:gd name="T35" fmla="*/ 167 h 588"/>
                <a:gd name="T36" fmla="*/ 249 w 264"/>
                <a:gd name="T37" fmla="*/ 206 h 588"/>
                <a:gd name="T38" fmla="*/ 233 w 264"/>
                <a:gd name="T39" fmla="*/ 249 h 588"/>
                <a:gd name="T40" fmla="*/ 200 w 264"/>
                <a:gd name="T41" fmla="*/ 285 h 588"/>
                <a:gd name="T42" fmla="*/ 172 w 264"/>
                <a:gd name="T43" fmla="*/ 306 h 588"/>
                <a:gd name="T44" fmla="*/ 125 w 264"/>
                <a:gd name="T45" fmla="*/ 320 h 588"/>
                <a:gd name="T46" fmla="*/ 83 w 264"/>
                <a:gd name="T47" fmla="*/ 325 h 588"/>
                <a:gd name="T48" fmla="*/ 131 w 264"/>
                <a:gd name="T49" fmla="*/ 349 h 588"/>
                <a:gd name="T50" fmla="*/ 164 w 264"/>
                <a:gd name="T51" fmla="*/ 373 h 588"/>
                <a:gd name="T52" fmla="*/ 180 w 264"/>
                <a:gd name="T53" fmla="*/ 398 h 588"/>
                <a:gd name="T54" fmla="*/ 196 w 264"/>
                <a:gd name="T55" fmla="*/ 427 h 588"/>
                <a:gd name="T56" fmla="*/ 199 w 264"/>
                <a:gd name="T57" fmla="*/ 453 h 588"/>
                <a:gd name="T58" fmla="*/ 207 w 264"/>
                <a:gd name="T59" fmla="*/ 494 h 588"/>
                <a:gd name="T60" fmla="*/ 149 w 264"/>
                <a:gd name="T61" fmla="*/ 475 h 588"/>
                <a:gd name="T62" fmla="*/ 114 w 264"/>
                <a:gd name="T63" fmla="*/ 451 h 588"/>
                <a:gd name="T64" fmla="*/ 96 w 264"/>
                <a:gd name="T65" fmla="*/ 424 h 588"/>
                <a:gd name="T66" fmla="*/ 68 w 264"/>
                <a:gd name="T67" fmla="*/ 372 h 588"/>
                <a:gd name="T68" fmla="*/ 91 w 264"/>
                <a:gd name="T69" fmla="*/ 421 h 588"/>
                <a:gd name="T70" fmla="*/ 99 w 264"/>
                <a:gd name="T71" fmla="*/ 471 h 588"/>
                <a:gd name="T72" fmla="*/ 104 w 264"/>
                <a:gd name="T73" fmla="*/ 506 h 588"/>
                <a:gd name="T74" fmla="*/ 98 w 264"/>
                <a:gd name="T75" fmla="*/ 552 h 588"/>
                <a:gd name="T76" fmla="*/ 97 w 264"/>
                <a:gd name="T77" fmla="*/ 588 h 588"/>
                <a:gd name="T78" fmla="*/ 46 w 264"/>
                <a:gd name="T79" fmla="*/ 543 h 588"/>
                <a:gd name="T80" fmla="*/ 21 w 264"/>
                <a:gd name="T81" fmla="*/ 486 h 588"/>
                <a:gd name="T82" fmla="*/ 12 w 264"/>
                <a:gd name="T83" fmla="*/ 424 h 588"/>
                <a:gd name="T84" fmla="*/ 27 w 264"/>
                <a:gd name="T85" fmla="*/ 362 h 588"/>
                <a:gd name="T86" fmla="*/ 27 w 264"/>
                <a:gd name="T87" fmla="*/ 311 h 588"/>
                <a:gd name="T88" fmla="*/ 28 w 264"/>
                <a:gd name="T89" fmla="*/ 283 h 588"/>
                <a:gd name="T90" fmla="*/ 28 w 264"/>
                <a:gd name="T91" fmla="*/ 24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4" h="588">
                  <a:moveTo>
                    <a:pt x="28" y="248"/>
                  </a:moveTo>
                  <a:lnTo>
                    <a:pt x="16" y="211"/>
                  </a:lnTo>
                  <a:lnTo>
                    <a:pt x="6" y="168"/>
                  </a:lnTo>
                  <a:lnTo>
                    <a:pt x="0" y="116"/>
                  </a:lnTo>
                  <a:lnTo>
                    <a:pt x="13" y="61"/>
                  </a:lnTo>
                  <a:lnTo>
                    <a:pt x="36" y="0"/>
                  </a:lnTo>
                  <a:lnTo>
                    <a:pt x="68" y="55"/>
                  </a:lnTo>
                  <a:lnTo>
                    <a:pt x="86" y="97"/>
                  </a:lnTo>
                  <a:lnTo>
                    <a:pt x="93" y="150"/>
                  </a:lnTo>
                  <a:lnTo>
                    <a:pt x="89" y="207"/>
                  </a:lnTo>
                  <a:lnTo>
                    <a:pt x="81" y="252"/>
                  </a:lnTo>
                  <a:lnTo>
                    <a:pt x="70" y="279"/>
                  </a:lnTo>
                  <a:lnTo>
                    <a:pt x="91" y="252"/>
                  </a:lnTo>
                  <a:lnTo>
                    <a:pt x="125" y="217"/>
                  </a:lnTo>
                  <a:lnTo>
                    <a:pt x="160" y="197"/>
                  </a:lnTo>
                  <a:lnTo>
                    <a:pt x="190" y="181"/>
                  </a:lnTo>
                  <a:lnTo>
                    <a:pt x="231" y="173"/>
                  </a:lnTo>
                  <a:lnTo>
                    <a:pt x="264" y="167"/>
                  </a:lnTo>
                  <a:lnTo>
                    <a:pt x="249" y="206"/>
                  </a:lnTo>
                  <a:lnTo>
                    <a:pt x="233" y="249"/>
                  </a:lnTo>
                  <a:lnTo>
                    <a:pt x="200" y="285"/>
                  </a:lnTo>
                  <a:lnTo>
                    <a:pt x="172" y="306"/>
                  </a:lnTo>
                  <a:lnTo>
                    <a:pt x="125" y="320"/>
                  </a:lnTo>
                  <a:lnTo>
                    <a:pt x="83" y="325"/>
                  </a:lnTo>
                  <a:lnTo>
                    <a:pt x="131" y="349"/>
                  </a:lnTo>
                  <a:lnTo>
                    <a:pt x="164" y="373"/>
                  </a:lnTo>
                  <a:lnTo>
                    <a:pt x="180" y="398"/>
                  </a:lnTo>
                  <a:lnTo>
                    <a:pt x="196" y="427"/>
                  </a:lnTo>
                  <a:lnTo>
                    <a:pt x="199" y="453"/>
                  </a:lnTo>
                  <a:lnTo>
                    <a:pt x="207" y="494"/>
                  </a:lnTo>
                  <a:lnTo>
                    <a:pt x="149" y="475"/>
                  </a:lnTo>
                  <a:lnTo>
                    <a:pt x="114" y="451"/>
                  </a:lnTo>
                  <a:lnTo>
                    <a:pt x="96" y="424"/>
                  </a:lnTo>
                  <a:lnTo>
                    <a:pt x="68" y="372"/>
                  </a:lnTo>
                  <a:lnTo>
                    <a:pt x="91" y="421"/>
                  </a:lnTo>
                  <a:lnTo>
                    <a:pt x="99" y="471"/>
                  </a:lnTo>
                  <a:lnTo>
                    <a:pt x="104" y="506"/>
                  </a:lnTo>
                  <a:lnTo>
                    <a:pt x="98" y="552"/>
                  </a:lnTo>
                  <a:lnTo>
                    <a:pt x="97" y="588"/>
                  </a:lnTo>
                  <a:lnTo>
                    <a:pt x="46" y="543"/>
                  </a:lnTo>
                  <a:lnTo>
                    <a:pt x="21" y="486"/>
                  </a:lnTo>
                  <a:lnTo>
                    <a:pt x="12" y="424"/>
                  </a:lnTo>
                  <a:lnTo>
                    <a:pt x="27" y="362"/>
                  </a:lnTo>
                  <a:lnTo>
                    <a:pt x="27" y="311"/>
                  </a:lnTo>
                  <a:lnTo>
                    <a:pt x="28" y="283"/>
                  </a:lnTo>
                  <a:lnTo>
                    <a:pt x="28" y="248"/>
                  </a:lnTo>
                  <a:close/>
                </a:path>
              </a:pathLst>
            </a:custGeom>
            <a:solidFill>
              <a:srgbClr val="008000"/>
            </a:solidFill>
            <a:ln w="7938">
              <a:solidFill>
                <a:srgbClr val="BFFFBF"/>
              </a:solidFill>
              <a:prstDash val="solid"/>
              <a:round/>
              <a:headEnd/>
              <a:tailEnd/>
            </a:ln>
          </p:spPr>
          <p:txBody>
            <a:bodyPr/>
            <a:lstStyle/>
            <a:p>
              <a:endParaRPr lang="en-US"/>
            </a:p>
          </p:txBody>
        </p:sp>
        <p:sp>
          <p:nvSpPr>
            <p:cNvPr id="319519" name="Freeform 31"/>
            <p:cNvSpPr>
              <a:spLocks/>
            </p:cNvSpPr>
            <p:nvPr/>
          </p:nvSpPr>
          <p:spPr bwMode="auto">
            <a:xfrm>
              <a:off x="1778" y="1863"/>
              <a:ext cx="94" cy="134"/>
            </a:xfrm>
            <a:custGeom>
              <a:avLst/>
              <a:gdLst>
                <a:gd name="T0" fmla="*/ 75 w 189"/>
                <a:gd name="T1" fmla="*/ 240 h 268"/>
                <a:gd name="T2" fmla="*/ 42 w 189"/>
                <a:gd name="T3" fmla="*/ 215 h 268"/>
                <a:gd name="T4" fmla="*/ 25 w 189"/>
                <a:gd name="T5" fmla="*/ 191 h 268"/>
                <a:gd name="T6" fmla="*/ 10 w 189"/>
                <a:gd name="T7" fmla="*/ 162 h 268"/>
                <a:gd name="T8" fmla="*/ 8 w 189"/>
                <a:gd name="T9" fmla="*/ 136 h 268"/>
                <a:gd name="T10" fmla="*/ 0 w 189"/>
                <a:gd name="T11" fmla="*/ 95 h 268"/>
                <a:gd name="T12" fmla="*/ 56 w 189"/>
                <a:gd name="T13" fmla="*/ 113 h 268"/>
                <a:gd name="T14" fmla="*/ 93 w 189"/>
                <a:gd name="T15" fmla="*/ 138 h 268"/>
                <a:gd name="T16" fmla="*/ 111 w 189"/>
                <a:gd name="T17" fmla="*/ 164 h 268"/>
                <a:gd name="T18" fmla="*/ 138 w 189"/>
                <a:gd name="T19" fmla="*/ 216 h 268"/>
                <a:gd name="T20" fmla="*/ 116 w 189"/>
                <a:gd name="T21" fmla="*/ 168 h 268"/>
                <a:gd name="T22" fmla="*/ 106 w 189"/>
                <a:gd name="T23" fmla="*/ 118 h 268"/>
                <a:gd name="T24" fmla="*/ 103 w 189"/>
                <a:gd name="T25" fmla="*/ 82 h 268"/>
                <a:gd name="T26" fmla="*/ 109 w 189"/>
                <a:gd name="T27" fmla="*/ 37 h 268"/>
                <a:gd name="T28" fmla="*/ 110 w 189"/>
                <a:gd name="T29" fmla="*/ 0 h 268"/>
                <a:gd name="T30" fmla="*/ 157 w 189"/>
                <a:gd name="T31" fmla="*/ 49 h 268"/>
                <a:gd name="T32" fmla="*/ 182 w 189"/>
                <a:gd name="T33" fmla="*/ 102 h 268"/>
                <a:gd name="T34" fmla="*/ 188 w 189"/>
                <a:gd name="T35" fmla="*/ 164 h 268"/>
                <a:gd name="T36" fmla="*/ 189 w 189"/>
                <a:gd name="T37" fmla="*/ 264 h 268"/>
                <a:gd name="T38" fmla="*/ 133 w 189"/>
                <a:gd name="T39" fmla="*/ 268 h 268"/>
                <a:gd name="T40" fmla="*/ 75 w 189"/>
                <a:gd name="T41" fmla="*/ 24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268">
                  <a:moveTo>
                    <a:pt x="75" y="240"/>
                  </a:moveTo>
                  <a:lnTo>
                    <a:pt x="42" y="215"/>
                  </a:lnTo>
                  <a:lnTo>
                    <a:pt x="25" y="191"/>
                  </a:lnTo>
                  <a:lnTo>
                    <a:pt x="10" y="162"/>
                  </a:lnTo>
                  <a:lnTo>
                    <a:pt x="8" y="136"/>
                  </a:lnTo>
                  <a:lnTo>
                    <a:pt x="0" y="95"/>
                  </a:lnTo>
                  <a:lnTo>
                    <a:pt x="56" y="113"/>
                  </a:lnTo>
                  <a:lnTo>
                    <a:pt x="93" y="138"/>
                  </a:lnTo>
                  <a:lnTo>
                    <a:pt x="111" y="164"/>
                  </a:lnTo>
                  <a:lnTo>
                    <a:pt x="138" y="216"/>
                  </a:lnTo>
                  <a:lnTo>
                    <a:pt x="116" y="168"/>
                  </a:lnTo>
                  <a:lnTo>
                    <a:pt x="106" y="118"/>
                  </a:lnTo>
                  <a:lnTo>
                    <a:pt x="103" y="82"/>
                  </a:lnTo>
                  <a:lnTo>
                    <a:pt x="109" y="37"/>
                  </a:lnTo>
                  <a:lnTo>
                    <a:pt x="110" y="0"/>
                  </a:lnTo>
                  <a:lnTo>
                    <a:pt x="157" y="49"/>
                  </a:lnTo>
                  <a:lnTo>
                    <a:pt x="182" y="102"/>
                  </a:lnTo>
                  <a:lnTo>
                    <a:pt x="188" y="164"/>
                  </a:lnTo>
                  <a:lnTo>
                    <a:pt x="189" y="264"/>
                  </a:lnTo>
                  <a:lnTo>
                    <a:pt x="133" y="268"/>
                  </a:lnTo>
                  <a:lnTo>
                    <a:pt x="75" y="240"/>
                  </a:lnTo>
                  <a:close/>
                </a:path>
              </a:pathLst>
            </a:custGeom>
            <a:solidFill>
              <a:srgbClr val="008000"/>
            </a:solidFill>
            <a:ln w="7938">
              <a:solidFill>
                <a:srgbClr val="BFFFBF"/>
              </a:solidFill>
              <a:prstDash val="solid"/>
              <a:round/>
              <a:headEnd/>
              <a:tailEnd/>
            </a:ln>
          </p:spPr>
          <p:txBody>
            <a:bodyPr/>
            <a:lstStyle/>
            <a:p>
              <a:endParaRPr lang="en-US"/>
            </a:p>
          </p:txBody>
        </p:sp>
        <p:sp>
          <p:nvSpPr>
            <p:cNvPr id="319520" name="Oval 32"/>
            <p:cNvSpPr>
              <a:spLocks noChangeArrowheads="1"/>
            </p:cNvSpPr>
            <p:nvPr/>
          </p:nvSpPr>
          <p:spPr bwMode="auto">
            <a:xfrm>
              <a:off x="1812" y="1894"/>
              <a:ext cx="199" cy="298"/>
            </a:xfrm>
            <a:prstGeom prst="ellipse">
              <a:avLst/>
            </a:prstGeom>
            <a:solidFill>
              <a:srgbClr val="008000"/>
            </a:solidFill>
            <a:ln w="14288">
              <a:solidFill>
                <a:srgbClr val="9FFF9F"/>
              </a:solidFill>
              <a:round/>
              <a:headEnd/>
              <a:tailEnd/>
            </a:ln>
          </p:spPr>
          <p:txBody>
            <a:bodyPr/>
            <a:lstStyle/>
            <a:p>
              <a:endParaRPr lang="en-US"/>
            </a:p>
          </p:txBody>
        </p:sp>
        <p:sp>
          <p:nvSpPr>
            <p:cNvPr id="319521" name="Freeform 33"/>
            <p:cNvSpPr>
              <a:spLocks/>
            </p:cNvSpPr>
            <p:nvPr/>
          </p:nvSpPr>
          <p:spPr bwMode="auto">
            <a:xfrm>
              <a:off x="1854" y="1943"/>
              <a:ext cx="115" cy="169"/>
            </a:xfrm>
            <a:custGeom>
              <a:avLst/>
              <a:gdLst>
                <a:gd name="T0" fmla="*/ 8 w 229"/>
                <a:gd name="T1" fmla="*/ 33 h 339"/>
                <a:gd name="T2" fmla="*/ 23 w 229"/>
                <a:gd name="T3" fmla="*/ 33 h 339"/>
                <a:gd name="T4" fmla="*/ 43 w 229"/>
                <a:gd name="T5" fmla="*/ 30 h 339"/>
                <a:gd name="T6" fmla="*/ 56 w 229"/>
                <a:gd name="T7" fmla="*/ 21 h 339"/>
                <a:gd name="T8" fmla="*/ 67 w 229"/>
                <a:gd name="T9" fmla="*/ 13 h 339"/>
                <a:gd name="T10" fmla="*/ 77 w 229"/>
                <a:gd name="T11" fmla="*/ 0 h 339"/>
                <a:gd name="T12" fmla="*/ 181 w 229"/>
                <a:gd name="T13" fmla="*/ 0 h 339"/>
                <a:gd name="T14" fmla="*/ 181 w 229"/>
                <a:gd name="T15" fmla="*/ 283 h 339"/>
                <a:gd name="T16" fmla="*/ 187 w 229"/>
                <a:gd name="T17" fmla="*/ 300 h 339"/>
                <a:gd name="T18" fmla="*/ 196 w 229"/>
                <a:gd name="T19" fmla="*/ 312 h 339"/>
                <a:gd name="T20" fmla="*/ 215 w 229"/>
                <a:gd name="T21" fmla="*/ 321 h 339"/>
                <a:gd name="T22" fmla="*/ 229 w 229"/>
                <a:gd name="T23" fmla="*/ 321 h 339"/>
                <a:gd name="T24" fmla="*/ 229 w 229"/>
                <a:gd name="T25" fmla="*/ 339 h 339"/>
                <a:gd name="T26" fmla="*/ 0 w 229"/>
                <a:gd name="T27" fmla="*/ 339 h 339"/>
                <a:gd name="T28" fmla="*/ 0 w 229"/>
                <a:gd name="T29" fmla="*/ 321 h 339"/>
                <a:gd name="T30" fmla="*/ 14 w 229"/>
                <a:gd name="T31" fmla="*/ 321 h 339"/>
                <a:gd name="T32" fmla="*/ 33 w 229"/>
                <a:gd name="T33" fmla="*/ 312 h 339"/>
                <a:gd name="T34" fmla="*/ 43 w 229"/>
                <a:gd name="T35" fmla="*/ 300 h 339"/>
                <a:gd name="T36" fmla="*/ 47 w 229"/>
                <a:gd name="T37" fmla="*/ 283 h 339"/>
                <a:gd name="T38" fmla="*/ 47 w 229"/>
                <a:gd name="T39" fmla="*/ 72 h 339"/>
                <a:gd name="T40" fmla="*/ 43 w 229"/>
                <a:gd name="T41" fmla="*/ 60 h 339"/>
                <a:gd name="T42" fmla="*/ 33 w 229"/>
                <a:gd name="T43" fmla="*/ 50 h 339"/>
                <a:gd name="T44" fmla="*/ 19 w 229"/>
                <a:gd name="T45" fmla="*/ 46 h 339"/>
                <a:gd name="T46" fmla="*/ 8 w 229"/>
                <a:gd name="T47" fmla="*/ 46 h 339"/>
                <a:gd name="T48" fmla="*/ 8 w 229"/>
                <a:gd name="T49" fmla="*/ 3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339">
                  <a:moveTo>
                    <a:pt x="8" y="33"/>
                  </a:moveTo>
                  <a:lnTo>
                    <a:pt x="23" y="33"/>
                  </a:lnTo>
                  <a:lnTo>
                    <a:pt x="43" y="30"/>
                  </a:lnTo>
                  <a:lnTo>
                    <a:pt x="56" y="21"/>
                  </a:lnTo>
                  <a:lnTo>
                    <a:pt x="67" y="13"/>
                  </a:lnTo>
                  <a:lnTo>
                    <a:pt x="77" y="0"/>
                  </a:lnTo>
                  <a:lnTo>
                    <a:pt x="181" y="0"/>
                  </a:lnTo>
                  <a:lnTo>
                    <a:pt x="181" y="283"/>
                  </a:lnTo>
                  <a:lnTo>
                    <a:pt x="187" y="300"/>
                  </a:lnTo>
                  <a:lnTo>
                    <a:pt x="196" y="312"/>
                  </a:lnTo>
                  <a:lnTo>
                    <a:pt x="215" y="321"/>
                  </a:lnTo>
                  <a:lnTo>
                    <a:pt x="229" y="321"/>
                  </a:lnTo>
                  <a:lnTo>
                    <a:pt x="229" y="339"/>
                  </a:lnTo>
                  <a:lnTo>
                    <a:pt x="0" y="339"/>
                  </a:lnTo>
                  <a:lnTo>
                    <a:pt x="0" y="321"/>
                  </a:lnTo>
                  <a:lnTo>
                    <a:pt x="14" y="321"/>
                  </a:lnTo>
                  <a:lnTo>
                    <a:pt x="33" y="312"/>
                  </a:lnTo>
                  <a:lnTo>
                    <a:pt x="43" y="300"/>
                  </a:lnTo>
                  <a:lnTo>
                    <a:pt x="47" y="283"/>
                  </a:lnTo>
                  <a:lnTo>
                    <a:pt x="47" y="72"/>
                  </a:lnTo>
                  <a:lnTo>
                    <a:pt x="43" y="60"/>
                  </a:lnTo>
                  <a:lnTo>
                    <a:pt x="33"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a:p>
          </p:txBody>
        </p:sp>
        <p:sp>
          <p:nvSpPr>
            <p:cNvPr id="319522" name="Freeform 34"/>
            <p:cNvSpPr>
              <a:spLocks/>
            </p:cNvSpPr>
            <p:nvPr/>
          </p:nvSpPr>
          <p:spPr bwMode="auto">
            <a:xfrm>
              <a:off x="3493" y="1892"/>
              <a:ext cx="132" cy="293"/>
            </a:xfrm>
            <a:custGeom>
              <a:avLst/>
              <a:gdLst>
                <a:gd name="T0" fmla="*/ 236 w 263"/>
                <a:gd name="T1" fmla="*/ 248 h 588"/>
                <a:gd name="T2" fmla="*/ 248 w 263"/>
                <a:gd name="T3" fmla="*/ 211 h 588"/>
                <a:gd name="T4" fmla="*/ 258 w 263"/>
                <a:gd name="T5" fmla="*/ 168 h 588"/>
                <a:gd name="T6" fmla="*/ 263 w 263"/>
                <a:gd name="T7" fmla="*/ 116 h 588"/>
                <a:gd name="T8" fmla="*/ 252 w 263"/>
                <a:gd name="T9" fmla="*/ 61 h 588"/>
                <a:gd name="T10" fmla="*/ 229 w 263"/>
                <a:gd name="T11" fmla="*/ 0 h 588"/>
                <a:gd name="T12" fmla="*/ 197 w 263"/>
                <a:gd name="T13" fmla="*/ 55 h 588"/>
                <a:gd name="T14" fmla="*/ 178 w 263"/>
                <a:gd name="T15" fmla="*/ 97 h 588"/>
                <a:gd name="T16" fmla="*/ 172 w 263"/>
                <a:gd name="T17" fmla="*/ 150 h 588"/>
                <a:gd name="T18" fmla="*/ 175 w 263"/>
                <a:gd name="T19" fmla="*/ 207 h 588"/>
                <a:gd name="T20" fmla="*/ 183 w 263"/>
                <a:gd name="T21" fmla="*/ 252 h 588"/>
                <a:gd name="T22" fmla="*/ 193 w 263"/>
                <a:gd name="T23" fmla="*/ 279 h 588"/>
                <a:gd name="T24" fmla="*/ 173 w 263"/>
                <a:gd name="T25" fmla="*/ 252 h 588"/>
                <a:gd name="T26" fmla="*/ 139 w 263"/>
                <a:gd name="T27" fmla="*/ 217 h 588"/>
                <a:gd name="T28" fmla="*/ 104 w 263"/>
                <a:gd name="T29" fmla="*/ 197 h 588"/>
                <a:gd name="T30" fmla="*/ 74 w 263"/>
                <a:gd name="T31" fmla="*/ 181 h 588"/>
                <a:gd name="T32" fmla="*/ 33 w 263"/>
                <a:gd name="T33" fmla="*/ 173 h 588"/>
                <a:gd name="T34" fmla="*/ 0 w 263"/>
                <a:gd name="T35" fmla="*/ 167 h 588"/>
                <a:gd name="T36" fmla="*/ 16 w 263"/>
                <a:gd name="T37" fmla="*/ 206 h 588"/>
                <a:gd name="T38" fmla="*/ 31 w 263"/>
                <a:gd name="T39" fmla="*/ 249 h 588"/>
                <a:gd name="T40" fmla="*/ 64 w 263"/>
                <a:gd name="T41" fmla="*/ 285 h 588"/>
                <a:gd name="T42" fmla="*/ 91 w 263"/>
                <a:gd name="T43" fmla="*/ 306 h 588"/>
                <a:gd name="T44" fmla="*/ 139 w 263"/>
                <a:gd name="T45" fmla="*/ 320 h 588"/>
                <a:gd name="T46" fmla="*/ 182 w 263"/>
                <a:gd name="T47" fmla="*/ 325 h 588"/>
                <a:gd name="T48" fmla="*/ 133 w 263"/>
                <a:gd name="T49" fmla="*/ 349 h 588"/>
                <a:gd name="T50" fmla="*/ 101 w 263"/>
                <a:gd name="T51" fmla="*/ 373 h 588"/>
                <a:gd name="T52" fmla="*/ 83 w 263"/>
                <a:gd name="T53" fmla="*/ 398 h 588"/>
                <a:gd name="T54" fmla="*/ 68 w 263"/>
                <a:gd name="T55" fmla="*/ 427 h 588"/>
                <a:gd name="T56" fmla="*/ 66 w 263"/>
                <a:gd name="T57" fmla="*/ 453 h 588"/>
                <a:gd name="T58" fmla="*/ 58 w 263"/>
                <a:gd name="T59" fmla="*/ 494 h 588"/>
                <a:gd name="T60" fmla="*/ 114 w 263"/>
                <a:gd name="T61" fmla="*/ 475 h 588"/>
                <a:gd name="T62" fmla="*/ 151 w 263"/>
                <a:gd name="T63" fmla="*/ 451 h 588"/>
                <a:gd name="T64" fmla="*/ 169 w 263"/>
                <a:gd name="T65" fmla="*/ 424 h 588"/>
                <a:gd name="T66" fmla="*/ 197 w 263"/>
                <a:gd name="T67" fmla="*/ 372 h 588"/>
                <a:gd name="T68" fmla="*/ 173 w 263"/>
                <a:gd name="T69" fmla="*/ 421 h 588"/>
                <a:gd name="T70" fmla="*/ 165 w 263"/>
                <a:gd name="T71" fmla="*/ 471 h 588"/>
                <a:gd name="T72" fmla="*/ 161 w 263"/>
                <a:gd name="T73" fmla="*/ 506 h 588"/>
                <a:gd name="T74" fmla="*/ 167 w 263"/>
                <a:gd name="T75" fmla="*/ 552 h 588"/>
                <a:gd name="T76" fmla="*/ 168 w 263"/>
                <a:gd name="T77" fmla="*/ 588 h 588"/>
                <a:gd name="T78" fmla="*/ 219 w 263"/>
                <a:gd name="T79" fmla="*/ 543 h 588"/>
                <a:gd name="T80" fmla="*/ 244 w 263"/>
                <a:gd name="T81" fmla="*/ 486 h 588"/>
                <a:gd name="T82" fmla="*/ 253 w 263"/>
                <a:gd name="T83" fmla="*/ 424 h 588"/>
                <a:gd name="T84" fmla="*/ 238 w 263"/>
                <a:gd name="T85" fmla="*/ 362 h 588"/>
                <a:gd name="T86" fmla="*/ 237 w 263"/>
                <a:gd name="T87" fmla="*/ 311 h 588"/>
                <a:gd name="T88" fmla="*/ 236 w 263"/>
                <a:gd name="T89" fmla="*/ 283 h 588"/>
                <a:gd name="T90" fmla="*/ 236 w 263"/>
                <a:gd name="T91" fmla="*/ 24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3" h="588">
                  <a:moveTo>
                    <a:pt x="236" y="248"/>
                  </a:moveTo>
                  <a:lnTo>
                    <a:pt x="248" y="211"/>
                  </a:lnTo>
                  <a:lnTo>
                    <a:pt x="258" y="168"/>
                  </a:lnTo>
                  <a:lnTo>
                    <a:pt x="263" y="116"/>
                  </a:lnTo>
                  <a:lnTo>
                    <a:pt x="252" y="61"/>
                  </a:lnTo>
                  <a:lnTo>
                    <a:pt x="229" y="0"/>
                  </a:lnTo>
                  <a:lnTo>
                    <a:pt x="197" y="55"/>
                  </a:lnTo>
                  <a:lnTo>
                    <a:pt x="178" y="97"/>
                  </a:lnTo>
                  <a:lnTo>
                    <a:pt x="172" y="150"/>
                  </a:lnTo>
                  <a:lnTo>
                    <a:pt x="175" y="207"/>
                  </a:lnTo>
                  <a:lnTo>
                    <a:pt x="183" y="252"/>
                  </a:lnTo>
                  <a:lnTo>
                    <a:pt x="193" y="279"/>
                  </a:lnTo>
                  <a:lnTo>
                    <a:pt x="173" y="252"/>
                  </a:lnTo>
                  <a:lnTo>
                    <a:pt x="139" y="217"/>
                  </a:lnTo>
                  <a:lnTo>
                    <a:pt x="104" y="197"/>
                  </a:lnTo>
                  <a:lnTo>
                    <a:pt x="74" y="181"/>
                  </a:lnTo>
                  <a:lnTo>
                    <a:pt x="33" y="173"/>
                  </a:lnTo>
                  <a:lnTo>
                    <a:pt x="0" y="167"/>
                  </a:lnTo>
                  <a:lnTo>
                    <a:pt x="16" y="206"/>
                  </a:lnTo>
                  <a:lnTo>
                    <a:pt x="31" y="249"/>
                  </a:lnTo>
                  <a:lnTo>
                    <a:pt x="64" y="285"/>
                  </a:lnTo>
                  <a:lnTo>
                    <a:pt x="91" y="306"/>
                  </a:lnTo>
                  <a:lnTo>
                    <a:pt x="139" y="320"/>
                  </a:lnTo>
                  <a:lnTo>
                    <a:pt x="182" y="325"/>
                  </a:lnTo>
                  <a:lnTo>
                    <a:pt x="133" y="349"/>
                  </a:lnTo>
                  <a:lnTo>
                    <a:pt x="101" y="373"/>
                  </a:lnTo>
                  <a:lnTo>
                    <a:pt x="83" y="398"/>
                  </a:lnTo>
                  <a:lnTo>
                    <a:pt x="68" y="427"/>
                  </a:lnTo>
                  <a:lnTo>
                    <a:pt x="66" y="453"/>
                  </a:lnTo>
                  <a:lnTo>
                    <a:pt x="58" y="494"/>
                  </a:lnTo>
                  <a:lnTo>
                    <a:pt x="114" y="475"/>
                  </a:lnTo>
                  <a:lnTo>
                    <a:pt x="151" y="451"/>
                  </a:lnTo>
                  <a:lnTo>
                    <a:pt x="169" y="424"/>
                  </a:lnTo>
                  <a:lnTo>
                    <a:pt x="197" y="372"/>
                  </a:lnTo>
                  <a:lnTo>
                    <a:pt x="173" y="421"/>
                  </a:lnTo>
                  <a:lnTo>
                    <a:pt x="165" y="471"/>
                  </a:lnTo>
                  <a:lnTo>
                    <a:pt x="161" y="506"/>
                  </a:lnTo>
                  <a:lnTo>
                    <a:pt x="167" y="552"/>
                  </a:lnTo>
                  <a:lnTo>
                    <a:pt x="168" y="588"/>
                  </a:lnTo>
                  <a:lnTo>
                    <a:pt x="219" y="543"/>
                  </a:lnTo>
                  <a:lnTo>
                    <a:pt x="244" y="486"/>
                  </a:lnTo>
                  <a:lnTo>
                    <a:pt x="253" y="424"/>
                  </a:lnTo>
                  <a:lnTo>
                    <a:pt x="238" y="362"/>
                  </a:lnTo>
                  <a:lnTo>
                    <a:pt x="237" y="311"/>
                  </a:lnTo>
                  <a:lnTo>
                    <a:pt x="236" y="283"/>
                  </a:lnTo>
                  <a:lnTo>
                    <a:pt x="236" y="248"/>
                  </a:lnTo>
                  <a:close/>
                </a:path>
              </a:pathLst>
            </a:custGeom>
            <a:solidFill>
              <a:srgbClr val="008000"/>
            </a:solidFill>
            <a:ln w="7938">
              <a:solidFill>
                <a:srgbClr val="BFFFBF"/>
              </a:solidFill>
              <a:prstDash val="solid"/>
              <a:round/>
              <a:headEnd/>
              <a:tailEnd/>
            </a:ln>
          </p:spPr>
          <p:txBody>
            <a:bodyPr/>
            <a:lstStyle/>
            <a:p>
              <a:endParaRPr lang="en-US"/>
            </a:p>
          </p:txBody>
        </p:sp>
        <p:sp>
          <p:nvSpPr>
            <p:cNvPr id="319523" name="Freeform 35"/>
            <p:cNvSpPr>
              <a:spLocks/>
            </p:cNvSpPr>
            <p:nvPr/>
          </p:nvSpPr>
          <p:spPr bwMode="auto">
            <a:xfrm>
              <a:off x="3748" y="1863"/>
              <a:ext cx="96" cy="134"/>
            </a:xfrm>
            <a:custGeom>
              <a:avLst/>
              <a:gdLst>
                <a:gd name="T0" fmla="*/ 114 w 190"/>
                <a:gd name="T1" fmla="*/ 240 h 268"/>
                <a:gd name="T2" fmla="*/ 148 w 190"/>
                <a:gd name="T3" fmla="*/ 215 h 268"/>
                <a:gd name="T4" fmla="*/ 164 w 190"/>
                <a:gd name="T5" fmla="*/ 191 h 268"/>
                <a:gd name="T6" fmla="*/ 180 w 190"/>
                <a:gd name="T7" fmla="*/ 162 h 268"/>
                <a:gd name="T8" fmla="*/ 181 w 190"/>
                <a:gd name="T9" fmla="*/ 136 h 268"/>
                <a:gd name="T10" fmla="*/ 190 w 190"/>
                <a:gd name="T11" fmla="*/ 95 h 268"/>
                <a:gd name="T12" fmla="*/ 133 w 190"/>
                <a:gd name="T13" fmla="*/ 113 h 268"/>
                <a:gd name="T14" fmla="*/ 97 w 190"/>
                <a:gd name="T15" fmla="*/ 138 h 268"/>
                <a:gd name="T16" fmla="*/ 79 w 190"/>
                <a:gd name="T17" fmla="*/ 164 h 268"/>
                <a:gd name="T18" fmla="*/ 50 w 190"/>
                <a:gd name="T19" fmla="*/ 216 h 268"/>
                <a:gd name="T20" fmla="*/ 74 w 190"/>
                <a:gd name="T21" fmla="*/ 168 h 268"/>
                <a:gd name="T22" fmla="*/ 82 w 190"/>
                <a:gd name="T23" fmla="*/ 118 h 268"/>
                <a:gd name="T24" fmla="*/ 87 w 190"/>
                <a:gd name="T25" fmla="*/ 82 h 268"/>
                <a:gd name="T26" fmla="*/ 80 w 190"/>
                <a:gd name="T27" fmla="*/ 37 h 268"/>
                <a:gd name="T28" fmla="*/ 79 w 190"/>
                <a:gd name="T29" fmla="*/ 0 h 268"/>
                <a:gd name="T30" fmla="*/ 32 w 190"/>
                <a:gd name="T31" fmla="*/ 49 h 268"/>
                <a:gd name="T32" fmla="*/ 8 w 190"/>
                <a:gd name="T33" fmla="*/ 102 h 268"/>
                <a:gd name="T34" fmla="*/ 1 w 190"/>
                <a:gd name="T35" fmla="*/ 164 h 268"/>
                <a:gd name="T36" fmla="*/ 0 w 190"/>
                <a:gd name="T37" fmla="*/ 264 h 268"/>
                <a:gd name="T38" fmla="*/ 57 w 190"/>
                <a:gd name="T39" fmla="*/ 268 h 268"/>
                <a:gd name="T40" fmla="*/ 114 w 190"/>
                <a:gd name="T41" fmla="*/ 24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268">
                  <a:moveTo>
                    <a:pt x="114" y="240"/>
                  </a:moveTo>
                  <a:lnTo>
                    <a:pt x="148" y="215"/>
                  </a:lnTo>
                  <a:lnTo>
                    <a:pt x="164" y="191"/>
                  </a:lnTo>
                  <a:lnTo>
                    <a:pt x="180" y="162"/>
                  </a:lnTo>
                  <a:lnTo>
                    <a:pt x="181" y="136"/>
                  </a:lnTo>
                  <a:lnTo>
                    <a:pt x="190" y="95"/>
                  </a:lnTo>
                  <a:lnTo>
                    <a:pt x="133" y="113"/>
                  </a:lnTo>
                  <a:lnTo>
                    <a:pt x="97" y="138"/>
                  </a:lnTo>
                  <a:lnTo>
                    <a:pt x="79" y="164"/>
                  </a:lnTo>
                  <a:lnTo>
                    <a:pt x="50" y="216"/>
                  </a:lnTo>
                  <a:lnTo>
                    <a:pt x="74" y="168"/>
                  </a:lnTo>
                  <a:lnTo>
                    <a:pt x="82" y="118"/>
                  </a:lnTo>
                  <a:lnTo>
                    <a:pt x="87" y="82"/>
                  </a:lnTo>
                  <a:lnTo>
                    <a:pt x="80" y="37"/>
                  </a:lnTo>
                  <a:lnTo>
                    <a:pt x="79" y="0"/>
                  </a:lnTo>
                  <a:lnTo>
                    <a:pt x="32" y="49"/>
                  </a:lnTo>
                  <a:lnTo>
                    <a:pt x="8" y="102"/>
                  </a:lnTo>
                  <a:lnTo>
                    <a:pt x="1" y="164"/>
                  </a:lnTo>
                  <a:lnTo>
                    <a:pt x="0" y="264"/>
                  </a:lnTo>
                  <a:lnTo>
                    <a:pt x="57" y="268"/>
                  </a:lnTo>
                  <a:lnTo>
                    <a:pt x="114" y="240"/>
                  </a:lnTo>
                  <a:close/>
                </a:path>
              </a:pathLst>
            </a:custGeom>
            <a:solidFill>
              <a:srgbClr val="008000"/>
            </a:solidFill>
            <a:ln w="7938">
              <a:solidFill>
                <a:srgbClr val="BFFFBF"/>
              </a:solidFill>
              <a:prstDash val="solid"/>
              <a:round/>
              <a:headEnd/>
              <a:tailEnd/>
            </a:ln>
          </p:spPr>
          <p:txBody>
            <a:bodyPr/>
            <a:lstStyle/>
            <a:p>
              <a:endParaRPr lang="en-US"/>
            </a:p>
          </p:txBody>
        </p:sp>
        <p:sp>
          <p:nvSpPr>
            <p:cNvPr id="319524" name="Oval 36"/>
            <p:cNvSpPr>
              <a:spLocks noChangeArrowheads="1"/>
            </p:cNvSpPr>
            <p:nvPr/>
          </p:nvSpPr>
          <p:spPr bwMode="auto">
            <a:xfrm>
              <a:off x="3610" y="1894"/>
              <a:ext cx="199" cy="298"/>
            </a:xfrm>
            <a:prstGeom prst="ellipse">
              <a:avLst/>
            </a:prstGeom>
            <a:solidFill>
              <a:srgbClr val="008000"/>
            </a:solidFill>
            <a:ln w="14288">
              <a:solidFill>
                <a:srgbClr val="9FFF9F"/>
              </a:solidFill>
              <a:round/>
              <a:headEnd/>
              <a:tailEnd/>
            </a:ln>
          </p:spPr>
          <p:txBody>
            <a:bodyPr/>
            <a:lstStyle/>
            <a:p>
              <a:endParaRPr lang="en-US"/>
            </a:p>
          </p:txBody>
        </p:sp>
        <p:sp>
          <p:nvSpPr>
            <p:cNvPr id="319525" name="Freeform 37"/>
            <p:cNvSpPr>
              <a:spLocks/>
            </p:cNvSpPr>
            <p:nvPr/>
          </p:nvSpPr>
          <p:spPr bwMode="auto">
            <a:xfrm>
              <a:off x="3653" y="1943"/>
              <a:ext cx="114" cy="169"/>
            </a:xfrm>
            <a:custGeom>
              <a:avLst/>
              <a:gdLst>
                <a:gd name="T0" fmla="*/ 8 w 230"/>
                <a:gd name="T1" fmla="*/ 33 h 339"/>
                <a:gd name="T2" fmla="*/ 23 w 230"/>
                <a:gd name="T3" fmla="*/ 33 h 339"/>
                <a:gd name="T4" fmla="*/ 43 w 230"/>
                <a:gd name="T5" fmla="*/ 30 h 339"/>
                <a:gd name="T6" fmla="*/ 57 w 230"/>
                <a:gd name="T7" fmla="*/ 21 h 339"/>
                <a:gd name="T8" fmla="*/ 67 w 230"/>
                <a:gd name="T9" fmla="*/ 13 h 339"/>
                <a:gd name="T10" fmla="*/ 77 w 230"/>
                <a:gd name="T11" fmla="*/ 0 h 339"/>
                <a:gd name="T12" fmla="*/ 181 w 230"/>
                <a:gd name="T13" fmla="*/ 0 h 339"/>
                <a:gd name="T14" fmla="*/ 181 w 230"/>
                <a:gd name="T15" fmla="*/ 283 h 339"/>
                <a:gd name="T16" fmla="*/ 187 w 230"/>
                <a:gd name="T17" fmla="*/ 300 h 339"/>
                <a:gd name="T18" fmla="*/ 196 w 230"/>
                <a:gd name="T19" fmla="*/ 312 h 339"/>
                <a:gd name="T20" fmla="*/ 215 w 230"/>
                <a:gd name="T21" fmla="*/ 321 h 339"/>
                <a:gd name="T22" fmla="*/ 230 w 230"/>
                <a:gd name="T23" fmla="*/ 321 h 339"/>
                <a:gd name="T24" fmla="*/ 230 w 230"/>
                <a:gd name="T25" fmla="*/ 339 h 339"/>
                <a:gd name="T26" fmla="*/ 0 w 230"/>
                <a:gd name="T27" fmla="*/ 339 h 339"/>
                <a:gd name="T28" fmla="*/ 0 w 230"/>
                <a:gd name="T29" fmla="*/ 321 h 339"/>
                <a:gd name="T30" fmla="*/ 14 w 230"/>
                <a:gd name="T31" fmla="*/ 321 h 339"/>
                <a:gd name="T32" fmla="*/ 34 w 230"/>
                <a:gd name="T33" fmla="*/ 312 h 339"/>
                <a:gd name="T34" fmla="*/ 43 w 230"/>
                <a:gd name="T35" fmla="*/ 300 h 339"/>
                <a:gd name="T36" fmla="*/ 47 w 230"/>
                <a:gd name="T37" fmla="*/ 283 h 339"/>
                <a:gd name="T38" fmla="*/ 47 w 230"/>
                <a:gd name="T39" fmla="*/ 72 h 339"/>
                <a:gd name="T40" fmla="*/ 43 w 230"/>
                <a:gd name="T41" fmla="*/ 60 h 339"/>
                <a:gd name="T42" fmla="*/ 34 w 230"/>
                <a:gd name="T43" fmla="*/ 50 h 339"/>
                <a:gd name="T44" fmla="*/ 19 w 230"/>
                <a:gd name="T45" fmla="*/ 46 h 339"/>
                <a:gd name="T46" fmla="*/ 8 w 230"/>
                <a:gd name="T47" fmla="*/ 46 h 339"/>
                <a:gd name="T48" fmla="*/ 8 w 230"/>
                <a:gd name="T49" fmla="*/ 3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0" h="339">
                  <a:moveTo>
                    <a:pt x="8" y="33"/>
                  </a:moveTo>
                  <a:lnTo>
                    <a:pt x="23" y="33"/>
                  </a:lnTo>
                  <a:lnTo>
                    <a:pt x="43" y="30"/>
                  </a:lnTo>
                  <a:lnTo>
                    <a:pt x="57" y="21"/>
                  </a:lnTo>
                  <a:lnTo>
                    <a:pt x="67" y="13"/>
                  </a:lnTo>
                  <a:lnTo>
                    <a:pt x="77" y="0"/>
                  </a:lnTo>
                  <a:lnTo>
                    <a:pt x="181" y="0"/>
                  </a:lnTo>
                  <a:lnTo>
                    <a:pt x="181" y="283"/>
                  </a:lnTo>
                  <a:lnTo>
                    <a:pt x="187" y="300"/>
                  </a:lnTo>
                  <a:lnTo>
                    <a:pt x="196" y="312"/>
                  </a:lnTo>
                  <a:lnTo>
                    <a:pt x="215" y="321"/>
                  </a:lnTo>
                  <a:lnTo>
                    <a:pt x="230" y="321"/>
                  </a:lnTo>
                  <a:lnTo>
                    <a:pt x="230" y="339"/>
                  </a:lnTo>
                  <a:lnTo>
                    <a:pt x="0" y="339"/>
                  </a:lnTo>
                  <a:lnTo>
                    <a:pt x="0" y="321"/>
                  </a:lnTo>
                  <a:lnTo>
                    <a:pt x="14" y="321"/>
                  </a:lnTo>
                  <a:lnTo>
                    <a:pt x="34" y="312"/>
                  </a:lnTo>
                  <a:lnTo>
                    <a:pt x="43" y="300"/>
                  </a:lnTo>
                  <a:lnTo>
                    <a:pt x="47" y="283"/>
                  </a:lnTo>
                  <a:lnTo>
                    <a:pt x="47" y="72"/>
                  </a:lnTo>
                  <a:lnTo>
                    <a:pt x="43" y="60"/>
                  </a:lnTo>
                  <a:lnTo>
                    <a:pt x="34"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a:p>
          </p:txBody>
        </p:sp>
        <p:sp>
          <p:nvSpPr>
            <p:cNvPr id="319526" name="Oval 38"/>
            <p:cNvSpPr>
              <a:spLocks noChangeArrowheads="1"/>
            </p:cNvSpPr>
            <p:nvPr/>
          </p:nvSpPr>
          <p:spPr bwMode="auto">
            <a:xfrm>
              <a:off x="1781" y="2462"/>
              <a:ext cx="189" cy="219"/>
            </a:xfrm>
            <a:prstGeom prst="ellipse">
              <a:avLst/>
            </a:prstGeom>
            <a:solidFill>
              <a:srgbClr val="008000"/>
            </a:solidFill>
            <a:ln w="14288">
              <a:solidFill>
                <a:srgbClr val="9FFF9F"/>
              </a:solidFill>
              <a:round/>
              <a:headEnd/>
              <a:tailEnd/>
            </a:ln>
          </p:spPr>
          <p:txBody>
            <a:bodyPr/>
            <a:lstStyle/>
            <a:p>
              <a:endParaRPr lang="en-US"/>
            </a:p>
          </p:txBody>
        </p:sp>
        <p:sp>
          <p:nvSpPr>
            <p:cNvPr id="319527" name="Oval 39"/>
            <p:cNvSpPr>
              <a:spLocks noChangeArrowheads="1"/>
            </p:cNvSpPr>
            <p:nvPr/>
          </p:nvSpPr>
          <p:spPr bwMode="auto">
            <a:xfrm>
              <a:off x="1804" y="2486"/>
              <a:ext cx="144" cy="171"/>
            </a:xfrm>
            <a:prstGeom prst="ellipse">
              <a:avLst/>
            </a:prstGeom>
            <a:solidFill>
              <a:srgbClr val="008000"/>
            </a:solidFill>
            <a:ln w="14288">
              <a:solidFill>
                <a:srgbClr val="9FFF9F"/>
              </a:solidFill>
              <a:round/>
              <a:headEnd/>
              <a:tailEnd/>
            </a:ln>
          </p:spPr>
          <p:txBody>
            <a:bodyPr/>
            <a:lstStyle/>
            <a:p>
              <a:endParaRPr lang="en-US"/>
            </a:p>
          </p:txBody>
        </p:sp>
        <p:sp>
          <p:nvSpPr>
            <p:cNvPr id="319528" name="Freeform 40"/>
            <p:cNvSpPr>
              <a:spLocks/>
            </p:cNvSpPr>
            <p:nvPr/>
          </p:nvSpPr>
          <p:spPr bwMode="auto">
            <a:xfrm>
              <a:off x="1839" y="2517"/>
              <a:ext cx="73" cy="108"/>
            </a:xfrm>
            <a:custGeom>
              <a:avLst/>
              <a:gdLst>
                <a:gd name="T0" fmla="*/ 5 w 146"/>
                <a:gd name="T1" fmla="*/ 23 h 216"/>
                <a:gd name="T2" fmla="*/ 15 w 146"/>
                <a:gd name="T3" fmla="*/ 23 h 216"/>
                <a:gd name="T4" fmla="*/ 27 w 146"/>
                <a:gd name="T5" fmla="*/ 20 h 216"/>
                <a:gd name="T6" fmla="*/ 36 w 146"/>
                <a:gd name="T7" fmla="*/ 14 h 216"/>
                <a:gd name="T8" fmla="*/ 42 w 146"/>
                <a:gd name="T9" fmla="*/ 8 h 216"/>
                <a:gd name="T10" fmla="*/ 49 w 146"/>
                <a:gd name="T11" fmla="*/ 0 h 216"/>
                <a:gd name="T12" fmla="*/ 116 w 146"/>
                <a:gd name="T13" fmla="*/ 0 h 216"/>
                <a:gd name="T14" fmla="*/ 116 w 146"/>
                <a:gd name="T15" fmla="*/ 182 h 216"/>
                <a:gd name="T16" fmla="*/ 118 w 146"/>
                <a:gd name="T17" fmla="*/ 192 h 216"/>
                <a:gd name="T18" fmla="*/ 125 w 146"/>
                <a:gd name="T19" fmla="*/ 200 h 216"/>
                <a:gd name="T20" fmla="*/ 137 w 146"/>
                <a:gd name="T21" fmla="*/ 206 h 216"/>
                <a:gd name="T22" fmla="*/ 146 w 146"/>
                <a:gd name="T23" fmla="*/ 206 h 216"/>
                <a:gd name="T24" fmla="*/ 146 w 146"/>
                <a:gd name="T25" fmla="*/ 216 h 216"/>
                <a:gd name="T26" fmla="*/ 0 w 146"/>
                <a:gd name="T27" fmla="*/ 216 h 216"/>
                <a:gd name="T28" fmla="*/ 0 w 146"/>
                <a:gd name="T29" fmla="*/ 206 h 216"/>
                <a:gd name="T30" fmla="*/ 8 w 146"/>
                <a:gd name="T31" fmla="*/ 206 h 216"/>
                <a:gd name="T32" fmla="*/ 21 w 146"/>
                <a:gd name="T33" fmla="*/ 200 h 216"/>
                <a:gd name="T34" fmla="*/ 27 w 146"/>
                <a:gd name="T35" fmla="*/ 192 h 216"/>
                <a:gd name="T36" fmla="*/ 30 w 146"/>
                <a:gd name="T37" fmla="*/ 182 h 216"/>
                <a:gd name="T38" fmla="*/ 30 w 146"/>
                <a:gd name="T39" fmla="*/ 47 h 216"/>
                <a:gd name="T40" fmla="*/ 27 w 146"/>
                <a:gd name="T41" fmla="*/ 39 h 216"/>
                <a:gd name="T42" fmla="*/ 21 w 146"/>
                <a:gd name="T43" fmla="*/ 33 h 216"/>
                <a:gd name="T44" fmla="*/ 12 w 146"/>
                <a:gd name="T45" fmla="*/ 30 h 216"/>
                <a:gd name="T46" fmla="*/ 5 w 146"/>
                <a:gd name="T47" fmla="*/ 30 h 216"/>
                <a:gd name="T48" fmla="*/ 5 w 146"/>
                <a:gd name="T49" fmla="*/ 2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 h="216">
                  <a:moveTo>
                    <a:pt x="5" y="23"/>
                  </a:moveTo>
                  <a:lnTo>
                    <a:pt x="15" y="23"/>
                  </a:lnTo>
                  <a:lnTo>
                    <a:pt x="27" y="20"/>
                  </a:lnTo>
                  <a:lnTo>
                    <a:pt x="36" y="14"/>
                  </a:lnTo>
                  <a:lnTo>
                    <a:pt x="42" y="8"/>
                  </a:lnTo>
                  <a:lnTo>
                    <a:pt x="49" y="0"/>
                  </a:lnTo>
                  <a:lnTo>
                    <a:pt x="116" y="0"/>
                  </a:lnTo>
                  <a:lnTo>
                    <a:pt x="116" y="182"/>
                  </a:lnTo>
                  <a:lnTo>
                    <a:pt x="118" y="192"/>
                  </a:lnTo>
                  <a:lnTo>
                    <a:pt x="125" y="200"/>
                  </a:lnTo>
                  <a:lnTo>
                    <a:pt x="137" y="206"/>
                  </a:lnTo>
                  <a:lnTo>
                    <a:pt x="146" y="206"/>
                  </a:lnTo>
                  <a:lnTo>
                    <a:pt x="146" y="216"/>
                  </a:lnTo>
                  <a:lnTo>
                    <a:pt x="0" y="216"/>
                  </a:lnTo>
                  <a:lnTo>
                    <a:pt x="0" y="206"/>
                  </a:lnTo>
                  <a:lnTo>
                    <a:pt x="8" y="206"/>
                  </a:lnTo>
                  <a:lnTo>
                    <a:pt x="21" y="200"/>
                  </a:lnTo>
                  <a:lnTo>
                    <a:pt x="27" y="192"/>
                  </a:lnTo>
                  <a:lnTo>
                    <a:pt x="30" y="182"/>
                  </a:lnTo>
                  <a:lnTo>
                    <a:pt x="30" y="47"/>
                  </a:lnTo>
                  <a:lnTo>
                    <a:pt x="27" y="39"/>
                  </a:lnTo>
                  <a:lnTo>
                    <a:pt x="21" y="33"/>
                  </a:lnTo>
                  <a:lnTo>
                    <a:pt x="12" y="30"/>
                  </a:lnTo>
                  <a:lnTo>
                    <a:pt x="5" y="30"/>
                  </a:lnTo>
                  <a:lnTo>
                    <a:pt x="5" y="23"/>
                  </a:lnTo>
                  <a:close/>
                </a:path>
              </a:pathLst>
            </a:custGeom>
            <a:solidFill>
              <a:srgbClr val="BFFFBF"/>
            </a:solidFill>
            <a:ln w="14288">
              <a:solidFill>
                <a:srgbClr val="3F5F00"/>
              </a:solidFill>
              <a:prstDash val="solid"/>
              <a:round/>
              <a:headEnd/>
              <a:tailEnd/>
            </a:ln>
          </p:spPr>
          <p:txBody>
            <a:bodyPr/>
            <a:lstStyle/>
            <a:p>
              <a:endParaRPr lang="en-US"/>
            </a:p>
          </p:txBody>
        </p:sp>
        <p:sp>
          <p:nvSpPr>
            <p:cNvPr id="319529" name="Oval 41"/>
            <p:cNvSpPr>
              <a:spLocks noChangeArrowheads="1"/>
            </p:cNvSpPr>
            <p:nvPr/>
          </p:nvSpPr>
          <p:spPr bwMode="auto">
            <a:xfrm>
              <a:off x="3661" y="2466"/>
              <a:ext cx="189" cy="219"/>
            </a:xfrm>
            <a:prstGeom prst="ellipse">
              <a:avLst/>
            </a:prstGeom>
            <a:solidFill>
              <a:srgbClr val="008000"/>
            </a:solidFill>
            <a:ln w="14288">
              <a:solidFill>
                <a:srgbClr val="9FFF9F"/>
              </a:solidFill>
              <a:round/>
              <a:headEnd/>
              <a:tailEnd/>
            </a:ln>
          </p:spPr>
          <p:txBody>
            <a:bodyPr/>
            <a:lstStyle/>
            <a:p>
              <a:endParaRPr lang="en-US"/>
            </a:p>
          </p:txBody>
        </p:sp>
        <p:sp>
          <p:nvSpPr>
            <p:cNvPr id="319530" name="Oval 42"/>
            <p:cNvSpPr>
              <a:spLocks noChangeArrowheads="1"/>
            </p:cNvSpPr>
            <p:nvPr/>
          </p:nvSpPr>
          <p:spPr bwMode="auto">
            <a:xfrm>
              <a:off x="3684" y="2490"/>
              <a:ext cx="144" cy="171"/>
            </a:xfrm>
            <a:prstGeom prst="ellipse">
              <a:avLst/>
            </a:prstGeom>
            <a:solidFill>
              <a:srgbClr val="008000"/>
            </a:solidFill>
            <a:ln w="14288">
              <a:solidFill>
                <a:srgbClr val="9FFF9F"/>
              </a:solidFill>
              <a:round/>
              <a:headEnd/>
              <a:tailEnd/>
            </a:ln>
          </p:spPr>
          <p:txBody>
            <a:bodyPr/>
            <a:lstStyle/>
            <a:p>
              <a:endParaRPr lang="en-US"/>
            </a:p>
          </p:txBody>
        </p:sp>
        <p:sp>
          <p:nvSpPr>
            <p:cNvPr id="319531" name="Freeform 43"/>
            <p:cNvSpPr>
              <a:spLocks/>
            </p:cNvSpPr>
            <p:nvPr/>
          </p:nvSpPr>
          <p:spPr bwMode="auto">
            <a:xfrm>
              <a:off x="3719" y="2522"/>
              <a:ext cx="73" cy="107"/>
            </a:xfrm>
            <a:custGeom>
              <a:avLst/>
              <a:gdLst>
                <a:gd name="T0" fmla="*/ 5 w 146"/>
                <a:gd name="T1" fmla="*/ 22 h 215"/>
                <a:gd name="T2" fmla="*/ 15 w 146"/>
                <a:gd name="T3" fmla="*/ 22 h 215"/>
                <a:gd name="T4" fmla="*/ 27 w 146"/>
                <a:gd name="T5" fmla="*/ 20 h 215"/>
                <a:gd name="T6" fmla="*/ 36 w 146"/>
                <a:gd name="T7" fmla="*/ 13 h 215"/>
                <a:gd name="T8" fmla="*/ 42 w 146"/>
                <a:gd name="T9" fmla="*/ 8 h 215"/>
                <a:gd name="T10" fmla="*/ 48 w 146"/>
                <a:gd name="T11" fmla="*/ 0 h 215"/>
                <a:gd name="T12" fmla="*/ 116 w 146"/>
                <a:gd name="T13" fmla="*/ 0 h 215"/>
                <a:gd name="T14" fmla="*/ 116 w 146"/>
                <a:gd name="T15" fmla="*/ 181 h 215"/>
                <a:gd name="T16" fmla="*/ 118 w 146"/>
                <a:gd name="T17" fmla="*/ 192 h 215"/>
                <a:gd name="T18" fmla="*/ 125 w 146"/>
                <a:gd name="T19" fmla="*/ 199 h 215"/>
                <a:gd name="T20" fmla="*/ 138 w 146"/>
                <a:gd name="T21" fmla="*/ 205 h 215"/>
                <a:gd name="T22" fmla="*/ 146 w 146"/>
                <a:gd name="T23" fmla="*/ 205 h 215"/>
                <a:gd name="T24" fmla="*/ 146 w 146"/>
                <a:gd name="T25" fmla="*/ 215 h 215"/>
                <a:gd name="T26" fmla="*/ 0 w 146"/>
                <a:gd name="T27" fmla="*/ 215 h 215"/>
                <a:gd name="T28" fmla="*/ 0 w 146"/>
                <a:gd name="T29" fmla="*/ 205 h 215"/>
                <a:gd name="T30" fmla="*/ 8 w 146"/>
                <a:gd name="T31" fmla="*/ 205 h 215"/>
                <a:gd name="T32" fmla="*/ 21 w 146"/>
                <a:gd name="T33" fmla="*/ 199 h 215"/>
                <a:gd name="T34" fmla="*/ 27 w 146"/>
                <a:gd name="T35" fmla="*/ 192 h 215"/>
                <a:gd name="T36" fmla="*/ 30 w 146"/>
                <a:gd name="T37" fmla="*/ 181 h 215"/>
                <a:gd name="T38" fmla="*/ 30 w 146"/>
                <a:gd name="T39" fmla="*/ 46 h 215"/>
                <a:gd name="T40" fmla="*/ 27 w 146"/>
                <a:gd name="T41" fmla="*/ 39 h 215"/>
                <a:gd name="T42" fmla="*/ 21 w 146"/>
                <a:gd name="T43" fmla="*/ 32 h 215"/>
                <a:gd name="T44" fmla="*/ 12 w 146"/>
                <a:gd name="T45" fmla="*/ 30 h 215"/>
                <a:gd name="T46" fmla="*/ 5 w 146"/>
                <a:gd name="T47" fmla="*/ 30 h 215"/>
                <a:gd name="T48" fmla="*/ 5 w 146"/>
                <a:gd name="T49" fmla="*/ 2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 h="215">
                  <a:moveTo>
                    <a:pt x="5" y="22"/>
                  </a:moveTo>
                  <a:lnTo>
                    <a:pt x="15" y="22"/>
                  </a:lnTo>
                  <a:lnTo>
                    <a:pt x="27" y="20"/>
                  </a:lnTo>
                  <a:lnTo>
                    <a:pt x="36" y="13"/>
                  </a:lnTo>
                  <a:lnTo>
                    <a:pt x="42" y="8"/>
                  </a:lnTo>
                  <a:lnTo>
                    <a:pt x="48" y="0"/>
                  </a:lnTo>
                  <a:lnTo>
                    <a:pt x="116" y="0"/>
                  </a:lnTo>
                  <a:lnTo>
                    <a:pt x="116" y="181"/>
                  </a:lnTo>
                  <a:lnTo>
                    <a:pt x="118" y="192"/>
                  </a:lnTo>
                  <a:lnTo>
                    <a:pt x="125" y="199"/>
                  </a:lnTo>
                  <a:lnTo>
                    <a:pt x="138" y="205"/>
                  </a:lnTo>
                  <a:lnTo>
                    <a:pt x="146" y="205"/>
                  </a:lnTo>
                  <a:lnTo>
                    <a:pt x="146" y="215"/>
                  </a:lnTo>
                  <a:lnTo>
                    <a:pt x="0" y="215"/>
                  </a:lnTo>
                  <a:lnTo>
                    <a:pt x="0" y="205"/>
                  </a:lnTo>
                  <a:lnTo>
                    <a:pt x="8" y="205"/>
                  </a:lnTo>
                  <a:lnTo>
                    <a:pt x="21" y="199"/>
                  </a:lnTo>
                  <a:lnTo>
                    <a:pt x="27" y="192"/>
                  </a:lnTo>
                  <a:lnTo>
                    <a:pt x="30" y="181"/>
                  </a:lnTo>
                  <a:lnTo>
                    <a:pt x="30" y="46"/>
                  </a:lnTo>
                  <a:lnTo>
                    <a:pt x="27" y="39"/>
                  </a:lnTo>
                  <a:lnTo>
                    <a:pt x="21" y="32"/>
                  </a:lnTo>
                  <a:lnTo>
                    <a:pt x="12" y="30"/>
                  </a:lnTo>
                  <a:lnTo>
                    <a:pt x="5" y="30"/>
                  </a:lnTo>
                  <a:lnTo>
                    <a:pt x="5" y="22"/>
                  </a:lnTo>
                  <a:close/>
                </a:path>
              </a:pathLst>
            </a:custGeom>
            <a:solidFill>
              <a:srgbClr val="BFFFBF"/>
            </a:solidFill>
            <a:ln w="14288">
              <a:solidFill>
                <a:srgbClr val="3F5F00"/>
              </a:solidFill>
              <a:prstDash val="solid"/>
              <a:round/>
              <a:headEnd/>
              <a:tailEnd/>
            </a:ln>
          </p:spPr>
          <p:txBody>
            <a:bodyPr/>
            <a:lstStyle/>
            <a:p>
              <a:endParaRPr lang="en-US"/>
            </a:p>
          </p:txBody>
        </p:sp>
        <p:sp>
          <p:nvSpPr>
            <p:cNvPr id="319532" name="Oval 44"/>
            <p:cNvSpPr>
              <a:spLocks noChangeArrowheads="1"/>
            </p:cNvSpPr>
            <p:nvPr/>
          </p:nvSpPr>
          <p:spPr bwMode="auto">
            <a:xfrm>
              <a:off x="2178" y="2178"/>
              <a:ext cx="199" cy="197"/>
            </a:xfrm>
            <a:prstGeom prst="ellipse">
              <a:avLst/>
            </a:pr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33" name="Oval 45"/>
            <p:cNvSpPr>
              <a:spLocks noChangeArrowheads="1"/>
            </p:cNvSpPr>
            <p:nvPr/>
          </p:nvSpPr>
          <p:spPr bwMode="auto">
            <a:xfrm>
              <a:off x="2217" y="2217"/>
              <a:ext cx="120" cy="119"/>
            </a:xfrm>
            <a:prstGeom prst="ellipse">
              <a:avLst/>
            </a:prstGeom>
            <a:solidFill>
              <a:srgbClr val="9FFF9F"/>
            </a:solidFill>
            <a:ln w="7938">
              <a:solidFill>
                <a:srgbClr val="008000"/>
              </a:solidFill>
              <a:round/>
              <a:headEnd/>
              <a:tailEnd/>
            </a:ln>
          </p:spPr>
          <p:txBody>
            <a:bodyPr/>
            <a:lstStyle/>
            <a:p>
              <a:endParaRPr lang="en-US"/>
            </a:p>
          </p:txBody>
        </p:sp>
        <p:sp>
          <p:nvSpPr>
            <p:cNvPr id="319534" name="Oval 46"/>
            <p:cNvSpPr>
              <a:spLocks noChangeArrowheads="1"/>
            </p:cNvSpPr>
            <p:nvPr/>
          </p:nvSpPr>
          <p:spPr bwMode="auto">
            <a:xfrm>
              <a:off x="3242" y="2203"/>
              <a:ext cx="198" cy="197"/>
            </a:xfrm>
            <a:prstGeom prst="ellipse">
              <a:avLst/>
            </a:pr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35" name="Oval 47"/>
            <p:cNvSpPr>
              <a:spLocks noChangeArrowheads="1"/>
            </p:cNvSpPr>
            <p:nvPr/>
          </p:nvSpPr>
          <p:spPr bwMode="auto">
            <a:xfrm>
              <a:off x="3281" y="2241"/>
              <a:ext cx="120" cy="120"/>
            </a:xfrm>
            <a:prstGeom prst="ellipse">
              <a:avLst/>
            </a:prstGeom>
            <a:solidFill>
              <a:srgbClr val="BFFFBF"/>
            </a:solidFill>
            <a:ln w="7938">
              <a:solidFill>
                <a:srgbClr val="008000"/>
              </a:solidFill>
              <a:round/>
              <a:headEnd/>
              <a:tailEnd/>
            </a:ln>
          </p:spPr>
          <p:txBody>
            <a:bodyPr/>
            <a:lstStyle/>
            <a:p>
              <a:endParaRPr lang="en-US"/>
            </a:p>
          </p:txBody>
        </p:sp>
        <p:sp>
          <p:nvSpPr>
            <p:cNvPr id="319536" name="Freeform 48"/>
            <p:cNvSpPr>
              <a:spLocks/>
            </p:cNvSpPr>
            <p:nvPr/>
          </p:nvSpPr>
          <p:spPr bwMode="auto">
            <a:xfrm>
              <a:off x="3121" y="2595"/>
              <a:ext cx="81" cy="79"/>
            </a:xfrm>
            <a:custGeom>
              <a:avLst/>
              <a:gdLst>
                <a:gd name="T0" fmla="*/ 0 w 163"/>
                <a:gd name="T1" fmla="*/ 0 h 157"/>
                <a:gd name="T2" fmla="*/ 110 w 163"/>
                <a:gd name="T3" fmla="*/ 0 h 157"/>
                <a:gd name="T4" fmla="*/ 128 w 163"/>
                <a:gd name="T5" fmla="*/ 5 h 157"/>
                <a:gd name="T6" fmla="*/ 140 w 163"/>
                <a:gd name="T7" fmla="*/ 15 h 157"/>
                <a:gd name="T8" fmla="*/ 145 w 163"/>
                <a:gd name="T9" fmla="*/ 31 h 157"/>
                <a:gd name="T10" fmla="*/ 145 w 163"/>
                <a:gd name="T11" fmla="*/ 59 h 157"/>
                <a:gd name="T12" fmla="*/ 137 w 163"/>
                <a:gd name="T13" fmla="*/ 75 h 157"/>
                <a:gd name="T14" fmla="*/ 125 w 163"/>
                <a:gd name="T15" fmla="*/ 84 h 157"/>
                <a:gd name="T16" fmla="*/ 110 w 163"/>
                <a:gd name="T17" fmla="*/ 88 h 157"/>
                <a:gd name="T18" fmla="*/ 125 w 163"/>
                <a:gd name="T19" fmla="*/ 95 h 157"/>
                <a:gd name="T20" fmla="*/ 137 w 163"/>
                <a:gd name="T21" fmla="*/ 103 h 157"/>
                <a:gd name="T22" fmla="*/ 145 w 163"/>
                <a:gd name="T23" fmla="*/ 119 h 157"/>
                <a:gd name="T24" fmla="*/ 151 w 163"/>
                <a:gd name="T25" fmla="*/ 133 h 157"/>
                <a:gd name="T26" fmla="*/ 154 w 163"/>
                <a:gd name="T27" fmla="*/ 147 h 157"/>
                <a:gd name="T28" fmla="*/ 163 w 163"/>
                <a:gd name="T29" fmla="*/ 147 h 157"/>
                <a:gd name="T30" fmla="*/ 163 w 163"/>
                <a:gd name="T31" fmla="*/ 157 h 157"/>
                <a:gd name="T32" fmla="*/ 100 w 163"/>
                <a:gd name="T33" fmla="*/ 157 h 157"/>
                <a:gd name="T34" fmla="*/ 100 w 163"/>
                <a:gd name="T35" fmla="*/ 147 h 157"/>
                <a:gd name="T36" fmla="*/ 110 w 163"/>
                <a:gd name="T37" fmla="*/ 147 h 157"/>
                <a:gd name="T38" fmla="*/ 108 w 163"/>
                <a:gd name="T39" fmla="*/ 131 h 157"/>
                <a:gd name="T40" fmla="*/ 101 w 163"/>
                <a:gd name="T41" fmla="*/ 119 h 157"/>
                <a:gd name="T42" fmla="*/ 92 w 163"/>
                <a:gd name="T43" fmla="*/ 106 h 157"/>
                <a:gd name="T44" fmla="*/ 82 w 163"/>
                <a:gd name="T45" fmla="*/ 96 h 157"/>
                <a:gd name="T46" fmla="*/ 68 w 163"/>
                <a:gd name="T47" fmla="*/ 88 h 157"/>
                <a:gd name="T48" fmla="*/ 68 w 163"/>
                <a:gd name="T49" fmla="*/ 147 h 157"/>
                <a:gd name="T50" fmla="*/ 82 w 163"/>
                <a:gd name="T51" fmla="*/ 147 h 157"/>
                <a:gd name="T52" fmla="*/ 82 w 163"/>
                <a:gd name="T53" fmla="*/ 157 h 157"/>
                <a:gd name="T54" fmla="*/ 2 w 163"/>
                <a:gd name="T55" fmla="*/ 157 h 157"/>
                <a:gd name="T56" fmla="*/ 2 w 163"/>
                <a:gd name="T57" fmla="*/ 147 h 157"/>
                <a:gd name="T58" fmla="*/ 18 w 163"/>
                <a:gd name="T59" fmla="*/ 147 h 157"/>
                <a:gd name="T60" fmla="*/ 18 w 163"/>
                <a:gd name="T61" fmla="*/ 12 h 157"/>
                <a:gd name="T62" fmla="*/ 0 w 163"/>
                <a:gd name="T63" fmla="*/ 12 h 157"/>
                <a:gd name="T64" fmla="*/ 0 w 163"/>
                <a:gd name="T6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57">
                  <a:moveTo>
                    <a:pt x="0" y="0"/>
                  </a:moveTo>
                  <a:lnTo>
                    <a:pt x="110" y="0"/>
                  </a:lnTo>
                  <a:lnTo>
                    <a:pt x="128" y="5"/>
                  </a:lnTo>
                  <a:lnTo>
                    <a:pt x="140" y="15"/>
                  </a:lnTo>
                  <a:lnTo>
                    <a:pt x="145" y="31"/>
                  </a:lnTo>
                  <a:lnTo>
                    <a:pt x="145" y="59"/>
                  </a:lnTo>
                  <a:lnTo>
                    <a:pt x="137" y="75"/>
                  </a:lnTo>
                  <a:lnTo>
                    <a:pt x="125" y="84"/>
                  </a:lnTo>
                  <a:lnTo>
                    <a:pt x="110" y="88"/>
                  </a:lnTo>
                  <a:lnTo>
                    <a:pt x="125" y="95"/>
                  </a:lnTo>
                  <a:lnTo>
                    <a:pt x="137" y="103"/>
                  </a:lnTo>
                  <a:lnTo>
                    <a:pt x="145" y="119"/>
                  </a:lnTo>
                  <a:lnTo>
                    <a:pt x="151" y="133"/>
                  </a:lnTo>
                  <a:lnTo>
                    <a:pt x="154" y="147"/>
                  </a:lnTo>
                  <a:lnTo>
                    <a:pt x="163" y="147"/>
                  </a:lnTo>
                  <a:lnTo>
                    <a:pt x="163" y="157"/>
                  </a:lnTo>
                  <a:lnTo>
                    <a:pt x="100" y="157"/>
                  </a:lnTo>
                  <a:lnTo>
                    <a:pt x="100" y="147"/>
                  </a:lnTo>
                  <a:lnTo>
                    <a:pt x="110" y="147"/>
                  </a:lnTo>
                  <a:lnTo>
                    <a:pt x="108" y="131"/>
                  </a:lnTo>
                  <a:lnTo>
                    <a:pt x="101" y="119"/>
                  </a:lnTo>
                  <a:lnTo>
                    <a:pt x="92" y="106"/>
                  </a:lnTo>
                  <a:lnTo>
                    <a:pt x="82" y="96"/>
                  </a:lnTo>
                  <a:lnTo>
                    <a:pt x="68" y="88"/>
                  </a:lnTo>
                  <a:lnTo>
                    <a:pt x="68" y="147"/>
                  </a:lnTo>
                  <a:lnTo>
                    <a:pt x="82" y="147"/>
                  </a:lnTo>
                  <a:lnTo>
                    <a:pt x="82" y="157"/>
                  </a:lnTo>
                  <a:lnTo>
                    <a:pt x="2" y="157"/>
                  </a:lnTo>
                  <a:lnTo>
                    <a:pt x="2" y="147"/>
                  </a:lnTo>
                  <a:lnTo>
                    <a:pt x="18" y="147"/>
                  </a:lnTo>
                  <a:lnTo>
                    <a:pt x="18" y="12"/>
                  </a:lnTo>
                  <a:lnTo>
                    <a:pt x="0" y="12"/>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37" name="Freeform 49"/>
            <p:cNvSpPr>
              <a:spLocks/>
            </p:cNvSpPr>
            <p:nvPr/>
          </p:nvSpPr>
          <p:spPr bwMode="auto">
            <a:xfrm>
              <a:off x="3155" y="2609"/>
              <a:ext cx="15" cy="19"/>
            </a:xfrm>
            <a:custGeom>
              <a:avLst/>
              <a:gdLst>
                <a:gd name="T0" fmla="*/ 0 w 28"/>
                <a:gd name="T1" fmla="*/ 0 h 39"/>
                <a:gd name="T2" fmla="*/ 0 w 28"/>
                <a:gd name="T3" fmla="*/ 39 h 39"/>
                <a:gd name="T4" fmla="*/ 15 w 28"/>
                <a:gd name="T5" fmla="*/ 39 h 39"/>
                <a:gd name="T6" fmla="*/ 23 w 28"/>
                <a:gd name="T7" fmla="*/ 35 h 39"/>
                <a:gd name="T8" fmla="*/ 28 w 28"/>
                <a:gd name="T9" fmla="*/ 26 h 39"/>
                <a:gd name="T10" fmla="*/ 28 w 28"/>
                <a:gd name="T11" fmla="*/ 14 h 39"/>
                <a:gd name="T12" fmla="*/ 23 w 28"/>
                <a:gd name="T13" fmla="*/ 5 h 39"/>
                <a:gd name="T14" fmla="*/ 15 w 28"/>
                <a:gd name="T15" fmla="*/ 0 h 39"/>
                <a:gd name="T16" fmla="*/ 0 w 28"/>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9">
                  <a:moveTo>
                    <a:pt x="0" y="0"/>
                  </a:moveTo>
                  <a:lnTo>
                    <a:pt x="0" y="39"/>
                  </a:lnTo>
                  <a:lnTo>
                    <a:pt x="15" y="39"/>
                  </a:lnTo>
                  <a:lnTo>
                    <a:pt x="23" y="35"/>
                  </a:lnTo>
                  <a:lnTo>
                    <a:pt x="28" y="26"/>
                  </a:lnTo>
                  <a:lnTo>
                    <a:pt x="28" y="14"/>
                  </a:lnTo>
                  <a:lnTo>
                    <a:pt x="23" y="5"/>
                  </a:lnTo>
                  <a:lnTo>
                    <a:pt x="15" y="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38" name="Freeform 50"/>
            <p:cNvSpPr>
              <a:spLocks/>
            </p:cNvSpPr>
            <p:nvPr/>
          </p:nvSpPr>
          <p:spPr bwMode="auto">
            <a:xfrm>
              <a:off x="2409" y="2595"/>
              <a:ext cx="79" cy="83"/>
            </a:xfrm>
            <a:custGeom>
              <a:avLst/>
              <a:gdLst>
                <a:gd name="T0" fmla="*/ 47 w 157"/>
                <a:gd name="T1" fmla="*/ 0 h 164"/>
                <a:gd name="T2" fmla="*/ 107 w 157"/>
                <a:gd name="T3" fmla="*/ 0 h 164"/>
                <a:gd name="T4" fmla="*/ 121 w 157"/>
                <a:gd name="T5" fmla="*/ 5 h 164"/>
                <a:gd name="T6" fmla="*/ 143 w 157"/>
                <a:gd name="T7" fmla="*/ 23 h 164"/>
                <a:gd name="T8" fmla="*/ 152 w 157"/>
                <a:gd name="T9" fmla="*/ 42 h 164"/>
                <a:gd name="T10" fmla="*/ 157 w 157"/>
                <a:gd name="T11" fmla="*/ 67 h 164"/>
                <a:gd name="T12" fmla="*/ 157 w 157"/>
                <a:gd name="T13" fmla="*/ 95 h 164"/>
                <a:gd name="T14" fmla="*/ 152 w 157"/>
                <a:gd name="T15" fmla="*/ 120 h 164"/>
                <a:gd name="T16" fmla="*/ 143 w 157"/>
                <a:gd name="T17" fmla="*/ 139 h 164"/>
                <a:gd name="T18" fmla="*/ 117 w 157"/>
                <a:gd name="T19" fmla="*/ 157 h 164"/>
                <a:gd name="T20" fmla="*/ 104 w 157"/>
                <a:gd name="T21" fmla="*/ 164 h 164"/>
                <a:gd name="T22" fmla="*/ 47 w 157"/>
                <a:gd name="T23" fmla="*/ 164 h 164"/>
                <a:gd name="T24" fmla="*/ 34 w 157"/>
                <a:gd name="T25" fmla="*/ 157 h 164"/>
                <a:gd name="T26" fmla="*/ 11 w 157"/>
                <a:gd name="T27" fmla="*/ 141 h 164"/>
                <a:gd name="T28" fmla="*/ 3 w 157"/>
                <a:gd name="T29" fmla="*/ 123 h 164"/>
                <a:gd name="T30" fmla="*/ 0 w 157"/>
                <a:gd name="T31" fmla="*/ 100 h 164"/>
                <a:gd name="T32" fmla="*/ 0 w 157"/>
                <a:gd name="T33" fmla="*/ 67 h 164"/>
                <a:gd name="T34" fmla="*/ 3 w 157"/>
                <a:gd name="T35" fmla="*/ 42 h 164"/>
                <a:gd name="T36" fmla="*/ 11 w 157"/>
                <a:gd name="T37" fmla="*/ 23 h 164"/>
                <a:gd name="T38" fmla="*/ 34 w 157"/>
                <a:gd name="T39" fmla="*/ 5 h 164"/>
                <a:gd name="T40" fmla="*/ 47 w 157"/>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7" h="164">
                  <a:moveTo>
                    <a:pt x="47" y="0"/>
                  </a:moveTo>
                  <a:lnTo>
                    <a:pt x="107" y="0"/>
                  </a:lnTo>
                  <a:lnTo>
                    <a:pt x="121" y="5"/>
                  </a:lnTo>
                  <a:lnTo>
                    <a:pt x="143" y="23"/>
                  </a:lnTo>
                  <a:lnTo>
                    <a:pt x="152" y="42"/>
                  </a:lnTo>
                  <a:lnTo>
                    <a:pt x="157" y="67"/>
                  </a:lnTo>
                  <a:lnTo>
                    <a:pt x="157" y="95"/>
                  </a:lnTo>
                  <a:lnTo>
                    <a:pt x="152" y="120"/>
                  </a:lnTo>
                  <a:lnTo>
                    <a:pt x="143" y="139"/>
                  </a:lnTo>
                  <a:lnTo>
                    <a:pt x="117" y="157"/>
                  </a:lnTo>
                  <a:lnTo>
                    <a:pt x="104" y="164"/>
                  </a:lnTo>
                  <a:lnTo>
                    <a:pt x="47" y="164"/>
                  </a:lnTo>
                  <a:lnTo>
                    <a:pt x="34" y="157"/>
                  </a:lnTo>
                  <a:lnTo>
                    <a:pt x="11" y="141"/>
                  </a:lnTo>
                  <a:lnTo>
                    <a:pt x="3" y="123"/>
                  </a:lnTo>
                  <a:lnTo>
                    <a:pt x="0" y="100"/>
                  </a:lnTo>
                  <a:lnTo>
                    <a:pt x="0" y="67"/>
                  </a:lnTo>
                  <a:lnTo>
                    <a:pt x="3" y="42"/>
                  </a:lnTo>
                  <a:lnTo>
                    <a:pt x="11" y="23"/>
                  </a:lnTo>
                  <a:lnTo>
                    <a:pt x="34" y="5"/>
                  </a:lnTo>
                  <a:lnTo>
                    <a:pt x="47"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39" name="Freeform 51"/>
            <p:cNvSpPr>
              <a:spLocks/>
            </p:cNvSpPr>
            <p:nvPr/>
          </p:nvSpPr>
          <p:spPr bwMode="auto">
            <a:xfrm>
              <a:off x="2438" y="2605"/>
              <a:ext cx="20" cy="64"/>
            </a:xfrm>
            <a:custGeom>
              <a:avLst/>
              <a:gdLst>
                <a:gd name="T0" fmla="*/ 14 w 40"/>
                <a:gd name="T1" fmla="*/ 0 h 128"/>
                <a:gd name="T2" fmla="*/ 5 w 40"/>
                <a:gd name="T3" fmla="*/ 10 h 128"/>
                <a:gd name="T4" fmla="*/ 0 w 40"/>
                <a:gd name="T5" fmla="*/ 21 h 128"/>
                <a:gd name="T6" fmla="*/ 0 w 40"/>
                <a:gd name="T7" fmla="*/ 108 h 128"/>
                <a:gd name="T8" fmla="*/ 5 w 40"/>
                <a:gd name="T9" fmla="*/ 119 h 128"/>
                <a:gd name="T10" fmla="*/ 14 w 40"/>
                <a:gd name="T11" fmla="*/ 128 h 128"/>
                <a:gd name="T12" fmla="*/ 29 w 40"/>
                <a:gd name="T13" fmla="*/ 128 h 128"/>
                <a:gd name="T14" fmla="*/ 38 w 40"/>
                <a:gd name="T15" fmla="*/ 119 h 128"/>
                <a:gd name="T16" fmla="*/ 40 w 40"/>
                <a:gd name="T17" fmla="*/ 108 h 128"/>
                <a:gd name="T18" fmla="*/ 40 w 40"/>
                <a:gd name="T19" fmla="*/ 21 h 128"/>
                <a:gd name="T20" fmla="*/ 38 w 40"/>
                <a:gd name="T21" fmla="*/ 10 h 128"/>
                <a:gd name="T22" fmla="*/ 29 w 40"/>
                <a:gd name="T23" fmla="*/ 0 h 128"/>
                <a:gd name="T24" fmla="*/ 14 w 40"/>
                <a:gd name="T2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128">
                  <a:moveTo>
                    <a:pt x="14" y="0"/>
                  </a:moveTo>
                  <a:lnTo>
                    <a:pt x="5" y="10"/>
                  </a:lnTo>
                  <a:lnTo>
                    <a:pt x="0" y="21"/>
                  </a:lnTo>
                  <a:lnTo>
                    <a:pt x="0" y="108"/>
                  </a:lnTo>
                  <a:lnTo>
                    <a:pt x="5" y="119"/>
                  </a:lnTo>
                  <a:lnTo>
                    <a:pt x="14" y="128"/>
                  </a:lnTo>
                  <a:lnTo>
                    <a:pt x="29" y="128"/>
                  </a:lnTo>
                  <a:lnTo>
                    <a:pt x="38" y="119"/>
                  </a:lnTo>
                  <a:lnTo>
                    <a:pt x="40" y="108"/>
                  </a:lnTo>
                  <a:lnTo>
                    <a:pt x="40" y="21"/>
                  </a:lnTo>
                  <a:lnTo>
                    <a:pt x="38" y="10"/>
                  </a:lnTo>
                  <a:lnTo>
                    <a:pt x="29" y="0"/>
                  </a:lnTo>
                  <a:lnTo>
                    <a:pt x="14"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0" name="Freeform 52"/>
            <p:cNvSpPr>
              <a:spLocks/>
            </p:cNvSpPr>
            <p:nvPr/>
          </p:nvSpPr>
          <p:spPr bwMode="auto">
            <a:xfrm>
              <a:off x="2490" y="2598"/>
              <a:ext cx="90" cy="80"/>
            </a:xfrm>
            <a:custGeom>
              <a:avLst/>
              <a:gdLst>
                <a:gd name="T0" fmla="*/ 4 w 179"/>
                <a:gd name="T1" fmla="*/ 159 h 159"/>
                <a:gd name="T2" fmla="*/ 47 w 179"/>
                <a:gd name="T3" fmla="*/ 159 h 159"/>
                <a:gd name="T4" fmla="*/ 47 w 179"/>
                <a:gd name="T5" fmla="*/ 147 h 159"/>
                <a:gd name="T6" fmla="*/ 33 w 179"/>
                <a:gd name="T7" fmla="*/ 147 h 159"/>
                <a:gd name="T8" fmla="*/ 33 w 179"/>
                <a:gd name="T9" fmla="*/ 34 h 159"/>
                <a:gd name="T10" fmla="*/ 110 w 179"/>
                <a:gd name="T11" fmla="*/ 159 h 159"/>
                <a:gd name="T12" fmla="*/ 161 w 179"/>
                <a:gd name="T13" fmla="*/ 159 h 159"/>
                <a:gd name="T14" fmla="*/ 161 w 179"/>
                <a:gd name="T15" fmla="*/ 13 h 159"/>
                <a:gd name="T16" fmla="*/ 179 w 179"/>
                <a:gd name="T17" fmla="*/ 13 h 159"/>
                <a:gd name="T18" fmla="*/ 179 w 179"/>
                <a:gd name="T19" fmla="*/ 0 h 159"/>
                <a:gd name="T20" fmla="*/ 129 w 179"/>
                <a:gd name="T21" fmla="*/ 0 h 159"/>
                <a:gd name="T22" fmla="*/ 129 w 179"/>
                <a:gd name="T23" fmla="*/ 13 h 159"/>
                <a:gd name="T24" fmla="*/ 146 w 179"/>
                <a:gd name="T25" fmla="*/ 13 h 159"/>
                <a:gd name="T26" fmla="*/ 146 w 179"/>
                <a:gd name="T27" fmla="*/ 106 h 159"/>
                <a:gd name="T28" fmla="*/ 78 w 179"/>
                <a:gd name="T29" fmla="*/ 3 h 159"/>
                <a:gd name="T30" fmla="*/ 0 w 179"/>
                <a:gd name="T31" fmla="*/ 3 h 159"/>
                <a:gd name="T32" fmla="*/ 0 w 179"/>
                <a:gd name="T33" fmla="*/ 15 h 159"/>
                <a:gd name="T34" fmla="*/ 17 w 179"/>
                <a:gd name="T35" fmla="*/ 15 h 159"/>
                <a:gd name="T36" fmla="*/ 17 w 179"/>
                <a:gd name="T37" fmla="*/ 147 h 159"/>
                <a:gd name="T38" fmla="*/ 4 w 179"/>
                <a:gd name="T39" fmla="*/ 147 h 159"/>
                <a:gd name="T40" fmla="*/ 4 w 179"/>
                <a:gd name="T41"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9" h="159">
                  <a:moveTo>
                    <a:pt x="4" y="159"/>
                  </a:moveTo>
                  <a:lnTo>
                    <a:pt x="47" y="159"/>
                  </a:lnTo>
                  <a:lnTo>
                    <a:pt x="47" y="147"/>
                  </a:lnTo>
                  <a:lnTo>
                    <a:pt x="33" y="147"/>
                  </a:lnTo>
                  <a:lnTo>
                    <a:pt x="33" y="34"/>
                  </a:lnTo>
                  <a:lnTo>
                    <a:pt x="110" y="159"/>
                  </a:lnTo>
                  <a:lnTo>
                    <a:pt x="161" y="159"/>
                  </a:lnTo>
                  <a:lnTo>
                    <a:pt x="161" y="13"/>
                  </a:lnTo>
                  <a:lnTo>
                    <a:pt x="179" y="13"/>
                  </a:lnTo>
                  <a:lnTo>
                    <a:pt x="179" y="0"/>
                  </a:lnTo>
                  <a:lnTo>
                    <a:pt x="129" y="0"/>
                  </a:lnTo>
                  <a:lnTo>
                    <a:pt x="129" y="13"/>
                  </a:lnTo>
                  <a:lnTo>
                    <a:pt x="146" y="13"/>
                  </a:lnTo>
                  <a:lnTo>
                    <a:pt x="146" y="106"/>
                  </a:lnTo>
                  <a:lnTo>
                    <a:pt x="78" y="3"/>
                  </a:lnTo>
                  <a:lnTo>
                    <a:pt x="0" y="3"/>
                  </a:lnTo>
                  <a:lnTo>
                    <a:pt x="0" y="15"/>
                  </a:lnTo>
                  <a:lnTo>
                    <a:pt x="17" y="15"/>
                  </a:lnTo>
                  <a:lnTo>
                    <a:pt x="17" y="147"/>
                  </a:lnTo>
                  <a:lnTo>
                    <a:pt x="4" y="147"/>
                  </a:lnTo>
                  <a:lnTo>
                    <a:pt x="4" y="159"/>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1" name="Freeform 53"/>
            <p:cNvSpPr>
              <a:spLocks/>
            </p:cNvSpPr>
            <p:nvPr/>
          </p:nvSpPr>
          <p:spPr bwMode="auto">
            <a:xfrm>
              <a:off x="2580" y="2598"/>
              <a:ext cx="77" cy="80"/>
            </a:xfrm>
            <a:custGeom>
              <a:avLst/>
              <a:gdLst>
                <a:gd name="T0" fmla="*/ 0 w 155"/>
                <a:gd name="T1" fmla="*/ 0 h 159"/>
                <a:gd name="T2" fmla="*/ 151 w 155"/>
                <a:gd name="T3" fmla="*/ 0 h 159"/>
                <a:gd name="T4" fmla="*/ 151 w 155"/>
                <a:gd name="T5" fmla="*/ 44 h 159"/>
                <a:gd name="T6" fmla="*/ 140 w 155"/>
                <a:gd name="T7" fmla="*/ 44 h 159"/>
                <a:gd name="T8" fmla="*/ 93 w 155"/>
                <a:gd name="T9" fmla="*/ 13 h 159"/>
                <a:gd name="T10" fmla="*/ 68 w 155"/>
                <a:gd name="T11" fmla="*/ 13 h 159"/>
                <a:gd name="T12" fmla="*/ 68 w 155"/>
                <a:gd name="T13" fmla="*/ 75 h 159"/>
                <a:gd name="T14" fmla="*/ 89 w 155"/>
                <a:gd name="T15" fmla="*/ 75 h 159"/>
                <a:gd name="T16" fmla="*/ 116 w 155"/>
                <a:gd name="T17" fmla="*/ 47 h 159"/>
                <a:gd name="T18" fmla="*/ 116 w 155"/>
                <a:gd name="T19" fmla="*/ 115 h 159"/>
                <a:gd name="T20" fmla="*/ 89 w 155"/>
                <a:gd name="T21" fmla="*/ 87 h 159"/>
                <a:gd name="T22" fmla="*/ 68 w 155"/>
                <a:gd name="T23" fmla="*/ 87 h 159"/>
                <a:gd name="T24" fmla="*/ 68 w 155"/>
                <a:gd name="T25" fmla="*/ 141 h 159"/>
                <a:gd name="T26" fmla="*/ 93 w 155"/>
                <a:gd name="T27" fmla="*/ 141 h 159"/>
                <a:gd name="T28" fmla="*/ 146 w 155"/>
                <a:gd name="T29" fmla="*/ 115 h 159"/>
                <a:gd name="T30" fmla="*/ 155 w 155"/>
                <a:gd name="T31" fmla="*/ 115 h 159"/>
                <a:gd name="T32" fmla="*/ 155 w 155"/>
                <a:gd name="T33" fmla="*/ 159 h 159"/>
                <a:gd name="T34" fmla="*/ 2 w 155"/>
                <a:gd name="T35" fmla="*/ 159 h 159"/>
                <a:gd name="T36" fmla="*/ 2 w 155"/>
                <a:gd name="T37" fmla="*/ 150 h 159"/>
                <a:gd name="T38" fmla="*/ 18 w 155"/>
                <a:gd name="T39" fmla="*/ 150 h 159"/>
                <a:gd name="T40" fmla="*/ 18 w 155"/>
                <a:gd name="T41" fmla="*/ 13 h 159"/>
                <a:gd name="T42" fmla="*/ 0 w 155"/>
                <a:gd name="T43" fmla="*/ 13 h 159"/>
                <a:gd name="T44" fmla="*/ 0 w 155"/>
                <a:gd name="T4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5" h="159">
                  <a:moveTo>
                    <a:pt x="0" y="0"/>
                  </a:moveTo>
                  <a:lnTo>
                    <a:pt x="151" y="0"/>
                  </a:lnTo>
                  <a:lnTo>
                    <a:pt x="151" y="44"/>
                  </a:lnTo>
                  <a:lnTo>
                    <a:pt x="140" y="44"/>
                  </a:lnTo>
                  <a:lnTo>
                    <a:pt x="93" y="13"/>
                  </a:lnTo>
                  <a:lnTo>
                    <a:pt x="68" y="13"/>
                  </a:lnTo>
                  <a:lnTo>
                    <a:pt x="68" y="75"/>
                  </a:lnTo>
                  <a:lnTo>
                    <a:pt x="89" y="75"/>
                  </a:lnTo>
                  <a:lnTo>
                    <a:pt x="116" y="47"/>
                  </a:lnTo>
                  <a:lnTo>
                    <a:pt x="116" y="115"/>
                  </a:lnTo>
                  <a:lnTo>
                    <a:pt x="89" y="87"/>
                  </a:lnTo>
                  <a:lnTo>
                    <a:pt x="68" y="87"/>
                  </a:lnTo>
                  <a:lnTo>
                    <a:pt x="68" y="141"/>
                  </a:lnTo>
                  <a:lnTo>
                    <a:pt x="93" y="141"/>
                  </a:lnTo>
                  <a:lnTo>
                    <a:pt x="146" y="115"/>
                  </a:lnTo>
                  <a:lnTo>
                    <a:pt x="155" y="115"/>
                  </a:lnTo>
                  <a:lnTo>
                    <a:pt x="155" y="159"/>
                  </a:lnTo>
                  <a:lnTo>
                    <a:pt x="2" y="159"/>
                  </a:lnTo>
                  <a:lnTo>
                    <a:pt x="2" y="150"/>
                  </a:lnTo>
                  <a:lnTo>
                    <a:pt x="18" y="150"/>
                  </a:lnTo>
                  <a:lnTo>
                    <a:pt x="18" y="13"/>
                  </a:lnTo>
                  <a:lnTo>
                    <a:pt x="0" y="13"/>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2" name="Freeform 54"/>
            <p:cNvSpPr>
              <a:spLocks/>
            </p:cNvSpPr>
            <p:nvPr/>
          </p:nvSpPr>
          <p:spPr bwMode="auto">
            <a:xfrm>
              <a:off x="2792" y="2595"/>
              <a:ext cx="77" cy="81"/>
            </a:xfrm>
            <a:custGeom>
              <a:avLst/>
              <a:gdLst>
                <a:gd name="T0" fmla="*/ 46 w 155"/>
                <a:gd name="T1" fmla="*/ 0 h 161"/>
                <a:gd name="T2" fmla="*/ 108 w 155"/>
                <a:gd name="T3" fmla="*/ 0 h 161"/>
                <a:gd name="T4" fmla="*/ 119 w 155"/>
                <a:gd name="T5" fmla="*/ 5 h 161"/>
                <a:gd name="T6" fmla="*/ 141 w 155"/>
                <a:gd name="T7" fmla="*/ 21 h 161"/>
                <a:gd name="T8" fmla="*/ 150 w 155"/>
                <a:gd name="T9" fmla="*/ 41 h 161"/>
                <a:gd name="T10" fmla="*/ 155 w 155"/>
                <a:gd name="T11" fmla="*/ 66 h 161"/>
                <a:gd name="T12" fmla="*/ 155 w 155"/>
                <a:gd name="T13" fmla="*/ 91 h 161"/>
                <a:gd name="T14" fmla="*/ 150 w 155"/>
                <a:gd name="T15" fmla="*/ 116 h 161"/>
                <a:gd name="T16" fmla="*/ 141 w 155"/>
                <a:gd name="T17" fmla="*/ 137 h 161"/>
                <a:gd name="T18" fmla="*/ 117 w 155"/>
                <a:gd name="T19" fmla="*/ 155 h 161"/>
                <a:gd name="T20" fmla="*/ 103 w 155"/>
                <a:gd name="T21" fmla="*/ 161 h 161"/>
                <a:gd name="T22" fmla="*/ 46 w 155"/>
                <a:gd name="T23" fmla="*/ 161 h 161"/>
                <a:gd name="T24" fmla="*/ 34 w 155"/>
                <a:gd name="T25" fmla="*/ 155 h 161"/>
                <a:gd name="T26" fmla="*/ 14 w 155"/>
                <a:gd name="T27" fmla="*/ 139 h 161"/>
                <a:gd name="T28" fmla="*/ 5 w 155"/>
                <a:gd name="T29" fmla="*/ 120 h 161"/>
                <a:gd name="T30" fmla="*/ 0 w 155"/>
                <a:gd name="T31" fmla="*/ 98 h 161"/>
                <a:gd name="T32" fmla="*/ 0 w 155"/>
                <a:gd name="T33" fmla="*/ 66 h 161"/>
                <a:gd name="T34" fmla="*/ 5 w 155"/>
                <a:gd name="T35" fmla="*/ 41 h 161"/>
                <a:gd name="T36" fmla="*/ 14 w 155"/>
                <a:gd name="T37" fmla="*/ 21 h 161"/>
                <a:gd name="T38" fmla="*/ 34 w 155"/>
                <a:gd name="T39" fmla="*/ 5 h 161"/>
                <a:gd name="T40" fmla="*/ 46 w 155"/>
                <a:gd name="T4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161">
                  <a:moveTo>
                    <a:pt x="46" y="0"/>
                  </a:moveTo>
                  <a:lnTo>
                    <a:pt x="108" y="0"/>
                  </a:lnTo>
                  <a:lnTo>
                    <a:pt x="119" y="5"/>
                  </a:lnTo>
                  <a:lnTo>
                    <a:pt x="141" y="21"/>
                  </a:lnTo>
                  <a:lnTo>
                    <a:pt x="150" y="41"/>
                  </a:lnTo>
                  <a:lnTo>
                    <a:pt x="155" y="66"/>
                  </a:lnTo>
                  <a:lnTo>
                    <a:pt x="155" y="91"/>
                  </a:lnTo>
                  <a:lnTo>
                    <a:pt x="150" y="116"/>
                  </a:lnTo>
                  <a:lnTo>
                    <a:pt x="141" y="137"/>
                  </a:lnTo>
                  <a:lnTo>
                    <a:pt x="117" y="155"/>
                  </a:lnTo>
                  <a:lnTo>
                    <a:pt x="103" y="161"/>
                  </a:lnTo>
                  <a:lnTo>
                    <a:pt x="46" y="161"/>
                  </a:lnTo>
                  <a:lnTo>
                    <a:pt x="34" y="155"/>
                  </a:lnTo>
                  <a:lnTo>
                    <a:pt x="14" y="139"/>
                  </a:lnTo>
                  <a:lnTo>
                    <a:pt x="5" y="120"/>
                  </a:lnTo>
                  <a:lnTo>
                    <a:pt x="0" y="98"/>
                  </a:lnTo>
                  <a:lnTo>
                    <a:pt x="0" y="66"/>
                  </a:lnTo>
                  <a:lnTo>
                    <a:pt x="5" y="41"/>
                  </a:lnTo>
                  <a:lnTo>
                    <a:pt x="14" y="21"/>
                  </a:lnTo>
                  <a:lnTo>
                    <a:pt x="34" y="5"/>
                  </a:lnTo>
                  <a:lnTo>
                    <a:pt x="46"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3" name="Freeform 55"/>
            <p:cNvSpPr>
              <a:spLocks/>
            </p:cNvSpPr>
            <p:nvPr/>
          </p:nvSpPr>
          <p:spPr bwMode="auto">
            <a:xfrm>
              <a:off x="2820" y="2605"/>
              <a:ext cx="20" cy="64"/>
            </a:xfrm>
            <a:custGeom>
              <a:avLst/>
              <a:gdLst>
                <a:gd name="T0" fmla="*/ 14 w 41"/>
                <a:gd name="T1" fmla="*/ 0 h 128"/>
                <a:gd name="T2" fmla="*/ 5 w 41"/>
                <a:gd name="T3" fmla="*/ 11 h 128"/>
                <a:gd name="T4" fmla="*/ 0 w 41"/>
                <a:gd name="T5" fmla="*/ 21 h 128"/>
                <a:gd name="T6" fmla="*/ 0 w 41"/>
                <a:gd name="T7" fmla="*/ 107 h 128"/>
                <a:gd name="T8" fmla="*/ 5 w 41"/>
                <a:gd name="T9" fmla="*/ 118 h 128"/>
                <a:gd name="T10" fmla="*/ 14 w 41"/>
                <a:gd name="T11" fmla="*/ 128 h 128"/>
                <a:gd name="T12" fmla="*/ 29 w 41"/>
                <a:gd name="T13" fmla="*/ 128 h 128"/>
                <a:gd name="T14" fmla="*/ 38 w 41"/>
                <a:gd name="T15" fmla="*/ 118 h 128"/>
                <a:gd name="T16" fmla="*/ 41 w 41"/>
                <a:gd name="T17" fmla="*/ 107 h 128"/>
                <a:gd name="T18" fmla="*/ 41 w 41"/>
                <a:gd name="T19" fmla="*/ 21 h 128"/>
                <a:gd name="T20" fmla="*/ 38 w 41"/>
                <a:gd name="T21" fmla="*/ 11 h 128"/>
                <a:gd name="T22" fmla="*/ 29 w 41"/>
                <a:gd name="T23" fmla="*/ 0 h 128"/>
                <a:gd name="T24" fmla="*/ 14 w 41"/>
                <a:gd name="T2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28">
                  <a:moveTo>
                    <a:pt x="14" y="0"/>
                  </a:moveTo>
                  <a:lnTo>
                    <a:pt x="5" y="11"/>
                  </a:lnTo>
                  <a:lnTo>
                    <a:pt x="0" y="21"/>
                  </a:lnTo>
                  <a:lnTo>
                    <a:pt x="0" y="107"/>
                  </a:lnTo>
                  <a:lnTo>
                    <a:pt x="5" y="118"/>
                  </a:lnTo>
                  <a:lnTo>
                    <a:pt x="14" y="128"/>
                  </a:lnTo>
                  <a:lnTo>
                    <a:pt x="29" y="128"/>
                  </a:lnTo>
                  <a:lnTo>
                    <a:pt x="38" y="118"/>
                  </a:lnTo>
                  <a:lnTo>
                    <a:pt x="41" y="107"/>
                  </a:lnTo>
                  <a:lnTo>
                    <a:pt x="41" y="21"/>
                  </a:lnTo>
                  <a:lnTo>
                    <a:pt x="38" y="11"/>
                  </a:lnTo>
                  <a:lnTo>
                    <a:pt x="29" y="0"/>
                  </a:lnTo>
                  <a:lnTo>
                    <a:pt x="14"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4" name="Freeform 56"/>
            <p:cNvSpPr>
              <a:spLocks/>
            </p:cNvSpPr>
            <p:nvPr/>
          </p:nvSpPr>
          <p:spPr bwMode="auto">
            <a:xfrm>
              <a:off x="2872" y="2595"/>
              <a:ext cx="74" cy="79"/>
            </a:xfrm>
            <a:custGeom>
              <a:avLst/>
              <a:gdLst>
                <a:gd name="T0" fmla="*/ 0 w 146"/>
                <a:gd name="T1" fmla="*/ 0 h 157"/>
                <a:gd name="T2" fmla="*/ 91 w 146"/>
                <a:gd name="T3" fmla="*/ 0 h 157"/>
                <a:gd name="T4" fmla="*/ 91 w 146"/>
                <a:gd name="T5" fmla="*/ 12 h 157"/>
                <a:gd name="T6" fmla="*/ 67 w 146"/>
                <a:gd name="T7" fmla="*/ 12 h 157"/>
                <a:gd name="T8" fmla="*/ 67 w 146"/>
                <a:gd name="T9" fmla="*/ 139 h 157"/>
                <a:gd name="T10" fmla="*/ 91 w 146"/>
                <a:gd name="T11" fmla="*/ 139 h 157"/>
                <a:gd name="T12" fmla="*/ 130 w 146"/>
                <a:gd name="T13" fmla="*/ 115 h 157"/>
                <a:gd name="T14" fmla="*/ 146 w 146"/>
                <a:gd name="T15" fmla="*/ 115 h 157"/>
                <a:gd name="T16" fmla="*/ 146 w 146"/>
                <a:gd name="T17" fmla="*/ 157 h 157"/>
                <a:gd name="T18" fmla="*/ 3 w 146"/>
                <a:gd name="T19" fmla="*/ 157 h 157"/>
                <a:gd name="T20" fmla="*/ 3 w 146"/>
                <a:gd name="T21" fmla="*/ 148 h 157"/>
                <a:gd name="T22" fmla="*/ 17 w 146"/>
                <a:gd name="T23" fmla="*/ 148 h 157"/>
                <a:gd name="T24" fmla="*/ 17 w 146"/>
                <a:gd name="T25" fmla="*/ 12 h 157"/>
                <a:gd name="T26" fmla="*/ 0 w 146"/>
                <a:gd name="T27" fmla="*/ 12 h 157"/>
                <a:gd name="T28" fmla="*/ 0 w 146"/>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6" h="157">
                  <a:moveTo>
                    <a:pt x="0" y="0"/>
                  </a:moveTo>
                  <a:lnTo>
                    <a:pt x="91" y="0"/>
                  </a:lnTo>
                  <a:lnTo>
                    <a:pt x="91" y="12"/>
                  </a:lnTo>
                  <a:lnTo>
                    <a:pt x="67" y="12"/>
                  </a:lnTo>
                  <a:lnTo>
                    <a:pt x="67" y="139"/>
                  </a:lnTo>
                  <a:lnTo>
                    <a:pt x="91" y="139"/>
                  </a:lnTo>
                  <a:lnTo>
                    <a:pt x="130" y="115"/>
                  </a:lnTo>
                  <a:lnTo>
                    <a:pt x="146" y="115"/>
                  </a:lnTo>
                  <a:lnTo>
                    <a:pt x="146" y="157"/>
                  </a:lnTo>
                  <a:lnTo>
                    <a:pt x="3" y="157"/>
                  </a:lnTo>
                  <a:lnTo>
                    <a:pt x="3" y="148"/>
                  </a:lnTo>
                  <a:lnTo>
                    <a:pt x="17" y="148"/>
                  </a:lnTo>
                  <a:lnTo>
                    <a:pt x="17" y="12"/>
                  </a:lnTo>
                  <a:lnTo>
                    <a:pt x="0" y="12"/>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5" name="Freeform 57"/>
            <p:cNvSpPr>
              <a:spLocks/>
            </p:cNvSpPr>
            <p:nvPr/>
          </p:nvSpPr>
          <p:spPr bwMode="auto">
            <a:xfrm>
              <a:off x="2946" y="2595"/>
              <a:ext cx="72" cy="79"/>
            </a:xfrm>
            <a:custGeom>
              <a:avLst/>
              <a:gdLst>
                <a:gd name="T0" fmla="*/ 0 w 145"/>
                <a:gd name="T1" fmla="*/ 0 h 157"/>
                <a:gd name="T2" fmla="*/ 92 w 145"/>
                <a:gd name="T3" fmla="*/ 0 h 157"/>
                <a:gd name="T4" fmla="*/ 92 w 145"/>
                <a:gd name="T5" fmla="*/ 12 h 157"/>
                <a:gd name="T6" fmla="*/ 68 w 145"/>
                <a:gd name="T7" fmla="*/ 12 h 157"/>
                <a:gd name="T8" fmla="*/ 68 w 145"/>
                <a:gd name="T9" fmla="*/ 139 h 157"/>
                <a:gd name="T10" fmla="*/ 92 w 145"/>
                <a:gd name="T11" fmla="*/ 139 h 157"/>
                <a:gd name="T12" fmla="*/ 130 w 145"/>
                <a:gd name="T13" fmla="*/ 115 h 157"/>
                <a:gd name="T14" fmla="*/ 145 w 145"/>
                <a:gd name="T15" fmla="*/ 115 h 157"/>
                <a:gd name="T16" fmla="*/ 145 w 145"/>
                <a:gd name="T17" fmla="*/ 157 h 157"/>
                <a:gd name="T18" fmla="*/ 3 w 145"/>
                <a:gd name="T19" fmla="*/ 157 h 157"/>
                <a:gd name="T20" fmla="*/ 3 w 145"/>
                <a:gd name="T21" fmla="*/ 148 h 157"/>
                <a:gd name="T22" fmla="*/ 16 w 145"/>
                <a:gd name="T23" fmla="*/ 148 h 157"/>
                <a:gd name="T24" fmla="*/ 16 w 145"/>
                <a:gd name="T25" fmla="*/ 12 h 157"/>
                <a:gd name="T26" fmla="*/ 0 w 145"/>
                <a:gd name="T27" fmla="*/ 12 h 157"/>
                <a:gd name="T28" fmla="*/ 0 w 145"/>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57">
                  <a:moveTo>
                    <a:pt x="0" y="0"/>
                  </a:moveTo>
                  <a:lnTo>
                    <a:pt x="92" y="0"/>
                  </a:lnTo>
                  <a:lnTo>
                    <a:pt x="92" y="12"/>
                  </a:lnTo>
                  <a:lnTo>
                    <a:pt x="68" y="12"/>
                  </a:lnTo>
                  <a:lnTo>
                    <a:pt x="68" y="139"/>
                  </a:lnTo>
                  <a:lnTo>
                    <a:pt x="92" y="139"/>
                  </a:lnTo>
                  <a:lnTo>
                    <a:pt x="130" y="115"/>
                  </a:lnTo>
                  <a:lnTo>
                    <a:pt x="145" y="115"/>
                  </a:lnTo>
                  <a:lnTo>
                    <a:pt x="145" y="157"/>
                  </a:lnTo>
                  <a:lnTo>
                    <a:pt x="3" y="157"/>
                  </a:lnTo>
                  <a:lnTo>
                    <a:pt x="3" y="148"/>
                  </a:lnTo>
                  <a:lnTo>
                    <a:pt x="16" y="148"/>
                  </a:lnTo>
                  <a:lnTo>
                    <a:pt x="16" y="12"/>
                  </a:lnTo>
                  <a:lnTo>
                    <a:pt x="0" y="12"/>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6" name="Freeform 58"/>
            <p:cNvSpPr>
              <a:spLocks/>
            </p:cNvSpPr>
            <p:nvPr/>
          </p:nvSpPr>
          <p:spPr bwMode="auto">
            <a:xfrm>
              <a:off x="3016" y="2596"/>
              <a:ext cx="106" cy="79"/>
            </a:xfrm>
            <a:custGeom>
              <a:avLst/>
              <a:gdLst>
                <a:gd name="T0" fmla="*/ 125 w 212"/>
                <a:gd name="T1" fmla="*/ 0 h 158"/>
                <a:gd name="T2" fmla="*/ 196 w 212"/>
                <a:gd name="T3" fmla="*/ 145 h 158"/>
                <a:gd name="T4" fmla="*/ 212 w 212"/>
                <a:gd name="T5" fmla="*/ 145 h 158"/>
                <a:gd name="T6" fmla="*/ 212 w 212"/>
                <a:gd name="T7" fmla="*/ 158 h 158"/>
                <a:gd name="T8" fmla="*/ 98 w 212"/>
                <a:gd name="T9" fmla="*/ 158 h 158"/>
                <a:gd name="T10" fmla="*/ 98 w 212"/>
                <a:gd name="T11" fmla="*/ 145 h 158"/>
                <a:gd name="T12" fmla="*/ 111 w 212"/>
                <a:gd name="T13" fmla="*/ 145 h 158"/>
                <a:gd name="T14" fmla="*/ 95 w 212"/>
                <a:gd name="T15" fmla="*/ 101 h 158"/>
                <a:gd name="T16" fmla="*/ 54 w 212"/>
                <a:gd name="T17" fmla="*/ 99 h 158"/>
                <a:gd name="T18" fmla="*/ 35 w 212"/>
                <a:gd name="T19" fmla="*/ 145 h 158"/>
                <a:gd name="T20" fmla="*/ 56 w 212"/>
                <a:gd name="T21" fmla="*/ 145 h 158"/>
                <a:gd name="T22" fmla="*/ 56 w 212"/>
                <a:gd name="T23" fmla="*/ 158 h 158"/>
                <a:gd name="T24" fmla="*/ 0 w 212"/>
                <a:gd name="T25" fmla="*/ 158 h 158"/>
                <a:gd name="T26" fmla="*/ 0 w 212"/>
                <a:gd name="T27" fmla="*/ 145 h 158"/>
                <a:gd name="T28" fmla="*/ 15 w 212"/>
                <a:gd name="T29" fmla="*/ 145 h 158"/>
                <a:gd name="T30" fmla="*/ 72 w 212"/>
                <a:gd name="T31" fmla="*/ 0 h 158"/>
                <a:gd name="T32" fmla="*/ 125 w 212"/>
                <a:gd name="T3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158">
                  <a:moveTo>
                    <a:pt x="125" y="0"/>
                  </a:moveTo>
                  <a:lnTo>
                    <a:pt x="196" y="145"/>
                  </a:lnTo>
                  <a:lnTo>
                    <a:pt x="212" y="145"/>
                  </a:lnTo>
                  <a:lnTo>
                    <a:pt x="212" y="158"/>
                  </a:lnTo>
                  <a:lnTo>
                    <a:pt x="98" y="158"/>
                  </a:lnTo>
                  <a:lnTo>
                    <a:pt x="98" y="145"/>
                  </a:lnTo>
                  <a:lnTo>
                    <a:pt x="111" y="145"/>
                  </a:lnTo>
                  <a:lnTo>
                    <a:pt x="95" y="101"/>
                  </a:lnTo>
                  <a:lnTo>
                    <a:pt x="54" y="99"/>
                  </a:lnTo>
                  <a:lnTo>
                    <a:pt x="35" y="145"/>
                  </a:lnTo>
                  <a:lnTo>
                    <a:pt x="56" y="145"/>
                  </a:lnTo>
                  <a:lnTo>
                    <a:pt x="56" y="158"/>
                  </a:lnTo>
                  <a:lnTo>
                    <a:pt x="0" y="158"/>
                  </a:lnTo>
                  <a:lnTo>
                    <a:pt x="0" y="145"/>
                  </a:lnTo>
                  <a:lnTo>
                    <a:pt x="15" y="145"/>
                  </a:lnTo>
                  <a:lnTo>
                    <a:pt x="72" y="0"/>
                  </a:lnTo>
                  <a:lnTo>
                    <a:pt x="125"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7" name="Freeform 59"/>
            <p:cNvSpPr>
              <a:spLocks/>
            </p:cNvSpPr>
            <p:nvPr/>
          </p:nvSpPr>
          <p:spPr bwMode="auto">
            <a:xfrm>
              <a:off x="3046" y="2617"/>
              <a:ext cx="15" cy="21"/>
            </a:xfrm>
            <a:custGeom>
              <a:avLst/>
              <a:gdLst>
                <a:gd name="T0" fmla="*/ 16 w 31"/>
                <a:gd name="T1" fmla="*/ 0 h 42"/>
                <a:gd name="T2" fmla="*/ 0 w 31"/>
                <a:gd name="T3" fmla="*/ 42 h 42"/>
                <a:gd name="T4" fmla="*/ 31 w 31"/>
                <a:gd name="T5" fmla="*/ 42 h 42"/>
                <a:gd name="T6" fmla="*/ 16 w 31"/>
                <a:gd name="T7" fmla="*/ 0 h 42"/>
              </a:gdLst>
              <a:ahLst/>
              <a:cxnLst>
                <a:cxn ang="0">
                  <a:pos x="T0" y="T1"/>
                </a:cxn>
                <a:cxn ang="0">
                  <a:pos x="T2" y="T3"/>
                </a:cxn>
                <a:cxn ang="0">
                  <a:pos x="T4" y="T5"/>
                </a:cxn>
                <a:cxn ang="0">
                  <a:pos x="T6" y="T7"/>
                </a:cxn>
              </a:cxnLst>
              <a:rect l="0" t="0" r="r" b="b"/>
              <a:pathLst>
                <a:path w="31" h="42">
                  <a:moveTo>
                    <a:pt x="16" y="0"/>
                  </a:moveTo>
                  <a:lnTo>
                    <a:pt x="0" y="42"/>
                  </a:lnTo>
                  <a:lnTo>
                    <a:pt x="31" y="42"/>
                  </a:lnTo>
                  <a:lnTo>
                    <a:pt x="16"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8" name="Freeform 60"/>
            <p:cNvSpPr>
              <a:spLocks/>
            </p:cNvSpPr>
            <p:nvPr/>
          </p:nvSpPr>
          <p:spPr bwMode="auto">
            <a:xfrm>
              <a:off x="2693" y="2598"/>
              <a:ext cx="90" cy="78"/>
            </a:xfrm>
            <a:custGeom>
              <a:avLst/>
              <a:gdLst>
                <a:gd name="T0" fmla="*/ 71 w 181"/>
                <a:gd name="T1" fmla="*/ 0 h 156"/>
                <a:gd name="T2" fmla="*/ 132 w 181"/>
                <a:gd name="T3" fmla="*/ 0 h 156"/>
                <a:gd name="T4" fmla="*/ 145 w 181"/>
                <a:gd name="T5" fmla="*/ 7 h 156"/>
                <a:gd name="T6" fmla="*/ 168 w 181"/>
                <a:gd name="T7" fmla="*/ 22 h 156"/>
                <a:gd name="T8" fmla="*/ 176 w 181"/>
                <a:gd name="T9" fmla="*/ 40 h 156"/>
                <a:gd name="T10" fmla="*/ 181 w 181"/>
                <a:gd name="T11" fmla="*/ 64 h 156"/>
                <a:gd name="T12" fmla="*/ 181 w 181"/>
                <a:gd name="T13" fmla="*/ 90 h 156"/>
                <a:gd name="T14" fmla="*/ 176 w 181"/>
                <a:gd name="T15" fmla="*/ 114 h 156"/>
                <a:gd name="T16" fmla="*/ 168 w 181"/>
                <a:gd name="T17" fmla="*/ 132 h 156"/>
                <a:gd name="T18" fmla="*/ 141 w 181"/>
                <a:gd name="T19" fmla="*/ 151 h 156"/>
                <a:gd name="T20" fmla="*/ 128 w 181"/>
                <a:gd name="T21" fmla="*/ 156 h 156"/>
                <a:gd name="T22" fmla="*/ 71 w 181"/>
                <a:gd name="T23" fmla="*/ 156 h 156"/>
                <a:gd name="T24" fmla="*/ 0 w 181"/>
                <a:gd name="T25" fmla="*/ 156 h 156"/>
                <a:gd name="T26" fmla="*/ 2 w 181"/>
                <a:gd name="T27" fmla="*/ 141 h 156"/>
                <a:gd name="T28" fmla="*/ 23 w 181"/>
                <a:gd name="T29" fmla="*/ 141 h 156"/>
                <a:gd name="T30" fmla="*/ 23 w 181"/>
                <a:gd name="T31" fmla="*/ 95 h 156"/>
                <a:gd name="T32" fmla="*/ 23 w 181"/>
                <a:gd name="T33" fmla="*/ 64 h 156"/>
                <a:gd name="T34" fmla="*/ 23 w 181"/>
                <a:gd name="T35" fmla="*/ 40 h 156"/>
                <a:gd name="T36" fmla="*/ 23 w 181"/>
                <a:gd name="T37" fmla="*/ 16 h 156"/>
                <a:gd name="T38" fmla="*/ 0 w 181"/>
                <a:gd name="T39" fmla="*/ 16 h 156"/>
                <a:gd name="T40" fmla="*/ 0 w 181"/>
                <a:gd name="T41" fmla="*/ 0 h 156"/>
                <a:gd name="T42" fmla="*/ 71 w 181"/>
                <a:gd name="T43"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156">
                  <a:moveTo>
                    <a:pt x="71" y="0"/>
                  </a:moveTo>
                  <a:lnTo>
                    <a:pt x="132" y="0"/>
                  </a:lnTo>
                  <a:lnTo>
                    <a:pt x="145" y="7"/>
                  </a:lnTo>
                  <a:lnTo>
                    <a:pt x="168" y="22"/>
                  </a:lnTo>
                  <a:lnTo>
                    <a:pt x="176" y="40"/>
                  </a:lnTo>
                  <a:lnTo>
                    <a:pt x="181" y="64"/>
                  </a:lnTo>
                  <a:lnTo>
                    <a:pt x="181" y="90"/>
                  </a:lnTo>
                  <a:lnTo>
                    <a:pt x="176" y="114"/>
                  </a:lnTo>
                  <a:lnTo>
                    <a:pt x="168" y="132"/>
                  </a:lnTo>
                  <a:lnTo>
                    <a:pt x="141" y="151"/>
                  </a:lnTo>
                  <a:lnTo>
                    <a:pt x="128" y="156"/>
                  </a:lnTo>
                  <a:lnTo>
                    <a:pt x="71" y="156"/>
                  </a:lnTo>
                  <a:lnTo>
                    <a:pt x="0" y="156"/>
                  </a:lnTo>
                  <a:lnTo>
                    <a:pt x="2" y="141"/>
                  </a:lnTo>
                  <a:lnTo>
                    <a:pt x="23" y="141"/>
                  </a:lnTo>
                  <a:lnTo>
                    <a:pt x="23" y="95"/>
                  </a:lnTo>
                  <a:lnTo>
                    <a:pt x="23" y="64"/>
                  </a:lnTo>
                  <a:lnTo>
                    <a:pt x="23" y="40"/>
                  </a:lnTo>
                  <a:lnTo>
                    <a:pt x="23" y="16"/>
                  </a:lnTo>
                  <a:lnTo>
                    <a:pt x="0" y="16"/>
                  </a:lnTo>
                  <a:lnTo>
                    <a:pt x="0" y="0"/>
                  </a:lnTo>
                  <a:lnTo>
                    <a:pt x="71"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49" name="Freeform 61"/>
            <p:cNvSpPr>
              <a:spLocks/>
            </p:cNvSpPr>
            <p:nvPr/>
          </p:nvSpPr>
          <p:spPr bwMode="auto">
            <a:xfrm>
              <a:off x="2733" y="2608"/>
              <a:ext cx="21" cy="61"/>
            </a:xfrm>
            <a:custGeom>
              <a:avLst/>
              <a:gdLst>
                <a:gd name="T0" fmla="*/ 15 w 43"/>
                <a:gd name="T1" fmla="*/ 0 h 121"/>
                <a:gd name="T2" fmla="*/ 0 w 43"/>
                <a:gd name="T3" fmla="*/ 0 h 121"/>
                <a:gd name="T4" fmla="*/ 0 w 43"/>
                <a:gd name="T5" fmla="*/ 121 h 121"/>
                <a:gd name="T6" fmla="*/ 15 w 43"/>
                <a:gd name="T7" fmla="*/ 121 h 121"/>
                <a:gd name="T8" fmla="*/ 30 w 43"/>
                <a:gd name="T9" fmla="*/ 121 h 121"/>
                <a:gd name="T10" fmla="*/ 39 w 43"/>
                <a:gd name="T11" fmla="*/ 112 h 121"/>
                <a:gd name="T12" fmla="*/ 43 w 43"/>
                <a:gd name="T13" fmla="*/ 102 h 121"/>
                <a:gd name="T14" fmla="*/ 43 w 43"/>
                <a:gd name="T15" fmla="*/ 19 h 121"/>
                <a:gd name="T16" fmla="*/ 39 w 43"/>
                <a:gd name="T17" fmla="*/ 9 h 121"/>
                <a:gd name="T18" fmla="*/ 30 w 43"/>
                <a:gd name="T19" fmla="*/ 0 h 121"/>
                <a:gd name="T20" fmla="*/ 15 w 43"/>
                <a:gd name="T2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121">
                  <a:moveTo>
                    <a:pt x="15" y="0"/>
                  </a:moveTo>
                  <a:lnTo>
                    <a:pt x="0" y="0"/>
                  </a:lnTo>
                  <a:lnTo>
                    <a:pt x="0" y="121"/>
                  </a:lnTo>
                  <a:lnTo>
                    <a:pt x="15" y="121"/>
                  </a:lnTo>
                  <a:lnTo>
                    <a:pt x="30" y="121"/>
                  </a:lnTo>
                  <a:lnTo>
                    <a:pt x="39" y="112"/>
                  </a:lnTo>
                  <a:lnTo>
                    <a:pt x="43" y="102"/>
                  </a:lnTo>
                  <a:lnTo>
                    <a:pt x="43" y="19"/>
                  </a:lnTo>
                  <a:lnTo>
                    <a:pt x="39" y="9"/>
                  </a:lnTo>
                  <a:lnTo>
                    <a:pt x="30" y="0"/>
                  </a:lnTo>
                  <a:lnTo>
                    <a:pt x="15"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0" name="Freeform 62"/>
            <p:cNvSpPr>
              <a:spLocks/>
            </p:cNvSpPr>
            <p:nvPr/>
          </p:nvSpPr>
          <p:spPr bwMode="auto">
            <a:xfrm>
              <a:off x="2180" y="1954"/>
              <a:ext cx="40" cy="70"/>
            </a:xfrm>
            <a:custGeom>
              <a:avLst/>
              <a:gdLst>
                <a:gd name="T0" fmla="*/ 0 w 80"/>
                <a:gd name="T1" fmla="*/ 0 h 140"/>
                <a:gd name="T2" fmla="*/ 80 w 80"/>
                <a:gd name="T3" fmla="*/ 0 h 140"/>
                <a:gd name="T4" fmla="*/ 80 w 80"/>
                <a:gd name="T5" fmla="*/ 27 h 140"/>
                <a:gd name="T6" fmla="*/ 60 w 80"/>
                <a:gd name="T7" fmla="*/ 27 h 140"/>
                <a:gd name="T8" fmla="*/ 60 w 80"/>
                <a:gd name="T9" fmla="*/ 140 h 140"/>
                <a:gd name="T10" fmla="*/ 25 w 80"/>
                <a:gd name="T11" fmla="*/ 140 h 140"/>
                <a:gd name="T12" fmla="*/ 25 w 80"/>
                <a:gd name="T13" fmla="*/ 27 h 140"/>
                <a:gd name="T14" fmla="*/ 0 w 80"/>
                <a:gd name="T15" fmla="*/ 27 h 140"/>
                <a:gd name="T16" fmla="*/ 0 w 8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40">
                  <a:moveTo>
                    <a:pt x="0" y="0"/>
                  </a:moveTo>
                  <a:lnTo>
                    <a:pt x="80" y="0"/>
                  </a:lnTo>
                  <a:lnTo>
                    <a:pt x="80" y="27"/>
                  </a:lnTo>
                  <a:lnTo>
                    <a:pt x="60" y="27"/>
                  </a:lnTo>
                  <a:lnTo>
                    <a:pt x="60" y="140"/>
                  </a:lnTo>
                  <a:lnTo>
                    <a:pt x="25" y="140"/>
                  </a:lnTo>
                  <a:lnTo>
                    <a:pt x="25"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1" name="Freeform 63"/>
            <p:cNvSpPr>
              <a:spLocks/>
            </p:cNvSpPr>
            <p:nvPr/>
          </p:nvSpPr>
          <p:spPr bwMode="auto">
            <a:xfrm>
              <a:off x="2223" y="1954"/>
              <a:ext cx="52" cy="70"/>
            </a:xfrm>
            <a:custGeom>
              <a:avLst/>
              <a:gdLst>
                <a:gd name="T0" fmla="*/ 0 w 105"/>
                <a:gd name="T1" fmla="*/ 0 h 140"/>
                <a:gd name="T2" fmla="*/ 35 w 105"/>
                <a:gd name="T3" fmla="*/ 0 h 140"/>
                <a:gd name="T4" fmla="*/ 35 w 105"/>
                <a:gd name="T5" fmla="*/ 55 h 140"/>
                <a:gd name="T6" fmla="*/ 69 w 105"/>
                <a:gd name="T7" fmla="*/ 55 h 140"/>
                <a:gd name="T8" fmla="*/ 69 w 105"/>
                <a:gd name="T9" fmla="*/ 0 h 140"/>
                <a:gd name="T10" fmla="*/ 105 w 105"/>
                <a:gd name="T11" fmla="*/ 0 h 140"/>
                <a:gd name="T12" fmla="*/ 105 w 105"/>
                <a:gd name="T13" fmla="*/ 140 h 140"/>
                <a:gd name="T14" fmla="*/ 69 w 105"/>
                <a:gd name="T15" fmla="*/ 140 h 140"/>
                <a:gd name="T16" fmla="*/ 69 w 105"/>
                <a:gd name="T17" fmla="*/ 81 h 140"/>
                <a:gd name="T18" fmla="*/ 35 w 105"/>
                <a:gd name="T19" fmla="*/ 81 h 140"/>
                <a:gd name="T20" fmla="*/ 35 w 105"/>
                <a:gd name="T21" fmla="*/ 140 h 140"/>
                <a:gd name="T22" fmla="*/ 0 w 105"/>
                <a:gd name="T23" fmla="*/ 140 h 140"/>
                <a:gd name="T24" fmla="*/ 0 w 105"/>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140">
                  <a:moveTo>
                    <a:pt x="0" y="0"/>
                  </a:moveTo>
                  <a:lnTo>
                    <a:pt x="35" y="0"/>
                  </a:lnTo>
                  <a:lnTo>
                    <a:pt x="35" y="55"/>
                  </a:lnTo>
                  <a:lnTo>
                    <a:pt x="69" y="55"/>
                  </a:lnTo>
                  <a:lnTo>
                    <a:pt x="69" y="0"/>
                  </a:lnTo>
                  <a:lnTo>
                    <a:pt x="105" y="0"/>
                  </a:lnTo>
                  <a:lnTo>
                    <a:pt x="105" y="140"/>
                  </a:lnTo>
                  <a:lnTo>
                    <a:pt x="69" y="140"/>
                  </a:lnTo>
                  <a:lnTo>
                    <a:pt x="69" y="81"/>
                  </a:lnTo>
                  <a:lnTo>
                    <a:pt x="35" y="81"/>
                  </a:lnTo>
                  <a:lnTo>
                    <a:pt x="35"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2" name="Freeform 64"/>
            <p:cNvSpPr>
              <a:spLocks/>
            </p:cNvSpPr>
            <p:nvPr/>
          </p:nvSpPr>
          <p:spPr bwMode="auto">
            <a:xfrm>
              <a:off x="2280" y="1954"/>
              <a:ext cx="39" cy="70"/>
            </a:xfrm>
            <a:custGeom>
              <a:avLst/>
              <a:gdLst>
                <a:gd name="T0" fmla="*/ 0 w 78"/>
                <a:gd name="T1" fmla="*/ 0 h 140"/>
                <a:gd name="T2" fmla="*/ 78 w 78"/>
                <a:gd name="T3" fmla="*/ 0 h 140"/>
                <a:gd name="T4" fmla="*/ 78 w 78"/>
                <a:gd name="T5" fmla="*/ 26 h 140"/>
                <a:gd name="T6" fmla="*/ 39 w 78"/>
                <a:gd name="T7" fmla="*/ 26 h 140"/>
                <a:gd name="T8" fmla="*/ 39 w 78"/>
                <a:gd name="T9" fmla="*/ 55 h 140"/>
                <a:gd name="T10" fmla="*/ 72 w 78"/>
                <a:gd name="T11" fmla="*/ 55 h 140"/>
                <a:gd name="T12" fmla="*/ 72 w 78"/>
                <a:gd name="T13" fmla="*/ 81 h 140"/>
                <a:gd name="T14" fmla="*/ 39 w 78"/>
                <a:gd name="T15" fmla="*/ 81 h 140"/>
                <a:gd name="T16" fmla="*/ 39 w 78"/>
                <a:gd name="T17" fmla="*/ 113 h 140"/>
                <a:gd name="T18" fmla="*/ 78 w 78"/>
                <a:gd name="T19" fmla="*/ 113 h 140"/>
                <a:gd name="T20" fmla="*/ 78 w 78"/>
                <a:gd name="T21" fmla="*/ 140 h 140"/>
                <a:gd name="T22" fmla="*/ 0 w 78"/>
                <a:gd name="T23" fmla="*/ 140 h 140"/>
                <a:gd name="T24" fmla="*/ 0 w 78"/>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40">
                  <a:moveTo>
                    <a:pt x="0" y="0"/>
                  </a:moveTo>
                  <a:lnTo>
                    <a:pt x="78" y="0"/>
                  </a:lnTo>
                  <a:lnTo>
                    <a:pt x="78" y="26"/>
                  </a:lnTo>
                  <a:lnTo>
                    <a:pt x="39" y="26"/>
                  </a:lnTo>
                  <a:lnTo>
                    <a:pt x="39" y="55"/>
                  </a:lnTo>
                  <a:lnTo>
                    <a:pt x="72" y="55"/>
                  </a:lnTo>
                  <a:lnTo>
                    <a:pt x="72" y="81"/>
                  </a:lnTo>
                  <a:lnTo>
                    <a:pt x="39" y="81"/>
                  </a:lnTo>
                  <a:lnTo>
                    <a:pt x="39" y="113"/>
                  </a:lnTo>
                  <a:lnTo>
                    <a:pt x="78" y="113"/>
                  </a:lnTo>
                  <a:lnTo>
                    <a:pt x="78"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3" name="Freeform 65"/>
            <p:cNvSpPr>
              <a:spLocks/>
            </p:cNvSpPr>
            <p:nvPr/>
          </p:nvSpPr>
          <p:spPr bwMode="auto">
            <a:xfrm>
              <a:off x="2349" y="1954"/>
              <a:ext cx="47" cy="70"/>
            </a:xfrm>
            <a:custGeom>
              <a:avLst/>
              <a:gdLst>
                <a:gd name="T0" fmla="*/ 0 w 94"/>
                <a:gd name="T1" fmla="*/ 0 h 140"/>
                <a:gd name="T2" fmla="*/ 35 w 94"/>
                <a:gd name="T3" fmla="*/ 0 h 140"/>
                <a:gd name="T4" fmla="*/ 35 w 94"/>
                <a:gd name="T5" fmla="*/ 113 h 140"/>
                <a:gd name="T6" fmla="*/ 60 w 94"/>
                <a:gd name="T7" fmla="*/ 113 h 140"/>
                <a:gd name="T8" fmla="*/ 60 w 94"/>
                <a:gd name="T9" fmla="*/ 0 h 140"/>
                <a:gd name="T10" fmla="*/ 94 w 94"/>
                <a:gd name="T11" fmla="*/ 0 h 140"/>
                <a:gd name="T12" fmla="*/ 94 w 94"/>
                <a:gd name="T13" fmla="*/ 121 h 140"/>
                <a:gd name="T14" fmla="*/ 69 w 94"/>
                <a:gd name="T15" fmla="*/ 140 h 140"/>
                <a:gd name="T16" fmla="*/ 26 w 94"/>
                <a:gd name="T17" fmla="*/ 140 h 140"/>
                <a:gd name="T18" fmla="*/ 0 w 94"/>
                <a:gd name="T19" fmla="*/ 121 h 140"/>
                <a:gd name="T20" fmla="*/ 0 w 94"/>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140">
                  <a:moveTo>
                    <a:pt x="0" y="0"/>
                  </a:moveTo>
                  <a:lnTo>
                    <a:pt x="35" y="0"/>
                  </a:lnTo>
                  <a:lnTo>
                    <a:pt x="35" y="113"/>
                  </a:lnTo>
                  <a:lnTo>
                    <a:pt x="60" y="113"/>
                  </a:lnTo>
                  <a:lnTo>
                    <a:pt x="60" y="0"/>
                  </a:lnTo>
                  <a:lnTo>
                    <a:pt x="94" y="0"/>
                  </a:lnTo>
                  <a:lnTo>
                    <a:pt x="94" y="121"/>
                  </a:lnTo>
                  <a:lnTo>
                    <a:pt x="69" y="140"/>
                  </a:lnTo>
                  <a:lnTo>
                    <a:pt x="26" y="140"/>
                  </a:lnTo>
                  <a:lnTo>
                    <a:pt x="0" y="121"/>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4" name="Freeform 66"/>
            <p:cNvSpPr>
              <a:spLocks/>
            </p:cNvSpPr>
            <p:nvPr/>
          </p:nvSpPr>
          <p:spPr bwMode="auto">
            <a:xfrm>
              <a:off x="2404" y="1954"/>
              <a:ext cx="51" cy="70"/>
            </a:xfrm>
            <a:custGeom>
              <a:avLst/>
              <a:gdLst>
                <a:gd name="T0" fmla="*/ 0 w 102"/>
                <a:gd name="T1" fmla="*/ 0 h 140"/>
                <a:gd name="T2" fmla="*/ 35 w 102"/>
                <a:gd name="T3" fmla="*/ 0 h 140"/>
                <a:gd name="T4" fmla="*/ 64 w 102"/>
                <a:gd name="T5" fmla="*/ 66 h 140"/>
                <a:gd name="T6" fmla="*/ 64 w 102"/>
                <a:gd name="T7" fmla="*/ 0 h 140"/>
                <a:gd name="T8" fmla="*/ 102 w 102"/>
                <a:gd name="T9" fmla="*/ 0 h 140"/>
                <a:gd name="T10" fmla="*/ 102 w 102"/>
                <a:gd name="T11" fmla="*/ 140 h 140"/>
                <a:gd name="T12" fmla="*/ 64 w 102"/>
                <a:gd name="T13" fmla="*/ 140 h 140"/>
                <a:gd name="T14" fmla="*/ 39 w 102"/>
                <a:gd name="T15" fmla="*/ 73 h 140"/>
                <a:gd name="T16" fmla="*/ 39 w 102"/>
                <a:gd name="T17" fmla="*/ 140 h 140"/>
                <a:gd name="T18" fmla="*/ 0 w 102"/>
                <a:gd name="T19" fmla="*/ 140 h 140"/>
                <a:gd name="T20" fmla="*/ 0 w 102"/>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40">
                  <a:moveTo>
                    <a:pt x="0" y="0"/>
                  </a:moveTo>
                  <a:lnTo>
                    <a:pt x="35" y="0"/>
                  </a:lnTo>
                  <a:lnTo>
                    <a:pt x="64" y="66"/>
                  </a:lnTo>
                  <a:lnTo>
                    <a:pt x="64" y="0"/>
                  </a:lnTo>
                  <a:lnTo>
                    <a:pt x="102" y="0"/>
                  </a:lnTo>
                  <a:lnTo>
                    <a:pt x="102" y="140"/>
                  </a:lnTo>
                  <a:lnTo>
                    <a:pt x="64" y="140"/>
                  </a:lnTo>
                  <a:lnTo>
                    <a:pt x="39" y="73"/>
                  </a:lnTo>
                  <a:lnTo>
                    <a:pt x="39"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5" name="Rectangle 67"/>
            <p:cNvSpPr>
              <a:spLocks noChangeArrowheads="1"/>
            </p:cNvSpPr>
            <p:nvPr/>
          </p:nvSpPr>
          <p:spPr bwMode="auto">
            <a:xfrm>
              <a:off x="2462" y="1954"/>
              <a:ext cx="17" cy="70"/>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19556" name="Freeform 68"/>
            <p:cNvSpPr>
              <a:spLocks/>
            </p:cNvSpPr>
            <p:nvPr/>
          </p:nvSpPr>
          <p:spPr bwMode="auto">
            <a:xfrm>
              <a:off x="2484" y="1954"/>
              <a:ext cx="41" cy="70"/>
            </a:xfrm>
            <a:custGeom>
              <a:avLst/>
              <a:gdLst>
                <a:gd name="T0" fmla="*/ 0 w 81"/>
                <a:gd name="T1" fmla="*/ 0 h 140"/>
                <a:gd name="T2" fmla="*/ 81 w 81"/>
                <a:gd name="T3" fmla="*/ 0 h 140"/>
                <a:gd name="T4" fmla="*/ 81 w 81"/>
                <a:gd name="T5" fmla="*/ 27 h 140"/>
                <a:gd name="T6" fmla="*/ 61 w 81"/>
                <a:gd name="T7" fmla="*/ 27 h 140"/>
                <a:gd name="T8" fmla="*/ 61 w 81"/>
                <a:gd name="T9" fmla="*/ 140 h 140"/>
                <a:gd name="T10" fmla="*/ 26 w 81"/>
                <a:gd name="T11" fmla="*/ 140 h 140"/>
                <a:gd name="T12" fmla="*/ 26 w 81"/>
                <a:gd name="T13" fmla="*/ 27 h 140"/>
                <a:gd name="T14" fmla="*/ 0 w 81"/>
                <a:gd name="T15" fmla="*/ 27 h 140"/>
                <a:gd name="T16" fmla="*/ 0 w 81"/>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140">
                  <a:moveTo>
                    <a:pt x="0" y="0"/>
                  </a:moveTo>
                  <a:lnTo>
                    <a:pt x="81" y="0"/>
                  </a:lnTo>
                  <a:lnTo>
                    <a:pt x="81" y="27"/>
                  </a:lnTo>
                  <a:lnTo>
                    <a:pt x="61" y="27"/>
                  </a:lnTo>
                  <a:lnTo>
                    <a:pt x="61" y="140"/>
                  </a:lnTo>
                  <a:lnTo>
                    <a:pt x="26" y="140"/>
                  </a:lnTo>
                  <a:lnTo>
                    <a:pt x="26"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7" name="Freeform 69"/>
            <p:cNvSpPr>
              <a:spLocks/>
            </p:cNvSpPr>
            <p:nvPr/>
          </p:nvSpPr>
          <p:spPr bwMode="auto">
            <a:xfrm>
              <a:off x="2530" y="1954"/>
              <a:ext cx="39" cy="70"/>
            </a:xfrm>
            <a:custGeom>
              <a:avLst/>
              <a:gdLst>
                <a:gd name="T0" fmla="*/ 0 w 77"/>
                <a:gd name="T1" fmla="*/ 0 h 140"/>
                <a:gd name="T2" fmla="*/ 77 w 77"/>
                <a:gd name="T3" fmla="*/ 0 h 140"/>
                <a:gd name="T4" fmla="*/ 77 w 77"/>
                <a:gd name="T5" fmla="*/ 26 h 140"/>
                <a:gd name="T6" fmla="*/ 38 w 77"/>
                <a:gd name="T7" fmla="*/ 26 h 140"/>
                <a:gd name="T8" fmla="*/ 38 w 77"/>
                <a:gd name="T9" fmla="*/ 55 h 140"/>
                <a:gd name="T10" fmla="*/ 73 w 77"/>
                <a:gd name="T11" fmla="*/ 55 h 140"/>
                <a:gd name="T12" fmla="*/ 73 w 77"/>
                <a:gd name="T13" fmla="*/ 81 h 140"/>
                <a:gd name="T14" fmla="*/ 38 w 77"/>
                <a:gd name="T15" fmla="*/ 81 h 140"/>
                <a:gd name="T16" fmla="*/ 38 w 77"/>
                <a:gd name="T17" fmla="*/ 113 h 140"/>
                <a:gd name="T18" fmla="*/ 77 w 77"/>
                <a:gd name="T19" fmla="*/ 113 h 140"/>
                <a:gd name="T20" fmla="*/ 77 w 77"/>
                <a:gd name="T21" fmla="*/ 140 h 140"/>
                <a:gd name="T22" fmla="*/ 0 w 77"/>
                <a:gd name="T23" fmla="*/ 140 h 140"/>
                <a:gd name="T24" fmla="*/ 0 w 77"/>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40">
                  <a:moveTo>
                    <a:pt x="0" y="0"/>
                  </a:moveTo>
                  <a:lnTo>
                    <a:pt x="77" y="0"/>
                  </a:lnTo>
                  <a:lnTo>
                    <a:pt x="77" y="26"/>
                  </a:lnTo>
                  <a:lnTo>
                    <a:pt x="38" y="26"/>
                  </a:lnTo>
                  <a:lnTo>
                    <a:pt x="38" y="55"/>
                  </a:lnTo>
                  <a:lnTo>
                    <a:pt x="73" y="55"/>
                  </a:lnTo>
                  <a:lnTo>
                    <a:pt x="73" y="81"/>
                  </a:lnTo>
                  <a:lnTo>
                    <a:pt x="38" y="81"/>
                  </a:lnTo>
                  <a:lnTo>
                    <a:pt x="38" y="113"/>
                  </a:lnTo>
                  <a:lnTo>
                    <a:pt x="77" y="113"/>
                  </a:lnTo>
                  <a:lnTo>
                    <a:pt x="77"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8" name="Freeform 70"/>
            <p:cNvSpPr>
              <a:spLocks/>
            </p:cNvSpPr>
            <p:nvPr/>
          </p:nvSpPr>
          <p:spPr bwMode="auto">
            <a:xfrm>
              <a:off x="2575" y="1954"/>
              <a:ext cx="47" cy="70"/>
            </a:xfrm>
            <a:custGeom>
              <a:avLst/>
              <a:gdLst>
                <a:gd name="T0" fmla="*/ 0 w 95"/>
                <a:gd name="T1" fmla="*/ 0 h 140"/>
                <a:gd name="T2" fmla="*/ 73 w 95"/>
                <a:gd name="T3" fmla="*/ 0 h 140"/>
                <a:gd name="T4" fmla="*/ 95 w 95"/>
                <a:gd name="T5" fmla="*/ 19 h 140"/>
                <a:gd name="T6" fmla="*/ 95 w 95"/>
                <a:gd name="T7" fmla="*/ 121 h 140"/>
                <a:gd name="T8" fmla="*/ 73 w 95"/>
                <a:gd name="T9" fmla="*/ 140 h 140"/>
                <a:gd name="T10" fmla="*/ 0 w 95"/>
                <a:gd name="T11" fmla="*/ 140 h 140"/>
                <a:gd name="T12" fmla="*/ 0 w 95"/>
                <a:gd name="T13" fmla="*/ 26 h 140"/>
                <a:gd name="T14" fmla="*/ 34 w 95"/>
                <a:gd name="T15" fmla="*/ 26 h 140"/>
                <a:gd name="T16" fmla="*/ 34 w 95"/>
                <a:gd name="T17" fmla="*/ 113 h 140"/>
                <a:gd name="T18" fmla="*/ 56 w 95"/>
                <a:gd name="T19" fmla="*/ 113 h 140"/>
                <a:gd name="T20" fmla="*/ 56 w 95"/>
                <a:gd name="T21" fmla="*/ 26 h 140"/>
                <a:gd name="T22" fmla="*/ 34 w 95"/>
                <a:gd name="T23" fmla="*/ 26 h 140"/>
                <a:gd name="T24" fmla="*/ 0 w 95"/>
                <a:gd name="T25" fmla="*/ 26 h 140"/>
                <a:gd name="T26" fmla="*/ 0 w 95"/>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40">
                  <a:moveTo>
                    <a:pt x="0" y="0"/>
                  </a:moveTo>
                  <a:lnTo>
                    <a:pt x="73" y="0"/>
                  </a:lnTo>
                  <a:lnTo>
                    <a:pt x="95" y="19"/>
                  </a:lnTo>
                  <a:lnTo>
                    <a:pt x="95" y="121"/>
                  </a:lnTo>
                  <a:lnTo>
                    <a:pt x="73" y="140"/>
                  </a:lnTo>
                  <a:lnTo>
                    <a:pt x="0" y="140"/>
                  </a:lnTo>
                  <a:lnTo>
                    <a:pt x="0" y="26"/>
                  </a:lnTo>
                  <a:lnTo>
                    <a:pt x="34" y="26"/>
                  </a:lnTo>
                  <a:lnTo>
                    <a:pt x="34" y="113"/>
                  </a:lnTo>
                  <a:lnTo>
                    <a:pt x="56" y="113"/>
                  </a:lnTo>
                  <a:lnTo>
                    <a:pt x="56" y="26"/>
                  </a:lnTo>
                  <a:lnTo>
                    <a:pt x="34" y="26"/>
                  </a:lnTo>
                  <a:lnTo>
                    <a:pt x="0" y="26"/>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59" name="Freeform 71"/>
            <p:cNvSpPr>
              <a:spLocks/>
            </p:cNvSpPr>
            <p:nvPr/>
          </p:nvSpPr>
          <p:spPr bwMode="auto">
            <a:xfrm>
              <a:off x="2658" y="1954"/>
              <a:ext cx="45" cy="70"/>
            </a:xfrm>
            <a:custGeom>
              <a:avLst/>
              <a:gdLst>
                <a:gd name="T0" fmla="*/ 22 w 89"/>
                <a:gd name="T1" fmla="*/ 0 h 140"/>
                <a:gd name="T2" fmla="*/ 69 w 89"/>
                <a:gd name="T3" fmla="*/ 0 h 140"/>
                <a:gd name="T4" fmla="*/ 89 w 89"/>
                <a:gd name="T5" fmla="*/ 19 h 140"/>
                <a:gd name="T6" fmla="*/ 89 w 89"/>
                <a:gd name="T7" fmla="*/ 47 h 140"/>
                <a:gd name="T8" fmla="*/ 56 w 89"/>
                <a:gd name="T9" fmla="*/ 47 h 140"/>
                <a:gd name="T10" fmla="*/ 56 w 89"/>
                <a:gd name="T11" fmla="*/ 27 h 140"/>
                <a:gd name="T12" fmla="*/ 34 w 89"/>
                <a:gd name="T13" fmla="*/ 27 h 140"/>
                <a:gd name="T14" fmla="*/ 34 w 89"/>
                <a:gd name="T15" fmla="*/ 58 h 140"/>
                <a:gd name="T16" fmla="*/ 64 w 89"/>
                <a:gd name="T17" fmla="*/ 58 h 140"/>
                <a:gd name="T18" fmla="*/ 62 w 89"/>
                <a:gd name="T19" fmla="*/ 58 h 140"/>
                <a:gd name="T20" fmla="*/ 89 w 89"/>
                <a:gd name="T21" fmla="*/ 79 h 140"/>
                <a:gd name="T22" fmla="*/ 89 w 89"/>
                <a:gd name="T23" fmla="*/ 121 h 140"/>
                <a:gd name="T24" fmla="*/ 69 w 89"/>
                <a:gd name="T25" fmla="*/ 140 h 140"/>
                <a:gd name="T26" fmla="*/ 22 w 89"/>
                <a:gd name="T27" fmla="*/ 140 h 140"/>
                <a:gd name="T28" fmla="*/ 0 w 89"/>
                <a:gd name="T29" fmla="*/ 121 h 140"/>
                <a:gd name="T30" fmla="*/ 0 w 89"/>
                <a:gd name="T31" fmla="*/ 97 h 140"/>
                <a:gd name="T32" fmla="*/ 30 w 89"/>
                <a:gd name="T33" fmla="*/ 97 h 140"/>
                <a:gd name="T34" fmla="*/ 30 w 89"/>
                <a:gd name="T35" fmla="*/ 113 h 140"/>
                <a:gd name="T36" fmla="*/ 56 w 89"/>
                <a:gd name="T37" fmla="*/ 113 h 140"/>
                <a:gd name="T38" fmla="*/ 56 w 89"/>
                <a:gd name="T39" fmla="*/ 86 h 140"/>
                <a:gd name="T40" fmla="*/ 26 w 89"/>
                <a:gd name="T41" fmla="*/ 86 h 140"/>
                <a:gd name="T42" fmla="*/ 0 w 89"/>
                <a:gd name="T43" fmla="*/ 66 h 140"/>
                <a:gd name="T44" fmla="*/ 0 w 89"/>
                <a:gd name="T45" fmla="*/ 19 h 140"/>
                <a:gd name="T46" fmla="*/ 22 w 89"/>
                <a:gd name="T4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140">
                  <a:moveTo>
                    <a:pt x="22" y="0"/>
                  </a:moveTo>
                  <a:lnTo>
                    <a:pt x="69" y="0"/>
                  </a:lnTo>
                  <a:lnTo>
                    <a:pt x="89" y="19"/>
                  </a:lnTo>
                  <a:lnTo>
                    <a:pt x="89" y="47"/>
                  </a:lnTo>
                  <a:lnTo>
                    <a:pt x="56" y="47"/>
                  </a:lnTo>
                  <a:lnTo>
                    <a:pt x="56" y="27"/>
                  </a:lnTo>
                  <a:lnTo>
                    <a:pt x="34" y="27"/>
                  </a:lnTo>
                  <a:lnTo>
                    <a:pt x="34" y="58"/>
                  </a:lnTo>
                  <a:lnTo>
                    <a:pt x="64" y="58"/>
                  </a:lnTo>
                  <a:lnTo>
                    <a:pt x="62" y="58"/>
                  </a:lnTo>
                  <a:lnTo>
                    <a:pt x="89" y="79"/>
                  </a:lnTo>
                  <a:lnTo>
                    <a:pt x="89" y="121"/>
                  </a:lnTo>
                  <a:lnTo>
                    <a:pt x="69" y="140"/>
                  </a:lnTo>
                  <a:lnTo>
                    <a:pt x="22" y="140"/>
                  </a:lnTo>
                  <a:lnTo>
                    <a:pt x="0" y="121"/>
                  </a:lnTo>
                  <a:lnTo>
                    <a:pt x="0" y="97"/>
                  </a:lnTo>
                  <a:lnTo>
                    <a:pt x="30" y="97"/>
                  </a:lnTo>
                  <a:lnTo>
                    <a:pt x="30" y="113"/>
                  </a:lnTo>
                  <a:lnTo>
                    <a:pt x="56" y="113"/>
                  </a:lnTo>
                  <a:lnTo>
                    <a:pt x="56" y="86"/>
                  </a:lnTo>
                  <a:lnTo>
                    <a:pt x="26" y="86"/>
                  </a:lnTo>
                  <a:lnTo>
                    <a:pt x="0" y="66"/>
                  </a:lnTo>
                  <a:lnTo>
                    <a:pt x="0" y="19"/>
                  </a:lnTo>
                  <a:lnTo>
                    <a:pt x="22"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0" name="Freeform 72"/>
            <p:cNvSpPr>
              <a:spLocks/>
            </p:cNvSpPr>
            <p:nvPr/>
          </p:nvSpPr>
          <p:spPr bwMode="auto">
            <a:xfrm>
              <a:off x="2708"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5 w 80"/>
                <a:gd name="T11" fmla="*/ 140 h 140"/>
                <a:gd name="T12" fmla="*/ 25 w 80"/>
                <a:gd name="T13" fmla="*/ 27 h 140"/>
                <a:gd name="T14" fmla="*/ 0 w 80"/>
                <a:gd name="T15" fmla="*/ 27 h 140"/>
                <a:gd name="T16" fmla="*/ 0 w 8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40">
                  <a:moveTo>
                    <a:pt x="0" y="0"/>
                  </a:moveTo>
                  <a:lnTo>
                    <a:pt x="80" y="0"/>
                  </a:lnTo>
                  <a:lnTo>
                    <a:pt x="80" y="27"/>
                  </a:lnTo>
                  <a:lnTo>
                    <a:pt x="59" y="27"/>
                  </a:lnTo>
                  <a:lnTo>
                    <a:pt x="59" y="140"/>
                  </a:lnTo>
                  <a:lnTo>
                    <a:pt x="25" y="140"/>
                  </a:lnTo>
                  <a:lnTo>
                    <a:pt x="25"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1" name="Freeform 73"/>
            <p:cNvSpPr>
              <a:spLocks/>
            </p:cNvSpPr>
            <p:nvPr/>
          </p:nvSpPr>
          <p:spPr bwMode="auto">
            <a:xfrm>
              <a:off x="2743" y="1954"/>
              <a:ext cx="55" cy="70"/>
            </a:xfrm>
            <a:custGeom>
              <a:avLst/>
              <a:gdLst>
                <a:gd name="T0" fmla="*/ 30 w 110"/>
                <a:gd name="T1" fmla="*/ 0 h 140"/>
                <a:gd name="T2" fmla="*/ 80 w 110"/>
                <a:gd name="T3" fmla="*/ 0 h 140"/>
                <a:gd name="T4" fmla="*/ 110 w 110"/>
                <a:gd name="T5" fmla="*/ 140 h 140"/>
                <a:gd name="T6" fmla="*/ 72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8 w 110"/>
                <a:gd name="T23" fmla="*/ 140 h 140"/>
                <a:gd name="T24" fmla="*/ 0 w 110"/>
                <a:gd name="T25" fmla="*/ 140 h 140"/>
                <a:gd name="T26" fmla="*/ 30 w 110"/>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40">
                  <a:moveTo>
                    <a:pt x="30" y="0"/>
                  </a:moveTo>
                  <a:lnTo>
                    <a:pt x="80" y="0"/>
                  </a:lnTo>
                  <a:lnTo>
                    <a:pt x="110" y="140"/>
                  </a:lnTo>
                  <a:lnTo>
                    <a:pt x="72" y="140"/>
                  </a:lnTo>
                  <a:lnTo>
                    <a:pt x="67" y="113"/>
                  </a:lnTo>
                  <a:lnTo>
                    <a:pt x="67" y="89"/>
                  </a:lnTo>
                  <a:lnTo>
                    <a:pt x="55" y="23"/>
                  </a:lnTo>
                  <a:lnTo>
                    <a:pt x="42" y="89"/>
                  </a:lnTo>
                  <a:lnTo>
                    <a:pt x="67" y="89"/>
                  </a:lnTo>
                  <a:lnTo>
                    <a:pt x="67" y="113"/>
                  </a:lnTo>
                  <a:lnTo>
                    <a:pt x="42" y="113"/>
                  </a:lnTo>
                  <a:lnTo>
                    <a:pt x="38" y="140"/>
                  </a:lnTo>
                  <a:lnTo>
                    <a:pt x="0" y="140"/>
                  </a:lnTo>
                  <a:lnTo>
                    <a:pt x="3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2" name="Freeform 74"/>
            <p:cNvSpPr>
              <a:spLocks/>
            </p:cNvSpPr>
            <p:nvPr/>
          </p:nvSpPr>
          <p:spPr bwMode="auto">
            <a:xfrm>
              <a:off x="2794"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6 w 80"/>
                <a:gd name="T11" fmla="*/ 140 h 140"/>
                <a:gd name="T12" fmla="*/ 26 w 80"/>
                <a:gd name="T13" fmla="*/ 27 h 140"/>
                <a:gd name="T14" fmla="*/ 0 w 80"/>
                <a:gd name="T15" fmla="*/ 27 h 140"/>
                <a:gd name="T16" fmla="*/ 0 w 8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40">
                  <a:moveTo>
                    <a:pt x="0" y="0"/>
                  </a:moveTo>
                  <a:lnTo>
                    <a:pt x="80" y="0"/>
                  </a:lnTo>
                  <a:lnTo>
                    <a:pt x="80" y="27"/>
                  </a:lnTo>
                  <a:lnTo>
                    <a:pt x="59" y="27"/>
                  </a:lnTo>
                  <a:lnTo>
                    <a:pt x="59" y="140"/>
                  </a:lnTo>
                  <a:lnTo>
                    <a:pt x="26" y="140"/>
                  </a:lnTo>
                  <a:lnTo>
                    <a:pt x="26"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3" name="Freeform 75"/>
            <p:cNvSpPr>
              <a:spLocks/>
            </p:cNvSpPr>
            <p:nvPr/>
          </p:nvSpPr>
          <p:spPr bwMode="auto">
            <a:xfrm>
              <a:off x="2842" y="1954"/>
              <a:ext cx="39" cy="70"/>
            </a:xfrm>
            <a:custGeom>
              <a:avLst/>
              <a:gdLst>
                <a:gd name="T0" fmla="*/ 0 w 78"/>
                <a:gd name="T1" fmla="*/ 0 h 140"/>
                <a:gd name="T2" fmla="*/ 78 w 78"/>
                <a:gd name="T3" fmla="*/ 0 h 140"/>
                <a:gd name="T4" fmla="*/ 78 w 78"/>
                <a:gd name="T5" fmla="*/ 26 h 140"/>
                <a:gd name="T6" fmla="*/ 38 w 78"/>
                <a:gd name="T7" fmla="*/ 26 h 140"/>
                <a:gd name="T8" fmla="*/ 38 w 78"/>
                <a:gd name="T9" fmla="*/ 55 h 140"/>
                <a:gd name="T10" fmla="*/ 72 w 78"/>
                <a:gd name="T11" fmla="*/ 55 h 140"/>
                <a:gd name="T12" fmla="*/ 72 w 78"/>
                <a:gd name="T13" fmla="*/ 81 h 140"/>
                <a:gd name="T14" fmla="*/ 38 w 78"/>
                <a:gd name="T15" fmla="*/ 81 h 140"/>
                <a:gd name="T16" fmla="*/ 38 w 78"/>
                <a:gd name="T17" fmla="*/ 113 h 140"/>
                <a:gd name="T18" fmla="*/ 78 w 78"/>
                <a:gd name="T19" fmla="*/ 113 h 140"/>
                <a:gd name="T20" fmla="*/ 78 w 78"/>
                <a:gd name="T21" fmla="*/ 140 h 140"/>
                <a:gd name="T22" fmla="*/ 0 w 78"/>
                <a:gd name="T23" fmla="*/ 140 h 140"/>
                <a:gd name="T24" fmla="*/ 0 w 78"/>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40">
                  <a:moveTo>
                    <a:pt x="0" y="0"/>
                  </a:moveTo>
                  <a:lnTo>
                    <a:pt x="78" y="0"/>
                  </a:lnTo>
                  <a:lnTo>
                    <a:pt x="78" y="26"/>
                  </a:lnTo>
                  <a:lnTo>
                    <a:pt x="38" y="26"/>
                  </a:lnTo>
                  <a:lnTo>
                    <a:pt x="38" y="55"/>
                  </a:lnTo>
                  <a:lnTo>
                    <a:pt x="72" y="55"/>
                  </a:lnTo>
                  <a:lnTo>
                    <a:pt x="72" y="81"/>
                  </a:lnTo>
                  <a:lnTo>
                    <a:pt x="38" y="81"/>
                  </a:lnTo>
                  <a:lnTo>
                    <a:pt x="38" y="113"/>
                  </a:lnTo>
                  <a:lnTo>
                    <a:pt x="78" y="113"/>
                  </a:lnTo>
                  <a:lnTo>
                    <a:pt x="78"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4" name="Freeform 76"/>
            <p:cNvSpPr>
              <a:spLocks/>
            </p:cNvSpPr>
            <p:nvPr/>
          </p:nvSpPr>
          <p:spPr bwMode="auto">
            <a:xfrm>
              <a:off x="2888" y="1954"/>
              <a:ext cx="46" cy="70"/>
            </a:xfrm>
            <a:custGeom>
              <a:avLst/>
              <a:gdLst>
                <a:gd name="T0" fmla="*/ 21 w 90"/>
                <a:gd name="T1" fmla="*/ 0 h 140"/>
                <a:gd name="T2" fmla="*/ 68 w 90"/>
                <a:gd name="T3" fmla="*/ 0 h 140"/>
                <a:gd name="T4" fmla="*/ 90 w 90"/>
                <a:gd name="T5" fmla="*/ 19 h 140"/>
                <a:gd name="T6" fmla="*/ 90 w 90"/>
                <a:gd name="T7" fmla="*/ 47 h 140"/>
                <a:gd name="T8" fmla="*/ 56 w 90"/>
                <a:gd name="T9" fmla="*/ 47 h 140"/>
                <a:gd name="T10" fmla="*/ 56 w 90"/>
                <a:gd name="T11" fmla="*/ 27 h 140"/>
                <a:gd name="T12" fmla="*/ 34 w 90"/>
                <a:gd name="T13" fmla="*/ 27 h 140"/>
                <a:gd name="T14" fmla="*/ 34 w 90"/>
                <a:gd name="T15" fmla="*/ 58 h 140"/>
                <a:gd name="T16" fmla="*/ 65 w 90"/>
                <a:gd name="T17" fmla="*/ 58 h 140"/>
                <a:gd name="T18" fmla="*/ 62 w 90"/>
                <a:gd name="T19" fmla="*/ 58 h 140"/>
                <a:gd name="T20" fmla="*/ 90 w 90"/>
                <a:gd name="T21" fmla="*/ 79 h 140"/>
                <a:gd name="T22" fmla="*/ 90 w 90"/>
                <a:gd name="T23" fmla="*/ 121 h 140"/>
                <a:gd name="T24" fmla="*/ 68 w 90"/>
                <a:gd name="T25" fmla="*/ 140 h 140"/>
                <a:gd name="T26" fmla="*/ 21 w 90"/>
                <a:gd name="T27" fmla="*/ 140 h 140"/>
                <a:gd name="T28" fmla="*/ 0 w 90"/>
                <a:gd name="T29" fmla="*/ 121 h 140"/>
                <a:gd name="T30" fmla="*/ 0 w 90"/>
                <a:gd name="T31" fmla="*/ 97 h 140"/>
                <a:gd name="T32" fmla="*/ 31 w 90"/>
                <a:gd name="T33" fmla="*/ 97 h 140"/>
                <a:gd name="T34" fmla="*/ 31 w 90"/>
                <a:gd name="T35" fmla="*/ 113 h 140"/>
                <a:gd name="T36" fmla="*/ 56 w 90"/>
                <a:gd name="T37" fmla="*/ 113 h 140"/>
                <a:gd name="T38" fmla="*/ 56 w 90"/>
                <a:gd name="T39" fmla="*/ 86 h 140"/>
                <a:gd name="T40" fmla="*/ 26 w 90"/>
                <a:gd name="T41" fmla="*/ 86 h 140"/>
                <a:gd name="T42" fmla="*/ 0 w 90"/>
                <a:gd name="T43" fmla="*/ 66 h 140"/>
                <a:gd name="T44" fmla="*/ 0 w 90"/>
                <a:gd name="T45" fmla="*/ 19 h 140"/>
                <a:gd name="T46" fmla="*/ 21 w 90"/>
                <a:gd name="T4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40">
                  <a:moveTo>
                    <a:pt x="21" y="0"/>
                  </a:moveTo>
                  <a:lnTo>
                    <a:pt x="68" y="0"/>
                  </a:lnTo>
                  <a:lnTo>
                    <a:pt x="90" y="19"/>
                  </a:lnTo>
                  <a:lnTo>
                    <a:pt x="90" y="47"/>
                  </a:lnTo>
                  <a:lnTo>
                    <a:pt x="56" y="47"/>
                  </a:lnTo>
                  <a:lnTo>
                    <a:pt x="56" y="27"/>
                  </a:lnTo>
                  <a:lnTo>
                    <a:pt x="34" y="27"/>
                  </a:lnTo>
                  <a:lnTo>
                    <a:pt x="34" y="58"/>
                  </a:lnTo>
                  <a:lnTo>
                    <a:pt x="65" y="58"/>
                  </a:lnTo>
                  <a:lnTo>
                    <a:pt x="62" y="58"/>
                  </a:lnTo>
                  <a:lnTo>
                    <a:pt x="90" y="79"/>
                  </a:lnTo>
                  <a:lnTo>
                    <a:pt x="90" y="121"/>
                  </a:lnTo>
                  <a:lnTo>
                    <a:pt x="68" y="140"/>
                  </a:lnTo>
                  <a:lnTo>
                    <a:pt x="21" y="140"/>
                  </a:lnTo>
                  <a:lnTo>
                    <a:pt x="0" y="121"/>
                  </a:lnTo>
                  <a:lnTo>
                    <a:pt x="0" y="97"/>
                  </a:lnTo>
                  <a:lnTo>
                    <a:pt x="31" y="97"/>
                  </a:lnTo>
                  <a:lnTo>
                    <a:pt x="31" y="113"/>
                  </a:lnTo>
                  <a:lnTo>
                    <a:pt x="56" y="113"/>
                  </a:lnTo>
                  <a:lnTo>
                    <a:pt x="56" y="86"/>
                  </a:lnTo>
                  <a:lnTo>
                    <a:pt x="26" y="86"/>
                  </a:lnTo>
                  <a:lnTo>
                    <a:pt x="0" y="66"/>
                  </a:lnTo>
                  <a:lnTo>
                    <a:pt x="0" y="19"/>
                  </a:lnTo>
                  <a:lnTo>
                    <a:pt x="21"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5" name="Freeform 77"/>
            <p:cNvSpPr>
              <a:spLocks/>
            </p:cNvSpPr>
            <p:nvPr/>
          </p:nvSpPr>
          <p:spPr bwMode="auto">
            <a:xfrm>
              <a:off x="2963" y="1954"/>
              <a:ext cx="49" cy="70"/>
            </a:xfrm>
            <a:custGeom>
              <a:avLst/>
              <a:gdLst>
                <a:gd name="T0" fmla="*/ 25 w 97"/>
                <a:gd name="T1" fmla="*/ 0 h 140"/>
                <a:gd name="T2" fmla="*/ 72 w 97"/>
                <a:gd name="T3" fmla="*/ 0 h 140"/>
                <a:gd name="T4" fmla="*/ 97 w 97"/>
                <a:gd name="T5" fmla="*/ 23 h 140"/>
                <a:gd name="T6" fmla="*/ 97 w 97"/>
                <a:gd name="T7" fmla="*/ 116 h 140"/>
                <a:gd name="T8" fmla="*/ 72 w 97"/>
                <a:gd name="T9" fmla="*/ 140 h 140"/>
                <a:gd name="T10" fmla="*/ 63 w 97"/>
                <a:gd name="T11" fmla="*/ 140 h 140"/>
                <a:gd name="T12" fmla="*/ 34 w 97"/>
                <a:gd name="T13" fmla="*/ 140 h 140"/>
                <a:gd name="T14" fmla="*/ 25 w 97"/>
                <a:gd name="T15" fmla="*/ 140 h 140"/>
                <a:gd name="T16" fmla="*/ 0 w 97"/>
                <a:gd name="T17" fmla="*/ 116 h 140"/>
                <a:gd name="T18" fmla="*/ 0 w 97"/>
                <a:gd name="T19" fmla="*/ 113 h 140"/>
                <a:gd name="T20" fmla="*/ 38 w 97"/>
                <a:gd name="T21" fmla="*/ 113 h 140"/>
                <a:gd name="T22" fmla="*/ 59 w 97"/>
                <a:gd name="T23" fmla="*/ 113 h 140"/>
                <a:gd name="T24" fmla="*/ 59 w 97"/>
                <a:gd name="T25" fmla="*/ 26 h 140"/>
                <a:gd name="T26" fmla="*/ 38 w 97"/>
                <a:gd name="T27" fmla="*/ 26 h 140"/>
                <a:gd name="T28" fmla="*/ 38 w 97"/>
                <a:gd name="T29" fmla="*/ 113 h 140"/>
                <a:gd name="T30" fmla="*/ 0 w 97"/>
                <a:gd name="T31" fmla="*/ 113 h 140"/>
                <a:gd name="T32" fmla="*/ 0 w 97"/>
                <a:gd name="T33" fmla="*/ 23 h 140"/>
                <a:gd name="T34" fmla="*/ 25 w 97"/>
                <a:gd name="T3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140">
                  <a:moveTo>
                    <a:pt x="25" y="0"/>
                  </a:moveTo>
                  <a:lnTo>
                    <a:pt x="72" y="0"/>
                  </a:lnTo>
                  <a:lnTo>
                    <a:pt x="97" y="23"/>
                  </a:lnTo>
                  <a:lnTo>
                    <a:pt x="97" y="116"/>
                  </a:lnTo>
                  <a:lnTo>
                    <a:pt x="72" y="140"/>
                  </a:lnTo>
                  <a:lnTo>
                    <a:pt x="63" y="140"/>
                  </a:lnTo>
                  <a:lnTo>
                    <a:pt x="34" y="140"/>
                  </a:lnTo>
                  <a:lnTo>
                    <a:pt x="25" y="140"/>
                  </a:lnTo>
                  <a:lnTo>
                    <a:pt x="0" y="116"/>
                  </a:lnTo>
                  <a:lnTo>
                    <a:pt x="0" y="113"/>
                  </a:lnTo>
                  <a:lnTo>
                    <a:pt x="38" y="113"/>
                  </a:lnTo>
                  <a:lnTo>
                    <a:pt x="59" y="113"/>
                  </a:lnTo>
                  <a:lnTo>
                    <a:pt x="59" y="26"/>
                  </a:lnTo>
                  <a:lnTo>
                    <a:pt x="38" y="26"/>
                  </a:lnTo>
                  <a:lnTo>
                    <a:pt x="38" y="113"/>
                  </a:lnTo>
                  <a:lnTo>
                    <a:pt x="0" y="113"/>
                  </a:lnTo>
                  <a:lnTo>
                    <a:pt x="0" y="23"/>
                  </a:lnTo>
                  <a:lnTo>
                    <a:pt x="25"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6" name="Freeform 78"/>
            <p:cNvSpPr>
              <a:spLocks/>
            </p:cNvSpPr>
            <p:nvPr/>
          </p:nvSpPr>
          <p:spPr bwMode="auto">
            <a:xfrm>
              <a:off x="3022" y="1954"/>
              <a:ext cx="38" cy="70"/>
            </a:xfrm>
            <a:custGeom>
              <a:avLst/>
              <a:gdLst>
                <a:gd name="T0" fmla="*/ 0 w 76"/>
                <a:gd name="T1" fmla="*/ 0 h 140"/>
                <a:gd name="T2" fmla="*/ 76 w 76"/>
                <a:gd name="T3" fmla="*/ 0 h 140"/>
                <a:gd name="T4" fmla="*/ 76 w 76"/>
                <a:gd name="T5" fmla="*/ 26 h 140"/>
                <a:gd name="T6" fmla="*/ 39 w 76"/>
                <a:gd name="T7" fmla="*/ 26 h 140"/>
                <a:gd name="T8" fmla="*/ 39 w 76"/>
                <a:gd name="T9" fmla="*/ 55 h 140"/>
                <a:gd name="T10" fmla="*/ 73 w 76"/>
                <a:gd name="T11" fmla="*/ 55 h 140"/>
                <a:gd name="T12" fmla="*/ 73 w 76"/>
                <a:gd name="T13" fmla="*/ 81 h 140"/>
                <a:gd name="T14" fmla="*/ 39 w 76"/>
                <a:gd name="T15" fmla="*/ 81 h 140"/>
                <a:gd name="T16" fmla="*/ 39 w 76"/>
                <a:gd name="T17" fmla="*/ 140 h 140"/>
                <a:gd name="T18" fmla="*/ 0 w 76"/>
                <a:gd name="T19" fmla="*/ 140 h 140"/>
                <a:gd name="T20" fmla="*/ 0 w 76"/>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40">
                  <a:moveTo>
                    <a:pt x="0" y="0"/>
                  </a:moveTo>
                  <a:lnTo>
                    <a:pt x="76" y="0"/>
                  </a:lnTo>
                  <a:lnTo>
                    <a:pt x="76" y="26"/>
                  </a:lnTo>
                  <a:lnTo>
                    <a:pt x="39" y="26"/>
                  </a:lnTo>
                  <a:lnTo>
                    <a:pt x="39" y="55"/>
                  </a:lnTo>
                  <a:lnTo>
                    <a:pt x="73" y="55"/>
                  </a:lnTo>
                  <a:lnTo>
                    <a:pt x="73" y="81"/>
                  </a:lnTo>
                  <a:lnTo>
                    <a:pt x="39" y="81"/>
                  </a:lnTo>
                  <a:lnTo>
                    <a:pt x="39"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7" name="Freeform 79"/>
            <p:cNvSpPr>
              <a:spLocks/>
            </p:cNvSpPr>
            <p:nvPr/>
          </p:nvSpPr>
          <p:spPr bwMode="auto">
            <a:xfrm>
              <a:off x="3083" y="1954"/>
              <a:ext cx="55" cy="70"/>
            </a:xfrm>
            <a:custGeom>
              <a:avLst/>
              <a:gdLst>
                <a:gd name="T0" fmla="*/ 30 w 110"/>
                <a:gd name="T1" fmla="*/ 0 h 140"/>
                <a:gd name="T2" fmla="*/ 81 w 110"/>
                <a:gd name="T3" fmla="*/ 0 h 140"/>
                <a:gd name="T4" fmla="*/ 110 w 110"/>
                <a:gd name="T5" fmla="*/ 140 h 140"/>
                <a:gd name="T6" fmla="*/ 73 w 110"/>
                <a:gd name="T7" fmla="*/ 140 h 140"/>
                <a:gd name="T8" fmla="*/ 68 w 110"/>
                <a:gd name="T9" fmla="*/ 113 h 140"/>
                <a:gd name="T10" fmla="*/ 68 w 110"/>
                <a:gd name="T11" fmla="*/ 89 h 140"/>
                <a:gd name="T12" fmla="*/ 55 w 110"/>
                <a:gd name="T13" fmla="*/ 23 h 140"/>
                <a:gd name="T14" fmla="*/ 43 w 110"/>
                <a:gd name="T15" fmla="*/ 89 h 140"/>
                <a:gd name="T16" fmla="*/ 68 w 110"/>
                <a:gd name="T17" fmla="*/ 89 h 140"/>
                <a:gd name="T18" fmla="*/ 68 w 110"/>
                <a:gd name="T19" fmla="*/ 113 h 140"/>
                <a:gd name="T20" fmla="*/ 43 w 110"/>
                <a:gd name="T21" fmla="*/ 113 h 140"/>
                <a:gd name="T22" fmla="*/ 38 w 110"/>
                <a:gd name="T23" fmla="*/ 140 h 140"/>
                <a:gd name="T24" fmla="*/ 0 w 110"/>
                <a:gd name="T25" fmla="*/ 140 h 140"/>
                <a:gd name="T26" fmla="*/ 30 w 110"/>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40">
                  <a:moveTo>
                    <a:pt x="30" y="0"/>
                  </a:moveTo>
                  <a:lnTo>
                    <a:pt x="81" y="0"/>
                  </a:lnTo>
                  <a:lnTo>
                    <a:pt x="110" y="140"/>
                  </a:lnTo>
                  <a:lnTo>
                    <a:pt x="73" y="140"/>
                  </a:lnTo>
                  <a:lnTo>
                    <a:pt x="68" y="113"/>
                  </a:lnTo>
                  <a:lnTo>
                    <a:pt x="68" y="89"/>
                  </a:lnTo>
                  <a:lnTo>
                    <a:pt x="55" y="23"/>
                  </a:lnTo>
                  <a:lnTo>
                    <a:pt x="43" y="89"/>
                  </a:lnTo>
                  <a:lnTo>
                    <a:pt x="68" y="89"/>
                  </a:lnTo>
                  <a:lnTo>
                    <a:pt x="68" y="113"/>
                  </a:lnTo>
                  <a:lnTo>
                    <a:pt x="43" y="113"/>
                  </a:lnTo>
                  <a:lnTo>
                    <a:pt x="38" y="140"/>
                  </a:lnTo>
                  <a:lnTo>
                    <a:pt x="0" y="140"/>
                  </a:lnTo>
                  <a:lnTo>
                    <a:pt x="3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8" name="Freeform 80"/>
            <p:cNvSpPr>
              <a:spLocks/>
            </p:cNvSpPr>
            <p:nvPr/>
          </p:nvSpPr>
          <p:spPr bwMode="auto">
            <a:xfrm>
              <a:off x="3141" y="1954"/>
              <a:ext cx="62" cy="70"/>
            </a:xfrm>
            <a:custGeom>
              <a:avLst/>
              <a:gdLst>
                <a:gd name="T0" fmla="*/ 0 w 124"/>
                <a:gd name="T1" fmla="*/ 140 h 140"/>
                <a:gd name="T2" fmla="*/ 36 w 124"/>
                <a:gd name="T3" fmla="*/ 140 h 140"/>
                <a:gd name="T4" fmla="*/ 36 w 124"/>
                <a:gd name="T5" fmla="*/ 66 h 140"/>
                <a:gd name="T6" fmla="*/ 53 w 124"/>
                <a:gd name="T7" fmla="*/ 140 h 140"/>
                <a:gd name="T8" fmla="*/ 71 w 124"/>
                <a:gd name="T9" fmla="*/ 140 h 140"/>
                <a:gd name="T10" fmla="*/ 89 w 124"/>
                <a:gd name="T11" fmla="*/ 66 h 140"/>
                <a:gd name="T12" fmla="*/ 89 w 124"/>
                <a:gd name="T13" fmla="*/ 140 h 140"/>
                <a:gd name="T14" fmla="*/ 124 w 124"/>
                <a:gd name="T15" fmla="*/ 140 h 140"/>
                <a:gd name="T16" fmla="*/ 124 w 124"/>
                <a:gd name="T17" fmla="*/ 0 h 140"/>
                <a:gd name="T18" fmla="*/ 76 w 124"/>
                <a:gd name="T19" fmla="*/ 0 h 140"/>
                <a:gd name="T20" fmla="*/ 62 w 124"/>
                <a:gd name="T21" fmla="*/ 66 h 140"/>
                <a:gd name="T22" fmla="*/ 49 w 124"/>
                <a:gd name="T23" fmla="*/ 0 h 140"/>
                <a:gd name="T24" fmla="*/ 0 w 124"/>
                <a:gd name="T25" fmla="*/ 0 h 140"/>
                <a:gd name="T26" fmla="*/ 0 w 124"/>
                <a:gd name="T2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0">
                  <a:moveTo>
                    <a:pt x="0" y="140"/>
                  </a:moveTo>
                  <a:lnTo>
                    <a:pt x="36" y="140"/>
                  </a:lnTo>
                  <a:lnTo>
                    <a:pt x="36" y="66"/>
                  </a:lnTo>
                  <a:lnTo>
                    <a:pt x="53" y="140"/>
                  </a:lnTo>
                  <a:lnTo>
                    <a:pt x="71" y="140"/>
                  </a:lnTo>
                  <a:lnTo>
                    <a:pt x="89" y="66"/>
                  </a:lnTo>
                  <a:lnTo>
                    <a:pt x="89" y="140"/>
                  </a:lnTo>
                  <a:lnTo>
                    <a:pt x="124" y="140"/>
                  </a:lnTo>
                  <a:lnTo>
                    <a:pt x="124" y="0"/>
                  </a:lnTo>
                  <a:lnTo>
                    <a:pt x="76" y="0"/>
                  </a:lnTo>
                  <a:lnTo>
                    <a:pt x="62" y="66"/>
                  </a:lnTo>
                  <a:lnTo>
                    <a:pt x="49" y="0"/>
                  </a:lnTo>
                  <a:lnTo>
                    <a:pt x="0" y="0"/>
                  </a:lnTo>
                  <a:lnTo>
                    <a:pt x="0" y="14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69" name="Freeform 81"/>
            <p:cNvSpPr>
              <a:spLocks/>
            </p:cNvSpPr>
            <p:nvPr/>
          </p:nvSpPr>
          <p:spPr bwMode="auto">
            <a:xfrm>
              <a:off x="3214" y="1954"/>
              <a:ext cx="38" cy="70"/>
            </a:xfrm>
            <a:custGeom>
              <a:avLst/>
              <a:gdLst>
                <a:gd name="T0" fmla="*/ 0 w 76"/>
                <a:gd name="T1" fmla="*/ 0 h 140"/>
                <a:gd name="T2" fmla="*/ 76 w 76"/>
                <a:gd name="T3" fmla="*/ 0 h 140"/>
                <a:gd name="T4" fmla="*/ 76 w 76"/>
                <a:gd name="T5" fmla="*/ 26 h 140"/>
                <a:gd name="T6" fmla="*/ 37 w 76"/>
                <a:gd name="T7" fmla="*/ 26 h 140"/>
                <a:gd name="T8" fmla="*/ 37 w 76"/>
                <a:gd name="T9" fmla="*/ 55 h 140"/>
                <a:gd name="T10" fmla="*/ 72 w 76"/>
                <a:gd name="T11" fmla="*/ 55 h 140"/>
                <a:gd name="T12" fmla="*/ 72 w 76"/>
                <a:gd name="T13" fmla="*/ 81 h 140"/>
                <a:gd name="T14" fmla="*/ 37 w 76"/>
                <a:gd name="T15" fmla="*/ 81 h 140"/>
                <a:gd name="T16" fmla="*/ 37 w 76"/>
                <a:gd name="T17" fmla="*/ 113 h 140"/>
                <a:gd name="T18" fmla="*/ 76 w 76"/>
                <a:gd name="T19" fmla="*/ 113 h 140"/>
                <a:gd name="T20" fmla="*/ 76 w 76"/>
                <a:gd name="T21" fmla="*/ 140 h 140"/>
                <a:gd name="T22" fmla="*/ 0 w 76"/>
                <a:gd name="T23" fmla="*/ 140 h 140"/>
                <a:gd name="T24" fmla="*/ 0 w 76"/>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40">
                  <a:moveTo>
                    <a:pt x="0" y="0"/>
                  </a:moveTo>
                  <a:lnTo>
                    <a:pt x="76" y="0"/>
                  </a:lnTo>
                  <a:lnTo>
                    <a:pt x="76" y="26"/>
                  </a:lnTo>
                  <a:lnTo>
                    <a:pt x="37" y="26"/>
                  </a:lnTo>
                  <a:lnTo>
                    <a:pt x="37" y="55"/>
                  </a:lnTo>
                  <a:lnTo>
                    <a:pt x="72" y="55"/>
                  </a:lnTo>
                  <a:lnTo>
                    <a:pt x="72" y="81"/>
                  </a:lnTo>
                  <a:lnTo>
                    <a:pt x="37" y="81"/>
                  </a:lnTo>
                  <a:lnTo>
                    <a:pt x="37" y="113"/>
                  </a:lnTo>
                  <a:lnTo>
                    <a:pt x="76" y="113"/>
                  </a:lnTo>
                  <a:lnTo>
                    <a:pt x="76"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70" name="Freeform 82"/>
            <p:cNvSpPr>
              <a:spLocks/>
            </p:cNvSpPr>
            <p:nvPr/>
          </p:nvSpPr>
          <p:spPr bwMode="auto">
            <a:xfrm>
              <a:off x="3260" y="1954"/>
              <a:ext cx="44" cy="70"/>
            </a:xfrm>
            <a:custGeom>
              <a:avLst/>
              <a:gdLst>
                <a:gd name="T0" fmla="*/ 0 w 90"/>
                <a:gd name="T1" fmla="*/ 0 h 140"/>
                <a:gd name="T2" fmla="*/ 69 w 90"/>
                <a:gd name="T3" fmla="*/ 0 h 140"/>
                <a:gd name="T4" fmla="*/ 90 w 90"/>
                <a:gd name="T5" fmla="*/ 15 h 140"/>
                <a:gd name="T6" fmla="*/ 90 w 90"/>
                <a:gd name="T7" fmla="*/ 55 h 140"/>
                <a:gd name="T8" fmla="*/ 69 w 90"/>
                <a:gd name="T9" fmla="*/ 70 h 140"/>
                <a:gd name="T10" fmla="*/ 90 w 90"/>
                <a:gd name="T11" fmla="*/ 86 h 140"/>
                <a:gd name="T12" fmla="*/ 90 w 90"/>
                <a:gd name="T13" fmla="*/ 140 h 140"/>
                <a:gd name="T14" fmla="*/ 56 w 90"/>
                <a:gd name="T15" fmla="*/ 140 h 140"/>
                <a:gd name="T16" fmla="*/ 56 w 90"/>
                <a:gd name="T17" fmla="*/ 86 h 140"/>
                <a:gd name="T18" fmla="*/ 56 w 90"/>
                <a:gd name="T19" fmla="*/ 58 h 140"/>
                <a:gd name="T20" fmla="*/ 35 w 90"/>
                <a:gd name="T21" fmla="*/ 58 h 140"/>
                <a:gd name="T22" fmla="*/ 35 w 90"/>
                <a:gd name="T23" fmla="*/ 23 h 140"/>
                <a:gd name="T24" fmla="*/ 56 w 90"/>
                <a:gd name="T25" fmla="*/ 23 h 140"/>
                <a:gd name="T26" fmla="*/ 56 w 90"/>
                <a:gd name="T27" fmla="*/ 58 h 140"/>
                <a:gd name="T28" fmla="*/ 56 w 90"/>
                <a:gd name="T29" fmla="*/ 86 h 140"/>
                <a:gd name="T30" fmla="*/ 35 w 90"/>
                <a:gd name="T31" fmla="*/ 86 h 140"/>
                <a:gd name="T32" fmla="*/ 35 w 90"/>
                <a:gd name="T33" fmla="*/ 140 h 140"/>
                <a:gd name="T34" fmla="*/ 0 w 90"/>
                <a:gd name="T35" fmla="*/ 140 h 140"/>
                <a:gd name="T36" fmla="*/ 0 w 90"/>
                <a:gd name="T3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140">
                  <a:moveTo>
                    <a:pt x="0" y="0"/>
                  </a:moveTo>
                  <a:lnTo>
                    <a:pt x="69" y="0"/>
                  </a:lnTo>
                  <a:lnTo>
                    <a:pt x="90" y="15"/>
                  </a:lnTo>
                  <a:lnTo>
                    <a:pt x="90" y="55"/>
                  </a:lnTo>
                  <a:lnTo>
                    <a:pt x="69" y="70"/>
                  </a:lnTo>
                  <a:lnTo>
                    <a:pt x="90" y="86"/>
                  </a:lnTo>
                  <a:lnTo>
                    <a:pt x="90" y="140"/>
                  </a:lnTo>
                  <a:lnTo>
                    <a:pt x="56" y="140"/>
                  </a:lnTo>
                  <a:lnTo>
                    <a:pt x="56" y="86"/>
                  </a:lnTo>
                  <a:lnTo>
                    <a:pt x="56" y="58"/>
                  </a:lnTo>
                  <a:lnTo>
                    <a:pt x="35" y="58"/>
                  </a:lnTo>
                  <a:lnTo>
                    <a:pt x="35" y="23"/>
                  </a:lnTo>
                  <a:lnTo>
                    <a:pt x="56" y="23"/>
                  </a:lnTo>
                  <a:lnTo>
                    <a:pt x="56" y="58"/>
                  </a:lnTo>
                  <a:lnTo>
                    <a:pt x="56" y="86"/>
                  </a:lnTo>
                  <a:lnTo>
                    <a:pt x="35" y="86"/>
                  </a:lnTo>
                  <a:lnTo>
                    <a:pt x="35"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71" name="Rectangle 83"/>
            <p:cNvSpPr>
              <a:spLocks noChangeArrowheads="1"/>
            </p:cNvSpPr>
            <p:nvPr/>
          </p:nvSpPr>
          <p:spPr bwMode="auto">
            <a:xfrm>
              <a:off x="3313" y="1954"/>
              <a:ext cx="17" cy="70"/>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19572" name="Freeform 84"/>
            <p:cNvSpPr>
              <a:spLocks/>
            </p:cNvSpPr>
            <p:nvPr/>
          </p:nvSpPr>
          <p:spPr bwMode="auto">
            <a:xfrm>
              <a:off x="3338" y="1954"/>
              <a:ext cx="48" cy="70"/>
            </a:xfrm>
            <a:custGeom>
              <a:avLst/>
              <a:gdLst>
                <a:gd name="T0" fmla="*/ 26 w 96"/>
                <a:gd name="T1" fmla="*/ 0 h 140"/>
                <a:gd name="T2" fmla="*/ 70 w 96"/>
                <a:gd name="T3" fmla="*/ 0 h 140"/>
                <a:gd name="T4" fmla="*/ 96 w 96"/>
                <a:gd name="T5" fmla="*/ 19 h 140"/>
                <a:gd name="T6" fmla="*/ 96 w 96"/>
                <a:gd name="T7" fmla="*/ 55 h 140"/>
                <a:gd name="T8" fmla="*/ 62 w 96"/>
                <a:gd name="T9" fmla="*/ 55 h 140"/>
                <a:gd name="T10" fmla="*/ 62 w 96"/>
                <a:gd name="T11" fmla="*/ 26 h 140"/>
                <a:gd name="T12" fmla="*/ 34 w 96"/>
                <a:gd name="T13" fmla="*/ 26 h 140"/>
                <a:gd name="T14" fmla="*/ 34 w 96"/>
                <a:gd name="T15" fmla="*/ 113 h 140"/>
                <a:gd name="T16" fmla="*/ 62 w 96"/>
                <a:gd name="T17" fmla="*/ 113 h 140"/>
                <a:gd name="T18" fmla="*/ 62 w 96"/>
                <a:gd name="T19" fmla="*/ 81 h 140"/>
                <a:gd name="T20" fmla="*/ 96 w 96"/>
                <a:gd name="T21" fmla="*/ 81 h 140"/>
                <a:gd name="T22" fmla="*/ 96 w 96"/>
                <a:gd name="T23" fmla="*/ 121 h 140"/>
                <a:gd name="T24" fmla="*/ 70 w 96"/>
                <a:gd name="T25" fmla="*/ 140 h 140"/>
                <a:gd name="T26" fmla="*/ 26 w 96"/>
                <a:gd name="T27" fmla="*/ 140 h 140"/>
                <a:gd name="T28" fmla="*/ 0 w 96"/>
                <a:gd name="T29" fmla="*/ 121 h 140"/>
                <a:gd name="T30" fmla="*/ 0 w 96"/>
                <a:gd name="T31" fmla="*/ 19 h 140"/>
                <a:gd name="T32" fmla="*/ 26 w 96"/>
                <a:gd name="T3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40">
                  <a:moveTo>
                    <a:pt x="26" y="0"/>
                  </a:moveTo>
                  <a:lnTo>
                    <a:pt x="70" y="0"/>
                  </a:lnTo>
                  <a:lnTo>
                    <a:pt x="96" y="19"/>
                  </a:lnTo>
                  <a:lnTo>
                    <a:pt x="96" y="55"/>
                  </a:lnTo>
                  <a:lnTo>
                    <a:pt x="62" y="55"/>
                  </a:lnTo>
                  <a:lnTo>
                    <a:pt x="62" y="26"/>
                  </a:lnTo>
                  <a:lnTo>
                    <a:pt x="34" y="26"/>
                  </a:lnTo>
                  <a:lnTo>
                    <a:pt x="34" y="113"/>
                  </a:lnTo>
                  <a:lnTo>
                    <a:pt x="62" y="113"/>
                  </a:lnTo>
                  <a:lnTo>
                    <a:pt x="62" y="81"/>
                  </a:lnTo>
                  <a:lnTo>
                    <a:pt x="96" y="81"/>
                  </a:lnTo>
                  <a:lnTo>
                    <a:pt x="96" y="121"/>
                  </a:lnTo>
                  <a:lnTo>
                    <a:pt x="70" y="140"/>
                  </a:lnTo>
                  <a:lnTo>
                    <a:pt x="26" y="140"/>
                  </a:lnTo>
                  <a:lnTo>
                    <a:pt x="0" y="121"/>
                  </a:lnTo>
                  <a:lnTo>
                    <a:pt x="0" y="19"/>
                  </a:lnTo>
                  <a:lnTo>
                    <a:pt x="26"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573" name="Freeform 85"/>
            <p:cNvSpPr>
              <a:spLocks/>
            </p:cNvSpPr>
            <p:nvPr/>
          </p:nvSpPr>
          <p:spPr bwMode="auto">
            <a:xfrm>
              <a:off x="3390" y="1954"/>
              <a:ext cx="55" cy="70"/>
            </a:xfrm>
            <a:custGeom>
              <a:avLst/>
              <a:gdLst>
                <a:gd name="T0" fmla="*/ 29 w 110"/>
                <a:gd name="T1" fmla="*/ 0 h 140"/>
                <a:gd name="T2" fmla="*/ 80 w 110"/>
                <a:gd name="T3" fmla="*/ 0 h 140"/>
                <a:gd name="T4" fmla="*/ 110 w 110"/>
                <a:gd name="T5" fmla="*/ 140 h 140"/>
                <a:gd name="T6" fmla="*/ 71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7 w 110"/>
                <a:gd name="T23" fmla="*/ 140 h 140"/>
                <a:gd name="T24" fmla="*/ 0 w 110"/>
                <a:gd name="T25" fmla="*/ 140 h 140"/>
                <a:gd name="T26" fmla="*/ 29 w 110"/>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40">
                  <a:moveTo>
                    <a:pt x="29" y="0"/>
                  </a:moveTo>
                  <a:lnTo>
                    <a:pt x="80" y="0"/>
                  </a:lnTo>
                  <a:lnTo>
                    <a:pt x="110" y="140"/>
                  </a:lnTo>
                  <a:lnTo>
                    <a:pt x="71" y="140"/>
                  </a:lnTo>
                  <a:lnTo>
                    <a:pt x="67" y="113"/>
                  </a:lnTo>
                  <a:lnTo>
                    <a:pt x="67" y="89"/>
                  </a:lnTo>
                  <a:lnTo>
                    <a:pt x="55" y="23"/>
                  </a:lnTo>
                  <a:lnTo>
                    <a:pt x="42" y="89"/>
                  </a:lnTo>
                  <a:lnTo>
                    <a:pt x="67" y="89"/>
                  </a:lnTo>
                  <a:lnTo>
                    <a:pt x="67" y="113"/>
                  </a:lnTo>
                  <a:lnTo>
                    <a:pt x="42" y="113"/>
                  </a:lnTo>
                  <a:lnTo>
                    <a:pt x="37" y="140"/>
                  </a:lnTo>
                  <a:lnTo>
                    <a:pt x="0" y="140"/>
                  </a:lnTo>
                  <a:lnTo>
                    <a:pt x="29"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19574" name="Group 86"/>
          <p:cNvGrpSpPr>
            <a:grpSpLocks/>
          </p:cNvGrpSpPr>
          <p:nvPr/>
        </p:nvGrpSpPr>
        <p:grpSpPr bwMode="auto">
          <a:xfrm>
            <a:off x="3448050" y="1509713"/>
            <a:ext cx="2044700" cy="1370012"/>
            <a:chOff x="2172" y="951"/>
            <a:chExt cx="1288" cy="863"/>
          </a:xfrm>
        </p:grpSpPr>
        <p:sp>
          <p:nvSpPr>
            <p:cNvPr id="319575" name="Rectangle 87"/>
            <p:cNvSpPr>
              <a:spLocks noChangeArrowheads="1"/>
            </p:cNvSpPr>
            <p:nvPr/>
          </p:nvSpPr>
          <p:spPr bwMode="auto">
            <a:xfrm>
              <a:off x="2172" y="951"/>
              <a:ext cx="1288"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FC0128"/>
                  </a:solidFill>
                  <a:effectLst>
                    <a:outerShdw blurRad="38100" dist="38100" dir="2700000" algn="tl">
                      <a:srgbClr val="000000"/>
                    </a:outerShdw>
                  </a:effectLst>
                </a:rPr>
                <a:t>Repairs and</a:t>
              </a:r>
            </a:p>
            <a:p>
              <a:pPr algn="ctr"/>
              <a:r>
                <a:rPr lang="en-US" sz="2400" b="1">
                  <a:solidFill>
                    <a:srgbClr val="FC0128"/>
                  </a:solidFill>
                  <a:effectLst>
                    <a:outerShdw blurRad="38100" dist="38100" dir="2700000" algn="tl">
                      <a:srgbClr val="000000"/>
                    </a:outerShdw>
                  </a:effectLst>
                </a:rPr>
                <a:t>maintenance</a:t>
              </a:r>
            </a:p>
          </p:txBody>
        </p:sp>
        <p:sp>
          <p:nvSpPr>
            <p:cNvPr id="319576" name="Line 88"/>
            <p:cNvSpPr>
              <a:spLocks noChangeShapeType="1"/>
            </p:cNvSpPr>
            <p:nvPr/>
          </p:nvSpPr>
          <p:spPr bwMode="auto">
            <a:xfrm flipV="1">
              <a:off x="2788" y="1462"/>
              <a:ext cx="0" cy="352"/>
            </a:xfrm>
            <a:prstGeom prst="line">
              <a:avLst/>
            </a:prstGeom>
            <a:noFill/>
            <a:ln w="28575">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19577" name="Group 89"/>
          <p:cNvGrpSpPr>
            <a:grpSpLocks/>
          </p:cNvGrpSpPr>
          <p:nvPr/>
        </p:nvGrpSpPr>
        <p:grpSpPr bwMode="auto">
          <a:xfrm>
            <a:off x="3524250" y="4413250"/>
            <a:ext cx="1892300" cy="1633538"/>
            <a:chOff x="2220" y="2780"/>
            <a:chExt cx="1192" cy="1029"/>
          </a:xfrm>
        </p:grpSpPr>
        <p:sp>
          <p:nvSpPr>
            <p:cNvPr id="319578" name="Rectangle 90"/>
            <p:cNvSpPr>
              <a:spLocks noChangeArrowheads="1"/>
            </p:cNvSpPr>
            <p:nvPr/>
          </p:nvSpPr>
          <p:spPr bwMode="auto">
            <a:xfrm>
              <a:off x="2220" y="3063"/>
              <a:ext cx="1192"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FC0128"/>
                  </a:solidFill>
                  <a:effectLst>
                    <a:outerShdw blurRad="38100" dist="38100" dir="2700000" algn="tl">
                      <a:srgbClr val="000000"/>
                    </a:outerShdw>
                  </a:effectLst>
                </a:rPr>
                <a:t>Incremental</a:t>
              </a:r>
            </a:p>
            <a:p>
              <a:pPr algn="ctr"/>
              <a:r>
                <a:rPr lang="en-US" sz="2400" b="1">
                  <a:solidFill>
                    <a:srgbClr val="FC0128"/>
                  </a:solidFill>
                  <a:effectLst>
                    <a:outerShdw blurRad="38100" dist="38100" dir="2700000" algn="tl">
                      <a:srgbClr val="000000"/>
                    </a:outerShdw>
                  </a:effectLst>
                </a:rPr>
                <a:t>operating</a:t>
              </a:r>
            </a:p>
            <a:p>
              <a:pPr algn="ctr"/>
              <a:r>
                <a:rPr lang="en-US" sz="2400" b="1">
                  <a:solidFill>
                    <a:srgbClr val="FC0128"/>
                  </a:solidFill>
                  <a:effectLst>
                    <a:outerShdw blurRad="38100" dist="38100" dir="2700000" algn="tl">
                      <a:srgbClr val="000000"/>
                    </a:outerShdw>
                  </a:effectLst>
                </a:rPr>
                <a:t>costs</a:t>
              </a:r>
            </a:p>
          </p:txBody>
        </p:sp>
        <p:sp>
          <p:nvSpPr>
            <p:cNvPr id="319579" name="Line 91"/>
            <p:cNvSpPr>
              <a:spLocks noChangeShapeType="1"/>
            </p:cNvSpPr>
            <p:nvPr/>
          </p:nvSpPr>
          <p:spPr bwMode="auto">
            <a:xfrm>
              <a:off x="2788" y="2780"/>
              <a:ext cx="0" cy="320"/>
            </a:xfrm>
            <a:prstGeom prst="line">
              <a:avLst/>
            </a:prstGeom>
            <a:noFill/>
            <a:ln w="28575">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19580" name="Group 92"/>
          <p:cNvGrpSpPr>
            <a:grpSpLocks/>
          </p:cNvGrpSpPr>
          <p:nvPr/>
        </p:nvGrpSpPr>
        <p:grpSpPr bwMode="auto">
          <a:xfrm>
            <a:off x="6229350" y="3211513"/>
            <a:ext cx="2533650" cy="819150"/>
            <a:chOff x="3924" y="2023"/>
            <a:chExt cx="1596" cy="516"/>
          </a:xfrm>
        </p:grpSpPr>
        <p:sp>
          <p:nvSpPr>
            <p:cNvPr id="319581" name="Rectangle 93"/>
            <p:cNvSpPr>
              <a:spLocks noChangeArrowheads="1"/>
            </p:cNvSpPr>
            <p:nvPr/>
          </p:nvSpPr>
          <p:spPr bwMode="auto">
            <a:xfrm>
              <a:off x="4392" y="2023"/>
              <a:ext cx="1128"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FC0128"/>
                  </a:solidFill>
                  <a:effectLst>
                    <a:outerShdw blurRad="38100" dist="38100" dir="2700000" algn="tl">
                      <a:srgbClr val="000000"/>
                    </a:outerShdw>
                  </a:effectLst>
                </a:rPr>
                <a:t>Initial</a:t>
              </a:r>
            </a:p>
            <a:p>
              <a:pPr algn="ctr"/>
              <a:r>
                <a:rPr lang="en-US" sz="2400" b="1">
                  <a:solidFill>
                    <a:srgbClr val="FC0128"/>
                  </a:solidFill>
                  <a:effectLst>
                    <a:outerShdw blurRad="38100" dist="38100" dir="2700000" algn="tl">
                      <a:srgbClr val="000000"/>
                    </a:outerShdw>
                  </a:effectLst>
                </a:rPr>
                <a:t>investment</a:t>
              </a:r>
            </a:p>
          </p:txBody>
        </p:sp>
        <p:sp>
          <p:nvSpPr>
            <p:cNvPr id="319582" name="Line 94"/>
            <p:cNvSpPr>
              <a:spLocks noChangeShapeType="1"/>
            </p:cNvSpPr>
            <p:nvPr/>
          </p:nvSpPr>
          <p:spPr bwMode="auto">
            <a:xfrm>
              <a:off x="3924" y="2304"/>
              <a:ext cx="464" cy="0"/>
            </a:xfrm>
            <a:prstGeom prst="line">
              <a:avLst/>
            </a:prstGeom>
            <a:noFill/>
            <a:ln w="28575">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19583" name="Group 95"/>
          <p:cNvGrpSpPr>
            <a:grpSpLocks/>
          </p:cNvGrpSpPr>
          <p:nvPr/>
        </p:nvGrpSpPr>
        <p:grpSpPr bwMode="auto">
          <a:xfrm>
            <a:off x="666750" y="3211513"/>
            <a:ext cx="2057400" cy="819150"/>
            <a:chOff x="420" y="2023"/>
            <a:chExt cx="1296" cy="516"/>
          </a:xfrm>
        </p:grpSpPr>
        <p:sp>
          <p:nvSpPr>
            <p:cNvPr id="319584" name="Rectangle 96"/>
            <p:cNvSpPr>
              <a:spLocks noChangeArrowheads="1"/>
            </p:cNvSpPr>
            <p:nvPr/>
          </p:nvSpPr>
          <p:spPr bwMode="auto">
            <a:xfrm>
              <a:off x="420" y="2023"/>
              <a:ext cx="881"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FC0128"/>
                  </a:solidFill>
                  <a:effectLst>
                    <a:outerShdw blurRad="38100" dist="38100" dir="2700000" algn="tl">
                      <a:srgbClr val="000000"/>
                    </a:outerShdw>
                  </a:effectLst>
                </a:rPr>
                <a:t>Working</a:t>
              </a:r>
            </a:p>
            <a:p>
              <a:pPr algn="ctr"/>
              <a:r>
                <a:rPr lang="en-US" sz="2400" b="1">
                  <a:solidFill>
                    <a:srgbClr val="FC0128"/>
                  </a:solidFill>
                  <a:effectLst>
                    <a:outerShdw blurRad="38100" dist="38100" dir="2700000" algn="tl">
                      <a:srgbClr val="000000"/>
                    </a:outerShdw>
                  </a:effectLst>
                </a:rPr>
                <a:t>capital</a:t>
              </a:r>
            </a:p>
          </p:txBody>
        </p:sp>
        <p:sp>
          <p:nvSpPr>
            <p:cNvPr id="319585" name="Line 97"/>
            <p:cNvSpPr>
              <a:spLocks noChangeShapeType="1"/>
            </p:cNvSpPr>
            <p:nvPr/>
          </p:nvSpPr>
          <p:spPr bwMode="auto">
            <a:xfrm flipH="1">
              <a:off x="1268" y="2304"/>
              <a:ext cx="448" cy="0"/>
            </a:xfrm>
            <a:prstGeom prst="line">
              <a:avLst/>
            </a:prstGeom>
            <a:noFill/>
            <a:ln w="28575">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98" name="Slide Number Placeholder 97"/>
          <p:cNvSpPr>
            <a:spLocks noGrp="1"/>
          </p:cNvSpPr>
          <p:nvPr>
            <p:ph type="sldNum" sz="quarter" idx="11"/>
          </p:nvPr>
        </p:nvSpPr>
        <p:spPr/>
        <p:txBody>
          <a:bodyPr/>
          <a:lstStyle/>
          <a:p>
            <a:fld id="{3681F8DE-B512-49A0-9231-DD433C26DAB6}" type="slidenum">
              <a:rPr lang="en-US" smtClean="0"/>
              <a:pPr/>
              <a:t>40</a:t>
            </a:fld>
            <a:endParaRPr lang="en-US"/>
          </a:p>
        </p:txBody>
      </p:sp>
    </p:spTree>
    <p:extLst>
      <p:ext uri="{BB962C8B-B14F-4D97-AF65-F5344CB8AC3E}">
        <p14:creationId xmlns:p14="http://schemas.microsoft.com/office/powerpoint/2010/main" xmlns="" val="36452923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1538" name="Rectangle 1026"/>
          <p:cNvSpPr>
            <a:spLocks noGrp="1" noChangeArrowheads="1"/>
          </p:cNvSpPr>
          <p:nvPr>
            <p:ph type="title"/>
          </p:nvPr>
        </p:nvSpPr>
        <p:spPr>
          <a:xfrm>
            <a:off x="526782" y="581983"/>
            <a:ext cx="8305800" cy="885062"/>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Typical Cash Inflows</a:t>
            </a:r>
          </a:p>
        </p:txBody>
      </p:sp>
      <p:grpSp>
        <p:nvGrpSpPr>
          <p:cNvPr id="321539" name="Group 1027"/>
          <p:cNvGrpSpPr>
            <a:grpSpLocks/>
          </p:cNvGrpSpPr>
          <p:nvPr/>
        </p:nvGrpSpPr>
        <p:grpSpPr bwMode="auto">
          <a:xfrm>
            <a:off x="2859088" y="2876550"/>
            <a:ext cx="3495675" cy="1490663"/>
            <a:chOff x="1801" y="1812"/>
            <a:chExt cx="2202" cy="939"/>
          </a:xfrm>
        </p:grpSpPr>
        <p:sp>
          <p:nvSpPr>
            <p:cNvPr id="321540" name="Rectangle 1028"/>
            <p:cNvSpPr>
              <a:spLocks noChangeArrowheads="1"/>
            </p:cNvSpPr>
            <p:nvPr/>
          </p:nvSpPr>
          <p:spPr bwMode="auto">
            <a:xfrm>
              <a:off x="1801" y="1812"/>
              <a:ext cx="2202" cy="939"/>
            </a:xfrm>
            <a:prstGeom prst="rect">
              <a:avLst/>
            </a:prstGeom>
            <a:solidFill>
              <a:srgbClr val="BFFFBF"/>
            </a:solidFill>
            <a:ln w="7938">
              <a:solidFill>
                <a:srgbClr val="000000"/>
              </a:solidFill>
              <a:miter lim="800000"/>
              <a:headEnd/>
              <a:tailEnd/>
            </a:ln>
          </p:spPr>
          <p:txBody>
            <a:bodyPr/>
            <a:lstStyle/>
            <a:p>
              <a:endParaRPr lang="en-US"/>
            </a:p>
          </p:txBody>
        </p:sp>
        <p:sp>
          <p:nvSpPr>
            <p:cNvPr id="321541" name="Rectangle 1029"/>
            <p:cNvSpPr>
              <a:spLocks noChangeArrowheads="1"/>
            </p:cNvSpPr>
            <p:nvPr/>
          </p:nvSpPr>
          <p:spPr bwMode="auto">
            <a:xfrm>
              <a:off x="1850" y="1861"/>
              <a:ext cx="2103" cy="840"/>
            </a:xfrm>
            <a:prstGeom prst="rect">
              <a:avLst/>
            </a:prstGeom>
            <a:solidFill>
              <a:srgbClr val="008000"/>
            </a:solidFill>
            <a:ln w="14288">
              <a:solidFill>
                <a:srgbClr val="DFFFBF"/>
              </a:solidFill>
              <a:miter lim="800000"/>
              <a:headEnd/>
              <a:tailEnd/>
            </a:ln>
          </p:spPr>
          <p:txBody>
            <a:bodyPr/>
            <a:lstStyle/>
            <a:p>
              <a:endParaRPr lang="en-US"/>
            </a:p>
          </p:txBody>
        </p:sp>
        <p:sp>
          <p:nvSpPr>
            <p:cNvPr id="321542" name="Rectangle 1030"/>
            <p:cNvSpPr>
              <a:spLocks noChangeArrowheads="1"/>
            </p:cNvSpPr>
            <p:nvPr/>
          </p:nvSpPr>
          <p:spPr bwMode="auto">
            <a:xfrm>
              <a:off x="1997" y="1934"/>
              <a:ext cx="1797" cy="684"/>
            </a:xfrm>
            <a:prstGeom prst="rect">
              <a:avLst/>
            </a:prstGeom>
            <a:solidFill>
              <a:srgbClr val="BFFFBF"/>
            </a:solidFill>
            <a:ln w="14288">
              <a:solidFill>
                <a:srgbClr val="DFFFBF"/>
              </a:solidFill>
              <a:miter lim="800000"/>
              <a:headEnd/>
              <a:tailEnd/>
            </a:ln>
          </p:spPr>
          <p:txBody>
            <a:bodyPr/>
            <a:lstStyle/>
            <a:p>
              <a:endParaRPr lang="en-US"/>
            </a:p>
          </p:txBody>
        </p:sp>
        <p:sp>
          <p:nvSpPr>
            <p:cNvPr id="321543" name="Freeform 1031"/>
            <p:cNvSpPr>
              <a:spLocks/>
            </p:cNvSpPr>
            <p:nvPr/>
          </p:nvSpPr>
          <p:spPr bwMode="auto">
            <a:xfrm>
              <a:off x="2609" y="2518"/>
              <a:ext cx="92" cy="76"/>
            </a:xfrm>
            <a:custGeom>
              <a:avLst/>
              <a:gdLst>
                <a:gd name="T0" fmla="*/ 185 w 185"/>
                <a:gd name="T1" fmla="*/ 152 h 152"/>
                <a:gd name="T2" fmla="*/ 117 w 185"/>
                <a:gd name="T3" fmla="*/ 119 h 152"/>
                <a:gd name="T4" fmla="*/ 48 w 185"/>
                <a:gd name="T5" fmla="*/ 71 h 152"/>
                <a:gd name="T6" fmla="*/ 0 w 185"/>
                <a:gd name="T7" fmla="*/ 0 h 152"/>
                <a:gd name="T8" fmla="*/ 46 w 185"/>
                <a:gd name="T9" fmla="*/ 10 h 152"/>
                <a:gd name="T10" fmla="*/ 107 w 185"/>
                <a:gd name="T11" fmla="*/ 37 h 152"/>
                <a:gd name="T12" fmla="*/ 148 w 185"/>
                <a:gd name="T13" fmla="*/ 84 h 152"/>
                <a:gd name="T14" fmla="*/ 185 w 185"/>
                <a:gd name="T15" fmla="*/ 15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152">
                  <a:moveTo>
                    <a:pt x="185" y="152"/>
                  </a:moveTo>
                  <a:lnTo>
                    <a:pt x="117" y="119"/>
                  </a:lnTo>
                  <a:lnTo>
                    <a:pt x="48" y="71"/>
                  </a:lnTo>
                  <a:lnTo>
                    <a:pt x="0" y="0"/>
                  </a:lnTo>
                  <a:lnTo>
                    <a:pt x="46" y="10"/>
                  </a:lnTo>
                  <a:lnTo>
                    <a:pt x="107" y="37"/>
                  </a:lnTo>
                  <a:lnTo>
                    <a:pt x="148" y="84"/>
                  </a:lnTo>
                  <a:lnTo>
                    <a:pt x="185" y="152"/>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44" name="Freeform 1032"/>
            <p:cNvSpPr>
              <a:spLocks/>
            </p:cNvSpPr>
            <p:nvPr/>
          </p:nvSpPr>
          <p:spPr bwMode="auto">
            <a:xfrm>
              <a:off x="2635" y="2488"/>
              <a:ext cx="70" cy="95"/>
            </a:xfrm>
            <a:custGeom>
              <a:avLst/>
              <a:gdLst>
                <a:gd name="T0" fmla="*/ 140 w 140"/>
                <a:gd name="T1" fmla="*/ 191 h 191"/>
                <a:gd name="T2" fmla="*/ 81 w 140"/>
                <a:gd name="T3" fmla="*/ 138 h 191"/>
                <a:gd name="T4" fmla="*/ 42 w 140"/>
                <a:gd name="T5" fmla="*/ 91 h 191"/>
                <a:gd name="T6" fmla="*/ 23 w 140"/>
                <a:gd name="T7" fmla="*/ 49 h 191"/>
                <a:gd name="T8" fmla="*/ 0 w 140"/>
                <a:gd name="T9" fmla="*/ 0 h 191"/>
                <a:gd name="T10" fmla="*/ 47 w 140"/>
                <a:gd name="T11" fmla="*/ 24 h 191"/>
                <a:gd name="T12" fmla="*/ 82 w 140"/>
                <a:gd name="T13" fmla="*/ 52 h 191"/>
                <a:gd name="T14" fmla="*/ 115 w 140"/>
                <a:gd name="T15" fmla="*/ 95 h 191"/>
                <a:gd name="T16" fmla="*/ 136 w 140"/>
                <a:gd name="T17" fmla="*/ 143 h 191"/>
                <a:gd name="T18" fmla="*/ 140 w 140"/>
                <a:gd name="T19"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91">
                  <a:moveTo>
                    <a:pt x="140" y="191"/>
                  </a:moveTo>
                  <a:lnTo>
                    <a:pt x="81" y="138"/>
                  </a:lnTo>
                  <a:lnTo>
                    <a:pt x="42" y="91"/>
                  </a:lnTo>
                  <a:lnTo>
                    <a:pt x="23" y="49"/>
                  </a:lnTo>
                  <a:lnTo>
                    <a:pt x="0" y="0"/>
                  </a:lnTo>
                  <a:lnTo>
                    <a:pt x="47" y="24"/>
                  </a:lnTo>
                  <a:lnTo>
                    <a:pt x="82" y="52"/>
                  </a:lnTo>
                  <a:lnTo>
                    <a:pt x="115" y="95"/>
                  </a:lnTo>
                  <a:lnTo>
                    <a:pt x="136" y="143"/>
                  </a:lnTo>
                  <a:lnTo>
                    <a:pt x="140" y="19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45" name="Freeform 1033"/>
            <p:cNvSpPr>
              <a:spLocks/>
            </p:cNvSpPr>
            <p:nvPr/>
          </p:nvSpPr>
          <p:spPr bwMode="auto">
            <a:xfrm>
              <a:off x="2605" y="2561"/>
              <a:ext cx="88" cy="39"/>
            </a:xfrm>
            <a:custGeom>
              <a:avLst/>
              <a:gdLst>
                <a:gd name="T0" fmla="*/ 177 w 177"/>
                <a:gd name="T1" fmla="*/ 78 h 78"/>
                <a:gd name="T2" fmla="*/ 114 w 177"/>
                <a:gd name="T3" fmla="*/ 62 h 78"/>
                <a:gd name="T4" fmla="*/ 46 w 177"/>
                <a:gd name="T5" fmla="*/ 37 h 78"/>
                <a:gd name="T6" fmla="*/ 0 w 177"/>
                <a:gd name="T7" fmla="*/ 0 h 78"/>
                <a:gd name="T8" fmla="*/ 46 w 177"/>
                <a:gd name="T9" fmla="*/ 2 h 78"/>
                <a:gd name="T10" fmla="*/ 102 w 177"/>
                <a:gd name="T11" fmla="*/ 17 h 78"/>
                <a:gd name="T12" fmla="*/ 141 w 177"/>
                <a:gd name="T13" fmla="*/ 39 h 78"/>
                <a:gd name="T14" fmla="*/ 177 w 17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78">
                  <a:moveTo>
                    <a:pt x="177" y="78"/>
                  </a:moveTo>
                  <a:lnTo>
                    <a:pt x="114" y="62"/>
                  </a:lnTo>
                  <a:lnTo>
                    <a:pt x="46" y="37"/>
                  </a:lnTo>
                  <a:lnTo>
                    <a:pt x="0" y="0"/>
                  </a:lnTo>
                  <a:lnTo>
                    <a:pt x="46" y="2"/>
                  </a:lnTo>
                  <a:lnTo>
                    <a:pt x="102" y="17"/>
                  </a:lnTo>
                  <a:lnTo>
                    <a:pt x="141" y="39"/>
                  </a:lnTo>
                  <a:lnTo>
                    <a:pt x="177" y="78"/>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46" name="Freeform 1034"/>
            <p:cNvSpPr>
              <a:spLocks/>
            </p:cNvSpPr>
            <p:nvPr/>
          </p:nvSpPr>
          <p:spPr bwMode="auto">
            <a:xfrm>
              <a:off x="3089" y="2521"/>
              <a:ext cx="93" cy="75"/>
            </a:xfrm>
            <a:custGeom>
              <a:avLst/>
              <a:gdLst>
                <a:gd name="T0" fmla="*/ 0 w 184"/>
                <a:gd name="T1" fmla="*/ 151 h 151"/>
                <a:gd name="T2" fmla="*/ 66 w 184"/>
                <a:gd name="T3" fmla="*/ 118 h 151"/>
                <a:gd name="T4" fmla="*/ 135 w 184"/>
                <a:gd name="T5" fmla="*/ 70 h 151"/>
                <a:gd name="T6" fmla="*/ 184 w 184"/>
                <a:gd name="T7" fmla="*/ 0 h 151"/>
                <a:gd name="T8" fmla="*/ 138 w 184"/>
                <a:gd name="T9" fmla="*/ 8 h 151"/>
                <a:gd name="T10" fmla="*/ 78 w 184"/>
                <a:gd name="T11" fmla="*/ 36 h 151"/>
                <a:gd name="T12" fmla="*/ 36 w 184"/>
                <a:gd name="T13" fmla="*/ 82 h 151"/>
                <a:gd name="T14" fmla="*/ 0 w 184"/>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51">
                  <a:moveTo>
                    <a:pt x="0" y="151"/>
                  </a:moveTo>
                  <a:lnTo>
                    <a:pt x="66" y="118"/>
                  </a:lnTo>
                  <a:lnTo>
                    <a:pt x="135" y="70"/>
                  </a:lnTo>
                  <a:lnTo>
                    <a:pt x="184" y="0"/>
                  </a:lnTo>
                  <a:lnTo>
                    <a:pt x="138" y="8"/>
                  </a:lnTo>
                  <a:lnTo>
                    <a:pt x="78" y="36"/>
                  </a:lnTo>
                  <a:lnTo>
                    <a:pt x="36" y="82"/>
                  </a:lnTo>
                  <a:lnTo>
                    <a:pt x="0" y="15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47" name="Freeform 1035"/>
            <p:cNvSpPr>
              <a:spLocks/>
            </p:cNvSpPr>
            <p:nvPr/>
          </p:nvSpPr>
          <p:spPr bwMode="auto">
            <a:xfrm>
              <a:off x="3085" y="2490"/>
              <a:ext cx="70" cy="96"/>
            </a:xfrm>
            <a:custGeom>
              <a:avLst/>
              <a:gdLst>
                <a:gd name="T0" fmla="*/ 0 w 141"/>
                <a:gd name="T1" fmla="*/ 191 h 191"/>
                <a:gd name="T2" fmla="*/ 59 w 141"/>
                <a:gd name="T3" fmla="*/ 139 h 191"/>
                <a:gd name="T4" fmla="*/ 98 w 141"/>
                <a:gd name="T5" fmla="*/ 92 h 191"/>
                <a:gd name="T6" fmla="*/ 118 w 141"/>
                <a:gd name="T7" fmla="*/ 49 h 191"/>
                <a:gd name="T8" fmla="*/ 141 w 141"/>
                <a:gd name="T9" fmla="*/ 0 h 191"/>
                <a:gd name="T10" fmla="*/ 92 w 141"/>
                <a:gd name="T11" fmla="*/ 23 h 191"/>
                <a:gd name="T12" fmla="*/ 58 w 141"/>
                <a:gd name="T13" fmla="*/ 52 h 191"/>
                <a:gd name="T14" fmla="*/ 26 w 141"/>
                <a:gd name="T15" fmla="*/ 94 h 191"/>
                <a:gd name="T16" fmla="*/ 3 w 141"/>
                <a:gd name="T17" fmla="*/ 143 h 191"/>
                <a:gd name="T18" fmla="*/ 0 w 141"/>
                <a:gd name="T19"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 h="191">
                  <a:moveTo>
                    <a:pt x="0" y="191"/>
                  </a:moveTo>
                  <a:lnTo>
                    <a:pt x="59" y="139"/>
                  </a:lnTo>
                  <a:lnTo>
                    <a:pt x="98" y="92"/>
                  </a:lnTo>
                  <a:lnTo>
                    <a:pt x="118" y="49"/>
                  </a:lnTo>
                  <a:lnTo>
                    <a:pt x="141" y="0"/>
                  </a:lnTo>
                  <a:lnTo>
                    <a:pt x="92" y="23"/>
                  </a:lnTo>
                  <a:lnTo>
                    <a:pt x="58" y="52"/>
                  </a:lnTo>
                  <a:lnTo>
                    <a:pt x="26" y="94"/>
                  </a:lnTo>
                  <a:lnTo>
                    <a:pt x="3" y="143"/>
                  </a:lnTo>
                  <a:lnTo>
                    <a:pt x="0" y="19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48" name="Freeform 1036"/>
            <p:cNvSpPr>
              <a:spLocks/>
            </p:cNvSpPr>
            <p:nvPr/>
          </p:nvSpPr>
          <p:spPr bwMode="auto">
            <a:xfrm>
              <a:off x="3096" y="2563"/>
              <a:ext cx="89" cy="39"/>
            </a:xfrm>
            <a:custGeom>
              <a:avLst/>
              <a:gdLst>
                <a:gd name="T0" fmla="*/ 0 w 178"/>
                <a:gd name="T1" fmla="*/ 78 h 78"/>
                <a:gd name="T2" fmla="*/ 65 w 178"/>
                <a:gd name="T3" fmla="*/ 61 h 78"/>
                <a:gd name="T4" fmla="*/ 131 w 178"/>
                <a:gd name="T5" fmla="*/ 37 h 78"/>
                <a:gd name="T6" fmla="*/ 178 w 178"/>
                <a:gd name="T7" fmla="*/ 0 h 78"/>
                <a:gd name="T8" fmla="*/ 131 w 178"/>
                <a:gd name="T9" fmla="*/ 3 h 78"/>
                <a:gd name="T10" fmla="*/ 76 w 178"/>
                <a:gd name="T11" fmla="*/ 18 h 78"/>
                <a:gd name="T12" fmla="*/ 37 w 178"/>
                <a:gd name="T13" fmla="*/ 38 h 78"/>
                <a:gd name="T14" fmla="*/ 0 w 17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78">
                  <a:moveTo>
                    <a:pt x="0" y="78"/>
                  </a:moveTo>
                  <a:lnTo>
                    <a:pt x="65" y="61"/>
                  </a:lnTo>
                  <a:lnTo>
                    <a:pt x="131" y="37"/>
                  </a:lnTo>
                  <a:lnTo>
                    <a:pt x="178" y="0"/>
                  </a:lnTo>
                  <a:lnTo>
                    <a:pt x="131" y="3"/>
                  </a:lnTo>
                  <a:lnTo>
                    <a:pt x="76" y="18"/>
                  </a:lnTo>
                  <a:lnTo>
                    <a:pt x="37" y="38"/>
                  </a:lnTo>
                  <a:lnTo>
                    <a:pt x="0" y="78"/>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49" name="Freeform 1037"/>
            <p:cNvSpPr>
              <a:spLocks/>
            </p:cNvSpPr>
            <p:nvPr/>
          </p:nvSpPr>
          <p:spPr bwMode="auto">
            <a:xfrm>
              <a:off x="2639" y="2059"/>
              <a:ext cx="247" cy="122"/>
            </a:xfrm>
            <a:custGeom>
              <a:avLst/>
              <a:gdLst>
                <a:gd name="T0" fmla="*/ 0 w 494"/>
                <a:gd name="T1" fmla="*/ 0 h 246"/>
                <a:gd name="T2" fmla="*/ 494 w 494"/>
                <a:gd name="T3" fmla="*/ 0 h 246"/>
                <a:gd name="T4" fmla="*/ 494 w 494"/>
                <a:gd name="T5" fmla="*/ 246 h 246"/>
                <a:gd name="T6" fmla="*/ 141 w 494"/>
                <a:gd name="T7" fmla="*/ 246 h 246"/>
                <a:gd name="T8" fmla="*/ 141 w 494"/>
                <a:gd name="T9" fmla="*/ 119 h 246"/>
                <a:gd name="T10" fmla="*/ 135 w 494"/>
                <a:gd name="T11" fmla="*/ 98 h 246"/>
                <a:gd name="T12" fmla="*/ 123 w 494"/>
                <a:gd name="T13" fmla="*/ 87 h 246"/>
                <a:gd name="T14" fmla="*/ 101 w 494"/>
                <a:gd name="T15" fmla="*/ 81 h 246"/>
                <a:gd name="T16" fmla="*/ 0 w 494"/>
                <a:gd name="T17" fmla="*/ 81 h 246"/>
                <a:gd name="T18" fmla="*/ 0 w 494"/>
                <a:gd name="T19"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246">
                  <a:moveTo>
                    <a:pt x="0" y="0"/>
                  </a:moveTo>
                  <a:lnTo>
                    <a:pt x="494" y="0"/>
                  </a:lnTo>
                  <a:lnTo>
                    <a:pt x="494" y="246"/>
                  </a:lnTo>
                  <a:lnTo>
                    <a:pt x="141" y="246"/>
                  </a:lnTo>
                  <a:lnTo>
                    <a:pt x="141" y="119"/>
                  </a:lnTo>
                  <a:lnTo>
                    <a:pt x="135" y="98"/>
                  </a:lnTo>
                  <a:lnTo>
                    <a:pt x="123" y="87"/>
                  </a:lnTo>
                  <a:lnTo>
                    <a:pt x="101" y="81"/>
                  </a:lnTo>
                  <a:lnTo>
                    <a:pt x="0" y="81"/>
                  </a:lnTo>
                  <a:lnTo>
                    <a:pt x="0" y="0"/>
                  </a:lnTo>
                  <a:close/>
                </a:path>
              </a:pathLst>
            </a:custGeom>
            <a:solidFill>
              <a:srgbClr val="008000"/>
            </a:solidFill>
            <a:ln w="14288">
              <a:solidFill>
                <a:srgbClr val="3F5F00"/>
              </a:solidFill>
              <a:prstDash val="solid"/>
              <a:round/>
              <a:headEnd/>
              <a:tailEnd/>
            </a:ln>
          </p:spPr>
          <p:txBody>
            <a:bodyPr/>
            <a:lstStyle/>
            <a:p>
              <a:endParaRPr lang="en-US"/>
            </a:p>
          </p:txBody>
        </p:sp>
        <p:sp>
          <p:nvSpPr>
            <p:cNvPr id="321550" name="Freeform 1038"/>
            <p:cNvSpPr>
              <a:spLocks/>
            </p:cNvSpPr>
            <p:nvPr/>
          </p:nvSpPr>
          <p:spPr bwMode="auto">
            <a:xfrm>
              <a:off x="2898" y="2059"/>
              <a:ext cx="247" cy="122"/>
            </a:xfrm>
            <a:custGeom>
              <a:avLst/>
              <a:gdLst>
                <a:gd name="T0" fmla="*/ 494 w 494"/>
                <a:gd name="T1" fmla="*/ 0 h 246"/>
                <a:gd name="T2" fmla="*/ 0 w 494"/>
                <a:gd name="T3" fmla="*/ 0 h 246"/>
                <a:gd name="T4" fmla="*/ 0 w 494"/>
                <a:gd name="T5" fmla="*/ 246 h 246"/>
                <a:gd name="T6" fmla="*/ 353 w 494"/>
                <a:gd name="T7" fmla="*/ 246 h 246"/>
                <a:gd name="T8" fmla="*/ 353 w 494"/>
                <a:gd name="T9" fmla="*/ 119 h 246"/>
                <a:gd name="T10" fmla="*/ 359 w 494"/>
                <a:gd name="T11" fmla="*/ 98 h 246"/>
                <a:gd name="T12" fmla="*/ 371 w 494"/>
                <a:gd name="T13" fmla="*/ 87 h 246"/>
                <a:gd name="T14" fmla="*/ 393 w 494"/>
                <a:gd name="T15" fmla="*/ 81 h 246"/>
                <a:gd name="T16" fmla="*/ 494 w 494"/>
                <a:gd name="T17" fmla="*/ 81 h 246"/>
                <a:gd name="T18" fmla="*/ 494 w 494"/>
                <a:gd name="T19"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246">
                  <a:moveTo>
                    <a:pt x="494" y="0"/>
                  </a:moveTo>
                  <a:lnTo>
                    <a:pt x="0" y="0"/>
                  </a:lnTo>
                  <a:lnTo>
                    <a:pt x="0" y="246"/>
                  </a:lnTo>
                  <a:lnTo>
                    <a:pt x="353" y="246"/>
                  </a:lnTo>
                  <a:lnTo>
                    <a:pt x="353" y="119"/>
                  </a:lnTo>
                  <a:lnTo>
                    <a:pt x="359" y="98"/>
                  </a:lnTo>
                  <a:lnTo>
                    <a:pt x="371" y="87"/>
                  </a:lnTo>
                  <a:lnTo>
                    <a:pt x="393" y="81"/>
                  </a:lnTo>
                  <a:lnTo>
                    <a:pt x="494" y="81"/>
                  </a:lnTo>
                  <a:lnTo>
                    <a:pt x="494" y="0"/>
                  </a:lnTo>
                  <a:close/>
                </a:path>
              </a:pathLst>
            </a:custGeom>
            <a:solidFill>
              <a:srgbClr val="008000"/>
            </a:solidFill>
            <a:ln w="14288">
              <a:solidFill>
                <a:srgbClr val="3F5F00"/>
              </a:solidFill>
              <a:prstDash val="solid"/>
              <a:round/>
              <a:headEnd/>
              <a:tailEnd/>
            </a:ln>
          </p:spPr>
          <p:txBody>
            <a:bodyPr/>
            <a:lstStyle/>
            <a:p>
              <a:endParaRPr lang="en-US"/>
            </a:p>
          </p:txBody>
        </p:sp>
        <p:sp>
          <p:nvSpPr>
            <p:cNvPr id="321551" name="Oval 1039"/>
            <p:cNvSpPr>
              <a:spLocks noChangeArrowheads="1"/>
            </p:cNvSpPr>
            <p:nvPr/>
          </p:nvSpPr>
          <p:spPr bwMode="auto">
            <a:xfrm>
              <a:off x="2652" y="2059"/>
              <a:ext cx="488" cy="618"/>
            </a:xfrm>
            <a:prstGeom prst="ellipse">
              <a:avLst/>
            </a:prstGeom>
            <a:solidFill>
              <a:srgbClr val="3F5F00"/>
            </a:solidFill>
            <a:ln w="14288">
              <a:solidFill>
                <a:srgbClr val="DFFFBF"/>
              </a:solidFill>
              <a:round/>
              <a:headEnd/>
              <a:tailEnd/>
            </a:ln>
          </p:spPr>
          <p:txBody>
            <a:bodyPr/>
            <a:lstStyle/>
            <a:p>
              <a:endParaRPr lang="en-US"/>
            </a:p>
          </p:txBody>
        </p:sp>
        <p:sp>
          <p:nvSpPr>
            <p:cNvPr id="321552" name="Freeform 1040"/>
            <p:cNvSpPr>
              <a:spLocks/>
            </p:cNvSpPr>
            <p:nvPr/>
          </p:nvSpPr>
          <p:spPr bwMode="auto">
            <a:xfrm>
              <a:off x="2961" y="2396"/>
              <a:ext cx="155" cy="223"/>
            </a:xfrm>
            <a:custGeom>
              <a:avLst/>
              <a:gdLst>
                <a:gd name="T0" fmla="*/ 0 w 309"/>
                <a:gd name="T1" fmla="*/ 0 h 445"/>
                <a:gd name="T2" fmla="*/ 64 w 309"/>
                <a:gd name="T3" fmla="*/ 27 h 445"/>
                <a:gd name="T4" fmla="*/ 71 w 309"/>
                <a:gd name="T5" fmla="*/ 89 h 445"/>
                <a:gd name="T6" fmla="*/ 151 w 309"/>
                <a:gd name="T7" fmla="*/ 120 h 445"/>
                <a:gd name="T8" fmla="*/ 253 w 309"/>
                <a:gd name="T9" fmla="*/ 142 h 445"/>
                <a:gd name="T10" fmla="*/ 309 w 309"/>
                <a:gd name="T11" fmla="*/ 169 h 445"/>
                <a:gd name="T12" fmla="*/ 303 w 309"/>
                <a:gd name="T13" fmla="*/ 194 h 445"/>
                <a:gd name="T14" fmla="*/ 288 w 309"/>
                <a:gd name="T15" fmla="*/ 231 h 445"/>
                <a:gd name="T16" fmla="*/ 268 w 309"/>
                <a:gd name="T17" fmla="*/ 270 h 445"/>
                <a:gd name="T18" fmla="*/ 250 w 309"/>
                <a:gd name="T19" fmla="*/ 303 h 445"/>
                <a:gd name="T20" fmla="*/ 230 w 309"/>
                <a:gd name="T21" fmla="*/ 331 h 445"/>
                <a:gd name="T22" fmla="*/ 210 w 309"/>
                <a:gd name="T23" fmla="*/ 368 h 445"/>
                <a:gd name="T24" fmla="*/ 173 w 309"/>
                <a:gd name="T25" fmla="*/ 408 h 445"/>
                <a:gd name="T26" fmla="*/ 142 w 309"/>
                <a:gd name="T27" fmla="*/ 445 h 445"/>
                <a:gd name="T28" fmla="*/ 44 w 309"/>
                <a:gd name="T29" fmla="*/ 123 h 445"/>
                <a:gd name="T30" fmla="*/ 3 w 309"/>
                <a:gd name="T31" fmla="*/ 80 h 445"/>
                <a:gd name="T32" fmla="*/ 0 w 309"/>
                <a:gd name="T3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9" h="445">
                  <a:moveTo>
                    <a:pt x="0" y="0"/>
                  </a:moveTo>
                  <a:lnTo>
                    <a:pt x="64" y="27"/>
                  </a:lnTo>
                  <a:lnTo>
                    <a:pt x="71" y="89"/>
                  </a:lnTo>
                  <a:lnTo>
                    <a:pt x="151" y="120"/>
                  </a:lnTo>
                  <a:lnTo>
                    <a:pt x="253" y="142"/>
                  </a:lnTo>
                  <a:lnTo>
                    <a:pt x="309" y="169"/>
                  </a:lnTo>
                  <a:lnTo>
                    <a:pt x="303" y="194"/>
                  </a:lnTo>
                  <a:lnTo>
                    <a:pt x="288" y="231"/>
                  </a:lnTo>
                  <a:lnTo>
                    <a:pt x="268" y="270"/>
                  </a:lnTo>
                  <a:lnTo>
                    <a:pt x="250" y="303"/>
                  </a:lnTo>
                  <a:lnTo>
                    <a:pt x="230" y="331"/>
                  </a:lnTo>
                  <a:lnTo>
                    <a:pt x="210" y="368"/>
                  </a:lnTo>
                  <a:lnTo>
                    <a:pt x="173" y="408"/>
                  </a:lnTo>
                  <a:lnTo>
                    <a:pt x="142" y="445"/>
                  </a:lnTo>
                  <a:lnTo>
                    <a:pt x="44" y="123"/>
                  </a:lnTo>
                  <a:lnTo>
                    <a:pt x="3" y="8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3" name="Freeform 1041"/>
            <p:cNvSpPr>
              <a:spLocks/>
            </p:cNvSpPr>
            <p:nvPr/>
          </p:nvSpPr>
          <p:spPr bwMode="auto">
            <a:xfrm>
              <a:off x="2817" y="2368"/>
              <a:ext cx="217" cy="250"/>
            </a:xfrm>
            <a:custGeom>
              <a:avLst/>
              <a:gdLst>
                <a:gd name="T0" fmla="*/ 434 w 434"/>
                <a:gd name="T1" fmla="*/ 499 h 499"/>
                <a:gd name="T2" fmla="*/ 241 w 434"/>
                <a:gd name="T3" fmla="*/ 499 h 499"/>
                <a:gd name="T4" fmla="*/ 159 w 434"/>
                <a:gd name="T5" fmla="*/ 499 h 499"/>
                <a:gd name="T6" fmla="*/ 159 w 434"/>
                <a:gd name="T7" fmla="*/ 406 h 499"/>
                <a:gd name="T8" fmla="*/ 121 w 434"/>
                <a:gd name="T9" fmla="*/ 287 h 499"/>
                <a:gd name="T10" fmla="*/ 77 w 434"/>
                <a:gd name="T11" fmla="*/ 167 h 499"/>
                <a:gd name="T12" fmla="*/ 84 w 434"/>
                <a:gd name="T13" fmla="*/ 96 h 499"/>
                <a:gd name="T14" fmla="*/ 28 w 434"/>
                <a:gd name="T15" fmla="*/ 56 h 499"/>
                <a:gd name="T16" fmla="*/ 0 w 434"/>
                <a:gd name="T17" fmla="*/ 0 h 499"/>
                <a:gd name="T18" fmla="*/ 53 w 434"/>
                <a:gd name="T19" fmla="*/ 31 h 499"/>
                <a:gd name="T20" fmla="*/ 108 w 434"/>
                <a:gd name="T21" fmla="*/ 59 h 499"/>
                <a:gd name="T22" fmla="*/ 169 w 434"/>
                <a:gd name="T23" fmla="*/ 72 h 499"/>
                <a:gd name="T24" fmla="*/ 199 w 434"/>
                <a:gd name="T25" fmla="*/ 80 h 499"/>
                <a:gd name="T26" fmla="*/ 225 w 434"/>
                <a:gd name="T27" fmla="*/ 80 h 499"/>
                <a:gd name="T28" fmla="*/ 264 w 434"/>
                <a:gd name="T29" fmla="*/ 72 h 499"/>
                <a:gd name="T30" fmla="*/ 291 w 434"/>
                <a:gd name="T31" fmla="*/ 58 h 499"/>
                <a:gd name="T32" fmla="*/ 294 w 434"/>
                <a:gd name="T33" fmla="*/ 136 h 499"/>
                <a:gd name="T34" fmla="*/ 334 w 434"/>
                <a:gd name="T35" fmla="*/ 185 h 499"/>
                <a:gd name="T36" fmla="*/ 393 w 434"/>
                <a:gd name="T37" fmla="*/ 375 h 499"/>
                <a:gd name="T38" fmla="*/ 434 w 434"/>
                <a:gd name="T39"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4" h="499">
                  <a:moveTo>
                    <a:pt x="434" y="499"/>
                  </a:moveTo>
                  <a:lnTo>
                    <a:pt x="241" y="499"/>
                  </a:lnTo>
                  <a:lnTo>
                    <a:pt x="159" y="499"/>
                  </a:lnTo>
                  <a:lnTo>
                    <a:pt x="159" y="406"/>
                  </a:lnTo>
                  <a:lnTo>
                    <a:pt x="121" y="287"/>
                  </a:lnTo>
                  <a:lnTo>
                    <a:pt x="77" y="167"/>
                  </a:lnTo>
                  <a:lnTo>
                    <a:pt x="84" y="96"/>
                  </a:lnTo>
                  <a:lnTo>
                    <a:pt x="28" y="56"/>
                  </a:lnTo>
                  <a:lnTo>
                    <a:pt x="0" y="0"/>
                  </a:lnTo>
                  <a:lnTo>
                    <a:pt x="53" y="31"/>
                  </a:lnTo>
                  <a:lnTo>
                    <a:pt x="108" y="59"/>
                  </a:lnTo>
                  <a:lnTo>
                    <a:pt x="169" y="72"/>
                  </a:lnTo>
                  <a:lnTo>
                    <a:pt x="199" y="80"/>
                  </a:lnTo>
                  <a:lnTo>
                    <a:pt x="225" y="80"/>
                  </a:lnTo>
                  <a:lnTo>
                    <a:pt x="264" y="72"/>
                  </a:lnTo>
                  <a:lnTo>
                    <a:pt x="291" y="58"/>
                  </a:lnTo>
                  <a:lnTo>
                    <a:pt x="294" y="136"/>
                  </a:lnTo>
                  <a:lnTo>
                    <a:pt x="334" y="185"/>
                  </a:lnTo>
                  <a:lnTo>
                    <a:pt x="393" y="375"/>
                  </a:lnTo>
                  <a:lnTo>
                    <a:pt x="434" y="499"/>
                  </a:lnTo>
                  <a:close/>
                </a:path>
              </a:pathLst>
            </a:custGeom>
            <a:solidFill>
              <a:srgbClr val="D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4" name="Freeform 1042"/>
            <p:cNvSpPr>
              <a:spLocks/>
            </p:cNvSpPr>
            <p:nvPr/>
          </p:nvSpPr>
          <p:spPr bwMode="auto">
            <a:xfrm>
              <a:off x="2785" y="2100"/>
              <a:ext cx="229" cy="308"/>
            </a:xfrm>
            <a:custGeom>
              <a:avLst/>
              <a:gdLst>
                <a:gd name="T0" fmla="*/ 51 w 458"/>
                <a:gd name="T1" fmla="*/ 483 h 616"/>
                <a:gd name="T2" fmla="*/ 44 w 458"/>
                <a:gd name="T3" fmla="*/ 412 h 616"/>
                <a:gd name="T4" fmla="*/ 13 w 458"/>
                <a:gd name="T5" fmla="*/ 332 h 616"/>
                <a:gd name="T6" fmla="*/ 0 w 458"/>
                <a:gd name="T7" fmla="*/ 209 h 616"/>
                <a:gd name="T8" fmla="*/ 60 w 458"/>
                <a:gd name="T9" fmla="*/ 80 h 616"/>
                <a:gd name="T10" fmla="*/ 136 w 458"/>
                <a:gd name="T11" fmla="*/ 27 h 616"/>
                <a:gd name="T12" fmla="*/ 233 w 458"/>
                <a:gd name="T13" fmla="*/ 3 h 616"/>
                <a:gd name="T14" fmla="*/ 319 w 458"/>
                <a:gd name="T15" fmla="*/ 0 h 616"/>
                <a:gd name="T16" fmla="*/ 387 w 458"/>
                <a:gd name="T17" fmla="*/ 40 h 616"/>
                <a:gd name="T18" fmla="*/ 442 w 458"/>
                <a:gd name="T19" fmla="*/ 138 h 616"/>
                <a:gd name="T20" fmla="*/ 458 w 458"/>
                <a:gd name="T21" fmla="*/ 221 h 616"/>
                <a:gd name="T22" fmla="*/ 455 w 458"/>
                <a:gd name="T23" fmla="*/ 330 h 616"/>
                <a:gd name="T24" fmla="*/ 446 w 458"/>
                <a:gd name="T25" fmla="*/ 412 h 616"/>
                <a:gd name="T26" fmla="*/ 439 w 458"/>
                <a:gd name="T27" fmla="*/ 450 h 616"/>
                <a:gd name="T28" fmla="*/ 428 w 458"/>
                <a:gd name="T29" fmla="*/ 481 h 616"/>
                <a:gd name="T30" fmla="*/ 406 w 458"/>
                <a:gd name="T31" fmla="*/ 514 h 616"/>
                <a:gd name="T32" fmla="*/ 381 w 458"/>
                <a:gd name="T33" fmla="*/ 530 h 616"/>
                <a:gd name="T34" fmla="*/ 353 w 458"/>
                <a:gd name="T35" fmla="*/ 539 h 616"/>
                <a:gd name="T36" fmla="*/ 355 w 458"/>
                <a:gd name="T37" fmla="*/ 595 h 616"/>
                <a:gd name="T38" fmla="*/ 331 w 458"/>
                <a:gd name="T39" fmla="*/ 608 h 616"/>
                <a:gd name="T40" fmla="*/ 297 w 458"/>
                <a:gd name="T41" fmla="*/ 616 h 616"/>
                <a:gd name="T42" fmla="*/ 235 w 458"/>
                <a:gd name="T43" fmla="*/ 614 h 616"/>
                <a:gd name="T44" fmla="*/ 186 w 458"/>
                <a:gd name="T45" fmla="*/ 595 h 616"/>
                <a:gd name="T46" fmla="*/ 112 w 458"/>
                <a:gd name="T47" fmla="*/ 564 h 616"/>
                <a:gd name="T48" fmla="*/ 65 w 458"/>
                <a:gd name="T49" fmla="*/ 536 h 616"/>
                <a:gd name="T50" fmla="*/ 51 w 458"/>
                <a:gd name="T51" fmla="*/ 483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 h="616">
                  <a:moveTo>
                    <a:pt x="51" y="483"/>
                  </a:moveTo>
                  <a:lnTo>
                    <a:pt x="44" y="412"/>
                  </a:lnTo>
                  <a:lnTo>
                    <a:pt x="13" y="332"/>
                  </a:lnTo>
                  <a:lnTo>
                    <a:pt x="0" y="209"/>
                  </a:lnTo>
                  <a:lnTo>
                    <a:pt x="60" y="80"/>
                  </a:lnTo>
                  <a:lnTo>
                    <a:pt x="136" y="27"/>
                  </a:lnTo>
                  <a:lnTo>
                    <a:pt x="233" y="3"/>
                  </a:lnTo>
                  <a:lnTo>
                    <a:pt x="319" y="0"/>
                  </a:lnTo>
                  <a:lnTo>
                    <a:pt x="387" y="40"/>
                  </a:lnTo>
                  <a:lnTo>
                    <a:pt x="442" y="138"/>
                  </a:lnTo>
                  <a:lnTo>
                    <a:pt x="458" y="221"/>
                  </a:lnTo>
                  <a:lnTo>
                    <a:pt x="455" y="330"/>
                  </a:lnTo>
                  <a:lnTo>
                    <a:pt x="446" y="412"/>
                  </a:lnTo>
                  <a:lnTo>
                    <a:pt x="439" y="450"/>
                  </a:lnTo>
                  <a:lnTo>
                    <a:pt x="428" y="481"/>
                  </a:lnTo>
                  <a:lnTo>
                    <a:pt x="406" y="514"/>
                  </a:lnTo>
                  <a:lnTo>
                    <a:pt x="381" y="530"/>
                  </a:lnTo>
                  <a:lnTo>
                    <a:pt x="353" y="539"/>
                  </a:lnTo>
                  <a:lnTo>
                    <a:pt x="355" y="595"/>
                  </a:lnTo>
                  <a:lnTo>
                    <a:pt x="331" y="608"/>
                  </a:lnTo>
                  <a:lnTo>
                    <a:pt x="297" y="616"/>
                  </a:lnTo>
                  <a:lnTo>
                    <a:pt x="235" y="614"/>
                  </a:lnTo>
                  <a:lnTo>
                    <a:pt x="186" y="595"/>
                  </a:lnTo>
                  <a:lnTo>
                    <a:pt x="112" y="564"/>
                  </a:lnTo>
                  <a:lnTo>
                    <a:pt x="65" y="536"/>
                  </a:lnTo>
                  <a:lnTo>
                    <a:pt x="51" y="483"/>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5" name="Freeform 1043"/>
            <p:cNvSpPr>
              <a:spLocks/>
            </p:cNvSpPr>
            <p:nvPr/>
          </p:nvSpPr>
          <p:spPr bwMode="auto">
            <a:xfrm>
              <a:off x="2785" y="2227"/>
              <a:ext cx="170" cy="212"/>
            </a:xfrm>
            <a:custGeom>
              <a:avLst/>
              <a:gdLst>
                <a:gd name="T0" fmla="*/ 102 w 340"/>
                <a:gd name="T1" fmla="*/ 0 h 426"/>
                <a:gd name="T2" fmla="*/ 127 w 340"/>
                <a:gd name="T3" fmla="*/ 84 h 426"/>
                <a:gd name="T4" fmla="*/ 140 w 340"/>
                <a:gd name="T5" fmla="*/ 142 h 426"/>
                <a:gd name="T6" fmla="*/ 158 w 340"/>
                <a:gd name="T7" fmla="*/ 195 h 426"/>
                <a:gd name="T8" fmla="*/ 186 w 340"/>
                <a:gd name="T9" fmla="*/ 244 h 426"/>
                <a:gd name="T10" fmla="*/ 196 w 340"/>
                <a:gd name="T11" fmla="*/ 256 h 426"/>
                <a:gd name="T12" fmla="*/ 217 w 340"/>
                <a:gd name="T13" fmla="*/ 272 h 426"/>
                <a:gd name="T14" fmla="*/ 236 w 340"/>
                <a:gd name="T15" fmla="*/ 283 h 426"/>
                <a:gd name="T16" fmla="*/ 264 w 340"/>
                <a:gd name="T17" fmla="*/ 291 h 426"/>
                <a:gd name="T18" fmla="*/ 283 w 340"/>
                <a:gd name="T19" fmla="*/ 295 h 426"/>
                <a:gd name="T20" fmla="*/ 299 w 340"/>
                <a:gd name="T21" fmla="*/ 299 h 426"/>
                <a:gd name="T22" fmla="*/ 319 w 340"/>
                <a:gd name="T23" fmla="*/ 299 h 426"/>
                <a:gd name="T24" fmla="*/ 340 w 340"/>
                <a:gd name="T25" fmla="*/ 294 h 426"/>
                <a:gd name="T26" fmla="*/ 319 w 340"/>
                <a:gd name="T27" fmla="*/ 318 h 426"/>
                <a:gd name="T28" fmla="*/ 279 w 340"/>
                <a:gd name="T29" fmla="*/ 343 h 426"/>
                <a:gd name="T30" fmla="*/ 251 w 340"/>
                <a:gd name="T31" fmla="*/ 371 h 426"/>
                <a:gd name="T32" fmla="*/ 233 w 340"/>
                <a:gd name="T33" fmla="*/ 398 h 426"/>
                <a:gd name="T34" fmla="*/ 213 w 340"/>
                <a:gd name="T35" fmla="*/ 416 h 426"/>
                <a:gd name="T36" fmla="*/ 171 w 340"/>
                <a:gd name="T37" fmla="*/ 423 h 426"/>
                <a:gd name="T38" fmla="*/ 112 w 340"/>
                <a:gd name="T39" fmla="*/ 426 h 426"/>
                <a:gd name="T40" fmla="*/ 25 w 340"/>
                <a:gd name="T41" fmla="*/ 362 h 426"/>
                <a:gd name="T42" fmla="*/ 0 w 340"/>
                <a:gd name="T43" fmla="*/ 312 h 426"/>
                <a:gd name="T44" fmla="*/ 34 w 340"/>
                <a:gd name="T45" fmla="*/ 204 h 426"/>
                <a:gd name="T46" fmla="*/ 53 w 340"/>
                <a:gd name="T47" fmla="*/ 96 h 426"/>
                <a:gd name="T48" fmla="*/ 102 w 340"/>
                <a:gd name="T4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0" h="426">
                  <a:moveTo>
                    <a:pt x="102" y="0"/>
                  </a:moveTo>
                  <a:lnTo>
                    <a:pt x="127" y="84"/>
                  </a:lnTo>
                  <a:lnTo>
                    <a:pt x="140" y="142"/>
                  </a:lnTo>
                  <a:lnTo>
                    <a:pt x="158" y="195"/>
                  </a:lnTo>
                  <a:lnTo>
                    <a:pt x="186" y="244"/>
                  </a:lnTo>
                  <a:lnTo>
                    <a:pt x="196" y="256"/>
                  </a:lnTo>
                  <a:lnTo>
                    <a:pt x="217" y="272"/>
                  </a:lnTo>
                  <a:lnTo>
                    <a:pt x="236" y="283"/>
                  </a:lnTo>
                  <a:lnTo>
                    <a:pt x="264" y="291"/>
                  </a:lnTo>
                  <a:lnTo>
                    <a:pt x="283" y="295"/>
                  </a:lnTo>
                  <a:lnTo>
                    <a:pt x="299" y="299"/>
                  </a:lnTo>
                  <a:lnTo>
                    <a:pt x="319" y="299"/>
                  </a:lnTo>
                  <a:lnTo>
                    <a:pt x="340" y="294"/>
                  </a:lnTo>
                  <a:lnTo>
                    <a:pt x="319" y="318"/>
                  </a:lnTo>
                  <a:lnTo>
                    <a:pt x="279" y="343"/>
                  </a:lnTo>
                  <a:lnTo>
                    <a:pt x="251" y="371"/>
                  </a:lnTo>
                  <a:lnTo>
                    <a:pt x="233" y="398"/>
                  </a:lnTo>
                  <a:lnTo>
                    <a:pt x="213" y="416"/>
                  </a:lnTo>
                  <a:lnTo>
                    <a:pt x="171" y="423"/>
                  </a:lnTo>
                  <a:lnTo>
                    <a:pt x="112" y="426"/>
                  </a:lnTo>
                  <a:lnTo>
                    <a:pt x="25" y="362"/>
                  </a:lnTo>
                  <a:lnTo>
                    <a:pt x="0" y="312"/>
                  </a:lnTo>
                  <a:lnTo>
                    <a:pt x="34" y="204"/>
                  </a:lnTo>
                  <a:lnTo>
                    <a:pt x="53" y="96"/>
                  </a:lnTo>
                  <a:lnTo>
                    <a:pt x="102" y="0"/>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6" name="Freeform 1044"/>
            <p:cNvSpPr>
              <a:spLocks/>
            </p:cNvSpPr>
            <p:nvPr/>
          </p:nvSpPr>
          <p:spPr bwMode="auto">
            <a:xfrm>
              <a:off x="2925" y="2303"/>
              <a:ext cx="57" cy="12"/>
            </a:xfrm>
            <a:custGeom>
              <a:avLst/>
              <a:gdLst>
                <a:gd name="T0" fmla="*/ 0 w 112"/>
                <a:gd name="T1" fmla="*/ 8 h 24"/>
                <a:gd name="T2" fmla="*/ 10 w 112"/>
                <a:gd name="T3" fmla="*/ 4 h 24"/>
                <a:gd name="T4" fmla="*/ 27 w 112"/>
                <a:gd name="T5" fmla="*/ 2 h 24"/>
                <a:gd name="T6" fmla="*/ 44 w 112"/>
                <a:gd name="T7" fmla="*/ 4 h 24"/>
                <a:gd name="T8" fmla="*/ 58 w 112"/>
                <a:gd name="T9" fmla="*/ 4 h 24"/>
                <a:gd name="T10" fmla="*/ 77 w 112"/>
                <a:gd name="T11" fmla="*/ 0 h 24"/>
                <a:gd name="T12" fmla="*/ 89 w 112"/>
                <a:gd name="T13" fmla="*/ 2 h 24"/>
                <a:gd name="T14" fmla="*/ 102 w 112"/>
                <a:gd name="T15" fmla="*/ 2 h 24"/>
                <a:gd name="T16" fmla="*/ 112 w 112"/>
                <a:gd name="T17" fmla="*/ 8 h 24"/>
                <a:gd name="T18" fmla="*/ 95 w 112"/>
                <a:gd name="T19" fmla="*/ 18 h 24"/>
                <a:gd name="T20" fmla="*/ 65 w 112"/>
                <a:gd name="T21" fmla="*/ 24 h 24"/>
                <a:gd name="T22" fmla="*/ 31 w 112"/>
                <a:gd name="T23" fmla="*/ 24 h 24"/>
                <a:gd name="T24" fmla="*/ 13 w 112"/>
                <a:gd name="T25" fmla="*/ 18 h 24"/>
                <a:gd name="T26" fmla="*/ 0 w 112"/>
                <a:gd name="T2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24">
                  <a:moveTo>
                    <a:pt x="0" y="8"/>
                  </a:moveTo>
                  <a:lnTo>
                    <a:pt x="10" y="4"/>
                  </a:lnTo>
                  <a:lnTo>
                    <a:pt x="27" y="2"/>
                  </a:lnTo>
                  <a:lnTo>
                    <a:pt x="44" y="4"/>
                  </a:lnTo>
                  <a:lnTo>
                    <a:pt x="58" y="4"/>
                  </a:lnTo>
                  <a:lnTo>
                    <a:pt x="77" y="0"/>
                  </a:lnTo>
                  <a:lnTo>
                    <a:pt x="89" y="2"/>
                  </a:lnTo>
                  <a:lnTo>
                    <a:pt x="102" y="2"/>
                  </a:lnTo>
                  <a:lnTo>
                    <a:pt x="112" y="8"/>
                  </a:lnTo>
                  <a:lnTo>
                    <a:pt x="95" y="18"/>
                  </a:lnTo>
                  <a:lnTo>
                    <a:pt x="65" y="24"/>
                  </a:lnTo>
                  <a:lnTo>
                    <a:pt x="31" y="24"/>
                  </a:lnTo>
                  <a:lnTo>
                    <a:pt x="13" y="18"/>
                  </a:lnTo>
                  <a:lnTo>
                    <a:pt x="0" y="8"/>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7" name="Freeform 1045"/>
            <p:cNvSpPr>
              <a:spLocks/>
            </p:cNvSpPr>
            <p:nvPr/>
          </p:nvSpPr>
          <p:spPr bwMode="auto">
            <a:xfrm>
              <a:off x="2927" y="2273"/>
              <a:ext cx="46" cy="13"/>
            </a:xfrm>
            <a:custGeom>
              <a:avLst/>
              <a:gdLst>
                <a:gd name="T0" fmla="*/ 21 w 93"/>
                <a:gd name="T1" fmla="*/ 5 h 25"/>
                <a:gd name="T2" fmla="*/ 6 w 93"/>
                <a:gd name="T3" fmla="*/ 0 h 25"/>
                <a:gd name="T4" fmla="*/ 3 w 93"/>
                <a:gd name="T5" fmla="*/ 0 h 25"/>
                <a:gd name="T6" fmla="*/ 0 w 93"/>
                <a:gd name="T7" fmla="*/ 6 h 25"/>
                <a:gd name="T8" fmla="*/ 0 w 93"/>
                <a:gd name="T9" fmla="*/ 11 h 25"/>
                <a:gd name="T10" fmla="*/ 8 w 93"/>
                <a:gd name="T11" fmla="*/ 16 h 25"/>
                <a:gd name="T12" fmla="*/ 21 w 93"/>
                <a:gd name="T13" fmla="*/ 17 h 25"/>
                <a:gd name="T14" fmla="*/ 35 w 93"/>
                <a:gd name="T15" fmla="*/ 18 h 25"/>
                <a:gd name="T16" fmla="*/ 46 w 93"/>
                <a:gd name="T17" fmla="*/ 23 h 25"/>
                <a:gd name="T18" fmla="*/ 60 w 93"/>
                <a:gd name="T19" fmla="*/ 25 h 25"/>
                <a:gd name="T20" fmla="*/ 72 w 93"/>
                <a:gd name="T21" fmla="*/ 25 h 25"/>
                <a:gd name="T22" fmla="*/ 83 w 93"/>
                <a:gd name="T23" fmla="*/ 22 h 25"/>
                <a:gd name="T24" fmla="*/ 89 w 93"/>
                <a:gd name="T25" fmla="*/ 15 h 25"/>
                <a:gd name="T26" fmla="*/ 93 w 93"/>
                <a:gd name="T27" fmla="*/ 6 h 25"/>
                <a:gd name="T28" fmla="*/ 83 w 93"/>
                <a:gd name="T29" fmla="*/ 8 h 25"/>
                <a:gd name="T30" fmla="*/ 76 w 93"/>
                <a:gd name="T31" fmla="*/ 13 h 25"/>
                <a:gd name="T32" fmla="*/ 71 w 93"/>
                <a:gd name="T33" fmla="*/ 11 h 25"/>
                <a:gd name="T34" fmla="*/ 61 w 93"/>
                <a:gd name="T35" fmla="*/ 8 h 25"/>
                <a:gd name="T36" fmla="*/ 52 w 93"/>
                <a:gd name="T37" fmla="*/ 5 h 25"/>
                <a:gd name="T38" fmla="*/ 45 w 93"/>
                <a:gd name="T39" fmla="*/ 2 h 25"/>
                <a:gd name="T40" fmla="*/ 32 w 93"/>
                <a:gd name="T41" fmla="*/ 6 h 25"/>
                <a:gd name="T42" fmla="*/ 21 w 93"/>
                <a:gd name="T43"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25">
                  <a:moveTo>
                    <a:pt x="21" y="5"/>
                  </a:moveTo>
                  <a:lnTo>
                    <a:pt x="6" y="0"/>
                  </a:lnTo>
                  <a:lnTo>
                    <a:pt x="3" y="0"/>
                  </a:lnTo>
                  <a:lnTo>
                    <a:pt x="0" y="6"/>
                  </a:lnTo>
                  <a:lnTo>
                    <a:pt x="0" y="11"/>
                  </a:lnTo>
                  <a:lnTo>
                    <a:pt x="8" y="16"/>
                  </a:lnTo>
                  <a:lnTo>
                    <a:pt x="21" y="17"/>
                  </a:lnTo>
                  <a:lnTo>
                    <a:pt x="35" y="18"/>
                  </a:lnTo>
                  <a:lnTo>
                    <a:pt x="46" y="23"/>
                  </a:lnTo>
                  <a:lnTo>
                    <a:pt x="60" y="25"/>
                  </a:lnTo>
                  <a:lnTo>
                    <a:pt x="72" y="25"/>
                  </a:lnTo>
                  <a:lnTo>
                    <a:pt x="83" y="22"/>
                  </a:lnTo>
                  <a:lnTo>
                    <a:pt x="89" y="15"/>
                  </a:lnTo>
                  <a:lnTo>
                    <a:pt x="93" y="6"/>
                  </a:lnTo>
                  <a:lnTo>
                    <a:pt x="83" y="8"/>
                  </a:lnTo>
                  <a:lnTo>
                    <a:pt x="76" y="13"/>
                  </a:lnTo>
                  <a:lnTo>
                    <a:pt x="71" y="11"/>
                  </a:lnTo>
                  <a:lnTo>
                    <a:pt x="61" y="8"/>
                  </a:lnTo>
                  <a:lnTo>
                    <a:pt x="52" y="5"/>
                  </a:lnTo>
                  <a:lnTo>
                    <a:pt x="45" y="2"/>
                  </a:lnTo>
                  <a:lnTo>
                    <a:pt x="32" y="6"/>
                  </a:lnTo>
                  <a:lnTo>
                    <a:pt x="21" y="5"/>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8" name="Freeform 1046"/>
            <p:cNvSpPr>
              <a:spLocks/>
            </p:cNvSpPr>
            <p:nvPr/>
          </p:nvSpPr>
          <p:spPr bwMode="auto">
            <a:xfrm>
              <a:off x="2879" y="2193"/>
              <a:ext cx="75" cy="76"/>
            </a:xfrm>
            <a:custGeom>
              <a:avLst/>
              <a:gdLst>
                <a:gd name="T0" fmla="*/ 0 w 151"/>
                <a:gd name="T1" fmla="*/ 27 h 152"/>
                <a:gd name="T2" fmla="*/ 18 w 151"/>
                <a:gd name="T3" fmla="*/ 12 h 152"/>
                <a:gd name="T4" fmla="*/ 41 w 151"/>
                <a:gd name="T5" fmla="*/ 4 h 152"/>
                <a:gd name="T6" fmla="*/ 66 w 151"/>
                <a:gd name="T7" fmla="*/ 0 h 152"/>
                <a:gd name="T8" fmla="*/ 95 w 151"/>
                <a:gd name="T9" fmla="*/ 2 h 152"/>
                <a:gd name="T10" fmla="*/ 115 w 151"/>
                <a:gd name="T11" fmla="*/ 12 h 152"/>
                <a:gd name="T12" fmla="*/ 131 w 151"/>
                <a:gd name="T13" fmla="*/ 32 h 152"/>
                <a:gd name="T14" fmla="*/ 139 w 151"/>
                <a:gd name="T15" fmla="*/ 73 h 152"/>
                <a:gd name="T16" fmla="*/ 147 w 151"/>
                <a:gd name="T17" fmla="*/ 112 h 152"/>
                <a:gd name="T18" fmla="*/ 151 w 151"/>
                <a:gd name="T19" fmla="*/ 152 h 152"/>
                <a:gd name="T20" fmla="*/ 136 w 151"/>
                <a:gd name="T21" fmla="*/ 144 h 152"/>
                <a:gd name="T22" fmla="*/ 121 w 151"/>
                <a:gd name="T23" fmla="*/ 138 h 152"/>
                <a:gd name="T24" fmla="*/ 102 w 151"/>
                <a:gd name="T25" fmla="*/ 145 h 152"/>
                <a:gd name="T26" fmla="*/ 112 w 151"/>
                <a:gd name="T27" fmla="*/ 103 h 152"/>
                <a:gd name="T28" fmla="*/ 120 w 151"/>
                <a:gd name="T29" fmla="*/ 63 h 152"/>
                <a:gd name="T30" fmla="*/ 118 w 151"/>
                <a:gd name="T31" fmla="*/ 41 h 152"/>
                <a:gd name="T32" fmla="*/ 101 w 151"/>
                <a:gd name="T33" fmla="*/ 22 h 152"/>
                <a:gd name="T34" fmla="*/ 56 w 151"/>
                <a:gd name="T35" fmla="*/ 17 h 152"/>
                <a:gd name="T36" fmla="*/ 0 w 151"/>
                <a:gd name="T37"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1" h="152">
                  <a:moveTo>
                    <a:pt x="0" y="27"/>
                  </a:moveTo>
                  <a:lnTo>
                    <a:pt x="18" y="12"/>
                  </a:lnTo>
                  <a:lnTo>
                    <a:pt x="41" y="4"/>
                  </a:lnTo>
                  <a:lnTo>
                    <a:pt x="66" y="0"/>
                  </a:lnTo>
                  <a:lnTo>
                    <a:pt x="95" y="2"/>
                  </a:lnTo>
                  <a:lnTo>
                    <a:pt x="115" y="12"/>
                  </a:lnTo>
                  <a:lnTo>
                    <a:pt x="131" y="32"/>
                  </a:lnTo>
                  <a:lnTo>
                    <a:pt x="139" y="73"/>
                  </a:lnTo>
                  <a:lnTo>
                    <a:pt x="147" y="112"/>
                  </a:lnTo>
                  <a:lnTo>
                    <a:pt x="151" y="152"/>
                  </a:lnTo>
                  <a:lnTo>
                    <a:pt x="136" y="144"/>
                  </a:lnTo>
                  <a:lnTo>
                    <a:pt x="121" y="138"/>
                  </a:lnTo>
                  <a:lnTo>
                    <a:pt x="102" y="145"/>
                  </a:lnTo>
                  <a:lnTo>
                    <a:pt x="112" y="103"/>
                  </a:lnTo>
                  <a:lnTo>
                    <a:pt x="120" y="63"/>
                  </a:lnTo>
                  <a:lnTo>
                    <a:pt x="118" y="41"/>
                  </a:lnTo>
                  <a:lnTo>
                    <a:pt x="101" y="22"/>
                  </a:lnTo>
                  <a:lnTo>
                    <a:pt x="56" y="17"/>
                  </a:lnTo>
                  <a:lnTo>
                    <a:pt x="0" y="27"/>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59" name="Freeform 1047"/>
            <p:cNvSpPr>
              <a:spLocks/>
            </p:cNvSpPr>
            <p:nvPr/>
          </p:nvSpPr>
          <p:spPr bwMode="auto">
            <a:xfrm>
              <a:off x="2952" y="2196"/>
              <a:ext cx="59" cy="14"/>
            </a:xfrm>
            <a:custGeom>
              <a:avLst/>
              <a:gdLst>
                <a:gd name="T0" fmla="*/ 0 w 119"/>
                <a:gd name="T1" fmla="*/ 29 h 29"/>
                <a:gd name="T2" fmla="*/ 24 w 119"/>
                <a:gd name="T3" fmla="*/ 8 h 29"/>
                <a:gd name="T4" fmla="*/ 46 w 119"/>
                <a:gd name="T5" fmla="*/ 0 h 29"/>
                <a:gd name="T6" fmla="*/ 76 w 119"/>
                <a:gd name="T7" fmla="*/ 2 h 29"/>
                <a:gd name="T8" fmla="*/ 105 w 119"/>
                <a:gd name="T9" fmla="*/ 13 h 29"/>
                <a:gd name="T10" fmla="*/ 119 w 119"/>
                <a:gd name="T11" fmla="*/ 27 h 29"/>
                <a:gd name="T12" fmla="*/ 115 w 119"/>
                <a:gd name="T13" fmla="*/ 29 h 29"/>
                <a:gd name="T14" fmla="*/ 90 w 119"/>
                <a:gd name="T15" fmla="*/ 20 h 29"/>
                <a:gd name="T16" fmla="*/ 58 w 119"/>
                <a:gd name="T17" fmla="*/ 13 h 29"/>
                <a:gd name="T18" fmla="*/ 23 w 119"/>
                <a:gd name="T19" fmla="*/ 25 h 29"/>
                <a:gd name="T20" fmla="*/ 0 w 119"/>
                <a:gd name="T2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29">
                  <a:moveTo>
                    <a:pt x="0" y="29"/>
                  </a:moveTo>
                  <a:lnTo>
                    <a:pt x="24" y="8"/>
                  </a:lnTo>
                  <a:lnTo>
                    <a:pt x="46" y="0"/>
                  </a:lnTo>
                  <a:lnTo>
                    <a:pt x="76" y="2"/>
                  </a:lnTo>
                  <a:lnTo>
                    <a:pt x="105" y="13"/>
                  </a:lnTo>
                  <a:lnTo>
                    <a:pt x="119" y="27"/>
                  </a:lnTo>
                  <a:lnTo>
                    <a:pt x="115" y="29"/>
                  </a:lnTo>
                  <a:lnTo>
                    <a:pt x="90" y="20"/>
                  </a:lnTo>
                  <a:lnTo>
                    <a:pt x="58" y="13"/>
                  </a:lnTo>
                  <a:lnTo>
                    <a:pt x="23" y="25"/>
                  </a:lnTo>
                  <a:lnTo>
                    <a:pt x="0" y="29"/>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60" name="Freeform 1048"/>
            <p:cNvSpPr>
              <a:spLocks/>
            </p:cNvSpPr>
            <p:nvPr/>
          </p:nvSpPr>
          <p:spPr bwMode="auto">
            <a:xfrm>
              <a:off x="2895" y="2212"/>
              <a:ext cx="35" cy="11"/>
            </a:xfrm>
            <a:custGeom>
              <a:avLst/>
              <a:gdLst>
                <a:gd name="T0" fmla="*/ 0 w 70"/>
                <a:gd name="T1" fmla="*/ 10 h 22"/>
                <a:gd name="T2" fmla="*/ 12 w 70"/>
                <a:gd name="T3" fmla="*/ 5 h 22"/>
                <a:gd name="T4" fmla="*/ 30 w 70"/>
                <a:gd name="T5" fmla="*/ 1 h 22"/>
                <a:gd name="T6" fmla="*/ 43 w 70"/>
                <a:gd name="T7" fmla="*/ 0 h 22"/>
                <a:gd name="T8" fmla="*/ 60 w 70"/>
                <a:gd name="T9" fmla="*/ 6 h 22"/>
                <a:gd name="T10" fmla="*/ 70 w 70"/>
                <a:gd name="T11" fmla="*/ 13 h 22"/>
                <a:gd name="T12" fmla="*/ 54 w 70"/>
                <a:gd name="T13" fmla="*/ 21 h 22"/>
                <a:gd name="T14" fmla="*/ 35 w 70"/>
                <a:gd name="T15" fmla="*/ 22 h 22"/>
                <a:gd name="T16" fmla="*/ 14 w 70"/>
                <a:gd name="T17" fmla="*/ 20 h 22"/>
                <a:gd name="T18" fmla="*/ 0 w 70"/>
                <a:gd name="T19"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0" y="10"/>
                  </a:moveTo>
                  <a:lnTo>
                    <a:pt x="12" y="5"/>
                  </a:lnTo>
                  <a:lnTo>
                    <a:pt x="30" y="1"/>
                  </a:lnTo>
                  <a:lnTo>
                    <a:pt x="43" y="0"/>
                  </a:lnTo>
                  <a:lnTo>
                    <a:pt x="60" y="6"/>
                  </a:lnTo>
                  <a:lnTo>
                    <a:pt x="70" y="13"/>
                  </a:lnTo>
                  <a:lnTo>
                    <a:pt x="54" y="21"/>
                  </a:lnTo>
                  <a:lnTo>
                    <a:pt x="35" y="22"/>
                  </a:lnTo>
                  <a:lnTo>
                    <a:pt x="14" y="20"/>
                  </a:lnTo>
                  <a:lnTo>
                    <a:pt x="0" y="10"/>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61" name="Freeform 1049"/>
            <p:cNvSpPr>
              <a:spLocks/>
            </p:cNvSpPr>
            <p:nvPr/>
          </p:nvSpPr>
          <p:spPr bwMode="auto">
            <a:xfrm>
              <a:off x="2963" y="2211"/>
              <a:ext cx="35" cy="11"/>
            </a:xfrm>
            <a:custGeom>
              <a:avLst/>
              <a:gdLst>
                <a:gd name="T0" fmla="*/ 70 w 70"/>
                <a:gd name="T1" fmla="*/ 11 h 22"/>
                <a:gd name="T2" fmla="*/ 60 w 70"/>
                <a:gd name="T3" fmla="*/ 6 h 22"/>
                <a:gd name="T4" fmla="*/ 41 w 70"/>
                <a:gd name="T5" fmla="*/ 0 h 22"/>
                <a:gd name="T6" fmla="*/ 28 w 70"/>
                <a:gd name="T7" fmla="*/ 0 h 22"/>
                <a:gd name="T8" fmla="*/ 11 w 70"/>
                <a:gd name="T9" fmla="*/ 8 h 22"/>
                <a:gd name="T10" fmla="*/ 0 w 70"/>
                <a:gd name="T11" fmla="*/ 14 h 22"/>
                <a:gd name="T12" fmla="*/ 18 w 70"/>
                <a:gd name="T13" fmla="*/ 21 h 22"/>
                <a:gd name="T14" fmla="*/ 36 w 70"/>
                <a:gd name="T15" fmla="*/ 22 h 22"/>
                <a:gd name="T16" fmla="*/ 55 w 70"/>
                <a:gd name="T17" fmla="*/ 20 h 22"/>
                <a:gd name="T18" fmla="*/ 70 w 70"/>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70" y="11"/>
                  </a:moveTo>
                  <a:lnTo>
                    <a:pt x="60" y="6"/>
                  </a:lnTo>
                  <a:lnTo>
                    <a:pt x="41" y="0"/>
                  </a:lnTo>
                  <a:lnTo>
                    <a:pt x="28" y="0"/>
                  </a:lnTo>
                  <a:lnTo>
                    <a:pt x="11" y="8"/>
                  </a:lnTo>
                  <a:lnTo>
                    <a:pt x="0" y="14"/>
                  </a:lnTo>
                  <a:lnTo>
                    <a:pt x="18" y="21"/>
                  </a:lnTo>
                  <a:lnTo>
                    <a:pt x="36" y="22"/>
                  </a:lnTo>
                  <a:lnTo>
                    <a:pt x="55" y="20"/>
                  </a:lnTo>
                  <a:lnTo>
                    <a:pt x="70" y="11"/>
                  </a:lnTo>
                  <a:close/>
                </a:path>
              </a:pathLst>
            </a:cu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62" name="Freeform 1050"/>
            <p:cNvSpPr>
              <a:spLocks/>
            </p:cNvSpPr>
            <p:nvPr/>
          </p:nvSpPr>
          <p:spPr bwMode="auto">
            <a:xfrm>
              <a:off x="2712" y="2080"/>
              <a:ext cx="348" cy="253"/>
            </a:xfrm>
            <a:custGeom>
              <a:avLst/>
              <a:gdLst>
                <a:gd name="T0" fmla="*/ 346 w 694"/>
                <a:gd name="T1" fmla="*/ 12 h 505"/>
                <a:gd name="T2" fmla="*/ 271 w 694"/>
                <a:gd name="T3" fmla="*/ 18 h 505"/>
                <a:gd name="T4" fmla="*/ 209 w 694"/>
                <a:gd name="T5" fmla="*/ 49 h 505"/>
                <a:gd name="T6" fmla="*/ 135 w 694"/>
                <a:gd name="T7" fmla="*/ 101 h 505"/>
                <a:gd name="T8" fmla="*/ 89 w 694"/>
                <a:gd name="T9" fmla="*/ 185 h 505"/>
                <a:gd name="T10" fmla="*/ 58 w 694"/>
                <a:gd name="T11" fmla="*/ 243 h 505"/>
                <a:gd name="T12" fmla="*/ 18 w 694"/>
                <a:gd name="T13" fmla="*/ 287 h 505"/>
                <a:gd name="T14" fmla="*/ 0 w 694"/>
                <a:gd name="T15" fmla="*/ 320 h 505"/>
                <a:gd name="T16" fmla="*/ 24 w 694"/>
                <a:gd name="T17" fmla="*/ 370 h 505"/>
                <a:gd name="T18" fmla="*/ 57 w 694"/>
                <a:gd name="T19" fmla="*/ 401 h 505"/>
                <a:gd name="T20" fmla="*/ 111 w 694"/>
                <a:gd name="T21" fmla="*/ 425 h 505"/>
                <a:gd name="T22" fmla="*/ 173 w 694"/>
                <a:gd name="T23" fmla="*/ 450 h 505"/>
                <a:gd name="T24" fmla="*/ 197 w 694"/>
                <a:gd name="T25" fmla="*/ 474 h 505"/>
                <a:gd name="T26" fmla="*/ 262 w 694"/>
                <a:gd name="T27" fmla="*/ 505 h 505"/>
                <a:gd name="T28" fmla="*/ 293 w 694"/>
                <a:gd name="T29" fmla="*/ 490 h 505"/>
                <a:gd name="T30" fmla="*/ 277 w 694"/>
                <a:gd name="T31" fmla="*/ 341 h 505"/>
                <a:gd name="T32" fmla="*/ 296 w 694"/>
                <a:gd name="T33" fmla="*/ 221 h 505"/>
                <a:gd name="T34" fmla="*/ 330 w 694"/>
                <a:gd name="T35" fmla="*/ 141 h 505"/>
                <a:gd name="T36" fmla="*/ 388 w 694"/>
                <a:gd name="T37" fmla="*/ 92 h 505"/>
                <a:gd name="T38" fmla="*/ 426 w 694"/>
                <a:gd name="T39" fmla="*/ 80 h 505"/>
                <a:gd name="T40" fmla="*/ 470 w 694"/>
                <a:gd name="T41" fmla="*/ 83 h 505"/>
                <a:gd name="T42" fmla="*/ 512 w 694"/>
                <a:gd name="T43" fmla="*/ 101 h 505"/>
                <a:gd name="T44" fmla="*/ 555 w 694"/>
                <a:gd name="T45" fmla="*/ 132 h 505"/>
                <a:gd name="T46" fmla="*/ 573 w 694"/>
                <a:gd name="T47" fmla="*/ 160 h 505"/>
                <a:gd name="T48" fmla="*/ 590 w 694"/>
                <a:gd name="T49" fmla="*/ 194 h 505"/>
                <a:gd name="T50" fmla="*/ 594 w 694"/>
                <a:gd name="T51" fmla="*/ 228 h 505"/>
                <a:gd name="T52" fmla="*/ 586 w 694"/>
                <a:gd name="T53" fmla="*/ 256 h 505"/>
                <a:gd name="T54" fmla="*/ 586 w 694"/>
                <a:gd name="T55" fmla="*/ 287 h 505"/>
                <a:gd name="T56" fmla="*/ 599 w 694"/>
                <a:gd name="T57" fmla="*/ 351 h 505"/>
                <a:gd name="T58" fmla="*/ 590 w 694"/>
                <a:gd name="T59" fmla="*/ 388 h 505"/>
                <a:gd name="T60" fmla="*/ 590 w 694"/>
                <a:gd name="T61" fmla="*/ 432 h 505"/>
                <a:gd name="T62" fmla="*/ 643 w 694"/>
                <a:gd name="T63" fmla="*/ 437 h 505"/>
                <a:gd name="T64" fmla="*/ 676 w 694"/>
                <a:gd name="T65" fmla="*/ 421 h 505"/>
                <a:gd name="T66" fmla="*/ 694 w 694"/>
                <a:gd name="T67" fmla="*/ 385 h 505"/>
                <a:gd name="T68" fmla="*/ 683 w 694"/>
                <a:gd name="T69" fmla="*/ 317 h 505"/>
                <a:gd name="T70" fmla="*/ 652 w 694"/>
                <a:gd name="T71" fmla="*/ 252 h 505"/>
                <a:gd name="T72" fmla="*/ 605 w 694"/>
                <a:gd name="T73" fmla="*/ 181 h 505"/>
                <a:gd name="T74" fmla="*/ 581 w 694"/>
                <a:gd name="T75" fmla="*/ 123 h 505"/>
                <a:gd name="T76" fmla="*/ 550 w 694"/>
                <a:gd name="T77" fmla="*/ 76 h 505"/>
                <a:gd name="T78" fmla="*/ 521 w 694"/>
                <a:gd name="T79" fmla="*/ 52 h 505"/>
                <a:gd name="T80" fmla="*/ 481 w 694"/>
                <a:gd name="T81" fmla="*/ 27 h 505"/>
                <a:gd name="T82" fmla="*/ 395 w 694"/>
                <a:gd name="T83" fmla="*/ 0 h 505"/>
                <a:gd name="T84" fmla="*/ 346 w 694"/>
                <a:gd name="T85" fmla="*/ 12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4" h="505">
                  <a:moveTo>
                    <a:pt x="346" y="12"/>
                  </a:moveTo>
                  <a:lnTo>
                    <a:pt x="271" y="18"/>
                  </a:lnTo>
                  <a:lnTo>
                    <a:pt x="209" y="49"/>
                  </a:lnTo>
                  <a:lnTo>
                    <a:pt x="135" y="101"/>
                  </a:lnTo>
                  <a:lnTo>
                    <a:pt x="89" y="185"/>
                  </a:lnTo>
                  <a:lnTo>
                    <a:pt x="58" y="243"/>
                  </a:lnTo>
                  <a:lnTo>
                    <a:pt x="18" y="287"/>
                  </a:lnTo>
                  <a:lnTo>
                    <a:pt x="0" y="320"/>
                  </a:lnTo>
                  <a:lnTo>
                    <a:pt x="24" y="370"/>
                  </a:lnTo>
                  <a:lnTo>
                    <a:pt x="57" y="401"/>
                  </a:lnTo>
                  <a:lnTo>
                    <a:pt x="111" y="425"/>
                  </a:lnTo>
                  <a:lnTo>
                    <a:pt x="173" y="450"/>
                  </a:lnTo>
                  <a:lnTo>
                    <a:pt x="197" y="474"/>
                  </a:lnTo>
                  <a:lnTo>
                    <a:pt x="262" y="505"/>
                  </a:lnTo>
                  <a:lnTo>
                    <a:pt x="293" y="490"/>
                  </a:lnTo>
                  <a:lnTo>
                    <a:pt x="277" y="341"/>
                  </a:lnTo>
                  <a:lnTo>
                    <a:pt x="296" y="221"/>
                  </a:lnTo>
                  <a:lnTo>
                    <a:pt x="330" y="141"/>
                  </a:lnTo>
                  <a:lnTo>
                    <a:pt x="388" y="92"/>
                  </a:lnTo>
                  <a:lnTo>
                    <a:pt x="426" y="80"/>
                  </a:lnTo>
                  <a:lnTo>
                    <a:pt x="470" y="83"/>
                  </a:lnTo>
                  <a:lnTo>
                    <a:pt x="512" y="101"/>
                  </a:lnTo>
                  <a:lnTo>
                    <a:pt x="555" y="132"/>
                  </a:lnTo>
                  <a:lnTo>
                    <a:pt x="573" y="160"/>
                  </a:lnTo>
                  <a:lnTo>
                    <a:pt x="590" y="194"/>
                  </a:lnTo>
                  <a:lnTo>
                    <a:pt x="594" y="228"/>
                  </a:lnTo>
                  <a:lnTo>
                    <a:pt x="586" y="256"/>
                  </a:lnTo>
                  <a:lnTo>
                    <a:pt x="586" y="287"/>
                  </a:lnTo>
                  <a:lnTo>
                    <a:pt x="599" y="351"/>
                  </a:lnTo>
                  <a:lnTo>
                    <a:pt x="590" y="388"/>
                  </a:lnTo>
                  <a:lnTo>
                    <a:pt x="590" y="432"/>
                  </a:lnTo>
                  <a:lnTo>
                    <a:pt x="643" y="437"/>
                  </a:lnTo>
                  <a:lnTo>
                    <a:pt x="676" y="421"/>
                  </a:lnTo>
                  <a:lnTo>
                    <a:pt x="694" y="385"/>
                  </a:lnTo>
                  <a:lnTo>
                    <a:pt x="683" y="317"/>
                  </a:lnTo>
                  <a:lnTo>
                    <a:pt x="652" y="252"/>
                  </a:lnTo>
                  <a:lnTo>
                    <a:pt x="605" y="181"/>
                  </a:lnTo>
                  <a:lnTo>
                    <a:pt x="581" y="123"/>
                  </a:lnTo>
                  <a:lnTo>
                    <a:pt x="550" y="76"/>
                  </a:lnTo>
                  <a:lnTo>
                    <a:pt x="521" y="52"/>
                  </a:lnTo>
                  <a:lnTo>
                    <a:pt x="481" y="27"/>
                  </a:lnTo>
                  <a:lnTo>
                    <a:pt x="395" y="0"/>
                  </a:lnTo>
                  <a:lnTo>
                    <a:pt x="346" y="12"/>
                  </a:lnTo>
                  <a:close/>
                </a:path>
              </a:pathLst>
            </a:custGeom>
            <a:solidFill>
              <a:srgbClr val="9FF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63" name="Freeform 1051"/>
            <p:cNvSpPr>
              <a:spLocks/>
            </p:cNvSpPr>
            <p:nvPr/>
          </p:nvSpPr>
          <p:spPr bwMode="auto">
            <a:xfrm>
              <a:off x="2662" y="2310"/>
              <a:ext cx="240" cy="308"/>
            </a:xfrm>
            <a:custGeom>
              <a:avLst/>
              <a:gdLst>
                <a:gd name="T0" fmla="*/ 288 w 479"/>
                <a:gd name="T1" fmla="*/ 0 h 616"/>
                <a:gd name="T2" fmla="*/ 295 w 479"/>
                <a:gd name="T3" fmla="*/ 77 h 616"/>
                <a:gd name="T4" fmla="*/ 322 w 479"/>
                <a:gd name="T5" fmla="*/ 148 h 616"/>
                <a:gd name="T6" fmla="*/ 362 w 479"/>
                <a:gd name="T7" fmla="*/ 195 h 616"/>
                <a:gd name="T8" fmla="*/ 399 w 479"/>
                <a:gd name="T9" fmla="*/ 225 h 616"/>
                <a:gd name="T10" fmla="*/ 393 w 479"/>
                <a:gd name="T11" fmla="*/ 284 h 616"/>
                <a:gd name="T12" fmla="*/ 427 w 479"/>
                <a:gd name="T13" fmla="*/ 373 h 616"/>
                <a:gd name="T14" fmla="*/ 464 w 479"/>
                <a:gd name="T15" fmla="*/ 488 h 616"/>
                <a:gd name="T16" fmla="*/ 479 w 479"/>
                <a:gd name="T17" fmla="*/ 616 h 616"/>
                <a:gd name="T18" fmla="*/ 201 w 479"/>
                <a:gd name="T19" fmla="*/ 616 h 616"/>
                <a:gd name="T20" fmla="*/ 167 w 479"/>
                <a:gd name="T21" fmla="*/ 590 h 616"/>
                <a:gd name="T22" fmla="*/ 132 w 479"/>
                <a:gd name="T23" fmla="*/ 548 h 616"/>
                <a:gd name="T24" fmla="*/ 100 w 479"/>
                <a:gd name="T25" fmla="*/ 498 h 616"/>
                <a:gd name="T26" fmla="*/ 68 w 479"/>
                <a:gd name="T27" fmla="*/ 443 h 616"/>
                <a:gd name="T28" fmla="*/ 38 w 479"/>
                <a:gd name="T29" fmla="*/ 376 h 616"/>
                <a:gd name="T30" fmla="*/ 15 w 479"/>
                <a:gd name="T31" fmla="*/ 307 h 616"/>
                <a:gd name="T32" fmla="*/ 7 w 479"/>
                <a:gd name="T33" fmla="*/ 249 h 616"/>
                <a:gd name="T34" fmla="*/ 0 w 479"/>
                <a:gd name="T35" fmla="*/ 219 h 616"/>
                <a:gd name="T36" fmla="*/ 65 w 479"/>
                <a:gd name="T37" fmla="*/ 219 h 616"/>
                <a:gd name="T38" fmla="*/ 115 w 479"/>
                <a:gd name="T39" fmla="*/ 209 h 616"/>
                <a:gd name="T40" fmla="*/ 173 w 479"/>
                <a:gd name="T41" fmla="*/ 164 h 616"/>
                <a:gd name="T42" fmla="*/ 220 w 479"/>
                <a:gd name="T43" fmla="*/ 102 h 616"/>
                <a:gd name="T44" fmla="*/ 288 w 479"/>
                <a:gd name="T45"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9" h="616">
                  <a:moveTo>
                    <a:pt x="288" y="0"/>
                  </a:moveTo>
                  <a:lnTo>
                    <a:pt x="295" y="77"/>
                  </a:lnTo>
                  <a:lnTo>
                    <a:pt x="322" y="148"/>
                  </a:lnTo>
                  <a:lnTo>
                    <a:pt x="362" y="195"/>
                  </a:lnTo>
                  <a:lnTo>
                    <a:pt x="399" y="225"/>
                  </a:lnTo>
                  <a:lnTo>
                    <a:pt x="393" y="284"/>
                  </a:lnTo>
                  <a:lnTo>
                    <a:pt x="427" y="373"/>
                  </a:lnTo>
                  <a:lnTo>
                    <a:pt x="464" y="488"/>
                  </a:lnTo>
                  <a:lnTo>
                    <a:pt x="479" y="616"/>
                  </a:lnTo>
                  <a:lnTo>
                    <a:pt x="201" y="616"/>
                  </a:lnTo>
                  <a:lnTo>
                    <a:pt x="167" y="590"/>
                  </a:lnTo>
                  <a:lnTo>
                    <a:pt x="132" y="548"/>
                  </a:lnTo>
                  <a:lnTo>
                    <a:pt x="100" y="498"/>
                  </a:lnTo>
                  <a:lnTo>
                    <a:pt x="68" y="443"/>
                  </a:lnTo>
                  <a:lnTo>
                    <a:pt x="38" y="376"/>
                  </a:lnTo>
                  <a:lnTo>
                    <a:pt x="15" y="307"/>
                  </a:lnTo>
                  <a:lnTo>
                    <a:pt x="7" y="249"/>
                  </a:lnTo>
                  <a:lnTo>
                    <a:pt x="0" y="219"/>
                  </a:lnTo>
                  <a:lnTo>
                    <a:pt x="65" y="219"/>
                  </a:lnTo>
                  <a:lnTo>
                    <a:pt x="115" y="209"/>
                  </a:lnTo>
                  <a:lnTo>
                    <a:pt x="173" y="164"/>
                  </a:lnTo>
                  <a:lnTo>
                    <a:pt x="220" y="102"/>
                  </a:lnTo>
                  <a:lnTo>
                    <a:pt x="288"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64" name="Rectangle 1052"/>
            <p:cNvSpPr>
              <a:spLocks noChangeArrowheads="1"/>
            </p:cNvSpPr>
            <p:nvPr/>
          </p:nvSpPr>
          <p:spPr bwMode="auto">
            <a:xfrm>
              <a:off x="2440" y="2575"/>
              <a:ext cx="912" cy="119"/>
            </a:xfrm>
            <a:prstGeom prst="rect">
              <a:avLst/>
            </a:prstGeom>
            <a:solidFill>
              <a:srgbClr val="008000"/>
            </a:solidFill>
            <a:ln w="7938">
              <a:solidFill>
                <a:srgbClr val="BFFFBF"/>
              </a:solidFill>
              <a:miter lim="800000"/>
              <a:headEnd/>
              <a:tailEnd/>
            </a:ln>
          </p:spPr>
          <p:txBody>
            <a:bodyPr/>
            <a:lstStyle/>
            <a:p>
              <a:endParaRPr lang="en-US"/>
            </a:p>
          </p:txBody>
        </p:sp>
        <p:sp>
          <p:nvSpPr>
            <p:cNvPr id="321565" name="Rectangle 1053"/>
            <p:cNvSpPr>
              <a:spLocks noChangeArrowheads="1"/>
            </p:cNvSpPr>
            <p:nvPr/>
          </p:nvSpPr>
          <p:spPr bwMode="auto">
            <a:xfrm>
              <a:off x="2414" y="1859"/>
              <a:ext cx="965" cy="71"/>
            </a:xfrm>
            <a:prstGeom prst="rect">
              <a:avLst/>
            </a:prstGeom>
            <a:solidFill>
              <a:srgbClr val="008000"/>
            </a:solidFill>
            <a:ln w="14288">
              <a:solidFill>
                <a:srgbClr val="DFFFBF"/>
              </a:solidFill>
              <a:miter lim="800000"/>
              <a:headEnd/>
              <a:tailEnd/>
            </a:ln>
          </p:spPr>
          <p:txBody>
            <a:bodyPr/>
            <a:lstStyle/>
            <a:p>
              <a:endParaRPr lang="en-US"/>
            </a:p>
          </p:txBody>
        </p:sp>
        <p:sp>
          <p:nvSpPr>
            <p:cNvPr id="321566" name="Freeform 1054"/>
            <p:cNvSpPr>
              <a:spLocks/>
            </p:cNvSpPr>
            <p:nvPr/>
          </p:nvSpPr>
          <p:spPr bwMode="auto">
            <a:xfrm>
              <a:off x="2083" y="1892"/>
              <a:ext cx="132" cy="293"/>
            </a:xfrm>
            <a:custGeom>
              <a:avLst/>
              <a:gdLst>
                <a:gd name="T0" fmla="*/ 28 w 264"/>
                <a:gd name="T1" fmla="*/ 248 h 588"/>
                <a:gd name="T2" fmla="*/ 16 w 264"/>
                <a:gd name="T3" fmla="*/ 211 h 588"/>
                <a:gd name="T4" fmla="*/ 6 w 264"/>
                <a:gd name="T5" fmla="*/ 168 h 588"/>
                <a:gd name="T6" fmla="*/ 0 w 264"/>
                <a:gd name="T7" fmla="*/ 116 h 588"/>
                <a:gd name="T8" fmla="*/ 13 w 264"/>
                <a:gd name="T9" fmla="*/ 61 h 588"/>
                <a:gd name="T10" fmla="*/ 36 w 264"/>
                <a:gd name="T11" fmla="*/ 0 h 588"/>
                <a:gd name="T12" fmla="*/ 68 w 264"/>
                <a:gd name="T13" fmla="*/ 55 h 588"/>
                <a:gd name="T14" fmla="*/ 86 w 264"/>
                <a:gd name="T15" fmla="*/ 97 h 588"/>
                <a:gd name="T16" fmla="*/ 93 w 264"/>
                <a:gd name="T17" fmla="*/ 150 h 588"/>
                <a:gd name="T18" fmla="*/ 89 w 264"/>
                <a:gd name="T19" fmla="*/ 207 h 588"/>
                <a:gd name="T20" fmla="*/ 81 w 264"/>
                <a:gd name="T21" fmla="*/ 252 h 588"/>
                <a:gd name="T22" fmla="*/ 70 w 264"/>
                <a:gd name="T23" fmla="*/ 279 h 588"/>
                <a:gd name="T24" fmla="*/ 91 w 264"/>
                <a:gd name="T25" fmla="*/ 252 h 588"/>
                <a:gd name="T26" fmla="*/ 125 w 264"/>
                <a:gd name="T27" fmla="*/ 217 h 588"/>
                <a:gd name="T28" fmla="*/ 160 w 264"/>
                <a:gd name="T29" fmla="*/ 197 h 588"/>
                <a:gd name="T30" fmla="*/ 190 w 264"/>
                <a:gd name="T31" fmla="*/ 181 h 588"/>
                <a:gd name="T32" fmla="*/ 231 w 264"/>
                <a:gd name="T33" fmla="*/ 173 h 588"/>
                <a:gd name="T34" fmla="*/ 264 w 264"/>
                <a:gd name="T35" fmla="*/ 167 h 588"/>
                <a:gd name="T36" fmla="*/ 249 w 264"/>
                <a:gd name="T37" fmla="*/ 206 h 588"/>
                <a:gd name="T38" fmla="*/ 233 w 264"/>
                <a:gd name="T39" fmla="*/ 249 h 588"/>
                <a:gd name="T40" fmla="*/ 200 w 264"/>
                <a:gd name="T41" fmla="*/ 285 h 588"/>
                <a:gd name="T42" fmla="*/ 172 w 264"/>
                <a:gd name="T43" fmla="*/ 306 h 588"/>
                <a:gd name="T44" fmla="*/ 125 w 264"/>
                <a:gd name="T45" fmla="*/ 320 h 588"/>
                <a:gd name="T46" fmla="*/ 83 w 264"/>
                <a:gd name="T47" fmla="*/ 325 h 588"/>
                <a:gd name="T48" fmla="*/ 131 w 264"/>
                <a:gd name="T49" fmla="*/ 349 h 588"/>
                <a:gd name="T50" fmla="*/ 164 w 264"/>
                <a:gd name="T51" fmla="*/ 373 h 588"/>
                <a:gd name="T52" fmla="*/ 180 w 264"/>
                <a:gd name="T53" fmla="*/ 398 h 588"/>
                <a:gd name="T54" fmla="*/ 196 w 264"/>
                <a:gd name="T55" fmla="*/ 427 h 588"/>
                <a:gd name="T56" fmla="*/ 199 w 264"/>
                <a:gd name="T57" fmla="*/ 453 h 588"/>
                <a:gd name="T58" fmla="*/ 207 w 264"/>
                <a:gd name="T59" fmla="*/ 494 h 588"/>
                <a:gd name="T60" fmla="*/ 149 w 264"/>
                <a:gd name="T61" fmla="*/ 475 h 588"/>
                <a:gd name="T62" fmla="*/ 114 w 264"/>
                <a:gd name="T63" fmla="*/ 451 h 588"/>
                <a:gd name="T64" fmla="*/ 96 w 264"/>
                <a:gd name="T65" fmla="*/ 424 h 588"/>
                <a:gd name="T66" fmla="*/ 68 w 264"/>
                <a:gd name="T67" fmla="*/ 372 h 588"/>
                <a:gd name="T68" fmla="*/ 91 w 264"/>
                <a:gd name="T69" fmla="*/ 421 h 588"/>
                <a:gd name="T70" fmla="*/ 99 w 264"/>
                <a:gd name="T71" fmla="*/ 471 h 588"/>
                <a:gd name="T72" fmla="*/ 104 w 264"/>
                <a:gd name="T73" fmla="*/ 506 h 588"/>
                <a:gd name="T74" fmla="*/ 98 w 264"/>
                <a:gd name="T75" fmla="*/ 552 h 588"/>
                <a:gd name="T76" fmla="*/ 97 w 264"/>
                <a:gd name="T77" fmla="*/ 588 h 588"/>
                <a:gd name="T78" fmla="*/ 46 w 264"/>
                <a:gd name="T79" fmla="*/ 543 h 588"/>
                <a:gd name="T80" fmla="*/ 21 w 264"/>
                <a:gd name="T81" fmla="*/ 486 h 588"/>
                <a:gd name="T82" fmla="*/ 12 w 264"/>
                <a:gd name="T83" fmla="*/ 424 h 588"/>
                <a:gd name="T84" fmla="*/ 27 w 264"/>
                <a:gd name="T85" fmla="*/ 362 h 588"/>
                <a:gd name="T86" fmla="*/ 27 w 264"/>
                <a:gd name="T87" fmla="*/ 311 h 588"/>
                <a:gd name="T88" fmla="*/ 28 w 264"/>
                <a:gd name="T89" fmla="*/ 283 h 588"/>
                <a:gd name="T90" fmla="*/ 28 w 264"/>
                <a:gd name="T91" fmla="*/ 24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4" h="588">
                  <a:moveTo>
                    <a:pt x="28" y="248"/>
                  </a:moveTo>
                  <a:lnTo>
                    <a:pt x="16" y="211"/>
                  </a:lnTo>
                  <a:lnTo>
                    <a:pt x="6" y="168"/>
                  </a:lnTo>
                  <a:lnTo>
                    <a:pt x="0" y="116"/>
                  </a:lnTo>
                  <a:lnTo>
                    <a:pt x="13" y="61"/>
                  </a:lnTo>
                  <a:lnTo>
                    <a:pt x="36" y="0"/>
                  </a:lnTo>
                  <a:lnTo>
                    <a:pt x="68" y="55"/>
                  </a:lnTo>
                  <a:lnTo>
                    <a:pt x="86" y="97"/>
                  </a:lnTo>
                  <a:lnTo>
                    <a:pt x="93" y="150"/>
                  </a:lnTo>
                  <a:lnTo>
                    <a:pt x="89" y="207"/>
                  </a:lnTo>
                  <a:lnTo>
                    <a:pt x="81" y="252"/>
                  </a:lnTo>
                  <a:lnTo>
                    <a:pt x="70" y="279"/>
                  </a:lnTo>
                  <a:lnTo>
                    <a:pt x="91" y="252"/>
                  </a:lnTo>
                  <a:lnTo>
                    <a:pt x="125" y="217"/>
                  </a:lnTo>
                  <a:lnTo>
                    <a:pt x="160" y="197"/>
                  </a:lnTo>
                  <a:lnTo>
                    <a:pt x="190" y="181"/>
                  </a:lnTo>
                  <a:lnTo>
                    <a:pt x="231" y="173"/>
                  </a:lnTo>
                  <a:lnTo>
                    <a:pt x="264" y="167"/>
                  </a:lnTo>
                  <a:lnTo>
                    <a:pt x="249" y="206"/>
                  </a:lnTo>
                  <a:lnTo>
                    <a:pt x="233" y="249"/>
                  </a:lnTo>
                  <a:lnTo>
                    <a:pt x="200" y="285"/>
                  </a:lnTo>
                  <a:lnTo>
                    <a:pt x="172" y="306"/>
                  </a:lnTo>
                  <a:lnTo>
                    <a:pt x="125" y="320"/>
                  </a:lnTo>
                  <a:lnTo>
                    <a:pt x="83" y="325"/>
                  </a:lnTo>
                  <a:lnTo>
                    <a:pt x="131" y="349"/>
                  </a:lnTo>
                  <a:lnTo>
                    <a:pt x="164" y="373"/>
                  </a:lnTo>
                  <a:lnTo>
                    <a:pt x="180" y="398"/>
                  </a:lnTo>
                  <a:lnTo>
                    <a:pt x="196" y="427"/>
                  </a:lnTo>
                  <a:lnTo>
                    <a:pt x="199" y="453"/>
                  </a:lnTo>
                  <a:lnTo>
                    <a:pt x="207" y="494"/>
                  </a:lnTo>
                  <a:lnTo>
                    <a:pt x="149" y="475"/>
                  </a:lnTo>
                  <a:lnTo>
                    <a:pt x="114" y="451"/>
                  </a:lnTo>
                  <a:lnTo>
                    <a:pt x="96" y="424"/>
                  </a:lnTo>
                  <a:lnTo>
                    <a:pt x="68" y="372"/>
                  </a:lnTo>
                  <a:lnTo>
                    <a:pt x="91" y="421"/>
                  </a:lnTo>
                  <a:lnTo>
                    <a:pt x="99" y="471"/>
                  </a:lnTo>
                  <a:lnTo>
                    <a:pt x="104" y="506"/>
                  </a:lnTo>
                  <a:lnTo>
                    <a:pt x="98" y="552"/>
                  </a:lnTo>
                  <a:lnTo>
                    <a:pt x="97" y="588"/>
                  </a:lnTo>
                  <a:lnTo>
                    <a:pt x="46" y="543"/>
                  </a:lnTo>
                  <a:lnTo>
                    <a:pt x="21" y="486"/>
                  </a:lnTo>
                  <a:lnTo>
                    <a:pt x="12" y="424"/>
                  </a:lnTo>
                  <a:lnTo>
                    <a:pt x="27" y="362"/>
                  </a:lnTo>
                  <a:lnTo>
                    <a:pt x="27" y="311"/>
                  </a:lnTo>
                  <a:lnTo>
                    <a:pt x="28" y="283"/>
                  </a:lnTo>
                  <a:lnTo>
                    <a:pt x="28" y="248"/>
                  </a:lnTo>
                  <a:close/>
                </a:path>
              </a:pathLst>
            </a:custGeom>
            <a:solidFill>
              <a:srgbClr val="008000"/>
            </a:solidFill>
            <a:ln w="7938">
              <a:solidFill>
                <a:srgbClr val="BFFFBF"/>
              </a:solidFill>
              <a:prstDash val="solid"/>
              <a:round/>
              <a:headEnd/>
              <a:tailEnd/>
            </a:ln>
          </p:spPr>
          <p:txBody>
            <a:bodyPr/>
            <a:lstStyle/>
            <a:p>
              <a:endParaRPr lang="en-US"/>
            </a:p>
          </p:txBody>
        </p:sp>
        <p:sp>
          <p:nvSpPr>
            <p:cNvPr id="321567" name="Freeform 1055"/>
            <p:cNvSpPr>
              <a:spLocks/>
            </p:cNvSpPr>
            <p:nvPr/>
          </p:nvSpPr>
          <p:spPr bwMode="auto">
            <a:xfrm>
              <a:off x="1865" y="1863"/>
              <a:ext cx="94" cy="134"/>
            </a:xfrm>
            <a:custGeom>
              <a:avLst/>
              <a:gdLst>
                <a:gd name="T0" fmla="*/ 75 w 189"/>
                <a:gd name="T1" fmla="*/ 240 h 268"/>
                <a:gd name="T2" fmla="*/ 42 w 189"/>
                <a:gd name="T3" fmla="*/ 215 h 268"/>
                <a:gd name="T4" fmla="*/ 25 w 189"/>
                <a:gd name="T5" fmla="*/ 191 h 268"/>
                <a:gd name="T6" fmla="*/ 10 w 189"/>
                <a:gd name="T7" fmla="*/ 162 h 268"/>
                <a:gd name="T8" fmla="*/ 8 w 189"/>
                <a:gd name="T9" fmla="*/ 136 h 268"/>
                <a:gd name="T10" fmla="*/ 0 w 189"/>
                <a:gd name="T11" fmla="*/ 95 h 268"/>
                <a:gd name="T12" fmla="*/ 56 w 189"/>
                <a:gd name="T13" fmla="*/ 113 h 268"/>
                <a:gd name="T14" fmla="*/ 93 w 189"/>
                <a:gd name="T15" fmla="*/ 138 h 268"/>
                <a:gd name="T16" fmla="*/ 111 w 189"/>
                <a:gd name="T17" fmla="*/ 164 h 268"/>
                <a:gd name="T18" fmla="*/ 138 w 189"/>
                <a:gd name="T19" fmla="*/ 216 h 268"/>
                <a:gd name="T20" fmla="*/ 116 w 189"/>
                <a:gd name="T21" fmla="*/ 168 h 268"/>
                <a:gd name="T22" fmla="*/ 106 w 189"/>
                <a:gd name="T23" fmla="*/ 118 h 268"/>
                <a:gd name="T24" fmla="*/ 103 w 189"/>
                <a:gd name="T25" fmla="*/ 82 h 268"/>
                <a:gd name="T26" fmla="*/ 109 w 189"/>
                <a:gd name="T27" fmla="*/ 37 h 268"/>
                <a:gd name="T28" fmla="*/ 110 w 189"/>
                <a:gd name="T29" fmla="*/ 0 h 268"/>
                <a:gd name="T30" fmla="*/ 157 w 189"/>
                <a:gd name="T31" fmla="*/ 49 h 268"/>
                <a:gd name="T32" fmla="*/ 182 w 189"/>
                <a:gd name="T33" fmla="*/ 102 h 268"/>
                <a:gd name="T34" fmla="*/ 188 w 189"/>
                <a:gd name="T35" fmla="*/ 164 h 268"/>
                <a:gd name="T36" fmla="*/ 189 w 189"/>
                <a:gd name="T37" fmla="*/ 264 h 268"/>
                <a:gd name="T38" fmla="*/ 133 w 189"/>
                <a:gd name="T39" fmla="*/ 268 h 268"/>
                <a:gd name="T40" fmla="*/ 75 w 189"/>
                <a:gd name="T41" fmla="*/ 24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268">
                  <a:moveTo>
                    <a:pt x="75" y="240"/>
                  </a:moveTo>
                  <a:lnTo>
                    <a:pt x="42" y="215"/>
                  </a:lnTo>
                  <a:lnTo>
                    <a:pt x="25" y="191"/>
                  </a:lnTo>
                  <a:lnTo>
                    <a:pt x="10" y="162"/>
                  </a:lnTo>
                  <a:lnTo>
                    <a:pt x="8" y="136"/>
                  </a:lnTo>
                  <a:lnTo>
                    <a:pt x="0" y="95"/>
                  </a:lnTo>
                  <a:lnTo>
                    <a:pt x="56" y="113"/>
                  </a:lnTo>
                  <a:lnTo>
                    <a:pt x="93" y="138"/>
                  </a:lnTo>
                  <a:lnTo>
                    <a:pt x="111" y="164"/>
                  </a:lnTo>
                  <a:lnTo>
                    <a:pt x="138" y="216"/>
                  </a:lnTo>
                  <a:lnTo>
                    <a:pt x="116" y="168"/>
                  </a:lnTo>
                  <a:lnTo>
                    <a:pt x="106" y="118"/>
                  </a:lnTo>
                  <a:lnTo>
                    <a:pt x="103" y="82"/>
                  </a:lnTo>
                  <a:lnTo>
                    <a:pt x="109" y="37"/>
                  </a:lnTo>
                  <a:lnTo>
                    <a:pt x="110" y="0"/>
                  </a:lnTo>
                  <a:lnTo>
                    <a:pt x="157" y="49"/>
                  </a:lnTo>
                  <a:lnTo>
                    <a:pt x="182" y="102"/>
                  </a:lnTo>
                  <a:lnTo>
                    <a:pt x="188" y="164"/>
                  </a:lnTo>
                  <a:lnTo>
                    <a:pt x="189" y="264"/>
                  </a:lnTo>
                  <a:lnTo>
                    <a:pt x="133" y="268"/>
                  </a:lnTo>
                  <a:lnTo>
                    <a:pt x="75" y="240"/>
                  </a:lnTo>
                  <a:close/>
                </a:path>
              </a:pathLst>
            </a:custGeom>
            <a:solidFill>
              <a:srgbClr val="008000"/>
            </a:solidFill>
            <a:ln w="7938">
              <a:solidFill>
                <a:srgbClr val="BFFFBF"/>
              </a:solidFill>
              <a:prstDash val="solid"/>
              <a:round/>
              <a:headEnd/>
              <a:tailEnd/>
            </a:ln>
          </p:spPr>
          <p:txBody>
            <a:bodyPr/>
            <a:lstStyle/>
            <a:p>
              <a:endParaRPr lang="en-US"/>
            </a:p>
          </p:txBody>
        </p:sp>
        <p:sp>
          <p:nvSpPr>
            <p:cNvPr id="321568" name="Oval 1056"/>
            <p:cNvSpPr>
              <a:spLocks noChangeArrowheads="1"/>
            </p:cNvSpPr>
            <p:nvPr/>
          </p:nvSpPr>
          <p:spPr bwMode="auto">
            <a:xfrm>
              <a:off x="1899" y="1894"/>
              <a:ext cx="199" cy="298"/>
            </a:xfrm>
            <a:prstGeom prst="ellipse">
              <a:avLst/>
            </a:prstGeom>
            <a:solidFill>
              <a:srgbClr val="008000"/>
            </a:solidFill>
            <a:ln w="14288">
              <a:solidFill>
                <a:srgbClr val="9FFF9F"/>
              </a:solidFill>
              <a:round/>
              <a:headEnd/>
              <a:tailEnd/>
            </a:ln>
          </p:spPr>
          <p:txBody>
            <a:bodyPr/>
            <a:lstStyle/>
            <a:p>
              <a:endParaRPr lang="en-US"/>
            </a:p>
          </p:txBody>
        </p:sp>
        <p:sp>
          <p:nvSpPr>
            <p:cNvPr id="321569" name="Freeform 1057"/>
            <p:cNvSpPr>
              <a:spLocks/>
            </p:cNvSpPr>
            <p:nvPr/>
          </p:nvSpPr>
          <p:spPr bwMode="auto">
            <a:xfrm>
              <a:off x="1941" y="1943"/>
              <a:ext cx="115" cy="169"/>
            </a:xfrm>
            <a:custGeom>
              <a:avLst/>
              <a:gdLst>
                <a:gd name="T0" fmla="*/ 8 w 229"/>
                <a:gd name="T1" fmla="*/ 33 h 339"/>
                <a:gd name="T2" fmla="*/ 23 w 229"/>
                <a:gd name="T3" fmla="*/ 33 h 339"/>
                <a:gd name="T4" fmla="*/ 43 w 229"/>
                <a:gd name="T5" fmla="*/ 30 h 339"/>
                <a:gd name="T6" fmla="*/ 56 w 229"/>
                <a:gd name="T7" fmla="*/ 21 h 339"/>
                <a:gd name="T8" fmla="*/ 67 w 229"/>
                <a:gd name="T9" fmla="*/ 13 h 339"/>
                <a:gd name="T10" fmla="*/ 77 w 229"/>
                <a:gd name="T11" fmla="*/ 0 h 339"/>
                <a:gd name="T12" fmla="*/ 181 w 229"/>
                <a:gd name="T13" fmla="*/ 0 h 339"/>
                <a:gd name="T14" fmla="*/ 181 w 229"/>
                <a:gd name="T15" fmla="*/ 283 h 339"/>
                <a:gd name="T16" fmla="*/ 187 w 229"/>
                <a:gd name="T17" fmla="*/ 300 h 339"/>
                <a:gd name="T18" fmla="*/ 196 w 229"/>
                <a:gd name="T19" fmla="*/ 312 h 339"/>
                <a:gd name="T20" fmla="*/ 215 w 229"/>
                <a:gd name="T21" fmla="*/ 321 h 339"/>
                <a:gd name="T22" fmla="*/ 229 w 229"/>
                <a:gd name="T23" fmla="*/ 321 h 339"/>
                <a:gd name="T24" fmla="*/ 229 w 229"/>
                <a:gd name="T25" fmla="*/ 339 h 339"/>
                <a:gd name="T26" fmla="*/ 0 w 229"/>
                <a:gd name="T27" fmla="*/ 339 h 339"/>
                <a:gd name="T28" fmla="*/ 0 w 229"/>
                <a:gd name="T29" fmla="*/ 321 h 339"/>
                <a:gd name="T30" fmla="*/ 14 w 229"/>
                <a:gd name="T31" fmla="*/ 321 h 339"/>
                <a:gd name="T32" fmla="*/ 33 w 229"/>
                <a:gd name="T33" fmla="*/ 312 h 339"/>
                <a:gd name="T34" fmla="*/ 43 w 229"/>
                <a:gd name="T35" fmla="*/ 300 h 339"/>
                <a:gd name="T36" fmla="*/ 47 w 229"/>
                <a:gd name="T37" fmla="*/ 283 h 339"/>
                <a:gd name="T38" fmla="*/ 47 w 229"/>
                <a:gd name="T39" fmla="*/ 72 h 339"/>
                <a:gd name="T40" fmla="*/ 43 w 229"/>
                <a:gd name="T41" fmla="*/ 60 h 339"/>
                <a:gd name="T42" fmla="*/ 33 w 229"/>
                <a:gd name="T43" fmla="*/ 50 h 339"/>
                <a:gd name="T44" fmla="*/ 19 w 229"/>
                <a:gd name="T45" fmla="*/ 46 h 339"/>
                <a:gd name="T46" fmla="*/ 8 w 229"/>
                <a:gd name="T47" fmla="*/ 46 h 339"/>
                <a:gd name="T48" fmla="*/ 8 w 229"/>
                <a:gd name="T49" fmla="*/ 3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339">
                  <a:moveTo>
                    <a:pt x="8" y="33"/>
                  </a:moveTo>
                  <a:lnTo>
                    <a:pt x="23" y="33"/>
                  </a:lnTo>
                  <a:lnTo>
                    <a:pt x="43" y="30"/>
                  </a:lnTo>
                  <a:lnTo>
                    <a:pt x="56" y="21"/>
                  </a:lnTo>
                  <a:lnTo>
                    <a:pt x="67" y="13"/>
                  </a:lnTo>
                  <a:lnTo>
                    <a:pt x="77" y="0"/>
                  </a:lnTo>
                  <a:lnTo>
                    <a:pt x="181" y="0"/>
                  </a:lnTo>
                  <a:lnTo>
                    <a:pt x="181" y="283"/>
                  </a:lnTo>
                  <a:lnTo>
                    <a:pt x="187" y="300"/>
                  </a:lnTo>
                  <a:lnTo>
                    <a:pt x="196" y="312"/>
                  </a:lnTo>
                  <a:lnTo>
                    <a:pt x="215" y="321"/>
                  </a:lnTo>
                  <a:lnTo>
                    <a:pt x="229" y="321"/>
                  </a:lnTo>
                  <a:lnTo>
                    <a:pt x="229" y="339"/>
                  </a:lnTo>
                  <a:lnTo>
                    <a:pt x="0" y="339"/>
                  </a:lnTo>
                  <a:lnTo>
                    <a:pt x="0" y="321"/>
                  </a:lnTo>
                  <a:lnTo>
                    <a:pt x="14" y="321"/>
                  </a:lnTo>
                  <a:lnTo>
                    <a:pt x="33" y="312"/>
                  </a:lnTo>
                  <a:lnTo>
                    <a:pt x="43" y="300"/>
                  </a:lnTo>
                  <a:lnTo>
                    <a:pt x="47" y="283"/>
                  </a:lnTo>
                  <a:lnTo>
                    <a:pt x="47" y="72"/>
                  </a:lnTo>
                  <a:lnTo>
                    <a:pt x="43" y="60"/>
                  </a:lnTo>
                  <a:lnTo>
                    <a:pt x="33"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a:p>
          </p:txBody>
        </p:sp>
        <p:sp>
          <p:nvSpPr>
            <p:cNvPr id="321570" name="Freeform 1058"/>
            <p:cNvSpPr>
              <a:spLocks/>
            </p:cNvSpPr>
            <p:nvPr/>
          </p:nvSpPr>
          <p:spPr bwMode="auto">
            <a:xfrm>
              <a:off x="3580" y="1892"/>
              <a:ext cx="132" cy="293"/>
            </a:xfrm>
            <a:custGeom>
              <a:avLst/>
              <a:gdLst>
                <a:gd name="T0" fmla="*/ 236 w 263"/>
                <a:gd name="T1" fmla="*/ 248 h 588"/>
                <a:gd name="T2" fmla="*/ 248 w 263"/>
                <a:gd name="T3" fmla="*/ 211 h 588"/>
                <a:gd name="T4" fmla="*/ 258 w 263"/>
                <a:gd name="T5" fmla="*/ 168 h 588"/>
                <a:gd name="T6" fmla="*/ 263 w 263"/>
                <a:gd name="T7" fmla="*/ 116 h 588"/>
                <a:gd name="T8" fmla="*/ 252 w 263"/>
                <a:gd name="T9" fmla="*/ 61 h 588"/>
                <a:gd name="T10" fmla="*/ 229 w 263"/>
                <a:gd name="T11" fmla="*/ 0 h 588"/>
                <a:gd name="T12" fmla="*/ 197 w 263"/>
                <a:gd name="T13" fmla="*/ 55 h 588"/>
                <a:gd name="T14" fmla="*/ 178 w 263"/>
                <a:gd name="T15" fmla="*/ 97 h 588"/>
                <a:gd name="T16" fmla="*/ 172 w 263"/>
                <a:gd name="T17" fmla="*/ 150 h 588"/>
                <a:gd name="T18" fmla="*/ 175 w 263"/>
                <a:gd name="T19" fmla="*/ 207 h 588"/>
                <a:gd name="T20" fmla="*/ 183 w 263"/>
                <a:gd name="T21" fmla="*/ 252 h 588"/>
                <a:gd name="T22" fmla="*/ 193 w 263"/>
                <a:gd name="T23" fmla="*/ 279 h 588"/>
                <a:gd name="T24" fmla="*/ 173 w 263"/>
                <a:gd name="T25" fmla="*/ 252 h 588"/>
                <a:gd name="T26" fmla="*/ 139 w 263"/>
                <a:gd name="T27" fmla="*/ 217 h 588"/>
                <a:gd name="T28" fmla="*/ 104 w 263"/>
                <a:gd name="T29" fmla="*/ 197 h 588"/>
                <a:gd name="T30" fmla="*/ 74 w 263"/>
                <a:gd name="T31" fmla="*/ 181 h 588"/>
                <a:gd name="T32" fmla="*/ 33 w 263"/>
                <a:gd name="T33" fmla="*/ 173 h 588"/>
                <a:gd name="T34" fmla="*/ 0 w 263"/>
                <a:gd name="T35" fmla="*/ 167 h 588"/>
                <a:gd name="T36" fmla="*/ 16 w 263"/>
                <a:gd name="T37" fmla="*/ 206 h 588"/>
                <a:gd name="T38" fmla="*/ 31 w 263"/>
                <a:gd name="T39" fmla="*/ 249 h 588"/>
                <a:gd name="T40" fmla="*/ 64 w 263"/>
                <a:gd name="T41" fmla="*/ 285 h 588"/>
                <a:gd name="T42" fmla="*/ 91 w 263"/>
                <a:gd name="T43" fmla="*/ 306 h 588"/>
                <a:gd name="T44" fmla="*/ 139 w 263"/>
                <a:gd name="T45" fmla="*/ 320 h 588"/>
                <a:gd name="T46" fmla="*/ 182 w 263"/>
                <a:gd name="T47" fmla="*/ 325 h 588"/>
                <a:gd name="T48" fmla="*/ 133 w 263"/>
                <a:gd name="T49" fmla="*/ 349 h 588"/>
                <a:gd name="T50" fmla="*/ 101 w 263"/>
                <a:gd name="T51" fmla="*/ 373 h 588"/>
                <a:gd name="T52" fmla="*/ 83 w 263"/>
                <a:gd name="T53" fmla="*/ 398 h 588"/>
                <a:gd name="T54" fmla="*/ 68 w 263"/>
                <a:gd name="T55" fmla="*/ 427 h 588"/>
                <a:gd name="T56" fmla="*/ 66 w 263"/>
                <a:gd name="T57" fmla="*/ 453 h 588"/>
                <a:gd name="T58" fmla="*/ 58 w 263"/>
                <a:gd name="T59" fmla="*/ 494 h 588"/>
                <a:gd name="T60" fmla="*/ 114 w 263"/>
                <a:gd name="T61" fmla="*/ 475 h 588"/>
                <a:gd name="T62" fmla="*/ 151 w 263"/>
                <a:gd name="T63" fmla="*/ 451 h 588"/>
                <a:gd name="T64" fmla="*/ 169 w 263"/>
                <a:gd name="T65" fmla="*/ 424 h 588"/>
                <a:gd name="T66" fmla="*/ 197 w 263"/>
                <a:gd name="T67" fmla="*/ 372 h 588"/>
                <a:gd name="T68" fmla="*/ 173 w 263"/>
                <a:gd name="T69" fmla="*/ 421 h 588"/>
                <a:gd name="T70" fmla="*/ 165 w 263"/>
                <a:gd name="T71" fmla="*/ 471 h 588"/>
                <a:gd name="T72" fmla="*/ 161 w 263"/>
                <a:gd name="T73" fmla="*/ 506 h 588"/>
                <a:gd name="T74" fmla="*/ 167 w 263"/>
                <a:gd name="T75" fmla="*/ 552 h 588"/>
                <a:gd name="T76" fmla="*/ 168 w 263"/>
                <a:gd name="T77" fmla="*/ 588 h 588"/>
                <a:gd name="T78" fmla="*/ 219 w 263"/>
                <a:gd name="T79" fmla="*/ 543 h 588"/>
                <a:gd name="T80" fmla="*/ 244 w 263"/>
                <a:gd name="T81" fmla="*/ 486 h 588"/>
                <a:gd name="T82" fmla="*/ 253 w 263"/>
                <a:gd name="T83" fmla="*/ 424 h 588"/>
                <a:gd name="T84" fmla="*/ 238 w 263"/>
                <a:gd name="T85" fmla="*/ 362 h 588"/>
                <a:gd name="T86" fmla="*/ 237 w 263"/>
                <a:gd name="T87" fmla="*/ 311 h 588"/>
                <a:gd name="T88" fmla="*/ 236 w 263"/>
                <a:gd name="T89" fmla="*/ 283 h 588"/>
                <a:gd name="T90" fmla="*/ 236 w 263"/>
                <a:gd name="T91" fmla="*/ 24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3" h="588">
                  <a:moveTo>
                    <a:pt x="236" y="248"/>
                  </a:moveTo>
                  <a:lnTo>
                    <a:pt x="248" y="211"/>
                  </a:lnTo>
                  <a:lnTo>
                    <a:pt x="258" y="168"/>
                  </a:lnTo>
                  <a:lnTo>
                    <a:pt x="263" y="116"/>
                  </a:lnTo>
                  <a:lnTo>
                    <a:pt x="252" y="61"/>
                  </a:lnTo>
                  <a:lnTo>
                    <a:pt x="229" y="0"/>
                  </a:lnTo>
                  <a:lnTo>
                    <a:pt x="197" y="55"/>
                  </a:lnTo>
                  <a:lnTo>
                    <a:pt x="178" y="97"/>
                  </a:lnTo>
                  <a:lnTo>
                    <a:pt x="172" y="150"/>
                  </a:lnTo>
                  <a:lnTo>
                    <a:pt x="175" y="207"/>
                  </a:lnTo>
                  <a:lnTo>
                    <a:pt x="183" y="252"/>
                  </a:lnTo>
                  <a:lnTo>
                    <a:pt x="193" y="279"/>
                  </a:lnTo>
                  <a:lnTo>
                    <a:pt x="173" y="252"/>
                  </a:lnTo>
                  <a:lnTo>
                    <a:pt x="139" y="217"/>
                  </a:lnTo>
                  <a:lnTo>
                    <a:pt x="104" y="197"/>
                  </a:lnTo>
                  <a:lnTo>
                    <a:pt x="74" y="181"/>
                  </a:lnTo>
                  <a:lnTo>
                    <a:pt x="33" y="173"/>
                  </a:lnTo>
                  <a:lnTo>
                    <a:pt x="0" y="167"/>
                  </a:lnTo>
                  <a:lnTo>
                    <a:pt x="16" y="206"/>
                  </a:lnTo>
                  <a:lnTo>
                    <a:pt x="31" y="249"/>
                  </a:lnTo>
                  <a:lnTo>
                    <a:pt x="64" y="285"/>
                  </a:lnTo>
                  <a:lnTo>
                    <a:pt x="91" y="306"/>
                  </a:lnTo>
                  <a:lnTo>
                    <a:pt x="139" y="320"/>
                  </a:lnTo>
                  <a:lnTo>
                    <a:pt x="182" y="325"/>
                  </a:lnTo>
                  <a:lnTo>
                    <a:pt x="133" y="349"/>
                  </a:lnTo>
                  <a:lnTo>
                    <a:pt x="101" y="373"/>
                  </a:lnTo>
                  <a:lnTo>
                    <a:pt x="83" y="398"/>
                  </a:lnTo>
                  <a:lnTo>
                    <a:pt x="68" y="427"/>
                  </a:lnTo>
                  <a:lnTo>
                    <a:pt x="66" y="453"/>
                  </a:lnTo>
                  <a:lnTo>
                    <a:pt x="58" y="494"/>
                  </a:lnTo>
                  <a:lnTo>
                    <a:pt x="114" y="475"/>
                  </a:lnTo>
                  <a:lnTo>
                    <a:pt x="151" y="451"/>
                  </a:lnTo>
                  <a:lnTo>
                    <a:pt x="169" y="424"/>
                  </a:lnTo>
                  <a:lnTo>
                    <a:pt x="197" y="372"/>
                  </a:lnTo>
                  <a:lnTo>
                    <a:pt x="173" y="421"/>
                  </a:lnTo>
                  <a:lnTo>
                    <a:pt x="165" y="471"/>
                  </a:lnTo>
                  <a:lnTo>
                    <a:pt x="161" y="506"/>
                  </a:lnTo>
                  <a:lnTo>
                    <a:pt x="167" y="552"/>
                  </a:lnTo>
                  <a:lnTo>
                    <a:pt x="168" y="588"/>
                  </a:lnTo>
                  <a:lnTo>
                    <a:pt x="219" y="543"/>
                  </a:lnTo>
                  <a:lnTo>
                    <a:pt x="244" y="486"/>
                  </a:lnTo>
                  <a:lnTo>
                    <a:pt x="253" y="424"/>
                  </a:lnTo>
                  <a:lnTo>
                    <a:pt x="238" y="362"/>
                  </a:lnTo>
                  <a:lnTo>
                    <a:pt x="237" y="311"/>
                  </a:lnTo>
                  <a:lnTo>
                    <a:pt x="236" y="283"/>
                  </a:lnTo>
                  <a:lnTo>
                    <a:pt x="236" y="248"/>
                  </a:lnTo>
                  <a:close/>
                </a:path>
              </a:pathLst>
            </a:custGeom>
            <a:solidFill>
              <a:srgbClr val="008000"/>
            </a:solidFill>
            <a:ln w="7938">
              <a:solidFill>
                <a:srgbClr val="BFFFBF"/>
              </a:solidFill>
              <a:prstDash val="solid"/>
              <a:round/>
              <a:headEnd/>
              <a:tailEnd/>
            </a:ln>
          </p:spPr>
          <p:txBody>
            <a:bodyPr/>
            <a:lstStyle/>
            <a:p>
              <a:endParaRPr lang="en-US"/>
            </a:p>
          </p:txBody>
        </p:sp>
        <p:sp>
          <p:nvSpPr>
            <p:cNvPr id="321571" name="Freeform 1059"/>
            <p:cNvSpPr>
              <a:spLocks/>
            </p:cNvSpPr>
            <p:nvPr/>
          </p:nvSpPr>
          <p:spPr bwMode="auto">
            <a:xfrm>
              <a:off x="3835" y="1863"/>
              <a:ext cx="96" cy="134"/>
            </a:xfrm>
            <a:custGeom>
              <a:avLst/>
              <a:gdLst>
                <a:gd name="T0" fmla="*/ 114 w 190"/>
                <a:gd name="T1" fmla="*/ 240 h 268"/>
                <a:gd name="T2" fmla="*/ 148 w 190"/>
                <a:gd name="T3" fmla="*/ 215 h 268"/>
                <a:gd name="T4" fmla="*/ 164 w 190"/>
                <a:gd name="T5" fmla="*/ 191 h 268"/>
                <a:gd name="T6" fmla="*/ 180 w 190"/>
                <a:gd name="T7" fmla="*/ 162 h 268"/>
                <a:gd name="T8" fmla="*/ 181 w 190"/>
                <a:gd name="T9" fmla="*/ 136 h 268"/>
                <a:gd name="T10" fmla="*/ 190 w 190"/>
                <a:gd name="T11" fmla="*/ 95 h 268"/>
                <a:gd name="T12" fmla="*/ 133 w 190"/>
                <a:gd name="T13" fmla="*/ 113 h 268"/>
                <a:gd name="T14" fmla="*/ 97 w 190"/>
                <a:gd name="T15" fmla="*/ 138 h 268"/>
                <a:gd name="T16" fmla="*/ 79 w 190"/>
                <a:gd name="T17" fmla="*/ 164 h 268"/>
                <a:gd name="T18" fmla="*/ 50 w 190"/>
                <a:gd name="T19" fmla="*/ 216 h 268"/>
                <a:gd name="T20" fmla="*/ 74 w 190"/>
                <a:gd name="T21" fmla="*/ 168 h 268"/>
                <a:gd name="T22" fmla="*/ 82 w 190"/>
                <a:gd name="T23" fmla="*/ 118 h 268"/>
                <a:gd name="T24" fmla="*/ 87 w 190"/>
                <a:gd name="T25" fmla="*/ 82 h 268"/>
                <a:gd name="T26" fmla="*/ 80 w 190"/>
                <a:gd name="T27" fmla="*/ 37 h 268"/>
                <a:gd name="T28" fmla="*/ 79 w 190"/>
                <a:gd name="T29" fmla="*/ 0 h 268"/>
                <a:gd name="T30" fmla="*/ 32 w 190"/>
                <a:gd name="T31" fmla="*/ 49 h 268"/>
                <a:gd name="T32" fmla="*/ 8 w 190"/>
                <a:gd name="T33" fmla="*/ 102 h 268"/>
                <a:gd name="T34" fmla="*/ 1 w 190"/>
                <a:gd name="T35" fmla="*/ 164 h 268"/>
                <a:gd name="T36" fmla="*/ 0 w 190"/>
                <a:gd name="T37" fmla="*/ 264 h 268"/>
                <a:gd name="T38" fmla="*/ 57 w 190"/>
                <a:gd name="T39" fmla="*/ 268 h 268"/>
                <a:gd name="T40" fmla="*/ 114 w 190"/>
                <a:gd name="T41" fmla="*/ 24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268">
                  <a:moveTo>
                    <a:pt x="114" y="240"/>
                  </a:moveTo>
                  <a:lnTo>
                    <a:pt x="148" y="215"/>
                  </a:lnTo>
                  <a:lnTo>
                    <a:pt x="164" y="191"/>
                  </a:lnTo>
                  <a:lnTo>
                    <a:pt x="180" y="162"/>
                  </a:lnTo>
                  <a:lnTo>
                    <a:pt x="181" y="136"/>
                  </a:lnTo>
                  <a:lnTo>
                    <a:pt x="190" y="95"/>
                  </a:lnTo>
                  <a:lnTo>
                    <a:pt x="133" y="113"/>
                  </a:lnTo>
                  <a:lnTo>
                    <a:pt x="97" y="138"/>
                  </a:lnTo>
                  <a:lnTo>
                    <a:pt x="79" y="164"/>
                  </a:lnTo>
                  <a:lnTo>
                    <a:pt x="50" y="216"/>
                  </a:lnTo>
                  <a:lnTo>
                    <a:pt x="74" y="168"/>
                  </a:lnTo>
                  <a:lnTo>
                    <a:pt x="82" y="118"/>
                  </a:lnTo>
                  <a:lnTo>
                    <a:pt x="87" y="82"/>
                  </a:lnTo>
                  <a:lnTo>
                    <a:pt x="80" y="37"/>
                  </a:lnTo>
                  <a:lnTo>
                    <a:pt x="79" y="0"/>
                  </a:lnTo>
                  <a:lnTo>
                    <a:pt x="32" y="49"/>
                  </a:lnTo>
                  <a:lnTo>
                    <a:pt x="8" y="102"/>
                  </a:lnTo>
                  <a:lnTo>
                    <a:pt x="1" y="164"/>
                  </a:lnTo>
                  <a:lnTo>
                    <a:pt x="0" y="264"/>
                  </a:lnTo>
                  <a:lnTo>
                    <a:pt x="57" y="268"/>
                  </a:lnTo>
                  <a:lnTo>
                    <a:pt x="114" y="240"/>
                  </a:lnTo>
                  <a:close/>
                </a:path>
              </a:pathLst>
            </a:custGeom>
            <a:solidFill>
              <a:srgbClr val="008000"/>
            </a:solidFill>
            <a:ln w="7938">
              <a:solidFill>
                <a:srgbClr val="BFFFBF"/>
              </a:solidFill>
              <a:prstDash val="solid"/>
              <a:round/>
              <a:headEnd/>
              <a:tailEnd/>
            </a:ln>
          </p:spPr>
          <p:txBody>
            <a:bodyPr/>
            <a:lstStyle/>
            <a:p>
              <a:endParaRPr lang="en-US"/>
            </a:p>
          </p:txBody>
        </p:sp>
        <p:sp>
          <p:nvSpPr>
            <p:cNvPr id="321572" name="Oval 1060"/>
            <p:cNvSpPr>
              <a:spLocks noChangeArrowheads="1"/>
            </p:cNvSpPr>
            <p:nvPr/>
          </p:nvSpPr>
          <p:spPr bwMode="auto">
            <a:xfrm>
              <a:off x="3697" y="1894"/>
              <a:ext cx="199" cy="298"/>
            </a:xfrm>
            <a:prstGeom prst="ellipse">
              <a:avLst/>
            </a:prstGeom>
            <a:solidFill>
              <a:srgbClr val="008000"/>
            </a:solidFill>
            <a:ln w="14288">
              <a:solidFill>
                <a:srgbClr val="9FFF9F"/>
              </a:solidFill>
              <a:round/>
              <a:headEnd/>
              <a:tailEnd/>
            </a:ln>
          </p:spPr>
          <p:txBody>
            <a:bodyPr/>
            <a:lstStyle/>
            <a:p>
              <a:endParaRPr lang="en-US"/>
            </a:p>
          </p:txBody>
        </p:sp>
        <p:sp>
          <p:nvSpPr>
            <p:cNvPr id="321573" name="Freeform 1061"/>
            <p:cNvSpPr>
              <a:spLocks/>
            </p:cNvSpPr>
            <p:nvPr/>
          </p:nvSpPr>
          <p:spPr bwMode="auto">
            <a:xfrm>
              <a:off x="3740" y="1943"/>
              <a:ext cx="114" cy="169"/>
            </a:xfrm>
            <a:custGeom>
              <a:avLst/>
              <a:gdLst>
                <a:gd name="T0" fmla="*/ 8 w 230"/>
                <a:gd name="T1" fmla="*/ 33 h 339"/>
                <a:gd name="T2" fmla="*/ 23 w 230"/>
                <a:gd name="T3" fmla="*/ 33 h 339"/>
                <a:gd name="T4" fmla="*/ 43 w 230"/>
                <a:gd name="T5" fmla="*/ 30 h 339"/>
                <a:gd name="T6" fmla="*/ 57 w 230"/>
                <a:gd name="T7" fmla="*/ 21 h 339"/>
                <a:gd name="T8" fmla="*/ 67 w 230"/>
                <a:gd name="T9" fmla="*/ 13 h 339"/>
                <a:gd name="T10" fmla="*/ 77 w 230"/>
                <a:gd name="T11" fmla="*/ 0 h 339"/>
                <a:gd name="T12" fmla="*/ 181 w 230"/>
                <a:gd name="T13" fmla="*/ 0 h 339"/>
                <a:gd name="T14" fmla="*/ 181 w 230"/>
                <a:gd name="T15" fmla="*/ 283 h 339"/>
                <a:gd name="T16" fmla="*/ 187 w 230"/>
                <a:gd name="T17" fmla="*/ 300 h 339"/>
                <a:gd name="T18" fmla="*/ 196 w 230"/>
                <a:gd name="T19" fmla="*/ 312 h 339"/>
                <a:gd name="T20" fmla="*/ 215 w 230"/>
                <a:gd name="T21" fmla="*/ 321 h 339"/>
                <a:gd name="T22" fmla="*/ 230 w 230"/>
                <a:gd name="T23" fmla="*/ 321 h 339"/>
                <a:gd name="T24" fmla="*/ 230 w 230"/>
                <a:gd name="T25" fmla="*/ 339 h 339"/>
                <a:gd name="T26" fmla="*/ 0 w 230"/>
                <a:gd name="T27" fmla="*/ 339 h 339"/>
                <a:gd name="T28" fmla="*/ 0 w 230"/>
                <a:gd name="T29" fmla="*/ 321 h 339"/>
                <a:gd name="T30" fmla="*/ 14 w 230"/>
                <a:gd name="T31" fmla="*/ 321 h 339"/>
                <a:gd name="T32" fmla="*/ 34 w 230"/>
                <a:gd name="T33" fmla="*/ 312 h 339"/>
                <a:gd name="T34" fmla="*/ 43 w 230"/>
                <a:gd name="T35" fmla="*/ 300 h 339"/>
                <a:gd name="T36" fmla="*/ 47 w 230"/>
                <a:gd name="T37" fmla="*/ 283 h 339"/>
                <a:gd name="T38" fmla="*/ 47 w 230"/>
                <a:gd name="T39" fmla="*/ 72 h 339"/>
                <a:gd name="T40" fmla="*/ 43 w 230"/>
                <a:gd name="T41" fmla="*/ 60 h 339"/>
                <a:gd name="T42" fmla="*/ 34 w 230"/>
                <a:gd name="T43" fmla="*/ 50 h 339"/>
                <a:gd name="T44" fmla="*/ 19 w 230"/>
                <a:gd name="T45" fmla="*/ 46 h 339"/>
                <a:gd name="T46" fmla="*/ 8 w 230"/>
                <a:gd name="T47" fmla="*/ 46 h 339"/>
                <a:gd name="T48" fmla="*/ 8 w 230"/>
                <a:gd name="T49" fmla="*/ 3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0" h="339">
                  <a:moveTo>
                    <a:pt x="8" y="33"/>
                  </a:moveTo>
                  <a:lnTo>
                    <a:pt x="23" y="33"/>
                  </a:lnTo>
                  <a:lnTo>
                    <a:pt x="43" y="30"/>
                  </a:lnTo>
                  <a:lnTo>
                    <a:pt x="57" y="21"/>
                  </a:lnTo>
                  <a:lnTo>
                    <a:pt x="67" y="13"/>
                  </a:lnTo>
                  <a:lnTo>
                    <a:pt x="77" y="0"/>
                  </a:lnTo>
                  <a:lnTo>
                    <a:pt x="181" y="0"/>
                  </a:lnTo>
                  <a:lnTo>
                    <a:pt x="181" y="283"/>
                  </a:lnTo>
                  <a:lnTo>
                    <a:pt x="187" y="300"/>
                  </a:lnTo>
                  <a:lnTo>
                    <a:pt x="196" y="312"/>
                  </a:lnTo>
                  <a:lnTo>
                    <a:pt x="215" y="321"/>
                  </a:lnTo>
                  <a:lnTo>
                    <a:pt x="230" y="321"/>
                  </a:lnTo>
                  <a:lnTo>
                    <a:pt x="230" y="339"/>
                  </a:lnTo>
                  <a:lnTo>
                    <a:pt x="0" y="339"/>
                  </a:lnTo>
                  <a:lnTo>
                    <a:pt x="0" y="321"/>
                  </a:lnTo>
                  <a:lnTo>
                    <a:pt x="14" y="321"/>
                  </a:lnTo>
                  <a:lnTo>
                    <a:pt x="34" y="312"/>
                  </a:lnTo>
                  <a:lnTo>
                    <a:pt x="43" y="300"/>
                  </a:lnTo>
                  <a:lnTo>
                    <a:pt x="47" y="283"/>
                  </a:lnTo>
                  <a:lnTo>
                    <a:pt x="47" y="72"/>
                  </a:lnTo>
                  <a:lnTo>
                    <a:pt x="43" y="60"/>
                  </a:lnTo>
                  <a:lnTo>
                    <a:pt x="34"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a:p>
          </p:txBody>
        </p:sp>
        <p:sp>
          <p:nvSpPr>
            <p:cNvPr id="321574" name="Oval 1062"/>
            <p:cNvSpPr>
              <a:spLocks noChangeArrowheads="1"/>
            </p:cNvSpPr>
            <p:nvPr/>
          </p:nvSpPr>
          <p:spPr bwMode="auto">
            <a:xfrm>
              <a:off x="1868" y="2462"/>
              <a:ext cx="189" cy="219"/>
            </a:xfrm>
            <a:prstGeom prst="ellipse">
              <a:avLst/>
            </a:prstGeom>
            <a:solidFill>
              <a:srgbClr val="008000"/>
            </a:solidFill>
            <a:ln w="14288">
              <a:solidFill>
                <a:srgbClr val="9FFF9F"/>
              </a:solidFill>
              <a:round/>
              <a:headEnd/>
              <a:tailEnd/>
            </a:ln>
          </p:spPr>
          <p:txBody>
            <a:bodyPr/>
            <a:lstStyle/>
            <a:p>
              <a:endParaRPr lang="en-US"/>
            </a:p>
          </p:txBody>
        </p:sp>
        <p:sp>
          <p:nvSpPr>
            <p:cNvPr id="321575" name="Oval 1063"/>
            <p:cNvSpPr>
              <a:spLocks noChangeArrowheads="1"/>
            </p:cNvSpPr>
            <p:nvPr/>
          </p:nvSpPr>
          <p:spPr bwMode="auto">
            <a:xfrm>
              <a:off x="1891" y="2486"/>
              <a:ext cx="144" cy="171"/>
            </a:xfrm>
            <a:prstGeom prst="ellipse">
              <a:avLst/>
            </a:prstGeom>
            <a:solidFill>
              <a:srgbClr val="008000"/>
            </a:solidFill>
            <a:ln w="14288">
              <a:solidFill>
                <a:srgbClr val="9FFF9F"/>
              </a:solidFill>
              <a:round/>
              <a:headEnd/>
              <a:tailEnd/>
            </a:ln>
          </p:spPr>
          <p:txBody>
            <a:bodyPr/>
            <a:lstStyle/>
            <a:p>
              <a:endParaRPr lang="en-US"/>
            </a:p>
          </p:txBody>
        </p:sp>
        <p:sp>
          <p:nvSpPr>
            <p:cNvPr id="321576" name="Freeform 1064"/>
            <p:cNvSpPr>
              <a:spLocks/>
            </p:cNvSpPr>
            <p:nvPr/>
          </p:nvSpPr>
          <p:spPr bwMode="auto">
            <a:xfrm>
              <a:off x="1926" y="2517"/>
              <a:ext cx="73" cy="108"/>
            </a:xfrm>
            <a:custGeom>
              <a:avLst/>
              <a:gdLst>
                <a:gd name="T0" fmla="*/ 5 w 146"/>
                <a:gd name="T1" fmla="*/ 23 h 216"/>
                <a:gd name="T2" fmla="*/ 15 w 146"/>
                <a:gd name="T3" fmla="*/ 23 h 216"/>
                <a:gd name="T4" fmla="*/ 27 w 146"/>
                <a:gd name="T5" fmla="*/ 20 h 216"/>
                <a:gd name="T6" fmla="*/ 36 w 146"/>
                <a:gd name="T7" fmla="*/ 14 h 216"/>
                <a:gd name="T8" fmla="*/ 42 w 146"/>
                <a:gd name="T9" fmla="*/ 8 h 216"/>
                <a:gd name="T10" fmla="*/ 49 w 146"/>
                <a:gd name="T11" fmla="*/ 0 h 216"/>
                <a:gd name="T12" fmla="*/ 116 w 146"/>
                <a:gd name="T13" fmla="*/ 0 h 216"/>
                <a:gd name="T14" fmla="*/ 116 w 146"/>
                <a:gd name="T15" fmla="*/ 182 h 216"/>
                <a:gd name="T16" fmla="*/ 118 w 146"/>
                <a:gd name="T17" fmla="*/ 192 h 216"/>
                <a:gd name="T18" fmla="*/ 125 w 146"/>
                <a:gd name="T19" fmla="*/ 200 h 216"/>
                <a:gd name="T20" fmla="*/ 137 w 146"/>
                <a:gd name="T21" fmla="*/ 206 h 216"/>
                <a:gd name="T22" fmla="*/ 146 w 146"/>
                <a:gd name="T23" fmla="*/ 206 h 216"/>
                <a:gd name="T24" fmla="*/ 146 w 146"/>
                <a:gd name="T25" fmla="*/ 216 h 216"/>
                <a:gd name="T26" fmla="*/ 0 w 146"/>
                <a:gd name="T27" fmla="*/ 216 h 216"/>
                <a:gd name="T28" fmla="*/ 0 w 146"/>
                <a:gd name="T29" fmla="*/ 206 h 216"/>
                <a:gd name="T30" fmla="*/ 8 w 146"/>
                <a:gd name="T31" fmla="*/ 206 h 216"/>
                <a:gd name="T32" fmla="*/ 21 w 146"/>
                <a:gd name="T33" fmla="*/ 200 h 216"/>
                <a:gd name="T34" fmla="*/ 27 w 146"/>
                <a:gd name="T35" fmla="*/ 192 h 216"/>
                <a:gd name="T36" fmla="*/ 30 w 146"/>
                <a:gd name="T37" fmla="*/ 182 h 216"/>
                <a:gd name="T38" fmla="*/ 30 w 146"/>
                <a:gd name="T39" fmla="*/ 47 h 216"/>
                <a:gd name="T40" fmla="*/ 27 w 146"/>
                <a:gd name="T41" fmla="*/ 39 h 216"/>
                <a:gd name="T42" fmla="*/ 21 w 146"/>
                <a:gd name="T43" fmla="*/ 33 h 216"/>
                <a:gd name="T44" fmla="*/ 12 w 146"/>
                <a:gd name="T45" fmla="*/ 30 h 216"/>
                <a:gd name="T46" fmla="*/ 5 w 146"/>
                <a:gd name="T47" fmla="*/ 30 h 216"/>
                <a:gd name="T48" fmla="*/ 5 w 146"/>
                <a:gd name="T49" fmla="*/ 2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 h="216">
                  <a:moveTo>
                    <a:pt x="5" y="23"/>
                  </a:moveTo>
                  <a:lnTo>
                    <a:pt x="15" y="23"/>
                  </a:lnTo>
                  <a:lnTo>
                    <a:pt x="27" y="20"/>
                  </a:lnTo>
                  <a:lnTo>
                    <a:pt x="36" y="14"/>
                  </a:lnTo>
                  <a:lnTo>
                    <a:pt x="42" y="8"/>
                  </a:lnTo>
                  <a:lnTo>
                    <a:pt x="49" y="0"/>
                  </a:lnTo>
                  <a:lnTo>
                    <a:pt x="116" y="0"/>
                  </a:lnTo>
                  <a:lnTo>
                    <a:pt x="116" y="182"/>
                  </a:lnTo>
                  <a:lnTo>
                    <a:pt x="118" y="192"/>
                  </a:lnTo>
                  <a:lnTo>
                    <a:pt x="125" y="200"/>
                  </a:lnTo>
                  <a:lnTo>
                    <a:pt x="137" y="206"/>
                  </a:lnTo>
                  <a:lnTo>
                    <a:pt x="146" y="206"/>
                  </a:lnTo>
                  <a:lnTo>
                    <a:pt x="146" y="216"/>
                  </a:lnTo>
                  <a:lnTo>
                    <a:pt x="0" y="216"/>
                  </a:lnTo>
                  <a:lnTo>
                    <a:pt x="0" y="206"/>
                  </a:lnTo>
                  <a:lnTo>
                    <a:pt x="8" y="206"/>
                  </a:lnTo>
                  <a:lnTo>
                    <a:pt x="21" y="200"/>
                  </a:lnTo>
                  <a:lnTo>
                    <a:pt x="27" y="192"/>
                  </a:lnTo>
                  <a:lnTo>
                    <a:pt x="30" y="182"/>
                  </a:lnTo>
                  <a:lnTo>
                    <a:pt x="30" y="47"/>
                  </a:lnTo>
                  <a:lnTo>
                    <a:pt x="27" y="39"/>
                  </a:lnTo>
                  <a:lnTo>
                    <a:pt x="21" y="33"/>
                  </a:lnTo>
                  <a:lnTo>
                    <a:pt x="12" y="30"/>
                  </a:lnTo>
                  <a:lnTo>
                    <a:pt x="5" y="30"/>
                  </a:lnTo>
                  <a:lnTo>
                    <a:pt x="5" y="23"/>
                  </a:lnTo>
                  <a:close/>
                </a:path>
              </a:pathLst>
            </a:custGeom>
            <a:solidFill>
              <a:srgbClr val="BFFFBF"/>
            </a:solidFill>
            <a:ln w="14288">
              <a:solidFill>
                <a:srgbClr val="3F5F00"/>
              </a:solidFill>
              <a:prstDash val="solid"/>
              <a:round/>
              <a:headEnd/>
              <a:tailEnd/>
            </a:ln>
          </p:spPr>
          <p:txBody>
            <a:bodyPr/>
            <a:lstStyle/>
            <a:p>
              <a:endParaRPr lang="en-US"/>
            </a:p>
          </p:txBody>
        </p:sp>
        <p:sp>
          <p:nvSpPr>
            <p:cNvPr id="321577" name="Oval 1065"/>
            <p:cNvSpPr>
              <a:spLocks noChangeArrowheads="1"/>
            </p:cNvSpPr>
            <p:nvPr/>
          </p:nvSpPr>
          <p:spPr bwMode="auto">
            <a:xfrm>
              <a:off x="3748" y="2466"/>
              <a:ext cx="189" cy="219"/>
            </a:xfrm>
            <a:prstGeom prst="ellipse">
              <a:avLst/>
            </a:prstGeom>
            <a:solidFill>
              <a:srgbClr val="008000"/>
            </a:solidFill>
            <a:ln w="14288">
              <a:solidFill>
                <a:srgbClr val="9FFF9F"/>
              </a:solidFill>
              <a:round/>
              <a:headEnd/>
              <a:tailEnd/>
            </a:ln>
          </p:spPr>
          <p:txBody>
            <a:bodyPr/>
            <a:lstStyle/>
            <a:p>
              <a:endParaRPr lang="en-US"/>
            </a:p>
          </p:txBody>
        </p:sp>
        <p:sp>
          <p:nvSpPr>
            <p:cNvPr id="321578" name="Oval 1066"/>
            <p:cNvSpPr>
              <a:spLocks noChangeArrowheads="1"/>
            </p:cNvSpPr>
            <p:nvPr/>
          </p:nvSpPr>
          <p:spPr bwMode="auto">
            <a:xfrm>
              <a:off x="3771" y="2490"/>
              <a:ext cx="144" cy="171"/>
            </a:xfrm>
            <a:prstGeom prst="ellipse">
              <a:avLst/>
            </a:prstGeom>
            <a:solidFill>
              <a:srgbClr val="008000"/>
            </a:solidFill>
            <a:ln w="14288">
              <a:solidFill>
                <a:srgbClr val="9FFF9F"/>
              </a:solidFill>
              <a:round/>
              <a:headEnd/>
              <a:tailEnd/>
            </a:ln>
          </p:spPr>
          <p:txBody>
            <a:bodyPr/>
            <a:lstStyle/>
            <a:p>
              <a:endParaRPr lang="en-US"/>
            </a:p>
          </p:txBody>
        </p:sp>
        <p:sp>
          <p:nvSpPr>
            <p:cNvPr id="321579" name="Freeform 1067"/>
            <p:cNvSpPr>
              <a:spLocks/>
            </p:cNvSpPr>
            <p:nvPr/>
          </p:nvSpPr>
          <p:spPr bwMode="auto">
            <a:xfrm>
              <a:off x="3806" y="2522"/>
              <a:ext cx="73" cy="107"/>
            </a:xfrm>
            <a:custGeom>
              <a:avLst/>
              <a:gdLst>
                <a:gd name="T0" fmla="*/ 5 w 146"/>
                <a:gd name="T1" fmla="*/ 22 h 215"/>
                <a:gd name="T2" fmla="*/ 15 w 146"/>
                <a:gd name="T3" fmla="*/ 22 h 215"/>
                <a:gd name="T4" fmla="*/ 27 w 146"/>
                <a:gd name="T5" fmla="*/ 20 h 215"/>
                <a:gd name="T6" fmla="*/ 36 w 146"/>
                <a:gd name="T7" fmla="*/ 13 h 215"/>
                <a:gd name="T8" fmla="*/ 42 w 146"/>
                <a:gd name="T9" fmla="*/ 8 h 215"/>
                <a:gd name="T10" fmla="*/ 48 w 146"/>
                <a:gd name="T11" fmla="*/ 0 h 215"/>
                <a:gd name="T12" fmla="*/ 116 w 146"/>
                <a:gd name="T13" fmla="*/ 0 h 215"/>
                <a:gd name="T14" fmla="*/ 116 w 146"/>
                <a:gd name="T15" fmla="*/ 181 h 215"/>
                <a:gd name="T16" fmla="*/ 118 w 146"/>
                <a:gd name="T17" fmla="*/ 192 h 215"/>
                <a:gd name="T18" fmla="*/ 125 w 146"/>
                <a:gd name="T19" fmla="*/ 199 h 215"/>
                <a:gd name="T20" fmla="*/ 138 w 146"/>
                <a:gd name="T21" fmla="*/ 205 h 215"/>
                <a:gd name="T22" fmla="*/ 146 w 146"/>
                <a:gd name="T23" fmla="*/ 205 h 215"/>
                <a:gd name="T24" fmla="*/ 146 w 146"/>
                <a:gd name="T25" fmla="*/ 215 h 215"/>
                <a:gd name="T26" fmla="*/ 0 w 146"/>
                <a:gd name="T27" fmla="*/ 215 h 215"/>
                <a:gd name="T28" fmla="*/ 0 w 146"/>
                <a:gd name="T29" fmla="*/ 205 h 215"/>
                <a:gd name="T30" fmla="*/ 8 w 146"/>
                <a:gd name="T31" fmla="*/ 205 h 215"/>
                <a:gd name="T32" fmla="*/ 21 w 146"/>
                <a:gd name="T33" fmla="*/ 199 h 215"/>
                <a:gd name="T34" fmla="*/ 27 w 146"/>
                <a:gd name="T35" fmla="*/ 192 h 215"/>
                <a:gd name="T36" fmla="*/ 30 w 146"/>
                <a:gd name="T37" fmla="*/ 181 h 215"/>
                <a:gd name="T38" fmla="*/ 30 w 146"/>
                <a:gd name="T39" fmla="*/ 46 h 215"/>
                <a:gd name="T40" fmla="*/ 27 w 146"/>
                <a:gd name="T41" fmla="*/ 39 h 215"/>
                <a:gd name="T42" fmla="*/ 21 w 146"/>
                <a:gd name="T43" fmla="*/ 32 h 215"/>
                <a:gd name="T44" fmla="*/ 12 w 146"/>
                <a:gd name="T45" fmla="*/ 30 h 215"/>
                <a:gd name="T46" fmla="*/ 5 w 146"/>
                <a:gd name="T47" fmla="*/ 30 h 215"/>
                <a:gd name="T48" fmla="*/ 5 w 146"/>
                <a:gd name="T49" fmla="*/ 2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 h="215">
                  <a:moveTo>
                    <a:pt x="5" y="22"/>
                  </a:moveTo>
                  <a:lnTo>
                    <a:pt x="15" y="22"/>
                  </a:lnTo>
                  <a:lnTo>
                    <a:pt x="27" y="20"/>
                  </a:lnTo>
                  <a:lnTo>
                    <a:pt x="36" y="13"/>
                  </a:lnTo>
                  <a:lnTo>
                    <a:pt x="42" y="8"/>
                  </a:lnTo>
                  <a:lnTo>
                    <a:pt x="48" y="0"/>
                  </a:lnTo>
                  <a:lnTo>
                    <a:pt x="116" y="0"/>
                  </a:lnTo>
                  <a:lnTo>
                    <a:pt x="116" y="181"/>
                  </a:lnTo>
                  <a:lnTo>
                    <a:pt x="118" y="192"/>
                  </a:lnTo>
                  <a:lnTo>
                    <a:pt x="125" y="199"/>
                  </a:lnTo>
                  <a:lnTo>
                    <a:pt x="138" y="205"/>
                  </a:lnTo>
                  <a:lnTo>
                    <a:pt x="146" y="205"/>
                  </a:lnTo>
                  <a:lnTo>
                    <a:pt x="146" y="215"/>
                  </a:lnTo>
                  <a:lnTo>
                    <a:pt x="0" y="215"/>
                  </a:lnTo>
                  <a:lnTo>
                    <a:pt x="0" y="205"/>
                  </a:lnTo>
                  <a:lnTo>
                    <a:pt x="8" y="205"/>
                  </a:lnTo>
                  <a:lnTo>
                    <a:pt x="21" y="199"/>
                  </a:lnTo>
                  <a:lnTo>
                    <a:pt x="27" y="192"/>
                  </a:lnTo>
                  <a:lnTo>
                    <a:pt x="30" y="181"/>
                  </a:lnTo>
                  <a:lnTo>
                    <a:pt x="30" y="46"/>
                  </a:lnTo>
                  <a:lnTo>
                    <a:pt x="27" y="39"/>
                  </a:lnTo>
                  <a:lnTo>
                    <a:pt x="21" y="32"/>
                  </a:lnTo>
                  <a:lnTo>
                    <a:pt x="12" y="30"/>
                  </a:lnTo>
                  <a:lnTo>
                    <a:pt x="5" y="30"/>
                  </a:lnTo>
                  <a:lnTo>
                    <a:pt x="5" y="22"/>
                  </a:lnTo>
                  <a:close/>
                </a:path>
              </a:pathLst>
            </a:custGeom>
            <a:solidFill>
              <a:srgbClr val="BFFFBF"/>
            </a:solidFill>
            <a:ln w="14288">
              <a:solidFill>
                <a:srgbClr val="3F5F00"/>
              </a:solidFill>
              <a:prstDash val="solid"/>
              <a:round/>
              <a:headEnd/>
              <a:tailEnd/>
            </a:ln>
          </p:spPr>
          <p:txBody>
            <a:bodyPr/>
            <a:lstStyle/>
            <a:p>
              <a:endParaRPr lang="en-US"/>
            </a:p>
          </p:txBody>
        </p:sp>
        <p:sp>
          <p:nvSpPr>
            <p:cNvPr id="321580" name="Oval 1068"/>
            <p:cNvSpPr>
              <a:spLocks noChangeArrowheads="1"/>
            </p:cNvSpPr>
            <p:nvPr/>
          </p:nvSpPr>
          <p:spPr bwMode="auto">
            <a:xfrm>
              <a:off x="2265" y="2178"/>
              <a:ext cx="199" cy="197"/>
            </a:xfrm>
            <a:prstGeom prst="ellipse">
              <a:avLst/>
            </a:prstGeom>
            <a:solidFill>
              <a:srgbClr val="3F5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1" name="Oval 1069"/>
            <p:cNvSpPr>
              <a:spLocks noChangeArrowheads="1"/>
            </p:cNvSpPr>
            <p:nvPr/>
          </p:nvSpPr>
          <p:spPr bwMode="auto">
            <a:xfrm>
              <a:off x="2304" y="2217"/>
              <a:ext cx="120" cy="119"/>
            </a:xfrm>
            <a:prstGeom prst="ellipse">
              <a:avLst/>
            </a:prstGeom>
            <a:solidFill>
              <a:srgbClr val="9FFF9F"/>
            </a:solidFill>
            <a:ln w="7938">
              <a:solidFill>
                <a:srgbClr val="008000"/>
              </a:solidFill>
              <a:round/>
              <a:headEnd/>
              <a:tailEnd/>
            </a:ln>
          </p:spPr>
          <p:txBody>
            <a:bodyPr/>
            <a:lstStyle/>
            <a:p>
              <a:endParaRPr lang="en-US"/>
            </a:p>
          </p:txBody>
        </p:sp>
        <p:sp>
          <p:nvSpPr>
            <p:cNvPr id="321582" name="Oval 1070"/>
            <p:cNvSpPr>
              <a:spLocks noChangeArrowheads="1"/>
            </p:cNvSpPr>
            <p:nvPr/>
          </p:nvSpPr>
          <p:spPr bwMode="auto">
            <a:xfrm>
              <a:off x="3329" y="2203"/>
              <a:ext cx="198" cy="197"/>
            </a:xfrm>
            <a:prstGeom prst="ellipse">
              <a:avLst/>
            </a:pr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3" name="Oval 1071"/>
            <p:cNvSpPr>
              <a:spLocks noChangeArrowheads="1"/>
            </p:cNvSpPr>
            <p:nvPr/>
          </p:nvSpPr>
          <p:spPr bwMode="auto">
            <a:xfrm>
              <a:off x="3368" y="2241"/>
              <a:ext cx="120" cy="120"/>
            </a:xfrm>
            <a:prstGeom prst="ellipse">
              <a:avLst/>
            </a:prstGeom>
            <a:solidFill>
              <a:srgbClr val="BFFFBF"/>
            </a:solidFill>
            <a:ln w="7938">
              <a:solidFill>
                <a:srgbClr val="008000"/>
              </a:solidFill>
              <a:round/>
              <a:headEnd/>
              <a:tailEnd/>
            </a:ln>
          </p:spPr>
          <p:txBody>
            <a:bodyPr/>
            <a:lstStyle/>
            <a:p>
              <a:endParaRPr lang="en-US"/>
            </a:p>
          </p:txBody>
        </p:sp>
        <p:sp>
          <p:nvSpPr>
            <p:cNvPr id="321584" name="Freeform 1072"/>
            <p:cNvSpPr>
              <a:spLocks/>
            </p:cNvSpPr>
            <p:nvPr/>
          </p:nvSpPr>
          <p:spPr bwMode="auto">
            <a:xfrm>
              <a:off x="3208" y="2595"/>
              <a:ext cx="81" cy="79"/>
            </a:xfrm>
            <a:custGeom>
              <a:avLst/>
              <a:gdLst>
                <a:gd name="T0" fmla="*/ 0 w 163"/>
                <a:gd name="T1" fmla="*/ 0 h 157"/>
                <a:gd name="T2" fmla="*/ 110 w 163"/>
                <a:gd name="T3" fmla="*/ 0 h 157"/>
                <a:gd name="T4" fmla="*/ 128 w 163"/>
                <a:gd name="T5" fmla="*/ 5 h 157"/>
                <a:gd name="T6" fmla="*/ 140 w 163"/>
                <a:gd name="T7" fmla="*/ 15 h 157"/>
                <a:gd name="T8" fmla="*/ 145 w 163"/>
                <a:gd name="T9" fmla="*/ 31 h 157"/>
                <a:gd name="T10" fmla="*/ 145 w 163"/>
                <a:gd name="T11" fmla="*/ 59 h 157"/>
                <a:gd name="T12" fmla="*/ 137 w 163"/>
                <a:gd name="T13" fmla="*/ 75 h 157"/>
                <a:gd name="T14" fmla="*/ 125 w 163"/>
                <a:gd name="T15" fmla="*/ 84 h 157"/>
                <a:gd name="T16" fmla="*/ 110 w 163"/>
                <a:gd name="T17" fmla="*/ 88 h 157"/>
                <a:gd name="T18" fmla="*/ 125 w 163"/>
                <a:gd name="T19" fmla="*/ 95 h 157"/>
                <a:gd name="T20" fmla="*/ 137 w 163"/>
                <a:gd name="T21" fmla="*/ 103 h 157"/>
                <a:gd name="T22" fmla="*/ 145 w 163"/>
                <a:gd name="T23" fmla="*/ 119 h 157"/>
                <a:gd name="T24" fmla="*/ 151 w 163"/>
                <a:gd name="T25" fmla="*/ 133 h 157"/>
                <a:gd name="T26" fmla="*/ 154 w 163"/>
                <a:gd name="T27" fmla="*/ 147 h 157"/>
                <a:gd name="T28" fmla="*/ 163 w 163"/>
                <a:gd name="T29" fmla="*/ 147 h 157"/>
                <a:gd name="T30" fmla="*/ 163 w 163"/>
                <a:gd name="T31" fmla="*/ 157 h 157"/>
                <a:gd name="T32" fmla="*/ 100 w 163"/>
                <a:gd name="T33" fmla="*/ 157 h 157"/>
                <a:gd name="T34" fmla="*/ 100 w 163"/>
                <a:gd name="T35" fmla="*/ 147 h 157"/>
                <a:gd name="T36" fmla="*/ 110 w 163"/>
                <a:gd name="T37" fmla="*/ 147 h 157"/>
                <a:gd name="T38" fmla="*/ 108 w 163"/>
                <a:gd name="T39" fmla="*/ 131 h 157"/>
                <a:gd name="T40" fmla="*/ 101 w 163"/>
                <a:gd name="T41" fmla="*/ 119 h 157"/>
                <a:gd name="T42" fmla="*/ 92 w 163"/>
                <a:gd name="T43" fmla="*/ 106 h 157"/>
                <a:gd name="T44" fmla="*/ 82 w 163"/>
                <a:gd name="T45" fmla="*/ 96 h 157"/>
                <a:gd name="T46" fmla="*/ 68 w 163"/>
                <a:gd name="T47" fmla="*/ 88 h 157"/>
                <a:gd name="T48" fmla="*/ 68 w 163"/>
                <a:gd name="T49" fmla="*/ 147 h 157"/>
                <a:gd name="T50" fmla="*/ 82 w 163"/>
                <a:gd name="T51" fmla="*/ 147 h 157"/>
                <a:gd name="T52" fmla="*/ 82 w 163"/>
                <a:gd name="T53" fmla="*/ 157 h 157"/>
                <a:gd name="T54" fmla="*/ 2 w 163"/>
                <a:gd name="T55" fmla="*/ 157 h 157"/>
                <a:gd name="T56" fmla="*/ 2 w 163"/>
                <a:gd name="T57" fmla="*/ 147 h 157"/>
                <a:gd name="T58" fmla="*/ 18 w 163"/>
                <a:gd name="T59" fmla="*/ 147 h 157"/>
                <a:gd name="T60" fmla="*/ 18 w 163"/>
                <a:gd name="T61" fmla="*/ 12 h 157"/>
                <a:gd name="T62" fmla="*/ 0 w 163"/>
                <a:gd name="T63" fmla="*/ 12 h 157"/>
                <a:gd name="T64" fmla="*/ 0 w 163"/>
                <a:gd name="T6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57">
                  <a:moveTo>
                    <a:pt x="0" y="0"/>
                  </a:moveTo>
                  <a:lnTo>
                    <a:pt x="110" y="0"/>
                  </a:lnTo>
                  <a:lnTo>
                    <a:pt x="128" y="5"/>
                  </a:lnTo>
                  <a:lnTo>
                    <a:pt x="140" y="15"/>
                  </a:lnTo>
                  <a:lnTo>
                    <a:pt x="145" y="31"/>
                  </a:lnTo>
                  <a:lnTo>
                    <a:pt x="145" y="59"/>
                  </a:lnTo>
                  <a:lnTo>
                    <a:pt x="137" y="75"/>
                  </a:lnTo>
                  <a:lnTo>
                    <a:pt x="125" y="84"/>
                  </a:lnTo>
                  <a:lnTo>
                    <a:pt x="110" y="88"/>
                  </a:lnTo>
                  <a:lnTo>
                    <a:pt x="125" y="95"/>
                  </a:lnTo>
                  <a:lnTo>
                    <a:pt x="137" y="103"/>
                  </a:lnTo>
                  <a:lnTo>
                    <a:pt x="145" y="119"/>
                  </a:lnTo>
                  <a:lnTo>
                    <a:pt x="151" y="133"/>
                  </a:lnTo>
                  <a:lnTo>
                    <a:pt x="154" y="147"/>
                  </a:lnTo>
                  <a:lnTo>
                    <a:pt x="163" y="147"/>
                  </a:lnTo>
                  <a:lnTo>
                    <a:pt x="163" y="157"/>
                  </a:lnTo>
                  <a:lnTo>
                    <a:pt x="100" y="157"/>
                  </a:lnTo>
                  <a:lnTo>
                    <a:pt x="100" y="147"/>
                  </a:lnTo>
                  <a:lnTo>
                    <a:pt x="110" y="147"/>
                  </a:lnTo>
                  <a:lnTo>
                    <a:pt x="108" y="131"/>
                  </a:lnTo>
                  <a:lnTo>
                    <a:pt x="101" y="119"/>
                  </a:lnTo>
                  <a:lnTo>
                    <a:pt x="92" y="106"/>
                  </a:lnTo>
                  <a:lnTo>
                    <a:pt x="82" y="96"/>
                  </a:lnTo>
                  <a:lnTo>
                    <a:pt x="68" y="88"/>
                  </a:lnTo>
                  <a:lnTo>
                    <a:pt x="68" y="147"/>
                  </a:lnTo>
                  <a:lnTo>
                    <a:pt x="82" y="147"/>
                  </a:lnTo>
                  <a:lnTo>
                    <a:pt x="82" y="157"/>
                  </a:lnTo>
                  <a:lnTo>
                    <a:pt x="2" y="157"/>
                  </a:lnTo>
                  <a:lnTo>
                    <a:pt x="2" y="147"/>
                  </a:lnTo>
                  <a:lnTo>
                    <a:pt x="18" y="147"/>
                  </a:lnTo>
                  <a:lnTo>
                    <a:pt x="18" y="12"/>
                  </a:lnTo>
                  <a:lnTo>
                    <a:pt x="0" y="12"/>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5" name="Freeform 1073"/>
            <p:cNvSpPr>
              <a:spLocks/>
            </p:cNvSpPr>
            <p:nvPr/>
          </p:nvSpPr>
          <p:spPr bwMode="auto">
            <a:xfrm>
              <a:off x="3242" y="2609"/>
              <a:ext cx="15" cy="19"/>
            </a:xfrm>
            <a:custGeom>
              <a:avLst/>
              <a:gdLst>
                <a:gd name="T0" fmla="*/ 0 w 28"/>
                <a:gd name="T1" fmla="*/ 0 h 39"/>
                <a:gd name="T2" fmla="*/ 0 w 28"/>
                <a:gd name="T3" fmla="*/ 39 h 39"/>
                <a:gd name="T4" fmla="*/ 15 w 28"/>
                <a:gd name="T5" fmla="*/ 39 h 39"/>
                <a:gd name="T6" fmla="*/ 23 w 28"/>
                <a:gd name="T7" fmla="*/ 35 h 39"/>
                <a:gd name="T8" fmla="*/ 28 w 28"/>
                <a:gd name="T9" fmla="*/ 26 h 39"/>
                <a:gd name="T10" fmla="*/ 28 w 28"/>
                <a:gd name="T11" fmla="*/ 14 h 39"/>
                <a:gd name="T12" fmla="*/ 23 w 28"/>
                <a:gd name="T13" fmla="*/ 5 h 39"/>
                <a:gd name="T14" fmla="*/ 15 w 28"/>
                <a:gd name="T15" fmla="*/ 0 h 39"/>
                <a:gd name="T16" fmla="*/ 0 w 28"/>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9">
                  <a:moveTo>
                    <a:pt x="0" y="0"/>
                  </a:moveTo>
                  <a:lnTo>
                    <a:pt x="0" y="39"/>
                  </a:lnTo>
                  <a:lnTo>
                    <a:pt x="15" y="39"/>
                  </a:lnTo>
                  <a:lnTo>
                    <a:pt x="23" y="35"/>
                  </a:lnTo>
                  <a:lnTo>
                    <a:pt x="28" y="26"/>
                  </a:lnTo>
                  <a:lnTo>
                    <a:pt x="28" y="14"/>
                  </a:lnTo>
                  <a:lnTo>
                    <a:pt x="23" y="5"/>
                  </a:lnTo>
                  <a:lnTo>
                    <a:pt x="15" y="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6" name="Freeform 1074"/>
            <p:cNvSpPr>
              <a:spLocks/>
            </p:cNvSpPr>
            <p:nvPr/>
          </p:nvSpPr>
          <p:spPr bwMode="auto">
            <a:xfrm>
              <a:off x="2496" y="2595"/>
              <a:ext cx="79" cy="83"/>
            </a:xfrm>
            <a:custGeom>
              <a:avLst/>
              <a:gdLst>
                <a:gd name="T0" fmla="*/ 47 w 157"/>
                <a:gd name="T1" fmla="*/ 0 h 164"/>
                <a:gd name="T2" fmla="*/ 107 w 157"/>
                <a:gd name="T3" fmla="*/ 0 h 164"/>
                <a:gd name="T4" fmla="*/ 121 w 157"/>
                <a:gd name="T5" fmla="*/ 5 h 164"/>
                <a:gd name="T6" fmla="*/ 143 w 157"/>
                <a:gd name="T7" fmla="*/ 23 h 164"/>
                <a:gd name="T8" fmla="*/ 152 w 157"/>
                <a:gd name="T9" fmla="*/ 42 h 164"/>
                <a:gd name="T10" fmla="*/ 157 w 157"/>
                <a:gd name="T11" fmla="*/ 67 h 164"/>
                <a:gd name="T12" fmla="*/ 157 w 157"/>
                <a:gd name="T13" fmla="*/ 95 h 164"/>
                <a:gd name="T14" fmla="*/ 152 w 157"/>
                <a:gd name="T15" fmla="*/ 120 h 164"/>
                <a:gd name="T16" fmla="*/ 143 w 157"/>
                <a:gd name="T17" fmla="*/ 139 h 164"/>
                <a:gd name="T18" fmla="*/ 117 w 157"/>
                <a:gd name="T19" fmla="*/ 157 h 164"/>
                <a:gd name="T20" fmla="*/ 104 w 157"/>
                <a:gd name="T21" fmla="*/ 164 h 164"/>
                <a:gd name="T22" fmla="*/ 47 w 157"/>
                <a:gd name="T23" fmla="*/ 164 h 164"/>
                <a:gd name="T24" fmla="*/ 34 w 157"/>
                <a:gd name="T25" fmla="*/ 157 h 164"/>
                <a:gd name="T26" fmla="*/ 11 w 157"/>
                <a:gd name="T27" fmla="*/ 141 h 164"/>
                <a:gd name="T28" fmla="*/ 3 w 157"/>
                <a:gd name="T29" fmla="*/ 123 h 164"/>
                <a:gd name="T30" fmla="*/ 0 w 157"/>
                <a:gd name="T31" fmla="*/ 100 h 164"/>
                <a:gd name="T32" fmla="*/ 0 w 157"/>
                <a:gd name="T33" fmla="*/ 67 h 164"/>
                <a:gd name="T34" fmla="*/ 3 w 157"/>
                <a:gd name="T35" fmla="*/ 42 h 164"/>
                <a:gd name="T36" fmla="*/ 11 w 157"/>
                <a:gd name="T37" fmla="*/ 23 h 164"/>
                <a:gd name="T38" fmla="*/ 34 w 157"/>
                <a:gd name="T39" fmla="*/ 5 h 164"/>
                <a:gd name="T40" fmla="*/ 47 w 157"/>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7" h="164">
                  <a:moveTo>
                    <a:pt x="47" y="0"/>
                  </a:moveTo>
                  <a:lnTo>
                    <a:pt x="107" y="0"/>
                  </a:lnTo>
                  <a:lnTo>
                    <a:pt x="121" y="5"/>
                  </a:lnTo>
                  <a:lnTo>
                    <a:pt x="143" y="23"/>
                  </a:lnTo>
                  <a:lnTo>
                    <a:pt x="152" y="42"/>
                  </a:lnTo>
                  <a:lnTo>
                    <a:pt x="157" y="67"/>
                  </a:lnTo>
                  <a:lnTo>
                    <a:pt x="157" y="95"/>
                  </a:lnTo>
                  <a:lnTo>
                    <a:pt x="152" y="120"/>
                  </a:lnTo>
                  <a:lnTo>
                    <a:pt x="143" y="139"/>
                  </a:lnTo>
                  <a:lnTo>
                    <a:pt x="117" y="157"/>
                  </a:lnTo>
                  <a:lnTo>
                    <a:pt x="104" y="164"/>
                  </a:lnTo>
                  <a:lnTo>
                    <a:pt x="47" y="164"/>
                  </a:lnTo>
                  <a:lnTo>
                    <a:pt x="34" y="157"/>
                  </a:lnTo>
                  <a:lnTo>
                    <a:pt x="11" y="141"/>
                  </a:lnTo>
                  <a:lnTo>
                    <a:pt x="3" y="123"/>
                  </a:lnTo>
                  <a:lnTo>
                    <a:pt x="0" y="100"/>
                  </a:lnTo>
                  <a:lnTo>
                    <a:pt x="0" y="67"/>
                  </a:lnTo>
                  <a:lnTo>
                    <a:pt x="3" y="42"/>
                  </a:lnTo>
                  <a:lnTo>
                    <a:pt x="11" y="23"/>
                  </a:lnTo>
                  <a:lnTo>
                    <a:pt x="34" y="5"/>
                  </a:lnTo>
                  <a:lnTo>
                    <a:pt x="47"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7" name="Freeform 1075"/>
            <p:cNvSpPr>
              <a:spLocks/>
            </p:cNvSpPr>
            <p:nvPr/>
          </p:nvSpPr>
          <p:spPr bwMode="auto">
            <a:xfrm>
              <a:off x="2525" y="2605"/>
              <a:ext cx="20" cy="64"/>
            </a:xfrm>
            <a:custGeom>
              <a:avLst/>
              <a:gdLst>
                <a:gd name="T0" fmla="*/ 14 w 40"/>
                <a:gd name="T1" fmla="*/ 0 h 128"/>
                <a:gd name="T2" fmla="*/ 5 w 40"/>
                <a:gd name="T3" fmla="*/ 10 h 128"/>
                <a:gd name="T4" fmla="*/ 0 w 40"/>
                <a:gd name="T5" fmla="*/ 21 h 128"/>
                <a:gd name="T6" fmla="*/ 0 w 40"/>
                <a:gd name="T7" fmla="*/ 108 h 128"/>
                <a:gd name="T8" fmla="*/ 5 w 40"/>
                <a:gd name="T9" fmla="*/ 119 h 128"/>
                <a:gd name="T10" fmla="*/ 14 w 40"/>
                <a:gd name="T11" fmla="*/ 128 h 128"/>
                <a:gd name="T12" fmla="*/ 29 w 40"/>
                <a:gd name="T13" fmla="*/ 128 h 128"/>
                <a:gd name="T14" fmla="*/ 38 w 40"/>
                <a:gd name="T15" fmla="*/ 119 h 128"/>
                <a:gd name="T16" fmla="*/ 40 w 40"/>
                <a:gd name="T17" fmla="*/ 108 h 128"/>
                <a:gd name="T18" fmla="*/ 40 w 40"/>
                <a:gd name="T19" fmla="*/ 21 h 128"/>
                <a:gd name="T20" fmla="*/ 38 w 40"/>
                <a:gd name="T21" fmla="*/ 10 h 128"/>
                <a:gd name="T22" fmla="*/ 29 w 40"/>
                <a:gd name="T23" fmla="*/ 0 h 128"/>
                <a:gd name="T24" fmla="*/ 14 w 40"/>
                <a:gd name="T2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128">
                  <a:moveTo>
                    <a:pt x="14" y="0"/>
                  </a:moveTo>
                  <a:lnTo>
                    <a:pt x="5" y="10"/>
                  </a:lnTo>
                  <a:lnTo>
                    <a:pt x="0" y="21"/>
                  </a:lnTo>
                  <a:lnTo>
                    <a:pt x="0" y="108"/>
                  </a:lnTo>
                  <a:lnTo>
                    <a:pt x="5" y="119"/>
                  </a:lnTo>
                  <a:lnTo>
                    <a:pt x="14" y="128"/>
                  </a:lnTo>
                  <a:lnTo>
                    <a:pt x="29" y="128"/>
                  </a:lnTo>
                  <a:lnTo>
                    <a:pt x="38" y="119"/>
                  </a:lnTo>
                  <a:lnTo>
                    <a:pt x="40" y="108"/>
                  </a:lnTo>
                  <a:lnTo>
                    <a:pt x="40" y="21"/>
                  </a:lnTo>
                  <a:lnTo>
                    <a:pt x="38" y="10"/>
                  </a:lnTo>
                  <a:lnTo>
                    <a:pt x="29" y="0"/>
                  </a:lnTo>
                  <a:lnTo>
                    <a:pt x="14"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8" name="Freeform 1076"/>
            <p:cNvSpPr>
              <a:spLocks/>
            </p:cNvSpPr>
            <p:nvPr/>
          </p:nvSpPr>
          <p:spPr bwMode="auto">
            <a:xfrm>
              <a:off x="2577" y="2598"/>
              <a:ext cx="90" cy="80"/>
            </a:xfrm>
            <a:custGeom>
              <a:avLst/>
              <a:gdLst>
                <a:gd name="T0" fmla="*/ 4 w 179"/>
                <a:gd name="T1" fmla="*/ 159 h 159"/>
                <a:gd name="T2" fmla="*/ 47 w 179"/>
                <a:gd name="T3" fmla="*/ 159 h 159"/>
                <a:gd name="T4" fmla="*/ 47 w 179"/>
                <a:gd name="T5" fmla="*/ 147 h 159"/>
                <a:gd name="T6" fmla="*/ 33 w 179"/>
                <a:gd name="T7" fmla="*/ 147 h 159"/>
                <a:gd name="T8" fmla="*/ 33 w 179"/>
                <a:gd name="T9" fmla="*/ 34 h 159"/>
                <a:gd name="T10" fmla="*/ 110 w 179"/>
                <a:gd name="T11" fmla="*/ 159 h 159"/>
                <a:gd name="T12" fmla="*/ 161 w 179"/>
                <a:gd name="T13" fmla="*/ 159 h 159"/>
                <a:gd name="T14" fmla="*/ 161 w 179"/>
                <a:gd name="T15" fmla="*/ 13 h 159"/>
                <a:gd name="T16" fmla="*/ 179 w 179"/>
                <a:gd name="T17" fmla="*/ 13 h 159"/>
                <a:gd name="T18" fmla="*/ 179 w 179"/>
                <a:gd name="T19" fmla="*/ 0 h 159"/>
                <a:gd name="T20" fmla="*/ 129 w 179"/>
                <a:gd name="T21" fmla="*/ 0 h 159"/>
                <a:gd name="T22" fmla="*/ 129 w 179"/>
                <a:gd name="T23" fmla="*/ 13 h 159"/>
                <a:gd name="T24" fmla="*/ 146 w 179"/>
                <a:gd name="T25" fmla="*/ 13 h 159"/>
                <a:gd name="T26" fmla="*/ 146 w 179"/>
                <a:gd name="T27" fmla="*/ 106 h 159"/>
                <a:gd name="T28" fmla="*/ 78 w 179"/>
                <a:gd name="T29" fmla="*/ 3 h 159"/>
                <a:gd name="T30" fmla="*/ 0 w 179"/>
                <a:gd name="T31" fmla="*/ 3 h 159"/>
                <a:gd name="T32" fmla="*/ 0 w 179"/>
                <a:gd name="T33" fmla="*/ 15 h 159"/>
                <a:gd name="T34" fmla="*/ 17 w 179"/>
                <a:gd name="T35" fmla="*/ 15 h 159"/>
                <a:gd name="T36" fmla="*/ 17 w 179"/>
                <a:gd name="T37" fmla="*/ 147 h 159"/>
                <a:gd name="T38" fmla="*/ 4 w 179"/>
                <a:gd name="T39" fmla="*/ 147 h 159"/>
                <a:gd name="T40" fmla="*/ 4 w 179"/>
                <a:gd name="T41"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9" h="159">
                  <a:moveTo>
                    <a:pt x="4" y="159"/>
                  </a:moveTo>
                  <a:lnTo>
                    <a:pt x="47" y="159"/>
                  </a:lnTo>
                  <a:lnTo>
                    <a:pt x="47" y="147"/>
                  </a:lnTo>
                  <a:lnTo>
                    <a:pt x="33" y="147"/>
                  </a:lnTo>
                  <a:lnTo>
                    <a:pt x="33" y="34"/>
                  </a:lnTo>
                  <a:lnTo>
                    <a:pt x="110" y="159"/>
                  </a:lnTo>
                  <a:lnTo>
                    <a:pt x="161" y="159"/>
                  </a:lnTo>
                  <a:lnTo>
                    <a:pt x="161" y="13"/>
                  </a:lnTo>
                  <a:lnTo>
                    <a:pt x="179" y="13"/>
                  </a:lnTo>
                  <a:lnTo>
                    <a:pt x="179" y="0"/>
                  </a:lnTo>
                  <a:lnTo>
                    <a:pt x="129" y="0"/>
                  </a:lnTo>
                  <a:lnTo>
                    <a:pt x="129" y="13"/>
                  </a:lnTo>
                  <a:lnTo>
                    <a:pt x="146" y="13"/>
                  </a:lnTo>
                  <a:lnTo>
                    <a:pt x="146" y="106"/>
                  </a:lnTo>
                  <a:lnTo>
                    <a:pt x="78" y="3"/>
                  </a:lnTo>
                  <a:lnTo>
                    <a:pt x="0" y="3"/>
                  </a:lnTo>
                  <a:lnTo>
                    <a:pt x="0" y="15"/>
                  </a:lnTo>
                  <a:lnTo>
                    <a:pt x="17" y="15"/>
                  </a:lnTo>
                  <a:lnTo>
                    <a:pt x="17" y="147"/>
                  </a:lnTo>
                  <a:lnTo>
                    <a:pt x="4" y="147"/>
                  </a:lnTo>
                  <a:lnTo>
                    <a:pt x="4" y="159"/>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89" name="Freeform 1077"/>
            <p:cNvSpPr>
              <a:spLocks/>
            </p:cNvSpPr>
            <p:nvPr/>
          </p:nvSpPr>
          <p:spPr bwMode="auto">
            <a:xfrm>
              <a:off x="2667" y="2598"/>
              <a:ext cx="77" cy="80"/>
            </a:xfrm>
            <a:custGeom>
              <a:avLst/>
              <a:gdLst>
                <a:gd name="T0" fmla="*/ 0 w 155"/>
                <a:gd name="T1" fmla="*/ 0 h 159"/>
                <a:gd name="T2" fmla="*/ 151 w 155"/>
                <a:gd name="T3" fmla="*/ 0 h 159"/>
                <a:gd name="T4" fmla="*/ 151 w 155"/>
                <a:gd name="T5" fmla="*/ 44 h 159"/>
                <a:gd name="T6" fmla="*/ 140 w 155"/>
                <a:gd name="T7" fmla="*/ 44 h 159"/>
                <a:gd name="T8" fmla="*/ 93 w 155"/>
                <a:gd name="T9" fmla="*/ 13 h 159"/>
                <a:gd name="T10" fmla="*/ 68 w 155"/>
                <a:gd name="T11" fmla="*/ 13 h 159"/>
                <a:gd name="T12" fmla="*/ 68 w 155"/>
                <a:gd name="T13" fmla="*/ 75 h 159"/>
                <a:gd name="T14" fmla="*/ 89 w 155"/>
                <a:gd name="T15" fmla="*/ 75 h 159"/>
                <a:gd name="T16" fmla="*/ 116 w 155"/>
                <a:gd name="T17" fmla="*/ 47 h 159"/>
                <a:gd name="T18" fmla="*/ 116 w 155"/>
                <a:gd name="T19" fmla="*/ 115 h 159"/>
                <a:gd name="T20" fmla="*/ 89 w 155"/>
                <a:gd name="T21" fmla="*/ 87 h 159"/>
                <a:gd name="T22" fmla="*/ 68 w 155"/>
                <a:gd name="T23" fmla="*/ 87 h 159"/>
                <a:gd name="T24" fmla="*/ 68 w 155"/>
                <a:gd name="T25" fmla="*/ 141 h 159"/>
                <a:gd name="T26" fmla="*/ 93 w 155"/>
                <a:gd name="T27" fmla="*/ 141 h 159"/>
                <a:gd name="T28" fmla="*/ 146 w 155"/>
                <a:gd name="T29" fmla="*/ 115 h 159"/>
                <a:gd name="T30" fmla="*/ 155 w 155"/>
                <a:gd name="T31" fmla="*/ 115 h 159"/>
                <a:gd name="T32" fmla="*/ 155 w 155"/>
                <a:gd name="T33" fmla="*/ 159 h 159"/>
                <a:gd name="T34" fmla="*/ 2 w 155"/>
                <a:gd name="T35" fmla="*/ 159 h 159"/>
                <a:gd name="T36" fmla="*/ 2 w 155"/>
                <a:gd name="T37" fmla="*/ 150 h 159"/>
                <a:gd name="T38" fmla="*/ 18 w 155"/>
                <a:gd name="T39" fmla="*/ 150 h 159"/>
                <a:gd name="T40" fmla="*/ 18 w 155"/>
                <a:gd name="T41" fmla="*/ 13 h 159"/>
                <a:gd name="T42" fmla="*/ 0 w 155"/>
                <a:gd name="T43" fmla="*/ 13 h 159"/>
                <a:gd name="T44" fmla="*/ 0 w 155"/>
                <a:gd name="T4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5" h="159">
                  <a:moveTo>
                    <a:pt x="0" y="0"/>
                  </a:moveTo>
                  <a:lnTo>
                    <a:pt x="151" y="0"/>
                  </a:lnTo>
                  <a:lnTo>
                    <a:pt x="151" y="44"/>
                  </a:lnTo>
                  <a:lnTo>
                    <a:pt x="140" y="44"/>
                  </a:lnTo>
                  <a:lnTo>
                    <a:pt x="93" y="13"/>
                  </a:lnTo>
                  <a:lnTo>
                    <a:pt x="68" y="13"/>
                  </a:lnTo>
                  <a:lnTo>
                    <a:pt x="68" y="75"/>
                  </a:lnTo>
                  <a:lnTo>
                    <a:pt x="89" y="75"/>
                  </a:lnTo>
                  <a:lnTo>
                    <a:pt x="116" y="47"/>
                  </a:lnTo>
                  <a:lnTo>
                    <a:pt x="116" y="115"/>
                  </a:lnTo>
                  <a:lnTo>
                    <a:pt x="89" y="87"/>
                  </a:lnTo>
                  <a:lnTo>
                    <a:pt x="68" y="87"/>
                  </a:lnTo>
                  <a:lnTo>
                    <a:pt x="68" y="141"/>
                  </a:lnTo>
                  <a:lnTo>
                    <a:pt x="93" y="141"/>
                  </a:lnTo>
                  <a:lnTo>
                    <a:pt x="146" y="115"/>
                  </a:lnTo>
                  <a:lnTo>
                    <a:pt x="155" y="115"/>
                  </a:lnTo>
                  <a:lnTo>
                    <a:pt x="155" y="159"/>
                  </a:lnTo>
                  <a:lnTo>
                    <a:pt x="2" y="159"/>
                  </a:lnTo>
                  <a:lnTo>
                    <a:pt x="2" y="150"/>
                  </a:lnTo>
                  <a:lnTo>
                    <a:pt x="18" y="150"/>
                  </a:lnTo>
                  <a:lnTo>
                    <a:pt x="18" y="13"/>
                  </a:lnTo>
                  <a:lnTo>
                    <a:pt x="0" y="13"/>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0" name="Freeform 1078"/>
            <p:cNvSpPr>
              <a:spLocks/>
            </p:cNvSpPr>
            <p:nvPr/>
          </p:nvSpPr>
          <p:spPr bwMode="auto">
            <a:xfrm>
              <a:off x="2879" y="2595"/>
              <a:ext cx="77" cy="81"/>
            </a:xfrm>
            <a:custGeom>
              <a:avLst/>
              <a:gdLst>
                <a:gd name="T0" fmla="*/ 46 w 155"/>
                <a:gd name="T1" fmla="*/ 0 h 161"/>
                <a:gd name="T2" fmla="*/ 108 w 155"/>
                <a:gd name="T3" fmla="*/ 0 h 161"/>
                <a:gd name="T4" fmla="*/ 119 w 155"/>
                <a:gd name="T5" fmla="*/ 5 h 161"/>
                <a:gd name="T6" fmla="*/ 141 w 155"/>
                <a:gd name="T7" fmla="*/ 21 h 161"/>
                <a:gd name="T8" fmla="*/ 150 w 155"/>
                <a:gd name="T9" fmla="*/ 41 h 161"/>
                <a:gd name="T10" fmla="*/ 155 w 155"/>
                <a:gd name="T11" fmla="*/ 66 h 161"/>
                <a:gd name="T12" fmla="*/ 155 w 155"/>
                <a:gd name="T13" fmla="*/ 91 h 161"/>
                <a:gd name="T14" fmla="*/ 150 w 155"/>
                <a:gd name="T15" fmla="*/ 116 h 161"/>
                <a:gd name="T16" fmla="*/ 141 w 155"/>
                <a:gd name="T17" fmla="*/ 137 h 161"/>
                <a:gd name="T18" fmla="*/ 117 w 155"/>
                <a:gd name="T19" fmla="*/ 155 h 161"/>
                <a:gd name="T20" fmla="*/ 103 w 155"/>
                <a:gd name="T21" fmla="*/ 161 h 161"/>
                <a:gd name="T22" fmla="*/ 46 w 155"/>
                <a:gd name="T23" fmla="*/ 161 h 161"/>
                <a:gd name="T24" fmla="*/ 34 w 155"/>
                <a:gd name="T25" fmla="*/ 155 h 161"/>
                <a:gd name="T26" fmla="*/ 14 w 155"/>
                <a:gd name="T27" fmla="*/ 139 h 161"/>
                <a:gd name="T28" fmla="*/ 5 w 155"/>
                <a:gd name="T29" fmla="*/ 120 h 161"/>
                <a:gd name="T30" fmla="*/ 0 w 155"/>
                <a:gd name="T31" fmla="*/ 98 h 161"/>
                <a:gd name="T32" fmla="*/ 0 w 155"/>
                <a:gd name="T33" fmla="*/ 66 h 161"/>
                <a:gd name="T34" fmla="*/ 5 w 155"/>
                <a:gd name="T35" fmla="*/ 41 h 161"/>
                <a:gd name="T36" fmla="*/ 14 w 155"/>
                <a:gd name="T37" fmla="*/ 21 h 161"/>
                <a:gd name="T38" fmla="*/ 34 w 155"/>
                <a:gd name="T39" fmla="*/ 5 h 161"/>
                <a:gd name="T40" fmla="*/ 46 w 155"/>
                <a:gd name="T4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161">
                  <a:moveTo>
                    <a:pt x="46" y="0"/>
                  </a:moveTo>
                  <a:lnTo>
                    <a:pt x="108" y="0"/>
                  </a:lnTo>
                  <a:lnTo>
                    <a:pt x="119" y="5"/>
                  </a:lnTo>
                  <a:lnTo>
                    <a:pt x="141" y="21"/>
                  </a:lnTo>
                  <a:lnTo>
                    <a:pt x="150" y="41"/>
                  </a:lnTo>
                  <a:lnTo>
                    <a:pt x="155" y="66"/>
                  </a:lnTo>
                  <a:lnTo>
                    <a:pt x="155" y="91"/>
                  </a:lnTo>
                  <a:lnTo>
                    <a:pt x="150" y="116"/>
                  </a:lnTo>
                  <a:lnTo>
                    <a:pt x="141" y="137"/>
                  </a:lnTo>
                  <a:lnTo>
                    <a:pt x="117" y="155"/>
                  </a:lnTo>
                  <a:lnTo>
                    <a:pt x="103" y="161"/>
                  </a:lnTo>
                  <a:lnTo>
                    <a:pt x="46" y="161"/>
                  </a:lnTo>
                  <a:lnTo>
                    <a:pt x="34" y="155"/>
                  </a:lnTo>
                  <a:lnTo>
                    <a:pt x="14" y="139"/>
                  </a:lnTo>
                  <a:lnTo>
                    <a:pt x="5" y="120"/>
                  </a:lnTo>
                  <a:lnTo>
                    <a:pt x="0" y="98"/>
                  </a:lnTo>
                  <a:lnTo>
                    <a:pt x="0" y="66"/>
                  </a:lnTo>
                  <a:lnTo>
                    <a:pt x="5" y="41"/>
                  </a:lnTo>
                  <a:lnTo>
                    <a:pt x="14" y="21"/>
                  </a:lnTo>
                  <a:lnTo>
                    <a:pt x="34" y="5"/>
                  </a:lnTo>
                  <a:lnTo>
                    <a:pt x="46"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1" name="Freeform 1079"/>
            <p:cNvSpPr>
              <a:spLocks/>
            </p:cNvSpPr>
            <p:nvPr/>
          </p:nvSpPr>
          <p:spPr bwMode="auto">
            <a:xfrm>
              <a:off x="2907" y="2605"/>
              <a:ext cx="20" cy="64"/>
            </a:xfrm>
            <a:custGeom>
              <a:avLst/>
              <a:gdLst>
                <a:gd name="T0" fmla="*/ 14 w 41"/>
                <a:gd name="T1" fmla="*/ 0 h 128"/>
                <a:gd name="T2" fmla="*/ 5 w 41"/>
                <a:gd name="T3" fmla="*/ 11 h 128"/>
                <a:gd name="T4" fmla="*/ 0 w 41"/>
                <a:gd name="T5" fmla="*/ 21 h 128"/>
                <a:gd name="T6" fmla="*/ 0 w 41"/>
                <a:gd name="T7" fmla="*/ 107 h 128"/>
                <a:gd name="T8" fmla="*/ 5 w 41"/>
                <a:gd name="T9" fmla="*/ 118 h 128"/>
                <a:gd name="T10" fmla="*/ 14 w 41"/>
                <a:gd name="T11" fmla="*/ 128 h 128"/>
                <a:gd name="T12" fmla="*/ 29 w 41"/>
                <a:gd name="T13" fmla="*/ 128 h 128"/>
                <a:gd name="T14" fmla="*/ 38 w 41"/>
                <a:gd name="T15" fmla="*/ 118 h 128"/>
                <a:gd name="T16" fmla="*/ 41 w 41"/>
                <a:gd name="T17" fmla="*/ 107 h 128"/>
                <a:gd name="T18" fmla="*/ 41 w 41"/>
                <a:gd name="T19" fmla="*/ 21 h 128"/>
                <a:gd name="T20" fmla="*/ 38 w 41"/>
                <a:gd name="T21" fmla="*/ 11 h 128"/>
                <a:gd name="T22" fmla="*/ 29 w 41"/>
                <a:gd name="T23" fmla="*/ 0 h 128"/>
                <a:gd name="T24" fmla="*/ 14 w 41"/>
                <a:gd name="T2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28">
                  <a:moveTo>
                    <a:pt x="14" y="0"/>
                  </a:moveTo>
                  <a:lnTo>
                    <a:pt x="5" y="11"/>
                  </a:lnTo>
                  <a:lnTo>
                    <a:pt x="0" y="21"/>
                  </a:lnTo>
                  <a:lnTo>
                    <a:pt x="0" y="107"/>
                  </a:lnTo>
                  <a:lnTo>
                    <a:pt x="5" y="118"/>
                  </a:lnTo>
                  <a:lnTo>
                    <a:pt x="14" y="128"/>
                  </a:lnTo>
                  <a:lnTo>
                    <a:pt x="29" y="128"/>
                  </a:lnTo>
                  <a:lnTo>
                    <a:pt x="38" y="118"/>
                  </a:lnTo>
                  <a:lnTo>
                    <a:pt x="41" y="107"/>
                  </a:lnTo>
                  <a:lnTo>
                    <a:pt x="41" y="21"/>
                  </a:lnTo>
                  <a:lnTo>
                    <a:pt x="38" y="11"/>
                  </a:lnTo>
                  <a:lnTo>
                    <a:pt x="29" y="0"/>
                  </a:lnTo>
                  <a:lnTo>
                    <a:pt x="14"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2" name="Freeform 1080"/>
            <p:cNvSpPr>
              <a:spLocks/>
            </p:cNvSpPr>
            <p:nvPr/>
          </p:nvSpPr>
          <p:spPr bwMode="auto">
            <a:xfrm>
              <a:off x="2959" y="2595"/>
              <a:ext cx="74" cy="79"/>
            </a:xfrm>
            <a:custGeom>
              <a:avLst/>
              <a:gdLst>
                <a:gd name="T0" fmla="*/ 0 w 146"/>
                <a:gd name="T1" fmla="*/ 0 h 157"/>
                <a:gd name="T2" fmla="*/ 91 w 146"/>
                <a:gd name="T3" fmla="*/ 0 h 157"/>
                <a:gd name="T4" fmla="*/ 91 w 146"/>
                <a:gd name="T5" fmla="*/ 12 h 157"/>
                <a:gd name="T6" fmla="*/ 67 w 146"/>
                <a:gd name="T7" fmla="*/ 12 h 157"/>
                <a:gd name="T8" fmla="*/ 67 w 146"/>
                <a:gd name="T9" fmla="*/ 139 h 157"/>
                <a:gd name="T10" fmla="*/ 91 w 146"/>
                <a:gd name="T11" fmla="*/ 139 h 157"/>
                <a:gd name="T12" fmla="*/ 130 w 146"/>
                <a:gd name="T13" fmla="*/ 115 h 157"/>
                <a:gd name="T14" fmla="*/ 146 w 146"/>
                <a:gd name="T15" fmla="*/ 115 h 157"/>
                <a:gd name="T16" fmla="*/ 146 w 146"/>
                <a:gd name="T17" fmla="*/ 157 h 157"/>
                <a:gd name="T18" fmla="*/ 3 w 146"/>
                <a:gd name="T19" fmla="*/ 157 h 157"/>
                <a:gd name="T20" fmla="*/ 3 w 146"/>
                <a:gd name="T21" fmla="*/ 148 h 157"/>
                <a:gd name="T22" fmla="*/ 17 w 146"/>
                <a:gd name="T23" fmla="*/ 148 h 157"/>
                <a:gd name="T24" fmla="*/ 17 w 146"/>
                <a:gd name="T25" fmla="*/ 12 h 157"/>
                <a:gd name="T26" fmla="*/ 0 w 146"/>
                <a:gd name="T27" fmla="*/ 12 h 157"/>
                <a:gd name="T28" fmla="*/ 0 w 146"/>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6" h="157">
                  <a:moveTo>
                    <a:pt x="0" y="0"/>
                  </a:moveTo>
                  <a:lnTo>
                    <a:pt x="91" y="0"/>
                  </a:lnTo>
                  <a:lnTo>
                    <a:pt x="91" y="12"/>
                  </a:lnTo>
                  <a:lnTo>
                    <a:pt x="67" y="12"/>
                  </a:lnTo>
                  <a:lnTo>
                    <a:pt x="67" y="139"/>
                  </a:lnTo>
                  <a:lnTo>
                    <a:pt x="91" y="139"/>
                  </a:lnTo>
                  <a:lnTo>
                    <a:pt x="130" y="115"/>
                  </a:lnTo>
                  <a:lnTo>
                    <a:pt x="146" y="115"/>
                  </a:lnTo>
                  <a:lnTo>
                    <a:pt x="146" y="157"/>
                  </a:lnTo>
                  <a:lnTo>
                    <a:pt x="3" y="157"/>
                  </a:lnTo>
                  <a:lnTo>
                    <a:pt x="3" y="148"/>
                  </a:lnTo>
                  <a:lnTo>
                    <a:pt x="17" y="148"/>
                  </a:lnTo>
                  <a:lnTo>
                    <a:pt x="17" y="12"/>
                  </a:lnTo>
                  <a:lnTo>
                    <a:pt x="0" y="12"/>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3" name="Freeform 1081"/>
            <p:cNvSpPr>
              <a:spLocks/>
            </p:cNvSpPr>
            <p:nvPr/>
          </p:nvSpPr>
          <p:spPr bwMode="auto">
            <a:xfrm>
              <a:off x="3033" y="2595"/>
              <a:ext cx="72" cy="79"/>
            </a:xfrm>
            <a:custGeom>
              <a:avLst/>
              <a:gdLst>
                <a:gd name="T0" fmla="*/ 0 w 145"/>
                <a:gd name="T1" fmla="*/ 0 h 157"/>
                <a:gd name="T2" fmla="*/ 92 w 145"/>
                <a:gd name="T3" fmla="*/ 0 h 157"/>
                <a:gd name="T4" fmla="*/ 92 w 145"/>
                <a:gd name="T5" fmla="*/ 12 h 157"/>
                <a:gd name="T6" fmla="*/ 68 w 145"/>
                <a:gd name="T7" fmla="*/ 12 h 157"/>
                <a:gd name="T8" fmla="*/ 68 w 145"/>
                <a:gd name="T9" fmla="*/ 139 h 157"/>
                <a:gd name="T10" fmla="*/ 92 w 145"/>
                <a:gd name="T11" fmla="*/ 139 h 157"/>
                <a:gd name="T12" fmla="*/ 130 w 145"/>
                <a:gd name="T13" fmla="*/ 115 h 157"/>
                <a:gd name="T14" fmla="*/ 145 w 145"/>
                <a:gd name="T15" fmla="*/ 115 h 157"/>
                <a:gd name="T16" fmla="*/ 145 w 145"/>
                <a:gd name="T17" fmla="*/ 157 h 157"/>
                <a:gd name="T18" fmla="*/ 3 w 145"/>
                <a:gd name="T19" fmla="*/ 157 h 157"/>
                <a:gd name="T20" fmla="*/ 3 w 145"/>
                <a:gd name="T21" fmla="*/ 148 h 157"/>
                <a:gd name="T22" fmla="*/ 16 w 145"/>
                <a:gd name="T23" fmla="*/ 148 h 157"/>
                <a:gd name="T24" fmla="*/ 16 w 145"/>
                <a:gd name="T25" fmla="*/ 12 h 157"/>
                <a:gd name="T26" fmla="*/ 0 w 145"/>
                <a:gd name="T27" fmla="*/ 12 h 157"/>
                <a:gd name="T28" fmla="*/ 0 w 145"/>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57">
                  <a:moveTo>
                    <a:pt x="0" y="0"/>
                  </a:moveTo>
                  <a:lnTo>
                    <a:pt x="92" y="0"/>
                  </a:lnTo>
                  <a:lnTo>
                    <a:pt x="92" y="12"/>
                  </a:lnTo>
                  <a:lnTo>
                    <a:pt x="68" y="12"/>
                  </a:lnTo>
                  <a:lnTo>
                    <a:pt x="68" y="139"/>
                  </a:lnTo>
                  <a:lnTo>
                    <a:pt x="92" y="139"/>
                  </a:lnTo>
                  <a:lnTo>
                    <a:pt x="130" y="115"/>
                  </a:lnTo>
                  <a:lnTo>
                    <a:pt x="145" y="115"/>
                  </a:lnTo>
                  <a:lnTo>
                    <a:pt x="145" y="157"/>
                  </a:lnTo>
                  <a:lnTo>
                    <a:pt x="3" y="157"/>
                  </a:lnTo>
                  <a:lnTo>
                    <a:pt x="3" y="148"/>
                  </a:lnTo>
                  <a:lnTo>
                    <a:pt x="16" y="148"/>
                  </a:lnTo>
                  <a:lnTo>
                    <a:pt x="16" y="12"/>
                  </a:lnTo>
                  <a:lnTo>
                    <a:pt x="0" y="12"/>
                  </a:lnTo>
                  <a:lnTo>
                    <a:pt x="0"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4" name="Freeform 1082"/>
            <p:cNvSpPr>
              <a:spLocks/>
            </p:cNvSpPr>
            <p:nvPr/>
          </p:nvSpPr>
          <p:spPr bwMode="auto">
            <a:xfrm>
              <a:off x="3103" y="2596"/>
              <a:ext cx="106" cy="79"/>
            </a:xfrm>
            <a:custGeom>
              <a:avLst/>
              <a:gdLst>
                <a:gd name="T0" fmla="*/ 125 w 212"/>
                <a:gd name="T1" fmla="*/ 0 h 158"/>
                <a:gd name="T2" fmla="*/ 196 w 212"/>
                <a:gd name="T3" fmla="*/ 145 h 158"/>
                <a:gd name="T4" fmla="*/ 212 w 212"/>
                <a:gd name="T5" fmla="*/ 145 h 158"/>
                <a:gd name="T6" fmla="*/ 212 w 212"/>
                <a:gd name="T7" fmla="*/ 158 h 158"/>
                <a:gd name="T8" fmla="*/ 98 w 212"/>
                <a:gd name="T9" fmla="*/ 158 h 158"/>
                <a:gd name="T10" fmla="*/ 98 w 212"/>
                <a:gd name="T11" fmla="*/ 145 h 158"/>
                <a:gd name="T12" fmla="*/ 111 w 212"/>
                <a:gd name="T13" fmla="*/ 145 h 158"/>
                <a:gd name="T14" fmla="*/ 95 w 212"/>
                <a:gd name="T15" fmla="*/ 101 h 158"/>
                <a:gd name="T16" fmla="*/ 54 w 212"/>
                <a:gd name="T17" fmla="*/ 99 h 158"/>
                <a:gd name="T18" fmla="*/ 35 w 212"/>
                <a:gd name="T19" fmla="*/ 145 h 158"/>
                <a:gd name="T20" fmla="*/ 56 w 212"/>
                <a:gd name="T21" fmla="*/ 145 h 158"/>
                <a:gd name="T22" fmla="*/ 56 w 212"/>
                <a:gd name="T23" fmla="*/ 158 h 158"/>
                <a:gd name="T24" fmla="*/ 0 w 212"/>
                <a:gd name="T25" fmla="*/ 158 h 158"/>
                <a:gd name="T26" fmla="*/ 0 w 212"/>
                <a:gd name="T27" fmla="*/ 145 h 158"/>
                <a:gd name="T28" fmla="*/ 15 w 212"/>
                <a:gd name="T29" fmla="*/ 145 h 158"/>
                <a:gd name="T30" fmla="*/ 72 w 212"/>
                <a:gd name="T31" fmla="*/ 0 h 158"/>
                <a:gd name="T32" fmla="*/ 125 w 212"/>
                <a:gd name="T3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158">
                  <a:moveTo>
                    <a:pt x="125" y="0"/>
                  </a:moveTo>
                  <a:lnTo>
                    <a:pt x="196" y="145"/>
                  </a:lnTo>
                  <a:lnTo>
                    <a:pt x="212" y="145"/>
                  </a:lnTo>
                  <a:lnTo>
                    <a:pt x="212" y="158"/>
                  </a:lnTo>
                  <a:lnTo>
                    <a:pt x="98" y="158"/>
                  </a:lnTo>
                  <a:lnTo>
                    <a:pt x="98" y="145"/>
                  </a:lnTo>
                  <a:lnTo>
                    <a:pt x="111" y="145"/>
                  </a:lnTo>
                  <a:lnTo>
                    <a:pt x="95" y="101"/>
                  </a:lnTo>
                  <a:lnTo>
                    <a:pt x="54" y="99"/>
                  </a:lnTo>
                  <a:lnTo>
                    <a:pt x="35" y="145"/>
                  </a:lnTo>
                  <a:lnTo>
                    <a:pt x="56" y="145"/>
                  </a:lnTo>
                  <a:lnTo>
                    <a:pt x="56" y="158"/>
                  </a:lnTo>
                  <a:lnTo>
                    <a:pt x="0" y="158"/>
                  </a:lnTo>
                  <a:lnTo>
                    <a:pt x="0" y="145"/>
                  </a:lnTo>
                  <a:lnTo>
                    <a:pt x="15" y="145"/>
                  </a:lnTo>
                  <a:lnTo>
                    <a:pt x="72" y="0"/>
                  </a:lnTo>
                  <a:lnTo>
                    <a:pt x="125"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5" name="Freeform 1083"/>
            <p:cNvSpPr>
              <a:spLocks/>
            </p:cNvSpPr>
            <p:nvPr/>
          </p:nvSpPr>
          <p:spPr bwMode="auto">
            <a:xfrm>
              <a:off x="3133" y="2617"/>
              <a:ext cx="15" cy="21"/>
            </a:xfrm>
            <a:custGeom>
              <a:avLst/>
              <a:gdLst>
                <a:gd name="T0" fmla="*/ 16 w 31"/>
                <a:gd name="T1" fmla="*/ 0 h 42"/>
                <a:gd name="T2" fmla="*/ 0 w 31"/>
                <a:gd name="T3" fmla="*/ 42 h 42"/>
                <a:gd name="T4" fmla="*/ 31 w 31"/>
                <a:gd name="T5" fmla="*/ 42 h 42"/>
                <a:gd name="T6" fmla="*/ 16 w 31"/>
                <a:gd name="T7" fmla="*/ 0 h 42"/>
              </a:gdLst>
              <a:ahLst/>
              <a:cxnLst>
                <a:cxn ang="0">
                  <a:pos x="T0" y="T1"/>
                </a:cxn>
                <a:cxn ang="0">
                  <a:pos x="T2" y="T3"/>
                </a:cxn>
                <a:cxn ang="0">
                  <a:pos x="T4" y="T5"/>
                </a:cxn>
                <a:cxn ang="0">
                  <a:pos x="T6" y="T7"/>
                </a:cxn>
              </a:cxnLst>
              <a:rect l="0" t="0" r="r" b="b"/>
              <a:pathLst>
                <a:path w="31" h="42">
                  <a:moveTo>
                    <a:pt x="16" y="0"/>
                  </a:moveTo>
                  <a:lnTo>
                    <a:pt x="0" y="42"/>
                  </a:lnTo>
                  <a:lnTo>
                    <a:pt x="31" y="42"/>
                  </a:lnTo>
                  <a:lnTo>
                    <a:pt x="16"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6" name="Freeform 1084"/>
            <p:cNvSpPr>
              <a:spLocks/>
            </p:cNvSpPr>
            <p:nvPr/>
          </p:nvSpPr>
          <p:spPr bwMode="auto">
            <a:xfrm>
              <a:off x="2780" y="2598"/>
              <a:ext cx="90" cy="78"/>
            </a:xfrm>
            <a:custGeom>
              <a:avLst/>
              <a:gdLst>
                <a:gd name="T0" fmla="*/ 71 w 181"/>
                <a:gd name="T1" fmla="*/ 0 h 156"/>
                <a:gd name="T2" fmla="*/ 132 w 181"/>
                <a:gd name="T3" fmla="*/ 0 h 156"/>
                <a:gd name="T4" fmla="*/ 145 w 181"/>
                <a:gd name="T5" fmla="*/ 7 h 156"/>
                <a:gd name="T6" fmla="*/ 168 w 181"/>
                <a:gd name="T7" fmla="*/ 22 h 156"/>
                <a:gd name="T8" fmla="*/ 176 w 181"/>
                <a:gd name="T9" fmla="*/ 40 h 156"/>
                <a:gd name="T10" fmla="*/ 181 w 181"/>
                <a:gd name="T11" fmla="*/ 64 h 156"/>
                <a:gd name="T12" fmla="*/ 181 w 181"/>
                <a:gd name="T13" fmla="*/ 90 h 156"/>
                <a:gd name="T14" fmla="*/ 176 w 181"/>
                <a:gd name="T15" fmla="*/ 114 h 156"/>
                <a:gd name="T16" fmla="*/ 168 w 181"/>
                <a:gd name="T17" fmla="*/ 132 h 156"/>
                <a:gd name="T18" fmla="*/ 141 w 181"/>
                <a:gd name="T19" fmla="*/ 151 h 156"/>
                <a:gd name="T20" fmla="*/ 128 w 181"/>
                <a:gd name="T21" fmla="*/ 156 h 156"/>
                <a:gd name="T22" fmla="*/ 71 w 181"/>
                <a:gd name="T23" fmla="*/ 156 h 156"/>
                <a:gd name="T24" fmla="*/ 0 w 181"/>
                <a:gd name="T25" fmla="*/ 156 h 156"/>
                <a:gd name="T26" fmla="*/ 2 w 181"/>
                <a:gd name="T27" fmla="*/ 141 h 156"/>
                <a:gd name="T28" fmla="*/ 23 w 181"/>
                <a:gd name="T29" fmla="*/ 141 h 156"/>
                <a:gd name="T30" fmla="*/ 23 w 181"/>
                <a:gd name="T31" fmla="*/ 95 h 156"/>
                <a:gd name="T32" fmla="*/ 23 w 181"/>
                <a:gd name="T33" fmla="*/ 64 h 156"/>
                <a:gd name="T34" fmla="*/ 23 w 181"/>
                <a:gd name="T35" fmla="*/ 40 h 156"/>
                <a:gd name="T36" fmla="*/ 23 w 181"/>
                <a:gd name="T37" fmla="*/ 16 h 156"/>
                <a:gd name="T38" fmla="*/ 0 w 181"/>
                <a:gd name="T39" fmla="*/ 16 h 156"/>
                <a:gd name="T40" fmla="*/ 0 w 181"/>
                <a:gd name="T41" fmla="*/ 0 h 156"/>
                <a:gd name="T42" fmla="*/ 71 w 181"/>
                <a:gd name="T43"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156">
                  <a:moveTo>
                    <a:pt x="71" y="0"/>
                  </a:moveTo>
                  <a:lnTo>
                    <a:pt x="132" y="0"/>
                  </a:lnTo>
                  <a:lnTo>
                    <a:pt x="145" y="7"/>
                  </a:lnTo>
                  <a:lnTo>
                    <a:pt x="168" y="22"/>
                  </a:lnTo>
                  <a:lnTo>
                    <a:pt x="176" y="40"/>
                  </a:lnTo>
                  <a:lnTo>
                    <a:pt x="181" y="64"/>
                  </a:lnTo>
                  <a:lnTo>
                    <a:pt x="181" y="90"/>
                  </a:lnTo>
                  <a:lnTo>
                    <a:pt x="176" y="114"/>
                  </a:lnTo>
                  <a:lnTo>
                    <a:pt x="168" y="132"/>
                  </a:lnTo>
                  <a:lnTo>
                    <a:pt x="141" y="151"/>
                  </a:lnTo>
                  <a:lnTo>
                    <a:pt x="128" y="156"/>
                  </a:lnTo>
                  <a:lnTo>
                    <a:pt x="71" y="156"/>
                  </a:lnTo>
                  <a:lnTo>
                    <a:pt x="0" y="156"/>
                  </a:lnTo>
                  <a:lnTo>
                    <a:pt x="2" y="141"/>
                  </a:lnTo>
                  <a:lnTo>
                    <a:pt x="23" y="141"/>
                  </a:lnTo>
                  <a:lnTo>
                    <a:pt x="23" y="95"/>
                  </a:lnTo>
                  <a:lnTo>
                    <a:pt x="23" y="64"/>
                  </a:lnTo>
                  <a:lnTo>
                    <a:pt x="23" y="40"/>
                  </a:lnTo>
                  <a:lnTo>
                    <a:pt x="23" y="16"/>
                  </a:lnTo>
                  <a:lnTo>
                    <a:pt x="0" y="16"/>
                  </a:lnTo>
                  <a:lnTo>
                    <a:pt x="0" y="0"/>
                  </a:lnTo>
                  <a:lnTo>
                    <a:pt x="71" y="0"/>
                  </a:lnTo>
                  <a:close/>
                </a:path>
              </a:pathLst>
            </a:custGeom>
            <a:solidFill>
              <a:srgbClr val="BFFFB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7" name="Freeform 1085"/>
            <p:cNvSpPr>
              <a:spLocks/>
            </p:cNvSpPr>
            <p:nvPr/>
          </p:nvSpPr>
          <p:spPr bwMode="auto">
            <a:xfrm>
              <a:off x="2820" y="2608"/>
              <a:ext cx="21" cy="61"/>
            </a:xfrm>
            <a:custGeom>
              <a:avLst/>
              <a:gdLst>
                <a:gd name="T0" fmla="*/ 15 w 43"/>
                <a:gd name="T1" fmla="*/ 0 h 121"/>
                <a:gd name="T2" fmla="*/ 0 w 43"/>
                <a:gd name="T3" fmla="*/ 0 h 121"/>
                <a:gd name="T4" fmla="*/ 0 w 43"/>
                <a:gd name="T5" fmla="*/ 121 h 121"/>
                <a:gd name="T6" fmla="*/ 15 w 43"/>
                <a:gd name="T7" fmla="*/ 121 h 121"/>
                <a:gd name="T8" fmla="*/ 30 w 43"/>
                <a:gd name="T9" fmla="*/ 121 h 121"/>
                <a:gd name="T10" fmla="*/ 39 w 43"/>
                <a:gd name="T11" fmla="*/ 112 h 121"/>
                <a:gd name="T12" fmla="*/ 43 w 43"/>
                <a:gd name="T13" fmla="*/ 102 h 121"/>
                <a:gd name="T14" fmla="*/ 43 w 43"/>
                <a:gd name="T15" fmla="*/ 19 h 121"/>
                <a:gd name="T16" fmla="*/ 39 w 43"/>
                <a:gd name="T17" fmla="*/ 9 h 121"/>
                <a:gd name="T18" fmla="*/ 30 w 43"/>
                <a:gd name="T19" fmla="*/ 0 h 121"/>
                <a:gd name="T20" fmla="*/ 15 w 43"/>
                <a:gd name="T2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121">
                  <a:moveTo>
                    <a:pt x="15" y="0"/>
                  </a:moveTo>
                  <a:lnTo>
                    <a:pt x="0" y="0"/>
                  </a:lnTo>
                  <a:lnTo>
                    <a:pt x="0" y="121"/>
                  </a:lnTo>
                  <a:lnTo>
                    <a:pt x="15" y="121"/>
                  </a:lnTo>
                  <a:lnTo>
                    <a:pt x="30" y="121"/>
                  </a:lnTo>
                  <a:lnTo>
                    <a:pt x="39" y="112"/>
                  </a:lnTo>
                  <a:lnTo>
                    <a:pt x="43" y="102"/>
                  </a:lnTo>
                  <a:lnTo>
                    <a:pt x="43" y="19"/>
                  </a:lnTo>
                  <a:lnTo>
                    <a:pt x="39" y="9"/>
                  </a:lnTo>
                  <a:lnTo>
                    <a:pt x="30" y="0"/>
                  </a:lnTo>
                  <a:lnTo>
                    <a:pt x="15"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8" name="Freeform 1086"/>
            <p:cNvSpPr>
              <a:spLocks/>
            </p:cNvSpPr>
            <p:nvPr/>
          </p:nvSpPr>
          <p:spPr bwMode="auto">
            <a:xfrm>
              <a:off x="2267" y="1954"/>
              <a:ext cx="40" cy="70"/>
            </a:xfrm>
            <a:custGeom>
              <a:avLst/>
              <a:gdLst>
                <a:gd name="T0" fmla="*/ 0 w 80"/>
                <a:gd name="T1" fmla="*/ 0 h 140"/>
                <a:gd name="T2" fmla="*/ 80 w 80"/>
                <a:gd name="T3" fmla="*/ 0 h 140"/>
                <a:gd name="T4" fmla="*/ 80 w 80"/>
                <a:gd name="T5" fmla="*/ 27 h 140"/>
                <a:gd name="T6" fmla="*/ 60 w 80"/>
                <a:gd name="T7" fmla="*/ 27 h 140"/>
                <a:gd name="T8" fmla="*/ 60 w 80"/>
                <a:gd name="T9" fmla="*/ 140 h 140"/>
                <a:gd name="T10" fmla="*/ 25 w 80"/>
                <a:gd name="T11" fmla="*/ 140 h 140"/>
                <a:gd name="T12" fmla="*/ 25 w 80"/>
                <a:gd name="T13" fmla="*/ 27 h 140"/>
                <a:gd name="T14" fmla="*/ 0 w 80"/>
                <a:gd name="T15" fmla="*/ 27 h 140"/>
                <a:gd name="T16" fmla="*/ 0 w 8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40">
                  <a:moveTo>
                    <a:pt x="0" y="0"/>
                  </a:moveTo>
                  <a:lnTo>
                    <a:pt x="80" y="0"/>
                  </a:lnTo>
                  <a:lnTo>
                    <a:pt x="80" y="27"/>
                  </a:lnTo>
                  <a:lnTo>
                    <a:pt x="60" y="27"/>
                  </a:lnTo>
                  <a:lnTo>
                    <a:pt x="60" y="140"/>
                  </a:lnTo>
                  <a:lnTo>
                    <a:pt x="25" y="140"/>
                  </a:lnTo>
                  <a:lnTo>
                    <a:pt x="25"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599" name="Freeform 1087"/>
            <p:cNvSpPr>
              <a:spLocks/>
            </p:cNvSpPr>
            <p:nvPr/>
          </p:nvSpPr>
          <p:spPr bwMode="auto">
            <a:xfrm>
              <a:off x="2310" y="1954"/>
              <a:ext cx="52" cy="70"/>
            </a:xfrm>
            <a:custGeom>
              <a:avLst/>
              <a:gdLst>
                <a:gd name="T0" fmla="*/ 0 w 105"/>
                <a:gd name="T1" fmla="*/ 0 h 140"/>
                <a:gd name="T2" fmla="*/ 35 w 105"/>
                <a:gd name="T3" fmla="*/ 0 h 140"/>
                <a:gd name="T4" fmla="*/ 35 w 105"/>
                <a:gd name="T5" fmla="*/ 55 h 140"/>
                <a:gd name="T6" fmla="*/ 69 w 105"/>
                <a:gd name="T7" fmla="*/ 55 h 140"/>
                <a:gd name="T8" fmla="*/ 69 w 105"/>
                <a:gd name="T9" fmla="*/ 0 h 140"/>
                <a:gd name="T10" fmla="*/ 105 w 105"/>
                <a:gd name="T11" fmla="*/ 0 h 140"/>
                <a:gd name="T12" fmla="*/ 105 w 105"/>
                <a:gd name="T13" fmla="*/ 140 h 140"/>
                <a:gd name="T14" fmla="*/ 69 w 105"/>
                <a:gd name="T15" fmla="*/ 140 h 140"/>
                <a:gd name="T16" fmla="*/ 69 w 105"/>
                <a:gd name="T17" fmla="*/ 81 h 140"/>
                <a:gd name="T18" fmla="*/ 35 w 105"/>
                <a:gd name="T19" fmla="*/ 81 h 140"/>
                <a:gd name="T20" fmla="*/ 35 w 105"/>
                <a:gd name="T21" fmla="*/ 140 h 140"/>
                <a:gd name="T22" fmla="*/ 0 w 105"/>
                <a:gd name="T23" fmla="*/ 140 h 140"/>
                <a:gd name="T24" fmla="*/ 0 w 105"/>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140">
                  <a:moveTo>
                    <a:pt x="0" y="0"/>
                  </a:moveTo>
                  <a:lnTo>
                    <a:pt x="35" y="0"/>
                  </a:lnTo>
                  <a:lnTo>
                    <a:pt x="35" y="55"/>
                  </a:lnTo>
                  <a:lnTo>
                    <a:pt x="69" y="55"/>
                  </a:lnTo>
                  <a:lnTo>
                    <a:pt x="69" y="0"/>
                  </a:lnTo>
                  <a:lnTo>
                    <a:pt x="105" y="0"/>
                  </a:lnTo>
                  <a:lnTo>
                    <a:pt x="105" y="140"/>
                  </a:lnTo>
                  <a:lnTo>
                    <a:pt x="69" y="140"/>
                  </a:lnTo>
                  <a:lnTo>
                    <a:pt x="69" y="81"/>
                  </a:lnTo>
                  <a:lnTo>
                    <a:pt x="35" y="81"/>
                  </a:lnTo>
                  <a:lnTo>
                    <a:pt x="35"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0" name="Freeform 1088"/>
            <p:cNvSpPr>
              <a:spLocks/>
            </p:cNvSpPr>
            <p:nvPr/>
          </p:nvSpPr>
          <p:spPr bwMode="auto">
            <a:xfrm>
              <a:off x="2367" y="1954"/>
              <a:ext cx="39" cy="70"/>
            </a:xfrm>
            <a:custGeom>
              <a:avLst/>
              <a:gdLst>
                <a:gd name="T0" fmla="*/ 0 w 78"/>
                <a:gd name="T1" fmla="*/ 0 h 140"/>
                <a:gd name="T2" fmla="*/ 78 w 78"/>
                <a:gd name="T3" fmla="*/ 0 h 140"/>
                <a:gd name="T4" fmla="*/ 78 w 78"/>
                <a:gd name="T5" fmla="*/ 26 h 140"/>
                <a:gd name="T6" fmla="*/ 39 w 78"/>
                <a:gd name="T7" fmla="*/ 26 h 140"/>
                <a:gd name="T8" fmla="*/ 39 w 78"/>
                <a:gd name="T9" fmla="*/ 55 h 140"/>
                <a:gd name="T10" fmla="*/ 72 w 78"/>
                <a:gd name="T11" fmla="*/ 55 h 140"/>
                <a:gd name="T12" fmla="*/ 72 w 78"/>
                <a:gd name="T13" fmla="*/ 81 h 140"/>
                <a:gd name="T14" fmla="*/ 39 w 78"/>
                <a:gd name="T15" fmla="*/ 81 h 140"/>
                <a:gd name="T16" fmla="*/ 39 w 78"/>
                <a:gd name="T17" fmla="*/ 113 h 140"/>
                <a:gd name="T18" fmla="*/ 78 w 78"/>
                <a:gd name="T19" fmla="*/ 113 h 140"/>
                <a:gd name="T20" fmla="*/ 78 w 78"/>
                <a:gd name="T21" fmla="*/ 140 h 140"/>
                <a:gd name="T22" fmla="*/ 0 w 78"/>
                <a:gd name="T23" fmla="*/ 140 h 140"/>
                <a:gd name="T24" fmla="*/ 0 w 78"/>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40">
                  <a:moveTo>
                    <a:pt x="0" y="0"/>
                  </a:moveTo>
                  <a:lnTo>
                    <a:pt x="78" y="0"/>
                  </a:lnTo>
                  <a:lnTo>
                    <a:pt x="78" y="26"/>
                  </a:lnTo>
                  <a:lnTo>
                    <a:pt x="39" y="26"/>
                  </a:lnTo>
                  <a:lnTo>
                    <a:pt x="39" y="55"/>
                  </a:lnTo>
                  <a:lnTo>
                    <a:pt x="72" y="55"/>
                  </a:lnTo>
                  <a:lnTo>
                    <a:pt x="72" y="81"/>
                  </a:lnTo>
                  <a:lnTo>
                    <a:pt x="39" y="81"/>
                  </a:lnTo>
                  <a:lnTo>
                    <a:pt x="39" y="113"/>
                  </a:lnTo>
                  <a:lnTo>
                    <a:pt x="78" y="113"/>
                  </a:lnTo>
                  <a:lnTo>
                    <a:pt x="78"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1" name="Freeform 1089"/>
            <p:cNvSpPr>
              <a:spLocks/>
            </p:cNvSpPr>
            <p:nvPr/>
          </p:nvSpPr>
          <p:spPr bwMode="auto">
            <a:xfrm>
              <a:off x="2436" y="1954"/>
              <a:ext cx="47" cy="70"/>
            </a:xfrm>
            <a:custGeom>
              <a:avLst/>
              <a:gdLst>
                <a:gd name="T0" fmla="*/ 0 w 94"/>
                <a:gd name="T1" fmla="*/ 0 h 140"/>
                <a:gd name="T2" fmla="*/ 35 w 94"/>
                <a:gd name="T3" fmla="*/ 0 h 140"/>
                <a:gd name="T4" fmla="*/ 35 w 94"/>
                <a:gd name="T5" fmla="*/ 113 h 140"/>
                <a:gd name="T6" fmla="*/ 60 w 94"/>
                <a:gd name="T7" fmla="*/ 113 h 140"/>
                <a:gd name="T8" fmla="*/ 60 w 94"/>
                <a:gd name="T9" fmla="*/ 0 h 140"/>
                <a:gd name="T10" fmla="*/ 94 w 94"/>
                <a:gd name="T11" fmla="*/ 0 h 140"/>
                <a:gd name="T12" fmla="*/ 94 w 94"/>
                <a:gd name="T13" fmla="*/ 121 h 140"/>
                <a:gd name="T14" fmla="*/ 69 w 94"/>
                <a:gd name="T15" fmla="*/ 140 h 140"/>
                <a:gd name="T16" fmla="*/ 26 w 94"/>
                <a:gd name="T17" fmla="*/ 140 h 140"/>
                <a:gd name="T18" fmla="*/ 0 w 94"/>
                <a:gd name="T19" fmla="*/ 121 h 140"/>
                <a:gd name="T20" fmla="*/ 0 w 94"/>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140">
                  <a:moveTo>
                    <a:pt x="0" y="0"/>
                  </a:moveTo>
                  <a:lnTo>
                    <a:pt x="35" y="0"/>
                  </a:lnTo>
                  <a:lnTo>
                    <a:pt x="35" y="113"/>
                  </a:lnTo>
                  <a:lnTo>
                    <a:pt x="60" y="113"/>
                  </a:lnTo>
                  <a:lnTo>
                    <a:pt x="60" y="0"/>
                  </a:lnTo>
                  <a:lnTo>
                    <a:pt x="94" y="0"/>
                  </a:lnTo>
                  <a:lnTo>
                    <a:pt x="94" y="121"/>
                  </a:lnTo>
                  <a:lnTo>
                    <a:pt x="69" y="140"/>
                  </a:lnTo>
                  <a:lnTo>
                    <a:pt x="26" y="140"/>
                  </a:lnTo>
                  <a:lnTo>
                    <a:pt x="0" y="121"/>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2" name="Freeform 1090"/>
            <p:cNvSpPr>
              <a:spLocks/>
            </p:cNvSpPr>
            <p:nvPr/>
          </p:nvSpPr>
          <p:spPr bwMode="auto">
            <a:xfrm>
              <a:off x="2491" y="1954"/>
              <a:ext cx="51" cy="70"/>
            </a:xfrm>
            <a:custGeom>
              <a:avLst/>
              <a:gdLst>
                <a:gd name="T0" fmla="*/ 0 w 102"/>
                <a:gd name="T1" fmla="*/ 0 h 140"/>
                <a:gd name="T2" fmla="*/ 35 w 102"/>
                <a:gd name="T3" fmla="*/ 0 h 140"/>
                <a:gd name="T4" fmla="*/ 64 w 102"/>
                <a:gd name="T5" fmla="*/ 66 h 140"/>
                <a:gd name="T6" fmla="*/ 64 w 102"/>
                <a:gd name="T7" fmla="*/ 0 h 140"/>
                <a:gd name="T8" fmla="*/ 102 w 102"/>
                <a:gd name="T9" fmla="*/ 0 h 140"/>
                <a:gd name="T10" fmla="*/ 102 w 102"/>
                <a:gd name="T11" fmla="*/ 140 h 140"/>
                <a:gd name="T12" fmla="*/ 64 w 102"/>
                <a:gd name="T13" fmla="*/ 140 h 140"/>
                <a:gd name="T14" fmla="*/ 39 w 102"/>
                <a:gd name="T15" fmla="*/ 73 h 140"/>
                <a:gd name="T16" fmla="*/ 39 w 102"/>
                <a:gd name="T17" fmla="*/ 140 h 140"/>
                <a:gd name="T18" fmla="*/ 0 w 102"/>
                <a:gd name="T19" fmla="*/ 140 h 140"/>
                <a:gd name="T20" fmla="*/ 0 w 102"/>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40">
                  <a:moveTo>
                    <a:pt x="0" y="0"/>
                  </a:moveTo>
                  <a:lnTo>
                    <a:pt x="35" y="0"/>
                  </a:lnTo>
                  <a:lnTo>
                    <a:pt x="64" y="66"/>
                  </a:lnTo>
                  <a:lnTo>
                    <a:pt x="64" y="0"/>
                  </a:lnTo>
                  <a:lnTo>
                    <a:pt x="102" y="0"/>
                  </a:lnTo>
                  <a:lnTo>
                    <a:pt x="102" y="140"/>
                  </a:lnTo>
                  <a:lnTo>
                    <a:pt x="64" y="140"/>
                  </a:lnTo>
                  <a:lnTo>
                    <a:pt x="39" y="73"/>
                  </a:lnTo>
                  <a:lnTo>
                    <a:pt x="39"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3" name="Rectangle 1091"/>
            <p:cNvSpPr>
              <a:spLocks noChangeArrowheads="1"/>
            </p:cNvSpPr>
            <p:nvPr/>
          </p:nvSpPr>
          <p:spPr bwMode="auto">
            <a:xfrm>
              <a:off x="2549" y="1954"/>
              <a:ext cx="17" cy="70"/>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21604" name="Freeform 1092"/>
            <p:cNvSpPr>
              <a:spLocks/>
            </p:cNvSpPr>
            <p:nvPr/>
          </p:nvSpPr>
          <p:spPr bwMode="auto">
            <a:xfrm>
              <a:off x="2571" y="1954"/>
              <a:ext cx="41" cy="70"/>
            </a:xfrm>
            <a:custGeom>
              <a:avLst/>
              <a:gdLst>
                <a:gd name="T0" fmla="*/ 0 w 81"/>
                <a:gd name="T1" fmla="*/ 0 h 140"/>
                <a:gd name="T2" fmla="*/ 81 w 81"/>
                <a:gd name="T3" fmla="*/ 0 h 140"/>
                <a:gd name="T4" fmla="*/ 81 w 81"/>
                <a:gd name="T5" fmla="*/ 27 h 140"/>
                <a:gd name="T6" fmla="*/ 61 w 81"/>
                <a:gd name="T7" fmla="*/ 27 h 140"/>
                <a:gd name="T8" fmla="*/ 61 w 81"/>
                <a:gd name="T9" fmla="*/ 140 h 140"/>
                <a:gd name="T10" fmla="*/ 26 w 81"/>
                <a:gd name="T11" fmla="*/ 140 h 140"/>
                <a:gd name="T12" fmla="*/ 26 w 81"/>
                <a:gd name="T13" fmla="*/ 27 h 140"/>
                <a:gd name="T14" fmla="*/ 0 w 81"/>
                <a:gd name="T15" fmla="*/ 27 h 140"/>
                <a:gd name="T16" fmla="*/ 0 w 81"/>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140">
                  <a:moveTo>
                    <a:pt x="0" y="0"/>
                  </a:moveTo>
                  <a:lnTo>
                    <a:pt x="81" y="0"/>
                  </a:lnTo>
                  <a:lnTo>
                    <a:pt x="81" y="27"/>
                  </a:lnTo>
                  <a:lnTo>
                    <a:pt x="61" y="27"/>
                  </a:lnTo>
                  <a:lnTo>
                    <a:pt x="61" y="140"/>
                  </a:lnTo>
                  <a:lnTo>
                    <a:pt x="26" y="140"/>
                  </a:lnTo>
                  <a:lnTo>
                    <a:pt x="26"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5" name="Freeform 1093"/>
            <p:cNvSpPr>
              <a:spLocks/>
            </p:cNvSpPr>
            <p:nvPr/>
          </p:nvSpPr>
          <p:spPr bwMode="auto">
            <a:xfrm>
              <a:off x="2617" y="1954"/>
              <a:ext cx="39" cy="70"/>
            </a:xfrm>
            <a:custGeom>
              <a:avLst/>
              <a:gdLst>
                <a:gd name="T0" fmla="*/ 0 w 77"/>
                <a:gd name="T1" fmla="*/ 0 h 140"/>
                <a:gd name="T2" fmla="*/ 77 w 77"/>
                <a:gd name="T3" fmla="*/ 0 h 140"/>
                <a:gd name="T4" fmla="*/ 77 w 77"/>
                <a:gd name="T5" fmla="*/ 26 h 140"/>
                <a:gd name="T6" fmla="*/ 38 w 77"/>
                <a:gd name="T7" fmla="*/ 26 h 140"/>
                <a:gd name="T8" fmla="*/ 38 w 77"/>
                <a:gd name="T9" fmla="*/ 55 h 140"/>
                <a:gd name="T10" fmla="*/ 73 w 77"/>
                <a:gd name="T11" fmla="*/ 55 h 140"/>
                <a:gd name="T12" fmla="*/ 73 w 77"/>
                <a:gd name="T13" fmla="*/ 81 h 140"/>
                <a:gd name="T14" fmla="*/ 38 w 77"/>
                <a:gd name="T15" fmla="*/ 81 h 140"/>
                <a:gd name="T16" fmla="*/ 38 w 77"/>
                <a:gd name="T17" fmla="*/ 113 h 140"/>
                <a:gd name="T18" fmla="*/ 77 w 77"/>
                <a:gd name="T19" fmla="*/ 113 h 140"/>
                <a:gd name="T20" fmla="*/ 77 w 77"/>
                <a:gd name="T21" fmla="*/ 140 h 140"/>
                <a:gd name="T22" fmla="*/ 0 w 77"/>
                <a:gd name="T23" fmla="*/ 140 h 140"/>
                <a:gd name="T24" fmla="*/ 0 w 77"/>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40">
                  <a:moveTo>
                    <a:pt x="0" y="0"/>
                  </a:moveTo>
                  <a:lnTo>
                    <a:pt x="77" y="0"/>
                  </a:lnTo>
                  <a:lnTo>
                    <a:pt x="77" y="26"/>
                  </a:lnTo>
                  <a:lnTo>
                    <a:pt x="38" y="26"/>
                  </a:lnTo>
                  <a:lnTo>
                    <a:pt x="38" y="55"/>
                  </a:lnTo>
                  <a:lnTo>
                    <a:pt x="73" y="55"/>
                  </a:lnTo>
                  <a:lnTo>
                    <a:pt x="73" y="81"/>
                  </a:lnTo>
                  <a:lnTo>
                    <a:pt x="38" y="81"/>
                  </a:lnTo>
                  <a:lnTo>
                    <a:pt x="38" y="113"/>
                  </a:lnTo>
                  <a:lnTo>
                    <a:pt x="77" y="113"/>
                  </a:lnTo>
                  <a:lnTo>
                    <a:pt x="77"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6" name="Freeform 1094"/>
            <p:cNvSpPr>
              <a:spLocks/>
            </p:cNvSpPr>
            <p:nvPr/>
          </p:nvSpPr>
          <p:spPr bwMode="auto">
            <a:xfrm>
              <a:off x="2662" y="1954"/>
              <a:ext cx="47" cy="70"/>
            </a:xfrm>
            <a:custGeom>
              <a:avLst/>
              <a:gdLst>
                <a:gd name="T0" fmla="*/ 0 w 95"/>
                <a:gd name="T1" fmla="*/ 0 h 140"/>
                <a:gd name="T2" fmla="*/ 73 w 95"/>
                <a:gd name="T3" fmla="*/ 0 h 140"/>
                <a:gd name="T4" fmla="*/ 95 w 95"/>
                <a:gd name="T5" fmla="*/ 19 h 140"/>
                <a:gd name="T6" fmla="*/ 95 w 95"/>
                <a:gd name="T7" fmla="*/ 121 h 140"/>
                <a:gd name="T8" fmla="*/ 73 w 95"/>
                <a:gd name="T9" fmla="*/ 140 h 140"/>
                <a:gd name="T10" fmla="*/ 0 w 95"/>
                <a:gd name="T11" fmla="*/ 140 h 140"/>
                <a:gd name="T12" fmla="*/ 0 w 95"/>
                <a:gd name="T13" fmla="*/ 26 h 140"/>
                <a:gd name="T14" fmla="*/ 34 w 95"/>
                <a:gd name="T15" fmla="*/ 26 h 140"/>
                <a:gd name="T16" fmla="*/ 34 w 95"/>
                <a:gd name="T17" fmla="*/ 113 h 140"/>
                <a:gd name="T18" fmla="*/ 56 w 95"/>
                <a:gd name="T19" fmla="*/ 113 h 140"/>
                <a:gd name="T20" fmla="*/ 56 w 95"/>
                <a:gd name="T21" fmla="*/ 26 h 140"/>
                <a:gd name="T22" fmla="*/ 34 w 95"/>
                <a:gd name="T23" fmla="*/ 26 h 140"/>
                <a:gd name="T24" fmla="*/ 0 w 95"/>
                <a:gd name="T25" fmla="*/ 26 h 140"/>
                <a:gd name="T26" fmla="*/ 0 w 95"/>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40">
                  <a:moveTo>
                    <a:pt x="0" y="0"/>
                  </a:moveTo>
                  <a:lnTo>
                    <a:pt x="73" y="0"/>
                  </a:lnTo>
                  <a:lnTo>
                    <a:pt x="95" y="19"/>
                  </a:lnTo>
                  <a:lnTo>
                    <a:pt x="95" y="121"/>
                  </a:lnTo>
                  <a:lnTo>
                    <a:pt x="73" y="140"/>
                  </a:lnTo>
                  <a:lnTo>
                    <a:pt x="0" y="140"/>
                  </a:lnTo>
                  <a:lnTo>
                    <a:pt x="0" y="26"/>
                  </a:lnTo>
                  <a:lnTo>
                    <a:pt x="34" y="26"/>
                  </a:lnTo>
                  <a:lnTo>
                    <a:pt x="34" y="113"/>
                  </a:lnTo>
                  <a:lnTo>
                    <a:pt x="56" y="113"/>
                  </a:lnTo>
                  <a:lnTo>
                    <a:pt x="56" y="26"/>
                  </a:lnTo>
                  <a:lnTo>
                    <a:pt x="34" y="26"/>
                  </a:lnTo>
                  <a:lnTo>
                    <a:pt x="0" y="26"/>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7" name="Freeform 1095"/>
            <p:cNvSpPr>
              <a:spLocks/>
            </p:cNvSpPr>
            <p:nvPr/>
          </p:nvSpPr>
          <p:spPr bwMode="auto">
            <a:xfrm>
              <a:off x="2745" y="1954"/>
              <a:ext cx="45" cy="70"/>
            </a:xfrm>
            <a:custGeom>
              <a:avLst/>
              <a:gdLst>
                <a:gd name="T0" fmla="*/ 22 w 89"/>
                <a:gd name="T1" fmla="*/ 0 h 140"/>
                <a:gd name="T2" fmla="*/ 69 w 89"/>
                <a:gd name="T3" fmla="*/ 0 h 140"/>
                <a:gd name="T4" fmla="*/ 89 w 89"/>
                <a:gd name="T5" fmla="*/ 19 h 140"/>
                <a:gd name="T6" fmla="*/ 89 w 89"/>
                <a:gd name="T7" fmla="*/ 47 h 140"/>
                <a:gd name="T8" fmla="*/ 56 w 89"/>
                <a:gd name="T9" fmla="*/ 47 h 140"/>
                <a:gd name="T10" fmla="*/ 56 w 89"/>
                <a:gd name="T11" fmla="*/ 27 h 140"/>
                <a:gd name="T12" fmla="*/ 34 w 89"/>
                <a:gd name="T13" fmla="*/ 27 h 140"/>
                <a:gd name="T14" fmla="*/ 34 w 89"/>
                <a:gd name="T15" fmla="*/ 58 h 140"/>
                <a:gd name="T16" fmla="*/ 64 w 89"/>
                <a:gd name="T17" fmla="*/ 58 h 140"/>
                <a:gd name="T18" fmla="*/ 62 w 89"/>
                <a:gd name="T19" fmla="*/ 58 h 140"/>
                <a:gd name="T20" fmla="*/ 89 w 89"/>
                <a:gd name="T21" fmla="*/ 79 h 140"/>
                <a:gd name="T22" fmla="*/ 89 w 89"/>
                <a:gd name="T23" fmla="*/ 121 h 140"/>
                <a:gd name="T24" fmla="*/ 69 w 89"/>
                <a:gd name="T25" fmla="*/ 140 h 140"/>
                <a:gd name="T26" fmla="*/ 22 w 89"/>
                <a:gd name="T27" fmla="*/ 140 h 140"/>
                <a:gd name="T28" fmla="*/ 0 w 89"/>
                <a:gd name="T29" fmla="*/ 121 h 140"/>
                <a:gd name="T30" fmla="*/ 0 w 89"/>
                <a:gd name="T31" fmla="*/ 97 h 140"/>
                <a:gd name="T32" fmla="*/ 30 w 89"/>
                <a:gd name="T33" fmla="*/ 97 h 140"/>
                <a:gd name="T34" fmla="*/ 30 w 89"/>
                <a:gd name="T35" fmla="*/ 113 h 140"/>
                <a:gd name="T36" fmla="*/ 56 w 89"/>
                <a:gd name="T37" fmla="*/ 113 h 140"/>
                <a:gd name="T38" fmla="*/ 56 w 89"/>
                <a:gd name="T39" fmla="*/ 86 h 140"/>
                <a:gd name="T40" fmla="*/ 26 w 89"/>
                <a:gd name="T41" fmla="*/ 86 h 140"/>
                <a:gd name="T42" fmla="*/ 0 w 89"/>
                <a:gd name="T43" fmla="*/ 66 h 140"/>
                <a:gd name="T44" fmla="*/ 0 w 89"/>
                <a:gd name="T45" fmla="*/ 19 h 140"/>
                <a:gd name="T46" fmla="*/ 22 w 89"/>
                <a:gd name="T4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140">
                  <a:moveTo>
                    <a:pt x="22" y="0"/>
                  </a:moveTo>
                  <a:lnTo>
                    <a:pt x="69" y="0"/>
                  </a:lnTo>
                  <a:lnTo>
                    <a:pt x="89" y="19"/>
                  </a:lnTo>
                  <a:lnTo>
                    <a:pt x="89" y="47"/>
                  </a:lnTo>
                  <a:lnTo>
                    <a:pt x="56" y="47"/>
                  </a:lnTo>
                  <a:lnTo>
                    <a:pt x="56" y="27"/>
                  </a:lnTo>
                  <a:lnTo>
                    <a:pt x="34" y="27"/>
                  </a:lnTo>
                  <a:lnTo>
                    <a:pt x="34" y="58"/>
                  </a:lnTo>
                  <a:lnTo>
                    <a:pt x="64" y="58"/>
                  </a:lnTo>
                  <a:lnTo>
                    <a:pt x="62" y="58"/>
                  </a:lnTo>
                  <a:lnTo>
                    <a:pt x="89" y="79"/>
                  </a:lnTo>
                  <a:lnTo>
                    <a:pt x="89" y="121"/>
                  </a:lnTo>
                  <a:lnTo>
                    <a:pt x="69" y="140"/>
                  </a:lnTo>
                  <a:lnTo>
                    <a:pt x="22" y="140"/>
                  </a:lnTo>
                  <a:lnTo>
                    <a:pt x="0" y="121"/>
                  </a:lnTo>
                  <a:lnTo>
                    <a:pt x="0" y="97"/>
                  </a:lnTo>
                  <a:lnTo>
                    <a:pt x="30" y="97"/>
                  </a:lnTo>
                  <a:lnTo>
                    <a:pt x="30" y="113"/>
                  </a:lnTo>
                  <a:lnTo>
                    <a:pt x="56" y="113"/>
                  </a:lnTo>
                  <a:lnTo>
                    <a:pt x="56" y="86"/>
                  </a:lnTo>
                  <a:lnTo>
                    <a:pt x="26" y="86"/>
                  </a:lnTo>
                  <a:lnTo>
                    <a:pt x="0" y="66"/>
                  </a:lnTo>
                  <a:lnTo>
                    <a:pt x="0" y="19"/>
                  </a:lnTo>
                  <a:lnTo>
                    <a:pt x="22"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8" name="Freeform 1096"/>
            <p:cNvSpPr>
              <a:spLocks/>
            </p:cNvSpPr>
            <p:nvPr/>
          </p:nvSpPr>
          <p:spPr bwMode="auto">
            <a:xfrm>
              <a:off x="2795"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5 w 80"/>
                <a:gd name="T11" fmla="*/ 140 h 140"/>
                <a:gd name="T12" fmla="*/ 25 w 80"/>
                <a:gd name="T13" fmla="*/ 27 h 140"/>
                <a:gd name="T14" fmla="*/ 0 w 80"/>
                <a:gd name="T15" fmla="*/ 27 h 140"/>
                <a:gd name="T16" fmla="*/ 0 w 8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40">
                  <a:moveTo>
                    <a:pt x="0" y="0"/>
                  </a:moveTo>
                  <a:lnTo>
                    <a:pt x="80" y="0"/>
                  </a:lnTo>
                  <a:lnTo>
                    <a:pt x="80" y="27"/>
                  </a:lnTo>
                  <a:lnTo>
                    <a:pt x="59" y="27"/>
                  </a:lnTo>
                  <a:lnTo>
                    <a:pt x="59" y="140"/>
                  </a:lnTo>
                  <a:lnTo>
                    <a:pt x="25" y="140"/>
                  </a:lnTo>
                  <a:lnTo>
                    <a:pt x="25"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09" name="Freeform 1097"/>
            <p:cNvSpPr>
              <a:spLocks/>
            </p:cNvSpPr>
            <p:nvPr/>
          </p:nvSpPr>
          <p:spPr bwMode="auto">
            <a:xfrm>
              <a:off x="2830" y="1954"/>
              <a:ext cx="55" cy="70"/>
            </a:xfrm>
            <a:custGeom>
              <a:avLst/>
              <a:gdLst>
                <a:gd name="T0" fmla="*/ 30 w 110"/>
                <a:gd name="T1" fmla="*/ 0 h 140"/>
                <a:gd name="T2" fmla="*/ 80 w 110"/>
                <a:gd name="T3" fmla="*/ 0 h 140"/>
                <a:gd name="T4" fmla="*/ 110 w 110"/>
                <a:gd name="T5" fmla="*/ 140 h 140"/>
                <a:gd name="T6" fmla="*/ 72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8 w 110"/>
                <a:gd name="T23" fmla="*/ 140 h 140"/>
                <a:gd name="T24" fmla="*/ 0 w 110"/>
                <a:gd name="T25" fmla="*/ 140 h 140"/>
                <a:gd name="T26" fmla="*/ 30 w 110"/>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40">
                  <a:moveTo>
                    <a:pt x="30" y="0"/>
                  </a:moveTo>
                  <a:lnTo>
                    <a:pt x="80" y="0"/>
                  </a:lnTo>
                  <a:lnTo>
                    <a:pt x="110" y="140"/>
                  </a:lnTo>
                  <a:lnTo>
                    <a:pt x="72" y="140"/>
                  </a:lnTo>
                  <a:lnTo>
                    <a:pt x="67" y="113"/>
                  </a:lnTo>
                  <a:lnTo>
                    <a:pt x="67" y="89"/>
                  </a:lnTo>
                  <a:lnTo>
                    <a:pt x="55" y="23"/>
                  </a:lnTo>
                  <a:lnTo>
                    <a:pt x="42" y="89"/>
                  </a:lnTo>
                  <a:lnTo>
                    <a:pt x="67" y="89"/>
                  </a:lnTo>
                  <a:lnTo>
                    <a:pt x="67" y="113"/>
                  </a:lnTo>
                  <a:lnTo>
                    <a:pt x="42" y="113"/>
                  </a:lnTo>
                  <a:lnTo>
                    <a:pt x="38" y="140"/>
                  </a:lnTo>
                  <a:lnTo>
                    <a:pt x="0" y="140"/>
                  </a:lnTo>
                  <a:lnTo>
                    <a:pt x="3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0" name="Freeform 1098"/>
            <p:cNvSpPr>
              <a:spLocks/>
            </p:cNvSpPr>
            <p:nvPr/>
          </p:nvSpPr>
          <p:spPr bwMode="auto">
            <a:xfrm>
              <a:off x="2881"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6 w 80"/>
                <a:gd name="T11" fmla="*/ 140 h 140"/>
                <a:gd name="T12" fmla="*/ 26 w 80"/>
                <a:gd name="T13" fmla="*/ 27 h 140"/>
                <a:gd name="T14" fmla="*/ 0 w 80"/>
                <a:gd name="T15" fmla="*/ 27 h 140"/>
                <a:gd name="T16" fmla="*/ 0 w 8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40">
                  <a:moveTo>
                    <a:pt x="0" y="0"/>
                  </a:moveTo>
                  <a:lnTo>
                    <a:pt x="80" y="0"/>
                  </a:lnTo>
                  <a:lnTo>
                    <a:pt x="80" y="27"/>
                  </a:lnTo>
                  <a:lnTo>
                    <a:pt x="59" y="27"/>
                  </a:lnTo>
                  <a:lnTo>
                    <a:pt x="59" y="140"/>
                  </a:lnTo>
                  <a:lnTo>
                    <a:pt x="26" y="140"/>
                  </a:lnTo>
                  <a:lnTo>
                    <a:pt x="26" y="27"/>
                  </a:lnTo>
                  <a:lnTo>
                    <a:pt x="0" y="27"/>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1" name="Freeform 1099"/>
            <p:cNvSpPr>
              <a:spLocks/>
            </p:cNvSpPr>
            <p:nvPr/>
          </p:nvSpPr>
          <p:spPr bwMode="auto">
            <a:xfrm>
              <a:off x="2929" y="1954"/>
              <a:ext cx="39" cy="70"/>
            </a:xfrm>
            <a:custGeom>
              <a:avLst/>
              <a:gdLst>
                <a:gd name="T0" fmla="*/ 0 w 78"/>
                <a:gd name="T1" fmla="*/ 0 h 140"/>
                <a:gd name="T2" fmla="*/ 78 w 78"/>
                <a:gd name="T3" fmla="*/ 0 h 140"/>
                <a:gd name="T4" fmla="*/ 78 w 78"/>
                <a:gd name="T5" fmla="*/ 26 h 140"/>
                <a:gd name="T6" fmla="*/ 38 w 78"/>
                <a:gd name="T7" fmla="*/ 26 h 140"/>
                <a:gd name="T8" fmla="*/ 38 w 78"/>
                <a:gd name="T9" fmla="*/ 55 h 140"/>
                <a:gd name="T10" fmla="*/ 72 w 78"/>
                <a:gd name="T11" fmla="*/ 55 h 140"/>
                <a:gd name="T12" fmla="*/ 72 w 78"/>
                <a:gd name="T13" fmla="*/ 81 h 140"/>
                <a:gd name="T14" fmla="*/ 38 w 78"/>
                <a:gd name="T15" fmla="*/ 81 h 140"/>
                <a:gd name="T16" fmla="*/ 38 w 78"/>
                <a:gd name="T17" fmla="*/ 113 h 140"/>
                <a:gd name="T18" fmla="*/ 78 w 78"/>
                <a:gd name="T19" fmla="*/ 113 h 140"/>
                <a:gd name="T20" fmla="*/ 78 w 78"/>
                <a:gd name="T21" fmla="*/ 140 h 140"/>
                <a:gd name="T22" fmla="*/ 0 w 78"/>
                <a:gd name="T23" fmla="*/ 140 h 140"/>
                <a:gd name="T24" fmla="*/ 0 w 78"/>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40">
                  <a:moveTo>
                    <a:pt x="0" y="0"/>
                  </a:moveTo>
                  <a:lnTo>
                    <a:pt x="78" y="0"/>
                  </a:lnTo>
                  <a:lnTo>
                    <a:pt x="78" y="26"/>
                  </a:lnTo>
                  <a:lnTo>
                    <a:pt x="38" y="26"/>
                  </a:lnTo>
                  <a:lnTo>
                    <a:pt x="38" y="55"/>
                  </a:lnTo>
                  <a:lnTo>
                    <a:pt x="72" y="55"/>
                  </a:lnTo>
                  <a:lnTo>
                    <a:pt x="72" y="81"/>
                  </a:lnTo>
                  <a:lnTo>
                    <a:pt x="38" y="81"/>
                  </a:lnTo>
                  <a:lnTo>
                    <a:pt x="38" y="113"/>
                  </a:lnTo>
                  <a:lnTo>
                    <a:pt x="78" y="113"/>
                  </a:lnTo>
                  <a:lnTo>
                    <a:pt x="78"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2" name="Freeform 1100"/>
            <p:cNvSpPr>
              <a:spLocks/>
            </p:cNvSpPr>
            <p:nvPr/>
          </p:nvSpPr>
          <p:spPr bwMode="auto">
            <a:xfrm>
              <a:off x="2975" y="1954"/>
              <a:ext cx="46" cy="70"/>
            </a:xfrm>
            <a:custGeom>
              <a:avLst/>
              <a:gdLst>
                <a:gd name="T0" fmla="*/ 21 w 90"/>
                <a:gd name="T1" fmla="*/ 0 h 140"/>
                <a:gd name="T2" fmla="*/ 68 w 90"/>
                <a:gd name="T3" fmla="*/ 0 h 140"/>
                <a:gd name="T4" fmla="*/ 90 w 90"/>
                <a:gd name="T5" fmla="*/ 19 h 140"/>
                <a:gd name="T6" fmla="*/ 90 w 90"/>
                <a:gd name="T7" fmla="*/ 47 h 140"/>
                <a:gd name="T8" fmla="*/ 56 w 90"/>
                <a:gd name="T9" fmla="*/ 47 h 140"/>
                <a:gd name="T10" fmla="*/ 56 w 90"/>
                <a:gd name="T11" fmla="*/ 27 h 140"/>
                <a:gd name="T12" fmla="*/ 34 w 90"/>
                <a:gd name="T13" fmla="*/ 27 h 140"/>
                <a:gd name="T14" fmla="*/ 34 w 90"/>
                <a:gd name="T15" fmla="*/ 58 h 140"/>
                <a:gd name="T16" fmla="*/ 65 w 90"/>
                <a:gd name="T17" fmla="*/ 58 h 140"/>
                <a:gd name="T18" fmla="*/ 62 w 90"/>
                <a:gd name="T19" fmla="*/ 58 h 140"/>
                <a:gd name="T20" fmla="*/ 90 w 90"/>
                <a:gd name="T21" fmla="*/ 79 h 140"/>
                <a:gd name="T22" fmla="*/ 90 w 90"/>
                <a:gd name="T23" fmla="*/ 121 h 140"/>
                <a:gd name="T24" fmla="*/ 68 w 90"/>
                <a:gd name="T25" fmla="*/ 140 h 140"/>
                <a:gd name="T26" fmla="*/ 21 w 90"/>
                <a:gd name="T27" fmla="*/ 140 h 140"/>
                <a:gd name="T28" fmla="*/ 0 w 90"/>
                <a:gd name="T29" fmla="*/ 121 h 140"/>
                <a:gd name="T30" fmla="*/ 0 w 90"/>
                <a:gd name="T31" fmla="*/ 97 h 140"/>
                <a:gd name="T32" fmla="*/ 31 w 90"/>
                <a:gd name="T33" fmla="*/ 97 h 140"/>
                <a:gd name="T34" fmla="*/ 31 w 90"/>
                <a:gd name="T35" fmla="*/ 113 h 140"/>
                <a:gd name="T36" fmla="*/ 56 w 90"/>
                <a:gd name="T37" fmla="*/ 113 h 140"/>
                <a:gd name="T38" fmla="*/ 56 w 90"/>
                <a:gd name="T39" fmla="*/ 86 h 140"/>
                <a:gd name="T40" fmla="*/ 26 w 90"/>
                <a:gd name="T41" fmla="*/ 86 h 140"/>
                <a:gd name="T42" fmla="*/ 0 w 90"/>
                <a:gd name="T43" fmla="*/ 66 h 140"/>
                <a:gd name="T44" fmla="*/ 0 w 90"/>
                <a:gd name="T45" fmla="*/ 19 h 140"/>
                <a:gd name="T46" fmla="*/ 21 w 90"/>
                <a:gd name="T4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40">
                  <a:moveTo>
                    <a:pt x="21" y="0"/>
                  </a:moveTo>
                  <a:lnTo>
                    <a:pt x="68" y="0"/>
                  </a:lnTo>
                  <a:lnTo>
                    <a:pt x="90" y="19"/>
                  </a:lnTo>
                  <a:lnTo>
                    <a:pt x="90" y="47"/>
                  </a:lnTo>
                  <a:lnTo>
                    <a:pt x="56" y="47"/>
                  </a:lnTo>
                  <a:lnTo>
                    <a:pt x="56" y="27"/>
                  </a:lnTo>
                  <a:lnTo>
                    <a:pt x="34" y="27"/>
                  </a:lnTo>
                  <a:lnTo>
                    <a:pt x="34" y="58"/>
                  </a:lnTo>
                  <a:lnTo>
                    <a:pt x="65" y="58"/>
                  </a:lnTo>
                  <a:lnTo>
                    <a:pt x="62" y="58"/>
                  </a:lnTo>
                  <a:lnTo>
                    <a:pt x="90" y="79"/>
                  </a:lnTo>
                  <a:lnTo>
                    <a:pt x="90" y="121"/>
                  </a:lnTo>
                  <a:lnTo>
                    <a:pt x="68" y="140"/>
                  </a:lnTo>
                  <a:lnTo>
                    <a:pt x="21" y="140"/>
                  </a:lnTo>
                  <a:lnTo>
                    <a:pt x="0" y="121"/>
                  </a:lnTo>
                  <a:lnTo>
                    <a:pt x="0" y="97"/>
                  </a:lnTo>
                  <a:lnTo>
                    <a:pt x="31" y="97"/>
                  </a:lnTo>
                  <a:lnTo>
                    <a:pt x="31" y="113"/>
                  </a:lnTo>
                  <a:lnTo>
                    <a:pt x="56" y="113"/>
                  </a:lnTo>
                  <a:lnTo>
                    <a:pt x="56" y="86"/>
                  </a:lnTo>
                  <a:lnTo>
                    <a:pt x="26" y="86"/>
                  </a:lnTo>
                  <a:lnTo>
                    <a:pt x="0" y="66"/>
                  </a:lnTo>
                  <a:lnTo>
                    <a:pt x="0" y="19"/>
                  </a:lnTo>
                  <a:lnTo>
                    <a:pt x="21"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3" name="Freeform 1101"/>
            <p:cNvSpPr>
              <a:spLocks/>
            </p:cNvSpPr>
            <p:nvPr/>
          </p:nvSpPr>
          <p:spPr bwMode="auto">
            <a:xfrm>
              <a:off x="3050" y="1954"/>
              <a:ext cx="49" cy="70"/>
            </a:xfrm>
            <a:custGeom>
              <a:avLst/>
              <a:gdLst>
                <a:gd name="T0" fmla="*/ 25 w 97"/>
                <a:gd name="T1" fmla="*/ 0 h 140"/>
                <a:gd name="T2" fmla="*/ 72 w 97"/>
                <a:gd name="T3" fmla="*/ 0 h 140"/>
                <a:gd name="T4" fmla="*/ 97 w 97"/>
                <a:gd name="T5" fmla="*/ 23 h 140"/>
                <a:gd name="T6" fmla="*/ 97 w 97"/>
                <a:gd name="T7" fmla="*/ 116 h 140"/>
                <a:gd name="T8" fmla="*/ 72 w 97"/>
                <a:gd name="T9" fmla="*/ 140 h 140"/>
                <a:gd name="T10" fmla="*/ 63 w 97"/>
                <a:gd name="T11" fmla="*/ 140 h 140"/>
                <a:gd name="T12" fmla="*/ 34 w 97"/>
                <a:gd name="T13" fmla="*/ 140 h 140"/>
                <a:gd name="T14" fmla="*/ 25 w 97"/>
                <a:gd name="T15" fmla="*/ 140 h 140"/>
                <a:gd name="T16" fmla="*/ 0 w 97"/>
                <a:gd name="T17" fmla="*/ 116 h 140"/>
                <a:gd name="T18" fmla="*/ 0 w 97"/>
                <a:gd name="T19" fmla="*/ 113 h 140"/>
                <a:gd name="T20" fmla="*/ 38 w 97"/>
                <a:gd name="T21" fmla="*/ 113 h 140"/>
                <a:gd name="T22" fmla="*/ 59 w 97"/>
                <a:gd name="T23" fmla="*/ 113 h 140"/>
                <a:gd name="T24" fmla="*/ 59 w 97"/>
                <a:gd name="T25" fmla="*/ 26 h 140"/>
                <a:gd name="T26" fmla="*/ 38 w 97"/>
                <a:gd name="T27" fmla="*/ 26 h 140"/>
                <a:gd name="T28" fmla="*/ 38 w 97"/>
                <a:gd name="T29" fmla="*/ 113 h 140"/>
                <a:gd name="T30" fmla="*/ 0 w 97"/>
                <a:gd name="T31" fmla="*/ 113 h 140"/>
                <a:gd name="T32" fmla="*/ 0 w 97"/>
                <a:gd name="T33" fmla="*/ 23 h 140"/>
                <a:gd name="T34" fmla="*/ 25 w 97"/>
                <a:gd name="T3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140">
                  <a:moveTo>
                    <a:pt x="25" y="0"/>
                  </a:moveTo>
                  <a:lnTo>
                    <a:pt x="72" y="0"/>
                  </a:lnTo>
                  <a:lnTo>
                    <a:pt x="97" y="23"/>
                  </a:lnTo>
                  <a:lnTo>
                    <a:pt x="97" y="116"/>
                  </a:lnTo>
                  <a:lnTo>
                    <a:pt x="72" y="140"/>
                  </a:lnTo>
                  <a:lnTo>
                    <a:pt x="63" y="140"/>
                  </a:lnTo>
                  <a:lnTo>
                    <a:pt x="34" y="140"/>
                  </a:lnTo>
                  <a:lnTo>
                    <a:pt x="25" y="140"/>
                  </a:lnTo>
                  <a:lnTo>
                    <a:pt x="0" y="116"/>
                  </a:lnTo>
                  <a:lnTo>
                    <a:pt x="0" y="113"/>
                  </a:lnTo>
                  <a:lnTo>
                    <a:pt x="38" y="113"/>
                  </a:lnTo>
                  <a:lnTo>
                    <a:pt x="59" y="113"/>
                  </a:lnTo>
                  <a:lnTo>
                    <a:pt x="59" y="26"/>
                  </a:lnTo>
                  <a:lnTo>
                    <a:pt x="38" y="26"/>
                  </a:lnTo>
                  <a:lnTo>
                    <a:pt x="38" y="113"/>
                  </a:lnTo>
                  <a:lnTo>
                    <a:pt x="0" y="113"/>
                  </a:lnTo>
                  <a:lnTo>
                    <a:pt x="0" y="23"/>
                  </a:lnTo>
                  <a:lnTo>
                    <a:pt x="25"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4" name="Freeform 1102"/>
            <p:cNvSpPr>
              <a:spLocks/>
            </p:cNvSpPr>
            <p:nvPr/>
          </p:nvSpPr>
          <p:spPr bwMode="auto">
            <a:xfrm>
              <a:off x="3109" y="1954"/>
              <a:ext cx="38" cy="70"/>
            </a:xfrm>
            <a:custGeom>
              <a:avLst/>
              <a:gdLst>
                <a:gd name="T0" fmla="*/ 0 w 76"/>
                <a:gd name="T1" fmla="*/ 0 h 140"/>
                <a:gd name="T2" fmla="*/ 76 w 76"/>
                <a:gd name="T3" fmla="*/ 0 h 140"/>
                <a:gd name="T4" fmla="*/ 76 w 76"/>
                <a:gd name="T5" fmla="*/ 26 h 140"/>
                <a:gd name="T6" fmla="*/ 39 w 76"/>
                <a:gd name="T7" fmla="*/ 26 h 140"/>
                <a:gd name="T8" fmla="*/ 39 w 76"/>
                <a:gd name="T9" fmla="*/ 55 h 140"/>
                <a:gd name="T10" fmla="*/ 73 w 76"/>
                <a:gd name="T11" fmla="*/ 55 h 140"/>
                <a:gd name="T12" fmla="*/ 73 w 76"/>
                <a:gd name="T13" fmla="*/ 81 h 140"/>
                <a:gd name="T14" fmla="*/ 39 w 76"/>
                <a:gd name="T15" fmla="*/ 81 h 140"/>
                <a:gd name="T16" fmla="*/ 39 w 76"/>
                <a:gd name="T17" fmla="*/ 140 h 140"/>
                <a:gd name="T18" fmla="*/ 0 w 76"/>
                <a:gd name="T19" fmla="*/ 140 h 140"/>
                <a:gd name="T20" fmla="*/ 0 w 76"/>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40">
                  <a:moveTo>
                    <a:pt x="0" y="0"/>
                  </a:moveTo>
                  <a:lnTo>
                    <a:pt x="76" y="0"/>
                  </a:lnTo>
                  <a:lnTo>
                    <a:pt x="76" y="26"/>
                  </a:lnTo>
                  <a:lnTo>
                    <a:pt x="39" y="26"/>
                  </a:lnTo>
                  <a:lnTo>
                    <a:pt x="39" y="55"/>
                  </a:lnTo>
                  <a:lnTo>
                    <a:pt x="73" y="55"/>
                  </a:lnTo>
                  <a:lnTo>
                    <a:pt x="73" y="81"/>
                  </a:lnTo>
                  <a:lnTo>
                    <a:pt x="39" y="81"/>
                  </a:lnTo>
                  <a:lnTo>
                    <a:pt x="39"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5" name="Freeform 1103"/>
            <p:cNvSpPr>
              <a:spLocks/>
            </p:cNvSpPr>
            <p:nvPr/>
          </p:nvSpPr>
          <p:spPr bwMode="auto">
            <a:xfrm>
              <a:off x="3170" y="1954"/>
              <a:ext cx="55" cy="70"/>
            </a:xfrm>
            <a:custGeom>
              <a:avLst/>
              <a:gdLst>
                <a:gd name="T0" fmla="*/ 30 w 110"/>
                <a:gd name="T1" fmla="*/ 0 h 140"/>
                <a:gd name="T2" fmla="*/ 81 w 110"/>
                <a:gd name="T3" fmla="*/ 0 h 140"/>
                <a:gd name="T4" fmla="*/ 110 w 110"/>
                <a:gd name="T5" fmla="*/ 140 h 140"/>
                <a:gd name="T6" fmla="*/ 73 w 110"/>
                <a:gd name="T7" fmla="*/ 140 h 140"/>
                <a:gd name="T8" fmla="*/ 68 w 110"/>
                <a:gd name="T9" fmla="*/ 113 h 140"/>
                <a:gd name="T10" fmla="*/ 68 w 110"/>
                <a:gd name="T11" fmla="*/ 89 h 140"/>
                <a:gd name="T12" fmla="*/ 55 w 110"/>
                <a:gd name="T13" fmla="*/ 23 h 140"/>
                <a:gd name="T14" fmla="*/ 43 w 110"/>
                <a:gd name="T15" fmla="*/ 89 h 140"/>
                <a:gd name="T16" fmla="*/ 68 w 110"/>
                <a:gd name="T17" fmla="*/ 89 h 140"/>
                <a:gd name="T18" fmla="*/ 68 w 110"/>
                <a:gd name="T19" fmla="*/ 113 h 140"/>
                <a:gd name="T20" fmla="*/ 43 w 110"/>
                <a:gd name="T21" fmla="*/ 113 h 140"/>
                <a:gd name="T22" fmla="*/ 38 w 110"/>
                <a:gd name="T23" fmla="*/ 140 h 140"/>
                <a:gd name="T24" fmla="*/ 0 w 110"/>
                <a:gd name="T25" fmla="*/ 140 h 140"/>
                <a:gd name="T26" fmla="*/ 30 w 110"/>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40">
                  <a:moveTo>
                    <a:pt x="30" y="0"/>
                  </a:moveTo>
                  <a:lnTo>
                    <a:pt x="81" y="0"/>
                  </a:lnTo>
                  <a:lnTo>
                    <a:pt x="110" y="140"/>
                  </a:lnTo>
                  <a:lnTo>
                    <a:pt x="73" y="140"/>
                  </a:lnTo>
                  <a:lnTo>
                    <a:pt x="68" y="113"/>
                  </a:lnTo>
                  <a:lnTo>
                    <a:pt x="68" y="89"/>
                  </a:lnTo>
                  <a:lnTo>
                    <a:pt x="55" y="23"/>
                  </a:lnTo>
                  <a:lnTo>
                    <a:pt x="43" y="89"/>
                  </a:lnTo>
                  <a:lnTo>
                    <a:pt x="68" y="89"/>
                  </a:lnTo>
                  <a:lnTo>
                    <a:pt x="68" y="113"/>
                  </a:lnTo>
                  <a:lnTo>
                    <a:pt x="43" y="113"/>
                  </a:lnTo>
                  <a:lnTo>
                    <a:pt x="38" y="140"/>
                  </a:lnTo>
                  <a:lnTo>
                    <a:pt x="0" y="140"/>
                  </a:lnTo>
                  <a:lnTo>
                    <a:pt x="3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6" name="Freeform 1104"/>
            <p:cNvSpPr>
              <a:spLocks/>
            </p:cNvSpPr>
            <p:nvPr/>
          </p:nvSpPr>
          <p:spPr bwMode="auto">
            <a:xfrm>
              <a:off x="3228" y="1954"/>
              <a:ext cx="62" cy="70"/>
            </a:xfrm>
            <a:custGeom>
              <a:avLst/>
              <a:gdLst>
                <a:gd name="T0" fmla="*/ 0 w 124"/>
                <a:gd name="T1" fmla="*/ 140 h 140"/>
                <a:gd name="T2" fmla="*/ 36 w 124"/>
                <a:gd name="T3" fmla="*/ 140 h 140"/>
                <a:gd name="T4" fmla="*/ 36 w 124"/>
                <a:gd name="T5" fmla="*/ 66 h 140"/>
                <a:gd name="T6" fmla="*/ 53 w 124"/>
                <a:gd name="T7" fmla="*/ 140 h 140"/>
                <a:gd name="T8" fmla="*/ 71 w 124"/>
                <a:gd name="T9" fmla="*/ 140 h 140"/>
                <a:gd name="T10" fmla="*/ 89 w 124"/>
                <a:gd name="T11" fmla="*/ 66 h 140"/>
                <a:gd name="T12" fmla="*/ 89 w 124"/>
                <a:gd name="T13" fmla="*/ 140 h 140"/>
                <a:gd name="T14" fmla="*/ 124 w 124"/>
                <a:gd name="T15" fmla="*/ 140 h 140"/>
                <a:gd name="T16" fmla="*/ 124 w 124"/>
                <a:gd name="T17" fmla="*/ 0 h 140"/>
                <a:gd name="T18" fmla="*/ 76 w 124"/>
                <a:gd name="T19" fmla="*/ 0 h 140"/>
                <a:gd name="T20" fmla="*/ 62 w 124"/>
                <a:gd name="T21" fmla="*/ 66 h 140"/>
                <a:gd name="T22" fmla="*/ 49 w 124"/>
                <a:gd name="T23" fmla="*/ 0 h 140"/>
                <a:gd name="T24" fmla="*/ 0 w 124"/>
                <a:gd name="T25" fmla="*/ 0 h 140"/>
                <a:gd name="T26" fmla="*/ 0 w 124"/>
                <a:gd name="T2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0">
                  <a:moveTo>
                    <a:pt x="0" y="140"/>
                  </a:moveTo>
                  <a:lnTo>
                    <a:pt x="36" y="140"/>
                  </a:lnTo>
                  <a:lnTo>
                    <a:pt x="36" y="66"/>
                  </a:lnTo>
                  <a:lnTo>
                    <a:pt x="53" y="140"/>
                  </a:lnTo>
                  <a:lnTo>
                    <a:pt x="71" y="140"/>
                  </a:lnTo>
                  <a:lnTo>
                    <a:pt x="89" y="66"/>
                  </a:lnTo>
                  <a:lnTo>
                    <a:pt x="89" y="140"/>
                  </a:lnTo>
                  <a:lnTo>
                    <a:pt x="124" y="140"/>
                  </a:lnTo>
                  <a:lnTo>
                    <a:pt x="124" y="0"/>
                  </a:lnTo>
                  <a:lnTo>
                    <a:pt x="76" y="0"/>
                  </a:lnTo>
                  <a:lnTo>
                    <a:pt x="62" y="66"/>
                  </a:lnTo>
                  <a:lnTo>
                    <a:pt x="49" y="0"/>
                  </a:lnTo>
                  <a:lnTo>
                    <a:pt x="0" y="0"/>
                  </a:lnTo>
                  <a:lnTo>
                    <a:pt x="0" y="14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7" name="Freeform 1105"/>
            <p:cNvSpPr>
              <a:spLocks/>
            </p:cNvSpPr>
            <p:nvPr/>
          </p:nvSpPr>
          <p:spPr bwMode="auto">
            <a:xfrm>
              <a:off x="3301" y="1954"/>
              <a:ext cx="38" cy="70"/>
            </a:xfrm>
            <a:custGeom>
              <a:avLst/>
              <a:gdLst>
                <a:gd name="T0" fmla="*/ 0 w 76"/>
                <a:gd name="T1" fmla="*/ 0 h 140"/>
                <a:gd name="T2" fmla="*/ 76 w 76"/>
                <a:gd name="T3" fmla="*/ 0 h 140"/>
                <a:gd name="T4" fmla="*/ 76 w 76"/>
                <a:gd name="T5" fmla="*/ 26 h 140"/>
                <a:gd name="T6" fmla="*/ 37 w 76"/>
                <a:gd name="T7" fmla="*/ 26 h 140"/>
                <a:gd name="T8" fmla="*/ 37 w 76"/>
                <a:gd name="T9" fmla="*/ 55 h 140"/>
                <a:gd name="T10" fmla="*/ 72 w 76"/>
                <a:gd name="T11" fmla="*/ 55 h 140"/>
                <a:gd name="T12" fmla="*/ 72 w 76"/>
                <a:gd name="T13" fmla="*/ 81 h 140"/>
                <a:gd name="T14" fmla="*/ 37 w 76"/>
                <a:gd name="T15" fmla="*/ 81 h 140"/>
                <a:gd name="T16" fmla="*/ 37 w 76"/>
                <a:gd name="T17" fmla="*/ 113 h 140"/>
                <a:gd name="T18" fmla="*/ 76 w 76"/>
                <a:gd name="T19" fmla="*/ 113 h 140"/>
                <a:gd name="T20" fmla="*/ 76 w 76"/>
                <a:gd name="T21" fmla="*/ 140 h 140"/>
                <a:gd name="T22" fmla="*/ 0 w 76"/>
                <a:gd name="T23" fmla="*/ 140 h 140"/>
                <a:gd name="T24" fmla="*/ 0 w 76"/>
                <a:gd name="T2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40">
                  <a:moveTo>
                    <a:pt x="0" y="0"/>
                  </a:moveTo>
                  <a:lnTo>
                    <a:pt x="76" y="0"/>
                  </a:lnTo>
                  <a:lnTo>
                    <a:pt x="76" y="26"/>
                  </a:lnTo>
                  <a:lnTo>
                    <a:pt x="37" y="26"/>
                  </a:lnTo>
                  <a:lnTo>
                    <a:pt x="37" y="55"/>
                  </a:lnTo>
                  <a:lnTo>
                    <a:pt x="72" y="55"/>
                  </a:lnTo>
                  <a:lnTo>
                    <a:pt x="72" y="81"/>
                  </a:lnTo>
                  <a:lnTo>
                    <a:pt x="37" y="81"/>
                  </a:lnTo>
                  <a:lnTo>
                    <a:pt x="37" y="113"/>
                  </a:lnTo>
                  <a:lnTo>
                    <a:pt x="76" y="113"/>
                  </a:lnTo>
                  <a:lnTo>
                    <a:pt x="76"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8" name="Freeform 1106"/>
            <p:cNvSpPr>
              <a:spLocks/>
            </p:cNvSpPr>
            <p:nvPr/>
          </p:nvSpPr>
          <p:spPr bwMode="auto">
            <a:xfrm>
              <a:off x="3347" y="1954"/>
              <a:ext cx="44" cy="70"/>
            </a:xfrm>
            <a:custGeom>
              <a:avLst/>
              <a:gdLst>
                <a:gd name="T0" fmla="*/ 0 w 90"/>
                <a:gd name="T1" fmla="*/ 0 h 140"/>
                <a:gd name="T2" fmla="*/ 69 w 90"/>
                <a:gd name="T3" fmla="*/ 0 h 140"/>
                <a:gd name="T4" fmla="*/ 90 w 90"/>
                <a:gd name="T5" fmla="*/ 15 h 140"/>
                <a:gd name="T6" fmla="*/ 90 w 90"/>
                <a:gd name="T7" fmla="*/ 55 h 140"/>
                <a:gd name="T8" fmla="*/ 69 w 90"/>
                <a:gd name="T9" fmla="*/ 70 h 140"/>
                <a:gd name="T10" fmla="*/ 90 w 90"/>
                <a:gd name="T11" fmla="*/ 86 h 140"/>
                <a:gd name="T12" fmla="*/ 90 w 90"/>
                <a:gd name="T13" fmla="*/ 140 h 140"/>
                <a:gd name="T14" fmla="*/ 56 w 90"/>
                <a:gd name="T15" fmla="*/ 140 h 140"/>
                <a:gd name="T16" fmla="*/ 56 w 90"/>
                <a:gd name="T17" fmla="*/ 86 h 140"/>
                <a:gd name="T18" fmla="*/ 56 w 90"/>
                <a:gd name="T19" fmla="*/ 58 h 140"/>
                <a:gd name="T20" fmla="*/ 35 w 90"/>
                <a:gd name="T21" fmla="*/ 58 h 140"/>
                <a:gd name="T22" fmla="*/ 35 w 90"/>
                <a:gd name="T23" fmla="*/ 23 h 140"/>
                <a:gd name="T24" fmla="*/ 56 w 90"/>
                <a:gd name="T25" fmla="*/ 23 h 140"/>
                <a:gd name="T26" fmla="*/ 56 w 90"/>
                <a:gd name="T27" fmla="*/ 58 h 140"/>
                <a:gd name="T28" fmla="*/ 56 w 90"/>
                <a:gd name="T29" fmla="*/ 86 h 140"/>
                <a:gd name="T30" fmla="*/ 35 w 90"/>
                <a:gd name="T31" fmla="*/ 86 h 140"/>
                <a:gd name="T32" fmla="*/ 35 w 90"/>
                <a:gd name="T33" fmla="*/ 140 h 140"/>
                <a:gd name="T34" fmla="*/ 0 w 90"/>
                <a:gd name="T35" fmla="*/ 140 h 140"/>
                <a:gd name="T36" fmla="*/ 0 w 90"/>
                <a:gd name="T3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140">
                  <a:moveTo>
                    <a:pt x="0" y="0"/>
                  </a:moveTo>
                  <a:lnTo>
                    <a:pt x="69" y="0"/>
                  </a:lnTo>
                  <a:lnTo>
                    <a:pt x="90" y="15"/>
                  </a:lnTo>
                  <a:lnTo>
                    <a:pt x="90" y="55"/>
                  </a:lnTo>
                  <a:lnTo>
                    <a:pt x="69" y="70"/>
                  </a:lnTo>
                  <a:lnTo>
                    <a:pt x="90" y="86"/>
                  </a:lnTo>
                  <a:lnTo>
                    <a:pt x="90" y="140"/>
                  </a:lnTo>
                  <a:lnTo>
                    <a:pt x="56" y="140"/>
                  </a:lnTo>
                  <a:lnTo>
                    <a:pt x="56" y="86"/>
                  </a:lnTo>
                  <a:lnTo>
                    <a:pt x="56" y="58"/>
                  </a:lnTo>
                  <a:lnTo>
                    <a:pt x="35" y="58"/>
                  </a:lnTo>
                  <a:lnTo>
                    <a:pt x="35" y="23"/>
                  </a:lnTo>
                  <a:lnTo>
                    <a:pt x="56" y="23"/>
                  </a:lnTo>
                  <a:lnTo>
                    <a:pt x="56" y="58"/>
                  </a:lnTo>
                  <a:lnTo>
                    <a:pt x="56" y="86"/>
                  </a:lnTo>
                  <a:lnTo>
                    <a:pt x="35" y="86"/>
                  </a:lnTo>
                  <a:lnTo>
                    <a:pt x="35" y="140"/>
                  </a:lnTo>
                  <a:lnTo>
                    <a:pt x="0" y="140"/>
                  </a:lnTo>
                  <a:lnTo>
                    <a:pt x="0"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19" name="Rectangle 1107"/>
            <p:cNvSpPr>
              <a:spLocks noChangeArrowheads="1"/>
            </p:cNvSpPr>
            <p:nvPr/>
          </p:nvSpPr>
          <p:spPr bwMode="auto">
            <a:xfrm>
              <a:off x="3400" y="1954"/>
              <a:ext cx="17" cy="70"/>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21620" name="Freeform 1108"/>
            <p:cNvSpPr>
              <a:spLocks/>
            </p:cNvSpPr>
            <p:nvPr/>
          </p:nvSpPr>
          <p:spPr bwMode="auto">
            <a:xfrm>
              <a:off x="3425" y="1954"/>
              <a:ext cx="48" cy="70"/>
            </a:xfrm>
            <a:custGeom>
              <a:avLst/>
              <a:gdLst>
                <a:gd name="T0" fmla="*/ 26 w 96"/>
                <a:gd name="T1" fmla="*/ 0 h 140"/>
                <a:gd name="T2" fmla="*/ 70 w 96"/>
                <a:gd name="T3" fmla="*/ 0 h 140"/>
                <a:gd name="T4" fmla="*/ 96 w 96"/>
                <a:gd name="T5" fmla="*/ 19 h 140"/>
                <a:gd name="T6" fmla="*/ 96 w 96"/>
                <a:gd name="T7" fmla="*/ 55 h 140"/>
                <a:gd name="T8" fmla="*/ 62 w 96"/>
                <a:gd name="T9" fmla="*/ 55 h 140"/>
                <a:gd name="T10" fmla="*/ 62 w 96"/>
                <a:gd name="T11" fmla="*/ 26 h 140"/>
                <a:gd name="T12" fmla="*/ 34 w 96"/>
                <a:gd name="T13" fmla="*/ 26 h 140"/>
                <a:gd name="T14" fmla="*/ 34 w 96"/>
                <a:gd name="T15" fmla="*/ 113 h 140"/>
                <a:gd name="T16" fmla="*/ 62 w 96"/>
                <a:gd name="T17" fmla="*/ 113 h 140"/>
                <a:gd name="T18" fmla="*/ 62 w 96"/>
                <a:gd name="T19" fmla="*/ 81 h 140"/>
                <a:gd name="T20" fmla="*/ 96 w 96"/>
                <a:gd name="T21" fmla="*/ 81 h 140"/>
                <a:gd name="T22" fmla="*/ 96 w 96"/>
                <a:gd name="T23" fmla="*/ 121 h 140"/>
                <a:gd name="T24" fmla="*/ 70 w 96"/>
                <a:gd name="T25" fmla="*/ 140 h 140"/>
                <a:gd name="T26" fmla="*/ 26 w 96"/>
                <a:gd name="T27" fmla="*/ 140 h 140"/>
                <a:gd name="T28" fmla="*/ 0 w 96"/>
                <a:gd name="T29" fmla="*/ 121 h 140"/>
                <a:gd name="T30" fmla="*/ 0 w 96"/>
                <a:gd name="T31" fmla="*/ 19 h 140"/>
                <a:gd name="T32" fmla="*/ 26 w 96"/>
                <a:gd name="T3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40">
                  <a:moveTo>
                    <a:pt x="26" y="0"/>
                  </a:moveTo>
                  <a:lnTo>
                    <a:pt x="70" y="0"/>
                  </a:lnTo>
                  <a:lnTo>
                    <a:pt x="96" y="19"/>
                  </a:lnTo>
                  <a:lnTo>
                    <a:pt x="96" y="55"/>
                  </a:lnTo>
                  <a:lnTo>
                    <a:pt x="62" y="55"/>
                  </a:lnTo>
                  <a:lnTo>
                    <a:pt x="62" y="26"/>
                  </a:lnTo>
                  <a:lnTo>
                    <a:pt x="34" y="26"/>
                  </a:lnTo>
                  <a:lnTo>
                    <a:pt x="34" y="113"/>
                  </a:lnTo>
                  <a:lnTo>
                    <a:pt x="62" y="113"/>
                  </a:lnTo>
                  <a:lnTo>
                    <a:pt x="62" y="81"/>
                  </a:lnTo>
                  <a:lnTo>
                    <a:pt x="96" y="81"/>
                  </a:lnTo>
                  <a:lnTo>
                    <a:pt x="96" y="121"/>
                  </a:lnTo>
                  <a:lnTo>
                    <a:pt x="70" y="140"/>
                  </a:lnTo>
                  <a:lnTo>
                    <a:pt x="26" y="140"/>
                  </a:lnTo>
                  <a:lnTo>
                    <a:pt x="0" y="121"/>
                  </a:lnTo>
                  <a:lnTo>
                    <a:pt x="0" y="19"/>
                  </a:lnTo>
                  <a:lnTo>
                    <a:pt x="26"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621" name="Freeform 1109"/>
            <p:cNvSpPr>
              <a:spLocks/>
            </p:cNvSpPr>
            <p:nvPr/>
          </p:nvSpPr>
          <p:spPr bwMode="auto">
            <a:xfrm>
              <a:off x="3477" y="1954"/>
              <a:ext cx="55" cy="70"/>
            </a:xfrm>
            <a:custGeom>
              <a:avLst/>
              <a:gdLst>
                <a:gd name="T0" fmla="*/ 29 w 110"/>
                <a:gd name="T1" fmla="*/ 0 h 140"/>
                <a:gd name="T2" fmla="*/ 80 w 110"/>
                <a:gd name="T3" fmla="*/ 0 h 140"/>
                <a:gd name="T4" fmla="*/ 110 w 110"/>
                <a:gd name="T5" fmla="*/ 140 h 140"/>
                <a:gd name="T6" fmla="*/ 71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7 w 110"/>
                <a:gd name="T23" fmla="*/ 140 h 140"/>
                <a:gd name="T24" fmla="*/ 0 w 110"/>
                <a:gd name="T25" fmla="*/ 140 h 140"/>
                <a:gd name="T26" fmla="*/ 29 w 110"/>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40">
                  <a:moveTo>
                    <a:pt x="29" y="0"/>
                  </a:moveTo>
                  <a:lnTo>
                    <a:pt x="80" y="0"/>
                  </a:lnTo>
                  <a:lnTo>
                    <a:pt x="110" y="140"/>
                  </a:lnTo>
                  <a:lnTo>
                    <a:pt x="71" y="140"/>
                  </a:lnTo>
                  <a:lnTo>
                    <a:pt x="67" y="113"/>
                  </a:lnTo>
                  <a:lnTo>
                    <a:pt x="67" y="89"/>
                  </a:lnTo>
                  <a:lnTo>
                    <a:pt x="55" y="23"/>
                  </a:lnTo>
                  <a:lnTo>
                    <a:pt x="42" y="89"/>
                  </a:lnTo>
                  <a:lnTo>
                    <a:pt x="67" y="89"/>
                  </a:lnTo>
                  <a:lnTo>
                    <a:pt x="67" y="113"/>
                  </a:lnTo>
                  <a:lnTo>
                    <a:pt x="42" y="113"/>
                  </a:lnTo>
                  <a:lnTo>
                    <a:pt x="37" y="140"/>
                  </a:lnTo>
                  <a:lnTo>
                    <a:pt x="0" y="140"/>
                  </a:lnTo>
                  <a:lnTo>
                    <a:pt x="29" y="0"/>
                  </a:lnTo>
                  <a:close/>
                </a:path>
              </a:pathLst>
            </a:cu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321622" name="Group 1110"/>
          <p:cNvGrpSpPr>
            <a:grpSpLocks/>
          </p:cNvGrpSpPr>
          <p:nvPr/>
        </p:nvGrpSpPr>
        <p:grpSpPr bwMode="auto">
          <a:xfrm>
            <a:off x="6367463" y="3241675"/>
            <a:ext cx="2471737" cy="819150"/>
            <a:chOff x="4011" y="2042"/>
            <a:chExt cx="1557" cy="516"/>
          </a:xfrm>
        </p:grpSpPr>
        <p:sp>
          <p:nvSpPr>
            <p:cNvPr id="321623" name="Rectangle 1111"/>
            <p:cNvSpPr>
              <a:spLocks noChangeArrowheads="1"/>
            </p:cNvSpPr>
            <p:nvPr/>
          </p:nvSpPr>
          <p:spPr bwMode="auto">
            <a:xfrm>
              <a:off x="4516" y="2042"/>
              <a:ext cx="1052"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8000"/>
                  </a:solidFill>
                  <a:effectLst>
                    <a:outerShdw blurRad="38100" dist="38100" dir="2700000" algn="tl">
                      <a:srgbClr val="000000"/>
                    </a:outerShdw>
                  </a:effectLst>
                </a:rPr>
                <a:t>Reduction</a:t>
              </a:r>
            </a:p>
            <a:p>
              <a:pPr algn="ctr"/>
              <a:r>
                <a:rPr lang="en-US" sz="2400" b="1">
                  <a:solidFill>
                    <a:srgbClr val="008000"/>
                  </a:solidFill>
                  <a:effectLst>
                    <a:outerShdw blurRad="38100" dist="38100" dir="2700000" algn="tl">
                      <a:srgbClr val="000000"/>
                    </a:outerShdw>
                  </a:effectLst>
                </a:rPr>
                <a:t>of costs</a:t>
              </a:r>
            </a:p>
          </p:txBody>
        </p:sp>
        <p:sp>
          <p:nvSpPr>
            <p:cNvPr id="321624" name="Line 1112"/>
            <p:cNvSpPr>
              <a:spLocks noChangeShapeType="1"/>
            </p:cNvSpPr>
            <p:nvPr/>
          </p:nvSpPr>
          <p:spPr bwMode="auto">
            <a:xfrm>
              <a:off x="4011" y="2304"/>
              <a:ext cx="464" cy="0"/>
            </a:xfrm>
            <a:prstGeom prst="line">
              <a:avLst/>
            </a:prstGeom>
            <a:noFill/>
            <a:ln w="28575">
              <a:solidFill>
                <a:srgbClr val="008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21625" name="Group 1113"/>
          <p:cNvGrpSpPr>
            <a:grpSpLocks/>
          </p:cNvGrpSpPr>
          <p:nvPr/>
        </p:nvGrpSpPr>
        <p:grpSpPr bwMode="auto">
          <a:xfrm>
            <a:off x="3941763" y="1509713"/>
            <a:ext cx="1333500" cy="1370012"/>
            <a:chOff x="2483" y="951"/>
            <a:chExt cx="840" cy="863"/>
          </a:xfrm>
        </p:grpSpPr>
        <p:sp>
          <p:nvSpPr>
            <p:cNvPr id="321626" name="Rectangle 1114"/>
            <p:cNvSpPr>
              <a:spLocks noChangeArrowheads="1"/>
            </p:cNvSpPr>
            <p:nvPr/>
          </p:nvSpPr>
          <p:spPr bwMode="auto">
            <a:xfrm>
              <a:off x="2483" y="951"/>
              <a:ext cx="840"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8000"/>
                  </a:solidFill>
                  <a:effectLst>
                    <a:outerShdw blurRad="38100" dist="38100" dir="2700000" algn="tl">
                      <a:srgbClr val="000000"/>
                    </a:outerShdw>
                  </a:effectLst>
                </a:rPr>
                <a:t>Salvage</a:t>
              </a:r>
            </a:p>
            <a:p>
              <a:pPr algn="ctr"/>
              <a:r>
                <a:rPr lang="en-US" sz="2400" b="1">
                  <a:solidFill>
                    <a:srgbClr val="008000"/>
                  </a:solidFill>
                  <a:effectLst>
                    <a:outerShdw blurRad="38100" dist="38100" dir="2700000" algn="tl">
                      <a:srgbClr val="000000"/>
                    </a:outerShdw>
                  </a:effectLst>
                </a:rPr>
                <a:t>value</a:t>
              </a:r>
            </a:p>
          </p:txBody>
        </p:sp>
        <p:sp>
          <p:nvSpPr>
            <p:cNvPr id="321627" name="Line 1115"/>
            <p:cNvSpPr>
              <a:spLocks noChangeShapeType="1"/>
            </p:cNvSpPr>
            <p:nvPr/>
          </p:nvSpPr>
          <p:spPr bwMode="auto">
            <a:xfrm flipV="1">
              <a:off x="2875" y="1462"/>
              <a:ext cx="0" cy="352"/>
            </a:xfrm>
            <a:prstGeom prst="line">
              <a:avLst/>
            </a:prstGeom>
            <a:noFill/>
            <a:ln w="28575">
              <a:solidFill>
                <a:srgbClr val="008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21628" name="Group 1116"/>
          <p:cNvGrpSpPr>
            <a:grpSpLocks/>
          </p:cNvGrpSpPr>
          <p:nvPr/>
        </p:nvGrpSpPr>
        <p:grpSpPr bwMode="auto">
          <a:xfrm>
            <a:off x="3662363" y="4343400"/>
            <a:ext cx="1892300" cy="1250950"/>
            <a:chOff x="2307" y="2736"/>
            <a:chExt cx="1192" cy="788"/>
          </a:xfrm>
        </p:grpSpPr>
        <p:sp>
          <p:nvSpPr>
            <p:cNvPr id="321629" name="Rectangle 1117"/>
            <p:cNvSpPr>
              <a:spLocks noChangeArrowheads="1"/>
            </p:cNvSpPr>
            <p:nvPr/>
          </p:nvSpPr>
          <p:spPr bwMode="auto">
            <a:xfrm>
              <a:off x="2307" y="3008"/>
              <a:ext cx="1192"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8000"/>
                  </a:solidFill>
                  <a:effectLst>
                    <a:outerShdw blurRad="38100" dist="38100" dir="2700000" algn="tl">
                      <a:srgbClr val="000000"/>
                    </a:outerShdw>
                  </a:effectLst>
                </a:rPr>
                <a:t>Incremental</a:t>
              </a:r>
            </a:p>
            <a:p>
              <a:pPr algn="ctr"/>
              <a:r>
                <a:rPr lang="en-US" sz="2400" b="1">
                  <a:solidFill>
                    <a:srgbClr val="008000"/>
                  </a:solidFill>
                  <a:effectLst>
                    <a:outerShdw blurRad="38100" dist="38100" dir="2700000" algn="tl">
                      <a:srgbClr val="000000"/>
                    </a:outerShdw>
                  </a:effectLst>
                </a:rPr>
                <a:t>revenues</a:t>
              </a:r>
            </a:p>
          </p:txBody>
        </p:sp>
        <p:sp>
          <p:nvSpPr>
            <p:cNvPr id="321630" name="Line 1118"/>
            <p:cNvSpPr>
              <a:spLocks noChangeShapeType="1"/>
            </p:cNvSpPr>
            <p:nvPr/>
          </p:nvSpPr>
          <p:spPr bwMode="auto">
            <a:xfrm>
              <a:off x="2875" y="2736"/>
              <a:ext cx="0" cy="320"/>
            </a:xfrm>
            <a:prstGeom prst="line">
              <a:avLst/>
            </a:prstGeom>
            <a:noFill/>
            <a:ln w="28575">
              <a:solidFill>
                <a:srgbClr val="008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21631" name="Group 1119"/>
          <p:cNvGrpSpPr>
            <a:grpSpLocks/>
          </p:cNvGrpSpPr>
          <p:nvPr/>
        </p:nvGrpSpPr>
        <p:grpSpPr bwMode="auto">
          <a:xfrm>
            <a:off x="650875" y="3059113"/>
            <a:ext cx="2211388" cy="1184275"/>
            <a:chOff x="410" y="1927"/>
            <a:chExt cx="1393" cy="746"/>
          </a:xfrm>
        </p:grpSpPr>
        <p:sp>
          <p:nvSpPr>
            <p:cNvPr id="321632" name="Rectangle 1120"/>
            <p:cNvSpPr>
              <a:spLocks noChangeArrowheads="1"/>
            </p:cNvSpPr>
            <p:nvPr/>
          </p:nvSpPr>
          <p:spPr bwMode="auto">
            <a:xfrm>
              <a:off x="410" y="1927"/>
              <a:ext cx="1075"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8000"/>
                  </a:solidFill>
                  <a:effectLst>
                    <a:outerShdw blurRad="38100" dist="38100" dir="2700000" algn="tl">
                      <a:srgbClr val="000000"/>
                    </a:outerShdw>
                  </a:effectLst>
                </a:rPr>
                <a:t>Release of</a:t>
              </a:r>
            </a:p>
            <a:p>
              <a:pPr algn="ctr"/>
              <a:r>
                <a:rPr lang="en-US" sz="2400" b="1">
                  <a:solidFill>
                    <a:srgbClr val="008000"/>
                  </a:solidFill>
                  <a:effectLst>
                    <a:outerShdw blurRad="38100" dist="38100" dir="2700000" algn="tl">
                      <a:srgbClr val="000000"/>
                    </a:outerShdw>
                  </a:effectLst>
                </a:rPr>
                <a:t>working</a:t>
              </a:r>
            </a:p>
            <a:p>
              <a:pPr algn="ctr"/>
              <a:r>
                <a:rPr lang="en-US" sz="2400" b="1">
                  <a:solidFill>
                    <a:srgbClr val="008000"/>
                  </a:solidFill>
                  <a:effectLst>
                    <a:outerShdw blurRad="38100" dist="38100" dir="2700000" algn="tl">
                      <a:srgbClr val="000000"/>
                    </a:outerShdw>
                  </a:effectLst>
                </a:rPr>
                <a:t>capital</a:t>
              </a:r>
            </a:p>
          </p:txBody>
        </p:sp>
        <p:sp>
          <p:nvSpPr>
            <p:cNvPr id="321633" name="Line 1121"/>
            <p:cNvSpPr>
              <a:spLocks noChangeShapeType="1"/>
            </p:cNvSpPr>
            <p:nvPr/>
          </p:nvSpPr>
          <p:spPr bwMode="auto">
            <a:xfrm flipH="1">
              <a:off x="1355" y="2304"/>
              <a:ext cx="448" cy="0"/>
            </a:xfrm>
            <a:prstGeom prst="line">
              <a:avLst/>
            </a:prstGeom>
            <a:noFill/>
            <a:ln w="28575">
              <a:solidFill>
                <a:srgbClr val="008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98" name="Slide Number Placeholder 97"/>
          <p:cNvSpPr>
            <a:spLocks noGrp="1"/>
          </p:cNvSpPr>
          <p:nvPr>
            <p:ph type="sldNum" sz="quarter" idx="11"/>
          </p:nvPr>
        </p:nvSpPr>
        <p:spPr/>
        <p:txBody>
          <a:bodyPr/>
          <a:lstStyle/>
          <a:p>
            <a:fld id="{3681F8DE-B512-49A0-9231-DD433C26DAB6}" type="slidenum">
              <a:rPr lang="en-US" smtClean="0"/>
              <a:pPr/>
              <a:t>41</a:t>
            </a:fld>
            <a:endParaRPr lang="en-US"/>
          </a:p>
        </p:txBody>
      </p:sp>
    </p:spTree>
    <p:extLst>
      <p:ext uri="{BB962C8B-B14F-4D97-AF65-F5344CB8AC3E}">
        <p14:creationId xmlns:p14="http://schemas.microsoft.com/office/powerpoint/2010/main" xmlns="" val="13825932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457200" y="76200"/>
            <a:ext cx="8534400" cy="8572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Recovery of the Original Investment</a:t>
            </a:r>
          </a:p>
        </p:txBody>
      </p:sp>
      <p:sp>
        <p:nvSpPr>
          <p:cNvPr id="323587" name="Rectangle 3"/>
          <p:cNvSpPr>
            <a:spLocks noGrp="1" noChangeArrowheads="1"/>
          </p:cNvSpPr>
          <p:nvPr>
            <p:ph type="body" idx="1"/>
          </p:nvPr>
        </p:nvSpPr>
        <p:spPr>
          <a:xfrm>
            <a:off x="533400" y="1447800"/>
            <a:ext cx="8229600" cy="3352800"/>
          </a:xfrm>
          <a:solidFill>
            <a:schemeClr val="bg1"/>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gn="ctr">
              <a:lnSpc>
                <a:spcPct val="90000"/>
              </a:lnSpc>
              <a:buFont typeface="Times" panose="02020603050405020304" pitchFamily="18" charset="0"/>
              <a:buNone/>
            </a:pPr>
            <a:r>
              <a:rPr lang="en-US" dirty="0">
                <a:effectLst>
                  <a:outerShdw blurRad="38100" dist="38100" dir="2700000" algn="tl">
                    <a:srgbClr val="000000"/>
                  </a:outerShdw>
                </a:effectLst>
              </a:rPr>
              <a:t>Depreciation is not deducted in computing the present value of a project because . . .</a:t>
            </a:r>
          </a:p>
          <a:p>
            <a:pPr algn="ctr">
              <a:lnSpc>
                <a:spcPct val="90000"/>
              </a:lnSpc>
              <a:buFont typeface="Times" panose="02020603050405020304" pitchFamily="18" charset="0"/>
              <a:buNone/>
            </a:pPr>
            <a:endParaRPr lang="en-US" dirty="0">
              <a:effectLst>
                <a:outerShdw blurRad="38100" dist="38100" dir="2700000" algn="tl">
                  <a:srgbClr val="000000"/>
                </a:outerShdw>
              </a:effectLst>
            </a:endParaRPr>
          </a:p>
          <a:p>
            <a:pPr lvl="1">
              <a:lnSpc>
                <a:spcPct val="90000"/>
              </a:lnSpc>
              <a:buClr>
                <a:srgbClr val="FFFF00"/>
              </a:buClr>
              <a:buFont typeface="Wingdings" panose="05000000000000000000" pitchFamily="2" charset="2"/>
              <a:buChar char=""/>
            </a:pPr>
            <a:r>
              <a:rPr lang="en-US" dirty="0">
                <a:effectLst>
                  <a:outerShdw blurRad="38100" dist="38100" dir="2700000" algn="tl">
                    <a:srgbClr val="000000"/>
                  </a:outerShdw>
                </a:effectLst>
              </a:rPr>
              <a:t>It is not a current cash outflow.</a:t>
            </a:r>
          </a:p>
          <a:p>
            <a:pPr lvl="1">
              <a:lnSpc>
                <a:spcPct val="90000"/>
              </a:lnSpc>
              <a:buClr>
                <a:srgbClr val="FFFF00"/>
              </a:buClr>
              <a:buFont typeface="Wingdings" panose="05000000000000000000" pitchFamily="2" charset="2"/>
              <a:buChar char=""/>
            </a:pPr>
            <a:endParaRPr lang="en-US" dirty="0">
              <a:effectLst>
                <a:outerShdw blurRad="38100" dist="38100" dir="2700000" algn="tl">
                  <a:srgbClr val="000000"/>
                </a:outerShdw>
              </a:effectLst>
            </a:endParaRPr>
          </a:p>
          <a:p>
            <a:pPr lvl="1">
              <a:lnSpc>
                <a:spcPct val="90000"/>
              </a:lnSpc>
              <a:buClr>
                <a:srgbClr val="FFFF00"/>
              </a:buClr>
              <a:buFont typeface="Wingdings" panose="05000000000000000000" pitchFamily="2" charset="2"/>
              <a:buChar char=""/>
            </a:pPr>
            <a:r>
              <a:rPr lang="en-US" dirty="0">
                <a:effectLst>
                  <a:outerShdw blurRad="38100" dist="38100" dir="2700000" algn="tl">
                    <a:srgbClr val="000000"/>
                  </a:outerShdw>
                </a:effectLst>
              </a:rPr>
              <a:t>Discounted cash flow methods automatically</a:t>
            </a:r>
            <a:r>
              <a:rPr lang="en-US" b="1" dirty="0">
                <a:effectLst>
                  <a:outerShdw blurRad="38100" dist="38100" dir="2700000" algn="tl">
                    <a:srgbClr val="000000"/>
                  </a:outerShdw>
                </a:effectLst>
              </a:rPr>
              <a:t> </a:t>
            </a:r>
            <a:r>
              <a:rPr lang="en-US" dirty="0">
                <a:effectLst>
                  <a:outerShdw blurRad="38100" dist="38100" dir="2700000" algn="tl">
                    <a:srgbClr val="000000"/>
                  </a:outerShdw>
                </a:effectLst>
              </a:rPr>
              <a:t>provide for return of the original investment.</a:t>
            </a:r>
          </a:p>
        </p:txBody>
      </p:sp>
      <p:pic>
        <p:nvPicPr>
          <p:cNvPr id="323588" name="Picture 4" descr="bd05023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81400" y="4878388"/>
            <a:ext cx="1905000" cy="190341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1"/>
          </p:nvPr>
        </p:nvSpPr>
        <p:spPr/>
        <p:txBody>
          <a:bodyPr/>
          <a:lstStyle/>
          <a:p>
            <a:fld id="{2329FAF7-C7D3-4541-A539-944D659ED903}" type="slidenum">
              <a:rPr lang="en-US" smtClean="0"/>
              <a:pPr/>
              <a:t>42</a:t>
            </a:fld>
            <a:endParaRPr lang="en-US"/>
          </a:p>
        </p:txBody>
      </p:sp>
    </p:spTree>
    <p:extLst>
      <p:ext uri="{BB962C8B-B14F-4D97-AF65-F5344CB8AC3E}">
        <p14:creationId xmlns:p14="http://schemas.microsoft.com/office/powerpoint/2010/main" xmlns="" val="38360250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457200" y="361950"/>
            <a:ext cx="8458200" cy="704850"/>
          </a:xfrm>
        </p:spPr>
        <p:txBody>
          <a:bodyPr/>
          <a:lstStyle/>
          <a:p>
            <a:r>
              <a:rPr lang="en-US" dirty="0"/>
              <a:t>Recovery of the Original Investment</a:t>
            </a:r>
          </a:p>
        </p:txBody>
      </p:sp>
      <p:sp>
        <p:nvSpPr>
          <p:cNvPr id="325635" name="Rectangle 3"/>
          <p:cNvSpPr>
            <a:spLocks noGrp="1" noChangeArrowheads="1"/>
          </p:cNvSpPr>
          <p:nvPr>
            <p:ph type="body" idx="1"/>
          </p:nvPr>
        </p:nvSpPr>
        <p:spPr>
          <a:xfrm>
            <a:off x="228600" y="1143000"/>
            <a:ext cx="8686800" cy="5257800"/>
          </a:xfrm>
        </p:spPr>
        <p:txBody>
          <a:bodyPr/>
          <a:lstStyle/>
          <a:p>
            <a:pPr algn="ctr">
              <a:buFont typeface="Times" panose="02020603050405020304" pitchFamily="18" charset="0"/>
              <a:buNone/>
            </a:pPr>
            <a:r>
              <a:rPr lang="en-US" sz="2800">
                <a:effectLst>
                  <a:outerShdw blurRad="38100" dist="38100" dir="2700000" algn="tl">
                    <a:srgbClr val="FFFFFF"/>
                  </a:outerShdw>
                </a:effectLst>
              </a:rPr>
              <a:t>Carver Hospital is considering the purchase of an attachment for its X-ray machine.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a:effectLst>
                  <a:outerShdw blurRad="38100" dist="38100" dir="2700000" algn="tl">
                    <a:srgbClr val="FFFFFF"/>
                  </a:outerShdw>
                </a:effectLst>
              </a:rPr>
              <a:t>No investments are to be made unless they have an annual return of at least 10%.</a:t>
            </a:r>
            <a:br>
              <a:rPr lang="en-US" sz="2800">
                <a:effectLst>
                  <a:outerShdw blurRad="38100" dist="38100" dir="2700000" algn="tl">
                    <a:srgbClr val="FFFFFF"/>
                  </a:outerShdw>
                </a:effectLst>
              </a:rPr>
            </a:br>
            <a:r>
              <a:rPr lang="en-US" sz="2800">
                <a:effectLst>
                  <a:outerShdw blurRad="38100" dist="38100" dir="2700000" algn="tl">
                    <a:srgbClr val="FFFFFF"/>
                  </a:outerShdw>
                </a:effectLst>
              </a:rPr>
              <a:t/>
            </a:r>
            <a:br>
              <a:rPr lang="en-US" sz="2800">
                <a:effectLst>
                  <a:outerShdw blurRad="38100" dist="38100" dir="2700000" algn="tl">
                    <a:srgbClr val="FFFFFF"/>
                  </a:outerShdw>
                </a:effectLst>
              </a:rPr>
            </a:br>
            <a:r>
              <a:rPr lang="en-US" sz="2800" b="1">
                <a:solidFill>
                  <a:srgbClr val="0000CC"/>
                </a:solidFill>
                <a:effectLst>
                  <a:outerShdw blurRad="38100" dist="38100" dir="2700000" algn="tl">
                    <a:srgbClr val="000000"/>
                  </a:outerShdw>
                </a:effectLst>
              </a:rPr>
              <a:t>Will we be allowed to invest in the attachment?</a:t>
            </a:r>
            <a:endParaRPr lang="en-US" sz="2800" b="1">
              <a:solidFill>
                <a:schemeClr val="accent2"/>
              </a:solidFill>
              <a:effectLst>
                <a:outerShdw blurRad="38100" dist="38100" dir="2700000" algn="tl">
                  <a:srgbClr val="000000"/>
                </a:outerShdw>
              </a:effectLst>
            </a:endParaRPr>
          </a:p>
        </p:txBody>
      </p:sp>
      <p:graphicFrame>
        <p:nvGraphicFramePr>
          <p:cNvPr id="325636" name="Object 4"/>
          <p:cNvGraphicFramePr>
            <a:graphicFrameLocks noChangeAspect="1"/>
          </p:cNvGraphicFramePr>
          <p:nvPr/>
        </p:nvGraphicFramePr>
        <p:xfrm>
          <a:off x="2133600" y="2532063"/>
          <a:ext cx="4953000" cy="1963737"/>
        </p:xfrm>
        <a:graphic>
          <a:graphicData uri="http://schemas.openxmlformats.org/presentationml/2006/ole">
            <p:oleObj spid="_x0000_s83974" name="Worksheet" r:id="rId4" imgW="2851920" imgH="1195920" progId="Excel.Sheet.8">
              <p:embed/>
            </p:oleObj>
          </a:graphicData>
        </a:graphic>
      </p:graphicFrame>
      <p:sp>
        <p:nvSpPr>
          <p:cNvPr id="5" name="Slide Number Placeholder 4"/>
          <p:cNvSpPr>
            <a:spLocks noGrp="1"/>
          </p:cNvSpPr>
          <p:nvPr>
            <p:ph type="sldNum" sz="quarter" idx="11"/>
          </p:nvPr>
        </p:nvSpPr>
        <p:spPr/>
        <p:txBody>
          <a:bodyPr/>
          <a:lstStyle/>
          <a:p>
            <a:fld id="{2329FAF7-C7D3-4541-A539-944D659ED903}" type="slidenum">
              <a:rPr lang="en-US" smtClean="0"/>
              <a:pPr/>
              <a:t>43</a:t>
            </a:fld>
            <a:endParaRPr lang="en-US"/>
          </a:p>
        </p:txBody>
      </p:sp>
    </p:spTree>
    <p:extLst>
      <p:ext uri="{BB962C8B-B14F-4D97-AF65-F5344CB8AC3E}">
        <p14:creationId xmlns:p14="http://schemas.microsoft.com/office/powerpoint/2010/main" xmlns="" val="485117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animEffect transition="in" filter="wipe(up)">
                                      <p:cBhvr>
                                        <p:cTn id="7" dur="500"/>
                                        <p:tgtEl>
                                          <p:spTgt spid="325635">
                                            <p:txEl>
                                              <p:pRg st="0" end="0"/>
                                            </p:txEl>
                                          </p:spTgt>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325636"/>
                                        </p:tgtEl>
                                        <p:attrNameLst>
                                          <p:attrName>style.visibility</p:attrName>
                                        </p:attrNameLst>
                                      </p:cBhvr>
                                      <p:to>
                                        <p:strVal val="visible"/>
                                      </p:to>
                                    </p:set>
                                    <p:animEffect transition="in" filter="dissolve">
                                      <p:cBhvr>
                                        <p:cTn id="11" dur="500"/>
                                        <p:tgtEl>
                                          <p:spTgt spid="325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autoUpdateAnimBg="0" advAuto="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27682" name="Object 1026"/>
          <p:cNvGraphicFramePr>
            <a:graphicFrameLocks noChangeAspect="1"/>
          </p:cNvGraphicFramePr>
          <p:nvPr/>
        </p:nvGraphicFramePr>
        <p:xfrm>
          <a:off x="304800" y="1524000"/>
          <a:ext cx="8534400" cy="2608263"/>
        </p:xfrm>
        <a:graphic>
          <a:graphicData uri="http://schemas.openxmlformats.org/presentationml/2006/ole">
            <p:oleObj spid="_x0000_s85002" name="Worksheet" r:id="rId4" imgW="5231160" imgH="1692720" progId="Excel.Sheet.8">
              <p:embed/>
            </p:oleObj>
          </a:graphicData>
        </a:graphic>
      </p:graphicFrame>
      <p:graphicFrame>
        <p:nvGraphicFramePr>
          <p:cNvPr id="327683" name="Object 1027"/>
          <p:cNvGraphicFramePr>
            <a:graphicFrameLocks/>
          </p:cNvGraphicFramePr>
          <p:nvPr/>
        </p:nvGraphicFramePr>
        <p:xfrm>
          <a:off x="474663" y="4648200"/>
          <a:ext cx="5638800" cy="1905000"/>
        </p:xfrm>
        <a:graphic>
          <a:graphicData uri="http://schemas.openxmlformats.org/presentationml/2006/ole">
            <p:oleObj spid="_x0000_s85003" name="Worksheet" r:id="rId5" imgW="3062520" imgH="1423080" progId="Excel.Sheet.8">
              <p:embed/>
            </p:oleObj>
          </a:graphicData>
        </a:graphic>
      </p:graphicFrame>
      <p:sp>
        <p:nvSpPr>
          <p:cNvPr id="327684" name="AutoShape 1028"/>
          <p:cNvSpPr>
            <a:spLocks noChangeArrowheads="1"/>
          </p:cNvSpPr>
          <p:nvPr/>
        </p:nvSpPr>
        <p:spPr bwMode="auto">
          <a:xfrm>
            <a:off x="6588125" y="4724400"/>
            <a:ext cx="2133600" cy="1676400"/>
          </a:xfrm>
          <a:prstGeom prst="roundRect">
            <a:avLst>
              <a:gd name="adj" fmla="val 16667"/>
            </a:avLst>
          </a:prstGeom>
          <a:solidFill>
            <a:srgbClr val="0000FF"/>
          </a:solidFill>
          <a:ln w="9525">
            <a:solidFill>
              <a:schemeClr val="tx1"/>
            </a:solidFill>
            <a:round/>
            <a:headEnd/>
            <a:tailEnd/>
          </a:ln>
          <a:effectLst>
            <a:outerShdw dist="53882" dir="2700000" algn="ctr" rotWithShape="0">
              <a:srgbClr val="000000"/>
            </a:outerShdw>
          </a:effectLst>
        </p:spPr>
        <p:txBody>
          <a:bodyPr wrap="none" anchor="ctr"/>
          <a:lstStyle/>
          <a:p>
            <a:pPr algn="ctr"/>
            <a:r>
              <a:rPr lang="en-US" sz="2200">
                <a:solidFill>
                  <a:srgbClr val="FFFFFF"/>
                </a:solidFill>
                <a:effectLst>
                  <a:outerShdw blurRad="38100" dist="38100" dir="2700000" algn="tl">
                    <a:srgbClr val="000000"/>
                  </a:outerShdw>
                </a:effectLst>
              </a:rPr>
              <a:t>Present value</a:t>
            </a:r>
          </a:p>
          <a:p>
            <a:pPr algn="ctr"/>
            <a:r>
              <a:rPr lang="en-US" sz="2200">
                <a:solidFill>
                  <a:srgbClr val="FFFFFF"/>
                </a:solidFill>
                <a:effectLst>
                  <a:outerShdw blurRad="38100" dist="38100" dir="2700000" algn="tl">
                    <a:srgbClr val="000000"/>
                  </a:outerShdw>
                </a:effectLst>
              </a:rPr>
              <a:t>of an annuity</a:t>
            </a:r>
          </a:p>
          <a:p>
            <a:pPr algn="ctr"/>
            <a:r>
              <a:rPr lang="en-US" sz="2200">
                <a:solidFill>
                  <a:srgbClr val="FFFFFF"/>
                </a:solidFill>
                <a:effectLst>
                  <a:outerShdw blurRad="38100" dist="38100" dir="2700000" algn="tl">
                    <a:srgbClr val="000000"/>
                  </a:outerShdw>
                </a:effectLst>
              </a:rPr>
              <a:t>of $1 table</a:t>
            </a:r>
          </a:p>
        </p:txBody>
      </p:sp>
      <p:sp>
        <p:nvSpPr>
          <p:cNvPr id="327685" name="Rectangle 1029"/>
          <p:cNvSpPr>
            <a:spLocks noGrp="1" noChangeArrowheads="1"/>
          </p:cNvSpPr>
          <p:nvPr>
            <p:ph type="title"/>
          </p:nvPr>
        </p:nvSpPr>
        <p:spPr>
          <a:xfrm>
            <a:off x="228600" y="228600"/>
            <a:ext cx="8839200" cy="839025"/>
          </a:xfrm>
          <a:noFill/>
          <a:ln/>
        </p:spPr>
        <p:txBody>
          <a:bodyPr>
            <a:normAutofit fontScale="90000"/>
          </a:bodyPr>
          <a:lstStyle/>
          <a:p>
            <a:r>
              <a:rPr lang="en-US" dirty="0"/>
              <a:t>Recovery of the Original Investment</a:t>
            </a:r>
          </a:p>
        </p:txBody>
      </p:sp>
      <p:sp>
        <p:nvSpPr>
          <p:cNvPr id="327686" name="Line 1030"/>
          <p:cNvSpPr>
            <a:spLocks noChangeShapeType="1"/>
          </p:cNvSpPr>
          <p:nvPr/>
        </p:nvSpPr>
        <p:spPr bwMode="auto">
          <a:xfrm flipV="1">
            <a:off x="2913063" y="3505200"/>
            <a:ext cx="3733800" cy="2438400"/>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7" name="Slide Number Placeholder 6"/>
          <p:cNvSpPr>
            <a:spLocks noGrp="1"/>
          </p:cNvSpPr>
          <p:nvPr>
            <p:ph type="sldNum" sz="quarter" idx="11"/>
          </p:nvPr>
        </p:nvSpPr>
        <p:spPr/>
        <p:txBody>
          <a:bodyPr/>
          <a:lstStyle/>
          <a:p>
            <a:fld id="{3681F8DE-B512-49A0-9231-DD433C26DAB6}" type="slidenum">
              <a:rPr lang="en-US" smtClean="0"/>
              <a:pPr/>
              <a:t>44</a:t>
            </a:fld>
            <a:endParaRPr lang="en-US"/>
          </a:p>
        </p:txBody>
      </p:sp>
    </p:spTree>
    <p:extLst>
      <p:ext uri="{BB962C8B-B14F-4D97-AF65-F5344CB8AC3E}">
        <p14:creationId xmlns:p14="http://schemas.microsoft.com/office/powerpoint/2010/main" xmlns="" val="6478951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76200" y="381000"/>
            <a:ext cx="9067800" cy="762000"/>
          </a:xfrm>
          <a:noFill/>
          <a:ln/>
        </p:spPr>
        <p:txBody>
          <a:bodyPr>
            <a:normAutofit fontScale="90000"/>
          </a:bodyPr>
          <a:lstStyle/>
          <a:p>
            <a:r>
              <a:rPr lang="en-US" dirty="0"/>
              <a:t>Recovery of the Original Investment</a:t>
            </a:r>
          </a:p>
        </p:txBody>
      </p:sp>
      <p:graphicFrame>
        <p:nvGraphicFramePr>
          <p:cNvPr id="329731" name="Object 3"/>
          <p:cNvGraphicFramePr>
            <a:graphicFrameLocks noChangeAspect="1"/>
          </p:cNvGraphicFramePr>
          <p:nvPr/>
        </p:nvGraphicFramePr>
        <p:xfrm>
          <a:off x="152400" y="1355725"/>
          <a:ext cx="8915400" cy="4041775"/>
        </p:xfrm>
        <a:graphic>
          <a:graphicData uri="http://schemas.openxmlformats.org/presentationml/2006/ole">
            <p:oleObj spid="_x0000_s86022" name="Worksheet" r:id="rId4" imgW="5024160" imgH="2253240" progId="Excel.Sheet.8">
              <p:embed/>
            </p:oleObj>
          </a:graphicData>
        </a:graphic>
      </p:graphicFrame>
      <p:sp>
        <p:nvSpPr>
          <p:cNvPr id="329732" name="Text Box 4"/>
          <p:cNvSpPr txBox="1">
            <a:spLocks noChangeArrowheads="1"/>
          </p:cNvSpPr>
          <p:nvPr/>
        </p:nvSpPr>
        <p:spPr bwMode="auto">
          <a:xfrm>
            <a:off x="228600" y="5638800"/>
            <a:ext cx="86868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dirty="0">
                <a:latin typeface="+mn-lt"/>
              </a:rPr>
              <a:t>This implies that the cash inflows are sufficient to recover the $3,170 initial investment (therefore depreciation is unnecessary) and to provide exactly a 10% return on the investment.</a:t>
            </a:r>
          </a:p>
        </p:txBody>
      </p:sp>
      <p:sp>
        <p:nvSpPr>
          <p:cNvPr id="5" name="Slide Number Placeholder 4"/>
          <p:cNvSpPr>
            <a:spLocks noGrp="1"/>
          </p:cNvSpPr>
          <p:nvPr>
            <p:ph type="sldNum" sz="quarter" idx="11"/>
          </p:nvPr>
        </p:nvSpPr>
        <p:spPr/>
        <p:txBody>
          <a:bodyPr/>
          <a:lstStyle/>
          <a:p>
            <a:fld id="{3681F8DE-B512-49A0-9231-DD433C26DAB6}" type="slidenum">
              <a:rPr lang="en-US" smtClean="0"/>
              <a:pPr/>
              <a:t>45</a:t>
            </a:fld>
            <a:endParaRPr lang="en-US"/>
          </a:p>
        </p:txBody>
      </p:sp>
    </p:spTree>
    <p:extLst>
      <p:ext uri="{BB962C8B-B14F-4D97-AF65-F5344CB8AC3E}">
        <p14:creationId xmlns:p14="http://schemas.microsoft.com/office/powerpoint/2010/main" xmlns="" val="40530502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457200" y="304800"/>
            <a:ext cx="8305800" cy="824738"/>
          </a:xfrm>
          <a:noFill/>
          <a:ln/>
        </p:spPr>
        <p:txBody>
          <a:bodyPr/>
          <a:lstStyle/>
          <a:p>
            <a:r>
              <a:rPr lang="en-US" dirty="0"/>
              <a:t>Two Simplifying Assumptions</a:t>
            </a:r>
          </a:p>
        </p:txBody>
      </p:sp>
      <p:sp>
        <p:nvSpPr>
          <p:cNvPr id="331779" name="Text Box 3"/>
          <p:cNvSpPr txBox="1">
            <a:spLocks noChangeArrowheads="1"/>
          </p:cNvSpPr>
          <p:nvPr/>
        </p:nvSpPr>
        <p:spPr bwMode="auto">
          <a:xfrm>
            <a:off x="381000" y="1447800"/>
            <a:ext cx="8305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latin typeface="+mn-lt"/>
              </a:rPr>
              <a:t>Two simplifying assumptions are usually made in net present value analysis:</a:t>
            </a:r>
          </a:p>
        </p:txBody>
      </p:sp>
      <p:sp>
        <p:nvSpPr>
          <p:cNvPr id="331780" name="Text Box 4"/>
          <p:cNvSpPr txBox="1">
            <a:spLocks noChangeArrowheads="1"/>
          </p:cNvSpPr>
          <p:nvPr/>
        </p:nvSpPr>
        <p:spPr bwMode="auto">
          <a:xfrm>
            <a:off x="304800" y="2819400"/>
            <a:ext cx="3886200" cy="1809750"/>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latin typeface="+mn-lt"/>
              </a:rPr>
              <a:t>All cash flows other than the initial investment occur at the end of periods.</a:t>
            </a:r>
          </a:p>
        </p:txBody>
      </p:sp>
      <p:sp>
        <p:nvSpPr>
          <p:cNvPr id="331781" name="Text Box 5"/>
          <p:cNvSpPr txBox="1">
            <a:spLocks noChangeArrowheads="1"/>
          </p:cNvSpPr>
          <p:nvPr/>
        </p:nvSpPr>
        <p:spPr bwMode="auto">
          <a:xfrm>
            <a:off x="4876800" y="2819400"/>
            <a:ext cx="3886200" cy="3090863"/>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latin typeface="+mn-lt"/>
              </a:rPr>
              <a:t>All cash flows generated by an investment project are immediately reinvested at a rate of return equal to the discount rate.</a:t>
            </a:r>
          </a:p>
        </p:txBody>
      </p:sp>
      <p:pic>
        <p:nvPicPr>
          <p:cNvPr id="331782"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4800600"/>
            <a:ext cx="2438400" cy="1809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Slide Number Placeholder 6"/>
          <p:cNvSpPr>
            <a:spLocks noGrp="1"/>
          </p:cNvSpPr>
          <p:nvPr>
            <p:ph type="sldNum" sz="quarter" idx="11"/>
          </p:nvPr>
        </p:nvSpPr>
        <p:spPr/>
        <p:txBody>
          <a:bodyPr/>
          <a:lstStyle/>
          <a:p>
            <a:fld id="{3681F8DE-B512-49A0-9231-DD433C26DAB6}" type="slidenum">
              <a:rPr lang="en-US" smtClean="0"/>
              <a:pPr/>
              <a:t>46</a:t>
            </a:fld>
            <a:endParaRPr lang="en-US"/>
          </a:p>
        </p:txBody>
      </p:sp>
    </p:spTree>
    <p:extLst>
      <p:ext uri="{BB962C8B-B14F-4D97-AF65-F5344CB8AC3E}">
        <p14:creationId xmlns:p14="http://schemas.microsoft.com/office/powerpoint/2010/main" xmlns="" val="17579620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457200" y="152402"/>
            <a:ext cx="8229600" cy="890587"/>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Choosing a Discount Rate</a:t>
            </a:r>
          </a:p>
        </p:txBody>
      </p:sp>
      <p:sp>
        <p:nvSpPr>
          <p:cNvPr id="333827" name="Rectangle 3"/>
          <p:cNvSpPr>
            <a:spLocks noGrp="1" noChangeArrowheads="1"/>
          </p:cNvSpPr>
          <p:nvPr>
            <p:ph type="body" idx="1"/>
          </p:nvPr>
        </p:nvSpPr>
        <p:spPr>
          <a:xfrm>
            <a:off x="457200" y="1371600"/>
            <a:ext cx="4724400" cy="4953000"/>
          </a:xfrm>
          <a:solidFill>
            <a:schemeClr val="bg1"/>
          </a:solidFill>
          <a:ln w="12700">
            <a:solidFill>
              <a:schemeClr val="tx1"/>
            </a:solidFill>
            <a:miter lim="800000"/>
            <a:headEnd/>
            <a:tailEnd/>
          </a:ln>
        </p:spPr>
        <p:txBody>
          <a:bodyPr lIns="90488" tIns="44450" rIns="90488" bIns="44450"/>
          <a:lstStyle/>
          <a:p>
            <a:r>
              <a:rPr lang="en-US" sz="2800" dirty="0">
                <a:effectLst>
                  <a:outerShdw blurRad="38100" dist="38100" dir="2700000" algn="tl">
                    <a:srgbClr val="FFFFFF"/>
                  </a:outerShdw>
                </a:effectLst>
              </a:rPr>
              <a:t>The firm’s</a:t>
            </a:r>
            <a:r>
              <a:rPr lang="en-US" sz="2800" dirty="0">
                <a:solidFill>
                  <a:schemeClr val="accent2"/>
                </a:solidFill>
                <a:effectLst>
                  <a:outerShdw blurRad="38100" dist="38100" dir="2700000" algn="tl">
                    <a:srgbClr val="000000"/>
                  </a:outerShdw>
                </a:effectLst>
              </a:rPr>
              <a:t> </a:t>
            </a:r>
            <a:r>
              <a:rPr lang="en-US" sz="2800" b="1" dirty="0">
                <a:solidFill>
                  <a:srgbClr val="FF0000"/>
                </a:solidFill>
                <a:effectLst>
                  <a:outerShdw blurRad="38100" dist="38100" dir="2700000" algn="tl">
                    <a:srgbClr val="000000"/>
                  </a:outerShdw>
                </a:effectLst>
              </a:rPr>
              <a:t>cost of capital</a:t>
            </a:r>
            <a:r>
              <a:rPr lang="en-US" sz="2800" dirty="0">
                <a:solidFill>
                  <a:schemeClr val="accent2"/>
                </a:solidFill>
                <a:effectLst>
                  <a:outerShdw blurRad="38100" dist="38100" dir="2700000" algn="tl">
                    <a:srgbClr val="000000"/>
                  </a:outerShdw>
                </a:effectLst>
              </a:rPr>
              <a:t> </a:t>
            </a:r>
            <a:r>
              <a:rPr lang="en-US" sz="2800" dirty="0">
                <a:effectLst>
                  <a:outerShdw blurRad="38100" dist="38100" dir="2700000" algn="tl">
                    <a:srgbClr val="FFFFFF"/>
                  </a:outerShdw>
                </a:effectLst>
              </a:rPr>
              <a:t>is usually regarded as the minimum required rate of return.</a:t>
            </a:r>
            <a:br>
              <a:rPr lang="en-US" sz="2800" dirty="0">
                <a:effectLst>
                  <a:outerShdw blurRad="38100" dist="38100" dir="2700000" algn="tl">
                    <a:srgbClr val="FFFFFF"/>
                  </a:outerShdw>
                </a:effectLst>
              </a:rPr>
            </a:br>
            <a:endParaRPr lang="en-US" sz="2800" dirty="0">
              <a:effectLst>
                <a:outerShdw blurRad="38100" dist="38100" dir="2700000" algn="tl">
                  <a:srgbClr val="FFFFFF"/>
                </a:outerShdw>
              </a:effectLst>
            </a:endParaRPr>
          </a:p>
          <a:p>
            <a:r>
              <a:rPr lang="en-US" sz="2800" dirty="0">
                <a:effectLst>
                  <a:outerShdw blurRad="38100" dist="38100" dir="2700000" algn="tl">
                    <a:srgbClr val="FFFFFF"/>
                  </a:outerShdw>
                </a:effectLst>
              </a:rPr>
              <a:t>The cost of capital is the average rate of return the company must pay to its long-term creditors and stockholders for the use of their funds.</a:t>
            </a:r>
          </a:p>
        </p:txBody>
      </p:sp>
      <p:grpSp>
        <p:nvGrpSpPr>
          <p:cNvPr id="333828" name="Group 4"/>
          <p:cNvGrpSpPr>
            <a:grpSpLocks/>
          </p:cNvGrpSpPr>
          <p:nvPr/>
        </p:nvGrpSpPr>
        <p:grpSpPr bwMode="auto">
          <a:xfrm>
            <a:off x="5257800" y="1905000"/>
            <a:ext cx="3733800" cy="3875088"/>
            <a:chOff x="3415" y="1276"/>
            <a:chExt cx="2352" cy="2441"/>
          </a:xfrm>
        </p:grpSpPr>
        <p:sp>
          <p:nvSpPr>
            <p:cNvPr id="333829" name="Freeform 5"/>
            <p:cNvSpPr>
              <a:spLocks/>
            </p:cNvSpPr>
            <p:nvPr/>
          </p:nvSpPr>
          <p:spPr bwMode="auto">
            <a:xfrm>
              <a:off x="4668" y="3230"/>
              <a:ext cx="1087" cy="446"/>
            </a:xfrm>
            <a:custGeom>
              <a:avLst/>
              <a:gdLst>
                <a:gd name="T0" fmla="*/ 1273 w 4352"/>
                <a:gd name="T1" fmla="*/ 326 h 1786"/>
                <a:gd name="T2" fmla="*/ 1683 w 4352"/>
                <a:gd name="T3" fmla="*/ 259 h 1786"/>
                <a:gd name="T4" fmla="*/ 2210 w 4352"/>
                <a:gd name="T5" fmla="*/ 0 h 1786"/>
                <a:gd name="T6" fmla="*/ 2602 w 4352"/>
                <a:gd name="T7" fmla="*/ 149 h 1786"/>
                <a:gd name="T8" fmla="*/ 3160 w 4352"/>
                <a:gd name="T9" fmla="*/ 242 h 1786"/>
                <a:gd name="T10" fmla="*/ 3773 w 4352"/>
                <a:gd name="T11" fmla="*/ 373 h 1786"/>
                <a:gd name="T12" fmla="*/ 4352 w 4352"/>
                <a:gd name="T13" fmla="*/ 613 h 1786"/>
                <a:gd name="T14" fmla="*/ 3891 w 4352"/>
                <a:gd name="T15" fmla="*/ 761 h 1786"/>
                <a:gd name="T16" fmla="*/ 3453 w 4352"/>
                <a:gd name="T17" fmla="*/ 1005 h 1786"/>
                <a:gd name="T18" fmla="*/ 2976 w 4352"/>
                <a:gd name="T19" fmla="*/ 1374 h 1786"/>
                <a:gd name="T20" fmla="*/ 2499 w 4352"/>
                <a:gd name="T21" fmla="*/ 1659 h 1786"/>
                <a:gd name="T22" fmla="*/ 1918 w 4352"/>
                <a:gd name="T23" fmla="*/ 1786 h 1786"/>
                <a:gd name="T24" fmla="*/ 1087 w 4352"/>
                <a:gd name="T25" fmla="*/ 1418 h 1786"/>
                <a:gd name="T26" fmla="*/ 458 w 4352"/>
                <a:gd name="T27" fmla="*/ 1154 h 1786"/>
                <a:gd name="T28" fmla="*/ 0 w 4352"/>
                <a:gd name="T29" fmla="*/ 1047 h 1786"/>
                <a:gd name="T30" fmla="*/ 1156 w 4352"/>
                <a:gd name="T31" fmla="*/ 392 h 1786"/>
                <a:gd name="T32" fmla="*/ 1273 w 4352"/>
                <a:gd name="T33" fmla="*/ 32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2" h="1786">
                  <a:moveTo>
                    <a:pt x="1273" y="326"/>
                  </a:moveTo>
                  <a:lnTo>
                    <a:pt x="1683" y="259"/>
                  </a:lnTo>
                  <a:lnTo>
                    <a:pt x="2210" y="0"/>
                  </a:lnTo>
                  <a:lnTo>
                    <a:pt x="2602" y="149"/>
                  </a:lnTo>
                  <a:lnTo>
                    <a:pt x="3160" y="242"/>
                  </a:lnTo>
                  <a:lnTo>
                    <a:pt x="3773" y="373"/>
                  </a:lnTo>
                  <a:lnTo>
                    <a:pt x="4352" y="613"/>
                  </a:lnTo>
                  <a:lnTo>
                    <a:pt x="3891" y="761"/>
                  </a:lnTo>
                  <a:lnTo>
                    <a:pt x="3453" y="1005"/>
                  </a:lnTo>
                  <a:lnTo>
                    <a:pt x="2976" y="1374"/>
                  </a:lnTo>
                  <a:lnTo>
                    <a:pt x="2499" y="1659"/>
                  </a:lnTo>
                  <a:lnTo>
                    <a:pt x="1918" y="1786"/>
                  </a:lnTo>
                  <a:lnTo>
                    <a:pt x="1087" y="1418"/>
                  </a:lnTo>
                  <a:lnTo>
                    <a:pt x="458" y="1154"/>
                  </a:lnTo>
                  <a:lnTo>
                    <a:pt x="0" y="1047"/>
                  </a:lnTo>
                  <a:lnTo>
                    <a:pt x="1156" y="392"/>
                  </a:lnTo>
                  <a:lnTo>
                    <a:pt x="1273" y="326"/>
                  </a:lnTo>
                  <a:close/>
                </a:path>
              </a:pathLst>
            </a:custGeom>
            <a:solidFill>
              <a:srgbClr val="FFFFFF"/>
            </a:solidFill>
            <a:ln w="0">
              <a:solidFill>
                <a:srgbClr val="FFFFFF"/>
              </a:solidFill>
              <a:prstDash val="solid"/>
              <a:round/>
              <a:headEnd/>
              <a:tailEnd/>
            </a:ln>
          </p:spPr>
          <p:txBody>
            <a:bodyPr/>
            <a:lstStyle/>
            <a:p>
              <a:endParaRPr lang="en-US"/>
            </a:p>
          </p:txBody>
        </p:sp>
        <p:sp>
          <p:nvSpPr>
            <p:cNvPr id="333830" name="Freeform 6"/>
            <p:cNvSpPr>
              <a:spLocks/>
            </p:cNvSpPr>
            <p:nvPr/>
          </p:nvSpPr>
          <p:spPr bwMode="auto">
            <a:xfrm>
              <a:off x="3425" y="3213"/>
              <a:ext cx="900" cy="475"/>
            </a:xfrm>
            <a:custGeom>
              <a:avLst/>
              <a:gdLst>
                <a:gd name="T0" fmla="*/ 2074 w 3601"/>
                <a:gd name="T1" fmla="*/ 0 h 1902"/>
                <a:gd name="T2" fmla="*/ 2393 w 3601"/>
                <a:gd name="T3" fmla="*/ 217 h 1902"/>
                <a:gd name="T4" fmla="*/ 2532 w 3601"/>
                <a:gd name="T5" fmla="*/ 217 h 1902"/>
                <a:gd name="T6" fmla="*/ 3601 w 3601"/>
                <a:gd name="T7" fmla="*/ 482 h 1902"/>
                <a:gd name="T8" fmla="*/ 3513 w 3601"/>
                <a:gd name="T9" fmla="*/ 1026 h 1902"/>
                <a:gd name="T10" fmla="*/ 2922 w 3601"/>
                <a:gd name="T11" fmla="*/ 1508 h 1902"/>
                <a:gd name="T12" fmla="*/ 2582 w 3601"/>
                <a:gd name="T13" fmla="*/ 1902 h 1902"/>
                <a:gd name="T14" fmla="*/ 2042 w 3601"/>
                <a:gd name="T15" fmla="*/ 1704 h 1902"/>
                <a:gd name="T16" fmla="*/ 1327 w 3601"/>
                <a:gd name="T17" fmla="*/ 1486 h 1902"/>
                <a:gd name="T18" fmla="*/ 339 w 3601"/>
                <a:gd name="T19" fmla="*/ 918 h 1902"/>
                <a:gd name="T20" fmla="*/ 0 w 3601"/>
                <a:gd name="T21" fmla="*/ 829 h 1902"/>
                <a:gd name="T22" fmla="*/ 714 w 3601"/>
                <a:gd name="T23" fmla="*/ 524 h 1902"/>
                <a:gd name="T24" fmla="*/ 1359 w 3601"/>
                <a:gd name="T25" fmla="*/ 413 h 1902"/>
                <a:gd name="T26" fmla="*/ 2023 w 3601"/>
                <a:gd name="T27" fmla="*/ 19 h 1902"/>
                <a:gd name="T28" fmla="*/ 2074 w 3601"/>
                <a:gd name="T29" fmla="*/ 0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1" h="1902">
                  <a:moveTo>
                    <a:pt x="2074" y="0"/>
                  </a:moveTo>
                  <a:lnTo>
                    <a:pt x="2393" y="217"/>
                  </a:lnTo>
                  <a:lnTo>
                    <a:pt x="2532" y="217"/>
                  </a:lnTo>
                  <a:lnTo>
                    <a:pt x="3601" y="482"/>
                  </a:lnTo>
                  <a:lnTo>
                    <a:pt x="3513" y="1026"/>
                  </a:lnTo>
                  <a:lnTo>
                    <a:pt x="2922" y="1508"/>
                  </a:lnTo>
                  <a:lnTo>
                    <a:pt x="2582" y="1902"/>
                  </a:lnTo>
                  <a:lnTo>
                    <a:pt x="2042" y="1704"/>
                  </a:lnTo>
                  <a:lnTo>
                    <a:pt x="1327" y="1486"/>
                  </a:lnTo>
                  <a:lnTo>
                    <a:pt x="339" y="918"/>
                  </a:lnTo>
                  <a:lnTo>
                    <a:pt x="0" y="829"/>
                  </a:lnTo>
                  <a:lnTo>
                    <a:pt x="714" y="524"/>
                  </a:lnTo>
                  <a:lnTo>
                    <a:pt x="1359" y="413"/>
                  </a:lnTo>
                  <a:lnTo>
                    <a:pt x="2023" y="19"/>
                  </a:lnTo>
                  <a:lnTo>
                    <a:pt x="2074" y="0"/>
                  </a:lnTo>
                  <a:close/>
                </a:path>
              </a:pathLst>
            </a:custGeom>
            <a:solidFill>
              <a:srgbClr val="FFFFFF"/>
            </a:solidFill>
            <a:ln w="0">
              <a:solidFill>
                <a:srgbClr val="FFFFFF"/>
              </a:solidFill>
              <a:prstDash val="solid"/>
              <a:round/>
              <a:headEnd/>
              <a:tailEnd/>
            </a:ln>
          </p:spPr>
          <p:txBody>
            <a:bodyPr/>
            <a:lstStyle/>
            <a:p>
              <a:endParaRPr lang="en-US"/>
            </a:p>
          </p:txBody>
        </p:sp>
        <p:sp>
          <p:nvSpPr>
            <p:cNvPr id="333831" name="Freeform 7"/>
            <p:cNvSpPr>
              <a:spLocks/>
            </p:cNvSpPr>
            <p:nvPr/>
          </p:nvSpPr>
          <p:spPr bwMode="auto">
            <a:xfrm>
              <a:off x="4253" y="2721"/>
              <a:ext cx="998" cy="842"/>
            </a:xfrm>
            <a:custGeom>
              <a:avLst/>
              <a:gdLst>
                <a:gd name="T0" fmla="*/ 2735 w 3993"/>
                <a:gd name="T1" fmla="*/ 329 h 3368"/>
                <a:gd name="T2" fmla="*/ 1884 w 3993"/>
                <a:gd name="T3" fmla="*/ 657 h 3368"/>
                <a:gd name="T4" fmla="*/ 1732 w 3993"/>
                <a:gd name="T5" fmla="*/ 1292 h 3368"/>
                <a:gd name="T6" fmla="*/ 32 w 3993"/>
                <a:gd name="T7" fmla="*/ 1836 h 3368"/>
                <a:gd name="T8" fmla="*/ 0 w 3993"/>
                <a:gd name="T9" fmla="*/ 2558 h 3368"/>
                <a:gd name="T10" fmla="*/ 1511 w 3993"/>
                <a:gd name="T11" fmla="*/ 3368 h 3368"/>
                <a:gd name="T12" fmla="*/ 3027 w 3993"/>
                <a:gd name="T13" fmla="*/ 2558 h 3368"/>
                <a:gd name="T14" fmla="*/ 3042 w 3993"/>
                <a:gd name="T15" fmla="*/ 2145 h 3368"/>
                <a:gd name="T16" fmla="*/ 3433 w 3993"/>
                <a:gd name="T17" fmla="*/ 1946 h 3368"/>
                <a:gd name="T18" fmla="*/ 3993 w 3993"/>
                <a:gd name="T19" fmla="*/ 419 h 3368"/>
                <a:gd name="T20" fmla="*/ 3569 w 3993"/>
                <a:gd name="T21" fmla="*/ 0 h 3368"/>
                <a:gd name="T22" fmla="*/ 2735 w 3993"/>
                <a:gd name="T23" fmla="*/ 329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3" h="3368">
                  <a:moveTo>
                    <a:pt x="2735" y="329"/>
                  </a:moveTo>
                  <a:lnTo>
                    <a:pt x="1884" y="657"/>
                  </a:lnTo>
                  <a:lnTo>
                    <a:pt x="1732" y="1292"/>
                  </a:lnTo>
                  <a:lnTo>
                    <a:pt x="32" y="1836"/>
                  </a:lnTo>
                  <a:lnTo>
                    <a:pt x="0" y="2558"/>
                  </a:lnTo>
                  <a:lnTo>
                    <a:pt x="1511" y="3368"/>
                  </a:lnTo>
                  <a:lnTo>
                    <a:pt x="3027" y="2558"/>
                  </a:lnTo>
                  <a:lnTo>
                    <a:pt x="3042" y="2145"/>
                  </a:lnTo>
                  <a:lnTo>
                    <a:pt x="3433" y="1946"/>
                  </a:lnTo>
                  <a:lnTo>
                    <a:pt x="3993" y="419"/>
                  </a:lnTo>
                  <a:lnTo>
                    <a:pt x="3569" y="0"/>
                  </a:lnTo>
                  <a:lnTo>
                    <a:pt x="2735" y="329"/>
                  </a:lnTo>
                  <a:close/>
                </a:path>
              </a:pathLst>
            </a:custGeom>
            <a:solidFill>
              <a:srgbClr val="70230C"/>
            </a:solidFill>
            <a:ln w="0">
              <a:solidFill>
                <a:srgbClr val="70230C"/>
              </a:solidFill>
              <a:prstDash val="solid"/>
              <a:round/>
              <a:headEnd/>
              <a:tailEnd/>
            </a:ln>
          </p:spPr>
          <p:txBody>
            <a:bodyPr/>
            <a:lstStyle/>
            <a:p>
              <a:endParaRPr lang="en-US"/>
            </a:p>
          </p:txBody>
        </p:sp>
        <p:sp>
          <p:nvSpPr>
            <p:cNvPr id="333832" name="Freeform 8"/>
            <p:cNvSpPr>
              <a:spLocks/>
            </p:cNvSpPr>
            <p:nvPr/>
          </p:nvSpPr>
          <p:spPr bwMode="auto">
            <a:xfrm>
              <a:off x="4208" y="2293"/>
              <a:ext cx="882" cy="786"/>
            </a:xfrm>
            <a:custGeom>
              <a:avLst/>
              <a:gdLst>
                <a:gd name="T0" fmla="*/ 1315 w 3527"/>
                <a:gd name="T1" fmla="*/ 35 h 3142"/>
                <a:gd name="T2" fmla="*/ 1220 w 3527"/>
                <a:gd name="T3" fmla="*/ 86 h 3142"/>
                <a:gd name="T4" fmla="*/ 1205 w 3527"/>
                <a:gd name="T5" fmla="*/ 293 h 3142"/>
                <a:gd name="T6" fmla="*/ 1176 w 3527"/>
                <a:gd name="T7" fmla="*/ 437 h 3142"/>
                <a:gd name="T8" fmla="*/ 1055 w 3527"/>
                <a:gd name="T9" fmla="*/ 402 h 3142"/>
                <a:gd name="T10" fmla="*/ 935 w 3527"/>
                <a:gd name="T11" fmla="*/ 402 h 3142"/>
                <a:gd name="T12" fmla="*/ 864 w 3527"/>
                <a:gd name="T13" fmla="*/ 418 h 3142"/>
                <a:gd name="T14" fmla="*/ 769 w 3527"/>
                <a:gd name="T15" fmla="*/ 489 h 3142"/>
                <a:gd name="T16" fmla="*/ 610 w 3527"/>
                <a:gd name="T17" fmla="*/ 453 h 3142"/>
                <a:gd name="T18" fmla="*/ 473 w 3527"/>
                <a:gd name="T19" fmla="*/ 453 h 3142"/>
                <a:gd name="T20" fmla="*/ 417 w 3527"/>
                <a:gd name="T21" fmla="*/ 542 h 3142"/>
                <a:gd name="T22" fmla="*/ 394 w 3527"/>
                <a:gd name="T23" fmla="*/ 629 h 3142"/>
                <a:gd name="T24" fmla="*/ 417 w 3527"/>
                <a:gd name="T25" fmla="*/ 730 h 3142"/>
                <a:gd name="T26" fmla="*/ 228 w 3527"/>
                <a:gd name="T27" fmla="*/ 802 h 3142"/>
                <a:gd name="T28" fmla="*/ 116 w 3527"/>
                <a:gd name="T29" fmla="*/ 870 h 3142"/>
                <a:gd name="T30" fmla="*/ 40 w 3527"/>
                <a:gd name="T31" fmla="*/ 977 h 3142"/>
                <a:gd name="T32" fmla="*/ 0 w 3527"/>
                <a:gd name="T33" fmla="*/ 1102 h 3142"/>
                <a:gd name="T34" fmla="*/ 948 w 3527"/>
                <a:gd name="T35" fmla="*/ 1518 h 3142"/>
                <a:gd name="T36" fmla="*/ 1205 w 3527"/>
                <a:gd name="T37" fmla="*/ 3142 h 3142"/>
                <a:gd name="T38" fmla="*/ 1938 w 3527"/>
                <a:gd name="T39" fmla="*/ 2946 h 3142"/>
                <a:gd name="T40" fmla="*/ 2078 w 3527"/>
                <a:gd name="T41" fmla="*/ 2374 h 3142"/>
                <a:gd name="T42" fmla="*/ 2756 w 3527"/>
                <a:gd name="T43" fmla="*/ 2095 h 3142"/>
                <a:gd name="T44" fmla="*/ 2765 w 3527"/>
                <a:gd name="T45" fmla="*/ 1813 h 3142"/>
                <a:gd name="T46" fmla="*/ 3053 w 3527"/>
                <a:gd name="T47" fmla="*/ 1659 h 3142"/>
                <a:gd name="T48" fmla="*/ 3257 w 3527"/>
                <a:gd name="T49" fmla="*/ 1673 h 3142"/>
                <a:gd name="T50" fmla="*/ 3337 w 3527"/>
                <a:gd name="T51" fmla="*/ 1587 h 3142"/>
                <a:gd name="T52" fmla="*/ 3460 w 3527"/>
                <a:gd name="T53" fmla="*/ 1638 h 3142"/>
                <a:gd name="T54" fmla="*/ 3527 w 3527"/>
                <a:gd name="T55" fmla="*/ 1482 h 3142"/>
                <a:gd name="T56" fmla="*/ 3380 w 3527"/>
                <a:gd name="T57" fmla="*/ 1133 h 3142"/>
                <a:gd name="T58" fmla="*/ 3203 w 3527"/>
                <a:gd name="T59" fmla="*/ 945 h 3142"/>
                <a:gd name="T60" fmla="*/ 3067 w 3527"/>
                <a:gd name="T61" fmla="*/ 870 h 3142"/>
                <a:gd name="T62" fmla="*/ 3148 w 3527"/>
                <a:gd name="T63" fmla="*/ 629 h 3142"/>
                <a:gd name="T64" fmla="*/ 3053 w 3527"/>
                <a:gd name="T65" fmla="*/ 542 h 3142"/>
                <a:gd name="T66" fmla="*/ 2942 w 3527"/>
                <a:gd name="T67" fmla="*/ 505 h 3142"/>
                <a:gd name="T68" fmla="*/ 2780 w 3527"/>
                <a:gd name="T69" fmla="*/ 542 h 3142"/>
                <a:gd name="T70" fmla="*/ 2644 w 3527"/>
                <a:gd name="T71" fmla="*/ 576 h 3142"/>
                <a:gd name="T72" fmla="*/ 2495 w 3527"/>
                <a:gd name="T73" fmla="*/ 520 h 3142"/>
                <a:gd name="T74" fmla="*/ 2344 w 3527"/>
                <a:gd name="T75" fmla="*/ 520 h 3142"/>
                <a:gd name="T76" fmla="*/ 2238 w 3527"/>
                <a:gd name="T77" fmla="*/ 505 h 3142"/>
                <a:gd name="T78" fmla="*/ 2306 w 3527"/>
                <a:gd name="T79" fmla="*/ 350 h 3142"/>
                <a:gd name="T80" fmla="*/ 2306 w 3527"/>
                <a:gd name="T81" fmla="*/ 190 h 3142"/>
                <a:gd name="T82" fmla="*/ 2250 w 3527"/>
                <a:gd name="T83" fmla="*/ 108 h 3142"/>
                <a:gd name="T84" fmla="*/ 2102 w 3527"/>
                <a:gd name="T85" fmla="*/ 0 h 3142"/>
                <a:gd name="T86" fmla="*/ 1315 w 3527"/>
                <a:gd name="T87" fmla="*/ 35 h 3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27" h="3142">
                  <a:moveTo>
                    <a:pt x="1315" y="35"/>
                  </a:moveTo>
                  <a:lnTo>
                    <a:pt x="1220" y="86"/>
                  </a:lnTo>
                  <a:lnTo>
                    <a:pt x="1205" y="293"/>
                  </a:lnTo>
                  <a:lnTo>
                    <a:pt x="1176" y="437"/>
                  </a:lnTo>
                  <a:lnTo>
                    <a:pt x="1055" y="402"/>
                  </a:lnTo>
                  <a:lnTo>
                    <a:pt x="935" y="402"/>
                  </a:lnTo>
                  <a:lnTo>
                    <a:pt x="864" y="418"/>
                  </a:lnTo>
                  <a:lnTo>
                    <a:pt x="769" y="489"/>
                  </a:lnTo>
                  <a:lnTo>
                    <a:pt x="610" y="453"/>
                  </a:lnTo>
                  <a:lnTo>
                    <a:pt x="473" y="453"/>
                  </a:lnTo>
                  <a:lnTo>
                    <a:pt x="417" y="542"/>
                  </a:lnTo>
                  <a:lnTo>
                    <a:pt x="394" y="629"/>
                  </a:lnTo>
                  <a:lnTo>
                    <a:pt x="417" y="730"/>
                  </a:lnTo>
                  <a:lnTo>
                    <a:pt x="228" y="802"/>
                  </a:lnTo>
                  <a:lnTo>
                    <a:pt x="116" y="870"/>
                  </a:lnTo>
                  <a:lnTo>
                    <a:pt x="40" y="977"/>
                  </a:lnTo>
                  <a:lnTo>
                    <a:pt x="0" y="1102"/>
                  </a:lnTo>
                  <a:lnTo>
                    <a:pt x="948" y="1518"/>
                  </a:lnTo>
                  <a:lnTo>
                    <a:pt x="1205" y="3142"/>
                  </a:lnTo>
                  <a:lnTo>
                    <a:pt x="1938" y="2946"/>
                  </a:lnTo>
                  <a:lnTo>
                    <a:pt x="2078" y="2374"/>
                  </a:lnTo>
                  <a:lnTo>
                    <a:pt x="2756" y="2095"/>
                  </a:lnTo>
                  <a:lnTo>
                    <a:pt x="2765" y="1813"/>
                  </a:lnTo>
                  <a:lnTo>
                    <a:pt x="3053" y="1659"/>
                  </a:lnTo>
                  <a:lnTo>
                    <a:pt x="3257" y="1673"/>
                  </a:lnTo>
                  <a:lnTo>
                    <a:pt x="3337" y="1587"/>
                  </a:lnTo>
                  <a:lnTo>
                    <a:pt x="3460" y="1638"/>
                  </a:lnTo>
                  <a:lnTo>
                    <a:pt x="3527" y="1482"/>
                  </a:lnTo>
                  <a:lnTo>
                    <a:pt x="3380" y="1133"/>
                  </a:lnTo>
                  <a:lnTo>
                    <a:pt x="3203" y="945"/>
                  </a:lnTo>
                  <a:lnTo>
                    <a:pt x="3067" y="870"/>
                  </a:lnTo>
                  <a:lnTo>
                    <a:pt x="3148" y="629"/>
                  </a:lnTo>
                  <a:lnTo>
                    <a:pt x="3053" y="542"/>
                  </a:lnTo>
                  <a:lnTo>
                    <a:pt x="2942" y="505"/>
                  </a:lnTo>
                  <a:lnTo>
                    <a:pt x="2780" y="542"/>
                  </a:lnTo>
                  <a:lnTo>
                    <a:pt x="2644" y="576"/>
                  </a:lnTo>
                  <a:lnTo>
                    <a:pt x="2495" y="520"/>
                  </a:lnTo>
                  <a:lnTo>
                    <a:pt x="2344" y="520"/>
                  </a:lnTo>
                  <a:lnTo>
                    <a:pt x="2238" y="505"/>
                  </a:lnTo>
                  <a:lnTo>
                    <a:pt x="2306" y="350"/>
                  </a:lnTo>
                  <a:lnTo>
                    <a:pt x="2306" y="190"/>
                  </a:lnTo>
                  <a:lnTo>
                    <a:pt x="2250" y="108"/>
                  </a:lnTo>
                  <a:lnTo>
                    <a:pt x="2102" y="0"/>
                  </a:lnTo>
                  <a:lnTo>
                    <a:pt x="1315" y="35"/>
                  </a:lnTo>
                  <a:close/>
                </a:path>
              </a:pathLst>
            </a:custGeom>
            <a:solidFill>
              <a:srgbClr val="FFEA00"/>
            </a:solidFill>
            <a:ln w="0">
              <a:solidFill>
                <a:srgbClr val="FFEA00"/>
              </a:solidFill>
              <a:prstDash val="solid"/>
              <a:round/>
              <a:headEnd/>
              <a:tailEnd/>
            </a:ln>
          </p:spPr>
          <p:txBody>
            <a:bodyPr/>
            <a:lstStyle/>
            <a:p>
              <a:endParaRPr lang="en-US"/>
            </a:p>
          </p:txBody>
        </p:sp>
        <p:sp>
          <p:nvSpPr>
            <p:cNvPr id="333833" name="Freeform 9"/>
            <p:cNvSpPr>
              <a:spLocks/>
            </p:cNvSpPr>
            <p:nvPr/>
          </p:nvSpPr>
          <p:spPr bwMode="auto">
            <a:xfrm>
              <a:off x="3817" y="2402"/>
              <a:ext cx="727" cy="838"/>
            </a:xfrm>
            <a:custGeom>
              <a:avLst/>
              <a:gdLst>
                <a:gd name="T0" fmla="*/ 642 w 2907"/>
                <a:gd name="T1" fmla="*/ 0 h 3349"/>
                <a:gd name="T2" fmla="*/ 747 w 2907"/>
                <a:gd name="T3" fmla="*/ 229 h 3349"/>
                <a:gd name="T4" fmla="*/ 913 w 2907"/>
                <a:gd name="T5" fmla="*/ 330 h 3349"/>
                <a:gd name="T6" fmla="*/ 1402 w 2907"/>
                <a:gd name="T7" fmla="*/ 522 h 3349"/>
                <a:gd name="T8" fmla="*/ 2390 w 2907"/>
                <a:gd name="T9" fmla="*/ 873 h 3349"/>
                <a:gd name="T10" fmla="*/ 2691 w 2907"/>
                <a:gd name="T11" fmla="*/ 906 h 3349"/>
                <a:gd name="T12" fmla="*/ 2650 w 2907"/>
                <a:gd name="T13" fmla="*/ 1169 h 3349"/>
                <a:gd name="T14" fmla="*/ 2720 w 2907"/>
                <a:gd name="T15" fmla="*/ 1760 h 3349"/>
                <a:gd name="T16" fmla="*/ 2786 w 2907"/>
                <a:gd name="T17" fmla="*/ 2245 h 3349"/>
                <a:gd name="T18" fmla="*/ 2881 w 2907"/>
                <a:gd name="T19" fmla="*/ 2683 h 3349"/>
                <a:gd name="T20" fmla="*/ 2907 w 2907"/>
                <a:gd name="T21" fmla="*/ 2982 h 3349"/>
                <a:gd name="T22" fmla="*/ 2867 w 2907"/>
                <a:gd name="T23" fmla="*/ 3229 h 3349"/>
                <a:gd name="T24" fmla="*/ 2802 w 2907"/>
                <a:gd name="T25" fmla="*/ 3349 h 3349"/>
                <a:gd name="T26" fmla="*/ 2430 w 2907"/>
                <a:gd name="T27" fmla="*/ 3327 h 3349"/>
                <a:gd name="T28" fmla="*/ 2065 w 2907"/>
                <a:gd name="T29" fmla="*/ 3191 h 3349"/>
                <a:gd name="T30" fmla="*/ 1821 w 2907"/>
                <a:gd name="T31" fmla="*/ 3069 h 3349"/>
                <a:gd name="T32" fmla="*/ 1606 w 2907"/>
                <a:gd name="T33" fmla="*/ 2911 h 3349"/>
                <a:gd name="T34" fmla="*/ 1388 w 2907"/>
                <a:gd name="T35" fmla="*/ 2876 h 3349"/>
                <a:gd name="T36" fmla="*/ 1183 w 2907"/>
                <a:gd name="T37" fmla="*/ 2858 h 3349"/>
                <a:gd name="T38" fmla="*/ 1036 w 2907"/>
                <a:gd name="T39" fmla="*/ 2858 h 3349"/>
                <a:gd name="T40" fmla="*/ 1075 w 2907"/>
                <a:gd name="T41" fmla="*/ 2651 h 3349"/>
                <a:gd name="T42" fmla="*/ 1046 w 2907"/>
                <a:gd name="T43" fmla="*/ 2426 h 3349"/>
                <a:gd name="T44" fmla="*/ 953 w 2907"/>
                <a:gd name="T45" fmla="*/ 2232 h 3349"/>
                <a:gd name="T46" fmla="*/ 858 w 2907"/>
                <a:gd name="T47" fmla="*/ 2038 h 3349"/>
                <a:gd name="T48" fmla="*/ 709 w 2907"/>
                <a:gd name="T49" fmla="*/ 1690 h 3349"/>
                <a:gd name="T50" fmla="*/ 559 w 2907"/>
                <a:gd name="T51" fmla="*/ 1565 h 3349"/>
                <a:gd name="T52" fmla="*/ 559 w 2907"/>
                <a:gd name="T53" fmla="*/ 1308 h 3349"/>
                <a:gd name="T54" fmla="*/ 627 w 2907"/>
                <a:gd name="T55" fmla="*/ 1131 h 3349"/>
                <a:gd name="T56" fmla="*/ 518 w 2907"/>
                <a:gd name="T57" fmla="*/ 906 h 3349"/>
                <a:gd name="T58" fmla="*/ 351 w 2907"/>
                <a:gd name="T59" fmla="*/ 680 h 3349"/>
                <a:gd name="T60" fmla="*/ 192 w 2907"/>
                <a:gd name="T61" fmla="*/ 522 h 3349"/>
                <a:gd name="T62" fmla="*/ 0 w 2907"/>
                <a:gd name="T63" fmla="*/ 433 h 3349"/>
                <a:gd name="T64" fmla="*/ 446 w 2907"/>
                <a:gd name="T65" fmla="*/ 522 h 3349"/>
                <a:gd name="T66" fmla="*/ 312 w 2907"/>
                <a:gd name="T67" fmla="*/ 347 h 3349"/>
                <a:gd name="T68" fmla="*/ 775 w 2907"/>
                <a:gd name="T69" fmla="*/ 449 h 3349"/>
                <a:gd name="T70" fmla="*/ 598 w 2907"/>
                <a:gd name="T71" fmla="*/ 261 h 3349"/>
                <a:gd name="T72" fmla="*/ 612 w 2907"/>
                <a:gd name="T73" fmla="*/ 52 h 3349"/>
                <a:gd name="T74" fmla="*/ 642 w 2907"/>
                <a:gd name="T75" fmla="*/ 0 h 3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07" h="3349">
                  <a:moveTo>
                    <a:pt x="642" y="0"/>
                  </a:moveTo>
                  <a:lnTo>
                    <a:pt x="747" y="229"/>
                  </a:lnTo>
                  <a:lnTo>
                    <a:pt x="913" y="330"/>
                  </a:lnTo>
                  <a:lnTo>
                    <a:pt x="1402" y="522"/>
                  </a:lnTo>
                  <a:lnTo>
                    <a:pt x="2390" y="873"/>
                  </a:lnTo>
                  <a:lnTo>
                    <a:pt x="2691" y="906"/>
                  </a:lnTo>
                  <a:lnTo>
                    <a:pt x="2650" y="1169"/>
                  </a:lnTo>
                  <a:lnTo>
                    <a:pt x="2720" y="1760"/>
                  </a:lnTo>
                  <a:lnTo>
                    <a:pt x="2786" y="2245"/>
                  </a:lnTo>
                  <a:lnTo>
                    <a:pt x="2881" y="2683"/>
                  </a:lnTo>
                  <a:lnTo>
                    <a:pt x="2907" y="2982"/>
                  </a:lnTo>
                  <a:lnTo>
                    <a:pt x="2867" y="3229"/>
                  </a:lnTo>
                  <a:lnTo>
                    <a:pt x="2802" y="3349"/>
                  </a:lnTo>
                  <a:lnTo>
                    <a:pt x="2430" y="3327"/>
                  </a:lnTo>
                  <a:lnTo>
                    <a:pt x="2065" y="3191"/>
                  </a:lnTo>
                  <a:lnTo>
                    <a:pt x="1821" y="3069"/>
                  </a:lnTo>
                  <a:lnTo>
                    <a:pt x="1606" y="2911"/>
                  </a:lnTo>
                  <a:lnTo>
                    <a:pt x="1388" y="2876"/>
                  </a:lnTo>
                  <a:lnTo>
                    <a:pt x="1183" y="2858"/>
                  </a:lnTo>
                  <a:lnTo>
                    <a:pt x="1036" y="2858"/>
                  </a:lnTo>
                  <a:lnTo>
                    <a:pt x="1075" y="2651"/>
                  </a:lnTo>
                  <a:lnTo>
                    <a:pt x="1046" y="2426"/>
                  </a:lnTo>
                  <a:lnTo>
                    <a:pt x="953" y="2232"/>
                  </a:lnTo>
                  <a:lnTo>
                    <a:pt x="858" y="2038"/>
                  </a:lnTo>
                  <a:lnTo>
                    <a:pt x="709" y="1690"/>
                  </a:lnTo>
                  <a:lnTo>
                    <a:pt x="559" y="1565"/>
                  </a:lnTo>
                  <a:lnTo>
                    <a:pt x="559" y="1308"/>
                  </a:lnTo>
                  <a:lnTo>
                    <a:pt x="627" y="1131"/>
                  </a:lnTo>
                  <a:lnTo>
                    <a:pt x="518" y="906"/>
                  </a:lnTo>
                  <a:lnTo>
                    <a:pt x="351" y="680"/>
                  </a:lnTo>
                  <a:lnTo>
                    <a:pt x="192" y="522"/>
                  </a:lnTo>
                  <a:lnTo>
                    <a:pt x="0" y="433"/>
                  </a:lnTo>
                  <a:lnTo>
                    <a:pt x="446" y="522"/>
                  </a:lnTo>
                  <a:lnTo>
                    <a:pt x="312" y="347"/>
                  </a:lnTo>
                  <a:lnTo>
                    <a:pt x="775" y="449"/>
                  </a:lnTo>
                  <a:lnTo>
                    <a:pt x="598" y="261"/>
                  </a:lnTo>
                  <a:lnTo>
                    <a:pt x="612" y="52"/>
                  </a:lnTo>
                  <a:lnTo>
                    <a:pt x="642" y="0"/>
                  </a:lnTo>
                  <a:close/>
                </a:path>
              </a:pathLst>
            </a:custGeom>
            <a:solidFill>
              <a:srgbClr val="FFFFFF"/>
            </a:solidFill>
            <a:ln w="0">
              <a:solidFill>
                <a:srgbClr val="FFFFFF"/>
              </a:solidFill>
              <a:prstDash val="solid"/>
              <a:round/>
              <a:headEnd/>
              <a:tailEnd/>
            </a:ln>
          </p:spPr>
          <p:txBody>
            <a:bodyPr/>
            <a:lstStyle/>
            <a:p>
              <a:endParaRPr lang="en-US"/>
            </a:p>
          </p:txBody>
        </p:sp>
        <p:sp>
          <p:nvSpPr>
            <p:cNvPr id="333834" name="Freeform 10"/>
            <p:cNvSpPr>
              <a:spLocks/>
            </p:cNvSpPr>
            <p:nvPr/>
          </p:nvSpPr>
          <p:spPr bwMode="auto">
            <a:xfrm>
              <a:off x="4879" y="2668"/>
              <a:ext cx="310" cy="232"/>
            </a:xfrm>
            <a:custGeom>
              <a:avLst/>
              <a:gdLst>
                <a:gd name="T0" fmla="*/ 28 w 1236"/>
                <a:gd name="T1" fmla="*/ 504 h 927"/>
                <a:gd name="T2" fmla="*/ 95 w 1236"/>
                <a:gd name="T3" fmla="*/ 301 h 927"/>
                <a:gd name="T4" fmla="*/ 229 w 1236"/>
                <a:gd name="T5" fmla="*/ 191 h 927"/>
                <a:gd name="T6" fmla="*/ 353 w 1236"/>
                <a:gd name="T7" fmla="*/ 161 h 927"/>
                <a:gd name="T8" fmla="*/ 476 w 1236"/>
                <a:gd name="T9" fmla="*/ 175 h 927"/>
                <a:gd name="T10" fmla="*/ 558 w 1236"/>
                <a:gd name="T11" fmla="*/ 124 h 927"/>
                <a:gd name="T12" fmla="*/ 664 w 1236"/>
                <a:gd name="T13" fmla="*/ 140 h 927"/>
                <a:gd name="T14" fmla="*/ 708 w 1236"/>
                <a:gd name="T15" fmla="*/ 161 h 927"/>
                <a:gd name="T16" fmla="*/ 775 w 1236"/>
                <a:gd name="T17" fmla="*/ 38 h 927"/>
                <a:gd name="T18" fmla="*/ 829 w 1236"/>
                <a:gd name="T19" fmla="*/ 0 h 927"/>
                <a:gd name="T20" fmla="*/ 953 w 1236"/>
                <a:gd name="T21" fmla="*/ 52 h 927"/>
                <a:gd name="T22" fmla="*/ 1089 w 1236"/>
                <a:gd name="T23" fmla="*/ 161 h 927"/>
                <a:gd name="T24" fmla="*/ 1171 w 1236"/>
                <a:gd name="T25" fmla="*/ 301 h 927"/>
                <a:gd name="T26" fmla="*/ 1208 w 1236"/>
                <a:gd name="T27" fmla="*/ 419 h 927"/>
                <a:gd name="T28" fmla="*/ 1236 w 1236"/>
                <a:gd name="T29" fmla="*/ 542 h 927"/>
                <a:gd name="T30" fmla="*/ 1141 w 1236"/>
                <a:gd name="T31" fmla="*/ 504 h 927"/>
                <a:gd name="T32" fmla="*/ 1047 w 1236"/>
                <a:gd name="T33" fmla="*/ 472 h 927"/>
                <a:gd name="T34" fmla="*/ 978 w 1236"/>
                <a:gd name="T35" fmla="*/ 419 h 927"/>
                <a:gd name="T36" fmla="*/ 870 w 1236"/>
                <a:gd name="T37" fmla="*/ 351 h 927"/>
                <a:gd name="T38" fmla="*/ 966 w 1236"/>
                <a:gd name="T39" fmla="*/ 542 h 927"/>
                <a:gd name="T40" fmla="*/ 978 w 1236"/>
                <a:gd name="T41" fmla="*/ 699 h 927"/>
                <a:gd name="T42" fmla="*/ 978 w 1236"/>
                <a:gd name="T43" fmla="*/ 736 h 927"/>
                <a:gd name="T44" fmla="*/ 953 w 1236"/>
                <a:gd name="T45" fmla="*/ 804 h 927"/>
                <a:gd name="T46" fmla="*/ 829 w 1236"/>
                <a:gd name="T47" fmla="*/ 736 h 927"/>
                <a:gd name="T48" fmla="*/ 708 w 1236"/>
                <a:gd name="T49" fmla="*/ 651 h 927"/>
                <a:gd name="T50" fmla="*/ 747 w 1236"/>
                <a:gd name="T51" fmla="*/ 783 h 927"/>
                <a:gd name="T52" fmla="*/ 695 w 1236"/>
                <a:gd name="T53" fmla="*/ 876 h 927"/>
                <a:gd name="T54" fmla="*/ 664 w 1236"/>
                <a:gd name="T55" fmla="*/ 927 h 927"/>
                <a:gd name="T56" fmla="*/ 558 w 1236"/>
                <a:gd name="T57" fmla="*/ 804 h 927"/>
                <a:gd name="T58" fmla="*/ 476 w 1236"/>
                <a:gd name="T59" fmla="*/ 680 h 927"/>
                <a:gd name="T60" fmla="*/ 394 w 1236"/>
                <a:gd name="T61" fmla="*/ 597 h 927"/>
                <a:gd name="T62" fmla="*/ 300 w 1236"/>
                <a:gd name="T63" fmla="*/ 542 h 927"/>
                <a:gd name="T64" fmla="*/ 152 w 1236"/>
                <a:gd name="T65" fmla="*/ 561 h 927"/>
                <a:gd name="T66" fmla="*/ 0 w 1236"/>
                <a:gd name="T67" fmla="*/ 597 h 927"/>
                <a:gd name="T68" fmla="*/ 28 w 1236"/>
                <a:gd name="T69" fmla="*/ 504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6" h="927">
                  <a:moveTo>
                    <a:pt x="28" y="504"/>
                  </a:moveTo>
                  <a:lnTo>
                    <a:pt x="95" y="301"/>
                  </a:lnTo>
                  <a:lnTo>
                    <a:pt x="229" y="191"/>
                  </a:lnTo>
                  <a:lnTo>
                    <a:pt x="353" y="161"/>
                  </a:lnTo>
                  <a:lnTo>
                    <a:pt x="476" y="175"/>
                  </a:lnTo>
                  <a:lnTo>
                    <a:pt x="558" y="124"/>
                  </a:lnTo>
                  <a:lnTo>
                    <a:pt x="664" y="140"/>
                  </a:lnTo>
                  <a:lnTo>
                    <a:pt x="708" y="161"/>
                  </a:lnTo>
                  <a:lnTo>
                    <a:pt x="775" y="38"/>
                  </a:lnTo>
                  <a:lnTo>
                    <a:pt x="829" y="0"/>
                  </a:lnTo>
                  <a:lnTo>
                    <a:pt x="953" y="52"/>
                  </a:lnTo>
                  <a:lnTo>
                    <a:pt x="1089" y="161"/>
                  </a:lnTo>
                  <a:lnTo>
                    <a:pt x="1171" y="301"/>
                  </a:lnTo>
                  <a:lnTo>
                    <a:pt x="1208" y="419"/>
                  </a:lnTo>
                  <a:lnTo>
                    <a:pt x="1236" y="542"/>
                  </a:lnTo>
                  <a:lnTo>
                    <a:pt x="1141" y="504"/>
                  </a:lnTo>
                  <a:lnTo>
                    <a:pt x="1047" y="472"/>
                  </a:lnTo>
                  <a:lnTo>
                    <a:pt x="978" y="419"/>
                  </a:lnTo>
                  <a:lnTo>
                    <a:pt x="870" y="351"/>
                  </a:lnTo>
                  <a:lnTo>
                    <a:pt x="966" y="542"/>
                  </a:lnTo>
                  <a:lnTo>
                    <a:pt x="978" y="699"/>
                  </a:lnTo>
                  <a:lnTo>
                    <a:pt x="978" y="736"/>
                  </a:lnTo>
                  <a:lnTo>
                    <a:pt x="953" y="804"/>
                  </a:lnTo>
                  <a:lnTo>
                    <a:pt x="829" y="736"/>
                  </a:lnTo>
                  <a:lnTo>
                    <a:pt x="708" y="651"/>
                  </a:lnTo>
                  <a:lnTo>
                    <a:pt x="747" y="783"/>
                  </a:lnTo>
                  <a:lnTo>
                    <a:pt x="695" y="876"/>
                  </a:lnTo>
                  <a:lnTo>
                    <a:pt x="664" y="927"/>
                  </a:lnTo>
                  <a:lnTo>
                    <a:pt x="558" y="804"/>
                  </a:lnTo>
                  <a:lnTo>
                    <a:pt x="476" y="680"/>
                  </a:lnTo>
                  <a:lnTo>
                    <a:pt x="394" y="597"/>
                  </a:lnTo>
                  <a:lnTo>
                    <a:pt x="300" y="542"/>
                  </a:lnTo>
                  <a:lnTo>
                    <a:pt x="152" y="561"/>
                  </a:lnTo>
                  <a:lnTo>
                    <a:pt x="0" y="597"/>
                  </a:lnTo>
                  <a:lnTo>
                    <a:pt x="28" y="504"/>
                  </a:lnTo>
                  <a:close/>
                </a:path>
              </a:pathLst>
            </a:custGeom>
            <a:solidFill>
              <a:srgbClr val="FFC98E"/>
            </a:solidFill>
            <a:ln w="0">
              <a:solidFill>
                <a:srgbClr val="FFC98E"/>
              </a:solidFill>
              <a:prstDash val="solid"/>
              <a:round/>
              <a:headEnd/>
              <a:tailEnd/>
            </a:ln>
          </p:spPr>
          <p:txBody>
            <a:bodyPr/>
            <a:lstStyle/>
            <a:p>
              <a:endParaRPr lang="en-US"/>
            </a:p>
          </p:txBody>
        </p:sp>
        <p:sp>
          <p:nvSpPr>
            <p:cNvPr id="333835" name="Freeform 11"/>
            <p:cNvSpPr>
              <a:spLocks/>
            </p:cNvSpPr>
            <p:nvPr/>
          </p:nvSpPr>
          <p:spPr bwMode="auto">
            <a:xfrm>
              <a:off x="3793" y="2677"/>
              <a:ext cx="296" cy="345"/>
            </a:xfrm>
            <a:custGeom>
              <a:avLst/>
              <a:gdLst>
                <a:gd name="T0" fmla="*/ 1103 w 1185"/>
                <a:gd name="T1" fmla="*/ 86 h 1378"/>
                <a:gd name="T2" fmla="*/ 913 w 1185"/>
                <a:gd name="T3" fmla="*/ 32 h 1378"/>
                <a:gd name="T4" fmla="*/ 693 w 1185"/>
                <a:gd name="T5" fmla="*/ 0 h 1378"/>
                <a:gd name="T6" fmla="*/ 541 w 1185"/>
                <a:gd name="T7" fmla="*/ 86 h 1378"/>
                <a:gd name="T8" fmla="*/ 341 w 1185"/>
                <a:gd name="T9" fmla="*/ 209 h 1378"/>
                <a:gd name="T10" fmla="*/ 381 w 1185"/>
                <a:gd name="T11" fmla="*/ 334 h 1378"/>
                <a:gd name="T12" fmla="*/ 561 w 1185"/>
                <a:gd name="T13" fmla="*/ 381 h 1378"/>
                <a:gd name="T14" fmla="*/ 626 w 1185"/>
                <a:gd name="T15" fmla="*/ 402 h 1378"/>
                <a:gd name="T16" fmla="*/ 423 w 1185"/>
                <a:gd name="T17" fmla="*/ 559 h 1378"/>
                <a:gd name="T18" fmla="*/ 407 w 1185"/>
                <a:gd name="T19" fmla="*/ 642 h 1378"/>
                <a:gd name="T20" fmla="*/ 446 w 1185"/>
                <a:gd name="T21" fmla="*/ 714 h 1378"/>
                <a:gd name="T22" fmla="*/ 590 w 1185"/>
                <a:gd name="T23" fmla="*/ 745 h 1378"/>
                <a:gd name="T24" fmla="*/ 407 w 1185"/>
                <a:gd name="T25" fmla="*/ 838 h 1378"/>
                <a:gd name="T26" fmla="*/ 312 w 1185"/>
                <a:gd name="T27" fmla="*/ 907 h 1378"/>
                <a:gd name="T28" fmla="*/ 356 w 1185"/>
                <a:gd name="T29" fmla="*/ 993 h 1378"/>
                <a:gd name="T30" fmla="*/ 464 w 1185"/>
                <a:gd name="T31" fmla="*/ 1026 h 1378"/>
                <a:gd name="T32" fmla="*/ 70 w 1185"/>
                <a:gd name="T33" fmla="*/ 1168 h 1378"/>
                <a:gd name="T34" fmla="*/ 0 w 1185"/>
                <a:gd name="T35" fmla="*/ 1289 h 1378"/>
                <a:gd name="T36" fmla="*/ 18 w 1185"/>
                <a:gd name="T37" fmla="*/ 1378 h 1378"/>
                <a:gd name="T38" fmla="*/ 195 w 1185"/>
                <a:gd name="T39" fmla="*/ 1305 h 1378"/>
                <a:gd name="T40" fmla="*/ 561 w 1185"/>
                <a:gd name="T41" fmla="*/ 1117 h 1378"/>
                <a:gd name="T42" fmla="*/ 883 w 1185"/>
                <a:gd name="T43" fmla="*/ 1101 h 1378"/>
                <a:gd name="T44" fmla="*/ 1008 w 1185"/>
                <a:gd name="T45" fmla="*/ 993 h 1378"/>
                <a:gd name="T46" fmla="*/ 979 w 1185"/>
                <a:gd name="T47" fmla="*/ 907 h 1378"/>
                <a:gd name="T48" fmla="*/ 883 w 1185"/>
                <a:gd name="T49" fmla="*/ 854 h 1378"/>
                <a:gd name="T50" fmla="*/ 776 w 1185"/>
                <a:gd name="T51" fmla="*/ 800 h 1378"/>
                <a:gd name="T52" fmla="*/ 1008 w 1185"/>
                <a:gd name="T53" fmla="*/ 661 h 1378"/>
                <a:gd name="T54" fmla="*/ 1141 w 1185"/>
                <a:gd name="T55" fmla="*/ 575 h 1378"/>
                <a:gd name="T56" fmla="*/ 1185 w 1185"/>
                <a:gd name="T57" fmla="*/ 488 h 1378"/>
                <a:gd name="T58" fmla="*/ 1170 w 1185"/>
                <a:gd name="T59" fmla="*/ 402 h 1378"/>
                <a:gd name="T60" fmla="*/ 993 w 1185"/>
                <a:gd name="T61" fmla="*/ 402 h 1378"/>
                <a:gd name="T62" fmla="*/ 854 w 1185"/>
                <a:gd name="T63" fmla="*/ 416 h 1378"/>
                <a:gd name="T64" fmla="*/ 665 w 1185"/>
                <a:gd name="T65" fmla="*/ 451 h 1378"/>
                <a:gd name="T66" fmla="*/ 707 w 1185"/>
                <a:gd name="T67" fmla="*/ 334 h 1378"/>
                <a:gd name="T68" fmla="*/ 953 w 1185"/>
                <a:gd name="T69" fmla="*/ 187 h 1378"/>
                <a:gd name="T70" fmla="*/ 1059 w 1185"/>
                <a:gd name="T71" fmla="*/ 174 h 1378"/>
                <a:gd name="T72" fmla="*/ 1103 w 1185"/>
                <a:gd name="T73" fmla="*/ 86 h 1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5" h="1378">
                  <a:moveTo>
                    <a:pt x="1103" y="86"/>
                  </a:moveTo>
                  <a:lnTo>
                    <a:pt x="913" y="32"/>
                  </a:lnTo>
                  <a:lnTo>
                    <a:pt x="693" y="0"/>
                  </a:lnTo>
                  <a:lnTo>
                    <a:pt x="541" y="86"/>
                  </a:lnTo>
                  <a:lnTo>
                    <a:pt x="341" y="209"/>
                  </a:lnTo>
                  <a:lnTo>
                    <a:pt x="381" y="334"/>
                  </a:lnTo>
                  <a:lnTo>
                    <a:pt x="561" y="381"/>
                  </a:lnTo>
                  <a:lnTo>
                    <a:pt x="626" y="402"/>
                  </a:lnTo>
                  <a:lnTo>
                    <a:pt x="423" y="559"/>
                  </a:lnTo>
                  <a:lnTo>
                    <a:pt x="407" y="642"/>
                  </a:lnTo>
                  <a:lnTo>
                    <a:pt x="446" y="714"/>
                  </a:lnTo>
                  <a:lnTo>
                    <a:pt x="590" y="745"/>
                  </a:lnTo>
                  <a:lnTo>
                    <a:pt x="407" y="838"/>
                  </a:lnTo>
                  <a:lnTo>
                    <a:pt x="312" y="907"/>
                  </a:lnTo>
                  <a:lnTo>
                    <a:pt x="356" y="993"/>
                  </a:lnTo>
                  <a:lnTo>
                    <a:pt x="464" y="1026"/>
                  </a:lnTo>
                  <a:lnTo>
                    <a:pt x="70" y="1168"/>
                  </a:lnTo>
                  <a:lnTo>
                    <a:pt x="0" y="1289"/>
                  </a:lnTo>
                  <a:lnTo>
                    <a:pt x="18" y="1378"/>
                  </a:lnTo>
                  <a:lnTo>
                    <a:pt x="195" y="1305"/>
                  </a:lnTo>
                  <a:lnTo>
                    <a:pt x="561" y="1117"/>
                  </a:lnTo>
                  <a:lnTo>
                    <a:pt x="883" y="1101"/>
                  </a:lnTo>
                  <a:lnTo>
                    <a:pt x="1008" y="993"/>
                  </a:lnTo>
                  <a:lnTo>
                    <a:pt x="979" y="907"/>
                  </a:lnTo>
                  <a:lnTo>
                    <a:pt x="883" y="854"/>
                  </a:lnTo>
                  <a:lnTo>
                    <a:pt x="776" y="800"/>
                  </a:lnTo>
                  <a:lnTo>
                    <a:pt x="1008" y="661"/>
                  </a:lnTo>
                  <a:lnTo>
                    <a:pt x="1141" y="575"/>
                  </a:lnTo>
                  <a:lnTo>
                    <a:pt x="1185" y="488"/>
                  </a:lnTo>
                  <a:lnTo>
                    <a:pt x="1170" y="402"/>
                  </a:lnTo>
                  <a:lnTo>
                    <a:pt x="993" y="402"/>
                  </a:lnTo>
                  <a:lnTo>
                    <a:pt x="854" y="416"/>
                  </a:lnTo>
                  <a:lnTo>
                    <a:pt x="665" y="451"/>
                  </a:lnTo>
                  <a:lnTo>
                    <a:pt x="707" y="334"/>
                  </a:lnTo>
                  <a:lnTo>
                    <a:pt x="953" y="187"/>
                  </a:lnTo>
                  <a:lnTo>
                    <a:pt x="1059" y="174"/>
                  </a:lnTo>
                  <a:lnTo>
                    <a:pt x="1103" y="86"/>
                  </a:lnTo>
                  <a:close/>
                </a:path>
              </a:pathLst>
            </a:custGeom>
            <a:solidFill>
              <a:srgbClr val="FFC98E"/>
            </a:solidFill>
            <a:ln w="0">
              <a:solidFill>
                <a:srgbClr val="FFC98E"/>
              </a:solidFill>
              <a:prstDash val="solid"/>
              <a:round/>
              <a:headEnd/>
              <a:tailEnd/>
            </a:ln>
          </p:spPr>
          <p:txBody>
            <a:bodyPr/>
            <a:lstStyle/>
            <a:p>
              <a:endParaRPr lang="en-US"/>
            </a:p>
          </p:txBody>
        </p:sp>
        <p:sp>
          <p:nvSpPr>
            <p:cNvPr id="333836" name="Freeform 12"/>
            <p:cNvSpPr>
              <a:spLocks/>
            </p:cNvSpPr>
            <p:nvPr/>
          </p:nvSpPr>
          <p:spPr bwMode="auto">
            <a:xfrm>
              <a:off x="4122" y="1285"/>
              <a:ext cx="1076" cy="1047"/>
            </a:xfrm>
            <a:custGeom>
              <a:avLst/>
              <a:gdLst>
                <a:gd name="T0" fmla="*/ 2367 w 4302"/>
                <a:gd name="T1" fmla="*/ 32 h 4190"/>
                <a:gd name="T2" fmla="*/ 1993 w 4302"/>
                <a:gd name="T3" fmla="*/ 32 h 4190"/>
                <a:gd name="T4" fmla="*/ 1301 w 4302"/>
                <a:gd name="T5" fmla="*/ 450 h 4190"/>
                <a:gd name="T6" fmla="*/ 1014 w 4302"/>
                <a:gd name="T7" fmla="*/ 976 h 4190"/>
                <a:gd name="T8" fmla="*/ 928 w 4302"/>
                <a:gd name="T9" fmla="*/ 1269 h 4190"/>
                <a:gd name="T10" fmla="*/ 893 w 4302"/>
                <a:gd name="T11" fmla="*/ 1494 h 4190"/>
                <a:gd name="T12" fmla="*/ 881 w 4302"/>
                <a:gd name="T13" fmla="*/ 1813 h 4190"/>
                <a:gd name="T14" fmla="*/ 665 w 4302"/>
                <a:gd name="T15" fmla="*/ 2215 h 4190"/>
                <a:gd name="T16" fmla="*/ 141 w 4302"/>
                <a:gd name="T17" fmla="*/ 2729 h 4190"/>
                <a:gd name="T18" fmla="*/ 0 w 4302"/>
                <a:gd name="T19" fmla="*/ 3291 h 4190"/>
                <a:gd name="T20" fmla="*/ 92 w 4302"/>
                <a:gd name="T21" fmla="*/ 3712 h 4190"/>
                <a:gd name="T22" fmla="*/ 194 w 4302"/>
                <a:gd name="T23" fmla="*/ 3259 h 4190"/>
                <a:gd name="T24" fmla="*/ 255 w 4302"/>
                <a:gd name="T25" fmla="*/ 3786 h 4190"/>
                <a:gd name="T26" fmla="*/ 451 w 4302"/>
                <a:gd name="T27" fmla="*/ 3771 h 4190"/>
                <a:gd name="T28" fmla="*/ 703 w 4302"/>
                <a:gd name="T29" fmla="*/ 4014 h 4190"/>
                <a:gd name="T30" fmla="*/ 917 w 4302"/>
                <a:gd name="T31" fmla="*/ 3936 h 4190"/>
                <a:gd name="T32" fmla="*/ 1278 w 4302"/>
                <a:gd name="T33" fmla="*/ 4063 h 4190"/>
                <a:gd name="T34" fmla="*/ 2227 w 4302"/>
                <a:gd name="T35" fmla="*/ 4123 h 4190"/>
                <a:gd name="T36" fmla="*/ 2867 w 4302"/>
                <a:gd name="T37" fmla="*/ 4190 h 4190"/>
                <a:gd name="T38" fmla="*/ 3254 w 4302"/>
                <a:gd name="T39" fmla="*/ 4030 h 4190"/>
                <a:gd name="T40" fmla="*/ 3603 w 4302"/>
                <a:gd name="T41" fmla="*/ 3872 h 4190"/>
                <a:gd name="T42" fmla="*/ 3905 w 4302"/>
                <a:gd name="T43" fmla="*/ 3726 h 4190"/>
                <a:gd name="T44" fmla="*/ 4153 w 4302"/>
                <a:gd name="T45" fmla="*/ 3193 h 4190"/>
                <a:gd name="T46" fmla="*/ 4302 w 4302"/>
                <a:gd name="T47" fmla="*/ 2792 h 4190"/>
                <a:gd name="T48" fmla="*/ 4127 w 4302"/>
                <a:gd name="T49" fmla="*/ 2376 h 4190"/>
                <a:gd name="T50" fmla="*/ 3818 w 4302"/>
                <a:gd name="T51" fmla="*/ 2056 h 4190"/>
                <a:gd name="T52" fmla="*/ 3529 w 4302"/>
                <a:gd name="T53" fmla="*/ 1752 h 4190"/>
                <a:gd name="T54" fmla="*/ 3553 w 4302"/>
                <a:gd name="T55" fmla="*/ 1605 h 4190"/>
                <a:gd name="T56" fmla="*/ 3564 w 4302"/>
                <a:gd name="T57" fmla="*/ 1397 h 4190"/>
                <a:gd name="T58" fmla="*/ 3529 w 4302"/>
                <a:gd name="T59" fmla="*/ 1060 h 4190"/>
                <a:gd name="T60" fmla="*/ 3491 w 4302"/>
                <a:gd name="T61" fmla="*/ 596 h 4190"/>
                <a:gd name="T62" fmla="*/ 3241 w 4302"/>
                <a:gd name="T63" fmla="*/ 336 h 4190"/>
                <a:gd name="T64" fmla="*/ 2930 w 4302"/>
                <a:gd name="T65" fmla="*/ 222 h 4190"/>
                <a:gd name="T66" fmla="*/ 2771 w 4302"/>
                <a:gd name="T67" fmla="*/ 162 h 4190"/>
                <a:gd name="T68" fmla="*/ 2567 w 4302"/>
                <a:gd name="T69" fmla="*/ 94 h 4190"/>
                <a:gd name="T70" fmla="*/ 2442 w 4302"/>
                <a:gd name="T71" fmla="*/ 162 h 4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02" h="4190">
                  <a:moveTo>
                    <a:pt x="2442" y="162"/>
                  </a:moveTo>
                  <a:lnTo>
                    <a:pt x="2367" y="32"/>
                  </a:lnTo>
                  <a:lnTo>
                    <a:pt x="2238" y="0"/>
                  </a:lnTo>
                  <a:lnTo>
                    <a:pt x="1993" y="32"/>
                  </a:lnTo>
                  <a:lnTo>
                    <a:pt x="1566" y="176"/>
                  </a:lnTo>
                  <a:lnTo>
                    <a:pt x="1301" y="450"/>
                  </a:lnTo>
                  <a:lnTo>
                    <a:pt x="1218" y="784"/>
                  </a:lnTo>
                  <a:lnTo>
                    <a:pt x="1014" y="976"/>
                  </a:lnTo>
                  <a:lnTo>
                    <a:pt x="928" y="1108"/>
                  </a:lnTo>
                  <a:lnTo>
                    <a:pt x="928" y="1269"/>
                  </a:lnTo>
                  <a:lnTo>
                    <a:pt x="979" y="1351"/>
                  </a:lnTo>
                  <a:lnTo>
                    <a:pt x="893" y="1494"/>
                  </a:lnTo>
                  <a:lnTo>
                    <a:pt x="881" y="1638"/>
                  </a:lnTo>
                  <a:lnTo>
                    <a:pt x="881" y="1813"/>
                  </a:lnTo>
                  <a:lnTo>
                    <a:pt x="928" y="1895"/>
                  </a:lnTo>
                  <a:lnTo>
                    <a:pt x="665" y="2215"/>
                  </a:lnTo>
                  <a:lnTo>
                    <a:pt x="391" y="2487"/>
                  </a:lnTo>
                  <a:lnTo>
                    <a:pt x="141" y="2729"/>
                  </a:lnTo>
                  <a:lnTo>
                    <a:pt x="13" y="3034"/>
                  </a:lnTo>
                  <a:lnTo>
                    <a:pt x="0" y="3291"/>
                  </a:lnTo>
                  <a:lnTo>
                    <a:pt x="13" y="3561"/>
                  </a:lnTo>
                  <a:lnTo>
                    <a:pt x="92" y="3712"/>
                  </a:lnTo>
                  <a:lnTo>
                    <a:pt x="103" y="3466"/>
                  </a:lnTo>
                  <a:lnTo>
                    <a:pt x="194" y="3259"/>
                  </a:lnTo>
                  <a:lnTo>
                    <a:pt x="165" y="3561"/>
                  </a:lnTo>
                  <a:lnTo>
                    <a:pt x="255" y="3786"/>
                  </a:lnTo>
                  <a:lnTo>
                    <a:pt x="343" y="3872"/>
                  </a:lnTo>
                  <a:lnTo>
                    <a:pt x="451" y="3771"/>
                  </a:lnTo>
                  <a:lnTo>
                    <a:pt x="582" y="3919"/>
                  </a:lnTo>
                  <a:lnTo>
                    <a:pt x="703" y="4014"/>
                  </a:lnTo>
                  <a:lnTo>
                    <a:pt x="817" y="4030"/>
                  </a:lnTo>
                  <a:lnTo>
                    <a:pt x="917" y="3936"/>
                  </a:lnTo>
                  <a:lnTo>
                    <a:pt x="1064" y="3998"/>
                  </a:lnTo>
                  <a:lnTo>
                    <a:pt x="1278" y="4063"/>
                  </a:lnTo>
                  <a:lnTo>
                    <a:pt x="1506" y="4091"/>
                  </a:lnTo>
                  <a:lnTo>
                    <a:pt x="2227" y="4123"/>
                  </a:lnTo>
                  <a:lnTo>
                    <a:pt x="2844" y="4091"/>
                  </a:lnTo>
                  <a:lnTo>
                    <a:pt x="2867" y="4190"/>
                  </a:lnTo>
                  <a:lnTo>
                    <a:pt x="3066" y="4063"/>
                  </a:lnTo>
                  <a:lnTo>
                    <a:pt x="3254" y="4030"/>
                  </a:lnTo>
                  <a:lnTo>
                    <a:pt x="3442" y="3998"/>
                  </a:lnTo>
                  <a:lnTo>
                    <a:pt x="3603" y="3872"/>
                  </a:lnTo>
                  <a:lnTo>
                    <a:pt x="3718" y="3886"/>
                  </a:lnTo>
                  <a:lnTo>
                    <a:pt x="3905" y="3726"/>
                  </a:lnTo>
                  <a:lnTo>
                    <a:pt x="4054" y="3466"/>
                  </a:lnTo>
                  <a:lnTo>
                    <a:pt x="4153" y="3193"/>
                  </a:lnTo>
                  <a:lnTo>
                    <a:pt x="4252" y="3005"/>
                  </a:lnTo>
                  <a:lnTo>
                    <a:pt x="4302" y="2792"/>
                  </a:lnTo>
                  <a:lnTo>
                    <a:pt x="4252" y="2568"/>
                  </a:lnTo>
                  <a:lnTo>
                    <a:pt x="4127" y="2376"/>
                  </a:lnTo>
                  <a:lnTo>
                    <a:pt x="3987" y="2201"/>
                  </a:lnTo>
                  <a:lnTo>
                    <a:pt x="3818" y="2056"/>
                  </a:lnTo>
                  <a:lnTo>
                    <a:pt x="3641" y="1895"/>
                  </a:lnTo>
                  <a:lnTo>
                    <a:pt x="3529" y="1752"/>
                  </a:lnTo>
                  <a:lnTo>
                    <a:pt x="3641" y="1669"/>
                  </a:lnTo>
                  <a:lnTo>
                    <a:pt x="3553" y="1605"/>
                  </a:lnTo>
                  <a:lnTo>
                    <a:pt x="3743" y="1527"/>
                  </a:lnTo>
                  <a:lnTo>
                    <a:pt x="3564" y="1397"/>
                  </a:lnTo>
                  <a:lnTo>
                    <a:pt x="3482" y="1269"/>
                  </a:lnTo>
                  <a:lnTo>
                    <a:pt x="3529" y="1060"/>
                  </a:lnTo>
                  <a:lnTo>
                    <a:pt x="3517" y="799"/>
                  </a:lnTo>
                  <a:lnTo>
                    <a:pt x="3491" y="596"/>
                  </a:lnTo>
                  <a:lnTo>
                    <a:pt x="3378" y="450"/>
                  </a:lnTo>
                  <a:lnTo>
                    <a:pt x="3241" y="336"/>
                  </a:lnTo>
                  <a:lnTo>
                    <a:pt x="3051" y="254"/>
                  </a:lnTo>
                  <a:lnTo>
                    <a:pt x="2930" y="222"/>
                  </a:lnTo>
                  <a:lnTo>
                    <a:pt x="2788" y="222"/>
                  </a:lnTo>
                  <a:lnTo>
                    <a:pt x="2771" y="162"/>
                  </a:lnTo>
                  <a:lnTo>
                    <a:pt x="2678" y="94"/>
                  </a:lnTo>
                  <a:lnTo>
                    <a:pt x="2567" y="94"/>
                  </a:lnTo>
                  <a:lnTo>
                    <a:pt x="2478" y="126"/>
                  </a:lnTo>
                  <a:lnTo>
                    <a:pt x="2442" y="162"/>
                  </a:lnTo>
                  <a:close/>
                </a:path>
              </a:pathLst>
            </a:custGeom>
            <a:solidFill>
              <a:srgbClr val="70230C"/>
            </a:solidFill>
            <a:ln w="0">
              <a:solidFill>
                <a:srgbClr val="70230C"/>
              </a:solidFill>
              <a:prstDash val="solid"/>
              <a:round/>
              <a:headEnd/>
              <a:tailEnd/>
            </a:ln>
          </p:spPr>
          <p:txBody>
            <a:bodyPr/>
            <a:lstStyle/>
            <a:p>
              <a:endParaRPr lang="en-US"/>
            </a:p>
          </p:txBody>
        </p:sp>
        <p:sp>
          <p:nvSpPr>
            <p:cNvPr id="333837" name="Freeform 13"/>
            <p:cNvSpPr>
              <a:spLocks/>
            </p:cNvSpPr>
            <p:nvPr/>
          </p:nvSpPr>
          <p:spPr bwMode="auto">
            <a:xfrm>
              <a:off x="4389" y="1474"/>
              <a:ext cx="616" cy="959"/>
            </a:xfrm>
            <a:custGeom>
              <a:avLst/>
              <a:gdLst>
                <a:gd name="T0" fmla="*/ 1414 w 2465"/>
                <a:gd name="T1" fmla="*/ 0 h 3836"/>
                <a:gd name="T2" fmla="*/ 1163 w 2465"/>
                <a:gd name="T3" fmla="*/ 204 h 3836"/>
                <a:gd name="T4" fmla="*/ 850 w 2465"/>
                <a:gd name="T5" fmla="*/ 320 h 3836"/>
                <a:gd name="T6" fmla="*/ 491 w 2465"/>
                <a:gd name="T7" fmla="*/ 444 h 3836"/>
                <a:gd name="T8" fmla="*/ 287 w 2465"/>
                <a:gd name="T9" fmla="*/ 563 h 3836"/>
                <a:gd name="T10" fmla="*/ 338 w 2465"/>
                <a:gd name="T11" fmla="*/ 849 h 3836"/>
                <a:gd name="T12" fmla="*/ 227 w 2465"/>
                <a:gd name="T13" fmla="*/ 1139 h 3836"/>
                <a:gd name="T14" fmla="*/ 54 w 2465"/>
                <a:gd name="T15" fmla="*/ 1685 h 3836"/>
                <a:gd name="T16" fmla="*/ 0 w 2465"/>
                <a:gd name="T17" fmla="*/ 2082 h 3836"/>
                <a:gd name="T18" fmla="*/ 38 w 2465"/>
                <a:gd name="T19" fmla="*/ 2475 h 3836"/>
                <a:gd name="T20" fmla="*/ 176 w 2465"/>
                <a:gd name="T21" fmla="*/ 2710 h 3836"/>
                <a:gd name="T22" fmla="*/ 391 w 2465"/>
                <a:gd name="T23" fmla="*/ 2956 h 3836"/>
                <a:gd name="T24" fmla="*/ 630 w 2465"/>
                <a:gd name="T25" fmla="*/ 3191 h 3836"/>
                <a:gd name="T26" fmla="*/ 667 w 2465"/>
                <a:gd name="T27" fmla="*/ 3612 h 3836"/>
                <a:gd name="T28" fmla="*/ 751 w 2465"/>
                <a:gd name="T29" fmla="*/ 3758 h 3836"/>
                <a:gd name="T30" fmla="*/ 912 w 2465"/>
                <a:gd name="T31" fmla="*/ 3836 h 3836"/>
                <a:gd name="T32" fmla="*/ 1115 w 2465"/>
                <a:gd name="T33" fmla="*/ 3788 h 3836"/>
                <a:gd name="T34" fmla="*/ 1303 w 2465"/>
                <a:gd name="T35" fmla="*/ 3661 h 3836"/>
                <a:gd name="T36" fmla="*/ 1378 w 2465"/>
                <a:gd name="T37" fmla="*/ 3518 h 3836"/>
                <a:gd name="T38" fmla="*/ 1453 w 2465"/>
                <a:gd name="T39" fmla="*/ 3307 h 3836"/>
                <a:gd name="T40" fmla="*/ 1753 w 2465"/>
                <a:gd name="T41" fmla="*/ 3116 h 3836"/>
                <a:gd name="T42" fmla="*/ 2091 w 2465"/>
                <a:gd name="T43" fmla="*/ 2823 h 3836"/>
                <a:gd name="T44" fmla="*/ 2277 w 2465"/>
                <a:gd name="T45" fmla="*/ 2503 h 3836"/>
                <a:gd name="T46" fmla="*/ 2453 w 2465"/>
                <a:gd name="T47" fmla="*/ 2168 h 3836"/>
                <a:gd name="T48" fmla="*/ 2465 w 2465"/>
                <a:gd name="T49" fmla="*/ 1685 h 3836"/>
                <a:gd name="T50" fmla="*/ 2264 w 2465"/>
                <a:gd name="T51" fmla="*/ 1411 h 3836"/>
                <a:gd name="T52" fmla="*/ 2190 w 2465"/>
                <a:gd name="T53" fmla="*/ 1173 h 3836"/>
                <a:gd name="T54" fmla="*/ 2091 w 2465"/>
                <a:gd name="T55" fmla="*/ 771 h 3836"/>
                <a:gd name="T56" fmla="*/ 2025 w 2465"/>
                <a:gd name="T57" fmla="*/ 495 h 3836"/>
                <a:gd name="T58" fmla="*/ 1664 w 2465"/>
                <a:gd name="T59" fmla="*/ 352 h 3836"/>
                <a:gd name="T60" fmla="*/ 1529 w 2465"/>
                <a:gd name="T61" fmla="*/ 189 h 3836"/>
                <a:gd name="T62" fmla="*/ 1424 w 2465"/>
                <a:gd name="T63" fmla="*/ 0 h 3836"/>
                <a:gd name="T64" fmla="*/ 1414 w 2465"/>
                <a:gd name="T65" fmla="*/ 0 h 3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5" h="3836">
                  <a:moveTo>
                    <a:pt x="1414" y="0"/>
                  </a:moveTo>
                  <a:lnTo>
                    <a:pt x="1163" y="204"/>
                  </a:lnTo>
                  <a:lnTo>
                    <a:pt x="850" y="320"/>
                  </a:lnTo>
                  <a:lnTo>
                    <a:pt x="491" y="444"/>
                  </a:lnTo>
                  <a:lnTo>
                    <a:pt x="287" y="563"/>
                  </a:lnTo>
                  <a:lnTo>
                    <a:pt x="338" y="849"/>
                  </a:lnTo>
                  <a:lnTo>
                    <a:pt x="227" y="1139"/>
                  </a:lnTo>
                  <a:lnTo>
                    <a:pt x="54" y="1685"/>
                  </a:lnTo>
                  <a:lnTo>
                    <a:pt x="0" y="2082"/>
                  </a:lnTo>
                  <a:lnTo>
                    <a:pt x="38" y="2475"/>
                  </a:lnTo>
                  <a:lnTo>
                    <a:pt x="176" y="2710"/>
                  </a:lnTo>
                  <a:lnTo>
                    <a:pt x="391" y="2956"/>
                  </a:lnTo>
                  <a:lnTo>
                    <a:pt x="630" y="3191"/>
                  </a:lnTo>
                  <a:lnTo>
                    <a:pt x="667" y="3612"/>
                  </a:lnTo>
                  <a:lnTo>
                    <a:pt x="751" y="3758"/>
                  </a:lnTo>
                  <a:lnTo>
                    <a:pt x="912" y="3836"/>
                  </a:lnTo>
                  <a:lnTo>
                    <a:pt x="1115" y="3788"/>
                  </a:lnTo>
                  <a:lnTo>
                    <a:pt x="1303" y="3661"/>
                  </a:lnTo>
                  <a:lnTo>
                    <a:pt x="1378" y="3518"/>
                  </a:lnTo>
                  <a:lnTo>
                    <a:pt x="1453" y="3307"/>
                  </a:lnTo>
                  <a:lnTo>
                    <a:pt x="1753" y="3116"/>
                  </a:lnTo>
                  <a:lnTo>
                    <a:pt x="2091" y="2823"/>
                  </a:lnTo>
                  <a:lnTo>
                    <a:pt x="2277" y="2503"/>
                  </a:lnTo>
                  <a:lnTo>
                    <a:pt x="2453" y="2168"/>
                  </a:lnTo>
                  <a:lnTo>
                    <a:pt x="2465" y="1685"/>
                  </a:lnTo>
                  <a:lnTo>
                    <a:pt x="2264" y="1411"/>
                  </a:lnTo>
                  <a:lnTo>
                    <a:pt x="2190" y="1173"/>
                  </a:lnTo>
                  <a:lnTo>
                    <a:pt x="2091" y="771"/>
                  </a:lnTo>
                  <a:lnTo>
                    <a:pt x="2025" y="495"/>
                  </a:lnTo>
                  <a:lnTo>
                    <a:pt x="1664" y="352"/>
                  </a:lnTo>
                  <a:lnTo>
                    <a:pt x="1529" y="189"/>
                  </a:lnTo>
                  <a:lnTo>
                    <a:pt x="1424" y="0"/>
                  </a:lnTo>
                  <a:lnTo>
                    <a:pt x="1414" y="0"/>
                  </a:lnTo>
                  <a:close/>
                </a:path>
              </a:pathLst>
            </a:custGeom>
            <a:solidFill>
              <a:srgbClr val="FFC98E"/>
            </a:solidFill>
            <a:ln w="0">
              <a:solidFill>
                <a:srgbClr val="FFC98E"/>
              </a:solidFill>
              <a:prstDash val="solid"/>
              <a:round/>
              <a:headEnd/>
              <a:tailEnd/>
            </a:ln>
          </p:spPr>
          <p:txBody>
            <a:bodyPr/>
            <a:lstStyle/>
            <a:p>
              <a:endParaRPr lang="en-US"/>
            </a:p>
          </p:txBody>
        </p:sp>
        <p:sp>
          <p:nvSpPr>
            <p:cNvPr id="333838" name="Freeform 14"/>
            <p:cNvSpPr>
              <a:spLocks/>
            </p:cNvSpPr>
            <p:nvPr/>
          </p:nvSpPr>
          <p:spPr bwMode="auto">
            <a:xfrm>
              <a:off x="4583" y="2103"/>
              <a:ext cx="197" cy="97"/>
            </a:xfrm>
            <a:custGeom>
              <a:avLst/>
              <a:gdLst>
                <a:gd name="T0" fmla="*/ 0 w 790"/>
                <a:gd name="T1" fmla="*/ 81 h 388"/>
                <a:gd name="T2" fmla="*/ 88 w 790"/>
                <a:gd name="T3" fmla="*/ 287 h 388"/>
                <a:gd name="T4" fmla="*/ 263 w 790"/>
                <a:gd name="T5" fmla="*/ 373 h 388"/>
                <a:gd name="T6" fmla="*/ 434 w 790"/>
                <a:gd name="T7" fmla="*/ 388 h 388"/>
                <a:gd name="T8" fmla="*/ 691 w 790"/>
                <a:gd name="T9" fmla="*/ 324 h 388"/>
                <a:gd name="T10" fmla="*/ 764 w 790"/>
                <a:gd name="T11" fmla="*/ 192 h 388"/>
                <a:gd name="T12" fmla="*/ 790 w 790"/>
                <a:gd name="T13" fmla="*/ 0 h 388"/>
                <a:gd name="T14" fmla="*/ 526 w 790"/>
                <a:gd name="T15" fmla="*/ 96 h 388"/>
                <a:gd name="T16" fmla="*/ 601 w 790"/>
                <a:gd name="T17" fmla="*/ 160 h 388"/>
                <a:gd name="T18" fmla="*/ 476 w 790"/>
                <a:gd name="T19" fmla="*/ 227 h 388"/>
                <a:gd name="T20" fmla="*/ 434 w 790"/>
                <a:gd name="T21" fmla="*/ 111 h 388"/>
                <a:gd name="T22" fmla="*/ 361 w 790"/>
                <a:gd name="T23" fmla="*/ 111 h 388"/>
                <a:gd name="T24" fmla="*/ 377 w 790"/>
                <a:gd name="T25" fmla="*/ 243 h 388"/>
                <a:gd name="T26" fmla="*/ 263 w 790"/>
                <a:gd name="T27" fmla="*/ 176 h 388"/>
                <a:gd name="T28" fmla="*/ 177 w 790"/>
                <a:gd name="T29" fmla="*/ 160 h 388"/>
                <a:gd name="T30" fmla="*/ 238 w 790"/>
                <a:gd name="T31" fmla="*/ 127 h 388"/>
                <a:gd name="T32" fmla="*/ 351 w 790"/>
                <a:gd name="T33" fmla="*/ 176 h 388"/>
                <a:gd name="T34" fmla="*/ 338 w 790"/>
                <a:gd name="T35" fmla="*/ 49 h 388"/>
                <a:gd name="T36" fmla="*/ 227 w 790"/>
                <a:gd name="T37" fmla="*/ 0 h 388"/>
                <a:gd name="T38" fmla="*/ 62 w 790"/>
                <a:gd name="T39" fmla="*/ 96 h 388"/>
                <a:gd name="T40" fmla="*/ 0 w 790"/>
                <a:gd name="T41" fmla="*/ 8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0" h="388">
                  <a:moveTo>
                    <a:pt x="0" y="81"/>
                  </a:moveTo>
                  <a:lnTo>
                    <a:pt x="88" y="287"/>
                  </a:lnTo>
                  <a:lnTo>
                    <a:pt x="263" y="373"/>
                  </a:lnTo>
                  <a:lnTo>
                    <a:pt x="434" y="388"/>
                  </a:lnTo>
                  <a:lnTo>
                    <a:pt x="691" y="324"/>
                  </a:lnTo>
                  <a:lnTo>
                    <a:pt x="764" y="192"/>
                  </a:lnTo>
                  <a:lnTo>
                    <a:pt x="790" y="0"/>
                  </a:lnTo>
                  <a:lnTo>
                    <a:pt x="526" y="96"/>
                  </a:lnTo>
                  <a:lnTo>
                    <a:pt x="601" y="160"/>
                  </a:lnTo>
                  <a:lnTo>
                    <a:pt x="476" y="227"/>
                  </a:lnTo>
                  <a:lnTo>
                    <a:pt x="434" y="111"/>
                  </a:lnTo>
                  <a:lnTo>
                    <a:pt x="361" y="111"/>
                  </a:lnTo>
                  <a:lnTo>
                    <a:pt x="377" y="243"/>
                  </a:lnTo>
                  <a:lnTo>
                    <a:pt x="263" y="176"/>
                  </a:lnTo>
                  <a:lnTo>
                    <a:pt x="177" y="160"/>
                  </a:lnTo>
                  <a:lnTo>
                    <a:pt x="238" y="127"/>
                  </a:lnTo>
                  <a:lnTo>
                    <a:pt x="351" y="176"/>
                  </a:lnTo>
                  <a:lnTo>
                    <a:pt x="338" y="49"/>
                  </a:lnTo>
                  <a:lnTo>
                    <a:pt x="227" y="0"/>
                  </a:lnTo>
                  <a:lnTo>
                    <a:pt x="62" y="96"/>
                  </a:lnTo>
                  <a:lnTo>
                    <a:pt x="0" y="81"/>
                  </a:lnTo>
                  <a:close/>
                </a:path>
              </a:pathLst>
            </a:custGeom>
            <a:solidFill>
              <a:srgbClr val="FF0000"/>
            </a:solidFill>
            <a:ln w="0">
              <a:solidFill>
                <a:srgbClr val="FF0000"/>
              </a:solidFill>
              <a:prstDash val="solid"/>
              <a:round/>
              <a:headEnd/>
              <a:tailEnd/>
            </a:ln>
          </p:spPr>
          <p:txBody>
            <a:bodyPr/>
            <a:lstStyle/>
            <a:p>
              <a:endParaRPr lang="en-US"/>
            </a:p>
          </p:txBody>
        </p:sp>
        <p:sp>
          <p:nvSpPr>
            <p:cNvPr id="333839" name="Freeform 15"/>
            <p:cNvSpPr>
              <a:spLocks/>
            </p:cNvSpPr>
            <p:nvPr/>
          </p:nvSpPr>
          <p:spPr bwMode="auto">
            <a:xfrm>
              <a:off x="4331" y="1276"/>
              <a:ext cx="493" cy="504"/>
            </a:xfrm>
            <a:custGeom>
              <a:avLst/>
              <a:gdLst>
                <a:gd name="T0" fmla="*/ 1915 w 1969"/>
                <a:gd name="T1" fmla="*/ 134 h 2016"/>
                <a:gd name="T2" fmla="*/ 1702 w 1969"/>
                <a:gd name="T3" fmla="*/ 102 h 2016"/>
                <a:gd name="T4" fmla="*/ 1545 w 1969"/>
                <a:gd name="T5" fmla="*/ 32 h 2016"/>
                <a:gd name="T6" fmla="*/ 1143 w 1969"/>
                <a:gd name="T7" fmla="*/ 32 h 2016"/>
                <a:gd name="T8" fmla="*/ 721 w 1969"/>
                <a:gd name="T9" fmla="*/ 204 h 2016"/>
                <a:gd name="T10" fmla="*/ 454 w 1969"/>
                <a:gd name="T11" fmla="*/ 512 h 2016"/>
                <a:gd name="T12" fmla="*/ 321 w 1969"/>
                <a:gd name="T13" fmla="*/ 820 h 2016"/>
                <a:gd name="T14" fmla="*/ 108 w 1969"/>
                <a:gd name="T15" fmla="*/ 1024 h 2016"/>
                <a:gd name="T16" fmla="*/ 29 w 1969"/>
                <a:gd name="T17" fmla="*/ 1226 h 2016"/>
                <a:gd name="T18" fmla="*/ 108 w 1969"/>
                <a:gd name="T19" fmla="*/ 1365 h 2016"/>
                <a:gd name="T20" fmla="*/ 0 w 1969"/>
                <a:gd name="T21" fmla="*/ 1674 h 2016"/>
                <a:gd name="T22" fmla="*/ 79 w 1969"/>
                <a:gd name="T23" fmla="*/ 1910 h 2016"/>
                <a:gd name="T24" fmla="*/ 217 w 1969"/>
                <a:gd name="T25" fmla="*/ 2016 h 2016"/>
                <a:gd name="T26" fmla="*/ 57 w 1969"/>
                <a:gd name="T27" fmla="*/ 1739 h 2016"/>
                <a:gd name="T28" fmla="*/ 131 w 1969"/>
                <a:gd name="T29" fmla="*/ 1469 h 2016"/>
                <a:gd name="T30" fmla="*/ 401 w 1969"/>
                <a:gd name="T31" fmla="*/ 1226 h 2016"/>
                <a:gd name="T32" fmla="*/ 854 w 1969"/>
                <a:gd name="T33" fmla="*/ 956 h 2016"/>
                <a:gd name="T34" fmla="*/ 1172 w 1969"/>
                <a:gd name="T35" fmla="*/ 613 h 2016"/>
                <a:gd name="T36" fmla="*/ 641 w 1969"/>
                <a:gd name="T37" fmla="*/ 988 h 2016"/>
                <a:gd name="T38" fmla="*/ 269 w 1969"/>
                <a:gd name="T39" fmla="*/ 1264 h 2016"/>
                <a:gd name="T40" fmla="*/ 131 w 1969"/>
                <a:gd name="T41" fmla="*/ 1293 h 2016"/>
                <a:gd name="T42" fmla="*/ 160 w 1969"/>
                <a:gd name="T43" fmla="*/ 1090 h 2016"/>
                <a:gd name="T44" fmla="*/ 321 w 1969"/>
                <a:gd name="T45" fmla="*/ 956 h 2016"/>
                <a:gd name="T46" fmla="*/ 401 w 1969"/>
                <a:gd name="T47" fmla="*/ 749 h 2016"/>
                <a:gd name="T48" fmla="*/ 534 w 1969"/>
                <a:gd name="T49" fmla="*/ 476 h 2016"/>
                <a:gd name="T50" fmla="*/ 721 w 1969"/>
                <a:gd name="T51" fmla="*/ 270 h 2016"/>
                <a:gd name="T52" fmla="*/ 1036 w 1969"/>
                <a:gd name="T53" fmla="*/ 134 h 2016"/>
                <a:gd name="T54" fmla="*/ 1279 w 1969"/>
                <a:gd name="T55" fmla="*/ 102 h 2016"/>
                <a:gd name="T56" fmla="*/ 1545 w 1969"/>
                <a:gd name="T57" fmla="*/ 102 h 2016"/>
                <a:gd name="T58" fmla="*/ 1570 w 1969"/>
                <a:gd name="T59" fmla="*/ 238 h 2016"/>
                <a:gd name="T60" fmla="*/ 1808 w 1969"/>
                <a:gd name="T61" fmla="*/ 169 h 2016"/>
                <a:gd name="T62" fmla="*/ 1863 w 1969"/>
                <a:gd name="T63" fmla="*/ 308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9" h="2016">
                  <a:moveTo>
                    <a:pt x="1969" y="238"/>
                  </a:moveTo>
                  <a:lnTo>
                    <a:pt x="1915" y="134"/>
                  </a:lnTo>
                  <a:lnTo>
                    <a:pt x="1836" y="102"/>
                  </a:lnTo>
                  <a:lnTo>
                    <a:pt x="1702" y="102"/>
                  </a:lnTo>
                  <a:lnTo>
                    <a:pt x="1598" y="169"/>
                  </a:lnTo>
                  <a:lnTo>
                    <a:pt x="1545" y="32"/>
                  </a:lnTo>
                  <a:lnTo>
                    <a:pt x="1357" y="0"/>
                  </a:lnTo>
                  <a:lnTo>
                    <a:pt x="1143" y="32"/>
                  </a:lnTo>
                  <a:lnTo>
                    <a:pt x="957" y="102"/>
                  </a:lnTo>
                  <a:lnTo>
                    <a:pt x="721" y="204"/>
                  </a:lnTo>
                  <a:lnTo>
                    <a:pt x="562" y="338"/>
                  </a:lnTo>
                  <a:lnTo>
                    <a:pt x="454" y="512"/>
                  </a:lnTo>
                  <a:lnTo>
                    <a:pt x="376" y="683"/>
                  </a:lnTo>
                  <a:lnTo>
                    <a:pt x="321" y="820"/>
                  </a:lnTo>
                  <a:lnTo>
                    <a:pt x="188" y="923"/>
                  </a:lnTo>
                  <a:lnTo>
                    <a:pt x="108" y="1024"/>
                  </a:lnTo>
                  <a:lnTo>
                    <a:pt x="57" y="1127"/>
                  </a:lnTo>
                  <a:lnTo>
                    <a:pt x="29" y="1226"/>
                  </a:lnTo>
                  <a:lnTo>
                    <a:pt x="57" y="1333"/>
                  </a:lnTo>
                  <a:lnTo>
                    <a:pt x="108" y="1365"/>
                  </a:lnTo>
                  <a:lnTo>
                    <a:pt x="29" y="1501"/>
                  </a:lnTo>
                  <a:lnTo>
                    <a:pt x="0" y="1674"/>
                  </a:lnTo>
                  <a:lnTo>
                    <a:pt x="0" y="1808"/>
                  </a:lnTo>
                  <a:lnTo>
                    <a:pt x="79" y="1910"/>
                  </a:lnTo>
                  <a:lnTo>
                    <a:pt x="108" y="1946"/>
                  </a:lnTo>
                  <a:lnTo>
                    <a:pt x="217" y="2016"/>
                  </a:lnTo>
                  <a:lnTo>
                    <a:pt x="131" y="1874"/>
                  </a:lnTo>
                  <a:lnTo>
                    <a:pt x="57" y="1739"/>
                  </a:lnTo>
                  <a:lnTo>
                    <a:pt x="79" y="1603"/>
                  </a:lnTo>
                  <a:lnTo>
                    <a:pt x="131" y="1469"/>
                  </a:lnTo>
                  <a:lnTo>
                    <a:pt x="245" y="1333"/>
                  </a:lnTo>
                  <a:lnTo>
                    <a:pt x="401" y="1226"/>
                  </a:lnTo>
                  <a:lnTo>
                    <a:pt x="641" y="1090"/>
                  </a:lnTo>
                  <a:lnTo>
                    <a:pt x="854" y="956"/>
                  </a:lnTo>
                  <a:lnTo>
                    <a:pt x="988" y="820"/>
                  </a:lnTo>
                  <a:lnTo>
                    <a:pt x="1172" y="613"/>
                  </a:lnTo>
                  <a:lnTo>
                    <a:pt x="881" y="885"/>
                  </a:lnTo>
                  <a:lnTo>
                    <a:pt x="641" y="988"/>
                  </a:lnTo>
                  <a:lnTo>
                    <a:pt x="401" y="1162"/>
                  </a:lnTo>
                  <a:lnTo>
                    <a:pt x="269" y="1264"/>
                  </a:lnTo>
                  <a:lnTo>
                    <a:pt x="160" y="1365"/>
                  </a:lnTo>
                  <a:lnTo>
                    <a:pt x="131" y="1293"/>
                  </a:lnTo>
                  <a:lnTo>
                    <a:pt x="131" y="1194"/>
                  </a:lnTo>
                  <a:lnTo>
                    <a:pt x="160" y="1090"/>
                  </a:lnTo>
                  <a:lnTo>
                    <a:pt x="245" y="1024"/>
                  </a:lnTo>
                  <a:lnTo>
                    <a:pt x="321" y="956"/>
                  </a:lnTo>
                  <a:lnTo>
                    <a:pt x="430" y="885"/>
                  </a:lnTo>
                  <a:lnTo>
                    <a:pt x="401" y="749"/>
                  </a:lnTo>
                  <a:lnTo>
                    <a:pt x="454" y="581"/>
                  </a:lnTo>
                  <a:lnTo>
                    <a:pt x="534" y="476"/>
                  </a:lnTo>
                  <a:lnTo>
                    <a:pt x="613" y="372"/>
                  </a:lnTo>
                  <a:lnTo>
                    <a:pt x="721" y="270"/>
                  </a:lnTo>
                  <a:lnTo>
                    <a:pt x="854" y="204"/>
                  </a:lnTo>
                  <a:lnTo>
                    <a:pt x="1036" y="134"/>
                  </a:lnTo>
                  <a:lnTo>
                    <a:pt x="1172" y="102"/>
                  </a:lnTo>
                  <a:lnTo>
                    <a:pt x="1279" y="102"/>
                  </a:lnTo>
                  <a:lnTo>
                    <a:pt x="1462" y="102"/>
                  </a:lnTo>
                  <a:lnTo>
                    <a:pt x="1545" y="102"/>
                  </a:lnTo>
                  <a:lnTo>
                    <a:pt x="1570" y="169"/>
                  </a:lnTo>
                  <a:lnTo>
                    <a:pt x="1570" y="238"/>
                  </a:lnTo>
                  <a:lnTo>
                    <a:pt x="1702" y="204"/>
                  </a:lnTo>
                  <a:lnTo>
                    <a:pt x="1808" y="169"/>
                  </a:lnTo>
                  <a:lnTo>
                    <a:pt x="1863" y="204"/>
                  </a:lnTo>
                  <a:lnTo>
                    <a:pt x="1863" y="308"/>
                  </a:lnTo>
                  <a:lnTo>
                    <a:pt x="1969" y="238"/>
                  </a:lnTo>
                  <a:close/>
                </a:path>
              </a:pathLst>
            </a:custGeom>
            <a:solidFill>
              <a:srgbClr val="000000"/>
            </a:solidFill>
            <a:ln w="0">
              <a:solidFill>
                <a:srgbClr val="000000"/>
              </a:solidFill>
              <a:prstDash val="solid"/>
              <a:round/>
              <a:headEnd/>
              <a:tailEnd/>
            </a:ln>
          </p:spPr>
          <p:txBody>
            <a:bodyPr/>
            <a:lstStyle/>
            <a:p>
              <a:endParaRPr lang="en-US"/>
            </a:p>
          </p:txBody>
        </p:sp>
        <p:sp>
          <p:nvSpPr>
            <p:cNvPr id="333840" name="Freeform 16"/>
            <p:cNvSpPr>
              <a:spLocks/>
            </p:cNvSpPr>
            <p:nvPr/>
          </p:nvSpPr>
          <p:spPr bwMode="auto">
            <a:xfrm>
              <a:off x="4336" y="1360"/>
              <a:ext cx="707" cy="1034"/>
            </a:xfrm>
            <a:custGeom>
              <a:avLst/>
              <a:gdLst>
                <a:gd name="T0" fmla="*/ 1551 w 2827"/>
                <a:gd name="T1" fmla="*/ 345 h 4134"/>
                <a:gd name="T2" fmla="*/ 779 w 2827"/>
                <a:gd name="T3" fmla="*/ 752 h 4134"/>
                <a:gd name="T4" fmla="*/ 226 w 2827"/>
                <a:gd name="T5" fmla="*/ 1163 h 4134"/>
                <a:gd name="T6" fmla="*/ 169 w 2827"/>
                <a:gd name="T7" fmla="*/ 1504 h 4134"/>
                <a:gd name="T8" fmla="*/ 357 w 2827"/>
                <a:gd name="T9" fmla="*/ 1608 h 4134"/>
                <a:gd name="T10" fmla="*/ 273 w 2827"/>
                <a:gd name="T11" fmla="*/ 1470 h 4134"/>
                <a:gd name="T12" fmla="*/ 357 w 2827"/>
                <a:gd name="T13" fmla="*/ 1298 h 4134"/>
                <a:gd name="T14" fmla="*/ 435 w 2827"/>
                <a:gd name="T15" fmla="*/ 1401 h 4134"/>
                <a:gd name="T16" fmla="*/ 302 w 2827"/>
                <a:gd name="T17" fmla="*/ 1913 h 4134"/>
                <a:gd name="T18" fmla="*/ 198 w 2827"/>
                <a:gd name="T19" fmla="*/ 2120 h 4134"/>
                <a:gd name="T20" fmla="*/ 38 w 2827"/>
                <a:gd name="T21" fmla="*/ 2427 h 4134"/>
                <a:gd name="T22" fmla="*/ 112 w 2827"/>
                <a:gd name="T23" fmla="*/ 2879 h 4134"/>
                <a:gd name="T24" fmla="*/ 328 w 2827"/>
                <a:gd name="T25" fmla="*/ 3690 h 4134"/>
                <a:gd name="T26" fmla="*/ 671 w 2827"/>
                <a:gd name="T27" fmla="*/ 3827 h 4134"/>
                <a:gd name="T28" fmla="*/ 886 w 2827"/>
                <a:gd name="T29" fmla="*/ 4134 h 4134"/>
                <a:gd name="T30" fmla="*/ 938 w 2827"/>
                <a:gd name="T31" fmla="*/ 3827 h 4134"/>
                <a:gd name="T32" fmla="*/ 1313 w 2827"/>
                <a:gd name="T33" fmla="*/ 3995 h 4134"/>
                <a:gd name="T34" fmla="*/ 1579 w 2827"/>
                <a:gd name="T35" fmla="*/ 3893 h 4134"/>
                <a:gd name="T36" fmla="*/ 1658 w 2827"/>
                <a:gd name="T37" fmla="*/ 3827 h 4134"/>
                <a:gd name="T38" fmla="*/ 1817 w 2827"/>
                <a:gd name="T39" fmla="*/ 3858 h 4134"/>
                <a:gd name="T40" fmla="*/ 2005 w 2827"/>
                <a:gd name="T41" fmla="*/ 3755 h 4134"/>
                <a:gd name="T42" fmla="*/ 2322 w 2827"/>
                <a:gd name="T43" fmla="*/ 3256 h 4134"/>
                <a:gd name="T44" fmla="*/ 2602 w 2827"/>
                <a:gd name="T45" fmla="*/ 3097 h 4134"/>
                <a:gd name="T46" fmla="*/ 2694 w 2827"/>
                <a:gd name="T47" fmla="*/ 2358 h 4134"/>
                <a:gd name="T48" fmla="*/ 2641 w 2827"/>
                <a:gd name="T49" fmla="*/ 2323 h 4134"/>
                <a:gd name="T50" fmla="*/ 2481 w 2827"/>
                <a:gd name="T51" fmla="*/ 2840 h 4134"/>
                <a:gd name="T52" fmla="*/ 2081 w 2827"/>
                <a:gd name="T53" fmla="*/ 3345 h 4134"/>
                <a:gd name="T54" fmla="*/ 1712 w 2827"/>
                <a:gd name="T55" fmla="*/ 3655 h 4134"/>
                <a:gd name="T56" fmla="*/ 1392 w 2827"/>
                <a:gd name="T57" fmla="*/ 3789 h 4134"/>
                <a:gd name="T58" fmla="*/ 1048 w 2827"/>
                <a:gd name="T59" fmla="*/ 3725 h 4134"/>
                <a:gd name="T60" fmla="*/ 725 w 2827"/>
                <a:gd name="T61" fmla="*/ 3385 h 4134"/>
                <a:gd name="T62" fmla="*/ 357 w 2827"/>
                <a:gd name="T63" fmla="*/ 2904 h 4134"/>
                <a:gd name="T64" fmla="*/ 250 w 2827"/>
                <a:gd name="T65" fmla="*/ 2462 h 4134"/>
                <a:gd name="T66" fmla="*/ 357 w 2827"/>
                <a:gd name="T67" fmla="*/ 1984 h 4134"/>
                <a:gd name="T68" fmla="*/ 515 w 2827"/>
                <a:gd name="T69" fmla="*/ 1608 h 4134"/>
                <a:gd name="T70" fmla="*/ 647 w 2827"/>
                <a:gd name="T71" fmla="*/ 1233 h 4134"/>
                <a:gd name="T72" fmla="*/ 938 w 2827"/>
                <a:gd name="T73" fmla="*/ 1027 h 4134"/>
                <a:gd name="T74" fmla="*/ 995 w 2827"/>
                <a:gd name="T75" fmla="*/ 926 h 4134"/>
                <a:gd name="T76" fmla="*/ 702 w 2827"/>
                <a:gd name="T77" fmla="*/ 1059 h 4134"/>
                <a:gd name="T78" fmla="*/ 779 w 2827"/>
                <a:gd name="T79" fmla="*/ 888 h 4134"/>
                <a:gd name="T80" fmla="*/ 1313 w 2827"/>
                <a:gd name="T81" fmla="*/ 752 h 4134"/>
                <a:gd name="T82" fmla="*/ 1630 w 2827"/>
                <a:gd name="T83" fmla="*/ 585 h 4134"/>
                <a:gd name="T84" fmla="*/ 1950 w 2827"/>
                <a:gd name="T85" fmla="*/ 888 h 4134"/>
                <a:gd name="T86" fmla="*/ 2189 w 2827"/>
                <a:gd name="T87" fmla="*/ 1163 h 4134"/>
                <a:gd name="T88" fmla="*/ 2271 w 2827"/>
                <a:gd name="T89" fmla="*/ 1638 h 4134"/>
                <a:gd name="T90" fmla="*/ 2455 w 2827"/>
                <a:gd name="T91" fmla="*/ 2017 h 4134"/>
                <a:gd name="T92" fmla="*/ 2747 w 2827"/>
                <a:gd name="T93" fmla="*/ 2323 h 4134"/>
                <a:gd name="T94" fmla="*/ 2827 w 2827"/>
                <a:gd name="T95" fmla="*/ 2390 h 4134"/>
                <a:gd name="T96" fmla="*/ 2617 w 2827"/>
                <a:gd name="T97" fmla="*/ 1984 h 4134"/>
                <a:gd name="T98" fmla="*/ 2402 w 2827"/>
                <a:gd name="T99" fmla="*/ 1536 h 4134"/>
                <a:gd name="T100" fmla="*/ 2294 w 2827"/>
                <a:gd name="T101" fmla="*/ 1059 h 4134"/>
                <a:gd name="T102" fmla="*/ 1978 w 2827"/>
                <a:gd name="T103" fmla="*/ 824 h 4134"/>
                <a:gd name="T104" fmla="*/ 1766 w 2827"/>
                <a:gd name="T105" fmla="*/ 411 h 4134"/>
                <a:gd name="T106" fmla="*/ 1926 w 2827"/>
                <a:gd name="T107" fmla="*/ 72 h 4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7" h="4134">
                  <a:moveTo>
                    <a:pt x="1873" y="0"/>
                  </a:moveTo>
                  <a:lnTo>
                    <a:pt x="1712" y="206"/>
                  </a:lnTo>
                  <a:lnTo>
                    <a:pt x="1551" y="345"/>
                  </a:lnTo>
                  <a:lnTo>
                    <a:pt x="1260" y="513"/>
                  </a:lnTo>
                  <a:lnTo>
                    <a:pt x="995" y="650"/>
                  </a:lnTo>
                  <a:lnTo>
                    <a:pt x="779" y="752"/>
                  </a:lnTo>
                  <a:lnTo>
                    <a:pt x="543" y="888"/>
                  </a:lnTo>
                  <a:lnTo>
                    <a:pt x="357" y="1027"/>
                  </a:lnTo>
                  <a:lnTo>
                    <a:pt x="226" y="1163"/>
                  </a:lnTo>
                  <a:lnTo>
                    <a:pt x="169" y="1298"/>
                  </a:lnTo>
                  <a:lnTo>
                    <a:pt x="141" y="1433"/>
                  </a:lnTo>
                  <a:lnTo>
                    <a:pt x="169" y="1504"/>
                  </a:lnTo>
                  <a:lnTo>
                    <a:pt x="226" y="1572"/>
                  </a:lnTo>
                  <a:lnTo>
                    <a:pt x="302" y="1608"/>
                  </a:lnTo>
                  <a:lnTo>
                    <a:pt x="357" y="1608"/>
                  </a:lnTo>
                  <a:lnTo>
                    <a:pt x="273" y="1572"/>
                  </a:lnTo>
                  <a:lnTo>
                    <a:pt x="250" y="1504"/>
                  </a:lnTo>
                  <a:lnTo>
                    <a:pt x="273" y="1470"/>
                  </a:lnTo>
                  <a:lnTo>
                    <a:pt x="273" y="1367"/>
                  </a:lnTo>
                  <a:lnTo>
                    <a:pt x="328" y="1367"/>
                  </a:lnTo>
                  <a:lnTo>
                    <a:pt x="357" y="1298"/>
                  </a:lnTo>
                  <a:lnTo>
                    <a:pt x="411" y="1233"/>
                  </a:lnTo>
                  <a:lnTo>
                    <a:pt x="462" y="1195"/>
                  </a:lnTo>
                  <a:lnTo>
                    <a:pt x="435" y="1401"/>
                  </a:lnTo>
                  <a:lnTo>
                    <a:pt x="435" y="1572"/>
                  </a:lnTo>
                  <a:lnTo>
                    <a:pt x="411" y="1707"/>
                  </a:lnTo>
                  <a:lnTo>
                    <a:pt x="302" y="1913"/>
                  </a:lnTo>
                  <a:lnTo>
                    <a:pt x="250" y="2088"/>
                  </a:lnTo>
                  <a:lnTo>
                    <a:pt x="169" y="2256"/>
                  </a:lnTo>
                  <a:lnTo>
                    <a:pt x="198" y="2120"/>
                  </a:lnTo>
                  <a:lnTo>
                    <a:pt x="226" y="1984"/>
                  </a:lnTo>
                  <a:lnTo>
                    <a:pt x="89" y="2190"/>
                  </a:lnTo>
                  <a:lnTo>
                    <a:pt x="38" y="2427"/>
                  </a:lnTo>
                  <a:lnTo>
                    <a:pt x="38" y="2633"/>
                  </a:lnTo>
                  <a:lnTo>
                    <a:pt x="0" y="3345"/>
                  </a:lnTo>
                  <a:lnTo>
                    <a:pt x="112" y="2879"/>
                  </a:lnTo>
                  <a:lnTo>
                    <a:pt x="127" y="3433"/>
                  </a:lnTo>
                  <a:lnTo>
                    <a:pt x="250" y="3552"/>
                  </a:lnTo>
                  <a:lnTo>
                    <a:pt x="328" y="3690"/>
                  </a:lnTo>
                  <a:lnTo>
                    <a:pt x="515" y="3789"/>
                  </a:lnTo>
                  <a:lnTo>
                    <a:pt x="622" y="3827"/>
                  </a:lnTo>
                  <a:lnTo>
                    <a:pt x="671" y="3827"/>
                  </a:lnTo>
                  <a:lnTo>
                    <a:pt x="835" y="3827"/>
                  </a:lnTo>
                  <a:lnTo>
                    <a:pt x="835" y="3995"/>
                  </a:lnTo>
                  <a:lnTo>
                    <a:pt x="886" y="4134"/>
                  </a:lnTo>
                  <a:lnTo>
                    <a:pt x="915" y="4033"/>
                  </a:lnTo>
                  <a:lnTo>
                    <a:pt x="915" y="3929"/>
                  </a:lnTo>
                  <a:lnTo>
                    <a:pt x="938" y="3827"/>
                  </a:lnTo>
                  <a:lnTo>
                    <a:pt x="1048" y="3961"/>
                  </a:lnTo>
                  <a:lnTo>
                    <a:pt x="1178" y="3995"/>
                  </a:lnTo>
                  <a:lnTo>
                    <a:pt x="1313" y="3995"/>
                  </a:lnTo>
                  <a:lnTo>
                    <a:pt x="1416" y="3961"/>
                  </a:lnTo>
                  <a:lnTo>
                    <a:pt x="1526" y="3929"/>
                  </a:lnTo>
                  <a:lnTo>
                    <a:pt x="1579" y="3893"/>
                  </a:lnTo>
                  <a:lnTo>
                    <a:pt x="1579" y="4033"/>
                  </a:lnTo>
                  <a:lnTo>
                    <a:pt x="1630" y="3893"/>
                  </a:lnTo>
                  <a:lnTo>
                    <a:pt x="1658" y="3827"/>
                  </a:lnTo>
                  <a:lnTo>
                    <a:pt x="1683" y="3725"/>
                  </a:lnTo>
                  <a:lnTo>
                    <a:pt x="1737" y="3827"/>
                  </a:lnTo>
                  <a:lnTo>
                    <a:pt x="1817" y="3858"/>
                  </a:lnTo>
                  <a:lnTo>
                    <a:pt x="1926" y="3858"/>
                  </a:lnTo>
                  <a:lnTo>
                    <a:pt x="2028" y="3827"/>
                  </a:lnTo>
                  <a:lnTo>
                    <a:pt x="2005" y="3755"/>
                  </a:lnTo>
                  <a:lnTo>
                    <a:pt x="2139" y="3666"/>
                  </a:lnTo>
                  <a:lnTo>
                    <a:pt x="2145" y="3520"/>
                  </a:lnTo>
                  <a:lnTo>
                    <a:pt x="2322" y="3256"/>
                  </a:lnTo>
                  <a:lnTo>
                    <a:pt x="2218" y="3666"/>
                  </a:lnTo>
                  <a:lnTo>
                    <a:pt x="2434" y="3404"/>
                  </a:lnTo>
                  <a:lnTo>
                    <a:pt x="2602" y="3097"/>
                  </a:lnTo>
                  <a:lnTo>
                    <a:pt x="2641" y="2732"/>
                  </a:lnTo>
                  <a:lnTo>
                    <a:pt x="2694" y="2529"/>
                  </a:lnTo>
                  <a:lnTo>
                    <a:pt x="2694" y="2358"/>
                  </a:lnTo>
                  <a:lnTo>
                    <a:pt x="2666" y="2220"/>
                  </a:lnTo>
                  <a:lnTo>
                    <a:pt x="2617" y="2152"/>
                  </a:lnTo>
                  <a:lnTo>
                    <a:pt x="2641" y="2323"/>
                  </a:lnTo>
                  <a:lnTo>
                    <a:pt x="2641" y="2529"/>
                  </a:lnTo>
                  <a:lnTo>
                    <a:pt x="2562" y="2703"/>
                  </a:lnTo>
                  <a:lnTo>
                    <a:pt x="2481" y="2840"/>
                  </a:lnTo>
                  <a:lnTo>
                    <a:pt x="2350" y="3043"/>
                  </a:lnTo>
                  <a:lnTo>
                    <a:pt x="2218" y="3213"/>
                  </a:lnTo>
                  <a:lnTo>
                    <a:pt x="2081" y="3345"/>
                  </a:lnTo>
                  <a:lnTo>
                    <a:pt x="1950" y="3449"/>
                  </a:lnTo>
                  <a:lnTo>
                    <a:pt x="1844" y="3552"/>
                  </a:lnTo>
                  <a:lnTo>
                    <a:pt x="1712" y="3655"/>
                  </a:lnTo>
                  <a:lnTo>
                    <a:pt x="1630" y="3725"/>
                  </a:lnTo>
                  <a:lnTo>
                    <a:pt x="1526" y="3755"/>
                  </a:lnTo>
                  <a:lnTo>
                    <a:pt x="1392" y="3789"/>
                  </a:lnTo>
                  <a:lnTo>
                    <a:pt x="1260" y="3789"/>
                  </a:lnTo>
                  <a:lnTo>
                    <a:pt x="1153" y="3789"/>
                  </a:lnTo>
                  <a:lnTo>
                    <a:pt x="1048" y="3725"/>
                  </a:lnTo>
                  <a:lnTo>
                    <a:pt x="969" y="3655"/>
                  </a:lnTo>
                  <a:lnTo>
                    <a:pt x="835" y="3484"/>
                  </a:lnTo>
                  <a:lnTo>
                    <a:pt x="725" y="3385"/>
                  </a:lnTo>
                  <a:lnTo>
                    <a:pt x="594" y="3243"/>
                  </a:lnTo>
                  <a:lnTo>
                    <a:pt x="515" y="3109"/>
                  </a:lnTo>
                  <a:lnTo>
                    <a:pt x="357" y="2904"/>
                  </a:lnTo>
                  <a:lnTo>
                    <a:pt x="302" y="2768"/>
                  </a:lnTo>
                  <a:lnTo>
                    <a:pt x="273" y="2633"/>
                  </a:lnTo>
                  <a:lnTo>
                    <a:pt x="250" y="2462"/>
                  </a:lnTo>
                  <a:lnTo>
                    <a:pt x="273" y="2288"/>
                  </a:lnTo>
                  <a:lnTo>
                    <a:pt x="302" y="2120"/>
                  </a:lnTo>
                  <a:lnTo>
                    <a:pt x="357" y="1984"/>
                  </a:lnTo>
                  <a:lnTo>
                    <a:pt x="411" y="1878"/>
                  </a:lnTo>
                  <a:lnTo>
                    <a:pt x="462" y="1745"/>
                  </a:lnTo>
                  <a:lnTo>
                    <a:pt x="515" y="1608"/>
                  </a:lnTo>
                  <a:lnTo>
                    <a:pt x="515" y="1470"/>
                  </a:lnTo>
                  <a:lnTo>
                    <a:pt x="543" y="1336"/>
                  </a:lnTo>
                  <a:lnTo>
                    <a:pt x="647" y="1233"/>
                  </a:lnTo>
                  <a:lnTo>
                    <a:pt x="754" y="1131"/>
                  </a:lnTo>
                  <a:lnTo>
                    <a:pt x="862" y="1059"/>
                  </a:lnTo>
                  <a:lnTo>
                    <a:pt x="938" y="1027"/>
                  </a:lnTo>
                  <a:lnTo>
                    <a:pt x="995" y="1095"/>
                  </a:lnTo>
                  <a:lnTo>
                    <a:pt x="1017" y="995"/>
                  </a:lnTo>
                  <a:lnTo>
                    <a:pt x="995" y="926"/>
                  </a:lnTo>
                  <a:lnTo>
                    <a:pt x="938" y="926"/>
                  </a:lnTo>
                  <a:lnTo>
                    <a:pt x="807" y="995"/>
                  </a:lnTo>
                  <a:lnTo>
                    <a:pt x="702" y="1059"/>
                  </a:lnTo>
                  <a:lnTo>
                    <a:pt x="594" y="1195"/>
                  </a:lnTo>
                  <a:lnTo>
                    <a:pt x="622" y="955"/>
                  </a:lnTo>
                  <a:lnTo>
                    <a:pt x="779" y="888"/>
                  </a:lnTo>
                  <a:lnTo>
                    <a:pt x="915" y="856"/>
                  </a:lnTo>
                  <a:lnTo>
                    <a:pt x="1124" y="824"/>
                  </a:lnTo>
                  <a:lnTo>
                    <a:pt x="1313" y="752"/>
                  </a:lnTo>
                  <a:lnTo>
                    <a:pt x="1473" y="686"/>
                  </a:lnTo>
                  <a:lnTo>
                    <a:pt x="1579" y="618"/>
                  </a:lnTo>
                  <a:lnTo>
                    <a:pt x="1630" y="585"/>
                  </a:lnTo>
                  <a:lnTo>
                    <a:pt x="1683" y="720"/>
                  </a:lnTo>
                  <a:lnTo>
                    <a:pt x="1766" y="824"/>
                  </a:lnTo>
                  <a:lnTo>
                    <a:pt x="1950" y="888"/>
                  </a:lnTo>
                  <a:lnTo>
                    <a:pt x="2056" y="955"/>
                  </a:lnTo>
                  <a:lnTo>
                    <a:pt x="2161" y="995"/>
                  </a:lnTo>
                  <a:lnTo>
                    <a:pt x="2189" y="1163"/>
                  </a:lnTo>
                  <a:lnTo>
                    <a:pt x="2271" y="1336"/>
                  </a:lnTo>
                  <a:lnTo>
                    <a:pt x="2271" y="1504"/>
                  </a:lnTo>
                  <a:lnTo>
                    <a:pt x="2271" y="1638"/>
                  </a:lnTo>
                  <a:lnTo>
                    <a:pt x="2271" y="1779"/>
                  </a:lnTo>
                  <a:lnTo>
                    <a:pt x="2350" y="1913"/>
                  </a:lnTo>
                  <a:lnTo>
                    <a:pt x="2455" y="2017"/>
                  </a:lnTo>
                  <a:lnTo>
                    <a:pt x="2535" y="2088"/>
                  </a:lnTo>
                  <a:lnTo>
                    <a:pt x="2617" y="2152"/>
                  </a:lnTo>
                  <a:lnTo>
                    <a:pt x="2747" y="2323"/>
                  </a:lnTo>
                  <a:lnTo>
                    <a:pt x="2774" y="2358"/>
                  </a:lnTo>
                  <a:lnTo>
                    <a:pt x="2827" y="2601"/>
                  </a:lnTo>
                  <a:lnTo>
                    <a:pt x="2827" y="2390"/>
                  </a:lnTo>
                  <a:lnTo>
                    <a:pt x="2774" y="2220"/>
                  </a:lnTo>
                  <a:lnTo>
                    <a:pt x="2694" y="2050"/>
                  </a:lnTo>
                  <a:lnTo>
                    <a:pt x="2617" y="1984"/>
                  </a:lnTo>
                  <a:lnTo>
                    <a:pt x="2455" y="1811"/>
                  </a:lnTo>
                  <a:lnTo>
                    <a:pt x="2425" y="1707"/>
                  </a:lnTo>
                  <a:lnTo>
                    <a:pt x="2402" y="1536"/>
                  </a:lnTo>
                  <a:lnTo>
                    <a:pt x="2373" y="1367"/>
                  </a:lnTo>
                  <a:lnTo>
                    <a:pt x="2373" y="1195"/>
                  </a:lnTo>
                  <a:lnTo>
                    <a:pt x="2294" y="1059"/>
                  </a:lnTo>
                  <a:lnTo>
                    <a:pt x="2294" y="995"/>
                  </a:lnTo>
                  <a:lnTo>
                    <a:pt x="2081" y="888"/>
                  </a:lnTo>
                  <a:lnTo>
                    <a:pt x="1978" y="824"/>
                  </a:lnTo>
                  <a:lnTo>
                    <a:pt x="1873" y="720"/>
                  </a:lnTo>
                  <a:lnTo>
                    <a:pt x="1766" y="513"/>
                  </a:lnTo>
                  <a:lnTo>
                    <a:pt x="1766" y="411"/>
                  </a:lnTo>
                  <a:lnTo>
                    <a:pt x="1766" y="307"/>
                  </a:lnTo>
                  <a:lnTo>
                    <a:pt x="1873" y="138"/>
                  </a:lnTo>
                  <a:lnTo>
                    <a:pt x="1926" y="72"/>
                  </a:lnTo>
                  <a:lnTo>
                    <a:pt x="1873" y="0"/>
                  </a:lnTo>
                  <a:close/>
                </a:path>
              </a:pathLst>
            </a:custGeom>
            <a:solidFill>
              <a:srgbClr val="000000"/>
            </a:solidFill>
            <a:ln w="0">
              <a:solidFill>
                <a:srgbClr val="000000"/>
              </a:solidFill>
              <a:prstDash val="solid"/>
              <a:round/>
              <a:headEnd/>
              <a:tailEnd/>
            </a:ln>
          </p:spPr>
          <p:txBody>
            <a:bodyPr/>
            <a:lstStyle/>
            <a:p>
              <a:endParaRPr lang="en-US"/>
            </a:p>
          </p:txBody>
        </p:sp>
        <p:sp>
          <p:nvSpPr>
            <p:cNvPr id="333841" name="Freeform 17"/>
            <p:cNvSpPr>
              <a:spLocks/>
            </p:cNvSpPr>
            <p:nvPr/>
          </p:nvSpPr>
          <p:spPr bwMode="auto">
            <a:xfrm>
              <a:off x="4113" y="1753"/>
              <a:ext cx="319" cy="539"/>
            </a:xfrm>
            <a:custGeom>
              <a:avLst/>
              <a:gdLst>
                <a:gd name="T0" fmla="*/ 930 w 1274"/>
                <a:gd name="T1" fmla="*/ 0 h 2153"/>
                <a:gd name="T2" fmla="*/ 743 w 1274"/>
                <a:gd name="T3" fmla="*/ 239 h 2153"/>
                <a:gd name="T4" fmla="*/ 558 w 1274"/>
                <a:gd name="T5" fmla="*/ 412 h 2153"/>
                <a:gd name="T6" fmla="*/ 368 w 1274"/>
                <a:gd name="T7" fmla="*/ 580 h 2153"/>
                <a:gd name="T8" fmla="*/ 236 w 1274"/>
                <a:gd name="T9" fmla="*/ 751 h 2153"/>
                <a:gd name="T10" fmla="*/ 108 w 1274"/>
                <a:gd name="T11" fmla="*/ 991 h 2153"/>
                <a:gd name="T12" fmla="*/ 23 w 1274"/>
                <a:gd name="T13" fmla="*/ 1196 h 2153"/>
                <a:gd name="T14" fmla="*/ 0 w 1274"/>
                <a:gd name="T15" fmla="*/ 1436 h 2153"/>
                <a:gd name="T16" fmla="*/ 23 w 1274"/>
                <a:gd name="T17" fmla="*/ 1605 h 2153"/>
                <a:gd name="T18" fmla="*/ 79 w 1274"/>
                <a:gd name="T19" fmla="*/ 1773 h 2153"/>
                <a:gd name="T20" fmla="*/ 161 w 1274"/>
                <a:gd name="T21" fmla="*/ 1845 h 2153"/>
                <a:gd name="T22" fmla="*/ 108 w 1274"/>
                <a:gd name="T23" fmla="*/ 1709 h 2153"/>
                <a:gd name="T24" fmla="*/ 108 w 1274"/>
                <a:gd name="T25" fmla="*/ 1575 h 2153"/>
                <a:gd name="T26" fmla="*/ 79 w 1274"/>
                <a:gd name="T27" fmla="*/ 1268 h 2153"/>
                <a:gd name="T28" fmla="*/ 133 w 1274"/>
                <a:gd name="T29" fmla="*/ 1061 h 2153"/>
                <a:gd name="T30" fmla="*/ 210 w 1274"/>
                <a:gd name="T31" fmla="*/ 925 h 2153"/>
                <a:gd name="T32" fmla="*/ 399 w 1274"/>
                <a:gd name="T33" fmla="*/ 818 h 2153"/>
                <a:gd name="T34" fmla="*/ 263 w 1274"/>
                <a:gd name="T35" fmla="*/ 1061 h 2153"/>
                <a:gd name="T36" fmla="*/ 184 w 1274"/>
                <a:gd name="T37" fmla="*/ 1299 h 2153"/>
                <a:gd name="T38" fmla="*/ 161 w 1274"/>
                <a:gd name="T39" fmla="*/ 1503 h 2153"/>
                <a:gd name="T40" fmla="*/ 184 w 1274"/>
                <a:gd name="T41" fmla="*/ 1709 h 2153"/>
                <a:gd name="T42" fmla="*/ 236 w 1274"/>
                <a:gd name="T43" fmla="*/ 1877 h 2153"/>
                <a:gd name="T44" fmla="*/ 317 w 1274"/>
                <a:gd name="T45" fmla="*/ 1948 h 2153"/>
                <a:gd name="T46" fmla="*/ 399 w 1274"/>
                <a:gd name="T47" fmla="*/ 2016 h 2153"/>
                <a:gd name="T48" fmla="*/ 453 w 1274"/>
                <a:gd name="T49" fmla="*/ 1948 h 2153"/>
                <a:gd name="T50" fmla="*/ 505 w 1274"/>
                <a:gd name="T51" fmla="*/ 1980 h 2153"/>
                <a:gd name="T52" fmla="*/ 608 w 1274"/>
                <a:gd name="T53" fmla="*/ 2083 h 2153"/>
                <a:gd name="T54" fmla="*/ 743 w 1274"/>
                <a:gd name="T55" fmla="*/ 2153 h 2153"/>
                <a:gd name="T56" fmla="*/ 820 w 1274"/>
                <a:gd name="T57" fmla="*/ 2153 h 2153"/>
                <a:gd name="T58" fmla="*/ 902 w 1274"/>
                <a:gd name="T59" fmla="*/ 2153 h 2153"/>
                <a:gd name="T60" fmla="*/ 952 w 1274"/>
                <a:gd name="T61" fmla="*/ 2083 h 2153"/>
                <a:gd name="T62" fmla="*/ 1004 w 1274"/>
                <a:gd name="T63" fmla="*/ 2049 h 2153"/>
                <a:gd name="T64" fmla="*/ 1118 w 1274"/>
                <a:gd name="T65" fmla="*/ 2083 h 2153"/>
                <a:gd name="T66" fmla="*/ 1274 w 1274"/>
                <a:gd name="T67" fmla="*/ 2153 h 2153"/>
                <a:gd name="T68" fmla="*/ 1061 w 1274"/>
                <a:gd name="T69" fmla="*/ 2049 h 2153"/>
                <a:gd name="T70" fmla="*/ 952 w 1274"/>
                <a:gd name="T71" fmla="*/ 1980 h 2153"/>
                <a:gd name="T72" fmla="*/ 873 w 1274"/>
                <a:gd name="T73" fmla="*/ 1980 h 2153"/>
                <a:gd name="T74" fmla="*/ 797 w 1274"/>
                <a:gd name="T75" fmla="*/ 2118 h 2153"/>
                <a:gd name="T76" fmla="*/ 660 w 1274"/>
                <a:gd name="T77" fmla="*/ 2049 h 2153"/>
                <a:gd name="T78" fmla="*/ 608 w 1274"/>
                <a:gd name="T79" fmla="*/ 1948 h 2153"/>
                <a:gd name="T80" fmla="*/ 477 w 1274"/>
                <a:gd name="T81" fmla="*/ 1845 h 2153"/>
                <a:gd name="T82" fmla="*/ 423 w 1274"/>
                <a:gd name="T83" fmla="*/ 1877 h 2153"/>
                <a:gd name="T84" fmla="*/ 368 w 1274"/>
                <a:gd name="T85" fmla="*/ 1912 h 2153"/>
                <a:gd name="T86" fmla="*/ 317 w 1274"/>
                <a:gd name="T87" fmla="*/ 1813 h 2153"/>
                <a:gd name="T88" fmla="*/ 210 w 1274"/>
                <a:gd name="T89" fmla="*/ 1575 h 2153"/>
                <a:gd name="T90" fmla="*/ 236 w 1274"/>
                <a:gd name="T91" fmla="*/ 1400 h 2153"/>
                <a:gd name="T92" fmla="*/ 317 w 1274"/>
                <a:gd name="T93" fmla="*/ 1160 h 2153"/>
                <a:gd name="T94" fmla="*/ 399 w 1274"/>
                <a:gd name="T95" fmla="*/ 1061 h 2153"/>
                <a:gd name="T96" fmla="*/ 423 w 1274"/>
                <a:gd name="T97" fmla="*/ 957 h 2153"/>
                <a:gd name="T98" fmla="*/ 477 w 1274"/>
                <a:gd name="T99" fmla="*/ 855 h 2153"/>
                <a:gd name="T100" fmla="*/ 505 w 1274"/>
                <a:gd name="T101" fmla="*/ 786 h 2153"/>
                <a:gd name="T102" fmla="*/ 584 w 1274"/>
                <a:gd name="T103" fmla="*/ 684 h 2153"/>
                <a:gd name="T104" fmla="*/ 660 w 1274"/>
                <a:gd name="T105" fmla="*/ 548 h 2153"/>
                <a:gd name="T106" fmla="*/ 453 w 1274"/>
                <a:gd name="T107" fmla="*/ 684 h 2153"/>
                <a:gd name="T108" fmla="*/ 715 w 1274"/>
                <a:gd name="T109" fmla="*/ 376 h 2153"/>
                <a:gd name="T110" fmla="*/ 873 w 1274"/>
                <a:gd name="T111" fmla="*/ 106 h 2153"/>
                <a:gd name="T112" fmla="*/ 930 w 1274"/>
                <a:gd name="T113" fmla="*/ 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74" h="2153">
                  <a:moveTo>
                    <a:pt x="930" y="0"/>
                  </a:moveTo>
                  <a:lnTo>
                    <a:pt x="743" y="239"/>
                  </a:lnTo>
                  <a:lnTo>
                    <a:pt x="558" y="412"/>
                  </a:lnTo>
                  <a:lnTo>
                    <a:pt x="368" y="580"/>
                  </a:lnTo>
                  <a:lnTo>
                    <a:pt x="236" y="751"/>
                  </a:lnTo>
                  <a:lnTo>
                    <a:pt x="108" y="991"/>
                  </a:lnTo>
                  <a:lnTo>
                    <a:pt x="23" y="1196"/>
                  </a:lnTo>
                  <a:lnTo>
                    <a:pt x="0" y="1436"/>
                  </a:lnTo>
                  <a:lnTo>
                    <a:pt x="23" y="1605"/>
                  </a:lnTo>
                  <a:lnTo>
                    <a:pt x="79" y="1773"/>
                  </a:lnTo>
                  <a:lnTo>
                    <a:pt x="161" y="1845"/>
                  </a:lnTo>
                  <a:lnTo>
                    <a:pt x="108" y="1709"/>
                  </a:lnTo>
                  <a:lnTo>
                    <a:pt x="108" y="1575"/>
                  </a:lnTo>
                  <a:lnTo>
                    <a:pt x="79" y="1268"/>
                  </a:lnTo>
                  <a:lnTo>
                    <a:pt x="133" y="1061"/>
                  </a:lnTo>
                  <a:lnTo>
                    <a:pt x="210" y="925"/>
                  </a:lnTo>
                  <a:lnTo>
                    <a:pt x="399" y="818"/>
                  </a:lnTo>
                  <a:lnTo>
                    <a:pt x="263" y="1061"/>
                  </a:lnTo>
                  <a:lnTo>
                    <a:pt x="184" y="1299"/>
                  </a:lnTo>
                  <a:lnTo>
                    <a:pt x="161" y="1503"/>
                  </a:lnTo>
                  <a:lnTo>
                    <a:pt x="184" y="1709"/>
                  </a:lnTo>
                  <a:lnTo>
                    <a:pt x="236" y="1877"/>
                  </a:lnTo>
                  <a:lnTo>
                    <a:pt x="317" y="1948"/>
                  </a:lnTo>
                  <a:lnTo>
                    <a:pt x="399" y="2016"/>
                  </a:lnTo>
                  <a:lnTo>
                    <a:pt x="453" y="1948"/>
                  </a:lnTo>
                  <a:lnTo>
                    <a:pt x="505" y="1980"/>
                  </a:lnTo>
                  <a:lnTo>
                    <a:pt x="608" y="2083"/>
                  </a:lnTo>
                  <a:lnTo>
                    <a:pt x="743" y="2153"/>
                  </a:lnTo>
                  <a:lnTo>
                    <a:pt x="820" y="2153"/>
                  </a:lnTo>
                  <a:lnTo>
                    <a:pt x="902" y="2153"/>
                  </a:lnTo>
                  <a:lnTo>
                    <a:pt x="952" y="2083"/>
                  </a:lnTo>
                  <a:lnTo>
                    <a:pt x="1004" y="2049"/>
                  </a:lnTo>
                  <a:lnTo>
                    <a:pt x="1118" y="2083"/>
                  </a:lnTo>
                  <a:lnTo>
                    <a:pt x="1274" y="2153"/>
                  </a:lnTo>
                  <a:lnTo>
                    <a:pt x="1061" y="2049"/>
                  </a:lnTo>
                  <a:lnTo>
                    <a:pt x="952" y="1980"/>
                  </a:lnTo>
                  <a:lnTo>
                    <a:pt x="873" y="1980"/>
                  </a:lnTo>
                  <a:lnTo>
                    <a:pt x="797" y="2118"/>
                  </a:lnTo>
                  <a:lnTo>
                    <a:pt x="660" y="2049"/>
                  </a:lnTo>
                  <a:lnTo>
                    <a:pt x="608" y="1948"/>
                  </a:lnTo>
                  <a:lnTo>
                    <a:pt x="477" y="1845"/>
                  </a:lnTo>
                  <a:lnTo>
                    <a:pt x="423" y="1877"/>
                  </a:lnTo>
                  <a:lnTo>
                    <a:pt x="368" y="1912"/>
                  </a:lnTo>
                  <a:lnTo>
                    <a:pt x="317" y="1813"/>
                  </a:lnTo>
                  <a:lnTo>
                    <a:pt x="210" y="1575"/>
                  </a:lnTo>
                  <a:lnTo>
                    <a:pt x="236" y="1400"/>
                  </a:lnTo>
                  <a:lnTo>
                    <a:pt x="317" y="1160"/>
                  </a:lnTo>
                  <a:lnTo>
                    <a:pt x="399" y="1061"/>
                  </a:lnTo>
                  <a:lnTo>
                    <a:pt x="423" y="957"/>
                  </a:lnTo>
                  <a:lnTo>
                    <a:pt x="477" y="855"/>
                  </a:lnTo>
                  <a:lnTo>
                    <a:pt x="505" y="786"/>
                  </a:lnTo>
                  <a:lnTo>
                    <a:pt x="584" y="684"/>
                  </a:lnTo>
                  <a:lnTo>
                    <a:pt x="660" y="548"/>
                  </a:lnTo>
                  <a:lnTo>
                    <a:pt x="453" y="684"/>
                  </a:lnTo>
                  <a:lnTo>
                    <a:pt x="715" y="376"/>
                  </a:lnTo>
                  <a:lnTo>
                    <a:pt x="873" y="106"/>
                  </a:lnTo>
                  <a:lnTo>
                    <a:pt x="930" y="0"/>
                  </a:lnTo>
                  <a:close/>
                </a:path>
              </a:pathLst>
            </a:custGeom>
            <a:solidFill>
              <a:srgbClr val="000000"/>
            </a:solidFill>
            <a:ln w="0">
              <a:solidFill>
                <a:srgbClr val="000000"/>
              </a:solidFill>
              <a:prstDash val="solid"/>
              <a:round/>
              <a:headEnd/>
              <a:tailEnd/>
            </a:ln>
          </p:spPr>
          <p:txBody>
            <a:bodyPr/>
            <a:lstStyle/>
            <a:p>
              <a:endParaRPr lang="en-US"/>
            </a:p>
          </p:txBody>
        </p:sp>
        <p:sp>
          <p:nvSpPr>
            <p:cNvPr id="333842" name="Freeform 18"/>
            <p:cNvSpPr>
              <a:spLocks/>
            </p:cNvSpPr>
            <p:nvPr/>
          </p:nvSpPr>
          <p:spPr bwMode="auto">
            <a:xfrm>
              <a:off x="4831" y="1343"/>
              <a:ext cx="385" cy="991"/>
            </a:xfrm>
            <a:custGeom>
              <a:avLst/>
              <a:gdLst>
                <a:gd name="T0" fmla="*/ 316 w 1542"/>
                <a:gd name="T1" fmla="*/ 68 h 3961"/>
                <a:gd name="T2" fmla="*/ 584 w 1542"/>
                <a:gd name="T3" fmla="*/ 242 h 3961"/>
                <a:gd name="T4" fmla="*/ 716 w 1542"/>
                <a:gd name="T5" fmla="*/ 447 h 3961"/>
                <a:gd name="T6" fmla="*/ 769 w 1542"/>
                <a:gd name="T7" fmla="*/ 754 h 3961"/>
                <a:gd name="T8" fmla="*/ 688 w 1542"/>
                <a:gd name="T9" fmla="*/ 1063 h 3961"/>
                <a:gd name="T10" fmla="*/ 1008 w 1542"/>
                <a:gd name="T11" fmla="*/ 1301 h 3961"/>
                <a:gd name="T12" fmla="*/ 769 w 1542"/>
                <a:gd name="T13" fmla="*/ 1404 h 3961"/>
                <a:gd name="T14" fmla="*/ 769 w 1542"/>
                <a:gd name="T15" fmla="*/ 1538 h 3961"/>
                <a:gd name="T16" fmla="*/ 738 w 1542"/>
                <a:gd name="T17" fmla="*/ 1640 h 3961"/>
                <a:gd name="T18" fmla="*/ 875 w 1542"/>
                <a:gd name="T19" fmla="*/ 1775 h 3961"/>
                <a:gd name="T20" fmla="*/ 1194 w 1542"/>
                <a:gd name="T21" fmla="*/ 1981 h 3961"/>
                <a:gd name="T22" fmla="*/ 1459 w 1542"/>
                <a:gd name="T23" fmla="*/ 2324 h 3961"/>
                <a:gd name="T24" fmla="*/ 1542 w 1542"/>
                <a:gd name="T25" fmla="*/ 2771 h 3961"/>
                <a:gd name="T26" fmla="*/ 1405 w 1542"/>
                <a:gd name="T27" fmla="*/ 2939 h 3961"/>
                <a:gd name="T28" fmla="*/ 1297 w 1542"/>
                <a:gd name="T29" fmla="*/ 3281 h 3961"/>
                <a:gd name="T30" fmla="*/ 1113 w 1542"/>
                <a:gd name="T31" fmla="*/ 3552 h 3961"/>
                <a:gd name="T32" fmla="*/ 820 w 1542"/>
                <a:gd name="T33" fmla="*/ 3758 h 3961"/>
                <a:gd name="T34" fmla="*/ 796 w 1542"/>
                <a:gd name="T35" fmla="*/ 3588 h 3961"/>
                <a:gd name="T36" fmla="*/ 663 w 1542"/>
                <a:gd name="T37" fmla="*/ 3758 h 3961"/>
                <a:gd name="T38" fmla="*/ 531 w 1542"/>
                <a:gd name="T39" fmla="*/ 3823 h 3961"/>
                <a:gd name="T40" fmla="*/ 344 w 1542"/>
                <a:gd name="T41" fmla="*/ 3823 h 3961"/>
                <a:gd name="T42" fmla="*/ 156 w 1542"/>
                <a:gd name="T43" fmla="*/ 3895 h 3961"/>
                <a:gd name="T44" fmla="*/ 0 w 1542"/>
                <a:gd name="T45" fmla="*/ 3961 h 3961"/>
                <a:gd name="T46" fmla="*/ 183 w 1542"/>
                <a:gd name="T47" fmla="*/ 3823 h 3961"/>
                <a:gd name="T48" fmla="*/ 395 w 1542"/>
                <a:gd name="T49" fmla="*/ 3723 h 3961"/>
                <a:gd name="T50" fmla="*/ 557 w 1542"/>
                <a:gd name="T51" fmla="*/ 3689 h 3961"/>
                <a:gd name="T52" fmla="*/ 716 w 1542"/>
                <a:gd name="T53" fmla="*/ 3517 h 3961"/>
                <a:gd name="T54" fmla="*/ 875 w 1542"/>
                <a:gd name="T55" fmla="*/ 3485 h 3961"/>
                <a:gd name="T56" fmla="*/ 906 w 1542"/>
                <a:gd name="T57" fmla="*/ 3552 h 3961"/>
                <a:gd name="T58" fmla="*/ 1090 w 1542"/>
                <a:gd name="T59" fmla="*/ 3383 h 3961"/>
                <a:gd name="T60" fmla="*/ 1169 w 1542"/>
                <a:gd name="T61" fmla="*/ 3040 h 3961"/>
                <a:gd name="T62" fmla="*/ 1169 w 1542"/>
                <a:gd name="T63" fmla="*/ 2631 h 3961"/>
                <a:gd name="T64" fmla="*/ 1062 w 1542"/>
                <a:gd name="T65" fmla="*/ 2391 h 3961"/>
                <a:gd name="T66" fmla="*/ 906 w 1542"/>
                <a:gd name="T67" fmla="*/ 2220 h 3961"/>
                <a:gd name="T68" fmla="*/ 1142 w 1542"/>
                <a:gd name="T69" fmla="*/ 2391 h 3961"/>
                <a:gd name="T70" fmla="*/ 1252 w 1542"/>
                <a:gd name="T71" fmla="*/ 2631 h 3961"/>
                <a:gd name="T72" fmla="*/ 1326 w 1542"/>
                <a:gd name="T73" fmla="*/ 2701 h 3961"/>
                <a:gd name="T74" fmla="*/ 1355 w 1542"/>
                <a:gd name="T75" fmla="*/ 2458 h 3961"/>
                <a:gd name="T76" fmla="*/ 1194 w 1542"/>
                <a:gd name="T77" fmla="*/ 2052 h 3961"/>
                <a:gd name="T78" fmla="*/ 906 w 1542"/>
                <a:gd name="T79" fmla="*/ 1813 h 3961"/>
                <a:gd name="T80" fmla="*/ 688 w 1542"/>
                <a:gd name="T81" fmla="*/ 1604 h 3961"/>
                <a:gd name="T82" fmla="*/ 738 w 1542"/>
                <a:gd name="T83" fmla="*/ 1469 h 3961"/>
                <a:gd name="T84" fmla="*/ 447 w 1542"/>
                <a:gd name="T85" fmla="*/ 1231 h 3961"/>
                <a:gd name="T86" fmla="*/ 663 w 1542"/>
                <a:gd name="T87" fmla="*/ 1263 h 3961"/>
                <a:gd name="T88" fmla="*/ 477 w 1542"/>
                <a:gd name="T89" fmla="*/ 956 h 3961"/>
                <a:gd name="T90" fmla="*/ 609 w 1542"/>
                <a:gd name="T91" fmla="*/ 718 h 3961"/>
                <a:gd name="T92" fmla="*/ 584 w 1542"/>
                <a:gd name="T93" fmla="*/ 375 h 3961"/>
                <a:gd name="T94" fmla="*/ 372 w 1542"/>
                <a:gd name="T95" fmla="*/ 140 h 3961"/>
                <a:gd name="T96" fmla="*/ 183 w 1542"/>
                <a:gd name="T97" fmla="*/ 38 h 3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42" h="3961">
                  <a:moveTo>
                    <a:pt x="78" y="0"/>
                  </a:moveTo>
                  <a:lnTo>
                    <a:pt x="316" y="68"/>
                  </a:lnTo>
                  <a:lnTo>
                    <a:pt x="477" y="140"/>
                  </a:lnTo>
                  <a:lnTo>
                    <a:pt x="584" y="242"/>
                  </a:lnTo>
                  <a:lnTo>
                    <a:pt x="639" y="311"/>
                  </a:lnTo>
                  <a:lnTo>
                    <a:pt x="716" y="447"/>
                  </a:lnTo>
                  <a:lnTo>
                    <a:pt x="769" y="615"/>
                  </a:lnTo>
                  <a:lnTo>
                    <a:pt x="769" y="754"/>
                  </a:lnTo>
                  <a:lnTo>
                    <a:pt x="738" y="956"/>
                  </a:lnTo>
                  <a:lnTo>
                    <a:pt x="688" y="1063"/>
                  </a:lnTo>
                  <a:lnTo>
                    <a:pt x="849" y="1231"/>
                  </a:lnTo>
                  <a:lnTo>
                    <a:pt x="1008" y="1301"/>
                  </a:lnTo>
                  <a:lnTo>
                    <a:pt x="906" y="1333"/>
                  </a:lnTo>
                  <a:lnTo>
                    <a:pt x="769" y="1404"/>
                  </a:lnTo>
                  <a:lnTo>
                    <a:pt x="875" y="1469"/>
                  </a:lnTo>
                  <a:lnTo>
                    <a:pt x="769" y="1538"/>
                  </a:lnTo>
                  <a:lnTo>
                    <a:pt x="688" y="1604"/>
                  </a:lnTo>
                  <a:lnTo>
                    <a:pt x="738" y="1640"/>
                  </a:lnTo>
                  <a:lnTo>
                    <a:pt x="769" y="1676"/>
                  </a:lnTo>
                  <a:lnTo>
                    <a:pt x="875" y="1775"/>
                  </a:lnTo>
                  <a:lnTo>
                    <a:pt x="1090" y="1914"/>
                  </a:lnTo>
                  <a:lnTo>
                    <a:pt x="1194" y="1981"/>
                  </a:lnTo>
                  <a:lnTo>
                    <a:pt x="1326" y="2156"/>
                  </a:lnTo>
                  <a:lnTo>
                    <a:pt x="1459" y="2324"/>
                  </a:lnTo>
                  <a:lnTo>
                    <a:pt x="1542" y="2597"/>
                  </a:lnTo>
                  <a:lnTo>
                    <a:pt x="1542" y="2771"/>
                  </a:lnTo>
                  <a:lnTo>
                    <a:pt x="1513" y="2869"/>
                  </a:lnTo>
                  <a:lnTo>
                    <a:pt x="1405" y="2939"/>
                  </a:lnTo>
                  <a:lnTo>
                    <a:pt x="1355" y="3111"/>
                  </a:lnTo>
                  <a:lnTo>
                    <a:pt x="1297" y="3281"/>
                  </a:lnTo>
                  <a:lnTo>
                    <a:pt x="1194" y="3453"/>
                  </a:lnTo>
                  <a:lnTo>
                    <a:pt x="1113" y="3552"/>
                  </a:lnTo>
                  <a:lnTo>
                    <a:pt x="982" y="3656"/>
                  </a:lnTo>
                  <a:lnTo>
                    <a:pt x="820" y="3758"/>
                  </a:lnTo>
                  <a:lnTo>
                    <a:pt x="796" y="3620"/>
                  </a:lnTo>
                  <a:lnTo>
                    <a:pt x="796" y="3588"/>
                  </a:lnTo>
                  <a:lnTo>
                    <a:pt x="738" y="3689"/>
                  </a:lnTo>
                  <a:lnTo>
                    <a:pt x="663" y="3758"/>
                  </a:lnTo>
                  <a:lnTo>
                    <a:pt x="609" y="3793"/>
                  </a:lnTo>
                  <a:lnTo>
                    <a:pt x="531" y="3823"/>
                  </a:lnTo>
                  <a:lnTo>
                    <a:pt x="424" y="3823"/>
                  </a:lnTo>
                  <a:lnTo>
                    <a:pt x="344" y="3823"/>
                  </a:lnTo>
                  <a:lnTo>
                    <a:pt x="262" y="3857"/>
                  </a:lnTo>
                  <a:lnTo>
                    <a:pt x="156" y="3895"/>
                  </a:lnTo>
                  <a:lnTo>
                    <a:pt x="78" y="3926"/>
                  </a:lnTo>
                  <a:lnTo>
                    <a:pt x="0" y="3961"/>
                  </a:lnTo>
                  <a:lnTo>
                    <a:pt x="78" y="3857"/>
                  </a:lnTo>
                  <a:lnTo>
                    <a:pt x="183" y="3823"/>
                  </a:lnTo>
                  <a:lnTo>
                    <a:pt x="344" y="3758"/>
                  </a:lnTo>
                  <a:lnTo>
                    <a:pt x="395" y="3723"/>
                  </a:lnTo>
                  <a:lnTo>
                    <a:pt x="503" y="3723"/>
                  </a:lnTo>
                  <a:lnTo>
                    <a:pt x="557" y="3689"/>
                  </a:lnTo>
                  <a:lnTo>
                    <a:pt x="609" y="3588"/>
                  </a:lnTo>
                  <a:lnTo>
                    <a:pt x="716" y="3517"/>
                  </a:lnTo>
                  <a:lnTo>
                    <a:pt x="820" y="3485"/>
                  </a:lnTo>
                  <a:lnTo>
                    <a:pt x="875" y="3485"/>
                  </a:lnTo>
                  <a:lnTo>
                    <a:pt x="906" y="3517"/>
                  </a:lnTo>
                  <a:lnTo>
                    <a:pt x="906" y="3552"/>
                  </a:lnTo>
                  <a:lnTo>
                    <a:pt x="982" y="3517"/>
                  </a:lnTo>
                  <a:lnTo>
                    <a:pt x="1090" y="3383"/>
                  </a:lnTo>
                  <a:lnTo>
                    <a:pt x="1142" y="3215"/>
                  </a:lnTo>
                  <a:lnTo>
                    <a:pt x="1169" y="3040"/>
                  </a:lnTo>
                  <a:lnTo>
                    <a:pt x="1169" y="2836"/>
                  </a:lnTo>
                  <a:lnTo>
                    <a:pt x="1169" y="2631"/>
                  </a:lnTo>
                  <a:lnTo>
                    <a:pt x="1142" y="2530"/>
                  </a:lnTo>
                  <a:lnTo>
                    <a:pt x="1062" y="2391"/>
                  </a:lnTo>
                  <a:lnTo>
                    <a:pt x="982" y="2288"/>
                  </a:lnTo>
                  <a:lnTo>
                    <a:pt x="906" y="2220"/>
                  </a:lnTo>
                  <a:lnTo>
                    <a:pt x="1062" y="2288"/>
                  </a:lnTo>
                  <a:lnTo>
                    <a:pt x="1142" y="2391"/>
                  </a:lnTo>
                  <a:lnTo>
                    <a:pt x="1221" y="2530"/>
                  </a:lnTo>
                  <a:lnTo>
                    <a:pt x="1252" y="2631"/>
                  </a:lnTo>
                  <a:lnTo>
                    <a:pt x="1272" y="2701"/>
                  </a:lnTo>
                  <a:lnTo>
                    <a:pt x="1326" y="2701"/>
                  </a:lnTo>
                  <a:lnTo>
                    <a:pt x="1355" y="2530"/>
                  </a:lnTo>
                  <a:lnTo>
                    <a:pt x="1355" y="2458"/>
                  </a:lnTo>
                  <a:lnTo>
                    <a:pt x="1297" y="2258"/>
                  </a:lnTo>
                  <a:lnTo>
                    <a:pt x="1194" y="2052"/>
                  </a:lnTo>
                  <a:lnTo>
                    <a:pt x="1090" y="1946"/>
                  </a:lnTo>
                  <a:lnTo>
                    <a:pt x="906" y="1813"/>
                  </a:lnTo>
                  <a:lnTo>
                    <a:pt x="769" y="1676"/>
                  </a:lnTo>
                  <a:lnTo>
                    <a:pt x="688" y="1604"/>
                  </a:lnTo>
                  <a:lnTo>
                    <a:pt x="609" y="1501"/>
                  </a:lnTo>
                  <a:lnTo>
                    <a:pt x="738" y="1469"/>
                  </a:lnTo>
                  <a:lnTo>
                    <a:pt x="531" y="1366"/>
                  </a:lnTo>
                  <a:lnTo>
                    <a:pt x="447" y="1231"/>
                  </a:lnTo>
                  <a:lnTo>
                    <a:pt x="716" y="1366"/>
                  </a:lnTo>
                  <a:lnTo>
                    <a:pt x="663" y="1263"/>
                  </a:lnTo>
                  <a:lnTo>
                    <a:pt x="849" y="1301"/>
                  </a:lnTo>
                  <a:lnTo>
                    <a:pt x="477" y="956"/>
                  </a:lnTo>
                  <a:lnTo>
                    <a:pt x="557" y="820"/>
                  </a:lnTo>
                  <a:lnTo>
                    <a:pt x="609" y="718"/>
                  </a:lnTo>
                  <a:lnTo>
                    <a:pt x="609" y="550"/>
                  </a:lnTo>
                  <a:lnTo>
                    <a:pt x="584" y="375"/>
                  </a:lnTo>
                  <a:lnTo>
                    <a:pt x="503" y="274"/>
                  </a:lnTo>
                  <a:lnTo>
                    <a:pt x="372" y="140"/>
                  </a:lnTo>
                  <a:lnTo>
                    <a:pt x="262" y="68"/>
                  </a:lnTo>
                  <a:lnTo>
                    <a:pt x="183" y="38"/>
                  </a:lnTo>
                  <a:lnTo>
                    <a:pt x="78" y="0"/>
                  </a:lnTo>
                  <a:close/>
                </a:path>
              </a:pathLst>
            </a:custGeom>
            <a:solidFill>
              <a:srgbClr val="000000"/>
            </a:solidFill>
            <a:ln w="0">
              <a:solidFill>
                <a:srgbClr val="000000"/>
              </a:solidFill>
              <a:prstDash val="solid"/>
              <a:round/>
              <a:headEnd/>
              <a:tailEnd/>
            </a:ln>
          </p:spPr>
          <p:txBody>
            <a:bodyPr/>
            <a:lstStyle/>
            <a:p>
              <a:endParaRPr lang="en-US"/>
            </a:p>
          </p:txBody>
        </p:sp>
        <p:sp>
          <p:nvSpPr>
            <p:cNvPr id="333843" name="Freeform 19"/>
            <p:cNvSpPr>
              <a:spLocks/>
            </p:cNvSpPr>
            <p:nvPr/>
          </p:nvSpPr>
          <p:spPr bwMode="auto">
            <a:xfrm>
              <a:off x="4724" y="1592"/>
              <a:ext cx="153" cy="67"/>
            </a:xfrm>
            <a:custGeom>
              <a:avLst/>
              <a:gdLst>
                <a:gd name="T0" fmla="*/ 54 w 610"/>
                <a:gd name="T1" fmla="*/ 0 h 269"/>
                <a:gd name="T2" fmla="*/ 186 w 610"/>
                <a:gd name="T3" fmla="*/ 0 h 269"/>
                <a:gd name="T4" fmla="*/ 322 w 610"/>
                <a:gd name="T5" fmla="*/ 29 h 269"/>
                <a:gd name="T6" fmla="*/ 477 w 610"/>
                <a:gd name="T7" fmla="*/ 101 h 269"/>
                <a:gd name="T8" fmla="*/ 583 w 610"/>
                <a:gd name="T9" fmla="*/ 205 h 269"/>
                <a:gd name="T10" fmla="*/ 610 w 610"/>
                <a:gd name="T11" fmla="*/ 269 h 269"/>
                <a:gd name="T12" fmla="*/ 454 w 610"/>
                <a:gd name="T13" fmla="*/ 205 h 269"/>
                <a:gd name="T14" fmla="*/ 322 w 610"/>
                <a:gd name="T15" fmla="*/ 133 h 269"/>
                <a:gd name="T16" fmla="*/ 186 w 610"/>
                <a:gd name="T17" fmla="*/ 169 h 269"/>
                <a:gd name="T18" fmla="*/ 107 w 610"/>
                <a:gd name="T19" fmla="*/ 205 h 269"/>
                <a:gd name="T20" fmla="*/ 54 w 610"/>
                <a:gd name="T21" fmla="*/ 133 h 269"/>
                <a:gd name="T22" fmla="*/ 0 w 610"/>
                <a:gd name="T23" fmla="*/ 101 h 269"/>
                <a:gd name="T24" fmla="*/ 54 w 610"/>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0" h="269">
                  <a:moveTo>
                    <a:pt x="54" y="0"/>
                  </a:moveTo>
                  <a:lnTo>
                    <a:pt x="186" y="0"/>
                  </a:lnTo>
                  <a:lnTo>
                    <a:pt x="322" y="29"/>
                  </a:lnTo>
                  <a:lnTo>
                    <a:pt x="477" y="101"/>
                  </a:lnTo>
                  <a:lnTo>
                    <a:pt x="583" y="205"/>
                  </a:lnTo>
                  <a:lnTo>
                    <a:pt x="610" y="269"/>
                  </a:lnTo>
                  <a:lnTo>
                    <a:pt x="454" y="205"/>
                  </a:lnTo>
                  <a:lnTo>
                    <a:pt x="322" y="133"/>
                  </a:lnTo>
                  <a:lnTo>
                    <a:pt x="186" y="169"/>
                  </a:lnTo>
                  <a:lnTo>
                    <a:pt x="107" y="205"/>
                  </a:lnTo>
                  <a:lnTo>
                    <a:pt x="54" y="133"/>
                  </a:lnTo>
                  <a:lnTo>
                    <a:pt x="0" y="101"/>
                  </a:lnTo>
                  <a:lnTo>
                    <a:pt x="54" y="0"/>
                  </a:lnTo>
                  <a:close/>
                </a:path>
              </a:pathLst>
            </a:custGeom>
            <a:solidFill>
              <a:srgbClr val="000000"/>
            </a:solidFill>
            <a:ln w="0">
              <a:solidFill>
                <a:srgbClr val="000000"/>
              </a:solidFill>
              <a:prstDash val="solid"/>
              <a:round/>
              <a:headEnd/>
              <a:tailEnd/>
            </a:ln>
          </p:spPr>
          <p:txBody>
            <a:bodyPr/>
            <a:lstStyle/>
            <a:p>
              <a:endParaRPr lang="en-US"/>
            </a:p>
          </p:txBody>
        </p:sp>
        <p:sp>
          <p:nvSpPr>
            <p:cNvPr id="333844" name="Freeform 20"/>
            <p:cNvSpPr>
              <a:spLocks/>
            </p:cNvSpPr>
            <p:nvPr/>
          </p:nvSpPr>
          <p:spPr bwMode="auto">
            <a:xfrm>
              <a:off x="4472" y="1651"/>
              <a:ext cx="106" cy="85"/>
            </a:xfrm>
            <a:custGeom>
              <a:avLst/>
              <a:gdLst>
                <a:gd name="T0" fmla="*/ 426 w 426"/>
                <a:gd name="T1" fmla="*/ 0 h 341"/>
                <a:gd name="T2" fmla="*/ 343 w 426"/>
                <a:gd name="T3" fmla="*/ 0 h 341"/>
                <a:gd name="T4" fmla="*/ 264 w 426"/>
                <a:gd name="T5" fmla="*/ 32 h 341"/>
                <a:gd name="T6" fmla="*/ 159 w 426"/>
                <a:gd name="T7" fmla="*/ 70 h 341"/>
                <a:gd name="T8" fmla="*/ 79 w 426"/>
                <a:gd name="T9" fmla="*/ 135 h 341"/>
                <a:gd name="T10" fmla="*/ 29 w 426"/>
                <a:gd name="T11" fmla="*/ 238 h 341"/>
                <a:gd name="T12" fmla="*/ 0 w 426"/>
                <a:gd name="T13" fmla="*/ 341 h 341"/>
                <a:gd name="T14" fmla="*/ 79 w 426"/>
                <a:gd name="T15" fmla="*/ 307 h 341"/>
                <a:gd name="T16" fmla="*/ 128 w 426"/>
                <a:gd name="T17" fmla="*/ 204 h 341"/>
                <a:gd name="T18" fmla="*/ 211 w 426"/>
                <a:gd name="T19" fmla="*/ 102 h 341"/>
                <a:gd name="T20" fmla="*/ 319 w 426"/>
                <a:gd name="T21" fmla="*/ 70 h 341"/>
                <a:gd name="T22" fmla="*/ 426 w 426"/>
                <a:gd name="T23"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341">
                  <a:moveTo>
                    <a:pt x="426" y="0"/>
                  </a:moveTo>
                  <a:lnTo>
                    <a:pt x="343" y="0"/>
                  </a:lnTo>
                  <a:lnTo>
                    <a:pt x="264" y="32"/>
                  </a:lnTo>
                  <a:lnTo>
                    <a:pt x="159" y="70"/>
                  </a:lnTo>
                  <a:lnTo>
                    <a:pt x="79" y="135"/>
                  </a:lnTo>
                  <a:lnTo>
                    <a:pt x="29" y="238"/>
                  </a:lnTo>
                  <a:lnTo>
                    <a:pt x="0" y="341"/>
                  </a:lnTo>
                  <a:lnTo>
                    <a:pt x="79" y="307"/>
                  </a:lnTo>
                  <a:lnTo>
                    <a:pt x="128" y="204"/>
                  </a:lnTo>
                  <a:lnTo>
                    <a:pt x="211" y="102"/>
                  </a:lnTo>
                  <a:lnTo>
                    <a:pt x="319" y="70"/>
                  </a:lnTo>
                  <a:lnTo>
                    <a:pt x="426" y="0"/>
                  </a:lnTo>
                  <a:close/>
                </a:path>
              </a:pathLst>
            </a:custGeom>
            <a:solidFill>
              <a:srgbClr val="000000"/>
            </a:solidFill>
            <a:ln w="0">
              <a:solidFill>
                <a:srgbClr val="000000"/>
              </a:solidFill>
              <a:prstDash val="solid"/>
              <a:round/>
              <a:headEnd/>
              <a:tailEnd/>
            </a:ln>
          </p:spPr>
          <p:txBody>
            <a:bodyPr/>
            <a:lstStyle/>
            <a:p>
              <a:endParaRPr lang="en-US"/>
            </a:p>
          </p:txBody>
        </p:sp>
        <p:sp>
          <p:nvSpPr>
            <p:cNvPr id="333845" name="Freeform 21"/>
            <p:cNvSpPr>
              <a:spLocks/>
            </p:cNvSpPr>
            <p:nvPr/>
          </p:nvSpPr>
          <p:spPr bwMode="auto">
            <a:xfrm>
              <a:off x="4764" y="1659"/>
              <a:ext cx="93" cy="94"/>
            </a:xfrm>
            <a:custGeom>
              <a:avLst/>
              <a:gdLst>
                <a:gd name="T0" fmla="*/ 0 w 369"/>
                <a:gd name="T1" fmla="*/ 0 h 377"/>
                <a:gd name="T2" fmla="*/ 214 w 369"/>
                <a:gd name="T3" fmla="*/ 38 h 377"/>
                <a:gd name="T4" fmla="*/ 316 w 369"/>
                <a:gd name="T5" fmla="*/ 103 h 377"/>
                <a:gd name="T6" fmla="*/ 369 w 369"/>
                <a:gd name="T7" fmla="*/ 206 h 377"/>
                <a:gd name="T8" fmla="*/ 369 w 369"/>
                <a:gd name="T9" fmla="*/ 309 h 377"/>
                <a:gd name="T10" fmla="*/ 369 w 369"/>
                <a:gd name="T11" fmla="*/ 377 h 377"/>
                <a:gd name="T12" fmla="*/ 293 w 369"/>
                <a:gd name="T13" fmla="*/ 341 h 377"/>
                <a:gd name="T14" fmla="*/ 293 w 369"/>
                <a:gd name="T15" fmla="*/ 238 h 377"/>
                <a:gd name="T16" fmla="*/ 266 w 369"/>
                <a:gd name="T17" fmla="*/ 141 h 377"/>
                <a:gd name="T18" fmla="*/ 214 w 369"/>
                <a:gd name="T19" fmla="*/ 103 h 377"/>
                <a:gd name="T20" fmla="*/ 77 w 369"/>
                <a:gd name="T21" fmla="*/ 38 h 377"/>
                <a:gd name="T22" fmla="*/ 0 w 369"/>
                <a:gd name="T23"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9" h="377">
                  <a:moveTo>
                    <a:pt x="0" y="0"/>
                  </a:moveTo>
                  <a:lnTo>
                    <a:pt x="214" y="38"/>
                  </a:lnTo>
                  <a:lnTo>
                    <a:pt x="316" y="103"/>
                  </a:lnTo>
                  <a:lnTo>
                    <a:pt x="369" y="206"/>
                  </a:lnTo>
                  <a:lnTo>
                    <a:pt x="369" y="309"/>
                  </a:lnTo>
                  <a:lnTo>
                    <a:pt x="369" y="377"/>
                  </a:lnTo>
                  <a:lnTo>
                    <a:pt x="293" y="341"/>
                  </a:lnTo>
                  <a:lnTo>
                    <a:pt x="293" y="238"/>
                  </a:lnTo>
                  <a:lnTo>
                    <a:pt x="266" y="141"/>
                  </a:lnTo>
                  <a:lnTo>
                    <a:pt x="214" y="103"/>
                  </a:lnTo>
                  <a:lnTo>
                    <a:pt x="77" y="38"/>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333846" name="Freeform 22"/>
            <p:cNvSpPr>
              <a:spLocks/>
            </p:cNvSpPr>
            <p:nvPr/>
          </p:nvSpPr>
          <p:spPr bwMode="auto">
            <a:xfrm>
              <a:off x="4479" y="1719"/>
              <a:ext cx="152" cy="61"/>
            </a:xfrm>
            <a:custGeom>
              <a:avLst/>
              <a:gdLst>
                <a:gd name="T0" fmla="*/ 0 w 606"/>
                <a:gd name="T1" fmla="*/ 139 h 245"/>
                <a:gd name="T2" fmla="*/ 153 w 606"/>
                <a:gd name="T3" fmla="*/ 71 h 245"/>
                <a:gd name="T4" fmla="*/ 235 w 606"/>
                <a:gd name="T5" fmla="*/ 37 h 245"/>
                <a:gd name="T6" fmla="*/ 366 w 606"/>
                <a:gd name="T7" fmla="*/ 0 h 245"/>
                <a:gd name="T8" fmla="*/ 423 w 606"/>
                <a:gd name="T9" fmla="*/ 0 h 245"/>
                <a:gd name="T10" fmla="*/ 552 w 606"/>
                <a:gd name="T11" fmla="*/ 71 h 245"/>
                <a:gd name="T12" fmla="*/ 606 w 606"/>
                <a:gd name="T13" fmla="*/ 139 h 245"/>
                <a:gd name="T14" fmla="*/ 606 w 606"/>
                <a:gd name="T15" fmla="*/ 205 h 245"/>
                <a:gd name="T16" fmla="*/ 527 w 606"/>
                <a:gd name="T17" fmla="*/ 139 h 245"/>
                <a:gd name="T18" fmla="*/ 476 w 606"/>
                <a:gd name="T19" fmla="*/ 175 h 245"/>
                <a:gd name="T20" fmla="*/ 397 w 606"/>
                <a:gd name="T21" fmla="*/ 245 h 245"/>
                <a:gd name="T22" fmla="*/ 290 w 606"/>
                <a:gd name="T23" fmla="*/ 245 h 245"/>
                <a:gd name="T24" fmla="*/ 235 w 606"/>
                <a:gd name="T25" fmla="*/ 205 h 245"/>
                <a:gd name="T26" fmla="*/ 182 w 606"/>
                <a:gd name="T27" fmla="*/ 175 h 245"/>
                <a:gd name="T28" fmla="*/ 50 w 606"/>
                <a:gd name="T29" fmla="*/ 245 h 245"/>
                <a:gd name="T30" fmla="*/ 0 w 606"/>
                <a:gd name="T31" fmla="*/ 13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6" h="245">
                  <a:moveTo>
                    <a:pt x="0" y="139"/>
                  </a:moveTo>
                  <a:lnTo>
                    <a:pt x="153" y="71"/>
                  </a:lnTo>
                  <a:lnTo>
                    <a:pt x="235" y="37"/>
                  </a:lnTo>
                  <a:lnTo>
                    <a:pt x="366" y="0"/>
                  </a:lnTo>
                  <a:lnTo>
                    <a:pt x="423" y="0"/>
                  </a:lnTo>
                  <a:lnTo>
                    <a:pt x="552" y="71"/>
                  </a:lnTo>
                  <a:lnTo>
                    <a:pt x="606" y="139"/>
                  </a:lnTo>
                  <a:lnTo>
                    <a:pt x="606" y="205"/>
                  </a:lnTo>
                  <a:lnTo>
                    <a:pt x="527" y="139"/>
                  </a:lnTo>
                  <a:lnTo>
                    <a:pt x="476" y="175"/>
                  </a:lnTo>
                  <a:lnTo>
                    <a:pt x="397" y="245"/>
                  </a:lnTo>
                  <a:lnTo>
                    <a:pt x="290" y="245"/>
                  </a:lnTo>
                  <a:lnTo>
                    <a:pt x="235" y="205"/>
                  </a:lnTo>
                  <a:lnTo>
                    <a:pt x="182" y="175"/>
                  </a:lnTo>
                  <a:lnTo>
                    <a:pt x="50" y="245"/>
                  </a:lnTo>
                  <a:lnTo>
                    <a:pt x="0" y="139"/>
                  </a:lnTo>
                  <a:close/>
                </a:path>
              </a:pathLst>
            </a:custGeom>
            <a:solidFill>
              <a:srgbClr val="000000"/>
            </a:solidFill>
            <a:ln w="0">
              <a:solidFill>
                <a:srgbClr val="000000"/>
              </a:solidFill>
              <a:prstDash val="solid"/>
              <a:round/>
              <a:headEnd/>
              <a:tailEnd/>
            </a:ln>
          </p:spPr>
          <p:txBody>
            <a:bodyPr/>
            <a:lstStyle/>
            <a:p>
              <a:endParaRPr lang="en-US"/>
            </a:p>
          </p:txBody>
        </p:sp>
        <p:sp>
          <p:nvSpPr>
            <p:cNvPr id="333847" name="Freeform 23"/>
            <p:cNvSpPr>
              <a:spLocks/>
            </p:cNvSpPr>
            <p:nvPr/>
          </p:nvSpPr>
          <p:spPr bwMode="auto">
            <a:xfrm>
              <a:off x="4718" y="1711"/>
              <a:ext cx="152" cy="69"/>
            </a:xfrm>
            <a:custGeom>
              <a:avLst/>
              <a:gdLst>
                <a:gd name="T0" fmla="*/ 0 w 608"/>
                <a:gd name="T1" fmla="*/ 171 h 277"/>
                <a:gd name="T2" fmla="*/ 79 w 608"/>
                <a:gd name="T3" fmla="*/ 69 h 277"/>
                <a:gd name="T4" fmla="*/ 186 w 608"/>
                <a:gd name="T5" fmla="*/ 0 h 277"/>
                <a:gd name="T6" fmla="*/ 318 w 608"/>
                <a:gd name="T7" fmla="*/ 0 h 277"/>
                <a:gd name="T8" fmla="*/ 452 w 608"/>
                <a:gd name="T9" fmla="*/ 69 h 277"/>
                <a:gd name="T10" fmla="*/ 479 w 608"/>
                <a:gd name="T11" fmla="*/ 135 h 277"/>
                <a:gd name="T12" fmla="*/ 530 w 608"/>
                <a:gd name="T13" fmla="*/ 171 h 277"/>
                <a:gd name="T14" fmla="*/ 608 w 608"/>
                <a:gd name="T15" fmla="*/ 171 h 277"/>
                <a:gd name="T16" fmla="*/ 530 w 608"/>
                <a:gd name="T17" fmla="*/ 237 h 277"/>
                <a:gd name="T18" fmla="*/ 424 w 608"/>
                <a:gd name="T19" fmla="*/ 207 h 277"/>
                <a:gd name="T20" fmla="*/ 318 w 608"/>
                <a:gd name="T21" fmla="*/ 277 h 277"/>
                <a:gd name="T22" fmla="*/ 263 w 608"/>
                <a:gd name="T23" fmla="*/ 277 h 277"/>
                <a:gd name="T24" fmla="*/ 186 w 608"/>
                <a:gd name="T25" fmla="*/ 277 h 277"/>
                <a:gd name="T26" fmla="*/ 186 w 608"/>
                <a:gd name="T27" fmla="*/ 207 h 277"/>
                <a:gd name="T28" fmla="*/ 157 w 608"/>
                <a:gd name="T29" fmla="*/ 207 h 277"/>
                <a:gd name="T30" fmla="*/ 79 w 608"/>
                <a:gd name="T31" fmla="*/ 237 h 277"/>
                <a:gd name="T32" fmla="*/ 0 w 608"/>
                <a:gd name="T33" fmla="*/ 17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8" h="277">
                  <a:moveTo>
                    <a:pt x="0" y="171"/>
                  </a:moveTo>
                  <a:lnTo>
                    <a:pt x="79" y="69"/>
                  </a:lnTo>
                  <a:lnTo>
                    <a:pt x="186" y="0"/>
                  </a:lnTo>
                  <a:lnTo>
                    <a:pt x="318" y="0"/>
                  </a:lnTo>
                  <a:lnTo>
                    <a:pt x="452" y="69"/>
                  </a:lnTo>
                  <a:lnTo>
                    <a:pt x="479" y="135"/>
                  </a:lnTo>
                  <a:lnTo>
                    <a:pt x="530" y="171"/>
                  </a:lnTo>
                  <a:lnTo>
                    <a:pt x="608" y="171"/>
                  </a:lnTo>
                  <a:lnTo>
                    <a:pt x="530" y="237"/>
                  </a:lnTo>
                  <a:lnTo>
                    <a:pt x="424" y="207"/>
                  </a:lnTo>
                  <a:lnTo>
                    <a:pt x="318" y="277"/>
                  </a:lnTo>
                  <a:lnTo>
                    <a:pt x="263" y="277"/>
                  </a:lnTo>
                  <a:lnTo>
                    <a:pt x="186" y="277"/>
                  </a:lnTo>
                  <a:lnTo>
                    <a:pt x="186" y="207"/>
                  </a:lnTo>
                  <a:lnTo>
                    <a:pt x="157" y="207"/>
                  </a:lnTo>
                  <a:lnTo>
                    <a:pt x="79" y="237"/>
                  </a:lnTo>
                  <a:lnTo>
                    <a:pt x="0" y="171"/>
                  </a:lnTo>
                  <a:close/>
                </a:path>
              </a:pathLst>
            </a:custGeom>
            <a:solidFill>
              <a:srgbClr val="000000"/>
            </a:solidFill>
            <a:ln w="0">
              <a:solidFill>
                <a:srgbClr val="000000"/>
              </a:solidFill>
              <a:prstDash val="solid"/>
              <a:round/>
              <a:headEnd/>
              <a:tailEnd/>
            </a:ln>
          </p:spPr>
          <p:txBody>
            <a:bodyPr/>
            <a:lstStyle/>
            <a:p>
              <a:endParaRPr lang="en-US"/>
            </a:p>
          </p:txBody>
        </p:sp>
        <p:sp>
          <p:nvSpPr>
            <p:cNvPr id="333848" name="Freeform 24"/>
            <p:cNvSpPr>
              <a:spLocks/>
            </p:cNvSpPr>
            <p:nvPr/>
          </p:nvSpPr>
          <p:spPr bwMode="auto">
            <a:xfrm>
              <a:off x="4644" y="1702"/>
              <a:ext cx="20" cy="60"/>
            </a:xfrm>
            <a:custGeom>
              <a:avLst/>
              <a:gdLst>
                <a:gd name="T0" fmla="*/ 29 w 82"/>
                <a:gd name="T1" fmla="*/ 0 h 241"/>
                <a:gd name="T2" fmla="*/ 0 w 82"/>
                <a:gd name="T3" fmla="*/ 241 h 241"/>
                <a:gd name="T4" fmla="*/ 82 w 82"/>
                <a:gd name="T5" fmla="*/ 66 h 241"/>
                <a:gd name="T6" fmla="*/ 29 w 82"/>
                <a:gd name="T7" fmla="*/ 0 h 241"/>
              </a:gdLst>
              <a:ahLst/>
              <a:cxnLst>
                <a:cxn ang="0">
                  <a:pos x="T0" y="T1"/>
                </a:cxn>
                <a:cxn ang="0">
                  <a:pos x="T2" y="T3"/>
                </a:cxn>
                <a:cxn ang="0">
                  <a:pos x="T4" y="T5"/>
                </a:cxn>
                <a:cxn ang="0">
                  <a:pos x="T6" y="T7"/>
                </a:cxn>
              </a:cxnLst>
              <a:rect l="0" t="0" r="r" b="b"/>
              <a:pathLst>
                <a:path w="82" h="241">
                  <a:moveTo>
                    <a:pt x="29" y="0"/>
                  </a:moveTo>
                  <a:lnTo>
                    <a:pt x="0" y="241"/>
                  </a:lnTo>
                  <a:lnTo>
                    <a:pt x="82" y="66"/>
                  </a:lnTo>
                  <a:lnTo>
                    <a:pt x="29" y="0"/>
                  </a:lnTo>
                  <a:close/>
                </a:path>
              </a:pathLst>
            </a:custGeom>
            <a:solidFill>
              <a:srgbClr val="000000"/>
            </a:solidFill>
            <a:ln w="0">
              <a:solidFill>
                <a:srgbClr val="000000"/>
              </a:solidFill>
              <a:prstDash val="solid"/>
              <a:round/>
              <a:headEnd/>
              <a:tailEnd/>
            </a:ln>
          </p:spPr>
          <p:txBody>
            <a:bodyPr/>
            <a:lstStyle/>
            <a:p>
              <a:endParaRPr lang="en-US"/>
            </a:p>
          </p:txBody>
        </p:sp>
        <p:sp>
          <p:nvSpPr>
            <p:cNvPr id="333849" name="Freeform 25"/>
            <p:cNvSpPr>
              <a:spLocks/>
            </p:cNvSpPr>
            <p:nvPr/>
          </p:nvSpPr>
          <p:spPr bwMode="auto">
            <a:xfrm>
              <a:off x="4664" y="1711"/>
              <a:ext cx="20" cy="69"/>
            </a:xfrm>
            <a:custGeom>
              <a:avLst/>
              <a:gdLst>
                <a:gd name="T0" fmla="*/ 50 w 79"/>
                <a:gd name="T1" fmla="*/ 0 h 277"/>
                <a:gd name="T2" fmla="*/ 0 w 79"/>
                <a:gd name="T3" fmla="*/ 277 h 277"/>
                <a:gd name="T4" fmla="*/ 79 w 79"/>
                <a:gd name="T5" fmla="*/ 135 h 277"/>
                <a:gd name="T6" fmla="*/ 50 w 79"/>
                <a:gd name="T7" fmla="*/ 0 h 277"/>
              </a:gdLst>
              <a:ahLst/>
              <a:cxnLst>
                <a:cxn ang="0">
                  <a:pos x="T0" y="T1"/>
                </a:cxn>
                <a:cxn ang="0">
                  <a:pos x="T2" y="T3"/>
                </a:cxn>
                <a:cxn ang="0">
                  <a:pos x="T4" y="T5"/>
                </a:cxn>
                <a:cxn ang="0">
                  <a:pos x="T6" y="T7"/>
                </a:cxn>
              </a:cxnLst>
              <a:rect l="0" t="0" r="r" b="b"/>
              <a:pathLst>
                <a:path w="79" h="277">
                  <a:moveTo>
                    <a:pt x="50" y="0"/>
                  </a:moveTo>
                  <a:lnTo>
                    <a:pt x="0" y="277"/>
                  </a:lnTo>
                  <a:lnTo>
                    <a:pt x="79" y="135"/>
                  </a:lnTo>
                  <a:lnTo>
                    <a:pt x="50" y="0"/>
                  </a:lnTo>
                  <a:close/>
                </a:path>
              </a:pathLst>
            </a:custGeom>
            <a:solidFill>
              <a:srgbClr val="000000"/>
            </a:solidFill>
            <a:ln w="0">
              <a:solidFill>
                <a:srgbClr val="000000"/>
              </a:solidFill>
              <a:prstDash val="solid"/>
              <a:round/>
              <a:headEnd/>
              <a:tailEnd/>
            </a:ln>
          </p:spPr>
          <p:txBody>
            <a:bodyPr/>
            <a:lstStyle/>
            <a:p>
              <a:endParaRPr lang="en-US"/>
            </a:p>
          </p:txBody>
        </p:sp>
        <p:sp>
          <p:nvSpPr>
            <p:cNvPr id="333850" name="Freeform 26"/>
            <p:cNvSpPr>
              <a:spLocks/>
            </p:cNvSpPr>
            <p:nvPr/>
          </p:nvSpPr>
          <p:spPr bwMode="auto">
            <a:xfrm>
              <a:off x="4697" y="1744"/>
              <a:ext cx="8" cy="26"/>
            </a:xfrm>
            <a:custGeom>
              <a:avLst/>
              <a:gdLst>
                <a:gd name="T0" fmla="*/ 0 w 30"/>
                <a:gd name="T1" fmla="*/ 0 h 102"/>
                <a:gd name="T2" fmla="*/ 0 w 30"/>
                <a:gd name="T3" fmla="*/ 102 h 102"/>
                <a:gd name="T4" fmla="*/ 30 w 30"/>
                <a:gd name="T5" fmla="*/ 72 h 102"/>
                <a:gd name="T6" fmla="*/ 0 w 30"/>
                <a:gd name="T7" fmla="*/ 0 h 102"/>
              </a:gdLst>
              <a:ahLst/>
              <a:cxnLst>
                <a:cxn ang="0">
                  <a:pos x="T0" y="T1"/>
                </a:cxn>
                <a:cxn ang="0">
                  <a:pos x="T2" y="T3"/>
                </a:cxn>
                <a:cxn ang="0">
                  <a:pos x="T4" y="T5"/>
                </a:cxn>
                <a:cxn ang="0">
                  <a:pos x="T6" y="T7"/>
                </a:cxn>
              </a:cxnLst>
              <a:rect l="0" t="0" r="r" b="b"/>
              <a:pathLst>
                <a:path w="30" h="102">
                  <a:moveTo>
                    <a:pt x="0" y="0"/>
                  </a:moveTo>
                  <a:lnTo>
                    <a:pt x="0" y="102"/>
                  </a:lnTo>
                  <a:lnTo>
                    <a:pt x="30" y="72"/>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333851" name="Freeform 27"/>
            <p:cNvSpPr>
              <a:spLocks/>
            </p:cNvSpPr>
            <p:nvPr/>
          </p:nvSpPr>
          <p:spPr bwMode="auto">
            <a:xfrm>
              <a:off x="4571" y="1967"/>
              <a:ext cx="180" cy="85"/>
            </a:xfrm>
            <a:custGeom>
              <a:avLst/>
              <a:gdLst>
                <a:gd name="T0" fmla="*/ 0 w 720"/>
                <a:gd name="T1" fmla="*/ 35 h 341"/>
                <a:gd name="T2" fmla="*/ 132 w 720"/>
                <a:gd name="T3" fmla="*/ 0 h 341"/>
                <a:gd name="T4" fmla="*/ 161 w 720"/>
                <a:gd name="T5" fmla="*/ 70 h 341"/>
                <a:gd name="T6" fmla="*/ 269 w 720"/>
                <a:gd name="T7" fmla="*/ 136 h 341"/>
                <a:gd name="T8" fmla="*/ 400 w 720"/>
                <a:gd name="T9" fmla="*/ 136 h 341"/>
                <a:gd name="T10" fmla="*/ 478 w 720"/>
                <a:gd name="T11" fmla="*/ 136 h 341"/>
                <a:gd name="T12" fmla="*/ 588 w 720"/>
                <a:gd name="T13" fmla="*/ 102 h 341"/>
                <a:gd name="T14" fmla="*/ 667 w 720"/>
                <a:gd name="T15" fmla="*/ 70 h 341"/>
                <a:gd name="T16" fmla="*/ 692 w 720"/>
                <a:gd name="T17" fmla="*/ 35 h 341"/>
                <a:gd name="T18" fmla="*/ 720 w 720"/>
                <a:gd name="T19" fmla="*/ 102 h 341"/>
                <a:gd name="T20" fmla="*/ 641 w 720"/>
                <a:gd name="T21" fmla="*/ 206 h 341"/>
                <a:gd name="T22" fmla="*/ 588 w 720"/>
                <a:gd name="T23" fmla="*/ 206 h 341"/>
                <a:gd name="T24" fmla="*/ 478 w 720"/>
                <a:gd name="T25" fmla="*/ 238 h 341"/>
                <a:gd name="T26" fmla="*/ 454 w 720"/>
                <a:gd name="T27" fmla="*/ 305 h 341"/>
                <a:gd name="T28" fmla="*/ 375 w 720"/>
                <a:gd name="T29" fmla="*/ 341 h 341"/>
                <a:gd name="T30" fmla="*/ 293 w 720"/>
                <a:gd name="T31" fmla="*/ 341 h 341"/>
                <a:gd name="T32" fmla="*/ 240 w 720"/>
                <a:gd name="T33" fmla="*/ 276 h 341"/>
                <a:gd name="T34" fmla="*/ 215 w 720"/>
                <a:gd name="T35" fmla="*/ 238 h 341"/>
                <a:gd name="T36" fmla="*/ 161 w 720"/>
                <a:gd name="T37" fmla="*/ 206 h 341"/>
                <a:gd name="T38" fmla="*/ 132 w 720"/>
                <a:gd name="T39" fmla="*/ 174 h 341"/>
                <a:gd name="T40" fmla="*/ 110 w 720"/>
                <a:gd name="T41" fmla="*/ 136 h 341"/>
                <a:gd name="T42" fmla="*/ 57 w 720"/>
                <a:gd name="T43" fmla="*/ 174 h 341"/>
                <a:gd name="T44" fmla="*/ 31 w 720"/>
                <a:gd name="T45" fmla="*/ 174 h 341"/>
                <a:gd name="T46" fmla="*/ 0 w 720"/>
                <a:gd name="T47" fmla="*/ 136 h 341"/>
                <a:gd name="T48" fmla="*/ 0 w 720"/>
                <a:gd name="T49" fmla="*/ 3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0" h="341">
                  <a:moveTo>
                    <a:pt x="0" y="35"/>
                  </a:moveTo>
                  <a:lnTo>
                    <a:pt x="132" y="0"/>
                  </a:lnTo>
                  <a:lnTo>
                    <a:pt x="161" y="70"/>
                  </a:lnTo>
                  <a:lnTo>
                    <a:pt x="269" y="136"/>
                  </a:lnTo>
                  <a:lnTo>
                    <a:pt x="400" y="136"/>
                  </a:lnTo>
                  <a:lnTo>
                    <a:pt x="478" y="136"/>
                  </a:lnTo>
                  <a:lnTo>
                    <a:pt x="588" y="102"/>
                  </a:lnTo>
                  <a:lnTo>
                    <a:pt x="667" y="70"/>
                  </a:lnTo>
                  <a:lnTo>
                    <a:pt x="692" y="35"/>
                  </a:lnTo>
                  <a:lnTo>
                    <a:pt x="720" y="102"/>
                  </a:lnTo>
                  <a:lnTo>
                    <a:pt x="641" y="206"/>
                  </a:lnTo>
                  <a:lnTo>
                    <a:pt x="588" y="206"/>
                  </a:lnTo>
                  <a:lnTo>
                    <a:pt x="478" y="238"/>
                  </a:lnTo>
                  <a:lnTo>
                    <a:pt x="454" y="305"/>
                  </a:lnTo>
                  <a:lnTo>
                    <a:pt x="375" y="341"/>
                  </a:lnTo>
                  <a:lnTo>
                    <a:pt x="293" y="341"/>
                  </a:lnTo>
                  <a:lnTo>
                    <a:pt x="240" y="276"/>
                  </a:lnTo>
                  <a:lnTo>
                    <a:pt x="215" y="238"/>
                  </a:lnTo>
                  <a:lnTo>
                    <a:pt x="161" y="206"/>
                  </a:lnTo>
                  <a:lnTo>
                    <a:pt x="132" y="174"/>
                  </a:lnTo>
                  <a:lnTo>
                    <a:pt x="110" y="136"/>
                  </a:lnTo>
                  <a:lnTo>
                    <a:pt x="57" y="174"/>
                  </a:lnTo>
                  <a:lnTo>
                    <a:pt x="31" y="174"/>
                  </a:lnTo>
                  <a:lnTo>
                    <a:pt x="0" y="136"/>
                  </a:lnTo>
                  <a:lnTo>
                    <a:pt x="0" y="35"/>
                  </a:lnTo>
                  <a:close/>
                </a:path>
              </a:pathLst>
            </a:custGeom>
            <a:solidFill>
              <a:srgbClr val="000000"/>
            </a:solidFill>
            <a:ln w="0">
              <a:solidFill>
                <a:srgbClr val="000000"/>
              </a:solidFill>
              <a:prstDash val="solid"/>
              <a:round/>
              <a:headEnd/>
              <a:tailEnd/>
            </a:ln>
          </p:spPr>
          <p:txBody>
            <a:bodyPr/>
            <a:lstStyle/>
            <a:p>
              <a:endParaRPr lang="en-US"/>
            </a:p>
          </p:txBody>
        </p:sp>
        <p:sp>
          <p:nvSpPr>
            <p:cNvPr id="333852" name="Freeform 28"/>
            <p:cNvSpPr>
              <a:spLocks/>
            </p:cNvSpPr>
            <p:nvPr/>
          </p:nvSpPr>
          <p:spPr bwMode="auto">
            <a:xfrm>
              <a:off x="4512" y="2043"/>
              <a:ext cx="306" cy="104"/>
            </a:xfrm>
            <a:custGeom>
              <a:avLst/>
              <a:gdLst>
                <a:gd name="T0" fmla="*/ 236 w 1224"/>
                <a:gd name="T1" fmla="*/ 0 h 415"/>
                <a:gd name="T2" fmla="*/ 213 w 1224"/>
                <a:gd name="T3" fmla="*/ 108 h 415"/>
                <a:gd name="T4" fmla="*/ 105 w 1224"/>
                <a:gd name="T5" fmla="*/ 172 h 415"/>
                <a:gd name="T6" fmla="*/ 0 w 1224"/>
                <a:gd name="T7" fmla="*/ 209 h 415"/>
                <a:gd name="T8" fmla="*/ 105 w 1224"/>
                <a:gd name="T9" fmla="*/ 240 h 415"/>
                <a:gd name="T10" fmla="*/ 160 w 1224"/>
                <a:gd name="T11" fmla="*/ 240 h 415"/>
                <a:gd name="T12" fmla="*/ 213 w 1224"/>
                <a:gd name="T13" fmla="*/ 276 h 415"/>
                <a:gd name="T14" fmla="*/ 293 w 1224"/>
                <a:gd name="T15" fmla="*/ 343 h 415"/>
                <a:gd name="T16" fmla="*/ 422 w 1224"/>
                <a:gd name="T17" fmla="*/ 343 h 415"/>
                <a:gd name="T18" fmla="*/ 476 w 1224"/>
                <a:gd name="T19" fmla="*/ 343 h 415"/>
                <a:gd name="T20" fmla="*/ 529 w 1224"/>
                <a:gd name="T21" fmla="*/ 311 h 415"/>
                <a:gd name="T22" fmla="*/ 581 w 1224"/>
                <a:gd name="T23" fmla="*/ 343 h 415"/>
                <a:gd name="T24" fmla="*/ 636 w 1224"/>
                <a:gd name="T25" fmla="*/ 377 h 415"/>
                <a:gd name="T26" fmla="*/ 714 w 1224"/>
                <a:gd name="T27" fmla="*/ 415 h 415"/>
                <a:gd name="T28" fmla="*/ 771 w 1224"/>
                <a:gd name="T29" fmla="*/ 377 h 415"/>
                <a:gd name="T30" fmla="*/ 797 w 1224"/>
                <a:gd name="T31" fmla="*/ 343 h 415"/>
                <a:gd name="T32" fmla="*/ 903 w 1224"/>
                <a:gd name="T33" fmla="*/ 343 h 415"/>
                <a:gd name="T34" fmla="*/ 981 w 1224"/>
                <a:gd name="T35" fmla="*/ 343 h 415"/>
                <a:gd name="T36" fmla="*/ 1035 w 1224"/>
                <a:gd name="T37" fmla="*/ 311 h 415"/>
                <a:gd name="T38" fmla="*/ 1115 w 1224"/>
                <a:gd name="T39" fmla="*/ 276 h 415"/>
                <a:gd name="T40" fmla="*/ 1142 w 1224"/>
                <a:gd name="T41" fmla="*/ 240 h 415"/>
                <a:gd name="T42" fmla="*/ 1224 w 1224"/>
                <a:gd name="T43" fmla="*/ 240 h 415"/>
                <a:gd name="T44" fmla="*/ 1194 w 1224"/>
                <a:gd name="T45" fmla="*/ 172 h 415"/>
                <a:gd name="T46" fmla="*/ 1142 w 1224"/>
                <a:gd name="T47" fmla="*/ 108 h 415"/>
                <a:gd name="T48" fmla="*/ 1115 w 1224"/>
                <a:gd name="T49" fmla="*/ 36 h 415"/>
                <a:gd name="T50" fmla="*/ 1064 w 1224"/>
                <a:gd name="T51" fmla="*/ 139 h 415"/>
                <a:gd name="T52" fmla="*/ 1087 w 1224"/>
                <a:gd name="T53" fmla="*/ 209 h 415"/>
                <a:gd name="T54" fmla="*/ 1010 w 1224"/>
                <a:gd name="T55" fmla="*/ 209 h 415"/>
                <a:gd name="T56" fmla="*/ 928 w 1224"/>
                <a:gd name="T57" fmla="*/ 209 h 415"/>
                <a:gd name="T58" fmla="*/ 877 w 1224"/>
                <a:gd name="T59" fmla="*/ 209 h 415"/>
                <a:gd name="T60" fmla="*/ 824 w 1224"/>
                <a:gd name="T61" fmla="*/ 172 h 415"/>
                <a:gd name="T62" fmla="*/ 741 w 1224"/>
                <a:gd name="T63" fmla="*/ 172 h 415"/>
                <a:gd name="T64" fmla="*/ 690 w 1224"/>
                <a:gd name="T65" fmla="*/ 209 h 415"/>
                <a:gd name="T66" fmla="*/ 636 w 1224"/>
                <a:gd name="T67" fmla="*/ 240 h 415"/>
                <a:gd name="T68" fmla="*/ 611 w 1224"/>
                <a:gd name="T69" fmla="*/ 209 h 415"/>
                <a:gd name="T70" fmla="*/ 581 w 1224"/>
                <a:gd name="T71" fmla="*/ 209 h 415"/>
                <a:gd name="T72" fmla="*/ 529 w 1224"/>
                <a:gd name="T73" fmla="*/ 172 h 415"/>
                <a:gd name="T74" fmla="*/ 451 w 1224"/>
                <a:gd name="T75" fmla="*/ 209 h 415"/>
                <a:gd name="T76" fmla="*/ 368 w 1224"/>
                <a:gd name="T77" fmla="*/ 240 h 415"/>
                <a:gd name="T78" fmla="*/ 315 w 1224"/>
                <a:gd name="T79" fmla="*/ 240 h 415"/>
                <a:gd name="T80" fmla="*/ 267 w 1224"/>
                <a:gd name="T81" fmla="*/ 240 h 415"/>
                <a:gd name="T82" fmla="*/ 236 w 1224"/>
                <a:gd name="T83" fmla="*/ 240 h 415"/>
                <a:gd name="T84" fmla="*/ 213 w 1224"/>
                <a:gd name="T85" fmla="*/ 209 h 415"/>
                <a:gd name="T86" fmla="*/ 293 w 1224"/>
                <a:gd name="T87" fmla="*/ 108 h 415"/>
                <a:gd name="T88" fmla="*/ 236 w 1224"/>
                <a:gd name="T89"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24" h="415">
                  <a:moveTo>
                    <a:pt x="236" y="0"/>
                  </a:moveTo>
                  <a:lnTo>
                    <a:pt x="213" y="108"/>
                  </a:lnTo>
                  <a:lnTo>
                    <a:pt x="105" y="172"/>
                  </a:lnTo>
                  <a:lnTo>
                    <a:pt x="0" y="209"/>
                  </a:lnTo>
                  <a:lnTo>
                    <a:pt x="105" y="240"/>
                  </a:lnTo>
                  <a:lnTo>
                    <a:pt x="160" y="240"/>
                  </a:lnTo>
                  <a:lnTo>
                    <a:pt x="213" y="276"/>
                  </a:lnTo>
                  <a:lnTo>
                    <a:pt x="293" y="343"/>
                  </a:lnTo>
                  <a:lnTo>
                    <a:pt x="422" y="343"/>
                  </a:lnTo>
                  <a:lnTo>
                    <a:pt x="476" y="343"/>
                  </a:lnTo>
                  <a:lnTo>
                    <a:pt x="529" y="311"/>
                  </a:lnTo>
                  <a:lnTo>
                    <a:pt x="581" y="343"/>
                  </a:lnTo>
                  <a:lnTo>
                    <a:pt x="636" y="377"/>
                  </a:lnTo>
                  <a:lnTo>
                    <a:pt x="714" y="415"/>
                  </a:lnTo>
                  <a:lnTo>
                    <a:pt x="771" y="377"/>
                  </a:lnTo>
                  <a:lnTo>
                    <a:pt x="797" y="343"/>
                  </a:lnTo>
                  <a:lnTo>
                    <a:pt x="903" y="343"/>
                  </a:lnTo>
                  <a:lnTo>
                    <a:pt x="981" y="343"/>
                  </a:lnTo>
                  <a:lnTo>
                    <a:pt x="1035" y="311"/>
                  </a:lnTo>
                  <a:lnTo>
                    <a:pt x="1115" y="276"/>
                  </a:lnTo>
                  <a:lnTo>
                    <a:pt x="1142" y="240"/>
                  </a:lnTo>
                  <a:lnTo>
                    <a:pt x="1224" y="240"/>
                  </a:lnTo>
                  <a:lnTo>
                    <a:pt x="1194" y="172"/>
                  </a:lnTo>
                  <a:lnTo>
                    <a:pt x="1142" y="108"/>
                  </a:lnTo>
                  <a:lnTo>
                    <a:pt x="1115" y="36"/>
                  </a:lnTo>
                  <a:lnTo>
                    <a:pt x="1064" y="139"/>
                  </a:lnTo>
                  <a:lnTo>
                    <a:pt x="1087" y="209"/>
                  </a:lnTo>
                  <a:lnTo>
                    <a:pt x="1010" y="209"/>
                  </a:lnTo>
                  <a:lnTo>
                    <a:pt x="928" y="209"/>
                  </a:lnTo>
                  <a:lnTo>
                    <a:pt x="877" y="209"/>
                  </a:lnTo>
                  <a:lnTo>
                    <a:pt x="824" y="172"/>
                  </a:lnTo>
                  <a:lnTo>
                    <a:pt x="741" y="172"/>
                  </a:lnTo>
                  <a:lnTo>
                    <a:pt x="690" y="209"/>
                  </a:lnTo>
                  <a:lnTo>
                    <a:pt x="636" y="240"/>
                  </a:lnTo>
                  <a:lnTo>
                    <a:pt x="611" y="209"/>
                  </a:lnTo>
                  <a:lnTo>
                    <a:pt x="581" y="209"/>
                  </a:lnTo>
                  <a:lnTo>
                    <a:pt x="529" y="172"/>
                  </a:lnTo>
                  <a:lnTo>
                    <a:pt x="451" y="209"/>
                  </a:lnTo>
                  <a:lnTo>
                    <a:pt x="368" y="240"/>
                  </a:lnTo>
                  <a:lnTo>
                    <a:pt x="315" y="240"/>
                  </a:lnTo>
                  <a:lnTo>
                    <a:pt x="267" y="240"/>
                  </a:lnTo>
                  <a:lnTo>
                    <a:pt x="236" y="240"/>
                  </a:lnTo>
                  <a:lnTo>
                    <a:pt x="213" y="209"/>
                  </a:lnTo>
                  <a:lnTo>
                    <a:pt x="293" y="108"/>
                  </a:lnTo>
                  <a:lnTo>
                    <a:pt x="236" y="0"/>
                  </a:lnTo>
                  <a:close/>
                </a:path>
              </a:pathLst>
            </a:custGeom>
            <a:solidFill>
              <a:srgbClr val="000000"/>
            </a:solidFill>
            <a:ln w="0">
              <a:solidFill>
                <a:srgbClr val="000000"/>
              </a:solidFill>
              <a:prstDash val="solid"/>
              <a:round/>
              <a:headEnd/>
              <a:tailEnd/>
            </a:ln>
          </p:spPr>
          <p:txBody>
            <a:bodyPr/>
            <a:lstStyle/>
            <a:p>
              <a:endParaRPr lang="en-US"/>
            </a:p>
          </p:txBody>
        </p:sp>
        <p:sp>
          <p:nvSpPr>
            <p:cNvPr id="333853" name="Freeform 29"/>
            <p:cNvSpPr>
              <a:spLocks/>
            </p:cNvSpPr>
            <p:nvPr/>
          </p:nvSpPr>
          <p:spPr bwMode="auto">
            <a:xfrm>
              <a:off x="4604" y="2154"/>
              <a:ext cx="160" cy="77"/>
            </a:xfrm>
            <a:custGeom>
              <a:avLst/>
              <a:gdLst>
                <a:gd name="T0" fmla="*/ 29 w 642"/>
                <a:gd name="T1" fmla="*/ 36 h 307"/>
                <a:gd name="T2" fmla="*/ 190 w 642"/>
                <a:gd name="T3" fmla="*/ 104 h 307"/>
                <a:gd name="T4" fmla="*/ 293 w 642"/>
                <a:gd name="T5" fmla="*/ 104 h 307"/>
                <a:gd name="T6" fmla="*/ 456 w 642"/>
                <a:gd name="T7" fmla="*/ 104 h 307"/>
                <a:gd name="T8" fmla="*/ 560 w 642"/>
                <a:gd name="T9" fmla="*/ 36 h 307"/>
                <a:gd name="T10" fmla="*/ 613 w 642"/>
                <a:gd name="T11" fmla="*/ 0 h 307"/>
                <a:gd name="T12" fmla="*/ 642 w 642"/>
                <a:gd name="T13" fmla="*/ 66 h 307"/>
                <a:gd name="T14" fmla="*/ 588 w 642"/>
                <a:gd name="T15" fmla="*/ 168 h 307"/>
                <a:gd name="T16" fmla="*/ 456 w 642"/>
                <a:gd name="T17" fmla="*/ 272 h 307"/>
                <a:gd name="T18" fmla="*/ 322 w 642"/>
                <a:gd name="T19" fmla="*/ 307 h 307"/>
                <a:gd name="T20" fmla="*/ 243 w 642"/>
                <a:gd name="T21" fmla="*/ 307 h 307"/>
                <a:gd name="T22" fmla="*/ 190 w 642"/>
                <a:gd name="T23" fmla="*/ 272 h 307"/>
                <a:gd name="T24" fmla="*/ 190 w 642"/>
                <a:gd name="T25" fmla="*/ 208 h 307"/>
                <a:gd name="T26" fmla="*/ 108 w 642"/>
                <a:gd name="T27" fmla="*/ 168 h 307"/>
                <a:gd name="T28" fmla="*/ 54 w 642"/>
                <a:gd name="T29" fmla="*/ 138 h 307"/>
                <a:gd name="T30" fmla="*/ 29 w 642"/>
                <a:gd name="T31" fmla="*/ 104 h 307"/>
                <a:gd name="T32" fmla="*/ 0 w 642"/>
                <a:gd name="T33" fmla="*/ 104 h 307"/>
                <a:gd name="T34" fmla="*/ 29 w 642"/>
                <a:gd name="T35" fmla="*/ 3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2" h="307">
                  <a:moveTo>
                    <a:pt x="29" y="36"/>
                  </a:moveTo>
                  <a:lnTo>
                    <a:pt x="190" y="104"/>
                  </a:lnTo>
                  <a:lnTo>
                    <a:pt x="293" y="104"/>
                  </a:lnTo>
                  <a:lnTo>
                    <a:pt x="456" y="104"/>
                  </a:lnTo>
                  <a:lnTo>
                    <a:pt x="560" y="36"/>
                  </a:lnTo>
                  <a:lnTo>
                    <a:pt x="613" y="0"/>
                  </a:lnTo>
                  <a:lnTo>
                    <a:pt x="642" y="66"/>
                  </a:lnTo>
                  <a:lnTo>
                    <a:pt x="588" y="168"/>
                  </a:lnTo>
                  <a:lnTo>
                    <a:pt x="456" y="272"/>
                  </a:lnTo>
                  <a:lnTo>
                    <a:pt x="322" y="307"/>
                  </a:lnTo>
                  <a:lnTo>
                    <a:pt x="243" y="307"/>
                  </a:lnTo>
                  <a:lnTo>
                    <a:pt x="190" y="272"/>
                  </a:lnTo>
                  <a:lnTo>
                    <a:pt x="190" y="208"/>
                  </a:lnTo>
                  <a:lnTo>
                    <a:pt x="108" y="168"/>
                  </a:lnTo>
                  <a:lnTo>
                    <a:pt x="54" y="138"/>
                  </a:lnTo>
                  <a:lnTo>
                    <a:pt x="29" y="104"/>
                  </a:lnTo>
                  <a:lnTo>
                    <a:pt x="0" y="104"/>
                  </a:lnTo>
                  <a:lnTo>
                    <a:pt x="29" y="36"/>
                  </a:lnTo>
                  <a:close/>
                </a:path>
              </a:pathLst>
            </a:custGeom>
            <a:solidFill>
              <a:srgbClr val="000000"/>
            </a:solidFill>
            <a:ln w="0">
              <a:solidFill>
                <a:srgbClr val="000000"/>
              </a:solidFill>
              <a:prstDash val="solid"/>
              <a:round/>
              <a:headEnd/>
              <a:tailEnd/>
            </a:ln>
          </p:spPr>
          <p:txBody>
            <a:bodyPr/>
            <a:lstStyle/>
            <a:p>
              <a:endParaRPr lang="en-US"/>
            </a:p>
          </p:txBody>
        </p:sp>
        <p:sp>
          <p:nvSpPr>
            <p:cNvPr id="333854" name="Freeform 30"/>
            <p:cNvSpPr>
              <a:spLocks/>
            </p:cNvSpPr>
            <p:nvPr/>
          </p:nvSpPr>
          <p:spPr bwMode="auto">
            <a:xfrm>
              <a:off x="4192" y="2299"/>
              <a:ext cx="346" cy="309"/>
            </a:xfrm>
            <a:custGeom>
              <a:avLst/>
              <a:gdLst>
                <a:gd name="T0" fmla="*/ 1329 w 1382"/>
                <a:gd name="T1" fmla="*/ 0 h 1234"/>
                <a:gd name="T2" fmla="*/ 1277 w 1382"/>
                <a:gd name="T3" fmla="*/ 34 h 1234"/>
                <a:gd name="T4" fmla="*/ 1222 w 1382"/>
                <a:gd name="T5" fmla="*/ 72 h 1234"/>
                <a:gd name="T6" fmla="*/ 1197 w 1382"/>
                <a:gd name="T7" fmla="*/ 138 h 1234"/>
                <a:gd name="T8" fmla="*/ 1197 w 1382"/>
                <a:gd name="T9" fmla="*/ 206 h 1234"/>
                <a:gd name="T10" fmla="*/ 1197 w 1382"/>
                <a:gd name="T11" fmla="*/ 278 h 1234"/>
                <a:gd name="T12" fmla="*/ 1169 w 1382"/>
                <a:gd name="T13" fmla="*/ 311 h 1234"/>
                <a:gd name="T14" fmla="*/ 1147 w 1382"/>
                <a:gd name="T15" fmla="*/ 379 h 1234"/>
                <a:gd name="T16" fmla="*/ 1061 w 1382"/>
                <a:gd name="T17" fmla="*/ 349 h 1234"/>
                <a:gd name="T18" fmla="*/ 986 w 1382"/>
                <a:gd name="T19" fmla="*/ 379 h 1234"/>
                <a:gd name="T20" fmla="*/ 932 w 1382"/>
                <a:gd name="T21" fmla="*/ 379 h 1234"/>
                <a:gd name="T22" fmla="*/ 877 w 1382"/>
                <a:gd name="T23" fmla="*/ 414 h 1234"/>
                <a:gd name="T24" fmla="*/ 825 w 1382"/>
                <a:gd name="T25" fmla="*/ 446 h 1234"/>
                <a:gd name="T26" fmla="*/ 744 w 1382"/>
                <a:gd name="T27" fmla="*/ 446 h 1234"/>
                <a:gd name="T28" fmla="*/ 664 w 1382"/>
                <a:gd name="T29" fmla="*/ 414 h 1234"/>
                <a:gd name="T30" fmla="*/ 556 w 1382"/>
                <a:gd name="T31" fmla="*/ 414 h 1234"/>
                <a:gd name="T32" fmla="*/ 480 w 1382"/>
                <a:gd name="T33" fmla="*/ 446 h 1234"/>
                <a:gd name="T34" fmla="*/ 452 w 1382"/>
                <a:gd name="T35" fmla="*/ 446 h 1234"/>
                <a:gd name="T36" fmla="*/ 398 w 1382"/>
                <a:gd name="T37" fmla="*/ 517 h 1234"/>
                <a:gd name="T38" fmla="*/ 398 w 1382"/>
                <a:gd name="T39" fmla="*/ 585 h 1234"/>
                <a:gd name="T40" fmla="*/ 398 w 1382"/>
                <a:gd name="T41" fmla="*/ 618 h 1234"/>
                <a:gd name="T42" fmla="*/ 241 w 1382"/>
                <a:gd name="T43" fmla="*/ 687 h 1234"/>
                <a:gd name="T44" fmla="*/ 136 w 1382"/>
                <a:gd name="T45" fmla="*/ 754 h 1234"/>
                <a:gd name="T46" fmla="*/ 106 w 1382"/>
                <a:gd name="T47" fmla="*/ 822 h 1234"/>
                <a:gd name="T48" fmla="*/ 28 w 1382"/>
                <a:gd name="T49" fmla="*/ 926 h 1234"/>
                <a:gd name="T50" fmla="*/ 0 w 1382"/>
                <a:gd name="T51" fmla="*/ 992 h 1234"/>
                <a:gd name="T52" fmla="*/ 136 w 1382"/>
                <a:gd name="T53" fmla="*/ 1030 h 1234"/>
                <a:gd name="T54" fmla="*/ 188 w 1382"/>
                <a:gd name="T55" fmla="*/ 926 h 1234"/>
                <a:gd name="T56" fmla="*/ 319 w 1382"/>
                <a:gd name="T57" fmla="*/ 822 h 1234"/>
                <a:gd name="T58" fmla="*/ 452 w 1382"/>
                <a:gd name="T59" fmla="*/ 754 h 1234"/>
                <a:gd name="T60" fmla="*/ 534 w 1382"/>
                <a:gd name="T61" fmla="*/ 722 h 1234"/>
                <a:gd name="T62" fmla="*/ 503 w 1382"/>
                <a:gd name="T63" fmla="*/ 687 h 1234"/>
                <a:gd name="T64" fmla="*/ 503 w 1382"/>
                <a:gd name="T65" fmla="*/ 618 h 1234"/>
                <a:gd name="T66" fmla="*/ 503 w 1382"/>
                <a:gd name="T67" fmla="*/ 547 h 1234"/>
                <a:gd name="T68" fmla="*/ 613 w 1382"/>
                <a:gd name="T69" fmla="*/ 482 h 1234"/>
                <a:gd name="T70" fmla="*/ 687 w 1382"/>
                <a:gd name="T71" fmla="*/ 482 h 1234"/>
                <a:gd name="T72" fmla="*/ 801 w 1382"/>
                <a:gd name="T73" fmla="*/ 482 h 1234"/>
                <a:gd name="T74" fmla="*/ 848 w 1382"/>
                <a:gd name="T75" fmla="*/ 517 h 1234"/>
                <a:gd name="T76" fmla="*/ 932 w 1382"/>
                <a:gd name="T77" fmla="*/ 446 h 1234"/>
                <a:gd name="T78" fmla="*/ 1010 w 1382"/>
                <a:gd name="T79" fmla="*/ 414 h 1234"/>
                <a:gd name="T80" fmla="*/ 1090 w 1382"/>
                <a:gd name="T81" fmla="*/ 414 h 1234"/>
                <a:gd name="T82" fmla="*/ 1118 w 1382"/>
                <a:gd name="T83" fmla="*/ 414 h 1234"/>
                <a:gd name="T84" fmla="*/ 1169 w 1382"/>
                <a:gd name="T85" fmla="*/ 446 h 1234"/>
                <a:gd name="T86" fmla="*/ 1147 w 1382"/>
                <a:gd name="T87" fmla="*/ 722 h 1234"/>
                <a:gd name="T88" fmla="*/ 1147 w 1382"/>
                <a:gd name="T89" fmla="*/ 926 h 1234"/>
                <a:gd name="T90" fmla="*/ 1246 w 1382"/>
                <a:gd name="T91" fmla="*/ 1234 h 1234"/>
                <a:gd name="T92" fmla="*/ 1246 w 1382"/>
                <a:gd name="T93" fmla="*/ 958 h 1234"/>
                <a:gd name="T94" fmla="*/ 1246 w 1382"/>
                <a:gd name="T95" fmla="*/ 687 h 1234"/>
                <a:gd name="T96" fmla="*/ 1277 w 1382"/>
                <a:gd name="T97" fmla="*/ 414 h 1234"/>
                <a:gd name="T98" fmla="*/ 1382 w 1382"/>
                <a:gd name="T99" fmla="*/ 547 h 1234"/>
                <a:gd name="T100" fmla="*/ 1382 w 1382"/>
                <a:gd name="T101" fmla="*/ 482 h 1234"/>
                <a:gd name="T102" fmla="*/ 1329 w 1382"/>
                <a:gd name="T103" fmla="*/ 379 h 1234"/>
                <a:gd name="T104" fmla="*/ 1300 w 1382"/>
                <a:gd name="T105" fmla="*/ 240 h 1234"/>
                <a:gd name="T106" fmla="*/ 1329 w 1382"/>
                <a:gd name="T107" fmla="*/ 138 h 1234"/>
                <a:gd name="T108" fmla="*/ 1329 w 1382"/>
                <a:gd name="T109" fmla="*/ 0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2" h="1234">
                  <a:moveTo>
                    <a:pt x="1329" y="0"/>
                  </a:moveTo>
                  <a:lnTo>
                    <a:pt x="1277" y="34"/>
                  </a:lnTo>
                  <a:lnTo>
                    <a:pt x="1222" y="72"/>
                  </a:lnTo>
                  <a:lnTo>
                    <a:pt x="1197" y="138"/>
                  </a:lnTo>
                  <a:lnTo>
                    <a:pt x="1197" y="206"/>
                  </a:lnTo>
                  <a:lnTo>
                    <a:pt x="1197" y="278"/>
                  </a:lnTo>
                  <a:lnTo>
                    <a:pt x="1169" y="311"/>
                  </a:lnTo>
                  <a:lnTo>
                    <a:pt x="1147" y="379"/>
                  </a:lnTo>
                  <a:lnTo>
                    <a:pt x="1061" y="349"/>
                  </a:lnTo>
                  <a:lnTo>
                    <a:pt x="986" y="379"/>
                  </a:lnTo>
                  <a:lnTo>
                    <a:pt x="932" y="379"/>
                  </a:lnTo>
                  <a:lnTo>
                    <a:pt x="877" y="414"/>
                  </a:lnTo>
                  <a:lnTo>
                    <a:pt x="825" y="446"/>
                  </a:lnTo>
                  <a:lnTo>
                    <a:pt x="744" y="446"/>
                  </a:lnTo>
                  <a:lnTo>
                    <a:pt x="664" y="414"/>
                  </a:lnTo>
                  <a:lnTo>
                    <a:pt x="556" y="414"/>
                  </a:lnTo>
                  <a:lnTo>
                    <a:pt x="480" y="446"/>
                  </a:lnTo>
                  <a:lnTo>
                    <a:pt x="452" y="446"/>
                  </a:lnTo>
                  <a:lnTo>
                    <a:pt x="398" y="517"/>
                  </a:lnTo>
                  <a:lnTo>
                    <a:pt x="398" y="585"/>
                  </a:lnTo>
                  <a:lnTo>
                    <a:pt x="398" y="618"/>
                  </a:lnTo>
                  <a:lnTo>
                    <a:pt x="241" y="687"/>
                  </a:lnTo>
                  <a:lnTo>
                    <a:pt x="136" y="754"/>
                  </a:lnTo>
                  <a:lnTo>
                    <a:pt x="106" y="822"/>
                  </a:lnTo>
                  <a:lnTo>
                    <a:pt x="28" y="926"/>
                  </a:lnTo>
                  <a:lnTo>
                    <a:pt x="0" y="992"/>
                  </a:lnTo>
                  <a:lnTo>
                    <a:pt x="136" y="1030"/>
                  </a:lnTo>
                  <a:lnTo>
                    <a:pt x="188" y="926"/>
                  </a:lnTo>
                  <a:lnTo>
                    <a:pt x="319" y="822"/>
                  </a:lnTo>
                  <a:lnTo>
                    <a:pt x="452" y="754"/>
                  </a:lnTo>
                  <a:lnTo>
                    <a:pt x="534" y="722"/>
                  </a:lnTo>
                  <a:lnTo>
                    <a:pt x="503" y="687"/>
                  </a:lnTo>
                  <a:lnTo>
                    <a:pt x="503" y="618"/>
                  </a:lnTo>
                  <a:lnTo>
                    <a:pt x="503" y="547"/>
                  </a:lnTo>
                  <a:lnTo>
                    <a:pt x="613" y="482"/>
                  </a:lnTo>
                  <a:lnTo>
                    <a:pt x="687" y="482"/>
                  </a:lnTo>
                  <a:lnTo>
                    <a:pt x="801" y="482"/>
                  </a:lnTo>
                  <a:lnTo>
                    <a:pt x="848" y="517"/>
                  </a:lnTo>
                  <a:lnTo>
                    <a:pt x="932" y="446"/>
                  </a:lnTo>
                  <a:lnTo>
                    <a:pt x="1010" y="414"/>
                  </a:lnTo>
                  <a:lnTo>
                    <a:pt x="1090" y="414"/>
                  </a:lnTo>
                  <a:lnTo>
                    <a:pt x="1118" y="414"/>
                  </a:lnTo>
                  <a:lnTo>
                    <a:pt x="1169" y="446"/>
                  </a:lnTo>
                  <a:lnTo>
                    <a:pt x="1147" y="722"/>
                  </a:lnTo>
                  <a:lnTo>
                    <a:pt x="1147" y="926"/>
                  </a:lnTo>
                  <a:lnTo>
                    <a:pt x="1246" y="1234"/>
                  </a:lnTo>
                  <a:lnTo>
                    <a:pt x="1246" y="958"/>
                  </a:lnTo>
                  <a:lnTo>
                    <a:pt x="1246" y="687"/>
                  </a:lnTo>
                  <a:lnTo>
                    <a:pt x="1277" y="414"/>
                  </a:lnTo>
                  <a:lnTo>
                    <a:pt x="1382" y="547"/>
                  </a:lnTo>
                  <a:lnTo>
                    <a:pt x="1382" y="482"/>
                  </a:lnTo>
                  <a:lnTo>
                    <a:pt x="1329" y="379"/>
                  </a:lnTo>
                  <a:lnTo>
                    <a:pt x="1300" y="240"/>
                  </a:lnTo>
                  <a:lnTo>
                    <a:pt x="1329" y="138"/>
                  </a:lnTo>
                  <a:lnTo>
                    <a:pt x="1329" y="0"/>
                  </a:lnTo>
                  <a:close/>
                </a:path>
              </a:pathLst>
            </a:custGeom>
            <a:solidFill>
              <a:srgbClr val="000000"/>
            </a:solidFill>
            <a:ln w="0">
              <a:solidFill>
                <a:srgbClr val="000000"/>
              </a:solidFill>
              <a:prstDash val="solid"/>
              <a:round/>
              <a:headEnd/>
              <a:tailEnd/>
            </a:ln>
          </p:spPr>
          <p:txBody>
            <a:bodyPr/>
            <a:lstStyle/>
            <a:p>
              <a:endParaRPr lang="en-US"/>
            </a:p>
          </p:txBody>
        </p:sp>
        <p:sp>
          <p:nvSpPr>
            <p:cNvPr id="333855" name="Freeform 31"/>
            <p:cNvSpPr>
              <a:spLocks/>
            </p:cNvSpPr>
            <p:nvPr/>
          </p:nvSpPr>
          <p:spPr bwMode="auto">
            <a:xfrm>
              <a:off x="4578" y="2359"/>
              <a:ext cx="146" cy="77"/>
            </a:xfrm>
            <a:custGeom>
              <a:avLst/>
              <a:gdLst>
                <a:gd name="T0" fmla="*/ 582 w 582"/>
                <a:gd name="T1" fmla="*/ 0 h 307"/>
                <a:gd name="T2" fmla="*/ 474 w 582"/>
                <a:gd name="T3" fmla="*/ 139 h 307"/>
                <a:gd name="T4" fmla="*/ 394 w 582"/>
                <a:gd name="T5" fmla="*/ 174 h 307"/>
                <a:gd name="T6" fmla="*/ 209 w 582"/>
                <a:gd name="T7" fmla="*/ 242 h 307"/>
                <a:gd name="T8" fmla="*/ 79 w 582"/>
                <a:gd name="T9" fmla="*/ 242 h 307"/>
                <a:gd name="T10" fmla="*/ 0 w 582"/>
                <a:gd name="T11" fmla="*/ 206 h 307"/>
                <a:gd name="T12" fmla="*/ 101 w 582"/>
                <a:gd name="T13" fmla="*/ 307 h 307"/>
                <a:gd name="T14" fmla="*/ 262 w 582"/>
                <a:gd name="T15" fmla="*/ 307 h 307"/>
                <a:gd name="T16" fmla="*/ 423 w 582"/>
                <a:gd name="T17" fmla="*/ 242 h 307"/>
                <a:gd name="T18" fmla="*/ 504 w 582"/>
                <a:gd name="T19" fmla="*/ 174 h 307"/>
                <a:gd name="T20" fmla="*/ 557 w 582"/>
                <a:gd name="T21" fmla="*/ 109 h 307"/>
                <a:gd name="T22" fmla="*/ 530 w 582"/>
                <a:gd name="T23" fmla="*/ 109 h 307"/>
                <a:gd name="T24" fmla="*/ 582 w 582"/>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2" h="307">
                  <a:moveTo>
                    <a:pt x="582" y="0"/>
                  </a:moveTo>
                  <a:lnTo>
                    <a:pt x="474" y="139"/>
                  </a:lnTo>
                  <a:lnTo>
                    <a:pt x="394" y="174"/>
                  </a:lnTo>
                  <a:lnTo>
                    <a:pt x="209" y="242"/>
                  </a:lnTo>
                  <a:lnTo>
                    <a:pt x="79" y="242"/>
                  </a:lnTo>
                  <a:lnTo>
                    <a:pt x="0" y="206"/>
                  </a:lnTo>
                  <a:lnTo>
                    <a:pt x="101" y="307"/>
                  </a:lnTo>
                  <a:lnTo>
                    <a:pt x="262" y="307"/>
                  </a:lnTo>
                  <a:lnTo>
                    <a:pt x="423" y="242"/>
                  </a:lnTo>
                  <a:lnTo>
                    <a:pt x="504" y="174"/>
                  </a:lnTo>
                  <a:lnTo>
                    <a:pt x="557" y="109"/>
                  </a:lnTo>
                  <a:lnTo>
                    <a:pt x="530" y="109"/>
                  </a:lnTo>
                  <a:lnTo>
                    <a:pt x="582" y="0"/>
                  </a:lnTo>
                  <a:close/>
                </a:path>
              </a:pathLst>
            </a:custGeom>
            <a:solidFill>
              <a:srgbClr val="000000"/>
            </a:solidFill>
            <a:ln w="0">
              <a:solidFill>
                <a:srgbClr val="000000"/>
              </a:solidFill>
              <a:prstDash val="solid"/>
              <a:round/>
              <a:headEnd/>
              <a:tailEnd/>
            </a:ln>
          </p:spPr>
          <p:txBody>
            <a:bodyPr/>
            <a:lstStyle/>
            <a:p>
              <a:endParaRPr lang="en-US"/>
            </a:p>
          </p:txBody>
        </p:sp>
        <p:sp>
          <p:nvSpPr>
            <p:cNvPr id="333856" name="Freeform 32"/>
            <p:cNvSpPr>
              <a:spLocks/>
            </p:cNvSpPr>
            <p:nvPr/>
          </p:nvSpPr>
          <p:spPr bwMode="auto">
            <a:xfrm>
              <a:off x="4498" y="2308"/>
              <a:ext cx="585" cy="709"/>
            </a:xfrm>
            <a:custGeom>
              <a:avLst/>
              <a:gdLst>
                <a:gd name="T0" fmla="*/ 1142 w 2339"/>
                <a:gd name="T1" fmla="*/ 69 h 2837"/>
                <a:gd name="T2" fmla="*/ 1170 w 2339"/>
                <a:gd name="T3" fmla="*/ 244 h 2837"/>
                <a:gd name="T4" fmla="*/ 1119 w 2339"/>
                <a:gd name="T5" fmla="*/ 380 h 2837"/>
                <a:gd name="T6" fmla="*/ 1303 w 2339"/>
                <a:gd name="T7" fmla="*/ 448 h 2837"/>
                <a:gd name="T8" fmla="*/ 1409 w 2339"/>
                <a:gd name="T9" fmla="*/ 448 h 2837"/>
                <a:gd name="T10" fmla="*/ 1675 w 2339"/>
                <a:gd name="T11" fmla="*/ 448 h 2837"/>
                <a:gd name="T12" fmla="*/ 1862 w 2339"/>
                <a:gd name="T13" fmla="*/ 448 h 2837"/>
                <a:gd name="T14" fmla="*/ 1970 w 2339"/>
                <a:gd name="T15" fmla="*/ 483 h 2837"/>
                <a:gd name="T16" fmla="*/ 2019 w 2339"/>
                <a:gd name="T17" fmla="*/ 616 h 2837"/>
                <a:gd name="T18" fmla="*/ 1940 w 2339"/>
                <a:gd name="T19" fmla="*/ 756 h 2837"/>
                <a:gd name="T20" fmla="*/ 2127 w 2339"/>
                <a:gd name="T21" fmla="*/ 996 h 2837"/>
                <a:gd name="T22" fmla="*/ 2260 w 2339"/>
                <a:gd name="T23" fmla="*/ 1129 h 2837"/>
                <a:gd name="T24" fmla="*/ 2313 w 2339"/>
                <a:gd name="T25" fmla="*/ 1302 h 2837"/>
                <a:gd name="T26" fmla="*/ 2206 w 2339"/>
                <a:gd name="T27" fmla="*/ 1200 h 2837"/>
                <a:gd name="T28" fmla="*/ 2019 w 2339"/>
                <a:gd name="T29" fmla="*/ 996 h 2837"/>
                <a:gd name="T30" fmla="*/ 1834 w 2339"/>
                <a:gd name="T31" fmla="*/ 857 h 2837"/>
                <a:gd name="T32" fmla="*/ 1888 w 2339"/>
                <a:gd name="T33" fmla="*/ 688 h 2837"/>
                <a:gd name="T34" fmla="*/ 1888 w 2339"/>
                <a:gd name="T35" fmla="*/ 513 h 2837"/>
                <a:gd name="T36" fmla="*/ 1703 w 2339"/>
                <a:gd name="T37" fmla="*/ 513 h 2837"/>
                <a:gd name="T38" fmla="*/ 1487 w 2339"/>
                <a:gd name="T39" fmla="*/ 584 h 2837"/>
                <a:gd name="T40" fmla="*/ 1358 w 2339"/>
                <a:gd name="T41" fmla="*/ 513 h 2837"/>
                <a:gd name="T42" fmla="*/ 1170 w 2339"/>
                <a:gd name="T43" fmla="*/ 483 h 2837"/>
                <a:gd name="T44" fmla="*/ 1065 w 2339"/>
                <a:gd name="T45" fmla="*/ 616 h 2837"/>
                <a:gd name="T46" fmla="*/ 1065 w 2339"/>
                <a:gd name="T47" fmla="*/ 828 h 2837"/>
                <a:gd name="T48" fmla="*/ 983 w 2339"/>
                <a:gd name="T49" fmla="*/ 996 h 2837"/>
                <a:gd name="T50" fmla="*/ 879 w 2339"/>
                <a:gd name="T51" fmla="*/ 1164 h 2837"/>
                <a:gd name="T52" fmla="*/ 716 w 2339"/>
                <a:gd name="T53" fmla="*/ 1333 h 2837"/>
                <a:gd name="T54" fmla="*/ 716 w 2339"/>
                <a:gd name="T55" fmla="*/ 1063 h 2837"/>
                <a:gd name="T56" fmla="*/ 691 w 2339"/>
                <a:gd name="T57" fmla="*/ 892 h 2837"/>
                <a:gd name="T58" fmla="*/ 584 w 2339"/>
                <a:gd name="T59" fmla="*/ 1063 h 2837"/>
                <a:gd name="T60" fmla="*/ 423 w 2339"/>
                <a:gd name="T61" fmla="*/ 1368 h 2837"/>
                <a:gd name="T62" fmla="*/ 477 w 2339"/>
                <a:gd name="T63" fmla="*/ 1710 h 2837"/>
                <a:gd name="T64" fmla="*/ 560 w 2339"/>
                <a:gd name="T65" fmla="*/ 2120 h 2837"/>
                <a:gd name="T66" fmla="*/ 666 w 2339"/>
                <a:gd name="T67" fmla="*/ 2495 h 2837"/>
                <a:gd name="T68" fmla="*/ 401 w 2339"/>
                <a:gd name="T69" fmla="*/ 2837 h 2837"/>
                <a:gd name="T70" fmla="*/ 239 w 2339"/>
                <a:gd name="T71" fmla="*/ 2529 h 2837"/>
                <a:gd name="T72" fmla="*/ 24 w 2339"/>
                <a:gd name="T73" fmla="*/ 2156 h 2837"/>
                <a:gd name="T74" fmla="*/ 55 w 2339"/>
                <a:gd name="T75" fmla="*/ 1777 h 2837"/>
                <a:gd name="T76" fmla="*/ 160 w 2339"/>
                <a:gd name="T77" fmla="*/ 1470 h 2837"/>
                <a:gd name="T78" fmla="*/ 291 w 2339"/>
                <a:gd name="T79" fmla="*/ 1231 h 2837"/>
                <a:gd name="T80" fmla="*/ 370 w 2339"/>
                <a:gd name="T81" fmla="*/ 1063 h 2837"/>
                <a:gd name="T82" fmla="*/ 215 w 2339"/>
                <a:gd name="T83" fmla="*/ 1164 h 2837"/>
                <a:gd name="T84" fmla="*/ 0 w 2339"/>
                <a:gd name="T85" fmla="*/ 1302 h 2837"/>
                <a:gd name="T86" fmla="*/ 215 w 2339"/>
                <a:gd name="T87" fmla="*/ 1025 h 2837"/>
                <a:gd name="T88" fmla="*/ 291 w 2339"/>
                <a:gd name="T89" fmla="*/ 788 h 2837"/>
                <a:gd name="T90" fmla="*/ 401 w 2339"/>
                <a:gd name="T91" fmla="*/ 584 h 2837"/>
                <a:gd name="T92" fmla="*/ 370 w 2339"/>
                <a:gd name="T93" fmla="*/ 756 h 2837"/>
                <a:gd name="T94" fmla="*/ 531 w 2339"/>
                <a:gd name="T95" fmla="*/ 551 h 2837"/>
                <a:gd name="T96" fmla="*/ 691 w 2339"/>
                <a:gd name="T97" fmla="*/ 720 h 2837"/>
                <a:gd name="T98" fmla="*/ 716 w 2339"/>
                <a:gd name="T99" fmla="*/ 892 h 2837"/>
                <a:gd name="T100" fmla="*/ 745 w 2339"/>
                <a:gd name="T101" fmla="*/ 1025 h 2837"/>
                <a:gd name="T102" fmla="*/ 769 w 2339"/>
                <a:gd name="T103" fmla="*/ 1129 h 2837"/>
                <a:gd name="T104" fmla="*/ 958 w 2339"/>
                <a:gd name="T105" fmla="*/ 828 h 2837"/>
                <a:gd name="T106" fmla="*/ 983 w 2339"/>
                <a:gd name="T107" fmla="*/ 584 h 2837"/>
                <a:gd name="T108" fmla="*/ 1065 w 2339"/>
                <a:gd name="T109" fmla="*/ 345 h 2837"/>
                <a:gd name="T110" fmla="*/ 1065 w 2339"/>
                <a:gd name="T111" fmla="*/ 172 h 2837"/>
                <a:gd name="T112" fmla="*/ 1036 w 2339"/>
                <a:gd name="T113" fmla="*/ 0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39" h="2837">
                  <a:moveTo>
                    <a:pt x="1036" y="0"/>
                  </a:moveTo>
                  <a:lnTo>
                    <a:pt x="1142" y="69"/>
                  </a:lnTo>
                  <a:lnTo>
                    <a:pt x="1197" y="140"/>
                  </a:lnTo>
                  <a:lnTo>
                    <a:pt x="1170" y="244"/>
                  </a:lnTo>
                  <a:lnTo>
                    <a:pt x="1142" y="315"/>
                  </a:lnTo>
                  <a:lnTo>
                    <a:pt x="1119" y="380"/>
                  </a:lnTo>
                  <a:lnTo>
                    <a:pt x="1142" y="412"/>
                  </a:lnTo>
                  <a:lnTo>
                    <a:pt x="1303" y="448"/>
                  </a:lnTo>
                  <a:lnTo>
                    <a:pt x="1381" y="448"/>
                  </a:lnTo>
                  <a:lnTo>
                    <a:pt x="1409" y="448"/>
                  </a:lnTo>
                  <a:lnTo>
                    <a:pt x="1487" y="513"/>
                  </a:lnTo>
                  <a:lnTo>
                    <a:pt x="1675" y="448"/>
                  </a:lnTo>
                  <a:lnTo>
                    <a:pt x="1755" y="448"/>
                  </a:lnTo>
                  <a:lnTo>
                    <a:pt x="1862" y="448"/>
                  </a:lnTo>
                  <a:lnTo>
                    <a:pt x="1915" y="448"/>
                  </a:lnTo>
                  <a:lnTo>
                    <a:pt x="1970" y="483"/>
                  </a:lnTo>
                  <a:lnTo>
                    <a:pt x="2019" y="551"/>
                  </a:lnTo>
                  <a:lnTo>
                    <a:pt x="2019" y="616"/>
                  </a:lnTo>
                  <a:lnTo>
                    <a:pt x="1994" y="653"/>
                  </a:lnTo>
                  <a:lnTo>
                    <a:pt x="1940" y="756"/>
                  </a:lnTo>
                  <a:lnTo>
                    <a:pt x="2069" y="892"/>
                  </a:lnTo>
                  <a:lnTo>
                    <a:pt x="2127" y="996"/>
                  </a:lnTo>
                  <a:lnTo>
                    <a:pt x="2237" y="1063"/>
                  </a:lnTo>
                  <a:lnTo>
                    <a:pt x="2260" y="1129"/>
                  </a:lnTo>
                  <a:lnTo>
                    <a:pt x="2313" y="1231"/>
                  </a:lnTo>
                  <a:lnTo>
                    <a:pt x="2313" y="1302"/>
                  </a:lnTo>
                  <a:lnTo>
                    <a:pt x="2339" y="1368"/>
                  </a:lnTo>
                  <a:lnTo>
                    <a:pt x="2206" y="1200"/>
                  </a:lnTo>
                  <a:lnTo>
                    <a:pt x="2127" y="1097"/>
                  </a:lnTo>
                  <a:lnTo>
                    <a:pt x="2019" y="996"/>
                  </a:lnTo>
                  <a:lnTo>
                    <a:pt x="1940" y="924"/>
                  </a:lnTo>
                  <a:lnTo>
                    <a:pt x="1834" y="857"/>
                  </a:lnTo>
                  <a:lnTo>
                    <a:pt x="1726" y="828"/>
                  </a:lnTo>
                  <a:lnTo>
                    <a:pt x="1888" y="688"/>
                  </a:lnTo>
                  <a:lnTo>
                    <a:pt x="1915" y="584"/>
                  </a:lnTo>
                  <a:lnTo>
                    <a:pt x="1888" y="513"/>
                  </a:lnTo>
                  <a:lnTo>
                    <a:pt x="1808" y="483"/>
                  </a:lnTo>
                  <a:lnTo>
                    <a:pt x="1703" y="513"/>
                  </a:lnTo>
                  <a:lnTo>
                    <a:pt x="1593" y="513"/>
                  </a:lnTo>
                  <a:lnTo>
                    <a:pt x="1487" y="584"/>
                  </a:lnTo>
                  <a:lnTo>
                    <a:pt x="1381" y="513"/>
                  </a:lnTo>
                  <a:lnTo>
                    <a:pt x="1358" y="513"/>
                  </a:lnTo>
                  <a:lnTo>
                    <a:pt x="1226" y="483"/>
                  </a:lnTo>
                  <a:lnTo>
                    <a:pt x="1170" y="483"/>
                  </a:lnTo>
                  <a:lnTo>
                    <a:pt x="1065" y="483"/>
                  </a:lnTo>
                  <a:lnTo>
                    <a:pt x="1065" y="616"/>
                  </a:lnTo>
                  <a:lnTo>
                    <a:pt x="1065" y="720"/>
                  </a:lnTo>
                  <a:lnTo>
                    <a:pt x="1065" y="828"/>
                  </a:lnTo>
                  <a:lnTo>
                    <a:pt x="1011" y="924"/>
                  </a:lnTo>
                  <a:lnTo>
                    <a:pt x="983" y="996"/>
                  </a:lnTo>
                  <a:lnTo>
                    <a:pt x="958" y="1063"/>
                  </a:lnTo>
                  <a:lnTo>
                    <a:pt x="879" y="1164"/>
                  </a:lnTo>
                  <a:lnTo>
                    <a:pt x="826" y="1231"/>
                  </a:lnTo>
                  <a:lnTo>
                    <a:pt x="716" y="1333"/>
                  </a:lnTo>
                  <a:lnTo>
                    <a:pt x="745" y="1231"/>
                  </a:lnTo>
                  <a:lnTo>
                    <a:pt x="716" y="1063"/>
                  </a:lnTo>
                  <a:lnTo>
                    <a:pt x="691" y="958"/>
                  </a:lnTo>
                  <a:lnTo>
                    <a:pt x="691" y="892"/>
                  </a:lnTo>
                  <a:lnTo>
                    <a:pt x="613" y="996"/>
                  </a:lnTo>
                  <a:lnTo>
                    <a:pt x="584" y="1063"/>
                  </a:lnTo>
                  <a:lnTo>
                    <a:pt x="560" y="1097"/>
                  </a:lnTo>
                  <a:lnTo>
                    <a:pt x="423" y="1368"/>
                  </a:lnTo>
                  <a:lnTo>
                    <a:pt x="452" y="1542"/>
                  </a:lnTo>
                  <a:lnTo>
                    <a:pt x="477" y="1710"/>
                  </a:lnTo>
                  <a:lnTo>
                    <a:pt x="506" y="1952"/>
                  </a:lnTo>
                  <a:lnTo>
                    <a:pt x="560" y="2120"/>
                  </a:lnTo>
                  <a:lnTo>
                    <a:pt x="636" y="2393"/>
                  </a:lnTo>
                  <a:lnTo>
                    <a:pt x="666" y="2495"/>
                  </a:lnTo>
                  <a:lnTo>
                    <a:pt x="560" y="2734"/>
                  </a:lnTo>
                  <a:lnTo>
                    <a:pt x="401" y="2837"/>
                  </a:lnTo>
                  <a:lnTo>
                    <a:pt x="322" y="2702"/>
                  </a:lnTo>
                  <a:lnTo>
                    <a:pt x="239" y="2529"/>
                  </a:lnTo>
                  <a:lnTo>
                    <a:pt x="107" y="2457"/>
                  </a:lnTo>
                  <a:lnTo>
                    <a:pt x="24" y="2156"/>
                  </a:lnTo>
                  <a:lnTo>
                    <a:pt x="24" y="2016"/>
                  </a:lnTo>
                  <a:lnTo>
                    <a:pt x="55" y="1777"/>
                  </a:lnTo>
                  <a:lnTo>
                    <a:pt x="107" y="1644"/>
                  </a:lnTo>
                  <a:lnTo>
                    <a:pt x="160" y="1470"/>
                  </a:lnTo>
                  <a:lnTo>
                    <a:pt x="268" y="1333"/>
                  </a:lnTo>
                  <a:lnTo>
                    <a:pt x="291" y="1231"/>
                  </a:lnTo>
                  <a:lnTo>
                    <a:pt x="370" y="1097"/>
                  </a:lnTo>
                  <a:lnTo>
                    <a:pt x="370" y="1063"/>
                  </a:lnTo>
                  <a:lnTo>
                    <a:pt x="291" y="1025"/>
                  </a:lnTo>
                  <a:lnTo>
                    <a:pt x="215" y="1164"/>
                  </a:lnTo>
                  <a:lnTo>
                    <a:pt x="132" y="1200"/>
                  </a:lnTo>
                  <a:lnTo>
                    <a:pt x="0" y="1302"/>
                  </a:lnTo>
                  <a:lnTo>
                    <a:pt x="160" y="1129"/>
                  </a:lnTo>
                  <a:lnTo>
                    <a:pt x="215" y="1025"/>
                  </a:lnTo>
                  <a:lnTo>
                    <a:pt x="268" y="892"/>
                  </a:lnTo>
                  <a:lnTo>
                    <a:pt x="291" y="788"/>
                  </a:lnTo>
                  <a:lnTo>
                    <a:pt x="322" y="688"/>
                  </a:lnTo>
                  <a:lnTo>
                    <a:pt x="401" y="584"/>
                  </a:lnTo>
                  <a:lnTo>
                    <a:pt x="452" y="551"/>
                  </a:lnTo>
                  <a:lnTo>
                    <a:pt x="370" y="756"/>
                  </a:lnTo>
                  <a:lnTo>
                    <a:pt x="560" y="616"/>
                  </a:lnTo>
                  <a:lnTo>
                    <a:pt x="531" y="551"/>
                  </a:lnTo>
                  <a:lnTo>
                    <a:pt x="636" y="616"/>
                  </a:lnTo>
                  <a:lnTo>
                    <a:pt x="691" y="720"/>
                  </a:lnTo>
                  <a:lnTo>
                    <a:pt x="716" y="828"/>
                  </a:lnTo>
                  <a:lnTo>
                    <a:pt x="716" y="892"/>
                  </a:lnTo>
                  <a:lnTo>
                    <a:pt x="745" y="958"/>
                  </a:lnTo>
                  <a:lnTo>
                    <a:pt x="745" y="1025"/>
                  </a:lnTo>
                  <a:lnTo>
                    <a:pt x="745" y="1129"/>
                  </a:lnTo>
                  <a:lnTo>
                    <a:pt x="769" y="1129"/>
                  </a:lnTo>
                  <a:lnTo>
                    <a:pt x="904" y="1025"/>
                  </a:lnTo>
                  <a:lnTo>
                    <a:pt x="958" y="828"/>
                  </a:lnTo>
                  <a:lnTo>
                    <a:pt x="983" y="688"/>
                  </a:lnTo>
                  <a:lnTo>
                    <a:pt x="983" y="584"/>
                  </a:lnTo>
                  <a:lnTo>
                    <a:pt x="1036" y="448"/>
                  </a:lnTo>
                  <a:lnTo>
                    <a:pt x="1065" y="345"/>
                  </a:lnTo>
                  <a:lnTo>
                    <a:pt x="1090" y="277"/>
                  </a:lnTo>
                  <a:lnTo>
                    <a:pt x="1065" y="172"/>
                  </a:lnTo>
                  <a:lnTo>
                    <a:pt x="1036" y="140"/>
                  </a:lnTo>
                  <a:lnTo>
                    <a:pt x="1036" y="0"/>
                  </a:lnTo>
                  <a:close/>
                </a:path>
              </a:pathLst>
            </a:custGeom>
            <a:solidFill>
              <a:srgbClr val="000000"/>
            </a:solidFill>
            <a:ln w="0">
              <a:solidFill>
                <a:srgbClr val="000000"/>
              </a:solidFill>
              <a:prstDash val="solid"/>
              <a:round/>
              <a:headEnd/>
              <a:tailEnd/>
            </a:ln>
          </p:spPr>
          <p:txBody>
            <a:bodyPr/>
            <a:lstStyle/>
            <a:p>
              <a:endParaRPr lang="en-US"/>
            </a:p>
          </p:txBody>
        </p:sp>
        <p:sp>
          <p:nvSpPr>
            <p:cNvPr id="333857" name="Freeform 33"/>
            <p:cNvSpPr>
              <a:spLocks/>
            </p:cNvSpPr>
            <p:nvPr/>
          </p:nvSpPr>
          <p:spPr bwMode="auto">
            <a:xfrm>
              <a:off x="3788" y="2394"/>
              <a:ext cx="829" cy="904"/>
            </a:xfrm>
            <a:custGeom>
              <a:avLst/>
              <a:gdLst>
                <a:gd name="T0" fmla="*/ 1887 w 3319"/>
                <a:gd name="T1" fmla="*/ 680 h 3616"/>
                <a:gd name="T2" fmla="*/ 2817 w 3319"/>
                <a:gd name="T3" fmla="*/ 1125 h 3616"/>
                <a:gd name="T4" fmla="*/ 2949 w 3319"/>
                <a:gd name="T5" fmla="*/ 2423 h 3616"/>
                <a:gd name="T6" fmla="*/ 2974 w 3319"/>
                <a:gd name="T7" fmla="*/ 3108 h 3616"/>
                <a:gd name="T8" fmla="*/ 2817 w 3319"/>
                <a:gd name="T9" fmla="*/ 3377 h 3616"/>
                <a:gd name="T10" fmla="*/ 2789 w 3319"/>
                <a:gd name="T11" fmla="*/ 3448 h 3616"/>
                <a:gd name="T12" fmla="*/ 1808 w 3319"/>
                <a:gd name="T13" fmla="*/ 3004 h 3616"/>
                <a:gd name="T14" fmla="*/ 1196 w 3319"/>
                <a:gd name="T15" fmla="*/ 2696 h 3616"/>
                <a:gd name="T16" fmla="*/ 769 w 3319"/>
                <a:gd name="T17" fmla="*/ 2288 h 3616"/>
                <a:gd name="T18" fmla="*/ 317 w 3319"/>
                <a:gd name="T19" fmla="*/ 2423 h 3616"/>
                <a:gd name="T20" fmla="*/ 346 w 3319"/>
                <a:gd name="T21" fmla="*/ 2288 h 3616"/>
                <a:gd name="T22" fmla="*/ 263 w 3319"/>
                <a:gd name="T23" fmla="*/ 2048 h 3616"/>
                <a:gd name="T24" fmla="*/ 397 w 3319"/>
                <a:gd name="T25" fmla="*/ 1843 h 3616"/>
                <a:gd name="T26" fmla="*/ 608 w 3319"/>
                <a:gd name="T27" fmla="*/ 1568 h 3616"/>
                <a:gd name="T28" fmla="*/ 317 w 3319"/>
                <a:gd name="T29" fmla="*/ 1331 h 3616"/>
                <a:gd name="T30" fmla="*/ 585 w 3319"/>
                <a:gd name="T31" fmla="*/ 988 h 3616"/>
                <a:gd name="T32" fmla="*/ 185 w 3319"/>
                <a:gd name="T33" fmla="*/ 512 h 3616"/>
                <a:gd name="T34" fmla="*/ 530 w 3319"/>
                <a:gd name="T35" fmla="*/ 547 h 3616"/>
                <a:gd name="T36" fmla="*/ 823 w 3319"/>
                <a:gd name="T37" fmla="*/ 483 h 3616"/>
                <a:gd name="T38" fmla="*/ 769 w 3319"/>
                <a:gd name="T39" fmla="*/ 0 h 3616"/>
                <a:gd name="T40" fmla="*/ 876 w 3319"/>
                <a:gd name="T41" fmla="*/ 443 h 3616"/>
                <a:gd name="T42" fmla="*/ 2255 w 3319"/>
                <a:gd name="T43" fmla="*/ 1197 h 3616"/>
                <a:gd name="T44" fmla="*/ 2681 w 3319"/>
                <a:gd name="T45" fmla="*/ 2492 h 3616"/>
                <a:gd name="T46" fmla="*/ 2710 w 3319"/>
                <a:gd name="T47" fmla="*/ 2902 h 3616"/>
                <a:gd name="T48" fmla="*/ 2552 w 3319"/>
                <a:gd name="T49" fmla="*/ 2800 h 3616"/>
                <a:gd name="T50" fmla="*/ 2523 w 3319"/>
                <a:gd name="T51" fmla="*/ 3173 h 3616"/>
                <a:gd name="T52" fmla="*/ 2307 w 3319"/>
                <a:gd name="T53" fmla="*/ 1877 h 3616"/>
                <a:gd name="T54" fmla="*/ 1089 w 3319"/>
                <a:gd name="T55" fmla="*/ 855 h 3616"/>
                <a:gd name="T56" fmla="*/ 690 w 3319"/>
                <a:gd name="T57" fmla="*/ 483 h 3616"/>
                <a:gd name="T58" fmla="*/ 397 w 3319"/>
                <a:gd name="T59" fmla="*/ 547 h 3616"/>
                <a:gd name="T60" fmla="*/ 715 w 3319"/>
                <a:gd name="T61" fmla="*/ 1059 h 3616"/>
                <a:gd name="T62" fmla="*/ 1119 w 3319"/>
                <a:gd name="T63" fmla="*/ 1197 h 3616"/>
                <a:gd name="T64" fmla="*/ 905 w 3319"/>
                <a:gd name="T65" fmla="*/ 1365 h 3616"/>
                <a:gd name="T66" fmla="*/ 953 w 3319"/>
                <a:gd name="T67" fmla="*/ 1197 h 3616"/>
                <a:gd name="T68" fmla="*/ 608 w 3319"/>
                <a:gd name="T69" fmla="*/ 1227 h 3616"/>
                <a:gd name="T70" fmla="*/ 557 w 3319"/>
                <a:gd name="T71" fmla="*/ 1499 h 3616"/>
                <a:gd name="T72" fmla="*/ 905 w 3319"/>
                <a:gd name="T73" fmla="*/ 1536 h 3616"/>
                <a:gd name="T74" fmla="*/ 1221 w 3319"/>
                <a:gd name="T75" fmla="*/ 1607 h 3616"/>
                <a:gd name="T76" fmla="*/ 823 w 3319"/>
                <a:gd name="T77" fmla="*/ 1811 h 3616"/>
                <a:gd name="T78" fmla="*/ 769 w 3319"/>
                <a:gd name="T79" fmla="*/ 1638 h 3616"/>
                <a:gd name="T80" fmla="*/ 424 w 3319"/>
                <a:gd name="T81" fmla="*/ 1740 h 3616"/>
                <a:gd name="T82" fmla="*/ 608 w 3319"/>
                <a:gd name="T83" fmla="*/ 1843 h 3616"/>
                <a:gd name="T84" fmla="*/ 1064 w 3319"/>
                <a:gd name="T85" fmla="*/ 1915 h 3616"/>
                <a:gd name="T86" fmla="*/ 608 w 3319"/>
                <a:gd name="T87" fmla="*/ 1981 h 3616"/>
                <a:gd name="T88" fmla="*/ 397 w 3319"/>
                <a:gd name="T89" fmla="*/ 2083 h 3616"/>
                <a:gd name="T90" fmla="*/ 798 w 3319"/>
                <a:gd name="T91" fmla="*/ 2184 h 3616"/>
                <a:gd name="T92" fmla="*/ 1167 w 3319"/>
                <a:gd name="T93" fmla="*/ 2492 h 3616"/>
                <a:gd name="T94" fmla="*/ 1830 w 3319"/>
                <a:gd name="T95" fmla="*/ 2902 h 3616"/>
                <a:gd name="T96" fmla="*/ 2789 w 3319"/>
                <a:gd name="T97" fmla="*/ 3377 h 3616"/>
                <a:gd name="T98" fmla="*/ 2897 w 3319"/>
                <a:gd name="T99" fmla="*/ 2461 h 3616"/>
                <a:gd name="T100" fmla="*/ 2123 w 3319"/>
                <a:gd name="T101" fmla="*/ 819 h 3616"/>
                <a:gd name="T102" fmla="*/ 876 w 3319"/>
                <a:gd name="T103" fmla="*/ 206 h 3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19" h="3616">
                  <a:moveTo>
                    <a:pt x="876" y="206"/>
                  </a:moveTo>
                  <a:lnTo>
                    <a:pt x="1167" y="411"/>
                  </a:lnTo>
                  <a:lnTo>
                    <a:pt x="1487" y="547"/>
                  </a:lnTo>
                  <a:lnTo>
                    <a:pt x="1887" y="680"/>
                  </a:lnTo>
                  <a:lnTo>
                    <a:pt x="2364" y="784"/>
                  </a:lnTo>
                  <a:lnTo>
                    <a:pt x="2657" y="886"/>
                  </a:lnTo>
                  <a:lnTo>
                    <a:pt x="2866" y="919"/>
                  </a:lnTo>
                  <a:lnTo>
                    <a:pt x="2817" y="1125"/>
                  </a:lnTo>
                  <a:lnTo>
                    <a:pt x="2842" y="1468"/>
                  </a:lnTo>
                  <a:lnTo>
                    <a:pt x="2866" y="1811"/>
                  </a:lnTo>
                  <a:lnTo>
                    <a:pt x="2897" y="2083"/>
                  </a:lnTo>
                  <a:lnTo>
                    <a:pt x="2949" y="2423"/>
                  </a:lnTo>
                  <a:lnTo>
                    <a:pt x="3030" y="2732"/>
                  </a:lnTo>
                  <a:lnTo>
                    <a:pt x="3057" y="3004"/>
                  </a:lnTo>
                  <a:lnTo>
                    <a:pt x="3002" y="3173"/>
                  </a:lnTo>
                  <a:lnTo>
                    <a:pt x="2974" y="3108"/>
                  </a:lnTo>
                  <a:lnTo>
                    <a:pt x="2974" y="3276"/>
                  </a:lnTo>
                  <a:lnTo>
                    <a:pt x="2920" y="3245"/>
                  </a:lnTo>
                  <a:lnTo>
                    <a:pt x="2949" y="3377"/>
                  </a:lnTo>
                  <a:lnTo>
                    <a:pt x="2817" y="3377"/>
                  </a:lnTo>
                  <a:lnTo>
                    <a:pt x="3164" y="3552"/>
                  </a:lnTo>
                  <a:lnTo>
                    <a:pt x="3319" y="3616"/>
                  </a:lnTo>
                  <a:lnTo>
                    <a:pt x="3081" y="3586"/>
                  </a:lnTo>
                  <a:lnTo>
                    <a:pt x="2789" y="3448"/>
                  </a:lnTo>
                  <a:lnTo>
                    <a:pt x="2497" y="3377"/>
                  </a:lnTo>
                  <a:lnTo>
                    <a:pt x="2154" y="3209"/>
                  </a:lnTo>
                  <a:lnTo>
                    <a:pt x="2018" y="3173"/>
                  </a:lnTo>
                  <a:lnTo>
                    <a:pt x="1808" y="3004"/>
                  </a:lnTo>
                  <a:lnTo>
                    <a:pt x="1487" y="2936"/>
                  </a:lnTo>
                  <a:lnTo>
                    <a:pt x="1326" y="2902"/>
                  </a:lnTo>
                  <a:lnTo>
                    <a:pt x="1143" y="2902"/>
                  </a:lnTo>
                  <a:lnTo>
                    <a:pt x="1196" y="2696"/>
                  </a:lnTo>
                  <a:lnTo>
                    <a:pt x="1196" y="2525"/>
                  </a:lnTo>
                  <a:lnTo>
                    <a:pt x="1119" y="2357"/>
                  </a:lnTo>
                  <a:lnTo>
                    <a:pt x="982" y="2220"/>
                  </a:lnTo>
                  <a:lnTo>
                    <a:pt x="769" y="2288"/>
                  </a:lnTo>
                  <a:lnTo>
                    <a:pt x="661" y="2288"/>
                  </a:lnTo>
                  <a:lnTo>
                    <a:pt x="585" y="2288"/>
                  </a:lnTo>
                  <a:lnTo>
                    <a:pt x="424" y="2357"/>
                  </a:lnTo>
                  <a:lnTo>
                    <a:pt x="317" y="2423"/>
                  </a:lnTo>
                  <a:lnTo>
                    <a:pt x="79" y="2525"/>
                  </a:lnTo>
                  <a:lnTo>
                    <a:pt x="0" y="2525"/>
                  </a:lnTo>
                  <a:lnTo>
                    <a:pt x="210" y="2389"/>
                  </a:lnTo>
                  <a:lnTo>
                    <a:pt x="346" y="2288"/>
                  </a:lnTo>
                  <a:lnTo>
                    <a:pt x="448" y="2220"/>
                  </a:lnTo>
                  <a:lnTo>
                    <a:pt x="530" y="2184"/>
                  </a:lnTo>
                  <a:lnTo>
                    <a:pt x="263" y="2112"/>
                  </a:lnTo>
                  <a:lnTo>
                    <a:pt x="263" y="2048"/>
                  </a:lnTo>
                  <a:lnTo>
                    <a:pt x="263" y="1981"/>
                  </a:lnTo>
                  <a:lnTo>
                    <a:pt x="370" y="1945"/>
                  </a:lnTo>
                  <a:lnTo>
                    <a:pt x="557" y="1915"/>
                  </a:lnTo>
                  <a:lnTo>
                    <a:pt x="397" y="1843"/>
                  </a:lnTo>
                  <a:lnTo>
                    <a:pt x="370" y="1740"/>
                  </a:lnTo>
                  <a:lnTo>
                    <a:pt x="397" y="1671"/>
                  </a:lnTo>
                  <a:lnTo>
                    <a:pt x="448" y="1638"/>
                  </a:lnTo>
                  <a:lnTo>
                    <a:pt x="608" y="1568"/>
                  </a:lnTo>
                  <a:lnTo>
                    <a:pt x="530" y="1568"/>
                  </a:lnTo>
                  <a:lnTo>
                    <a:pt x="448" y="1536"/>
                  </a:lnTo>
                  <a:lnTo>
                    <a:pt x="346" y="1468"/>
                  </a:lnTo>
                  <a:lnTo>
                    <a:pt x="317" y="1331"/>
                  </a:lnTo>
                  <a:lnTo>
                    <a:pt x="370" y="1262"/>
                  </a:lnTo>
                  <a:lnTo>
                    <a:pt x="477" y="1197"/>
                  </a:lnTo>
                  <a:lnTo>
                    <a:pt x="636" y="1159"/>
                  </a:lnTo>
                  <a:lnTo>
                    <a:pt x="585" y="988"/>
                  </a:lnTo>
                  <a:lnTo>
                    <a:pt x="530" y="886"/>
                  </a:lnTo>
                  <a:lnTo>
                    <a:pt x="448" y="784"/>
                  </a:lnTo>
                  <a:lnTo>
                    <a:pt x="317" y="613"/>
                  </a:lnTo>
                  <a:lnTo>
                    <a:pt x="185" y="512"/>
                  </a:lnTo>
                  <a:lnTo>
                    <a:pt x="131" y="483"/>
                  </a:lnTo>
                  <a:lnTo>
                    <a:pt x="23" y="411"/>
                  </a:lnTo>
                  <a:lnTo>
                    <a:pt x="292" y="411"/>
                  </a:lnTo>
                  <a:lnTo>
                    <a:pt x="530" y="547"/>
                  </a:lnTo>
                  <a:lnTo>
                    <a:pt x="370" y="271"/>
                  </a:lnTo>
                  <a:lnTo>
                    <a:pt x="557" y="375"/>
                  </a:lnTo>
                  <a:lnTo>
                    <a:pt x="715" y="411"/>
                  </a:lnTo>
                  <a:lnTo>
                    <a:pt x="823" y="483"/>
                  </a:lnTo>
                  <a:lnTo>
                    <a:pt x="744" y="343"/>
                  </a:lnTo>
                  <a:lnTo>
                    <a:pt x="715" y="239"/>
                  </a:lnTo>
                  <a:lnTo>
                    <a:pt x="715" y="103"/>
                  </a:lnTo>
                  <a:lnTo>
                    <a:pt x="769" y="0"/>
                  </a:lnTo>
                  <a:lnTo>
                    <a:pt x="798" y="138"/>
                  </a:lnTo>
                  <a:lnTo>
                    <a:pt x="769" y="168"/>
                  </a:lnTo>
                  <a:lnTo>
                    <a:pt x="798" y="308"/>
                  </a:lnTo>
                  <a:lnTo>
                    <a:pt x="876" y="443"/>
                  </a:lnTo>
                  <a:lnTo>
                    <a:pt x="1143" y="613"/>
                  </a:lnTo>
                  <a:lnTo>
                    <a:pt x="1436" y="819"/>
                  </a:lnTo>
                  <a:lnTo>
                    <a:pt x="1887" y="1023"/>
                  </a:lnTo>
                  <a:lnTo>
                    <a:pt x="2255" y="1197"/>
                  </a:lnTo>
                  <a:lnTo>
                    <a:pt x="2421" y="1331"/>
                  </a:lnTo>
                  <a:lnTo>
                    <a:pt x="2468" y="1432"/>
                  </a:lnTo>
                  <a:lnTo>
                    <a:pt x="2606" y="2048"/>
                  </a:lnTo>
                  <a:lnTo>
                    <a:pt x="2681" y="2492"/>
                  </a:lnTo>
                  <a:lnTo>
                    <a:pt x="2738" y="2832"/>
                  </a:lnTo>
                  <a:lnTo>
                    <a:pt x="2767" y="3070"/>
                  </a:lnTo>
                  <a:lnTo>
                    <a:pt x="2738" y="3245"/>
                  </a:lnTo>
                  <a:lnTo>
                    <a:pt x="2710" y="2902"/>
                  </a:lnTo>
                  <a:lnTo>
                    <a:pt x="2606" y="2357"/>
                  </a:lnTo>
                  <a:lnTo>
                    <a:pt x="2393" y="1468"/>
                  </a:lnTo>
                  <a:lnTo>
                    <a:pt x="2468" y="2357"/>
                  </a:lnTo>
                  <a:lnTo>
                    <a:pt x="2552" y="2800"/>
                  </a:lnTo>
                  <a:lnTo>
                    <a:pt x="2630" y="3108"/>
                  </a:lnTo>
                  <a:lnTo>
                    <a:pt x="2606" y="3276"/>
                  </a:lnTo>
                  <a:lnTo>
                    <a:pt x="2552" y="3413"/>
                  </a:lnTo>
                  <a:lnTo>
                    <a:pt x="2523" y="3173"/>
                  </a:lnTo>
                  <a:lnTo>
                    <a:pt x="2523" y="3004"/>
                  </a:lnTo>
                  <a:lnTo>
                    <a:pt x="2445" y="2423"/>
                  </a:lnTo>
                  <a:lnTo>
                    <a:pt x="2364" y="2083"/>
                  </a:lnTo>
                  <a:lnTo>
                    <a:pt x="2307" y="1877"/>
                  </a:lnTo>
                  <a:lnTo>
                    <a:pt x="2307" y="1671"/>
                  </a:lnTo>
                  <a:lnTo>
                    <a:pt x="2255" y="1432"/>
                  </a:lnTo>
                  <a:lnTo>
                    <a:pt x="1539" y="1095"/>
                  </a:lnTo>
                  <a:lnTo>
                    <a:pt x="1089" y="855"/>
                  </a:lnTo>
                  <a:lnTo>
                    <a:pt x="769" y="752"/>
                  </a:lnTo>
                  <a:lnTo>
                    <a:pt x="1303" y="855"/>
                  </a:lnTo>
                  <a:lnTo>
                    <a:pt x="876" y="547"/>
                  </a:lnTo>
                  <a:lnTo>
                    <a:pt x="690" y="483"/>
                  </a:lnTo>
                  <a:lnTo>
                    <a:pt x="557" y="411"/>
                  </a:lnTo>
                  <a:lnTo>
                    <a:pt x="608" y="613"/>
                  </a:lnTo>
                  <a:lnTo>
                    <a:pt x="798" y="680"/>
                  </a:lnTo>
                  <a:lnTo>
                    <a:pt x="397" y="547"/>
                  </a:lnTo>
                  <a:lnTo>
                    <a:pt x="263" y="512"/>
                  </a:lnTo>
                  <a:lnTo>
                    <a:pt x="506" y="718"/>
                  </a:lnTo>
                  <a:lnTo>
                    <a:pt x="661" y="919"/>
                  </a:lnTo>
                  <a:lnTo>
                    <a:pt x="715" y="1059"/>
                  </a:lnTo>
                  <a:lnTo>
                    <a:pt x="744" y="1125"/>
                  </a:lnTo>
                  <a:lnTo>
                    <a:pt x="905" y="1125"/>
                  </a:lnTo>
                  <a:lnTo>
                    <a:pt x="1010" y="1125"/>
                  </a:lnTo>
                  <a:lnTo>
                    <a:pt x="1119" y="1197"/>
                  </a:lnTo>
                  <a:lnTo>
                    <a:pt x="1167" y="1227"/>
                  </a:lnTo>
                  <a:lnTo>
                    <a:pt x="1119" y="1299"/>
                  </a:lnTo>
                  <a:lnTo>
                    <a:pt x="1010" y="1331"/>
                  </a:lnTo>
                  <a:lnTo>
                    <a:pt x="905" y="1365"/>
                  </a:lnTo>
                  <a:lnTo>
                    <a:pt x="798" y="1400"/>
                  </a:lnTo>
                  <a:lnTo>
                    <a:pt x="982" y="1299"/>
                  </a:lnTo>
                  <a:lnTo>
                    <a:pt x="982" y="1262"/>
                  </a:lnTo>
                  <a:lnTo>
                    <a:pt x="953" y="1197"/>
                  </a:lnTo>
                  <a:lnTo>
                    <a:pt x="905" y="1159"/>
                  </a:lnTo>
                  <a:lnTo>
                    <a:pt x="769" y="1159"/>
                  </a:lnTo>
                  <a:lnTo>
                    <a:pt x="661" y="1197"/>
                  </a:lnTo>
                  <a:lnTo>
                    <a:pt x="608" y="1227"/>
                  </a:lnTo>
                  <a:lnTo>
                    <a:pt x="448" y="1331"/>
                  </a:lnTo>
                  <a:lnTo>
                    <a:pt x="448" y="1400"/>
                  </a:lnTo>
                  <a:lnTo>
                    <a:pt x="477" y="1432"/>
                  </a:lnTo>
                  <a:lnTo>
                    <a:pt x="557" y="1499"/>
                  </a:lnTo>
                  <a:lnTo>
                    <a:pt x="608" y="1499"/>
                  </a:lnTo>
                  <a:lnTo>
                    <a:pt x="636" y="1499"/>
                  </a:lnTo>
                  <a:lnTo>
                    <a:pt x="744" y="1568"/>
                  </a:lnTo>
                  <a:lnTo>
                    <a:pt x="905" y="1536"/>
                  </a:lnTo>
                  <a:lnTo>
                    <a:pt x="1089" y="1536"/>
                  </a:lnTo>
                  <a:lnTo>
                    <a:pt x="1167" y="1536"/>
                  </a:lnTo>
                  <a:lnTo>
                    <a:pt x="1221" y="1568"/>
                  </a:lnTo>
                  <a:lnTo>
                    <a:pt x="1221" y="1607"/>
                  </a:lnTo>
                  <a:lnTo>
                    <a:pt x="1143" y="1671"/>
                  </a:lnTo>
                  <a:lnTo>
                    <a:pt x="982" y="1740"/>
                  </a:lnTo>
                  <a:lnTo>
                    <a:pt x="930" y="1775"/>
                  </a:lnTo>
                  <a:lnTo>
                    <a:pt x="823" y="1811"/>
                  </a:lnTo>
                  <a:lnTo>
                    <a:pt x="744" y="1775"/>
                  </a:lnTo>
                  <a:lnTo>
                    <a:pt x="744" y="1740"/>
                  </a:lnTo>
                  <a:lnTo>
                    <a:pt x="769" y="1671"/>
                  </a:lnTo>
                  <a:lnTo>
                    <a:pt x="769" y="1638"/>
                  </a:lnTo>
                  <a:lnTo>
                    <a:pt x="744" y="1638"/>
                  </a:lnTo>
                  <a:lnTo>
                    <a:pt x="608" y="1671"/>
                  </a:lnTo>
                  <a:lnTo>
                    <a:pt x="506" y="1709"/>
                  </a:lnTo>
                  <a:lnTo>
                    <a:pt x="424" y="1740"/>
                  </a:lnTo>
                  <a:lnTo>
                    <a:pt x="424" y="1775"/>
                  </a:lnTo>
                  <a:lnTo>
                    <a:pt x="477" y="1843"/>
                  </a:lnTo>
                  <a:lnTo>
                    <a:pt x="557" y="1843"/>
                  </a:lnTo>
                  <a:lnTo>
                    <a:pt x="608" y="1843"/>
                  </a:lnTo>
                  <a:lnTo>
                    <a:pt x="798" y="1877"/>
                  </a:lnTo>
                  <a:lnTo>
                    <a:pt x="905" y="1843"/>
                  </a:lnTo>
                  <a:lnTo>
                    <a:pt x="982" y="1877"/>
                  </a:lnTo>
                  <a:lnTo>
                    <a:pt x="1064" y="1915"/>
                  </a:lnTo>
                  <a:lnTo>
                    <a:pt x="823" y="2112"/>
                  </a:lnTo>
                  <a:lnTo>
                    <a:pt x="715" y="2112"/>
                  </a:lnTo>
                  <a:lnTo>
                    <a:pt x="715" y="1981"/>
                  </a:lnTo>
                  <a:lnTo>
                    <a:pt x="608" y="1981"/>
                  </a:lnTo>
                  <a:lnTo>
                    <a:pt x="506" y="1981"/>
                  </a:lnTo>
                  <a:lnTo>
                    <a:pt x="370" y="2011"/>
                  </a:lnTo>
                  <a:lnTo>
                    <a:pt x="370" y="2048"/>
                  </a:lnTo>
                  <a:lnTo>
                    <a:pt x="397" y="2083"/>
                  </a:lnTo>
                  <a:lnTo>
                    <a:pt x="557" y="2083"/>
                  </a:lnTo>
                  <a:lnTo>
                    <a:pt x="636" y="2083"/>
                  </a:lnTo>
                  <a:lnTo>
                    <a:pt x="661" y="2184"/>
                  </a:lnTo>
                  <a:lnTo>
                    <a:pt x="798" y="2184"/>
                  </a:lnTo>
                  <a:lnTo>
                    <a:pt x="953" y="2150"/>
                  </a:lnTo>
                  <a:lnTo>
                    <a:pt x="1064" y="2112"/>
                  </a:lnTo>
                  <a:lnTo>
                    <a:pt x="1089" y="2255"/>
                  </a:lnTo>
                  <a:lnTo>
                    <a:pt x="1167" y="2492"/>
                  </a:lnTo>
                  <a:lnTo>
                    <a:pt x="1249" y="2696"/>
                  </a:lnTo>
                  <a:lnTo>
                    <a:pt x="1274" y="2800"/>
                  </a:lnTo>
                  <a:lnTo>
                    <a:pt x="1539" y="2800"/>
                  </a:lnTo>
                  <a:lnTo>
                    <a:pt x="1830" y="2902"/>
                  </a:lnTo>
                  <a:lnTo>
                    <a:pt x="2046" y="3108"/>
                  </a:lnTo>
                  <a:lnTo>
                    <a:pt x="2307" y="3245"/>
                  </a:lnTo>
                  <a:lnTo>
                    <a:pt x="2630" y="3344"/>
                  </a:lnTo>
                  <a:lnTo>
                    <a:pt x="2789" y="3377"/>
                  </a:lnTo>
                  <a:lnTo>
                    <a:pt x="2842" y="3070"/>
                  </a:lnTo>
                  <a:lnTo>
                    <a:pt x="2920" y="3141"/>
                  </a:lnTo>
                  <a:lnTo>
                    <a:pt x="3002" y="2968"/>
                  </a:lnTo>
                  <a:lnTo>
                    <a:pt x="2897" y="2461"/>
                  </a:lnTo>
                  <a:lnTo>
                    <a:pt x="2789" y="1915"/>
                  </a:lnTo>
                  <a:lnTo>
                    <a:pt x="2767" y="1365"/>
                  </a:lnTo>
                  <a:lnTo>
                    <a:pt x="2738" y="1023"/>
                  </a:lnTo>
                  <a:lnTo>
                    <a:pt x="2123" y="819"/>
                  </a:lnTo>
                  <a:lnTo>
                    <a:pt x="1648" y="651"/>
                  </a:lnTo>
                  <a:lnTo>
                    <a:pt x="1196" y="483"/>
                  </a:lnTo>
                  <a:lnTo>
                    <a:pt x="876" y="308"/>
                  </a:lnTo>
                  <a:lnTo>
                    <a:pt x="876" y="206"/>
                  </a:lnTo>
                  <a:close/>
                </a:path>
              </a:pathLst>
            </a:custGeom>
            <a:solidFill>
              <a:srgbClr val="000000"/>
            </a:solidFill>
            <a:ln w="0">
              <a:solidFill>
                <a:srgbClr val="000000"/>
              </a:solidFill>
              <a:prstDash val="solid"/>
              <a:round/>
              <a:headEnd/>
              <a:tailEnd/>
            </a:ln>
          </p:spPr>
          <p:txBody>
            <a:bodyPr/>
            <a:lstStyle/>
            <a:p>
              <a:endParaRPr lang="en-US"/>
            </a:p>
          </p:txBody>
        </p:sp>
        <p:sp>
          <p:nvSpPr>
            <p:cNvPr id="333858" name="Freeform 34"/>
            <p:cNvSpPr>
              <a:spLocks/>
            </p:cNvSpPr>
            <p:nvPr/>
          </p:nvSpPr>
          <p:spPr bwMode="auto">
            <a:xfrm>
              <a:off x="4545" y="2522"/>
              <a:ext cx="650" cy="768"/>
            </a:xfrm>
            <a:custGeom>
              <a:avLst/>
              <a:gdLst>
                <a:gd name="T0" fmla="*/ 2525 w 2602"/>
                <a:gd name="T1" fmla="*/ 750 h 3074"/>
                <a:gd name="T2" fmla="*/ 2256 w 2602"/>
                <a:gd name="T3" fmla="*/ 583 h 3074"/>
                <a:gd name="T4" fmla="*/ 2125 w 2602"/>
                <a:gd name="T5" fmla="*/ 547 h 3074"/>
                <a:gd name="T6" fmla="*/ 2049 w 2602"/>
                <a:gd name="T7" fmla="*/ 685 h 3074"/>
                <a:gd name="T8" fmla="*/ 1939 w 2602"/>
                <a:gd name="T9" fmla="*/ 647 h 3074"/>
                <a:gd name="T10" fmla="*/ 1831 w 2602"/>
                <a:gd name="T11" fmla="*/ 715 h 3074"/>
                <a:gd name="T12" fmla="*/ 1646 w 2602"/>
                <a:gd name="T13" fmla="*/ 685 h 3074"/>
                <a:gd name="T14" fmla="*/ 1567 w 2602"/>
                <a:gd name="T15" fmla="*/ 750 h 3074"/>
                <a:gd name="T16" fmla="*/ 1590 w 2602"/>
                <a:gd name="T17" fmla="*/ 647 h 3074"/>
                <a:gd name="T18" fmla="*/ 1515 w 2602"/>
                <a:gd name="T19" fmla="*/ 407 h 3074"/>
                <a:gd name="T20" fmla="*/ 1436 w 2602"/>
                <a:gd name="T21" fmla="*/ 307 h 3074"/>
                <a:gd name="T22" fmla="*/ 1383 w 2602"/>
                <a:gd name="T23" fmla="*/ 168 h 3074"/>
                <a:gd name="T24" fmla="*/ 1354 w 2602"/>
                <a:gd name="T25" fmla="*/ 240 h 3074"/>
                <a:gd name="T26" fmla="*/ 1487 w 2602"/>
                <a:gd name="T27" fmla="*/ 547 h 3074"/>
                <a:gd name="T28" fmla="*/ 1459 w 2602"/>
                <a:gd name="T29" fmla="*/ 819 h 3074"/>
                <a:gd name="T30" fmla="*/ 1275 w 2602"/>
                <a:gd name="T31" fmla="*/ 987 h 3074"/>
                <a:gd name="T32" fmla="*/ 1009 w 2602"/>
                <a:gd name="T33" fmla="*/ 1095 h 3074"/>
                <a:gd name="T34" fmla="*/ 664 w 2602"/>
                <a:gd name="T35" fmla="*/ 1197 h 3074"/>
                <a:gd name="T36" fmla="*/ 691 w 2602"/>
                <a:gd name="T37" fmla="*/ 1299 h 3074"/>
                <a:gd name="T38" fmla="*/ 744 w 2602"/>
                <a:gd name="T39" fmla="*/ 1403 h 3074"/>
                <a:gd name="T40" fmla="*/ 638 w 2602"/>
                <a:gd name="T41" fmla="*/ 1672 h 3074"/>
                <a:gd name="T42" fmla="*/ 581 w 2602"/>
                <a:gd name="T43" fmla="*/ 1980 h 3074"/>
                <a:gd name="T44" fmla="*/ 478 w 2602"/>
                <a:gd name="T45" fmla="*/ 2082 h 3074"/>
                <a:gd name="T46" fmla="*/ 235 w 2602"/>
                <a:gd name="T47" fmla="*/ 2117 h 3074"/>
                <a:gd name="T48" fmla="*/ 134 w 2602"/>
                <a:gd name="T49" fmla="*/ 2527 h 3074"/>
                <a:gd name="T50" fmla="*/ 343 w 2602"/>
                <a:gd name="T51" fmla="*/ 3074 h 3074"/>
                <a:gd name="T52" fmla="*/ 1061 w 2602"/>
                <a:gd name="T53" fmla="*/ 1877 h 3074"/>
                <a:gd name="T54" fmla="*/ 1487 w 2602"/>
                <a:gd name="T55" fmla="*/ 1197 h 3074"/>
                <a:gd name="T56" fmla="*/ 1459 w 2602"/>
                <a:gd name="T57" fmla="*/ 1126 h 3074"/>
                <a:gd name="T58" fmla="*/ 1487 w 2602"/>
                <a:gd name="T59" fmla="*/ 956 h 3074"/>
                <a:gd name="T60" fmla="*/ 1567 w 2602"/>
                <a:gd name="T61" fmla="*/ 888 h 3074"/>
                <a:gd name="T62" fmla="*/ 1727 w 2602"/>
                <a:gd name="T63" fmla="*/ 787 h 3074"/>
                <a:gd name="T64" fmla="*/ 1939 w 2602"/>
                <a:gd name="T65" fmla="*/ 920 h 3074"/>
                <a:gd name="T66" fmla="*/ 2072 w 2602"/>
                <a:gd name="T67" fmla="*/ 1228 h 3074"/>
                <a:gd name="T68" fmla="*/ 2125 w 2602"/>
                <a:gd name="T69" fmla="*/ 1197 h 3074"/>
                <a:gd name="T70" fmla="*/ 1963 w 2602"/>
                <a:gd name="T71" fmla="*/ 920 h 3074"/>
                <a:gd name="T72" fmla="*/ 1912 w 2602"/>
                <a:gd name="T73" fmla="*/ 750 h 3074"/>
                <a:gd name="T74" fmla="*/ 2125 w 2602"/>
                <a:gd name="T75" fmla="*/ 819 h 3074"/>
                <a:gd name="T76" fmla="*/ 2256 w 2602"/>
                <a:gd name="T77" fmla="*/ 1024 h 3074"/>
                <a:gd name="T78" fmla="*/ 2285 w 2602"/>
                <a:gd name="T79" fmla="*/ 1263 h 3074"/>
                <a:gd name="T80" fmla="*/ 2364 w 2602"/>
                <a:gd name="T81" fmla="*/ 1228 h 3074"/>
                <a:gd name="T82" fmla="*/ 2285 w 2602"/>
                <a:gd name="T83" fmla="*/ 987 h 3074"/>
                <a:gd name="T84" fmla="*/ 2180 w 2602"/>
                <a:gd name="T85" fmla="*/ 819 h 3074"/>
                <a:gd name="T86" fmla="*/ 2151 w 2602"/>
                <a:gd name="T87" fmla="*/ 647 h 3074"/>
                <a:gd name="T88" fmla="*/ 2364 w 2602"/>
                <a:gd name="T89" fmla="*/ 750 h 3074"/>
                <a:gd name="T90" fmla="*/ 2602 w 2602"/>
                <a:gd name="T91" fmla="*/ 920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02" h="3074">
                  <a:moveTo>
                    <a:pt x="2602" y="920"/>
                  </a:moveTo>
                  <a:lnTo>
                    <a:pt x="2525" y="750"/>
                  </a:lnTo>
                  <a:lnTo>
                    <a:pt x="2395" y="647"/>
                  </a:lnTo>
                  <a:lnTo>
                    <a:pt x="2256" y="583"/>
                  </a:lnTo>
                  <a:lnTo>
                    <a:pt x="2180" y="547"/>
                  </a:lnTo>
                  <a:lnTo>
                    <a:pt x="2125" y="547"/>
                  </a:lnTo>
                  <a:lnTo>
                    <a:pt x="2049" y="613"/>
                  </a:lnTo>
                  <a:lnTo>
                    <a:pt x="2049" y="685"/>
                  </a:lnTo>
                  <a:lnTo>
                    <a:pt x="1963" y="647"/>
                  </a:lnTo>
                  <a:lnTo>
                    <a:pt x="1939" y="647"/>
                  </a:lnTo>
                  <a:lnTo>
                    <a:pt x="1881" y="647"/>
                  </a:lnTo>
                  <a:lnTo>
                    <a:pt x="1831" y="715"/>
                  </a:lnTo>
                  <a:lnTo>
                    <a:pt x="1700" y="685"/>
                  </a:lnTo>
                  <a:lnTo>
                    <a:pt x="1646" y="685"/>
                  </a:lnTo>
                  <a:lnTo>
                    <a:pt x="1590" y="715"/>
                  </a:lnTo>
                  <a:lnTo>
                    <a:pt x="1567" y="750"/>
                  </a:lnTo>
                  <a:lnTo>
                    <a:pt x="1538" y="819"/>
                  </a:lnTo>
                  <a:lnTo>
                    <a:pt x="1590" y="647"/>
                  </a:lnTo>
                  <a:lnTo>
                    <a:pt x="1567" y="547"/>
                  </a:lnTo>
                  <a:lnTo>
                    <a:pt x="1515" y="407"/>
                  </a:lnTo>
                  <a:lnTo>
                    <a:pt x="1487" y="374"/>
                  </a:lnTo>
                  <a:lnTo>
                    <a:pt x="1436" y="307"/>
                  </a:lnTo>
                  <a:lnTo>
                    <a:pt x="1405" y="0"/>
                  </a:lnTo>
                  <a:lnTo>
                    <a:pt x="1383" y="168"/>
                  </a:lnTo>
                  <a:lnTo>
                    <a:pt x="1221" y="101"/>
                  </a:lnTo>
                  <a:lnTo>
                    <a:pt x="1354" y="240"/>
                  </a:lnTo>
                  <a:lnTo>
                    <a:pt x="1459" y="445"/>
                  </a:lnTo>
                  <a:lnTo>
                    <a:pt x="1487" y="547"/>
                  </a:lnTo>
                  <a:lnTo>
                    <a:pt x="1487" y="685"/>
                  </a:lnTo>
                  <a:lnTo>
                    <a:pt x="1459" y="819"/>
                  </a:lnTo>
                  <a:lnTo>
                    <a:pt x="1383" y="920"/>
                  </a:lnTo>
                  <a:lnTo>
                    <a:pt x="1275" y="987"/>
                  </a:lnTo>
                  <a:lnTo>
                    <a:pt x="1170" y="1056"/>
                  </a:lnTo>
                  <a:lnTo>
                    <a:pt x="1009" y="1095"/>
                  </a:lnTo>
                  <a:lnTo>
                    <a:pt x="877" y="1159"/>
                  </a:lnTo>
                  <a:lnTo>
                    <a:pt x="664" y="1197"/>
                  </a:lnTo>
                  <a:lnTo>
                    <a:pt x="982" y="1197"/>
                  </a:lnTo>
                  <a:lnTo>
                    <a:pt x="691" y="1299"/>
                  </a:lnTo>
                  <a:lnTo>
                    <a:pt x="982" y="1299"/>
                  </a:lnTo>
                  <a:lnTo>
                    <a:pt x="744" y="1403"/>
                  </a:lnTo>
                  <a:lnTo>
                    <a:pt x="664" y="1433"/>
                  </a:lnTo>
                  <a:lnTo>
                    <a:pt x="638" y="1672"/>
                  </a:lnTo>
                  <a:lnTo>
                    <a:pt x="608" y="1911"/>
                  </a:lnTo>
                  <a:lnTo>
                    <a:pt x="581" y="1980"/>
                  </a:lnTo>
                  <a:lnTo>
                    <a:pt x="581" y="2050"/>
                  </a:lnTo>
                  <a:lnTo>
                    <a:pt x="478" y="2082"/>
                  </a:lnTo>
                  <a:lnTo>
                    <a:pt x="343" y="2117"/>
                  </a:lnTo>
                  <a:lnTo>
                    <a:pt x="235" y="2117"/>
                  </a:lnTo>
                  <a:lnTo>
                    <a:pt x="80" y="2152"/>
                  </a:lnTo>
                  <a:lnTo>
                    <a:pt x="134" y="2527"/>
                  </a:lnTo>
                  <a:lnTo>
                    <a:pt x="0" y="2865"/>
                  </a:lnTo>
                  <a:lnTo>
                    <a:pt x="343" y="3074"/>
                  </a:lnTo>
                  <a:lnTo>
                    <a:pt x="716" y="1571"/>
                  </a:lnTo>
                  <a:lnTo>
                    <a:pt x="1061" y="1877"/>
                  </a:lnTo>
                  <a:lnTo>
                    <a:pt x="770" y="1433"/>
                  </a:lnTo>
                  <a:lnTo>
                    <a:pt x="1487" y="1197"/>
                  </a:lnTo>
                  <a:lnTo>
                    <a:pt x="1590" y="1159"/>
                  </a:lnTo>
                  <a:lnTo>
                    <a:pt x="1459" y="1126"/>
                  </a:lnTo>
                  <a:lnTo>
                    <a:pt x="1459" y="1024"/>
                  </a:lnTo>
                  <a:lnTo>
                    <a:pt x="1487" y="956"/>
                  </a:lnTo>
                  <a:lnTo>
                    <a:pt x="1515" y="920"/>
                  </a:lnTo>
                  <a:lnTo>
                    <a:pt x="1567" y="888"/>
                  </a:lnTo>
                  <a:lnTo>
                    <a:pt x="1646" y="819"/>
                  </a:lnTo>
                  <a:lnTo>
                    <a:pt x="1727" y="787"/>
                  </a:lnTo>
                  <a:lnTo>
                    <a:pt x="1859" y="787"/>
                  </a:lnTo>
                  <a:lnTo>
                    <a:pt x="1939" y="920"/>
                  </a:lnTo>
                  <a:lnTo>
                    <a:pt x="2049" y="1095"/>
                  </a:lnTo>
                  <a:lnTo>
                    <a:pt x="2072" y="1228"/>
                  </a:lnTo>
                  <a:lnTo>
                    <a:pt x="2072" y="1365"/>
                  </a:lnTo>
                  <a:lnTo>
                    <a:pt x="2125" y="1197"/>
                  </a:lnTo>
                  <a:lnTo>
                    <a:pt x="2072" y="1095"/>
                  </a:lnTo>
                  <a:lnTo>
                    <a:pt x="1963" y="920"/>
                  </a:lnTo>
                  <a:lnTo>
                    <a:pt x="1881" y="853"/>
                  </a:lnTo>
                  <a:lnTo>
                    <a:pt x="1912" y="750"/>
                  </a:lnTo>
                  <a:lnTo>
                    <a:pt x="1992" y="715"/>
                  </a:lnTo>
                  <a:lnTo>
                    <a:pt x="2125" y="819"/>
                  </a:lnTo>
                  <a:lnTo>
                    <a:pt x="2205" y="920"/>
                  </a:lnTo>
                  <a:lnTo>
                    <a:pt x="2256" y="1024"/>
                  </a:lnTo>
                  <a:lnTo>
                    <a:pt x="2285" y="1159"/>
                  </a:lnTo>
                  <a:lnTo>
                    <a:pt x="2285" y="1263"/>
                  </a:lnTo>
                  <a:lnTo>
                    <a:pt x="2285" y="1331"/>
                  </a:lnTo>
                  <a:lnTo>
                    <a:pt x="2364" y="1228"/>
                  </a:lnTo>
                  <a:lnTo>
                    <a:pt x="2312" y="1126"/>
                  </a:lnTo>
                  <a:lnTo>
                    <a:pt x="2285" y="987"/>
                  </a:lnTo>
                  <a:lnTo>
                    <a:pt x="2233" y="888"/>
                  </a:lnTo>
                  <a:lnTo>
                    <a:pt x="2180" y="819"/>
                  </a:lnTo>
                  <a:lnTo>
                    <a:pt x="2125" y="750"/>
                  </a:lnTo>
                  <a:lnTo>
                    <a:pt x="2151" y="647"/>
                  </a:lnTo>
                  <a:lnTo>
                    <a:pt x="2205" y="613"/>
                  </a:lnTo>
                  <a:lnTo>
                    <a:pt x="2364" y="750"/>
                  </a:lnTo>
                  <a:lnTo>
                    <a:pt x="2576" y="1024"/>
                  </a:lnTo>
                  <a:lnTo>
                    <a:pt x="2602" y="920"/>
                  </a:lnTo>
                  <a:close/>
                </a:path>
              </a:pathLst>
            </a:custGeom>
            <a:solidFill>
              <a:srgbClr val="000000"/>
            </a:solidFill>
            <a:ln w="0">
              <a:solidFill>
                <a:srgbClr val="000000"/>
              </a:solidFill>
              <a:prstDash val="solid"/>
              <a:round/>
              <a:headEnd/>
              <a:tailEnd/>
            </a:ln>
          </p:spPr>
          <p:txBody>
            <a:bodyPr/>
            <a:lstStyle/>
            <a:p>
              <a:endParaRPr lang="en-US"/>
            </a:p>
          </p:txBody>
        </p:sp>
        <p:sp>
          <p:nvSpPr>
            <p:cNvPr id="333859" name="Freeform 35"/>
            <p:cNvSpPr>
              <a:spLocks/>
            </p:cNvSpPr>
            <p:nvPr/>
          </p:nvSpPr>
          <p:spPr bwMode="auto">
            <a:xfrm>
              <a:off x="4617" y="2726"/>
              <a:ext cx="651" cy="829"/>
            </a:xfrm>
            <a:custGeom>
              <a:avLst/>
              <a:gdLst>
                <a:gd name="T0" fmla="*/ 2259 w 2603"/>
                <a:gd name="T1" fmla="*/ 168 h 3314"/>
                <a:gd name="T2" fmla="*/ 2450 w 2603"/>
                <a:gd name="T3" fmla="*/ 340 h 3314"/>
                <a:gd name="T4" fmla="*/ 881 w 2603"/>
                <a:gd name="T5" fmla="*/ 993 h 3314"/>
                <a:gd name="T6" fmla="*/ 2500 w 2603"/>
                <a:gd name="T7" fmla="*/ 409 h 3314"/>
                <a:gd name="T8" fmla="*/ 1944 w 2603"/>
                <a:gd name="T9" fmla="*/ 1878 h 3314"/>
                <a:gd name="T10" fmla="*/ 455 w 2603"/>
                <a:gd name="T11" fmla="*/ 2594 h 3314"/>
                <a:gd name="T12" fmla="*/ 107 w 2603"/>
                <a:gd name="T13" fmla="*/ 2356 h 3314"/>
                <a:gd name="T14" fmla="*/ 107 w 2603"/>
                <a:gd name="T15" fmla="*/ 2427 h 3314"/>
                <a:gd name="T16" fmla="*/ 0 w 2603"/>
                <a:gd name="T17" fmla="*/ 2459 h 3314"/>
                <a:gd name="T18" fmla="*/ 54 w 2603"/>
                <a:gd name="T19" fmla="*/ 3314 h 3314"/>
                <a:gd name="T20" fmla="*/ 136 w 2603"/>
                <a:gd name="T21" fmla="*/ 3211 h 3314"/>
                <a:gd name="T22" fmla="*/ 136 w 2603"/>
                <a:gd name="T23" fmla="*/ 2936 h 3314"/>
                <a:gd name="T24" fmla="*/ 1542 w 2603"/>
                <a:gd name="T25" fmla="*/ 2285 h 3314"/>
                <a:gd name="T26" fmla="*/ 1517 w 2603"/>
                <a:gd name="T27" fmla="*/ 2459 h 3314"/>
                <a:gd name="T28" fmla="*/ 189 w 2603"/>
                <a:gd name="T29" fmla="*/ 3211 h 3314"/>
                <a:gd name="T30" fmla="*/ 1592 w 2603"/>
                <a:gd name="T31" fmla="*/ 2491 h 3314"/>
                <a:gd name="T32" fmla="*/ 1650 w 2603"/>
                <a:gd name="T33" fmla="*/ 2117 h 3314"/>
                <a:gd name="T34" fmla="*/ 2023 w 2603"/>
                <a:gd name="T35" fmla="*/ 1945 h 3314"/>
                <a:gd name="T36" fmla="*/ 2603 w 2603"/>
                <a:gd name="T37" fmla="*/ 340 h 3314"/>
                <a:gd name="T38" fmla="*/ 2259 w 2603"/>
                <a:gd name="T39" fmla="*/ 0 h 3314"/>
                <a:gd name="T40" fmla="*/ 2259 w 2603"/>
                <a:gd name="T41" fmla="*/ 168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03" h="3314">
                  <a:moveTo>
                    <a:pt x="2259" y="168"/>
                  </a:moveTo>
                  <a:lnTo>
                    <a:pt x="2450" y="340"/>
                  </a:lnTo>
                  <a:lnTo>
                    <a:pt x="881" y="993"/>
                  </a:lnTo>
                  <a:lnTo>
                    <a:pt x="2500" y="409"/>
                  </a:lnTo>
                  <a:lnTo>
                    <a:pt x="1944" y="1878"/>
                  </a:lnTo>
                  <a:lnTo>
                    <a:pt x="455" y="2594"/>
                  </a:lnTo>
                  <a:lnTo>
                    <a:pt x="107" y="2356"/>
                  </a:lnTo>
                  <a:lnTo>
                    <a:pt x="107" y="2427"/>
                  </a:lnTo>
                  <a:lnTo>
                    <a:pt x="0" y="2459"/>
                  </a:lnTo>
                  <a:lnTo>
                    <a:pt x="54" y="3314"/>
                  </a:lnTo>
                  <a:lnTo>
                    <a:pt x="136" y="3211"/>
                  </a:lnTo>
                  <a:lnTo>
                    <a:pt x="136" y="2936"/>
                  </a:lnTo>
                  <a:lnTo>
                    <a:pt x="1542" y="2285"/>
                  </a:lnTo>
                  <a:lnTo>
                    <a:pt x="1517" y="2459"/>
                  </a:lnTo>
                  <a:lnTo>
                    <a:pt x="189" y="3211"/>
                  </a:lnTo>
                  <a:lnTo>
                    <a:pt x="1592" y="2491"/>
                  </a:lnTo>
                  <a:lnTo>
                    <a:pt x="1650" y="2117"/>
                  </a:lnTo>
                  <a:lnTo>
                    <a:pt x="2023" y="1945"/>
                  </a:lnTo>
                  <a:lnTo>
                    <a:pt x="2603" y="340"/>
                  </a:lnTo>
                  <a:lnTo>
                    <a:pt x="2259" y="0"/>
                  </a:lnTo>
                  <a:lnTo>
                    <a:pt x="2259" y="168"/>
                  </a:lnTo>
                  <a:close/>
                </a:path>
              </a:pathLst>
            </a:custGeom>
            <a:solidFill>
              <a:srgbClr val="000000"/>
            </a:solidFill>
            <a:ln w="0">
              <a:solidFill>
                <a:srgbClr val="000000"/>
              </a:solidFill>
              <a:prstDash val="solid"/>
              <a:round/>
              <a:headEnd/>
              <a:tailEnd/>
            </a:ln>
          </p:spPr>
          <p:txBody>
            <a:bodyPr/>
            <a:lstStyle/>
            <a:p>
              <a:endParaRPr lang="en-US"/>
            </a:p>
          </p:txBody>
        </p:sp>
        <p:sp>
          <p:nvSpPr>
            <p:cNvPr id="333860" name="Freeform 36"/>
            <p:cNvSpPr>
              <a:spLocks/>
            </p:cNvSpPr>
            <p:nvPr/>
          </p:nvSpPr>
          <p:spPr bwMode="auto">
            <a:xfrm>
              <a:off x="4937" y="2794"/>
              <a:ext cx="93" cy="86"/>
            </a:xfrm>
            <a:custGeom>
              <a:avLst/>
              <a:gdLst>
                <a:gd name="T0" fmla="*/ 53 w 372"/>
                <a:gd name="T1" fmla="*/ 0 h 345"/>
                <a:gd name="T2" fmla="*/ 239 w 372"/>
                <a:gd name="T3" fmla="*/ 109 h 345"/>
                <a:gd name="T4" fmla="*/ 345 w 372"/>
                <a:gd name="T5" fmla="*/ 243 h 345"/>
                <a:gd name="T6" fmla="*/ 372 w 372"/>
                <a:gd name="T7" fmla="*/ 345 h 345"/>
                <a:gd name="T8" fmla="*/ 160 w 372"/>
                <a:gd name="T9" fmla="*/ 109 h 345"/>
                <a:gd name="T10" fmla="*/ 0 w 372"/>
                <a:gd name="T11" fmla="*/ 71 h 345"/>
                <a:gd name="T12" fmla="*/ 53 w 372"/>
                <a:gd name="T13" fmla="*/ 0 h 345"/>
              </a:gdLst>
              <a:ahLst/>
              <a:cxnLst>
                <a:cxn ang="0">
                  <a:pos x="T0" y="T1"/>
                </a:cxn>
                <a:cxn ang="0">
                  <a:pos x="T2" y="T3"/>
                </a:cxn>
                <a:cxn ang="0">
                  <a:pos x="T4" y="T5"/>
                </a:cxn>
                <a:cxn ang="0">
                  <a:pos x="T6" y="T7"/>
                </a:cxn>
                <a:cxn ang="0">
                  <a:pos x="T8" y="T9"/>
                </a:cxn>
                <a:cxn ang="0">
                  <a:pos x="T10" y="T11"/>
                </a:cxn>
                <a:cxn ang="0">
                  <a:pos x="T12" y="T13"/>
                </a:cxn>
              </a:cxnLst>
              <a:rect l="0" t="0" r="r" b="b"/>
              <a:pathLst>
                <a:path w="372" h="345">
                  <a:moveTo>
                    <a:pt x="53" y="0"/>
                  </a:moveTo>
                  <a:lnTo>
                    <a:pt x="239" y="109"/>
                  </a:lnTo>
                  <a:lnTo>
                    <a:pt x="345" y="243"/>
                  </a:lnTo>
                  <a:lnTo>
                    <a:pt x="372" y="345"/>
                  </a:lnTo>
                  <a:lnTo>
                    <a:pt x="160" y="109"/>
                  </a:lnTo>
                  <a:lnTo>
                    <a:pt x="0" y="71"/>
                  </a:lnTo>
                  <a:lnTo>
                    <a:pt x="53" y="0"/>
                  </a:lnTo>
                  <a:close/>
                </a:path>
              </a:pathLst>
            </a:custGeom>
            <a:solidFill>
              <a:srgbClr val="000000"/>
            </a:solidFill>
            <a:ln w="0">
              <a:solidFill>
                <a:srgbClr val="000000"/>
              </a:solidFill>
              <a:prstDash val="solid"/>
              <a:round/>
              <a:headEnd/>
              <a:tailEnd/>
            </a:ln>
          </p:spPr>
          <p:txBody>
            <a:bodyPr/>
            <a:lstStyle/>
            <a:p>
              <a:endParaRPr lang="en-US"/>
            </a:p>
          </p:txBody>
        </p:sp>
        <p:sp>
          <p:nvSpPr>
            <p:cNvPr id="333861" name="Freeform 37"/>
            <p:cNvSpPr>
              <a:spLocks/>
            </p:cNvSpPr>
            <p:nvPr/>
          </p:nvSpPr>
          <p:spPr bwMode="auto">
            <a:xfrm>
              <a:off x="4346" y="1642"/>
              <a:ext cx="294" cy="291"/>
            </a:xfrm>
            <a:custGeom>
              <a:avLst/>
              <a:gdLst>
                <a:gd name="T0" fmla="*/ 1075 w 1177"/>
                <a:gd name="T1" fmla="*/ 58 h 1165"/>
                <a:gd name="T2" fmla="*/ 1010 w 1177"/>
                <a:gd name="T3" fmla="*/ 0 h 1165"/>
                <a:gd name="T4" fmla="*/ 564 w 1177"/>
                <a:gd name="T5" fmla="*/ 28 h 1165"/>
                <a:gd name="T6" fmla="*/ 188 w 1177"/>
                <a:gd name="T7" fmla="*/ 130 h 1165"/>
                <a:gd name="T8" fmla="*/ 0 w 1177"/>
                <a:gd name="T9" fmla="*/ 364 h 1165"/>
                <a:gd name="T10" fmla="*/ 22 w 1177"/>
                <a:gd name="T11" fmla="*/ 730 h 1165"/>
                <a:gd name="T12" fmla="*/ 96 w 1177"/>
                <a:gd name="T13" fmla="*/ 994 h 1165"/>
                <a:gd name="T14" fmla="*/ 242 w 1177"/>
                <a:gd name="T15" fmla="*/ 1137 h 1165"/>
                <a:gd name="T16" fmla="*/ 403 w 1177"/>
                <a:gd name="T17" fmla="*/ 1165 h 1165"/>
                <a:gd name="T18" fmla="*/ 633 w 1177"/>
                <a:gd name="T19" fmla="*/ 1153 h 1165"/>
                <a:gd name="T20" fmla="*/ 791 w 1177"/>
                <a:gd name="T21" fmla="*/ 1108 h 1165"/>
                <a:gd name="T22" fmla="*/ 964 w 1177"/>
                <a:gd name="T23" fmla="*/ 1051 h 1165"/>
                <a:gd name="T24" fmla="*/ 1054 w 1177"/>
                <a:gd name="T25" fmla="*/ 948 h 1165"/>
                <a:gd name="T26" fmla="*/ 1132 w 1177"/>
                <a:gd name="T27" fmla="*/ 773 h 1165"/>
                <a:gd name="T28" fmla="*/ 1157 w 1177"/>
                <a:gd name="T29" fmla="*/ 657 h 1165"/>
                <a:gd name="T30" fmla="*/ 1165 w 1177"/>
                <a:gd name="T31" fmla="*/ 482 h 1165"/>
                <a:gd name="T32" fmla="*/ 1177 w 1177"/>
                <a:gd name="T33" fmla="*/ 275 h 1165"/>
                <a:gd name="T34" fmla="*/ 1165 w 1177"/>
                <a:gd name="T35" fmla="*/ 130 h 1165"/>
                <a:gd name="T36" fmla="*/ 1132 w 1177"/>
                <a:gd name="T37" fmla="*/ 115 h 1165"/>
                <a:gd name="T38" fmla="*/ 1143 w 1177"/>
                <a:gd name="T39" fmla="*/ 422 h 1165"/>
                <a:gd name="T40" fmla="*/ 1099 w 1177"/>
                <a:gd name="T41" fmla="*/ 758 h 1165"/>
                <a:gd name="T42" fmla="*/ 1029 w 1177"/>
                <a:gd name="T43" fmla="*/ 933 h 1165"/>
                <a:gd name="T44" fmla="*/ 938 w 1177"/>
                <a:gd name="T45" fmla="*/ 994 h 1165"/>
                <a:gd name="T46" fmla="*/ 609 w 1177"/>
                <a:gd name="T47" fmla="*/ 1094 h 1165"/>
                <a:gd name="T48" fmla="*/ 403 w 1177"/>
                <a:gd name="T49" fmla="*/ 1094 h 1165"/>
                <a:gd name="T50" fmla="*/ 242 w 1177"/>
                <a:gd name="T51" fmla="*/ 1064 h 1165"/>
                <a:gd name="T52" fmla="*/ 140 w 1177"/>
                <a:gd name="T53" fmla="*/ 933 h 1165"/>
                <a:gd name="T54" fmla="*/ 96 w 1177"/>
                <a:gd name="T55" fmla="*/ 714 h 1165"/>
                <a:gd name="T56" fmla="*/ 64 w 1177"/>
                <a:gd name="T57" fmla="*/ 467 h 1165"/>
                <a:gd name="T58" fmla="*/ 121 w 1177"/>
                <a:gd name="T59" fmla="*/ 349 h 1165"/>
                <a:gd name="T60" fmla="*/ 257 w 1177"/>
                <a:gd name="T61" fmla="*/ 205 h 1165"/>
                <a:gd name="T62" fmla="*/ 424 w 1177"/>
                <a:gd name="T63" fmla="*/ 130 h 1165"/>
                <a:gd name="T64" fmla="*/ 623 w 1177"/>
                <a:gd name="T65" fmla="*/ 88 h 1165"/>
                <a:gd name="T66" fmla="*/ 861 w 1177"/>
                <a:gd name="T67" fmla="*/ 69 h 1165"/>
                <a:gd name="T68" fmla="*/ 1010 w 1177"/>
                <a:gd name="T69" fmla="*/ 69 h 1165"/>
                <a:gd name="T70" fmla="*/ 1061 w 1177"/>
                <a:gd name="T71" fmla="*/ 101 h 1165"/>
                <a:gd name="T72" fmla="*/ 1075 w 1177"/>
                <a:gd name="T73" fmla="*/ 58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7" h="1165">
                  <a:moveTo>
                    <a:pt x="1075" y="58"/>
                  </a:moveTo>
                  <a:lnTo>
                    <a:pt x="1010" y="0"/>
                  </a:lnTo>
                  <a:lnTo>
                    <a:pt x="564" y="28"/>
                  </a:lnTo>
                  <a:lnTo>
                    <a:pt x="188" y="130"/>
                  </a:lnTo>
                  <a:lnTo>
                    <a:pt x="0" y="364"/>
                  </a:lnTo>
                  <a:lnTo>
                    <a:pt x="22" y="730"/>
                  </a:lnTo>
                  <a:lnTo>
                    <a:pt x="96" y="994"/>
                  </a:lnTo>
                  <a:lnTo>
                    <a:pt x="242" y="1137"/>
                  </a:lnTo>
                  <a:lnTo>
                    <a:pt x="403" y="1165"/>
                  </a:lnTo>
                  <a:lnTo>
                    <a:pt x="633" y="1153"/>
                  </a:lnTo>
                  <a:lnTo>
                    <a:pt x="791" y="1108"/>
                  </a:lnTo>
                  <a:lnTo>
                    <a:pt x="964" y="1051"/>
                  </a:lnTo>
                  <a:lnTo>
                    <a:pt x="1054" y="948"/>
                  </a:lnTo>
                  <a:lnTo>
                    <a:pt x="1132" y="773"/>
                  </a:lnTo>
                  <a:lnTo>
                    <a:pt x="1157" y="657"/>
                  </a:lnTo>
                  <a:lnTo>
                    <a:pt x="1165" y="482"/>
                  </a:lnTo>
                  <a:lnTo>
                    <a:pt x="1177" y="275"/>
                  </a:lnTo>
                  <a:lnTo>
                    <a:pt x="1165" y="130"/>
                  </a:lnTo>
                  <a:lnTo>
                    <a:pt x="1132" y="115"/>
                  </a:lnTo>
                  <a:lnTo>
                    <a:pt x="1143" y="422"/>
                  </a:lnTo>
                  <a:lnTo>
                    <a:pt x="1099" y="758"/>
                  </a:lnTo>
                  <a:lnTo>
                    <a:pt x="1029" y="933"/>
                  </a:lnTo>
                  <a:lnTo>
                    <a:pt x="938" y="994"/>
                  </a:lnTo>
                  <a:lnTo>
                    <a:pt x="609" y="1094"/>
                  </a:lnTo>
                  <a:lnTo>
                    <a:pt x="403" y="1094"/>
                  </a:lnTo>
                  <a:lnTo>
                    <a:pt x="242" y="1064"/>
                  </a:lnTo>
                  <a:lnTo>
                    <a:pt x="140" y="933"/>
                  </a:lnTo>
                  <a:lnTo>
                    <a:pt x="96" y="714"/>
                  </a:lnTo>
                  <a:lnTo>
                    <a:pt x="64" y="467"/>
                  </a:lnTo>
                  <a:lnTo>
                    <a:pt x="121" y="349"/>
                  </a:lnTo>
                  <a:lnTo>
                    <a:pt x="257" y="205"/>
                  </a:lnTo>
                  <a:lnTo>
                    <a:pt x="424" y="130"/>
                  </a:lnTo>
                  <a:lnTo>
                    <a:pt x="623" y="88"/>
                  </a:lnTo>
                  <a:lnTo>
                    <a:pt x="861" y="69"/>
                  </a:lnTo>
                  <a:lnTo>
                    <a:pt x="1010" y="69"/>
                  </a:lnTo>
                  <a:lnTo>
                    <a:pt x="1061" y="101"/>
                  </a:lnTo>
                  <a:lnTo>
                    <a:pt x="1075" y="58"/>
                  </a:lnTo>
                  <a:close/>
                </a:path>
              </a:pathLst>
            </a:custGeom>
            <a:solidFill>
              <a:srgbClr val="000000"/>
            </a:solidFill>
            <a:ln w="0">
              <a:solidFill>
                <a:srgbClr val="000000"/>
              </a:solidFill>
              <a:prstDash val="solid"/>
              <a:round/>
              <a:headEnd/>
              <a:tailEnd/>
            </a:ln>
          </p:spPr>
          <p:txBody>
            <a:bodyPr/>
            <a:lstStyle/>
            <a:p>
              <a:endParaRPr lang="en-US"/>
            </a:p>
          </p:txBody>
        </p:sp>
        <p:sp>
          <p:nvSpPr>
            <p:cNvPr id="333862" name="Freeform 38"/>
            <p:cNvSpPr>
              <a:spLocks/>
            </p:cNvSpPr>
            <p:nvPr/>
          </p:nvSpPr>
          <p:spPr bwMode="auto">
            <a:xfrm>
              <a:off x="4681" y="1645"/>
              <a:ext cx="295" cy="292"/>
            </a:xfrm>
            <a:custGeom>
              <a:avLst/>
              <a:gdLst>
                <a:gd name="T0" fmla="*/ 102 w 1179"/>
                <a:gd name="T1" fmla="*/ 57 h 1169"/>
                <a:gd name="T2" fmla="*/ 169 w 1179"/>
                <a:gd name="T3" fmla="*/ 0 h 1169"/>
                <a:gd name="T4" fmla="*/ 614 w 1179"/>
                <a:gd name="T5" fmla="*/ 29 h 1169"/>
                <a:gd name="T6" fmla="*/ 986 w 1179"/>
                <a:gd name="T7" fmla="*/ 133 h 1169"/>
                <a:gd name="T8" fmla="*/ 1179 w 1179"/>
                <a:gd name="T9" fmla="*/ 366 h 1169"/>
                <a:gd name="T10" fmla="*/ 1157 w 1179"/>
                <a:gd name="T11" fmla="*/ 730 h 1169"/>
                <a:gd name="T12" fmla="*/ 1077 w 1179"/>
                <a:gd name="T13" fmla="*/ 993 h 1169"/>
                <a:gd name="T14" fmla="*/ 934 w 1179"/>
                <a:gd name="T15" fmla="*/ 1140 h 1169"/>
                <a:gd name="T16" fmla="*/ 775 w 1179"/>
                <a:gd name="T17" fmla="*/ 1169 h 1169"/>
                <a:gd name="T18" fmla="*/ 543 w 1179"/>
                <a:gd name="T19" fmla="*/ 1153 h 1169"/>
                <a:gd name="T20" fmla="*/ 388 w 1179"/>
                <a:gd name="T21" fmla="*/ 1111 h 1169"/>
                <a:gd name="T22" fmla="*/ 220 w 1179"/>
                <a:gd name="T23" fmla="*/ 1052 h 1169"/>
                <a:gd name="T24" fmla="*/ 122 w 1179"/>
                <a:gd name="T25" fmla="*/ 950 h 1169"/>
                <a:gd name="T26" fmla="*/ 45 w 1179"/>
                <a:gd name="T27" fmla="*/ 775 h 1169"/>
                <a:gd name="T28" fmla="*/ 21 w 1179"/>
                <a:gd name="T29" fmla="*/ 657 h 1169"/>
                <a:gd name="T30" fmla="*/ 14 w 1179"/>
                <a:gd name="T31" fmla="*/ 480 h 1169"/>
                <a:gd name="T32" fmla="*/ 0 w 1179"/>
                <a:gd name="T33" fmla="*/ 279 h 1169"/>
                <a:gd name="T34" fmla="*/ 14 w 1179"/>
                <a:gd name="T35" fmla="*/ 133 h 1169"/>
                <a:gd name="T36" fmla="*/ 45 w 1179"/>
                <a:gd name="T37" fmla="*/ 117 h 1169"/>
                <a:gd name="T38" fmla="*/ 33 w 1179"/>
                <a:gd name="T39" fmla="*/ 423 h 1169"/>
                <a:gd name="T40" fmla="*/ 80 w 1179"/>
                <a:gd name="T41" fmla="*/ 761 h 1169"/>
                <a:gd name="T42" fmla="*/ 148 w 1179"/>
                <a:gd name="T43" fmla="*/ 936 h 1169"/>
                <a:gd name="T44" fmla="*/ 241 w 1179"/>
                <a:gd name="T45" fmla="*/ 993 h 1169"/>
                <a:gd name="T46" fmla="*/ 568 w 1179"/>
                <a:gd name="T47" fmla="*/ 1096 h 1169"/>
                <a:gd name="T48" fmla="*/ 775 w 1179"/>
                <a:gd name="T49" fmla="*/ 1096 h 1169"/>
                <a:gd name="T50" fmla="*/ 934 w 1179"/>
                <a:gd name="T51" fmla="*/ 1068 h 1169"/>
                <a:gd name="T52" fmla="*/ 1037 w 1179"/>
                <a:gd name="T53" fmla="*/ 936 h 1169"/>
                <a:gd name="T54" fmla="*/ 1077 w 1179"/>
                <a:gd name="T55" fmla="*/ 716 h 1169"/>
                <a:gd name="T56" fmla="*/ 1113 w 1179"/>
                <a:gd name="T57" fmla="*/ 470 h 1169"/>
                <a:gd name="T58" fmla="*/ 1056 w 1179"/>
                <a:gd name="T59" fmla="*/ 350 h 1169"/>
                <a:gd name="T60" fmla="*/ 922 w 1179"/>
                <a:gd name="T61" fmla="*/ 206 h 1169"/>
                <a:gd name="T62" fmla="*/ 747 w 1179"/>
                <a:gd name="T63" fmla="*/ 133 h 1169"/>
                <a:gd name="T64" fmla="*/ 555 w 1179"/>
                <a:gd name="T65" fmla="*/ 87 h 1169"/>
                <a:gd name="T66" fmla="*/ 316 w 1179"/>
                <a:gd name="T67" fmla="*/ 76 h 1169"/>
                <a:gd name="T68" fmla="*/ 169 w 1179"/>
                <a:gd name="T69" fmla="*/ 76 h 1169"/>
                <a:gd name="T70" fmla="*/ 116 w 1179"/>
                <a:gd name="T71" fmla="*/ 103 h 1169"/>
                <a:gd name="T72" fmla="*/ 102 w 1179"/>
                <a:gd name="T73" fmla="*/ 57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9" h="1169">
                  <a:moveTo>
                    <a:pt x="102" y="57"/>
                  </a:moveTo>
                  <a:lnTo>
                    <a:pt x="169" y="0"/>
                  </a:lnTo>
                  <a:lnTo>
                    <a:pt x="614" y="29"/>
                  </a:lnTo>
                  <a:lnTo>
                    <a:pt x="986" y="133"/>
                  </a:lnTo>
                  <a:lnTo>
                    <a:pt x="1179" y="366"/>
                  </a:lnTo>
                  <a:lnTo>
                    <a:pt x="1157" y="730"/>
                  </a:lnTo>
                  <a:lnTo>
                    <a:pt x="1077" y="993"/>
                  </a:lnTo>
                  <a:lnTo>
                    <a:pt x="934" y="1140"/>
                  </a:lnTo>
                  <a:lnTo>
                    <a:pt x="775" y="1169"/>
                  </a:lnTo>
                  <a:lnTo>
                    <a:pt x="543" y="1153"/>
                  </a:lnTo>
                  <a:lnTo>
                    <a:pt x="388" y="1111"/>
                  </a:lnTo>
                  <a:lnTo>
                    <a:pt x="220" y="1052"/>
                  </a:lnTo>
                  <a:lnTo>
                    <a:pt x="122" y="950"/>
                  </a:lnTo>
                  <a:lnTo>
                    <a:pt x="45" y="775"/>
                  </a:lnTo>
                  <a:lnTo>
                    <a:pt x="21" y="657"/>
                  </a:lnTo>
                  <a:lnTo>
                    <a:pt x="14" y="480"/>
                  </a:lnTo>
                  <a:lnTo>
                    <a:pt x="0" y="279"/>
                  </a:lnTo>
                  <a:lnTo>
                    <a:pt x="14" y="133"/>
                  </a:lnTo>
                  <a:lnTo>
                    <a:pt x="45" y="117"/>
                  </a:lnTo>
                  <a:lnTo>
                    <a:pt x="33" y="423"/>
                  </a:lnTo>
                  <a:lnTo>
                    <a:pt x="80" y="761"/>
                  </a:lnTo>
                  <a:lnTo>
                    <a:pt x="148" y="936"/>
                  </a:lnTo>
                  <a:lnTo>
                    <a:pt x="241" y="993"/>
                  </a:lnTo>
                  <a:lnTo>
                    <a:pt x="568" y="1096"/>
                  </a:lnTo>
                  <a:lnTo>
                    <a:pt x="775" y="1096"/>
                  </a:lnTo>
                  <a:lnTo>
                    <a:pt x="934" y="1068"/>
                  </a:lnTo>
                  <a:lnTo>
                    <a:pt x="1037" y="936"/>
                  </a:lnTo>
                  <a:lnTo>
                    <a:pt x="1077" y="716"/>
                  </a:lnTo>
                  <a:lnTo>
                    <a:pt x="1113" y="470"/>
                  </a:lnTo>
                  <a:lnTo>
                    <a:pt x="1056" y="350"/>
                  </a:lnTo>
                  <a:lnTo>
                    <a:pt x="922" y="206"/>
                  </a:lnTo>
                  <a:lnTo>
                    <a:pt x="747" y="133"/>
                  </a:lnTo>
                  <a:lnTo>
                    <a:pt x="555" y="87"/>
                  </a:lnTo>
                  <a:lnTo>
                    <a:pt x="316" y="76"/>
                  </a:lnTo>
                  <a:lnTo>
                    <a:pt x="169" y="76"/>
                  </a:lnTo>
                  <a:lnTo>
                    <a:pt x="116" y="103"/>
                  </a:lnTo>
                  <a:lnTo>
                    <a:pt x="102" y="57"/>
                  </a:lnTo>
                  <a:close/>
                </a:path>
              </a:pathLst>
            </a:custGeom>
            <a:solidFill>
              <a:srgbClr val="000000"/>
            </a:solidFill>
            <a:ln w="0">
              <a:solidFill>
                <a:srgbClr val="000000"/>
              </a:solidFill>
              <a:prstDash val="solid"/>
              <a:round/>
              <a:headEnd/>
              <a:tailEnd/>
            </a:ln>
          </p:spPr>
          <p:txBody>
            <a:bodyPr/>
            <a:lstStyle/>
            <a:p>
              <a:endParaRPr lang="en-US"/>
            </a:p>
          </p:txBody>
        </p:sp>
        <p:sp>
          <p:nvSpPr>
            <p:cNvPr id="333863" name="Freeform 39"/>
            <p:cNvSpPr>
              <a:spLocks/>
            </p:cNvSpPr>
            <p:nvPr/>
          </p:nvSpPr>
          <p:spPr bwMode="auto">
            <a:xfrm>
              <a:off x="4245" y="3187"/>
              <a:ext cx="366" cy="368"/>
            </a:xfrm>
            <a:custGeom>
              <a:avLst/>
              <a:gdLst>
                <a:gd name="T0" fmla="*/ 31 w 1464"/>
                <a:gd name="T1" fmla="*/ 72 h 1472"/>
                <a:gd name="T2" fmla="*/ 0 w 1464"/>
                <a:gd name="T3" fmla="*/ 752 h 1472"/>
                <a:gd name="T4" fmla="*/ 1464 w 1464"/>
                <a:gd name="T5" fmla="*/ 1472 h 1472"/>
                <a:gd name="T6" fmla="*/ 81 w 1464"/>
                <a:gd name="T7" fmla="*/ 684 h 1472"/>
                <a:gd name="T8" fmla="*/ 133 w 1464"/>
                <a:gd name="T9" fmla="*/ 0 h 1472"/>
                <a:gd name="T10" fmla="*/ 31 w 1464"/>
                <a:gd name="T11" fmla="*/ 72 h 1472"/>
              </a:gdLst>
              <a:ahLst/>
              <a:cxnLst>
                <a:cxn ang="0">
                  <a:pos x="T0" y="T1"/>
                </a:cxn>
                <a:cxn ang="0">
                  <a:pos x="T2" y="T3"/>
                </a:cxn>
                <a:cxn ang="0">
                  <a:pos x="T4" y="T5"/>
                </a:cxn>
                <a:cxn ang="0">
                  <a:pos x="T6" y="T7"/>
                </a:cxn>
                <a:cxn ang="0">
                  <a:pos x="T8" y="T9"/>
                </a:cxn>
                <a:cxn ang="0">
                  <a:pos x="T10" y="T11"/>
                </a:cxn>
              </a:cxnLst>
              <a:rect l="0" t="0" r="r" b="b"/>
              <a:pathLst>
                <a:path w="1464" h="1472">
                  <a:moveTo>
                    <a:pt x="31" y="72"/>
                  </a:moveTo>
                  <a:lnTo>
                    <a:pt x="0" y="752"/>
                  </a:lnTo>
                  <a:lnTo>
                    <a:pt x="1464" y="1472"/>
                  </a:lnTo>
                  <a:lnTo>
                    <a:pt x="81" y="684"/>
                  </a:lnTo>
                  <a:lnTo>
                    <a:pt x="133" y="0"/>
                  </a:lnTo>
                  <a:lnTo>
                    <a:pt x="31" y="72"/>
                  </a:lnTo>
                  <a:close/>
                </a:path>
              </a:pathLst>
            </a:custGeom>
            <a:solidFill>
              <a:srgbClr val="000000"/>
            </a:solidFill>
            <a:ln w="0">
              <a:solidFill>
                <a:srgbClr val="000000"/>
              </a:solidFill>
              <a:prstDash val="solid"/>
              <a:round/>
              <a:headEnd/>
              <a:tailEnd/>
            </a:ln>
          </p:spPr>
          <p:txBody>
            <a:bodyPr/>
            <a:lstStyle/>
            <a:p>
              <a:endParaRPr lang="en-US"/>
            </a:p>
          </p:txBody>
        </p:sp>
        <p:sp>
          <p:nvSpPr>
            <p:cNvPr id="333864" name="Freeform 40"/>
            <p:cNvSpPr>
              <a:spLocks/>
            </p:cNvSpPr>
            <p:nvPr/>
          </p:nvSpPr>
          <p:spPr bwMode="auto">
            <a:xfrm>
              <a:off x="3415" y="3205"/>
              <a:ext cx="903" cy="502"/>
            </a:xfrm>
            <a:custGeom>
              <a:avLst/>
              <a:gdLst>
                <a:gd name="T0" fmla="*/ 2128 w 3615"/>
                <a:gd name="T1" fmla="*/ 0 h 2009"/>
                <a:gd name="T2" fmla="*/ 2261 w 3615"/>
                <a:gd name="T3" fmla="*/ 99 h 2009"/>
                <a:gd name="T4" fmla="*/ 2474 w 3615"/>
                <a:gd name="T5" fmla="*/ 237 h 2009"/>
                <a:gd name="T6" fmla="*/ 2713 w 3615"/>
                <a:gd name="T7" fmla="*/ 269 h 2009"/>
                <a:gd name="T8" fmla="*/ 2951 w 3615"/>
                <a:gd name="T9" fmla="*/ 341 h 2009"/>
                <a:gd name="T10" fmla="*/ 3218 w 3615"/>
                <a:gd name="T11" fmla="*/ 442 h 2009"/>
                <a:gd name="T12" fmla="*/ 3353 w 3615"/>
                <a:gd name="T13" fmla="*/ 475 h 2009"/>
                <a:gd name="T14" fmla="*/ 2897 w 3615"/>
                <a:gd name="T15" fmla="*/ 371 h 2009"/>
                <a:gd name="T16" fmla="*/ 2581 w 3615"/>
                <a:gd name="T17" fmla="*/ 269 h 2009"/>
                <a:gd name="T18" fmla="*/ 2422 w 3615"/>
                <a:gd name="T19" fmla="*/ 269 h 2009"/>
                <a:gd name="T20" fmla="*/ 2290 w 3615"/>
                <a:gd name="T21" fmla="*/ 132 h 2009"/>
                <a:gd name="T22" fmla="*/ 2100 w 3615"/>
                <a:gd name="T23" fmla="*/ 69 h 2009"/>
                <a:gd name="T24" fmla="*/ 1594 w 3615"/>
                <a:gd name="T25" fmla="*/ 341 h 2009"/>
                <a:gd name="T26" fmla="*/ 1359 w 3615"/>
                <a:gd name="T27" fmla="*/ 475 h 2009"/>
                <a:gd name="T28" fmla="*/ 1012 w 3615"/>
                <a:gd name="T29" fmla="*/ 545 h 2009"/>
                <a:gd name="T30" fmla="*/ 666 w 3615"/>
                <a:gd name="T31" fmla="*/ 612 h 2009"/>
                <a:gd name="T32" fmla="*/ 349 w 3615"/>
                <a:gd name="T33" fmla="*/ 716 h 2009"/>
                <a:gd name="T34" fmla="*/ 85 w 3615"/>
                <a:gd name="T35" fmla="*/ 851 h 2009"/>
                <a:gd name="T36" fmla="*/ 374 w 3615"/>
                <a:gd name="T37" fmla="*/ 921 h 2009"/>
                <a:gd name="T38" fmla="*/ 723 w 3615"/>
                <a:gd name="T39" fmla="*/ 1123 h 2009"/>
                <a:gd name="T40" fmla="*/ 1067 w 3615"/>
                <a:gd name="T41" fmla="*/ 1333 h 2009"/>
                <a:gd name="T42" fmla="*/ 1385 w 3615"/>
                <a:gd name="T43" fmla="*/ 1533 h 2009"/>
                <a:gd name="T44" fmla="*/ 1571 w 3615"/>
                <a:gd name="T45" fmla="*/ 1569 h 2009"/>
                <a:gd name="T46" fmla="*/ 1998 w 3615"/>
                <a:gd name="T47" fmla="*/ 1737 h 2009"/>
                <a:gd name="T48" fmla="*/ 2236 w 3615"/>
                <a:gd name="T49" fmla="*/ 1773 h 2009"/>
                <a:gd name="T50" fmla="*/ 2635 w 3615"/>
                <a:gd name="T51" fmla="*/ 1876 h 2009"/>
                <a:gd name="T52" fmla="*/ 2818 w 3615"/>
                <a:gd name="T53" fmla="*/ 1635 h 2009"/>
                <a:gd name="T54" fmla="*/ 2928 w 3615"/>
                <a:gd name="T55" fmla="*/ 1533 h 2009"/>
                <a:gd name="T56" fmla="*/ 3140 w 3615"/>
                <a:gd name="T57" fmla="*/ 1364 h 2009"/>
                <a:gd name="T58" fmla="*/ 3379 w 3615"/>
                <a:gd name="T59" fmla="*/ 1161 h 2009"/>
                <a:gd name="T60" fmla="*/ 3564 w 3615"/>
                <a:gd name="T61" fmla="*/ 1022 h 2009"/>
                <a:gd name="T62" fmla="*/ 3615 w 3615"/>
                <a:gd name="T63" fmla="*/ 883 h 2009"/>
                <a:gd name="T64" fmla="*/ 3510 w 3615"/>
                <a:gd name="T65" fmla="*/ 1123 h 2009"/>
                <a:gd name="T66" fmla="*/ 3272 w 3615"/>
                <a:gd name="T67" fmla="*/ 1333 h 2009"/>
                <a:gd name="T68" fmla="*/ 3058 w 3615"/>
                <a:gd name="T69" fmla="*/ 1468 h 2009"/>
                <a:gd name="T70" fmla="*/ 2928 w 3615"/>
                <a:gd name="T71" fmla="*/ 1605 h 2009"/>
                <a:gd name="T72" fmla="*/ 2713 w 3615"/>
                <a:gd name="T73" fmla="*/ 1809 h 2009"/>
                <a:gd name="T74" fmla="*/ 2635 w 3615"/>
                <a:gd name="T75" fmla="*/ 1945 h 2009"/>
                <a:gd name="T76" fmla="*/ 2581 w 3615"/>
                <a:gd name="T77" fmla="*/ 2009 h 2009"/>
                <a:gd name="T78" fmla="*/ 2128 w 3615"/>
                <a:gd name="T79" fmla="*/ 1809 h 2009"/>
                <a:gd name="T80" fmla="*/ 1862 w 3615"/>
                <a:gd name="T81" fmla="*/ 1737 h 2009"/>
                <a:gd name="T82" fmla="*/ 1385 w 3615"/>
                <a:gd name="T83" fmla="*/ 1533 h 2009"/>
                <a:gd name="T84" fmla="*/ 1142 w 3615"/>
                <a:gd name="T85" fmla="*/ 1432 h 2009"/>
                <a:gd name="T86" fmla="*/ 797 w 3615"/>
                <a:gd name="T87" fmla="*/ 1225 h 2009"/>
                <a:gd name="T88" fmla="*/ 666 w 3615"/>
                <a:gd name="T89" fmla="*/ 1161 h 2009"/>
                <a:gd name="T90" fmla="*/ 584 w 3615"/>
                <a:gd name="T91" fmla="*/ 1123 h 2009"/>
                <a:gd name="T92" fmla="*/ 454 w 3615"/>
                <a:gd name="T93" fmla="*/ 1123 h 2009"/>
                <a:gd name="T94" fmla="*/ 292 w 3615"/>
                <a:gd name="T95" fmla="*/ 1123 h 2009"/>
                <a:gd name="T96" fmla="*/ 85 w 3615"/>
                <a:gd name="T97" fmla="*/ 1123 h 2009"/>
                <a:gd name="T98" fmla="*/ 241 w 3615"/>
                <a:gd name="T99" fmla="*/ 955 h 2009"/>
                <a:gd name="T100" fmla="*/ 0 w 3615"/>
                <a:gd name="T101" fmla="*/ 851 h 2009"/>
                <a:gd name="T102" fmla="*/ 400 w 3615"/>
                <a:gd name="T103" fmla="*/ 680 h 2009"/>
                <a:gd name="T104" fmla="*/ 748 w 3615"/>
                <a:gd name="T105" fmla="*/ 545 h 2009"/>
                <a:gd name="T106" fmla="*/ 1142 w 3615"/>
                <a:gd name="T107" fmla="*/ 475 h 2009"/>
                <a:gd name="T108" fmla="*/ 1464 w 3615"/>
                <a:gd name="T109" fmla="*/ 409 h 2009"/>
                <a:gd name="T110" fmla="*/ 1731 w 3615"/>
                <a:gd name="T111" fmla="*/ 203 h 2009"/>
                <a:gd name="T112" fmla="*/ 2049 w 3615"/>
                <a:gd name="T113" fmla="*/ 69 h 2009"/>
                <a:gd name="T114" fmla="*/ 2128 w 3615"/>
                <a:gd name="T115" fmla="*/ 0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15" h="2009">
                  <a:moveTo>
                    <a:pt x="2128" y="0"/>
                  </a:moveTo>
                  <a:lnTo>
                    <a:pt x="2261" y="99"/>
                  </a:lnTo>
                  <a:lnTo>
                    <a:pt x="2474" y="237"/>
                  </a:lnTo>
                  <a:lnTo>
                    <a:pt x="2713" y="269"/>
                  </a:lnTo>
                  <a:lnTo>
                    <a:pt x="2951" y="341"/>
                  </a:lnTo>
                  <a:lnTo>
                    <a:pt x="3218" y="442"/>
                  </a:lnTo>
                  <a:lnTo>
                    <a:pt x="3353" y="475"/>
                  </a:lnTo>
                  <a:lnTo>
                    <a:pt x="2897" y="371"/>
                  </a:lnTo>
                  <a:lnTo>
                    <a:pt x="2581" y="269"/>
                  </a:lnTo>
                  <a:lnTo>
                    <a:pt x="2422" y="269"/>
                  </a:lnTo>
                  <a:lnTo>
                    <a:pt x="2290" y="132"/>
                  </a:lnTo>
                  <a:lnTo>
                    <a:pt x="2100" y="69"/>
                  </a:lnTo>
                  <a:lnTo>
                    <a:pt x="1594" y="341"/>
                  </a:lnTo>
                  <a:lnTo>
                    <a:pt x="1359" y="475"/>
                  </a:lnTo>
                  <a:lnTo>
                    <a:pt x="1012" y="545"/>
                  </a:lnTo>
                  <a:lnTo>
                    <a:pt x="666" y="612"/>
                  </a:lnTo>
                  <a:lnTo>
                    <a:pt x="349" y="716"/>
                  </a:lnTo>
                  <a:lnTo>
                    <a:pt x="85" y="851"/>
                  </a:lnTo>
                  <a:lnTo>
                    <a:pt x="374" y="921"/>
                  </a:lnTo>
                  <a:lnTo>
                    <a:pt x="723" y="1123"/>
                  </a:lnTo>
                  <a:lnTo>
                    <a:pt x="1067" y="1333"/>
                  </a:lnTo>
                  <a:lnTo>
                    <a:pt x="1385" y="1533"/>
                  </a:lnTo>
                  <a:lnTo>
                    <a:pt x="1571" y="1569"/>
                  </a:lnTo>
                  <a:lnTo>
                    <a:pt x="1998" y="1737"/>
                  </a:lnTo>
                  <a:lnTo>
                    <a:pt x="2236" y="1773"/>
                  </a:lnTo>
                  <a:lnTo>
                    <a:pt x="2635" y="1876"/>
                  </a:lnTo>
                  <a:lnTo>
                    <a:pt x="2818" y="1635"/>
                  </a:lnTo>
                  <a:lnTo>
                    <a:pt x="2928" y="1533"/>
                  </a:lnTo>
                  <a:lnTo>
                    <a:pt x="3140" y="1364"/>
                  </a:lnTo>
                  <a:lnTo>
                    <a:pt x="3379" y="1161"/>
                  </a:lnTo>
                  <a:lnTo>
                    <a:pt x="3564" y="1022"/>
                  </a:lnTo>
                  <a:lnTo>
                    <a:pt x="3615" y="883"/>
                  </a:lnTo>
                  <a:lnTo>
                    <a:pt x="3510" y="1123"/>
                  </a:lnTo>
                  <a:lnTo>
                    <a:pt x="3272" y="1333"/>
                  </a:lnTo>
                  <a:lnTo>
                    <a:pt x="3058" y="1468"/>
                  </a:lnTo>
                  <a:lnTo>
                    <a:pt x="2928" y="1605"/>
                  </a:lnTo>
                  <a:lnTo>
                    <a:pt x="2713" y="1809"/>
                  </a:lnTo>
                  <a:lnTo>
                    <a:pt x="2635" y="1945"/>
                  </a:lnTo>
                  <a:lnTo>
                    <a:pt x="2581" y="2009"/>
                  </a:lnTo>
                  <a:lnTo>
                    <a:pt x="2128" y="1809"/>
                  </a:lnTo>
                  <a:lnTo>
                    <a:pt x="1862" y="1737"/>
                  </a:lnTo>
                  <a:lnTo>
                    <a:pt x="1385" y="1533"/>
                  </a:lnTo>
                  <a:lnTo>
                    <a:pt x="1142" y="1432"/>
                  </a:lnTo>
                  <a:lnTo>
                    <a:pt x="797" y="1225"/>
                  </a:lnTo>
                  <a:lnTo>
                    <a:pt x="666" y="1161"/>
                  </a:lnTo>
                  <a:lnTo>
                    <a:pt x="584" y="1123"/>
                  </a:lnTo>
                  <a:lnTo>
                    <a:pt x="454" y="1123"/>
                  </a:lnTo>
                  <a:lnTo>
                    <a:pt x="292" y="1123"/>
                  </a:lnTo>
                  <a:lnTo>
                    <a:pt x="85" y="1123"/>
                  </a:lnTo>
                  <a:lnTo>
                    <a:pt x="241" y="955"/>
                  </a:lnTo>
                  <a:lnTo>
                    <a:pt x="0" y="851"/>
                  </a:lnTo>
                  <a:lnTo>
                    <a:pt x="400" y="680"/>
                  </a:lnTo>
                  <a:lnTo>
                    <a:pt x="748" y="545"/>
                  </a:lnTo>
                  <a:lnTo>
                    <a:pt x="1142" y="475"/>
                  </a:lnTo>
                  <a:lnTo>
                    <a:pt x="1464" y="409"/>
                  </a:lnTo>
                  <a:lnTo>
                    <a:pt x="1731" y="203"/>
                  </a:lnTo>
                  <a:lnTo>
                    <a:pt x="2049" y="69"/>
                  </a:lnTo>
                  <a:lnTo>
                    <a:pt x="2128" y="0"/>
                  </a:lnTo>
                  <a:close/>
                </a:path>
              </a:pathLst>
            </a:custGeom>
            <a:solidFill>
              <a:srgbClr val="000000"/>
            </a:solidFill>
            <a:ln w="0">
              <a:solidFill>
                <a:srgbClr val="000000"/>
              </a:solidFill>
              <a:prstDash val="solid"/>
              <a:round/>
              <a:headEnd/>
              <a:tailEnd/>
            </a:ln>
          </p:spPr>
          <p:txBody>
            <a:bodyPr/>
            <a:lstStyle/>
            <a:p>
              <a:endParaRPr lang="en-US"/>
            </a:p>
          </p:txBody>
        </p:sp>
        <p:sp>
          <p:nvSpPr>
            <p:cNvPr id="333865" name="Freeform 41"/>
            <p:cNvSpPr>
              <a:spLocks/>
            </p:cNvSpPr>
            <p:nvPr/>
          </p:nvSpPr>
          <p:spPr bwMode="auto">
            <a:xfrm>
              <a:off x="4751" y="3222"/>
              <a:ext cx="1016" cy="495"/>
            </a:xfrm>
            <a:custGeom>
              <a:avLst/>
              <a:gdLst>
                <a:gd name="T0" fmla="*/ 1753 w 4067"/>
                <a:gd name="T1" fmla="*/ 30 h 1977"/>
                <a:gd name="T2" fmla="*/ 1617 w 4067"/>
                <a:gd name="T3" fmla="*/ 134 h 1977"/>
                <a:gd name="T4" fmla="*/ 1433 w 4067"/>
                <a:gd name="T5" fmla="*/ 238 h 1977"/>
                <a:gd name="T6" fmla="*/ 1272 w 4067"/>
                <a:gd name="T7" fmla="*/ 272 h 1977"/>
                <a:gd name="T8" fmla="*/ 1058 w 4067"/>
                <a:gd name="T9" fmla="*/ 340 h 1977"/>
                <a:gd name="T10" fmla="*/ 1382 w 4067"/>
                <a:gd name="T11" fmla="*/ 302 h 1977"/>
                <a:gd name="T12" fmla="*/ 1672 w 4067"/>
                <a:gd name="T13" fmla="*/ 168 h 1977"/>
                <a:gd name="T14" fmla="*/ 1833 w 4067"/>
                <a:gd name="T15" fmla="*/ 63 h 1977"/>
                <a:gd name="T16" fmla="*/ 2098 w 4067"/>
                <a:gd name="T17" fmla="*/ 168 h 1977"/>
                <a:gd name="T18" fmla="*/ 2529 w 4067"/>
                <a:gd name="T19" fmla="*/ 272 h 1977"/>
                <a:gd name="T20" fmla="*/ 2895 w 4067"/>
                <a:gd name="T21" fmla="*/ 302 h 1977"/>
                <a:gd name="T22" fmla="*/ 3483 w 4067"/>
                <a:gd name="T23" fmla="*/ 406 h 1977"/>
                <a:gd name="T24" fmla="*/ 3694 w 4067"/>
                <a:gd name="T25" fmla="*/ 476 h 1977"/>
                <a:gd name="T26" fmla="*/ 4014 w 4067"/>
                <a:gd name="T27" fmla="*/ 647 h 1977"/>
                <a:gd name="T28" fmla="*/ 3640 w 4067"/>
                <a:gd name="T29" fmla="*/ 750 h 1977"/>
                <a:gd name="T30" fmla="*/ 3319 w 4067"/>
                <a:gd name="T31" fmla="*/ 886 h 1977"/>
                <a:gd name="T32" fmla="*/ 2895 w 4067"/>
                <a:gd name="T33" fmla="*/ 1156 h 1977"/>
                <a:gd name="T34" fmla="*/ 2472 w 4067"/>
                <a:gd name="T35" fmla="*/ 1464 h 1977"/>
                <a:gd name="T36" fmla="*/ 2098 w 4067"/>
                <a:gd name="T37" fmla="*/ 1638 h 1977"/>
                <a:gd name="T38" fmla="*/ 1592 w 4067"/>
                <a:gd name="T39" fmla="*/ 1772 h 1977"/>
                <a:gd name="T40" fmla="*/ 1195 w 4067"/>
                <a:gd name="T41" fmla="*/ 1566 h 1977"/>
                <a:gd name="T42" fmla="*/ 959 w 4067"/>
                <a:gd name="T43" fmla="*/ 1432 h 1977"/>
                <a:gd name="T44" fmla="*/ 582 w 4067"/>
                <a:gd name="T45" fmla="*/ 1331 h 1977"/>
                <a:gd name="T46" fmla="*/ 292 w 4067"/>
                <a:gd name="T47" fmla="*/ 1228 h 1977"/>
                <a:gd name="T48" fmla="*/ 0 w 4067"/>
                <a:gd name="T49" fmla="*/ 1156 h 1977"/>
                <a:gd name="T50" fmla="*/ 215 w 4067"/>
                <a:gd name="T51" fmla="*/ 1264 h 1977"/>
                <a:gd name="T52" fmla="*/ 560 w 4067"/>
                <a:gd name="T53" fmla="*/ 1363 h 1977"/>
                <a:gd name="T54" fmla="*/ 692 w 4067"/>
                <a:gd name="T55" fmla="*/ 1464 h 1977"/>
                <a:gd name="T56" fmla="*/ 1089 w 4067"/>
                <a:gd name="T57" fmla="*/ 1638 h 1977"/>
                <a:gd name="T58" fmla="*/ 1328 w 4067"/>
                <a:gd name="T59" fmla="*/ 1772 h 1977"/>
                <a:gd name="T60" fmla="*/ 1672 w 4067"/>
                <a:gd name="T61" fmla="*/ 1977 h 1977"/>
                <a:gd name="T62" fmla="*/ 2098 w 4067"/>
                <a:gd name="T63" fmla="*/ 1772 h 1977"/>
                <a:gd name="T64" fmla="*/ 2498 w 4067"/>
                <a:gd name="T65" fmla="*/ 1566 h 1977"/>
                <a:gd name="T66" fmla="*/ 3135 w 4067"/>
                <a:gd name="T67" fmla="*/ 1054 h 1977"/>
                <a:gd name="T68" fmla="*/ 3349 w 4067"/>
                <a:gd name="T69" fmla="*/ 918 h 1977"/>
                <a:gd name="T70" fmla="*/ 3640 w 4067"/>
                <a:gd name="T71" fmla="*/ 814 h 1977"/>
                <a:gd name="T72" fmla="*/ 4038 w 4067"/>
                <a:gd name="T73" fmla="*/ 782 h 1977"/>
                <a:gd name="T74" fmla="*/ 3907 w 4067"/>
                <a:gd name="T75" fmla="*/ 713 h 1977"/>
                <a:gd name="T76" fmla="*/ 4067 w 4067"/>
                <a:gd name="T77" fmla="*/ 647 h 1977"/>
                <a:gd name="T78" fmla="*/ 3797 w 4067"/>
                <a:gd name="T79" fmla="*/ 476 h 1977"/>
                <a:gd name="T80" fmla="*/ 3508 w 4067"/>
                <a:gd name="T81" fmla="*/ 373 h 1977"/>
                <a:gd name="T82" fmla="*/ 3110 w 4067"/>
                <a:gd name="T83" fmla="*/ 272 h 1977"/>
                <a:gd name="T84" fmla="*/ 2682 w 4067"/>
                <a:gd name="T85" fmla="*/ 200 h 1977"/>
                <a:gd name="T86" fmla="*/ 2230 w 4067"/>
                <a:gd name="T87" fmla="*/ 134 h 1977"/>
                <a:gd name="T88" fmla="*/ 2045 w 4067"/>
                <a:gd name="T89" fmla="*/ 30 h 1977"/>
                <a:gd name="T90" fmla="*/ 1916 w 4067"/>
                <a:gd name="T91" fmla="*/ 0 h 1977"/>
                <a:gd name="T92" fmla="*/ 1753 w 4067"/>
                <a:gd name="T93" fmla="*/ 30 h 1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67" h="1977">
                  <a:moveTo>
                    <a:pt x="1753" y="30"/>
                  </a:moveTo>
                  <a:lnTo>
                    <a:pt x="1617" y="134"/>
                  </a:lnTo>
                  <a:lnTo>
                    <a:pt x="1433" y="238"/>
                  </a:lnTo>
                  <a:lnTo>
                    <a:pt x="1272" y="272"/>
                  </a:lnTo>
                  <a:lnTo>
                    <a:pt x="1058" y="340"/>
                  </a:lnTo>
                  <a:lnTo>
                    <a:pt x="1382" y="302"/>
                  </a:lnTo>
                  <a:lnTo>
                    <a:pt x="1672" y="168"/>
                  </a:lnTo>
                  <a:lnTo>
                    <a:pt x="1833" y="63"/>
                  </a:lnTo>
                  <a:lnTo>
                    <a:pt x="2098" y="168"/>
                  </a:lnTo>
                  <a:lnTo>
                    <a:pt x="2529" y="272"/>
                  </a:lnTo>
                  <a:lnTo>
                    <a:pt x="2895" y="302"/>
                  </a:lnTo>
                  <a:lnTo>
                    <a:pt x="3483" y="406"/>
                  </a:lnTo>
                  <a:lnTo>
                    <a:pt x="3694" y="476"/>
                  </a:lnTo>
                  <a:lnTo>
                    <a:pt x="4014" y="647"/>
                  </a:lnTo>
                  <a:lnTo>
                    <a:pt x="3640" y="750"/>
                  </a:lnTo>
                  <a:lnTo>
                    <a:pt x="3319" y="886"/>
                  </a:lnTo>
                  <a:lnTo>
                    <a:pt x="2895" y="1156"/>
                  </a:lnTo>
                  <a:lnTo>
                    <a:pt x="2472" y="1464"/>
                  </a:lnTo>
                  <a:lnTo>
                    <a:pt x="2098" y="1638"/>
                  </a:lnTo>
                  <a:lnTo>
                    <a:pt x="1592" y="1772"/>
                  </a:lnTo>
                  <a:lnTo>
                    <a:pt x="1195" y="1566"/>
                  </a:lnTo>
                  <a:lnTo>
                    <a:pt x="959" y="1432"/>
                  </a:lnTo>
                  <a:lnTo>
                    <a:pt x="582" y="1331"/>
                  </a:lnTo>
                  <a:lnTo>
                    <a:pt x="292" y="1228"/>
                  </a:lnTo>
                  <a:lnTo>
                    <a:pt x="0" y="1156"/>
                  </a:lnTo>
                  <a:lnTo>
                    <a:pt x="215" y="1264"/>
                  </a:lnTo>
                  <a:lnTo>
                    <a:pt x="560" y="1363"/>
                  </a:lnTo>
                  <a:lnTo>
                    <a:pt x="692" y="1464"/>
                  </a:lnTo>
                  <a:lnTo>
                    <a:pt x="1089" y="1638"/>
                  </a:lnTo>
                  <a:lnTo>
                    <a:pt x="1328" y="1772"/>
                  </a:lnTo>
                  <a:lnTo>
                    <a:pt x="1672" y="1977"/>
                  </a:lnTo>
                  <a:lnTo>
                    <a:pt x="2098" y="1772"/>
                  </a:lnTo>
                  <a:lnTo>
                    <a:pt x="2498" y="1566"/>
                  </a:lnTo>
                  <a:lnTo>
                    <a:pt x="3135" y="1054"/>
                  </a:lnTo>
                  <a:lnTo>
                    <a:pt x="3349" y="918"/>
                  </a:lnTo>
                  <a:lnTo>
                    <a:pt x="3640" y="814"/>
                  </a:lnTo>
                  <a:lnTo>
                    <a:pt x="4038" y="782"/>
                  </a:lnTo>
                  <a:lnTo>
                    <a:pt x="3907" y="713"/>
                  </a:lnTo>
                  <a:lnTo>
                    <a:pt x="4067" y="647"/>
                  </a:lnTo>
                  <a:lnTo>
                    <a:pt x="3797" y="476"/>
                  </a:lnTo>
                  <a:lnTo>
                    <a:pt x="3508" y="373"/>
                  </a:lnTo>
                  <a:lnTo>
                    <a:pt x="3110" y="272"/>
                  </a:lnTo>
                  <a:lnTo>
                    <a:pt x="2682" y="200"/>
                  </a:lnTo>
                  <a:lnTo>
                    <a:pt x="2230" y="134"/>
                  </a:lnTo>
                  <a:lnTo>
                    <a:pt x="2045" y="30"/>
                  </a:lnTo>
                  <a:lnTo>
                    <a:pt x="1916" y="0"/>
                  </a:lnTo>
                  <a:lnTo>
                    <a:pt x="1753" y="30"/>
                  </a:lnTo>
                  <a:close/>
                </a:path>
              </a:pathLst>
            </a:custGeom>
            <a:solidFill>
              <a:srgbClr val="000000"/>
            </a:solidFill>
            <a:ln w="0">
              <a:solidFill>
                <a:srgbClr val="000000"/>
              </a:solidFill>
              <a:prstDash val="solid"/>
              <a:round/>
              <a:headEnd/>
              <a:tailEnd/>
            </a:ln>
          </p:spPr>
          <p:txBody>
            <a:bodyPr/>
            <a:lstStyle/>
            <a:p>
              <a:endParaRPr lang="en-US"/>
            </a:p>
          </p:txBody>
        </p:sp>
      </p:grpSp>
      <p:sp>
        <p:nvSpPr>
          <p:cNvPr id="42" name="Slide Number Placeholder 41"/>
          <p:cNvSpPr>
            <a:spLocks noGrp="1"/>
          </p:cNvSpPr>
          <p:nvPr>
            <p:ph type="sldNum" sz="quarter" idx="11"/>
          </p:nvPr>
        </p:nvSpPr>
        <p:spPr/>
        <p:txBody>
          <a:bodyPr/>
          <a:lstStyle/>
          <a:p>
            <a:fld id="{2329FAF7-C7D3-4541-A539-944D659ED903}" type="slidenum">
              <a:rPr lang="en-US" smtClean="0"/>
              <a:pPr/>
              <a:t>47</a:t>
            </a:fld>
            <a:endParaRPr lang="en-US"/>
          </a:p>
        </p:txBody>
      </p:sp>
    </p:spTree>
    <p:extLst>
      <p:ext uri="{BB962C8B-B14F-4D97-AF65-F5344CB8AC3E}">
        <p14:creationId xmlns:p14="http://schemas.microsoft.com/office/powerpoint/2010/main" xmlns="" val="5146552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1828800" y="2895600"/>
            <a:ext cx="48768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End of </a:t>
            </a:r>
            <a:r>
              <a:rPr lang="en-US" dirty="0" smtClean="0"/>
              <a:t>Lecture 29</a:t>
            </a:r>
            <a:endParaRPr lang="en-US" dirty="0"/>
          </a:p>
        </p:txBody>
      </p:sp>
      <p:sp>
        <p:nvSpPr>
          <p:cNvPr id="3" name="Slide Number Placeholder 2"/>
          <p:cNvSpPr>
            <a:spLocks noGrp="1"/>
          </p:cNvSpPr>
          <p:nvPr>
            <p:ph type="sldNum" sz="quarter" idx="11"/>
          </p:nvPr>
        </p:nvSpPr>
        <p:spPr/>
        <p:txBody>
          <a:bodyPr/>
          <a:lstStyle/>
          <a:p>
            <a:fld id="{2329FAF7-C7D3-4541-A539-944D659ED903}" type="slidenum">
              <a:rPr lang="en-US" smtClean="0"/>
              <a:pPr/>
              <a:t>48</a:t>
            </a:fld>
            <a:endParaRPr lang="en-US"/>
          </a:p>
        </p:txBody>
      </p:sp>
    </p:spTree>
    <p:extLst>
      <p:ext uri="{BB962C8B-B14F-4D97-AF65-F5344CB8AC3E}">
        <p14:creationId xmlns:p14="http://schemas.microsoft.com/office/powerpoint/2010/main" xmlns="" val="25549786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378</TotalTime>
  <Words>2225</Words>
  <Application>Microsoft Office PowerPoint</Application>
  <PresentationFormat>On-screen Show (4:3)</PresentationFormat>
  <Paragraphs>343</Paragraphs>
  <Slides>48</Slides>
  <Notes>47</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48</vt:i4>
      </vt:variant>
    </vt:vector>
  </HeadingPairs>
  <TitlesOfParts>
    <vt:vector size="51" baseType="lpstr">
      <vt:lpstr>Flow</vt:lpstr>
      <vt:lpstr>1_Flow</vt:lpstr>
      <vt:lpstr>Worksheet</vt:lpstr>
      <vt:lpstr>Chapter 21</vt:lpstr>
      <vt:lpstr>Learning Objectives</vt:lpstr>
      <vt:lpstr>Two Dimension of Cost Analysis</vt:lpstr>
      <vt:lpstr>Project and Time Dimensions of Capital Budgeting Illustrated</vt:lpstr>
      <vt:lpstr>Capital Budgeting</vt:lpstr>
      <vt:lpstr>Six Stages in Capital Budgeting</vt:lpstr>
      <vt:lpstr>Six Stages in Capital Budgeting: Continued</vt:lpstr>
      <vt:lpstr>Four Capital Budgeting Methods</vt:lpstr>
      <vt:lpstr>Discounted Cash Flows</vt:lpstr>
      <vt:lpstr>Discounted Cash Flows (continued)</vt:lpstr>
      <vt:lpstr>Net Present Value (NPV) Method</vt:lpstr>
      <vt:lpstr>Three-Step NPV Method</vt:lpstr>
      <vt:lpstr>NPV Method Illustrated</vt:lpstr>
      <vt:lpstr>Internal Rate of Return (IRR) Method</vt:lpstr>
      <vt:lpstr>IRR Method</vt:lpstr>
      <vt:lpstr>IRR Method Illustrated</vt:lpstr>
      <vt:lpstr>Comparison NPV and IRR Methods</vt:lpstr>
      <vt:lpstr>Sensitivity Analysis Illustration</vt:lpstr>
      <vt:lpstr>Payback Method</vt:lpstr>
      <vt:lpstr>Payback Method Continued</vt:lpstr>
      <vt:lpstr>Accrual Accounting Rate of Return Method (AARR)</vt:lpstr>
      <vt:lpstr>AARR Method Formula</vt:lpstr>
      <vt:lpstr>AARR Method</vt:lpstr>
      <vt:lpstr>Evaluating Managers and  Goal-Congruence Issues</vt:lpstr>
      <vt:lpstr>Relevant Cash Flows in  DCF Analysis</vt:lpstr>
      <vt:lpstr>Net Initial Investment</vt:lpstr>
      <vt:lpstr>Cash Flow from Operations</vt:lpstr>
      <vt:lpstr>Terminal Disposal of Investment</vt:lpstr>
      <vt:lpstr>Cash Flow Effects From Investment Decisions, Illustrated</vt:lpstr>
      <vt:lpstr>Cash Flow Effects From Investment Decisions, Illustrated</vt:lpstr>
      <vt:lpstr>Managing the Project</vt:lpstr>
      <vt:lpstr>Strategic Considerations in  Capital Budgeting</vt:lpstr>
      <vt:lpstr>Typical Capital Budgeting Decisions</vt:lpstr>
      <vt:lpstr>Typical Capital Budgeting Decisions</vt:lpstr>
      <vt:lpstr>Time Value of Money</vt:lpstr>
      <vt:lpstr>Time Value of Money</vt:lpstr>
      <vt:lpstr>The Net Present Value Method</vt:lpstr>
      <vt:lpstr>The Net Present Value Method</vt:lpstr>
      <vt:lpstr>The Net Present Value Method</vt:lpstr>
      <vt:lpstr>Typical Cash Outflows</vt:lpstr>
      <vt:lpstr>Typical Cash Inflows</vt:lpstr>
      <vt:lpstr>Recovery of the Original Investment</vt:lpstr>
      <vt:lpstr>Recovery of the Original Investment</vt:lpstr>
      <vt:lpstr>Recovery of the Original Investment</vt:lpstr>
      <vt:lpstr>Recovery of the Original Investment</vt:lpstr>
      <vt:lpstr>Two Simplifying Assumptions</vt:lpstr>
      <vt:lpstr>Choosing a Discount Rate</vt:lpstr>
      <vt:lpstr>End of Lecture 29</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21</dc:title>
  <dc:creator>Michael Flores</dc:creator>
  <cp:lastModifiedBy>vcomsats</cp:lastModifiedBy>
  <cp:revision>29</cp:revision>
  <dcterms:created xsi:type="dcterms:W3CDTF">2004-12-12T03:51:01Z</dcterms:created>
  <dcterms:modified xsi:type="dcterms:W3CDTF">2013-11-28T14:34:18Z</dcterms:modified>
</cp:coreProperties>
</file>