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Override5.xml" ContentType="application/vnd.openxmlformats-officedocument.themeOverr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heme/themeOverride3.xml" ContentType="application/vnd.openxmlformats-officedocument.themeOverr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theme/themeOverride4.xml" ContentType="application/vnd.openxmlformats-officedocument.themeOverride+xml"/>
  <Override PartName="/ppt/slideLayouts/slideLayout16.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716" r:id="rId2"/>
  </p:sldMasterIdLst>
  <p:notesMasterIdLst>
    <p:notesMasterId r:id="rId59"/>
  </p:notesMasterIdLst>
  <p:sldIdLst>
    <p:sldId id="361" r:id="rId3"/>
    <p:sldId id="360" r:id="rId4"/>
    <p:sldId id="306" r:id="rId5"/>
    <p:sldId id="307"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6" r:id="rId25"/>
    <p:sldId id="327" r:id="rId26"/>
    <p:sldId id="328" r:id="rId27"/>
    <p:sldId id="329" r:id="rId28"/>
    <p:sldId id="330" r:id="rId29"/>
    <p:sldId id="331" r:id="rId30"/>
    <p:sldId id="332" r:id="rId31"/>
    <p:sldId id="333" r:id="rId32"/>
    <p:sldId id="334" r:id="rId33"/>
    <p:sldId id="335" r:id="rId34"/>
    <p:sldId id="336" r:id="rId35"/>
    <p:sldId id="337" r:id="rId36"/>
    <p:sldId id="338" r:id="rId37"/>
    <p:sldId id="339" r:id="rId38"/>
    <p:sldId id="340" r:id="rId39"/>
    <p:sldId id="341" r:id="rId40"/>
    <p:sldId id="342" r:id="rId41"/>
    <p:sldId id="343" r:id="rId42"/>
    <p:sldId id="344" r:id="rId43"/>
    <p:sldId id="345" r:id="rId44"/>
    <p:sldId id="346" r:id="rId45"/>
    <p:sldId id="347" r:id="rId46"/>
    <p:sldId id="348" r:id="rId47"/>
    <p:sldId id="349" r:id="rId48"/>
    <p:sldId id="350" r:id="rId49"/>
    <p:sldId id="351" r:id="rId50"/>
    <p:sldId id="352" r:id="rId51"/>
    <p:sldId id="353" r:id="rId52"/>
    <p:sldId id="354" r:id="rId53"/>
    <p:sldId id="355" r:id="rId54"/>
    <p:sldId id="356" r:id="rId55"/>
    <p:sldId id="357" r:id="rId56"/>
    <p:sldId id="358" r:id="rId57"/>
    <p:sldId id="359" r:id="rId5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46A5118D-D3CB-4156-928C-6C475C42D69D}" type="datetimeFigureOut">
              <a:rPr lang="en-US"/>
              <a:pPr>
                <a:defRPr/>
              </a:pPr>
              <a:t>28-Nov-13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0E92265-A0C2-417B-9551-662FD0D01E3E}" type="slidenum">
              <a:rPr lang="en-US"/>
              <a:pPr/>
              <a:t>‹#›</a:t>
            </a:fld>
            <a:endParaRPr lang="en-US"/>
          </a:p>
        </p:txBody>
      </p:sp>
    </p:spTree>
    <p:extLst>
      <p:ext uri="{BB962C8B-B14F-4D97-AF65-F5344CB8AC3E}">
        <p14:creationId xmlns:p14="http://schemas.microsoft.com/office/powerpoint/2010/main" xmlns="" val="9249503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1655007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706668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38356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16168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77383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775848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64658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90091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242512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054879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718363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48240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705550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388028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821133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96274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243904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259838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107059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296229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789590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400736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045045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49137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8677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944526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69601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201223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719072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3594241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364279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56932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9668960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459917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746498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018510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2928739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325417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459973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946732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267103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7345338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445755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513540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968246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446260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726226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097581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144076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640378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462178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408236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885576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3615464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8195139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xfrm>
            <a:off x="1182688" y="696913"/>
            <a:ext cx="4641850" cy="3482975"/>
          </a:xfrm>
          <a:ln cap="flat"/>
        </p:spPr>
      </p:sp>
      <p:sp>
        <p:nvSpPr>
          <p:cNvPr id="159747" name="Rectangle 3"/>
          <p:cNvSpPr>
            <a:spLocks noGrp="1" noChangeArrowheads="1"/>
          </p:cNvSpPr>
          <p:nvPr>
            <p:ph type="body" idx="1"/>
          </p:nvPr>
        </p:nvSpPr>
        <p:spPr>
          <a:xfrm>
            <a:off x="933450" y="4413250"/>
            <a:ext cx="5137150" cy="4181475"/>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4441" tIns="47221" rIns="94441" bIns="47221"/>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xmlns="" val="39185088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prstGeom prst="rect">
            <a:avLst/>
          </a:prstGeo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2D111BC0-1A30-43C1-92DE-F3158AB162D8}" type="slidenum">
              <a:rPr lang="en-US"/>
              <a:pPr/>
              <a:t>‹#›</a:t>
            </a:fld>
            <a:endParaRPr lang="en-US"/>
          </a:p>
        </p:txBody>
      </p:sp>
    </p:spTree>
    <p:extLst>
      <p:ext uri="{BB962C8B-B14F-4D97-AF65-F5344CB8AC3E}">
        <p14:creationId xmlns:p14="http://schemas.microsoft.com/office/powerpoint/2010/main" xmlns="" val="39191072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68B26A1F-DB4E-4FEA-B721-FF1971508766}" type="slidenum">
              <a:rPr lang="en-US"/>
              <a:pPr/>
              <a:t>‹#›</a:t>
            </a:fld>
            <a:endParaRPr lang="en-US"/>
          </a:p>
        </p:txBody>
      </p:sp>
    </p:spTree>
    <p:extLst>
      <p:ext uri="{BB962C8B-B14F-4D97-AF65-F5344CB8AC3E}">
        <p14:creationId xmlns:p14="http://schemas.microsoft.com/office/powerpoint/2010/main" xmlns="" val="34558642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prstGeom prst="rect">
            <a:avLst/>
          </a:prstGeo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A5229028-AA16-454E-861E-20AB4D8A446A}" type="slidenum">
              <a:rPr lang="en-US"/>
              <a:pPr/>
              <a:t>‹#›</a:t>
            </a:fld>
            <a:endParaRPr lang="en-US"/>
          </a:p>
        </p:txBody>
      </p:sp>
    </p:spTree>
    <p:extLst>
      <p:ext uri="{BB962C8B-B14F-4D97-AF65-F5344CB8AC3E}">
        <p14:creationId xmlns:p14="http://schemas.microsoft.com/office/powerpoint/2010/main" xmlns="" val="5531648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F7A8A6F5-FDC5-431C-9CCA-10B111031B5E}" type="slidenum">
              <a:rPr lang="en-US"/>
              <a:pPr/>
              <a:t>‹#›</a:t>
            </a:fld>
            <a:endParaRPr lang="en-US"/>
          </a:p>
        </p:txBody>
      </p:sp>
    </p:spTree>
    <p:extLst>
      <p:ext uri="{BB962C8B-B14F-4D97-AF65-F5344CB8AC3E}">
        <p14:creationId xmlns:p14="http://schemas.microsoft.com/office/powerpoint/2010/main" xmlns="" val="26007103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2A331BC1-C1FF-4EF7-88CF-FDF5259EA05F}" type="slidenum">
              <a:rPr lang="en-US"/>
              <a:pPr/>
              <a:t>‹#›</a:t>
            </a:fld>
            <a:endParaRPr lang="en-US"/>
          </a:p>
        </p:txBody>
      </p:sp>
    </p:spTree>
    <p:extLst>
      <p:ext uri="{BB962C8B-B14F-4D97-AF65-F5344CB8AC3E}">
        <p14:creationId xmlns:p14="http://schemas.microsoft.com/office/powerpoint/2010/main" xmlns="" val="28726314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a:prstGeom prst="rect">
            <a:avLst/>
          </a:prstGeo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2E96EF70-2371-40AF-9BEB-1B2F596BF9E8}" type="slidenum">
              <a:rPr lang="en-US"/>
              <a:pPr/>
              <a:t>‹#›</a:t>
            </a:fld>
            <a:endParaRPr lang="en-US"/>
          </a:p>
        </p:txBody>
      </p:sp>
    </p:spTree>
    <p:extLst>
      <p:ext uri="{BB962C8B-B14F-4D97-AF65-F5344CB8AC3E}">
        <p14:creationId xmlns:p14="http://schemas.microsoft.com/office/powerpoint/2010/main" xmlns="" val="29743276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54272CA0-2288-4797-A7BB-7E0D18AEDDA0}" type="slidenum">
              <a:rPr lang="en-US"/>
              <a:pPr/>
              <a:t>‹#›</a:t>
            </a:fld>
            <a:endParaRPr lang="en-US"/>
          </a:p>
        </p:txBody>
      </p:sp>
    </p:spTree>
    <p:extLst>
      <p:ext uri="{BB962C8B-B14F-4D97-AF65-F5344CB8AC3E}">
        <p14:creationId xmlns:p14="http://schemas.microsoft.com/office/powerpoint/2010/main" xmlns="" val="12842304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a:prstGeom prst="rect">
            <a:avLst/>
          </a:prstGeo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981982E0-75B7-494A-B265-2A8095A512C7}" type="slidenum">
              <a:rPr lang="en-US"/>
              <a:pPr/>
              <a:t>‹#›</a:t>
            </a:fld>
            <a:endParaRPr lang="en-US"/>
          </a:p>
        </p:txBody>
      </p:sp>
    </p:spTree>
    <p:extLst>
      <p:ext uri="{BB962C8B-B14F-4D97-AF65-F5344CB8AC3E}">
        <p14:creationId xmlns:p14="http://schemas.microsoft.com/office/powerpoint/2010/main" xmlns="" val="36940341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a:prstGeom prst="rect">
            <a:avLst/>
          </a:prstGeo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B68E1803-30FB-4006-9DFF-5ED19B2EFCB3}" type="slidenum">
              <a:rPr lang="en-US"/>
              <a:pPr/>
              <a:t>‹#›</a:t>
            </a:fld>
            <a:endParaRPr lang="en-US"/>
          </a:p>
        </p:txBody>
      </p:sp>
    </p:spTree>
    <p:extLst>
      <p:ext uri="{BB962C8B-B14F-4D97-AF65-F5344CB8AC3E}">
        <p14:creationId xmlns:p14="http://schemas.microsoft.com/office/powerpoint/2010/main" xmlns="" val="23248387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3E3AA939-4965-4DE4-88BC-79D8341FBE96}" type="slidenum">
              <a:rPr lang="en-US"/>
              <a:pPr/>
              <a:t>‹#›</a:t>
            </a:fld>
            <a:endParaRPr lang="en-US"/>
          </a:p>
        </p:txBody>
      </p:sp>
    </p:spTree>
    <p:extLst>
      <p:ext uri="{BB962C8B-B14F-4D97-AF65-F5344CB8AC3E}">
        <p14:creationId xmlns:p14="http://schemas.microsoft.com/office/powerpoint/2010/main" xmlns="" val="36761272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5B3C1533-E343-4F5A-94EC-49E5B364244E}" type="slidenum">
              <a:rPr lang="en-US"/>
              <a:pPr/>
              <a:t>‹#›</a:t>
            </a:fld>
            <a:endParaRPr lang="en-US"/>
          </a:p>
        </p:txBody>
      </p:sp>
    </p:spTree>
    <p:extLst>
      <p:ext uri="{BB962C8B-B14F-4D97-AF65-F5344CB8AC3E}">
        <p14:creationId xmlns:p14="http://schemas.microsoft.com/office/powerpoint/2010/main" xmlns="" val="5087867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F83A4405-2713-444D-9398-6DA1A533521F}" type="slidenum">
              <a:rPr lang="en-US"/>
              <a:pPr/>
              <a:t>‹#›</a:t>
            </a:fld>
            <a:endParaRPr lang="en-US"/>
          </a:p>
        </p:txBody>
      </p:sp>
    </p:spTree>
    <p:extLst>
      <p:ext uri="{BB962C8B-B14F-4D97-AF65-F5344CB8AC3E}">
        <p14:creationId xmlns:p14="http://schemas.microsoft.com/office/powerpoint/2010/main" xmlns="" val="8593150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6"/>
          <p:cNvSpPr>
            <a:spLocks noGrp="1"/>
          </p:cNvSpPr>
          <p:nvPr>
            <p:ph type="sldNum" sz="quarter" idx="11"/>
          </p:nvPr>
        </p:nvSpPr>
        <p:spPr>
          <a:xfrm>
            <a:off x="6781800" y="6248400"/>
            <a:ext cx="1905000" cy="457200"/>
          </a:xfrm>
        </p:spPr>
        <p:txBody>
          <a:bodyPr/>
          <a:lstStyle>
            <a:lvl1pPr>
              <a:defRPr/>
            </a:lvl1pPr>
          </a:lstStyle>
          <a:p>
            <a:fld id="{C29451F2-082B-4C80-89EB-46D8871DFE5E}" type="slidenum">
              <a:rPr lang="en-US"/>
              <a:pPr/>
              <a:t>‹#›</a:t>
            </a:fld>
            <a:endParaRPr lang="en-US" dirty="0"/>
          </a:p>
        </p:txBody>
      </p:sp>
    </p:spTree>
    <p:extLst>
      <p:ext uri="{BB962C8B-B14F-4D97-AF65-F5344CB8AC3E}">
        <p14:creationId xmlns:p14="http://schemas.microsoft.com/office/powerpoint/2010/main" xmlns="" val="25459567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6"/>
          <p:cNvSpPr>
            <a:spLocks noGrp="1"/>
          </p:cNvSpPr>
          <p:nvPr>
            <p:ph type="sldNum" sz="quarter" idx="11"/>
          </p:nvPr>
        </p:nvSpPr>
        <p:spPr>
          <a:xfrm>
            <a:off x="6781800" y="6248400"/>
            <a:ext cx="1905000" cy="457200"/>
          </a:xfrm>
        </p:spPr>
        <p:txBody>
          <a:bodyPr/>
          <a:lstStyle>
            <a:lvl1pPr>
              <a:defRPr/>
            </a:lvl1pPr>
          </a:lstStyle>
          <a:p>
            <a:fld id="{C29451F2-082B-4C80-89EB-46D8871DFE5E}" type="slidenum">
              <a:rPr lang="en-US"/>
              <a:pPr/>
              <a:t>‹#›</a:t>
            </a:fld>
            <a:endParaRPr lang="en-US"/>
          </a:p>
        </p:txBody>
      </p:sp>
    </p:spTree>
    <p:extLst>
      <p:ext uri="{BB962C8B-B14F-4D97-AF65-F5344CB8AC3E}">
        <p14:creationId xmlns:p14="http://schemas.microsoft.com/office/powerpoint/2010/main" xmlns="" val="32509030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1B048DDE-572E-44F1-B94B-F3B2F4296133}" type="slidenum">
              <a:rPr lang="en-US"/>
              <a:pPr/>
              <a:t>‹#›</a:t>
            </a:fld>
            <a:endParaRPr lang="en-US"/>
          </a:p>
        </p:txBody>
      </p:sp>
    </p:spTree>
    <p:extLst>
      <p:ext uri="{BB962C8B-B14F-4D97-AF65-F5344CB8AC3E}">
        <p14:creationId xmlns:p14="http://schemas.microsoft.com/office/powerpoint/2010/main" xmlns="" val="17439366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75768154-A24E-4C35-B224-944DC32B769B}" type="slidenum">
              <a:rPr lang="en-US"/>
              <a:pPr/>
              <a:t>‹#›</a:t>
            </a:fld>
            <a:endParaRPr lang="en-US"/>
          </a:p>
        </p:txBody>
      </p:sp>
    </p:spTree>
    <p:extLst>
      <p:ext uri="{BB962C8B-B14F-4D97-AF65-F5344CB8AC3E}">
        <p14:creationId xmlns:p14="http://schemas.microsoft.com/office/powerpoint/2010/main" xmlns="" val="15135213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DA483824-9010-46A4-AE90-7619DB0EE546}" type="slidenum">
              <a:rPr lang="en-US"/>
              <a:pPr/>
              <a:t>‹#›</a:t>
            </a:fld>
            <a:endParaRPr lang="en-US"/>
          </a:p>
        </p:txBody>
      </p:sp>
    </p:spTree>
    <p:extLst>
      <p:ext uri="{BB962C8B-B14F-4D97-AF65-F5344CB8AC3E}">
        <p14:creationId xmlns:p14="http://schemas.microsoft.com/office/powerpoint/2010/main" xmlns="" val="36008927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1"/>
          </p:nvPr>
        </p:nvSpPr>
        <p:spPr/>
        <p:txBody>
          <a:bodyPr/>
          <a:lstStyle>
            <a:lvl1pPr>
              <a:defRPr/>
            </a:lvl1pPr>
          </a:lstStyle>
          <a:p>
            <a:fld id="{2B702B24-B306-4456-AFFE-7FB5ED51E579}" type="slidenum">
              <a:rPr lang="en-US"/>
              <a:pPr/>
              <a:t>‹#›</a:t>
            </a:fld>
            <a:endParaRPr lang="en-US"/>
          </a:p>
        </p:txBody>
      </p:sp>
    </p:spTree>
    <p:extLst>
      <p:ext uri="{BB962C8B-B14F-4D97-AF65-F5344CB8AC3E}">
        <p14:creationId xmlns:p14="http://schemas.microsoft.com/office/powerpoint/2010/main" xmlns="" val="20420797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Slide Number Placeholder 17"/>
          <p:cNvSpPr>
            <a:spLocks noGrp="1"/>
          </p:cNvSpPr>
          <p:nvPr>
            <p:ph type="sldNum" sz="quarter" idx="11"/>
          </p:nvPr>
        </p:nvSpPr>
        <p:spPr/>
        <p:txBody>
          <a:bodyPr/>
          <a:lstStyle>
            <a:lvl1pPr>
              <a:defRPr/>
            </a:lvl1pPr>
          </a:lstStyle>
          <a:p>
            <a:fld id="{3253F1FA-40E5-4ED7-940F-093DB9A49243}" type="slidenum">
              <a:rPr lang="en-US"/>
              <a:pPr/>
              <a:t>‹#›</a:t>
            </a:fld>
            <a:endParaRPr lang="en-US"/>
          </a:p>
        </p:txBody>
      </p:sp>
    </p:spTree>
    <p:extLst>
      <p:ext uri="{BB962C8B-B14F-4D97-AF65-F5344CB8AC3E}">
        <p14:creationId xmlns:p14="http://schemas.microsoft.com/office/powerpoint/2010/main" xmlns="" val="40939759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1"/>
          </p:nvPr>
        </p:nvSpPr>
        <p:spPr/>
        <p:txBody>
          <a:bodyPr/>
          <a:lstStyle>
            <a:lvl1pPr>
              <a:defRPr/>
            </a:lvl1pPr>
          </a:lstStyle>
          <a:p>
            <a:fld id="{937DB076-C979-4241-8496-BB24C7BC0C29}" type="slidenum">
              <a:rPr lang="en-US"/>
              <a:pPr/>
              <a:t>‹#›</a:t>
            </a:fld>
            <a:endParaRPr lang="en-US"/>
          </a:p>
        </p:txBody>
      </p:sp>
    </p:spTree>
    <p:extLst>
      <p:ext uri="{BB962C8B-B14F-4D97-AF65-F5344CB8AC3E}">
        <p14:creationId xmlns:p14="http://schemas.microsoft.com/office/powerpoint/2010/main" xmlns="" val="6631046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Slide Number Placeholder 17"/>
          <p:cNvSpPr>
            <a:spLocks noGrp="1"/>
          </p:cNvSpPr>
          <p:nvPr>
            <p:ph type="sldNum" sz="quarter" idx="11"/>
          </p:nvPr>
        </p:nvSpPr>
        <p:spPr/>
        <p:txBody>
          <a:bodyPr/>
          <a:lstStyle>
            <a:lvl1pPr>
              <a:defRPr/>
            </a:lvl1pPr>
          </a:lstStyle>
          <a:p>
            <a:fld id="{21532FC2-EE80-4687-858D-FD26C82D260B}" type="slidenum">
              <a:rPr lang="en-US"/>
              <a:pPr/>
              <a:t>‹#›</a:t>
            </a:fld>
            <a:endParaRPr lang="en-US"/>
          </a:p>
        </p:txBody>
      </p:sp>
    </p:spTree>
    <p:extLst>
      <p:ext uri="{BB962C8B-B14F-4D97-AF65-F5344CB8AC3E}">
        <p14:creationId xmlns:p14="http://schemas.microsoft.com/office/powerpoint/2010/main" xmlns="" val="26407150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1"/>
          </p:nvPr>
        </p:nvSpPr>
        <p:spPr/>
        <p:txBody>
          <a:bodyPr/>
          <a:lstStyle>
            <a:lvl1pPr>
              <a:defRPr/>
            </a:lvl1pPr>
          </a:lstStyle>
          <a:p>
            <a:fld id="{EC295487-2855-41C7-8064-D6636D10CD53}" type="slidenum">
              <a:rPr lang="en-US"/>
              <a:pPr/>
              <a:t>‹#›</a:t>
            </a:fld>
            <a:endParaRPr lang="en-US"/>
          </a:p>
        </p:txBody>
      </p:sp>
    </p:spTree>
    <p:extLst>
      <p:ext uri="{BB962C8B-B14F-4D97-AF65-F5344CB8AC3E}">
        <p14:creationId xmlns:p14="http://schemas.microsoft.com/office/powerpoint/2010/main" xmlns="" val="8740414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424EFFA7-05E3-4E89-B3DC-233C0F1A22AF}" type="slidenum">
              <a:rPr lang="en-US"/>
              <a:pPr/>
              <a:t>‹#›</a:t>
            </a:fld>
            <a:endParaRPr lang="en-US"/>
          </a:p>
        </p:txBody>
      </p:sp>
    </p:spTree>
    <p:extLst>
      <p:ext uri="{BB962C8B-B14F-4D97-AF65-F5344CB8AC3E}">
        <p14:creationId xmlns:p14="http://schemas.microsoft.com/office/powerpoint/2010/main" xmlns="" val="13556683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D72F4FA5-5BB2-4E4C-B6E1-BCC8BA57DFED}" type="slidenum">
              <a:rPr lang="en-US"/>
              <a:pPr/>
              <a:t>‹#›</a:t>
            </a:fld>
            <a:endParaRPr lang="en-US"/>
          </a:p>
        </p:txBody>
      </p:sp>
    </p:spTree>
    <p:extLst>
      <p:ext uri="{BB962C8B-B14F-4D97-AF65-F5344CB8AC3E}">
        <p14:creationId xmlns:p14="http://schemas.microsoft.com/office/powerpoint/2010/main" xmlns="" val="21627383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21709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solidFill>
                <a:srgbClr val="04617B">
                  <a:shade val="90000"/>
                </a:srgbClr>
              </a:solidFill>
            </a:endParaRPr>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4B058633-58B0-4403-B6EF-06FB3A8FCC7A}" type="slidenum">
              <a:rPr lang="en-US"/>
              <a:pPr/>
              <a:t>‹#›</a:t>
            </a:fld>
            <a:endParaRPr lang="en-US"/>
          </a:p>
        </p:txBody>
      </p:sp>
    </p:spTree>
    <p:extLst>
      <p:ext uri="{BB962C8B-B14F-4D97-AF65-F5344CB8AC3E}">
        <p14:creationId xmlns:p14="http://schemas.microsoft.com/office/powerpoint/2010/main" xmlns="" val="26422039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17"/>
          <p:cNvSpPr>
            <a:spLocks noGrp="1"/>
          </p:cNvSpPr>
          <p:nvPr>
            <p:ph type="sldNum" sz="quarter" idx="11"/>
          </p:nvPr>
        </p:nvSpPr>
        <p:spPr>
          <a:xfrm>
            <a:off x="7924800" y="640080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93817512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34430730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solidFill>
                <a:srgbClr val="04617B">
                  <a:shade val="90000"/>
                </a:srgbClr>
              </a:solidFill>
            </a:endParaRPr>
          </a:p>
        </p:txBody>
      </p:sp>
      <p:sp>
        <p:nvSpPr>
          <p:cNvPr id="4"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31018096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28A18B18-8D32-4088-80C2-F9B21C6B0D96}" type="slidenum">
              <a:rPr lang="en-US"/>
              <a:pPr/>
              <a:t>‹#›</a:t>
            </a:fld>
            <a:endParaRPr lang="en-US"/>
          </a:p>
        </p:txBody>
      </p:sp>
      <p:grpSp>
        <p:nvGrpSpPr>
          <p:cNvPr id="615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09" r:id="rId1"/>
    <p:sldLayoutId id="2147483700" r:id="rId2"/>
    <p:sldLayoutId id="2147483710" r:id="rId3"/>
    <p:sldLayoutId id="2147483701" r:id="rId4"/>
    <p:sldLayoutId id="2147483702" r:id="rId5"/>
    <p:sldLayoutId id="2147483703" r:id="rId6"/>
    <p:sldLayoutId id="2147483704" r:id="rId7"/>
    <p:sldLayoutId id="2147483705" r:id="rId8"/>
    <p:sldLayoutId id="2147483711" r:id="rId9"/>
    <p:sldLayoutId id="2147483706" r:id="rId10"/>
    <p:sldLayoutId id="2147483707" r:id="rId11"/>
    <p:sldLayoutId id="2147483708" r:id="rId12"/>
    <p:sldLayoutId id="2147483714" r:id="rId13"/>
    <p:sldLayoutId id="2147483715" r:id="rId14"/>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b="1" i="1"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862B6655-A2A6-4A02-AC70-43CE2F45D31B}"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2362248541"/>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lang="en-US" sz="4400" b="1" i="1" kern="1200" smtClean="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8.v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7.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4.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13.v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vmlDrawing" Target="../drawings/vmlDrawing14.v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vmlDrawing" Target="../drawings/vmlDrawing17.v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vmlDrawing" Target="../drawings/vmlDrawing19.v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vmlDrawing" Target="../drawings/vmlDrawing22.v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vmlDrawing" Target="../drawings/vmlDrawing23.v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7.png"/><Relationship Id="rId5" Type="http://schemas.openxmlformats.org/officeDocument/2006/relationships/image" Target="../media/image22.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vmlDrawing" Target="../drawings/vmlDrawing28.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vmlDrawing" Target="../drawings/vmlDrawing29.v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vmlDrawing" Target="../drawings/vmlDrawing30.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vmlDrawing" Target="../drawings/vmlDrawing31.vml"/><Relationship Id="rId4" Type="http://schemas.openxmlformats.org/officeDocument/2006/relationships/image" Target="../media/image25.wmf"/></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vmlDrawing" Target="../drawings/vmlDrawing32.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vmlDrawing" Target="../drawings/vmlDrawing33.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vmlDrawing" Target="../drawings/vmlDrawing34.v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vmlDrawing" Target="../drawings/vmlDrawing35.v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36.v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vmlDrawing" Target="../drawings/vmlDrawing37.vml"/><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38.vml"/><Relationship Id="rId5" Type="http://schemas.openxmlformats.org/officeDocument/2006/relationships/image" Target="../media/image30.png"/><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4.xml"/><Relationship Id="rId1" Type="http://schemas.openxmlformats.org/officeDocument/2006/relationships/vmlDrawing" Target="../drawings/vmlDrawing39.v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vmlDrawing" Target="../drawings/vmlDrawing40.vml"/><Relationship Id="rId4" Type="http://schemas.openxmlformats.org/officeDocument/2006/relationships/image" Target="../media/image32.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vmlDrawing" Target="../drawings/vmlDrawing41.vml"/><Relationship Id="rId4" Type="http://schemas.openxmlformats.org/officeDocument/2006/relationships/image" Target="../media/image31.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vmlDrawing" Target="../drawings/vmlDrawing42.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vmlDrawing" Target="../drawings/vmlDrawing43.v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5.vml"/><Relationship Id="rId5" Type="http://schemas.openxmlformats.org/officeDocument/2006/relationships/image" Target="../media/image7.png"/><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vmlDrawing" Target="../drawings/vmlDrawing46.vml"/><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vmlDrawing" Target="../drawings/vmlDrawing47.vml"/><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vmlDrawing" Target="../drawings/vmlDrawing48.v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vmlDrawing" Target="../drawings/vmlDrawing49.v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12-Continued</a:t>
            </a:r>
            <a:endParaRPr lang="en-US" dirty="0"/>
          </a:p>
        </p:txBody>
      </p:sp>
      <p:sp>
        <p:nvSpPr>
          <p:cNvPr id="33795" name="Rectangle 3"/>
          <p:cNvSpPr>
            <a:spLocks noGrp="1" noChangeArrowheads="1"/>
          </p:cNvSpPr>
          <p:nvPr>
            <p:ph type="subTitle" idx="1"/>
          </p:nvPr>
        </p:nvSpPr>
        <p:spPr>
          <a:xfrm>
            <a:off x="1676400" y="4609566"/>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Budgetary Planning, Customer Profitability Analysis and Sales Variance Analysis</a:t>
            </a:r>
          </a:p>
        </p:txBody>
      </p:sp>
      <p:sp>
        <p:nvSpPr>
          <p:cNvPr id="33797" name="Slide Number Placeholder 2"/>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28</a:t>
            </a:r>
            <a:endParaRPr lang="en-US" sz="3600" b="1" dirty="0">
              <a:solidFill>
                <a:prstClr val="whit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14, 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smtClean="0">
                <a:solidFill>
                  <a:srgbClr val="04617B"/>
                </a:solidFill>
                <a:latin typeface="Calibri" panose="020F0502020204030204" pitchFamily="34" charset="0"/>
              </a:rPr>
              <a:t>Chapter </a:t>
            </a:r>
            <a:r>
              <a:rPr lang="en-US" sz="1400" b="1" i="1" dirty="0">
                <a:solidFill>
                  <a:srgbClr val="04617B"/>
                </a:solidFill>
                <a:latin typeface="Calibri" panose="020F0502020204030204" pitchFamily="34" charset="0"/>
              </a:rPr>
              <a:t>9</a:t>
            </a:r>
            <a:r>
              <a:rPr lang="en-US" sz="1400" b="1" i="1" dirty="0" smtClean="0">
                <a:solidFill>
                  <a:srgbClr val="04617B"/>
                </a:solidFill>
                <a:latin typeface="Calibri" panose="020F0502020204030204" pitchFamily="34" charset="0"/>
              </a:rPr>
              <a:t>, </a:t>
            </a:r>
            <a:r>
              <a:rPr lang="en-US" sz="1400" b="1" i="1" dirty="0">
                <a:solidFill>
                  <a:srgbClr val="04617B"/>
                </a:solidFill>
                <a:latin typeface="Calibri" panose="020F0502020204030204" pitchFamily="34" charset="0"/>
              </a:rPr>
              <a:t>Managerial Accounting 6</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Weygandt</a:t>
            </a:r>
            <a:r>
              <a:rPr lang="en-US" sz="1400" b="1" i="1" dirty="0">
                <a:solidFill>
                  <a:srgbClr val="04617B"/>
                </a:solidFill>
                <a:latin typeface="Calibri" panose="020F0502020204030204" pitchFamily="34" charset="0"/>
              </a:rPr>
              <a:t>, </a:t>
            </a:r>
            <a:r>
              <a:rPr lang="en-US" sz="1400" b="1" i="1" dirty="0" err="1">
                <a:solidFill>
                  <a:srgbClr val="04617B"/>
                </a:solidFill>
                <a:latin typeface="Calibri" panose="020F0502020204030204" pitchFamily="34" charset="0"/>
              </a:rPr>
              <a:t>kimmel</a:t>
            </a:r>
            <a:r>
              <a:rPr lang="en-US" sz="1400" b="1" i="1" dirty="0">
                <a:solidFill>
                  <a:srgbClr val="04617B"/>
                </a:solidFill>
                <a:latin typeface="Calibri" panose="020F0502020204030204" pitchFamily="34" charset="0"/>
              </a:rPr>
              <a:t>, </a:t>
            </a:r>
            <a:r>
              <a:rPr lang="en-US" sz="1400" b="1" i="1" dirty="0" err="1" smtClean="0">
                <a:solidFill>
                  <a:srgbClr val="04617B"/>
                </a:solidFill>
                <a:latin typeface="Calibri" panose="020F0502020204030204" pitchFamily="34" charset="0"/>
              </a:rPr>
              <a:t>kieso</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13447703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3" name="Rectangle 5"/>
          <p:cNvSpPr>
            <a:spLocks noGrp="1" noChangeArrowheads="1"/>
          </p:cNvSpPr>
          <p:nvPr>
            <p:ph type="body" idx="1"/>
          </p:nvPr>
        </p:nvSpPr>
        <p:spPr>
          <a:xfrm>
            <a:off x="395536" y="800708"/>
            <a:ext cx="6876764" cy="936104"/>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bodyPr>
          <a:lstStyle/>
          <a:p>
            <a:pPr marL="0" indent="0" eaLnBrk="1" hangingPunct="1">
              <a:spcBef>
                <a:spcPct val="0"/>
              </a:spcBef>
              <a:buNone/>
            </a:pPr>
            <a:r>
              <a:rPr lang="en-US" sz="4400" b="1" i="1" dirty="0">
                <a:solidFill>
                  <a:schemeClr val="tx2"/>
                </a:solidFill>
                <a:latin typeface="+mj-lt"/>
                <a:ea typeface="+mj-ea"/>
                <a:cs typeface="+mj-cs"/>
              </a:rPr>
              <a:t>Budgetary Planning</a:t>
            </a:r>
          </a:p>
        </p:txBody>
      </p:sp>
      <p:sp>
        <p:nvSpPr>
          <p:cNvPr id="2054" name="Rectangle 6"/>
          <p:cNvSpPr>
            <a:spLocks noChangeArrowheads="1"/>
          </p:cNvSpPr>
          <p:nvPr/>
        </p:nvSpPr>
        <p:spPr bwMode="auto">
          <a:xfrm>
            <a:off x="508000" y="2057400"/>
            <a:ext cx="8418513" cy="3389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lIns="86493" tIns="43247" rIns="86493" bIns="43247">
            <a:spAutoFit/>
          </a:bodyPr>
          <a:lstStyle>
            <a:lvl1pPr marL="457200" indent="-457200" defTabSz="865188">
              <a:defRPr sz="2400">
                <a:solidFill>
                  <a:schemeClr val="tx1"/>
                </a:solidFill>
                <a:latin typeface="Times New Roman" panose="02020603050405020304" pitchFamily="18" charset="0"/>
              </a:defRPr>
            </a:lvl1pPr>
            <a:lvl2pPr marL="742950" indent="-285750" defTabSz="865188">
              <a:defRPr sz="2400">
                <a:solidFill>
                  <a:schemeClr val="tx1"/>
                </a:solidFill>
                <a:latin typeface="Times New Roman" panose="02020603050405020304" pitchFamily="18" charset="0"/>
              </a:defRPr>
            </a:lvl2pPr>
            <a:lvl3pPr marL="1143000" indent="-228600" defTabSz="865188">
              <a:defRPr sz="2400">
                <a:solidFill>
                  <a:schemeClr val="tx1"/>
                </a:solidFill>
                <a:latin typeface="Times New Roman" panose="02020603050405020304" pitchFamily="18" charset="0"/>
              </a:defRPr>
            </a:lvl3pPr>
            <a:lvl4pPr marL="1600200" indent="-228600" defTabSz="865188">
              <a:defRPr sz="2400">
                <a:solidFill>
                  <a:schemeClr val="tx1"/>
                </a:solidFill>
                <a:latin typeface="Times New Roman" panose="02020603050405020304" pitchFamily="18" charset="0"/>
              </a:defRPr>
            </a:lvl4pPr>
            <a:lvl5pPr marL="2057400" indent="-228600" defTabSz="865188">
              <a:defRPr sz="2400">
                <a:solidFill>
                  <a:schemeClr val="tx1"/>
                </a:solidFill>
                <a:latin typeface="Times New Roman" panose="02020603050405020304" pitchFamily="18" charset="0"/>
              </a:defRPr>
            </a:lvl5pPr>
            <a:lvl6pPr marL="2514600" indent="-228600" defTabSz="8651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651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651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65188"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115000"/>
              </a:lnSpc>
              <a:spcBef>
                <a:spcPct val="40000"/>
              </a:spcBef>
            </a:pPr>
            <a:r>
              <a:rPr lang="en-US" sz="2100" b="1" dirty="0">
                <a:solidFill>
                  <a:srgbClr val="F69200"/>
                </a:solidFill>
                <a:latin typeface="+mn-lt"/>
              </a:rPr>
              <a:t>Learning Objectives</a:t>
            </a:r>
          </a:p>
          <a:p>
            <a:pPr eaLnBrk="1" hangingPunct="1">
              <a:lnSpc>
                <a:spcPct val="115000"/>
              </a:lnSpc>
              <a:spcBef>
                <a:spcPct val="40000"/>
              </a:spcBef>
              <a:spcAft>
                <a:spcPct val="35000"/>
              </a:spcAft>
            </a:pPr>
            <a:r>
              <a:rPr lang="en-US" sz="1700" dirty="0">
                <a:latin typeface="+mn-lt"/>
              </a:rPr>
              <a:t>After studying this chapter, you should be able to:</a:t>
            </a:r>
          </a:p>
          <a:p>
            <a:pPr eaLnBrk="1" hangingPunct="1">
              <a:lnSpc>
                <a:spcPct val="115000"/>
              </a:lnSpc>
              <a:spcBef>
                <a:spcPct val="40000"/>
              </a:spcBef>
              <a:buFont typeface="Arial" panose="020B0604020202020204" pitchFamily="34" charset="0"/>
              <a:buChar char="•"/>
            </a:pPr>
            <a:r>
              <a:rPr lang="en-US" sz="1700" dirty="0" smtClean="0">
                <a:latin typeface="+mn-lt"/>
              </a:rPr>
              <a:t>Indicate </a:t>
            </a:r>
            <a:r>
              <a:rPr lang="en-US" sz="1700" dirty="0">
                <a:latin typeface="+mn-lt"/>
              </a:rPr>
              <a:t>the benefits of budgeting.</a:t>
            </a:r>
          </a:p>
          <a:p>
            <a:pPr eaLnBrk="1" hangingPunct="1">
              <a:lnSpc>
                <a:spcPct val="115000"/>
              </a:lnSpc>
              <a:spcBef>
                <a:spcPct val="40000"/>
              </a:spcBef>
              <a:buFont typeface="Arial" panose="020B0604020202020204" pitchFamily="34" charset="0"/>
              <a:buChar char="•"/>
            </a:pPr>
            <a:r>
              <a:rPr lang="en-US" sz="1700" dirty="0" smtClean="0">
                <a:latin typeface="+mn-lt"/>
              </a:rPr>
              <a:t>State </a:t>
            </a:r>
            <a:r>
              <a:rPr lang="en-US" sz="1700" dirty="0">
                <a:latin typeface="+mn-lt"/>
              </a:rPr>
              <a:t>the essentials of effective budgeting.</a:t>
            </a:r>
          </a:p>
          <a:p>
            <a:pPr eaLnBrk="1" hangingPunct="1">
              <a:lnSpc>
                <a:spcPct val="115000"/>
              </a:lnSpc>
              <a:spcBef>
                <a:spcPct val="40000"/>
              </a:spcBef>
              <a:buFont typeface="Arial" panose="020B0604020202020204" pitchFamily="34" charset="0"/>
              <a:buChar char="•"/>
            </a:pPr>
            <a:r>
              <a:rPr lang="en-US" sz="1700" dirty="0" smtClean="0">
                <a:latin typeface="+mn-lt"/>
              </a:rPr>
              <a:t>Identify </a:t>
            </a:r>
            <a:r>
              <a:rPr lang="en-US" sz="1700" dirty="0">
                <a:latin typeface="+mn-lt"/>
              </a:rPr>
              <a:t>the budgets that comprise the master budget.</a:t>
            </a:r>
          </a:p>
          <a:p>
            <a:pPr eaLnBrk="1" hangingPunct="1">
              <a:lnSpc>
                <a:spcPct val="115000"/>
              </a:lnSpc>
              <a:spcBef>
                <a:spcPct val="40000"/>
              </a:spcBef>
              <a:buFont typeface="Arial" panose="020B0604020202020204" pitchFamily="34" charset="0"/>
              <a:buChar char="•"/>
            </a:pPr>
            <a:r>
              <a:rPr lang="en-US" sz="1700" dirty="0" smtClean="0">
                <a:latin typeface="+mn-lt"/>
              </a:rPr>
              <a:t>Describe </a:t>
            </a:r>
            <a:r>
              <a:rPr lang="en-US" sz="1700" dirty="0">
                <a:latin typeface="+mn-lt"/>
              </a:rPr>
              <a:t>the sources for preparing the budgeted income statement.</a:t>
            </a:r>
          </a:p>
          <a:p>
            <a:pPr eaLnBrk="1" hangingPunct="1">
              <a:lnSpc>
                <a:spcPct val="115000"/>
              </a:lnSpc>
              <a:spcBef>
                <a:spcPct val="40000"/>
              </a:spcBef>
              <a:buFont typeface="Arial" panose="020B0604020202020204" pitchFamily="34" charset="0"/>
              <a:buChar char="•"/>
            </a:pPr>
            <a:r>
              <a:rPr lang="en-US" sz="1700" dirty="0" smtClean="0">
                <a:latin typeface="+mn-lt"/>
              </a:rPr>
              <a:t>Explain </a:t>
            </a:r>
            <a:r>
              <a:rPr lang="en-US" sz="1700" dirty="0">
                <a:latin typeface="+mn-lt"/>
              </a:rPr>
              <a:t>the principal sections of a cash budget.</a:t>
            </a:r>
          </a:p>
          <a:p>
            <a:pPr eaLnBrk="1" hangingPunct="1">
              <a:lnSpc>
                <a:spcPct val="115000"/>
              </a:lnSpc>
              <a:spcBef>
                <a:spcPct val="40000"/>
              </a:spcBef>
              <a:buFont typeface="Arial" panose="020B0604020202020204" pitchFamily="34" charset="0"/>
              <a:buChar char="•"/>
            </a:pPr>
            <a:r>
              <a:rPr lang="en-US" sz="1700" dirty="0" smtClean="0">
                <a:latin typeface="+mn-lt"/>
              </a:rPr>
              <a:t>Indicate </a:t>
            </a:r>
            <a:r>
              <a:rPr lang="en-US" sz="1700" dirty="0">
                <a:latin typeface="+mn-lt"/>
              </a:rPr>
              <a:t>the applicability of budgeting in non-manufacturing companies.</a:t>
            </a:r>
          </a:p>
        </p:txBody>
      </p:sp>
      <p:sp>
        <p:nvSpPr>
          <p:cNvPr id="2" name="Slide Number Placeholder 1"/>
          <p:cNvSpPr>
            <a:spLocks noGrp="1"/>
          </p:cNvSpPr>
          <p:nvPr>
            <p:ph type="sldNum" sz="quarter" idx="11"/>
          </p:nvPr>
        </p:nvSpPr>
        <p:spPr/>
        <p:txBody>
          <a:bodyPr/>
          <a:lstStyle/>
          <a:p>
            <a:fld id="{68B26A1F-DB4E-4FEA-B721-FF1971508766}" type="slidenum">
              <a:rPr lang="en-US" smtClean="0"/>
              <a:pPr/>
              <a:t>2</a:t>
            </a:fld>
            <a:endParaRPr lang="en-US"/>
          </a:p>
        </p:txBody>
      </p:sp>
    </p:spTree>
    <p:extLst>
      <p:ext uri="{BB962C8B-B14F-4D97-AF65-F5344CB8AC3E}">
        <p14:creationId xmlns:p14="http://schemas.microsoft.com/office/powerpoint/2010/main" xmlns="" val="21546879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3"/>
          <p:cNvSpPr>
            <a:spLocks noGrp="1" noChangeArrowheads="1"/>
          </p:cNvSpPr>
          <p:nvPr>
            <p:ph type="body" sz="half" idx="1"/>
          </p:nvPr>
        </p:nvSpPr>
        <p:spPr>
          <a:xfrm>
            <a:off x="762000" y="2057400"/>
            <a:ext cx="8001000" cy="4343400"/>
          </a:xfrm>
          <a:noFill/>
          <a:extLst>
            <a:ext uri="{909E8E84-426E-40DD-AFC4-6F175D3DCCD1}">
              <a14:hiddenFill xmlns:a14="http://schemas.microsoft.com/office/drawing/2010/main" xmlns="">
                <a:solidFill>
                  <a:srgbClr val="FFFFFF"/>
                </a:solidFill>
              </a14:hiddenFill>
            </a:ext>
          </a:extLst>
        </p:spPr>
        <p:txBody>
          <a:bodyPr lIns="90488" tIns="44450" rIns="90488" bIns="44450"/>
          <a:lstStyle/>
          <a:p>
            <a:pPr marL="571500" lvl="1" indent="-457200">
              <a:lnSpc>
                <a:spcPct val="125000"/>
              </a:lnSpc>
              <a:spcBef>
                <a:spcPct val="50000"/>
              </a:spcBef>
              <a:buClr>
                <a:srgbClr val="800000"/>
              </a:buClr>
              <a:buSzPct val="80000"/>
              <a:buFont typeface="Wingdings" panose="05000000000000000000" pitchFamily="2" charset="2"/>
              <a:buChar char="u"/>
            </a:pPr>
            <a:r>
              <a:rPr lang="en-US" sz="2200" b="0" smtClean="0">
                <a:effectLst/>
              </a:rPr>
              <a:t>First budget prepared.</a:t>
            </a:r>
          </a:p>
          <a:p>
            <a:pPr marL="571500" lvl="1" indent="-457200">
              <a:lnSpc>
                <a:spcPct val="125000"/>
              </a:lnSpc>
              <a:spcBef>
                <a:spcPct val="50000"/>
              </a:spcBef>
              <a:buClr>
                <a:srgbClr val="800000"/>
              </a:buClr>
              <a:buSzPct val="80000"/>
              <a:buFont typeface="Wingdings" panose="05000000000000000000" pitchFamily="2" charset="2"/>
              <a:buChar char="u"/>
            </a:pPr>
            <a:r>
              <a:rPr lang="en-US" sz="2200" b="0" smtClean="0">
                <a:effectLst/>
              </a:rPr>
              <a:t>Derived from the sales forecast.</a:t>
            </a:r>
          </a:p>
          <a:p>
            <a:pPr lvl="2" indent="-457200">
              <a:lnSpc>
                <a:spcPct val="125000"/>
              </a:lnSpc>
              <a:spcBef>
                <a:spcPct val="50000"/>
              </a:spcBef>
              <a:buClr>
                <a:srgbClr val="800000"/>
              </a:buClr>
              <a:buSzPct val="80000"/>
              <a:buFont typeface="Arial" panose="020B0604020202020204" pitchFamily="34" charset="0"/>
              <a:buChar char="►"/>
            </a:pPr>
            <a:r>
              <a:rPr lang="en-US" sz="2100" b="0" smtClean="0">
                <a:effectLst/>
              </a:rPr>
              <a:t>Management’s best estimate of sales revenue for the budget period.</a:t>
            </a:r>
          </a:p>
          <a:p>
            <a:pPr marL="571500" lvl="1" indent="-457200">
              <a:lnSpc>
                <a:spcPct val="125000"/>
              </a:lnSpc>
              <a:spcBef>
                <a:spcPct val="50000"/>
              </a:spcBef>
              <a:buClr>
                <a:srgbClr val="800000"/>
              </a:buClr>
              <a:buSzPct val="80000"/>
              <a:buFont typeface="Wingdings" panose="05000000000000000000" pitchFamily="2" charset="2"/>
              <a:buChar char="u"/>
            </a:pPr>
            <a:r>
              <a:rPr lang="en-US" sz="2200" b="0" smtClean="0">
                <a:effectLst/>
              </a:rPr>
              <a:t>Every other budget depends on the sales budget.</a:t>
            </a:r>
          </a:p>
          <a:p>
            <a:pPr marL="571500" lvl="1" indent="-457200">
              <a:lnSpc>
                <a:spcPct val="125000"/>
              </a:lnSpc>
              <a:spcBef>
                <a:spcPct val="50000"/>
              </a:spcBef>
              <a:buClr>
                <a:srgbClr val="800000"/>
              </a:buClr>
              <a:buSzPct val="80000"/>
              <a:buFont typeface="Wingdings" panose="05000000000000000000" pitchFamily="2" charset="2"/>
              <a:buChar char="u"/>
            </a:pPr>
            <a:r>
              <a:rPr lang="en-US" sz="2200" b="0" smtClean="0">
                <a:effectLst/>
              </a:rPr>
              <a:t>Prepared by multiplying expected unit sales volume for each product times anticipated unit selling price.</a:t>
            </a:r>
          </a:p>
        </p:txBody>
      </p:sp>
      <p:sp>
        <p:nvSpPr>
          <p:cNvPr id="708617"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5606" name="Text Box 12"/>
          <p:cNvSpPr txBox="1">
            <a:spLocks noChangeArrowheads="1"/>
          </p:cNvSpPr>
          <p:nvPr/>
        </p:nvSpPr>
        <p:spPr bwMode="auto">
          <a:xfrm>
            <a:off x="609600" y="1462088"/>
            <a:ext cx="6629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Sales Budget</a:t>
            </a:r>
          </a:p>
        </p:txBody>
      </p:sp>
      <p:sp>
        <p:nvSpPr>
          <p:cNvPr id="2" name="Slide Number Placeholder 1"/>
          <p:cNvSpPr>
            <a:spLocks noGrp="1"/>
          </p:cNvSpPr>
          <p:nvPr>
            <p:ph type="sldNum" sz="quarter" idx="11"/>
          </p:nvPr>
        </p:nvSpPr>
        <p:spPr/>
        <p:txBody>
          <a:bodyPr/>
          <a:lstStyle/>
          <a:p>
            <a:fld id="{C29451F2-082B-4C80-89EB-46D8871DFE5E}" type="slidenum">
              <a:rPr lang="en-US" smtClean="0"/>
              <a:pPr/>
              <a:t>3</a:t>
            </a:fld>
            <a:endParaRPr lang="en-US" dirty="0"/>
          </a:p>
        </p:txBody>
      </p:sp>
    </p:spTree>
    <p:extLst>
      <p:ext uri="{BB962C8B-B14F-4D97-AF65-F5344CB8AC3E}">
        <p14:creationId xmlns:p14="http://schemas.microsoft.com/office/powerpoint/2010/main" xmlns="" val="387419712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3657600"/>
            <a:ext cx="8001000" cy="259080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6627" name="Rectangle 3"/>
          <p:cNvSpPr>
            <a:spLocks noGrp="1" noChangeArrowheads="1"/>
          </p:cNvSpPr>
          <p:nvPr>
            <p:ph type="body" sz="half" idx="1"/>
          </p:nvPr>
        </p:nvSpPr>
        <p:spPr>
          <a:xfrm>
            <a:off x="838200" y="1981200"/>
            <a:ext cx="7772400" cy="16002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457200" indent="-457200">
              <a:lnSpc>
                <a:spcPct val="120000"/>
              </a:lnSpc>
              <a:spcBef>
                <a:spcPct val="40000"/>
              </a:spcBef>
              <a:buClr>
                <a:srgbClr val="800000"/>
              </a:buClr>
              <a:buSzPct val="80000"/>
              <a:buFont typeface="Wingdings" panose="05000000000000000000" pitchFamily="2" charset="2"/>
              <a:buChar char="u"/>
            </a:pPr>
            <a:r>
              <a:rPr lang="en-US" sz="2200" b="0" smtClean="0">
                <a:effectLst/>
              </a:rPr>
              <a:t>Expected sales volume: 3,000 units in the first quarter with 500-unit increases in each succeeding quarter.</a:t>
            </a:r>
          </a:p>
          <a:p>
            <a:pPr marL="457200" indent="-457200">
              <a:lnSpc>
                <a:spcPct val="120000"/>
              </a:lnSpc>
              <a:spcBef>
                <a:spcPct val="40000"/>
              </a:spcBef>
              <a:buClr>
                <a:srgbClr val="800000"/>
              </a:buClr>
              <a:buSzPct val="80000"/>
              <a:buFont typeface="Wingdings" panose="05000000000000000000" pitchFamily="2" charset="2"/>
              <a:buChar char="u"/>
            </a:pPr>
            <a:r>
              <a:rPr lang="en-US" sz="2200" b="0" smtClean="0">
                <a:effectLst/>
              </a:rPr>
              <a:t>Sales price: $60 per unit.</a:t>
            </a:r>
            <a:endParaRPr lang="en-US" sz="2200" b="0" i="1" smtClean="0">
              <a:solidFill>
                <a:srgbClr val="FF0000"/>
              </a:solidFill>
              <a:effectLst/>
            </a:endParaRPr>
          </a:p>
        </p:txBody>
      </p:sp>
      <p:sp>
        <p:nvSpPr>
          <p:cNvPr id="26630" name="Text Box 16"/>
          <p:cNvSpPr txBox="1">
            <a:spLocks noChangeArrowheads="1"/>
          </p:cNvSpPr>
          <p:nvPr/>
        </p:nvSpPr>
        <p:spPr bwMode="auto">
          <a:xfrm>
            <a:off x="609600" y="1447800"/>
            <a:ext cx="662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b="1">
                <a:solidFill>
                  <a:srgbClr val="800000"/>
                </a:solidFill>
                <a:latin typeface="Arial" panose="020B0604020202020204" pitchFamily="34" charset="0"/>
              </a:rPr>
              <a:t>Illustration </a:t>
            </a:r>
            <a:r>
              <a:rPr lang="en-US">
                <a:solidFill>
                  <a:schemeClr val="folHlink"/>
                </a:solidFill>
                <a:latin typeface="Arial" panose="020B0604020202020204" pitchFamily="34" charset="0"/>
              </a:rPr>
              <a:t>– Hayes Company</a:t>
            </a:r>
          </a:p>
        </p:txBody>
      </p:sp>
      <p:sp>
        <p:nvSpPr>
          <p:cNvPr id="833555" name="Rectangle 1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4</a:t>
            </a:fld>
            <a:endParaRPr lang="en-US" dirty="0"/>
          </a:p>
        </p:txBody>
      </p:sp>
    </p:spTree>
    <p:extLst>
      <p:ext uri="{BB962C8B-B14F-4D97-AF65-F5344CB8AC3E}">
        <p14:creationId xmlns:p14="http://schemas.microsoft.com/office/powerpoint/2010/main" xmlns="" val="12438372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76275" y="457200"/>
            <a:ext cx="7858125" cy="584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7651" name="Rectangle 11"/>
          <p:cNvSpPr>
            <a:spLocks noChangeArrowheads="1"/>
          </p:cNvSpPr>
          <p:nvPr/>
        </p:nvSpPr>
        <p:spPr bwMode="auto">
          <a:xfrm>
            <a:off x="3657600" y="5776913"/>
            <a:ext cx="1219200" cy="228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C29451F2-082B-4C80-89EB-46D8871DFE5E}" type="slidenum">
              <a:rPr lang="en-US" smtClean="0"/>
              <a:pPr/>
              <a:t>5</a:t>
            </a:fld>
            <a:endParaRPr lang="en-US" dirty="0"/>
          </a:p>
        </p:txBody>
      </p:sp>
    </p:spTree>
    <p:extLst>
      <p:ext uri="{BB962C8B-B14F-4D97-AF65-F5344CB8AC3E}">
        <p14:creationId xmlns:p14="http://schemas.microsoft.com/office/powerpoint/2010/main" xmlns="" val="17986747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3"/>
          <p:cNvSpPr>
            <a:spLocks noGrp="1" noChangeArrowheads="1"/>
          </p:cNvSpPr>
          <p:nvPr>
            <p:ph type="body" sz="half" idx="1"/>
          </p:nvPr>
        </p:nvSpPr>
        <p:spPr>
          <a:xfrm>
            <a:off x="467544" y="2012731"/>
            <a:ext cx="7924800" cy="2514600"/>
          </a:xfrm>
          <a:solidFill>
            <a:schemeClr val="bg1"/>
          </a:solidFill>
          <a:ln cap="flat">
            <a:solidFill>
              <a:schemeClr val="bg1"/>
            </a:solidFill>
          </a:ln>
        </p:spPr>
        <p:txBody>
          <a:bodyPr lIns="90488" tIns="44450" rIns="90488" bIns="44450"/>
          <a:lstStyle/>
          <a:p>
            <a:pPr marL="685800" lvl="1" indent="-457200">
              <a:lnSpc>
                <a:spcPct val="115000"/>
              </a:lnSpc>
              <a:spcBef>
                <a:spcPct val="60000"/>
              </a:spcBef>
              <a:buClr>
                <a:srgbClr val="800000"/>
              </a:buClr>
              <a:buSzPct val="80000"/>
              <a:buFont typeface="Wingdings" panose="05000000000000000000" pitchFamily="2" charset="2"/>
              <a:buChar char="u"/>
            </a:pPr>
            <a:r>
              <a:rPr lang="en-US" sz="2100" b="0" smtClean="0">
                <a:effectLst/>
              </a:rPr>
              <a:t>Shows </a:t>
            </a:r>
            <a:r>
              <a:rPr lang="en-US" sz="2100" i="1" smtClean="0">
                <a:solidFill>
                  <a:srgbClr val="800000"/>
                </a:solidFill>
                <a:effectLst/>
              </a:rPr>
              <a:t>units that must be produced</a:t>
            </a:r>
            <a:r>
              <a:rPr lang="en-US" sz="2100" b="0" smtClean="0">
                <a:effectLst/>
              </a:rPr>
              <a:t> to meet anticipated sales.</a:t>
            </a:r>
          </a:p>
          <a:p>
            <a:pPr marL="685800" lvl="1" indent="-457200">
              <a:lnSpc>
                <a:spcPct val="115000"/>
              </a:lnSpc>
              <a:spcBef>
                <a:spcPct val="60000"/>
              </a:spcBef>
              <a:buClr>
                <a:srgbClr val="800000"/>
              </a:buClr>
              <a:buSzPct val="80000"/>
              <a:buFont typeface="Wingdings" panose="05000000000000000000" pitchFamily="2" charset="2"/>
              <a:buChar char="u"/>
            </a:pPr>
            <a:r>
              <a:rPr lang="en-US" sz="2100" b="0" smtClean="0">
                <a:effectLst/>
              </a:rPr>
              <a:t>Derived from sales budget plus the desired change in ending finished goods inventory.</a:t>
            </a:r>
          </a:p>
          <a:p>
            <a:pPr marL="685800" lvl="1" indent="-457200">
              <a:lnSpc>
                <a:spcPct val="115000"/>
              </a:lnSpc>
              <a:spcBef>
                <a:spcPct val="60000"/>
              </a:spcBef>
              <a:buClr>
                <a:srgbClr val="800000"/>
              </a:buClr>
              <a:buSzPct val="80000"/>
              <a:buFont typeface="Wingdings" panose="05000000000000000000" pitchFamily="2" charset="2"/>
              <a:buChar char="u"/>
            </a:pPr>
            <a:r>
              <a:rPr lang="en-US" sz="2100" b="0" smtClean="0">
                <a:effectLst/>
              </a:rPr>
              <a:t>Essential to have a realistic estimate of ending inventory. </a:t>
            </a:r>
            <a:endParaRPr lang="en-US" sz="2100" b="0" i="1" smtClean="0">
              <a:solidFill>
                <a:srgbClr val="FF0000"/>
              </a:solidFill>
              <a:effectLst/>
            </a:endParaRPr>
          </a:p>
        </p:txBody>
      </p:sp>
      <p:sp>
        <p:nvSpPr>
          <p:cNvPr id="835597" name="Rectangle 13"/>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8679" name="Text Box 16"/>
          <p:cNvSpPr txBox="1">
            <a:spLocks noChangeArrowheads="1"/>
          </p:cNvSpPr>
          <p:nvPr/>
        </p:nvSpPr>
        <p:spPr bwMode="auto">
          <a:xfrm>
            <a:off x="609600" y="1462088"/>
            <a:ext cx="6629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Production Budget</a:t>
            </a:r>
          </a:p>
        </p:txBody>
      </p:sp>
      <p:pic>
        <p:nvPicPr>
          <p:cNvPr id="28680" name="Picture 1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 y="4916488"/>
            <a:ext cx="7848600" cy="874712"/>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6</a:t>
            </a:fld>
            <a:endParaRPr lang="en-US" dirty="0"/>
          </a:p>
        </p:txBody>
      </p:sp>
    </p:spTree>
    <p:extLst>
      <p:ext uri="{BB962C8B-B14F-4D97-AF65-F5344CB8AC3E}">
        <p14:creationId xmlns:p14="http://schemas.microsoft.com/office/powerpoint/2010/main" xmlns="" val="3011664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3"/>
          <p:cNvSpPr>
            <a:spLocks noGrp="1" noChangeArrowheads="1"/>
          </p:cNvSpPr>
          <p:nvPr>
            <p:ph type="body" sz="half" idx="1"/>
          </p:nvPr>
        </p:nvSpPr>
        <p:spPr>
          <a:xfrm>
            <a:off x="609600" y="1905000"/>
            <a:ext cx="8077200" cy="990600"/>
          </a:xfrm>
          <a:solidFill>
            <a:schemeClr val="bg1"/>
          </a:solidFill>
          <a:ln cap="flat" algn="ctr">
            <a:solidFill>
              <a:schemeClr val="bg1"/>
            </a:solidFill>
          </a:ln>
        </p:spPr>
        <p:txBody>
          <a:bodyPr lIns="90488" tIns="44450" rIns="90488" bIns="44450"/>
          <a:lstStyle/>
          <a:p>
            <a:pPr marL="0" indent="0">
              <a:lnSpc>
                <a:spcPct val="120000"/>
              </a:lnSpc>
              <a:spcBef>
                <a:spcPct val="40000"/>
              </a:spcBef>
              <a:buClrTx/>
              <a:buSzPct val="80000"/>
              <a:buFontTx/>
              <a:buNone/>
            </a:pPr>
            <a:r>
              <a:rPr lang="en-US" sz="2100" b="0" smtClean="0">
                <a:effectLst/>
              </a:rPr>
              <a:t>Hayes Co. believes it can meet future sales needs with an ending inventory of 20% of next quarter’s sales. </a:t>
            </a:r>
          </a:p>
        </p:txBody>
      </p:sp>
      <p:sp>
        <p:nvSpPr>
          <p:cNvPr id="29701" name="Text Box 19"/>
          <p:cNvSpPr txBox="1">
            <a:spLocks noChangeArrowheads="1"/>
          </p:cNvSpPr>
          <p:nvPr/>
        </p:nvSpPr>
        <p:spPr bwMode="auto">
          <a:xfrm>
            <a:off x="609600" y="1447800"/>
            <a:ext cx="662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b="1">
                <a:solidFill>
                  <a:srgbClr val="800000"/>
                </a:solidFill>
                <a:latin typeface="Arial" panose="020B0604020202020204" pitchFamily="34" charset="0"/>
              </a:rPr>
              <a:t>Illustration </a:t>
            </a:r>
            <a:r>
              <a:rPr lang="en-US">
                <a:solidFill>
                  <a:schemeClr val="folHlink"/>
                </a:solidFill>
                <a:latin typeface="Arial" panose="020B0604020202020204" pitchFamily="34" charset="0"/>
              </a:rPr>
              <a:t>– Hayes Company</a:t>
            </a:r>
          </a:p>
        </p:txBody>
      </p:sp>
      <p:sp>
        <p:nvSpPr>
          <p:cNvPr id="837654" name="Rectangle 22"/>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pic>
        <p:nvPicPr>
          <p:cNvPr id="29704" name="Picture 2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90600" y="3082925"/>
            <a:ext cx="7010400" cy="3394075"/>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7</a:t>
            </a:fld>
            <a:endParaRPr lang="en-US" dirty="0"/>
          </a:p>
        </p:txBody>
      </p:sp>
    </p:spTree>
    <p:extLst>
      <p:ext uri="{BB962C8B-B14F-4D97-AF65-F5344CB8AC3E}">
        <p14:creationId xmlns:p14="http://schemas.microsoft.com/office/powerpoint/2010/main" xmlns="" val="31585237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30722" name="Picture 3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85825" y="3467100"/>
            <a:ext cx="7772400" cy="293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0723" name="Rectangle 4"/>
          <p:cNvSpPr>
            <a:spLocks noChangeArrowheads="1"/>
          </p:cNvSpPr>
          <p:nvPr/>
        </p:nvSpPr>
        <p:spPr bwMode="auto">
          <a:xfrm>
            <a:off x="685800" y="1384300"/>
            <a:ext cx="8001000" cy="18412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Times New Roman" panose="02020603050405020304" pitchFamily="18" charset="0"/>
              </a:defRPr>
            </a:lvl1pPr>
            <a:lvl2pPr marL="742950" indent="-285750">
              <a:tabLst>
                <a:tab pos="2057400" algn="l"/>
              </a:tabLst>
              <a:defRPr sz="2400">
                <a:solidFill>
                  <a:schemeClr val="tx1"/>
                </a:solidFill>
                <a:latin typeface="Times New Roman" panose="02020603050405020304" pitchFamily="18" charset="0"/>
              </a:defRPr>
            </a:lvl2pPr>
            <a:lvl3pPr marL="1143000" indent="-228600">
              <a:tabLst>
                <a:tab pos="2057400" algn="l"/>
              </a:tabLst>
              <a:defRPr sz="2400">
                <a:solidFill>
                  <a:schemeClr val="tx1"/>
                </a:solidFill>
                <a:latin typeface="Times New Roman" panose="02020603050405020304" pitchFamily="18" charset="0"/>
              </a:defRPr>
            </a:lvl3pPr>
            <a:lvl4pPr marL="1600200" indent="-228600">
              <a:tabLst>
                <a:tab pos="2057400" algn="l"/>
              </a:tabLst>
              <a:defRPr sz="2400">
                <a:solidFill>
                  <a:schemeClr val="tx1"/>
                </a:solidFill>
                <a:latin typeface="Times New Roman" panose="02020603050405020304" pitchFamily="18" charset="0"/>
              </a:defRPr>
            </a:lvl4pPr>
            <a:lvl5pPr marL="2057400" indent="-228600">
              <a:tabLst>
                <a:tab pos="20574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9pPr>
          </a:lstStyle>
          <a:p>
            <a:pPr>
              <a:lnSpc>
                <a:spcPct val="115000"/>
              </a:lnSpc>
              <a:spcBef>
                <a:spcPct val="40000"/>
              </a:spcBef>
            </a:pPr>
            <a:r>
              <a:rPr lang="en-US" sz="2000">
                <a:latin typeface="+mn-lt"/>
              </a:rPr>
              <a:t>Becker Company estimates that 2014 unit sales will be 12,000 in quarter 1, 16,000 in quarter 2, and 20,000 in quarter 3, at a unit selling price of $30.  Management desires to have ending finished goods inventory equal to 15% of the next quarter’s expected unit sales. </a:t>
            </a:r>
            <a:r>
              <a:rPr lang="en-US" sz="2000" b="1">
                <a:solidFill>
                  <a:srgbClr val="800000"/>
                </a:solidFill>
                <a:latin typeface="+mn-lt"/>
              </a:rPr>
              <a:t>Prepare a production budget</a:t>
            </a:r>
            <a:r>
              <a:rPr lang="en-US" sz="2000">
                <a:latin typeface="+mn-lt"/>
              </a:rPr>
              <a:t> by quarter for the first 6 months of 2014.</a:t>
            </a:r>
          </a:p>
        </p:txBody>
      </p:sp>
      <p:sp>
        <p:nvSpPr>
          <p:cNvPr id="984079" name="Rectangle 15"/>
          <p:cNvSpPr>
            <a:spLocks noChangeArrowheads="1"/>
          </p:cNvSpPr>
          <p:nvPr/>
        </p:nvSpPr>
        <p:spPr bwMode="auto">
          <a:xfrm>
            <a:off x="5334000" y="49530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1" name="Rectangle 17"/>
          <p:cNvSpPr>
            <a:spLocks noChangeArrowheads="1"/>
          </p:cNvSpPr>
          <p:nvPr/>
        </p:nvSpPr>
        <p:spPr bwMode="auto">
          <a:xfrm>
            <a:off x="5334000" y="5221288"/>
            <a:ext cx="7620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2" name="Rectangle 18"/>
          <p:cNvSpPr>
            <a:spLocks noChangeArrowheads="1"/>
          </p:cNvSpPr>
          <p:nvPr/>
        </p:nvSpPr>
        <p:spPr bwMode="auto">
          <a:xfrm>
            <a:off x="5334000" y="54864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3" name="Rectangle 19"/>
          <p:cNvSpPr>
            <a:spLocks noChangeArrowheads="1"/>
          </p:cNvSpPr>
          <p:nvPr/>
        </p:nvSpPr>
        <p:spPr bwMode="auto">
          <a:xfrm>
            <a:off x="5334000" y="5754688"/>
            <a:ext cx="7620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4" name="Rectangle 20"/>
          <p:cNvSpPr>
            <a:spLocks noChangeArrowheads="1"/>
          </p:cNvSpPr>
          <p:nvPr/>
        </p:nvSpPr>
        <p:spPr bwMode="auto">
          <a:xfrm>
            <a:off x="5334000" y="60198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5" name="Rectangle 21"/>
          <p:cNvSpPr>
            <a:spLocks noChangeArrowheads="1"/>
          </p:cNvSpPr>
          <p:nvPr/>
        </p:nvSpPr>
        <p:spPr bwMode="auto">
          <a:xfrm>
            <a:off x="6477000" y="49530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6" name="Rectangle 22"/>
          <p:cNvSpPr>
            <a:spLocks noChangeArrowheads="1"/>
          </p:cNvSpPr>
          <p:nvPr/>
        </p:nvSpPr>
        <p:spPr bwMode="auto">
          <a:xfrm>
            <a:off x="6477000" y="5221288"/>
            <a:ext cx="7620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7" name="Rectangle 23"/>
          <p:cNvSpPr>
            <a:spLocks noChangeArrowheads="1"/>
          </p:cNvSpPr>
          <p:nvPr/>
        </p:nvSpPr>
        <p:spPr bwMode="auto">
          <a:xfrm>
            <a:off x="6477000" y="54864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8" name="Rectangle 24"/>
          <p:cNvSpPr>
            <a:spLocks noChangeArrowheads="1"/>
          </p:cNvSpPr>
          <p:nvPr/>
        </p:nvSpPr>
        <p:spPr bwMode="auto">
          <a:xfrm>
            <a:off x="6477000" y="5754688"/>
            <a:ext cx="7620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9" name="Rectangle 25"/>
          <p:cNvSpPr>
            <a:spLocks noChangeArrowheads="1"/>
          </p:cNvSpPr>
          <p:nvPr/>
        </p:nvSpPr>
        <p:spPr bwMode="auto">
          <a:xfrm>
            <a:off x="6477000" y="60198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0" name="Rectangle 26"/>
          <p:cNvSpPr>
            <a:spLocks noChangeArrowheads="1"/>
          </p:cNvSpPr>
          <p:nvPr/>
        </p:nvSpPr>
        <p:spPr bwMode="auto">
          <a:xfrm>
            <a:off x="7696200" y="60198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1" name="Rectangle 27"/>
          <p:cNvSpPr>
            <a:spLocks noChangeArrowheads="1"/>
          </p:cNvSpPr>
          <p:nvPr/>
        </p:nvSpPr>
        <p:spPr bwMode="auto">
          <a:xfrm>
            <a:off x="762000" y="4953000"/>
            <a:ext cx="42672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2" name="Rectangle 28"/>
          <p:cNvSpPr>
            <a:spLocks noChangeArrowheads="1"/>
          </p:cNvSpPr>
          <p:nvPr/>
        </p:nvSpPr>
        <p:spPr bwMode="auto">
          <a:xfrm>
            <a:off x="762000" y="5221288"/>
            <a:ext cx="42672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3" name="Rectangle 29"/>
          <p:cNvSpPr>
            <a:spLocks noChangeArrowheads="1"/>
          </p:cNvSpPr>
          <p:nvPr/>
        </p:nvSpPr>
        <p:spPr bwMode="auto">
          <a:xfrm>
            <a:off x="762000" y="5486400"/>
            <a:ext cx="42672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4" name="Rectangle 30"/>
          <p:cNvSpPr>
            <a:spLocks noChangeArrowheads="1"/>
          </p:cNvSpPr>
          <p:nvPr/>
        </p:nvSpPr>
        <p:spPr bwMode="auto">
          <a:xfrm>
            <a:off x="762000" y="5754688"/>
            <a:ext cx="42672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5" name="Rectangle 31"/>
          <p:cNvSpPr>
            <a:spLocks noChangeArrowheads="1"/>
          </p:cNvSpPr>
          <p:nvPr/>
        </p:nvSpPr>
        <p:spPr bwMode="auto">
          <a:xfrm>
            <a:off x="762000" y="6019800"/>
            <a:ext cx="42672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pic>
        <p:nvPicPr>
          <p:cNvPr id="30741" name="Picture 3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8</a:t>
            </a:fld>
            <a:endParaRPr lang="en-US"/>
          </a:p>
        </p:txBody>
      </p:sp>
    </p:spTree>
    <p:extLst>
      <p:ext uri="{BB962C8B-B14F-4D97-AF65-F5344CB8AC3E}">
        <p14:creationId xmlns:p14="http://schemas.microsoft.com/office/powerpoint/2010/main" xmlns="" val="19495639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984091"/>
                                        </p:tgtEl>
                                      </p:cBhvr>
                                    </p:animEffect>
                                    <p:set>
                                      <p:cBhvr>
                                        <p:cTn id="7" dur="1" fill="hold">
                                          <p:stCondLst>
                                            <p:cond delay="499"/>
                                          </p:stCondLst>
                                        </p:cTn>
                                        <p:tgtEl>
                                          <p:spTgt spid="98409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984079"/>
                                        </p:tgtEl>
                                      </p:cBhvr>
                                    </p:animEffect>
                                    <p:set>
                                      <p:cBhvr>
                                        <p:cTn id="12" dur="1" fill="hold">
                                          <p:stCondLst>
                                            <p:cond delay="499"/>
                                          </p:stCondLst>
                                        </p:cTn>
                                        <p:tgtEl>
                                          <p:spTgt spid="984079"/>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984092"/>
                                        </p:tgtEl>
                                      </p:cBhvr>
                                    </p:animEffect>
                                    <p:set>
                                      <p:cBhvr>
                                        <p:cTn id="17" dur="1" fill="hold">
                                          <p:stCondLst>
                                            <p:cond delay="499"/>
                                          </p:stCondLst>
                                        </p:cTn>
                                        <p:tgtEl>
                                          <p:spTgt spid="984092"/>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984081"/>
                                        </p:tgtEl>
                                      </p:cBhvr>
                                    </p:animEffect>
                                    <p:set>
                                      <p:cBhvr>
                                        <p:cTn id="22" dur="1" fill="hold">
                                          <p:stCondLst>
                                            <p:cond delay="499"/>
                                          </p:stCondLst>
                                        </p:cTn>
                                        <p:tgtEl>
                                          <p:spTgt spid="98408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984093"/>
                                        </p:tgtEl>
                                      </p:cBhvr>
                                    </p:animEffect>
                                    <p:set>
                                      <p:cBhvr>
                                        <p:cTn id="27" dur="1" fill="hold">
                                          <p:stCondLst>
                                            <p:cond delay="499"/>
                                          </p:stCondLst>
                                        </p:cTn>
                                        <p:tgtEl>
                                          <p:spTgt spid="98409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984082"/>
                                        </p:tgtEl>
                                      </p:cBhvr>
                                    </p:animEffect>
                                    <p:set>
                                      <p:cBhvr>
                                        <p:cTn id="32" dur="1" fill="hold">
                                          <p:stCondLst>
                                            <p:cond delay="499"/>
                                          </p:stCondLst>
                                        </p:cTn>
                                        <p:tgtEl>
                                          <p:spTgt spid="984082"/>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984094"/>
                                        </p:tgtEl>
                                      </p:cBhvr>
                                    </p:animEffect>
                                    <p:set>
                                      <p:cBhvr>
                                        <p:cTn id="37" dur="1" fill="hold">
                                          <p:stCondLst>
                                            <p:cond delay="499"/>
                                          </p:stCondLst>
                                        </p:cTn>
                                        <p:tgtEl>
                                          <p:spTgt spid="984094"/>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984083"/>
                                        </p:tgtEl>
                                      </p:cBhvr>
                                    </p:animEffect>
                                    <p:set>
                                      <p:cBhvr>
                                        <p:cTn id="42" dur="1" fill="hold">
                                          <p:stCondLst>
                                            <p:cond delay="499"/>
                                          </p:stCondLst>
                                        </p:cTn>
                                        <p:tgtEl>
                                          <p:spTgt spid="984083"/>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984095"/>
                                        </p:tgtEl>
                                      </p:cBhvr>
                                    </p:animEffect>
                                    <p:set>
                                      <p:cBhvr>
                                        <p:cTn id="47" dur="1" fill="hold">
                                          <p:stCondLst>
                                            <p:cond delay="499"/>
                                          </p:stCondLst>
                                        </p:cTn>
                                        <p:tgtEl>
                                          <p:spTgt spid="984095"/>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984084"/>
                                        </p:tgtEl>
                                      </p:cBhvr>
                                    </p:animEffect>
                                    <p:set>
                                      <p:cBhvr>
                                        <p:cTn id="52" dur="1" fill="hold">
                                          <p:stCondLst>
                                            <p:cond delay="499"/>
                                          </p:stCondLst>
                                        </p:cTn>
                                        <p:tgtEl>
                                          <p:spTgt spid="984084"/>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984085"/>
                                        </p:tgtEl>
                                      </p:cBhvr>
                                    </p:animEffect>
                                    <p:set>
                                      <p:cBhvr>
                                        <p:cTn id="57" dur="1" fill="hold">
                                          <p:stCondLst>
                                            <p:cond delay="499"/>
                                          </p:stCondLst>
                                        </p:cTn>
                                        <p:tgtEl>
                                          <p:spTgt spid="984085"/>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984086"/>
                                        </p:tgtEl>
                                      </p:cBhvr>
                                    </p:animEffect>
                                    <p:set>
                                      <p:cBhvr>
                                        <p:cTn id="62" dur="1" fill="hold">
                                          <p:stCondLst>
                                            <p:cond delay="499"/>
                                          </p:stCondLst>
                                        </p:cTn>
                                        <p:tgtEl>
                                          <p:spTgt spid="984086"/>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xit" presetSubtype="8" fill="hold" grpId="0" nodeType="clickEffect">
                                  <p:stCondLst>
                                    <p:cond delay="0"/>
                                  </p:stCondLst>
                                  <p:childTnLst>
                                    <p:animEffect transition="out" filter="wipe(left)">
                                      <p:cBhvr>
                                        <p:cTn id="66" dur="500"/>
                                        <p:tgtEl>
                                          <p:spTgt spid="984087"/>
                                        </p:tgtEl>
                                      </p:cBhvr>
                                    </p:animEffect>
                                    <p:set>
                                      <p:cBhvr>
                                        <p:cTn id="67" dur="1" fill="hold">
                                          <p:stCondLst>
                                            <p:cond delay="499"/>
                                          </p:stCondLst>
                                        </p:cTn>
                                        <p:tgtEl>
                                          <p:spTgt spid="984087"/>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xit" presetSubtype="8" fill="hold" grpId="0" nodeType="clickEffect">
                                  <p:stCondLst>
                                    <p:cond delay="0"/>
                                  </p:stCondLst>
                                  <p:childTnLst>
                                    <p:animEffect transition="out" filter="wipe(left)">
                                      <p:cBhvr>
                                        <p:cTn id="71" dur="500"/>
                                        <p:tgtEl>
                                          <p:spTgt spid="984088"/>
                                        </p:tgtEl>
                                      </p:cBhvr>
                                    </p:animEffect>
                                    <p:set>
                                      <p:cBhvr>
                                        <p:cTn id="72" dur="1" fill="hold">
                                          <p:stCondLst>
                                            <p:cond delay="499"/>
                                          </p:stCondLst>
                                        </p:cTn>
                                        <p:tgtEl>
                                          <p:spTgt spid="984088"/>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xit" presetSubtype="8" fill="hold" grpId="0" nodeType="clickEffect">
                                  <p:stCondLst>
                                    <p:cond delay="0"/>
                                  </p:stCondLst>
                                  <p:childTnLst>
                                    <p:animEffect transition="out" filter="wipe(left)">
                                      <p:cBhvr>
                                        <p:cTn id="76" dur="500"/>
                                        <p:tgtEl>
                                          <p:spTgt spid="984089"/>
                                        </p:tgtEl>
                                      </p:cBhvr>
                                    </p:animEffect>
                                    <p:set>
                                      <p:cBhvr>
                                        <p:cTn id="77" dur="1" fill="hold">
                                          <p:stCondLst>
                                            <p:cond delay="499"/>
                                          </p:stCondLst>
                                        </p:cTn>
                                        <p:tgtEl>
                                          <p:spTgt spid="984089"/>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xit" presetSubtype="8" fill="hold" grpId="0" nodeType="clickEffect">
                                  <p:stCondLst>
                                    <p:cond delay="0"/>
                                  </p:stCondLst>
                                  <p:childTnLst>
                                    <p:animEffect transition="out" filter="wipe(left)">
                                      <p:cBhvr>
                                        <p:cTn id="81" dur="500"/>
                                        <p:tgtEl>
                                          <p:spTgt spid="984090"/>
                                        </p:tgtEl>
                                      </p:cBhvr>
                                    </p:animEffect>
                                    <p:set>
                                      <p:cBhvr>
                                        <p:cTn id="82" dur="1" fill="hold">
                                          <p:stCondLst>
                                            <p:cond delay="499"/>
                                          </p:stCondLst>
                                        </p:cTn>
                                        <p:tgtEl>
                                          <p:spTgt spid="9840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4079" grpId="0" animBg="1"/>
      <p:bldP spid="984081" grpId="0" animBg="1"/>
      <p:bldP spid="984082" grpId="0" animBg="1"/>
      <p:bldP spid="984083" grpId="0" animBg="1"/>
      <p:bldP spid="984084" grpId="0" animBg="1"/>
      <p:bldP spid="984085" grpId="0" animBg="1"/>
      <p:bldP spid="984086" grpId="0" animBg="1"/>
      <p:bldP spid="984087" grpId="0" animBg="1"/>
      <p:bldP spid="984088" grpId="0" animBg="1"/>
      <p:bldP spid="984089" grpId="0" animBg="1"/>
      <p:bldP spid="984090" grpId="0" animBg="1"/>
      <p:bldP spid="984091" grpId="0" animBg="1"/>
      <p:bldP spid="984092" grpId="0" animBg="1"/>
      <p:bldP spid="984093" grpId="0" animBg="1"/>
      <p:bldP spid="984094" grpId="0" animBg="1"/>
      <p:bldP spid="98409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body" sz="half" idx="1"/>
          </p:nvPr>
        </p:nvSpPr>
        <p:spPr>
          <a:xfrm>
            <a:off x="609600" y="2057400"/>
            <a:ext cx="7924800" cy="1447800"/>
          </a:xfrm>
          <a:solidFill>
            <a:schemeClr val="bg1"/>
          </a:solidFill>
          <a:ln cap="flat" algn="ctr">
            <a:solidFill>
              <a:schemeClr val="bg1"/>
            </a:solidFill>
          </a:ln>
        </p:spPr>
        <p:txBody>
          <a:bodyPr lIns="90488" tIns="44450" rIns="90488" bIns="44450"/>
          <a:lstStyle/>
          <a:p>
            <a:pPr marL="685800" lvl="1" indent="-457200">
              <a:lnSpc>
                <a:spcPct val="115000"/>
              </a:lnSpc>
              <a:spcBef>
                <a:spcPct val="60000"/>
              </a:spcBef>
              <a:buClr>
                <a:srgbClr val="800000"/>
              </a:buClr>
              <a:buSzPct val="80000"/>
              <a:buFont typeface="Wingdings" panose="05000000000000000000" pitchFamily="2" charset="2"/>
              <a:buChar char="u"/>
            </a:pPr>
            <a:r>
              <a:rPr lang="en-US" sz="2000" b="0" smtClean="0">
                <a:effectLst/>
              </a:rPr>
              <a:t>Shows both the quantity and cost of direct materials to be purchased.</a:t>
            </a:r>
          </a:p>
          <a:p>
            <a:pPr marL="685800" lvl="1" indent="-457200">
              <a:lnSpc>
                <a:spcPct val="115000"/>
              </a:lnSpc>
              <a:spcBef>
                <a:spcPct val="60000"/>
              </a:spcBef>
              <a:buClr>
                <a:srgbClr val="800000"/>
              </a:buClr>
              <a:buSzPct val="80000"/>
              <a:buFont typeface="Wingdings" panose="05000000000000000000" pitchFamily="2" charset="2"/>
              <a:buChar char="u"/>
            </a:pPr>
            <a:r>
              <a:rPr lang="en-US" sz="2000" b="0" smtClean="0">
                <a:effectLst/>
              </a:rPr>
              <a:t>Formula for direct materials quantities.</a:t>
            </a:r>
          </a:p>
        </p:txBody>
      </p:sp>
      <p:sp>
        <p:nvSpPr>
          <p:cNvPr id="31748" name="Text Box 6"/>
          <p:cNvSpPr txBox="1">
            <a:spLocks noChangeArrowheads="1"/>
          </p:cNvSpPr>
          <p:nvPr/>
        </p:nvSpPr>
        <p:spPr bwMode="auto">
          <a:xfrm>
            <a:off x="609600" y="1447800"/>
            <a:ext cx="6629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Direct Materials Budget</a:t>
            </a:r>
          </a:p>
        </p:txBody>
      </p:sp>
      <p:sp>
        <p:nvSpPr>
          <p:cNvPr id="31750" name="Rectangle 8"/>
          <p:cNvSpPr>
            <a:spLocks noChangeArrowheads="1"/>
          </p:cNvSpPr>
          <p:nvPr/>
        </p:nvSpPr>
        <p:spPr bwMode="auto">
          <a:xfrm>
            <a:off x="609600" y="4953000"/>
            <a:ext cx="7924800" cy="1295400"/>
          </a:xfrm>
          <a:prstGeom prst="rect">
            <a:avLst/>
          </a:prstGeom>
          <a:solidFill>
            <a:schemeClr val="bg1"/>
          </a:solidFill>
          <a:ln w="12700" algn="ctr">
            <a:solidFill>
              <a:schemeClr val="bg1"/>
            </a:solidFill>
            <a:miter lim="800000"/>
            <a:headEnd/>
            <a:tailEnd/>
          </a:ln>
        </p:spPr>
        <p:txBody>
          <a:bodyPr lIns="90488" tIns="44450" rIns="90488" bIns="44450"/>
          <a:lstStyle>
            <a:lvl1pPr marL="342900" indent="-342900">
              <a:defRPr sz="2400">
                <a:solidFill>
                  <a:schemeClr val="tx1"/>
                </a:solidFill>
                <a:latin typeface="Times New Roman" panose="02020603050405020304" pitchFamily="18" charset="0"/>
              </a:defRPr>
            </a:lvl1pPr>
            <a:lvl2pPr marL="685800" indent="-4572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1">
              <a:lnSpc>
                <a:spcPct val="115000"/>
              </a:lnSpc>
              <a:spcBef>
                <a:spcPct val="40000"/>
              </a:spcBef>
              <a:buClr>
                <a:srgbClr val="800000"/>
              </a:buClr>
              <a:buSzPct val="80000"/>
              <a:buFont typeface="Wingdings" panose="05000000000000000000" pitchFamily="2" charset="2"/>
              <a:buChar char="u"/>
            </a:pPr>
            <a:r>
              <a:rPr lang="en-US" sz="2000" dirty="0">
                <a:latin typeface="+mn-lt"/>
              </a:rPr>
              <a:t>Budgeted cost of direct materials to be purchased = required units of direct materials x anticipated cost per unit.</a:t>
            </a:r>
          </a:p>
          <a:p>
            <a:pPr lvl="1">
              <a:lnSpc>
                <a:spcPct val="115000"/>
              </a:lnSpc>
              <a:spcBef>
                <a:spcPct val="40000"/>
              </a:spcBef>
              <a:buClr>
                <a:srgbClr val="800000"/>
              </a:buClr>
              <a:buSzPct val="80000"/>
              <a:buFont typeface="Wingdings" panose="05000000000000000000" pitchFamily="2" charset="2"/>
              <a:buChar char="u"/>
            </a:pPr>
            <a:r>
              <a:rPr lang="en-US" sz="2100" dirty="0">
                <a:latin typeface="+mn-lt"/>
              </a:rPr>
              <a:t>Inadequate inventories could result in temporary shutdowns of production.</a:t>
            </a:r>
          </a:p>
        </p:txBody>
      </p:sp>
      <p:sp>
        <p:nvSpPr>
          <p:cNvPr id="986124" name="Rectangle 12"/>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pic>
        <p:nvPicPr>
          <p:cNvPr id="31753" name="Picture 1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3630613"/>
            <a:ext cx="7924800" cy="1093787"/>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9</a:t>
            </a:fld>
            <a:endParaRPr lang="en-US" dirty="0"/>
          </a:p>
        </p:txBody>
      </p:sp>
    </p:spTree>
    <p:extLst>
      <p:ext uri="{BB962C8B-B14F-4D97-AF65-F5344CB8AC3E}">
        <p14:creationId xmlns:p14="http://schemas.microsoft.com/office/powerpoint/2010/main" xmlns="" val="13264004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body" sz="half" idx="1"/>
          </p:nvPr>
        </p:nvSpPr>
        <p:spPr>
          <a:xfrm>
            <a:off x="381000" y="1981200"/>
            <a:ext cx="8077200" cy="44196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228600" lvl="1" indent="0">
              <a:lnSpc>
                <a:spcPct val="115000"/>
              </a:lnSpc>
              <a:spcBef>
                <a:spcPct val="40000"/>
              </a:spcBef>
              <a:buClr>
                <a:srgbClr val="800000"/>
              </a:buClr>
              <a:buSzPct val="80000"/>
              <a:buFont typeface="Wingdings" panose="05000000000000000000" pitchFamily="2" charset="2"/>
              <a:buNone/>
            </a:pPr>
            <a:r>
              <a:rPr lang="en-US" sz="2200" b="0" smtClean="0">
                <a:effectLst/>
              </a:rPr>
              <a:t>Because of its close proximity to suppliers, </a:t>
            </a:r>
          </a:p>
          <a:p>
            <a:pPr marL="914400" lvl="2" indent="-457200">
              <a:lnSpc>
                <a:spcPct val="115000"/>
              </a:lnSpc>
              <a:spcBef>
                <a:spcPct val="40000"/>
              </a:spcBef>
              <a:buClr>
                <a:srgbClr val="800000"/>
              </a:buClr>
              <a:buSzPct val="80000"/>
              <a:buFont typeface="Wingdings" panose="05000000000000000000" pitchFamily="2" charset="2"/>
              <a:buChar char="u"/>
            </a:pPr>
            <a:r>
              <a:rPr lang="en-US" sz="2100" b="0" smtClean="0">
                <a:effectLst/>
              </a:rPr>
              <a:t>Hayes Company maintains an ending inventory of raw materials equal to 10% of the next quarter’s production requirements.</a:t>
            </a:r>
          </a:p>
          <a:p>
            <a:pPr marL="914400" lvl="2" indent="-457200">
              <a:lnSpc>
                <a:spcPct val="115000"/>
              </a:lnSpc>
              <a:spcBef>
                <a:spcPct val="40000"/>
              </a:spcBef>
              <a:buClr>
                <a:srgbClr val="800000"/>
              </a:buClr>
              <a:buSzPct val="80000"/>
              <a:buFont typeface="Wingdings" panose="05000000000000000000" pitchFamily="2" charset="2"/>
              <a:buChar char="u"/>
            </a:pPr>
            <a:r>
              <a:rPr lang="en-US" sz="2100" b="0" smtClean="0">
                <a:effectLst/>
              </a:rPr>
              <a:t>The manufacture of each Rightride requires 2 pounds of raw materials, and the expected cost per pound is $4.</a:t>
            </a:r>
          </a:p>
          <a:p>
            <a:pPr marL="914400" lvl="2" indent="-457200">
              <a:lnSpc>
                <a:spcPct val="115000"/>
              </a:lnSpc>
              <a:spcBef>
                <a:spcPct val="40000"/>
              </a:spcBef>
              <a:buClr>
                <a:srgbClr val="800000"/>
              </a:buClr>
              <a:buSzPct val="80000"/>
              <a:buFont typeface="Wingdings" panose="05000000000000000000" pitchFamily="2" charset="2"/>
              <a:buChar char="u"/>
            </a:pPr>
            <a:r>
              <a:rPr lang="en-US" sz="2100" b="0" smtClean="0">
                <a:effectLst/>
              </a:rPr>
              <a:t>Assume that the desired ending direct materials amount is 1,020 pounds for the fourth quarter of 2011.</a:t>
            </a:r>
          </a:p>
          <a:p>
            <a:pPr marL="914400" lvl="2" indent="-457200">
              <a:lnSpc>
                <a:spcPct val="115000"/>
              </a:lnSpc>
              <a:spcBef>
                <a:spcPct val="40000"/>
              </a:spcBef>
              <a:buClr>
                <a:srgbClr val="800000"/>
              </a:buClr>
              <a:buSzPct val="80000"/>
              <a:buFont typeface="Wingdings" panose="05000000000000000000" pitchFamily="2" charset="2"/>
              <a:buChar char="u"/>
            </a:pPr>
            <a:r>
              <a:rPr lang="en-US" sz="2100" b="0" smtClean="0">
                <a:effectLst/>
              </a:rPr>
              <a:t>Prepare a </a:t>
            </a:r>
            <a:r>
              <a:rPr lang="en-US" sz="2100" smtClean="0">
                <a:solidFill>
                  <a:srgbClr val="800000"/>
                </a:solidFill>
                <a:effectLst/>
              </a:rPr>
              <a:t>Direct Materials Budget</a:t>
            </a:r>
            <a:r>
              <a:rPr lang="en-US" sz="2100" b="0" smtClean="0">
                <a:effectLst/>
              </a:rPr>
              <a:t>.</a:t>
            </a:r>
          </a:p>
        </p:txBody>
      </p:sp>
      <p:sp>
        <p:nvSpPr>
          <p:cNvPr id="988169"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32774" name="Text Box 11"/>
          <p:cNvSpPr txBox="1">
            <a:spLocks noChangeArrowheads="1"/>
          </p:cNvSpPr>
          <p:nvPr/>
        </p:nvSpPr>
        <p:spPr bwMode="auto">
          <a:xfrm>
            <a:off x="609600" y="1447800"/>
            <a:ext cx="662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b="1">
                <a:solidFill>
                  <a:srgbClr val="800000"/>
                </a:solidFill>
                <a:latin typeface="Arial" panose="020B0604020202020204" pitchFamily="34" charset="0"/>
              </a:rPr>
              <a:t>Illustration </a:t>
            </a:r>
            <a:r>
              <a:rPr lang="en-US">
                <a:solidFill>
                  <a:schemeClr val="folHlink"/>
                </a:solidFill>
                <a:latin typeface="Arial" panose="020B0604020202020204" pitchFamily="34" charset="0"/>
              </a:rPr>
              <a:t>– Hayes Company</a:t>
            </a:r>
          </a:p>
        </p:txBody>
      </p:sp>
      <p:sp>
        <p:nvSpPr>
          <p:cNvPr id="2" name="Slide Number Placeholder 1"/>
          <p:cNvSpPr>
            <a:spLocks noGrp="1"/>
          </p:cNvSpPr>
          <p:nvPr>
            <p:ph type="sldNum" sz="quarter" idx="11"/>
          </p:nvPr>
        </p:nvSpPr>
        <p:spPr/>
        <p:txBody>
          <a:bodyPr/>
          <a:lstStyle/>
          <a:p>
            <a:fld id="{C29451F2-082B-4C80-89EB-46D8871DFE5E}" type="slidenum">
              <a:rPr lang="en-US" smtClean="0"/>
              <a:pPr/>
              <a:t>10</a:t>
            </a:fld>
            <a:endParaRPr lang="en-US" dirty="0"/>
          </a:p>
        </p:txBody>
      </p:sp>
    </p:spTree>
    <p:extLst>
      <p:ext uri="{BB962C8B-B14F-4D97-AF65-F5344CB8AC3E}">
        <p14:creationId xmlns:p14="http://schemas.microsoft.com/office/powerpoint/2010/main" xmlns="" val="15434959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0219" name="Rectangle 11"/>
          <p:cNvSpPr>
            <a:spLocks noChangeArrowheads="1"/>
          </p:cNvSpPr>
          <p:nvPr/>
        </p:nvSpPr>
        <p:spPr bwMode="auto">
          <a:xfrm>
            <a:off x="304800" y="510952"/>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33798" name="Text Box 13"/>
          <p:cNvSpPr txBox="1">
            <a:spLocks noChangeArrowheads="1"/>
          </p:cNvSpPr>
          <p:nvPr/>
        </p:nvSpPr>
        <p:spPr bwMode="auto">
          <a:xfrm>
            <a:off x="609600" y="1447800"/>
            <a:ext cx="662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b="1">
                <a:solidFill>
                  <a:srgbClr val="800000"/>
                </a:solidFill>
                <a:latin typeface="Arial" panose="020B0604020202020204" pitchFamily="34" charset="0"/>
              </a:rPr>
              <a:t>Illustration </a:t>
            </a:r>
            <a:r>
              <a:rPr lang="en-US">
                <a:solidFill>
                  <a:schemeClr val="folHlink"/>
                </a:solidFill>
                <a:latin typeface="Arial" panose="020B0604020202020204" pitchFamily="34" charset="0"/>
              </a:rPr>
              <a:t>– Hayes Company</a:t>
            </a:r>
          </a:p>
        </p:txBody>
      </p:sp>
      <p:pic>
        <p:nvPicPr>
          <p:cNvPr id="33799" name="Picture 1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 y="2209800"/>
            <a:ext cx="7696200" cy="4125913"/>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11</a:t>
            </a:fld>
            <a:endParaRPr lang="en-US" dirty="0"/>
          </a:p>
        </p:txBody>
      </p:sp>
    </p:spTree>
    <p:extLst>
      <p:ext uri="{BB962C8B-B14F-4D97-AF65-F5344CB8AC3E}">
        <p14:creationId xmlns:p14="http://schemas.microsoft.com/office/powerpoint/2010/main" xmlns="" val="42413542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609600"/>
            <a:ext cx="7924800" cy="4751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4819" name="Rectangle 9"/>
          <p:cNvSpPr>
            <a:spLocks noChangeArrowheads="1"/>
          </p:cNvSpPr>
          <p:nvPr/>
        </p:nvSpPr>
        <p:spPr bwMode="auto">
          <a:xfrm>
            <a:off x="1295400" y="4800600"/>
            <a:ext cx="12954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pic>
        <p:nvPicPr>
          <p:cNvPr id="34820" name="Picture 1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105400" y="5029200"/>
            <a:ext cx="2252663" cy="150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12</a:t>
            </a:fld>
            <a:endParaRPr lang="en-US" dirty="0"/>
          </a:p>
        </p:txBody>
      </p:sp>
    </p:spTree>
    <p:extLst>
      <p:ext uri="{BB962C8B-B14F-4D97-AF65-F5344CB8AC3E}">
        <p14:creationId xmlns:p14="http://schemas.microsoft.com/office/powerpoint/2010/main" xmlns="" val="6105915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609600" y="1347788"/>
            <a:ext cx="8153400" cy="4448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spcBef>
                <a:spcPct val="30000"/>
              </a:spcBef>
            </a:pPr>
            <a:r>
              <a:rPr lang="en-US" sz="1900" dirty="0">
                <a:latin typeface="+mn-lt"/>
              </a:rPr>
              <a:t>Soriano Company is preparing its master budget for 2014. Relevant data pertaining to its sales, production, and direct materials budgets are as follows:</a:t>
            </a:r>
          </a:p>
          <a:p>
            <a:pPr>
              <a:spcBef>
                <a:spcPct val="30000"/>
              </a:spcBef>
            </a:pPr>
            <a:r>
              <a:rPr lang="en-US" sz="1900" b="1" dirty="0">
                <a:solidFill>
                  <a:srgbClr val="800000"/>
                </a:solidFill>
                <a:latin typeface="+mn-lt"/>
              </a:rPr>
              <a:t>Sales:</a:t>
            </a:r>
            <a:r>
              <a:rPr lang="en-US" sz="1900" dirty="0">
                <a:latin typeface="+mn-lt"/>
              </a:rPr>
              <a:t> Sales for the year are expected to total 1,200,000 units. Quarterly sales are 20%, 25%, 30%, and 25% respectively. The sales price is expected to be $50 per unit for the first three quarters and $55 per unit beginning in the fourth quarter. Sales in the first quarter of 2015 are expected to be 10% higher than the budgeted sales for the first quarter of 2014.</a:t>
            </a:r>
          </a:p>
          <a:p>
            <a:pPr>
              <a:spcBef>
                <a:spcPct val="30000"/>
              </a:spcBef>
            </a:pPr>
            <a:r>
              <a:rPr lang="en-US" sz="1900" b="1" dirty="0">
                <a:solidFill>
                  <a:srgbClr val="800000"/>
                </a:solidFill>
                <a:latin typeface="+mn-lt"/>
              </a:rPr>
              <a:t>Production:</a:t>
            </a:r>
            <a:r>
              <a:rPr lang="en-US" sz="1900" dirty="0">
                <a:latin typeface="+mn-lt"/>
              </a:rPr>
              <a:t> Management desires to maintain ending finished goods inventories at 25% of next quarter’s budgeted sales volume.</a:t>
            </a:r>
          </a:p>
          <a:p>
            <a:pPr>
              <a:spcBef>
                <a:spcPct val="30000"/>
              </a:spcBef>
            </a:pPr>
            <a:r>
              <a:rPr lang="en-US" sz="1900" b="1" dirty="0">
                <a:solidFill>
                  <a:srgbClr val="800000"/>
                </a:solidFill>
                <a:latin typeface="+mn-lt"/>
              </a:rPr>
              <a:t>Direct materials:</a:t>
            </a:r>
            <a:r>
              <a:rPr lang="en-US" sz="1900" dirty="0">
                <a:latin typeface="+mn-lt"/>
              </a:rPr>
              <a:t> Each unit requires 3 pounds of raw materials at a cost of $5 per pound. Management desires to maintain raw materials inventories at 5% of the next quarter’s production requirements. Assume the production requirements for the first quarter of 2015 are 810,000 pounds.</a:t>
            </a:r>
          </a:p>
        </p:txBody>
      </p:sp>
      <p:pic>
        <p:nvPicPr>
          <p:cNvPr id="35844" name="Picture 2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13</a:t>
            </a:fld>
            <a:endParaRPr lang="en-US"/>
          </a:p>
        </p:txBody>
      </p:sp>
    </p:spTree>
    <p:extLst>
      <p:ext uri="{BB962C8B-B14F-4D97-AF65-F5344CB8AC3E}">
        <p14:creationId xmlns:p14="http://schemas.microsoft.com/office/powerpoint/2010/main" xmlns="" val="11354670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36866" name="Picture 3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76250" y="2438400"/>
            <a:ext cx="8286750" cy="2443163"/>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36867" name="Rectangle 2"/>
          <p:cNvSpPr>
            <a:spLocks noChangeArrowheads="1"/>
          </p:cNvSpPr>
          <p:nvPr/>
        </p:nvSpPr>
        <p:spPr bwMode="auto">
          <a:xfrm>
            <a:off x="609600" y="1355725"/>
            <a:ext cx="8153400"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lnSpc>
                <a:spcPct val="120000"/>
              </a:lnSpc>
              <a:spcBef>
                <a:spcPct val="30000"/>
              </a:spcBef>
            </a:pPr>
            <a:r>
              <a:rPr lang="en-US" sz="2000">
                <a:latin typeface="+mn-lt"/>
              </a:rPr>
              <a:t>Prepare the </a:t>
            </a:r>
            <a:r>
              <a:rPr lang="en-US" sz="2000" b="1">
                <a:solidFill>
                  <a:srgbClr val="800000"/>
                </a:solidFill>
                <a:latin typeface="+mn-lt"/>
              </a:rPr>
              <a:t>sales</a:t>
            </a:r>
            <a:r>
              <a:rPr lang="en-US" sz="2000">
                <a:latin typeface="+mn-lt"/>
              </a:rPr>
              <a:t>, production, and direct materials budgets by quarters for 2014.</a:t>
            </a:r>
          </a:p>
        </p:txBody>
      </p:sp>
      <p:pic>
        <p:nvPicPr>
          <p:cNvPr id="36868" name="Picture 3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994336" name="Rectangle 32"/>
          <p:cNvSpPr>
            <a:spLocks noChangeArrowheads="1"/>
          </p:cNvSpPr>
          <p:nvPr/>
        </p:nvSpPr>
        <p:spPr bwMode="auto">
          <a:xfrm>
            <a:off x="762000" y="3962400"/>
            <a:ext cx="21336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1" name="Rectangle 37"/>
          <p:cNvSpPr>
            <a:spLocks noChangeArrowheads="1"/>
          </p:cNvSpPr>
          <p:nvPr/>
        </p:nvSpPr>
        <p:spPr bwMode="auto">
          <a:xfrm>
            <a:off x="762000" y="4222750"/>
            <a:ext cx="21336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2" name="Rectangle 38"/>
          <p:cNvSpPr>
            <a:spLocks noChangeArrowheads="1"/>
          </p:cNvSpPr>
          <p:nvPr/>
        </p:nvSpPr>
        <p:spPr bwMode="auto">
          <a:xfrm>
            <a:off x="762000" y="4468813"/>
            <a:ext cx="21336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3" name="Rectangle 39"/>
          <p:cNvSpPr>
            <a:spLocks noChangeArrowheads="1"/>
          </p:cNvSpPr>
          <p:nvPr/>
        </p:nvSpPr>
        <p:spPr bwMode="auto">
          <a:xfrm>
            <a:off x="2895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4" name="Rectangle 40"/>
          <p:cNvSpPr>
            <a:spLocks noChangeArrowheads="1"/>
          </p:cNvSpPr>
          <p:nvPr/>
        </p:nvSpPr>
        <p:spPr bwMode="auto">
          <a:xfrm>
            <a:off x="2895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5" name="Rectangle 41"/>
          <p:cNvSpPr>
            <a:spLocks noChangeArrowheads="1"/>
          </p:cNvSpPr>
          <p:nvPr/>
        </p:nvSpPr>
        <p:spPr bwMode="auto">
          <a:xfrm>
            <a:off x="2895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6" name="Rectangle 42"/>
          <p:cNvSpPr>
            <a:spLocks noChangeArrowheads="1"/>
          </p:cNvSpPr>
          <p:nvPr/>
        </p:nvSpPr>
        <p:spPr bwMode="auto">
          <a:xfrm>
            <a:off x="4038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7" name="Rectangle 43"/>
          <p:cNvSpPr>
            <a:spLocks noChangeArrowheads="1"/>
          </p:cNvSpPr>
          <p:nvPr/>
        </p:nvSpPr>
        <p:spPr bwMode="auto">
          <a:xfrm>
            <a:off x="4038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8" name="Rectangle 44"/>
          <p:cNvSpPr>
            <a:spLocks noChangeArrowheads="1"/>
          </p:cNvSpPr>
          <p:nvPr/>
        </p:nvSpPr>
        <p:spPr bwMode="auto">
          <a:xfrm>
            <a:off x="4038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9" name="Rectangle 45"/>
          <p:cNvSpPr>
            <a:spLocks noChangeArrowheads="1"/>
          </p:cNvSpPr>
          <p:nvPr/>
        </p:nvSpPr>
        <p:spPr bwMode="auto">
          <a:xfrm>
            <a:off x="5181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0" name="Rectangle 46"/>
          <p:cNvSpPr>
            <a:spLocks noChangeArrowheads="1"/>
          </p:cNvSpPr>
          <p:nvPr/>
        </p:nvSpPr>
        <p:spPr bwMode="auto">
          <a:xfrm>
            <a:off x="5181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1" name="Rectangle 47"/>
          <p:cNvSpPr>
            <a:spLocks noChangeArrowheads="1"/>
          </p:cNvSpPr>
          <p:nvPr/>
        </p:nvSpPr>
        <p:spPr bwMode="auto">
          <a:xfrm>
            <a:off x="5181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2" name="Rectangle 48"/>
          <p:cNvSpPr>
            <a:spLocks noChangeArrowheads="1"/>
          </p:cNvSpPr>
          <p:nvPr/>
        </p:nvSpPr>
        <p:spPr bwMode="auto">
          <a:xfrm>
            <a:off x="6324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3" name="Rectangle 49"/>
          <p:cNvSpPr>
            <a:spLocks noChangeArrowheads="1"/>
          </p:cNvSpPr>
          <p:nvPr/>
        </p:nvSpPr>
        <p:spPr bwMode="auto">
          <a:xfrm>
            <a:off x="6324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4" name="Rectangle 50"/>
          <p:cNvSpPr>
            <a:spLocks noChangeArrowheads="1"/>
          </p:cNvSpPr>
          <p:nvPr/>
        </p:nvSpPr>
        <p:spPr bwMode="auto">
          <a:xfrm>
            <a:off x="6324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5" name="Rectangle 51"/>
          <p:cNvSpPr>
            <a:spLocks noChangeArrowheads="1"/>
          </p:cNvSpPr>
          <p:nvPr/>
        </p:nvSpPr>
        <p:spPr bwMode="auto">
          <a:xfrm>
            <a:off x="7467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6" name="Rectangle 52"/>
          <p:cNvSpPr>
            <a:spLocks noChangeArrowheads="1"/>
          </p:cNvSpPr>
          <p:nvPr/>
        </p:nvSpPr>
        <p:spPr bwMode="auto">
          <a:xfrm>
            <a:off x="7467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7" name="Rectangle 53"/>
          <p:cNvSpPr>
            <a:spLocks noChangeArrowheads="1"/>
          </p:cNvSpPr>
          <p:nvPr/>
        </p:nvSpPr>
        <p:spPr bwMode="auto">
          <a:xfrm>
            <a:off x="7467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68B26A1F-DB4E-4FEA-B721-FF1971508766}" type="slidenum">
              <a:rPr lang="en-US" smtClean="0"/>
              <a:pPr/>
              <a:t>14</a:t>
            </a:fld>
            <a:endParaRPr lang="en-US"/>
          </a:p>
        </p:txBody>
      </p:sp>
    </p:spTree>
    <p:extLst>
      <p:ext uri="{BB962C8B-B14F-4D97-AF65-F5344CB8AC3E}">
        <p14:creationId xmlns:p14="http://schemas.microsoft.com/office/powerpoint/2010/main" xmlns="" val="13925062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994336"/>
                                        </p:tgtEl>
                                      </p:cBhvr>
                                    </p:animEffect>
                                    <p:set>
                                      <p:cBhvr>
                                        <p:cTn id="7" dur="1" fill="hold">
                                          <p:stCondLst>
                                            <p:cond delay="499"/>
                                          </p:stCondLst>
                                        </p:cTn>
                                        <p:tgtEl>
                                          <p:spTgt spid="994336"/>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994341"/>
                                        </p:tgtEl>
                                      </p:cBhvr>
                                    </p:animEffect>
                                    <p:set>
                                      <p:cBhvr>
                                        <p:cTn id="12" dur="1" fill="hold">
                                          <p:stCondLst>
                                            <p:cond delay="499"/>
                                          </p:stCondLst>
                                        </p:cTn>
                                        <p:tgtEl>
                                          <p:spTgt spid="994341"/>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994342"/>
                                        </p:tgtEl>
                                      </p:cBhvr>
                                    </p:animEffect>
                                    <p:set>
                                      <p:cBhvr>
                                        <p:cTn id="17" dur="1" fill="hold">
                                          <p:stCondLst>
                                            <p:cond delay="499"/>
                                          </p:stCondLst>
                                        </p:cTn>
                                        <p:tgtEl>
                                          <p:spTgt spid="994342"/>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994343"/>
                                        </p:tgtEl>
                                      </p:cBhvr>
                                    </p:animEffect>
                                    <p:set>
                                      <p:cBhvr>
                                        <p:cTn id="22" dur="1" fill="hold">
                                          <p:stCondLst>
                                            <p:cond delay="499"/>
                                          </p:stCondLst>
                                        </p:cTn>
                                        <p:tgtEl>
                                          <p:spTgt spid="994343"/>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994344"/>
                                        </p:tgtEl>
                                      </p:cBhvr>
                                    </p:animEffect>
                                    <p:set>
                                      <p:cBhvr>
                                        <p:cTn id="27" dur="1" fill="hold">
                                          <p:stCondLst>
                                            <p:cond delay="499"/>
                                          </p:stCondLst>
                                        </p:cTn>
                                        <p:tgtEl>
                                          <p:spTgt spid="99434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994345"/>
                                        </p:tgtEl>
                                      </p:cBhvr>
                                    </p:animEffect>
                                    <p:set>
                                      <p:cBhvr>
                                        <p:cTn id="32" dur="1" fill="hold">
                                          <p:stCondLst>
                                            <p:cond delay="499"/>
                                          </p:stCondLst>
                                        </p:cTn>
                                        <p:tgtEl>
                                          <p:spTgt spid="994345"/>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994346"/>
                                        </p:tgtEl>
                                      </p:cBhvr>
                                    </p:animEffect>
                                    <p:set>
                                      <p:cBhvr>
                                        <p:cTn id="37" dur="1" fill="hold">
                                          <p:stCondLst>
                                            <p:cond delay="499"/>
                                          </p:stCondLst>
                                        </p:cTn>
                                        <p:tgtEl>
                                          <p:spTgt spid="994346"/>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994347"/>
                                        </p:tgtEl>
                                      </p:cBhvr>
                                    </p:animEffect>
                                    <p:set>
                                      <p:cBhvr>
                                        <p:cTn id="42" dur="1" fill="hold">
                                          <p:stCondLst>
                                            <p:cond delay="499"/>
                                          </p:stCondLst>
                                        </p:cTn>
                                        <p:tgtEl>
                                          <p:spTgt spid="994347"/>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994348"/>
                                        </p:tgtEl>
                                      </p:cBhvr>
                                    </p:animEffect>
                                    <p:set>
                                      <p:cBhvr>
                                        <p:cTn id="47" dur="1" fill="hold">
                                          <p:stCondLst>
                                            <p:cond delay="499"/>
                                          </p:stCondLst>
                                        </p:cTn>
                                        <p:tgtEl>
                                          <p:spTgt spid="994348"/>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994349"/>
                                        </p:tgtEl>
                                      </p:cBhvr>
                                    </p:animEffect>
                                    <p:set>
                                      <p:cBhvr>
                                        <p:cTn id="52" dur="1" fill="hold">
                                          <p:stCondLst>
                                            <p:cond delay="499"/>
                                          </p:stCondLst>
                                        </p:cTn>
                                        <p:tgtEl>
                                          <p:spTgt spid="994349"/>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994350"/>
                                        </p:tgtEl>
                                      </p:cBhvr>
                                    </p:animEffect>
                                    <p:set>
                                      <p:cBhvr>
                                        <p:cTn id="57" dur="1" fill="hold">
                                          <p:stCondLst>
                                            <p:cond delay="499"/>
                                          </p:stCondLst>
                                        </p:cTn>
                                        <p:tgtEl>
                                          <p:spTgt spid="994350"/>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994351"/>
                                        </p:tgtEl>
                                      </p:cBhvr>
                                    </p:animEffect>
                                    <p:set>
                                      <p:cBhvr>
                                        <p:cTn id="62" dur="1" fill="hold">
                                          <p:stCondLst>
                                            <p:cond delay="499"/>
                                          </p:stCondLst>
                                        </p:cTn>
                                        <p:tgtEl>
                                          <p:spTgt spid="994351"/>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xit" presetSubtype="8" fill="hold" grpId="0" nodeType="clickEffect">
                                  <p:stCondLst>
                                    <p:cond delay="0"/>
                                  </p:stCondLst>
                                  <p:childTnLst>
                                    <p:animEffect transition="out" filter="wipe(left)">
                                      <p:cBhvr>
                                        <p:cTn id="66" dur="500"/>
                                        <p:tgtEl>
                                          <p:spTgt spid="994352"/>
                                        </p:tgtEl>
                                      </p:cBhvr>
                                    </p:animEffect>
                                    <p:set>
                                      <p:cBhvr>
                                        <p:cTn id="67" dur="1" fill="hold">
                                          <p:stCondLst>
                                            <p:cond delay="499"/>
                                          </p:stCondLst>
                                        </p:cTn>
                                        <p:tgtEl>
                                          <p:spTgt spid="994352"/>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xit" presetSubtype="8" fill="hold" grpId="0" nodeType="clickEffect">
                                  <p:stCondLst>
                                    <p:cond delay="0"/>
                                  </p:stCondLst>
                                  <p:childTnLst>
                                    <p:animEffect transition="out" filter="wipe(left)">
                                      <p:cBhvr>
                                        <p:cTn id="71" dur="500"/>
                                        <p:tgtEl>
                                          <p:spTgt spid="994353"/>
                                        </p:tgtEl>
                                      </p:cBhvr>
                                    </p:animEffect>
                                    <p:set>
                                      <p:cBhvr>
                                        <p:cTn id="72" dur="1" fill="hold">
                                          <p:stCondLst>
                                            <p:cond delay="499"/>
                                          </p:stCondLst>
                                        </p:cTn>
                                        <p:tgtEl>
                                          <p:spTgt spid="994353"/>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xit" presetSubtype="8" fill="hold" grpId="0" nodeType="clickEffect">
                                  <p:stCondLst>
                                    <p:cond delay="0"/>
                                  </p:stCondLst>
                                  <p:childTnLst>
                                    <p:animEffect transition="out" filter="wipe(left)">
                                      <p:cBhvr>
                                        <p:cTn id="76" dur="500"/>
                                        <p:tgtEl>
                                          <p:spTgt spid="994354"/>
                                        </p:tgtEl>
                                      </p:cBhvr>
                                    </p:animEffect>
                                    <p:set>
                                      <p:cBhvr>
                                        <p:cTn id="77" dur="1" fill="hold">
                                          <p:stCondLst>
                                            <p:cond delay="499"/>
                                          </p:stCondLst>
                                        </p:cTn>
                                        <p:tgtEl>
                                          <p:spTgt spid="994354"/>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xit" presetSubtype="8" fill="hold" grpId="0" nodeType="clickEffect">
                                  <p:stCondLst>
                                    <p:cond delay="0"/>
                                  </p:stCondLst>
                                  <p:childTnLst>
                                    <p:animEffect transition="out" filter="wipe(left)">
                                      <p:cBhvr>
                                        <p:cTn id="81" dur="500"/>
                                        <p:tgtEl>
                                          <p:spTgt spid="994355"/>
                                        </p:tgtEl>
                                      </p:cBhvr>
                                    </p:animEffect>
                                    <p:set>
                                      <p:cBhvr>
                                        <p:cTn id="82" dur="1" fill="hold">
                                          <p:stCondLst>
                                            <p:cond delay="499"/>
                                          </p:stCondLst>
                                        </p:cTn>
                                        <p:tgtEl>
                                          <p:spTgt spid="994355"/>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xit" presetSubtype="8" fill="hold" grpId="0" nodeType="clickEffect">
                                  <p:stCondLst>
                                    <p:cond delay="0"/>
                                  </p:stCondLst>
                                  <p:childTnLst>
                                    <p:animEffect transition="out" filter="wipe(left)">
                                      <p:cBhvr>
                                        <p:cTn id="86" dur="500"/>
                                        <p:tgtEl>
                                          <p:spTgt spid="994356"/>
                                        </p:tgtEl>
                                      </p:cBhvr>
                                    </p:animEffect>
                                    <p:set>
                                      <p:cBhvr>
                                        <p:cTn id="87" dur="1" fill="hold">
                                          <p:stCondLst>
                                            <p:cond delay="499"/>
                                          </p:stCondLst>
                                        </p:cTn>
                                        <p:tgtEl>
                                          <p:spTgt spid="994356"/>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xit" presetSubtype="8" fill="hold" grpId="0" nodeType="clickEffect">
                                  <p:stCondLst>
                                    <p:cond delay="0"/>
                                  </p:stCondLst>
                                  <p:childTnLst>
                                    <p:animEffect transition="out" filter="wipe(left)">
                                      <p:cBhvr>
                                        <p:cTn id="91" dur="500"/>
                                        <p:tgtEl>
                                          <p:spTgt spid="994357"/>
                                        </p:tgtEl>
                                      </p:cBhvr>
                                    </p:animEffect>
                                    <p:set>
                                      <p:cBhvr>
                                        <p:cTn id="92" dur="1" fill="hold">
                                          <p:stCondLst>
                                            <p:cond delay="499"/>
                                          </p:stCondLst>
                                        </p:cTn>
                                        <p:tgtEl>
                                          <p:spTgt spid="9943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336" grpId="0" animBg="1"/>
      <p:bldP spid="994341" grpId="0" animBg="1"/>
      <p:bldP spid="994342" grpId="0" animBg="1"/>
      <p:bldP spid="994343" grpId="0" animBg="1"/>
      <p:bldP spid="994344" grpId="0" animBg="1"/>
      <p:bldP spid="994345" grpId="0" animBg="1"/>
      <p:bldP spid="994346" grpId="0" animBg="1"/>
      <p:bldP spid="994347" grpId="0" animBg="1"/>
      <p:bldP spid="994348" grpId="0" animBg="1"/>
      <p:bldP spid="994349" grpId="0" animBg="1"/>
      <p:bldP spid="994350" grpId="0" animBg="1"/>
      <p:bldP spid="994351" grpId="0" animBg="1"/>
      <p:bldP spid="994352" grpId="0" animBg="1"/>
      <p:bldP spid="994353" grpId="0" animBg="1"/>
      <p:bldP spid="994354" grpId="0" animBg="1"/>
      <p:bldP spid="994355" grpId="0" animBg="1"/>
      <p:bldP spid="994356" grpId="0" animBg="1"/>
      <p:bldP spid="994357"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37890" name="Picture 4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2438400"/>
            <a:ext cx="8305800" cy="3521075"/>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996359" name="Rectangle 7"/>
          <p:cNvSpPr>
            <a:spLocks noChangeArrowheads="1"/>
          </p:cNvSpPr>
          <p:nvPr/>
        </p:nvSpPr>
        <p:spPr bwMode="auto">
          <a:xfrm>
            <a:off x="457200" y="39624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0" name="Rectangle 8"/>
          <p:cNvSpPr>
            <a:spLocks noChangeArrowheads="1"/>
          </p:cNvSpPr>
          <p:nvPr/>
        </p:nvSpPr>
        <p:spPr bwMode="auto">
          <a:xfrm>
            <a:off x="3733800" y="39624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1" name="Rectangle 9"/>
          <p:cNvSpPr>
            <a:spLocks noChangeArrowheads="1"/>
          </p:cNvSpPr>
          <p:nvPr/>
        </p:nvSpPr>
        <p:spPr bwMode="auto">
          <a:xfrm>
            <a:off x="457200" y="41910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2" name="Rectangle 10"/>
          <p:cNvSpPr>
            <a:spLocks noChangeArrowheads="1"/>
          </p:cNvSpPr>
          <p:nvPr/>
        </p:nvSpPr>
        <p:spPr bwMode="auto">
          <a:xfrm>
            <a:off x="3733800" y="41910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3" name="Rectangle 11"/>
          <p:cNvSpPr>
            <a:spLocks noChangeArrowheads="1"/>
          </p:cNvSpPr>
          <p:nvPr/>
        </p:nvSpPr>
        <p:spPr bwMode="auto">
          <a:xfrm>
            <a:off x="457200" y="44196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4" name="Rectangle 12"/>
          <p:cNvSpPr>
            <a:spLocks noChangeArrowheads="1"/>
          </p:cNvSpPr>
          <p:nvPr/>
        </p:nvSpPr>
        <p:spPr bwMode="auto">
          <a:xfrm>
            <a:off x="3733800" y="44196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5" name="Rectangle 13"/>
          <p:cNvSpPr>
            <a:spLocks noChangeArrowheads="1"/>
          </p:cNvSpPr>
          <p:nvPr/>
        </p:nvSpPr>
        <p:spPr bwMode="auto">
          <a:xfrm>
            <a:off x="4724400" y="39624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6" name="Rectangle 14"/>
          <p:cNvSpPr>
            <a:spLocks noChangeArrowheads="1"/>
          </p:cNvSpPr>
          <p:nvPr/>
        </p:nvSpPr>
        <p:spPr bwMode="auto">
          <a:xfrm>
            <a:off x="4724400" y="41910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7" name="Rectangle 15"/>
          <p:cNvSpPr>
            <a:spLocks noChangeArrowheads="1"/>
          </p:cNvSpPr>
          <p:nvPr/>
        </p:nvSpPr>
        <p:spPr bwMode="auto">
          <a:xfrm>
            <a:off x="4724400" y="44196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8" name="Rectangle 16"/>
          <p:cNvSpPr>
            <a:spLocks noChangeArrowheads="1"/>
          </p:cNvSpPr>
          <p:nvPr/>
        </p:nvSpPr>
        <p:spPr bwMode="auto">
          <a:xfrm>
            <a:off x="5715000" y="39624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9" name="Rectangle 17"/>
          <p:cNvSpPr>
            <a:spLocks noChangeArrowheads="1"/>
          </p:cNvSpPr>
          <p:nvPr/>
        </p:nvSpPr>
        <p:spPr bwMode="auto">
          <a:xfrm>
            <a:off x="5715000" y="41910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0" name="Rectangle 18"/>
          <p:cNvSpPr>
            <a:spLocks noChangeArrowheads="1"/>
          </p:cNvSpPr>
          <p:nvPr/>
        </p:nvSpPr>
        <p:spPr bwMode="auto">
          <a:xfrm>
            <a:off x="5715000" y="44196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1" name="Rectangle 19"/>
          <p:cNvSpPr>
            <a:spLocks noChangeArrowheads="1"/>
          </p:cNvSpPr>
          <p:nvPr/>
        </p:nvSpPr>
        <p:spPr bwMode="auto">
          <a:xfrm>
            <a:off x="6781800" y="39624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2" name="Rectangle 20"/>
          <p:cNvSpPr>
            <a:spLocks noChangeArrowheads="1"/>
          </p:cNvSpPr>
          <p:nvPr/>
        </p:nvSpPr>
        <p:spPr bwMode="auto">
          <a:xfrm>
            <a:off x="6781800" y="41910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3" name="Rectangle 21"/>
          <p:cNvSpPr>
            <a:spLocks noChangeArrowheads="1"/>
          </p:cNvSpPr>
          <p:nvPr/>
        </p:nvSpPr>
        <p:spPr bwMode="auto">
          <a:xfrm>
            <a:off x="6781800" y="44196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8" name="Rectangle 26"/>
          <p:cNvSpPr>
            <a:spLocks noChangeArrowheads="1"/>
          </p:cNvSpPr>
          <p:nvPr/>
        </p:nvSpPr>
        <p:spPr bwMode="auto">
          <a:xfrm>
            <a:off x="457200" y="46482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9" name="Rectangle 27"/>
          <p:cNvSpPr>
            <a:spLocks noChangeArrowheads="1"/>
          </p:cNvSpPr>
          <p:nvPr/>
        </p:nvSpPr>
        <p:spPr bwMode="auto">
          <a:xfrm>
            <a:off x="3733800" y="46482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0" name="Rectangle 28"/>
          <p:cNvSpPr>
            <a:spLocks noChangeArrowheads="1"/>
          </p:cNvSpPr>
          <p:nvPr/>
        </p:nvSpPr>
        <p:spPr bwMode="auto">
          <a:xfrm>
            <a:off x="4724400" y="46482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1" name="Rectangle 29"/>
          <p:cNvSpPr>
            <a:spLocks noChangeArrowheads="1"/>
          </p:cNvSpPr>
          <p:nvPr/>
        </p:nvSpPr>
        <p:spPr bwMode="auto">
          <a:xfrm>
            <a:off x="5715000" y="46482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2" name="Rectangle 30"/>
          <p:cNvSpPr>
            <a:spLocks noChangeArrowheads="1"/>
          </p:cNvSpPr>
          <p:nvPr/>
        </p:nvSpPr>
        <p:spPr bwMode="auto">
          <a:xfrm>
            <a:off x="6781800" y="46482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4" name="Rectangle 32"/>
          <p:cNvSpPr>
            <a:spLocks noChangeArrowheads="1"/>
          </p:cNvSpPr>
          <p:nvPr/>
        </p:nvSpPr>
        <p:spPr bwMode="auto">
          <a:xfrm>
            <a:off x="457200" y="48768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5" name="Rectangle 33"/>
          <p:cNvSpPr>
            <a:spLocks noChangeArrowheads="1"/>
          </p:cNvSpPr>
          <p:nvPr/>
        </p:nvSpPr>
        <p:spPr bwMode="auto">
          <a:xfrm>
            <a:off x="3733800" y="48768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6" name="Rectangle 34"/>
          <p:cNvSpPr>
            <a:spLocks noChangeArrowheads="1"/>
          </p:cNvSpPr>
          <p:nvPr/>
        </p:nvSpPr>
        <p:spPr bwMode="auto">
          <a:xfrm>
            <a:off x="4724400" y="48768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7" name="Rectangle 35"/>
          <p:cNvSpPr>
            <a:spLocks noChangeArrowheads="1"/>
          </p:cNvSpPr>
          <p:nvPr/>
        </p:nvSpPr>
        <p:spPr bwMode="auto">
          <a:xfrm>
            <a:off x="5715000" y="48768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8" name="Rectangle 36"/>
          <p:cNvSpPr>
            <a:spLocks noChangeArrowheads="1"/>
          </p:cNvSpPr>
          <p:nvPr/>
        </p:nvSpPr>
        <p:spPr bwMode="auto">
          <a:xfrm>
            <a:off x="6781800" y="48768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9" name="Rectangle 37"/>
          <p:cNvSpPr>
            <a:spLocks noChangeArrowheads="1"/>
          </p:cNvSpPr>
          <p:nvPr/>
        </p:nvSpPr>
        <p:spPr bwMode="auto">
          <a:xfrm>
            <a:off x="7772400" y="4876800"/>
            <a:ext cx="914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pic>
        <p:nvPicPr>
          <p:cNvPr id="37917" name="Picture 3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7918" name="Rectangle 40"/>
          <p:cNvSpPr>
            <a:spLocks noChangeArrowheads="1"/>
          </p:cNvSpPr>
          <p:nvPr/>
        </p:nvSpPr>
        <p:spPr bwMode="auto">
          <a:xfrm>
            <a:off x="609600" y="1355725"/>
            <a:ext cx="8153400"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lnSpc>
                <a:spcPct val="120000"/>
              </a:lnSpc>
              <a:spcBef>
                <a:spcPct val="30000"/>
              </a:spcBef>
            </a:pPr>
            <a:r>
              <a:rPr lang="en-US" sz="2000" dirty="0">
                <a:latin typeface="+mn-lt"/>
              </a:rPr>
              <a:t>Prepare the sales, </a:t>
            </a:r>
            <a:r>
              <a:rPr lang="en-US" sz="2000" b="1" dirty="0">
                <a:solidFill>
                  <a:srgbClr val="800000"/>
                </a:solidFill>
                <a:latin typeface="+mn-lt"/>
              </a:rPr>
              <a:t>production</a:t>
            </a:r>
            <a:r>
              <a:rPr lang="en-US" sz="2000" dirty="0">
                <a:latin typeface="+mn-lt"/>
              </a:rPr>
              <a:t>, and direct materials budgets by quarters for 2014.</a:t>
            </a:r>
          </a:p>
        </p:txBody>
      </p:sp>
      <p:sp>
        <p:nvSpPr>
          <p:cNvPr id="2" name="Slide Number Placeholder 1"/>
          <p:cNvSpPr>
            <a:spLocks noGrp="1"/>
          </p:cNvSpPr>
          <p:nvPr>
            <p:ph type="sldNum" sz="quarter" idx="11"/>
          </p:nvPr>
        </p:nvSpPr>
        <p:spPr/>
        <p:txBody>
          <a:bodyPr/>
          <a:lstStyle/>
          <a:p>
            <a:fld id="{68B26A1F-DB4E-4FEA-B721-FF1971508766}" type="slidenum">
              <a:rPr lang="en-US" smtClean="0"/>
              <a:pPr/>
              <a:t>15</a:t>
            </a:fld>
            <a:endParaRPr lang="en-US"/>
          </a:p>
        </p:txBody>
      </p:sp>
    </p:spTree>
    <p:extLst>
      <p:ext uri="{BB962C8B-B14F-4D97-AF65-F5344CB8AC3E}">
        <p14:creationId xmlns:p14="http://schemas.microsoft.com/office/powerpoint/2010/main" xmlns="" val="17139615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996359"/>
                                        </p:tgtEl>
                                      </p:cBhvr>
                                    </p:animEffect>
                                    <p:set>
                                      <p:cBhvr>
                                        <p:cTn id="7" dur="1" fill="hold">
                                          <p:stCondLst>
                                            <p:cond delay="499"/>
                                          </p:stCondLst>
                                        </p:cTn>
                                        <p:tgtEl>
                                          <p:spTgt spid="99635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996360"/>
                                        </p:tgtEl>
                                      </p:cBhvr>
                                    </p:animEffect>
                                    <p:set>
                                      <p:cBhvr>
                                        <p:cTn id="12" dur="1" fill="hold">
                                          <p:stCondLst>
                                            <p:cond delay="499"/>
                                          </p:stCondLst>
                                        </p:cTn>
                                        <p:tgtEl>
                                          <p:spTgt spid="99636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996361"/>
                                        </p:tgtEl>
                                      </p:cBhvr>
                                    </p:animEffect>
                                    <p:set>
                                      <p:cBhvr>
                                        <p:cTn id="17" dur="1" fill="hold">
                                          <p:stCondLst>
                                            <p:cond delay="499"/>
                                          </p:stCondLst>
                                        </p:cTn>
                                        <p:tgtEl>
                                          <p:spTgt spid="99636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996362"/>
                                        </p:tgtEl>
                                      </p:cBhvr>
                                    </p:animEffect>
                                    <p:set>
                                      <p:cBhvr>
                                        <p:cTn id="22" dur="1" fill="hold">
                                          <p:stCondLst>
                                            <p:cond delay="499"/>
                                          </p:stCondLst>
                                        </p:cTn>
                                        <p:tgtEl>
                                          <p:spTgt spid="99636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996363"/>
                                        </p:tgtEl>
                                      </p:cBhvr>
                                    </p:animEffect>
                                    <p:set>
                                      <p:cBhvr>
                                        <p:cTn id="27" dur="1" fill="hold">
                                          <p:stCondLst>
                                            <p:cond delay="499"/>
                                          </p:stCondLst>
                                        </p:cTn>
                                        <p:tgtEl>
                                          <p:spTgt spid="99636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996364"/>
                                        </p:tgtEl>
                                      </p:cBhvr>
                                    </p:animEffect>
                                    <p:set>
                                      <p:cBhvr>
                                        <p:cTn id="32" dur="1" fill="hold">
                                          <p:stCondLst>
                                            <p:cond delay="499"/>
                                          </p:stCondLst>
                                        </p:cTn>
                                        <p:tgtEl>
                                          <p:spTgt spid="99636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996378"/>
                                        </p:tgtEl>
                                      </p:cBhvr>
                                    </p:animEffect>
                                    <p:set>
                                      <p:cBhvr>
                                        <p:cTn id="37" dur="1" fill="hold">
                                          <p:stCondLst>
                                            <p:cond delay="499"/>
                                          </p:stCondLst>
                                        </p:cTn>
                                        <p:tgtEl>
                                          <p:spTgt spid="996378"/>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996379"/>
                                        </p:tgtEl>
                                      </p:cBhvr>
                                    </p:animEffect>
                                    <p:set>
                                      <p:cBhvr>
                                        <p:cTn id="42" dur="1" fill="hold">
                                          <p:stCondLst>
                                            <p:cond delay="499"/>
                                          </p:stCondLst>
                                        </p:cTn>
                                        <p:tgtEl>
                                          <p:spTgt spid="99637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996384"/>
                                        </p:tgtEl>
                                      </p:cBhvr>
                                    </p:animEffect>
                                    <p:set>
                                      <p:cBhvr>
                                        <p:cTn id="47" dur="1" fill="hold">
                                          <p:stCondLst>
                                            <p:cond delay="499"/>
                                          </p:stCondLst>
                                        </p:cTn>
                                        <p:tgtEl>
                                          <p:spTgt spid="996384"/>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996385"/>
                                        </p:tgtEl>
                                      </p:cBhvr>
                                    </p:animEffect>
                                    <p:set>
                                      <p:cBhvr>
                                        <p:cTn id="52" dur="1" fill="hold">
                                          <p:stCondLst>
                                            <p:cond delay="499"/>
                                          </p:stCondLst>
                                        </p:cTn>
                                        <p:tgtEl>
                                          <p:spTgt spid="996385"/>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996365"/>
                                        </p:tgtEl>
                                      </p:cBhvr>
                                    </p:animEffect>
                                    <p:set>
                                      <p:cBhvr>
                                        <p:cTn id="57" dur="1" fill="hold">
                                          <p:stCondLst>
                                            <p:cond delay="499"/>
                                          </p:stCondLst>
                                        </p:cTn>
                                        <p:tgtEl>
                                          <p:spTgt spid="996365"/>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996366"/>
                                        </p:tgtEl>
                                      </p:cBhvr>
                                    </p:animEffect>
                                    <p:set>
                                      <p:cBhvr>
                                        <p:cTn id="62" dur="1" fill="hold">
                                          <p:stCondLst>
                                            <p:cond delay="499"/>
                                          </p:stCondLst>
                                        </p:cTn>
                                        <p:tgtEl>
                                          <p:spTgt spid="996366"/>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xit" presetSubtype="8" fill="hold" grpId="0" nodeType="clickEffect">
                                  <p:stCondLst>
                                    <p:cond delay="0"/>
                                  </p:stCondLst>
                                  <p:childTnLst>
                                    <p:animEffect transition="out" filter="wipe(left)">
                                      <p:cBhvr>
                                        <p:cTn id="66" dur="500"/>
                                        <p:tgtEl>
                                          <p:spTgt spid="996367"/>
                                        </p:tgtEl>
                                      </p:cBhvr>
                                    </p:animEffect>
                                    <p:set>
                                      <p:cBhvr>
                                        <p:cTn id="67" dur="1" fill="hold">
                                          <p:stCondLst>
                                            <p:cond delay="499"/>
                                          </p:stCondLst>
                                        </p:cTn>
                                        <p:tgtEl>
                                          <p:spTgt spid="996367"/>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xit" presetSubtype="8" fill="hold" grpId="0" nodeType="clickEffect">
                                  <p:stCondLst>
                                    <p:cond delay="0"/>
                                  </p:stCondLst>
                                  <p:childTnLst>
                                    <p:animEffect transition="out" filter="wipe(left)">
                                      <p:cBhvr>
                                        <p:cTn id="71" dur="500"/>
                                        <p:tgtEl>
                                          <p:spTgt spid="996380"/>
                                        </p:tgtEl>
                                      </p:cBhvr>
                                    </p:animEffect>
                                    <p:set>
                                      <p:cBhvr>
                                        <p:cTn id="72" dur="1" fill="hold">
                                          <p:stCondLst>
                                            <p:cond delay="499"/>
                                          </p:stCondLst>
                                        </p:cTn>
                                        <p:tgtEl>
                                          <p:spTgt spid="996380"/>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xit" presetSubtype="8" fill="hold" grpId="0" nodeType="clickEffect">
                                  <p:stCondLst>
                                    <p:cond delay="0"/>
                                  </p:stCondLst>
                                  <p:childTnLst>
                                    <p:animEffect transition="out" filter="wipe(left)">
                                      <p:cBhvr>
                                        <p:cTn id="76" dur="500"/>
                                        <p:tgtEl>
                                          <p:spTgt spid="996386"/>
                                        </p:tgtEl>
                                      </p:cBhvr>
                                    </p:animEffect>
                                    <p:set>
                                      <p:cBhvr>
                                        <p:cTn id="77" dur="1" fill="hold">
                                          <p:stCondLst>
                                            <p:cond delay="499"/>
                                          </p:stCondLst>
                                        </p:cTn>
                                        <p:tgtEl>
                                          <p:spTgt spid="996386"/>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xit" presetSubtype="8" fill="hold" grpId="0" nodeType="clickEffect">
                                  <p:stCondLst>
                                    <p:cond delay="0"/>
                                  </p:stCondLst>
                                  <p:childTnLst>
                                    <p:animEffect transition="out" filter="wipe(left)">
                                      <p:cBhvr>
                                        <p:cTn id="81" dur="500"/>
                                        <p:tgtEl>
                                          <p:spTgt spid="996368"/>
                                        </p:tgtEl>
                                      </p:cBhvr>
                                    </p:animEffect>
                                    <p:set>
                                      <p:cBhvr>
                                        <p:cTn id="82" dur="1" fill="hold">
                                          <p:stCondLst>
                                            <p:cond delay="499"/>
                                          </p:stCondLst>
                                        </p:cTn>
                                        <p:tgtEl>
                                          <p:spTgt spid="996368"/>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xit" presetSubtype="8" fill="hold" grpId="0" nodeType="clickEffect">
                                  <p:stCondLst>
                                    <p:cond delay="0"/>
                                  </p:stCondLst>
                                  <p:childTnLst>
                                    <p:animEffect transition="out" filter="wipe(left)">
                                      <p:cBhvr>
                                        <p:cTn id="86" dur="500"/>
                                        <p:tgtEl>
                                          <p:spTgt spid="996369"/>
                                        </p:tgtEl>
                                      </p:cBhvr>
                                    </p:animEffect>
                                    <p:set>
                                      <p:cBhvr>
                                        <p:cTn id="87" dur="1" fill="hold">
                                          <p:stCondLst>
                                            <p:cond delay="499"/>
                                          </p:stCondLst>
                                        </p:cTn>
                                        <p:tgtEl>
                                          <p:spTgt spid="996369"/>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xit" presetSubtype="8" fill="hold" grpId="0" nodeType="clickEffect">
                                  <p:stCondLst>
                                    <p:cond delay="0"/>
                                  </p:stCondLst>
                                  <p:childTnLst>
                                    <p:animEffect transition="out" filter="wipe(left)">
                                      <p:cBhvr>
                                        <p:cTn id="91" dur="500"/>
                                        <p:tgtEl>
                                          <p:spTgt spid="996370"/>
                                        </p:tgtEl>
                                      </p:cBhvr>
                                    </p:animEffect>
                                    <p:set>
                                      <p:cBhvr>
                                        <p:cTn id="92" dur="1" fill="hold">
                                          <p:stCondLst>
                                            <p:cond delay="499"/>
                                          </p:stCondLst>
                                        </p:cTn>
                                        <p:tgtEl>
                                          <p:spTgt spid="996370"/>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xit" presetSubtype="8" fill="hold" grpId="0" nodeType="clickEffect">
                                  <p:stCondLst>
                                    <p:cond delay="0"/>
                                  </p:stCondLst>
                                  <p:childTnLst>
                                    <p:animEffect transition="out" filter="wipe(left)">
                                      <p:cBhvr>
                                        <p:cTn id="96" dur="500"/>
                                        <p:tgtEl>
                                          <p:spTgt spid="996381"/>
                                        </p:tgtEl>
                                      </p:cBhvr>
                                    </p:animEffect>
                                    <p:set>
                                      <p:cBhvr>
                                        <p:cTn id="97" dur="1" fill="hold">
                                          <p:stCondLst>
                                            <p:cond delay="499"/>
                                          </p:stCondLst>
                                        </p:cTn>
                                        <p:tgtEl>
                                          <p:spTgt spid="996381"/>
                                        </p:tgtEl>
                                        <p:attrNameLst>
                                          <p:attrName>style.visibility</p:attrName>
                                        </p:attrNameLst>
                                      </p:cBhvr>
                                      <p:to>
                                        <p:strVal val="hidden"/>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xit" presetSubtype="8" fill="hold" grpId="0" nodeType="clickEffect">
                                  <p:stCondLst>
                                    <p:cond delay="0"/>
                                  </p:stCondLst>
                                  <p:childTnLst>
                                    <p:animEffect transition="out" filter="wipe(left)">
                                      <p:cBhvr>
                                        <p:cTn id="101" dur="500"/>
                                        <p:tgtEl>
                                          <p:spTgt spid="996387"/>
                                        </p:tgtEl>
                                      </p:cBhvr>
                                    </p:animEffect>
                                    <p:set>
                                      <p:cBhvr>
                                        <p:cTn id="102" dur="1" fill="hold">
                                          <p:stCondLst>
                                            <p:cond delay="499"/>
                                          </p:stCondLst>
                                        </p:cTn>
                                        <p:tgtEl>
                                          <p:spTgt spid="996387"/>
                                        </p:tgtEl>
                                        <p:attrNameLst>
                                          <p:attrName>style.visibility</p:attrName>
                                        </p:attrNameLst>
                                      </p:cBhvr>
                                      <p:to>
                                        <p:strVal val="hidden"/>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2" presetClass="exit" presetSubtype="8" fill="hold" grpId="0" nodeType="clickEffect">
                                  <p:stCondLst>
                                    <p:cond delay="0"/>
                                  </p:stCondLst>
                                  <p:childTnLst>
                                    <p:animEffect transition="out" filter="wipe(left)">
                                      <p:cBhvr>
                                        <p:cTn id="106" dur="500"/>
                                        <p:tgtEl>
                                          <p:spTgt spid="996371"/>
                                        </p:tgtEl>
                                      </p:cBhvr>
                                    </p:animEffect>
                                    <p:set>
                                      <p:cBhvr>
                                        <p:cTn id="107" dur="1" fill="hold">
                                          <p:stCondLst>
                                            <p:cond delay="499"/>
                                          </p:stCondLst>
                                        </p:cTn>
                                        <p:tgtEl>
                                          <p:spTgt spid="996371"/>
                                        </p:tgtEl>
                                        <p:attrNameLst>
                                          <p:attrName>style.visibility</p:attrName>
                                        </p:attrNameLst>
                                      </p:cBhvr>
                                      <p:to>
                                        <p:strVal val="hidden"/>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2" presetClass="exit" presetSubtype="8" fill="hold" grpId="0" nodeType="clickEffect">
                                  <p:stCondLst>
                                    <p:cond delay="0"/>
                                  </p:stCondLst>
                                  <p:childTnLst>
                                    <p:animEffect transition="out" filter="wipe(left)">
                                      <p:cBhvr>
                                        <p:cTn id="111" dur="500"/>
                                        <p:tgtEl>
                                          <p:spTgt spid="996372"/>
                                        </p:tgtEl>
                                      </p:cBhvr>
                                    </p:animEffect>
                                    <p:set>
                                      <p:cBhvr>
                                        <p:cTn id="112" dur="1" fill="hold">
                                          <p:stCondLst>
                                            <p:cond delay="499"/>
                                          </p:stCondLst>
                                        </p:cTn>
                                        <p:tgtEl>
                                          <p:spTgt spid="996372"/>
                                        </p:tgtEl>
                                        <p:attrNameLst>
                                          <p:attrName>style.visibility</p:attrName>
                                        </p:attrNameLst>
                                      </p:cBhvr>
                                      <p:to>
                                        <p:strVal val="hidden"/>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2" presetClass="exit" presetSubtype="8" fill="hold" grpId="0" nodeType="clickEffect">
                                  <p:stCondLst>
                                    <p:cond delay="0"/>
                                  </p:stCondLst>
                                  <p:childTnLst>
                                    <p:animEffect transition="out" filter="wipe(left)">
                                      <p:cBhvr>
                                        <p:cTn id="116" dur="500"/>
                                        <p:tgtEl>
                                          <p:spTgt spid="996373"/>
                                        </p:tgtEl>
                                      </p:cBhvr>
                                    </p:animEffect>
                                    <p:set>
                                      <p:cBhvr>
                                        <p:cTn id="117" dur="1" fill="hold">
                                          <p:stCondLst>
                                            <p:cond delay="499"/>
                                          </p:stCondLst>
                                        </p:cTn>
                                        <p:tgtEl>
                                          <p:spTgt spid="996373"/>
                                        </p:tgtEl>
                                        <p:attrNameLst>
                                          <p:attrName>style.visibility</p:attrName>
                                        </p:attrNameLst>
                                      </p:cBhvr>
                                      <p:to>
                                        <p:strVal val="hidden"/>
                                      </p:to>
                                    </p:se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22" presetClass="exit" presetSubtype="8" fill="hold" grpId="0" nodeType="clickEffect">
                                  <p:stCondLst>
                                    <p:cond delay="0"/>
                                  </p:stCondLst>
                                  <p:childTnLst>
                                    <p:animEffect transition="out" filter="wipe(left)">
                                      <p:cBhvr>
                                        <p:cTn id="121" dur="500"/>
                                        <p:tgtEl>
                                          <p:spTgt spid="996382"/>
                                        </p:tgtEl>
                                      </p:cBhvr>
                                    </p:animEffect>
                                    <p:set>
                                      <p:cBhvr>
                                        <p:cTn id="122" dur="1" fill="hold">
                                          <p:stCondLst>
                                            <p:cond delay="499"/>
                                          </p:stCondLst>
                                        </p:cTn>
                                        <p:tgtEl>
                                          <p:spTgt spid="996382"/>
                                        </p:tgtEl>
                                        <p:attrNameLst>
                                          <p:attrName>style.visibility</p:attrName>
                                        </p:attrNameLst>
                                      </p:cBhvr>
                                      <p:to>
                                        <p:strVal val="hidden"/>
                                      </p:to>
                                    </p:se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2" presetClass="exit" presetSubtype="8" fill="hold" grpId="0" nodeType="clickEffect">
                                  <p:stCondLst>
                                    <p:cond delay="0"/>
                                  </p:stCondLst>
                                  <p:childTnLst>
                                    <p:animEffect transition="out" filter="wipe(left)">
                                      <p:cBhvr>
                                        <p:cTn id="126" dur="500"/>
                                        <p:tgtEl>
                                          <p:spTgt spid="996388"/>
                                        </p:tgtEl>
                                      </p:cBhvr>
                                    </p:animEffect>
                                    <p:set>
                                      <p:cBhvr>
                                        <p:cTn id="127" dur="1" fill="hold">
                                          <p:stCondLst>
                                            <p:cond delay="499"/>
                                          </p:stCondLst>
                                        </p:cTn>
                                        <p:tgtEl>
                                          <p:spTgt spid="996388"/>
                                        </p:tgtEl>
                                        <p:attrNameLst>
                                          <p:attrName>style.visibility</p:attrName>
                                        </p:attrNameLst>
                                      </p:cBhvr>
                                      <p:to>
                                        <p:strVal val="hidden"/>
                                      </p:to>
                                    </p:se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22" presetClass="exit" presetSubtype="8" fill="hold" grpId="0" nodeType="clickEffect">
                                  <p:stCondLst>
                                    <p:cond delay="0"/>
                                  </p:stCondLst>
                                  <p:childTnLst>
                                    <p:animEffect transition="out" filter="wipe(left)">
                                      <p:cBhvr>
                                        <p:cTn id="131" dur="500"/>
                                        <p:tgtEl>
                                          <p:spTgt spid="996389"/>
                                        </p:tgtEl>
                                      </p:cBhvr>
                                    </p:animEffect>
                                    <p:set>
                                      <p:cBhvr>
                                        <p:cTn id="132" dur="1" fill="hold">
                                          <p:stCondLst>
                                            <p:cond delay="499"/>
                                          </p:stCondLst>
                                        </p:cTn>
                                        <p:tgtEl>
                                          <p:spTgt spid="9963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6359" grpId="0" animBg="1"/>
      <p:bldP spid="996360" grpId="0" animBg="1"/>
      <p:bldP spid="996361" grpId="0" animBg="1"/>
      <p:bldP spid="996362" grpId="0" animBg="1"/>
      <p:bldP spid="996363" grpId="0" animBg="1"/>
      <p:bldP spid="996364" grpId="0" animBg="1"/>
      <p:bldP spid="996365" grpId="0" animBg="1"/>
      <p:bldP spid="996366" grpId="0" animBg="1"/>
      <p:bldP spid="996367" grpId="0" animBg="1"/>
      <p:bldP spid="996368" grpId="0" animBg="1"/>
      <p:bldP spid="996369" grpId="0" animBg="1"/>
      <p:bldP spid="996370" grpId="0" animBg="1"/>
      <p:bldP spid="996371" grpId="0" animBg="1"/>
      <p:bldP spid="996372" grpId="0" animBg="1"/>
      <p:bldP spid="996373" grpId="0" animBg="1"/>
      <p:bldP spid="996378" grpId="0" animBg="1"/>
      <p:bldP spid="996379" grpId="0" animBg="1"/>
      <p:bldP spid="996380" grpId="0" animBg="1"/>
      <p:bldP spid="996381" grpId="0" animBg="1"/>
      <p:bldP spid="996382" grpId="0" animBg="1"/>
      <p:bldP spid="996384" grpId="0" animBg="1"/>
      <p:bldP spid="996385" grpId="0" animBg="1"/>
      <p:bldP spid="996386" grpId="0" animBg="1"/>
      <p:bldP spid="996387" grpId="0" animBg="1"/>
      <p:bldP spid="996388" grpId="0" animBg="1"/>
      <p:bldP spid="99638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38915" name="Picture 6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8916" name="Rectangle 68"/>
          <p:cNvSpPr>
            <a:spLocks noChangeArrowheads="1"/>
          </p:cNvSpPr>
          <p:nvPr/>
        </p:nvSpPr>
        <p:spPr bwMode="auto">
          <a:xfrm>
            <a:off x="609600" y="1355725"/>
            <a:ext cx="8153400" cy="4370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lnSpc>
                <a:spcPct val="120000"/>
              </a:lnSpc>
              <a:spcBef>
                <a:spcPct val="30000"/>
              </a:spcBef>
            </a:pPr>
            <a:r>
              <a:rPr lang="en-US" sz="2000" dirty="0">
                <a:latin typeface="+mn-lt"/>
              </a:rPr>
              <a:t>Prepare the sales, production, and </a:t>
            </a:r>
            <a:r>
              <a:rPr lang="en-US" sz="2000" b="1" dirty="0">
                <a:solidFill>
                  <a:srgbClr val="800000"/>
                </a:solidFill>
                <a:latin typeface="+mn-lt"/>
              </a:rPr>
              <a:t>direct materials</a:t>
            </a:r>
            <a:r>
              <a:rPr lang="en-US" sz="2000" dirty="0">
                <a:latin typeface="+mn-lt"/>
              </a:rPr>
              <a:t> budgets.</a:t>
            </a:r>
          </a:p>
        </p:txBody>
      </p:sp>
      <p:pic>
        <p:nvPicPr>
          <p:cNvPr id="38917" name="Picture 6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90600" y="2020888"/>
            <a:ext cx="7019925" cy="4608512"/>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16</a:t>
            </a:fld>
            <a:endParaRPr lang="en-US"/>
          </a:p>
        </p:txBody>
      </p:sp>
    </p:spTree>
    <p:extLst>
      <p:ext uri="{BB962C8B-B14F-4D97-AF65-F5344CB8AC3E}">
        <p14:creationId xmlns:p14="http://schemas.microsoft.com/office/powerpoint/2010/main" xmlns="" val="236291209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3"/>
          <p:cNvSpPr>
            <a:spLocks noGrp="1" noChangeArrowheads="1"/>
          </p:cNvSpPr>
          <p:nvPr>
            <p:ph type="body" sz="half" idx="1"/>
          </p:nvPr>
        </p:nvSpPr>
        <p:spPr>
          <a:xfrm>
            <a:off x="609600" y="2057400"/>
            <a:ext cx="7924800" cy="24384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25000"/>
              </a:lnSpc>
              <a:spcBef>
                <a:spcPct val="50000"/>
              </a:spcBef>
              <a:buClr>
                <a:srgbClr val="800000"/>
              </a:buClr>
              <a:buSzPct val="80000"/>
              <a:buFont typeface="Wingdings" panose="05000000000000000000" pitchFamily="2" charset="2"/>
              <a:buChar char="u"/>
            </a:pPr>
            <a:r>
              <a:rPr lang="en-US" sz="2100" b="0" smtClean="0">
                <a:effectLst/>
              </a:rPr>
              <a:t>Shows both the quantity of hours and cost of direct labor necessary to meet production requirements.</a:t>
            </a:r>
          </a:p>
          <a:p>
            <a:pPr marL="685800" lvl="1" indent="-457200">
              <a:lnSpc>
                <a:spcPct val="125000"/>
              </a:lnSpc>
              <a:spcBef>
                <a:spcPct val="50000"/>
              </a:spcBef>
              <a:buClr>
                <a:srgbClr val="800000"/>
              </a:buClr>
              <a:buSzPct val="80000"/>
              <a:buFont typeface="Wingdings" panose="05000000000000000000" pitchFamily="2" charset="2"/>
              <a:buChar char="u"/>
            </a:pPr>
            <a:r>
              <a:rPr lang="en-US" sz="2100" b="0" smtClean="0">
                <a:effectLst/>
              </a:rPr>
              <a:t>Critical in maintaining a labor force that can meet expected production.</a:t>
            </a:r>
          </a:p>
          <a:p>
            <a:pPr marL="685800" lvl="1" indent="-457200">
              <a:lnSpc>
                <a:spcPct val="125000"/>
              </a:lnSpc>
              <a:spcBef>
                <a:spcPct val="50000"/>
              </a:spcBef>
              <a:buClr>
                <a:srgbClr val="800000"/>
              </a:buClr>
              <a:buSzPct val="80000"/>
              <a:buFont typeface="Wingdings" panose="05000000000000000000" pitchFamily="2" charset="2"/>
              <a:buChar char="u"/>
            </a:pPr>
            <a:r>
              <a:rPr lang="en-US" sz="2100" b="0" smtClean="0">
                <a:effectLst/>
              </a:rPr>
              <a:t>Total direct labor cost formula:</a:t>
            </a:r>
          </a:p>
        </p:txBody>
      </p:sp>
      <p:sp>
        <p:nvSpPr>
          <p:cNvPr id="39940" name="Text Box 6"/>
          <p:cNvSpPr txBox="1">
            <a:spLocks noChangeArrowheads="1"/>
          </p:cNvSpPr>
          <p:nvPr/>
        </p:nvSpPr>
        <p:spPr bwMode="auto">
          <a:xfrm>
            <a:off x="609600" y="1447800"/>
            <a:ext cx="6629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Direct Labor Budget</a:t>
            </a:r>
          </a:p>
        </p:txBody>
      </p:sp>
      <p:sp>
        <p:nvSpPr>
          <p:cNvPr id="1000459" name="Rectangle 1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pic>
        <p:nvPicPr>
          <p:cNvPr id="39944" name="Picture 1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4805363"/>
            <a:ext cx="8458200" cy="985837"/>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17</a:t>
            </a:fld>
            <a:endParaRPr lang="en-US" dirty="0"/>
          </a:p>
        </p:txBody>
      </p:sp>
    </p:spTree>
    <p:extLst>
      <p:ext uri="{BB962C8B-B14F-4D97-AF65-F5344CB8AC3E}">
        <p14:creationId xmlns:p14="http://schemas.microsoft.com/office/powerpoint/2010/main" xmlns="" val="10239242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2"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322638"/>
            <a:ext cx="8077200" cy="2820987"/>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40964" name="Text Box 5"/>
          <p:cNvSpPr txBox="1">
            <a:spLocks noChangeArrowheads="1"/>
          </p:cNvSpPr>
          <p:nvPr/>
        </p:nvSpPr>
        <p:spPr bwMode="auto">
          <a:xfrm>
            <a:off x="609600" y="1371600"/>
            <a:ext cx="8077200" cy="162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pPr>
            <a:r>
              <a:rPr lang="en-US" sz="2100" b="1">
                <a:solidFill>
                  <a:srgbClr val="800000"/>
                </a:solidFill>
                <a:latin typeface="+mn-lt"/>
              </a:rPr>
              <a:t>Illustration:  </a:t>
            </a:r>
            <a:r>
              <a:rPr lang="en-US" sz="2100">
                <a:latin typeface="+mn-lt"/>
              </a:rPr>
              <a:t>Direct labor hours are determined from the production budget. At Hayes Company, two hours of direct labor are required to produce each unit of finished goods. The anticipated hourly wage rate is $10. </a:t>
            </a:r>
            <a:endParaRPr lang="en-US" sz="2100">
              <a:solidFill>
                <a:schemeClr val="folHlink"/>
              </a:solidFill>
              <a:latin typeface="+mn-lt"/>
            </a:endParaRPr>
          </a:p>
        </p:txBody>
      </p:sp>
      <p:sp>
        <p:nvSpPr>
          <p:cNvPr id="1002506" name="Rectangle 10"/>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18</a:t>
            </a:fld>
            <a:endParaRPr lang="en-US" dirty="0"/>
          </a:p>
        </p:txBody>
      </p:sp>
    </p:spTree>
    <p:extLst>
      <p:ext uri="{BB962C8B-B14F-4D97-AF65-F5344CB8AC3E}">
        <p14:creationId xmlns:p14="http://schemas.microsoft.com/office/powerpoint/2010/main" xmlns="" val="45380017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3"/>
          <p:cNvSpPr>
            <a:spLocks noGrp="1" noChangeArrowheads="1"/>
          </p:cNvSpPr>
          <p:nvPr>
            <p:ph type="body" sz="half" idx="1"/>
          </p:nvPr>
        </p:nvSpPr>
        <p:spPr>
          <a:xfrm>
            <a:off x="609600" y="2057400"/>
            <a:ext cx="7696200" cy="19812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25000"/>
              </a:lnSpc>
              <a:spcBef>
                <a:spcPct val="50000"/>
              </a:spcBef>
              <a:buClr>
                <a:srgbClr val="800000"/>
              </a:buClr>
              <a:buSzPct val="80000"/>
              <a:buFont typeface="Wingdings" panose="05000000000000000000" pitchFamily="2" charset="2"/>
              <a:buChar char="u"/>
            </a:pPr>
            <a:r>
              <a:rPr lang="en-US" altLang="en-US" sz="2200" b="0" smtClean="0">
                <a:effectLst/>
              </a:rPr>
              <a:t>Shows the expected manufacturing overhead costs for the budget period.</a:t>
            </a:r>
          </a:p>
          <a:p>
            <a:pPr marL="685800" lvl="1" indent="-457200">
              <a:lnSpc>
                <a:spcPct val="125000"/>
              </a:lnSpc>
              <a:spcBef>
                <a:spcPct val="50000"/>
              </a:spcBef>
              <a:buClr>
                <a:srgbClr val="800000"/>
              </a:buClr>
              <a:buSzPct val="80000"/>
              <a:buFont typeface="Wingdings" panose="05000000000000000000" pitchFamily="2" charset="2"/>
              <a:buChar char="u"/>
            </a:pPr>
            <a:r>
              <a:rPr lang="en-US" altLang="en-US" sz="2200" b="0" smtClean="0">
                <a:effectLst/>
              </a:rPr>
              <a:t>Distinguishes between fixed and variable overhead costs.</a:t>
            </a:r>
            <a:endParaRPr lang="en-US" sz="2200" b="0" smtClean="0">
              <a:effectLst/>
            </a:endParaRPr>
          </a:p>
        </p:txBody>
      </p:sp>
      <p:sp>
        <p:nvSpPr>
          <p:cNvPr id="41987" name="Text Box 6"/>
          <p:cNvSpPr txBox="1">
            <a:spLocks noChangeArrowheads="1"/>
          </p:cNvSpPr>
          <p:nvPr/>
        </p:nvSpPr>
        <p:spPr bwMode="auto">
          <a:xfrm>
            <a:off x="609600" y="1447800"/>
            <a:ext cx="6629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dirty="0">
                <a:solidFill>
                  <a:srgbClr val="800000"/>
                </a:solidFill>
                <a:latin typeface="+mn-lt"/>
              </a:rPr>
              <a:t>Manufacturing Overhead Budget</a:t>
            </a:r>
          </a:p>
        </p:txBody>
      </p:sp>
      <p:sp>
        <p:nvSpPr>
          <p:cNvPr id="1004555" name="Rectangle 1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19</a:t>
            </a:fld>
            <a:endParaRPr lang="en-US" dirty="0"/>
          </a:p>
        </p:txBody>
      </p:sp>
    </p:spTree>
    <p:extLst>
      <p:ext uri="{BB962C8B-B14F-4D97-AF65-F5344CB8AC3E}">
        <p14:creationId xmlns:p14="http://schemas.microsoft.com/office/powerpoint/2010/main" xmlns="" val="10308663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1" name="Text Box 6"/>
          <p:cNvSpPr txBox="1">
            <a:spLocks noChangeArrowheads="1"/>
          </p:cNvSpPr>
          <p:nvPr/>
        </p:nvSpPr>
        <p:spPr bwMode="auto">
          <a:xfrm>
            <a:off x="609600" y="1447800"/>
            <a:ext cx="8077200" cy="40386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SzPct val="80000"/>
            </a:pPr>
            <a:r>
              <a:rPr lang="en-US" sz="2100" b="1">
                <a:latin typeface="+mn-lt"/>
              </a:rPr>
              <a:t>Illustration:</a:t>
            </a:r>
            <a:r>
              <a:rPr lang="en-US" sz="2100">
                <a:latin typeface="+mn-lt"/>
              </a:rPr>
              <a:t>  Hayes Company expects variable costs to fluctuate with production volume on the basis of the following rates per direct labor hour: indirect materials $1.00, indirect labor $1.40, utilities $0.40, and maintenance $0.20. Thus, for the 6,200 direct labor hours to produce 3,100 units, budgeted indirect materials are $6,200 (6,200 x $1), and budgeted indirect labor is $8,680 (6,200 x $1.40). Hayes also recognizes that some maintenance is fixed. The amounts reported for fixed costs are assumed.</a:t>
            </a:r>
          </a:p>
          <a:p>
            <a:pPr>
              <a:lnSpc>
                <a:spcPct val="120000"/>
              </a:lnSpc>
              <a:spcBef>
                <a:spcPct val="50000"/>
              </a:spcBef>
              <a:buSzPct val="80000"/>
            </a:pPr>
            <a:r>
              <a:rPr lang="en-US" sz="2100" b="1">
                <a:latin typeface="+mn-lt"/>
              </a:rPr>
              <a:t>Prepare </a:t>
            </a:r>
            <a:r>
              <a:rPr lang="en-US" sz="2100">
                <a:latin typeface="+mn-lt"/>
              </a:rPr>
              <a:t>a Manufacturing Overhead Budget.</a:t>
            </a:r>
          </a:p>
        </p:txBody>
      </p:sp>
      <p:sp>
        <p:nvSpPr>
          <p:cNvPr id="1006601"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Manufacturing Overhead Budget</a:t>
            </a:r>
          </a:p>
        </p:txBody>
      </p:sp>
      <p:sp>
        <p:nvSpPr>
          <p:cNvPr id="2" name="Slide Number Placeholder 1"/>
          <p:cNvSpPr>
            <a:spLocks noGrp="1"/>
          </p:cNvSpPr>
          <p:nvPr>
            <p:ph type="sldNum" sz="quarter" idx="11"/>
          </p:nvPr>
        </p:nvSpPr>
        <p:spPr/>
        <p:txBody>
          <a:bodyPr/>
          <a:lstStyle/>
          <a:p>
            <a:fld id="{C29451F2-082B-4C80-89EB-46D8871DFE5E}" type="slidenum">
              <a:rPr lang="en-US" smtClean="0"/>
              <a:pPr/>
              <a:t>20</a:t>
            </a:fld>
            <a:endParaRPr lang="en-US" dirty="0"/>
          </a:p>
        </p:txBody>
      </p:sp>
    </p:spTree>
    <p:extLst>
      <p:ext uri="{BB962C8B-B14F-4D97-AF65-F5344CB8AC3E}">
        <p14:creationId xmlns:p14="http://schemas.microsoft.com/office/powerpoint/2010/main" xmlns="" val="20024861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8650" name="Rectangle 10"/>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Manufacturing Overhead Budget</a:t>
            </a:r>
          </a:p>
        </p:txBody>
      </p:sp>
      <p:pic>
        <p:nvPicPr>
          <p:cNvPr id="44037"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90600" y="1371600"/>
            <a:ext cx="7086600" cy="5268913"/>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21</a:t>
            </a:fld>
            <a:endParaRPr lang="en-US" dirty="0"/>
          </a:p>
        </p:txBody>
      </p:sp>
    </p:spTree>
    <p:extLst>
      <p:ext uri="{BB962C8B-B14F-4D97-AF65-F5344CB8AC3E}">
        <p14:creationId xmlns:p14="http://schemas.microsoft.com/office/powerpoint/2010/main" xmlns="" val="15618722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body" sz="half" idx="1"/>
          </p:nvPr>
        </p:nvSpPr>
        <p:spPr>
          <a:xfrm>
            <a:off x="609600" y="2057400"/>
            <a:ext cx="7696200" cy="12192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Projection of anticipated operating expenses.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Distinguishes between fixed and variable costs.</a:t>
            </a:r>
            <a:endParaRPr lang="en-US" sz="2100" b="0" smtClean="0">
              <a:effectLst/>
            </a:endParaRPr>
          </a:p>
        </p:txBody>
      </p:sp>
      <p:sp>
        <p:nvSpPr>
          <p:cNvPr id="45059" name="Text Box 4"/>
          <p:cNvSpPr txBox="1">
            <a:spLocks noChangeArrowheads="1"/>
          </p:cNvSpPr>
          <p:nvPr/>
        </p:nvSpPr>
        <p:spPr bwMode="auto">
          <a:xfrm>
            <a:off x="609600" y="1447800"/>
            <a:ext cx="8001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Selling and Administrative Expense Budget</a:t>
            </a:r>
          </a:p>
        </p:txBody>
      </p:sp>
      <p:sp>
        <p:nvSpPr>
          <p:cNvPr id="45061" name="Text Box 7"/>
          <p:cNvSpPr txBox="1">
            <a:spLocks noChangeArrowheads="1"/>
          </p:cNvSpPr>
          <p:nvPr/>
        </p:nvSpPr>
        <p:spPr bwMode="auto">
          <a:xfrm>
            <a:off x="609600" y="3276600"/>
            <a:ext cx="8077200" cy="2819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SzPct val="80000"/>
            </a:pPr>
            <a:r>
              <a:rPr lang="en-US" sz="2100" b="1" dirty="0">
                <a:latin typeface="+mn-lt"/>
              </a:rPr>
              <a:t>Illustration:</a:t>
            </a:r>
            <a:r>
              <a:rPr lang="en-US" sz="2100" dirty="0">
                <a:latin typeface="+mn-lt"/>
              </a:rPr>
              <a:t>  Variable expense rates per unit of sales are sales commissions $3 and freight-out $1. Variable expenses per quarter are based on the unit sales from the sales budget (Illustration 9-3).  Hayes expects sales in the first quarter to be 3,000 units. Fixed expenses are based on assumed data. </a:t>
            </a:r>
          </a:p>
          <a:p>
            <a:pPr>
              <a:lnSpc>
                <a:spcPct val="120000"/>
              </a:lnSpc>
              <a:spcBef>
                <a:spcPct val="50000"/>
              </a:spcBef>
              <a:buSzPct val="80000"/>
            </a:pPr>
            <a:r>
              <a:rPr lang="en-US" sz="2100" b="1" dirty="0">
                <a:latin typeface="+mn-lt"/>
              </a:rPr>
              <a:t>Prepare</a:t>
            </a:r>
            <a:r>
              <a:rPr lang="en-US" sz="2100" dirty="0">
                <a:latin typeface="+mn-lt"/>
              </a:rPr>
              <a:t> a selling and administrative expense budget.</a:t>
            </a:r>
          </a:p>
        </p:txBody>
      </p:sp>
      <p:sp>
        <p:nvSpPr>
          <p:cNvPr id="1010697"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22</a:t>
            </a:fld>
            <a:endParaRPr lang="en-US" dirty="0"/>
          </a:p>
        </p:txBody>
      </p:sp>
    </p:spTree>
    <p:extLst>
      <p:ext uri="{BB962C8B-B14F-4D97-AF65-F5344CB8AC3E}">
        <p14:creationId xmlns:p14="http://schemas.microsoft.com/office/powerpoint/2010/main" xmlns="" val="12140952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Picture 1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600200"/>
            <a:ext cx="8001000" cy="4621213"/>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012747" name="Rectangle 11"/>
          <p:cNvSpPr>
            <a:spLocks noChangeArrowheads="1"/>
          </p:cNvSpPr>
          <p:nvPr/>
        </p:nvSpPr>
        <p:spPr bwMode="auto">
          <a:xfrm>
            <a:off x="304800" y="188640"/>
            <a:ext cx="8534400" cy="685800"/>
          </a:xfrm>
          <a:prstGeom prst="rect">
            <a:avLst/>
          </a:prstGeom>
        </p:spPr>
        <p:txBody>
          <a:bodyPr/>
          <a:lstStyle/>
          <a:p>
            <a:r>
              <a:rPr lang="en-US" sz="4400" b="1" i="1" dirty="0">
                <a:solidFill>
                  <a:schemeClr val="tx2"/>
                </a:solidFill>
                <a:latin typeface="+mj-lt"/>
                <a:ea typeface="+mj-ea"/>
                <a:cs typeface="+mj-cs"/>
              </a:rPr>
              <a:t>Selling and Administrative Expense Budget</a:t>
            </a:r>
          </a:p>
        </p:txBody>
      </p:sp>
      <p:sp>
        <p:nvSpPr>
          <p:cNvPr id="2" name="Slide Number Placeholder 1"/>
          <p:cNvSpPr>
            <a:spLocks noGrp="1"/>
          </p:cNvSpPr>
          <p:nvPr>
            <p:ph type="sldNum" sz="quarter" idx="11"/>
          </p:nvPr>
        </p:nvSpPr>
        <p:spPr/>
        <p:txBody>
          <a:bodyPr/>
          <a:lstStyle/>
          <a:p>
            <a:fld id="{C29451F2-082B-4C80-89EB-46D8871DFE5E}" type="slidenum">
              <a:rPr lang="en-US" smtClean="0"/>
              <a:pPr/>
              <a:t>23</a:t>
            </a:fld>
            <a:endParaRPr lang="en-US" dirty="0"/>
          </a:p>
        </p:txBody>
      </p:sp>
    </p:spTree>
    <p:extLst>
      <p:ext uri="{BB962C8B-B14F-4D97-AF65-F5344CB8AC3E}">
        <p14:creationId xmlns:p14="http://schemas.microsoft.com/office/powerpoint/2010/main" xmlns="" val="38812269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xfrm>
            <a:off x="533400" y="2057400"/>
            <a:ext cx="8077200" cy="609600"/>
          </a:xfrm>
          <a:solidFill>
            <a:schemeClr val="bg1"/>
          </a:solidFill>
        </p:spPr>
        <p:txBody>
          <a:bodyPr/>
          <a:lstStyle/>
          <a:p>
            <a:pPr marL="0" indent="0">
              <a:buFont typeface="Wingdings" panose="05000000000000000000" pitchFamily="2" charset="2"/>
              <a:buNone/>
            </a:pPr>
            <a:r>
              <a:rPr lang="en-US" sz="2300" b="0" smtClean="0">
                <a:effectLst/>
              </a:rPr>
              <a:t>A sales budget is:</a:t>
            </a:r>
          </a:p>
        </p:txBody>
      </p:sp>
      <p:sp>
        <p:nvSpPr>
          <p:cNvPr id="47107" name="Rectangle 3"/>
          <p:cNvSpPr>
            <a:spLocks noChangeArrowheads="1"/>
          </p:cNvSpPr>
          <p:nvPr/>
        </p:nvSpPr>
        <p:spPr bwMode="auto">
          <a:xfrm>
            <a:off x="762000" y="2590800"/>
            <a:ext cx="7696200" cy="251460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marL="517525" indent="-517525">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Clr>
                <a:schemeClr val="accent2"/>
              </a:buClr>
              <a:buSzPct val="75000"/>
              <a:buFont typeface="Wingdings" panose="05000000000000000000" pitchFamily="2" charset="2"/>
              <a:buNone/>
            </a:pPr>
            <a:r>
              <a:rPr lang="en-US" sz="2300">
                <a:latin typeface="+mn-lt"/>
              </a:rPr>
              <a:t>a.	Derived from the production budget.</a:t>
            </a:r>
          </a:p>
          <a:p>
            <a:pPr>
              <a:lnSpc>
                <a:spcPct val="120000"/>
              </a:lnSpc>
              <a:spcBef>
                <a:spcPct val="50000"/>
              </a:spcBef>
              <a:buClr>
                <a:schemeClr val="accent2"/>
              </a:buClr>
              <a:buSzPct val="75000"/>
              <a:buFont typeface="Wingdings" panose="05000000000000000000" pitchFamily="2" charset="2"/>
              <a:buNone/>
            </a:pPr>
            <a:r>
              <a:rPr lang="en-US" sz="2300">
                <a:latin typeface="+mn-lt"/>
              </a:rPr>
              <a:t>b. 	Management’s best estimate of sales revenue for the year. </a:t>
            </a:r>
          </a:p>
          <a:p>
            <a:pPr>
              <a:lnSpc>
                <a:spcPct val="120000"/>
              </a:lnSpc>
              <a:spcBef>
                <a:spcPct val="50000"/>
              </a:spcBef>
              <a:buClr>
                <a:schemeClr val="accent2"/>
              </a:buClr>
              <a:buSzPct val="75000"/>
              <a:buFont typeface="Wingdings" panose="05000000000000000000" pitchFamily="2" charset="2"/>
              <a:buNone/>
            </a:pPr>
            <a:r>
              <a:rPr lang="en-US" sz="2300">
                <a:latin typeface="+mn-lt"/>
              </a:rPr>
              <a:t>c. 	Not the starting point for the master budget.</a:t>
            </a:r>
          </a:p>
          <a:p>
            <a:pPr>
              <a:lnSpc>
                <a:spcPct val="120000"/>
              </a:lnSpc>
              <a:spcBef>
                <a:spcPct val="50000"/>
              </a:spcBef>
              <a:buClr>
                <a:schemeClr val="accent2"/>
              </a:buClr>
              <a:buSzPct val="75000"/>
              <a:buFont typeface="Wingdings" panose="05000000000000000000" pitchFamily="2" charset="2"/>
              <a:buNone/>
            </a:pPr>
            <a:r>
              <a:rPr lang="en-US" sz="2300">
                <a:latin typeface="+mn-lt"/>
              </a:rPr>
              <a:t>d. 	Prepared only for credit sales. </a:t>
            </a:r>
          </a:p>
        </p:txBody>
      </p:sp>
      <p:sp>
        <p:nvSpPr>
          <p:cNvPr id="912388" name="Oval 4"/>
          <p:cNvSpPr>
            <a:spLocks noChangeArrowheads="1"/>
          </p:cNvSpPr>
          <p:nvPr/>
        </p:nvSpPr>
        <p:spPr bwMode="auto">
          <a:xfrm>
            <a:off x="838200" y="3252788"/>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n-US">
              <a:solidFill>
                <a:srgbClr val="A50021"/>
              </a:solidFill>
              <a:latin typeface="+mn-lt"/>
            </a:endParaRPr>
          </a:p>
        </p:txBody>
      </p:sp>
      <p:sp>
        <p:nvSpPr>
          <p:cNvPr id="47109" name="Text Box 9"/>
          <p:cNvSpPr txBox="1">
            <a:spLocks noChangeArrowheads="1"/>
          </p:cNvSpPr>
          <p:nvPr/>
        </p:nvSpPr>
        <p:spPr bwMode="auto">
          <a:xfrm>
            <a:off x="609600" y="1462088"/>
            <a:ext cx="4343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mn-lt"/>
              </a:rPr>
              <a:t>Review Question</a:t>
            </a:r>
          </a:p>
        </p:txBody>
      </p:sp>
      <p:sp>
        <p:nvSpPr>
          <p:cNvPr id="912399" name="Rectangle 15"/>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68B26A1F-DB4E-4FEA-B721-FF1971508766}" type="slidenum">
              <a:rPr lang="en-US" smtClean="0"/>
              <a:pPr/>
              <a:t>24</a:t>
            </a:fld>
            <a:endParaRPr lang="en-US"/>
          </a:p>
        </p:txBody>
      </p:sp>
    </p:spTree>
    <p:extLst>
      <p:ext uri="{BB962C8B-B14F-4D97-AF65-F5344CB8AC3E}">
        <p14:creationId xmlns:p14="http://schemas.microsoft.com/office/powerpoint/2010/main" xmlns="" val="4264811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2388"/>
                                        </p:tgtEl>
                                        <p:attrNameLst>
                                          <p:attrName>style.visibility</p:attrName>
                                        </p:attrNameLst>
                                      </p:cBhvr>
                                      <p:to>
                                        <p:strVal val="visible"/>
                                      </p:to>
                                    </p:set>
                                    <p:animEffect transition="in" filter="wipe(left)">
                                      <p:cBhvr>
                                        <p:cTn id="7" dur="500"/>
                                        <p:tgtEl>
                                          <p:spTgt spid="912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2388"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1" name="Rectangle 2"/>
          <p:cNvSpPr>
            <a:spLocks noGrp="1" noChangeArrowheads="1"/>
          </p:cNvSpPr>
          <p:nvPr>
            <p:ph type="body" sz="half" idx="1"/>
          </p:nvPr>
        </p:nvSpPr>
        <p:spPr>
          <a:xfrm>
            <a:off x="609600" y="2057400"/>
            <a:ext cx="7848600" cy="19812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15000"/>
              </a:lnSpc>
              <a:spcBef>
                <a:spcPct val="50000"/>
              </a:spcBef>
              <a:buClr>
                <a:srgbClr val="800000"/>
              </a:buClr>
              <a:buSzPct val="80000"/>
              <a:buFont typeface="Wingdings" panose="05000000000000000000" pitchFamily="2" charset="2"/>
              <a:buChar char="u"/>
            </a:pPr>
            <a:r>
              <a:rPr lang="en-US" sz="2100" b="0" smtClean="0">
                <a:effectLst/>
              </a:rPr>
              <a:t>Important </a:t>
            </a:r>
            <a:r>
              <a:rPr lang="en-US" sz="2100" smtClean="0">
                <a:effectLst/>
              </a:rPr>
              <a:t>end-product</a:t>
            </a:r>
            <a:r>
              <a:rPr lang="en-US" sz="2100" b="0" smtClean="0">
                <a:effectLst/>
              </a:rPr>
              <a:t> of the operating budgets.</a:t>
            </a:r>
          </a:p>
          <a:p>
            <a:pPr marL="685800" lvl="1" indent="-457200">
              <a:lnSpc>
                <a:spcPct val="115000"/>
              </a:lnSpc>
              <a:spcBef>
                <a:spcPct val="50000"/>
              </a:spcBef>
              <a:buClr>
                <a:srgbClr val="800000"/>
              </a:buClr>
              <a:buSzPct val="80000"/>
              <a:buFont typeface="Wingdings" panose="05000000000000000000" pitchFamily="2" charset="2"/>
              <a:buChar char="u"/>
            </a:pPr>
            <a:r>
              <a:rPr lang="en-US" sz="2100" b="0" smtClean="0">
                <a:effectLst/>
              </a:rPr>
              <a:t>Indicates </a:t>
            </a:r>
            <a:r>
              <a:rPr lang="en-US" sz="2100" smtClean="0">
                <a:effectLst/>
              </a:rPr>
              <a:t>expected profitability</a:t>
            </a:r>
            <a:r>
              <a:rPr lang="en-US" sz="2100" b="0" smtClean="0">
                <a:effectLst/>
              </a:rPr>
              <a:t> of operations.</a:t>
            </a:r>
          </a:p>
          <a:p>
            <a:pPr marL="685800" lvl="1" indent="-457200">
              <a:lnSpc>
                <a:spcPct val="115000"/>
              </a:lnSpc>
              <a:spcBef>
                <a:spcPct val="50000"/>
              </a:spcBef>
              <a:buClr>
                <a:srgbClr val="800000"/>
              </a:buClr>
              <a:buSzPct val="80000"/>
              <a:buFont typeface="Wingdings" panose="05000000000000000000" pitchFamily="2" charset="2"/>
              <a:buChar char="u"/>
            </a:pPr>
            <a:r>
              <a:rPr lang="en-US" sz="2100" b="0" smtClean="0">
                <a:effectLst/>
              </a:rPr>
              <a:t>Provides a </a:t>
            </a:r>
            <a:r>
              <a:rPr lang="en-US" sz="2100" smtClean="0">
                <a:effectLst/>
              </a:rPr>
              <a:t>basis for evaluating</a:t>
            </a:r>
            <a:r>
              <a:rPr lang="en-US" sz="2100" b="0" smtClean="0">
                <a:effectLst/>
              </a:rPr>
              <a:t> company performance.</a:t>
            </a:r>
          </a:p>
          <a:p>
            <a:pPr marL="685800" lvl="1" indent="-457200">
              <a:lnSpc>
                <a:spcPct val="115000"/>
              </a:lnSpc>
              <a:spcBef>
                <a:spcPct val="50000"/>
              </a:spcBef>
              <a:buClr>
                <a:srgbClr val="800000"/>
              </a:buClr>
              <a:buSzPct val="80000"/>
              <a:buFont typeface="Wingdings" panose="05000000000000000000" pitchFamily="2" charset="2"/>
              <a:buChar char="u"/>
            </a:pPr>
            <a:r>
              <a:rPr lang="en-US" sz="2100" b="0" smtClean="0">
                <a:effectLst/>
              </a:rPr>
              <a:t>Prepared from the operating </a:t>
            </a:r>
            <a:r>
              <a:rPr lang="en-US" sz="2100" smtClean="0">
                <a:effectLst/>
              </a:rPr>
              <a:t>budgets:</a:t>
            </a:r>
            <a:r>
              <a:rPr lang="en-US" sz="2100" b="0" smtClean="0">
                <a:effectLst/>
              </a:rPr>
              <a:t>	</a:t>
            </a:r>
          </a:p>
        </p:txBody>
      </p:sp>
      <p:sp>
        <p:nvSpPr>
          <p:cNvPr id="48132" name="Text Box 4"/>
          <p:cNvSpPr txBox="1">
            <a:spLocks noChangeArrowheads="1"/>
          </p:cNvSpPr>
          <p:nvPr/>
        </p:nvSpPr>
        <p:spPr bwMode="auto">
          <a:xfrm>
            <a:off x="609600" y="1447800"/>
            <a:ext cx="8001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latin typeface="+mn-lt"/>
              </a:rPr>
              <a:t>Budgeted Income Statement</a:t>
            </a:r>
          </a:p>
        </p:txBody>
      </p:sp>
      <p:sp>
        <p:nvSpPr>
          <p:cNvPr id="48133" name="Rectangle 8"/>
          <p:cNvSpPr>
            <a:spLocks noChangeArrowheads="1"/>
          </p:cNvSpPr>
          <p:nvPr/>
        </p:nvSpPr>
        <p:spPr bwMode="auto">
          <a:xfrm>
            <a:off x="3962400" y="4191000"/>
            <a:ext cx="495300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lIns="90488" tIns="44450" rIns="90488" bIns="44450"/>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40000"/>
              </a:spcBef>
              <a:buClr>
                <a:srgbClr val="800000"/>
              </a:buClr>
              <a:buSzPct val="80000"/>
              <a:buFont typeface="Arial" panose="020B0604020202020204" pitchFamily="34" charset="0"/>
              <a:buChar char="►"/>
            </a:pPr>
            <a:r>
              <a:rPr lang="en-US" sz="2000">
                <a:latin typeface="+mn-lt"/>
              </a:rPr>
              <a:t>Manufacturing Overhead </a:t>
            </a:r>
          </a:p>
          <a:p>
            <a:pPr>
              <a:lnSpc>
                <a:spcPct val="120000"/>
              </a:lnSpc>
              <a:spcBef>
                <a:spcPct val="40000"/>
              </a:spcBef>
              <a:buClr>
                <a:srgbClr val="800000"/>
              </a:buClr>
              <a:buSzPct val="80000"/>
              <a:buFont typeface="Arial" panose="020B0604020202020204" pitchFamily="34" charset="0"/>
              <a:buChar char="►"/>
            </a:pPr>
            <a:r>
              <a:rPr lang="en-US" sz="2000">
                <a:latin typeface="+mn-lt"/>
              </a:rPr>
              <a:t>Selling and Administrative Expense</a:t>
            </a:r>
          </a:p>
        </p:txBody>
      </p:sp>
      <p:sp>
        <p:nvSpPr>
          <p:cNvPr id="48134" name="Rectangle 9"/>
          <p:cNvSpPr>
            <a:spLocks noChangeArrowheads="1"/>
          </p:cNvSpPr>
          <p:nvPr/>
        </p:nvSpPr>
        <p:spPr bwMode="auto">
          <a:xfrm>
            <a:off x="1295400" y="4191000"/>
            <a:ext cx="281940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lIns="90488" tIns="44450" rIns="90488" bIns="44450"/>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40000"/>
              </a:spcBef>
              <a:buClr>
                <a:srgbClr val="800000"/>
              </a:buClr>
              <a:buSzPct val="80000"/>
              <a:buFont typeface="Arial" panose="020B0604020202020204" pitchFamily="34" charset="0"/>
              <a:buChar char="►"/>
            </a:pPr>
            <a:r>
              <a:rPr lang="en-US" sz="2000">
                <a:latin typeface="+mn-lt"/>
              </a:rPr>
              <a:t>Sales</a:t>
            </a:r>
          </a:p>
          <a:p>
            <a:pPr>
              <a:lnSpc>
                <a:spcPct val="120000"/>
              </a:lnSpc>
              <a:spcBef>
                <a:spcPct val="40000"/>
              </a:spcBef>
              <a:buClr>
                <a:srgbClr val="800000"/>
              </a:buClr>
              <a:buSzPct val="80000"/>
              <a:buFont typeface="Arial" panose="020B0604020202020204" pitchFamily="34" charset="0"/>
              <a:buChar char="►"/>
            </a:pPr>
            <a:r>
              <a:rPr lang="en-US" sz="2000">
                <a:latin typeface="+mn-lt"/>
              </a:rPr>
              <a:t>Direct Materials</a:t>
            </a:r>
          </a:p>
          <a:p>
            <a:pPr>
              <a:lnSpc>
                <a:spcPct val="120000"/>
              </a:lnSpc>
              <a:spcBef>
                <a:spcPct val="40000"/>
              </a:spcBef>
              <a:buClr>
                <a:srgbClr val="800000"/>
              </a:buClr>
              <a:buSzPct val="80000"/>
              <a:buFont typeface="Arial" panose="020B0604020202020204" pitchFamily="34" charset="0"/>
              <a:buChar char="►"/>
            </a:pPr>
            <a:r>
              <a:rPr lang="en-US" sz="2000">
                <a:latin typeface="+mn-lt"/>
              </a:rPr>
              <a:t>Direct Labor</a:t>
            </a:r>
          </a:p>
        </p:txBody>
      </p:sp>
      <p:sp>
        <p:nvSpPr>
          <p:cNvPr id="1015819" name="Rectangle 1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25</a:t>
            </a:fld>
            <a:endParaRPr lang="en-US" dirty="0"/>
          </a:p>
        </p:txBody>
      </p:sp>
    </p:spTree>
    <p:extLst>
      <p:ext uri="{BB962C8B-B14F-4D97-AF65-F5344CB8AC3E}">
        <p14:creationId xmlns:p14="http://schemas.microsoft.com/office/powerpoint/2010/main" xmlns="" val="29436599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154" name="Picture 1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 y="2784475"/>
            <a:ext cx="7848600" cy="1863725"/>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49155" name="Text Box 5"/>
          <p:cNvSpPr txBox="1">
            <a:spLocks noChangeArrowheads="1"/>
          </p:cNvSpPr>
          <p:nvPr/>
        </p:nvSpPr>
        <p:spPr bwMode="auto">
          <a:xfrm>
            <a:off x="609600" y="1447800"/>
            <a:ext cx="8077200" cy="1295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15000"/>
              </a:lnSpc>
              <a:spcBef>
                <a:spcPct val="40000"/>
              </a:spcBef>
              <a:buSzPct val="80000"/>
            </a:pPr>
            <a:r>
              <a:rPr lang="en-US" sz="2100" b="1">
                <a:latin typeface="+mn-lt"/>
              </a:rPr>
              <a:t>Illustration:  </a:t>
            </a:r>
            <a:r>
              <a:rPr lang="en-US" sz="2100">
                <a:latin typeface="+mn-lt"/>
              </a:rPr>
              <a:t>To find the cost of goods sold, it is </a:t>
            </a:r>
            <a:r>
              <a:rPr lang="en-US" sz="2100" b="1">
                <a:latin typeface="+mn-lt"/>
              </a:rPr>
              <a:t>first</a:t>
            </a:r>
            <a:r>
              <a:rPr lang="en-US" sz="2100">
                <a:latin typeface="+mn-lt"/>
              </a:rPr>
              <a:t> necessary to determine the total unit cost of producing one Rightride, as follows.</a:t>
            </a:r>
          </a:p>
        </p:txBody>
      </p:sp>
      <p:sp>
        <p:nvSpPr>
          <p:cNvPr id="1017868" name="Rectangle 12"/>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Budgeted Income Statement</a:t>
            </a:r>
          </a:p>
        </p:txBody>
      </p:sp>
      <p:sp>
        <p:nvSpPr>
          <p:cNvPr id="49160" name="Text Box 16"/>
          <p:cNvSpPr txBox="1">
            <a:spLocks noChangeArrowheads="1"/>
          </p:cNvSpPr>
          <p:nvPr/>
        </p:nvSpPr>
        <p:spPr bwMode="auto">
          <a:xfrm>
            <a:off x="609600" y="4953000"/>
            <a:ext cx="8077200" cy="914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15000"/>
              </a:lnSpc>
              <a:spcBef>
                <a:spcPct val="40000"/>
              </a:spcBef>
              <a:buSzPct val="80000"/>
            </a:pPr>
            <a:r>
              <a:rPr lang="en-US" sz="2100" b="1">
                <a:latin typeface="+mn-lt"/>
              </a:rPr>
              <a:t>Second</a:t>
            </a:r>
            <a:r>
              <a:rPr lang="en-US" sz="2100">
                <a:latin typeface="+mn-lt"/>
              </a:rPr>
              <a:t>, determine Cost of Goods Sold by multiplying units sold times unit cost:    15,000 units x $44 = </a:t>
            </a:r>
            <a:r>
              <a:rPr lang="en-US" sz="2100" b="1">
                <a:latin typeface="+mn-lt"/>
              </a:rPr>
              <a:t>$660,000</a:t>
            </a:r>
          </a:p>
        </p:txBody>
      </p:sp>
      <p:sp>
        <p:nvSpPr>
          <p:cNvPr id="2" name="Slide Number Placeholder 1"/>
          <p:cNvSpPr>
            <a:spLocks noGrp="1"/>
          </p:cNvSpPr>
          <p:nvPr>
            <p:ph type="sldNum" sz="quarter" idx="11"/>
          </p:nvPr>
        </p:nvSpPr>
        <p:spPr/>
        <p:txBody>
          <a:bodyPr/>
          <a:lstStyle/>
          <a:p>
            <a:fld id="{C29451F2-082B-4C80-89EB-46D8871DFE5E}" type="slidenum">
              <a:rPr lang="en-US" smtClean="0"/>
              <a:pPr/>
              <a:t>26</a:t>
            </a:fld>
            <a:endParaRPr lang="en-US" dirty="0"/>
          </a:p>
        </p:txBody>
      </p:sp>
    </p:spTree>
    <p:extLst>
      <p:ext uri="{BB962C8B-B14F-4D97-AF65-F5344CB8AC3E}">
        <p14:creationId xmlns:p14="http://schemas.microsoft.com/office/powerpoint/2010/main" xmlns="" val="19404729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609600" y="1371600"/>
            <a:ext cx="8077200" cy="1676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15000"/>
              </a:lnSpc>
              <a:spcBef>
                <a:spcPct val="40000"/>
              </a:spcBef>
              <a:buSzPct val="80000"/>
            </a:pPr>
            <a:r>
              <a:rPr lang="en-US" sz="2100" b="1">
                <a:latin typeface="+mn-lt"/>
              </a:rPr>
              <a:t>Illustration:  </a:t>
            </a:r>
            <a:r>
              <a:rPr lang="en-US" sz="2100">
                <a:latin typeface="+mn-lt"/>
              </a:rPr>
              <a:t>All data for the income statement come from the individual operating budgets except the following: (1) interest expense is expected to be $100, and (2) income taxes are estimated to be $12,000.</a:t>
            </a:r>
          </a:p>
        </p:txBody>
      </p:sp>
      <p:sp>
        <p:nvSpPr>
          <p:cNvPr id="1019916" name="Rectangle 12"/>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pic>
        <p:nvPicPr>
          <p:cNvPr id="50183" name="Picture 1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66800" y="3200400"/>
            <a:ext cx="6991350" cy="333375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27</a:t>
            </a:fld>
            <a:endParaRPr lang="en-US" dirty="0"/>
          </a:p>
        </p:txBody>
      </p:sp>
    </p:spTree>
    <p:extLst>
      <p:ext uri="{BB962C8B-B14F-4D97-AF65-F5344CB8AC3E}">
        <p14:creationId xmlns:p14="http://schemas.microsoft.com/office/powerpoint/2010/main" xmlns="" val="16264216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xfrm>
            <a:off x="533400" y="2057400"/>
            <a:ext cx="8077200" cy="914400"/>
          </a:xfrm>
          <a:solidFill>
            <a:schemeClr val="bg1"/>
          </a:solidFill>
        </p:spPr>
        <p:txBody>
          <a:bodyPr/>
          <a:lstStyle/>
          <a:p>
            <a:pPr marL="0" indent="0">
              <a:lnSpc>
                <a:spcPct val="120000"/>
              </a:lnSpc>
              <a:buFont typeface="Wingdings" panose="05000000000000000000" pitchFamily="2" charset="2"/>
              <a:buNone/>
            </a:pPr>
            <a:r>
              <a:rPr lang="en-US" sz="2300" b="0" smtClean="0">
                <a:effectLst/>
              </a:rPr>
              <a:t>Each of the following budgets is used in preparing the budgeted income statement </a:t>
            </a:r>
            <a:r>
              <a:rPr lang="en-US" sz="2300" smtClean="0">
                <a:solidFill>
                  <a:srgbClr val="800000"/>
                </a:solidFill>
                <a:effectLst/>
              </a:rPr>
              <a:t>except</a:t>
            </a:r>
            <a:r>
              <a:rPr lang="en-US" sz="2300" b="0" smtClean="0">
                <a:effectLst/>
              </a:rPr>
              <a:t> the:</a:t>
            </a:r>
          </a:p>
        </p:txBody>
      </p:sp>
      <p:sp>
        <p:nvSpPr>
          <p:cNvPr id="51203" name="Rectangle 3"/>
          <p:cNvSpPr>
            <a:spLocks noChangeArrowheads="1"/>
          </p:cNvSpPr>
          <p:nvPr/>
        </p:nvSpPr>
        <p:spPr bwMode="auto">
          <a:xfrm>
            <a:off x="762000" y="3048000"/>
            <a:ext cx="7696200" cy="236220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marL="517525" indent="-517525">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Clr>
                <a:schemeClr val="accent2"/>
              </a:buClr>
              <a:buSzPct val="75000"/>
              <a:buFont typeface="Wingdings" panose="05000000000000000000" pitchFamily="2" charset="2"/>
              <a:buNone/>
            </a:pPr>
            <a:r>
              <a:rPr lang="en-US" sz="2300">
                <a:latin typeface="+mn-lt"/>
              </a:rPr>
              <a:t>a.	Sales budget.</a:t>
            </a:r>
          </a:p>
          <a:p>
            <a:pPr>
              <a:lnSpc>
                <a:spcPct val="120000"/>
              </a:lnSpc>
              <a:spcBef>
                <a:spcPct val="50000"/>
              </a:spcBef>
              <a:buClr>
                <a:schemeClr val="accent2"/>
              </a:buClr>
              <a:buSzPct val="75000"/>
              <a:buFont typeface="Wingdings" panose="05000000000000000000" pitchFamily="2" charset="2"/>
              <a:buNone/>
            </a:pPr>
            <a:r>
              <a:rPr lang="en-US" sz="2300">
                <a:latin typeface="+mn-lt"/>
              </a:rPr>
              <a:t>b. 	Selling and administrative budget. </a:t>
            </a:r>
          </a:p>
          <a:p>
            <a:pPr>
              <a:lnSpc>
                <a:spcPct val="120000"/>
              </a:lnSpc>
              <a:spcBef>
                <a:spcPct val="50000"/>
              </a:spcBef>
              <a:buClr>
                <a:schemeClr val="accent2"/>
              </a:buClr>
              <a:buSzPct val="75000"/>
              <a:buFont typeface="Wingdings" panose="05000000000000000000" pitchFamily="2" charset="2"/>
              <a:buNone/>
            </a:pPr>
            <a:r>
              <a:rPr lang="en-US" sz="2300">
                <a:latin typeface="+mn-lt"/>
              </a:rPr>
              <a:t>c. 	Capital expenditure budget.</a:t>
            </a:r>
          </a:p>
          <a:p>
            <a:pPr>
              <a:lnSpc>
                <a:spcPct val="120000"/>
              </a:lnSpc>
              <a:spcBef>
                <a:spcPct val="50000"/>
              </a:spcBef>
              <a:buClr>
                <a:schemeClr val="accent2"/>
              </a:buClr>
              <a:buSzPct val="75000"/>
              <a:buFont typeface="Wingdings" panose="05000000000000000000" pitchFamily="2" charset="2"/>
              <a:buNone/>
            </a:pPr>
            <a:r>
              <a:rPr lang="en-US" sz="2300">
                <a:latin typeface="+mn-lt"/>
              </a:rPr>
              <a:t>d. 	Direct labor budget. </a:t>
            </a:r>
          </a:p>
        </p:txBody>
      </p:sp>
      <p:sp>
        <p:nvSpPr>
          <p:cNvPr id="759812" name="Oval 4"/>
          <p:cNvSpPr>
            <a:spLocks noChangeArrowheads="1"/>
          </p:cNvSpPr>
          <p:nvPr/>
        </p:nvSpPr>
        <p:spPr bwMode="auto">
          <a:xfrm>
            <a:off x="838200" y="4332288"/>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n-US">
              <a:solidFill>
                <a:srgbClr val="A50021"/>
              </a:solidFill>
              <a:latin typeface="+mn-lt"/>
            </a:endParaRPr>
          </a:p>
        </p:txBody>
      </p:sp>
      <p:sp>
        <p:nvSpPr>
          <p:cNvPr id="51205" name="Text Box 9"/>
          <p:cNvSpPr txBox="1">
            <a:spLocks noChangeArrowheads="1"/>
          </p:cNvSpPr>
          <p:nvPr/>
        </p:nvSpPr>
        <p:spPr bwMode="auto">
          <a:xfrm>
            <a:off x="609600" y="1447800"/>
            <a:ext cx="4343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Review Question</a:t>
            </a:r>
          </a:p>
        </p:txBody>
      </p:sp>
      <p:sp>
        <p:nvSpPr>
          <p:cNvPr id="759823" name="Rectangle 15"/>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68B26A1F-DB4E-4FEA-B721-FF1971508766}" type="slidenum">
              <a:rPr lang="en-US" smtClean="0"/>
              <a:pPr/>
              <a:t>28</a:t>
            </a:fld>
            <a:endParaRPr lang="en-US"/>
          </a:p>
        </p:txBody>
      </p:sp>
    </p:spTree>
    <p:extLst>
      <p:ext uri="{BB962C8B-B14F-4D97-AF65-F5344CB8AC3E}">
        <p14:creationId xmlns:p14="http://schemas.microsoft.com/office/powerpoint/2010/main" xmlns="" val="38079224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9812"/>
                                        </p:tgtEl>
                                        <p:attrNameLst>
                                          <p:attrName>style.visibility</p:attrName>
                                        </p:attrNameLst>
                                      </p:cBhvr>
                                      <p:to>
                                        <p:strVal val="visible"/>
                                      </p:to>
                                    </p:set>
                                    <p:animEffect transition="in" filter="wipe(left)">
                                      <p:cBhvr>
                                        <p:cTn id="7" dur="500"/>
                                        <p:tgtEl>
                                          <p:spTgt spid="759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9812"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226" name="Rectangle 4"/>
          <p:cNvSpPr>
            <a:spLocks noChangeArrowheads="1"/>
          </p:cNvSpPr>
          <p:nvPr/>
        </p:nvSpPr>
        <p:spPr bwMode="auto">
          <a:xfrm>
            <a:off x="685800" y="1393825"/>
            <a:ext cx="8001000" cy="344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Times New Roman" panose="02020603050405020304" pitchFamily="18" charset="0"/>
              </a:defRPr>
            </a:lvl1pPr>
            <a:lvl2pPr marL="742950" indent="-285750">
              <a:tabLst>
                <a:tab pos="2057400" algn="l"/>
              </a:tabLst>
              <a:defRPr sz="2400">
                <a:solidFill>
                  <a:schemeClr val="tx1"/>
                </a:solidFill>
                <a:latin typeface="Times New Roman" panose="02020603050405020304" pitchFamily="18" charset="0"/>
              </a:defRPr>
            </a:lvl2pPr>
            <a:lvl3pPr marL="1143000" indent="-228600">
              <a:tabLst>
                <a:tab pos="2057400" algn="l"/>
              </a:tabLst>
              <a:defRPr sz="2400">
                <a:solidFill>
                  <a:schemeClr val="tx1"/>
                </a:solidFill>
                <a:latin typeface="Times New Roman" panose="02020603050405020304" pitchFamily="18" charset="0"/>
              </a:defRPr>
            </a:lvl3pPr>
            <a:lvl4pPr marL="1600200" indent="-228600">
              <a:tabLst>
                <a:tab pos="2057400" algn="l"/>
              </a:tabLst>
              <a:defRPr sz="2400">
                <a:solidFill>
                  <a:schemeClr val="tx1"/>
                </a:solidFill>
                <a:latin typeface="Times New Roman" panose="02020603050405020304" pitchFamily="18" charset="0"/>
              </a:defRPr>
            </a:lvl4pPr>
            <a:lvl5pPr marL="2057400" indent="-228600">
              <a:tabLst>
                <a:tab pos="20574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9pPr>
          </a:lstStyle>
          <a:p>
            <a:pPr>
              <a:lnSpc>
                <a:spcPct val="125000"/>
              </a:lnSpc>
            </a:pPr>
            <a:r>
              <a:rPr lang="en-US" sz="2200">
                <a:latin typeface="+mn-lt"/>
              </a:rPr>
              <a:t>Soriano Company is preparing its budgeted income statement for 2014. Relevant data pertaining to its sales, production, and direct materials budgets can be found on the following slide. Soriano budgets 0.5 hours of direct labor per unit, labor costs at $15 per hour, and manufacturing overhead at $25 per direct labor hour. Its budgeted selling and administrative expenses for 2011 are $12,000,000. </a:t>
            </a:r>
            <a:r>
              <a:rPr lang="en-US" sz="2200" b="1">
                <a:solidFill>
                  <a:srgbClr val="800000"/>
                </a:solidFill>
                <a:latin typeface="+mn-lt"/>
              </a:rPr>
              <a:t>(a)</a:t>
            </a:r>
            <a:r>
              <a:rPr lang="en-US" sz="2200">
                <a:latin typeface="+mn-lt"/>
              </a:rPr>
              <a:t> Calculate the budgeted total unit cost. </a:t>
            </a:r>
            <a:r>
              <a:rPr lang="en-US" sz="2200" b="1">
                <a:solidFill>
                  <a:srgbClr val="800000"/>
                </a:solidFill>
                <a:latin typeface="+mn-lt"/>
              </a:rPr>
              <a:t>(b)</a:t>
            </a:r>
            <a:r>
              <a:rPr lang="en-US" sz="2200">
                <a:latin typeface="+mn-lt"/>
              </a:rPr>
              <a:t> Prepare the budgeted income statement for 2011.</a:t>
            </a:r>
          </a:p>
        </p:txBody>
      </p:sp>
      <p:pic>
        <p:nvPicPr>
          <p:cNvPr id="52228" name="Picture 2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29</a:t>
            </a:fld>
            <a:endParaRPr lang="en-US"/>
          </a:p>
        </p:txBody>
      </p:sp>
    </p:spTree>
    <p:extLst>
      <p:ext uri="{BB962C8B-B14F-4D97-AF65-F5344CB8AC3E}">
        <p14:creationId xmlns:p14="http://schemas.microsoft.com/office/powerpoint/2010/main" xmlns="" val="1446708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609600" y="1347788"/>
            <a:ext cx="8153400" cy="4448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spcBef>
                <a:spcPct val="30000"/>
              </a:spcBef>
            </a:pPr>
            <a:r>
              <a:rPr lang="en-US" sz="1900" dirty="0">
                <a:latin typeface="+mn-lt"/>
              </a:rPr>
              <a:t>Soriano Company is preparing its master budget for 2014. Relevant data pertaining to its sales, production, and direct materials budgets are as follows:</a:t>
            </a:r>
          </a:p>
          <a:p>
            <a:pPr>
              <a:spcBef>
                <a:spcPct val="30000"/>
              </a:spcBef>
            </a:pPr>
            <a:r>
              <a:rPr lang="en-US" sz="1900" b="1" dirty="0">
                <a:solidFill>
                  <a:srgbClr val="800000"/>
                </a:solidFill>
                <a:latin typeface="+mn-lt"/>
              </a:rPr>
              <a:t>Sales:</a:t>
            </a:r>
            <a:r>
              <a:rPr lang="en-US" sz="1900" dirty="0">
                <a:latin typeface="+mn-lt"/>
              </a:rPr>
              <a:t> Sales for the year are expected to total 1,200,000 units. Quarterly sales are 20%, 25%, 30%, and 25% respectively. The sales price is expected to be $50 per unit for the first three quarters and $55 per unit beginning in the fourth quarter. Sales in the first quarter of 2015 are expected to be 10% higher than the budgeted sales for the first quarter of 2014.</a:t>
            </a:r>
          </a:p>
          <a:p>
            <a:pPr>
              <a:spcBef>
                <a:spcPct val="30000"/>
              </a:spcBef>
            </a:pPr>
            <a:r>
              <a:rPr lang="en-US" sz="1900" b="1" dirty="0">
                <a:solidFill>
                  <a:srgbClr val="800000"/>
                </a:solidFill>
                <a:latin typeface="+mn-lt"/>
              </a:rPr>
              <a:t>Production:</a:t>
            </a:r>
            <a:r>
              <a:rPr lang="en-US" sz="1900" dirty="0">
                <a:latin typeface="+mn-lt"/>
              </a:rPr>
              <a:t> Management desires to maintain ending finished goods inventories at 25% of next quarter’s budgeted sales volume.</a:t>
            </a:r>
          </a:p>
          <a:p>
            <a:pPr>
              <a:spcBef>
                <a:spcPct val="30000"/>
              </a:spcBef>
            </a:pPr>
            <a:r>
              <a:rPr lang="en-US" sz="1900" b="1" dirty="0">
                <a:solidFill>
                  <a:srgbClr val="800000"/>
                </a:solidFill>
                <a:latin typeface="+mn-lt"/>
              </a:rPr>
              <a:t>Direct materials:</a:t>
            </a:r>
            <a:r>
              <a:rPr lang="en-US" sz="1900" dirty="0">
                <a:latin typeface="+mn-lt"/>
              </a:rPr>
              <a:t> Each unit requires 3 pounds of raw materials at a cost of $5 per pound. Management desires to maintain raw materials inventories at 5% of the next quarter’s production requirements. Assume the production requirements for the first quarter of 2015 are 810,000 pounds.</a:t>
            </a:r>
          </a:p>
        </p:txBody>
      </p:sp>
      <p:pic>
        <p:nvPicPr>
          <p:cNvPr id="5325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30</a:t>
            </a:fld>
            <a:endParaRPr lang="en-US"/>
          </a:p>
        </p:txBody>
      </p:sp>
    </p:spTree>
    <p:extLst>
      <p:ext uri="{BB962C8B-B14F-4D97-AF65-F5344CB8AC3E}">
        <p14:creationId xmlns:p14="http://schemas.microsoft.com/office/powerpoint/2010/main" xmlns="" val="39767645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54274"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14400" y="4022725"/>
            <a:ext cx="6781800" cy="253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54275" name="Picture 1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495800" y="5181600"/>
            <a:ext cx="1447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54276" name="Rectangle 3"/>
          <p:cNvSpPr>
            <a:spLocks noChangeArrowheads="1"/>
          </p:cNvSpPr>
          <p:nvPr/>
        </p:nvSpPr>
        <p:spPr bwMode="auto">
          <a:xfrm>
            <a:off x="762000" y="1279525"/>
            <a:ext cx="7772400" cy="93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Times New Roman" panose="02020603050405020304" pitchFamily="18" charset="0"/>
              </a:defRPr>
            </a:lvl1pPr>
            <a:lvl2pPr marL="742950" indent="-285750">
              <a:tabLst>
                <a:tab pos="2057400" algn="l"/>
              </a:tabLst>
              <a:defRPr sz="2400">
                <a:solidFill>
                  <a:schemeClr val="tx1"/>
                </a:solidFill>
                <a:latin typeface="Times New Roman" panose="02020603050405020304" pitchFamily="18" charset="0"/>
              </a:defRPr>
            </a:lvl2pPr>
            <a:lvl3pPr marL="1143000" indent="-228600">
              <a:tabLst>
                <a:tab pos="2057400" algn="l"/>
              </a:tabLst>
              <a:defRPr sz="2400">
                <a:solidFill>
                  <a:schemeClr val="tx1"/>
                </a:solidFill>
                <a:latin typeface="Times New Roman" panose="02020603050405020304" pitchFamily="18" charset="0"/>
              </a:defRPr>
            </a:lvl3pPr>
            <a:lvl4pPr marL="1600200" indent="-228600">
              <a:tabLst>
                <a:tab pos="2057400" algn="l"/>
              </a:tabLst>
              <a:defRPr sz="2400">
                <a:solidFill>
                  <a:schemeClr val="tx1"/>
                </a:solidFill>
                <a:latin typeface="Times New Roman" panose="02020603050405020304" pitchFamily="18" charset="0"/>
              </a:defRPr>
            </a:lvl4pPr>
            <a:lvl5pPr marL="2057400" indent="-228600">
              <a:tabLst>
                <a:tab pos="20574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9pPr>
          </a:lstStyle>
          <a:p>
            <a:pPr>
              <a:lnSpc>
                <a:spcPct val="125000"/>
              </a:lnSpc>
            </a:pPr>
            <a:r>
              <a:rPr lang="en-US" sz="2200" dirty="0">
                <a:latin typeface="+mn-lt"/>
              </a:rPr>
              <a:t>Calculate the budgeted total unit cost and prepare the budgeted income statement for 2014.</a:t>
            </a:r>
          </a:p>
        </p:txBody>
      </p:sp>
      <p:pic>
        <p:nvPicPr>
          <p:cNvPr id="54278" name="Picture 10"/>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54279" name="Picture 11"/>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838200" y="2344738"/>
            <a:ext cx="6934200" cy="1649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31</a:t>
            </a:fld>
            <a:endParaRPr lang="en-US"/>
          </a:p>
        </p:txBody>
      </p:sp>
    </p:spTree>
    <p:extLst>
      <p:ext uri="{BB962C8B-B14F-4D97-AF65-F5344CB8AC3E}">
        <p14:creationId xmlns:p14="http://schemas.microsoft.com/office/powerpoint/2010/main" xmlns="" val="39773655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3"/>
          <p:cNvSpPr>
            <a:spLocks noGrp="1" noChangeArrowheads="1"/>
          </p:cNvSpPr>
          <p:nvPr>
            <p:ph type="body" sz="half" idx="1"/>
          </p:nvPr>
        </p:nvSpPr>
        <p:spPr>
          <a:xfrm>
            <a:off x="685800" y="2057400"/>
            <a:ext cx="7848600" cy="41148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Shows anticipated cash flows.</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Often considered to be the most important output in preparing financial budgets.</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Contains three sections:</a:t>
            </a:r>
          </a:p>
          <a:p>
            <a:pPr marL="1257300" lvl="2" indent="-457200">
              <a:lnSpc>
                <a:spcPct val="120000"/>
              </a:lnSpc>
              <a:spcBef>
                <a:spcPct val="50000"/>
              </a:spcBef>
              <a:buClr>
                <a:srgbClr val="800000"/>
              </a:buClr>
              <a:buSzPct val="80000"/>
              <a:buFont typeface="Arial" panose="020B0604020202020204" pitchFamily="34" charset="0"/>
              <a:buChar char="►"/>
            </a:pPr>
            <a:r>
              <a:rPr lang="en-US" b="0" smtClean="0">
                <a:effectLst/>
              </a:rPr>
              <a:t>Cash Receipts</a:t>
            </a:r>
          </a:p>
          <a:p>
            <a:pPr marL="1257300" lvl="2" indent="-457200">
              <a:lnSpc>
                <a:spcPct val="120000"/>
              </a:lnSpc>
              <a:spcBef>
                <a:spcPct val="50000"/>
              </a:spcBef>
              <a:buClr>
                <a:srgbClr val="800000"/>
              </a:buClr>
              <a:buSzPct val="80000"/>
              <a:buFont typeface="Arial" panose="020B0604020202020204" pitchFamily="34" charset="0"/>
              <a:buChar char="►"/>
            </a:pPr>
            <a:r>
              <a:rPr lang="en-US" b="0" smtClean="0">
                <a:effectLst/>
              </a:rPr>
              <a:t>Cash Disbursements</a:t>
            </a:r>
          </a:p>
          <a:p>
            <a:pPr marL="1257300" lvl="2" indent="-457200">
              <a:lnSpc>
                <a:spcPct val="120000"/>
              </a:lnSpc>
              <a:spcBef>
                <a:spcPct val="50000"/>
              </a:spcBef>
              <a:buClr>
                <a:srgbClr val="800000"/>
              </a:buClr>
              <a:buSzPct val="80000"/>
              <a:buFont typeface="Arial" panose="020B0604020202020204" pitchFamily="34" charset="0"/>
              <a:buChar char="►"/>
            </a:pPr>
            <a:r>
              <a:rPr lang="en-US" b="0" smtClean="0">
                <a:effectLst/>
              </a:rPr>
              <a:t>Financing</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Shows beginning and ending cash balances.</a:t>
            </a:r>
          </a:p>
        </p:txBody>
      </p:sp>
      <p:sp>
        <p:nvSpPr>
          <p:cNvPr id="55299" name="Text Box 5"/>
          <p:cNvSpPr txBox="1">
            <a:spLocks noChangeArrowheads="1"/>
          </p:cNvSpPr>
          <p:nvPr/>
        </p:nvSpPr>
        <p:spPr bwMode="auto">
          <a:xfrm>
            <a:off x="609600" y="1462088"/>
            <a:ext cx="8001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Cash Budget</a:t>
            </a:r>
          </a:p>
        </p:txBody>
      </p:sp>
      <p:sp>
        <p:nvSpPr>
          <p:cNvPr id="1027082" name="Rectangle 10"/>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32</a:t>
            </a:fld>
            <a:endParaRPr lang="en-US" dirty="0"/>
          </a:p>
        </p:txBody>
      </p:sp>
    </p:spTree>
    <p:extLst>
      <p:ext uri="{BB962C8B-B14F-4D97-AF65-F5344CB8AC3E}">
        <p14:creationId xmlns:p14="http://schemas.microsoft.com/office/powerpoint/2010/main" xmlns="" val="34829328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Text Box 4"/>
          <p:cNvSpPr txBox="1">
            <a:spLocks noChangeArrowheads="1"/>
          </p:cNvSpPr>
          <p:nvPr/>
        </p:nvSpPr>
        <p:spPr bwMode="auto">
          <a:xfrm>
            <a:off x="609600" y="1462088"/>
            <a:ext cx="8001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dirty="0">
                <a:latin typeface="+mn-lt"/>
              </a:rPr>
              <a:t>Cash Budget -  </a:t>
            </a:r>
            <a:r>
              <a:rPr lang="en-US" sz="2000" b="1" dirty="0">
                <a:latin typeface="+mn-lt"/>
              </a:rPr>
              <a:t>Basic Format</a:t>
            </a:r>
          </a:p>
        </p:txBody>
      </p:sp>
      <p:sp>
        <p:nvSpPr>
          <p:cNvPr id="1029130" name="Rectangle 10"/>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pic>
        <p:nvPicPr>
          <p:cNvPr id="56327"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327275"/>
            <a:ext cx="8077200" cy="285432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33</a:t>
            </a:fld>
            <a:endParaRPr lang="en-US" dirty="0"/>
          </a:p>
        </p:txBody>
      </p:sp>
    </p:spTree>
    <p:extLst>
      <p:ext uri="{BB962C8B-B14F-4D97-AF65-F5344CB8AC3E}">
        <p14:creationId xmlns:p14="http://schemas.microsoft.com/office/powerpoint/2010/main" xmlns="" val="27571920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3"/>
          <p:cNvSpPr>
            <a:spLocks noGrp="1" noChangeArrowheads="1"/>
          </p:cNvSpPr>
          <p:nvPr>
            <p:ph type="body" sz="half" idx="1"/>
          </p:nvPr>
        </p:nvSpPr>
        <p:spPr>
          <a:xfrm>
            <a:off x="457200" y="1371600"/>
            <a:ext cx="8305800" cy="51054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20000"/>
              </a:lnSpc>
              <a:spcBef>
                <a:spcPct val="40000"/>
              </a:spcBef>
              <a:buClr>
                <a:srgbClr val="800000"/>
              </a:buClr>
              <a:buSzPct val="80000"/>
              <a:buFont typeface="Wingdings" panose="05000000000000000000" pitchFamily="2" charset="2"/>
              <a:buChar char="u"/>
            </a:pPr>
            <a:r>
              <a:rPr lang="en-US" sz="2100" smtClean="0">
                <a:effectLst/>
              </a:rPr>
              <a:t>Cash Receipts Section</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Expected receipts from the </a:t>
            </a:r>
            <a:r>
              <a:rPr lang="en-US" i="1" smtClean="0">
                <a:solidFill>
                  <a:srgbClr val="800000"/>
                </a:solidFill>
                <a:effectLst/>
              </a:rPr>
              <a:t>principal sources</a:t>
            </a:r>
            <a:r>
              <a:rPr lang="en-US" b="0" smtClean="0">
                <a:effectLst/>
              </a:rPr>
              <a:t> of revenue.</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Expected interest and dividends receipts, proceeds from planned sales of investments, plant assets, and capital stock.</a:t>
            </a:r>
          </a:p>
          <a:p>
            <a:pPr marL="685800" lvl="1" indent="-457200">
              <a:lnSpc>
                <a:spcPct val="120000"/>
              </a:lnSpc>
              <a:spcBef>
                <a:spcPct val="40000"/>
              </a:spcBef>
              <a:buClr>
                <a:srgbClr val="800000"/>
              </a:buClr>
              <a:buSzPct val="80000"/>
              <a:buFont typeface="Wingdings" panose="05000000000000000000" pitchFamily="2" charset="2"/>
              <a:buChar char="u"/>
            </a:pPr>
            <a:r>
              <a:rPr lang="en-US" sz="2100" smtClean="0">
                <a:effectLst/>
              </a:rPr>
              <a:t>Cash Disbursements Section</a:t>
            </a:r>
            <a:r>
              <a:rPr lang="en-US" sz="2100" b="0" smtClean="0">
                <a:effectLst/>
              </a:rPr>
              <a:t>	</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Expected </a:t>
            </a:r>
            <a:r>
              <a:rPr lang="en-US" i="1" smtClean="0">
                <a:solidFill>
                  <a:srgbClr val="800000"/>
                </a:solidFill>
                <a:effectLst/>
              </a:rPr>
              <a:t>cash payments</a:t>
            </a:r>
            <a:r>
              <a:rPr lang="en-US" b="0" smtClean="0">
                <a:effectLst/>
              </a:rPr>
              <a:t> for direct materials and labor, taxes, dividends, plant assets, etc.	</a:t>
            </a:r>
            <a:r>
              <a:rPr lang="en-US" sz="2100" b="0" smtClean="0">
                <a:effectLst/>
              </a:rPr>
              <a:t>	</a:t>
            </a:r>
          </a:p>
          <a:p>
            <a:pPr marL="685800" lvl="1" indent="-457200">
              <a:lnSpc>
                <a:spcPct val="120000"/>
              </a:lnSpc>
              <a:spcBef>
                <a:spcPct val="40000"/>
              </a:spcBef>
              <a:buClr>
                <a:srgbClr val="800000"/>
              </a:buClr>
              <a:buSzPct val="80000"/>
              <a:buFont typeface="Wingdings" panose="05000000000000000000" pitchFamily="2" charset="2"/>
              <a:buChar char="u"/>
            </a:pPr>
            <a:r>
              <a:rPr lang="en-US" sz="2100" smtClean="0">
                <a:effectLst/>
              </a:rPr>
              <a:t>Financing Section</a:t>
            </a:r>
            <a:r>
              <a:rPr lang="en-US" sz="2100" b="0" smtClean="0">
                <a:effectLst/>
              </a:rPr>
              <a:t>	</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Expected </a:t>
            </a:r>
            <a:r>
              <a:rPr lang="en-US" i="1" smtClean="0">
                <a:solidFill>
                  <a:srgbClr val="800000"/>
                </a:solidFill>
                <a:effectLst/>
              </a:rPr>
              <a:t>borrowings and repayments</a:t>
            </a:r>
            <a:r>
              <a:rPr lang="en-US" b="0" smtClean="0">
                <a:effectLst/>
              </a:rPr>
              <a:t> of borrowed funds plus interest.</a:t>
            </a:r>
          </a:p>
        </p:txBody>
      </p:sp>
      <p:sp>
        <p:nvSpPr>
          <p:cNvPr id="883722" name="Rectangle 10"/>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Cash Budget</a:t>
            </a:r>
          </a:p>
        </p:txBody>
      </p:sp>
      <p:sp>
        <p:nvSpPr>
          <p:cNvPr id="2" name="Slide Number Placeholder 1"/>
          <p:cNvSpPr>
            <a:spLocks noGrp="1"/>
          </p:cNvSpPr>
          <p:nvPr>
            <p:ph type="sldNum" sz="quarter" idx="11"/>
          </p:nvPr>
        </p:nvSpPr>
        <p:spPr/>
        <p:txBody>
          <a:bodyPr/>
          <a:lstStyle/>
          <a:p>
            <a:fld id="{C29451F2-082B-4C80-89EB-46D8871DFE5E}" type="slidenum">
              <a:rPr lang="en-US" smtClean="0"/>
              <a:pPr/>
              <a:t>34</a:t>
            </a:fld>
            <a:endParaRPr lang="en-US" dirty="0"/>
          </a:p>
        </p:txBody>
      </p:sp>
    </p:spTree>
    <p:extLst>
      <p:ext uri="{BB962C8B-B14F-4D97-AF65-F5344CB8AC3E}">
        <p14:creationId xmlns:p14="http://schemas.microsoft.com/office/powerpoint/2010/main" xmlns="" val="30529082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3"/>
          <p:cNvSpPr>
            <a:spLocks noGrp="1" noChangeArrowheads="1"/>
          </p:cNvSpPr>
          <p:nvPr>
            <p:ph type="body" sz="half" idx="1"/>
          </p:nvPr>
        </p:nvSpPr>
        <p:spPr>
          <a:xfrm>
            <a:off x="609600" y="2038350"/>
            <a:ext cx="7391400" cy="41910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Must prepare in sequence.</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Ending cash balance of one period is the beginning cash balance for the next.	</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Data obtained from other budgets and from management.</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Often prepared for the year on a monthly basis.</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Contributes to more effective cash management.</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Shows managers the need for additional financing before actual need arises.</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Indicates when excess cash will be available.</a:t>
            </a:r>
          </a:p>
          <a:p>
            <a:pPr marL="685800" lvl="1" indent="-457200">
              <a:lnSpc>
                <a:spcPct val="120000"/>
              </a:lnSpc>
              <a:spcBef>
                <a:spcPct val="50000"/>
              </a:spcBef>
              <a:buClr>
                <a:srgbClr val="800000"/>
              </a:buClr>
              <a:buSzPct val="80000"/>
              <a:buFont typeface="Wingdings" panose="05000000000000000000" pitchFamily="2" charset="2"/>
              <a:buChar char="u"/>
            </a:pPr>
            <a:endParaRPr lang="en-US" sz="2000" b="0" smtClean="0">
              <a:effectLst/>
            </a:endParaRPr>
          </a:p>
        </p:txBody>
      </p:sp>
      <p:pic>
        <p:nvPicPr>
          <p:cNvPr id="58371" name="Picture 5" descr="BS00508_"/>
          <p:cNvPicPr>
            <a:picLocks noGrp="1" noChangeAspect="1" noChangeArrowheads="1"/>
          </p:cNvPicPr>
          <p:nvPr>
            <p:ph sz="quarter" idx="2"/>
          </p:nvPr>
        </p:nvPicPr>
        <p:blipFill>
          <a:blip r:embed="rId4" cstate="print">
            <a:extLst>
              <a:ext uri="{28A0092B-C50C-407E-A947-70E740481C1C}">
                <a14:useLocalDpi xmlns:a14="http://schemas.microsoft.com/office/drawing/2010/main" xmlns="" val="0"/>
              </a:ext>
            </a:extLst>
          </a:blip>
          <a:srcRect/>
          <a:stretch>
            <a:fillRect/>
          </a:stretch>
        </p:blipFill>
        <p:spPr>
          <a:xfrm>
            <a:off x="7391400" y="1295400"/>
            <a:ext cx="1082675" cy="1143000"/>
          </a:xfrm>
          <a:noFill/>
          <a:extLst>
            <a:ext uri="{909E8E84-426E-40DD-AFC4-6F175D3DCCD1}">
              <a14:hiddenFill xmlns:a14="http://schemas.microsoft.com/office/drawing/2010/main" xmlns="">
                <a:solidFill>
                  <a:srgbClr val="FFFFFF"/>
                </a:solidFill>
              </a14:hiddenFill>
            </a:ext>
          </a:extLst>
        </p:spPr>
      </p:pic>
      <p:pic>
        <p:nvPicPr>
          <p:cNvPr id="58372" name="Picture 7" descr="BS00508_"/>
          <p:cNvPicPr>
            <a:picLocks noGrp="1" noChangeAspect="1" noChangeArrowheads="1"/>
          </p:cNvPicPr>
          <p:nvPr>
            <p:ph sz="quarter" idx="3"/>
          </p:nvPr>
        </p:nvPicPr>
        <p:blipFill>
          <a:blip r:embed="rId4" cstate="print">
            <a:extLst>
              <a:ext uri="{28A0092B-C50C-407E-A947-70E740481C1C}">
                <a14:useLocalDpi xmlns:a14="http://schemas.microsoft.com/office/drawing/2010/main" xmlns="" val="0"/>
              </a:ext>
            </a:extLst>
          </a:blip>
          <a:srcRect/>
          <a:stretch>
            <a:fillRect/>
          </a:stretch>
        </p:blipFill>
        <p:spPr>
          <a:xfrm>
            <a:off x="7772400" y="1828800"/>
            <a:ext cx="1155700" cy="1219200"/>
          </a:xfrm>
          <a:noFill/>
          <a:extLst>
            <a:ext uri="{909E8E84-426E-40DD-AFC4-6F175D3DCCD1}">
              <a14:hiddenFill xmlns:a14="http://schemas.microsoft.com/office/drawing/2010/main" xmlns="">
                <a:solidFill>
                  <a:srgbClr val="FFFFFF"/>
                </a:solidFill>
              </a14:hiddenFill>
            </a:ext>
          </a:extLst>
        </p:spPr>
      </p:pic>
      <p:pic>
        <p:nvPicPr>
          <p:cNvPr id="58373" name="Picture 9" descr="BS00508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77025" y="1447800"/>
            <a:ext cx="866775"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8375" name="Text Box 14"/>
          <p:cNvSpPr txBox="1">
            <a:spLocks noChangeArrowheads="1"/>
          </p:cNvSpPr>
          <p:nvPr/>
        </p:nvSpPr>
        <p:spPr bwMode="auto">
          <a:xfrm>
            <a:off x="609600" y="1462088"/>
            <a:ext cx="8001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Cash Budget</a:t>
            </a:r>
          </a:p>
        </p:txBody>
      </p:sp>
      <p:sp>
        <p:nvSpPr>
          <p:cNvPr id="917520" name="Rectangle 16"/>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35</a:t>
            </a:fld>
            <a:endParaRPr lang="en-US"/>
          </a:p>
        </p:txBody>
      </p:sp>
    </p:spTree>
    <p:extLst>
      <p:ext uri="{BB962C8B-B14F-4D97-AF65-F5344CB8AC3E}">
        <p14:creationId xmlns:p14="http://schemas.microsoft.com/office/powerpoint/2010/main" xmlns="" val="23897064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body" sz="half" idx="1"/>
          </p:nvPr>
        </p:nvSpPr>
        <p:spPr>
          <a:xfrm>
            <a:off x="533400" y="1431925"/>
            <a:ext cx="8153400" cy="4152900"/>
          </a:xfrm>
          <a:solidFill>
            <a:schemeClr val="bg1"/>
          </a:solidFill>
        </p:spPr>
        <p:txBody>
          <a:bodyPr lIns="90488" tIns="44450" rIns="90488" bIns="44450">
            <a:spAutoFit/>
          </a:bodyPr>
          <a:lstStyle/>
          <a:p>
            <a:pPr marL="457200" indent="-457200">
              <a:lnSpc>
                <a:spcPct val="120000"/>
              </a:lnSpc>
              <a:spcBef>
                <a:spcPct val="50000"/>
              </a:spcBef>
              <a:buClrTx/>
              <a:buSzPct val="80000"/>
              <a:buFontTx/>
              <a:buNone/>
            </a:pPr>
            <a:r>
              <a:rPr lang="en-US" sz="2300" smtClean="0">
                <a:solidFill>
                  <a:srgbClr val="800000"/>
                </a:solidFill>
                <a:effectLst/>
              </a:rPr>
              <a:t>Illustration </a:t>
            </a:r>
            <a:r>
              <a:rPr lang="en-US" sz="2300" b="0" smtClean="0">
                <a:effectLst/>
              </a:rPr>
              <a:t>– Hayes Company Assumptions</a:t>
            </a:r>
          </a:p>
          <a:p>
            <a:pPr marL="457200" indent="-457200">
              <a:lnSpc>
                <a:spcPct val="120000"/>
              </a:lnSpc>
              <a:spcBef>
                <a:spcPct val="50000"/>
              </a:spcBef>
              <a:buClr>
                <a:schemeClr val="tx1"/>
              </a:buClr>
              <a:buSzTx/>
              <a:buFont typeface="Wingdings" panose="05000000000000000000" pitchFamily="2" charset="2"/>
              <a:buAutoNum type="arabicPeriod"/>
            </a:pPr>
            <a:r>
              <a:rPr lang="en-US" sz="1900" b="0" smtClean="0">
                <a:effectLst/>
              </a:rPr>
              <a:t>The January 1, 2014, cash balance is expected to be $38,000. Hayes wishes to maintain a balance of at least $15,000.</a:t>
            </a:r>
          </a:p>
          <a:p>
            <a:pPr marL="457200" indent="-457200">
              <a:lnSpc>
                <a:spcPct val="120000"/>
              </a:lnSpc>
              <a:spcBef>
                <a:spcPct val="50000"/>
              </a:spcBef>
              <a:buClr>
                <a:schemeClr val="tx1"/>
              </a:buClr>
              <a:buSzTx/>
              <a:buFont typeface="Wingdings" panose="05000000000000000000" pitchFamily="2" charset="2"/>
              <a:buAutoNum type="arabicPeriod"/>
            </a:pPr>
            <a:r>
              <a:rPr lang="en-US" sz="1900" b="0" smtClean="0">
                <a:effectLst/>
              </a:rPr>
              <a:t>Sales (Illustration 9-3): 60% are collected in the quarter sold and 40% are collected in the following quarter. Accounts receivable of $60,000 at December 31, 2013, are expected to be collected in full in the first quarter of 2014.</a:t>
            </a:r>
          </a:p>
          <a:p>
            <a:pPr marL="457200" indent="-457200">
              <a:lnSpc>
                <a:spcPct val="120000"/>
              </a:lnSpc>
              <a:spcBef>
                <a:spcPct val="50000"/>
              </a:spcBef>
              <a:buClr>
                <a:schemeClr val="tx1"/>
              </a:buClr>
              <a:buSzTx/>
              <a:buFont typeface="Wingdings" panose="05000000000000000000" pitchFamily="2" charset="2"/>
              <a:buAutoNum type="arabicPeriod"/>
            </a:pPr>
            <a:r>
              <a:rPr lang="en-US" sz="1900" b="0" smtClean="0">
                <a:effectLst/>
              </a:rPr>
              <a:t>Short-term investments are expected to be sold for $2,000 cash in the first quarter.</a:t>
            </a:r>
          </a:p>
          <a:p>
            <a:pPr marL="457200" indent="-457200">
              <a:lnSpc>
                <a:spcPct val="120000"/>
              </a:lnSpc>
              <a:spcBef>
                <a:spcPct val="50000"/>
              </a:spcBef>
              <a:buClr>
                <a:schemeClr val="tx1"/>
              </a:buClr>
              <a:buSzTx/>
              <a:buFont typeface="Wingdings" panose="05000000000000000000" pitchFamily="2" charset="2"/>
              <a:buNone/>
            </a:pPr>
            <a:r>
              <a:rPr lang="en-US" sz="1700" smtClean="0">
                <a:solidFill>
                  <a:schemeClr val="tx1"/>
                </a:solidFill>
                <a:effectLst/>
              </a:rPr>
              <a:t>Continued</a:t>
            </a:r>
          </a:p>
        </p:txBody>
      </p:sp>
      <p:sp>
        <p:nvSpPr>
          <p:cNvPr id="1033222" name="Rectangle 6"/>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Cash Budget</a:t>
            </a:r>
          </a:p>
        </p:txBody>
      </p:sp>
      <p:sp>
        <p:nvSpPr>
          <p:cNvPr id="2" name="Slide Number Placeholder 1"/>
          <p:cNvSpPr>
            <a:spLocks noGrp="1"/>
          </p:cNvSpPr>
          <p:nvPr>
            <p:ph type="sldNum" sz="quarter" idx="11"/>
          </p:nvPr>
        </p:nvSpPr>
        <p:spPr/>
        <p:txBody>
          <a:bodyPr/>
          <a:lstStyle/>
          <a:p>
            <a:fld id="{C29451F2-082B-4C80-89EB-46D8871DFE5E}" type="slidenum">
              <a:rPr lang="en-US" smtClean="0"/>
              <a:pPr/>
              <a:t>36</a:t>
            </a:fld>
            <a:endParaRPr lang="en-US" dirty="0"/>
          </a:p>
        </p:txBody>
      </p:sp>
    </p:spTree>
    <p:extLst>
      <p:ext uri="{BB962C8B-B14F-4D97-AF65-F5344CB8AC3E}">
        <p14:creationId xmlns:p14="http://schemas.microsoft.com/office/powerpoint/2010/main" xmlns="" val="37524615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body" sz="half" idx="1"/>
          </p:nvPr>
        </p:nvSpPr>
        <p:spPr>
          <a:xfrm>
            <a:off x="533400" y="1425575"/>
            <a:ext cx="8229600" cy="4548188"/>
          </a:xfrm>
          <a:solidFill>
            <a:schemeClr val="bg1"/>
          </a:solidFill>
        </p:spPr>
        <p:txBody>
          <a:bodyPr lIns="90488" tIns="44450" rIns="90488" bIns="44450">
            <a:spAutoFit/>
          </a:bodyPr>
          <a:lstStyle/>
          <a:p>
            <a:pPr marL="457200" indent="-457200">
              <a:lnSpc>
                <a:spcPct val="120000"/>
              </a:lnSpc>
              <a:spcBef>
                <a:spcPct val="50000"/>
              </a:spcBef>
              <a:buClrTx/>
              <a:buSzPct val="80000"/>
              <a:buFontTx/>
              <a:buNone/>
            </a:pPr>
            <a:r>
              <a:rPr lang="en-US" sz="2300" smtClean="0">
                <a:solidFill>
                  <a:srgbClr val="800000"/>
                </a:solidFill>
                <a:effectLst/>
              </a:rPr>
              <a:t>Illustration </a:t>
            </a:r>
            <a:r>
              <a:rPr lang="en-US" sz="2300" b="0" smtClean="0">
                <a:effectLst/>
              </a:rPr>
              <a:t>– Hayes Company Assumptions</a:t>
            </a:r>
          </a:p>
          <a:p>
            <a:pPr marL="457200" indent="-457200">
              <a:lnSpc>
                <a:spcPct val="120000"/>
              </a:lnSpc>
              <a:spcBef>
                <a:spcPct val="50000"/>
              </a:spcBef>
              <a:buClr>
                <a:schemeClr val="tx1"/>
              </a:buClr>
              <a:buSzTx/>
              <a:buFont typeface="Wingdings" panose="05000000000000000000" pitchFamily="2" charset="2"/>
              <a:buAutoNum type="arabicPeriod" startAt="4"/>
            </a:pPr>
            <a:r>
              <a:rPr lang="en-US" sz="1900" b="0" smtClean="0">
                <a:effectLst/>
              </a:rPr>
              <a:t>Direct materials (Illustration 9-7): 50% are paid in the quarter purchased and 50% are paid in the following quarter. Accounts payable of $10,600 at December 31, 2013, are expected to be paid in full in the first quarter of 2014.</a:t>
            </a:r>
          </a:p>
          <a:p>
            <a:pPr marL="457200" indent="-457200">
              <a:lnSpc>
                <a:spcPct val="120000"/>
              </a:lnSpc>
              <a:spcBef>
                <a:spcPct val="50000"/>
              </a:spcBef>
              <a:buClr>
                <a:schemeClr val="tx1"/>
              </a:buClr>
              <a:buSzTx/>
              <a:buFont typeface="Wingdings" panose="05000000000000000000" pitchFamily="2" charset="2"/>
              <a:buAutoNum type="arabicPeriod" startAt="4"/>
            </a:pPr>
            <a:r>
              <a:rPr lang="en-US" sz="1900" b="0" smtClean="0">
                <a:effectLst/>
              </a:rPr>
              <a:t>Direct labor (Illustration 9-9): 100% is paid in the quarter incurred.</a:t>
            </a:r>
          </a:p>
          <a:p>
            <a:pPr marL="457200" indent="-457200">
              <a:lnSpc>
                <a:spcPct val="120000"/>
              </a:lnSpc>
              <a:spcBef>
                <a:spcPct val="50000"/>
              </a:spcBef>
              <a:buClr>
                <a:schemeClr val="tx1"/>
              </a:buClr>
              <a:buSzTx/>
              <a:buFont typeface="Wingdings" panose="05000000000000000000" pitchFamily="2" charset="2"/>
              <a:buAutoNum type="arabicPeriod" startAt="4"/>
            </a:pPr>
            <a:r>
              <a:rPr lang="en-US" sz="1900" b="0" smtClean="0">
                <a:effectLst/>
              </a:rPr>
              <a:t>Manufacturing overhead (Illustration 9-10) and selling and administrative expenses (Illustration 9-11): All items except depreciation are paid in the quarter incurred.</a:t>
            </a:r>
          </a:p>
          <a:p>
            <a:pPr marL="457200" indent="-457200">
              <a:lnSpc>
                <a:spcPct val="120000"/>
              </a:lnSpc>
              <a:spcBef>
                <a:spcPct val="50000"/>
              </a:spcBef>
              <a:buClr>
                <a:schemeClr val="tx1"/>
              </a:buClr>
              <a:buSzTx/>
              <a:buFont typeface="Wingdings" panose="05000000000000000000" pitchFamily="2" charset="2"/>
              <a:buAutoNum type="arabicPeriod" startAt="4"/>
            </a:pPr>
            <a:r>
              <a:rPr lang="en-US" sz="1900" b="0" smtClean="0">
                <a:effectLst/>
              </a:rPr>
              <a:t>Management plans to purchase a truck in the second quarter for $10,000 cash.</a:t>
            </a:r>
          </a:p>
        </p:txBody>
      </p:sp>
      <p:sp>
        <p:nvSpPr>
          <p:cNvPr id="1031174" name="Rectangle 6"/>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37</a:t>
            </a:fld>
            <a:endParaRPr lang="en-US" dirty="0"/>
          </a:p>
        </p:txBody>
      </p:sp>
    </p:spTree>
    <p:extLst>
      <p:ext uri="{BB962C8B-B14F-4D97-AF65-F5344CB8AC3E}">
        <p14:creationId xmlns:p14="http://schemas.microsoft.com/office/powerpoint/2010/main" xmlns="" val="19773573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body" sz="half" idx="1"/>
          </p:nvPr>
        </p:nvSpPr>
        <p:spPr>
          <a:xfrm>
            <a:off x="533400" y="1425575"/>
            <a:ext cx="8153400" cy="3429000"/>
          </a:xfrm>
          <a:solidFill>
            <a:schemeClr val="bg1"/>
          </a:solidFill>
        </p:spPr>
        <p:txBody>
          <a:bodyPr lIns="90488" tIns="44450" rIns="90488" bIns="44450"/>
          <a:lstStyle/>
          <a:p>
            <a:pPr marL="457200" indent="-457200">
              <a:lnSpc>
                <a:spcPct val="120000"/>
              </a:lnSpc>
              <a:spcBef>
                <a:spcPct val="50000"/>
              </a:spcBef>
              <a:buClrTx/>
              <a:buSzPct val="80000"/>
              <a:buFontTx/>
              <a:buNone/>
            </a:pPr>
            <a:r>
              <a:rPr lang="en-US" sz="2300" smtClean="0">
                <a:solidFill>
                  <a:srgbClr val="800000"/>
                </a:solidFill>
                <a:effectLst/>
              </a:rPr>
              <a:t>Illustration </a:t>
            </a:r>
            <a:r>
              <a:rPr lang="en-US" sz="2300" b="0" smtClean="0">
                <a:effectLst/>
              </a:rPr>
              <a:t>– Hayes Company Assumptions</a:t>
            </a:r>
          </a:p>
          <a:p>
            <a:pPr marL="457200" indent="-457200">
              <a:lnSpc>
                <a:spcPct val="120000"/>
              </a:lnSpc>
              <a:spcBef>
                <a:spcPct val="50000"/>
              </a:spcBef>
              <a:buClr>
                <a:schemeClr val="tx1"/>
              </a:buClr>
              <a:buSzTx/>
              <a:buFont typeface="Wingdings" panose="05000000000000000000" pitchFamily="2" charset="2"/>
              <a:buAutoNum type="arabicPeriod" startAt="8"/>
            </a:pPr>
            <a:r>
              <a:rPr lang="en-US" sz="1900" b="0" smtClean="0">
                <a:effectLst/>
              </a:rPr>
              <a:t>Hayes makes equal quarterly payments of its estimated annual income taxes.</a:t>
            </a:r>
          </a:p>
          <a:p>
            <a:pPr marL="457200" indent="-457200">
              <a:lnSpc>
                <a:spcPct val="120000"/>
              </a:lnSpc>
              <a:spcBef>
                <a:spcPct val="50000"/>
              </a:spcBef>
              <a:buClr>
                <a:schemeClr val="tx1"/>
              </a:buClr>
              <a:buSzTx/>
              <a:buFont typeface="Wingdings" panose="05000000000000000000" pitchFamily="2" charset="2"/>
              <a:buAutoNum type="arabicPeriod" startAt="8"/>
            </a:pPr>
            <a:r>
              <a:rPr lang="en-US" sz="1900" b="0" smtClean="0">
                <a:effectLst/>
              </a:rPr>
              <a:t>Loans are repaid in the earliest quarter in which there is sufficient cash (that is, when the cash on hand exceeds the $15,000 minimum required balance).</a:t>
            </a:r>
          </a:p>
          <a:p>
            <a:pPr marL="457200" indent="-457200">
              <a:lnSpc>
                <a:spcPct val="120000"/>
              </a:lnSpc>
              <a:spcBef>
                <a:spcPct val="50000"/>
              </a:spcBef>
              <a:buClr>
                <a:schemeClr val="tx1"/>
              </a:buClr>
              <a:buSzTx/>
              <a:buFont typeface="Wingdings" panose="05000000000000000000" pitchFamily="2" charset="2"/>
              <a:buNone/>
            </a:pPr>
            <a:r>
              <a:rPr lang="en-US" sz="1900" smtClean="0">
                <a:solidFill>
                  <a:srgbClr val="800000"/>
                </a:solidFill>
                <a:effectLst/>
              </a:rPr>
              <a:t>Prepare</a:t>
            </a:r>
            <a:r>
              <a:rPr lang="en-US" sz="1900" b="0" smtClean="0">
                <a:effectLst/>
              </a:rPr>
              <a:t> a schedule of collections from customers.</a:t>
            </a:r>
          </a:p>
        </p:txBody>
      </p:sp>
      <p:sp>
        <p:nvSpPr>
          <p:cNvPr id="1035270" name="Rectangle 6"/>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38</a:t>
            </a:fld>
            <a:endParaRPr lang="en-US" dirty="0"/>
          </a:p>
        </p:txBody>
      </p:sp>
    </p:spTree>
    <p:extLst>
      <p:ext uri="{BB962C8B-B14F-4D97-AF65-F5344CB8AC3E}">
        <p14:creationId xmlns:p14="http://schemas.microsoft.com/office/powerpoint/2010/main" xmlns="" val="1742638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6" name="Picture 2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2330450"/>
            <a:ext cx="8334375" cy="353695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2467" name="Rectangle 2"/>
          <p:cNvSpPr>
            <a:spLocks noGrp="1" noChangeArrowheads="1"/>
          </p:cNvSpPr>
          <p:nvPr>
            <p:ph type="body" sz="half" idx="1"/>
          </p:nvPr>
        </p:nvSpPr>
        <p:spPr>
          <a:xfrm>
            <a:off x="533400" y="1447800"/>
            <a:ext cx="8382000" cy="533400"/>
          </a:xfrm>
          <a:solidFill>
            <a:schemeClr val="bg1"/>
          </a:solidFill>
        </p:spPr>
        <p:txBody>
          <a:bodyPr lIns="90488" tIns="44450" rIns="90488" bIns="44450"/>
          <a:lstStyle/>
          <a:p>
            <a:pPr marL="457200" indent="-457200">
              <a:lnSpc>
                <a:spcPct val="120000"/>
              </a:lnSpc>
              <a:spcBef>
                <a:spcPct val="50000"/>
              </a:spcBef>
              <a:buClrTx/>
              <a:buSzPct val="80000"/>
              <a:buFontTx/>
              <a:buNone/>
            </a:pPr>
            <a:r>
              <a:rPr lang="en-US" sz="2200" smtClean="0">
                <a:solidFill>
                  <a:srgbClr val="800000"/>
                </a:solidFill>
                <a:effectLst/>
              </a:rPr>
              <a:t>Illustration </a:t>
            </a:r>
            <a:r>
              <a:rPr lang="en-US" sz="2200" b="0" smtClean="0">
                <a:effectLst/>
              </a:rPr>
              <a:t>–  Prepare a schedule of collections from customers.</a:t>
            </a:r>
          </a:p>
        </p:txBody>
      </p:sp>
      <p:sp>
        <p:nvSpPr>
          <p:cNvPr id="1037323" name="Rectangle 11"/>
          <p:cNvSpPr>
            <a:spLocks noChangeArrowheads="1"/>
          </p:cNvSpPr>
          <p:nvPr/>
        </p:nvSpPr>
        <p:spPr bwMode="auto">
          <a:xfrm>
            <a:off x="6629400" y="4284663"/>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24" name="Rectangle 12"/>
          <p:cNvSpPr>
            <a:spLocks noChangeArrowheads="1"/>
          </p:cNvSpPr>
          <p:nvPr/>
        </p:nvSpPr>
        <p:spPr bwMode="auto">
          <a:xfrm>
            <a:off x="6629400" y="45402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27" name="Rectangle 15"/>
          <p:cNvSpPr>
            <a:spLocks noChangeArrowheads="1"/>
          </p:cNvSpPr>
          <p:nvPr/>
        </p:nvSpPr>
        <p:spPr bwMode="auto">
          <a:xfrm>
            <a:off x="4419600" y="5073650"/>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28" name="Rectangle 16"/>
          <p:cNvSpPr>
            <a:spLocks noChangeArrowheads="1"/>
          </p:cNvSpPr>
          <p:nvPr/>
        </p:nvSpPr>
        <p:spPr bwMode="auto">
          <a:xfrm>
            <a:off x="5562600" y="5073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29" name="Rectangle 17"/>
          <p:cNvSpPr>
            <a:spLocks noChangeArrowheads="1"/>
          </p:cNvSpPr>
          <p:nvPr/>
        </p:nvSpPr>
        <p:spPr bwMode="auto">
          <a:xfrm>
            <a:off x="6629400" y="5073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30" name="Rectangle 18"/>
          <p:cNvSpPr>
            <a:spLocks noChangeArrowheads="1"/>
          </p:cNvSpPr>
          <p:nvPr/>
        </p:nvSpPr>
        <p:spPr bwMode="auto">
          <a:xfrm>
            <a:off x="7620000" y="5073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32" name="Rectangle 20"/>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1037337" name="Rectangle 25"/>
          <p:cNvSpPr>
            <a:spLocks noChangeArrowheads="1"/>
          </p:cNvSpPr>
          <p:nvPr/>
        </p:nvSpPr>
        <p:spPr bwMode="auto">
          <a:xfrm>
            <a:off x="7620000" y="45402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38" name="Rectangle 26"/>
          <p:cNvSpPr>
            <a:spLocks noChangeArrowheads="1"/>
          </p:cNvSpPr>
          <p:nvPr/>
        </p:nvSpPr>
        <p:spPr bwMode="auto">
          <a:xfrm>
            <a:off x="7620000" y="4795838"/>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41" name="Rectangle 29"/>
          <p:cNvSpPr>
            <a:spLocks noChangeArrowheads="1"/>
          </p:cNvSpPr>
          <p:nvPr/>
        </p:nvSpPr>
        <p:spPr bwMode="auto">
          <a:xfrm>
            <a:off x="5562600" y="4284663"/>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42" name="Rectangle 30"/>
          <p:cNvSpPr>
            <a:spLocks noChangeArrowheads="1"/>
          </p:cNvSpPr>
          <p:nvPr/>
        </p:nvSpPr>
        <p:spPr bwMode="auto">
          <a:xfrm>
            <a:off x="5562600" y="4022725"/>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43" name="Rectangle 31"/>
          <p:cNvSpPr>
            <a:spLocks noChangeArrowheads="1"/>
          </p:cNvSpPr>
          <p:nvPr/>
        </p:nvSpPr>
        <p:spPr bwMode="auto">
          <a:xfrm>
            <a:off x="4419600" y="4022725"/>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44" name="Rectangle 32"/>
          <p:cNvSpPr>
            <a:spLocks noChangeArrowheads="1"/>
          </p:cNvSpPr>
          <p:nvPr/>
        </p:nvSpPr>
        <p:spPr bwMode="auto">
          <a:xfrm>
            <a:off x="4419600" y="3778250"/>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C29451F2-082B-4C80-89EB-46D8871DFE5E}" type="slidenum">
              <a:rPr lang="en-US" smtClean="0"/>
              <a:pPr/>
              <a:t>39</a:t>
            </a:fld>
            <a:endParaRPr lang="en-US" dirty="0"/>
          </a:p>
        </p:txBody>
      </p:sp>
    </p:spTree>
    <p:extLst>
      <p:ext uri="{BB962C8B-B14F-4D97-AF65-F5344CB8AC3E}">
        <p14:creationId xmlns:p14="http://schemas.microsoft.com/office/powerpoint/2010/main" xmlns="" val="41584580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037344"/>
                                        </p:tgtEl>
                                      </p:cBhvr>
                                    </p:animEffect>
                                    <p:set>
                                      <p:cBhvr>
                                        <p:cTn id="7" dur="1" fill="hold">
                                          <p:stCondLst>
                                            <p:cond delay="499"/>
                                          </p:stCondLst>
                                        </p:cTn>
                                        <p:tgtEl>
                                          <p:spTgt spid="1037344"/>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037343"/>
                                        </p:tgtEl>
                                      </p:cBhvr>
                                    </p:animEffect>
                                    <p:set>
                                      <p:cBhvr>
                                        <p:cTn id="12" dur="1" fill="hold">
                                          <p:stCondLst>
                                            <p:cond delay="499"/>
                                          </p:stCondLst>
                                        </p:cTn>
                                        <p:tgtEl>
                                          <p:spTgt spid="103734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037327"/>
                                        </p:tgtEl>
                                      </p:cBhvr>
                                    </p:animEffect>
                                    <p:set>
                                      <p:cBhvr>
                                        <p:cTn id="17" dur="1" fill="hold">
                                          <p:stCondLst>
                                            <p:cond delay="499"/>
                                          </p:stCondLst>
                                        </p:cTn>
                                        <p:tgtEl>
                                          <p:spTgt spid="1037327"/>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037342"/>
                                        </p:tgtEl>
                                      </p:cBhvr>
                                    </p:animEffect>
                                    <p:set>
                                      <p:cBhvr>
                                        <p:cTn id="22" dur="1" fill="hold">
                                          <p:stCondLst>
                                            <p:cond delay="499"/>
                                          </p:stCondLst>
                                        </p:cTn>
                                        <p:tgtEl>
                                          <p:spTgt spid="103734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037341"/>
                                        </p:tgtEl>
                                      </p:cBhvr>
                                    </p:animEffect>
                                    <p:set>
                                      <p:cBhvr>
                                        <p:cTn id="27" dur="1" fill="hold">
                                          <p:stCondLst>
                                            <p:cond delay="499"/>
                                          </p:stCondLst>
                                        </p:cTn>
                                        <p:tgtEl>
                                          <p:spTgt spid="1037341"/>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037328"/>
                                        </p:tgtEl>
                                      </p:cBhvr>
                                    </p:animEffect>
                                    <p:set>
                                      <p:cBhvr>
                                        <p:cTn id="32" dur="1" fill="hold">
                                          <p:stCondLst>
                                            <p:cond delay="499"/>
                                          </p:stCondLst>
                                        </p:cTn>
                                        <p:tgtEl>
                                          <p:spTgt spid="1037328"/>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037323"/>
                                        </p:tgtEl>
                                      </p:cBhvr>
                                    </p:animEffect>
                                    <p:set>
                                      <p:cBhvr>
                                        <p:cTn id="37" dur="1" fill="hold">
                                          <p:stCondLst>
                                            <p:cond delay="499"/>
                                          </p:stCondLst>
                                        </p:cTn>
                                        <p:tgtEl>
                                          <p:spTgt spid="1037323"/>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037324"/>
                                        </p:tgtEl>
                                      </p:cBhvr>
                                    </p:animEffect>
                                    <p:set>
                                      <p:cBhvr>
                                        <p:cTn id="42" dur="1" fill="hold">
                                          <p:stCondLst>
                                            <p:cond delay="499"/>
                                          </p:stCondLst>
                                        </p:cTn>
                                        <p:tgtEl>
                                          <p:spTgt spid="1037324"/>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1037329"/>
                                        </p:tgtEl>
                                      </p:cBhvr>
                                    </p:animEffect>
                                    <p:set>
                                      <p:cBhvr>
                                        <p:cTn id="47" dur="1" fill="hold">
                                          <p:stCondLst>
                                            <p:cond delay="499"/>
                                          </p:stCondLst>
                                        </p:cTn>
                                        <p:tgtEl>
                                          <p:spTgt spid="1037329"/>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1037337"/>
                                        </p:tgtEl>
                                      </p:cBhvr>
                                    </p:animEffect>
                                    <p:set>
                                      <p:cBhvr>
                                        <p:cTn id="52" dur="1" fill="hold">
                                          <p:stCondLst>
                                            <p:cond delay="499"/>
                                          </p:stCondLst>
                                        </p:cTn>
                                        <p:tgtEl>
                                          <p:spTgt spid="1037337"/>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1037338"/>
                                        </p:tgtEl>
                                      </p:cBhvr>
                                    </p:animEffect>
                                    <p:set>
                                      <p:cBhvr>
                                        <p:cTn id="57" dur="1" fill="hold">
                                          <p:stCondLst>
                                            <p:cond delay="499"/>
                                          </p:stCondLst>
                                        </p:cTn>
                                        <p:tgtEl>
                                          <p:spTgt spid="1037338"/>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1037330"/>
                                        </p:tgtEl>
                                      </p:cBhvr>
                                    </p:animEffect>
                                    <p:set>
                                      <p:cBhvr>
                                        <p:cTn id="62" dur="1" fill="hold">
                                          <p:stCondLst>
                                            <p:cond delay="499"/>
                                          </p:stCondLst>
                                        </p:cTn>
                                        <p:tgtEl>
                                          <p:spTgt spid="10373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23" grpId="0" animBg="1"/>
      <p:bldP spid="1037324" grpId="0" animBg="1"/>
      <p:bldP spid="1037327" grpId="0" animBg="1"/>
      <p:bldP spid="1037328" grpId="0" animBg="1"/>
      <p:bldP spid="1037329" grpId="0" animBg="1"/>
      <p:bldP spid="1037330" grpId="0" animBg="1"/>
      <p:bldP spid="1037337" grpId="0" animBg="1"/>
      <p:bldP spid="1037338" grpId="0" animBg="1"/>
      <p:bldP spid="1037341" grpId="0" animBg="1"/>
      <p:bldP spid="1037342" grpId="0" animBg="1"/>
      <p:bldP spid="1037343" grpId="0" animBg="1"/>
      <p:bldP spid="1037344"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490" name="Picture 2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2514600"/>
            <a:ext cx="8305800" cy="350520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3491" name="Rectangle 3"/>
          <p:cNvSpPr>
            <a:spLocks noGrp="1" noChangeArrowheads="1"/>
          </p:cNvSpPr>
          <p:nvPr>
            <p:ph type="body" sz="half" idx="1"/>
          </p:nvPr>
        </p:nvSpPr>
        <p:spPr>
          <a:xfrm>
            <a:off x="533400" y="1447800"/>
            <a:ext cx="8382000" cy="1041400"/>
          </a:xfrm>
          <a:solidFill>
            <a:schemeClr val="bg1"/>
          </a:solidFill>
        </p:spPr>
        <p:txBody>
          <a:bodyPr lIns="90488" tIns="44450" rIns="90488" bIns="44450"/>
          <a:lstStyle/>
          <a:p>
            <a:pPr marL="0" indent="0">
              <a:lnSpc>
                <a:spcPct val="120000"/>
              </a:lnSpc>
              <a:spcBef>
                <a:spcPct val="50000"/>
              </a:spcBef>
              <a:buClrTx/>
              <a:buSzPct val="80000"/>
              <a:buFontTx/>
              <a:buNone/>
            </a:pPr>
            <a:r>
              <a:rPr lang="en-US" sz="2200" smtClean="0">
                <a:solidFill>
                  <a:srgbClr val="800000"/>
                </a:solidFill>
                <a:effectLst/>
              </a:rPr>
              <a:t>Illustration </a:t>
            </a:r>
            <a:r>
              <a:rPr lang="en-US" sz="2200" b="0" smtClean="0">
                <a:effectLst/>
              </a:rPr>
              <a:t>–  Prepare a schedule of cash payments for direct materials.</a:t>
            </a:r>
          </a:p>
        </p:txBody>
      </p:sp>
      <p:sp>
        <p:nvSpPr>
          <p:cNvPr id="1039381" name="Rectangle 2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1039386" name="Rectangle 26"/>
          <p:cNvSpPr>
            <a:spLocks noChangeArrowheads="1"/>
          </p:cNvSpPr>
          <p:nvPr/>
        </p:nvSpPr>
        <p:spPr bwMode="auto">
          <a:xfrm>
            <a:off x="6629400" y="4437063"/>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87" name="Rectangle 27"/>
          <p:cNvSpPr>
            <a:spLocks noChangeArrowheads="1"/>
          </p:cNvSpPr>
          <p:nvPr/>
        </p:nvSpPr>
        <p:spPr bwMode="auto">
          <a:xfrm>
            <a:off x="6629400" y="4692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88" name="Rectangle 28"/>
          <p:cNvSpPr>
            <a:spLocks noChangeArrowheads="1"/>
          </p:cNvSpPr>
          <p:nvPr/>
        </p:nvSpPr>
        <p:spPr bwMode="auto">
          <a:xfrm>
            <a:off x="4419600" y="5226050"/>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89" name="Rectangle 29"/>
          <p:cNvSpPr>
            <a:spLocks noChangeArrowheads="1"/>
          </p:cNvSpPr>
          <p:nvPr/>
        </p:nvSpPr>
        <p:spPr bwMode="auto">
          <a:xfrm>
            <a:off x="5562600" y="52260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0" name="Rectangle 30"/>
          <p:cNvSpPr>
            <a:spLocks noChangeArrowheads="1"/>
          </p:cNvSpPr>
          <p:nvPr/>
        </p:nvSpPr>
        <p:spPr bwMode="auto">
          <a:xfrm>
            <a:off x="6629400" y="52260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1" name="Rectangle 31"/>
          <p:cNvSpPr>
            <a:spLocks noChangeArrowheads="1"/>
          </p:cNvSpPr>
          <p:nvPr/>
        </p:nvSpPr>
        <p:spPr bwMode="auto">
          <a:xfrm>
            <a:off x="7620000" y="52260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2" name="Rectangle 32"/>
          <p:cNvSpPr>
            <a:spLocks noChangeArrowheads="1"/>
          </p:cNvSpPr>
          <p:nvPr/>
        </p:nvSpPr>
        <p:spPr bwMode="auto">
          <a:xfrm>
            <a:off x="7620000" y="4692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3" name="Rectangle 33"/>
          <p:cNvSpPr>
            <a:spLocks noChangeArrowheads="1"/>
          </p:cNvSpPr>
          <p:nvPr/>
        </p:nvSpPr>
        <p:spPr bwMode="auto">
          <a:xfrm>
            <a:off x="7620000" y="4948238"/>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4" name="Rectangle 34"/>
          <p:cNvSpPr>
            <a:spLocks noChangeArrowheads="1"/>
          </p:cNvSpPr>
          <p:nvPr/>
        </p:nvSpPr>
        <p:spPr bwMode="auto">
          <a:xfrm>
            <a:off x="5562600" y="4437063"/>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5" name="Rectangle 35"/>
          <p:cNvSpPr>
            <a:spLocks noChangeArrowheads="1"/>
          </p:cNvSpPr>
          <p:nvPr/>
        </p:nvSpPr>
        <p:spPr bwMode="auto">
          <a:xfrm>
            <a:off x="5562600" y="4175125"/>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6" name="Rectangle 36"/>
          <p:cNvSpPr>
            <a:spLocks noChangeArrowheads="1"/>
          </p:cNvSpPr>
          <p:nvPr/>
        </p:nvSpPr>
        <p:spPr bwMode="auto">
          <a:xfrm>
            <a:off x="4419600" y="4175125"/>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7" name="Rectangle 37"/>
          <p:cNvSpPr>
            <a:spLocks noChangeArrowheads="1"/>
          </p:cNvSpPr>
          <p:nvPr/>
        </p:nvSpPr>
        <p:spPr bwMode="auto">
          <a:xfrm>
            <a:off x="4419600" y="3930650"/>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C29451F2-082B-4C80-89EB-46D8871DFE5E}" type="slidenum">
              <a:rPr lang="en-US" smtClean="0"/>
              <a:pPr/>
              <a:t>40</a:t>
            </a:fld>
            <a:endParaRPr lang="en-US" dirty="0"/>
          </a:p>
        </p:txBody>
      </p:sp>
    </p:spTree>
    <p:extLst>
      <p:ext uri="{BB962C8B-B14F-4D97-AF65-F5344CB8AC3E}">
        <p14:creationId xmlns:p14="http://schemas.microsoft.com/office/powerpoint/2010/main" xmlns="" val="42391501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039397"/>
                                        </p:tgtEl>
                                      </p:cBhvr>
                                    </p:animEffect>
                                    <p:set>
                                      <p:cBhvr>
                                        <p:cTn id="7" dur="1" fill="hold">
                                          <p:stCondLst>
                                            <p:cond delay="499"/>
                                          </p:stCondLst>
                                        </p:cTn>
                                        <p:tgtEl>
                                          <p:spTgt spid="103939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039396"/>
                                        </p:tgtEl>
                                      </p:cBhvr>
                                    </p:animEffect>
                                    <p:set>
                                      <p:cBhvr>
                                        <p:cTn id="12" dur="1" fill="hold">
                                          <p:stCondLst>
                                            <p:cond delay="499"/>
                                          </p:stCondLst>
                                        </p:cTn>
                                        <p:tgtEl>
                                          <p:spTgt spid="103939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039388"/>
                                        </p:tgtEl>
                                      </p:cBhvr>
                                    </p:animEffect>
                                    <p:set>
                                      <p:cBhvr>
                                        <p:cTn id="17" dur="1" fill="hold">
                                          <p:stCondLst>
                                            <p:cond delay="499"/>
                                          </p:stCondLst>
                                        </p:cTn>
                                        <p:tgtEl>
                                          <p:spTgt spid="1039388"/>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039395"/>
                                        </p:tgtEl>
                                      </p:cBhvr>
                                    </p:animEffect>
                                    <p:set>
                                      <p:cBhvr>
                                        <p:cTn id="22" dur="1" fill="hold">
                                          <p:stCondLst>
                                            <p:cond delay="499"/>
                                          </p:stCondLst>
                                        </p:cTn>
                                        <p:tgtEl>
                                          <p:spTgt spid="103939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039394"/>
                                        </p:tgtEl>
                                      </p:cBhvr>
                                    </p:animEffect>
                                    <p:set>
                                      <p:cBhvr>
                                        <p:cTn id="27" dur="1" fill="hold">
                                          <p:stCondLst>
                                            <p:cond delay="499"/>
                                          </p:stCondLst>
                                        </p:cTn>
                                        <p:tgtEl>
                                          <p:spTgt spid="103939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039389"/>
                                        </p:tgtEl>
                                      </p:cBhvr>
                                    </p:animEffect>
                                    <p:set>
                                      <p:cBhvr>
                                        <p:cTn id="32" dur="1" fill="hold">
                                          <p:stCondLst>
                                            <p:cond delay="499"/>
                                          </p:stCondLst>
                                        </p:cTn>
                                        <p:tgtEl>
                                          <p:spTgt spid="1039389"/>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039386"/>
                                        </p:tgtEl>
                                      </p:cBhvr>
                                    </p:animEffect>
                                    <p:set>
                                      <p:cBhvr>
                                        <p:cTn id="37" dur="1" fill="hold">
                                          <p:stCondLst>
                                            <p:cond delay="499"/>
                                          </p:stCondLst>
                                        </p:cTn>
                                        <p:tgtEl>
                                          <p:spTgt spid="1039386"/>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039387"/>
                                        </p:tgtEl>
                                      </p:cBhvr>
                                    </p:animEffect>
                                    <p:set>
                                      <p:cBhvr>
                                        <p:cTn id="42" dur="1" fill="hold">
                                          <p:stCondLst>
                                            <p:cond delay="499"/>
                                          </p:stCondLst>
                                        </p:cTn>
                                        <p:tgtEl>
                                          <p:spTgt spid="1039387"/>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1039390"/>
                                        </p:tgtEl>
                                      </p:cBhvr>
                                    </p:animEffect>
                                    <p:set>
                                      <p:cBhvr>
                                        <p:cTn id="47" dur="1" fill="hold">
                                          <p:stCondLst>
                                            <p:cond delay="499"/>
                                          </p:stCondLst>
                                        </p:cTn>
                                        <p:tgtEl>
                                          <p:spTgt spid="1039390"/>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1039392"/>
                                        </p:tgtEl>
                                      </p:cBhvr>
                                    </p:animEffect>
                                    <p:set>
                                      <p:cBhvr>
                                        <p:cTn id="52" dur="1" fill="hold">
                                          <p:stCondLst>
                                            <p:cond delay="499"/>
                                          </p:stCondLst>
                                        </p:cTn>
                                        <p:tgtEl>
                                          <p:spTgt spid="1039392"/>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1039393"/>
                                        </p:tgtEl>
                                      </p:cBhvr>
                                    </p:animEffect>
                                    <p:set>
                                      <p:cBhvr>
                                        <p:cTn id="57" dur="1" fill="hold">
                                          <p:stCondLst>
                                            <p:cond delay="499"/>
                                          </p:stCondLst>
                                        </p:cTn>
                                        <p:tgtEl>
                                          <p:spTgt spid="1039393"/>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1039391"/>
                                        </p:tgtEl>
                                      </p:cBhvr>
                                    </p:animEffect>
                                    <p:set>
                                      <p:cBhvr>
                                        <p:cTn id="62" dur="1" fill="hold">
                                          <p:stCondLst>
                                            <p:cond delay="499"/>
                                          </p:stCondLst>
                                        </p:cTn>
                                        <p:tgtEl>
                                          <p:spTgt spid="10393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9386" grpId="0" animBg="1"/>
      <p:bldP spid="1039387" grpId="0" animBg="1"/>
      <p:bldP spid="1039388" grpId="0" animBg="1"/>
      <p:bldP spid="1039389" grpId="0" animBg="1"/>
      <p:bldP spid="1039390" grpId="0" animBg="1"/>
      <p:bldP spid="1039391" grpId="0" animBg="1"/>
      <p:bldP spid="1039392" grpId="0" animBg="1"/>
      <p:bldP spid="1039393" grpId="0" animBg="1"/>
      <p:bldP spid="1039394" grpId="0" animBg="1"/>
      <p:bldP spid="1039395" grpId="0" animBg="1"/>
      <p:bldP spid="1039396" grpId="0" animBg="1"/>
      <p:bldP spid="1039397"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514" name="Picture 2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895475" y="1447800"/>
            <a:ext cx="6943725" cy="5072063"/>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4515" name="Rectangle 3"/>
          <p:cNvSpPr>
            <a:spLocks noGrp="1" noChangeArrowheads="1"/>
          </p:cNvSpPr>
          <p:nvPr>
            <p:ph type="body" sz="half" idx="1"/>
          </p:nvPr>
        </p:nvSpPr>
        <p:spPr>
          <a:xfrm>
            <a:off x="228600" y="1371600"/>
            <a:ext cx="1676400" cy="457200"/>
          </a:xfrm>
          <a:noFill/>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20000"/>
              </a:lnSpc>
              <a:spcBef>
                <a:spcPct val="50000"/>
              </a:spcBef>
              <a:buClrTx/>
              <a:buSzPct val="80000"/>
              <a:buFontTx/>
              <a:buNone/>
            </a:pPr>
            <a:r>
              <a:rPr lang="en-US" sz="2000" smtClean="0">
                <a:solidFill>
                  <a:srgbClr val="800000"/>
                </a:solidFill>
                <a:effectLst/>
              </a:rPr>
              <a:t>Illustration</a:t>
            </a:r>
            <a:endParaRPr lang="en-US" sz="2000" b="0" smtClean="0">
              <a:effectLst/>
            </a:endParaRPr>
          </a:p>
        </p:txBody>
      </p:sp>
      <p:sp>
        <p:nvSpPr>
          <p:cNvPr id="1041429" name="Rectangle 2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41</a:t>
            </a:fld>
            <a:endParaRPr lang="en-US" dirty="0"/>
          </a:p>
        </p:txBody>
      </p:sp>
    </p:spTree>
    <p:extLst>
      <p:ext uri="{BB962C8B-B14F-4D97-AF65-F5344CB8AC3E}">
        <p14:creationId xmlns:p14="http://schemas.microsoft.com/office/powerpoint/2010/main" xmlns="" val="41787600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5538" name="Picture 2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715963"/>
            <a:ext cx="7924800" cy="5151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65539" name="Rectangle 29"/>
          <p:cNvSpPr>
            <a:spLocks noChangeArrowheads="1"/>
          </p:cNvSpPr>
          <p:nvPr/>
        </p:nvSpPr>
        <p:spPr bwMode="auto">
          <a:xfrm>
            <a:off x="1219200" y="5334000"/>
            <a:ext cx="10668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65540" name="Rectangle 30"/>
          <p:cNvSpPr>
            <a:spLocks noChangeArrowheads="1"/>
          </p:cNvSpPr>
          <p:nvPr/>
        </p:nvSpPr>
        <p:spPr bwMode="auto">
          <a:xfrm>
            <a:off x="6781800" y="5105400"/>
            <a:ext cx="609600" cy="228600"/>
          </a:xfrm>
          <a:prstGeom prst="rect">
            <a:avLst/>
          </a:prstGeom>
          <a:solidFill>
            <a:schemeClr val="bg1"/>
          </a:solidFill>
          <a:ln>
            <a:noFill/>
          </a:ln>
          <a:extLs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pic>
        <p:nvPicPr>
          <p:cNvPr id="65541" name="Picture 3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324600" y="381000"/>
            <a:ext cx="1628775" cy="113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42</a:t>
            </a:fld>
            <a:endParaRPr lang="en-US"/>
          </a:p>
        </p:txBody>
      </p:sp>
    </p:spTree>
    <p:extLst>
      <p:ext uri="{BB962C8B-B14F-4D97-AF65-F5344CB8AC3E}">
        <p14:creationId xmlns:p14="http://schemas.microsoft.com/office/powerpoint/2010/main" xmlns="" val="39613283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noChangeArrowheads="1"/>
          </p:cNvSpPr>
          <p:nvPr>
            <p:ph type="body" sz="half" idx="1"/>
          </p:nvPr>
        </p:nvSpPr>
        <p:spPr>
          <a:xfrm>
            <a:off x="914400" y="2057400"/>
            <a:ext cx="7467600" cy="18288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457200" indent="-457200">
              <a:lnSpc>
                <a:spcPct val="120000"/>
              </a:lnSpc>
              <a:spcBef>
                <a:spcPct val="60000"/>
              </a:spcBef>
              <a:buClrTx/>
              <a:buSzPct val="80000"/>
              <a:buFont typeface="Wingdings" panose="05000000000000000000" pitchFamily="2" charset="2"/>
              <a:buChar char="u"/>
            </a:pPr>
            <a:r>
              <a:rPr lang="en-US" sz="2200" smtClean="0">
                <a:solidFill>
                  <a:srgbClr val="800000"/>
                </a:solidFill>
                <a:effectLst/>
              </a:rPr>
              <a:t>Developed</a:t>
            </a:r>
            <a:r>
              <a:rPr lang="en-US" sz="2200" b="0" smtClean="0">
                <a:effectLst/>
              </a:rPr>
              <a:t> from the budgeted balance sheet for the preceding year and the budgets for the current year.</a:t>
            </a:r>
          </a:p>
        </p:txBody>
      </p:sp>
      <p:sp>
        <p:nvSpPr>
          <p:cNvPr id="66564" name="Text Box 5"/>
          <p:cNvSpPr txBox="1">
            <a:spLocks noChangeArrowheads="1"/>
          </p:cNvSpPr>
          <p:nvPr/>
        </p:nvSpPr>
        <p:spPr bwMode="auto">
          <a:xfrm>
            <a:off x="609600" y="1462088"/>
            <a:ext cx="8001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Budgeted Balance Sheet</a:t>
            </a:r>
          </a:p>
        </p:txBody>
      </p:sp>
      <p:sp>
        <p:nvSpPr>
          <p:cNvPr id="1086471" name="Rectangle 7"/>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66567" name="Text Box 9"/>
          <p:cNvSpPr txBox="1">
            <a:spLocks noChangeArrowheads="1"/>
          </p:cNvSpPr>
          <p:nvPr/>
        </p:nvSpPr>
        <p:spPr bwMode="auto">
          <a:xfrm>
            <a:off x="609600" y="3462338"/>
            <a:ext cx="8077200" cy="914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40000"/>
              </a:spcBef>
              <a:buSzPct val="80000"/>
            </a:pPr>
            <a:r>
              <a:rPr lang="en-US" sz="2100" b="1">
                <a:latin typeface="+mn-lt"/>
              </a:rPr>
              <a:t>Illustration:  </a:t>
            </a:r>
            <a:r>
              <a:rPr lang="en-US" sz="2100">
                <a:latin typeface="+mn-lt"/>
              </a:rPr>
              <a:t>Pertinent data from the </a:t>
            </a:r>
            <a:r>
              <a:rPr lang="en-US" sz="2100" b="1">
                <a:latin typeface="+mn-lt"/>
              </a:rPr>
              <a:t>budgeted balance sheet</a:t>
            </a:r>
            <a:r>
              <a:rPr lang="en-US" sz="2100">
                <a:latin typeface="+mn-lt"/>
              </a:rPr>
              <a:t> at December 31, 2013, are as follows.</a:t>
            </a:r>
          </a:p>
        </p:txBody>
      </p:sp>
      <p:pic>
        <p:nvPicPr>
          <p:cNvPr id="66568" name="Picture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4573588"/>
            <a:ext cx="8382000" cy="703262"/>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43</a:t>
            </a:fld>
            <a:endParaRPr lang="en-US"/>
          </a:p>
        </p:txBody>
      </p:sp>
    </p:spTree>
    <p:extLst>
      <p:ext uri="{BB962C8B-B14F-4D97-AF65-F5344CB8AC3E}">
        <p14:creationId xmlns:p14="http://schemas.microsoft.com/office/powerpoint/2010/main" xmlns="" val="33393173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7586" name="Picture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5325" y="1981200"/>
            <a:ext cx="7610475" cy="447992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047561"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67591" name="Text Box 12"/>
          <p:cNvSpPr txBox="1">
            <a:spLocks noChangeArrowheads="1"/>
          </p:cNvSpPr>
          <p:nvPr/>
        </p:nvSpPr>
        <p:spPr bwMode="auto">
          <a:xfrm>
            <a:off x="609600" y="1295400"/>
            <a:ext cx="5638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Budgeted Balance Sheet</a:t>
            </a:r>
          </a:p>
        </p:txBody>
      </p:sp>
      <p:sp>
        <p:nvSpPr>
          <p:cNvPr id="2" name="Slide Number Placeholder 1"/>
          <p:cNvSpPr>
            <a:spLocks noGrp="1"/>
          </p:cNvSpPr>
          <p:nvPr>
            <p:ph type="sldNum" sz="quarter" idx="11"/>
          </p:nvPr>
        </p:nvSpPr>
        <p:spPr/>
        <p:txBody>
          <a:bodyPr/>
          <a:lstStyle/>
          <a:p>
            <a:fld id="{C29451F2-082B-4C80-89EB-46D8871DFE5E}" type="slidenum">
              <a:rPr lang="en-US" smtClean="0"/>
              <a:pPr/>
              <a:t>44</a:t>
            </a:fld>
            <a:endParaRPr lang="en-US" dirty="0"/>
          </a:p>
        </p:txBody>
      </p:sp>
    </p:spTree>
    <p:extLst>
      <p:ext uri="{BB962C8B-B14F-4D97-AF65-F5344CB8AC3E}">
        <p14:creationId xmlns:p14="http://schemas.microsoft.com/office/powerpoint/2010/main" xmlns="" val="21155592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Text Box 3"/>
          <p:cNvSpPr txBox="1">
            <a:spLocks noChangeArrowheads="1"/>
          </p:cNvSpPr>
          <p:nvPr/>
        </p:nvSpPr>
        <p:spPr bwMode="auto">
          <a:xfrm>
            <a:off x="685800" y="1371600"/>
            <a:ext cx="8077200" cy="914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15000"/>
              </a:lnSpc>
              <a:spcBef>
                <a:spcPct val="40000"/>
              </a:spcBef>
              <a:buSzPct val="80000"/>
            </a:pPr>
            <a:r>
              <a:rPr lang="en-US" sz="2100" b="1" dirty="0">
                <a:latin typeface="+mn-lt"/>
              </a:rPr>
              <a:t>Illustration:  </a:t>
            </a:r>
            <a:r>
              <a:rPr lang="en-US" sz="2100" dirty="0">
                <a:latin typeface="+mn-lt"/>
              </a:rPr>
              <a:t>Pertinent data from the </a:t>
            </a:r>
            <a:r>
              <a:rPr lang="en-US" sz="2100" b="1" dirty="0">
                <a:latin typeface="+mn-lt"/>
              </a:rPr>
              <a:t>budgeted balance sheet</a:t>
            </a:r>
            <a:r>
              <a:rPr lang="en-US" sz="2100" dirty="0">
                <a:latin typeface="+mn-lt"/>
              </a:rPr>
              <a:t> at December 31, 2013, are as follows.</a:t>
            </a:r>
          </a:p>
        </p:txBody>
      </p:sp>
      <p:sp>
        <p:nvSpPr>
          <p:cNvPr id="68612" name="Rectangle 12"/>
          <p:cNvSpPr>
            <a:spLocks noChangeArrowheads="1"/>
          </p:cNvSpPr>
          <p:nvPr/>
        </p:nvSpPr>
        <p:spPr bwMode="auto">
          <a:xfrm>
            <a:off x="685800" y="3429000"/>
            <a:ext cx="800100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Clr>
                <a:schemeClr val="tx1"/>
              </a:buClr>
              <a:buFont typeface="Wingdings" panose="05000000000000000000" pitchFamily="2" charset="2"/>
              <a:buAutoNum type="arabicPeriod"/>
            </a:pPr>
            <a:r>
              <a:rPr lang="en-US" sz="2100" b="1" dirty="0">
                <a:latin typeface="+mn-lt"/>
              </a:rPr>
              <a:t>Cash:</a:t>
            </a:r>
            <a:r>
              <a:rPr lang="en-US" sz="2000" dirty="0">
                <a:latin typeface="+mn-lt"/>
              </a:rPr>
              <a:t> Ending cash balance $37,900, shown in the cash budget (Illustration 9-17).</a:t>
            </a:r>
          </a:p>
          <a:p>
            <a:pPr>
              <a:lnSpc>
                <a:spcPct val="120000"/>
              </a:lnSpc>
              <a:spcBef>
                <a:spcPct val="50000"/>
              </a:spcBef>
              <a:buClr>
                <a:schemeClr val="tx1"/>
              </a:buClr>
              <a:buFont typeface="Wingdings" panose="05000000000000000000" pitchFamily="2" charset="2"/>
              <a:buAutoNum type="arabicPeriod"/>
            </a:pPr>
            <a:r>
              <a:rPr lang="en-US" sz="2100" b="1" dirty="0">
                <a:latin typeface="+mn-lt"/>
              </a:rPr>
              <a:t>Accounts receivable:</a:t>
            </a:r>
            <a:r>
              <a:rPr lang="en-US" sz="2000" dirty="0">
                <a:latin typeface="+mn-lt"/>
              </a:rPr>
              <a:t> 40% of fourth-quarter sales $270,000, shown in the schedule of expected collections from customers </a:t>
            </a:r>
            <a:endParaRPr lang="en-US" sz="1600" dirty="0">
              <a:latin typeface="+mn-lt"/>
            </a:endParaRPr>
          </a:p>
        </p:txBody>
      </p:sp>
      <p:sp>
        <p:nvSpPr>
          <p:cNvPr id="1045518" name="Rectangle 14"/>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pic>
        <p:nvPicPr>
          <p:cNvPr id="68615" name="Picture 1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2497138"/>
            <a:ext cx="8382000" cy="703262"/>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45</a:t>
            </a:fld>
            <a:endParaRPr lang="en-US" dirty="0"/>
          </a:p>
        </p:txBody>
      </p:sp>
    </p:spTree>
    <p:extLst>
      <p:ext uri="{BB962C8B-B14F-4D97-AF65-F5344CB8AC3E}">
        <p14:creationId xmlns:p14="http://schemas.microsoft.com/office/powerpoint/2010/main" xmlns="" val="8494386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5" name="Rectangle 7"/>
          <p:cNvSpPr>
            <a:spLocks noChangeArrowheads="1"/>
          </p:cNvSpPr>
          <p:nvPr/>
        </p:nvSpPr>
        <p:spPr bwMode="auto">
          <a:xfrm>
            <a:off x="685800" y="1371600"/>
            <a:ext cx="8001000"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Clr>
                <a:schemeClr val="tx1"/>
              </a:buClr>
              <a:buFont typeface="Wingdings" panose="05000000000000000000" pitchFamily="2" charset="2"/>
              <a:buAutoNum type="arabicPeriod" startAt="3"/>
            </a:pPr>
            <a:r>
              <a:rPr lang="en-US" sz="2100" b="1" dirty="0">
                <a:latin typeface="+mn-lt"/>
              </a:rPr>
              <a:t>Finished goods inventory:</a:t>
            </a:r>
            <a:r>
              <a:rPr lang="en-US" sz="2000" dirty="0">
                <a:latin typeface="+mn-lt"/>
              </a:rPr>
              <a:t> Desired ending inventory 1,000 units, shown in the production budget (Illustration 9-5) times the total unit cost $44 (shown in Illustration 9-12).</a:t>
            </a:r>
          </a:p>
          <a:p>
            <a:pPr>
              <a:lnSpc>
                <a:spcPct val="120000"/>
              </a:lnSpc>
              <a:spcBef>
                <a:spcPct val="50000"/>
              </a:spcBef>
              <a:buClr>
                <a:schemeClr val="tx1"/>
              </a:buClr>
              <a:buFont typeface="Wingdings" panose="05000000000000000000" pitchFamily="2" charset="2"/>
              <a:buAutoNum type="arabicPeriod" startAt="3"/>
            </a:pPr>
            <a:r>
              <a:rPr lang="en-US" sz="2100" b="1" dirty="0">
                <a:latin typeface="+mn-lt"/>
              </a:rPr>
              <a:t>Raw materials inventory:</a:t>
            </a:r>
            <a:r>
              <a:rPr lang="en-US" sz="2000" dirty="0">
                <a:latin typeface="+mn-lt"/>
              </a:rPr>
              <a:t> Desired ending inventory 1,020 pounds, times the cost per pound $4, shown in the direct materials budget (Illustration 9-7).</a:t>
            </a:r>
          </a:p>
          <a:p>
            <a:pPr>
              <a:lnSpc>
                <a:spcPct val="120000"/>
              </a:lnSpc>
              <a:spcBef>
                <a:spcPct val="50000"/>
              </a:spcBef>
              <a:buClr>
                <a:schemeClr val="tx1"/>
              </a:buClr>
              <a:buFont typeface="Wingdings" panose="05000000000000000000" pitchFamily="2" charset="2"/>
              <a:buAutoNum type="arabicPeriod" startAt="3"/>
            </a:pPr>
            <a:r>
              <a:rPr lang="en-US" sz="2100" b="1" dirty="0">
                <a:latin typeface="+mn-lt"/>
              </a:rPr>
              <a:t>Buildings and equipment:</a:t>
            </a:r>
            <a:r>
              <a:rPr lang="en-US" sz="2000" dirty="0">
                <a:latin typeface="+mn-lt"/>
              </a:rPr>
              <a:t> December 31, 2013, balance $182,000, plus purchase of truck for $10,000 (</a:t>
            </a:r>
            <a:r>
              <a:rPr lang="en-US" sz="2000" dirty="0" smtClean="0">
                <a:latin typeface="+mn-lt"/>
              </a:rPr>
              <a:t>Illustration).</a:t>
            </a:r>
            <a:endParaRPr lang="en-US" sz="2000" dirty="0">
              <a:latin typeface="+mn-lt"/>
            </a:endParaRPr>
          </a:p>
          <a:p>
            <a:pPr>
              <a:lnSpc>
                <a:spcPct val="120000"/>
              </a:lnSpc>
              <a:spcBef>
                <a:spcPct val="50000"/>
              </a:spcBef>
              <a:buClr>
                <a:schemeClr val="tx1"/>
              </a:buClr>
              <a:buFont typeface="Wingdings" panose="05000000000000000000" pitchFamily="2" charset="2"/>
              <a:buNone/>
            </a:pPr>
            <a:r>
              <a:rPr lang="en-US" sz="1600" dirty="0">
                <a:latin typeface="+mn-lt"/>
              </a:rPr>
              <a:t>Continued</a:t>
            </a:r>
          </a:p>
        </p:txBody>
      </p:sp>
      <p:sp>
        <p:nvSpPr>
          <p:cNvPr id="1050633"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46</a:t>
            </a:fld>
            <a:endParaRPr lang="en-US" dirty="0"/>
          </a:p>
        </p:txBody>
      </p:sp>
    </p:spTree>
    <p:extLst>
      <p:ext uri="{BB962C8B-B14F-4D97-AF65-F5344CB8AC3E}">
        <p14:creationId xmlns:p14="http://schemas.microsoft.com/office/powerpoint/2010/main" xmlns="" val="13733378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9" name="Rectangle 5"/>
          <p:cNvSpPr>
            <a:spLocks noChangeArrowheads="1"/>
          </p:cNvSpPr>
          <p:nvPr/>
        </p:nvSpPr>
        <p:spPr bwMode="auto">
          <a:xfrm>
            <a:off x="685800" y="1371600"/>
            <a:ext cx="8001000"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type="none" w="sm" len="sm"/>
                <a:tailEnd type="none" w="sm" len="sm"/>
              </a14:hiddenLine>
            </a:ext>
          </a:extLst>
        </p:spPr>
        <p:txBody>
          <a:bodyPr lIns="90488" tIns="44450" rIns="90488" bIns="44450"/>
          <a:lstStyle>
            <a:lvl1pPr marL="457200" indent="-4572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Clr>
                <a:schemeClr val="tx1"/>
              </a:buClr>
              <a:buFont typeface="Wingdings" panose="05000000000000000000" pitchFamily="2" charset="2"/>
              <a:buAutoNum type="arabicPeriod" startAt="6"/>
            </a:pPr>
            <a:r>
              <a:rPr lang="en-US" sz="2000" b="1" dirty="0">
                <a:latin typeface="+mn-lt"/>
              </a:rPr>
              <a:t>Accumulated depreciation:</a:t>
            </a:r>
            <a:r>
              <a:rPr lang="en-US" sz="2000" dirty="0">
                <a:latin typeface="+mn-lt"/>
              </a:rPr>
              <a:t> December 31, 2013, balance $28,800, plus $15,200 depreciation shown in manufacturing overhead budget (</a:t>
            </a:r>
            <a:r>
              <a:rPr lang="en-US" sz="2000" dirty="0" smtClean="0">
                <a:latin typeface="+mn-lt"/>
              </a:rPr>
              <a:t>Illustration) </a:t>
            </a:r>
            <a:r>
              <a:rPr lang="en-US" sz="2000" dirty="0">
                <a:latin typeface="+mn-lt"/>
              </a:rPr>
              <a:t>and $4,000 depreciation shown in selling and administrative expense budget (Illustration 9-11).</a:t>
            </a:r>
          </a:p>
          <a:p>
            <a:pPr>
              <a:lnSpc>
                <a:spcPct val="120000"/>
              </a:lnSpc>
              <a:spcBef>
                <a:spcPct val="50000"/>
              </a:spcBef>
              <a:buClr>
                <a:schemeClr val="tx1"/>
              </a:buClr>
              <a:buFont typeface="Wingdings" panose="05000000000000000000" pitchFamily="2" charset="2"/>
              <a:buAutoNum type="arabicPeriod" startAt="6"/>
            </a:pPr>
            <a:r>
              <a:rPr lang="en-US" sz="2000" b="1" dirty="0">
                <a:latin typeface="+mn-lt"/>
              </a:rPr>
              <a:t>Accounts payable:</a:t>
            </a:r>
            <a:r>
              <a:rPr lang="en-US" sz="2000" dirty="0">
                <a:latin typeface="+mn-lt"/>
              </a:rPr>
              <a:t> 50% of fourth-quarter purchases $37,200, shown in schedule of expected payments for direct materials (</a:t>
            </a:r>
            <a:r>
              <a:rPr lang="en-US" sz="2000" dirty="0" smtClean="0">
                <a:latin typeface="+mn-lt"/>
              </a:rPr>
              <a:t>Illustration). </a:t>
            </a:r>
            <a:endParaRPr lang="en-US" sz="2000" dirty="0">
              <a:latin typeface="+mn-lt"/>
            </a:endParaRPr>
          </a:p>
          <a:p>
            <a:pPr>
              <a:lnSpc>
                <a:spcPct val="120000"/>
              </a:lnSpc>
              <a:spcBef>
                <a:spcPct val="50000"/>
              </a:spcBef>
              <a:buClr>
                <a:schemeClr val="tx1"/>
              </a:buClr>
              <a:buFont typeface="Wingdings" panose="05000000000000000000" pitchFamily="2" charset="2"/>
              <a:buAutoNum type="arabicPeriod" startAt="6"/>
            </a:pPr>
            <a:r>
              <a:rPr lang="en-US" sz="2000" b="1" dirty="0">
                <a:latin typeface="+mn-lt"/>
              </a:rPr>
              <a:t>Common stock:</a:t>
            </a:r>
            <a:r>
              <a:rPr lang="en-US" sz="2000" dirty="0">
                <a:latin typeface="+mn-lt"/>
              </a:rPr>
              <a:t> Unchanged from the beginning of the year.</a:t>
            </a:r>
          </a:p>
          <a:p>
            <a:pPr>
              <a:lnSpc>
                <a:spcPct val="120000"/>
              </a:lnSpc>
              <a:spcBef>
                <a:spcPct val="50000"/>
              </a:spcBef>
              <a:buClr>
                <a:schemeClr val="tx1"/>
              </a:buClr>
              <a:buFont typeface="Wingdings" panose="05000000000000000000" pitchFamily="2" charset="2"/>
              <a:buAutoNum type="arabicPeriod" startAt="6"/>
            </a:pPr>
            <a:r>
              <a:rPr lang="en-US" sz="2000" b="1" dirty="0">
                <a:latin typeface="+mn-lt"/>
              </a:rPr>
              <a:t>Retained earnings:</a:t>
            </a:r>
            <a:r>
              <a:rPr lang="en-US" sz="2000" dirty="0">
                <a:latin typeface="+mn-lt"/>
              </a:rPr>
              <a:t> December 31, 2013, balance $46,480, plus net income $47,900, shown in budgeted income statement (Illustration 9-13).</a:t>
            </a:r>
          </a:p>
        </p:txBody>
      </p:sp>
      <p:sp>
        <p:nvSpPr>
          <p:cNvPr id="1052679" name="Rectangle 7"/>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solidFill>
                  <a:schemeClr val="tx1"/>
                </a:solidFill>
                <a:latin typeface="+mn-lt"/>
              </a:rPr>
              <a:pPr/>
              <a:t>47</a:t>
            </a:fld>
            <a:endParaRPr lang="en-US" dirty="0">
              <a:solidFill>
                <a:schemeClr val="tx1"/>
              </a:solidFill>
              <a:latin typeface="+mn-lt"/>
            </a:endParaRPr>
          </a:p>
        </p:txBody>
      </p:sp>
    </p:spTree>
    <p:extLst>
      <p:ext uri="{BB962C8B-B14F-4D97-AF65-F5344CB8AC3E}">
        <p14:creationId xmlns:p14="http://schemas.microsoft.com/office/powerpoint/2010/main" xmlns="" val="17892929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82" name="Rectangle 2"/>
          <p:cNvSpPr>
            <a:spLocks noGrp="1" noChangeArrowheads="1"/>
          </p:cNvSpPr>
          <p:nvPr>
            <p:ph type="body" idx="1"/>
          </p:nvPr>
        </p:nvSpPr>
        <p:spPr>
          <a:xfrm>
            <a:off x="533400" y="1981200"/>
            <a:ext cx="8077200" cy="2501900"/>
          </a:xfrm>
          <a:solidFill>
            <a:schemeClr val="bg1"/>
          </a:solidFill>
        </p:spPr>
        <p:txBody>
          <a:bodyPr>
            <a:spAutoFit/>
          </a:bodyPr>
          <a:lstStyle/>
          <a:p>
            <a:pPr marL="0" indent="0">
              <a:lnSpc>
                <a:spcPct val="120000"/>
              </a:lnSpc>
              <a:spcBef>
                <a:spcPct val="50000"/>
              </a:spcBef>
              <a:buFont typeface="Wingdings" panose="05000000000000000000" pitchFamily="2" charset="2"/>
              <a:buNone/>
            </a:pPr>
            <a:r>
              <a:rPr lang="en-US" sz="2200" b="0" smtClean="0">
                <a:effectLst/>
              </a:rPr>
              <a:t>Expected direct materials purchases in Read Company are $70,000 in the first quarter and $90,000 in the second quarter.  Forty percent of the purchases are paid in cash as incurred, and the balance is paid in the following quarter.  The budgeted cash payments for purchases in the second quarter are:</a:t>
            </a:r>
          </a:p>
        </p:txBody>
      </p:sp>
      <p:sp>
        <p:nvSpPr>
          <p:cNvPr id="71683" name="Rectangle 3"/>
          <p:cNvSpPr>
            <a:spLocks noChangeArrowheads="1"/>
          </p:cNvSpPr>
          <p:nvPr/>
        </p:nvSpPr>
        <p:spPr bwMode="auto">
          <a:xfrm>
            <a:off x="1295400" y="4419600"/>
            <a:ext cx="24384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marL="517525" indent="-517525">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Clr>
                <a:schemeClr val="accent2"/>
              </a:buClr>
              <a:buSzPct val="75000"/>
              <a:buFont typeface="Wingdings" panose="05000000000000000000" pitchFamily="2" charset="2"/>
              <a:buNone/>
            </a:pPr>
            <a:r>
              <a:rPr lang="en-US" sz="2300">
                <a:latin typeface="Arial" panose="020B0604020202020204" pitchFamily="34" charset="0"/>
              </a:rPr>
              <a:t>a.	$96,000</a:t>
            </a:r>
          </a:p>
          <a:p>
            <a:pPr>
              <a:lnSpc>
                <a:spcPct val="120000"/>
              </a:lnSpc>
              <a:spcBef>
                <a:spcPct val="50000"/>
              </a:spcBef>
              <a:buClr>
                <a:schemeClr val="accent2"/>
              </a:buClr>
              <a:buSzPct val="75000"/>
              <a:buFont typeface="Wingdings" panose="05000000000000000000" pitchFamily="2" charset="2"/>
              <a:buNone/>
            </a:pPr>
            <a:r>
              <a:rPr lang="en-US" sz="2300">
                <a:latin typeface="Arial" panose="020B0604020202020204" pitchFamily="34" charset="0"/>
              </a:rPr>
              <a:t>b. 	$90,000 </a:t>
            </a:r>
          </a:p>
        </p:txBody>
      </p:sp>
      <p:sp>
        <p:nvSpPr>
          <p:cNvPr id="930820" name="Oval 4"/>
          <p:cNvSpPr>
            <a:spLocks noChangeArrowheads="1"/>
          </p:cNvSpPr>
          <p:nvPr/>
        </p:nvSpPr>
        <p:spPr bwMode="auto">
          <a:xfrm>
            <a:off x="4176713" y="4505325"/>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n-US">
              <a:solidFill>
                <a:srgbClr val="A50021"/>
              </a:solidFill>
              <a:latin typeface="Arial" panose="020B0604020202020204" pitchFamily="34" charset="0"/>
            </a:endParaRPr>
          </a:p>
        </p:txBody>
      </p:sp>
      <p:sp>
        <p:nvSpPr>
          <p:cNvPr id="71685" name="Text Box 9"/>
          <p:cNvSpPr txBox="1">
            <a:spLocks noChangeArrowheads="1"/>
          </p:cNvSpPr>
          <p:nvPr/>
        </p:nvSpPr>
        <p:spPr bwMode="auto">
          <a:xfrm>
            <a:off x="609600" y="1462088"/>
            <a:ext cx="4343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Review Question</a:t>
            </a:r>
          </a:p>
        </p:txBody>
      </p:sp>
      <p:sp>
        <p:nvSpPr>
          <p:cNvPr id="930831" name="Rectangle 15"/>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71689" name="Rectangle 17"/>
          <p:cNvSpPr>
            <a:spLocks noChangeArrowheads="1"/>
          </p:cNvSpPr>
          <p:nvPr/>
        </p:nvSpPr>
        <p:spPr bwMode="auto">
          <a:xfrm>
            <a:off x="4114800" y="4419600"/>
            <a:ext cx="3048000" cy="129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marL="533400" indent="-5334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Clr>
                <a:schemeClr val="tx1"/>
              </a:buClr>
              <a:buFont typeface="Wingdings" panose="05000000000000000000" pitchFamily="2" charset="2"/>
              <a:buAutoNum type="alphaLcPeriod" startAt="3"/>
            </a:pPr>
            <a:r>
              <a:rPr lang="en-US" sz="2300">
                <a:latin typeface="Arial" panose="020B0604020202020204" pitchFamily="34" charset="0"/>
              </a:rPr>
              <a:t>$78,000</a:t>
            </a:r>
          </a:p>
          <a:p>
            <a:pPr>
              <a:lnSpc>
                <a:spcPct val="120000"/>
              </a:lnSpc>
              <a:spcBef>
                <a:spcPct val="50000"/>
              </a:spcBef>
              <a:buClr>
                <a:schemeClr val="tx1"/>
              </a:buClr>
              <a:buFont typeface="Wingdings" panose="05000000000000000000" pitchFamily="2" charset="2"/>
              <a:buAutoNum type="alphaLcPeriod" startAt="3"/>
            </a:pPr>
            <a:r>
              <a:rPr lang="en-US" sz="2300">
                <a:latin typeface="Arial" panose="020B0604020202020204" pitchFamily="34" charset="0"/>
              </a:rPr>
              <a:t>$72,000 </a:t>
            </a:r>
          </a:p>
        </p:txBody>
      </p:sp>
      <p:sp>
        <p:nvSpPr>
          <p:cNvPr id="2" name="Slide Number Placeholder 1"/>
          <p:cNvSpPr>
            <a:spLocks noGrp="1"/>
          </p:cNvSpPr>
          <p:nvPr>
            <p:ph type="sldNum" sz="quarter" idx="11"/>
          </p:nvPr>
        </p:nvSpPr>
        <p:spPr/>
        <p:txBody>
          <a:bodyPr/>
          <a:lstStyle/>
          <a:p>
            <a:fld id="{68B26A1F-DB4E-4FEA-B721-FF1971508766}" type="slidenum">
              <a:rPr lang="en-US" smtClean="0"/>
              <a:pPr/>
              <a:t>48</a:t>
            </a:fld>
            <a:endParaRPr lang="en-US"/>
          </a:p>
        </p:txBody>
      </p:sp>
    </p:spTree>
    <p:extLst>
      <p:ext uri="{BB962C8B-B14F-4D97-AF65-F5344CB8AC3E}">
        <p14:creationId xmlns:p14="http://schemas.microsoft.com/office/powerpoint/2010/main" xmlns="" val="10177572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0820"/>
                                        </p:tgtEl>
                                        <p:attrNameLst>
                                          <p:attrName>style.visibility</p:attrName>
                                        </p:attrNameLst>
                                      </p:cBhvr>
                                      <p:to>
                                        <p:strVal val="visible"/>
                                      </p:to>
                                    </p:set>
                                    <p:animEffect transition="in" filter="wipe(left)">
                                      <p:cBhvr>
                                        <p:cTn id="7" dur="500"/>
                                        <p:tgtEl>
                                          <p:spTgt spid="930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0"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2706" name="Rectangle 3"/>
          <p:cNvSpPr>
            <a:spLocks noChangeArrowheads="1"/>
          </p:cNvSpPr>
          <p:nvPr/>
        </p:nvSpPr>
        <p:spPr bwMode="auto">
          <a:xfrm>
            <a:off x="762000" y="1355725"/>
            <a:ext cx="8001000" cy="237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Times New Roman" panose="02020603050405020304" pitchFamily="18" charset="0"/>
              </a:defRPr>
            </a:lvl1pPr>
            <a:lvl2pPr marL="742950" indent="-285750">
              <a:tabLst>
                <a:tab pos="2057400" algn="l"/>
              </a:tabLst>
              <a:defRPr sz="2400">
                <a:solidFill>
                  <a:schemeClr val="tx1"/>
                </a:solidFill>
                <a:latin typeface="Times New Roman" panose="02020603050405020304" pitchFamily="18" charset="0"/>
              </a:defRPr>
            </a:lvl2pPr>
            <a:lvl3pPr marL="1143000" indent="-228600">
              <a:tabLst>
                <a:tab pos="2057400" algn="l"/>
              </a:tabLst>
              <a:defRPr sz="2400">
                <a:solidFill>
                  <a:schemeClr val="tx1"/>
                </a:solidFill>
                <a:latin typeface="Times New Roman" panose="02020603050405020304" pitchFamily="18" charset="0"/>
              </a:defRPr>
            </a:lvl3pPr>
            <a:lvl4pPr marL="1600200" indent="-228600">
              <a:tabLst>
                <a:tab pos="2057400" algn="l"/>
              </a:tabLst>
              <a:defRPr sz="2400">
                <a:solidFill>
                  <a:schemeClr val="tx1"/>
                </a:solidFill>
                <a:latin typeface="Times New Roman" panose="02020603050405020304" pitchFamily="18" charset="0"/>
              </a:defRPr>
            </a:lvl4pPr>
            <a:lvl5pPr marL="2057400" indent="-228600">
              <a:tabLst>
                <a:tab pos="20574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9pPr>
          </a:lstStyle>
          <a:p>
            <a:pPr>
              <a:lnSpc>
                <a:spcPct val="125000"/>
              </a:lnSpc>
            </a:pPr>
            <a:r>
              <a:rPr lang="en-US" sz="2000" dirty="0">
                <a:latin typeface="+mn-lt"/>
              </a:rPr>
              <a:t>Martian Company management wants to maintain a minimum monthly cash balance of $15,000. At the beginning of March, the cash balance is $16,500, expected cash receipts for March are $210,000, and cash disbursements are expected to be $220,000.  How much cash, if any, must be borrowed to maintain the desired minimum monthly balance?</a:t>
            </a:r>
          </a:p>
        </p:txBody>
      </p:sp>
      <p:pic>
        <p:nvPicPr>
          <p:cNvPr id="72707" name="Picture 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3886200"/>
            <a:ext cx="7724775" cy="2398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1056778" name="Rectangle 10"/>
          <p:cNvSpPr>
            <a:spLocks noChangeArrowheads="1"/>
          </p:cNvSpPr>
          <p:nvPr/>
        </p:nvSpPr>
        <p:spPr bwMode="auto">
          <a:xfrm>
            <a:off x="1219200" y="42084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1056779" name="Rectangle 11"/>
          <p:cNvSpPr>
            <a:spLocks noChangeArrowheads="1"/>
          </p:cNvSpPr>
          <p:nvPr/>
        </p:nvSpPr>
        <p:spPr bwMode="auto">
          <a:xfrm>
            <a:off x="1219200" y="45132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1056780" name="Rectangle 12"/>
          <p:cNvSpPr>
            <a:spLocks noChangeArrowheads="1"/>
          </p:cNvSpPr>
          <p:nvPr/>
        </p:nvSpPr>
        <p:spPr bwMode="auto">
          <a:xfrm>
            <a:off x="1219200" y="48180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1056781" name="Rectangle 13"/>
          <p:cNvSpPr>
            <a:spLocks noChangeArrowheads="1"/>
          </p:cNvSpPr>
          <p:nvPr/>
        </p:nvSpPr>
        <p:spPr bwMode="auto">
          <a:xfrm>
            <a:off x="1219200" y="51228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1056782" name="Rectangle 14"/>
          <p:cNvSpPr>
            <a:spLocks noChangeArrowheads="1"/>
          </p:cNvSpPr>
          <p:nvPr/>
        </p:nvSpPr>
        <p:spPr bwMode="auto">
          <a:xfrm>
            <a:off x="1219200" y="54276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pic>
        <p:nvPicPr>
          <p:cNvPr id="72714" name="Picture 1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latin typeface="+mn-lt"/>
              </a:rPr>
              <a:pPr/>
              <a:t>49</a:t>
            </a:fld>
            <a:endParaRPr lang="en-US">
              <a:latin typeface="+mn-lt"/>
            </a:endParaRPr>
          </a:p>
        </p:txBody>
      </p:sp>
    </p:spTree>
    <p:extLst>
      <p:ext uri="{BB962C8B-B14F-4D97-AF65-F5344CB8AC3E}">
        <p14:creationId xmlns:p14="http://schemas.microsoft.com/office/powerpoint/2010/main" xmlns="" val="35503177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056778"/>
                                        </p:tgtEl>
                                      </p:cBhvr>
                                    </p:animEffect>
                                    <p:set>
                                      <p:cBhvr>
                                        <p:cTn id="7" dur="1" fill="hold">
                                          <p:stCondLst>
                                            <p:cond delay="499"/>
                                          </p:stCondLst>
                                        </p:cTn>
                                        <p:tgtEl>
                                          <p:spTgt spid="1056778"/>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056779"/>
                                        </p:tgtEl>
                                      </p:cBhvr>
                                    </p:animEffect>
                                    <p:set>
                                      <p:cBhvr>
                                        <p:cTn id="12" dur="1" fill="hold">
                                          <p:stCondLst>
                                            <p:cond delay="499"/>
                                          </p:stCondLst>
                                        </p:cTn>
                                        <p:tgtEl>
                                          <p:spTgt spid="1056779"/>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056780"/>
                                        </p:tgtEl>
                                      </p:cBhvr>
                                    </p:animEffect>
                                    <p:set>
                                      <p:cBhvr>
                                        <p:cTn id="17" dur="1" fill="hold">
                                          <p:stCondLst>
                                            <p:cond delay="499"/>
                                          </p:stCondLst>
                                        </p:cTn>
                                        <p:tgtEl>
                                          <p:spTgt spid="1056780"/>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056781"/>
                                        </p:tgtEl>
                                      </p:cBhvr>
                                    </p:animEffect>
                                    <p:set>
                                      <p:cBhvr>
                                        <p:cTn id="22" dur="1" fill="hold">
                                          <p:stCondLst>
                                            <p:cond delay="499"/>
                                          </p:stCondLst>
                                        </p:cTn>
                                        <p:tgtEl>
                                          <p:spTgt spid="105678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056782"/>
                                        </p:tgtEl>
                                      </p:cBhvr>
                                    </p:animEffect>
                                    <p:set>
                                      <p:cBhvr>
                                        <p:cTn id="27" dur="1" fill="hold">
                                          <p:stCondLst>
                                            <p:cond delay="499"/>
                                          </p:stCondLst>
                                        </p:cTn>
                                        <p:tgtEl>
                                          <p:spTgt spid="10567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6778" grpId="0" animBg="1"/>
      <p:bldP spid="1056779" grpId="0" animBg="1"/>
      <p:bldP spid="1056780" grpId="0" animBg="1"/>
      <p:bldP spid="1056781" grpId="0" animBg="1"/>
      <p:bldP spid="1056782"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p:cNvSpPr>
            <a:spLocks noGrp="1" noChangeArrowheads="1"/>
          </p:cNvSpPr>
          <p:nvPr>
            <p:ph type="body" sz="half" idx="1"/>
          </p:nvPr>
        </p:nvSpPr>
        <p:spPr>
          <a:xfrm>
            <a:off x="838200" y="1981200"/>
            <a:ext cx="7848600" cy="29718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457200" indent="-457200">
              <a:lnSpc>
                <a:spcPct val="120000"/>
              </a:lnSpc>
              <a:spcBef>
                <a:spcPct val="50000"/>
              </a:spcBef>
              <a:buClrTx/>
              <a:buSzPct val="80000"/>
              <a:buFont typeface="Wingdings" panose="05000000000000000000" pitchFamily="2" charset="2"/>
              <a:buChar char="u"/>
            </a:pPr>
            <a:r>
              <a:rPr lang="en-US" sz="2100" smtClean="0">
                <a:solidFill>
                  <a:srgbClr val="800000"/>
                </a:solidFill>
                <a:effectLst/>
              </a:rPr>
              <a:t>Sales Budget</a:t>
            </a:r>
            <a:r>
              <a:rPr lang="en-US" sz="2100" b="0" smtClean="0">
                <a:effectLst/>
              </a:rPr>
              <a:t>:  starting point and key factor in developing the master budget.</a:t>
            </a:r>
          </a:p>
          <a:p>
            <a:pPr marL="457200" indent="-457200">
              <a:lnSpc>
                <a:spcPct val="120000"/>
              </a:lnSpc>
              <a:spcBef>
                <a:spcPct val="50000"/>
              </a:spcBef>
              <a:buClr>
                <a:srgbClr val="800000"/>
              </a:buClr>
              <a:buSzPct val="80000"/>
              <a:buFont typeface="Wingdings" panose="05000000000000000000" pitchFamily="2" charset="2"/>
              <a:buChar char="u"/>
            </a:pPr>
            <a:r>
              <a:rPr lang="en-US" sz="2100" b="0" smtClean="0">
                <a:effectLst/>
              </a:rPr>
              <a:t>Use a </a:t>
            </a:r>
            <a:r>
              <a:rPr lang="en-US" sz="2100" smtClean="0">
                <a:solidFill>
                  <a:srgbClr val="000099"/>
                </a:solidFill>
                <a:effectLst/>
              </a:rPr>
              <a:t>purchases budget</a:t>
            </a:r>
            <a:r>
              <a:rPr lang="en-US" sz="2100" b="0" smtClean="0">
                <a:effectLst/>
              </a:rPr>
              <a:t> instead of a production budget.</a:t>
            </a:r>
          </a:p>
          <a:p>
            <a:pPr marL="457200" indent="-457200">
              <a:lnSpc>
                <a:spcPct val="120000"/>
              </a:lnSpc>
              <a:spcBef>
                <a:spcPct val="50000"/>
              </a:spcBef>
              <a:buClr>
                <a:srgbClr val="800000"/>
              </a:buClr>
              <a:buSzPct val="80000"/>
              <a:buFont typeface="Wingdings" panose="05000000000000000000" pitchFamily="2" charset="2"/>
              <a:buChar char="u"/>
            </a:pPr>
            <a:r>
              <a:rPr lang="en-US" sz="2100" b="0" smtClean="0">
                <a:effectLst/>
              </a:rPr>
              <a:t>Does </a:t>
            </a:r>
            <a:r>
              <a:rPr lang="en-US" sz="2100" smtClean="0">
                <a:solidFill>
                  <a:srgbClr val="800000"/>
                </a:solidFill>
                <a:effectLst/>
              </a:rPr>
              <a:t>not</a:t>
            </a:r>
            <a:r>
              <a:rPr lang="en-US" sz="2100" b="0" smtClean="0">
                <a:effectLst/>
              </a:rPr>
              <a:t> use the manufacturing budgets (direct materials, direct labor, manufacturing overhead).</a:t>
            </a:r>
          </a:p>
          <a:p>
            <a:pPr marL="457200" indent="-457200">
              <a:lnSpc>
                <a:spcPct val="120000"/>
              </a:lnSpc>
              <a:spcBef>
                <a:spcPct val="50000"/>
              </a:spcBef>
              <a:buClr>
                <a:srgbClr val="800000"/>
              </a:buClr>
              <a:buSzPct val="80000"/>
              <a:buFont typeface="Wingdings" panose="05000000000000000000" pitchFamily="2" charset="2"/>
              <a:buChar char="u"/>
            </a:pPr>
            <a:r>
              <a:rPr lang="en-US" sz="2100" b="0" smtClean="0">
                <a:effectLst/>
              </a:rPr>
              <a:t>To determine budgeted merchandise purchases:</a:t>
            </a:r>
          </a:p>
        </p:txBody>
      </p:sp>
      <p:sp>
        <p:nvSpPr>
          <p:cNvPr id="73732" name="Text Box 5"/>
          <p:cNvSpPr txBox="1">
            <a:spLocks noChangeArrowheads="1"/>
          </p:cNvSpPr>
          <p:nvPr/>
        </p:nvSpPr>
        <p:spPr bwMode="auto">
          <a:xfrm>
            <a:off x="609600" y="1505732"/>
            <a:ext cx="6629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dirty="0">
                <a:solidFill>
                  <a:srgbClr val="800000"/>
                </a:solidFill>
                <a:latin typeface="Arial" panose="020B0604020202020204" pitchFamily="34" charset="0"/>
              </a:rPr>
              <a:t>Merchandisers</a:t>
            </a:r>
          </a:p>
        </p:txBody>
      </p:sp>
      <p:sp>
        <p:nvSpPr>
          <p:cNvPr id="1058828" name="Rectangle 12"/>
          <p:cNvSpPr>
            <a:spLocks noChangeArrowheads="1"/>
          </p:cNvSpPr>
          <p:nvPr/>
        </p:nvSpPr>
        <p:spPr bwMode="auto">
          <a:xfrm>
            <a:off x="304800" y="152636"/>
            <a:ext cx="8534400" cy="685800"/>
          </a:xfrm>
          <a:prstGeom prst="rect">
            <a:avLst/>
          </a:prstGeom>
        </p:spPr>
        <p:txBody>
          <a:bodyPr/>
          <a:lstStyle/>
          <a:p>
            <a:r>
              <a:rPr lang="en-US" sz="4400" b="1" i="1" dirty="0">
                <a:solidFill>
                  <a:schemeClr val="tx2"/>
                </a:solidFill>
                <a:latin typeface="+mj-lt"/>
                <a:ea typeface="+mj-ea"/>
                <a:cs typeface="+mj-cs"/>
              </a:rPr>
              <a:t>Budgeting in Nonmanufacturing Companies</a:t>
            </a:r>
          </a:p>
        </p:txBody>
      </p:sp>
      <p:pic>
        <p:nvPicPr>
          <p:cNvPr id="73736" name="Picture 1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6725" y="5189538"/>
            <a:ext cx="8220075" cy="906462"/>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50</a:t>
            </a:fld>
            <a:endParaRPr lang="en-US" dirty="0"/>
          </a:p>
        </p:txBody>
      </p:sp>
    </p:spTree>
    <p:extLst>
      <p:ext uri="{BB962C8B-B14F-4D97-AF65-F5344CB8AC3E}">
        <p14:creationId xmlns:p14="http://schemas.microsoft.com/office/powerpoint/2010/main" xmlns="" val="2929088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4" name="Picture 1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476625"/>
            <a:ext cx="8001000" cy="254317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4755" name="Text Box 2"/>
          <p:cNvSpPr txBox="1">
            <a:spLocks noChangeArrowheads="1"/>
          </p:cNvSpPr>
          <p:nvPr/>
        </p:nvSpPr>
        <p:spPr bwMode="auto">
          <a:xfrm>
            <a:off x="609600" y="1371600"/>
            <a:ext cx="8229600" cy="17526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pPr>
            <a:r>
              <a:rPr lang="en-US" sz="2100" b="1" dirty="0">
                <a:latin typeface="+mn-lt"/>
              </a:rPr>
              <a:t>Illustration: </a:t>
            </a:r>
            <a:r>
              <a:rPr lang="en-US" sz="2100" dirty="0">
                <a:latin typeface="+mn-lt"/>
              </a:rPr>
              <a:t>Lima’s budgeted sales for July $300,000 and for August $320,000.  Cost of Goods Sold:  70% of sales. Desired ending inventory is 30% of next month’s Cost of Goods Sold. Required merchandise purchases for July are computed as follows.</a:t>
            </a:r>
          </a:p>
        </p:txBody>
      </p:sp>
      <p:sp>
        <p:nvSpPr>
          <p:cNvPr id="1060877" name="Rectangle 13"/>
          <p:cNvSpPr>
            <a:spLocks noChangeArrowheads="1"/>
          </p:cNvSpPr>
          <p:nvPr/>
        </p:nvSpPr>
        <p:spPr bwMode="auto">
          <a:xfrm>
            <a:off x="304800" y="80628"/>
            <a:ext cx="8534400" cy="685800"/>
          </a:xfrm>
          <a:prstGeom prst="rect">
            <a:avLst/>
          </a:prstGeom>
        </p:spPr>
        <p:txBody>
          <a:bodyPr/>
          <a:lstStyle/>
          <a:p>
            <a:r>
              <a:rPr lang="en-US" sz="4400" b="1" i="1" dirty="0">
                <a:solidFill>
                  <a:schemeClr val="tx2"/>
                </a:solidFill>
                <a:latin typeface="+mj-lt"/>
                <a:ea typeface="+mj-ea"/>
                <a:cs typeface="+mj-cs"/>
              </a:rPr>
              <a:t>Budgeting in Nonmanufacturing Companies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51</a:t>
            </a:fld>
            <a:endParaRPr lang="en-US" dirty="0"/>
          </a:p>
        </p:txBody>
      </p:sp>
    </p:spTree>
    <p:extLst>
      <p:ext uri="{BB962C8B-B14F-4D97-AF65-F5344CB8AC3E}">
        <p14:creationId xmlns:p14="http://schemas.microsoft.com/office/powerpoint/2010/main" xmlns="" val="25568224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noChangeArrowheads="1"/>
          </p:cNvSpPr>
          <p:nvPr>
            <p:ph type="body" sz="half" idx="1"/>
          </p:nvPr>
        </p:nvSpPr>
        <p:spPr>
          <a:xfrm>
            <a:off x="838200" y="1973263"/>
            <a:ext cx="7924800" cy="46482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457200" indent="-457200">
              <a:lnSpc>
                <a:spcPct val="120000"/>
              </a:lnSpc>
              <a:spcBef>
                <a:spcPct val="40000"/>
              </a:spcBef>
              <a:buClr>
                <a:srgbClr val="800000"/>
              </a:buClr>
              <a:buSzPct val="80000"/>
              <a:buFont typeface="Wingdings" panose="05000000000000000000" pitchFamily="2" charset="2"/>
              <a:buChar char="u"/>
            </a:pPr>
            <a:r>
              <a:rPr lang="en-US" sz="2100" smtClean="0">
                <a:effectLst/>
              </a:rPr>
              <a:t>Critical factor</a:t>
            </a:r>
            <a:r>
              <a:rPr lang="en-US" sz="2100" b="0" smtClean="0">
                <a:effectLst/>
              </a:rPr>
              <a:t> in budgeting is </a:t>
            </a:r>
            <a:r>
              <a:rPr lang="en-US" sz="2100" smtClean="0">
                <a:effectLst/>
              </a:rPr>
              <a:t>coordinating professional staff</a:t>
            </a:r>
            <a:r>
              <a:rPr lang="en-US" sz="2100" b="0" smtClean="0">
                <a:effectLst/>
              </a:rPr>
              <a:t> needs with anticipated services.</a:t>
            </a:r>
          </a:p>
          <a:p>
            <a:pPr marL="457200" indent="-457200">
              <a:lnSpc>
                <a:spcPct val="120000"/>
              </a:lnSpc>
              <a:spcBef>
                <a:spcPct val="40000"/>
              </a:spcBef>
              <a:buClr>
                <a:srgbClr val="800000"/>
              </a:buClr>
              <a:buSzPct val="80000"/>
              <a:buFont typeface="Wingdings" panose="05000000000000000000" pitchFamily="2" charset="2"/>
              <a:buChar char="u"/>
            </a:pPr>
            <a:r>
              <a:rPr lang="en-US" sz="2100" smtClean="0">
                <a:effectLst/>
              </a:rPr>
              <a:t>Problems if overstaffed</a:t>
            </a:r>
            <a:r>
              <a:rPr lang="en-US" sz="2100" b="0" smtClean="0">
                <a:effectLst/>
              </a:rPr>
              <a:t>:	</a:t>
            </a:r>
          </a:p>
          <a:p>
            <a:pPr marL="1089025" lvl="1" indent="-457200">
              <a:lnSpc>
                <a:spcPct val="120000"/>
              </a:lnSpc>
              <a:spcBef>
                <a:spcPct val="30000"/>
              </a:spcBef>
              <a:buClr>
                <a:srgbClr val="800000"/>
              </a:buClr>
              <a:buSzPct val="80000"/>
              <a:buFont typeface="Wingdings" panose="05000000000000000000" pitchFamily="2" charset="2"/>
              <a:buChar char="u"/>
            </a:pPr>
            <a:r>
              <a:rPr lang="en-US" sz="2000" b="0" smtClean="0">
                <a:effectLst/>
              </a:rPr>
              <a:t>Disproportionately high labor costs.</a:t>
            </a:r>
          </a:p>
          <a:p>
            <a:pPr marL="1089025" lvl="1" indent="-457200">
              <a:lnSpc>
                <a:spcPct val="120000"/>
              </a:lnSpc>
              <a:spcBef>
                <a:spcPct val="30000"/>
              </a:spcBef>
              <a:buClr>
                <a:srgbClr val="800000"/>
              </a:buClr>
              <a:buSzPct val="80000"/>
              <a:buFont typeface="Wingdings" panose="05000000000000000000" pitchFamily="2" charset="2"/>
              <a:buChar char="u"/>
            </a:pPr>
            <a:r>
              <a:rPr lang="en-US" sz="2000" b="0" smtClean="0">
                <a:effectLst/>
              </a:rPr>
              <a:t>Lower profits due to additional salaries.</a:t>
            </a:r>
          </a:p>
          <a:p>
            <a:pPr marL="1089025" lvl="1" indent="-457200">
              <a:lnSpc>
                <a:spcPct val="120000"/>
              </a:lnSpc>
              <a:spcBef>
                <a:spcPct val="30000"/>
              </a:spcBef>
              <a:buClr>
                <a:srgbClr val="800000"/>
              </a:buClr>
              <a:buSzPct val="80000"/>
              <a:buFont typeface="Wingdings" panose="05000000000000000000" pitchFamily="2" charset="2"/>
              <a:buChar char="u"/>
            </a:pPr>
            <a:r>
              <a:rPr lang="en-US" sz="2000" b="0" smtClean="0">
                <a:effectLst/>
              </a:rPr>
              <a:t>Increased staff turnover due to lack of challenging work.</a:t>
            </a:r>
          </a:p>
          <a:p>
            <a:pPr marL="457200" indent="-457200">
              <a:lnSpc>
                <a:spcPct val="120000"/>
              </a:lnSpc>
              <a:spcBef>
                <a:spcPct val="40000"/>
              </a:spcBef>
              <a:buClr>
                <a:srgbClr val="800000"/>
              </a:buClr>
              <a:buSzPct val="80000"/>
              <a:buFont typeface="Wingdings" panose="05000000000000000000" pitchFamily="2" charset="2"/>
              <a:buChar char="u"/>
            </a:pPr>
            <a:r>
              <a:rPr lang="en-US" sz="2100" smtClean="0">
                <a:effectLst/>
              </a:rPr>
              <a:t>Problems if understaffed</a:t>
            </a:r>
            <a:r>
              <a:rPr lang="en-US" sz="2100" b="0" smtClean="0">
                <a:effectLst/>
              </a:rPr>
              <a:t>:	</a:t>
            </a:r>
          </a:p>
          <a:p>
            <a:pPr marL="1089025" lvl="1" indent="-457200">
              <a:lnSpc>
                <a:spcPct val="120000"/>
              </a:lnSpc>
              <a:spcBef>
                <a:spcPct val="30000"/>
              </a:spcBef>
              <a:buClr>
                <a:srgbClr val="800000"/>
              </a:buClr>
              <a:buSzPct val="80000"/>
              <a:buFont typeface="Wingdings" panose="05000000000000000000" pitchFamily="2" charset="2"/>
              <a:buChar char="u"/>
            </a:pPr>
            <a:r>
              <a:rPr lang="en-US" sz="2000" b="0" smtClean="0">
                <a:effectLst/>
              </a:rPr>
              <a:t>Lost revenues because existing and future client needs for services cannot be met.</a:t>
            </a:r>
          </a:p>
          <a:p>
            <a:pPr marL="1089025" lvl="1" indent="-457200">
              <a:lnSpc>
                <a:spcPct val="120000"/>
              </a:lnSpc>
              <a:spcBef>
                <a:spcPct val="30000"/>
              </a:spcBef>
              <a:buClr>
                <a:srgbClr val="800000"/>
              </a:buClr>
              <a:buSzPct val="80000"/>
              <a:buFont typeface="Wingdings" panose="05000000000000000000" pitchFamily="2" charset="2"/>
              <a:buChar char="u"/>
            </a:pPr>
            <a:r>
              <a:rPr lang="en-US" sz="2000" b="0" smtClean="0">
                <a:effectLst/>
              </a:rPr>
              <a:t>Loss of professional staff due to excessive work loads.</a:t>
            </a:r>
          </a:p>
        </p:txBody>
      </p:sp>
      <p:sp>
        <p:nvSpPr>
          <p:cNvPr id="75779" name="Text Box 4"/>
          <p:cNvSpPr txBox="1">
            <a:spLocks noChangeArrowheads="1"/>
          </p:cNvSpPr>
          <p:nvPr/>
        </p:nvSpPr>
        <p:spPr bwMode="auto">
          <a:xfrm>
            <a:off x="609600" y="1385888"/>
            <a:ext cx="6629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dirty="0">
                <a:solidFill>
                  <a:srgbClr val="800000"/>
                </a:solidFill>
                <a:latin typeface="Arial" panose="020B0604020202020204" pitchFamily="34" charset="0"/>
              </a:rPr>
              <a:t>Service Enterprises</a:t>
            </a:r>
          </a:p>
        </p:txBody>
      </p:sp>
      <p:sp>
        <p:nvSpPr>
          <p:cNvPr id="1062922" name="Rectangle 10"/>
          <p:cNvSpPr>
            <a:spLocks noChangeArrowheads="1"/>
          </p:cNvSpPr>
          <p:nvPr/>
        </p:nvSpPr>
        <p:spPr bwMode="auto">
          <a:xfrm>
            <a:off x="304800" y="80628"/>
            <a:ext cx="8534400" cy="685800"/>
          </a:xfrm>
          <a:prstGeom prst="rect">
            <a:avLst/>
          </a:prstGeom>
        </p:spPr>
        <p:txBody>
          <a:bodyPr/>
          <a:lstStyle/>
          <a:p>
            <a:r>
              <a:rPr lang="en-US" sz="4400" b="1" i="1" dirty="0">
                <a:solidFill>
                  <a:schemeClr val="tx2"/>
                </a:solidFill>
                <a:latin typeface="+mj-lt"/>
                <a:ea typeface="+mj-ea"/>
                <a:cs typeface="+mj-cs"/>
              </a:rPr>
              <a:t>Budgeting in Nonmanufacturing Companies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52</a:t>
            </a:fld>
            <a:endParaRPr lang="en-US" dirty="0"/>
          </a:p>
        </p:txBody>
      </p:sp>
    </p:spTree>
    <p:extLst>
      <p:ext uri="{BB962C8B-B14F-4D97-AF65-F5344CB8AC3E}">
        <p14:creationId xmlns:p14="http://schemas.microsoft.com/office/powerpoint/2010/main" xmlns="" val="25262974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2"/>
          <p:cNvSpPr>
            <a:spLocks noGrp="1" noChangeArrowheads="1"/>
          </p:cNvSpPr>
          <p:nvPr>
            <p:ph type="body" sz="half" idx="1"/>
          </p:nvPr>
        </p:nvSpPr>
        <p:spPr>
          <a:xfrm>
            <a:off x="838200" y="1973263"/>
            <a:ext cx="7924800" cy="41910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457200" indent="-457200">
              <a:lnSpc>
                <a:spcPct val="120000"/>
              </a:lnSpc>
              <a:spcBef>
                <a:spcPct val="40000"/>
              </a:spcBef>
              <a:buClr>
                <a:srgbClr val="800000"/>
              </a:buClr>
              <a:buSzPct val="80000"/>
              <a:buFont typeface="Wingdings" panose="05000000000000000000" pitchFamily="2" charset="2"/>
              <a:buChar char="u"/>
            </a:pPr>
            <a:r>
              <a:rPr lang="en-US" sz="2100" smtClean="0">
                <a:effectLst/>
              </a:rPr>
              <a:t>Just as important</a:t>
            </a:r>
            <a:r>
              <a:rPr lang="en-US" sz="2100" b="0" smtClean="0">
                <a:effectLst/>
              </a:rPr>
              <a:t> as for profit-oriented company.</a:t>
            </a:r>
          </a:p>
          <a:p>
            <a:pPr marL="457200" indent="-457200">
              <a:lnSpc>
                <a:spcPct val="120000"/>
              </a:lnSpc>
              <a:spcBef>
                <a:spcPct val="40000"/>
              </a:spcBef>
              <a:buClr>
                <a:srgbClr val="800000"/>
              </a:buClr>
              <a:buSzPct val="80000"/>
              <a:buFont typeface="Wingdings" panose="05000000000000000000" pitchFamily="2" charset="2"/>
              <a:buChar char="u"/>
            </a:pPr>
            <a:r>
              <a:rPr lang="en-US" sz="2100" b="0" smtClean="0">
                <a:effectLst/>
              </a:rPr>
              <a:t>Budget </a:t>
            </a:r>
            <a:r>
              <a:rPr lang="en-US" sz="2100" smtClean="0">
                <a:effectLst/>
              </a:rPr>
              <a:t>process differs</a:t>
            </a:r>
            <a:r>
              <a:rPr lang="en-US" sz="2100" b="0" smtClean="0">
                <a:effectLst/>
              </a:rPr>
              <a:t> from profit-oriented company.</a:t>
            </a:r>
          </a:p>
          <a:p>
            <a:pPr marL="457200" indent="-457200">
              <a:lnSpc>
                <a:spcPct val="120000"/>
              </a:lnSpc>
              <a:spcBef>
                <a:spcPct val="40000"/>
              </a:spcBef>
              <a:buClr>
                <a:srgbClr val="800000"/>
              </a:buClr>
              <a:buSzPct val="80000"/>
              <a:buFont typeface="Wingdings" panose="05000000000000000000" pitchFamily="2" charset="2"/>
              <a:buChar char="u"/>
            </a:pPr>
            <a:r>
              <a:rPr lang="en-US" sz="2100" b="0" smtClean="0">
                <a:effectLst/>
              </a:rPr>
              <a:t>Budget on the basis of </a:t>
            </a:r>
            <a:r>
              <a:rPr lang="en-US" sz="2100" smtClean="0">
                <a:effectLst/>
              </a:rPr>
              <a:t>cash flows</a:t>
            </a:r>
            <a:r>
              <a:rPr lang="en-US" sz="2100" b="0" smtClean="0">
                <a:effectLst/>
              </a:rPr>
              <a:t> (expenditures and receipts), not on a revenue and expense basis.</a:t>
            </a:r>
          </a:p>
          <a:p>
            <a:pPr marL="457200" indent="-457200">
              <a:lnSpc>
                <a:spcPct val="120000"/>
              </a:lnSpc>
              <a:spcBef>
                <a:spcPct val="40000"/>
              </a:spcBef>
              <a:buClr>
                <a:srgbClr val="800000"/>
              </a:buClr>
              <a:buSzPct val="80000"/>
              <a:buFont typeface="Wingdings" panose="05000000000000000000" pitchFamily="2" charset="2"/>
              <a:buChar char="u"/>
            </a:pPr>
            <a:r>
              <a:rPr lang="en-US" sz="2100" smtClean="0">
                <a:effectLst/>
              </a:rPr>
              <a:t>Starting point</a:t>
            </a:r>
            <a:r>
              <a:rPr lang="en-US" sz="2100" b="0" smtClean="0">
                <a:effectLst/>
              </a:rPr>
              <a:t> is usually </a:t>
            </a:r>
            <a:r>
              <a:rPr lang="en-US" sz="2100" smtClean="0">
                <a:effectLst/>
              </a:rPr>
              <a:t>expenditures</a:t>
            </a:r>
            <a:r>
              <a:rPr lang="en-US" sz="2100" b="0" smtClean="0">
                <a:effectLst/>
              </a:rPr>
              <a:t>, not receipts.</a:t>
            </a:r>
          </a:p>
          <a:p>
            <a:pPr marL="457200" indent="-457200">
              <a:lnSpc>
                <a:spcPct val="120000"/>
              </a:lnSpc>
              <a:spcBef>
                <a:spcPct val="40000"/>
              </a:spcBef>
              <a:buClr>
                <a:srgbClr val="800000"/>
              </a:buClr>
              <a:buSzPct val="80000"/>
              <a:buFont typeface="Wingdings" panose="05000000000000000000" pitchFamily="2" charset="2"/>
              <a:buChar char="u"/>
            </a:pPr>
            <a:r>
              <a:rPr lang="en-US" sz="2100" smtClean="0">
                <a:effectLst/>
              </a:rPr>
              <a:t>Management’s task</a:t>
            </a:r>
            <a:r>
              <a:rPr lang="en-US" sz="2100" b="0" smtClean="0">
                <a:effectLst/>
              </a:rPr>
              <a:t> is to find receipts needed to support planned expenditures.</a:t>
            </a:r>
          </a:p>
          <a:p>
            <a:pPr marL="457200" indent="-457200">
              <a:lnSpc>
                <a:spcPct val="120000"/>
              </a:lnSpc>
              <a:spcBef>
                <a:spcPct val="40000"/>
              </a:spcBef>
              <a:buClr>
                <a:srgbClr val="800000"/>
              </a:buClr>
              <a:buSzPct val="80000"/>
              <a:buFont typeface="Wingdings" panose="05000000000000000000" pitchFamily="2" charset="2"/>
              <a:buChar char="u"/>
            </a:pPr>
            <a:r>
              <a:rPr lang="en-US" sz="2100" b="0" smtClean="0">
                <a:effectLst/>
              </a:rPr>
              <a:t>Budget must be followed, </a:t>
            </a:r>
            <a:r>
              <a:rPr lang="en-US" sz="2100" smtClean="0">
                <a:effectLst/>
              </a:rPr>
              <a:t>overspending often illegal</a:t>
            </a:r>
            <a:r>
              <a:rPr lang="en-US" sz="2100" b="0" smtClean="0">
                <a:effectLst/>
              </a:rPr>
              <a:t>.</a:t>
            </a:r>
          </a:p>
        </p:txBody>
      </p:sp>
      <p:sp>
        <p:nvSpPr>
          <p:cNvPr id="76803" name="Text Box 3"/>
          <p:cNvSpPr txBox="1">
            <a:spLocks noChangeArrowheads="1"/>
          </p:cNvSpPr>
          <p:nvPr/>
        </p:nvSpPr>
        <p:spPr bwMode="auto">
          <a:xfrm>
            <a:off x="609600" y="1385888"/>
            <a:ext cx="6629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Not-For-Profit Organizations</a:t>
            </a:r>
          </a:p>
        </p:txBody>
      </p:sp>
      <p:sp>
        <p:nvSpPr>
          <p:cNvPr id="1064967" name="Rectangle 7"/>
          <p:cNvSpPr>
            <a:spLocks noChangeArrowheads="1"/>
          </p:cNvSpPr>
          <p:nvPr/>
        </p:nvSpPr>
        <p:spPr bwMode="auto">
          <a:xfrm>
            <a:off x="304800" y="116632"/>
            <a:ext cx="8534400" cy="685800"/>
          </a:xfrm>
          <a:prstGeom prst="rect">
            <a:avLst/>
          </a:prstGeom>
        </p:spPr>
        <p:txBody>
          <a:bodyPr/>
          <a:lstStyle/>
          <a:p>
            <a:r>
              <a:rPr lang="en-US" sz="4400" b="1" i="1" dirty="0">
                <a:solidFill>
                  <a:schemeClr val="tx2"/>
                </a:solidFill>
                <a:latin typeface="+mj-lt"/>
                <a:ea typeface="+mj-ea"/>
                <a:cs typeface="+mj-cs"/>
              </a:rPr>
              <a:t>Budgeting in Nonmanufacturing Companies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53</a:t>
            </a:fld>
            <a:endParaRPr lang="en-US" dirty="0"/>
          </a:p>
        </p:txBody>
      </p:sp>
    </p:spTree>
    <p:extLst>
      <p:ext uri="{BB962C8B-B14F-4D97-AF65-F5344CB8AC3E}">
        <p14:creationId xmlns:p14="http://schemas.microsoft.com/office/powerpoint/2010/main" xmlns="" val="23415858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body" idx="1"/>
          </p:nvPr>
        </p:nvSpPr>
        <p:spPr>
          <a:xfrm>
            <a:off x="533400" y="2057400"/>
            <a:ext cx="8077200" cy="933450"/>
          </a:xfrm>
          <a:solidFill>
            <a:schemeClr val="bg1"/>
          </a:solidFill>
        </p:spPr>
        <p:txBody>
          <a:bodyPr>
            <a:spAutoFit/>
          </a:bodyPr>
          <a:lstStyle/>
          <a:p>
            <a:pPr marL="0" indent="0">
              <a:lnSpc>
                <a:spcPct val="120000"/>
              </a:lnSpc>
              <a:spcBef>
                <a:spcPct val="50000"/>
              </a:spcBef>
              <a:buFont typeface="Wingdings" panose="05000000000000000000" pitchFamily="2" charset="2"/>
              <a:buNone/>
            </a:pPr>
            <a:r>
              <a:rPr lang="en-US" sz="2300" b="0" smtClean="0">
                <a:effectLst/>
              </a:rPr>
              <a:t>The budget for a merchandiser differs from a budget for a manufacturer because:</a:t>
            </a:r>
          </a:p>
        </p:txBody>
      </p:sp>
      <p:sp>
        <p:nvSpPr>
          <p:cNvPr id="77827" name="Rectangle 3"/>
          <p:cNvSpPr>
            <a:spLocks noChangeArrowheads="1"/>
          </p:cNvSpPr>
          <p:nvPr/>
        </p:nvSpPr>
        <p:spPr bwMode="auto">
          <a:xfrm>
            <a:off x="914400" y="3048000"/>
            <a:ext cx="7239000" cy="272415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spAutoFit/>
          </a:bodyPr>
          <a:lstStyle>
            <a:lvl1pPr marL="517525" indent="-517525">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Clr>
                <a:schemeClr val="accent2"/>
              </a:buClr>
              <a:buSzPct val="75000"/>
              <a:buFont typeface="Wingdings" panose="05000000000000000000" pitchFamily="2" charset="2"/>
              <a:buNone/>
            </a:pPr>
            <a:r>
              <a:rPr lang="en-US" sz="2300">
                <a:latin typeface="+mn-lt"/>
              </a:rPr>
              <a:t>a.	A merchandise purchases budget replaces the production budget.</a:t>
            </a:r>
          </a:p>
          <a:p>
            <a:pPr>
              <a:lnSpc>
                <a:spcPct val="120000"/>
              </a:lnSpc>
              <a:spcBef>
                <a:spcPct val="50000"/>
              </a:spcBef>
              <a:buClr>
                <a:schemeClr val="accent2"/>
              </a:buClr>
              <a:buSzPct val="75000"/>
              <a:buFont typeface="Wingdings" panose="05000000000000000000" pitchFamily="2" charset="2"/>
              <a:buNone/>
            </a:pPr>
            <a:r>
              <a:rPr lang="en-US" sz="2300">
                <a:latin typeface="+mn-lt"/>
              </a:rPr>
              <a:t>b. 	The manufacturing budgets are not applicable. </a:t>
            </a:r>
          </a:p>
          <a:p>
            <a:pPr>
              <a:lnSpc>
                <a:spcPct val="120000"/>
              </a:lnSpc>
              <a:spcBef>
                <a:spcPct val="50000"/>
              </a:spcBef>
              <a:buClr>
                <a:schemeClr val="accent2"/>
              </a:buClr>
              <a:buSzPct val="75000"/>
              <a:buFont typeface="Wingdings" panose="05000000000000000000" pitchFamily="2" charset="2"/>
              <a:buNone/>
            </a:pPr>
            <a:r>
              <a:rPr lang="en-US" sz="2300">
                <a:latin typeface="+mn-lt"/>
              </a:rPr>
              <a:t>c. 	None of the above.</a:t>
            </a:r>
          </a:p>
          <a:p>
            <a:pPr>
              <a:lnSpc>
                <a:spcPct val="120000"/>
              </a:lnSpc>
              <a:spcBef>
                <a:spcPct val="50000"/>
              </a:spcBef>
              <a:buClr>
                <a:schemeClr val="accent2"/>
              </a:buClr>
              <a:buSzPct val="75000"/>
              <a:buFont typeface="Wingdings" panose="05000000000000000000" pitchFamily="2" charset="2"/>
              <a:buNone/>
            </a:pPr>
            <a:r>
              <a:rPr lang="en-US" sz="2300">
                <a:latin typeface="+mn-lt"/>
              </a:rPr>
              <a:t>d. 	Both (a) and (b) above</a:t>
            </a:r>
          </a:p>
        </p:txBody>
      </p:sp>
      <p:sp>
        <p:nvSpPr>
          <p:cNvPr id="933892" name="Oval 4"/>
          <p:cNvSpPr>
            <a:spLocks noChangeArrowheads="1"/>
          </p:cNvSpPr>
          <p:nvPr/>
        </p:nvSpPr>
        <p:spPr bwMode="auto">
          <a:xfrm>
            <a:off x="990600" y="5334000"/>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n-US">
              <a:solidFill>
                <a:srgbClr val="A50021"/>
              </a:solidFill>
              <a:latin typeface="+mn-lt"/>
            </a:endParaRPr>
          </a:p>
        </p:txBody>
      </p:sp>
      <p:sp>
        <p:nvSpPr>
          <p:cNvPr id="77829" name="Text Box 9"/>
          <p:cNvSpPr txBox="1">
            <a:spLocks noChangeArrowheads="1"/>
          </p:cNvSpPr>
          <p:nvPr/>
        </p:nvSpPr>
        <p:spPr bwMode="auto">
          <a:xfrm>
            <a:off x="609600" y="1462088"/>
            <a:ext cx="4343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mn-lt"/>
              </a:rPr>
              <a:t>Review Question</a:t>
            </a:r>
          </a:p>
        </p:txBody>
      </p:sp>
      <p:sp>
        <p:nvSpPr>
          <p:cNvPr id="933903" name="Rectangle 15"/>
          <p:cNvSpPr>
            <a:spLocks noChangeArrowheads="1"/>
          </p:cNvSpPr>
          <p:nvPr/>
        </p:nvSpPr>
        <p:spPr bwMode="auto">
          <a:xfrm>
            <a:off x="304800" y="116632"/>
            <a:ext cx="8534400" cy="685800"/>
          </a:xfrm>
          <a:prstGeom prst="rect">
            <a:avLst/>
          </a:prstGeom>
        </p:spPr>
        <p:txBody>
          <a:bodyPr/>
          <a:lstStyle/>
          <a:p>
            <a:r>
              <a:rPr lang="en-US" sz="4400" b="1" i="1" dirty="0">
                <a:solidFill>
                  <a:schemeClr val="tx2"/>
                </a:solidFill>
                <a:latin typeface="+mj-lt"/>
                <a:ea typeface="+mj-ea"/>
                <a:cs typeface="+mj-cs"/>
              </a:rPr>
              <a:t>Budgeting in Nonmanufacturing Companies</a:t>
            </a:r>
          </a:p>
        </p:txBody>
      </p:sp>
      <p:sp>
        <p:nvSpPr>
          <p:cNvPr id="2" name="Slide Number Placeholder 1"/>
          <p:cNvSpPr>
            <a:spLocks noGrp="1"/>
          </p:cNvSpPr>
          <p:nvPr>
            <p:ph type="sldNum" sz="quarter" idx="11"/>
          </p:nvPr>
        </p:nvSpPr>
        <p:spPr/>
        <p:txBody>
          <a:bodyPr/>
          <a:lstStyle/>
          <a:p>
            <a:fld id="{68B26A1F-DB4E-4FEA-B721-FF1971508766}" type="slidenum">
              <a:rPr lang="en-US" smtClean="0"/>
              <a:pPr/>
              <a:t>54</a:t>
            </a:fld>
            <a:endParaRPr lang="en-US"/>
          </a:p>
        </p:txBody>
      </p:sp>
    </p:spTree>
    <p:extLst>
      <p:ext uri="{BB962C8B-B14F-4D97-AF65-F5344CB8AC3E}">
        <p14:creationId xmlns:p14="http://schemas.microsoft.com/office/powerpoint/2010/main" xmlns="" val="38876588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3892"/>
                                        </p:tgtEl>
                                        <p:attrNameLst>
                                          <p:attrName>style.visibility</p:attrName>
                                        </p:attrNameLst>
                                      </p:cBhvr>
                                      <p:to>
                                        <p:strVal val="visible"/>
                                      </p:to>
                                    </p:set>
                                    <p:animEffect transition="in" filter="wipe(left)">
                                      <p:cBhvr>
                                        <p:cTn id="7" dur="500"/>
                                        <p:tgtEl>
                                          <p:spTgt spid="933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3892"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78850" name="Picture 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8200" y="427038"/>
            <a:ext cx="7391400" cy="6132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78851" name="Rectangle 13"/>
          <p:cNvSpPr>
            <a:spLocks noChangeArrowheads="1"/>
          </p:cNvSpPr>
          <p:nvPr/>
        </p:nvSpPr>
        <p:spPr bwMode="auto">
          <a:xfrm>
            <a:off x="3124200" y="6019800"/>
            <a:ext cx="1219200" cy="228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68B26A1F-DB4E-4FEA-B721-FF1971508766}" type="slidenum">
              <a:rPr lang="en-US" smtClean="0"/>
              <a:pPr/>
              <a:t>55</a:t>
            </a:fld>
            <a:endParaRPr lang="en-US"/>
          </a:p>
        </p:txBody>
      </p:sp>
    </p:spTree>
    <p:extLst>
      <p:ext uri="{BB962C8B-B14F-4D97-AF65-F5344CB8AC3E}">
        <p14:creationId xmlns:p14="http://schemas.microsoft.com/office/powerpoint/2010/main" xmlns="" val="2159693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6947" name="Rectangle 3"/>
          <p:cNvSpPr>
            <a:spLocks noChangeArrowheads="1"/>
          </p:cNvSpPr>
          <p:nvPr/>
        </p:nvSpPr>
        <p:spPr bwMode="auto">
          <a:xfrm>
            <a:off x="2447764" y="2888940"/>
            <a:ext cx="4608512" cy="642938"/>
          </a:xfrm>
          <a:prstGeom prst="rect">
            <a:avLst/>
          </a:prstGeom>
        </p:spPr>
        <p:txBody>
          <a:bodyPr/>
          <a:lstStyle/>
          <a:p>
            <a:r>
              <a:rPr lang="en-US" sz="4400" b="1" i="1" dirty="0" smtClean="0">
                <a:solidFill>
                  <a:schemeClr val="tx2"/>
                </a:solidFill>
                <a:latin typeface="+mj-lt"/>
                <a:ea typeface="+mj-ea"/>
                <a:cs typeface="+mj-cs"/>
              </a:rPr>
              <a:t>End of Lecture 28</a:t>
            </a:r>
            <a:endParaRPr lang="en-US" sz="44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2E96EF70-2371-40AF-9BEB-1B2F596BF9E8}" type="slidenum">
              <a:rPr lang="en-US" smtClean="0"/>
              <a:pPr/>
              <a:t>56</a:t>
            </a:fld>
            <a:endParaRPr lang="en-US"/>
          </a:p>
        </p:txBody>
      </p:sp>
    </p:spTree>
    <p:extLst>
      <p:ext uri="{BB962C8B-B14F-4D97-AF65-F5344CB8AC3E}">
        <p14:creationId xmlns:p14="http://schemas.microsoft.com/office/powerpoint/2010/main" xmlns="" val="21245419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3353</TotalTime>
  <Words>2615</Words>
  <Application>Microsoft Office PowerPoint</Application>
  <PresentationFormat>On-screen Show (4:3)</PresentationFormat>
  <Paragraphs>285</Paragraphs>
  <Slides>56</Slides>
  <Notes>56</Notes>
  <HiddenSlides>0</HiddenSlides>
  <MMClips>0</MMClips>
  <ScaleCrop>false</ScaleCrop>
  <HeadingPairs>
    <vt:vector size="4" baseType="variant">
      <vt:variant>
        <vt:lpstr>Theme</vt:lpstr>
      </vt:variant>
      <vt:variant>
        <vt:i4>2</vt:i4>
      </vt:variant>
      <vt:variant>
        <vt:lpstr>Slide Titles</vt:lpstr>
      </vt:variant>
      <vt:variant>
        <vt:i4>56</vt:i4>
      </vt:variant>
    </vt:vector>
  </HeadingPairs>
  <TitlesOfParts>
    <vt:vector size="58" baseType="lpstr">
      <vt:lpstr>Flow</vt:lpstr>
      <vt:lpstr>1_Flow</vt:lpstr>
      <vt:lpstr>Chapter 12-Continued</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dc:title>
  <dc:creator>Michael Flores</dc:creator>
  <cp:lastModifiedBy>vcomsats</cp:lastModifiedBy>
  <cp:revision>25</cp:revision>
  <dcterms:created xsi:type="dcterms:W3CDTF">2004-12-06T22:05:48Z</dcterms:created>
  <dcterms:modified xsi:type="dcterms:W3CDTF">2013-11-28T13:21:21Z</dcterms:modified>
</cp:coreProperties>
</file>