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5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Override4.xml" ContentType="application/vnd.openxmlformats-officedocument.themeOverride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16" r:id="rId2"/>
  </p:sldMasterIdLst>
  <p:notesMasterIdLst>
    <p:notesMasterId r:id="rId53"/>
  </p:notesMasterIdLst>
  <p:sldIdLst>
    <p:sldId id="361" r:id="rId3"/>
    <p:sldId id="360" r:id="rId4"/>
    <p:sldId id="258" r:id="rId5"/>
    <p:sldId id="257" r:id="rId6"/>
    <p:sldId id="261" r:id="rId7"/>
    <p:sldId id="259" r:id="rId8"/>
    <p:sldId id="260" r:id="rId9"/>
    <p:sldId id="273" r:id="rId10"/>
    <p:sldId id="274" r:id="rId11"/>
    <p:sldId id="262" r:id="rId12"/>
    <p:sldId id="263" r:id="rId13"/>
    <p:sldId id="264" r:id="rId14"/>
    <p:sldId id="265" r:id="rId15"/>
    <p:sldId id="266" r:id="rId16"/>
    <p:sldId id="275" r:id="rId17"/>
    <p:sldId id="276" r:id="rId18"/>
    <p:sldId id="277" r:id="rId19"/>
    <p:sldId id="278" r:id="rId20"/>
    <p:sldId id="267" r:id="rId21"/>
    <p:sldId id="268" r:id="rId22"/>
    <p:sldId id="269" r:id="rId23"/>
    <p:sldId id="280" r:id="rId24"/>
    <p:sldId id="279" r:id="rId25"/>
    <p:sldId id="270" r:id="rId26"/>
    <p:sldId id="271" r:id="rId27"/>
    <p:sldId id="281" r:id="rId28"/>
    <p:sldId id="272" r:id="rId29"/>
    <p:sldId id="282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59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2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5118D-D3CB-4156-928C-6C475C42D69D}" type="datetimeFigureOut">
              <a:rPr lang="en-US"/>
              <a:pPr>
                <a:defRPr/>
              </a:pPr>
              <a:t>28-Nov-13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E92265-A0C2-417B-9551-662FD0D01E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9503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2609E9-9C54-48AC-87A9-78F84F535249}" type="slidenum"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5007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6668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5904802-FB4F-4273-9388-84B7E0278B7C}" type="slidenum">
              <a:rPr lang="en-US"/>
              <a:pPr eaLnBrk="1" hangingPunct="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7852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0E16DF-213A-4013-ABAE-06F87FAAF394}" type="slidenum">
              <a:rPr lang="en-US"/>
              <a:pPr eaLnBrk="1" hangingPunct="1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3525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F3EC700-54BA-4FC7-A229-DBB36A6A8C07}" type="slidenum">
              <a:rPr lang="en-US"/>
              <a:pPr eaLnBrk="1" hangingPunct="1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8652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DFF2E8-348B-46B9-BD13-7B7D763CD0F9}" type="slidenum">
              <a:rPr lang="en-US"/>
              <a:pPr eaLnBrk="1" hangingPunct="1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0377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2A98CA2-0E9D-4608-812A-B72DEB058DF5}" type="slidenum">
              <a:rPr lang="en-US"/>
              <a:pPr eaLnBrk="1" hangingPunct="1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0391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70627D-DF11-44D6-A717-E855725FF93F}" type="slidenum">
              <a:rPr lang="en-US"/>
              <a:pPr eaLnBrk="1" hangingPunct="1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2728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BFD2050-AB7B-406C-B894-2ECC63FAA0FE}" type="slidenum">
              <a:rPr lang="en-US"/>
              <a:pPr eaLnBrk="1" hangingPunct="1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3154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9C9D61E-59F0-4204-B339-9F1EB71C2211}" type="slidenum">
              <a:rPr lang="en-US"/>
              <a:pPr eaLnBrk="1" hangingPunct="1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712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954C9F3-29F4-4227-9249-DEFB6B13B3C6}" type="slidenum">
              <a:rPr lang="en-US"/>
              <a:pPr eaLnBrk="1" hangingPunct="1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0944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66C490-A12F-4F6D-8675-8C123B7145C7}" type="slidenum">
              <a:rPr lang="en-US"/>
              <a:pPr eaLnBrk="1" hangingPunct="1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1728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564563-762F-40B0-BFBD-63F12ED20DD1}" type="slidenum">
              <a:rPr lang="en-US"/>
              <a:pPr eaLnBrk="1" hangingPunct="1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276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AEBA5B4-340B-4671-BF78-3E46EE551307}" type="slidenum">
              <a:rPr lang="en-US"/>
              <a:pPr eaLnBrk="1" hangingPunct="1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355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DDBFFD-237D-4589-B018-F61D4B153753}" type="slidenum">
              <a:rPr lang="en-US"/>
              <a:pPr eaLnBrk="1" hangingPunct="1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39791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4CBD14-0872-475F-AADA-4F71D8887C5B}" type="slidenum">
              <a:rPr lang="en-US"/>
              <a:pPr eaLnBrk="1" hangingPunct="1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9635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76D929-2A43-44AD-9044-BB8EA517B521}" type="slidenum">
              <a:rPr lang="en-US"/>
              <a:pPr eaLnBrk="1" hangingPunct="1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7114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435A70-E530-4008-9C20-B30DD8EF1271}" type="slidenum">
              <a:rPr lang="en-US"/>
              <a:pPr eaLnBrk="1" hangingPunct="1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09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8FFBF2-FFDE-4CE9-9ED7-3518C0EB3C2D}" type="slidenum">
              <a:rPr lang="en-US"/>
              <a:pPr eaLnBrk="1" hangingPunct="1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1287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5793727-54D7-43AB-82D8-A0EAC1770F67}" type="slidenum">
              <a:rPr lang="en-US"/>
              <a:pPr eaLnBrk="1" hangingPunct="1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2796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79B7AD8-6D05-45CB-80E2-A0ABEE886318}" type="slidenum">
              <a:rPr lang="en-US"/>
              <a:pPr eaLnBrk="1" hangingPunct="1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678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B4EFBF-26DE-4319-8655-DD0CC1F9D5A8}" type="slidenum">
              <a:rPr lang="en-US"/>
              <a:pPr eaLnBrk="1" hangingPunct="1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5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29AA5FA-9333-418A-86DB-FA15643DA7E0}" type="slidenum">
              <a:rPr lang="en-US"/>
              <a:pPr eaLnBrk="1" hangingPunct="1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81495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710923-BA8D-483E-815E-87CF632168F1}" type="slidenum">
              <a:rPr lang="en-US"/>
              <a:pPr eaLnBrk="1" hangingPunct="1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741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3822CC0-672F-4CA5-BF2B-18A10C366A78}" type="slidenum">
              <a:rPr lang="en-US"/>
              <a:pPr eaLnBrk="1" hangingPunct="1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8413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FBB7075-1872-446C-94D9-8C71CAE60F56}" type="slidenum">
              <a:rPr lang="en-US"/>
              <a:pPr eaLnBrk="1" hangingPunct="1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35548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0BD1693-EAF7-44FC-8F39-C593C7A5BD47}" type="slidenum">
              <a:rPr lang="en-US"/>
              <a:pPr eaLnBrk="1" hangingPunct="1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3168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B96B263-52D3-40A5-8EAD-E6C9C4E9114D}" type="slidenum">
              <a:rPr lang="en-US"/>
              <a:pPr eaLnBrk="1" hangingPunct="1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26426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85767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0249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26565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64983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89275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4017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94323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76854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19498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4921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09001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23066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2170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5757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166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5938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5209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3417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9345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9497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4902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1850" cy="3482975"/>
          </a:xfrm>
          <a:ln cap="flat"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3250"/>
            <a:ext cx="5137150" cy="4181475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441" tIns="47221" rIns="94441" bIns="47221"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50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2D111BC0-1A30-43C1-92DE-F3158AB162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91072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B26A1F-DB4E-4FEA-B721-FF19715087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86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A5229028-AA16-454E-861E-20AB4D8A44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3164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7A8A6F5-FDC5-431C-9CCA-10B111031B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0710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331BC1-C1FF-4EF7-88CF-FDF5259EA0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63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96EF70-2371-40AF-9BEB-1B2F596BF9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432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272CA0-2288-4797-A7BB-7E0D18AEDDA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4230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1982E0-75B7-494A-B265-2A8095A512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403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B68E1803-30FB-4006-9DFF-5ED19B2EFC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4838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3AA939-4965-4DE4-88BC-79D8341FBE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612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B3C1533-E343-4F5A-94EC-49E5B36424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78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42350C0-B78C-4DD8-A1F1-776F9C520A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5600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29451F2-082B-4C80-89EB-46D8871DFE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2592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F83A4405-2713-444D-9398-6DA1A53352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9315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29451F2-082B-4C80-89EB-46D8871DFE5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5956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B048DDE-572E-44F1-B94B-F3B2F42961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936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768154-A24E-4C35-B224-944DC32B76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352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DA483824-9010-46A4-AE90-7619DB0EE5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08927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B702B24-B306-4456-AFFE-7FB5ED51E5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2079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53F1FA-40E5-4ED7-940F-093DB9A492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3975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7DB076-C979-4241-8496-BB24C7BC0C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310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532FC2-EE80-4687-858D-FD26C82D2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071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295487-2855-41C7-8064-D6636D10CD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404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424EFFA7-05E3-4E89-B3DC-233C0F1A22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5668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2F4FA5-5BB2-4E4C-B6E1-BCC8BA57DF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2738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B058633-58B0-4403-B6EF-06FB3A8FC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203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7924800" y="640080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8175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307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1809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28A18B18-8D32-4088-80C2-F9B21C6B0D96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615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0" r:id="rId2"/>
    <p:sldLayoutId id="214748371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11" r:id="rId9"/>
    <p:sldLayoutId id="2147483706" r:id="rId10"/>
    <p:sldLayoutId id="2147483707" r:id="rId11"/>
    <p:sldLayoutId id="2147483712" r:id="rId12"/>
    <p:sldLayoutId id="2147483713" r:id="rId13"/>
    <p:sldLayoutId id="2147483708" r:id="rId14"/>
    <p:sldLayoutId id="2147483714" r:id="rId15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i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862B6655-A2A6-4A02-AC70-43CE2F45D31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622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400" b="1" i="1" kern="1200" smtClean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0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2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3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4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5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7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8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9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3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4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50800"/>
            <a:ext cx="6096000" cy="76835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14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609566"/>
            <a:ext cx="6172200" cy="655638"/>
          </a:xfrm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marL="109538" marR="0" algn="ctr">
              <a:lnSpc>
                <a:spcPct val="90000"/>
              </a:lnSpc>
              <a:spcBef>
                <a:spcPct val="0"/>
              </a:spcBef>
            </a:pPr>
            <a:r>
              <a:rPr lang="en-US" sz="3900" b="1" i="1" dirty="0" smtClean="0">
                <a:solidFill>
                  <a:schemeClr val="bg2"/>
                </a:solidFill>
                <a:latin typeface="Calibri" panose="020F0502020204030204" pitchFamily="34" charset="0"/>
              </a:rPr>
              <a:t>Budgetary Planning, Customer Profitability Analysis and Sales Variance Analysis</a:t>
            </a:r>
          </a:p>
        </p:txBody>
      </p:sp>
      <p:sp>
        <p:nvSpPr>
          <p:cNvPr id="33797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7935FF-3A6A-4EF0-8920-D4154A65C4E8}" type="slidenum">
              <a:rPr lang="en-US" smtClean="0">
                <a:solidFill>
                  <a:srgbClr val="D1EAEE"/>
                </a:solidFill>
              </a:rPr>
              <a:pPr/>
              <a:t>1</a:t>
            </a:fld>
            <a:endParaRPr lang="en-US" smtClean="0">
              <a:solidFill>
                <a:srgbClr val="D1EAE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623888"/>
            <a:ext cx="7162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prstClr val="white"/>
                </a:solidFill>
              </a:rPr>
              <a:t>Lecture </a:t>
            </a:r>
            <a:r>
              <a:rPr lang="en-US" sz="3600" b="1" dirty="0" smtClean="0">
                <a:solidFill>
                  <a:prstClr val="white"/>
                </a:solidFill>
              </a:rPr>
              <a:t>27</a:t>
            </a:r>
            <a:endParaRPr lang="en-US" sz="3600" b="1" dirty="0">
              <a:solidFill>
                <a:prstClr val="white"/>
              </a:solidFill>
            </a:endParaRPr>
          </a:p>
        </p:txBody>
      </p:sp>
      <p:sp>
        <p:nvSpPr>
          <p:cNvPr id="33798" name="Rectangle 3"/>
          <p:cNvSpPr txBox="1">
            <a:spLocks noChangeArrowheads="1"/>
          </p:cNvSpPr>
          <p:nvPr/>
        </p:nvSpPr>
        <p:spPr bwMode="auto">
          <a:xfrm>
            <a:off x="838200" y="5105400"/>
            <a:ext cx="6172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marL="109538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sz="2000" b="1" i="1" u="sng" dirty="0">
                <a:solidFill>
                  <a:srgbClr val="04617B"/>
                </a:solidFill>
                <a:latin typeface="Calibri" panose="020F0502020204030204" pitchFamily="34" charset="0"/>
              </a:rPr>
              <a:t>Readings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Chapter </a:t>
            </a:r>
            <a:r>
              <a:rPr lang="en-US" sz="1400" b="1" i="1" dirty="0" smtClean="0">
                <a:solidFill>
                  <a:srgbClr val="04617B"/>
                </a:solidFill>
                <a:latin typeface="Calibri" panose="020F0502020204030204" pitchFamily="34" charset="0"/>
              </a:rPr>
              <a:t>14, Cost 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Accounting, Managerial Emphasis, 14</a:t>
            </a:r>
            <a:r>
              <a:rPr lang="en-US" sz="1400" b="1" i="1" baseline="30000" dirty="0">
                <a:solidFill>
                  <a:srgbClr val="04617B"/>
                </a:solidFill>
                <a:latin typeface="Calibri" panose="020F0502020204030204" pitchFamily="34" charset="0"/>
              </a:rPr>
              <a:t>th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 edition by </a:t>
            </a:r>
            <a:r>
              <a:rPr lang="en-US" sz="1400" b="1" i="1" dirty="0" err="1">
                <a:solidFill>
                  <a:srgbClr val="04617B"/>
                </a:solidFill>
                <a:latin typeface="Calibri" panose="020F0502020204030204" pitchFamily="34" charset="0"/>
              </a:rPr>
              <a:t>Horengren</a:t>
            </a:r>
            <a:endParaRPr lang="en-US" sz="1400" b="1" i="1" dirty="0">
              <a:solidFill>
                <a:srgbClr val="04617B"/>
              </a:solidFill>
              <a:latin typeface="Calibri" panose="020F050202020403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sz="1400" b="1" i="1" dirty="0" smtClean="0">
                <a:solidFill>
                  <a:srgbClr val="04617B"/>
                </a:solidFill>
                <a:latin typeface="Calibri" panose="020F0502020204030204" pitchFamily="34" charset="0"/>
              </a:rPr>
              <a:t>Chapter 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9</a:t>
            </a:r>
            <a:r>
              <a:rPr lang="en-US" sz="1400" b="1" i="1" dirty="0" smtClean="0">
                <a:solidFill>
                  <a:srgbClr val="04617B"/>
                </a:solidFill>
                <a:latin typeface="Calibri" panose="020F0502020204030204" pitchFamily="34" charset="0"/>
              </a:rPr>
              <a:t>, 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Managerial Accounting 6</a:t>
            </a:r>
            <a:r>
              <a:rPr lang="en-US" sz="1400" b="1" i="1" baseline="30000" dirty="0">
                <a:solidFill>
                  <a:srgbClr val="04617B"/>
                </a:solidFill>
                <a:latin typeface="Calibri" panose="020F0502020204030204" pitchFamily="34" charset="0"/>
              </a:rPr>
              <a:t>th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 edition by </a:t>
            </a:r>
            <a:r>
              <a:rPr lang="en-US" sz="1400" b="1" i="1" dirty="0" err="1">
                <a:solidFill>
                  <a:srgbClr val="04617B"/>
                </a:solidFill>
                <a:latin typeface="Calibri" panose="020F0502020204030204" pitchFamily="34" charset="0"/>
              </a:rPr>
              <a:t>Weygandt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, </a:t>
            </a:r>
            <a:r>
              <a:rPr lang="en-US" sz="1400" b="1" i="1" dirty="0" err="1">
                <a:solidFill>
                  <a:srgbClr val="04617B"/>
                </a:solidFill>
                <a:latin typeface="Calibri" panose="020F0502020204030204" pitchFamily="34" charset="0"/>
              </a:rPr>
              <a:t>kimmel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, </a:t>
            </a:r>
            <a:r>
              <a:rPr lang="en-US" sz="1400" b="1" i="1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kieso</a:t>
            </a:r>
            <a:endParaRPr lang="en-US" sz="1400" b="1" i="1" dirty="0">
              <a:solidFill>
                <a:srgbClr val="04617B"/>
              </a:solidFill>
              <a:latin typeface="Calibri" panose="020F050202020403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endParaRPr lang="en-US" sz="1400" b="1" i="1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770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95536" y="800708"/>
            <a:ext cx="6876764" cy="93610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Budgetary Planning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08000" y="2057400"/>
            <a:ext cx="8418513" cy="33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>
            <a:spAutoFit/>
          </a:bodyPr>
          <a:lstStyle>
            <a:lvl1pPr marL="457200" indent="-457200" defTabSz="865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865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865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865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8651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865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40000"/>
              </a:spcBef>
            </a:pPr>
            <a:r>
              <a:rPr lang="en-US" sz="2100" b="1" dirty="0">
                <a:solidFill>
                  <a:srgbClr val="F69200"/>
                </a:solidFill>
                <a:latin typeface="+mn-lt"/>
              </a:rPr>
              <a:t>Learning Objectives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spcAft>
                <a:spcPct val="35000"/>
              </a:spcAft>
            </a:pPr>
            <a:r>
              <a:rPr lang="en-US" sz="1700" dirty="0">
                <a:latin typeface="+mn-lt"/>
              </a:rPr>
              <a:t>After studying this chapter, you should be able to: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+mn-lt"/>
              </a:rPr>
              <a:t>Indicate </a:t>
            </a:r>
            <a:r>
              <a:rPr lang="en-US" sz="1700" dirty="0">
                <a:latin typeface="+mn-lt"/>
              </a:rPr>
              <a:t>the benefits of budgeting.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+mn-lt"/>
              </a:rPr>
              <a:t>State </a:t>
            </a:r>
            <a:r>
              <a:rPr lang="en-US" sz="1700" dirty="0">
                <a:latin typeface="+mn-lt"/>
              </a:rPr>
              <a:t>the essentials of effective budgeting.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+mn-lt"/>
              </a:rPr>
              <a:t>Identify </a:t>
            </a:r>
            <a:r>
              <a:rPr lang="en-US" sz="1700" dirty="0">
                <a:latin typeface="+mn-lt"/>
              </a:rPr>
              <a:t>the budgets that comprise the master budget.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+mn-lt"/>
              </a:rPr>
              <a:t>Describe </a:t>
            </a:r>
            <a:r>
              <a:rPr lang="en-US" sz="1700" dirty="0">
                <a:latin typeface="+mn-lt"/>
              </a:rPr>
              <a:t>the sources for preparing the budgeted income statement.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+mn-lt"/>
              </a:rPr>
              <a:t>Explain </a:t>
            </a:r>
            <a:r>
              <a:rPr lang="en-US" sz="1700" dirty="0">
                <a:latin typeface="+mn-lt"/>
              </a:rPr>
              <a:t>the principal sections of a cash budget.</a:t>
            </a:r>
          </a:p>
          <a:p>
            <a:pPr eaLnBrk="1" hangingPunct="1">
              <a:lnSpc>
                <a:spcPct val="115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+mn-lt"/>
              </a:rPr>
              <a:t>Indicate </a:t>
            </a:r>
            <a:r>
              <a:rPr lang="en-US" sz="1700" dirty="0">
                <a:latin typeface="+mn-lt"/>
              </a:rPr>
              <a:t>the applicability of budgeting in non-manufacturing companies.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4687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 Allocation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952625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Assigning indirect costs to cost objects</a:t>
            </a:r>
          </a:p>
          <a:p>
            <a:pPr eaLnBrk="1" hangingPunct="1"/>
            <a:r>
              <a:rPr lang="en-US" smtClean="0"/>
              <a:t>These costs are not traced</a:t>
            </a:r>
          </a:p>
          <a:p>
            <a:pPr eaLnBrk="1" hangingPunct="1"/>
            <a:r>
              <a:rPr lang="en-US" smtClean="0"/>
              <a:t>Indirect costs often comprise a large percentage of Total Overall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638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Purposes of Cost Allocation</a:t>
            </a:r>
          </a:p>
        </p:txBody>
      </p:sp>
      <p:pic>
        <p:nvPicPr>
          <p:cNvPr id="14342" name="Picture 6" descr="horngren13_14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33550"/>
            <a:ext cx="7239000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Six-Function Value Chain</a:t>
            </a:r>
          </a:p>
        </p:txBody>
      </p:sp>
      <p:graphicFrame>
        <p:nvGraphicFramePr>
          <p:cNvPr id="1026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1131888" y="1828800"/>
          <a:ext cx="6956425" cy="1943100"/>
        </p:xfrm>
        <a:graphic>
          <a:graphicData uri="http://schemas.openxmlformats.org/presentationml/2006/ole">
            <p:oleObj spid="_x0000_s1038" name="Visio" r:id="rId4" imgW="9042860" imgH="2526403" progId="">
              <p:embed/>
            </p:oleObj>
          </a:graphicData>
        </a:graphic>
      </p:graphicFrame>
      <p:sp>
        <p:nvSpPr>
          <p:cNvPr id="1028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2300" smtClean="0"/>
              <a:t>Traditional Life Cycle approach may not yield the costs necessary to meet the four-purpose criteria for cost allocation</a:t>
            </a:r>
          </a:p>
          <a:p>
            <a:pPr eaLnBrk="1" hangingPunct="1"/>
            <a:r>
              <a:rPr lang="en-US" sz="2300" smtClean="0"/>
              <a:t>Costs necessary for decision-making may pull costs from some or all of these six functions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2350C0-B78C-4DD8-A1F1-776F9C520A8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Criteria for Cost-Allocation Decisions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43113"/>
            <a:ext cx="8229600" cy="3402012"/>
          </a:xfrm>
        </p:spPr>
        <p:txBody>
          <a:bodyPr/>
          <a:lstStyle/>
          <a:p>
            <a:pPr eaLnBrk="1" hangingPunct="1"/>
            <a:r>
              <a:rPr lang="en-US" smtClean="0"/>
              <a:t>Cause and Effect – variables are identified that cause resources to be consumed</a:t>
            </a:r>
          </a:p>
          <a:p>
            <a:pPr lvl="1" eaLnBrk="1" hangingPunct="1"/>
            <a:r>
              <a:rPr lang="en-US" smtClean="0"/>
              <a:t>Most credible to operating managers</a:t>
            </a:r>
          </a:p>
          <a:p>
            <a:pPr lvl="1" eaLnBrk="1" hangingPunct="1"/>
            <a:r>
              <a:rPr lang="en-US" smtClean="0"/>
              <a:t>Integral part of ABC</a:t>
            </a:r>
          </a:p>
          <a:p>
            <a:pPr eaLnBrk="1" hangingPunct="1"/>
            <a:r>
              <a:rPr lang="en-US" smtClean="0"/>
              <a:t>Benefits Received – the beneficiaries of the outputs of the cost object are charged with costs in proportion to the benefits received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Criteria for Cost-Allocation Decisions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43113"/>
            <a:ext cx="8229600" cy="3654425"/>
          </a:xfrm>
        </p:spPr>
        <p:txBody>
          <a:bodyPr/>
          <a:lstStyle/>
          <a:p>
            <a:pPr eaLnBrk="1" hangingPunct="1"/>
            <a:r>
              <a:rPr lang="en-US" sz="2700" smtClean="0"/>
              <a:t>Fairness (Equity) – the basis for establishing a price satisfactory to the government and its suppliers.</a:t>
            </a:r>
          </a:p>
          <a:p>
            <a:pPr lvl="1" eaLnBrk="1" hangingPunct="1"/>
            <a:r>
              <a:rPr lang="en-US" sz="2200" smtClean="0"/>
              <a:t>Cost allocation here is viewed as a “reasonable” or “fair” means of establishing selling price</a:t>
            </a:r>
          </a:p>
          <a:p>
            <a:pPr eaLnBrk="1" hangingPunct="1"/>
            <a:r>
              <a:rPr lang="en-US" sz="2700" smtClean="0"/>
              <a:t>Ability to Bear – cost are allocated in proportion to the cost object’s ability to bear them</a:t>
            </a:r>
          </a:p>
          <a:p>
            <a:pPr lvl="1" eaLnBrk="1" hangingPunct="1"/>
            <a:r>
              <a:rPr lang="en-US" sz="2200" smtClean="0"/>
              <a:t>Generally, larger or more profitable objects receive proportionally more of the allocated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30638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Cost Allocation Illustrated</a:t>
            </a:r>
          </a:p>
        </p:txBody>
      </p:sp>
      <p:pic>
        <p:nvPicPr>
          <p:cNvPr id="17414" name="Picture 6" descr="horngren13_14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1795463"/>
            <a:ext cx="8001000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6096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Corporate and Division Overhead Allocation Illustrated</a:t>
            </a:r>
          </a:p>
        </p:txBody>
      </p:sp>
      <p:pic>
        <p:nvPicPr>
          <p:cNvPr id="18438" name="Picture 6" descr="horngren13_14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7350125" cy="50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Customer Revenues and </a:t>
            </a:r>
            <a:br>
              <a:rPr lang="en-US" sz="4000"/>
            </a:br>
            <a:r>
              <a:rPr lang="en-US" sz="4000"/>
              <a:t>Customer Costs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22500"/>
            <a:ext cx="8229600" cy="3294063"/>
          </a:xfrm>
        </p:spPr>
        <p:txBody>
          <a:bodyPr/>
          <a:lstStyle/>
          <a:p>
            <a:pPr eaLnBrk="1" hangingPunct="1"/>
            <a:r>
              <a:rPr lang="en-US" smtClean="0"/>
              <a:t>Customer-Profitability Analysis is the reporting and analysis of revenues earned from customers and costs incurred to earn those revenues</a:t>
            </a:r>
          </a:p>
          <a:p>
            <a:pPr eaLnBrk="1" hangingPunct="1"/>
            <a:r>
              <a:rPr lang="en-US" smtClean="0"/>
              <a:t>An analysis of customer differences in revenues and costs can provide insight into why differences exist in the operating income earned from different customers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Customer Revenues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79625"/>
            <a:ext cx="8229600" cy="2501900"/>
          </a:xfrm>
        </p:spPr>
        <p:txBody>
          <a:bodyPr/>
          <a:lstStyle/>
          <a:p>
            <a:pPr eaLnBrk="1" hangingPunct="1"/>
            <a:r>
              <a:rPr lang="en-US" smtClean="0"/>
              <a:t>Price discounting is the reduction of selling prices to encourage increases in customer purchases</a:t>
            </a:r>
          </a:p>
          <a:p>
            <a:pPr lvl="1" eaLnBrk="1" hangingPunct="1"/>
            <a:r>
              <a:rPr lang="en-US" smtClean="0"/>
              <a:t>Lower sales price is a tradeoff for larger sales volumes</a:t>
            </a:r>
          </a:p>
          <a:p>
            <a:pPr eaLnBrk="1" hangingPunct="1"/>
            <a:r>
              <a:rPr lang="en-US" smtClean="0"/>
              <a:t>Discounts should be tracked by customer and salesperson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Customer Cost Analysis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79625"/>
            <a:ext cx="8229600" cy="3257550"/>
          </a:xfrm>
        </p:spPr>
        <p:txBody>
          <a:bodyPr/>
          <a:lstStyle/>
          <a:p>
            <a:pPr eaLnBrk="1" hangingPunct="1"/>
            <a:r>
              <a:rPr lang="en-US" smtClean="0"/>
              <a:t>Customer Cost Hierarchy categorizes costs related to customers into different cost pools on the basis of different: </a:t>
            </a:r>
          </a:p>
          <a:p>
            <a:pPr lvl="1" eaLnBrk="1" hangingPunct="1"/>
            <a:r>
              <a:rPr lang="en-US" smtClean="0"/>
              <a:t>types of drivers </a:t>
            </a:r>
          </a:p>
          <a:p>
            <a:pPr lvl="1" eaLnBrk="1" hangingPunct="1"/>
            <a:r>
              <a:rPr lang="en-US" smtClean="0"/>
              <a:t>cost-allocation bases </a:t>
            </a:r>
          </a:p>
          <a:p>
            <a:pPr lvl="1" eaLnBrk="1" hangingPunct="1"/>
            <a:r>
              <a:rPr lang="en-US" smtClean="0"/>
              <a:t>degrees of difficulty in determining cause-and-effect or benefits-received relationships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Customer Cost Hierarchy Example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79625"/>
            <a:ext cx="8229600" cy="2862263"/>
          </a:xfrm>
        </p:spPr>
        <p:txBody>
          <a:bodyPr/>
          <a:lstStyle/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mtClean="0"/>
              <a:t>Customer output unit-level costs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mtClean="0"/>
              <a:t>Customer batch-level costs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mtClean="0"/>
              <a:t>Customer-sustaining costs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mtClean="0"/>
              <a:t>Distribution-channel costs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mtClean="0"/>
              <a:t>Corporate-sustaining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Other Factors in Evaluating Customer Profitability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87575"/>
            <a:ext cx="8229600" cy="3078163"/>
          </a:xfrm>
        </p:spPr>
        <p:txBody>
          <a:bodyPr/>
          <a:lstStyle/>
          <a:p>
            <a:pPr eaLnBrk="1" hangingPunct="1"/>
            <a:r>
              <a:rPr lang="en-US" smtClean="0"/>
              <a:t>Likelihood of customer retention</a:t>
            </a:r>
          </a:p>
          <a:p>
            <a:pPr eaLnBrk="1" hangingPunct="1"/>
            <a:r>
              <a:rPr lang="en-US" smtClean="0"/>
              <a:t>Potential for sales growth</a:t>
            </a:r>
          </a:p>
          <a:p>
            <a:pPr eaLnBrk="1" hangingPunct="1"/>
            <a:r>
              <a:rPr lang="en-US" smtClean="0"/>
              <a:t>Long-run customer profitability</a:t>
            </a:r>
          </a:p>
          <a:p>
            <a:pPr eaLnBrk="1" hangingPunct="1"/>
            <a:r>
              <a:rPr lang="en-US" smtClean="0"/>
              <a:t>Increases in overall demand from having well-known customers</a:t>
            </a:r>
          </a:p>
          <a:p>
            <a:pPr eaLnBrk="1" hangingPunct="1"/>
            <a:r>
              <a:rPr lang="en-US" smtClean="0"/>
              <a:t>Ability to learn from customers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441325"/>
            <a:ext cx="86868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Customer Profitability Analysis Illustrated</a:t>
            </a:r>
          </a:p>
        </p:txBody>
      </p:sp>
      <p:pic>
        <p:nvPicPr>
          <p:cNvPr id="24582" name="Picture 6" descr="horngren13_14_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08163"/>
            <a:ext cx="7848600" cy="427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6868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Customer Profitability Analysis Illustrated</a:t>
            </a:r>
          </a:p>
        </p:txBody>
      </p:sp>
      <p:pic>
        <p:nvPicPr>
          <p:cNvPr id="79313" name="Picture 1489" descr="horngren13_14_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2833"/>
          <a:stretch>
            <a:fillRect/>
          </a:stretch>
        </p:blipFill>
        <p:spPr bwMode="auto">
          <a:xfrm>
            <a:off x="200025" y="2349500"/>
            <a:ext cx="87201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314" name="Picture 14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798" r="27470" b="56952"/>
          <a:stretch>
            <a:fillRect/>
          </a:stretch>
        </p:blipFill>
        <p:spPr bwMode="auto">
          <a:xfrm>
            <a:off x="215900" y="2640013"/>
            <a:ext cx="8677275" cy="22621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Customer Profitability Analysis Illustrated</a:t>
            </a:r>
          </a:p>
        </p:txBody>
      </p:sp>
      <p:pic>
        <p:nvPicPr>
          <p:cNvPr id="26630" name="Picture 6" descr="horngren13_14_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55788"/>
            <a:ext cx="7924800" cy="434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675687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Customer Profitability Analysis Illustrated</a:t>
            </a:r>
          </a:p>
        </p:txBody>
      </p:sp>
      <p:pic>
        <p:nvPicPr>
          <p:cNvPr id="27654" name="Picture 6" descr="horngren13_14_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19300"/>
            <a:ext cx="76200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Sales Variances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smtClean="0"/>
              <a:t>Level 1: Static-budget variance – the difference between an actual result and the static-budgeted amount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Level 2: Flexible-budget variance – the difference between an actual result and the flexible-budgeted amount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Level 2: Sales-volume variance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Level 3: Sales Quantity variance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Level 3: Sales Mix variance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Sales-Mix Variance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Measures shifts between selling more or less of higher or lower profitable products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" y="3657600"/>
          <a:ext cx="8153400" cy="1809750"/>
        </p:xfrm>
        <a:graphic>
          <a:graphicData uri="http://schemas.openxmlformats.org/presentationml/2006/ole">
            <p:oleObj spid="_x0000_s2062" name="Visio" r:id="rId4" imgW="8446894" imgH="1875452" progId="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Sales-Quantity Variance</a:t>
            </a: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57200" y="3259138"/>
          <a:ext cx="8229600" cy="1741487"/>
        </p:xfrm>
        <a:graphic>
          <a:graphicData uri="http://schemas.openxmlformats.org/presentationml/2006/ole">
            <p:oleObj spid="_x0000_s3085" name="Visio" r:id="rId4" imgW="8861648" imgH="1875452" progId="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0620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Flexible-Budget and Sales-Volume Variances Illustrated</a:t>
            </a:r>
          </a:p>
        </p:txBody>
      </p:sp>
      <p:pic>
        <p:nvPicPr>
          <p:cNvPr id="29702" name="Picture 6" descr="horngren13_14_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2528888"/>
            <a:ext cx="762000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10620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Sales-Mix and –Quantity Variances Illustrated</a:t>
            </a:r>
          </a:p>
        </p:txBody>
      </p:sp>
      <p:pic>
        <p:nvPicPr>
          <p:cNvPr id="30726" name="Picture 6" descr="horngren13_14_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71725"/>
            <a:ext cx="76200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Market-Share Variance</a:t>
            </a:r>
          </a:p>
        </p:txBody>
      </p:sp>
      <p:graphicFrame>
        <p:nvGraphicFramePr>
          <p:cNvPr id="4098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457200" y="3216275"/>
          <a:ext cx="8229600" cy="1827213"/>
        </p:xfrm>
        <a:graphic>
          <a:graphicData uri="http://schemas.openxmlformats.org/presentationml/2006/ole">
            <p:oleObj spid="_x0000_s4109" name="Visio" r:id="rId4" imgW="8446894" imgH="1875452" progId="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Market-Size Variance</a:t>
            </a:r>
          </a:p>
        </p:txBody>
      </p:sp>
      <p:graphicFrame>
        <p:nvGraphicFramePr>
          <p:cNvPr id="26629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57200" y="3259138"/>
          <a:ext cx="8229600" cy="1741487"/>
        </p:xfrm>
        <a:graphic>
          <a:graphicData uri="http://schemas.openxmlformats.org/presentationml/2006/ole">
            <p:oleObj spid="_x0000_s5133" name="Visio" r:id="rId4" imgW="8861648" imgH="1875452" progId="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Market-Share and –Size Variances Illustrated</a:t>
            </a:r>
          </a:p>
        </p:txBody>
      </p:sp>
      <p:pic>
        <p:nvPicPr>
          <p:cNvPr id="31750" name="Picture 6" descr="horngren13_14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17725"/>
            <a:ext cx="7848600" cy="382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Market-Share and Market-Size Variances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935163"/>
            <a:ext cx="8604956" cy="4389437"/>
          </a:xfrm>
        </p:spPr>
        <p:txBody>
          <a:bodyPr/>
          <a:lstStyle/>
          <a:p>
            <a:pPr eaLnBrk="1" hangingPunct="1"/>
            <a:r>
              <a:rPr lang="en-US" dirty="0" smtClean="0"/>
              <a:t>Limitation:  reliable information on the actual size and share of various markets is not always available</a:t>
            </a:r>
          </a:p>
          <a:p>
            <a:pPr eaLnBrk="1" hangingPunct="1"/>
            <a:r>
              <a:rPr lang="en-US" dirty="0" smtClean="0"/>
              <a:t>These are considered Level 4 variances (a decomposition of the Sales-Quantity variance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269875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Sales Variances Summarized</a:t>
            </a:r>
          </a:p>
        </p:txBody>
      </p:sp>
      <p:pic>
        <p:nvPicPr>
          <p:cNvPr id="33798" name="Picture 6" descr="horngren13_14_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550" y="1592263"/>
            <a:ext cx="7010400" cy="467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43434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0" indent="0">
              <a:lnSpc>
                <a:spcPct val="125000"/>
              </a:lnSpc>
              <a:spcBef>
                <a:spcPct val="70000"/>
              </a:spcBef>
              <a:buClrTx/>
              <a:buSzPct val="80000"/>
              <a:buFontTx/>
              <a:buNone/>
            </a:pPr>
            <a:r>
              <a:rPr lang="en-US" sz="2300" smtClean="0">
                <a:solidFill>
                  <a:srgbClr val="000099"/>
                </a:solidFill>
                <a:effectLst/>
              </a:rPr>
              <a:t>Budget:</a:t>
            </a:r>
            <a:r>
              <a:rPr lang="en-US" sz="2200" smtClean="0">
                <a:solidFill>
                  <a:srgbClr val="000099"/>
                </a:solidFill>
                <a:effectLst/>
              </a:rPr>
              <a:t> </a:t>
            </a:r>
            <a:r>
              <a:rPr lang="en-US" sz="2200" b="0" smtClean="0">
                <a:effectLst/>
              </a:rPr>
              <a:t> a formal written statement of </a:t>
            </a:r>
            <a:r>
              <a:rPr lang="en-US" sz="2200" smtClean="0">
                <a:solidFill>
                  <a:schemeClr val="tx1"/>
                </a:solidFill>
                <a:effectLst/>
              </a:rPr>
              <a:t>management’s plans</a:t>
            </a:r>
            <a:r>
              <a:rPr lang="en-US" sz="2200" b="0" smtClean="0">
                <a:effectLst/>
              </a:rPr>
              <a:t> for a specified future time period, expressed in financial terms.</a:t>
            </a:r>
          </a:p>
          <a:p>
            <a:pPr marL="685800" lvl="1" indent="-40005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Primary way to </a:t>
            </a:r>
            <a:r>
              <a:rPr lang="en-US" sz="2100" smtClean="0">
                <a:solidFill>
                  <a:schemeClr val="tx1"/>
                </a:solidFill>
                <a:effectLst/>
              </a:rPr>
              <a:t>communicate</a:t>
            </a:r>
            <a:r>
              <a:rPr lang="en-US" sz="2100" b="0" smtClean="0">
                <a:effectLst/>
              </a:rPr>
              <a:t> agreed-upon objectives to all parts of the company.</a:t>
            </a:r>
          </a:p>
          <a:p>
            <a:pPr marL="685800" lvl="1" indent="-40005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Promotes </a:t>
            </a:r>
            <a:r>
              <a:rPr lang="en-US" sz="2100" smtClean="0">
                <a:solidFill>
                  <a:schemeClr val="tx1"/>
                </a:solidFill>
                <a:effectLst/>
              </a:rPr>
              <a:t>efficiency</a:t>
            </a:r>
            <a:r>
              <a:rPr lang="en-US" sz="2100" b="0" smtClean="0">
                <a:effectLst/>
              </a:rPr>
              <a:t>.</a:t>
            </a:r>
          </a:p>
          <a:p>
            <a:pPr marL="685800" lvl="1" indent="-40005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smtClean="0">
                <a:solidFill>
                  <a:schemeClr val="tx1"/>
                </a:solidFill>
                <a:effectLst/>
              </a:rPr>
              <a:t>Control device</a:t>
            </a:r>
            <a:r>
              <a:rPr lang="en-US" sz="2100" smtClean="0">
                <a:effectLst/>
              </a:rPr>
              <a:t> </a:t>
            </a:r>
            <a:r>
              <a:rPr lang="en-US" sz="2100" b="0" smtClean="0">
                <a:effectLst/>
              </a:rPr>
              <a:t>- important basis for performance  evaluation once adopted.</a:t>
            </a:r>
            <a:endParaRPr lang="en-US" sz="2100" i="1" smtClean="0">
              <a:solidFill>
                <a:srgbClr val="A50021"/>
              </a:solidFill>
              <a:effectLst/>
            </a:endParaRPr>
          </a:p>
        </p:txBody>
      </p:sp>
      <p:sp>
        <p:nvSpPr>
          <p:cNvPr id="688137" name="Rectangle 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9645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5813"/>
            <a:ext cx="7696200" cy="37338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685800" lvl="1" indent="-457200">
              <a:lnSpc>
                <a:spcPct val="125000"/>
              </a:lnSpc>
              <a:spcBef>
                <a:spcPct val="70000"/>
              </a:spcBef>
              <a:buClrTx/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rgbClr val="800000"/>
                </a:solidFill>
                <a:effectLst/>
              </a:rPr>
              <a:t>Historical accounting data</a:t>
            </a:r>
            <a:r>
              <a:rPr lang="en-US" sz="2200" b="0" smtClean="0">
                <a:effectLst/>
              </a:rPr>
              <a:t> on revenues, costs, and expenses help in formulating future budgets.</a:t>
            </a:r>
          </a:p>
          <a:p>
            <a:pPr marL="685800" lvl="1" indent="-457200">
              <a:lnSpc>
                <a:spcPct val="125000"/>
              </a:lnSpc>
              <a:spcBef>
                <a:spcPct val="70000"/>
              </a:spcBef>
              <a:buClrTx/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rgbClr val="800000"/>
                </a:solidFill>
                <a:effectLst/>
              </a:rPr>
              <a:t>Accountants</a:t>
            </a:r>
            <a:r>
              <a:rPr lang="en-US" sz="2200" b="0" smtClean="0">
                <a:effectLst/>
              </a:rPr>
              <a:t> normally </a:t>
            </a:r>
            <a:r>
              <a:rPr lang="en-US" sz="2200" smtClean="0">
                <a:solidFill>
                  <a:srgbClr val="800000"/>
                </a:solidFill>
                <a:effectLst/>
              </a:rPr>
              <a:t>responsible </a:t>
            </a:r>
            <a:r>
              <a:rPr lang="en-US" sz="2200" b="0" smtClean="0">
                <a:effectLst/>
              </a:rPr>
              <a:t>for presenting management’s budgeting goals in financial terms.</a:t>
            </a:r>
          </a:p>
          <a:p>
            <a:pPr marL="685800" lvl="1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The budget and its administration are the responsibility of </a:t>
            </a:r>
            <a:r>
              <a:rPr lang="en-US" sz="2200" smtClean="0">
                <a:solidFill>
                  <a:srgbClr val="800000"/>
                </a:solidFill>
                <a:effectLst/>
              </a:rPr>
              <a:t>management</a:t>
            </a:r>
            <a:r>
              <a:rPr lang="en-US" sz="2200" b="0" smtClean="0">
                <a:effectLst/>
              </a:rPr>
              <a:t>.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609600" y="1452563"/>
            <a:ext cx="563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>
                <a:solidFill>
                  <a:srgbClr val="800000"/>
                </a:solidFill>
                <a:latin typeface="Arial" panose="020B0604020202020204" pitchFamily="34" charset="0"/>
              </a:rPr>
              <a:t>Budgeting and Accounting</a:t>
            </a:r>
          </a:p>
        </p:txBody>
      </p:sp>
      <p:sp>
        <p:nvSpPr>
          <p:cNvPr id="1094660" name="Rectangle 4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9540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5813"/>
            <a:ext cx="7848600" cy="3963987"/>
          </a:xfrm>
          <a:solidFill>
            <a:schemeClr val="bg1"/>
          </a:solidFill>
        </p:spPr>
        <p:txBody>
          <a:bodyPr lIns="90488" tIns="44450" rIns="90488" bIns="44450">
            <a:spAutoFit/>
          </a:bodyPr>
          <a:lstStyle/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Requires all levels of management to </a:t>
            </a:r>
            <a:r>
              <a:rPr lang="en-US" sz="2100" smtClean="0">
                <a:effectLst/>
              </a:rPr>
              <a:t>plan ahead</a:t>
            </a:r>
            <a:r>
              <a:rPr lang="en-US" sz="2100" b="0" smtClean="0">
                <a:effectLst/>
              </a:rPr>
              <a:t>.</a:t>
            </a:r>
          </a:p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Provides </a:t>
            </a:r>
            <a:r>
              <a:rPr lang="en-US" sz="2100" smtClean="0">
                <a:effectLst/>
              </a:rPr>
              <a:t>definite objectives</a:t>
            </a:r>
            <a:r>
              <a:rPr lang="en-US" sz="2100" b="0" smtClean="0">
                <a:effectLst/>
              </a:rPr>
              <a:t> for evaluating performance.</a:t>
            </a:r>
          </a:p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Creates an </a:t>
            </a:r>
            <a:r>
              <a:rPr lang="en-US" sz="2100" smtClean="0">
                <a:effectLst/>
              </a:rPr>
              <a:t>early warning system</a:t>
            </a:r>
            <a:r>
              <a:rPr lang="en-US" sz="2100" b="0" smtClean="0">
                <a:effectLst/>
              </a:rPr>
              <a:t> for potential problems.</a:t>
            </a:r>
          </a:p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Facilitates </a:t>
            </a:r>
            <a:r>
              <a:rPr lang="en-US" sz="2100" smtClean="0">
                <a:effectLst/>
              </a:rPr>
              <a:t>coordination of activities</a:t>
            </a:r>
            <a:r>
              <a:rPr lang="en-US" sz="2100" b="0" smtClean="0">
                <a:effectLst/>
              </a:rPr>
              <a:t> within the business.</a:t>
            </a:r>
          </a:p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Results in greater </a:t>
            </a:r>
            <a:r>
              <a:rPr lang="en-US" sz="2100" smtClean="0">
                <a:effectLst/>
              </a:rPr>
              <a:t>management awareness</a:t>
            </a:r>
            <a:r>
              <a:rPr lang="en-US" sz="2100" b="0" smtClean="0">
                <a:effectLst/>
              </a:rPr>
              <a:t> of the entity’s overall operations.</a:t>
            </a:r>
          </a:p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smtClean="0">
                <a:effectLst/>
              </a:rPr>
              <a:t>Motivates personnel</a:t>
            </a:r>
            <a:r>
              <a:rPr lang="en-US" sz="2100" b="0" smtClean="0">
                <a:effectLst/>
              </a:rPr>
              <a:t> throughout organization to meet planned objectives.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609600" y="1452563"/>
            <a:ext cx="563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>
                <a:solidFill>
                  <a:srgbClr val="800000"/>
                </a:solidFill>
                <a:latin typeface="Arial" panose="020B0604020202020204" pitchFamily="34" charset="0"/>
              </a:rPr>
              <a:t>The Benefits of Budgeting</a:t>
            </a:r>
          </a:p>
        </p:txBody>
      </p:sp>
      <p:sp>
        <p:nvSpPr>
          <p:cNvPr id="953351" name="Rectangle 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498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77200" cy="457200"/>
          </a:xfrm>
          <a:solidFill>
            <a:schemeClr val="bg1"/>
          </a:solidFill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2300" b="0" smtClean="0">
                <a:effectLst/>
              </a:rPr>
              <a:t>Which of the following is </a:t>
            </a:r>
            <a:r>
              <a:rPr lang="en-US" sz="2300" smtClean="0">
                <a:solidFill>
                  <a:srgbClr val="800000"/>
                </a:solidFill>
                <a:effectLst/>
              </a:rPr>
              <a:t>not</a:t>
            </a:r>
            <a:r>
              <a:rPr lang="en-US" sz="2300" b="0" smtClean="0">
                <a:effectLst/>
              </a:rPr>
              <a:t> a benefit of budgeting?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914400" y="2667000"/>
            <a:ext cx="7391400" cy="2895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a.	Management can plan ahead.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b. 	An early warning system is provided for potential problems.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c. 	It enables disciplinary action to be taken at every level of responsibility.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d. 	The coordination of activities is facilitated. </a:t>
            </a:r>
          </a:p>
        </p:txBody>
      </p:sp>
      <p:sp>
        <p:nvSpPr>
          <p:cNvPr id="862212" name="Oval 4"/>
          <p:cNvSpPr>
            <a:spLocks noChangeArrowheads="1"/>
          </p:cNvSpPr>
          <p:nvPr/>
        </p:nvSpPr>
        <p:spPr bwMode="auto">
          <a:xfrm>
            <a:off x="990600" y="43688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>
              <a:solidFill>
                <a:srgbClr val="A50021"/>
              </a:solidFill>
              <a:latin typeface="+mn-lt"/>
            </a:endParaRPr>
          </a:p>
        </p:txBody>
      </p:sp>
      <p:sp>
        <p:nvSpPr>
          <p:cNvPr id="7173" name="Text Box 9"/>
          <p:cNvSpPr txBox="1">
            <a:spLocks noChangeArrowheads="1"/>
          </p:cNvSpPr>
          <p:nvPr/>
        </p:nvSpPr>
        <p:spPr bwMode="auto">
          <a:xfrm>
            <a:off x="609600" y="1452563"/>
            <a:ext cx="4343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Review Question</a:t>
            </a:r>
          </a:p>
        </p:txBody>
      </p:sp>
      <p:sp>
        <p:nvSpPr>
          <p:cNvPr id="862224" name="Rectangle 1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524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22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7696200" cy="40386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685800" lvl="1" indent="-457200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Depends on a </a:t>
            </a:r>
            <a:r>
              <a:rPr lang="en-US" sz="2200" smtClean="0">
                <a:effectLst/>
              </a:rPr>
              <a:t>sound organizational structure</a:t>
            </a:r>
            <a:r>
              <a:rPr lang="en-US" sz="2200" b="0" smtClean="0">
                <a:effectLst/>
              </a:rPr>
              <a:t> with authority and responsibility for all phases of operations clearly defined.</a:t>
            </a:r>
          </a:p>
          <a:p>
            <a:pPr marL="685800" lvl="1" indent="-457200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Based on </a:t>
            </a:r>
            <a:r>
              <a:rPr lang="en-US" sz="2200" smtClean="0">
                <a:effectLst/>
              </a:rPr>
              <a:t>research and analysis</a:t>
            </a:r>
            <a:r>
              <a:rPr lang="en-US" sz="2200" b="0" smtClean="0">
                <a:effectLst/>
              </a:rPr>
              <a:t> with realistic goals.</a:t>
            </a:r>
          </a:p>
          <a:p>
            <a:pPr marL="685800" lvl="1" indent="-457200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effectLst/>
              </a:rPr>
              <a:t>Accepted</a:t>
            </a:r>
            <a:r>
              <a:rPr lang="en-US" sz="2200" b="0" smtClean="0">
                <a:effectLst/>
              </a:rPr>
              <a:t> by all levels of management.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609600" y="1452563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Essentials of Effective Budgeting</a:t>
            </a:r>
          </a:p>
        </p:txBody>
      </p:sp>
      <p:sp>
        <p:nvSpPr>
          <p:cNvPr id="958472" name="Rectangle 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897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57400"/>
            <a:ext cx="7696200" cy="41910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May be prepared for </a:t>
            </a:r>
            <a:r>
              <a:rPr lang="en-US" sz="2200" smtClean="0">
                <a:solidFill>
                  <a:schemeClr val="tx1"/>
                </a:solidFill>
                <a:effectLst/>
              </a:rPr>
              <a:t>any period of time</a:t>
            </a:r>
            <a:r>
              <a:rPr lang="en-US" sz="2200" b="0" smtClean="0">
                <a:effectLst/>
              </a:rPr>
              <a:t>.</a:t>
            </a:r>
          </a:p>
          <a:p>
            <a:pPr marL="1143000" lvl="1" indent="-511175">
              <a:lnSpc>
                <a:spcPct val="120000"/>
              </a:lnSpc>
              <a:spcBef>
                <a:spcPct val="3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 b="0" smtClean="0">
                <a:effectLst/>
              </a:rPr>
              <a:t>Most common  -  </a:t>
            </a:r>
            <a:r>
              <a:rPr lang="en-US" sz="2000" smtClean="0">
                <a:solidFill>
                  <a:schemeClr val="tx1"/>
                </a:solidFill>
                <a:effectLst/>
              </a:rPr>
              <a:t>one year</a:t>
            </a:r>
            <a:r>
              <a:rPr lang="en-US" sz="2000" b="0" smtClean="0">
                <a:effectLst/>
              </a:rPr>
              <a:t>.</a:t>
            </a:r>
          </a:p>
          <a:p>
            <a:pPr marL="1143000" lvl="1" indent="-511175">
              <a:lnSpc>
                <a:spcPct val="120000"/>
              </a:lnSpc>
              <a:spcBef>
                <a:spcPct val="3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 b="0" smtClean="0">
                <a:effectLst/>
              </a:rPr>
              <a:t>Supplement with monthly and quarterly budgets.</a:t>
            </a:r>
          </a:p>
          <a:p>
            <a:pPr marL="1143000" lvl="1" indent="-511175">
              <a:lnSpc>
                <a:spcPct val="120000"/>
              </a:lnSpc>
              <a:spcBef>
                <a:spcPct val="3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 b="0" smtClean="0">
                <a:effectLst/>
              </a:rPr>
              <a:t>Different budgets may cover</a:t>
            </a:r>
            <a:r>
              <a:rPr lang="en-US" sz="2000" smtClean="0">
                <a:solidFill>
                  <a:srgbClr val="800000"/>
                </a:solidFill>
                <a:effectLst/>
              </a:rPr>
              <a:t> </a:t>
            </a:r>
            <a:r>
              <a:rPr lang="en-US" sz="2000" smtClean="0">
                <a:solidFill>
                  <a:schemeClr val="tx1"/>
                </a:solidFill>
                <a:effectLst/>
              </a:rPr>
              <a:t>different time periods</a:t>
            </a:r>
            <a:r>
              <a:rPr lang="en-US" sz="2000" b="0" smtClean="0">
                <a:effectLst/>
              </a:rPr>
              <a:t>.</a:t>
            </a: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chemeClr val="tx1"/>
                </a:solidFill>
                <a:effectLst/>
              </a:rPr>
              <a:t>Long enough</a:t>
            </a:r>
            <a:r>
              <a:rPr lang="en-US" sz="2200" b="0" smtClean="0">
                <a:effectLst/>
              </a:rPr>
              <a:t> to provide an attainable goal and minimize seasonal or cyclical fluctuations.</a:t>
            </a: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chemeClr val="tx1"/>
                </a:solidFill>
                <a:effectLst/>
              </a:rPr>
              <a:t>Short enough</a:t>
            </a:r>
            <a:r>
              <a:rPr lang="en-US" sz="2200" b="0" smtClean="0">
                <a:effectLst/>
              </a:rPr>
              <a:t> for reliable estimates. 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609600" y="1452563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Length of the Budget Period</a:t>
            </a:r>
          </a:p>
        </p:txBody>
      </p:sp>
      <p:sp>
        <p:nvSpPr>
          <p:cNvPr id="960519" name="Rectangle 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820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57400"/>
            <a:ext cx="7696200" cy="41910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Base budget goals on past performance</a:t>
            </a:r>
          </a:p>
          <a:p>
            <a:pPr marL="1143000" lvl="1" indent="-511175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100" b="0" smtClean="0">
                <a:effectLst/>
              </a:rPr>
              <a:t>Collect data from organizational units.</a:t>
            </a:r>
          </a:p>
          <a:p>
            <a:pPr marL="1143000" lvl="1" indent="-511175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100" b="0" smtClean="0">
                <a:effectLst/>
              </a:rPr>
              <a:t>Begin several months before end of current year.</a:t>
            </a:r>
          </a:p>
          <a:p>
            <a:pPr marL="457200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Develop budget within the framework of a </a:t>
            </a:r>
            <a:r>
              <a:rPr lang="en-US" sz="2200" smtClean="0">
                <a:solidFill>
                  <a:srgbClr val="000099"/>
                </a:solidFill>
                <a:effectLst/>
              </a:rPr>
              <a:t>sales forecast</a:t>
            </a:r>
            <a:r>
              <a:rPr lang="en-US" sz="2200" b="0" smtClean="0">
                <a:effectLst/>
              </a:rPr>
              <a:t>.</a:t>
            </a:r>
          </a:p>
          <a:p>
            <a:pPr marL="1143000" lvl="1" indent="-511175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100" b="0" smtClean="0">
                <a:effectLst/>
              </a:rPr>
              <a:t>Shows potential industry sales.</a:t>
            </a:r>
          </a:p>
          <a:p>
            <a:pPr marL="1143000" lvl="1" indent="-511175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100" b="0" smtClean="0">
                <a:effectLst/>
              </a:rPr>
              <a:t>Shows company’s expected share.</a:t>
            </a: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609600" y="1462088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The Budgeting Process</a:t>
            </a:r>
          </a:p>
        </p:txBody>
      </p:sp>
      <p:sp>
        <p:nvSpPr>
          <p:cNvPr id="962567" name="Rectangle 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333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057400"/>
            <a:ext cx="7696200" cy="41910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457200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Factors considered in </a:t>
            </a:r>
            <a:r>
              <a:rPr lang="en-US" sz="2200" smtClean="0">
                <a:effectLst/>
              </a:rPr>
              <a:t>Sales Forecasting</a:t>
            </a:r>
            <a:r>
              <a:rPr lang="en-US" sz="2200" b="0" smtClean="0">
                <a:effectLst/>
              </a:rPr>
              <a:t>: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General economic conditions 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Industry trends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Market research studies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Anticipated advertising and promotion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Previous market share 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Price changes </a:t>
            </a:r>
          </a:p>
          <a:p>
            <a:pPr marL="1143000" lvl="1" indent="-511175">
              <a:lnSpc>
                <a:spcPct val="120000"/>
              </a:lnSpc>
              <a:spcBef>
                <a:spcPct val="40000"/>
              </a:spcBef>
              <a:buClr>
                <a:schemeClr val="folHlink"/>
              </a:buClr>
              <a:buSzTx/>
              <a:buFont typeface="Arial" panose="020B0604020202020204" pitchFamily="34" charset="0"/>
              <a:buAutoNum type="arabicPeriod"/>
            </a:pPr>
            <a:r>
              <a:rPr lang="en-US" sz="2100" b="0" smtClean="0">
                <a:effectLst/>
              </a:rPr>
              <a:t>Technological developments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609600" y="1462088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The Budgeting Process</a:t>
            </a:r>
          </a:p>
        </p:txBody>
      </p:sp>
      <p:sp>
        <p:nvSpPr>
          <p:cNvPr id="964615" name="Rectangle 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495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92138"/>
            <a:ext cx="8001000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2291" name="Rectangle 13"/>
          <p:cNvSpPr>
            <a:spLocks noChangeArrowheads="1"/>
          </p:cNvSpPr>
          <p:nvPr/>
        </p:nvSpPr>
        <p:spPr bwMode="auto">
          <a:xfrm>
            <a:off x="2743200" y="3810000"/>
            <a:ext cx="1371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12292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962400"/>
            <a:ext cx="25241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0857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7696200" cy="33528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0" indent="0">
              <a:lnSpc>
                <a:spcPct val="125000"/>
              </a:lnSpc>
              <a:spcBef>
                <a:spcPct val="60000"/>
              </a:spcBef>
              <a:buClrTx/>
              <a:buSzPct val="80000"/>
              <a:buFontTx/>
              <a:buNone/>
            </a:pPr>
            <a:r>
              <a:rPr lang="en-US" sz="2200" smtClean="0">
                <a:solidFill>
                  <a:srgbClr val="000099"/>
                </a:solidFill>
                <a:effectLst/>
              </a:rPr>
              <a:t>Participative Budgeting</a:t>
            </a:r>
            <a:r>
              <a:rPr lang="en-US" sz="2200" b="0" smtClean="0">
                <a:solidFill>
                  <a:schemeClr val="tx1"/>
                </a:solidFill>
                <a:effectLst/>
              </a:rPr>
              <a:t>:  Each level of management should be invited to participate.</a:t>
            </a:r>
          </a:p>
          <a:p>
            <a:pPr marL="685800" lvl="1" indent="-457200">
              <a:lnSpc>
                <a:spcPct val="125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solidFill>
                  <a:schemeClr val="tx1"/>
                </a:solidFill>
                <a:effectLst/>
              </a:rPr>
              <a:t>May inspire higher levels of performance or discourage additional effort.</a:t>
            </a:r>
          </a:p>
          <a:p>
            <a:pPr marL="685800" lvl="1" indent="-457200">
              <a:lnSpc>
                <a:spcPct val="125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solidFill>
                  <a:schemeClr val="tx1"/>
                </a:solidFill>
                <a:effectLst/>
              </a:rPr>
              <a:t>Depends on how budget developed and administered.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09600" y="1462088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Budgeting and Human Behavior</a:t>
            </a:r>
          </a:p>
        </p:txBody>
      </p:sp>
      <p:sp>
        <p:nvSpPr>
          <p:cNvPr id="966664" name="Rectangle 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4560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8153400" cy="4198938"/>
          </a:xfrm>
          <a:solidFill>
            <a:schemeClr val="bg1"/>
          </a:solidFill>
        </p:spPr>
        <p:txBody>
          <a:bodyPr lIns="90488" tIns="44450" rIns="90488" bIns="44450">
            <a:spAutoFit/>
          </a:bodyPr>
          <a:lstStyle/>
          <a:p>
            <a:pPr marL="514350" lvl="1" indent="-40005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rgbClr val="800000"/>
                </a:solidFill>
                <a:effectLst/>
              </a:rPr>
              <a:t>Advantages</a:t>
            </a:r>
            <a:r>
              <a:rPr lang="en-US" sz="2200" b="0" smtClean="0">
                <a:effectLst/>
              </a:rPr>
              <a:t>:</a:t>
            </a:r>
          </a:p>
          <a:p>
            <a:pPr marL="1085850" lvl="2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mtClean="0">
                <a:solidFill>
                  <a:schemeClr val="tx1"/>
                </a:solidFill>
                <a:effectLst/>
              </a:rPr>
              <a:t>More accurate budget</a:t>
            </a:r>
            <a:r>
              <a:rPr lang="en-US" b="0" smtClean="0">
                <a:effectLst/>
              </a:rPr>
              <a:t> estimates because lower level managers have more detailed knowledge of their area.</a:t>
            </a:r>
          </a:p>
          <a:p>
            <a:pPr marL="1085850" lvl="2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b="0" smtClean="0">
                <a:effectLst/>
              </a:rPr>
              <a:t>Tendency to </a:t>
            </a:r>
            <a:r>
              <a:rPr lang="en-US" smtClean="0">
                <a:solidFill>
                  <a:schemeClr val="tx1"/>
                </a:solidFill>
                <a:effectLst/>
              </a:rPr>
              <a:t>perceive process as fair</a:t>
            </a:r>
            <a:r>
              <a:rPr lang="en-US" b="0" smtClean="0">
                <a:effectLst/>
              </a:rPr>
              <a:t> due to involvement of lower level management.</a:t>
            </a:r>
          </a:p>
          <a:p>
            <a:pPr marL="514350" lvl="1" indent="-40005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rgbClr val="800000"/>
                </a:solidFill>
                <a:effectLst/>
              </a:rPr>
              <a:t>Overall goal</a:t>
            </a:r>
            <a:r>
              <a:rPr lang="en-US" sz="2200" b="0" smtClean="0">
                <a:effectLst/>
              </a:rPr>
              <a:t> - produce budget considered fair and achievable by managers while still meeting corporate goals.</a:t>
            </a:r>
          </a:p>
          <a:p>
            <a:pPr marL="514350" lvl="1" indent="-40005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rgbClr val="800000"/>
                </a:solidFill>
                <a:effectLst/>
              </a:rPr>
              <a:t>Risk</a:t>
            </a:r>
            <a:r>
              <a:rPr lang="en-US" sz="2200" b="0" smtClean="0">
                <a:effectLst/>
              </a:rPr>
              <a:t> of unreliable budgets greater when they are “top-down.”</a:t>
            </a: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609600" y="1462088"/>
            <a:ext cx="66294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600" b="1">
                <a:solidFill>
                  <a:srgbClr val="000099"/>
                </a:solidFill>
                <a:latin typeface="+mn-lt"/>
              </a:rPr>
              <a:t>Participative Budgeting</a:t>
            </a:r>
          </a:p>
        </p:txBody>
      </p:sp>
      <p:sp>
        <p:nvSpPr>
          <p:cNvPr id="968712" name="Rectangle 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3919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7696200" cy="15255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marL="514350" lvl="1" indent="-40005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smtClean="0">
                <a:solidFill>
                  <a:srgbClr val="800000"/>
                </a:solidFill>
                <a:effectLst/>
              </a:rPr>
              <a:t>Disadvantages</a:t>
            </a:r>
            <a:r>
              <a:rPr lang="en-US" sz="2200" b="0" smtClean="0">
                <a:effectLst/>
              </a:rPr>
              <a:t>:</a:t>
            </a:r>
          </a:p>
          <a:p>
            <a:pPr marL="1085850" lvl="2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b="0" smtClean="0">
                <a:effectLst/>
              </a:rPr>
              <a:t>Can be time consuming and costly.</a:t>
            </a:r>
          </a:p>
          <a:p>
            <a:pPr marL="1085850" lvl="2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b="0" smtClean="0">
                <a:effectLst/>
              </a:rPr>
              <a:t>Can foster budgetary “gaming” through budgetary slack.</a:t>
            </a:r>
          </a:p>
        </p:txBody>
      </p:sp>
      <p:sp>
        <p:nvSpPr>
          <p:cNvPr id="970759" name="Rectangle 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15366" name="Text Box 9"/>
          <p:cNvSpPr txBox="1">
            <a:spLocks noChangeArrowheads="1"/>
          </p:cNvSpPr>
          <p:nvPr/>
        </p:nvSpPr>
        <p:spPr bwMode="auto">
          <a:xfrm>
            <a:off x="609600" y="1462088"/>
            <a:ext cx="66294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600" b="1" dirty="0">
                <a:solidFill>
                  <a:srgbClr val="000099"/>
                </a:solidFill>
                <a:latin typeface="+mn-lt"/>
              </a:rPr>
              <a:t>Participative Budgeting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469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8382000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566738" y="1593850"/>
            <a:ext cx="730726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200">
                <a:latin typeface="+mn-lt"/>
              </a:rPr>
              <a:t>Flow of budget data from lower management to top levels</a:t>
            </a:r>
          </a:p>
        </p:txBody>
      </p:sp>
      <p:sp>
        <p:nvSpPr>
          <p:cNvPr id="856077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2154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609600" y="2057400"/>
            <a:ext cx="80010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en-US" sz="2300">
                <a:latin typeface="+mn-lt"/>
              </a:rPr>
              <a:t>Three basic differences :</a:t>
            </a:r>
          </a:p>
          <a:p>
            <a:pPr lvl="1">
              <a:lnSpc>
                <a:spcPct val="125000"/>
              </a:lnSpc>
              <a:spcBef>
                <a:spcPct val="50000"/>
              </a:spcBef>
              <a:buClr>
                <a:schemeClr val="tx1"/>
              </a:buClr>
              <a:buFontTx/>
              <a:buAutoNum type="arabicPeriod"/>
            </a:pPr>
            <a:r>
              <a:rPr lang="en-US" sz="2200">
                <a:solidFill>
                  <a:srgbClr val="800000"/>
                </a:solidFill>
                <a:latin typeface="+mn-lt"/>
              </a:rPr>
              <a:t>Time period involved.</a:t>
            </a:r>
          </a:p>
          <a:p>
            <a:pPr lvl="1">
              <a:lnSpc>
                <a:spcPct val="125000"/>
              </a:lnSpc>
              <a:spcBef>
                <a:spcPct val="50000"/>
              </a:spcBef>
              <a:buClr>
                <a:schemeClr val="tx1"/>
              </a:buClr>
              <a:buFontTx/>
              <a:buAutoNum type="arabicPeriod"/>
            </a:pPr>
            <a:r>
              <a:rPr lang="en-US" sz="2200">
                <a:solidFill>
                  <a:srgbClr val="800000"/>
                </a:solidFill>
                <a:latin typeface="+mn-lt"/>
              </a:rPr>
              <a:t>Emphasis</a:t>
            </a:r>
          </a:p>
          <a:p>
            <a:pPr lvl="1">
              <a:lnSpc>
                <a:spcPct val="125000"/>
              </a:lnSpc>
              <a:spcBef>
                <a:spcPct val="50000"/>
              </a:spcBef>
              <a:buClr>
                <a:schemeClr val="tx1"/>
              </a:buClr>
              <a:buFontTx/>
              <a:buAutoNum type="arabicPeriod"/>
            </a:pPr>
            <a:r>
              <a:rPr lang="en-US" sz="2200">
                <a:solidFill>
                  <a:srgbClr val="800000"/>
                </a:solidFill>
                <a:latin typeface="+mn-lt"/>
              </a:rPr>
              <a:t>Detail presented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953000" y="2514600"/>
            <a:ext cx="3352800" cy="1879600"/>
          </a:xfrm>
          <a:prstGeom prst="rect">
            <a:avLst/>
          </a:prstGeom>
          <a:solidFill>
            <a:srgbClr val="F9EFA9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000" b="1">
                <a:solidFill>
                  <a:srgbClr val="800000"/>
                </a:solidFill>
                <a:latin typeface="+mn-lt"/>
              </a:rPr>
              <a:t>Time period:</a:t>
            </a:r>
          </a:p>
          <a:p>
            <a:pPr>
              <a:spcBef>
                <a:spcPct val="40000"/>
              </a:spcBef>
            </a:pPr>
            <a:r>
              <a:rPr lang="en-US" sz="2000">
                <a:latin typeface="+mn-lt"/>
              </a:rPr>
              <a:t>Budgeting is short-term – usually one year.</a:t>
            </a:r>
          </a:p>
          <a:p>
            <a:pPr>
              <a:spcBef>
                <a:spcPct val="40000"/>
              </a:spcBef>
            </a:pPr>
            <a:r>
              <a:rPr lang="en-US" sz="2000">
                <a:latin typeface="+mn-lt"/>
              </a:rPr>
              <a:t>Long range planning - at least five years.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609600" y="1462088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Budgeting and Long-Range Planning</a:t>
            </a:r>
          </a:p>
        </p:txBody>
      </p:sp>
      <p:sp>
        <p:nvSpPr>
          <p:cNvPr id="1070088" name="Rectangle 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298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077200" cy="457200"/>
          </a:xfrm>
          <a:solidFill>
            <a:schemeClr val="bg1"/>
          </a:solidFill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2300" b="0" smtClean="0">
                <a:effectLst/>
              </a:rPr>
              <a:t>The essentials of effective budgeting do </a:t>
            </a:r>
            <a:r>
              <a:rPr lang="en-US" sz="2300" i="1" u="sng" smtClean="0">
                <a:solidFill>
                  <a:srgbClr val="800000"/>
                </a:solidFill>
                <a:effectLst/>
              </a:rPr>
              <a:t>not</a:t>
            </a:r>
            <a:r>
              <a:rPr lang="en-US" sz="2300" smtClean="0">
                <a:effectLst/>
              </a:rPr>
              <a:t> </a:t>
            </a:r>
            <a:r>
              <a:rPr lang="en-US" sz="2300" b="0" smtClean="0">
                <a:effectLst/>
              </a:rPr>
              <a:t>include: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38200" y="2667000"/>
            <a:ext cx="7696200" cy="2438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a.	Top-down budgeting.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b. 	Management acceptance.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c. 	Research and analysis.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d. 	Sound organizational structure. </a:t>
            </a:r>
          </a:p>
        </p:txBody>
      </p:sp>
      <p:sp>
        <p:nvSpPr>
          <p:cNvPr id="758788" name="Oval 4"/>
          <p:cNvSpPr>
            <a:spLocks noChangeArrowheads="1"/>
          </p:cNvSpPr>
          <p:nvPr/>
        </p:nvSpPr>
        <p:spPr bwMode="auto">
          <a:xfrm>
            <a:off x="895350" y="27686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>
              <a:solidFill>
                <a:srgbClr val="A50021"/>
              </a:solidFill>
              <a:latin typeface="+mn-lt"/>
            </a:endParaRPr>
          </a:p>
        </p:txBody>
      </p:sp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609600" y="1447800"/>
            <a:ext cx="434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Review Question</a:t>
            </a:r>
          </a:p>
        </p:txBody>
      </p:sp>
      <p:sp>
        <p:nvSpPr>
          <p:cNvPr id="758801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9806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78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057400"/>
            <a:ext cx="7772400" cy="3124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571500" lvl="1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Set of </a:t>
            </a:r>
            <a:r>
              <a:rPr lang="en-US" sz="2200" smtClean="0">
                <a:solidFill>
                  <a:schemeClr val="tx1"/>
                </a:solidFill>
                <a:effectLst/>
              </a:rPr>
              <a:t>interrelated budgets</a:t>
            </a:r>
            <a:r>
              <a:rPr lang="en-US" sz="2200" b="0" smtClean="0">
                <a:effectLst/>
              </a:rPr>
              <a:t> that constitutes a plan of action for a specified time period.</a:t>
            </a:r>
          </a:p>
          <a:p>
            <a:pPr marL="571500" lvl="1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Contains </a:t>
            </a:r>
            <a:r>
              <a:rPr lang="en-US" sz="2200" smtClean="0">
                <a:solidFill>
                  <a:schemeClr val="tx1"/>
                </a:solidFill>
                <a:effectLst/>
              </a:rPr>
              <a:t>two classes</a:t>
            </a:r>
            <a:r>
              <a:rPr lang="en-US" sz="2200" b="0" smtClean="0">
                <a:effectLst/>
              </a:rPr>
              <a:t> of budgets:</a:t>
            </a:r>
          </a:p>
          <a:p>
            <a:pPr lvl="2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200" smtClean="0">
                <a:solidFill>
                  <a:srgbClr val="000099"/>
                </a:solidFill>
                <a:effectLst/>
              </a:rPr>
              <a:t>Operating</a:t>
            </a:r>
            <a:r>
              <a:rPr lang="en-US" sz="2200" b="0" smtClean="0">
                <a:solidFill>
                  <a:srgbClr val="000099"/>
                </a:solidFill>
                <a:effectLst/>
              </a:rPr>
              <a:t> </a:t>
            </a:r>
            <a:r>
              <a:rPr lang="en-US" sz="2200" b="0" smtClean="0">
                <a:effectLst/>
              </a:rPr>
              <a:t>budgets.</a:t>
            </a:r>
          </a:p>
          <a:p>
            <a:pPr lvl="2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200" smtClean="0">
                <a:solidFill>
                  <a:srgbClr val="000099"/>
                </a:solidFill>
                <a:effectLst/>
              </a:rPr>
              <a:t>Financial</a:t>
            </a:r>
            <a:r>
              <a:rPr lang="en-US" sz="2200" b="0" smtClean="0">
                <a:effectLst/>
              </a:rPr>
              <a:t> budgets.</a:t>
            </a:r>
          </a:p>
        </p:txBody>
      </p:sp>
      <p:sp>
        <p:nvSpPr>
          <p:cNvPr id="19460" name="Text Box 13"/>
          <p:cNvSpPr txBox="1">
            <a:spLocks noChangeArrowheads="1"/>
          </p:cNvSpPr>
          <p:nvPr/>
        </p:nvSpPr>
        <p:spPr bwMode="auto">
          <a:xfrm>
            <a:off x="609600" y="1462088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The Master Budget</a:t>
            </a:r>
          </a:p>
        </p:txBody>
      </p:sp>
      <p:sp>
        <p:nvSpPr>
          <p:cNvPr id="19461" name="Line 15"/>
          <p:cNvSpPr>
            <a:spLocks noChangeShapeType="1"/>
          </p:cNvSpPr>
          <p:nvPr/>
        </p:nvSpPr>
        <p:spPr bwMode="auto">
          <a:xfrm>
            <a:off x="4724400" y="4114800"/>
            <a:ext cx="381000" cy="0"/>
          </a:xfrm>
          <a:prstGeom prst="line">
            <a:avLst/>
          </a:prstGeom>
          <a:noFill/>
          <a:ln w="28575" cap="sq">
            <a:solidFill>
              <a:srgbClr val="8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Rectangle 16"/>
          <p:cNvSpPr>
            <a:spLocks noChangeArrowheads="1"/>
          </p:cNvSpPr>
          <p:nvPr/>
        </p:nvSpPr>
        <p:spPr bwMode="auto">
          <a:xfrm>
            <a:off x="5334000" y="3886200"/>
            <a:ext cx="3429000" cy="1785104"/>
          </a:xfrm>
          <a:prstGeom prst="rect">
            <a:avLst/>
          </a:prstGeom>
          <a:solidFill>
            <a:srgbClr val="FFFF99"/>
          </a:solidFill>
          <a:ln w="19050" cap="sq" algn="ctr">
            <a:solidFill>
              <a:srgbClr val="8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000" dirty="0">
                <a:latin typeface="Arial" panose="020B0604020202020204" pitchFamily="34" charset="0"/>
              </a:rPr>
              <a:t>Individual budgets that result in the preparation of the budgeted income statement – establish goals for sales and production personnel.</a:t>
            </a:r>
          </a:p>
        </p:txBody>
      </p:sp>
      <p:sp>
        <p:nvSpPr>
          <p:cNvPr id="828434" name="Rectangle 1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861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057400"/>
            <a:ext cx="7772400" cy="3124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571500" lvl="1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Set of </a:t>
            </a:r>
            <a:r>
              <a:rPr lang="en-US" sz="2200" smtClean="0">
                <a:solidFill>
                  <a:schemeClr val="tx1"/>
                </a:solidFill>
                <a:effectLst/>
              </a:rPr>
              <a:t>interrelated budgets</a:t>
            </a:r>
            <a:r>
              <a:rPr lang="en-US" sz="2200" b="0" smtClean="0">
                <a:effectLst/>
              </a:rPr>
              <a:t> that constitutes a plan of action for a specified time period.</a:t>
            </a:r>
          </a:p>
          <a:p>
            <a:pPr marL="571500" lvl="1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0" smtClean="0">
                <a:effectLst/>
              </a:rPr>
              <a:t>Contains </a:t>
            </a:r>
            <a:r>
              <a:rPr lang="en-US" sz="2200" smtClean="0">
                <a:solidFill>
                  <a:schemeClr val="tx1"/>
                </a:solidFill>
                <a:effectLst/>
              </a:rPr>
              <a:t>two classes</a:t>
            </a:r>
            <a:r>
              <a:rPr lang="en-US" sz="2200" b="0" smtClean="0">
                <a:effectLst/>
              </a:rPr>
              <a:t> of budgets:</a:t>
            </a:r>
          </a:p>
          <a:p>
            <a:pPr lvl="2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200" smtClean="0">
                <a:solidFill>
                  <a:srgbClr val="000099"/>
                </a:solidFill>
                <a:effectLst/>
              </a:rPr>
              <a:t>Operating</a:t>
            </a:r>
            <a:r>
              <a:rPr lang="en-US" sz="2200" b="0" smtClean="0">
                <a:effectLst/>
              </a:rPr>
              <a:t> budgets.</a:t>
            </a:r>
          </a:p>
          <a:p>
            <a:pPr lvl="2" indent="-457200">
              <a:lnSpc>
                <a:spcPct val="125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200" smtClean="0">
                <a:solidFill>
                  <a:srgbClr val="000099"/>
                </a:solidFill>
                <a:effectLst/>
              </a:rPr>
              <a:t>Financial</a:t>
            </a:r>
            <a:r>
              <a:rPr lang="en-US" sz="2200" b="0" smtClean="0">
                <a:effectLst/>
              </a:rPr>
              <a:t> budgets.</a:t>
            </a: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609600" y="1462088"/>
            <a:ext cx="6629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800000"/>
                </a:solidFill>
                <a:latin typeface="+mn-lt"/>
              </a:rPr>
              <a:t>The Master Budget</a:t>
            </a:r>
          </a:p>
        </p:txBody>
      </p:sp>
      <p:sp>
        <p:nvSpPr>
          <p:cNvPr id="20485" name="Line 7"/>
          <p:cNvSpPr>
            <a:spLocks noChangeShapeType="1"/>
          </p:cNvSpPr>
          <p:nvPr/>
        </p:nvSpPr>
        <p:spPr bwMode="auto">
          <a:xfrm>
            <a:off x="4724400" y="4724400"/>
            <a:ext cx="381000" cy="0"/>
          </a:xfrm>
          <a:prstGeom prst="line">
            <a:avLst/>
          </a:prstGeom>
          <a:noFill/>
          <a:ln w="28575" cap="sq">
            <a:solidFill>
              <a:srgbClr val="80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5334000" y="3886200"/>
            <a:ext cx="3429000" cy="2455863"/>
          </a:xfrm>
          <a:prstGeom prst="rect">
            <a:avLst/>
          </a:prstGeom>
          <a:solidFill>
            <a:srgbClr val="FFFF99"/>
          </a:solidFill>
          <a:ln w="19050" cap="sq">
            <a:solidFill>
              <a:srgbClr val="800000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2000">
                <a:latin typeface="Arial" panose="020B0604020202020204" pitchFamily="34" charset="0"/>
              </a:rPr>
              <a:t>The capital expenditures budget, the cash budget, and the budgeted balance sheet – focus primarily on cash needs to fund operations and capital expenditures.</a:t>
            </a:r>
          </a:p>
        </p:txBody>
      </p:sp>
      <p:sp>
        <p:nvSpPr>
          <p:cNvPr id="975882" name="Rectangle 1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9451F2-082B-4C80-89EB-46D8871DFE5E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9811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93813"/>
            <a:ext cx="5410200" cy="533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1509" name="Rectangle 13"/>
          <p:cNvSpPr>
            <a:spLocks noChangeArrowheads="1"/>
          </p:cNvSpPr>
          <p:nvPr/>
        </p:nvSpPr>
        <p:spPr bwMode="auto">
          <a:xfrm>
            <a:off x="228600" y="1447800"/>
            <a:ext cx="22860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2300">
                <a:latin typeface="Arial" panose="020B0604020202020204" pitchFamily="34" charset="0"/>
              </a:rPr>
              <a:t>Components of the Master</a:t>
            </a:r>
          </a:p>
          <a:p>
            <a:pPr algn="ctr">
              <a:lnSpc>
                <a:spcPct val="120000"/>
              </a:lnSpc>
            </a:pPr>
            <a:r>
              <a:rPr lang="en-US" sz="2300">
                <a:latin typeface="Arial" panose="020B0604020202020204" pitchFamily="34" charset="0"/>
              </a:rPr>
              <a:t>Budget</a:t>
            </a:r>
          </a:p>
        </p:txBody>
      </p:sp>
      <p:sp>
        <p:nvSpPr>
          <p:cNvPr id="860175" name="Rectangle 1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Budgeting Basics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3190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762000" y="1427163"/>
            <a:ext cx="800100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40000"/>
              </a:spcBef>
            </a:pPr>
            <a:r>
              <a:rPr lang="en-US" sz="2200">
                <a:latin typeface="+mn-lt"/>
              </a:rPr>
              <a:t>Use this list of terms to complete the sentences that follow.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685800" y="3638550"/>
            <a:ext cx="8001000" cy="202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indent="-4572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130000"/>
              </a:lnSpc>
              <a:spcBef>
                <a:spcPct val="50000"/>
              </a:spcBef>
              <a:buClr>
                <a:schemeClr val="tx1"/>
              </a:buClr>
              <a:buFontTx/>
              <a:buAutoNum type="arabicPeriod"/>
            </a:pPr>
            <a:r>
              <a:rPr lang="en-US" sz="2200">
                <a:latin typeface="+mn-lt"/>
              </a:rPr>
              <a:t>A  </a:t>
            </a:r>
            <a:r>
              <a:rPr lang="en-US" sz="2200">
                <a:solidFill>
                  <a:srgbClr val="800000"/>
                </a:solidFill>
                <a:latin typeface="+mn-lt"/>
              </a:rPr>
              <a:t>sales forecast</a:t>
            </a:r>
            <a:r>
              <a:rPr lang="en-US" sz="2200">
                <a:latin typeface="+mn-lt"/>
              </a:rPr>
              <a:t>  shows potential sales for the industry and a company’s expected share of such sales.</a:t>
            </a:r>
          </a:p>
          <a:p>
            <a:pPr lvl="1">
              <a:lnSpc>
                <a:spcPct val="130000"/>
              </a:lnSpc>
              <a:spcBef>
                <a:spcPct val="50000"/>
              </a:spcBef>
              <a:buClr>
                <a:schemeClr val="tx1"/>
              </a:buClr>
              <a:buFontTx/>
              <a:buAutoNum type="arabicPeriod"/>
            </a:pPr>
            <a:r>
              <a:rPr lang="en-US" sz="2200">
                <a:solidFill>
                  <a:srgbClr val="800000"/>
                </a:solidFill>
                <a:latin typeface="+mn-lt"/>
              </a:rPr>
              <a:t>Operating budgets</a:t>
            </a:r>
            <a:r>
              <a:rPr lang="en-US" sz="2200">
                <a:latin typeface="+mn-lt"/>
              </a:rPr>
              <a:t>  are used as the basis for the preparation of the budgeted income statement.</a:t>
            </a:r>
          </a:p>
        </p:txBody>
      </p:sp>
      <p:sp>
        <p:nvSpPr>
          <p:cNvPr id="977929" name="Rectangle 9"/>
          <p:cNvSpPr>
            <a:spLocks noChangeArrowheads="1"/>
          </p:cNvSpPr>
          <p:nvPr/>
        </p:nvSpPr>
        <p:spPr bwMode="auto">
          <a:xfrm>
            <a:off x="1562100" y="3736975"/>
            <a:ext cx="1785764" cy="4572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sp>
        <p:nvSpPr>
          <p:cNvPr id="977930" name="Rectangle 10"/>
          <p:cNvSpPr>
            <a:spLocks noChangeArrowheads="1"/>
          </p:cNvSpPr>
          <p:nvPr/>
        </p:nvSpPr>
        <p:spPr bwMode="auto">
          <a:xfrm>
            <a:off x="1295400" y="4749800"/>
            <a:ext cx="2438400" cy="457200"/>
          </a:xfrm>
          <a:prstGeom prst="rect">
            <a:avLst/>
          </a:prstGeom>
          <a:solidFill>
            <a:schemeClr val="bg1"/>
          </a:solidFill>
          <a:ln w="1905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pic>
        <p:nvPicPr>
          <p:cNvPr id="2253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20913"/>
            <a:ext cx="6481763" cy="1131887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0959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77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77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7929" grpId="0" animBg="1"/>
      <p:bldP spid="97793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685800" y="3657600"/>
            <a:ext cx="8001000" cy="227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indent="-4572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120000"/>
              </a:lnSpc>
              <a:spcBef>
                <a:spcPct val="45000"/>
              </a:spcBef>
              <a:buClr>
                <a:schemeClr val="tx1"/>
              </a:buClr>
              <a:buFontTx/>
              <a:buAutoNum type="arabicPeriod" startAt="3"/>
            </a:pPr>
            <a:r>
              <a:rPr lang="en-US" sz="2200">
                <a:latin typeface="+mn-lt"/>
              </a:rPr>
              <a:t>The  </a:t>
            </a:r>
            <a:r>
              <a:rPr lang="en-US" sz="2200">
                <a:solidFill>
                  <a:srgbClr val="800000"/>
                </a:solidFill>
                <a:latin typeface="+mn-lt"/>
              </a:rPr>
              <a:t>master budget</a:t>
            </a:r>
            <a:r>
              <a:rPr lang="en-US" sz="2200">
                <a:latin typeface="+mn-lt"/>
              </a:rPr>
              <a:t>  is a set of interrelated budgets that constitutes a plan of action for a specified time period.</a:t>
            </a:r>
          </a:p>
          <a:p>
            <a:pPr lvl="1">
              <a:lnSpc>
                <a:spcPct val="120000"/>
              </a:lnSpc>
              <a:spcBef>
                <a:spcPct val="45000"/>
              </a:spcBef>
              <a:buClr>
                <a:schemeClr val="tx1"/>
              </a:buClr>
              <a:buFontTx/>
              <a:buAutoNum type="arabicPeriod" startAt="3"/>
            </a:pPr>
            <a:r>
              <a:rPr lang="en-US" sz="2200">
                <a:solidFill>
                  <a:srgbClr val="800000"/>
                </a:solidFill>
                <a:latin typeface="+mn-lt"/>
              </a:rPr>
              <a:t>Long-range planning</a:t>
            </a:r>
            <a:r>
              <a:rPr lang="en-US" sz="2200">
                <a:latin typeface="+mn-lt"/>
              </a:rPr>
              <a:t>  identifies long-term goals, selects strategies to achieve these goals, and develops policies and plans to implement the strategies.</a:t>
            </a:r>
          </a:p>
        </p:txBody>
      </p:sp>
      <p:sp>
        <p:nvSpPr>
          <p:cNvPr id="979976" name="Rectangle 8"/>
          <p:cNvSpPr>
            <a:spLocks noChangeArrowheads="1"/>
          </p:cNvSpPr>
          <p:nvPr/>
        </p:nvSpPr>
        <p:spPr bwMode="auto">
          <a:xfrm>
            <a:off x="1905000" y="3702050"/>
            <a:ext cx="1874912" cy="4572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sp>
        <p:nvSpPr>
          <p:cNvPr id="979977" name="Rectangle 9"/>
          <p:cNvSpPr>
            <a:spLocks noChangeArrowheads="1"/>
          </p:cNvSpPr>
          <p:nvPr/>
        </p:nvSpPr>
        <p:spPr bwMode="auto">
          <a:xfrm>
            <a:off x="1295400" y="4648200"/>
            <a:ext cx="2664532" cy="4572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sp>
        <p:nvSpPr>
          <p:cNvPr id="23558" name="Rectangle 13"/>
          <p:cNvSpPr>
            <a:spLocks noChangeArrowheads="1"/>
          </p:cNvSpPr>
          <p:nvPr/>
        </p:nvSpPr>
        <p:spPr bwMode="auto">
          <a:xfrm>
            <a:off x="762000" y="1427163"/>
            <a:ext cx="800100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40000"/>
              </a:spcBef>
            </a:pPr>
            <a:r>
              <a:rPr lang="en-US" sz="2200">
                <a:latin typeface="+mn-lt"/>
              </a:rPr>
              <a:t>Use this list of terms to complete the sentences that follow.</a:t>
            </a:r>
          </a:p>
        </p:txBody>
      </p:sp>
      <p:pic>
        <p:nvPicPr>
          <p:cNvPr id="2355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20913"/>
            <a:ext cx="6481763" cy="1131887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9344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79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799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9976" grpId="0" animBg="1"/>
      <p:bldP spid="97997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5800" y="3657600"/>
            <a:ext cx="8001000" cy="268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indent="-4572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>
              <a:lnSpc>
                <a:spcPct val="120000"/>
              </a:lnSpc>
              <a:spcBef>
                <a:spcPct val="45000"/>
              </a:spcBef>
              <a:buClr>
                <a:schemeClr val="tx1"/>
              </a:buClr>
              <a:buFontTx/>
              <a:buAutoNum type="arabicPeriod" startAt="5"/>
            </a:pPr>
            <a:r>
              <a:rPr lang="en-US" sz="2200">
                <a:latin typeface="+mn-lt"/>
              </a:rPr>
              <a:t>Lower-level managers are more likely to perceive results as fair and achievable under a  </a:t>
            </a:r>
            <a:r>
              <a:rPr lang="en-US" sz="2200">
                <a:solidFill>
                  <a:srgbClr val="800000"/>
                </a:solidFill>
                <a:latin typeface="+mn-lt"/>
              </a:rPr>
              <a:t>participative budgeting</a:t>
            </a:r>
            <a:r>
              <a:rPr lang="en-US" sz="2200">
                <a:latin typeface="+mn-lt"/>
              </a:rPr>
              <a:t>  approach.</a:t>
            </a:r>
          </a:p>
          <a:p>
            <a:pPr lvl="1">
              <a:lnSpc>
                <a:spcPct val="120000"/>
              </a:lnSpc>
              <a:spcBef>
                <a:spcPct val="45000"/>
              </a:spcBef>
              <a:buClr>
                <a:schemeClr val="tx1"/>
              </a:buClr>
              <a:buFontTx/>
              <a:buAutoNum type="arabicPeriod" startAt="5"/>
            </a:pPr>
            <a:r>
              <a:rPr lang="en-US" sz="2200">
                <a:solidFill>
                  <a:srgbClr val="800000"/>
                </a:solidFill>
                <a:latin typeface="+mn-lt"/>
              </a:rPr>
              <a:t>Financial budgets</a:t>
            </a:r>
            <a:r>
              <a:rPr lang="en-US" sz="2200">
                <a:latin typeface="+mn-lt"/>
              </a:rPr>
              <a:t>  focus primarily on the cash resources needed to fund expected operations and planned capital expenditures.</a:t>
            </a:r>
          </a:p>
        </p:txBody>
      </p:sp>
      <p:sp>
        <p:nvSpPr>
          <p:cNvPr id="982024" name="Rectangle 8"/>
          <p:cNvSpPr>
            <a:spLocks noChangeArrowheads="1"/>
          </p:cNvSpPr>
          <p:nvPr/>
        </p:nvSpPr>
        <p:spPr bwMode="auto">
          <a:xfrm>
            <a:off x="4716016" y="4114800"/>
            <a:ext cx="3589784" cy="4572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sp>
        <p:nvSpPr>
          <p:cNvPr id="982025" name="Rectangle 9"/>
          <p:cNvSpPr>
            <a:spLocks noChangeArrowheads="1"/>
          </p:cNvSpPr>
          <p:nvPr/>
        </p:nvSpPr>
        <p:spPr bwMode="auto">
          <a:xfrm>
            <a:off x="1295400" y="4997450"/>
            <a:ext cx="2286000" cy="4572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sp>
        <p:nvSpPr>
          <p:cNvPr id="24582" name="Rectangle 13"/>
          <p:cNvSpPr>
            <a:spLocks noChangeArrowheads="1"/>
          </p:cNvSpPr>
          <p:nvPr/>
        </p:nvSpPr>
        <p:spPr bwMode="auto">
          <a:xfrm>
            <a:off x="762000" y="1427163"/>
            <a:ext cx="800100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40000"/>
              </a:spcBef>
            </a:pPr>
            <a:r>
              <a:rPr lang="en-US" sz="2200">
                <a:latin typeface="+mn-lt"/>
              </a:rPr>
              <a:t>Use this list of terms to complete the sentences that follow.</a:t>
            </a:r>
          </a:p>
        </p:txBody>
      </p:sp>
      <p:pic>
        <p:nvPicPr>
          <p:cNvPr id="24583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20913"/>
            <a:ext cx="6481763" cy="1131887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B26A1F-DB4E-4FEA-B721-FF1971508766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2614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982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82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2024" grpId="0" animBg="1"/>
      <p:bldP spid="98202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7" name="Rectangle 3"/>
          <p:cNvSpPr>
            <a:spLocks noChangeArrowheads="1"/>
          </p:cNvSpPr>
          <p:nvPr/>
        </p:nvSpPr>
        <p:spPr bwMode="auto">
          <a:xfrm>
            <a:off x="2447764" y="2888940"/>
            <a:ext cx="4608512" cy="642938"/>
          </a:xfrm>
          <a:prstGeom prst="rect">
            <a:avLst/>
          </a:prstGeom>
        </p:spPr>
        <p:txBody>
          <a:bodyPr/>
          <a:lstStyle/>
          <a:p>
            <a:r>
              <a:rPr lang="en-US" sz="44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End of Lecture 27</a:t>
            </a:r>
            <a:endParaRPr lang="en-US" sz="4400" b="1" i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96EF70-2371-40AF-9BEB-1B2F596BF9E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4541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3360</TotalTime>
  <Words>1488</Words>
  <Application>Microsoft Office PowerPoint</Application>
  <PresentationFormat>On-screen Show (4:3)</PresentationFormat>
  <Paragraphs>276</Paragraphs>
  <Slides>50</Slides>
  <Notes>50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Flow</vt:lpstr>
      <vt:lpstr>1_Flow</vt:lpstr>
      <vt:lpstr>Visio</vt:lpstr>
      <vt:lpstr>Chapter 14</vt:lpstr>
      <vt:lpstr>Slide 2</vt:lpstr>
      <vt:lpstr>Cost Allocation</vt:lpstr>
      <vt:lpstr>Purposes of Cost Allocation</vt:lpstr>
      <vt:lpstr>Six-Function Value Chain</vt:lpstr>
      <vt:lpstr>Criteria for Cost-Allocation Decisions</vt:lpstr>
      <vt:lpstr>Criteria for Cost-Allocation Decisions</vt:lpstr>
      <vt:lpstr>Cost Allocation Illustrated</vt:lpstr>
      <vt:lpstr>Corporate and Division Overhead Allocation Illustrated</vt:lpstr>
      <vt:lpstr>Customer Revenues and  Customer Costs</vt:lpstr>
      <vt:lpstr>Customer Revenues</vt:lpstr>
      <vt:lpstr>Customer Cost Analysis</vt:lpstr>
      <vt:lpstr>Customer Cost Hierarchy Example</vt:lpstr>
      <vt:lpstr>Other Factors in Evaluating Customer Profitability</vt:lpstr>
      <vt:lpstr>Customer Profitability Analysis Illustrated</vt:lpstr>
      <vt:lpstr>Customer Profitability Analysis Illustrated</vt:lpstr>
      <vt:lpstr>Customer Profitability Analysis Illustrated</vt:lpstr>
      <vt:lpstr>Customer Profitability Analysis Illustrated</vt:lpstr>
      <vt:lpstr>Sales Variances</vt:lpstr>
      <vt:lpstr>Sales-Mix Variance</vt:lpstr>
      <vt:lpstr>Sales-Quantity Variance</vt:lpstr>
      <vt:lpstr>Flexible-Budget and Sales-Volume Variances Illustrated</vt:lpstr>
      <vt:lpstr>Sales-Mix and –Quantity Variances Illustrated</vt:lpstr>
      <vt:lpstr>Market-Share Variance</vt:lpstr>
      <vt:lpstr>Market-Size Variance</vt:lpstr>
      <vt:lpstr>Market-Share and –Size Variances Illustrated</vt:lpstr>
      <vt:lpstr>Market-Share and Market-Size Variances</vt:lpstr>
      <vt:lpstr>Sales Variances Summarized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Wichita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</dc:title>
  <dc:creator>Michael Flores</dc:creator>
  <cp:lastModifiedBy>vcomsats</cp:lastModifiedBy>
  <cp:revision>25</cp:revision>
  <dcterms:created xsi:type="dcterms:W3CDTF">2004-12-06T22:05:48Z</dcterms:created>
  <dcterms:modified xsi:type="dcterms:W3CDTF">2013-11-28T12:02:57Z</dcterms:modified>
</cp:coreProperties>
</file>