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54"/>
  </p:notesMasterIdLst>
  <p:sldIdLst>
    <p:sldId id="360" r:id="rId2"/>
    <p:sldId id="359" r:id="rId3"/>
    <p:sldId id="309" r:id="rId4"/>
    <p:sldId id="310" r:id="rId5"/>
    <p:sldId id="311" r:id="rId6"/>
    <p:sldId id="312" r:id="rId7"/>
    <p:sldId id="313" r:id="rId8"/>
    <p:sldId id="314"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329" r:id="rId24"/>
    <p:sldId id="330" r:id="rId25"/>
    <p:sldId id="331" r:id="rId26"/>
    <p:sldId id="332" r:id="rId27"/>
    <p:sldId id="333" r:id="rId28"/>
    <p:sldId id="334" r:id="rId29"/>
    <p:sldId id="335" r:id="rId30"/>
    <p:sldId id="336" r:id="rId31"/>
    <p:sldId id="337" r:id="rId32"/>
    <p:sldId id="338" r:id="rId33"/>
    <p:sldId id="339" r:id="rId34"/>
    <p:sldId id="340" r:id="rId35"/>
    <p:sldId id="341" r:id="rId36"/>
    <p:sldId id="342" r:id="rId37"/>
    <p:sldId id="343" r:id="rId38"/>
    <p:sldId id="344" r:id="rId39"/>
    <p:sldId id="345" r:id="rId40"/>
    <p:sldId id="346" r:id="rId41"/>
    <p:sldId id="347" r:id="rId42"/>
    <p:sldId id="348" r:id="rId43"/>
    <p:sldId id="349" r:id="rId44"/>
    <p:sldId id="350" r:id="rId45"/>
    <p:sldId id="351" r:id="rId46"/>
    <p:sldId id="352" r:id="rId47"/>
    <p:sldId id="353" r:id="rId48"/>
    <p:sldId id="354" r:id="rId49"/>
    <p:sldId id="355" r:id="rId50"/>
    <p:sldId id="356" r:id="rId51"/>
    <p:sldId id="357" r:id="rId52"/>
    <p:sldId id="358" r:id="rId5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464"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70AB7557-5212-4CAE-8287-F32F0BB2E109}" type="datetimeFigureOut">
              <a:rPr lang="en-US"/>
              <a:pPr>
                <a:defRPr/>
              </a:pPr>
              <a:t>28-Nov-13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B16978A-BD14-42E3-A1A2-C32A4A997AC3}" type="slidenum">
              <a:rPr lang="en-US"/>
              <a:pPr/>
              <a:t>‹#›</a:t>
            </a:fld>
            <a:endParaRPr lang="en-US"/>
          </a:p>
        </p:txBody>
      </p:sp>
    </p:spTree>
    <p:extLst>
      <p:ext uri="{BB962C8B-B14F-4D97-AF65-F5344CB8AC3E}">
        <p14:creationId xmlns:p14="http://schemas.microsoft.com/office/powerpoint/2010/main" xmlns="" val="33977556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2609E9-9C54-48AC-87A9-78F84F535249}"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2060992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168422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ln/>
        </p:spPr>
      </p:sp>
      <p:sp>
        <p:nvSpPr>
          <p:cNvPr id="10342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283767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350049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9161028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923173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622883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157035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619066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70036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714189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xmlns="" val="3495284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xmlns="" val="1269274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995911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2169353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735604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013948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5557016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1069472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473439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5933065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0009222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ln/>
        </p:spPr>
      </p:sp>
      <p:sp>
        <p:nvSpPr>
          <p:cNvPr id="123907"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1699151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364131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2343838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xmlns="" val="7371300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xmlns="" val="2448643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8436403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9623877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7505574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9570669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1628314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264482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7017987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8489045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6609379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0539260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8916687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9847076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8510099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895249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5988951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6849794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ln/>
        </p:spPr>
      </p:sp>
      <p:sp>
        <p:nvSpPr>
          <p:cNvPr id="145411"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3565573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a:ln/>
        </p:spPr>
      </p:sp>
      <p:sp>
        <p:nvSpPr>
          <p:cNvPr id="146435"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0502058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5822311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a:ln/>
        </p:spPr>
      </p:sp>
      <p:sp>
        <p:nvSpPr>
          <p:cNvPr id="148483" name="Rectangle 4"/>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9822431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7247437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2514164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8080454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2740608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xfrm>
            <a:off x="1182688" y="696913"/>
            <a:ext cx="4641850" cy="3482975"/>
          </a:xfrm>
          <a:ln cap="flat"/>
        </p:spPr>
      </p:sp>
      <p:sp>
        <p:nvSpPr>
          <p:cNvPr id="153603" name="Rectangle 3"/>
          <p:cNvSpPr>
            <a:spLocks noGrp="1" noChangeArrowheads="1"/>
          </p:cNvSpPr>
          <p:nvPr>
            <p:ph type="body" idx="1"/>
          </p:nvPr>
        </p:nvSpPr>
        <p:spPr>
          <a:xfrm>
            <a:off x="933450" y="4413250"/>
            <a:ext cx="5137150" cy="4181475"/>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4441" tIns="47221" rIns="94441" bIns="47221"/>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xmlns="" val="20886836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lvl1pPr>
          </a:lstStyle>
          <a:p>
            <a:pPr>
              <a:defRPr/>
            </a:pPr>
            <a:endParaRPr lang="en-US"/>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1B048DDE-572E-44F1-B94B-F3B2F4296133}" type="slidenum">
              <a:rPr lang="en-US"/>
              <a:pPr/>
              <a:t>‹#›</a:t>
            </a:fld>
            <a:endParaRPr lang="en-US"/>
          </a:p>
        </p:txBody>
      </p:sp>
    </p:spTree>
    <p:extLst>
      <p:ext uri="{BB962C8B-B14F-4D97-AF65-F5344CB8AC3E}">
        <p14:creationId xmlns:p14="http://schemas.microsoft.com/office/powerpoint/2010/main" xmlns="" val="41631215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75768154-A24E-4C35-B224-944DC32B769B}" type="slidenum">
              <a:rPr lang="en-US"/>
              <a:pPr/>
              <a:t>‹#›</a:t>
            </a:fld>
            <a:endParaRPr lang="en-US"/>
          </a:p>
        </p:txBody>
      </p:sp>
    </p:spTree>
    <p:extLst>
      <p:ext uri="{BB962C8B-B14F-4D97-AF65-F5344CB8AC3E}">
        <p14:creationId xmlns:p14="http://schemas.microsoft.com/office/powerpoint/2010/main" xmlns="" val="31240037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DA483824-9010-46A4-AE90-7619DB0EE546}" type="slidenum">
              <a:rPr lang="en-US"/>
              <a:pPr/>
              <a:t>‹#›</a:t>
            </a:fld>
            <a:endParaRPr lang="en-US"/>
          </a:p>
        </p:txBody>
      </p:sp>
    </p:spTree>
    <p:extLst>
      <p:ext uri="{BB962C8B-B14F-4D97-AF65-F5344CB8AC3E}">
        <p14:creationId xmlns:p14="http://schemas.microsoft.com/office/powerpoint/2010/main" xmlns="" val="21988271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2B702B24-B306-4456-AFFE-7FB5ED51E579}" type="slidenum">
              <a:rPr lang="en-US"/>
              <a:pPr/>
              <a:t>‹#›</a:t>
            </a:fld>
            <a:endParaRPr lang="en-US"/>
          </a:p>
        </p:txBody>
      </p:sp>
    </p:spTree>
    <p:extLst>
      <p:ext uri="{BB962C8B-B14F-4D97-AF65-F5344CB8AC3E}">
        <p14:creationId xmlns:p14="http://schemas.microsoft.com/office/powerpoint/2010/main" xmlns="" val="59969901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3253F1FA-40E5-4ED7-940F-093DB9A49243}" type="slidenum">
              <a:rPr lang="en-US"/>
              <a:pPr/>
              <a:t>‹#›</a:t>
            </a:fld>
            <a:endParaRPr lang="en-US"/>
          </a:p>
        </p:txBody>
      </p:sp>
    </p:spTree>
    <p:extLst>
      <p:ext uri="{BB962C8B-B14F-4D97-AF65-F5344CB8AC3E}">
        <p14:creationId xmlns:p14="http://schemas.microsoft.com/office/powerpoint/2010/main" xmlns="" val="326964055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937DB076-C979-4241-8496-BB24C7BC0C29}" type="slidenum">
              <a:rPr lang="en-US"/>
              <a:pPr/>
              <a:t>‹#›</a:t>
            </a:fld>
            <a:endParaRPr lang="en-US"/>
          </a:p>
        </p:txBody>
      </p:sp>
    </p:spTree>
    <p:extLst>
      <p:ext uri="{BB962C8B-B14F-4D97-AF65-F5344CB8AC3E}">
        <p14:creationId xmlns:p14="http://schemas.microsoft.com/office/powerpoint/2010/main" xmlns="" val="10950396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21532FC2-EE80-4687-858D-FD26C82D260B}" type="slidenum">
              <a:rPr lang="en-US"/>
              <a:pPr/>
              <a:t>‹#›</a:t>
            </a:fld>
            <a:endParaRPr lang="en-US"/>
          </a:p>
        </p:txBody>
      </p:sp>
    </p:spTree>
    <p:extLst>
      <p:ext uri="{BB962C8B-B14F-4D97-AF65-F5344CB8AC3E}">
        <p14:creationId xmlns:p14="http://schemas.microsoft.com/office/powerpoint/2010/main" xmlns="" val="28025273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EC295487-2855-41C7-8064-D6636D10CD53}" type="slidenum">
              <a:rPr lang="en-US"/>
              <a:pPr/>
              <a:t>‹#›</a:t>
            </a:fld>
            <a:endParaRPr lang="en-US"/>
          </a:p>
        </p:txBody>
      </p:sp>
    </p:spTree>
    <p:extLst>
      <p:ext uri="{BB962C8B-B14F-4D97-AF65-F5344CB8AC3E}">
        <p14:creationId xmlns:p14="http://schemas.microsoft.com/office/powerpoint/2010/main" xmlns="" val="1721807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424EFFA7-05E3-4E89-B3DC-233C0F1A22AF}" type="slidenum">
              <a:rPr lang="en-US"/>
              <a:pPr/>
              <a:t>‹#›</a:t>
            </a:fld>
            <a:endParaRPr lang="en-US"/>
          </a:p>
        </p:txBody>
      </p:sp>
    </p:spTree>
    <p:extLst>
      <p:ext uri="{BB962C8B-B14F-4D97-AF65-F5344CB8AC3E}">
        <p14:creationId xmlns:p14="http://schemas.microsoft.com/office/powerpoint/2010/main" xmlns="" val="209154407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D72F4FA5-5BB2-4E4C-B6E1-BCC8BA57DFED}" type="slidenum">
              <a:rPr lang="en-US"/>
              <a:pPr/>
              <a:t>‹#›</a:t>
            </a:fld>
            <a:endParaRPr lang="en-US"/>
          </a:p>
        </p:txBody>
      </p:sp>
    </p:spTree>
    <p:extLst>
      <p:ext uri="{BB962C8B-B14F-4D97-AF65-F5344CB8AC3E}">
        <p14:creationId xmlns:p14="http://schemas.microsoft.com/office/powerpoint/2010/main" xmlns="" val="389732943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39184138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4B058633-58B0-4403-B6EF-06FB3A8FCC7A}" type="slidenum">
              <a:rPr lang="en-US"/>
              <a:pPr/>
              <a:t>‹#›</a:t>
            </a:fld>
            <a:endParaRPr lang="en-US"/>
          </a:p>
        </p:txBody>
      </p:sp>
    </p:spTree>
    <p:extLst>
      <p:ext uri="{BB962C8B-B14F-4D97-AF65-F5344CB8AC3E}">
        <p14:creationId xmlns:p14="http://schemas.microsoft.com/office/powerpoint/2010/main" xmlns="" val="195546425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17"/>
          <p:cNvSpPr>
            <a:spLocks noGrp="1"/>
          </p:cNvSpPr>
          <p:nvPr>
            <p:ph type="sldNum" sz="quarter" idx="11"/>
          </p:nvPr>
        </p:nvSpPr>
        <p:spPr>
          <a:xfrm>
            <a:off x="7924800" y="6400800"/>
            <a:ext cx="762000" cy="365125"/>
          </a:xfrm>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22627994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17"/>
          <p:cNvSpPr>
            <a:spLocks noGrp="1"/>
          </p:cNvSpPr>
          <p:nvPr>
            <p:ph type="sldNum" sz="quarter" idx="11"/>
          </p:nvPr>
        </p:nvSpPr>
        <p:spPr>
          <a:xfrm>
            <a:off x="7924800" y="6356350"/>
            <a:ext cx="762000" cy="365125"/>
          </a:xfrm>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125053980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Slide Number Placeholder 17"/>
          <p:cNvSpPr>
            <a:spLocks noGrp="1"/>
          </p:cNvSpPr>
          <p:nvPr>
            <p:ph type="sldNum" sz="quarter" idx="11"/>
          </p:nvPr>
        </p:nvSpPr>
        <p:spPr>
          <a:xfrm>
            <a:off x="7924800" y="6356350"/>
            <a:ext cx="762000" cy="365125"/>
          </a:xfrm>
        </p:spPr>
        <p:txBody>
          <a:bodyPr/>
          <a:lstStyle>
            <a:lvl1pPr>
              <a:defRPr/>
            </a:lvl1pPr>
          </a:lstStyle>
          <a:p>
            <a:fld id="{408DF351-3098-4298-B2EA-A98B74C1097E}" type="slidenum">
              <a:rPr lang="en-US"/>
              <a:pPr/>
              <a:t>‹#›</a:t>
            </a:fld>
            <a:endParaRPr lang="en-US"/>
          </a:p>
        </p:txBody>
      </p:sp>
    </p:spTree>
    <p:extLst>
      <p:ext uri="{BB962C8B-B14F-4D97-AF65-F5344CB8AC3E}">
        <p14:creationId xmlns:p14="http://schemas.microsoft.com/office/powerpoint/2010/main" xmlns="" val="346074913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862B6655-A2A6-4A02-AC70-43CE2F45D31B}" type="slidenum">
              <a:rPr lang="en-US"/>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699" r:id="rId1"/>
    <p:sldLayoutId id="2147483690" r:id="rId2"/>
    <p:sldLayoutId id="2147483700" r:id="rId3"/>
    <p:sldLayoutId id="2147483691" r:id="rId4"/>
    <p:sldLayoutId id="2147483692" r:id="rId5"/>
    <p:sldLayoutId id="2147483693" r:id="rId6"/>
    <p:sldLayoutId id="2147483694" r:id="rId7"/>
    <p:sldLayoutId id="2147483695" r:id="rId8"/>
    <p:sldLayoutId id="2147483701" r:id="rId9"/>
    <p:sldLayoutId id="2147483696" r:id="rId10"/>
    <p:sldLayoutId id="2147483697" r:id="rId11"/>
    <p:sldLayoutId id="2147483698" r:id="rId12"/>
    <p:sldLayoutId id="2147483702" r:id="rId13"/>
    <p:sldLayoutId id="2147483703" r:id="rId14"/>
    <p:sldLayoutId id="2147483719" r:id="rId15"/>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lang="en-US" sz="4400" b="1" i="1" kern="1200" smtClean="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vmlDrawing" Target="../drawings/vmlDrawing4.v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vmlDrawing" Target="../drawings/vmlDrawing5.v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vmlDrawing" Target="../drawings/vmlDrawing6.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vmlDrawing" Target="../drawings/vmlDrawing8.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vmlDrawing" Target="../drawings/vmlDrawing10.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vmlDrawing" Target="../drawings/vmlDrawing11.v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7.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vmlDrawing" Target="../drawings/vmlDrawing16.v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vmlDrawing" Target="../drawings/vmlDrawing17.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vmlDrawing" Target="../drawings/vmlDrawing18.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vmlDrawing" Target="../drawings/vmlDrawing19.v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vmlDrawing" Target="../drawings/vmlDrawing20.v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vmlDrawing" Target="../drawings/vmlDrawing21.vml"/><Relationship Id="rId4" Type="http://schemas.openxmlformats.org/officeDocument/2006/relationships/image" Target="../media/image13.wm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vmlDrawing" Target="../drawings/vmlDrawing22.v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vmlDrawing" Target="../drawings/vmlDrawing23.vml"/><Relationship Id="rId4" Type="http://schemas.openxmlformats.org/officeDocument/2006/relationships/image" Target="../media/image15.wm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vmlDrawing" Target="../drawings/vmlDrawing24.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vmlDrawing" Target="../drawings/vmlDrawing25.v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27.v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vmlDrawing" Target="../drawings/vmlDrawing28.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vmlDrawing" Target="../drawings/vmlDrawing29.v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vmlDrawing" Target="../drawings/vmlDrawing30.v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vmlDrawing" Target="../drawings/vmlDrawing31.v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vmlDrawing" Target="../drawings/vmlDrawing32.v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3.xml"/><Relationship Id="rId1" Type="http://schemas.openxmlformats.org/officeDocument/2006/relationships/vmlDrawing" Target="../drawings/vmlDrawing34.v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4.xml"/><Relationship Id="rId1" Type="http://schemas.openxmlformats.org/officeDocument/2006/relationships/vmlDrawing" Target="../drawings/vmlDrawing35.v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4.xml"/><Relationship Id="rId1" Type="http://schemas.openxmlformats.org/officeDocument/2006/relationships/vmlDrawing" Target="../drawings/vmlDrawing36.vml"/><Relationship Id="rId4" Type="http://schemas.openxmlformats.org/officeDocument/2006/relationships/image" Target="../media/image18.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4.xml"/><Relationship Id="rId1" Type="http://schemas.openxmlformats.org/officeDocument/2006/relationships/vmlDrawing" Target="../drawings/vmlDrawing37.v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4.xml"/><Relationship Id="rId1" Type="http://schemas.openxmlformats.org/officeDocument/2006/relationships/vmlDrawing" Target="../drawings/vmlDrawing38.vml"/><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vmlDrawing" Target="../drawings/vmlDrawing39.v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vmlDrawing" Target="../drawings/vmlDrawing40.vml"/><Relationship Id="rId5" Type="http://schemas.openxmlformats.org/officeDocument/2006/relationships/image" Target="../media/image22.wmf"/><Relationship Id="rId4" Type="http://schemas.openxmlformats.org/officeDocument/2006/relationships/image" Target="../media/image21.wmf"/></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24.wmf"/></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vmlDrawing" Target="../drawings/vmlDrawing41.vml"/><Relationship Id="rId4" Type="http://schemas.openxmlformats.org/officeDocument/2006/relationships/image" Target="../media/image25.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vmlDrawing" Target="../drawings/vmlDrawing42.vml"/><Relationship Id="rId4" Type="http://schemas.openxmlformats.org/officeDocument/2006/relationships/image" Target="../media/image26.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3.xml"/><Relationship Id="rId1" Type="http://schemas.openxmlformats.org/officeDocument/2006/relationships/vmlDrawing" Target="../drawings/vmlDrawing43.v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3.xml"/><Relationship Id="rId1" Type="http://schemas.openxmlformats.org/officeDocument/2006/relationships/vmlDrawing" Target="../drawings/vmlDrawing44.v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vmlDrawing" Target="../drawings/vmlDrawing45.v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3.xml"/><Relationship Id="rId1" Type="http://schemas.openxmlformats.org/officeDocument/2006/relationships/vmlDrawing" Target="../drawings/vmlDrawing46.vml"/><Relationship Id="rId4" Type="http://schemas.openxmlformats.org/officeDocument/2006/relationships/image" Target="../media/image27.wmf"/></Relationships>
</file>

<file path=ppt/slides/_rels/slide48.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29.wmf"/></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7.xml"/><Relationship Id="rId1" Type="http://schemas.openxmlformats.org/officeDocument/2006/relationships/vmlDrawing" Target="../drawings/vmlDrawing47.vml"/><Relationship Id="rId4" Type="http://schemas.openxmlformats.org/officeDocument/2006/relationships/image" Target="../media/image30.wmf"/></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7.xml"/><Relationship Id="rId1" Type="http://schemas.openxmlformats.org/officeDocument/2006/relationships/vmlDrawing" Target="../drawings/vmlDrawing48.vml"/><Relationship Id="rId4" Type="http://schemas.openxmlformats.org/officeDocument/2006/relationships/image" Target="../media/image31.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3.xml"/><Relationship Id="rId1" Type="http://schemas.openxmlformats.org/officeDocument/2006/relationships/vmlDrawing" Target="../drawings/vmlDrawing49.v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6096000" cy="768350"/>
          </a:xfrm>
          <a:ln>
            <a:miter lim="800000"/>
            <a:headEnd/>
            <a:tailEnd/>
          </a:ln>
          <a:extLst/>
        </p:spPr>
        <p:txBody>
          <a:bodyPr>
            <a:normAutofit fontScale="90000"/>
          </a:bodyPr>
          <a:lstStyle/>
          <a:p>
            <a:pPr algn="l" eaLnBrk="1" fontAlgn="auto" hangingPunct="1">
              <a:spcAft>
                <a:spcPts val="0"/>
              </a:spcAft>
              <a:defRPr/>
            </a:pPr>
            <a:r>
              <a:rPr lang="en-US" dirty="0" smtClean="0"/>
              <a:t>Chapter 12-Continued</a:t>
            </a:r>
            <a:endParaRPr lang="en-US" dirty="0"/>
          </a:p>
        </p:txBody>
      </p:sp>
      <p:sp>
        <p:nvSpPr>
          <p:cNvPr id="33795" name="Rectangle 3"/>
          <p:cNvSpPr>
            <a:spLocks noGrp="1" noChangeArrowheads="1"/>
          </p:cNvSpPr>
          <p:nvPr>
            <p:ph type="subTitle" idx="1"/>
          </p:nvPr>
        </p:nvSpPr>
        <p:spPr>
          <a:xfrm>
            <a:off x="1676400" y="4221162"/>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Pricing Decision and Cost Management</a:t>
            </a:r>
          </a:p>
        </p:txBody>
      </p:sp>
      <p:sp>
        <p:nvSpPr>
          <p:cNvPr id="33797" name="Slide Number Placeholder 2"/>
          <p:cNvSpPr>
            <a:spLocks noGrp="1"/>
          </p:cNvSpPr>
          <p:nvPr>
            <p:ph type="sldNum" sz="quarter" idx="1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7935FF-3A6A-4EF0-8920-D4154A65C4E8}" type="slidenum">
              <a:rPr lang="en-US" smtClean="0">
                <a:solidFill>
                  <a:srgbClr val="D1EAEE"/>
                </a:solidFill>
              </a:rPr>
              <a:pPr/>
              <a:t>1</a:t>
            </a:fld>
            <a:endParaRPr lang="en-US" smtClean="0">
              <a:solidFill>
                <a:srgbClr val="D1EAEE"/>
              </a:solidFill>
            </a:endParaRP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1" dirty="0">
                <a:solidFill>
                  <a:prstClr val="white"/>
                </a:solidFill>
              </a:rPr>
              <a:t>Lecture </a:t>
            </a:r>
            <a:r>
              <a:rPr lang="en-US" sz="3600" b="1" dirty="0" smtClean="0">
                <a:solidFill>
                  <a:prstClr val="white"/>
                </a:solidFill>
              </a:rPr>
              <a:t>26</a:t>
            </a:r>
            <a:endParaRPr lang="en-US" sz="3600" b="1" dirty="0">
              <a:solidFill>
                <a:prstClr val="white"/>
              </a:solidFill>
            </a:endParaRPr>
          </a:p>
        </p:txBody>
      </p:sp>
      <p:sp>
        <p:nvSpPr>
          <p:cNvPr id="33798" name="Rectangle 3"/>
          <p:cNvSpPr txBox="1">
            <a:spLocks noChangeArrowheads="1"/>
          </p:cNvSpPr>
          <p:nvPr/>
        </p:nvSpPr>
        <p:spPr bwMode="auto">
          <a:xfrm>
            <a:off x="838200" y="5105400"/>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0" hangingPunct="0">
              <a:lnSpc>
                <a:spcPct val="90000"/>
              </a:lnSpc>
              <a:spcBef>
                <a:spcPct val="0"/>
              </a:spcBef>
              <a:buFont typeface="Wingdings 2" panose="05020102010507070707" pitchFamily="18" charset="2"/>
              <a:buNone/>
            </a:pPr>
            <a:r>
              <a:rPr lang="en-US" sz="2000" b="1" i="1" u="sng" dirty="0">
                <a:solidFill>
                  <a:srgbClr val="04617B"/>
                </a:solidFill>
                <a:latin typeface="Calibri" panose="020F0502020204030204" pitchFamily="34" charset="0"/>
              </a:rPr>
              <a:t>Readings</a:t>
            </a: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12, Cost </a:t>
            </a:r>
            <a:r>
              <a:rPr lang="en-US" sz="1400" b="1" i="1" dirty="0">
                <a:solidFill>
                  <a:srgbClr val="04617B"/>
                </a:solidFill>
                <a:latin typeface="Calibri" panose="020F0502020204030204" pitchFamily="34" charset="0"/>
              </a:rPr>
              <a:t>Accounting, Managerial Emphasis, 14</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Horengren</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r>
              <a:rPr lang="en-US" sz="1400" b="1" i="1" dirty="0" smtClean="0">
                <a:solidFill>
                  <a:srgbClr val="04617B"/>
                </a:solidFill>
                <a:latin typeface="Calibri" panose="020F0502020204030204" pitchFamily="34" charset="0"/>
              </a:rPr>
              <a:t>Chapter </a:t>
            </a:r>
            <a:r>
              <a:rPr lang="en-US" sz="1400" b="1" i="1" dirty="0">
                <a:solidFill>
                  <a:srgbClr val="04617B"/>
                </a:solidFill>
                <a:latin typeface="Calibri" panose="020F0502020204030204" pitchFamily="34" charset="0"/>
              </a:rPr>
              <a:t>8</a:t>
            </a:r>
            <a:r>
              <a:rPr lang="en-US" sz="1400" b="1" i="1" dirty="0" smtClean="0">
                <a:solidFill>
                  <a:srgbClr val="04617B"/>
                </a:solidFill>
                <a:latin typeface="Calibri" panose="020F0502020204030204" pitchFamily="34" charset="0"/>
              </a:rPr>
              <a:t>, </a:t>
            </a:r>
            <a:r>
              <a:rPr lang="en-US" sz="1400" b="1" i="1" dirty="0">
                <a:solidFill>
                  <a:srgbClr val="04617B"/>
                </a:solidFill>
                <a:latin typeface="Calibri" panose="020F0502020204030204" pitchFamily="34" charset="0"/>
              </a:rPr>
              <a:t>Managerial Accounting 6</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Weygandt</a:t>
            </a:r>
            <a:r>
              <a:rPr lang="en-US" sz="1400" b="1" i="1" dirty="0">
                <a:solidFill>
                  <a:srgbClr val="04617B"/>
                </a:solidFill>
                <a:latin typeface="Calibri" panose="020F0502020204030204" pitchFamily="34" charset="0"/>
              </a:rPr>
              <a:t>, </a:t>
            </a:r>
            <a:r>
              <a:rPr lang="en-US" sz="1400" b="1" i="1" dirty="0" err="1">
                <a:solidFill>
                  <a:srgbClr val="04617B"/>
                </a:solidFill>
                <a:latin typeface="Calibri" panose="020F0502020204030204" pitchFamily="34" charset="0"/>
              </a:rPr>
              <a:t>kimmel</a:t>
            </a:r>
            <a:r>
              <a:rPr lang="en-US" sz="1400" b="1" i="1" dirty="0">
                <a:solidFill>
                  <a:srgbClr val="04617B"/>
                </a:solidFill>
                <a:latin typeface="Calibri" panose="020F0502020204030204" pitchFamily="34" charset="0"/>
              </a:rPr>
              <a:t>, </a:t>
            </a:r>
            <a:r>
              <a:rPr lang="en-US" sz="1400" b="1" i="1" dirty="0" err="1" smtClean="0">
                <a:solidFill>
                  <a:srgbClr val="04617B"/>
                </a:solidFill>
                <a:latin typeface="Calibri" panose="020F0502020204030204" pitchFamily="34" charset="0"/>
              </a:rPr>
              <a:t>kieso</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p:txBody>
      </p:sp>
    </p:spTree>
    <p:extLst>
      <p:ext uri="{BB962C8B-B14F-4D97-AF65-F5344CB8AC3E}">
        <p14:creationId xmlns:p14="http://schemas.microsoft.com/office/powerpoint/2010/main" xmlns="" val="23581225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4" name="Rectangle 6"/>
          <p:cNvSpPr>
            <a:spLocks noChangeArrowheads="1"/>
          </p:cNvSpPr>
          <p:nvPr/>
        </p:nvSpPr>
        <p:spPr bwMode="auto">
          <a:xfrm>
            <a:off x="492369" y="1676400"/>
            <a:ext cx="8418513" cy="57688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590550" indent="-590550">
              <a:spcBef>
                <a:spcPct val="20000"/>
              </a:spcBef>
              <a:buClr>
                <a:srgbClr val="0BD0D9"/>
              </a:buClr>
              <a:buSzPct val="95000"/>
              <a:buFont typeface="Wingdings 2" panose="05020102010507070707" pitchFamily="18" charset="2"/>
              <a:buChar char=""/>
            </a:pPr>
            <a:r>
              <a:rPr lang="en-US" sz="2600" dirty="0" smtClean="0">
                <a:latin typeface="+mn-lt"/>
                <a:cs typeface="+mn-cs"/>
              </a:rPr>
              <a:t>After </a:t>
            </a:r>
            <a:r>
              <a:rPr lang="en-US" sz="2600" dirty="0">
                <a:latin typeface="+mn-lt"/>
                <a:cs typeface="+mn-cs"/>
              </a:rPr>
              <a:t>studying this chapter, you should be able to:</a:t>
            </a:r>
          </a:p>
          <a:p>
            <a:pPr marL="590550" indent="-590550">
              <a:spcBef>
                <a:spcPct val="20000"/>
              </a:spcBef>
              <a:buClr>
                <a:srgbClr val="0BD0D9"/>
              </a:buClr>
              <a:buSzPct val="95000"/>
              <a:buFont typeface="Wingdings 2" panose="05020102010507070707" pitchFamily="18" charset="2"/>
              <a:buChar char=""/>
            </a:pPr>
            <a:r>
              <a:rPr lang="en-US" sz="2600" dirty="0" smtClean="0">
                <a:latin typeface="+mn-lt"/>
                <a:cs typeface="+mn-cs"/>
              </a:rPr>
              <a:t>Compute </a:t>
            </a:r>
            <a:r>
              <a:rPr lang="en-US" sz="2600" dirty="0">
                <a:latin typeface="+mn-lt"/>
                <a:cs typeface="+mn-cs"/>
              </a:rPr>
              <a:t>a target cost when the market determines a product price.</a:t>
            </a:r>
          </a:p>
          <a:p>
            <a:pPr marL="590550" indent="-590550">
              <a:spcBef>
                <a:spcPct val="20000"/>
              </a:spcBef>
              <a:buClr>
                <a:srgbClr val="0BD0D9"/>
              </a:buClr>
              <a:buSzPct val="95000"/>
              <a:buFont typeface="Wingdings 2" panose="05020102010507070707" pitchFamily="18" charset="2"/>
              <a:buChar char=""/>
            </a:pPr>
            <a:r>
              <a:rPr lang="en-US" sz="2600" dirty="0" smtClean="0">
                <a:latin typeface="+mn-lt"/>
                <a:cs typeface="+mn-cs"/>
              </a:rPr>
              <a:t>Compute </a:t>
            </a:r>
            <a:r>
              <a:rPr lang="en-US" sz="2600" dirty="0">
                <a:latin typeface="+mn-lt"/>
                <a:cs typeface="+mn-cs"/>
              </a:rPr>
              <a:t>a target selling price using cost-plus pricing.</a:t>
            </a:r>
          </a:p>
          <a:p>
            <a:pPr marL="590550" indent="-590550">
              <a:spcBef>
                <a:spcPct val="20000"/>
              </a:spcBef>
              <a:buClr>
                <a:srgbClr val="0BD0D9"/>
              </a:buClr>
              <a:buSzPct val="95000"/>
              <a:buFont typeface="Wingdings 2" panose="05020102010507070707" pitchFamily="18" charset="2"/>
              <a:buChar char=""/>
            </a:pPr>
            <a:r>
              <a:rPr lang="en-US" sz="2600" dirty="0" smtClean="0">
                <a:latin typeface="+mn-lt"/>
                <a:cs typeface="+mn-cs"/>
              </a:rPr>
              <a:t>Use </a:t>
            </a:r>
            <a:r>
              <a:rPr lang="en-US" sz="2600" dirty="0">
                <a:latin typeface="+mn-lt"/>
                <a:cs typeface="+mn-cs"/>
              </a:rPr>
              <a:t>time-and-material pricing to determine the cost of services provided.</a:t>
            </a:r>
          </a:p>
          <a:p>
            <a:pPr marL="590550" indent="-590550">
              <a:spcBef>
                <a:spcPct val="20000"/>
              </a:spcBef>
              <a:buClr>
                <a:srgbClr val="0BD0D9"/>
              </a:buClr>
              <a:buSzPct val="95000"/>
              <a:buFont typeface="Wingdings 2" panose="05020102010507070707" pitchFamily="18" charset="2"/>
              <a:buChar char=""/>
            </a:pPr>
            <a:r>
              <a:rPr lang="en-US" sz="2600" dirty="0" smtClean="0">
                <a:latin typeface="+mn-lt"/>
                <a:cs typeface="+mn-cs"/>
              </a:rPr>
              <a:t>Determine </a:t>
            </a:r>
            <a:r>
              <a:rPr lang="en-US" sz="2600" dirty="0">
                <a:latin typeface="+mn-lt"/>
                <a:cs typeface="+mn-cs"/>
              </a:rPr>
              <a:t>a transfer price using the negotiated, cost-based, and market-based approaches.</a:t>
            </a:r>
          </a:p>
          <a:p>
            <a:pPr marL="590550" indent="-590550">
              <a:spcBef>
                <a:spcPct val="20000"/>
              </a:spcBef>
              <a:buClr>
                <a:srgbClr val="0BD0D9"/>
              </a:buClr>
              <a:buSzPct val="95000"/>
              <a:buFont typeface="Wingdings 2" panose="05020102010507070707" pitchFamily="18" charset="2"/>
              <a:buChar char=""/>
            </a:pPr>
            <a:r>
              <a:rPr lang="en-US" sz="2600" dirty="0" smtClean="0">
                <a:latin typeface="+mn-lt"/>
                <a:cs typeface="+mn-cs"/>
              </a:rPr>
              <a:t>Explain </a:t>
            </a:r>
            <a:r>
              <a:rPr lang="en-US" sz="2600" dirty="0">
                <a:latin typeface="+mn-lt"/>
                <a:cs typeface="+mn-cs"/>
              </a:rPr>
              <a:t>issues involved in transferring goods between divisions in different countries.</a:t>
            </a:r>
          </a:p>
        </p:txBody>
      </p:sp>
      <p:sp>
        <p:nvSpPr>
          <p:cNvPr id="8" name="Rectangle 2"/>
          <p:cNvSpPr>
            <a:spLocks noGrp="1" noChangeArrowheads="1"/>
          </p:cNvSpPr>
          <p:nvPr>
            <p:ph type="title"/>
          </p:nvPr>
        </p:nvSpPr>
        <p:spPr>
          <a:xfrm>
            <a:off x="457200" y="381000"/>
            <a:ext cx="8229600" cy="1143000"/>
          </a:xfrm>
        </p:spPr>
        <p:txBody>
          <a:bodyPr/>
          <a:lstStyle/>
          <a:p>
            <a:pPr eaLnBrk="1" hangingPunct="1"/>
            <a:r>
              <a:rPr lang="en-US" dirty="0" smtClean="0"/>
              <a:t>Learning Objectives</a:t>
            </a:r>
          </a:p>
        </p:txBody>
      </p:sp>
      <p:sp>
        <p:nvSpPr>
          <p:cNvPr id="3" name="Slide Number Placeholder 2"/>
          <p:cNvSpPr>
            <a:spLocks noGrp="1"/>
          </p:cNvSpPr>
          <p:nvPr>
            <p:ph type="sldNum" sz="quarter" idx="11"/>
          </p:nvPr>
        </p:nvSpPr>
        <p:spPr/>
        <p:txBody>
          <a:bodyPr/>
          <a:lstStyle/>
          <a:p>
            <a:fld id="{75768154-A24E-4C35-B224-944DC32B769B}" type="slidenum">
              <a:rPr lang="en-US" smtClean="0"/>
              <a:pPr/>
              <a:t>2</a:t>
            </a:fld>
            <a:endParaRPr lang="en-US"/>
          </a:p>
        </p:txBody>
      </p:sp>
    </p:spTree>
    <p:extLst>
      <p:ext uri="{BB962C8B-B14F-4D97-AF65-F5344CB8AC3E}">
        <p14:creationId xmlns:p14="http://schemas.microsoft.com/office/powerpoint/2010/main" xmlns="" val="279279256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3"/>
          <p:cNvSpPr>
            <a:spLocks noGrp="1" noChangeArrowheads="1"/>
          </p:cNvSpPr>
          <p:nvPr>
            <p:ph type="body" sz="half" idx="1"/>
          </p:nvPr>
        </p:nvSpPr>
        <p:spPr>
          <a:xfrm>
            <a:off x="685800" y="1447800"/>
            <a:ext cx="7848600" cy="4800600"/>
          </a:xfrm>
          <a:noFill/>
          <a:ln cap="flat">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0" indent="0">
              <a:lnSpc>
                <a:spcPct val="120000"/>
              </a:lnSpc>
              <a:spcBef>
                <a:spcPct val="50000"/>
              </a:spcBef>
              <a:buClr>
                <a:srgbClr val="FF0000"/>
              </a:buClr>
              <a:buFont typeface="Wingdings" panose="05000000000000000000" pitchFamily="2" charset="2"/>
              <a:buNone/>
            </a:pPr>
            <a:r>
              <a:rPr lang="en-US" altLang="en-US" sz="2200" b="0" smtClean="0">
                <a:effectLst/>
              </a:rPr>
              <a:t>Time-and-material pricing is an approach to cost-plus pricing in which the company uses </a:t>
            </a:r>
            <a:r>
              <a:rPr lang="en-US" altLang="en-US" sz="2200" smtClean="0">
                <a:solidFill>
                  <a:srgbClr val="800000"/>
                </a:solidFill>
                <a:effectLst/>
              </a:rPr>
              <a:t>two</a:t>
            </a:r>
            <a:r>
              <a:rPr lang="en-US" altLang="en-US" sz="2200" b="0" smtClean="0">
                <a:effectLst/>
              </a:rPr>
              <a:t> pricing rates:</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One for </a:t>
            </a:r>
            <a:r>
              <a:rPr lang="en-US" altLang="en-US" sz="2100" smtClean="0">
                <a:solidFill>
                  <a:srgbClr val="800000"/>
                </a:solidFill>
                <a:effectLst/>
              </a:rPr>
              <a:t>labor</a:t>
            </a:r>
            <a:r>
              <a:rPr lang="en-US" altLang="en-US" sz="2100" b="0" i="1" smtClean="0">
                <a:solidFill>
                  <a:schemeClr val="accent2"/>
                </a:solidFill>
                <a:effectLst/>
              </a:rPr>
              <a:t> </a:t>
            </a:r>
            <a:r>
              <a:rPr lang="en-US" altLang="en-US" sz="2100" b="0" smtClean="0">
                <a:effectLst/>
              </a:rPr>
              <a:t>used on a job - includes direct labor time and other employee costs.</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One for </a:t>
            </a:r>
            <a:r>
              <a:rPr lang="en-US" altLang="en-US" sz="2100" smtClean="0">
                <a:solidFill>
                  <a:srgbClr val="800000"/>
                </a:solidFill>
                <a:effectLst/>
              </a:rPr>
              <a:t>material </a:t>
            </a:r>
            <a:r>
              <a:rPr lang="en-US" altLang="en-US" sz="2100" b="0" smtClean="0">
                <a:solidFill>
                  <a:schemeClr val="tx1"/>
                </a:solidFill>
                <a:effectLst/>
              </a:rPr>
              <a:t>-  includes cost of direct parts and materials and a material loading charge for related overhead.</a:t>
            </a:r>
          </a:p>
          <a:p>
            <a:pPr marL="0" indent="0">
              <a:lnSpc>
                <a:spcPct val="120000"/>
              </a:lnSpc>
              <a:spcBef>
                <a:spcPct val="50000"/>
              </a:spcBef>
              <a:buClr>
                <a:srgbClr val="FF0000"/>
              </a:buClr>
              <a:buFont typeface="Wingdings" panose="05000000000000000000" pitchFamily="2" charset="2"/>
              <a:buNone/>
            </a:pPr>
            <a:r>
              <a:rPr lang="en-US" altLang="en-US" sz="2200" b="0" smtClean="0">
                <a:effectLst/>
              </a:rPr>
              <a:t>Widely used in service industries, especially professional firms such as public accounting, law, and engineering.</a:t>
            </a:r>
          </a:p>
        </p:txBody>
      </p:sp>
      <p:sp>
        <p:nvSpPr>
          <p:cNvPr id="831503" name="Rectangle 15"/>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sp>
        <p:nvSpPr>
          <p:cNvPr id="3" name="Slide Number Placeholder 2"/>
          <p:cNvSpPr>
            <a:spLocks noGrp="1"/>
          </p:cNvSpPr>
          <p:nvPr>
            <p:ph type="sldNum" sz="quarter" idx="11"/>
          </p:nvPr>
        </p:nvSpPr>
        <p:spPr/>
        <p:txBody>
          <a:bodyPr/>
          <a:lstStyle/>
          <a:p>
            <a:fld id="{408DF351-3098-4298-B2EA-A98B74C1097E}" type="slidenum">
              <a:rPr lang="en-US" smtClean="0"/>
              <a:pPr/>
              <a:t>3</a:t>
            </a:fld>
            <a:endParaRPr lang="en-US"/>
          </a:p>
        </p:txBody>
      </p:sp>
    </p:spTree>
    <p:extLst>
      <p:ext uri="{BB962C8B-B14F-4D97-AF65-F5344CB8AC3E}">
        <p14:creationId xmlns:p14="http://schemas.microsoft.com/office/powerpoint/2010/main" xmlns="" val="5844546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Grp="1" noChangeArrowheads="1"/>
          </p:cNvSpPr>
          <p:nvPr>
            <p:ph type="body" sz="half" idx="1"/>
          </p:nvPr>
        </p:nvSpPr>
        <p:spPr>
          <a:xfrm>
            <a:off x="685800" y="1447800"/>
            <a:ext cx="7848600" cy="914400"/>
          </a:xfrm>
          <a:noFill/>
          <a:ln cap="flat">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0" indent="0">
              <a:lnSpc>
                <a:spcPct val="115000"/>
              </a:lnSpc>
              <a:spcBef>
                <a:spcPct val="50000"/>
              </a:spcBef>
              <a:buClr>
                <a:srgbClr val="FF0000"/>
              </a:buClr>
              <a:buFont typeface="Wingdings" panose="05000000000000000000" pitchFamily="2" charset="2"/>
              <a:buNone/>
            </a:pPr>
            <a:r>
              <a:rPr lang="en-US" altLang="en-US" sz="2200" smtClean="0">
                <a:solidFill>
                  <a:srgbClr val="800000"/>
                </a:solidFill>
                <a:effectLst/>
              </a:rPr>
              <a:t>Illustration:</a:t>
            </a:r>
            <a:r>
              <a:rPr lang="en-US" altLang="en-US" sz="2200" b="0" smtClean="0">
                <a:effectLst/>
              </a:rPr>
              <a:t>  Assume the following data for Lake Holiday Marina, a boat and motor repair shop.</a:t>
            </a:r>
          </a:p>
        </p:txBody>
      </p:sp>
      <p:sp>
        <p:nvSpPr>
          <p:cNvPr id="1108999" name="Rectangle 7"/>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pic>
        <p:nvPicPr>
          <p:cNvPr id="27655" name="Picture 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38200" y="2573338"/>
            <a:ext cx="7467600" cy="3568700"/>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408DF351-3098-4298-B2EA-A98B74C1097E}" type="slidenum">
              <a:rPr lang="en-US" smtClean="0"/>
              <a:pPr/>
              <a:t>4</a:t>
            </a:fld>
            <a:endParaRPr lang="en-US"/>
          </a:p>
        </p:txBody>
      </p:sp>
    </p:spTree>
    <p:extLst>
      <p:ext uri="{BB962C8B-B14F-4D97-AF65-F5344CB8AC3E}">
        <p14:creationId xmlns:p14="http://schemas.microsoft.com/office/powerpoint/2010/main" xmlns="" val="70621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7"/>
          <p:cNvSpPr>
            <a:spLocks noChangeArrowheads="1"/>
          </p:cNvSpPr>
          <p:nvPr/>
        </p:nvSpPr>
        <p:spPr bwMode="auto">
          <a:xfrm>
            <a:off x="1143000" y="4692650"/>
            <a:ext cx="7162800" cy="1555750"/>
          </a:xfrm>
          <a:prstGeom prst="rect">
            <a:avLst/>
          </a:prstGeom>
          <a:noFill/>
          <a:ln w="12700">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lvl1pPr>
              <a:defRPr sz="2800">
                <a:solidFill>
                  <a:schemeClr val="tx1"/>
                </a:solidFill>
                <a:latin typeface="Comic Sans MS" panose="030F0702030302020204" pitchFamily="66" charset="0"/>
              </a:defRPr>
            </a:lvl1pPr>
            <a:lvl2pPr marL="685800" indent="-45720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10000"/>
              </a:lnSpc>
              <a:spcBef>
                <a:spcPct val="30000"/>
              </a:spcBef>
              <a:buClr>
                <a:srgbClr val="FF0000"/>
              </a:buClr>
              <a:buSzPct val="75000"/>
              <a:buFont typeface="Wingdings" panose="05000000000000000000" pitchFamily="2" charset="2"/>
              <a:buNone/>
            </a:pPr>
            <a:r>
              <a:rPr lang="en-US" altLang="en-US" sz="1800">
                <a:latin typeface="+mn-lt"/>
              </a:rPr>
              <a:t>Using time-and-material pricing involves three steps: </a:t>
            </a:r>
          </a:p>
          <a:p>
            <a:pPr lvl="1" algn="l">
              <a:lnSpc>
                <a:spcPct val="110000"/>
              </a:lnSpc>
              <a:spcBef>
                <a:spcPct val="30000"/>
              </a:spcBef>
              <a:buClr>
                <a:schemeClr val="tx1"/>
              </a:buClr>
              <a:buFont typeface="Wingdings" panose="05000000000000000000" pitchFamily="2" charset="2"/>
              <a:buAutoNum type="arabicParenR"/>
            </a:pPr>
            <a:r>
              <a:rPr lang="en-US" altLang="en-US" sz="1800">
                <a:latin typeface="+mn-lt"/>
              </a:rPr>
              <a:t>calculate the per hour labor charge, </a:t>
            </a:r>
          </a:p>
          <a:p>
            <a:pPr lvl="1" algn="l">
              <a:lnSpc>
                <a:spcPct val="110000"/>
              </a:lnSpc>
              <a:spcBef>
                <a:spcPct val="30000"/>
              </a:spcBef>
              <a:buClr>
                <a:schemeClr val="tx1"/>
              </a:buClr>
              <a:buFont typeface="Wingdings" panose="05000000000000000000" pitchFamily="2" charset="2"/>
              <a:buAutoNum type="arabicParenR"/>
            </a:pPr>
            <a:r>
              <a:rPr lang="en-US" altLang="en-US" sz="1800">
                <a:latin typeface="+mn-lt"/>
              </a:rPr>
              <a:t>calculate the charge for obtaining and holding materials, and </a:t>
            </a:r>
          </a:p>
          <a:p>
            <a:pPr lvl="1" algn="l">
              <a:lnSpc>
                <a:spcPct val="110000"/>
              </a:lnSpc>
              <a:spcBef>
                <a:spcPct val="30000"/>
              </a:spcBef>
              <a:buClr>
                <a:schemeClr val="tx1"/>
              </a:buClr>
              <a:buFont typeface="Wingdings" panose="05000000000000000000" pitchFamily="2" charset="2"/>
              <a:buAutoNum type="arabicParenR"/>
            </a:pPr>
            <a:r>
              <a:rPr lang="en-US" altLang="en-US" sz="1800">
                <a:latin typeface="+mn-lt"/>
              </a:rPr>
              <a:t>calculate the charges for a particular job.</a:t>
            </a:r>
          </a:p>
        </p:txBody>
      </p:sp>
      <p:sp>
        <p:nvSpPr>
          <p:cNvPr id="1111049" name="Rectangle 9"/>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pic>
        <p:nvPicPr>
          <p:cNvPr id="28678" name="Picture 1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371600" y="1447800"/>
            <a:ext cx="6400800" cy="3057525"/>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408DF351-3098-4298-B2EA-A98B74C1097E}" type="slidenum">
              <a:rPr lang="en-US" smtClean="0"/>
              <a:pPr/>
              <a:t>5</a:t>
            </a:fld>
            <a:endParaRPr lang="en-US"/>
          </a:p>
        </p:txBody>
      </p:sp>
    </p:spTree>
    <p:extLst>
      <p:ext uri="{BB962C8B-B14F-4D97-AF65-F5344CB8AC3E}">
        <p14:creationId xmlns:p14="http://schemas.microsoft.com/office/powerpoint/2010/main" xmlns="" val="137511084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3"/>
          <p:cNvSpPr>
            <a:spLocks noGrp="1" noChangeArrowheads="1"/>
          </p:cNvSpPr>
          <p:nvPr>
            <p:ph type="body" sz="half" idx="1"/>
          </p:nvPr>
        </p:nvSpPr>
        <p:spPr>
          <a:xfrm>
            <a:off x="609600" y="1371600"/>
            <a:ext cx="7924800" cy="4592638"/>
          </a:xfrm>
          <a:noFill/>
          <a:ln cap="flat">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marL="0" indent="0">
              <a:lnSpc>
                <a:spcPct val="120000"/>
              </a:lnSpc>
              <a:spcBef>
                <a:spcPct val="50000"/>
              </a:spcBef>
              <a:buClr>
                <a:srgbClr val="FF0000"/>
              </a:buClr>
              <a:buFont typeface="Wingdings" panose="05000000000000000000" pitchFamily="2" charset="2"/>
              <a:buNone/>
            </a:pPr>
            <a:r>
              <a:rPr lang="en-US" altLang="en-US" sz="2300" smtClean="0">
                <a:solidFill>
                  <a:srgbClr val="000099"/>
                </a:solidFill>
                <a:effectLst/>
              </a:rPr>
              <a:t>Step 1:  Calculate the labor charge.</a:t>
            </a:r>
          </a:p>
          <a:p>
            <a:pPr marL="685800" lvl="1" indent="-457200">
              <a:lnSpc>
                <a:spcPct val="120000"/>
              </a:lnSpc>
              <a:spcBef>
                <a:spcPct val="50000"/>
              </a:spcBef>
              <a:buClr>
                <a:srgbClr val="800000"/>
              </a:buClr>
              <a:buSzPct val="80000"/>
              <a:buFont typeface="Wingdings" panose="05000000000000000000" pitchFamily="2" charset="2"/>
              <a:buChar char="u"/>
            </a:pPr>
            <a:r>
              <a:rPr lang="en-US" sz="2100" b="0" smtClean="0">
                <a:effectLst/>
              </a:rPr>
              <a:t>Express as a rate per hour of labor.</a:t>
            </a:r>
          </a:p>
          <a:p>
            <a:pPr marL="685800" lvl="1" indent="-457200">
              <a:lnSpc>
                <a:spcPct val="120000"/>
              </a:lnSpc>
              <a:spcBef>
                <a:spcPct val="50000"/>
              </a:spcBef>
              <a:buClr>
                <a:srgbClr val="800000"/>
              </a:buClr>
              <a:buSzPct val="80000"/>
              <a:buFont typeface="Wingdings" panose="05000000000000000000" pitchFamily="2" charset="2"/>
              <a:buChar char="u"/>
            </a:pPr>
            <a:r>
              <a:rPr lang="en-US" sz="2100" b="0" smtClean="0">
                <a:effectLst/>
              </a:rPr>
              <a:t>Rate includes:</a:t>
            </a:r>
          </a:p>
          <a:p>
            <a:pPr marL="1257300" lvl="2" indent="-457200">
              <a:lnSpc>
                <a:spcPct val="120000"/>
              </a:lnSpc>
              <a:spcBef>
                <a:spcPct val="40000"/>
              </a:spcBef>
              <a:buClr>
                <a:srgbClr val="800000"/>
              </a:buClr>
              <a:buSzPct val="80000"/>
              <a:buFont typeface="Arial" panose="020B0604020202020204" pitchFamily="34" charset="0"/>
              <a:buChar char="►"/>
            </a:pPr>
            <a:r>
              <a:rPr lang="en-US" b="0" smtClean="0">
                <a:effectLst/>
              </a:rPr>
              <a:t>Direct labor cost (includes fringe benefits).</a:t>
            </a:r>
          </a:p>
          <a:p>
            <a:pPr marL="1257300" lvl="2" indent="-457200">
              <a:lnSpc>
                <a:spcPct val="120000"/>
              </a:lnSpc>
              <a:spcBef>
                <a:spcPct val="40000"/>
              </a:spcBef>
              <a:buClr>
                <a:srgbClr val="800000"/>
              </a:buClr>
              <a:buSzPct val="80000"/>
              <a:buFont typeface="Arial" panose="020B0604020202020204" pitchFamily="34" charset="0"/>
              <a:buChar char="►"/>
            </a:pPr>
            <a:r>
              <a:rPr lang="en-US" b="0" smtClean="0">
                <a:effectLst/>
              </a:rPr>
              <a:t>Selling, administrative, and similar overhead costs.</a:t>
            </a:r>
          </a:p>
          <a:p>
            <a:pPr marL="1257300" lvl="2" indent="-457200">
              <a:lnSpc>
                <a:spcPct val="120000"/>
              </a:lnSpc>
              <a:spcBef>
                <a:spcPct val="40000"/>
              </a:spcBef>
              <a:buClr>
                <a:srgbClr val="800000"/>
              </a:buClr>
              <a:buSzPct val="80000"/>
              <a:buFont typeface="Arial" panose="020B0604020202020204" pitchFamily="34" charset="0"/>
              <a:buChar char="►"/>
            </a:pPr>
            <a:r>
              <a:rPr lang="en-US" b="0" smtClean="0">
                <a:effectLst/>
              </a:rPr>
              <a:t>Allowance for desired profit (ROI) per hour.  </a:t>
            </a:r>
          </a:p>
          <a:p>
            <a:pPr marL="685800" lvl="1" indent="-457200">
              <a:lnSpc>
                <a:spcPct val="120000"/>
              </a:lnSpc>
              <a:spcBef>
                <a:spcPct val="50000"/>
              </a:spcBef>
              <a:buClr>
                <a:srgbClr val="800000"/>
              </a:buClr>
              <a:buSzPct val="80000"/>
              <a:buFont typeface="Wingdings" panose="05000000000000000000" pitchFamily="2" charset="2"/>
              <a:buChar char="u"/>
            </a:pPr>
            <a:r>
              <a:rPr lang="en-US" sz="2100" b="0" smtClean="0">
                <a:effectLst/>
              </a:rPr>
              <a:t>Labor rate for Lake Holiday Marina for 2011 based on:</a:t>
            </a:r>
          </a:p>
          <a:p>
            <a:pPr marL="1257300" lvl="2" indent="-457200">
              <a:lnSpc>
                <a:spcPct val="120000"/>
              </a:lnSpc>
              <a:spcBef>
                <a:spcPct val="40000"/>
              </a:spcBef>
              <a:buClr>
                <a:srgbClr val="800000"/>
              </a:buClr>
              <a:buSzPct val="80000"/>
              <a:buFont typeface="Arial" panose="020B0604020202020204" pitchFamily="34" charset="0"/>
              <a:buChar char="►"/>
            </a:pPr>
            <a:r>
              <a:rPr lang="en-US" b="0" smtClean="0">
                <a:effectLst/>
              </a:rPr>
              <a:t>5,000 hours of repair time.</a:t>
            </a:r>
          </a:p>
          <a:p>
            <a:pPr marL="1257300" lvl="2" indent="-457200">
              <a:lnSpc>
                <a:spcPct val="120000"/>
              </a:lnSpc>
              <a:spcBef>
                <a:spcPct val="40000"/>
              </a:spcBef>
              <a:buClr>
                <a:srgbClr val="800000"/>
              </a:buClr>
              <a:buSzPct val="80000"/>
              <a:buFont typeface="Arial" panose="020B0604020202020204" pitchFamily="34" charset="0"/>
              <a:buChar char="►"/>
            </a:pPr>
            <a:r>
              <a:rPr lang="en-US" b="0" smtClean="0">
                <a:effectLst/>
              </a:rPr>
              <a:t>Desired profit margin of $8 per hour.</a:t>
            </a:r>
            <a:endParaRPr lang="en-US" altLang="en-US" sz="1600" b="0" i="1" smtClean="0">
              <a:solidFill>
                <a:srgbClr val="003399"/>
              </a:solidFill>
              <a:effectLst/>
            </a:endParaRPr>
          </a:p>
        </p:txBody>
      </p:sp>
      <p:sp>
        <p:nvSpPr>
          <p:cNvPr id="913418" name="Rectangle 10"/>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6</a:t>
            </a:fld>
            <a:endParaRPr lang="en-US"/>
          </a:p>
        </p:txBody>
      </p:sp>
    </p:spTree>
    <p:extLst>
      <p:ext uri="{BB962C8B-B14F-4D97-AF65-F5344CB8AC3E}">
        <p14:creationId xmlns:p14="http://schemas.microsoft.com/office/powerpoint/2010/main" xmlns="" val="337226324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22" name="Picture 1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2209800"/>
            <a:ext cx="8077200" cy="2771775"/>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30723" name="Text Box 2"/>
          <p:cNvSpPr txBox="1">
            <a:spLocks noChangeArrowheads="1"/>
          </p:cNvSpPr>
          <p:nvPr/>
        </p:nvSpPr>
        <p:spPr bwMode="auto">
          <a:xfrm>
            <a:off x="609600" y="5197475"/>
            <a:ext cx="82296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defTabSz="682625">
              <a:defRPr sz="2800">
                <a:solidFill>
                  <a:schemeClr val="tx1"/>
                </a:solidFill>
                <a:latin typeface="Comic Sans MS" panose="030F0702030302020204" pitchFamily="66" charset="0"/>
              </a:defRPr>
            </a:lvl1pPr>
            <a:lvl2pPr marL="742950" indent="-285750" defTabSz="682625">
              <a:defRPr sz="2800">
                <a:solidFill>
                  <a:schemeClr val="tx1"/>
                </a:solidFill>
                <a:latin typeface="Comic Sans MS" panose="030F0702030302020204" pitchFamily="66" charset="0"/>
              </a:defRPr>
            </a:lvl2pPr>
            <a:lvl3pPr marL="1143000" indent="-228600" defTabSz="682625">
              <a:defRPr sz="2800">
                <a:solidFill>
                  <a:schemeClr val="tx1"/>
                </a:solidFill>
                <a:latin typeface="Comic Sans MS" panose="030F0702030302020204" pitchFamily="66" charset="0"/>
              </a:defRPr>
            </a:lvl3pPr>
            <a:lvl4pPr marL="1600200" indent="-228600" defTabSz="682625">
              <a:defRPr sz="2800">
                <a:solidFill>
                  <a:schemeClr val="tx1"/>
                </a:solidFill>
                <a:latin typeface="Comic Sans MS" panose="030F0702030302020204" pitchFamily="66" charset="0"/>
              </a:defRPr>
            </a:lvl4pPr>
            <a:lvl5pPr marL="2057400" indent="-228600" defTabSz="682625">
              <a:defRPr sz="2800">
                <a:solidFill>
                  <a:schemeClr val="tx1"/>
                </a:solidFill>
                <a:latin typeface="Comic Sans MS" panose="030F0702030302020204" pitchFamily="66" charset="0"/>
              </a:defRPr>
            </a:lvl5pPr>
            <a:lvl6pPr marL="2514600" indent="-228600" algn="r" defTabSz="682625"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defTabSz="682625"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defTabSz="682625"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defTabSz="682625"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20000"/>
              </a:lnSpc>
              <a:spcBef>
                <a:spcPct val="55000"/>
              </a:spcBef>
            </a:pPr>
            <a:r>
              <a:rPr lang="en-US" altLang="en-US" sz="2000">
                <a:latin typeface="+mn-lt"/>
              </a:rPr>
              <a:t>Multiply the rate of $38.20 by the number of labor hours used on any particular job to determine the labor charges for the job.</a:t>
            </a:r>
            <a:endParaRPr lang="en-US" sz="2000" b="1">
              <a:solidFill>
                <a:srgbClr val="A50021"/>
              </a:solidFill>
              <a:latin typeface="+mn-lt"/>
            </a:endParaRPr>
          </a:p>
        </p:txBody>
      </p:sp>
      <p:sp>
        <p:nvSpPr>
          <p:cNvPr id="30725" name="Rectangle 6"/>
          <p:cNvSpPr>
            <a:spLocks noChangeArrowheads="1"/>
          </p:cNvSpPr>
          <p:nvPr/>
        </p:nvSpPr>
        <p:spPr bwMode="auto">
          <a:xfrm>
            <a:off x="609600" y="1371600"/>
            <a:ext cx="7924800" cy="486159"/>
          </a:xfrm>
          <a:prstGeom prst="rect">
            <a:avLst/>
          </a:prstGeom>
          <a:noFill/>
          <a:ln w="12700">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lvl1pPr marL="533400" indent="-533400">
              <a:tabLst>
                <a:tab pos="1944688" algn="l"/>
              </a:tabLst>
              <a:defRPr sz="2800">
                <a:solidFill>
                  <a:schemeClr val="tx1"/>
                </a:solidFill>
                <a:latin typeface="Comic Sans MS" panose="030F0702030302020204" pitchFamily="66" charset="0"/>
              </a:defRPr>
            </a:lvl1pPr>
            <a:lvl2pPr marL="742950" indent="-285750">
              <a:tabLst>
                <a:tab pos="1944688" algn="l"/>
              </a:tabLst>
              <a:defRPr sz="2800">
                <a:solidFill>
                  <a:schemeClr val="tx1"/>
                </a:solidFill>
                <a:latin typeface="Comic Sans MS" panose="030F0702030302020204" pitchFamily="66" charset="0"/>
              </a:defRPr>
            </a:lvl2pPr>
            <a:lvl3pPr marL="1143000" indent="-228600">
              <a:tabLst>
                <a:tab pos="1944688" algn="l"/>
              </a:tabLst>
              <a:defRPr sz="2800">
                <a:solidFill>
                  <a:schemeClr val="tx1"/>
                </a:solidFill>
                <a:latin typeface="Comic Sans MS" panose="030F0702030302020204" pitchFamily="66" charset="0"/>
              </a:defRPr>
            </a:lvl3pPr>
            <a:lvl4pPr marL="1600200" indent="-228600">
              <a:tabLst>
                <a:tab pos="1944688" algn="l"/>
              </a:tabLst>
              <a:defRPr sz="2800">
                <a:solidFill>
                  <a:schemeClr val="tx1"/>
                </a:solidFill>
                <a:latin typeface="Comic Sans MS" panose="030F0702030302020204" pitchFamily="66" charset="0"/>
              </a:defRPr>
            </a:lvl4pPr>
            <a:lvl5pPr marL="2057400" indent="-228600">
              <a:tabLst>
                <a:tab pos="1944688" algn="l"/>
              </a:tabLst>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9pPr>
          </a:lstStyle>
          <a:p>
            <a:pPr algn="l">
              <a:lnSpc>
                <a:spcPct val="120000"/>
              </a:lnSpc>
              <a:spcBef>
                <a:spcPct val="50000"/>
              </a:spcBef>
              <a:buClr>
                <a:srgbClr val="FF0000"/>
              </a:buClr>
              <a:buSzPct val="75000"/>
              <a:buFont typeface="Wingdings" panose="05000000000000000000" pitchFamily="2" charset="2"/>
              <a:buNone/>
            </a:pPr>
            <a:r>
              <a:rPr lang="en-US" altLang="en-US" sz="2300" b="1" dirty="0">
                <a:solidFill>
                  <a:srgbClr val="000099"/>
                </a:solidFill>
                <a:latin typeface="+mn-lt"/>
              </a:rPr>
              <a:t>Step 1:  Calculate the labor charge.</a:t>
            </a:r>
          </a:p>
        </p:txBody>
      </p:sp>
      <p:sp>
        <p:nvSpPr>
          <p:cNvPr id="1113099" name="Rectangle 11"/>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sp>
        <p:nvSpPr>
          <p:cNvPr id="2" name="Slide Number Placeholder 1"/>
          <p:cNvSpPr>
            <a:spLocks noGrp="1"/>
          </p:cNvSpPr>
          <p:nvPr>
            <p:ph type="sldNum" sz="quarter" idx="11"/>
          </p:nvPr>
        </p:nvSpPr>
        <p:spPr/>
        <p:txBody>
          <a:bodyPr/>
          <a:lstStyle/>
          <a:p>
            <a:fld id="{75768154-A24E-4C35-B224-944DC32B769B}" type="slidenum">
              <a:rPr lang="en-US" smtClean="0"/>
              <a:pPr/>
              <a:t>7</a:t>
            </a:fld>
            <a:endParaRPr lang="en-US"/>
          </a:p>
        </p:txBody>
      </p:sp>
    </p:spTree>
    <p:extLst>
      <p:ext uri="{BB962C8B-B14F-4D97-AF65-F5344CB8AC3E}">
        <p14:creationId xmlns:p14="http://schemas.microsoft.com/office/powerpoint/2010/main" xmlns="" val="322017061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7" name="Line 6"/>
          <p:cNvSpPr>
            <a:spLocks noChangeShapeType="1"/>
          </p:cNvSpPr>
          <p:nvPr/>
        </p:nvSpPr>
        <p:spPr bwMode="auto">
          <a:xfrm>
            <a:off x="1447800" y="5334000"/>
            <a:ext cx="4267200" cy="0"/>
          </a:xfrm>
          <a:prstGeom prst="line">
            <a:avLst/>
          </a:prstGeom>
          <a:noFill/>
          <a:ln w="19050" cap="sq">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a:lstStyle/>
          <a:p>
            <a:endParaRPr lang="en-US">
              <a:latin typeface="+mn-lt"/>
            </a:endParaRPr>
          </a:p>
        </p:txBody>
      </p:sp>
      <p:sp>
        <p:nvSpPr>
          <p:cNvPr id="31748" name="Rectangle 2"/>
          <p:cNvSpPr>
            <a:spLocks noGrp="1" noChangeArrowheads="1"/>
          </p:cNvSpPr>
          <p:nvPr>
            <p:ph type="body" sz="half" idx="1"/>
          </p:nvPr>
        </p:nvSpPr>
        <p:spPr>
          <a:xfrm>
            <a:off x="609600" y="1371600"/>
            <a:ext cx="7924800" cy="2805113"/>
          </a:xfrm>
          <a:noFill/>
          <a:ln cap="flat">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marL="0" indent="0">
              <a:lnSpc>
                <a:spcPct val="120000"/>
              </a:lnSpc>
              <a:spcBef>
                <a:spcPct val="50000"/>
              </a:spcBef>
              <a:buClr>
                <a:srgbClr val="FF0000"/>
              </a:buClr>
              <a:buFont typeface="Wingdings" panose="05000000000000000000" pitchFamily="2" charset="2"/>
              <a:buNone/>
            </a:pPr>
            <a:r>
              <a:rPr lang="en-US" altLang="en-US" sz="2300" smtClean="0">
                <a:solidFill>
                  <a:srgbClr val="000099"/>
                </a:solidFill>
                <a:effectLst/>
              </a:rPr>
              <a:t>Step 2:  Calculate the material loading charge.</a:t>
            </a:r>
          </a:p>
          <a:p>
            <a:pPr marL="685800" lvl="1" indent="-457200">
              <a:lnSpc>
                <a:spcPct val="120000"/>
              </a:lnSpc>
              <a:spcBef>
                <a:spcPct val="50000"/>
              </a:spcBef>
              <a:buClr>
                <a:srgbClr val="800000"/>
              </a:buClr>
              <a:buSzPct val="80000"/>
              <a:buFont typeface="Wingdings" panose="05000000000000000000" pitchFamily="2" charset="2"/>
              <a:buChar char="u"/>
            </a:pPr>
            <a:r>
              <a:rPr lang="en-US" sz="2000" b="0" smtClean="0">
                <a:effectLst/>
              </a:rPr>
              <a:t>Material loading charge added to invoice price of materials.</a:t>
            </a:r>
          </a:p>
          <a:p>
            <a:pPr marL="685800" lvl="1" indent="-457200">
              <a:lnSpc>
                <a:spcPct val="120000"/>
              </a:lnSpc>
              <a:spcBef>
                <a:spcPct val="50000"/>
              </a:spcBef>
              <a:buClr>
                <a:srgbClr val="800000"/>
              </a:buClr>
              <a:buSzPct val="80000"/>
              <a:buFont typeface="Wingdings" panose="05000000000000000000" pitchFamily="2" charset="2"/>
              <a:buChar char="u"/>
            </a:pPr>
            <a:r>
              <a:rPr lang="en-US" sz="2000" b="0" smtClean="0">
                <a:effectLst/>
              </a:rPr>
              <a:t>Covers the costs of purchasing, receiving, handling, storing + desired profit margin on materials.</a:t>
            </a:r>
          </a:p>
          <a:p>
            <a:pPr marL="685800" lvl="1" indent="-457200">
              <a:lnSpc>
                <a:spcPct val="120000"/>
              </a:lnSpc>
              <a:spcBef>
                <a:spcPct val="50000"/>
              </a:spcBef>
              <a:buClr>
                <a:srgbClr val="800000"/>
              </a:buClr>
              <a:buSzPct val="80000"/>
              <a:buFont typeface="Wingdings" panose="05000000000000000000" pitchFamily="2" charset="2"/>
              <a:buChar char="u"/>
            </a:pPr>
            <a:r>
              <a:rPr lang="en-US" sz="2000" b="0" smtClean="0">
                <a:effectLst/>
              </a:rPr>
              <a:t>Expressed as a percentage of estimated costs of parts and materials for the year:</a:t>
            </a:r>
          </a:p>
        </p:txBody>
      </p:sp>
      <p:sp>
        <p:nvSpPr>
          <p:cNvPr id="31749" name="Rectangle 8"/>
          <p:cNvSpPr>
            <a:spLocks noChangeArrowheads="1"/>
          </p:cNvSpPr>
          <p:nvPr/>
        </p:nvSpPr>
        <p:spPr bwMode="auto">
          <a:xfrm>
            <a:off x="1447800" y="4419600"/>
            <a:ext cx="4267200" cy="7620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marL="342900" indent="-342900">
              <a:defRPr sz="2800">
                <a:solidFill>
                  <a:schemeClr val="tx1"/>
                </a:solidFill>
                <a:latin typeface="Comic Sans MS" panose="030F0702030302020204" pitchFamily="66" charset="0"/>
              </a:defRPr>
            </a:lvl1pPr>
            <a:lvl2pPr marL="11430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lvl="1" algn="ctr">
              <a:lnSpc>
                <a:spcPct val="115000"/>
              </a:lnSpc>
              <a:spcBef>
                <a:spcPct val="50000"/>
              </a:spcBef>
              <a:buClr>
                <a:srgbClr val="FF0000"/>
              </a:buClr>
              <a:buSzPct val="75000"/>
              <a:buFont typeface="Wingdings" panose="05000000000000000000" pitchFamily="2" charset="2"/>
              <a:buNone/>
            </a:pPr>
            <a:r>
              <a:rPr lang="en-US" sz="2000" dirty="0">
                <a:latin typeface="+mn-lt"/>
              </a:rPr>
              <a:t>Estimated purchasing, receiving,  handling, storing costs</a:t>
            </a:r>
          </a:p>
        </p:txBody>
      </p:sp>
      <p:sp>
        <p:nvSpPr>
          <p:cNvPr id="31750" name="Rectangle 9"/>
          <p:cNvSpPr>
            <a:spLocks noChangeArrowheads="1"/>
          </p:cNvSpPr>
          <p:nvPr/>
        </p:nvSpPr>
        <p:spPr bwMode="auto">
          <a:xfrm>
            <a:off x="1295400" y="5410200"/>
            <a:ext cx="4495800" cy="3810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marL="342900" indent="-342900">
              <a:defRPr sz="2800">
                <a:solidFill>
                  <a:schemeClr val="tx1"/>
                </a:solidFill>
                <a:latin typeface="Comic Sans MS" panose="030F0702030302020204" pitchFamily="66" charset="0"/>
              </a:defRPr>
            </a:lvl1pPr>
            <a:lvl2pPr marL="11430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lvl="1" algn="ctr">
              <a:lnSpc>
                <a:spcPct val="115000"/>
              </a:lnSpc>
              <a:spcBef>
                <a:spcPct val="50000"/>
              </a:spcBef>
              <a:buClr>
                <a:srgbClr val="FF0000"/>
              </a:buClr>
              <a:buSzPct val="75000"/>
              <a:buFont typeface="Wingdings" panose="05000000000000000000" pitchFamily="2" charset="2"/>
              <a:buNone/>
            </a:pPr>
            <a:r>
              <a:rPr lang="en-US" sz="2000">
                <a:latin typeface="+mn-lt"/>
              </a:rPr>
              <a:t>Estimated costs of parts and materials</a:t>
            </a:r>
          </a:p>
        </p:txBody>
      </p:sp>
      <p:sp>
        <p:nvSpPr>
          <p:cNvPr id="31751" name="Rectangle 10"/>
          <p:cNvSpPr>
            <a:spLocks noChangeArrowheads="1"/>
          </p:cNvSpPr>
          <p:nvPr/>
        </p:nvSpPr>
        <p:spPr bwMode="auto">
          <a:xfrm>
            <a:off x="6324600" y="4648200"/>
            <a:ext cx="1828800" cy="12192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marL="342900" indent="-342900">
              <a:defRPr sz="2800">
                <a:solidFill>
                  <a:schemeClr val="tx1"/>
                </a:solidFill>
                <a:latin typeface="Comic Sans MS" panose="030F0702030302020204" pitchFamily="66" charset="0"/>
              </a:defRPr>
            </a:lvl1pPr>
            <a:lvl2pPr marL="11430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lvl="1" algn="ctr">
              <a:lnSpc>
                <a:spcPct val="115000"/>
              </a:lnSpc>
              <a:spcBef>
                <a:spcPct val="50000"/>
              </a:spcBef>
              <a:buClr>
                <a:srgbClr val="FF0000"/>
              </a:buClr>
              <a:buSzPct val="75000"/>
              <a:buFont typeface="Wingdings" panose="05000000000000000000" pitchFamily="2" charset="2"/>
              <a:buNone/>
            </a:pPr>
            <a:r>
              <a:rPr lang="en-US" sz="2000">
                <a:latin typeface="+mn-lt"/>
              </a:rPr>
              <a:t>Desired profit margin on materials</a:t>
            </a:r>
          </a:p>
        </p:txBody>
      </p:sp>
      <p:sp>
        <p:nvSpPr>
          <p:cNvPr id="31752" name="Text Box 11"/>
          <p:cNvSpPr txBox="1">
            <a:spLocks noChangeArrowheads="1"/>
          </p:cNvSpPr>
          <p:nvPr/>
        </p:nvSpPr>
        <p:spPr bwMode="auto">
          <a:xfrm>
            <a:off x="5867400" y="5029200"/>
            <a:ext cx="4572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spcBef>
                <a:spcPct val="50000"/>
              </a:spcBef>
            </a:pPr>
            <a:r>
              <a:rPr lang="en-US">
                <a:latin typeface="+mn-lt"/>
              </a:rPr>
              <a:t>+</a:t>
            </a:r>
          </a:p>
        </p:txBody>
      </p:sp>
      <p:sp>
        <p:nvSpPr>
          <p:cNvPr id="1115148" name="Rectangle 12"/>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8</a:t>
            </a:fld>
            <a:endParaRPr lang="en-US"/>
          </a:p>
        </p:txBody>
      </p:sp>
    </p:spTree>
    <p:extLst>
      <p:ext uri="{BB962C8B-B14F-4D97-AF65-F5344CB8AC3E}">
        <p14:creationId xmlns:p14="http://schemas.microsoft.com/office/powerpoint/2010/main" xmlns="" val="327540459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16"/>
          <p:cNvSpPr>
            <a:spLocks noChangeArrowheads="1"/>
          </p:cNvSpPr>
          <p:nvPr/>
        </p:nvSpPr>
        <p:spPr bwMode="auto">
          <a:xfrm>
            <a:off x="609600" y="1905000"/>
            <a:ext cx="8229600"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10000"/>
              </a:lnSpc>
            </a:pPr>
            <a:r>
              <a:rPr lang="en-US" sz="2000">
                <a:latin typeface="+mn-lt"/>
              </a:rPr>
              <a:t>The marina estimates that the total invoice cost of parts and materials used in 2011 will be $120,000. The marina desires a 20% profit margin on the invoice cost of parts and materials.</a:t>
            </a:r>
          </a:p>
        </p:txBody>
      </p:sp>
      <p:pic>
        <p:nvPicPr>
          <p:cNvPr id="32771" name="Picture 2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3162300"/>
            <a:ext cx="8077200" cy="3238500"/>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32772" name="Rectangle 9"/>
          <p:cNvSpPr>
            <a:spLocks noChangeArrowheads="1"/>
          </p:cNvSpPr>
          <p:nvPr/>
        </p:nvSpPr>
        <p:spPr bwMode="auto">
          <a:xfrm>
            <a:off x="609600" y="1371600"/>
            <a:ext cx="7924800" cy="522288"/>
          </a:xfrm>
          <a:prstGeom prst="rect">
            <a:avLst/>
          </a:prstGeom>
          <a:noFill/>
          <a:ln w="12700" algn="ctr">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lvl1pPr marL="533400" indent="-533400">
              <a:tabLst>
                <a:tab pos="1944688" algn="l"/>
              </a:tabLst>
              <a:defRPr sz="2800">
                <a:solidFill>
                  <a:schemeClr val="tx1"/>
                </a:solidFill>
                <a:latin typeface="Comic Sans MS" panose="030F0702030302020204" pitchFamily="66" charset="0"/>
              </a:defRPr>
            </a:lvl1pPr>
            <a:lvl2pPr marL="742950" indent="-285750">
              <a:tabLst>
                <a:tab pos="1944688" algn="l"/>
              </a:tabLst>
              <a:defRPr sz="2800">
                <a:solidFill>
                  <a:schemeClr val="tx1"/>
                </a:solidFill>
                <a:latin typeface="Comic Sans MS" panose="030F0702030302020204" pitchFamily="66" charset="0"/>
              </a:defRPr>
            </a:lvl2pPr>
            <a:lvl3pPr marL="1143000" indent="-228600">
              <a:tabLst>
                <a:tab pos="1944688" algn="l"/>
              </a:tabLst>
              <a:defRPr sz="2800">
                <a:solidFill>
                  <a:schemeClr val="tx1"/>
                </a:solidFill>
                <a:latin typeface="Comic Sans MS" panose="030F0702030302020204" pitchFamily="66" charset="0"/>
              </a:defRPr>
            </a:lvl3pPr>
            <a:lvl4pPr marL="1600200" indent="-228600">
              <a:tabLst>
                <a:tab pos="1944688" algn="l"/>
              </a:tabLst>
              <a:defRPr sz="2800">
                <a:solidFill>
                  <a:schemeClr val="tx1"/>
                </a:solidFill>
                <a:latin typeface="Comic Sans MS" panose="030F0702030302020204" pitchFamily="66" charset="0"/>
              </a:defRPr>
            </a:lvl4pPr>
            <a:lvl5pPr marL="2057400" indent="-228600">
              <a:tabLst>
                <a:tab pos="1944688" algn="l"/>
              </a:tabLst>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9pPr>
          </a:lstStyle>
          <a:p>
            <a:pPr algn="l">
              <a:lnSpc>
                <a:spcPct val="120000"/>
              </a:lnSpc>
              <a:spcBef>
                <a:spcPct val="50000"/>
              </a:spcBef>
              <a:buClr>
                <a:srgbClr val="FF0000"/>
              </a:buClr>
              <a:buSzPct val="75000"/>
              <a:buFont typeface="Wingdings" panose="05000000000000000000" pitchFamily="2" charset="2"/>
              <a:buNone/>
            </a:pPr>
            <a:r>
              <a:rPr lang="en-US" altLang="en-US" sz="2300" b="1">
                <a:solidFill>
                  <a:srgbClr val="000099"/>
                </a:solidFill>
                <a:latin typeface="+mn-lt"/>
              </a:rPr>
              <a:t>Step 2:  Calculate the material loading charge.</a:t>
            </a:r>
          </a:p>
        </p:txBody>
      </p:sp>
      <p:sp>
        <p:nvSpPr>
          <p:cNvPr id="992273" name="Rectangle 17"/>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sp>
        <p:nvSpPr>
          <p:cNvPr id="2" name="Slide Number Placeholder 1"/>
          <p:cNvSpPr>
            <a:spLocks noGrp="1"/>
          </p:cNvSpPr>
          <p:nvPr>
            <p:ph type="sldNum" sz="quarter" idx="11"/>
          </p:nvPr>
        </p:nvSpPr>
        <p:spPr/>
        <p:txBody>
          <a:bodyPr/>
          <a:lstStyle/>
          <a:p>
            <a:fld id="{75768154-A24E-4C35-B224-944DC32B769B}" type="slidenum">
              <a:rPr lang="en-US" smtClean="0"/>
              <a:pPr/>
              <a:t>9</a:t>
            </a:fld>
            <a:endParaRPr lang="en-US"/>
          </a:p>
        </p:txBody>
      </p:sp>
    </p:spTree>
    <p:extLst>
      <p:ext uri="{BB962C8B-B14F-4D97-AF65-F5344CB8AC3E}">
        <p14:creationId xmlns:p14="http://schemas.microsoft.com/office/powerpoint/2010/main" xmlns="" val="17426249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3"/>
          <p:cNvSpPr>
            <a:spLocks noGrp="1" noChangeArrowheads="1"/>
          </p:cNvSpPr>
          <p:nvPr>
            <p:ph type="body" sz="half" idx="1"/>
          </p:nvPr>
        </p:nvSpPr>
        <p:spPr>
          <a:xfrm>
            <a:off x="685800" y="2209800"/>
            <a:ext cx="8077200" cy="2895600"/>
          </a:xfrm>
          <a:solidFill>
            <a:schemeClr val="bg1"/>
          </a:solidFill>
          <a:ln cap="flat">
            <a:solidFill>
              <a:schemeClr val="bg1"/>
            </a:solidFill>
          </a:ln>
        </p:spPr>
        <p:txBody>
          <a:bodyPr lIns="90488" tIns="44450" rIns="90488" bIns="44450"/>
          <a:lstStyle/>
          <a:p>
            <a:pPr marL="533400" indent="-533400">
              <a:spcBef>
                <a:spcPct val="80000"/>
              </a:spcBef>
              <a:buClr>
                <a:srgbClr val="FF0000"/>
              </a:buClr>
              <a:buFont typeface="Wingdings" panose="05000000000000000000" pitchFamily="2" charset="2"/>
              <a:buNone/>
              <a:tabLst>
                <a:tab pos="1944688" algn="l"/>
              </a:tabLst>
            </a:pPr>
            <a:r>
              <a:rPr lang="en-US" smtClean="0">
                <a:solidFill>
                  <a:schemeClr val="tx1"/>
                </a:solidFill>
                <a:effectLst/>
              </a:rPr>
              <a:t>	 </a:t>
            </a:r>
            <a:r>
              <a:rPr lang="en-US" sz="2400" smtClean="0">
                <a:solidFill>
                  <a:schemeClr val="tx1"/>
                </a:solidFill>
                <a:effectLst/>
              </a:rPr>
              <a:t>Labor charges</a:t>
            </a:r>
          </a:p>
          <a:p>
            <a:pPr marL="1089025" lvl="1" indent="-457200">
              <a:lnSpc>
                <a:spcPct val="80000"/>
              </a:lnSpc>
              <a:spcBef>
                <a:spcPct val="80000"/>
              </a:spcBef>
              <a:buFont typeface="Wingdings" panose="05000000000000000000" pitchFamily="2" charset="2"/>
              <a:buNone/>
              <a:tabLst>
                <a:tab pos="1944688" algn="l"/>
              </a:tabLst>
            </a:pPr>
            <a:r>
              <a:rPr lang="en-US" smtClean="0">
                <a:solidFill>
                  <a:schemeClr val="tx1"/>
                </a:solidFill>
                <a:effectLst/>
              </a:rPr>
              <a:t>       +</a:t>
            </a:r>
          </a:p>
          <a:p>
            <a:pPr marL="1089025" lvl="1" indent="-457200">
              <a:lnSpc>
                <a:spcPct val="80000"/>
              </a:lnSpc>
              <a:spcBef>
                <a:spcPct val="80000"/>
              </a:spcBef>
              <a:buFont typeface="Wingdings" panose="05000000000000000000" pitchFamily="2" charset="2"/>
              <a:buNone/>
              <a:tabLst>
                <a:tab pos="1944688" algn="l"/>
              </a:tabLst>
            </a:pPr>
            <a:r>
              <a:rPr lang="en-US" smtClean="0">
                <a:solidFill>
                  <a:schemeClr val="tx1"/>
                </a:solidFill>
                <a:effectLst/>
              </a:rPr>
              <a:t>Material charges </a:t>
            </a:r>
          </a:p>
          <a:p>
            <a:pPr marL="1089025" lvl="1" indent="-457200">
              <a:lnSpc>
                <a:spcPct val="80000"/>
              </a:lnSpc>
              <a:spcBef>
                <a:spcPct val="80000"/>
              </a:spcBef>
              <a:buFont typeface="Wingdings" panose="05000000000000000000" pitchFamily="2" charset="2"/>
              <a:buNone/>
              <a:tabLst>
                <a:tab pos="1944688" algn="l"/>
              </a:tabLst>
            </a:pPr>
            <a:r>
              <a:rPr lang="en-US" smtClean="0">
                <a:solidFill>
                  <a:schemeClr val="tx1"/>
                </a:solidFill>
                <a:effectLst/>
              </a:rPr>
              <a:t>       +</a:t>
            </a:r>
          </a:p>
          <a:p>
            <a:pPr marL="1089025" lvl="1" indent="-457200">
              <a:lnSpc>
                <a:spcPct val="120000"/>
              </a:lnSpc>
              <a:buFont typeface="Wingdings" panose="05000000000000000000" pitchFamily="2" charset="2"/>
              <a:buNone/>
              <a:tabLst>
                <a:tab pos="1944688" algn="l"/>
              </a:tabLst>
            </a:pPr>
            <a:r>
              <a:rPr lang="en-US" smtClean="0">
                <a:solidFill>
                  <a:schemeClr val="tx1"/>
                </a:solidFill>
                <a:effectLst/>
              </a:rPr>
              <a:t>Material loading charge</a:t>
            </a:r>
            <a:endParaRPr lang="en-US" b="0" smtClean="0">
              <a:solidFill>
                <a:schemeClr val="tx1"/>
              </a:solidFill>
              <a:effectLst/>
            </a:endParaRPr>
          </a:p>
        </p:txBody>
      </p:sp>
      <p:sp>
        <p:nvSpPr>
          <p:cNvPr id="33796" name="Rectangle 11"/>
          <p:cNvSpPr>
            <a:spLocks noChangeArrowheads="1"/>
          </p:cNvSpPr>
          <p:nvPr/>
        </p:nvSpPr>
        <p:spPr bwMode="auto">
          <a:xfrm>
            <a:off x="609600" y="1371600"/>
            <a:ext cx="7924800" cy="486159"/>
          </a:xfrm>
          <a:prstGeom prst="rect">
            <a:avLst/>
          </a:prstGeom>
          <a:noFill/>
          <a:ln w="12700" algn="ctr">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lvl1pPr marL="533400" indent="-533400">
              <a:tabLst>
                <a:tab pos="1944688" algn="l"/>
              </a:tabLst>
              <a:defRPr sz="2800">
                <a:solidFill>
                  <a:schemeClr val="tx1"/>
                </a:solidFill>
                <a:latin typeface="Comic Sans MS" panose="030F0702030302020204" pitchFamily="66" charset="0"/>
              </a:defRPr>
            </a:lvl1pPr>
            <a:lvl2pPr marL="742950" indent="-285750">
              <a:tabLst>
                <a:tab pos="1944688" algn="l"/>
              </a:tabLst>
              <a:defRPr sz="2800">
                <a:solidFill>
                  <a:schemeClr val="tx1"/>
                </a:solidFill>
                <a:latin typeface="Comic Sans MS" panose="030F0702030302020204" pitchFamily="66" charset="0"/>
              </a:defRPr>
            </a:lvl2pPr>
            <a:lvl3pPr marL="1143000" indent="-228600">
              <a:tabLst>
                <a:tab pos="1944688" algn="l"/>
              </a:tabLst>
              <a:defRPr sz="2800">
                <a:solidFill>
                  <a:schemeClr val="tx1"/>
                </a:solidFill>
                <a:latin typeface="Comic Sans MS" panose="030F0702030302020204" pitchFamily="66" charset="0"/>
              </a:defRPr>
            </a:lvl3pPr>
            <a:lvl4pPr marL="1600200" indent="-228600">
              <a:tabLst>
                <a:tab pos="1944688" algn="l"/>
              </a:tabLst>
              <a:defRPr sz="2800">
                <a:solidFill>
                  <a:schemeClr val="tx1"/>
                </a:solidFill>
                <a:latin typeface="Comic Sans MS" panose="030F0702030302020204" pitchFamily="66" charset="0"/>
              </a:defRPr>
            </a:lvl4pPr>
            <a:lvl5pPr marL="2057400" indent="-228600">
              <a:tabLst>
                <a:tab pos="1944688" algn="l"/>
              </a:tabLst>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9pPr>
          </a:lstStyle>
          <a:p>
            <a:pPr algn="l">
              <a:lnSpc>
                <a:spcPct val="120000"/>
              </a:lnSpc>
              <a:spcBef>
                <a:spcPct val="50000"/>
              </a:spcBef>
              <a:buClr>
                <a:srgbClr val="FF0000"/>
              </a:buClr>
              <a:buSzPct val="75000"/>
              <a:buFont typeface="Wingdings" panose="05000000000000000000" pitchFamily="2" charset="2"/>
              <a:buNone/>
            </a:pPr>
            <a:r>
              <a:rPr lang="en-US" altLang="en-US" sz="2300" b="1">
                <a:solidFill>
                  <a:srgbClr val="000099"/>
                </a:solidFill>
                <a:latin typeface="+mn-lt"/>
              </a:rPr>
              <a:t>Step 3:  Calculate charges for a particular job.</a:t>
            </a:r>
          </a:p>
        </p:txBody>
      </p:sp>
      <p:sp>
        <p:nvSpPr>
          <p:cNvPr id="994317" name="Rectangle 13"/>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10</a:t>
            </a:fld>
            <a:endParaRPr lang="en-US"/>
          </a:p>
        </p:txBody>
      </p:sp>
    </p:spTree>
    <p:extLst>
      <p:ext uri="{BB962C8B-B14F-4D97-AF65-F5344CB8AC3E}">
        <p14:creationId xmlns:p14="http://schemas.microsoft.com/office/powerpoint/2010/main" xmlns="" val="159699512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8" name="Picture 2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3603625"/>
            <a:ext cx="8077200" cy="2492375"/>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34819" name="Rectangle 10"/>
          <p:cNvSpPr>
            <a:spLocks noChangeArrowheads="1"/>
          </p:cNvSpPr>
          <p:nvPr/>
        </p:nvSpPr>
        <p:spPr bwMode="auto">
          <a:xfrm>
            <a:off x="609600" y="1951038"/>
            <a:ext cx="8229600"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20000"/>
              </a:lnSpc>
            </a:pPr>
            <a:r>
              <a:rPr lang="en-US" sz="2000">
                <a:latin typeface="+mn-lt"/>
              </a:rPr>
              <a:t>Lake Holiday Marina prepares a price quotation to estimate the cost to refurbish a used 28-foot pontoon boat. Lake Holiday Marina estimates the job will require 50 hours of labor and $3,600 in parts and materials.</a:t>
            </a:r>
          </a:p>
        </p:txBody>
      </p:sp>
      <p:sp>
        <p:nvSpPr>
          <p:cNvPr id="996370" name="Rectangle 18"/>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sp>
        <p:nvSpPr>
          <p:cNvPr id="34824" name="Rectangle 20"/>
          <p:cNvSpPr>
            <a:spLocks noChangeArrowheads="1"/>
          </p:cNvSpPr>
          <p:nvPr/>
        </p:nvSpPr>
        <p:spPr bwMode="auto">
          <a:xfrm>
            <a:off x="609600" y="1371600"/>
            <a:ext cx="7924800" cy="522288"/>
          </a:xfrm>
          <a:prstGeom prst="rect">
            <a:avLst/>
          </a:prstGeom>
          <a:noFill/>
          <a:ln w="12700" algn="ctr">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lvl1pPr marL="533400" indent="-533400">
              <a:tabLst>
                <a:tab pos="1944688" algn="l"/>
              </a:tabLst>
              <a:defRPr sz="2800">
                <a:solidFill>
                  <a:schemeClr val="tx1"/>
                </a:solidFill>
                <a:latin typeface="Comic Sans MS" panose="030F0702030302020204" pitchFamily="66" charset="0"/>
              </a:defRPr>
            </a:lvl1pPr>
            <a:lvl2pPr marL="742950" indent="-285750">
              <a:tabLst>
                <a:tab pos="1944688" algn="l"/>
              </a:tabLst>
              <a:defRPr sz="2800">
                <a:solidFill>
                  <a:schemeClr val="tx1"/>
                </a:solidFill>
                <a:latin typeface="Comic Sans MS" panose="030F0702030302020204" pitchFamily="66" charset="0"/>
              </a:defRPr>
            </a:lvl2pPr>
            <a:lvl3pPr marL="1143000" indent="-228600">
              <a:tabLst>
                <a:tab pos="1944688" algn="l"/>
              </a:tabLst>
              <a:defRPr sz="2800">
                <a:solidFill>
                  <a:schemeClr val="tx1"/>
                </a:solidFill>
                <a:latin typeface="Comic Sans MS" panose="030F0702030302020204" pitchFamily="66" charset="0"/>
              </a:defRPr>
            </a:lvl3pPr>
            <a:lvl4pPr marL="1600200" indent="-228600">
              <a:tabLst>
                <a:tab pos="1944688" algn="l"/>
              </a:tabLst>
              <a:defRPr sz="2800">
                <a:solidFill>
                  <a:schemeClr val="tx1"/>
                </a:solidFill>
                <a:latin typeface="Comic Sans MS" panose="030F0702030302020204" pitchFamily="66" charset="0"/>
              </a:defRPr>
            </a:lvl4pPr>
            <a:lvl5pPr marL="2057400" indent="-228600">
              <a:tabLst>
                <a:tab pos="1944688" algn="l"/>
              </a:tabLst>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1944688" algn="l"/>
              </a:tabLst>
              <a:defRPr sz="2800">
                <a:solidFill>
                  <a:schemeClr val="tx1"/>
                </a:solidFill>
                <a:latin typeface="Comic Sans MS" panose="030F0702030302020204" pitchFamily="66" charset="0"/>
              </a:defRPr>
            </a:lvl9pPr>
          </a:lstStyle>
          <a:p>
            <a:pPr algn="l">
              <a:lnSpc>
                <a:spcPct val="120000"/>
              </a:lnSpc>
              <a:spcBef>
                <a:spcPct val="50000"/>
              </a:spcBef>
              <a:buClr>
                <a:srgbClr val="FF0000"/>
              </a:buClr>
              <a:buSzPct val="75000"/>
              <a:buFont typeface="Wingdings" panose="05000000000000000000" pitchFamily="2" charset="2"/>
              <a:buNone/>
            </a:pPr>
            <a:r>
              <a:rPr lang="en-US" altLang="en-US" sz="2300" b="1">
                <a:solidFill>
                  <a:srgbClr val="000099"/>
                </a:solidFill>
                <a:latin typeface="+mn-lt"/>
              </a:rPr>
              <a:t>Step 3:  Calculate charges for a particular job.</a:t>
            </a:r>
          </a:p>
        </p:txBody>
      </p:sp>
      <p:sp>
        <p:nvSpPr>
          <p:cNvPr id="2" name="Slide Number Placeholder 1"/>
          <p:cNvSpPr>
            <a:spLocks noGrp="1"/>
          </p:cNvSpPr>
          <p:nvPr>
            <p:ph type="sldNum" sz="quarter" idx="11"/>
          </p:nvPr>
        </p:nvSpPr>
        <p:spPr/>
        <p:txBody>
          <a:bodyPr/>
          <a:lstStyle/>
          <a:p>
            <a:fld id="{408DF351-3098-4298-B2EA-A98B74C1097E}" type="slidenum">
              <a:rPr lang="en-US" smtClean="0"/>
              <a:pPr/>
              <a:t>11</a:t>
            </a:fld>
            <a:endParaRPr lang="en-US"/>
          </a:p>
        </p:txBody>
      </p:sp>
    </p:spTree>
    <p:extLst>
      <p:ext uri="{BB962C8B-B14F-4D97-AF65-F5344CB8AC3E}">
        <p14:creationId xmlns:p14="http://schemas.microsoft.com/office/powerpoint/2010/main" xmlns="" val="19221737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35842" name="Picture 1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1000" y="3467100"/>
            <a:ext cx="8362950" cy="2324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35843" name="Rectangle 22"/>
          <p:cNvSpPr>
            <a:spLocks noChangeArrowheads="1"/>
          </p:cNvSpPr>
          <p:nvPr/>
        </p:nvSpPr>
        <p:spPr bwMode="auto">
          <a:xfrm>
            <a:off x="8610600" y="3429000"/>
            <a:ext cx="152400" cy="25146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p>
        </p:txBody>
      </p:sp>
      <p:sp>
        <p:nvSpPr>
          <p:cNvPr id="35844" name="Rectangle 5"/>
          <p:cNvSpPr>
            <a:spLocks noChangeArrowheads="1"/>
          </p:cNvSpPr>
          <p:nvPr/>
        </p:nvSpPr>
        <p:spPr bwMode="auto">
          <a:xfrm>
            <a:off x="609600" y="1371600"/>
            <a:ext cx="8001000" cy="2012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057400" algn="l"/>
              </a:tabLst>
              <a:defRPr sz="2800">
                <a:solidFill>
                  <a:schemeClr val="tx1"/>
                </a:solidFill>
                <a:latin typeface="Comic Sans MS" panose="030F0702030302020204" pitchFamily="66" charset="0"/>
              </a:defRPr>
            </a:lvl1pPr>
            <a:lvl2pPr marL="742950" indent="-285750">
              <a:tabLst>
                <a:tab pos="2057400" algn="l"/>
              </a:tabLst>
              <a:defRPr sz="2800">
                <a:solidFill>
                  <a:schemeClr val="tx1"/>
                </a:solidFill>
                <a:latin typeface="Comic Sans MS" panose="030F0702030302020204" pitchFamily="66" charset="0"/>
              </a:defRPr>
            </a:lvl2pPr>
            <a:lvl3pPr marL="1143000" indent="-228600">
              <a:tabLst>
                <a:tab pos="2057400" algn="l"/>
              </a:tabLst>
              <a:defRPr sz="2800">
                <a:solidFill>
                  <a:schemeClr val="tx1"/>
                </a:solidFill>
                <a:latin typeface="Comic Sans MS" panose="030F0702030302020204" pitchFamily="66" charset="0"/>
              </a:defRPr>
            </a:lvl3pPr>
            <a:lvl4pPr marL="1600200" indent="-228600">
              <a:tabLst>
                <a:tab pos="2057400" algn="l"/>
              </a:tabLst>
              <a:defRPr sz="2800">
                <a:solidFill>
                  <a:schemeClr val="tx1"/>
                </a:solidFill>
                <a:latin typeface="Comic Sans MS" panose="030F0702030302020204" pitchFamily="66" charset="0"/>
              </a:defRPr>
            </a:lvl4pPr>
            <a:lvl5pPr marL="2057400" indent="-228600">
              <a:tabLst>
                <a:tab pos="2057400" algn="l"/>
              </a:tabLst>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9pPr>
          </a:lstStyle>
          <a:p>
            <a:pPr algn="l">
              <a:lnSpc>
                <a:spcPct val="120000"/>
              </a:lnSpc>
              <a:spcBef>
                <a:spcPct val="30000"/>
              </a:spcBef>
            </a:pPr>
            <a:r>
              <a:rPr lang="en-US" sz="2100">
                <a:latin typeface="+mn-lt"/>
              </a:rPr>
              <a:t>Presented below are data for Harmon Electrical Repair Shop for next year. The desired profit margin per labor hour is $10. The material loading charge is 40% of invoice cost. Harmon estimates that 8,000 labor hours will be worked next year.  Compute the rate charged per hour of labor.</a:t>
            </a:r>
          </a:p>
        </p:txBody>
      </p:sp>
      <p:sp>
        <p:nvSpPr>
          <p:cNvPr id="1118211" name="Rectangle 3"/>
          <p:cNvSpPr>
            <a:spLocks noChangeArrowheads="1"/>
          </p:cNvSpPr>
          <p:nvPr/>
        </p:nvSpPr>
        <p:spPr bwMode="auto">
          <a:xfrm>
            <a:off x="5410200" y="3581400"/>
            <a:ext cx="1752600" cy="1524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1118223" name="Rectangle 15"/>
          <p:cNvSpPr>
            <a:spLocks noChangeArrowheads="1"/>
          </p:cNvSpPr>
          <p:nvPr/>
        </p:nvSpPr>
        <p:spPr bwMode="auto">
          <a:xfrm>
            <a:off x="7239000" y="3581400"/>
            <a:ext cx="1752600" cy="1524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1118224" name="Rectangle 16"/>
          <p:cNvSpPr>
            <a:spLocks noChangeArrowheads="1"/>
          </p:cNvSpPr>
          <p:nvPr/>
        </p:nvSpPr>
        <p:spPr bwMode="auto">
          <a:xfrm>
            <a:off x="7239000" y="5105400"/>
            <a:ext cx="17526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1118225" name="Rectangle 17"/>
          <p:cNvSpPr>
            <a:spLocks noChangeArrowheads="1"/>
          </p:cNvSpPr>
          <p:nvPr/>
        </p:nvSpPr>
        <p:spPr bwMode="auto">
          <a:xfrm>
            <a:off x="7239000" y="5410200"/>
            <a:ext cx="17526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pic>
        <p:nvPicPr>
          <p:cNvPr id="35850" name="Picture 20"/>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35851" name="Rectangle 21"/>
          <p:cNvSpPr>
            <a:spLocks noChangeArrowheads="1"/>
          </p:cNvSpPr>
          <p:nvPr/>
        </p:nvSpPr>
        <p:spPr bwMode="auto">
          <a:xfrm>
            <a:off x="304800" y="3429000"/>
            <a:ext cx="152400" cy="25146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p>
        </p:txBody>
      </p:sp>
      <p:sp>
        <p:nvSpPr>
          <p:cNvPr id="2" name="Slide Number Placeholder 1"/>
          <p:cNvSpPr>
            <a:spLocks noGrp="1"/>
          </p:cNvSpPr>
          <p:nvPr>
            <p:ph type="sldNum" sz="quarter" idx="11"/>
          </p:nvPr>
        </p:nvSpPr>
        <p:spPr/>
        <p:txBody>
          <a:bodyPr/>
          <a:lstStyle/>
          <a:p>
            <a:fld id="{75768154-A24E-4C35-B224-944DC32B769B}" type="slidenum">
              <a:rPr lang="en-US" smtClean="0"/>
              <a:pPr/>
              <a:t>12</a:t>
            </a:fld>
            <a:endParaRPr lang="en-US"/>
          </a:p>
        </p:txBody>
      </p:sp>
    </p:spTree>
    <p:extLst>
      <p:ext uri="{BB962C8B-B14F-4D97-AF65-F5344CB8AC3E}">
        <p14:creationId xmlns:p14="http://schemas.microsoft.com/office/powerpoint/2010/main" xmlns="" val="380959546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118211"/>
                                        </p:tgtEl>
                                      </p:cBhvr>
                                    </p:animEffect>
                                    <p:set>
                                      <p:cBhvr>
                                        <p:cTn id="7" dur="1" fill="hold">
                                          <p:stCondLst>
                                            <p:cond delay="499"/>
                                          </p:stCondLst>
                                        </p:cTn>
                                        <p:tgtEl>
                                          <p:spTgt spid="1118211"/>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118223"/>
                                        </p:tgtEl>
                                      </p:cBhvr>
                                    </p:animEffect>
                                    <p:set>
                                      <p:cBhvr>
                                        <p:cTn id="12" dur="1" fill="hold">
                                          <p:stCondLst>
                                            <p:cond delay="499"/>
                                          </p:stCondLst>
                                        </p:cTn>
                                        <p:tgtEl>
                                          <p:spTgt spid="1118223"/>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118224"/>
                                        </p:tgtEl>
                                      </p:cBhvr>
                                    </p:animEffect>
                                    <p:set>
                                      <p:cBhvr>
                                        <p:cTn id="17" dur="1" fill="hold">
                                          <p:stCondLst>
                                            <p:cond delay="499"/>
                                          </p:stCondLst>
                                        </p:cTn>
                                        <p:tgtEl>
                                          <p:spTgt spid="1118224"/>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118225"/>
                                        </p:tgtEl>
                                      </p:cBhvr>
                                    </p:animEffect>
                                    <p:set>
                                      <p:cBhvr>
                                        <p:cTn id="22" dur="1" fill="hold">
                                          <p:stCondLst>
                                            <p:cond delay="499"/>
                                          </p:stCondLst>
                                        </p:cTn>
                                        <p:tgtEl>
                                          <p:spTgt spid="11182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8211" grpId="0" animBg="1"/>
      <p:bldP spid="1118223" grpId="0" animBg="1"/>
      <p:bldP spid="1118224" grpId="0" animBg="1"/>
      <p:bldP spid="1118225"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36866" name="Picture 2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14400" y="2701925"/>
            <a:ext cx="7391400" cy="225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36867" name="Rectangle 4"/>
          <p:cNvSpPr>
            <a:spLocks noChangeArrowheads="1"/>
          </p:cNvSpPr>
          <p:nvPr/>
        </p:nvSpPr>
        <p:spPr bwMode="auto">
          <a:xfrm>
            <a:off x="609600" y="1371600"/>
            <a:ext cx="8001000" cy="860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2057400" algn="l"/>
              </a:tabLst>
              <a:defRPr sz="2800">
                <a:solidFill>
                  <a:schemeClr val="tx1"/>
                </a:solidFill>
                <a:latin typeface="Comic Sans MS" panose="030F0702030302020204" pitchFamily="66" charset="0"/>
              </a:defRPr>
            </a:lvl1pPr>
            <a:lvl2pPr marL="742950" indent="-285750">
              <a:tabLst>
                <a:tab pos="2057400" algn="l"/>
              </a:tabLst>
              <a:defRPr sz="2800">
                <a:solidFill>
                  <a:schemeClr val="tx1"/>
                </a:solidFill>
                <a:latin typeface="Comic Sans MS" panose="030F0702030302020204" pitchFamily="66" charset="0"/>
              </a:defRPr>
            </a:lvl2pPr>
            <a:lvl3pPr marL="1143000" indent="-228600">
              <a:tabLst>
                <a:tab pos="2057400" algn="l"/>
              </a:tabLst>
              <a:defRPr sz="2800">
                <a:solidFill>
                  <a:schemeClr val="tx1"/>
                </a:solidFill>
                <a:latin typeface="Comic Sans MS" panose="030F0702030302020204" pitchFamily="66" charset="0"/>
              </a:defRPr>
            </a:lvl3pPr>
            <a:lvl4pPr marL="1600200" indent="-228600">
              <a:tabLst>
                <a:tab pos="2057400" algn="l"/>
              </a:tabLst>
              <a:defRPr sz="2800">
                <a:solidFill>
                  <a:schemeClr val="tx1"/>
                </a:solidFill>
                <a:latin typeface="Comic Sans MS" panose="030F0702030302020204" pitchFamily="66" charset="0"/>
              </a:defRPr>
            </a:lvl4pPr>
            <a:lvl5pPr marL="2057400" indent="-228600">
              <a:tabLst>
                <a:tab pos="2057400" algn="l"/>
              </a:tabLst>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9pPr>
          </a:lstStyle>
          <a:p>
            <a:pPr algn="l">
              <a:lnSpc>
                <a:spcPct val="120000"/>
              </a:lnSpc>
              <a:spcBef>
                <a:spcPct val="30000"/>
              </a:spcBef>
            </a:pPr>
            <a:r>
              <a:rPr lang="en-US" sz="2100">
                <a:latin typeface="+mn-lt"/>
              </a:rPr>
              <a:t>If Harmon repairs a TV that takes 4 hours to repair and uses parts of $50, compute the bill for this job.</a:t>
            </a:r>
          </a:p>
        </p:txBody>
      </p:sp>
      <p:sp>
        <p:nvSpPr>
          <p:cNvPr id="1120267" name="Rectangle 11"/>
          <p:cNvSpPr>
            <a:spLocks noChangeArrowheads="1"/>
          </p:cNvSpPr>
          <p:nvPr/>
        </p:nvSpPr>
        <p:spPr bwMode="auto">
          <a:xfrm>
            <a:off x="2895600" y="3079750"/>
            <a:ext cx="52578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pic>
        <p:nvPicPr>
          <p:cNvPr id="36870" name="Picture 20"/>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1120278" name="Rectangle 22"/>
          <p:cNvSpPr>
            <a:spLocks noChangeArrowheads="1"/>
          </p:cNvSpPr>
          <p:nvPr/>
        </p:nvSpPr>
        <p:spPr bwMode="auto">
          <a:xfrm>
            <a:off x="6248400" y="3733800"/>
            <a:ext cx="1981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1120279" name="Rectangle 23"/>
          <p:cNvSpPr>
            <a:spLocks noChangeArrowheads="1"/>
          </p:cNvSpPr>
          <p:nvPr/>
        </p:nvSpPr>
        <p:spPr bwMode="auto">
          <a:xfrm>
            <a:off x="4267200" y="4038600"/>
            <a:ext cx="39624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1120280" name="Rectangle 24"/>
          <p:cNvSpPr>
            <a:spLocks noChangeArrowheads="1"/>
          </p:cNvSpPr>
          <p:nvPr/>
        </p:nvSpPr>
        <p:spPr bwMode="auto">
          <a:xfrm>
            <a:off x="6248400" y="4451350"/>
            <a:ext cx="1981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2" name="Slide Number Placeholder 1"/>
          <p:cNvSpPr>
            <a:spLocks noGrp="1"/>
          </p:cNvSpPr>
          <p:nvPr>
            <p:ph type="sldNum" sz="quarter" idx="11"/>
          </p:nvPr>
        </p:nvSpPr>
        <p:spPr/>
        <p:txBody>
          <a:bodyPr/>
          <a:lstStyle/>
          <a:p>
            <a:fld id="{75768154-A24E-4C35-B224-944DC32B769B}" type="slidenum">
              <a:rPr lang="en-US" smtClean="0"/>
              <a:pPr/>
              <a:t>13</a:t>
            </a:fld>
            <a:endParaRPr lang="en-US"/>
          </a:p>
        </p:txBody>
      </p:sp>
    </p:spTree>
    <p:extLst>
      <p:ext uri="{BB962C8B-B14F-4D97-AF65-F5344CB8AC3E}">
        <p14:creationId xmlns:p14="http://schemas.microsoft.com/office/powerpoint/2010/main" xmlns="" val="11035581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120267"/>
                                        </p:tgtEl>
                                      </p:cBhvr>
                                    </p:animEffect>
                                    <p:set>
                                      <p:cBhvr>
                                        <p:cTn id="7" dur="1" fill="hold">
                                          <p:stCondLst>
                                            <p:cond delay="499"/>
                                          </p:stCondLst>
                                        </p:cTn>
                                        <p:tgtEl>
                                          <p:spTgt spid="112026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120278"/>
                                        </p:tgtEl>
                                      </p:cBhvr>
                                    </p:animEffect>
                                    <p:set>
                                      <p:cBhvr>
                                        <p:cTn id="12" dur="1" fill="hold">
                                          <p:stCondLst>
                                            <p:cond delay="499"/>
                                          </p:stCondLst>
                                        </p:cTn>
                                        <p:tgtEl>
                                          <p:spTgt spid="1120278"/>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120279"/>
                                        </p:tgtEl>
                                      </p:cBhvr>
                                    </p:animEffect>
                                    <p:set>
                                      <p:cBhvr>
                                        <p:cTn id="17" dur="1" fill="hold">
                                          <p:stCondLst>
                                            <p:cond delay="499"/>
                                          </p:stCondLst>
                                        </p:cTn>
                                        <p:tgtEl>
                                          <p:spTgt spid="1120279"/>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120280"/>
                                        </p:tgtEl>
                                      </p:cBhvr>
                                    </p:animEffect>
                                    <p:set>
                                      <p:cBhvr>
                                        <p:cTn id="22" dur="1" fill="hold">
                                          <p:stCondLst>
                                            <p:cond delay="499"/>
                                          </p:stCondLst>
                                        </p:cTn>
                                        <p:tgtEl>
                                          <p:spTgt spid="112028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0267" grpId="0" animBg="1"/>
      <p:bldP spid="1120278" grpId="0" animBg="1"/>
      <p:bldP spid="1120279" grpId="0" animBg="1"/>
      <p:bldP spid="1120280"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7890" name="Rectangle 3"/>
          <p:cNvSpPr>
            <a:spLocks noChangeArrowheads="1"/>
          </p:cNvSpPr>
          <p:nvPr/>
        </p:nvSpPr>
        <p:spPr bwMode="auto">
          <a:xfrm>
            <a:off x="914400" y="5638800"/>
            <a:ext cx="6553200" cy="533400"/>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182562" tIns="46038" rIns="182562" bIns="46038"/>
          <a:lstStyle>
            <a:lvl1pPr marL="517525" indent="-517525">
              <a:tabLst>
                <a:tab pos="1600200" algn="l"/>
                <a:tab pos="3200400" algn="l"/>
                <a:tab pos="4800600" algn="l"/>
              </a:tabLst>
              <a:defRPr sz="2800">
                <a:solidFill>
                  <a:schemeClr val="tx1"/>
                </a:solidFill>
                <a:latin typeface="Comic Sans MS" panose="030F0702030302020204" pitchFamily="66" charset="0"/>
              </a:defRPr>
            </a:lvl1pPr>
            <a:lvl2pPr marL="742950" indent="-285750">
              <a:tabLst>
                <a:tab pos="1600200" algn="l"/>
                <a:tab pos="3200400" algn="l"/>
                <a:tab pos="4800600" algn="l"/>
              </a:tabLst>
              <a:defRPr sz="2800">
                <a:solidFill>
                  <a:schemeClr val="tx1"/>
                </a:solidFill>
                <a:latin typeface="Comic Sans MS" panose="030F0702030302020204" pitchFamily="66" charset="0"/>
              </a:defRPr>
            </a:lvl2pPr>
            <a:lvl3pPr marL="1143000" indent="-228600">
              <a:tabLst>
                <a:tab pos="1600200" algn="l"/>
                <a:tab pos="3200400" algn="l"/>
                <a:tab pos="4800600" algn="l"/>
              </a:tabLst>
              <a:defRPr sz="2800">
                <a:solidFill>
                  <a:schemeClr val="tx1"/>
                </a:solidFill>
                <a:latin typeface="Comic Sans MS" panose="030F0702030302020204" pitchFamily="66" charset="0"/>
              </a:defRPr>
            </a:lvl3pPr>
            <a:lvl4pPr marL="1600200" indent="-228600">
              <a:tabLst>
                <a:tab pos="1600200" algn="l"/>
                <a:tab pos="3200400" algn="l"/>
                <a:tab pos="4800600" algn="l"/>
              </a:tabLst>
              <a:defRPr sz="2800">
                <a:solidFill>
                  <a:schemeClr val="tx1"/>
                </a:solidFill>
                <a:latin typeface="Comic Sans MS" panose="030F0702030302020204" pitchFamily="66" charset="0"/>
              </a:defRPr>
            </a:lvl4pPr>
            <a:lvl5pPr marL="2057400" indent="-228600">
              <a:tabLst>
                <a:tab pos="1600200" algn="l"/>
                <a:tab pos="3200400" algn="l"/>
                <a:tab pos="4800600" algn="l"/>
              </a:tabLst>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1600200" algn="l"/>
                <a:tab pos="3200400" algn="l"/>
                <a:tab pos="4800600" algn="l"/>
              </a:tabLs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1600200" algn="l"/>
                <a:tab pos="3200400" algn="l"/>
                <a:tab pos="4800600" algn="l"/>
              </a:tabLs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1600200" algn="l"/>
                <a:tab pos="3200400" algn="l"/>
                <a:tab pos="4800600" algn="l"/>
              </a:tabLs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1600200" algn="l"/>
                <a:tab pos="3200400" algn="l"/>
                <a:tab pos="4800600" algn="l"/>
              </a:tabLst>
              <a:defRPr sz="2800">
                <a:solidFill>
                  <a:schemeClr val="tx1"/>
                </a:solidFill>
                <a:latin typeface="Comic Sans MS" panose="030F0702030302020204" pitchFamily="66" charset="0"/>
              </a:defRPr>
            </a:lvl9pPr>
          </a:lstStyle>
          <a:p>
            <a:pPr algn="l">
              <a:spcBef>
                <a:spcPct val="50000"/>
              </a:spcBef>
              <a:buClr>
                <a:schemeClr val="accent2"/>
              </a:buClr>
              <a:buSzPct val="75000"/>
              <a:buFont typeface="Wingdings" panose="05000000000000000000" pitchFamily="2" charset="2"/>
              <a:buNone/>
            </a:pPr>
            <a:r>
              <a:rPr lang="en-US" sz="1900">
                <a:latin typeface="Arial" panose="020B0604020202020204" pitchFamily="34" charset="0"/>
              </a:rPr>
              <a:t>a.	$42	b.    $34	c.    $32	d.    $30 </a:t>
            </a:r>
          </a:p>
        </p:txBody>
      </p:sp>
      <p:sp>
        <p:nvSpPr>
          <p:cNvPr id="37891" name="Rectangle 2"/>
          <p:cNvSpPr>
            <a:spLocks noGrp="1" noChangeArrowheads="1"/>
          </p:cNvSpPr>
          <p:nvPr>
            <p:ph type="body" idx="1"/>
          </p:nvPr>
        </p:nvSpPr>
        <p:spPr>
          <a:xfrm>
            <a:off x="609600" y="1981200"/>
            <a:ext cx="8077200" cy="3441700"/>
          </a:xfrm>
          <a:solidFill>
            <a:schemeClr val="bg1"/>
          </a:solidFill>
        </p:spPr>
        <p:txBody>
          <a:bodyPr lIns="91440" rIns="91440">
            <a:spAutoFit/>
          </a:bodyPr>
          <a:lstStyle/>
          <a:p>
            <a:pPr marL="0" indent="0">
              <a:buFont typeface="Wingdings" panose="05000000000000000000" pitchFamily="2" charset="2"/>
              <a:buNone/>
              <a:tabLst>
                <a:tab pos="6572250" algn="r"/>
              </a:tabLst>
            </a:pPr>
            <a:r>
              <a:rPr lang="en-US" sz="1900" b="0" smtClean="0">
                <a:effectLst/>
              </a:rPr>
              <a:t>Crescent Electrical Repair has decided to price its work on a time-and-material basis.  It estimates the following costs for the year related to labor.</a:t>
            </a:r>
          </a:p>
          <a:p>
            <a:pPr marL="0" indent="0">
              <a:spcBef>
                <a:spcPct val="60000"/>
              </a:spcBef>
              <a:buFont typeface="Wingdings" panose="05000000000000000000" pitchFamily="2" charset="2"/>
              <a:buNone/>
              <a:tabLst>
                <a:tab pos="6572250" algn="r"/>
              </a:tabLst>
            </a:pPr>
            <a:r>
              <a:rPr lang="en-US" sz="1900" b="0" smtClean="0">
                <a:effectLst/>
              </a:rPr>
              <a:t>Technician wages and benefits	$100,000</a:t>
            </a:r>
          </a:p>
          <a:p>
            <a:pPr marL="0" indent="0">
              <a:buFont typeface="Wingdings" panose="05000000000000000000" pitchFamily="2" charset="2"/>
              <a:buNone/>
              <a:tabLst>
                <a:tab pos="6572250" algn="r"/>
              </a:tabLst>
            </a:pPr>
            <a:r>
              <a:rPr lang="en-US" sz="1900" b="0" smtClean="0">
                <a:effectLst/>
              </a:rPr>
              <a:t>Office employee’s salary/benefits	$40,000</a:t>
            </a:r>
          </a:p>
          <a:p>
            <a:pPr marL="0" indent="0">
              <a:buFont typeface="Wingdings" panose="05000000000000000000" pitchFamily="2" charset="2"/>
              <a:buNone/>
              <a:tabLst>
                <a:tab pos="6572250" algn="r"/>
              </a:tabLst>
            </a:pPr>
            <a:r>
              <a:rPr lang="en-US" sz="1900" b="0" smtClean="0">
                <a:effectLst/>
              </a:rPr>
              <a:t>Other overhead	$80,000</a:t>
            </a:r>
          </a:p>
          <a:p>
            <a:pPr marL="0" indent="0">
              <a:spcBef>
                <a:spcPct val="60000"/>
              </a:spcBef>
              <a:buFont typeface="Wingdings" panose="05000000000000000000" pitchFamily="2" charset="2"/>
              <a:buNone/>
              <a:tabLst>
                <a:tab pos="6572250" algn="r"/>
              </a:tabLst>
            </a:pPr>
            <a:r>
              <a:rPr lang="en-US" sz="1900" b="0" smtClean="0">
                <a:effectLst/>
              </a:rPr>
              <a:t>Crescent desires a profit margin of $10 per labor hour and budgets 5,000 hours of repair time for the year.  The office employee’s salary, benefits, and other overhead costs should be divided evenly between time charges and material loading charges. Crescent labor charge per hour would be:</a:t>
            </a:r>
          </a:p>
        </p:txBody>
      </p:sp>
      <p:sp>
        <p:nvSpPr>
          <p:cNvPr id="953348" name="Oval 4"/>
          <p:cNvSpPr>
            <a:spLocks noChangeArrowheads="1"/>
          </p:cNvSpPr>
          <p:nvPr/>
        </p:nvSpPr>
        <p:spPr bwMode="auto">
          <a:xfrm>
            <a:off x="958850" y="5638800"/>
            <a:ext cx="457200" cy="441325"/>
          </a:xfrm>
          <a:prstGeom prst="ellipse">
            <a:avLst/>
          </a:prstGeom>
          <a:noFill/>
          <a:ln w="57150" cap="sq">
            <a:solidFill>
              <a:srgbClr val="8000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1900">
              <a:solidFill>
                <a:srgbClr val="A50021"/>
              </a:solidFill>
              <a:latin typeface="Arial" panose="020B0604020202020204" pitchFamily="34" charset="0"/>
            </a:endParaRPr>
          </a:p>
        </p:txBody>
      </p:sp>
      <p:sp>
        <p:nvSpPr>
          <p:cNvPr id="37894" name="Text Box 10"/>
          <p:cNvSpPr txBox="1">
            <a:spLocks noChangeArrowheads="1"/>
          </p:cNvSpPr>
          <p:nvPr/>
        </p:nvSpPr>
        <p:spPr bwMode="auto">
          <a:xfrm>
            <a:off x="609600" y="1385888"/>
            <a:ext cx="46482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b="1">
                <a:solidFill>
                  <a:srgbClr val="800000"/>
                </a:solidFill>
                <a:latin typeface="Arial" panose="020B0604020202020204" pitchFamily="34" charset="0"/>
              </a:rPr>
              <a:t>Review Question</a:t>
            </a:r>
          </a:p>
        </p:txBody>
      </p:sp>
      <p:sp>
        <p:nvSpPr>
          <p:cNvPr id="953359" name="Rectangle 15"/>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Pricing Services</a:t>
            </a:r>
          </a:p>
        </p:txBody>
      </p:sp>
      <p:sp>
        <p:nvSpPr>
          <p:cNvPr id="2" name="Slide Number Placeholder 1"/>
          <p:cNvSpPr>
            <a:spLocks noGrp="1"/>
          </p:cNvSpPr>
          <p:nvPr>
            <p:ph type="sldNum" sz="quarter" idx="11"/>
          </p:nvPr>
        </p:nvSpPr>
        <p:spPr/>
        <p:txBody>
          <a:bodyPr/>
          <a:lstStyle/>
          <a:p>
            <a:fld id="{75768154-A24E-4C35-B224-944DC32B769B}" type="slidenum">
              <a:rPr lang="en-US" smtClean="0"/>
              <a:pPr/>
              <a:t>14</a:t>
            </a:fld>
            <a:endParaRPr lang="en-US"/>
          </a:p>
        </p:txBody>
      </p:sp>
    </p:spTree>
    <p:extLst>
      <p:ext uri="{BB962C8B-B14F-4D97-AF65-F5344CB8AC3E}">
        <p14:creationId xmlns:p14="http://schemas.microsoft.com/office/powerpoint/2010/main" xmlns="" val="35514815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53348"/>
                                        </p:tgtEl>
                                        <p:attrNameLst>
                                          <p:attrName>style.visibility</p:attrName>
                                        </p:attrNameLst>
                                      </p:cBhvr>
                                      <p:to>
                                        <p:strVal val="visible"/>
                                      </p:to>
                                    </p:set>
                                    <p:animEffect transition="in" filter="wipe(left)">
                                      <p:cBhvr>
                                        <p:cTn id="7" dur="500"/>
                                        <p:tgtEl>
                                          <p:spTgt spid="953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3348"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38914" name="Picture 1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9600" y="609600"/>
            <a:ext cx="8001000" cy="452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38915" name="Rectangle 11"/>
          <p:cNvSpPr>
            <a:spLocks noChangeArrowheads="1"/>
          </p:cNvSpPr>
          <p:nvPr/>
        </p:nvSpPr>
        <p:spPr bwMode="auto">
          <a:xfrm>
            <a:off x="1219200" y="4572000"/>
            <a:ext cx="1371600" cy="3048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p>
        </p:txBody>
      </p:sp>
      <p:sp>
        <p:nvSpPr>
          <p:cNvPr id="2" name="Slide Number Placeholder 1"/>
          <p:cNvSpPr>
            <a:spLocks noGrp="1"/>
          </p:cNvSpPr>
          <p:nvPr>
            <p:ph type="sldNum" sz="quarter" idx="11"/>
          </p:nvPr>
        </p:nvSpPr>
        <p:spPr/>
        <p:txBody>
          <a:bodyPr/>
          <a:lstStyle/>
          <a:p>
            <a:fld id="{75768154-A24E-4C35-B224-944DC32B769B}" type="slidenum">
              <a:rPr lang="en-US" smtClean="0"/>
              <a:pPr/>
              <a:t>15</a:t>
            </a:fld>
            <a:endParaRPr lang="en-US"/>
          </a:p>
        </p:txBody>
      </p:sp>
    </p:spTree>
    <p:extLst>
      <p:ext uri="{BB962C8B-B14F-4D97-AF65-F5344CB8AC3E}">
        <p14:creationId xmlns:p14="http://schemas.microsoft.com/office/powerpoint/2010/main" xmlns="" val="21945050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3"/>
          <p:cNvSpPr>
            <a:spLocks noGrp="1" noChangeArrowheads="1"/>
          </p:cNvSpPr>
          <p:nvPr>
            <p:ph type="body" sz="half" idx="1"/>
          </p:nvPr>
        </p:nvSpPr>
        <p:spPr>
          <a:xfrm>
            <a:off x="609600" y="1371600"/>
            <a:ext cx="7848600" cy="1752600"/>
          </a:xfrm>
          <a:noFill/>
          <a:ln cap="flat">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0" indent="0">
              <a:lnSpc>
                <a:spcPct val="115000"/>
              </a:lnSpc>
              <a:spcBef>
                <a:spcPct val="40000"/>
              </a:spcBef>
              <a:buClr>
                <a:srgbClr val="800000"/>
              </a:buClr>
              <a:buSzPct val="80000"/>
              <a:buFont typeface="Wingdings" panose="05000000000000000000" pitchFamily="2" charset="2"/>
              <a:buNone/>
            </a:pPr>
            <a:r>
              <a:rPr lang="en-US" altLang="en-US" sz="2200" b="0" smtClean="0">
                <a:effectLst/>
              </a:rPr>
              <a:t>Vertically integrated companies</a:t>
            </a:r>
          </a:p>
          <a:p>
            <a:pPr marL="685800" lvl="1" indent="-457200">
              <a:lnSpc>
                <a:spcPct val="115000"/>
              </a:lnSpc>
              <a:spcBef>
                <a:spcPct val="40000"/>
              </a:spcBef>
              <a:buClr>
                <a:srgbClr val="800000"/>
              </a:buClr>
              <a:buSzPct val="80000"/>
              <a:buFont typeface="Wingdings" panose="05000000000000000000" pitchFamily="2" charset="2"/>
              <a:buChar char="u"/>
            </a:pPr>
            <a:r>
              <a:rPr lang="en-US" altLang="en-US" sz="2100" b="0" smtClean="0">
                <a:effectLst/>
              </a:rPr>
              <a:t>Grow in either direction of its suppliers or its customers.</a:t>
            </a:r>
          </a:p>
          <a:p>
            <a:pPr marL="685800" lvl="1" indent="-457200">
              <a:lnSpc>
                <a:spcPct val="115000"/>
              </a:lnSpc>
              <a:spcBef>
                <a:spcPct val="40000"/>
              </a:spcBef>
              <a:buClr>
                <a:srgbClr val="800000"/>
              </a:buClr>
              <a:buSzPct val="80000"/>
              <a:buFont typeface="Wingdings" panose="05000000000000000000" pitchFamily="2" charset="2"/>
              <a:buChar char="u"/>
            </a:pPr>
            <a:r>
              <a:rPr lang="en-US" altLang="en-US" sz="2100" b="0" smtClean="0">
                <a:effectLst/>
              </a:rPr>
              <a:t>Frequently transfer goods to other divisions as well as outside customers.</a:t>
            </a:r>
            <a:endParaRPr lang="en-US" altLang="en-US" sz="2100" b="0" smtClean="0">
              <a:solidFill>
                <a:schemeClr val="tx1"/>
              </a:solidFill>
              <a:effectLst/>
            </a:endParaRPr>
          </a:p>
        </p:txBody>
      </p:sp>
      <p:sp>
        <p:nvSpPr>
          <p:cNvPr id="39939" name="Rectangle 16"/>
          <p:cNvSpPr>
            <a:spLocks noChangeArrowheads="1"/>
          </p:cNvSpPr>
          <p:nvPr/>
        </p:nvSpPr>
        <p:spPr bwMode="auto">
          <a:xfrm>
            <a:off x="228600" y="3657600"/>
            <a:ext cx="2514600" cy="1752600"/>
          </a:xfrm>
          <a:prstGeom prst="rect">
            <a:avLst/>
          </a:prstGeom>
          <a:noFill/>
          <a:ln w="12700">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20000"/>
              </a:lnSpc>
              <a:buClr>
                <a:srgbClr val="FF0000"/>
              </a:buClr>
              <a:buSzPct val="75000"/>
              <a:buFont typeface="Wingdings" panose="05000000000000000000" pitchFamily="2" charset="2"/>
              <a:buNone/>
            </a:pPr>
            <a:r>
              <a:rPr lang="en-US" altLang="en-US" sz="2200">
                <a:latin typeface="+mn-lt"/>
              </a:rPr>
              <a:t>How do you price goods </a:t>
            </a:r>
            <a:r>
              <a:rPr lang="en-US" altLang="en-US" sz="2200" b="1" i="1">
                <a:latin typeface="+mn-lt"/>
              </a:rPr>
              <a:t>“sold”</a:t>
            </a:r>
            <a:r>
              <a:rPr lang="en-US" altLang="en-US" sz="2200">
                <a:latin typeface="+mn-lt"/>
              </a:rPr>
              <a:t> within the company?</a:t>
            </a:r>
          </a:p>
        </p:txBody>
      </p:sp>
      <p:sp>
        <p:nvSpPr>
          <p:cNvPr id="837652" name="Rectangle 20"/>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Transfer Pricing for Internal Sales</a:t>
            </a:r>
          </a:p>
        </p:txBody>
      </p:sp>
      <p:pic>
        <p:nvPicPr>
          <p:cNvPr id="39944" name="Picture 2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743200" y="3327400"/>
            <a:ext cx="6181725" cy="307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2" name="Slide Number Placeholder 1"/>
          <p:cNvSpPr>
            <a:spLocks noGrp="1"/>
          </p:cNvSpPr>
          <p:nvPr>
            <p:ph type="sldNum" sz="quarter" idx="11"/>
          </p:nvPr>
        </p:nvSpPr>
        <p:spPr/>
        <p:txBody>
          <a:bodyPr/>
          <a:lstStyle/>
          <a:p>
            <a:fld id="{408DF351-3098-4298-B2EA-A98B74C1097E}" type="slidenum">
              <a:rPr lang="en-US" smtClean="0"/>
              <a:pPr/>
              <a:t>16</a:t>
            </a:fld>
            <a:endParaRPr lang="en-US"/>
          </a:p>
        </p:txBody>
      </p:sp>
    </p:spTree>
    <p:extLst>
      <p:ext uri="{BB962C8B-B14F-4D97-AF65-F5344CB8AC3E}">
        <p14:creationId xmlns:p14="http://schemas.microsoft.com/office/powerpoint/2010/main" xmlns="" val="303117777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3"/>
          <p:cNvSpPr>
            <a:spLocks noGrp="1" noChangeArrowheads="1"/>
          </p:cNvSpPr>
          <p:nvPr>
            <p:ph type="body" sz="half" idx="1"/>
          </p:nvPr>
        </p:nvSpPr>
        <p:spPr>
          <a:xfrm>
            <a:off x="685800" y="1371600"/>
            <a:ext cx="7848600" cy="48006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0" indent="0">
              <a:lnSpc>
                <a:spcPct val="120000"/>
              </a:lnSpc>
              <a:spcBef>
                <a:spcPct val="50000"/>
              </a:spcBef>
              <a:buClr>
                <a:srgbClr val="FF0000"/>
              </a:buClr>
              <a:buFont typeface="Wingdings" panose="05000000000000000000" pitchFamily="2" charset="2"/>
              <a:buNone/>
            </a:pPr>
            <a:r>
              <a:rPr lang="en-US" altLang="en-US" sz="2200" smtClean="0">
                <a:solidFill>
                  <a:srgbClr val="000099"/>
                </a:solidFill>
                <a:effectLst/>
              </a:rPr>
              <a:t>Transfer price</a:t>
            </a:r>
            <a:r>
              <a:rPr lang="en-US" altLang="en-US" sz="2200" b="0" smtClean="0">
                <a:effectLst/>
              </a:rPr>
              <a:t>  -  price used to record the transfer between two divisions of a company.</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smtClean="0">
                <a:effectLst/>
              </a:rPr>
              <a:t>Ways to determine</a:t>
            </a:r>
            <a:r>
              <a:rPr lang="en-US" altLang="en-US" sz="2100" b="0" smtClean="0">
                <a:effectLst/>
              </a:rPr>
              <a:t> a transfer price:</a:t>
            </a:r>
          </a:p>
          <a:p>
            <a:pPr marL="1257300" lvl="2" indent="-457200">
              <a:lnSpc>
                <a:spcPct val="120000"/>
              </a:lnSpc>
              <a:spcBef>
                <a:spcPct val="50000"/>
              </a:spcBef>
              <a:buClr>
                <a:schemeClr val="tx1"/>
              </a:buClr>
              <a:buSzTx/>
              <a:buFont typeface="Wingdings" panose="05000000000000000000" pitchFamily="2" charset="2"/>
              <a:buAutoNum type="arabicPeriod"/>
            </a:pPr>
            <a:r>
              <a:rPr lang="en-US" altLang="en-US" b="0" smtClean="0">
                <a:effectLst/>
              </a:rPr>
              <a:t>Negotiated transfer prices.</a:t>
            </a:r>
          </a:p>
          <a:p>
            <a:pPr marL="1257300" lvl="2" indent="-457200">
              <a:lnSpc>
                <a:spcPct val="120000"/>
              </a:lnSpc>
              <a:spcBef>
                <a:spcPct val="50000"/>
              </a:spcBef>
              <a:buClr>
                <a:schemeClr val="tx1"/>
              </a:buClr>
              <a:buSzTx/>
              <a:buFont typeface="Wingdings" panose="05000000000000000000" pitchFamily="2" charset="2"/>
              <a:buAutoNum type="arabicPeriod"/>
            </a:pPr>
            <a:r>
              <a:rPr lang="en-US" altLang="en-US" b="0" smtClean="0">
                <a:effectLst/>
              </a:rPr>
              <a:t>Cost-based transfer prices.</a:t>
            </a:r>
          </a:p>
          <a:p>
            <a:pPr marL="1257300" lvl="2" indent="-457200">
              <a:lnSpc>
                <a:spcPct val="120000"/>
              </a:lnSpc>
              <a:spcBef>
                <a:spcPct val="50000"/>
              </a:spcBef>
              <a:buClr>
                <a:schemeClr val="tx1"/>
              </a:buClr>
              <a:buSzTx/>
              <a:buFont typeface="Wingdings" panose="05000000000000000000" pitchFamily="2" charset="2"/>
              <a:buAutoNum type="arabicPeriod"/>
            </a:pPr>
            <a:r>
              <a:rPr lang="en-US" altLang="en-US" b="0" smtClean="0">
                <a:effectLst/>
              </a:rPr>
              <a:t>Market-based transfer prices.</a:t>
            </a:r>
          </a:p>
          <a:p>
            <a:pPr marL="685800" lvl="1" indent="-457200">
              <a:lnSpc>
                <a:spcPct val="120000"/>
              </a:lnSpc>
              <a:spcBef>
                <a:spcPct val="60000"/>
              </a:spcBef>
              <a:buClr>
                <a:srgbClr val="800000"/>
              </a:buClr>
              <a:buSzPct val="80000"/>
              <a:buFont typeface="Wingdings" panose="05000000000000000000" pitchFamily="2" charset="2"/>
              <a:buChar char="u"/>
            </a:pPr>
            <a:r>
              <a:rPr lang="en-US" altLang="en-US" sz="2100" smtClean="0">
                <a:effectLst/>
              </a:rPr>
              <a:t>Conceptually</a:t>
            </a:r>
            <a:r>
              <a:rPr lang="en-US" altLang="en-US" sz="2100" b="0" smtClean="0">
                <a:effectLst/>
              </a:rPr>
              <a:t> - a negotiated transfer price is best. </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Due to practical considerations, companies often use the </a:t>
            </a:r>
            <a:r>
              <a:rPr lang="en-US" altLang="en-US" sz="2100" smtClean="0">
                <a:effectLst/>
              </a:rPr>
              <a:t>other two methods</a:t>
            </a:r>
            <a:r>
              <a:rPr lang="en-US" altLang="en-US" sz="2100" b="0" smtClean="0">
                <a:effectLst/>
              </a:rPr>
              <a:t>.</a:t>
            </a:r>
          </a:p>
        </p:txBody>
      </p:sp>
      <p:sp>
        <p:nvSpPr>
          <p:cNvPr id="998410" name="Rectangle 10"/>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Transfer Pricing for Internal Sales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17</a:t>
            </a:fld>
            <a:endParaRPr lang="en-US"/>
          </a:p>
        </p:txBody>
      </p:sp>
    </p:spTree>
    <p:extLst>
      <p:ext uri="{BB962C8B-B14F-4D97-AF65-F5344CB8AC3E}">
        <p14:creationId xmlns:p14="http://schemas.microsoft.com/office/powerpoint/2010/main" xmlns="" val="168919597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3"/>
          <p:cNvSpPr>
            <a:spLocks noGrp="1" noChangeArrowheads="1"/>
          </p:cNvSpPr>
          <p:nvPr>
            <p:ph type="body" sz="half" idx="1"/>
          </p:nvPr>
        </p:nvSpPr>
        <p:spPr>
          <a:xfrm>
            <a:off x="609600" y="2057400"/>
            <a:ext cx="8229600" cy="4648200"/>
          </a:xfrm>
          <a:solidFill>
            <a:schemeClr val="bg1"/>
          </a:solidFill>
          <a:ln cap="flat">
            <a:solidFill>
              <a:schemeClr val="bg1"/>
            </a:solidFill>
          </a:ln>
        </p:spPr>
        <p:txBody>
          <a:bodyPr lIns="90488" tIns="44450" rIns="90488" bIns="44450"/>
          <a:lstStyle/>
          <a:p>
            <a:pPr marL="0" indent="0">
              <a:lnSpc>
                <a:spcPct val="115000"/>
              </a:lnSpc>
              <a:spcBef>
                <a:spcPct val="40000"/>
              </a:spcBef>
              <a:buClr>
                <a:srgbClr val="FF0000"/>
              </a:buClr>
              <a:buFont typeface="Wingdings" panose="05000000000000000000" pitchFamily="2" charset="2"/>
              <a:buNone/>
            </a:pPr>
            <a:r>
              <a:rPr lang="en-US" sz="2200" smtClean="0">
                <a:solidFill>
                  <a:srgbClr val="800000"/>
                </a:solidFill>
                <a:effectLst/>
              </a:rPr>
              <a:t>Illustration</a:t>
            </a:r>
            <a:r>
              <a:rPr lang="en-US" sz="2200" b="0" smtClean="0">
                <a:effectLst/>
              </a:rPr>
              <a:t>:  Alberta Company makes rubber soles for work &amp; hiking boots.</a:t>
            </a:r>
          </a:p>
          <a:p>
            <a:pPr marL="685800" lvl="1" indent="-457200">
              <a:lnSpc>
                <a:spcPct val="115000"/>
              </a:lnSpc>
              <a:spcBef>
                <a:spcPct val="40000"/>
              </a:spcBef>
              <a:buClr>
                <a:srgbClr val="800000"/>
              </a:buClr>
              <a:buSzPct val="80000"/>
              <a:buFont typeface="Wingdings" panose="05000000000000000000" pitchFamily="2" charset="2"/>
              <a:buChar char="u"/>
            </a:pPr>
            <a:r>
              <a:rPr lang="en-US" sz="2100" b="0" smtClean="0">
                <a:effectLst/>
              </a:rPr>
              <a:t>Two Divisions:</a:t>
            </a:r>
          </a:p>
          <a:p>
            <a:pPr marL="1257300" lvl="2" indent="-457200">
              <a:lnSpc>
                <a:spcPct val="115000"/>
              </a:lnSpc>
              <a:spcBef>
                <a:spcPct val="40000"/>
              </a:spcBef>
              <a:buClr>
                <a:srgbClr val="800000"/>
              </a:buClr>
              <a:buSzPct val="80000"/>
              <a:buFont typeface="Arial" panose="020B0604020202020204" pitchFamily="34" charset="0"/>
              <a:buChar char="►"/>
            </a:pPr>
            <a:r>
              <a:rPr lang="en-US" b="0" smtClean="0">
                <a:effectLst/>
              </a:rPr>
              <a:t>Sole Division  -  sells soles externally.</a:t>
            </a:r>
          </a:p>
          <a:p>
            <a:pPr marL="1257300" lvl="2" indent="-457200">
              <a:lnSpc>
                <a:spcPct val="115000"/>
              </a:lnSpc>
              <a:spcBef>
                <a:spcPct val="40000"/>
              </a:spcBef>
              <a:buClr>
                <a:srgbClr val="800000"/>
              </a:buClr>
              <a:buSzPct val="80000"/>
              <a:buFont typeface="Arial" panose="020B0604020202020204" pitchFamily="34" charset="0"/>
              <a:buChar char="►"/>
            </a:pPr>
            <a:r>
              <a:rPr lang="en-US" b="0" smtClean="0">
                <a:effectLst/>
              </a:rPr>
              <a:t>Boot Division  -  makes leather uppers for hiking 	      boots which are attached to purchased soles.</a:t>
            </a:r>
          </a:p>
          <a:p>
            <a:pPr marL="685800" lvl="1" indent="-457200">
              <a:lnSpc>
                <a:spcPct val="115000"/>
              </a:lnSpc>
              <a:spcBef>
                <a:spcPct val="40000"/>
              </a:spcBef>
              <a:buClr>
                <a:srgbClr val="800000"/>
              </a:buClr>
              <a:buSzPct val="80000"/>
              <a:buFont typeface="Wingdings" panose="05000000000000000000" pitchFamily="2" charset="2"/>
              <a:buChar char="u"/>
            </a:pPr>
            <a:r>
              <a:rPr lang="en-US" sz="2100" b="0" smtClean="0">
                <a:effectLst/>
              </a:rPr>
              <a:t>Division managers compensated on division profitability.</a:t>
            </a:r>
          </a:p>
          <a:p>
            <a:pPr marL="685800" lvl="1" indent="-457200">
              <a:lnSpc>
                <a:spcPct val="115000"/>
              </a:lnSpc>
              <a:spcBef>
                <a:spcPct val="40000"/>
              </a:spcBef>
              <a:buClr>
                <a:srgbClr val="800000"/>
              </a:buClr>
              <a:buSzPct val="80000"/>
              <a:buFont typeface="Wingdings" panose="05000000000000000000" pitchFamily="2" charset="2"/>
              <a:buChar char="u"/>
            </a:pPr>
            <a:r>
              <a:rPr lang="en-US" sz="2100" b="0" smtClean="0">
                <a:effectLst/>
              </a:rPr>
              <a:t>Management now wants Sole Division to provide at least some soles to the Boot Division.</a:t>
            </a:r>
            <a:endParaRPr lang="en-US" altLang="en-US" sz="2100" b="0" smtClean="0">
              <a:effectLst/>
            </a:endParaRPr>
          </a:p>
        </p:txBody>
      </p:sp>
      <p:sp>
        <p:nvSpPr>
          <p:cNvPr id="41988" name="Text Box 8"/>
          <p:cNvSpPr txBox="1">
            <a:spLocks noChangeArrowheads="1"/>
          </p:cNvSpPr>
          <p:nvPr/>
        </p:nvSpPr>
        <p:spPr bwMode="auto">
          <a:xfrm>
            <a:off x="609600" y="1447800"/>
            <a:ext cx="79248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r>
              <a:rPr lang="en-US" b="1">
                <a:solidFill>
                  <a:srgbClr val="800000"/>
                </a:solidFill>
                <a:latin typeface="+mn-lt"/>
              </a:rPr>
              <a:t>Negotiated Transfer Prices</a:t>
            </a:r>
          </a:p>
        </p:txBody>
      </p:sp>
      <p:sp>
        <p:nvSpPr>
          <p:cNvPr id="1002507" name="Rectangle 11"/>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Transfer Pricing for Internal Sales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18</a:t>
            </a:fld>
            <a:endParaRPr lang="en-US"/>
          </a:p>
        </p:txBody>
      </p:sp>
    </p:spTree>
    <p:extLst>
      <p:ext uri="{BB962C8B-B14F-4D97-AF65-F5344CB8AC3E}">
        <p14:creationId xmlns:p14="http://schemas.microsoft.com/office/powerpoint/2010/main" xmlns="" val="227093333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010" name="Picture 5"/>
          <p:cNvPicPr>
            <a:picLocks noGrp="1" noChangeAspect="1" noChangeArrowheads="1"/>
          </p:cNvPicPr>
          <p:nvPr>
            <p:ph sz="half" idx="2"/>
          </p:nvPr>
        </p:nvPicPr>
        <p:blipFill>
          <a:blip r:embed="rId4" cstate="print">
            <a:extLst>
              <a:ext uri="{28A0092B-C50C-407E-A947-70E740481C1C}">
                <a14:useLocalDpi xmlns:a14="http://schemas.microsoft.com/office/drawing/2010/main" xmlns="" val="0"/>
              </a:ext>
            </a:extLst>
          </a:blip>
          <a:srcRect/>
          <a:stretch>
            <a:fillRect/>
          </a:stretch>
        </p:blipFill>
        <p:spPr>
          <a:xfrm>
            <a:off x="1295400" y="2667000"/>
            <a:ext cx="6705600" cy="2284413"/>
          </a:xfrm>
          <a:noFill/>
          <a:ln w="19050" cap="sq" algn="ctr">
            <a:solidFill>
              <a:schemeClr val="tx1"/>
            </a:solidFill>
          </a:ln>
          <a:extLst>
            <a:ext uri="{909E8E84-426E-40DD-AFC4-6F175D3DCCD1}">
              <a14:hiddenFill xmlns:a14="http://schemas.microsoft.com/office/drawing/2010/main" xmlns="">
                <a:solidFill>
                  <a:srgbClr val="FFFFFF"/>
                </a:solidFill>
              </a14:hiddenFill>
            </a:ext>
          </a:extLst>
        </p:spPr>
      </p:pic>
      <p:sp>
        <p:nvSpPr>
          <p:cNvPr id="43012" name="Rectangle 11"/>
          <p:cNvSpPr>
            <a:spLocks noChangeArrowheads="1"/>
          </p:cNvSpPr>
          <p:nvPr/>
        </p:nvSpPr>
        <p:spPr bwMode="auto">
          <a:xfrm>
            <a:off x="609600" y="1416050"/>
            <a:ext cx="8153400" cy="86995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20000"/>
              </a:lnSpc>
              <a:spcBef>
                <a:spcPct val="40000"/>
              </a:spcBef>
              <a:buClr>
                <a:srgbClr val="FF0000"/>
              </a:buClr>
              <a:buSzPct val="75000"/>
              <a:buFont typeface="Wingdings" panose="05000000000000000000" pitchFamily="2" charset="2"/>
              <a:buNone/>
            </a:pPr>
            <a:r>
              <a:rPr lang="en-US" sz="2100">
                <a:latin typeface="+mn-lt"/>
              </a:rPr>
              <a:t>Computation of the contribution margin per unit for each division when the Boot Division purchases soles from an outside supplier.</a:t>
            </a:r>
          </a:p>
        </p:txBody>
      </p:sp>
      <p:sp>
        <p:nvSpPr>
          <p:cNvPr id="43013" name="Rectangle 12"/>
          <p:cNvSpPr>
            <a:spLocks noChangeArrowheads="1"/>
          </p:cNvSpPr>
          <p:nvPr/>
        </p:nvSpPr>
        <p:spPr bwMode="auto">
          <a:xfrm>
            <a:off x="609600" y="5181600"/>
            <a:ext cx="8153400" cy="83820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15000"/>
              </a:lnSpc>
              <a:spcBef>
                <a:spcPct val="40000"/>
              </a:spcBef>
              <a:buClr>
                <a:srgbClr val="FF0000"/>
              </a:buClr>
              <a:buSzPct val="75000"/>
              <a:buFont typeface="Wingdings" panose="05000000000000000000" pitchFamily="2" charset="2"/>
              <a:buNone/>
            </a:pPr>
            <a:r>
              <a:rPr lang="en-US" sz="2000">
                <a:latin typeface="+mn-lt"/>
              </a:rPr>
              <a:t>“</a:t>
            </a:r>
            <a:r>
              <a:rPr lang="en-US" sz="2000" b="1">
                <a:latin typeface="+mn-lt"/>
              </a:rPr>
              <a:t>What</a:t>
            </a:r>
            <a:r>
              <a:rPr lang="en-US" sz="2000">
                <a:latin typeface="+mn-lt"/>
              </a:rPr>
              <a:t> would be a fair transfer price if the Sole Division sold 10,000 soles to the Boot Division?”</a:t>
            </a:r>
          </a:p>
        </p:txBody>
      </p:sp>
      <p:sp>
        <p:nvSpPr>
          <p:cNvPr id="1004558" name="Rectangle 14"/>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Negotiated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19</a:t>
            </a:fld>
            <a:endParaRPr lang="en-US"/>
          </a:p>
        </p:txBody>
      </p:sp>
    </p:spTree>
    <p:extLst>
      <p:ext uri="{BB962C8B-B14F-4D97-AF65-F5344CB8AC3E}">
        <p14:creationId xmlns:p14="http://schemas.microsoft.com/office/powerpoint/2010/main" xmlns="" val="411777930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3"/>
          <p:cNvSpPr>
            <a:spLocks noGrp="1" noChangeArrowheads="1"/>
          </p:cNvSpPr>
          <p:nvPr>
            <p:ph type="body" sz="half" idx="1"/>
          </p:nvPr>
        </p:nvSpPr>
        <p:spPr>
          <a:xfrm>
            <a:off x="609600" y="2057400"/>
            <a:ext cx="7772400" cy="2579688"/>
          </a:xfrm>
          <a:noFill/>
          <a:ln cap="flat">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If Sole sells to Boot, </a:t>
            </a:r>
          </a:p>
          <a:p>
            <a:pPr marL="1257300" lvl="2" indent="-457200">
              <a:lnSpc>
                <a:spcPct val="120000"/>
              </a:lnSpc>
              <a:spcBef>
                <a:spcPct val="50000"/>
              </a:spcBef>
              <a:buClr>
                <a:srgbClr val="800000"/>
              </a:buClr>
              <a:buSzPct val="80000"/>
              <a:buFont typeface="Arial" panose="020B0604020202020204" pitchFamily="34" charset="0"/>
              <a:buChar char="►"/>
            </a:pPr>
            <a:r>
              <a:rPr lang="en-US" sz="2100" b="0" smtClean="0">
                <a:effectLst/>
              </a:rPr>
              <a:t>payment must </a:t>
            </a:r>
            <a:r>
              <a:rPr lang="en-US" sz="2100" smtClean="0">
                <a:solidFill>
                  <a:srgbClr val="800000"/>
                </a:solidFill>
                <a:effectLst/>
              </a:rPr>
              <a:t>at least</a:t>
            </a:r>
            <a:r>
              <a:rPr lang="en-US" sz="2100" b="0" smtClean="0">
                <a:effectLst/>
              </a:rPr>
              <a:t> cover variable cost per unit </a:t>
            </a:r>
            <a:r>
              <a:rPr lang="en-US" sz="2100" smtClean="0">
                <a:solidFill>
                  <a:srgbClr val="800000"/>
                </a:solidFill>
                <a:effectLst/>
              </a:rPr>
              <a:t>plus</a:t>
            </a:r>
            <a:r>
              <a:rPr lang="en-US" sz="2100" b="0" smtClean="0">
                <a:effectLst/>
              </a:rPr>
              <a:t> </a:t>
            </a:r>
          </a:p>
          <a:p>
            <a:pPr marL="1257300" lvl="2" indent="-457200">
              <a:lnSpc>
                <a:spcPct val="120000"/>
              </a:lnSpc>
              <a:spcBef>
                <a:spcPct val="50000"/>
              </a:spcBef>
              <a:buClr>
                <a:srgbClr val="800000"/>
              </a:buClr>
              <a:buSzPct val="80000"/>
              <a:buFont typeface="Arial" panose="020B0604020202020204" pitchFamily="34" charset="0"/>
              <a:buChar char="►"/>
            </a:pPr>
            <a:r>
              <a:rPr lang="en-US" sz="2100" b="0" smtClean="0">
                <a:effectLst/>
              </a:rPr>
              <a:t>its lost contribution margin per sole (opportunity cost).</a:t>
            </a:r>
          </a:p>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The minimum transfer price acceptable to Sole is:</a:t>
            </a:r>
          </a:p>
        </p:txBody>
      </p:sp>
      <p:pic>
        <p:nvPicPr>
          <p:cNvPr id="44035" name="Picture 7"/>
          <p:cNvPicPr>
            <a:picLocks noGrp="1" noChangeAspect="1" noChangeArrowheads="1"/>
          </p:cNvPicPr>
          <p:nvPr>
            <p:ph sz="half" idx="2"/>
          </p:nvPr>
        </p:nvPicPr>
        <p:blipFill>
          <a:blip r:embed="rId4" cstate="print">
            <a:extLst>
              <a:ext uri="{28A0092B-C50C-407E-A947-70E740481C1C}">
                <a14:useLocalDpi xmlns:a14="http://schemas.microsoft.com/office/drawing/2010/main" xmlns="" val="0"/>
              </a:ext>
            </a:extLst>
          </a:blip>
          <a:srcRect/>
          <a:stretch>
            <a:fillRect/>
          </a:stretch>
        </p:blipFill>
        <p:spPr>
          <a:xfrm>
            <a:off x="990600" y="5064125"/>
            <a:ext cx="7467600" cy="879475"/>
          </a:xfrm>
          <a:noFill/>
          <a:ln w="19050" cap="sq" algn="ctr">
            <a:solidFill>
              <a:schemeClr val="tx1"/>
            </a:solidFill>
          </a:ln>
          <a:extLst>
            <a:ext uri="{909E8E84-426E-40DD-AFC4-6F175D3DCCD1}">
              <a14:hiddenFill xmlns:a14="http://schemas.microsoft.com/office/drawing/2010/main" xmlns="">
                <a:solidFill>
                  <a:srgbClr val="FFFFFF"/>
                </a:solidFill>
              </a14:hiddenFill>
            </a:ext>
          </a:extLst>
        </p:spPr>
      </p:pic>
      <p:sp>
        <p:nvSpPr>
          <p:cNvPr id="44038" name="Text Box 13"/>
          <p:cNvSpPr txBox="1">
            <a:spLocks noChangeArrowheads="1"/>
          </p:cNvSpPr>
          <p:nvPr/>
        </p:nvSpPr>
        <p:spPr bwMode="auto">
          <a:xfrm>
            <a:off x="609600" y="1447800"/>
            <a:ext cx="7924800"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006600"/>
                </a:solidFill>
                <a:latin typeface="Arial" panose="020B0604020202020204" pitchFamily="34" charset="0"/>
              </a:rPr>
              <a:t>No Excess Capacity</a:t>
            </a:r>
            <a:endParaRPr lang="en-US" sz="2400" b="1">
              <a:solidFill>
                <a:srgbClr val="000076"/>
              </a:solidFill>
              <a:latin typeface="Arial" panose="020B0604020202020204" pitchFamily="34" charset="0"/>
            </a:endParaRPr>
          </a:p>
        </p:txBody>
      </p:sp>
      <p:sp>
        <p:nvSpPr>
          <p:cNvPr id="1006606" name="Rectangle 14"/>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Negotiated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20</a:t>
            </a:fld>
            <a:endParaRPr lang="en-US"/>
          </a:p>
        </p:txBody>
      </p:sp>
    </p:spTree>
    <p:extLst>
      <p:ext uri="{BB962C8B-B14F-4D97-AF65-F5344CB8AC3E}">
        <p14:creationId xmlns:p14="http://schemas.microsoft.com/office/powerpoint/2010/main" xmlns="" val="21593444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3"/>
          <p:cNvSpPr>
            <a:spLocks noGrp="1" noChangeArrowheads="1"/>
          </p:cNvSpPr>
          <p:nvPr>
            <p:ph type="body" sz="half" idx="1"/>
          </p:nvPr>
        </p:nvSpPr>
        <p:spPr>
          <a:xfrm>
            <a:off x="457200" y="1371600"/>
            <a:ext cx="8229600" cy="1752600"/>
          </a:xfrm>
          <a:noFill/>
          <a:ln cap="flat">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533400" indent="-533400" algn="ctr">
              <a:lnSpc>
                <a:spcPct val="80000"/>
              </a:lnSpc>
              <a:spcBef>
                <a:spcPct val="0"/>
              </a:spcBef>
              <a:buClr>
                <a:srgbClr val="FF0000"/>
              </a:buClr>
              <a:buFont typeface="Wingdings" panose="05000000000000000000" pitchFamily="2" charset="2"/>
              <a:buNone/>
            </a:pPr>
            <a:endParaRPr lang="en-US" altLang="en-US" sz="2400" b="0" smtClean="0">
              <a:effectLst/>
            </a:endParaRPr>
          </a:p>
          <a:p>
            <a:pPr marL="533400" indent="-533400" algn="ctr">
              <a:lnSpc>
                <a:spcPct val="80000"/>
              </a:lnSpc>
              <a:spcBef>
                <a:spcPct val="0"/>
              </a:spcBef>
              <a:buClr>
                <a:srgbClr val="FF0000"/>
              </a:buClr>
              <a:buFont typeface="Wingdings" panose="05000000000000000000" pitchFamily="2" charset="2"/>
              <a:buNone/>
            </a:pPr>
            <a:r>
              <a:rPr lang="en-US" sz="2400" b="0" smtClean="0">
                <a:effectLst/>
              </a:rPr>
              <a:t>Maximum Boot Division will pay is </a:t>
            </a:r>
          </a:p>
          <a:p>
            <a:pPr marL="533400" indent="-533400" algn="ctr">
              <a:lnSpc>
                <a:spcPct val="120000"/>
              </a:lnSpc>
              <a:buClr>
                <a:srgbClr val="FF0000"/>
              </a:buClr>
              <a:buFont typeface="Wingdings" panose="05000000000000000000" pitchFamily="2" charset="2"/>
              <a:buNone/>
            </a:pPr>
            <a:r>
              <a:rPr lang="en-US" sz="2400" smtClean="0">
                <a:solidFill>
                  <a:srgbClr val="800000"/>
                </a:solidFill>
                <a:effectLst/>
              </a:rPr>
              <a:t>what the sole would cost from an</a:t>
            </a:r>
          </a:p>
          <a:p>
            <a:pPr marL="533400" indent="-533400" algn="ctr">
              <a:lnSpc>
                <a:spcPct val="120000"/>
              </a:lnSpc>
              <a:buClr>
                <a:srgbClr val="FF0000"/>
              </a:buClr>
              <a:buFont typeface="Wingdings" panose="05000000000000000000" pitchFamily="2" charset="2"/>
              <a:buNone/>
            </a:pPr>
            <a:r>
              <a:rPr lang="en-US" sz="2400" smtClean="0">
                <a:solidFill>
                  <a:srgbClr val="800000"/>
                </a:solidFill>
                <a:effectLst/>
              </a:rPr>
              <a:t>outside buyer:  $17</a:t>
            </a:r>
          </a:p>
        </p:txBody>
      </p:sp>
      <p:pic>
        <p:nvPicPr>
          <p:cNvPr id="45059" name="Picture 7"/>
          <p:cNvPicPr>
            <a:picLocks noGrp="1" noChangeAspect="1" noChangeArrowheads="1"/>
          </p:cNvPicPr>
          <p:nvPr>
            <p:ph sz="half" idx="2"/>
          </p:nvPr>
        </p:nvPicPr>
        <p:blipFill>
          <a:blip r:embed="rId4" cstate="print">
            <a:extLst>
              <a:ext uri="{28A0092B-C50C-407E-A947-70E740481C1C}">
                <a14:useLocalDpi xmlns:a14="http://schemas.microsoft.com/office/drawing/2010/main" xmlns="" val="0"/>
              </a:ext>
            </a:extLst>
          </a:blip>
          <a:srcRect/>
          <a:stretch>
            <a:fillRect/>
          </a:stretch>
        </p:blipFill>
        <p:spPr>
          <a:xfrm>
            <a:off x="1219200" y="3429000"/>
            <a:ext cx="6705600" cy="2336800"/>
          </a:xfrm>
          <a:ln w="19050" cap="sq" algn="ctr">
            <a:solidFill>
              <a:srgbClr val="800000"/>
            </a:solidFill>
          </a:ln>
        </p:spPr>
      </p:pic>
      <p:sp>
        <p:nvSpPr>
          <p:cNvPr id="1008652" name="Rectangle 12"/>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Negotiated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21</a:t>
            </a:fld>
            <a:endParaRPr lang="en-US"/>
          </a:p>
        </p:txBody>
      </p:sp>
    </p:spTree>
    <p:extLst>
      <p:ext uri="{BB962C8B-B14F-4D97-AF65-F5344CB8AC3E}">
        <p14:creationId xmlns:p14="http://schemas.microsoft.com/office/powerpoint/2010/main" xmlns="" val="8819965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3"/>
          <p:cNvSpPr>
            <a:spLocks noGrp="1" noChangeArrowheads="1"/>
          </p:cNvSpPr>
          <p:nvPr>
            <p:ph type="body" sz="half" idx="1"/>
          </p:nvPr>
        </p:nvSpPr>
        <p:spPr>
          <a:xfrm>
            <a:off x="609600" y="2057400"/>
            <a:ext cx="7924800" cy="2312988"/>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Can produce 80,000 soles, but can sell only 70,000.</a:t>
            </a:r>
          </a:p>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Available capacity of 10,000 soles.</a:t>
            </a:r>
          </a:p>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Contribution margin of $7 per unit is not lost.</a:t>
            </a:r>
          </a:p>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Minimum transfer price acceptable to Sole:</a:t>
            </a:r>
          </a:p>
        </p:txBody>
      </p:sp>
      <p:pic>
        <p:nvPicPr>
          <p:cNvPr id="46083" name="Picture 7"/>
          <p:cNvPicPr>
            <a:picLocks noGrp="1" noChangeAspect="1" noChangeArrowheads="1"/>
          </p:cNvPicPr>
          <p:nvPr>
            <p:ph sz="half" idx="2"/>
          </p:nvPr>
        </p:nvPicPr>
        <p:blipFill>
          <a:blip r:embed="rId4" cstate="print">
            <a:extLst>
              <a:ext uri="{28A0092B-C50C-407E-A947-70E740481C1C}">
                <a14:useLocalDpi xmlns:a14="http://schemas.microsoft.com/office/drawing/2010/main" xmlns="" val="0"/>
              </a:ext>
            </a:extLst>
          </a:blip>
          <a:srcRect/>
          <a:stretch>
            <a:fillRect/>
          </a:stretch>
        </p:blipFill>
        <p:spPr>
          <a:xfrm>
            <a:off x="762000" y="4816475"/>
            <a:ext cx="7696200" cy="974725"/>
          </a:xfrm>
          <a:noFill/>
          <a:ln w="19050" cap="sq" algn="ctr">
            <a:solidFill>
              <a:schemeClr val="tx1"/>
            </a:solidFill>
          </a:ln>
          <a:extLst>
            <a:ext uri="{909E8E84-426E-40DD-AFC4-6F175D3DCCD1}">
              <a14:hiddenFill xmlns:a14="http://schemas.microsoft.com/office/drawing/2010/main" xmlns="">
                <a:solidFill>
                  <a:srgbClr val="FFFFFF"/>
                </a:solidFill>
              </a14:hiddenFill>
            </a:ext>
          </a:extLst>
        </p:spPr>
      </p:pic>
      <p:sp>
        <p:nvSpPr>
          <p:cNvPr id="1010702" name="Rectangle 14"/>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Negotiated Transfer Prices</a:t>
            </a:r>
          </a:p>
        </p:txBody>
      </p:sp>
      <p:sp>
        <p:nvSpPr>
          <p:cNvPr id="46088" name="Text Box 16"/>
          <p:cNvSpPr txBox="1">
            <a:spLocks noChangeArrowheads="1"/>
          </p:cNvSpPr>
          <p:nvPr/>
        </p:nvSpPr>
        <p:spPr bwMode="auto">
          <a:xfrm>
            <a:off x="609600" y="1447800"/>
            <a:ext cx="7924800"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006600"/>
                </a:solidFill>
                <a:latin typeface="Arial" panose="020B0604020202020204" pitchFamily="34" charset="0"/>
              </a:rPr>
              <a:t>Excess Capacity</a:t>
            </a:r>
            <a:endParaRPr lang="en-US" sz="2400" b="1">
              <a:solidFill>
                <a:srgbClr val="000076"/>
              </a:solidFill>
              <a:latin typeface="Arial" panose="020B0604020202020204" pitchFamily="34" charset="0"/>
            </a:endParaRPr>
          </a:p>
        </p:txBody>
      </p:sp>
      <p:sp>
        <p:nvSpPr>
          <p:cNvPr id="2" name="Slide Number Placeholder 1"/>
          <p:cNvSpPr>
            <a:spLocks noGrp="1"/>
          </p:cNvSpPr>
          <p:nvPr>
            <p:ph type="sldNum" sz="quarter" idx="11"/>
          </p:nvPr>
        </p:nvSpPr>
        <p:spPr/>
        <p:txBody>
          <a:bodyPr/>
          <a:lstStyle/>
          <a:p>
            <a:fld id="{408DF351-3098-4298-B2EA-A98B74C1097E}" type="slidenum">
              <a:rPr lang="en-US" smtClean="0"/>
              <a:pPr/>
              <a:t>22</a:t>
            </a:fld>
            <a:endParaRPr lang="en-US"/>
          </a:p>
        </p:txBody>
      </p:sp>
    </p:spTree>
    <p:extLst>
      <p:ext uri="{BB962C8B-B14F-4D97-AF65-F5344CB8AC3E}">
        <p14:creationId xmlns:p14="http://schemas.microsoft.com/office/powerpoint/2010/main" xmlns="" val="2329410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3"/>
          <p:cNvSpPr>
            <a:spLocks noGrp="1" noChangeArrowheads="1"/>
          </p:cNvSpPr>
          <p:nvPr>
            <p:ph type="body" sz="half" idx="1"/>
          </p:nvPr>
        </p:nvSpPr>
        <p:spPr>
          <a:xfrm>
            <a:off x="457200" y="1524000"/>
            <a:ext cx="8229600" cy="16002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lstStyle/>
          <a:p>
            <a:pPr marL="533400" indent="-533400" algn="ctr">
              <a:lnSpc>
                <a:spcPct val="120000"/>
              </a:lnSpc>
              <a:buClr>
                <a:srgbClr val="FF0000"/>
              </a:buClr>
              <a:buFont typeface="Wingdings" panose="05000000000000000000" pitchFamily="2" charset="2"/>
              <a:buNone/>
            </a:pPr>
            <a:r>
              <a:rPr lang="en-US" sz="2400" b="0" smtClean="0">
                <a:solidFill>
                  <a:schemeClr val="tx1"/>
                </a:solidFill>
                <a:effectLst/>
              </a:rPr>
              <a:t>Negotiate a transfer price between $11</a:t>
            </a:r>
            <a:r>
              <a:rPr lang="en-US" sz="2400" smtClean="0">
                <a:solidFill>
                  <a:srgbClr val="800000"/>
                </a:solidFill>
                <a:effectLst/>
              </a:rPr>
              <a:t> </a:t>
            </a:r>
          </a:p>
          <a:p>
            <a:pPr marL="533400" indent="-533400" algn="ctr">
              <a:lnSpc>
                <a:spcPct val="120000"/>
              </a:lnSpc>
              <a:buClr>
                <a:srgbClr val="FF0000"/>
              </a:buClr>
              <a:buFont typeface="Wingdings" panose="05000000000000000000" pitchFamily="2" charset="2"/>
              <a:buNone/>
            </a:pPr>
            <a:r>
              <a:rPr lang="en-US" sz="2400" smtClean="0">
                <a:solidFill>
                  <a:srgbClr val="800000"/>
                </a:solidFill>
                <a:effectLst/>
              </a:rPr>
              <a:t>(minimum acceptable to Sole) </a:t>
            </a:r>
            <a:r>
              <a:rPr lang="en-US" sz="2400" b="0" smtClean="0">
                <a:solidFill>
                  <a:schemeClr val="tx1"/>
                </a:solidFill>
                <a:effectLst/>
              </a:rPr>
              <a:t>and $17</a:t>
            </a:r>
          </a:p>
          <a:p>
            <a:pPr marL="533400" indent="-533400" algn="ctr">
              <a:lnSpc>
                <a:spcPct val="120000"/>
              </a:lnSpc>
              <a:buClr>
                <a:srgbClr val="FF0000"/>
              </a:buClr>
              <a:buFont typeface="Wingdings" panose="05000000000000000000" pitchFamily="2" charset="2"/>
              <a:buNone/>
            </a:pPr>
            <a:r>
              <a:rPr lang="en-US" sz="2400" smtClean="0">
                <a:solidFill>
                  <a:srgbClr val="800000"/>
                </a:solidFill>
                <a:effectLst/>
              </a:rPr>
              <a:t> (maximum acceptable to Boot)</a:t>
            </a:r>
          </a:p>
        </p:txBody>
      </p:sp>
      <p:pic>
        <p:nvPicPr>
          <p:cNvPr id="47107" name="Picture 9"/>
          <p:cNvPicPr>
            <a:picLocks noGrp="1" noChangeAspect="1" noChangeArrowheads="1"/>
          </p:cNvPicPr>
          <p:nvPr>
            <p:ph sz="half" idx="2"/>
          </p:nvPr>
        </p:nvPicPr>
        <p:blipFill>
          <a:blip r:embed="rId4" cstate="print">
            <a:extLst>
              <a:ext uri="{28A0092B-C50C-407E-A947-70E740481C1C}">
                <a14:useLocalDpi xmlns:a14="http://schemas.microsoft.com/office/drawing/2010/main" xmlns="" val="0"/>
              </a:ext>
            </a:extLst>
          </a:blip>
          <a:srcRect/>
          <a:stretch>
            <a:fillRect/>
          </a:stretch>
        </p:blipFill>
        <p:spPr>
          <a:xfrm>
            <a:off x="914400" y="3489325"/>
            <a:ext cx="7391400" cy="2682875"/>
          </a:xfrm>
          <a:noFill/>
          <a:extLst>
            <a:ext uri="{909E8E84-426E-40DD-AFC4-6F175D3DCCD1}">
              <a14:hiddenFill xmlns:a14="http://schemas.microsoft.com/office/drawing/2010/main" xmlns="">
                <a:solidFill>
                  <a:srgbClr val="FFFFFF"/>
                </a:solidFill>
              </a14:hiddenFill>
            </a:ext>
          </a:extLst>
        </p:spPr>
      </p:pic>
      <p:sp>
        <p:nvSpPr>
          <p:cNvPr id="1012751" name="Rectangle 15"/>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Negotiated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23</a:t>
            </a:fld>
            <a:endParaRPr lang="en-US"/>
          </a:p>
        </p:txBody>
      </p:sp>
    </p:spTree>
    <p:extLst>
      <p:ext uri="{BB962C8B-B14F-4D97-AF65-F5344CB8AC3E}">
        <p14:creationId xmlns:p14="http://schemas.microsoft.com/office/powerpoint/2010/main" xmlns="" val="3890473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Text Box 8"/>
          <p:cNvSpPr txBox="1">
            <a:spLocks noChangeArrowheads="1"/>
          </p:cNvSpPr>
          <p:nvPr/>
        </p:nvSpPr>
        <p:spPr bwMode="auto">
          <a:xfrm>
            <a:off x="609600" y="1447800"/>
            <a:ext cx="7924800"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006600"/>
                </a:solidFill>
                <a:latin typeface="Arial" panose="020B0604020202020204" pitchFamily="34" charset="0"/>
              </a:rPr>
              <a:t>Variable Costs</a:t>
            </a:r>
            <a:endParaRPr lang="en-US" sz="2400" b="1">
              <a:solidFill>
                <a:srgbClr val="000076"/>
              </a:solidFill>
              <a:latin typeface="Arial" panose="020B0604020202020204" pitchFamily="34" charset="0"/>
            </a:endParaRPr>
          </a:p>
        </p:txBody>
      </p:sp>
      <p:sp>
        <p:nvSpPr>
          <p:cNvPr id="48131" name="Rectangle 3"/>
          <p:cNvSpPr>
            <a:spLocks noGrp="1" noChangeArrowheads="1"/>
          </p:cNvSpPr>
          <p:nvPr>
            <p:ph type="body" sz="half" idx="1"/>
          </p:nvPr>
        </p:nvSpPr>
        <p:spPr>
          <a:xfrm>
            <a:off x="609600" y="2057400"/>
            <a:ext cx="7772400" cy="291465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In the minimum transfer price formula, </a:t>
            </a:r>
            <a:r>
              <a:rPr lang="en-US" sz="2200" smtClean="0">
                <a:solidFill>
                  <a:srgbClr val="800000"/>
                </a:solidFill>
                <a:effectLst/>
              </a:rPr>
              <a:t>variable cost is the variable cost of units sold internally</a:t>
            </a:r>
            <a:r>
              <a:rPr lang="en-US" sz="2200" b="0" smtClean="0">
                <a:effectLst/>
              </a:rPr>
              <a:t>.</a:t>
            </a:r>
          </a:p>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May differ  - higher or lower - for units sold internally versus those sold externally. </a:t>
            </a:r>
          </a:p>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The minimum transfer pricing formula can still be used – just use the internal variable costs.</a:t>
            </a:r>
          </a:p>
        </p:txBody>
      </p:sp>
      <p:sp>
        <p:nvSpPr>
          <p:cNvPr id="1015819" name="Rectangle 11"/>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Negotiated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24</a:t>
            </a:fld>
            <a:endParaRPr lang="en-US"/>
          </a:p>
        </p:txBody>
      </p:sp>
    </p:spTree>
    <p:extLst>
      <p:ext uri="{BB962C8B-B14F-4D97-AF65-F5344CB8AC3E}">
        <p14:creationId xmlns:p14="http://schemas.microsoft.com/office/powerpoint/2010/main" xmlns="" val="38899805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3"/>
          <p:cNvSpPr>
            <a:spLocks noGrp="1" noChangeArrowheads="1"/>
          </p:cNvSpPr>
          <p:nvPr>
            <p:ph type="body" sz="half" idx="1"/>
          </p:nvPr>
        </p:nvSpPr>
        <p:spPr>
          <a:xfrm>
            <a:off x="609600" y="2057400"/>
            <a:ext cx="7848600" cy="3975100"/>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Transfer prices established:</a:t>
            </a:r>
          </a:p>
          <a:p>
            <a:pPr marL="1257300" lvl="2" indent="-457200">
              <a:lnSpc>
                <a:spcPct val="120000"/>
              </a:lnSpc>
              <a:spcBef>
                <a:spcPct val="35000"/>
              </a:spcBef>
              <a:buClr>
                <a:srgbClr val="800000"/>
              </a:buClr>
              <a:buSzPct val="80000"/>
              <a:buFont typeface="Arial" panose="020B0604020202020204" pitchFamily="34" charset="0"/>
              <a:buChar char="►"/>
            </a:pPr>
            <a:r>
              <a:rPr lang="en-US" sz="2100" b="0" smtClean="0">
                <a:effectLst/>
              </a:rPr>
              <a:t>Minimum by selling division.</a:t>
            </a:r>
          </a:p>
          <a:p>
            <a:pPr marL="1257300" lvl="2" indent="-457200">
              <a:lnSpc>
                <a:spcPct val="120000"/>
              </a:lnSpc>
              <a:spcBef>
                <a:spcPct val="35000"/>
              </a:spcBef>
              <a:buClr>
                <a:srgbClr val="800000"/>
              </a:buClr>
              <a:buSzPct val="80000"/>
              <a:buFont typeface="Arial" panose="020B0604020202020204" pitchFamily="34" charset="0"/>
              <a:buChar char="►"/>
            </a:pPr>
            <a:r>
              <a:rPr lang="en-US" sz="2100" b="0" smtClean="0">
                <a:effectLst/>
              </a:rPr>
              <a:t>Maximum by the purchasing division.</a:t>
            </a:r>
          </a:p>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Often not used because:</a:t>
            </a:r>
          </a:p>
          <a:p>
            <a:pPr marL="1257300" lvl="2" indent="-457200">
              <a:lnSpc>
                <a:spcPct val="120000"/>
              </a:lnSpc>
              <a:spcBef>
                <a:spcPct val="35000"/>
              </a:spcBef>
              <a:buClr>
                <a:srgbClr val="800000"/>
              </a:buClr>
              <a:buSzPct val="80000"/>
              <a:buFont typeface="Arial" panose="020B0604020202020204" pitchFamily="34" charset="0"/>
              <a:buChar char="►"/>
            </a:pPr>
            <a:r>
              <a:rPr lang="en-US" sz="2100" b="0" smtClean="0">
                <a:effectLst/>
              </a:rPr>
              <a:t>Market price information sometimes not easily obtainable.</a:t>
            </a:r>
          </a:p>
          <a:p>
            <a:pPr marL="1257300" lvl="2" indent="-457200">
              <a:lnSpc>
                <a:spcPct val="120000"/>
              </a:lnSpc>
              <a:spcBef>
                <a:spcPct val="35000"/>
              </a:spcBef>
              <a:buClr>
                <a:srgbClr val="800000"/>
              </a:buClr>
              <a:buSzPct val="80000"/>
              <a:buFont typeface="Arial" panose="020B0604020202020204" pitchFamily="34" charset="0"/>
              <a:buChar char="►"/>
            </a:pPr>
            <a:r>
              <a:rPr lang="en-US" sz="2100" b="0" smtClean="0">
                <a:effectLst/>
              </a:rPr>
              <a:t>Lack of trust between the two divisions.</a:t>
            </a:r>
          </a:p>
          <a:p>
            <a:pPr marL="1257300" lvl="2" indent="-457200">
              <a:lnSpc>
                <a:spcPct val="120000"/>
              </a:lnSpc>
              <a:spcBef>
                <a:spcPct val="35000"/>
              </a:spcBef>
              <a:buClr>
                <a:srgbClr val="800000"/>
              </a:buClr>
              <a:buSzPct val="80000"/>
              <a:buFont typeface="Arial" panose="020B0604020202020204" pitchFamily="34" charset="0"/>
              <a:buChar char="►"/>
            </a:pPr>
            <a:r>
              <a:rPr lang="en-US" sz="2100" b="0" smtClean="0">
                <a:effectLst/>
              </a:rPr>
              <a:t>Different pricing strategies between divisions.</a:t>
            </a:r>
          </a:p>
        </p:txBody>
      </p:sp>
      <p:sp>
        <p:nvSpPr>
          <p:cNvPr id="49156" name="Text Box 8"/>
          <p:cNvSpPr txBox="1">
            <a:spLocks noChangeArrowheads="1"/>
          </p:cNvSpPr>
          <p:nvPr/>
        </p:nvSpPr>
        <p:spPr bwMode="auto">
          <a:xfrm>
            <a:off x="609600" y="1447800"/>
            <a:ext cx="7924800"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006600"/>
                </a:solidFill>
                <a:latin typeface="Arial" panose="020B0604020202020204" pitchFamily="34" charset="0"/>
              </a:rPr>
              <a:t>Summary of Negotiated Transfer Pricing</a:t>
            </a:r>
            <a:endParaRPr lang="en-US" sz="2400" b="1">
              <a:solidFill>
                <a:srgbClr val="000076"/>
              </a:solidFill>
              <a:latin typeface="Arial" panose="020B0604020202020204" pitchFamily="34" charset="0"/>
            </a:endParaRPr>
          </a:p>
        </p:txBody>
      </p:sp>
      <p:sp>
        <p:nvSpPr>
          <p:cNvPr id="1017865" name="Rectangle 9"/>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Negotiated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25</a:t>
            </a:fld>
            <a:endParaRPr lang="en-US"/>
          </a:p>
        </p:txBody>
      </p:sp>
    </p:spTree>
    <p:extLst>
      <p:ext uri="{BB962C8B-B14F-4D97-AF65-F5344CB8AC3E}">
        <p14:creationId xmlns:p14="http://schemas.microsoft.com/office/powerpoint/2010/main" xmlns="" val="139068489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0178" name="Rectangle 4"/>
          <p:cNvSpPr>
            <a:spLocks noChangeArrowheads="1"/>
          </p:cNvSpPr>
          <p:nvPr/>
        </p:nvSpPr>
        <p:spPr bwMode="auto">
          <a:xfrm>
            <a:off x="609600" y="1444625"/>
            <a:ext cx="8001000" cy="319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057400" algn="l"/>
              </a:tabLst>
              <a:defRPr sz="2800">
                <a:solidFill>
                  <a:schemeClr val="tx1"/>
                </a:solidFill>
                <a:latin typeface="Comic Sans MS" panose="030F0702030302020204" pitchFamily="66" charset="0"/>
              </a:defRPr>
            </a:lvl1pPr>
            <a:lvl2pPr marL="742950" indent="-285750">
              <a:tabLst>
                <a:tab pos="2057400" algn="l"/>
              </a:tabLst>
              <a:defRPr sz="2800">
                <a:solidFill>
                  <a:schemeClr val="tx1"/>
                </a:solidFill>
                <a:latin typeface="Comic Sans MS" panose="030F0702030302020204" pitchFamily="66" charset="0"/>
              </a:defRPr>
            </a:lvl2pPr>
            <a:lvl3pPr marL="1143000" indent="-228600">
              <a:tabLst>
                <a:tab pos="2057400" algn="l"/>
              </a:tabLst>
              <a:defRPr sz="2800">
                <a:solidFill>
                  <a:schemeClr val="tx1"/>
                </a:solidFill>
                <a:latin typeface="Comic Sans MS" panose="030F0702030302020204" pitchFamily="66" charset="0"/>
              </a:defRPr>
            </a:lvl3pPr>
            <a:lvl4pPr marL="1600200" indent="-228600">
              <a:tabLst>
                <a:tab pos="2057400" algn="l"/>
              </a:tabLst>
              <a:defRPr sz="2800">
                <a:solidFill>
                  <a:schemeClr val="tx1"/>
                </a:solidFill>
                <a:latin typeface="Comic Sans MS" panose="030F0702030302020204" pitchFamily="66" charset="0"/>
              </a:defRPr>
            </a:lvl4pPr>
            <a:lvl5pPr marL="2057400" indent="-228600">
              <a:tabLst>
                <a:tab pos="2057400" algn="l"/>
              </a:tabLst>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9pPr>
          </a:lstStyle>
          <a:p>
            <a:pPr algn="l">
              <a:lnSpc>
                <a:spcPct val="120000"/>
              </a:lnSpc>
              <a:spcBef>
                <a:spcPct val="30000"/>
              </a:spcBef>
            </a:pPr>
            <a:r>
              <a:rPr lang="en-US" sz="2100">
                <a:latin typeface="+mn-lt"/>
              </a:rPr>
              <a:t>The clock division of Control Central Corporation manufactures clocks and then sells them to customers for $10 per unit. Its variable cost is $4 per unit, and its fixed cost per unit is $2.50. Management would like the clock division to transfer 8,000 of these clocks to another division within the company at a price of $5. The clock division could avoid $0.50 per clock of variable packaging costs by selling internally.  </a:t>
            </a:r>
            <a:r>
              <a:rPr lang="en-US" sz="2100" b="1">
                <a:solidFill>
                  <a:srgbClr val="800000"/>
                </a:solidFill>
                <a:latin typeface="+mn-lt"/>
              </a:rPr>
              <a:t>(a) Determine the minimum transfer price, assuming the clock division is not operating at full capacity</a:t>
            </a:r>
            <a:r>
              <a:rPr lang="en-US" sz="2100">
                <a:latin typeface="+mn-lt"/>
              </a:rPr>
              <a:t>.</a:t>
            </a:r>
          </a:p>
        </p:txBody>
      </p:sp>
      <p:sp>
        <p:nvSpPr>
          <p:cNvPr id="50179" name="Text Box 15"/>
          <p:cNvSpPr txBox="1">
            <a:spLocks noChangeArrowheads="1"/>
          </p:cNvSpPr>
          <p:nvPr/>
        </p:nvSpPr>
        <p:spPr bwMode="auto">
          <a:xfrm>
            <a:off x="685800" y="5181600"/>
            <a:ext cx="7848600"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defTabSz="1428750">
              <a:tabLst>
                <a:tab pos="971550" algn="ctr"/>
                <a:tab pos="3429000" algn="ctr"/>
                <a:tab pos="6057900" algn="ctr"/>
              </a:tabLst>
              <a:defRPr sz="2800">
                <a:solidFill>
                  <a:schemeClr val="tx1"/>
                </a:solidFill>
                <a:latin typeface="Comic Sans MS" panose="030F0702030302020204" pitchFamily="66" charset="0"/>
              </a:defRPr>
            </a:lvl1pPr>
            <a:lvl2pPr marL="742950" indent="-285750" defTabSz="1428750">
              <a:tabLst>
                <a:tab pos="971550" algn="ctr"/>
                <a:tab pos="3429000" algn="ctr"/>
                <a:tab pos="6057900" algn="ctr"/>
              </a:tabLst>
              <a:defRPr sz="2800">
                <a:solidFill>
                  <a:schemeClr val="tx1"/>
                </a:solidFill>
                <a:latin typeface="Comic Sans MS" panose="030F0702030302020204" pitchFamily="66" charset="0"/>
              </a:defRPr>
            </a:lvl2pPr>
            <a:lvl3pPr marL="1143000" indent="-228600" defTabSz="1428750">
              <a:tabLst>
                <a:tab pos="971550" algn="ctr"/>
                <a:tab pos="3429000" algn="ctr"/>
                <a:tab pos="6057900" algn="ctr"/>
              </a:tabLst>
              <a:defRPr sz="2800">
                <a:solidFill>
                  <a:schemeClr val="tx1"/>
                </a:solidFill>
                <a:latin typeface="Comic Sans MS" panose="030F0702030302020204" pitchFamily="66" charset="0"/>
              </a:defRPr>
            </a:lvl3pPr>
            <a:lvl4pPr marL="1600200" indent="-228600" defTabSz="1428750">
              <a:tabLst>
                <a:tab pos="971550" algn="ctr"/>
                <a:tab pos="3429000" algn="ctr"/>
                <a:tab pos="6057900" algn="ctr"/>
              </a:tabLst>
              <a:defRPr sz="2800">
                <a:solidFill>
                  <a:schemeClr val="tx1"/>
                </a:solidFill>
                <a:latin typeface="Comic Sans MS" panose="030F0702030302020204" pitchFamily="66" charset="0"/>
              </a:defRPr>
            </a:lvl4pPr>
            <a:lvl5pPr marL="2057400" indent="-228600" defTabSz="1428750">
              <a:tabLst>
                <a:tab pos="971550" algn="ctr"/>
                <a:tab pos="3429000" algn="ctr"/>
                <a:tab pos="6057900" algn="ctr"/>
              </a:tabLst>
              <a:defRPr sz="2800">
                <a:solidFill>
                  <a:schemeClr val="tx1"/>
                </a:solidFill>
                <a:latin typeface="Comic Sans MS" panose="030F0702030302020204" pitchFamily="66" charset="0"/>
              </a:defRPr>
            </a:lvl5pPr>
            <a:lvl6pPr marL="2514600" indent="-228600" algn="r" defTabSz="1428750" eaLnBrk="0" fontAlgn="base" hangingPunct="0">
              <a:spcBef>
                <a:spcPct val="0"/>
              </a:spcBef>
              <a:spcAft>
                <a:spcPct val="0"/>
              </a:spcAft>
              <a:tabLst>
                <a:tab pos="971550" algn="ctr"/>
                <a:tab pos="3429000" algn="ctr"/>
                <a:tab pos="6057900" algn="ctr"/>
              </a:tabLst>
              <a:defRPr sz="2800">
                <a:solidFill>
                  <a:schemeClr val="tx1"/>
                </a:solidFill>
                <a:latin typeface="Comic Sans MS" panose="030F0702030302020204" pitchFamily="66" charset="0"/>
              </a:defRPr>
            </a:lvl6pPr>
            <a:lvl7pPr marL="2971800" indent="-228600" algn="r" defTabSz="1428750" eaLnBrk="0" fontAlgn="base" hangingPunct="0">
              <a:spcBef>
                <a:spcPct val="0"/>
              </a:spcBef>
              <a:spcAft>
                <a:spcPct val="0"/>
              </a:spcAft>
              <a:tabLst>
                <a:tab pos="971550" algn="ctr"/>
                <a:tab pos="3429000" algn="ctr"/>
                <a:tab pos="6057900" algn="ctr"/>
              </a:tabLst>
              <a:defRPr sz="2800">
                <a:solidFill>
                  <a:schemeClr val="tx1"/>
                </a:solidFill>
                <a:latin typeface="Comic Sans MS" panose="030F0702030302020204" pitchFamily="66" charset="0"/>
              </a:defRPr>
            </a:lvl7pPr>
            <a:lvl8pPr marL="3429000" indent="-228600" algn="r" defTabSz="1428750" eaLnBrk="0" fontAlgn="base" hangingPunct="0">
              <a:spcBef>
                <a:spcPct val="0"/>
              </a:spcBef>
              <a:spcAft>
                <a:spcPct val="0"/>
              </a:spcAft>
              <a:tabLst>
                <a:tab pos="971550" algn="ctr"/>
                <a:tab pos="3429000" algn="ctr"/>
                <a:tab pos="6057900" algn="ctr"/>
              </a:tabLst>
              <a:defRPr sz="2800">
                <a:solidFill>
                  <a:schemeClr val="tx1"/>
                </a:solidFill>
                <a:latin typeface="Comic Sans MS" panose="030F0702030302020204" pitchFamily="66" charset="0"/>
              </a:defRPr>
            </a:lvl8pPr>
            <a:lvl9pPr marL="3886200" indent="-228600" algn="r" defTabSz="1428750" eaLnBrk="0" fontAlgn="base" hangingPunct="0">
              <a:spcBef>
                <a:spcPct val="0"/>
              </a:spcBef>
              <a:spcAft>
                <a:spcPct val="0"/>
              </a:spcAft>
              <a:tabLst>
                <a:tab pos="971550" algn="ctr"/>
                <a:tab pos="3429000" algn="ctr"/>
                <a:tab pos="6057900" algn="ctr"/>
              </a:tabLst>
              <a:defRPr sz="2800">
                <a:solidFill>
                  <a:schemeClr val="tx1"/>
                </a:solidFill>
                <a:latin typeface="Comic Sans MS" panose="030F0702030302020204" pitchFamily="66" charset="0"/>
              </a:defRPr>
            </a:lvl9pPr>
          </a:lstStyle>
          <a:p>
            <a:pPr algn="l">
              <a:spcBef>
                <a:spcPct val="50000"/>
              </a:spcBef>
            </a:pPr>
            <a:r>
              <a:rPr lang="en-US" sz="2000">
                <a:latin typeface="+mn-lt"/>
              </a:rPr>
              <a:t>Opportunity cost   +   Variable cost   =   Minimum transfer price</a:t>
            </a:r>
          </a:p>
          <a:p>
            <a:pPr algn="l">
              <a:spcBef>
                <a:spcPct val="50000"/>
              </a:spcBef>
            </a:pPr>
            <a:r>
              <a:rPr lang="en-US" sz="2000">
                <a:latin typeface="+mn-lt"/>
              </a:rPr>
              <a:t>	$0 	$3.50 	$3.50</a:t>
            </a:r>
          </a:p>
        </p:txBody>
      </p:sp>
      <p:sp>
        <p:nvSpPr>
          <p:cNvPr id="1135633" name="Rectangle 17"/>
          <p:cNvSpPr>
            <a:spLocks noChangeArrowheads="1"/>
          </p:cNvSpPr>
          <p:nvPr/>
        </p:nvSpPr>
        <p:spPr bwMode="auto">
          <a:xfrm>
            <a:off x="1143000" y="5638800"/>
            <a:ext cx="1295400" cy="4572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mn-lt"/>
            </a:endParaRPr>
          </a:p>
        </p:txBody>
      </p:sp>
      <p:sp>
        <p:nvSpPr>
          <p:cNvPr id="1135632" name="Rectangle 16"/>
          <p:cNvSpPr>
            <a:spLocks noChangeArrowheads="1"/>
          </p:cNvSpPr>
          <p:nvPr/>
        </p:nvSpPr>
        <p:spPr bwMode="auto">
          <a:xfrm>
            <a:off x="3581400" y="5638800"/>
            <a:ext cx="1295400" cy="4572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mn-lt"/>
            </a:endParaRPr>
          </a:p>
        </p:txBody>
      </p:sp>
      <p:sp>
        <p:nvSpPr>
          <p:cNvPr id="1135627" name="Rectangle 11"/>
          <p:cNvSpPr>
            <a:spLocks noChangeArrowheads="1"/>
          </p:cNvSpPr>
          <p:nvPr/>
        </p:nvSpPr>
        <p:spPr bwMode="auto">
          <a:xfrm>
            <a:off x="6248400" y="5638800"/>
            <a:ext cx="1295400" cy="4572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mn-lt"/>
            </a:endParaRPr>
          </a:p>
        </p:txBody>
      </p:sp>
      <p:pic>
        <p:nvPicPr>
          <p:cNvPr id="50183" name="Picture 1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fld id="{75768154-A24E-4C35-B224-944DC32B769B}" type="slidenum">
              <a:rPr lang="en-US" smtClean="0"/>
              <a:pPr/>
              <a:t>26</a:t>
            </a:fld>
            <a:endParaRPr lang="en-US"/>
          </a:p>
        </p:txBody>
      </p:sp>
    </p:spTree>
    <p:extLst>
      <p:ext uri="{BB962C8B-B14F-4D97-AF65-F5344CB8AC3E}">
        <p14:creationId xmlns:p14="http://schemas.microsoft.com/office/powerpoint/2010/main" xmlns="" val="290043822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135633"/>
                                        </p:tgtEl>
                                      </p:cBhvr>
                                    </p:animEffect>
                                    <p:set>
                                      <p:cBhvr>
                                        <p:cTn id="7" dur="1" fill="hold">
                                          <p:stCondLst>
                                            <p:cond delay="499"/>
                                          </p:stCondLst>
                                        </p:cTn>
                                        <p:tgtEl>
                                          <p:spTgt spid="1135633"/>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135632"/>
                                        </p:tgtEl>
                                      </p:cBhvr>
                                    </p:animEffect>
                                    <p:set>
                                      <p:cBhvr>
                                        <p:cTn id="12" dur="1" fill="hold">
                                          <p:stCondLst>
                                            <p:cond delay="499"/>
                                          </p:stCondLst>
                                        </p:cTn>
                                        <p:tgtEl>
                                          <p:spTgt spid="1135632"/>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135627"/>
                                        </p:tgtEl>
                                      </p:cBhvr>
                                    </p:animEffect>
                                    <p:set>
                                      <p:cBhvr>
                                        <p:cTn id="17" dur="1" fill="hold">
                                          <p:stCondLst>
                                            <p:cond delay="499"/>
                                          </p:stCondLst>
                                        </p:cTn>
                                        <p:tgtEl>
                                          <p:spTgt spid="11356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5633" grpId="0" animBg="1"/>
      <p:bldP spid="1135632" grpId="0" animBg="1"/>
      <p:bldP spid="1135627"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685800" y="5181600"/>
            <a:ext cx="7848600" cy="85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defTabSz="1428750">
              <a:tabLst>
                <a:tab pos="971550" algn="ctr"/>
                <a:tab pos="3429000" algn="ctr"/>
                <a:tab pos="6057900" algn="ctr"/>
              </a:tabLst>
              <a:defRPr sz="2800">
                <a:solidFill>
                  <a:schemeClr val="tx1"/>
                </a:solidFill>
                <a:latin typeface="Comic Sans MS" panose="030F0702030302020204" pitchFamily="66" charset="0"/>
              </a:defRPr>
            </a:lvl1pPr>
            <a:lvl2pPr marL="742950" indent="-285750" defTabSz="1428750">
              <a:tabLst>
                <a:tab pos="971550" algn="ctr"/>
                <a:tab pos="3429000" algn="ctr"/>
                <a:tab pos="6057900" algn="ctr"/>
              </a:tabLst>
              <a:defRPr sz="2800">
                <a:solidFill>
                  <a:schemeClr val="tx1"/>
                </a:solidFill>
                <a:latin typeface="Comic Sans MS" panose="030F0702030302020204" pitchFamily="66" charset="0"/>
              </a:defRPr>
            </a:lvl2pPr>
            <a:lvl3pPr marL="1143000" indent="-228600" defTabSz="1428750">
              <a:tabLst>
                <a:tab pos="971550" algn="ctr"/>
                <a:tab pos="3429000" algn="ctr"/>
                <a:tab pos="6057900" algn="ctr"/>
              </a:tabLst>
              <a:defRPr sz="2800">
                <a:solidFill>
                  <a:schemeClr val="tx1"/>
                </a:solidFill>
                <a:latin typeface="Comic Sans MS" panose="030F0702030302020204" pitchFamily="66" charset="0"/>
              </a:defRPr>
            </a:lvl3pPr>
            <a:lvl4pPr marL="1600200" indent="-228600" defTabSz="1428750">
              <a:tabLst>
                <a:tab pos="971550" algn="ctr"/>
                <a:tab pos="3429000" algn="ctr"/>
                <a:tab pos="6057900" algn="ctr"/>
              </a:tabLst>
              <a:defRPr sz="2800">
                <a:solidFill>
                  <a:schemeClr val="tx1"/>
                </a:solidFill>
                <a:latin typeface="Comic Sans MS" panose="030F0702030302020204" pitchFamily="66" charset="0"/>
              </a:defRPr>
            </a:lvl4pPr>
            <a:lvl5pPr marL="2057400" indent="-228600" defTabSz="1428750">
              <a:tabLst>
                <a:tab pos="971550" algn="ctr"/>
                <a:tab pos="3429000" algn="ctr"/>
                <a:tab pos="6057900" algn="ctr"/>
              </a:tabLst>
              <a:defRPr sz="2800">
                <a:solidFill>
                  <a:schemeClr val="tx1"/>
                </a:solidFill>
                <a:latin typeface="Comic Sans MS" panose="030F0702030302020204" pitchFamily="66" charset="0"/>
              </a:defRPr>
            </a:lvl5pPr>
            <a:lvl6pPr marL="2514600" indent="-228600" algn="r" defTabSz="1428750" eaLnBrk="0" fontAlgn="base" hangingPunct="0">
              <a:spcBef>
                <a:spcPct val="0"/>
              </a:spcBef>
              <a:spcAft>
                <a:spcPct val="0"/>
              </a:spcAft>
              <a:tabLst>
                <a:tab pos="971550" algn="ctr"/>
                <a:tab pos="3429000" algn="ctr"/>
                <a:tab pos="6057900" algn="ctr"/>
              </a:tabLst>
              <a:defRPr sz="2800">
                <a:solidFill>
                  <a:schemeClr val="tx1"/>
                </a:solidFill>
                <a:latin typeface="Comic Sans MS" panose="030F0702030302020204" pitchFamily="66" charset="0"/>
              </a:defRPr>
            </a:lvl6pPr>
            <a:lvl7pPr marL="2971800" indent="-228600" algn="r" defTabSz="1428750" eaLnBrk="0" fontAlgn="base" hangingPunct="0">
              <a:spcBef>
                <a:spcPct val="0"/>
              </a:spcBef>
              <a:spcAft>
                <a:spcPct val="0"/>
              </a:spcAft>
              <a:tabLst>
                <a:tab pos="971550" algn="ctr"/>
                <a:tab pos="3429000" algn="ctr"/>
                <a:tab pos="6057900" algn="ctr"/>
              </a:tabLst>
              <a:defRPr sz="2800">
                <a:solidFill>
                  <a:schemeClr val="tx1"/>
                </a:solidFill>
                <a:latin typeface="Comic Sans MS" panose="030F0702030302020204" pitchFamily="66" charset="0"/>
              </a:defRPr>
            </a:lvl7pPr>
            <a:lvl8pPr marL="3429000" indent="-228600" algn="r" defTabSz="1428750" eaLnBrk="0" fontAlgn="base" hangingPunct="0">
              <a:spcBef>
                <a:spcPct val="0"/>
              </a:spcBef>
              <a:spcAft>
                <a:spcPct val="0"/>
              </a:spcAft>
              <a:tabLst>
                <a:tab pos="971550" algn="ctr"/>
                <a:tab pos="3429000" algn="ctr"/>
                <a:tab pos="6057900" algn="ctr"/>
              </a:tabLst>
              <a:defRPr sz="2800">
                <a:solidFill>
                  <a:schemeClr val="tx1"/>
                </a:solidFill>
                <a:latin typeface="Comic Sans MS" panose="030F0702030302020204" pitchFamily="66" charset="0"/>
              </a:defRPr>
            </a:lvl8pPr>
            <a:lvl9pPr marL="3886200" indent="-228600" algn="r" defTabSz="1428750" eaLnBrk="0" fontAlgn="base" hangingPunct="0">
              <a:spcBef>
                <a:spcPct val="0"/>
              </a:spcBef>
              <a:spcAft>
                <a:spcPct val="0"/>
              </a:spcAft>
              <a:tabLst>
                <a:tab pos="971550" algn="ctr"/>
                <a:tab pos="3429000" algn="ctr"/>
                <a:tab pos="6057900" algn="ctr"/>
              </a:tabLst>
              <a:defRPr sz="2800">
                <a:solidFill>
                  <a:schemeClr val="tx1"/>
                </a:solidFill>
                <a:latin typeface="Comic Sans MS" panose="030F0702030302020204" pitchFamily="66" charset="0"/>
              </a:defRPr>
            </a:lvl9pPr>
          </a:lstStyle>
          <a:p>
            <a:pPr algn="l">
              <a:spcBef>
                <a:spcPct val="50000"/>
              </a:spcBef>
            </a:pPr>
            <a:r>
              <a:rPr lang="en-US" sz="2000">
                <a:latin typeface="+mn-lt"/>
              </a:rPr>
              <a:t>Opportunity cost   +   Variable cost   =   Minimum transfer price</a:t>
            </a:r>
          </a:p>
          <a:p>
            <a:pPr algn="l">
              <a:spcBef>
                <a:spcPct val="50000"/>
              </a:spcBef>
            </a:pPr>
            <a:r>
              <a:rPr lang="en-US" sz="2000">
                <a:latin typeface="+mn-lt"/>
              </a:rPr>
              <a:t>	$6 	$3.50 	$9.50</a:t>
            </a:r>
          </a:p>
        </p:txBody>
      </p:sp>
      <p:sp>
        <p:nvSpPr>
          <p:cNvPr id="1137667" name="Rectangle 3"/>
          <p:cNvSpPr>
            <a:spLocks noChangeArrowheads="1"/>
          </p:cNvSpPr>
          <p:nvPr/>
        </p:nvSpPr>
        <p:spPr bwMode="auto">
          <a:xfrm>
            <a:off x="1143000" y="5638800"/>
            <a:ext cx="1295400" cy="4572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mn-lt"/>
            </a:endParaRPr>
          </a:p>
        </p:txBody>
      </p:sp>
      <p:sp>
        <p:nvSpPr>
          <p:cNvPr id="1137668" name="Rectangle 4"/>
          <p:cNvSpPr>
            <a:spLocks noChangeArrowheads="1"/>
          </p:cNvSpPr>
          <p:nvPr/>
        </p:nvSpPr>
        <p:spPr bwMode="auto">
          <a:xfrm>
            <a:off x="3581400" y="5638800"/>
            <a:ext cx="1295400" cy="4572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mn-lt"/>
            </a:endParaRPr>
          </a:p>
        </p:txBody>
      </p:sp>
      <p:sp>
        <p:nvSpPr>
          <p:cNvPr id="1137669" name="Rectangle 5"/>
          <p:cNvSpPr>
            <a:spLocks noChangeArrowheads="1"/>
          </p:cNvSpPr>
          <p:nvPr/>
        </p:nvSpPr>
        <p:spPr bwMode="auto">
          <a:xfrm>
            <a:off x="6248400" y="5638800"/>
            <a:ext cx="1295400" cy="4572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mn-lt"/>
            </a:endParaRPr>
          </a:p>
        </p:txBody>
      </p:sp>
      <p:pic>
        <p:nvPicPr>
          <p:cNvPr id="51206" name="Picture 1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457200"/>
            <a:ext cx="83058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51208" name="Rectangle 14"/>
          <p:cNvSpPr>
            <a:spLocks noChangeArrowheads="1"/>
          </p:cNvSpPr>
          <p:nvPr/>
        </p:nvSpPr>
        <p:spPr bwMode="auto">
          <a:xfrm>
            <a:off x="609600" y="1444625"/>
            <a:ext cx="8001000" cy="319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tabLst>
                <a:tab pos="2057400" algn="l"/>
              </a:tabLst>
              <a:defRPr sz="2800">
                <a:solidFill>
                  <a:schemeClr val="tx1"/>
                </a:solidFill>
                <a:latin typeface="Comic Sans MS" panose="030F0702030302020204" pitchFamily="66" charset="0"/>
              </a:defRPr>
            </a:lvl1pPr>
            <a:lvl2pPr marL="742950" indent="-285750">
              <a:tabLst>
                <a:tab pos="2057400" algn="l"/>
              </a:tabLst>
              <a:defRPr sz="2800">
                <a:solidFill>
                  <a:schemeClr val="tx1"/>
                </a:solidFill>
                <a:latin typeface="Comic Sans MS" panose="030F0702030302020204" pitchFamily="66" charset="0"/>
              </a:defRPr>
            </a:lvl2pPr>
            <a:lvl3pPr marL="1143000" indent="-228600">
              <a:tabLst>
                <a:tab pos="2057400" algn="l"/>
              </a:tabLst>
              <a:defRPr sz="2800">
                <a:solidFill>
                  <a:schemeClr val="tx1"/>
                </a:solidFill>
                <a:latin typeface="Comic Sans MS" panose="030F0702030302020204" pitchFamily="66" charset="0"/>
              </a:defRPr>
            </a:lvl3pPr>
            <a:lvl4pPr marL="1600200" indent="-228600">
              <a:tabLst>
                <a:tab pos="2057400" algn="l"/>
              </a:tabLst>
              <a:defRPr sz="2800">
                <a:solidFill>
                  <a:schemeClr val="tx1"/>
                </a:solidFill>
                <a:latin typeface="Comic Sans MS" panose="030F0702030302020204" pitchFamily="66" charset="0"/>
              </a:defRPr>
            </a:lvl4pPr>
            <a:lvl5pPr marL="2057400" indent="-228600">
              <a:tabLst>
                <a:tab pos="2057400" algn="l"/>
              </a:tabLst>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tabLst>
                <a:tab pos="2057400" algn="l"/>
              </a:tabLst>
              <a:defRPr sz="2800">
                <a:solidFill>
                  <a:schemeClr val="tx1"/>
                </a:solidFill>
                <a:latin typeface="Comic Sans MS" panose="030F0702030302020204" pitchFamily="66" charset="0"/>
              </a:defRPr>
            </a:lvl9pPr>
          </a:lstStyle>
          <a:p>
            <a:pPr algn="l">
              <a:lnSpc>
                <a:spcPct val="120000"/>
              </a:lnSpc>
              <a:spcBef>
                <a:spcPct val="30000"/>
              </a:spcBef>
            </a:pPr>
            <a:r>
              <a:rPr lang="en-US" sz="2100">
                <a:latin typeface="+mn-lt"/>
              </a:rPr>
              <a:t>The clock division of Control Central Corporation manufactures clocks and then sells them to customers for $10 per unit. Its variable cost is $4 per unit, and its fixed cost per unit is $2.50. Management would like the clock division to transfer 8,000 of these clocks to another division within the company at a price of $5. The clock division could avoid $0.50 per clock of variable packaging costs by selling internally.  </a:t>
            </a:r>
            <a:r>
              <a:rPr lang="en-US" sz="2100" b="1">
                <a:solidFill>
                  <a:srgbClr val="800000"/>
                </a:solidFill>
                <a:latin typeface="+mn-lt"/>
              </a:rPr>
              <a:t>(b) Determine the minimum transfer price, assuming the clock division is operating at full capacity</a:t>
            </a:r>
            <a:r>
              <a:rPr lang="en-US" sz="2100">
                <a:latin typeface="+mn-lt"/>
              </a:rPr>
              <a:t>.</a:t>
            </a:r>
          </a:p>
        </p:txBody>
      </p:sp>
      <p:sp>
        <p:nvSpPr>
          <p:cNvPr id="2" name="Slide Number Placeholder 1"/>
          <p:cNvSpPr>
            <a:spLocks noGrp="1"/>
          </p:cNvSpPr>
          <p:nvPr>
            <p:ph type="sldNum" sz="quarter" idx="11"/>
          </p:nvPr>
        </p:nvSpPr>
        <p:spPr/>
        <p:txBody>
          <a:bodyPr/>
          <a:lstStyle/>
          <a:p>
            <a:fld id="{75768154-A24E-4C35-B224-944DC32B769B}" type="slidenum">
              <a:rPr lang="en-US" smtClean="0"/>
              <a:pPr/>
              <a:t>27</a:t>
            </a:fld>
            <a:endParaRPr lang="en-US"/>
          </a:p>
        </p:txBody>
      </p:sp>
    </p:spTree>
    <p:extLst>
      <p:ext uri="{BB962C8B-B14F-4D97-AF65-F5344CB8AC3E}">
        <p14:creationId xmlns:p14="http://schemas.microsoft.com/office/powerpoint/2010/main" xmlns="" val="257427353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137667"/>
                                        </p:tgtEl>
                                      </p:cBhvr>
                                    </p:animEffect>
                                    <p:set>
                                      <p:cBhvr>
                                        <p:cTn id="7" dur="1" fill="hold">
                                          <p:stCondLst>
                                            <p:cond delay="499"/>
                                          </p:stCondLst>
                                        </p:cTn>
                                        <p:tgtEl>
                                          <p:spTgt spid="113766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137668"/>
                                        </p:tgtEl>
                                      </p:cBhvr>
                                    </p:animEffect>
                                    <p:set>
                                      <p:cBhvr>
                                        <p:cTn id="12" dur="1" fill="hold">
                                          <p:stCondLst>
                                            <p:cond delay="499"/>
                                          </p:stCondLst>
                                        </p:cTn>
                                        <p:tgtEl>
                                          <p:spTgt spid="1137668"/>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137669"/>
                                        </p:tgtEl>
                                      </p:cBhvr>
                                    </p:animEffect>
                                    <p:set>
                                      <p:cBhvr>
                                        <p:cTn id="17" dur="1" fill="hold">
                                          <p:stCondLst>
                                            <p:cond delay="499"/>
                                          </p:stCondLst>
                                        </p:cTn>
                                        <p:tgtEl>
                                          <p:spTgt spid="11376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7667" grpId="0" animBg="1"/>
      <p:bldP spid="1137668" grpId="0" animBg="1"/>
      <p:bldP spid="1137669"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2"/>
          <p:cNvSpPr>
            <a:spLocks noGrp="1" noChangeArrowheads="1"/>
          </p:cNvSpPr>
          <p:nvPr>
            <p:ph type="body" sz="half" idx="1"/>
          </p:nvPr>
        </p:nvSpPr>
        <p:spPr>
          <a:xfrm>
            <a:off x="609600" y="2057400"/>
            <a:ext cx="7772400" cy="4105275"/>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200" b="0" smtClean="0">
                <a:effectLst/>
              </a:rPr>
              <a:t>Uses costs incurred by the division producing the goods as its foundation.</a:t>
            </a:r>
          </a:p>
          <a:p>
            <a:pPr marL="685800" lvl="1" indent="-457200">
              <a:lnSpc>
                <a:spcPct val="120000"/>
              </a:lnSpc>
              <a:spcBef>
                <a:spcPct val="50000"/>
              </a:spcBef>
              <a:buClr>
                <a:srgbClr val="800000"/>
              </a:buClr>
              <a:buSzPct val="80000"/>
              <a:buFont typeface="Wingdings" panose="05000000000000000000" pitchFamily="2" charset="2"/>
              <a:buChar char="u"/>
            </a:pPr>
            <a:r>
              <a:rPr lang="en-US" sz="2200" b="0" smtClean="0">
                <a:effectLst/>
              </a:rPr>
              <a:t>May be based on variable costs alone or on variable costs plus fixed costs.</a:t>
            </a:r>
          </a:p>
          <a:p>
            <a:pPr marL="685800" lvl="1" indent="-457200">
              <a:lnSpc>
                <a:spcPct val="120000"/>
              </a:lnSpc>
              <a:spcBef>
                <a:spcPct val="50000"/>
              </a:spcBef>
              <a:buClr>
                <a:srgbClr val="800000"/>
              </a:buClr>
              <a:buSzPct val="80000"/>
              <a:buFont typeface="Wingdings" panose="05000000000000000000" pitchFamily="2" charset="2"/>
              <a:buChar char="u"/>
            </a:pPr>
            <a:r>
              <a:rPr lang="en-US" sz="2200" b="0" smtClean="0">
                <a:effectLst/>
              </a:rPr>
              <a:t>Selling division may also add markup.</a:t>
            </a:r>
          </a:p>
          <a:p>
            <a:pPr marL="685800" lvl="1" indent="-457200">
              <a:lnSpc>
                <a:spcPct val="120000"/>
              </a:lnSpc>
              <a:spcBef>
                <a:spcPct val="50000"/>
              </a:spcBef>
              <a:buClr>
                <a:srgbClr val="800000"/>
              </a:buClr>
              <a:buSzPct val="80000"/>
              <a:buFont typeface="Wingdings" panose="05000000000000000000" pitchFamily="2" charset="2"/>
              <a:buChar char="u"/>
            </a:pPr>
            <a:r>
              <a:rPr lang="en-US" sz="2200" b="0" smtClean="0">
                <a:effectLst/>
              </a:rPr>
              <a:t>Can result in improper transfer prices causing:</a:t>
            </a:r>
          </a:p>
          <a:p>
            <a:pPr marL="1257300" lvl="2" indent="-457200">
              <a:lnSpc>
                <a:spcPct val="120000"/>
              </a:lnSpc>
              <a:spcBef>
                <a:spcPct val="50000"/>
              </a:spcBef>
              <a:buClr>
                <a:srgbClr val="800000"/>
              </a:buClr>
              <a:buSzPct val="80000"/>
              <a:buFont typeface="Arial" panose="020B0604020202020204" pitchFamily="34" charset="0"/>
              <a:buChar char="►"/>
            </a:pPr>
            <a:r>
              <a:rPr lang="en-US" sz="2100" b="0" smtClean="0">
                <a:effectLst/>
              </a:rPr>
              <a:t>Loss of profitability for company.</a:t>
            </a:r>
          </a:p>
          <a:p>
            <a:pPr marL="1257300" lvl="2" indent="-457200">
              <a:lnSpc>
                <a:spcPct val="120000"/>
              </a:lnSpc>
              <a:spcBef>
                <a:spcPct val="50000"/>
              </a:spcBef>
              <a:buClr>
                <a:srgbClr val="800000"/>
              </a:buClr>
              <a:buSzPct val="80000"/>
              <a:buFont typeface="Arial" panose="020B0604020202020204" pitchFamily="34" charset="0"/>
              <a:buChar char="►"/>
            </a:pPr>
            <a:r>
              <a:rPr lang="en-US" sz="2100" b="0" smtClean="0">
                <a:effectLst/>
              </a:rPr>
              <a:t>Unfair evaluation of division performance.</a:t>
            </a:r>
          </a:p>
        </p:txBody>
      </p:sp>
      <p:sp>
        <p:nvSpPr>
          <p:cNvPr id="1139718" name="Rectangle 6"/>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Transfer Pricing for Internal Sales</a:t>
            </a:r>
          </a:p>
        </p:txBody>
      </p:sp>
      <p:sp>
        <p:nvSpPr>
          <p:cNvPr id="52229" name="Text Box 8"/>
          <p:cNvSpPr txBox="1">
            <a:spLocks noChangeArrowheads="1"/>
          </p:cNvSpPr>
          <p:nvPr/>
        </p:nvSpPr>
        <p:spPr bwMode="auto">
          <a:xfrm>
            <a:off x="609600" y="1447800"/>
            <a:ext cx="7924800"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006600"/>
                </a:solidFill>
                <a:latin typeface="Arial" panose="020B0604020202020204" pitchFamily="34" charset="0"/>
              </a:rPr>
              <a:t>Cost-Based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28</a:t>
            </a:fld>
            <a:endParaRPr lang="en-US"/>
          </a:p>
        </p:txBody>
      </p:sp>
    </p:spTree>
    <p:extLst>
      <p:ext uri="{BB962C8B-B14F-4D97-AF65-F5344CB8AC3E}">
        <p14:creationId xmlns:p14="http://schemas.microsoft.com/office/powerpoint/2010/main" xmlns="" val="175024333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3250" name="Picture 7"/>
          <p:cNvPicPr>
            <a:picLocks noGrp="1" noChangeAspect="1" noChangeArrowheads="1"/>
          </p:cNvPicPr>
          <p:nvPr>
            <p:ph sz="half" idx="2"/>
          </p:nvPr>
        </p:nvPicPr>
        <p:blipFill>
          <a:blip r:embed="rId4" cstate="print">
            <a:extLst>
              <a:ext uri="{28A0092B-C50C-407E-A947-70E740481C1C}">
                <a14:useLocalDpi xmlns:a14="http://schemas.microsoft.com/office/drawing/2010/main" xmlns="" val="0"/>
              </a:ext>
            </a:extLst>
          </a:blip>
          <a:srcRect/>
          <a:stretch>
            <a:fillRect/>
          </a:stretch>
        </p:blipFill>
        <p:spPr>
          <a:xfrm>
            <a:off x="685800" y="3657600"/>
            <a:ext cx="7848600" cy="2590800"/>
          </a:xfrm>
          <a:ln w="19050" algn="ctr">
            <a:solidFill>
              <a:schemeClr val="tx1"/>
            </a:solidFill>
          </a:ln>
        </p:spPr>
      </p:pic>
      <p:sp>
        <p:nvSpPr>
          <p:cNvPr id="53251" name="Rectangle 12"/>
          <p:cNvSpPr>
            <a:spLocks noChangeArrowheads="1"/>
          </p:cNvSpPr>
          <p:nvPr/>
        </p:nvSpPr>
        <p:spPr bwMode="auto">
          <a:xfrm>
            <a:off x="609600" y="1343025"/>
            <a:ext cx="7848600" cy="1628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20000"/>
              </a:lnSpc>
              <a:spcBef>
                <a:spcPct val="50000"/>
              </a:spcBef>
            </a:pPr>
            <a:r>
              <a:rPr lang="en-US" sz="2100" b="1">
                <a:solidFill>
                  <a:srgbClr val="800000"/>
                </a:solidFill>
                <a:latin typeface="+mn-lt"/>
              </a:rPr>
              <a:t>Illustration:</a:t>
            </a:r>
            <a:r>
              <a:rPr lang="en-US" sz="2100">
                <a:latin typeface="+mn-lt"/>
              </a:rPr>
              <a:t>  Alberta Company requires the division to use a transfer price based on the variable cost of the sole. With no excess capacity, the contribution margins per unit for the two divisions are:</a:t>
            </a:r>
          </a:p>
        </p:txBody>
      </p:sp>
      <p:sp>
        <p:nvSpPr>
          <p:cNvPr id="53253" name="Rectangle 14"/>
          <p:cNvSpPr>
            <a:spLocks noChangeArrowheads="1"/>
          </p:cNvSpPr>
          <p:nvPr/>
        </p:nvSpPr>
        <p:spPr bwMode="auto">
          <a:xfrm>
            <a:off x="609600" y="3108325"/>
            <a:ext cx="57912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r>
              <a:rPr lang="en-US" sz="2000">
                <a:latin typeface="+mn-lt"/>
              </a:rPr>
              <a:t>Cost-based transfer price—10,000 units</a:t>
            </a:r>
          </a:p>
        </p:txBody>
      </p:sp>
      <p:sp>
        <p:nvSpPr>
          <p:cNvPr id="1021967" name="Rectangle 15"/>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Cost-Based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29</a:t>
            </a:fld>
            <a:endParaRPr lang="en-US"/>
          </a:p>
        </p:txBody>
      </p:sp>
    </p:spTree>
    <p:extLst>
      <p:ext uri="{BB962C8B-B14F-4D97-AF65-F5344CB8AC3E}">
        <p14:creationId xmlns:p14="http://schemas.microsoft.com/office/powerpoint/2010/main" xmlns="" val="20446190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5" name="Rectangle 5"/>
          <p:cNvSpPr>
            <a:spLocks noChangeArrowheads="1"/>
          </p:cNvSpPr>
          <p:nvPr/>
        </p:nvSpPr>
        <p:spPr bwMode="auto">
          <a:xfrm>
            <a:off x="533400" y="1454150"/>
            <a:ext cx="7848600" cy="3651250"/>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lvl1pPr marL="342900" indent="-342900">
              <a:defRPr sz="2800">
                <a:solidFill>
                  <a:schemeClr val="tx1"/>
                </a:solidFill>
                <a:latin typeface="Comic Sans MS" panose="030F0702030302020204" pitchFamily="66" charset="0"/>
              </a:defRPr>
            </a:lvl1pPr>
            <a:lvl2pPr marL="685800" indent="-45720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lvl="1" algn="l">
              <a:lnSpc>
                <a:spcPct val="120000"/>
              </a:lnSpc>
              <a:spcBef>
                <a:spcPct val="50000"/>
              </a:spcBef>
              <a:buClr>
                <a:srgbClr val="800000"/>
              </a:buClr>
              <a:buSzPct val="80000"/>
              <a:buFont typeface="Wingdings" panose="05000000000000000000" pitchFamily="2" charset="2"/>
              <a:buChar char="u"/>
            </a:pPr>
            <a:r>
              <a:rPr lang="en-US" sz="2200">
                <a:latin typeface="+mn-lt"/>
              </a:rPr>
              <a:t>Cost-based pricing is bad deal for Sole Division – no profit on transfer of 10,000 soles to Boot Division and loses profit of $70,000 on external sales.</a:t>
            </a:r>
          </a:p>
          <a:p>
            <a:pPr lvl="1" algn="l">
              <a:lnSpc>
                <a:spcPct val="120000"/>
              </a:lnSpc>
              <a:spcBef>
                <a:spcPct val="50000"/>
              </a:spcBef>
              <a:buClr>
                <a:srgbClr val="800000"/>
              </a:buClr>
              <a:buSzPct val="80000"/>
              <a:buFont typeface="Wingdings" panose="05000000000000000000" pitchFamily="2" charset="2"/>
              <a:buChar char="u"/>
            </a:pPr>
            <a:r>
              <a:rPr lang="en-US" sz="2200">
                <a:latin typeface="+mn-lt"/>
              </a:rPr>
              <a:t>Boot Division is very happy;  increases contribution margin by $6 per sole.</a:t>
            </a:r>
          </a:p>
          <a:p>
            <a:pPr lvl="1" algn="l">
              <a:lnSpc>
                <a:spcPct val="120000"/>
              </a:lnSpc>
              <a:spcBef>
                <a:spcPct val="50000"/>
              </a:spcBef>
              <a:buClr>
                <a:srgbClr val="800000"/>
              </a:buClr>
              <a:buSzPct val="80000"/>
              <a:buFont typeface="Wingdings" panose="05000000000000000000" pitchFamily="2" charset="2"/>
              <a:buChar char="u"/>
            </a:pPr>
            <a:r>
              <a:rPr lang="en-US" sz="2200">
                <a:latin typeface="+mn-lt"/>
              </a:rPr>
              <a:t>If Sole Division has excess capacity, the division reports a zero profit on these 10,000 units and the Boot Division gains $6 per unit. </a:t>
            </a:r>
          </a:p>
        </p:txBody>
      </p:sp>
      <p:sp>
        <p:nvSpPr>
          <p:cNvPr id="1143816" name="Rectangle 8"/>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Cost-Based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30</a:t>
            </a:fld>
            <a:endParaRPr lang="en-US"/>
          </a:p>
        </p:txBody>
      </p:sp>
    </p:spTree>
    <p:extLst>
      <p:ext uri="{BB962C8B-B14F-4D97-AF65-F5344CB8AC3E}">
        <p14:creationId xmlns:p14="http://schemas.microsoft.com/office/powerpoint/2010/main" xmlns="" val="279707709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5298" name="Picture 1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143000" y="2347913"/>
            <a:ext cx="6858000" cy="2452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55300" name="Rectangle 4"/>
          <p:cNvSpPr>
            <a:spLocks noChangeArrowheads="1"/>
          </p:cNvSpPr>
          <p:nvPr/>
        </p:nvSpPr>
        <p:spPr bwMode="auto">
          <a:xfrm>
            <a:off x="762000" y="1457325"/>
            <a:ext cx="7848600" cy="496033"/>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lvl1pPr marL="457200" indent="-457200">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20000"/>
              </a:lnSpc>
              <a:spcBef>
                <a:spcPct val="50000"/>
              </a:spcBef>
              <a:buClr>
                <a:srgbClr val="800000"/>
              </a:buClr>
              <a:buSzPct val="80000"/>
              <a:buFont typeface="Wingdings" panose="05000000000000000000" pitchFamily="2" charset="2"/>
              <a:buChar char="u"/>
            </a:pPr>
            <a:r>
              <a:rPr lang="en-US" sz="2200">
                <a:latin typeface="+mn-lt"/>
              </a:rPr>
              <a:t>Overall, the Company is worse off by $60,000. </a:t>
            </a:r>
          </a:p>
        </p:txBody>
      </p:sp>
      <p:sp>
        <p:nvSpPr>
          <p:cNvPr id="55301" name="Rectangle 5"/>
          <p:cNvSpPr>
            <a:spLocks noChangeArrowheads="1"/>
          </p:cNvSpPr>
          <p:nvPr/>
        </p:nvSpPr>
        <p:spPr bwMode="auto">
          <a:xfrm>
            <a:off x="762000" y="4962525"/>
            <a:ext cx="7848600" cy="902298"/>
          </a:xfrm>
          <a:prstGeom prst="rect">
            <a:avLst/>
          </a:prstGeom>
          <a:noFill/>
          <a:ln w="12700" algn="ctr">
            <a:solidFill>
              <a:schemeClr val="bg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lvl1pPr marL="457200" indent="-457200">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20000"/>
              </a:lnSpc>
              <a:spcBef>
                <a:spcPct val="50000"/>
              </a:spcBef>
              <a:buClr>
                <a:srgbClr val="800000"/>
              </a:buClr>
              <a:buSzPct val="80000"/>
              <a:buFont typeface="Wingdings" panose="05000000000000000000" pitchFamily="2" charset="2"/>
              <a:buChar char="u"/>
            </a:pPr>
            <a:r>
              <a:rPr lang="en-US" sz="2200">
                <a:latin typeface="+mn-lt"/>
              </a:rPr>
              <a:t>Does not reflect the division’s true profitability nor provide adequate incentive for the division to control costs.</a:t>
            </a:r>
          </a:p>
        </p:txBody>
      </p:sp>
      <p:sp>
        <p:nvSpPr>
          <p:cNvPr id="1145864" name="Rectangle 8"/>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Cost-Based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31</a:t>
            </a:fld>
            <a:endParaRPr lang="en-US"/>
          </a:p>
        </p:txBody>
      </p:sp>
    </p:spTree>
    <p:extLst>
      <p:ext uri="{BB962C8B-B14F-4D97-AF65-F5344CB8AC3E}">
        <p14:creationId xmlns:p14="http://schemas.microsoft.com/office/powerpoint/2010/main" xmlns="" val="273928028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Rectangle 3"/>
          <p:cNvSpPr>
            <a:spLocks noGrp="1" noChangeArrowheads="1"/>
          </p:cNvSpPr>
          <p:nvPr>
            <p:ph type="body" sz="half" idx="1"/>
          </p:nvPr>
        </p:nvSpPr>
        <p:spPr>
          <a:xfrm>
            <a:off x="609600" y="1981200"/>
            <a:ext cx="7772400" cy="4360863"/>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Based on existing market prices of competing goods.</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Often considered best approach because it is objective and generally provides the proper economic incentives.</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It is indifferent between selling internally and externally if can charge/pay market price. </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Can lead to bad decisions if have excess capacity.</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Why?  No opportunity cost.</a:t>
            </a:r>
          </a:p>
          <a:p>
            <a:pPr marL="685800" lvl="1"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Where there is not a well-defined market price, companies use cost-based systems.</a:t>
            </a:r>
            <a:endParaRPr lang="en-US" sz="2100" b="0" smtClean="0">
              <a:effectLst/>
            </a:endParaRPr>
          </a:p>
        </p:txBody>
      </p:sp>
      <p:sp>
        <p:nvSpPr>
          <p:cNvPr id="1026059" name="Rectangle 11"/>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Transfer Pricing for Internal Sales</a:t>
            </a:r>
          </a:p>
        </p:txBody>
      </p:sp>
      <p:sp>
        <p:nvSpPr>
          <p:cNvPr id="56325" name="Text Box 13"/>
          <p:cNvSpPr txBox="1">
            <a:spLocks noChangeArrowheads="1"/>
          </p:cNvSpPr>
          <p:nvPr/>
        </p:nvSpPr>
        <p:spPr bwMode="auto">
          <a:xfrm>
            <a:off x="609600" y="1447800"/>
            <a:ext cx="7924800"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800000"/>
                </a:solidFill>
                <a:latin typeface="Arial" panose="020B0604020202020204" pitchFamily="34" charset="0"/>
              </a:rPr>
              <a:t>Market-Based Transfer Prices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32</a:t>
            </a:fld>
            <a:endParaRPr lang="en-US"/>
          </a:p>
        </p:txBody>
      </p:sp>
    </p:spTree>
    <p:extLst>
      <p:ext uri="{BB962C8B-B14F-4D97-AF65-F5344CB8AC3E}">
        <p14:creationId xmlns:p14="http://schemas.microsoft.com/office/powerpoint/2010/main" xmlns="" val="28190163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body" idx="1"/>
          </p:nvPr>
        </p:nvSpPr>
        <p:spPr>
          <a:xfrm>
            <a:off x="533400" y="1981200"/>
            <a:ext cx="8153400" cy="3429000"/>
          </a:xfrm>
          <a:solidFill>
            <a:schemeClr val="bg1"/>
          </a:solidFill>
        </p:spPr>
        <p:txBody>
          <a:bodyPr/>
          <a:lstStyle/>
          <a:p>
            <a:pPr marL="0" indent="0">
              <a:lnSpc>
                <a:spcPct val="115000"/>
              </a:lnSpc>
              <a:buFont typeface="Wingdings" panose="05000000000000000000" pitchFamily="2" charset="2"/>
              <a:buNone/>
            </a:pPr>
            <a:r>
              <a:rPr lang="en-US" sz="2200" b="0" smtClean="0">
                <a:effectLst/>
              </a:rPr>
              <a:t>The Plastics Division of Weston Company manufactures plastic molds and then sells them for $70 per unit.  Its variable cost is $30 per unit, and its fixed cost per unit is $10.  Management would like the Plastics Division to transfer 10,000 of these molds to another division within the company at a price of $40.  The Plastics Division is operating at full capacity.  What is the minimum transfer price that the Plastics Division should accept?</a:t>
            </a:r>
          </a:p>
        </p:txBody>
      </p:sp>
      <p:sp>
        <p:nvSpPr>
          <p:cNvPr id="57347" name="Rectangle 3"/>
          <p:cNvSpPr>
            <a:spLocks noChangeArrowheads="1"/>
          </p:cNvSpPr>
          <p:nvPr/>
        </p:nvSpPr>
        <p:spPr bwMode="auto">
          <a:xfrm>
            <a:off x="838200" y="5257800"/>
            <a:ext cx="6934200" cy="990600"/>
          </a:xfrm>
          <a:prstGeom prst="rect">
            <a:avLst/>
          </a:prstGeom>
          <a:solidFill>
            <a:schemeClr val="bg1"/>
          </a:solidFill>
          <a:ln>
            <a:noFill/>
          </a:ln>
          <a:extLst>
            <a:ext uri="{91240B29-F687-4F45-9708-019B960494DF}">
              <a14:hiddenLine xmlns:a14="http://schemas.microsoft.com/office/drawing/2010/main" xmlns="" w="12700" algn="ctr">
                <a:solidFill>
                  <a:srgbClr val="000000"/>
                </a:solidFill>
                <a:miter lim="800000"/>
                <a:headEnd/>
                <a:tailEnd/>
              </a14:hiddenLine>
            </a:ext>
          </a:extLst>
        </p:spPr>
        <p:txBody>
          <a:bodyPr lIns="182562" tIns="46038" rIns="182562" bIns="46038"/>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20000"/>
              </a:spcBef>
              <a:buClr>
                <a:schemeClr val="accent2"/>
              </a:buClr>
              <a:buSzPct val="75000"/>
              <a:buFont typeface="Wingdings" panose="05000000000000000000" pitchFamily="2" charset="2"/>
              <a:buNone/>
            </a:pPr>
            <a:r>
              <a:rPr lang="en-US" sz="2200">
                <a:latin typeface="Arial" panose="020B0604020202020204" pitchFamily="34" charset="0"/>
              </a:rPr>
              <a:t>a.	$10			c.    $40</a:t>
            </a:r>
          </a:p>
          <a:p>
            <a:pPr algn="l">
              <a:spcBef>
                <a:spcPct val="20000"/>
              </a:spcBef>
              <a:buClr>
                <a:schemeClr val="accent2"/>
              </a:buClr>
              <a:buSzPct val="75000"/>
              <a:buFont typeface="Wingdings" panose="05000000000000000000" pitchFamily="2" charset="2"/>
              <a:buNone/>
            </a:pPr>
            <a:r>
              <a:rPr lang="en-US" sz="2200">
                <a:latin typeface="Arial" panose="020B0604020202020204" pitchFamily="34" charset="0"/>
              </a:rPr>
              <a:t>b. 	$30			d.    $70 </a:t>
            </a:r>
          </a:p>
        </p:txBody>
      </p:sp>
      <p:sp>
        <p:nvSpPr>
          <p:cNvPr id="1062916" name="Oval 4"/>
          <p:cNvSpPr>
            <a:spLocks noChangeArrowheads="1"/>
          </p:cNvSpPr>
          <p:nvPr/>
        </p:nvSpPr>
        <p:spPr bwMode="auto">
          <a:xfrm>
            <a:off x="4572000" y="5657850"/>
            <a:ext cx="457200" cy="457200"/>
          </a:xfrm>
          <a:prstGeom prst="ellipse">
            <a:avLst/>
          </a:prstGeom>
          <a:noFill/>
          <a:ln w="57150" cap="sq">
            <a:solidFill>
              <a:srgbClr val="8000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2200">
              <a:latin typeface="Arial" panose="020B0604020202020204" pitchFamily="34" charset="0"/>
            </a:endParaRPr>
          </a:p>
        </p:txBody>
      </p:sp>
      <p:sp>
        <p:nvSpPr>
          <p:cNvPr id="57349" name="Text Box 10"/>
          <p:cNvSpPr txBox="1">
            <a:spLocks noChangeArrowheads="1"/>
          </p:cNvSpPr>
          <p:nvPr/>
        </p:nvSpPr>
        <p:spPr bwMode="auto">
          <a:xfrm>
            <a:off x="609600" y="1447800"/>
            <a:ext cx="46482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b="1">
                <a:solidFill>
                  <a:srgbClr val="800000"/>
                </a:solidFill>
                <a:latin typeface="Arial" panose="020B0604020202020204" pitchFamily="34" charset="0"/>
              </a:rPr>
              <a:t>Review Question</a:t>
            </a:r>
          </a:p>
        </p:txBody>
      </p:sp>
      <p:sp>
        <p:nvSpPr>
          <p:cNvPr id="1062926" name="Rectangle 14"/>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Market-Based Transfer Prices</a:t>
            </a:r>
          </a:p>
        </p:txBody>
      </p:sp>
      <p:sp>
        <p:nvSpPr>
          <p:cNvPr id="2" name="Slide Number Placeholder 1"/>
          <p:cNvSpPr>
            <a:spLocks noGrp="1"/>
          </p:cNvSpPr>
          <p:nvPr>
            <p:ph type="sldNum" sz="quarter" idx="11"/>
          </p:nvPr>
        </p:nvSpPr>
        <p:spPr/>
        <p:txBody>
          <a:bodyPr/>
          <a:lstStyle/>
          <a:p>
            <a:fld id="{75768154-A24E-4C35-B224-944DC32B769B}" type="slidenum">
              <a:rPr lang="en-US" smtClean="0"/>
              <a:pPr/>
              <a:t>33</a:t>
            </a:fld>
            <a:endParaRPr lang="en-US"/>
          </a:p>
        </p:txBody>
      </p:sp>
    </p:spTree>
    <p:extLst>
      <p:ext uri="{BB962C8B-B14F-4D97-AF65-F5344CB8AC3E}">
        <p14:creationId xmlns:p14="http://schemas.microsoft.com/office/powerpoint/2010/main" xmlns="" val="237404933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62916"/>
                                        </p:tgtEl>
                                        <p:attrNameLst>
                                          <p:attrName>style.visibility</p:attrName>
                                        </p:attrNameLst>
                                      </p:cBhvr>
                                      <p:to>
                                        <p:strVal val="visible"/>
                                      </p:to>
                                    </p:set>
                                    <p:animEffect transition="in" filter="wipe(left)">
                                      <p:cBhvr>
                                        <p:cTn id="7" dur="500"/>
                                        <p:tgtEl>
                                          <p:spTgt spid="10629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2916"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Rectangle 2"/>
          <p:cNvSpPr>
            <a:spLocks noGrp="1" noChangeArrowheads="1"/>
          </p:cNvSpPr>
          <p:nvPr>
            <p:ph type="body" sz="half" idx="1"/>
          </p:nvPr>
        </p:nvSpPr>
        <p:spPr>
          <a:xfrm>
            <a:off x="381000" y="2024063"/>
            <a:ext cx="8153400" cy="3690937"/>
          </a:xfrm>
          <a:noFill/>
          <a:ln cap="flat" algn="ctr">
            <a:solidFill>
              <a:schemeClr val="bg1"/>
            </a:solidFill>
          </a:ln>
          <a:extLst>
            <a:ext uri="{909E8E84-426E-40DD-AFC4-6F175D3DCCD1}">
              <a14:hiddenFill xmlns:a14="http://schemas.microsoft.com/office/drawing/2010/main" xmlns="">
                <a:solidFill>
                  <a:srgbClr val="FFFFFF"/>
                </a:solidFill>
              </a14:hiddenFill>
            </a:ext>
          </a:extLst>
        </p:spPr>
        <p:txBody>
          <a:bodyPr lIns="90488" tIns="44450" rIns="90488" bIns="44450">
            <a:spAutoFit/>
          </a:bodyPr>
          <a:lstStyle/>
          <a:p>
            <a:pPr marL="228600" lvl="1" indent="0">
              <a:lnSpc>
                <a:spcPct val="120000"/>
              </a:lnSpc>
              <a:spcBef>
                <a:spcPct val="50000"/>
              </a:spcBef>
              <a:buClr>
                <a:srgbClr val="800000"/>
              </a:buClr>
              <a:buSzPct val="80000"/>
              <a:buFont typeface="Wingdings" panose="05000000000000000000" pitchFamily="2" charset="2"/>
              <a:buNone/>
            </a:pPr>
            <a:r>
              <a:rPr lang="en-US" altLang="en-US" sz="2200" smtClean="0">
                <a:solidFill>
                  <a:srgbClr val="000099"/>
                </a:solidFill>
                <a:effectLst/>
              </a:rPr>
              <a:t>Outsourcing</a:t>
            </a:r>
            <a:r>
              <a:rPr lang="en-US" altLang="en-US" sz="2200" b="0" smtClean="0">
                <a:effectLst/>
              </a:rPr>
              <a:t> - Contracting with an external party to provide a good or service, rather than doing the work internally.</a:t>
            </a:r>
          </a:p>
          <a:p>
            <a:pPr marL="914400" lvl="2"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Virtual companies outsource all of their production.</a:t>
            </a:r>
          </a:p>
          <a:p>
            <a:pPr marL="914400" lvl="2"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Use incremental analysis to determine if outsourcing is profitable.</a:t>
            </a:r>
          </a:p>
          <a:p>
            <a:pPr marL="914400" lvl="2" indent="-457200">
              <a:lnSpc>
                <a:spcPct val="120000"/>
              </a:lnSpc>
              <a:spcBef>
                <a:spcPct val="50000"/>
              </a:spcBef>
              <a:buClr>
                <a:srgbClr val="800000"/>
              </a:buClr>
              <a:buSzPct val="80000"/>
              <a:buFont typeface="Wingdings" panose="05000000000000000000" pitchFamily="2" charset="2"/>
              <a:buChar char="u"/>
            </a:pPr>
            <a:r>
              <a:rPr lang="en-US" altLang="en-US" sz="2100" b="0" smtClean="0">
                <a:effectLst/>
              </a:rPr>
              <a:t>As companies increasingly rely on outsourcing, fewer components are transferred internally thereby reducing the need for transfer pricing.</a:t>
            </a:r>
          </a:p>
        </p:txBody>
      </p:sp>
      <p:sp>
        <p:nvSpPr>
          <p:cNvPr id="58371" name="Rectangle 4"/>
          <p:cNvSpPr>
            <a:spLocks noChangeArrowheads="1"/>
          </p:cNvSpPr>
          <p:nvPr/>
        </p:nvSpPr>
        <p:spPr bwMode="auto">
          <a:xfrm>
            <a:off x="609600" y="1447800"/>
            <a:ext cx="8077200"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a:tailEnd/>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800000"/>
                </a:solidFill>
                <a:latin typeface="Arial" panose="020B0604020202020204" pitchFamily="34" charset="0"/>
              </a:rPr>
              <a:t>Effect of Outsourcing on Transfer Pricing</a:t>
            </a:r>
          </a:p>
        </p:txBody>
      </p:sp>
      <p:sp>
        <p:nvSpPr>
          <p:cNvPr id="1149957" name="Rectangle 5"/>
          <p:cNvSpPr>
            <a:spLocks noChangeArrowheads="1"/>
          </p:cNvSpPr>
          <p:nvPr/>
        </p:nvSpPr>
        <p:spPr bwMode="auto">
          <a:xfrm>
            <a:off x="304800" y="457200"/>
            <a:ext cx="85344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Transfer Pricing for Internal Sales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34</a:t>
            </a:fld>
            <a:endParaRPr lang="en-US"/>
          </a:p>
        </p:txBody>
      </p:sp>
    </p:spTree>
    <p:extLst>
      <p:ext uri="{BB962C8B-B14F-4D97-AF65-F5344CB8AC3E}">
        <p14:creationId xmlns:p14="http://schemas.microsoft.com/office/powerpoint/2010/main" xmlns="" val="6700071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3"/>
          <p:cNvSpPr>
            <a:spLocks noGrp="1" noChangeArrowheads="1"/>
          </p:cNvSpPr>
          <p:nvPr>
            <p:ph type="body" sz="half" idx="1"/>
          </p:nvPr>
        </p:nvSpPr>
        <p:spPr>
          <a:xfrm>
            <a:off x="609600" y="1905000"/>
            <a:ext cx="8001000" cy="3886200"/>
          </a:xfrm>
          <a:solidFill>
            <a:schemeClr val="bg1"/>
          </a:solidFill>
          <a:ln cap="flat">
            <a:solidFill>
              <a:schemeClr val="bg1"/>
            </a:solidFill>
          </a:ln>
        </p:spPr>
        <p:txBody>
          <a:bodyPr lIns="90488" tIns="44450" rIns="90488" bIns="44450"/>
          <a:lstStyle/>
          <a:p>
            <a:pPr marL="0" indent="0">
              <a:lnSpc>
                <a:spcPct val="120000"/>
              </a:lnSpc>
              <a:spcBef>
                <a:spcPct val="60000"/>
              </a:spcBef>
              <a:buClr>
                <a:srgbClr val="FF0000"/>
              </a:buClr>
              <a:buFont typeface="Wingdings" panose="05000000000000000000" pitchFamily="2" charset="2"/>
              <a:buNone/>
            </a:pPr>
            <a:r>
              <a:rPr lang="en-US" sz="2300" b="0" smtClean="0">
                <a:effectLst/>
              </a:rPr>
              <a:t>Companies </a:t>
            </a:r>
            <a:r>
              <a:rPr lang="en-US" sz="2300" smtClean="0">
                <a:effectLst/>
              </a:rPr>
              <a:t>“globalize”</a:t>
            </a:r>
            <a:r>
              <a:rPr lang="en-US" sz="2300" b="0" smtClean="0">
                <a:effectLst/>
              </a:rPr>
              <a:t> their operations</a:t>
            </a:r>
          </a:p>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Going global increases transfers between divisions located in different countries.</a:t>
            </a:r>
          </a:p>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60% of trade between countries is estimated to be transfers between divisions.</a:t>
            </a:r>
          </a:p>
          <a:p>
            <a:pPr marL="685800" lvl="1" indent="-457200">
              <a:lnSpc>
                <a:spcPct val="120000"/>
              </a:lnSpc>
              <a:spcBef>
                <a:spcPct val="60000"/>
              </a:spcBef>
              <a:buClr>
                <a:srgbClr val="800000"/>
              </a:buClr>
              <a:buSzPct val="80000"/>
              <a:buFont typeface="Wingdings" panose="05000000000000000000" pitchFamily="2" charset="2"/>
              <a:buChar char="u"/>
            </a:pPr>
            <a:r>
              <a:rPr lang="en-US" sz="2200" b="0" smtClean="0">
                <a:effectLst/>
              </a:rPr>
              <a:t>Different tax rates make determining appropriate transfer price more difficult.</a:t>
            </a:r>
          </a:p>
        </p:txBody>
      </p:sp>
      <p:sp>
        <p:nvSpPr>
          <p:cNvPr id="1030158" name="Rectangle 14"/>
          <p:cNvSpPr>
            <a:spLocks noChangeArrowheads="1"/>
          </p:cNvSpPr>
          <p:nvPr/>
        </p:nvSpPr>
        <p:spPr bwMode="auto">
          <a:xfrm>
            <a:off x="304800" y="457200"/>
            <a:ext cx="8534400" cy="13208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Transfer Between Divisions in Different Countries</a:t>
            </a:r>
          </a:p>
        </p:txBody>
      </p:sp>
      <p:sp>
        <p:nvSpPr>
          <p:cNvPr id="2" name="Slide Number Placeholder 1"/>
          <p:cNvSpPr>
            <a:spLocks noGrp="1"/>
          </p:cNvSpPr>
          <p:nvPr>
            <p:ph type="sldNum" sz="quarter" idx="11"/>
          </p:nvPr>
        </p:nvSpPr>
        <p:spPr/>
        <p:txBody>
          <a:bodyPr/>
          <a:lstStyle/>
          <a:p>
            <a:fld id="{408DF351-3098-4298-B2EA-A98B74C1097E}" type="slidenum">
              <a:rPr lang="en-US" smtClean="0"/>
              <a:pPr/>
              <a:t>35</a:t>
            </a:fld>
            <a:endParaRPr lang="en-US"/>
          </a:p>
        </p:txBody>
      </p:sp>
    </p:spTree>
    <p:extLst>
      <p:ext uri="{BB962C8B-B14F-4D97-AF65-F5344CB8AC3E}">
        <p14:creationId xmlns:p14="http://schemas.microsoft.com/office/powerpoint/2010/main" xmlns="" val="15889659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body" sz="half" idx="1"/>
          </p:nvPr>
        </p:nvSpPr>
        <p:spPr>
          <a:xfrm>
            <a:off x="609600" y="1752600"/>
            <a:ext cx="8229600" cy="1441450"/>
          </a:xfrm>
          <a:solidFill>
            <a:schemeClr val="bg1"/>
          </a:solidFill>
          <a:ln cap="flat">
            <a:solidFill>
              <a:schemeClr val="bg1"/>
            </a:solidFill>
          </a:ln>
        </p:spPr>
        <p:txBody>
          <a:bodyPr lIns="90488" tIns="44450" rIns="90488" bIns="44450">
            <a:spAutoFit/>
          </a:bodyPr>
          <a:lstStyle/>
          <a:p>
            <a:pPr marL="0" indent="0">
              <a:lnSpc>
                <a:spcPct val="110000"/>
              </a:lnSpc>
              <a:buFont typeface="Wingdings" panose="05000000000000000000" pitchFamily="2" charset="2"/>
              <a:buNone/>
            </a:pPr>
            <a:r>
              <a:rPr lang="en-US" sz="2000" smtClean="0">
                <a:solidFill>
                  <a:srgbClr val="800000"/>
                </a:solidFill>
                <a:effectLst/>
              </a:rPr>
              <a:t>Illustration:</a:t>
            </a:r>
            <a:r>
              <a:rPr lang="en-US" sz="2000" b="0" smtClean="0">
                <a:effectLst/>
              </a:rPr>
              <a:t>  Alberta’s Boot Division is located in a country with a corporate tax rate of 10%, and the Sole Division is located in a country with a tax rate of 30%.  The following illustrates the </a:t>
            </a:r>
            <a:r>
              <a:rPr lang="en-US" sz="2000" smtClean="0">
                <a:solidFill>
                  <a:srgbClr val="800000"/>
                </a:solidFill>
                <a:effectLst/>
              </a:rPr>
              <a:t>after-tax contribution margin per unit</a:t>
            </a:r>
            <a:r>
              <a:rPr lang="en-US" sz="2000" b="0" smtClean="0">
                <a:effectLst/>
              </a:rPr>
              <a:t> under transfer prices of $18 and $11.</a:t>
            </a:r>
          </a:p>
        </p:txBody>
      </p:sp>
      <p:pic>
        <p:nvPicPr>
          <p:cNvPr id="60420"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14400" y="3429000"/>
            <a:ext cx="7296150" cy="3052763"/>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1156103" name="Rectangle 7"/>
          <p:cNvSpPr>
            <a:spLocks noChangeArrowheads="1"/>
          </p:cNvSpPr>
          <p:nvPr/>
        </p:nvSpPr>
        <p:spPr bwMode="auto">
          <a:xfrm>
            <a:off x="304800" y="457200"/>
            <a:ext cx="8534400" cy="13208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Transfer Between Divisions in Different Countries</a:t>
            </a:r>
          </a:p>
        </p:txBody>
      </p:sp>
      <p:sp>
        <p:nvSpPr>
          <p:cNvPr id="60424" name="Line 9"/>
          <p:cNvSpPr>
            <a:spLocks noChangeShapeType="1"/>
          </p:cNvSpPr>
          <p:nvPr/>
        </p:nvSpPr>
        <p:spPr bwMode="auto">
          <a:xfrm rot="10800000">
            <a:off x="4572000" y="4800600"/>
            <a:ext cx="228600" cy="0"/>
          </a:xfrm>
          <a:prstGeom prst="line">
            <a:avLst/>
          </a:prstGeom>
          <a:noFill/>
          <a:ln w="28575" cap="sq">
            <a:solidFill>
              <a:srgbClr val="800000"/>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60425" name="Line 10"/>
          <p:cNvSpPr>
            <a:spLocks noChangeShapeType="1"/>
          </p:cNvSpPr>
          <p:nvPr/>
        </p:nvSpPr>
        <p:spPr bwMode="auto">
          <a:xfrm rot="10800000">
            <a:off x="8229600" y="4140200"/>
            <a:ext cx="228600" cy="0"/>
          </a:xfrm>
          <a:prstGeom prst="line">
            <a:avLst/>
          </a:prstGeom>
          <a:noFill/>
          <a:ln w="28575" cap="sq">
            <a:solidFill>
              <a:srgbClr val="800000"/>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2" name="Slide Number Placeholder 1"/>
          <p:cNvSpPr>
            <a:spLocks noGrp="1"/>
          </p:cNvSpPr>
          <p:nvPr>
            <p:ph type="sldNum" sz="quarter" idx="11"/>
          </p:nvPr>
        </p:nvSpPr>
        <p:spPr/>
        <p:txBody>
          <a:bodyPr/>
          <a:lstStyle/>
          <a:p>
            <a:fld id="{408DF351-3098-4298-B2EA-A98B74C1097E}" type="slidenum">
              <a:rPr lang="en-US" smtClean="0"/>
              <a:pPr/>
              <a:t>36</a:t>
            </a:fld>
            <a:endParaRPr lang="en-US"/>
          </a:p>
        </p:txBody>
      </p:sp>
    </p:spTree>
    <p:extLst>
      <p:ext uri="{BB962C8B-B14F-4D97-AF65-F5344CB8AC3E}">
        <p14:creationId xmlns:p14="http://schemas.microsoft.com/office/powerpoint/2010/main" xmlns="" val="275941803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42" name="Picture 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90600" y="1919288"/>
            <a:ext cx="7315200" cy="3109912"/>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61443" name="Rectangle 2"/>
          <p:cNvSpPr>
            <a:spLocks noGrp="1" noChangeArrowheads="1"/>
          </p:cNvSpPr>
          <p:nvPr>
            <p:ph type="body" sz="half" idx="1"/>
          </p:nvPr>
        </p:nvSpPr>
        <p:spPr>
          <a:xfrm>
            <a:off x="914400" y="5105400"/>
            <a:ext cx="7848600" cy="1295400"/>
          </a:xfrm>
          <a:solidFill>
            <a:schemeClr val="bg1"/>
          </a:solidFill>
          <a:ln cap="flat">
            <a:solidFill>
              <a:schemeClr val="bg1"/>
            </a:solidFill>
          </a:ln>
        </p:spPr>
        <p:txBody>
          <a:bodyPr lIns="90488" tIns="44450" rIns="90488" bIns="44450"/>
          <a:lstStyle/>
          <a:p>
            <a:pPr marL="0" indent="0">
              <a:lnSpc>
                <a:spcPct val="120000"/>
              </a:lnSpc>
              <a:buFont typeface="Wingdings" panose="05000000000000000000" pitchFamily="2" charset="2"/>
              <a:buNone/>
            </a:pPr>
            <a:r>
              <a:rPr lang="en-US" sz="2000" b="0" smtClean="0">
                <a:effectLst/>
              </a:rPr>
              <a:t>The after-tax contribution margins differ because more of the contribution margin is attributed to the division in the country with the lower tax rate.</a:t>
            </a:r>
          </a:p>
        </p:txBody>
      </p:sp>
      <p:sp>
        <p:nvSpPr>
          <p:cNvPr id="1154058" name="Rectangle 10"/>
          <p:cNvSpPr>
            <a:spLocks noChangeArrowheads="1"/>
          </p:cNvSpPr>
          <p:nvPr/>
        </p:nvSpPr>
        <p:spPr bwMode="auto">
          <a:xfrm>
            <a:off x="304800" y="457200"/>
            <a:ext cx="8534400" cy="13208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a:solidFill>
                  <a:schemeClr val="tx2"/>
                </a:solidFill>
                <a:latin typeface="+mj-lt"/>
                <a:ea typeface="+mj-ea"/>
                <a:cs typeface="+mj-cs"/>
              </a:rPr>
              <a:t>Transfer Between Divisions in Different Countries</a:t>
            </a:r>
          </a:p>
        </p:txBody>
      </p:sp>
      <p:sp>
        <p:nvSpPr>
          <p:cNvPr id="61449" name="Line 13"/>
          <p:cNvSpPr>
            <a:spLocks noChangeShapeType="1"/>
          </p:cNvSpPr>
          <p:nvPr/>
        </p:nvSpPr>
        <p:spPr bwMode="auto">
          <a:xfrm rot="10800000">
            <a:off x="4648200" y="3298825"/>
            <a:ext cx="228600" cy="0"/>
          </a:xfrm>
          <a:prstGeom prst="line">
            <a:avLst/>
          </a:prstGeom>
          <a:noFill/>
          <a:ln w="28575" cap="sq">
            <a:solidFill>
              <a:srgbClr val="800000"/>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61450" name="Line 14"/>
          <p:cNvSpPr>
            <a:spLocks noChangeShapeType="1"/>
          </p:cNvSpPr>
          <p:nvPr/>
        </p:nvSpPr>
        <p:spPr bwMode="auto">
          <a:xfrm rot="10800000">
            <a:off x="8353425" y="2870200"/>
            <a:ext cx="228600" cy="0"/>
          </a:xfrm>
          <a:prstGeom prst="line">
            <a:avLst/>
          </a:prstGeom>
          <a:noFill/>
          <a:ln w="28575" cap="sq">
            <a:solidFill>
              <a:srgbClr val="800000"/>
            </a:solidFill>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en-US"/>
          </a:p>
        </p:txBody>
      </p:sp>
      <p:sp>
        <p:nvSpPr>
          <p:cNvPr id="2" name="Slide Number Placeholder 1"/>
          <p:cNvSpPr>
            <a:spLocks noGrp="1"/>
          </p:cNvSpPr>
          <p:nvPr>
            <p:ph type="sldNum" sz="quarter" idx="11"/>
          </p:nvPr>
        </p:nvSpPr>
        <p:spPr/>
        <p:txBody>
          <a:bodyPr/>
          <a:lstStyle/>
          <a:p>
            <a:fld id="{408DF351-3098-4298-B2EA-A98B74C1097E}" type="slidenum">
              <a:rPr lang="en-US" smtClean="0"/>
              <a:pPr/>
              <a:t>37</a:t>
            </a:fld>
            <a:endParaRPr lang="en-US"/>
          </a:p>
        </p:txBody>
      </p:sp>
    </p:spTree>
    <p:extLst>
      <p:ext uri="{BB962C8B-B14F-4D97-AF65-F5344CB8AC3E}">
        <p14:creationId xmlns:p14="http://schemas.microsoft.com/office/powerpoint/2010/main" xmlns="" val="256987656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2466" name="Picture 1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85800" y="619125"/>
            <a:ext cx="7924800" cy="433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62467" name="Rectangle 13"/>
          <p:cNvSpPr>
            <a:spLocks noChangeArrowheads="1"/>
          </p:cNvSpPr>
          <p:nvPr/>
        </p:nvSpPr>
        <p:spPr bwMode="auto">
          <a:xfrm>
            <a:off x="6248400" y="4419600"/>
            <a:ext cx="1371600" cy="3048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p>
        </p:txBody>
      </p:sp>
      <p:sp>
        <p:nvSpPr>
          <p:cNvPr id="2" name="Slide Number Placeholder 1"/>
          <p:cNvSpPr>
            <a:spLocks noGrp="1"/>
          </p:cNvSpPr>
          <p:nvPr>
            <p:ph type="sldNum" sz="quarter" idx="11"/>
          </p:nvPr>
        </p:nvSpPr>
        <p:spPr/>
        <p:txBody>
          <a:bodyPr/>
          <a:lstStyle/>
          <a:p>
            <a:fld id="{408DF351-3098-4298-B2EA-A98B74C1097E}" type="slidenum">
              <a:rPr lang="en-US" smtClean="0"/>
              <a:pPr/>
              <a:t>38</a:t>
            </a:fld>
            <a:endParaRPr lang="en-US"/>
          </a:p>
        </p:txBody>
      </p:sp>
    </p:spTree>
    <p:extLst>
      <p:ext uri="{BB962C8B-B14F-4D97-AF65-F5344CB8AC3E}">
        <p14:creationId xmlns:p14="http://schemas.microsoft.com/office/powerpoint/2010/main" xmlns="" val="39750181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5266" name="Text Box 2"/>
          <p:cNvSpPr txBox="1">
            <a:spLocks noChangeArrowheads="1"/>
          </p:cNvSpPr>
          <p:nvPr/>
        </p:nvSpPr>
        <p:spPr bwMode="auto">
          <a:xfrm>
            <a:off x="5326063" y="5938838"/>
            <a:ext cx="184150" cy="336550"/>
          </a:xfrm>
          <a:prstGeom prst="rect">
            <a:avLst/>
          </a:prstGeom>
          <a:noFill/>
          <a:ln w="12700" cap="sq">
            <a:noFill/>
            <a:miter lim="800000"/>
            <a:headEnd type="none" w="sm" len="sm"/>
            <a:tailEnd type="none" w="sm" len="sm"/>
          </a:ln>
          <a:effec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1600" b="1" i="1">
              <a:solidFill>
                <a:schemeClr val="bg2"/>
              </a:solidFill>
              <a:effectLst>
                <a:outerShdw blurRad="38100" dist="38100" dir="2700000" algn="tl">
                  <a:srgbClr val="C0C0C0"/>
                </a:outerShdw>
              </a:effectLst>
              <a:latin typeface="+mn-lt"/>
            </a:endParaRPr>
          </a:p>
        </p:txBody>
      </p:sp>
      <p:sp>
        <p:nvSpPr>
          <p:cNvPr id="63491" name="Text Box 4"/>
          <p:cNvSpPr txBox="1">
            <a:spLocks noChangeArrowheads="1"/>
          </p:cNvSpPr>
          <p:nvPr/>
        </p:nvSpPr>
        <p:spPr bwMode="auto">
          <a:xfrm>
            <a:off x="685800" y="1957388"/>
            <a:ext cx="7848600" cy="4265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a:spAutoFit/>
          </a:bodyPr>
          <a:lstStyle>
            <a:lvl1pPr marL="342900" indent="-342900">
              <a:defRPr sz="2800">
                <a:solidFill>
                  <a:schemeClr val="tx1"/>
                </a:solidFill>
                <a:latin typeface="Comic Sans MS" panose="030F0702030302020204" pitchFamily="66" charset="0"/>
              </a:defRPr>
            </a:lvl1pPr>
            <a:lvl2pPr marL="685800" indent="-457200">
              <a:defRPr sz="2800">
                <a:solidFill>
                  <a:schemeClr val="tx1"/>
                </a:solidFill>
                <a:latin typeface="Comic Sans MS" panose="030F0702030302020204" pitchFamily="66" charset="0"/>
              </a:defRPr>
            </a:lvl2pPr>
            <a:lvl3pPr marL="1257300" indent="-4572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lvl="1" algn="l">
              <a:lnSpc>
                <a:spcPct val="120000"/>
              </a:lnSpc>
              <a:spcBef>
                <a:spcPct val="20000"/>
              </a:spcBef>
              <a:buClr>
                <a:srgbClr val="800000"/>
              </a:buClr>
              <a:buSzPct val="80000"/>
              <a:buFont typeface="Wingdings" panose="05000000000000000000" pitchFamily="2" charset="2"/>
              <a:buChar char="u"/>
            </a:pPr>
            <a:r>
              <a:rPr lang="en-US" sz="2100">
                <a:latin typeface="+mn-lt"/>
              </a:rPr>
              <a:t>Consistent with GAAP:  </a:t>
            </a:r>
            <a:r>
              <a:rPr lang="en-US" sz="2100" b="1">
                <a:solidFill>
                  <a:srgbClr val="000099"/>
                </a:solidFill>
                <a:latin typeface="+mn-lt"/>
              </a:rPr>
              <a:t>includes </a:t>
            </a:r>
            <a:r>
              <a:rPr lang="en-US" sz="2100">
                <a:latin typeface="+mn-lt"/>
              </a:rPr>
              <a:t>both variable and fixed manufacturing costs as product costs</a:t>
            </a:r>
          </a:p>
          <a:p>
            <a:pPr lvl="1" algn="l">
              <a:lnSpc>
                <a:spcPct val="120000"/>
              </a:lnSpc>
              <a:spcBef>
                <a:spcPct val="60000"/>
              </a:spcBef>
              <a:buClr>
                <a:srgbClr val="800000"/>
              </a:buClr>
              <a:buSzPct val="80000"/>
              <a:buFont typeface="Wingdings" panose="05000000000000000000" pitchFamily="2" charset="2"/>
              <a:buChar char="u"/>
            </a:pPr>
            <a:r>
              <a:rPr lang="en-US" sz="2100">
                <a:latin typeface="+mn-lt"/>
              </a:rPr>
              <a:t>Both variable and fixed selling and administrative costs are </a:t>
            </a:r>
            <a:r>
              <a:rPr lang="en-US" sz="2100" b="1">
                <a:solidFill>
                  <a:srgbClr val="800000"/>
                </a:solidFill>
                <a:latin typeface="+mn-lt"/>
              </a:rPr>
              <a:t>excluded</a:t>
            </a:r>
            <a:r>
              <a:rPr lang="en-US" sz="2100" i="1">
                <a:solidFill>
                  <a:schemeClr val="accent2"/>
                </a:solidFill>
                <a:latin typeface="+mn-lt"/>
              </a:rPr>
              <a:t> </a:t>
            </a:r>
            <a:r>
              <a:rPr lang="en-US" sz="2100">
                <a:latin typeface="+mn-lt"/>
              </a:rPr>
              <a:t>from product cost base</a:t>
            </a:r>
          </a:p>
          <a:p>
            <a:pPr lvl="1" algn="l">
              <a:lnSpc>
                <a:spcPct val="120000"/>
              </a:lnSpc>
              <a:spcBef>
                <a:spcPct val="60000"/>
              </a:spcBef>
              <a:buClr>
                <a:srgbClr val="800000"/>
              </a:buClr>
              <a:buSzPct val="80000"/>
              <a:buFont typeface="Wingdings" panose="05000000000000000000" pitchFamily="2" charset="2"/>
              <a:buChar char="u"/>
            </a:pPr>
            <a:r>
              <a:rPr lang="en-US" sz="2100" b="1">
                <a:solidFill>
                  <a:srgbClr val="800000"/>
                </a:solidFill>
                <a:latin typeface="+mn-lt"/>
              </a:rPr>
              <a:t>Steps in approach</a:t>
            </a:r>
            <a:r>
              <a:rPr lang="en-US" sz="2100">
                <a:latin typeface="+mn-lt"/>
              </a:rPr>
              <a:t>:</a:t>
            </a:r>
          </a:p>
          <a:p>
            <a:pPr lvl="2" algn="l">
              <a:lnSpc>
                <a:spcPct val="120000"/>
              </a:lnSpc>
              <a:spcBef>
                <a:spcPct val="40000"/>
              </a:spcBef>
              <a:buSzPct val="95000"/>
              <a:buFontTx/>
              <a:buAutoNum type="arabicPeriod"/>
            </a:pPr>
            <a:r>
              <a:rPr lang="en-US" sz="2000">
                <a:latin typeface="+mn-lt"/>
              </a:rPr>
              <a:t>Compute the unit manufacturing cost.</a:t>
            </a:r>
          </a:p>
          <a:p>
            <a:pPr lvl="2" algn="l">
              <a:lnSpc>
                <a:spcPct val="120000"/>
              </a:lnSpc>
              <a:spcBef>
                <a:spcPct val="40000"/>
              </a:spcBef>
              <a:buSzPct val="95000"/>
              <a:buFontTx/>
              <a:buAutoNum type="arabicPeriod"/>
            </a:pPr>
            <a:r>
              <a:rPr lang="en-US" sz="2000">
                <a:latin typeface="+mn-lt"/>
              </a:rPr>
              <a:t>Compute the markup percentage – must cover the desired ROI as well as selling/administrative expenses.</a:t>
            </a:r>
          </a:p>
          <a:p>
            <a:pPr lvl="2" algn="l">
              <a:lnSpc>
                <a:spcPct val="120000"/>
              </a:lnSpc>
              <a:spcBef>
                <a:spcPct val="40000"/>
              </a:spcBef>
              <a:buSzPct val="95000"/>
              <a:buFontTx/>
              <a:buAutoNum type="arabicPeriod"/>
            </a:pPr>
            <a:r>
              <a:rPr lang="en-US" sz="2000">
                <a:latin typeface="+mn-lt"/>
              </a:rPr>
              <a:t>Set the target selling price</a:t>
            </a:r>
          </a:p>
        </p:txBody>
      </p:sp>
      <p:sp>
        <p:nvSpPr>
          <p:cNvPr id="63492" name="Text Box 5"/>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2400">
              <a:latin typeface="+mn-lt"/>
            </a:endParaRPr>
          </a:p>
        </p:txBody>
      </p:sp>
      <p:sp>
        <p:nvSpPr>
          <p:cNvPr id="63493" name="Text Box 9"/>
          <p:cNvSpPr txBox="1">
            <a:spLocks noChangeArrowheads="1"/>
          </p:cNvSpPr>
          <p:nvPr/>
        </p:nvSpPr>
        <p:spPr bwMode="auto">
          <a:xfrm>
            <a:off x="7223125" y="6008688"/>
            <a:ext cx="18415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a:latin typeface="Arial" panose="020B0604020202020204" pitchFamily="34" charset="0"/>
            </a:endParaRPr>
          </a:p>
        </p:txBody>
      </p:sp>
      <p:sp>
        <p:nvSpPr>
          <p:cNvPr id="63494" name="Text Box 13"/>
          <p:cNvSpPr txBox="1">
            <a:spLocks noChangeArrowheads="1"/>
          </p:cNvSpPr>
          <p:nvPr/>
        </p:nvSpPr>
        <p:spPr bwMode="auto">
          <a:xfrm>
            <a:off x="685800" y="1371600"/>
            <a:ext cx="4648200" cy="503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800000"/>
                </a:solidFill>
                <a:latin typeface="+mn-lt"/>
              </a:rPr>
              <a:t>Absorption-Cost Pricing</a:t>
            </a:r>
            <a:endParaRPr lang="en-US" sz="2400" b="1">
              <a:solidFill>
                <a:srgbClr val="800000"/>
              </a:solidFill>
              <a:latin typeface="+mn-lt"/>
            </a:endParaRPr>
          </a:p>
        </p:txBody>
      </p:sp>
      <p:sp>
        <p:nvSpPr>
          <p:cNvPr id="63496" name="Rectangle 15"/>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2" name="Slide Number Placeholder 1"/>
          <p:cNvSpPr>
            <a:spLocks noGrp="1"/>
          </p:cNvSpPr>
          <p:nvPr>
            <p:ph type="sldNum" sz="quarter" idx="11"/>
          </p:nvPr>
        </p:nvSpPr>
        <p:spPr/>
        <p:txBody>
          <a:bodyPr/>
          <a:lstStyle/>
          <a:p>
            <a:fld id="{21532FC2-EE80-4687-858D-FD26C82D260B}" type="slidenum">
              <a:rPr lang="en-US" smtClean="0"/>
              <a:pPr/>
              <a:t>39</a:t>
            </a:fld>
            <a:endParaRPr lang="en-US"/>
          </a:p>
        </p:txBody>
      </p:sp>
    </p:spTree>
    <p:extLst>
      <p:ext uri="{BB962C8B-B14F-4D97-AF65-F5344CB8AC3E}">
        <p14:creationId xmlns:p14="http://schemas.microsoft.com/office/powerpoint/2010/main" xmlns="" val="387714623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6290" name="Text Box 2"/>
          <p:cNvSpPr txBox="1">
            <a:spLocks noChangeArrowheads="1"/>
          </p:cNvSpPr>
          <p:nvPr/>
        </p:nvSpPr>
        <p:spPr bwMode="auto">
          <a:xfrm>
            <a:off x="5326063" y="5938838"/>
            <a:ext cx="184150" cy="336550"/>
          </a:xfrm>
          <a:prstGeom prst="rect">
            <a:avLst/>
          </a:prstGeom>
          <a:noFill/>
          <a:ln w="12700" cap="sq">
            <a:noFill/>
            <a:miter lim="800000"/>
            <a:headEnd type="none" w="sm" len="sm"/>
            <a:tailEnd type="none" w="sm" len="sm"/>
          </a:ln>
          <a:effec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1600" b="1" i="1">
              <a:solidFill>
                <a:schemeClr val="bg2"/>
              </a:solidFill>
              <a:effectLst>
                <a:outerShdw blurRad="38100" dist="38100" dir="2700000" algn="tl">
                  <a:srgbClr val="C0C0C0"/>
                </a:outerShdw>
              </a:effectLst>
              <a:latin typeface="+mn-lt"/>
            </a:endParaRPr>
          </a:p>
        </p:txBody>
      </p:sp>
      <p:sp>
        <p:nvSpPr>
          <p:cNvPr id="64515" name="Text Box 4"/>
          <p:cNvSpPr txBox="1">
            <a:spLocks noChangeArrowheads="1"/>
          </p:cNvSpPr>
          <p:nvPr/>
        </p:nvSpPr>
        <p:spPr bwMode="auto">
          <a:xfrm>
            <a:off x="685800" y="1989138"/>
            <a:ext cx="57912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a:spAutoFit/>
          </a:bodyPr>
          <a:lstStyle>
            <a:lvl1pPr marL="406400" indent="-406400">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05000"/>
              </a:lnSpc>
              <a:spcBef>
                <a:spcPct val="20000"/>
              </a:spcBef>
              <a:buSzPct val="80000"/>
            </a:pPr>
            <a:r>
              <a:rPr lang="en-US" sz="2100" b="1">
                <a:latin typeface="+mn-lt"/>
              </a:rPr>
              <a:t>Step 1:</a:t>
            </a:r>
            <a:r>
              <a:rPr lang="en-US" sz="2100">
                <a:latin typeface="+mn-lt"/>
              </a:rPr>
              <a:t>  Compute the unit manufacturing cost.</a:t>
            </a:r>
          </a:p>
        </p:txBody>
      </p:sp>
      <p:sp>
        <p:nvSpPr>
          <p:cNvPr id="64516" name="Text Box 5"/>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2400">
              <a:latin typeface="+mn-lt"/>
            </a:endParaRPr>
          </a:p>
        </p:txBody>
      </p:sp>
      <p:pic>
        <p:nvPicPr>
          <p:cNvPr id="64517" name="Picture 9"/>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43000" y="2743200"/>
            <a:ext cx="6705600" cy="1676400"/>
          </a:xfrm>
          <a:prstGeom prst="rect">
            <a:avLst/>
          </a:prstGeom>
          <a:noFill/>
          <a:ln w="19050"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64518" name="Picture 10"/>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143000" y="5289550"/>
            <a:ext cx="6705600" cy="728663"/>
          </a:xfrm>
          <a:prstGeom prst="rect">
            <a:avLst/>
          </a:prstGeom>
          <a:noFill/>
          <a:ln w="19050"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64520" name="Text Box 15"/>
          <p:cNvSpPr txBox="1">
            <a:spLocks noChangeArrowheads="1"/>
          </p:cNvSpPr>
          <p:nvPr/>
        </p:nvSpPr>
        <p:spPr bwMode="auto">
          <a:xfrm>
            <a:off x="685800" y="4724400"/>
            <a:ext cx="4343400" cy="412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a:spAutoFit/>
          </a:bodyPr>
          <a:lstStyle>
            <a:lvl1pPr marL="406400" indent="-406400">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buSzPct val="80000"/>
            </a:pPr>
            <a:r>
              <a:rPr lang="en-US" sz="2100">
                <a:latin typeface="+mn-lt"/>
              </a:rPr>
              <a:t>Additional information:</a:t>
            </a:r>
          </a:p>
        </p:txBody>
      </p:sp>
      <p:sp>
        <p:nvSpPr>
          <p:cNvPr id="64523" name="Rectangle 19"/>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64525" name="Text Box 21"/>
          <p:cNvSpPr txBox="1">
            <a:spLocks noChangeArrowheads="1"/>
          </p:cNvSpPr>
          <p:nvPr/>
        </p:nvSpPr>
        <p:spPr bwMode="auto">
          <a:xfrm>
            <a:off x="685800" y="1462088"/>
            <a:ext cx="4648200" cy="44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300" b="1">
                <a:solidFill>
                  <a:srgbClr val="800000"/>
                </a:solidFill>
                <a:latin typeface="+mn-lt"/>
              </a:rPr>
              <a:t>Illustration</a:t>
            </a:r>
            <a:endParaRPr lang="en-US" sz="2000" b="1">
              <a:solidFill>
                <a:srgbClr val="800000"/>
              </a:solidFill>
              <a:latin typeface="+mn-lt"/>
            </a:endParaRPr>
          </a:p>
        </p:txBody>
      </p:sp>
      <p:sp>
        <p:nvSpPr>
          <p:cNvPr id="2" name="Slide Number Placeholder 1"/>
          <p:cNvSpPr>
            <a:spLocks noGrp="1"/>
          </p:cNvSpPr>
          <p:nvPr>
            <p:ph type="sldNum" sz="quarter" idx="11"/>
          </p:nvPr>
        </p:nvSpPr>
        <p:spPr/>
        <p:txBody>
          <a:bodyPr/>
          <a:lstStyle/>
          <a:p>
            <a:fld id="{21532FC2-EE80-4687-858D-FD26C82D260B}" type="slidenum">
              <a:rPr lang="en-US" smtClean="0"/>
              <a:pPr/>
              <a:t>40</a:t>
            </a:fld>
            <a:endParaRPr lang="en-US"/>
          </a:p>
        </p:txBody>
      </p:sp>
    </p:spTree>
    <p:extLst>
      <p:ext uri="{BB962C8B-B14F-4D97-AF65-F5344CB8AC3E}">
        <p14:creationId xmlns:p14="http://schemas.microsoft.com/office/powerpoint/2010/main" xmlns="" val="9274501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8146" name="Text Box 2"/>
          <p:cNvSpPr txBox="1">
            <a:spLocks noChangeArrowheads="1"/>
          </p:cNvSpPr>
          <p:nvPr/>
        </p:nvSpPr>
        <p:spPr bwMode="auto">
          <a:xfrm>
            <a:off x="5326063" y="5938838"/>
            <a:ext cx="184150" cy="336550"/>
          </a:xfrm>
          <a:prstGeom prst="rect">
            <a:avLst/>
          </a:prstGeom>
          <a:noFill/>
          <a:ln w="12700" cap="sq">
            <a:noFill/>
            <a:miter lim="800000"/>
            <a:headEnd type="none" w="sm" len="sm"/>
            <a:tailEnd type="none" w="sm" len="sm"/>
          </a:ln>
          <a:effec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1600" b="1" i="1">
              <a:solidFill>
                <a:schemeClr val="bg2"/>
              </a:solidFill>
              <a:effectLst>
                <a:outerShdw blurRad="38100" dist="38100" dir="2700000" algn="tl">
                  <a:srgbClr val="C0C0C0"/>
                </a:outerShdw>
              </a:effectLst>
              <a:latin typeface="Arial" panose="020B0604020202020204" pitchFamily="34" charset="0"/>
            </a:endParaRPr>
          </a:p>
        </p:txBody>
      </p:sp>
      <p:sp>
        <p:nvSpPr>
          <p:cNvPr id="65539" name="Text Box 4"/>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2400">
              <a:latin typeface="+mn-lt"/>
            </a:endParaRPr>
          </a:p>
        </p:txBody>
      </p:sp>
      <p:pic>
        <p:nvPicPr>
          <p:cNvPr id="65541" name="Picture 1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5800" y="2844800"/>
            <a:ext cx="7924800" cy="1117600"/>
          </a:xfrm>
          <a:prstGeom prst="rect">
            <a:avLst/>
          </a:prstGeom>
          <a:noFill/>
          <a:ln w="19050"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pic>
        <p:nvPicPr>
          <p:cNvPr id="65542" name="Picture 1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981200" y="4521200"/>
            <a:ext cx="4953000" cy="50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1158160" name="Rectangle 16"/>
          <p:cNvSpPr>
            <a:spLocks noChangeArrowheads="1"/>
          </p:cNvSpPr>
          <p:nvPr/>
        </p:nvSpPr>
        <p:spPr bwMode="auto">
          <a:xfrm>
            <a:off x="1143000" y="3606800"/>
            <a:ext cx="6858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58161" name="Rectangle 17"/>
          <p:cNvSpPr>
            <a:spLocks noChangeArrowheads="1"/>
          </p:cNvSpPr>
          <p:nvPr/>
        </p:nvSpPr>
        <p:spPr bwMode="auto">
          <a:xfrm>
            <a:off x="3276600" y="3606800"/>
            <a:ext cx="6858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58162" name="Rectangle 18"/>
          <p:cNvSpPr>
            <a:spLocks noChangeArrowheads="1"/>
          </p:cNvSpPr>
          <p:nvPr/>
        </p:nvSpPr>
        <p:spPr bwMode="auto">
          <a:xfrm>
            <a:off x="7467600" y="3606800"/>
            <a:ext cx="6858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58163" name="Rectangle 19"/>
          <p:cNvSpPr>
            <a:spLocks noChangeArrowheads="1"/>
          </p:cNvSpPr>
          <p:nvPr/>
        </p:nvSpPr>
        <p:spPr bwMode="auto">
          <a:xfrm>
            <a:off x="3048000" y="4572000"/>
            <a:ext cx="6858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58164" name="Rectangle 20"/>
          <p:cNvSpPr>
            <a:spLocks noChangeArrowheads="1"/>
          </p:cNvSpPr>
          <p:nvPr/>
        </p:nvSpPr>
        <p:spPr bwMode="auto">
          <a:xfrm>
            <a:off x="4114800" y="4572000"/>
            <a:ext cx="6858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58165" name="Rectangle 21"/>
          <p:cNvSpPr>
            <a:spLocks noChangeArrowheads="1"/>
          </p:cNvSpPr>
          <p:nvPr/>
        </p:nvSpPr>
        <p:spPr bwMode="auto">
          <a:xfrm>
            <a:off x="5105400" y="4572000"/>
            <a:ext cx="6858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58166" name="Rectangle 22"/>
          <p:cNvSpPr>
            <a:spLocks noChangeArrowheads="1"/>
          </p:cNvSpPr>
          <p:nvPr/>
        </p:nvSpPr>
        <p:spPr bwMode="auto">
          <a:xfrm>
            <a:off x="6096000" y="4572000"/>
            <a:ext cx="6858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65551" name="Rectangle 24"/>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65553" name="Text Box 26"/>
          <p:cNvSpPr txBox="1">
            <a:spLocks noChangeArrowheads="1"/>
          </p:cNvSpPr>
          <p:nvPr/>
        </p:nvSpPr>
        <p:spPr bwMode="auto">
          <a:xfrm>
            <a:off x="685800" y="1462088"/>
            <a:ext cx="4648200" cy="44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300" b="1">
                <a:solidFill>
                  <a:srgbClr val="800000"/>
                </a:solidFill>
                <a:latin typeface="+mn-lt"/>
              </a:rPr>
              <a:t>Illustration</a:t>
            </a:r>
            <a:endParaRPr lang="en-US" sz="2000" b="1">
              <a:solidFill>
                <a:srgbClr val="800000"/>
              </a:solidFill>
              <a:latin typeface="+mn-lt"/>
            </a:endParaRPr>
          </a:p>
        </p:txBody>
      </p:sp>
      <p:sp>
        <p:nvSpPr>
          <p:cNvPr id="65554" name="Text Box 27"/>
          <p:cNvSpPr txBox="1">
            <a:spLocks noChangeArrowheads="1"/>
          </p:cNvSpPr>
          <p:nvPr/>
        </p:nvSpPr>
        <p:spPr bwMode="auto">
          <a:xfrm>
            <a:off x="685800" y="1989138"/>
            <a:ext cx="57912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a:spAutoFit/>
          </a:bodyPr>
          <a:lstStyle>
            <a:lvl1pPr marL="406400" indent="-406400">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05000"/>
              </a:lnSpc>
              <a:spcBef>
                <a:spcPct val="20000"/>
              </a:spcBef>
              <a:buSzPct val="80000"/>
            </a:pPr>
            <a:r>
              <a:rPr lang="en-US" sz="2100" b="1">
                <a:latin typeface="+mn-lt"/>
              </a:rPr>
              <a:t>Step 2:</a:t>
            </a:r>
            <a:r>
              <a:rPr lang="en-US" sz="2100">
                <a:latin typeface="+mn-lt"/>
              </a:rPr>
              <a:t>  Compute the markup percentage.</a:t>
            </a:r>
          </a:p>
        </p:txBody>
      </p:sp>
      <p:sp>
        <p:nvSpPr>
          <p:cNvPr id="2" name="Slide Number Placeholder 1"/>
          <p:cNvSpPr>
            <a:spLocks noGrp="1"/>
          </p:cNvSpPr>
          <p:nvPr>
            <p:ph type="sldNum" sz="quarter" idx="11"/>
          </p:nvPr>
        </p:nvSpPr>
        <p:spPr/>
        <p:txBody>
          <a:bodyPr/>
          <a:lstStyle/>
          <a:p>
            <a:fld id="{21532FC2-EE80-4687-858D-FD26C82D260B}" type="slidenum">
              <a:rPr lang="en-US" smtClean="0"/>
              <a:pPr/>
              <a:t>41</a:t>
            </a:fld>
            <a:endParaRPr lang="en-US"/>
          </a:p>
        </p:txBody>
      </p:sp>
    </p:spTree>
    <p:extLst>
      <p:ext uri="{BB962C8B-B14F-4D97-AF65-F5344CB8AC3E}">
        <p14:creationId xmlns:p14="http://schemas.microsoft.com/office/powerpoint/2010/main" xmlns="" val="319988456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158160"/>
                                        </p:tgtEl>
                                      </p:cBhvr>
                                    </p:animEffect>
                                    <p:set>
                                      <p:cBhvr>
                                        <p:cTn id="7" dur="1" fill="hold">
                                          <p:stCondLst>
                                            <p:cond delay="499"/>
                                          </p:stCondLst>
                                        </p:cTn>
                                        <p:tgtEl>
                                          <p:spTgt spid="1158160"/>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158161"/>
                                        </p:tgtEl>
                                      </p:cBhvr>
                                    </p:animEffect>
                                    <p:set>
                                      <p:cBhvr>
                                        <p:cTn id="12" dur="1" fill="hold">
                                          <p:stCondLst>
                                            <p:cond delay="499"/>
                                          </p:stCondLst>
                                        </p:cTn>
                                        <p:tgtEl>
                                          <p:spTgt spid="1158161"/>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158162"/>
                                        </p:tgtEl>
                                      </p:cBhvr>
                                    </p:animEffect>
                                    <p:set>
                                      <p:cBhvr>
                                        <p:cTn id="17" dur="1" fill="hold">
                                          <p:stCondLst>
                                            <p:cond delay="499"/>
                                          </p:stCondLst>
                                        </p:cTn>
                                        <p:tgtEl>
                                          <p:spTgt spid="1158162"/>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158163"/>
                                        </p:tgtEl>
                                      </p:cBhvr>
                                    </p:animEffect>
                                    <p:set>
                                      <p:cBhvr>
                                        <p:cTn id="22" dur="1" fill="hold">
                                          <p:stCondLst>
                                            <p:cond delay="499"/>
                                          </p:stCondLst>
                                        </p:cTn>
                                        <p:tgtEl>
                                          <p:spTgt spid="1158163"/>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1158164"/>
                                        </p:tgtEl>
                                      </p:cBhvr>
                                    </p:animEffect>
                                    <p:set>
                                      <p:cBhvr>
                                        <p:cTn id="27" dur="1" fill="hold">
                                          <p:stCondLst>
                                            <p:cond delay="499"/>
                                          </p:stCondLst>
                                        </p:cTn>
                                        <p:tgtEl>
                                          <p:spTgt spid="1158164"/>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1158165"/>
                                        </p:tgtEl>
                                      </p:cBhvr>
                                    </p:animEffect>
                                    <p:set>
                                      <p:cBhvr>
                                        <p:cTn id="32" dur="1" fill="hold">
                                          <p:stCondLst>
                                            <p:cond delay="499"/>
                                          </p:stCondLst>
                                        </p:cTn>
                                        <p:tgtEl>
                                          <p:spTgt spid="1158165"/>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1158166"/>
                                        </p:tgtEl>
                                      </p:cBhvr>
                                    </p:animEffect>
                                    <p:set>
                                      <p:cBhvr>
                                        <p:cTn id="37" dur="1" fill="hold">
                                          <p:stCondLst>
                                            <p:cond delay="499"/>
                                          </p:stCondLst>
                                        </p:cTn>
                                        <p:tgtEl>
                                          <p:spTgt spid="11581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8160" grpId="0" animBg="1"/>
      <p:bldP spid="1158161" grpId="0" animBg="1"/>
      <p:bldP spid="1158162" grpId="0" animBg="1"/>
      <p:bldP spid="1158163" grpId="0" animBg="1"/>
      <p:bldP spid="1158164" grpId="0" animBg="1"/>
      <p:bldP spid="1158165" grpId="0" animBg="1"/>
      <p:bldP spid="1158166"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Text Box 4"/>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2400">
              <a:latin typeface="+mn-lt"/>
            </a:endParaRPr>
          </a:p>
        </p:txBody>
      </p:sp>
      <p:pic>
        <p:nvPicPr>
          <p:cNvPr id="66564" name="Picture 1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5800" y="2743200"/>
            <a:ext cx="7924800" cy="896938"/>
          </a:xfrm>
          <a:prstGeom prst="rect">
            <a:avLst/>
          </a:prstGeom>
          <a:noFill/>
          <a:ln w="19050"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66565" name="Rectangle 12"/>
          <p:cNvSpPr>
            <a:spLocks noChangeArrowheads="1"/>
          </p:cNvSpPr>
          <p:nvPr/>
        </p:nvSpPr>
        <p:spPr bwMode="auto">
          <a:xfrm>
            <a:off x="762000" y="3962400"/>
            <a:ext cx="8001000" cy="860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lgn="ctr">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20000"/>
              </a:lnSpc>
              <a:spcBef>
                <a:spcPct val="60000"/>
              </a:spcBef>
              <a:buSzPct val="80000"/>
            </a:pPr>
            <a:r>
              <a:rPr lang="en-US" sz="2100">
                <a:latin typeface="+mn-lt"/>
              </a:rPr>
              <a:t>Because of fixed costs, if more than 10,000 units are sold, the ROI will be greater than 20% and vice versa.</a:t>
            </a:r>
          </a:p>
        </p:txBody>
      </p:sp>
      <p:sp>
        <p:nvSpPr>
          <p:cNvPr id="66567" name="Rectangle 14"/>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66569" name="Text Box 16"/>
          <p:cNvSpPr txBox="1">
            <a:spLocks noChangeArrowheads="1"/>
          </p:cNvSpPr>
          <p:nvPr/>
        </p:nvSpPr>
        <p:spPr bwMode="auto">
          <a:xfrm>
            <a:off x="685800" y="1462088"/>
            <a:ext cx="4648200" cy="44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300" b="1">
                <a:solidFill>
                  <a:srgbClr val="800000"/>
                </a:solidFill>
                <a:latin typeface="+mn-lt"/>
              </a:rPr>
              <a:t>Illustration</a:t>
            </a:r>
            <a:endParaRPr lang="en-US" sz="2000" b="1">
              <a:solidFill>
                <a:srgbClr val="800000"/>
              </a:solidFill>
              <a:latin typeface="+mn-lt"/>
            </a:endParaRPr>
          </a:p>
        </p:txBody>
      </p:sp>
      <p:sp>
        <p:nvSpPr>
          <p:cNvPr id="66570" name="Text Box 17"/>
          <p:cNvSpPr txBox="1">
            <a:spLocks noChangeArrowheads="1"/>
          </p:cNvSpPr>
          <p:nvPr/>
        </p:nvSpPr>
        <p:spPr bwMode="auto">
          <a:xfrm>
            <a:off x="685800" y="1989138"/>
            <a:ext cx="5791200" cy="42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a:spAutoFit/>
          </a:bodyPr>
          <a:lstStyle>
            <a:lvl1pPr marL="406400" indent="-406400">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05000"/>
              </a:lnSpc>
              <a:spcBef>
                <a:spcPct val="20000"/>
              </a:spcBef>
              <a:buSzPct val="80000"/>
            </a:pPr>
            <a:r>
              <a:rPr lang="en-US" sz="2100" b="1">
                <a:latin typeface="+mn-lt"/>
              </a:rPr>
              <a:t>Step 3:</a:t>
            </a:r>
            <a:r>
              <a:rPr lang="en-US" sz="2100">
                <a:latin typeface="+mn-lt"/>
              </a:rPr>
              <a:t>  Set the target selling price.</a:t>
            </a:r>
          </a:p>
        </p:txBody>
      </p:sp>
      <p:sp>
        <p:nvSpPr>
          <p:cNvPr id="2" name="Slide Number Placeholder 1"/>
          <p:cNvSpPr>
            <a:spLocks noGrp="1"/>
          </p:cNvSpPr>
          <p:nvPr>
            <p:ph type="sldNum" sz="quarter" idx="11"/>
          </p:nvPr>
        </p:nvSpPr>
        <p:spPr/>
        <p:txBody>
          <a:bodyPr/>
          <a:lstStyle/>
          <a:p>
            <a:fld id="{21532FC2-EE80-4687-858D-FD26C82D260B}" type="slidenum">
              <a:rPr lang="en-US" smtClean="0"/>
              <a:pPr/>
              <a:t>42</a:t>
            </a:fld>
            <a:endParaRPr lang="en-US"/>
          </a:p>
        </p:txBody>
      </p:sp>
    </p:spTree>
    <p:extLst>
      <p:ext uri="{BB962C8B-B14F-4D97-AF65-F5344CB8AC3E}">
        <p14:creationId xmlns:p14="http://schemas.microsoft.com/office/powerpoint/2010/main" xmlns="" val="96316583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0386" name="Text Box 2"/>
          <p:cNvSpPr txBox="1">
            <a:spLocks noChangeArrowheads="1"/>
          </p:cNvSpPr>
          <p:nvPr/>
        </p:nvSpPr>
        <p:spPr bwMode="auto">
          <a:xfrm>
            <a:off x="5326063" y="5938838"/>
            <a:ext cx="184150" cy="336550"/>
          </a:xfrm>
          <a:prstGeom prst="rect">
            <a:avLst/>
          </a:prstGeom>
          <a:noFill/>
          <a:ln w="12700" cap="sq">
            <a:noFill/>
            <a:miter lim="800000"/>
            <a:headEnd type="none" w="sm" len="sm"/>
            <a:tailEnd type="none" w="sm" len="sm"/>
          </a:ln>
          <a:effec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1600" b="1" i="1">
              <a:solidFill>
                <a:schemeClr val="bg2"/>
              </a:solidFill>
              <a:effectLst>
                <a:outerShdw blurRad="38100" dist="38100" dir="2700000" algn="tl">
                  <a:srgbClr val="C0C0C0"/>
                </a:outerShdw>
              </a:effectLst>
              <a:latin typeface="Arial" panose="020B0604020202020204" pitchFamily="34" charset="0"/>
            </a:endParaRPr>
          </a:p>
        </p:txBody>
      </p:sp>
      <p:sp>
        <p:nvSpPr>
          <p:cNvPr id="67587" name="Text Box 5"/>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2400">
              <a:latin typeface="+mn-lt"/>
            </a:endParaRPr>
          </a:p>
        </p:txBody>
      </p:sp>
      <p:sp>
        <p:nvSpPr>
          <p:cNvPr id="67588" name="Rectangle 11"/>
          <p:cNvSpPr>
            <a:spLocks noChangeArrowheads="1"/>
          </p:cNvSpPr>
          <p:nvPr/>
        </p:nvSpPr>
        <p:spPr bwMode="auto">
          <a:xfrm>
            <a:off x="685800" y="1477963"/>
            <a:ext cx="6934200" cy="427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r>
              <a:rPr lang="en-US" sz="2200">
                <a:latin typeface="+mn-lt"/>
              </a:rPr>
              <a:t>Proof of 20% ROI—absorption-cost pricing</a:t>
            </a:r>
          </a:p>
        </p:txBody>
      </p:sp>
      <p:sp>
        <p:nvSpPr>
          <p:cNvPr id="67591" name="Rectangle 15"/>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pic>
        <p:nvPicPr>
          <p:cNvPr id="67593" name="Picture 1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14400" y="2133600"/>
            <a:ext cx="7315200" cy="4322763"/>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21532FC2-EE80-4687-858D-FD26C82D260B}" type="slidenum">
              <a:rPr lang="en-US" smtClean="0"/>
              <a:pPr/>
              <a:t>43</a:t>
            </a:fld>
            <a:endParaRPr lang="en-US"/>
          </a:p>
        </p:txBody>
      </p:sp>
    </p:spTree>
    <p:extLst>
      <p:ext uri="{BB962C8B-B14F-4D97-AF65-F5344CB8AC3E}">
        <p14:creationId xmlns:p14="http://schemas.microsoft.com/office/powerpoint/2010/main" xmlns="" val="53522551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Rectangle 3"/>
          <p:cNvSpPr>
            <a:spLocks noGrp="1" noChangeArrowheads="1"/>
          </p:cNvSpPr>
          <p:nvPr>
            <p:ph type="body" sz="half" idx="1"/>
          </p:nvPr>
        </p:nvSpPr>
        <p:spPr>
          <a:xfrm>
            <a:off x="457200" y="2057400"/>
            <a:ext cx="8077200" cy="3962400"/>
          </a:xfrm>
          <a:solidFill>
            <a:schemeClr val="bg1"/>
          </a:solidFill>
          <a:ln cap="flat">
            <a:solidFill>
              <a:schemeClr val="bg1"/>
            </a:solidFill>
          </a:ln>
        </p:spPr>
        <p:txBody>
          <a:bodyPr lIns="90488" tIns="44450" rIns="90488" bIns="44450"/>
          <a:lstStyle/>
          <a:p>
            <a:pPr marL="228600" lvl="1" indent="0">
              <a:lnSpc>
                <a:spcPct val="115000"/>
              </a:lnSpc>
              <a:spcBef>
                <a:spcPct val="45000"/>
              </a:spcBef>
              <a:buClr>
                <a:srgbClr val="FF0000"/>
              </a:buClr>
              <a:buFont typeface="Wingdings" panose="05000000000000000000" pitchFamily="2" charset="2"/>
              <a:buNone/>
            </a:pPr>
            <a:r>
              <a:rPr lang="en-US" sz="2200" b="0" smtClean="0">
                <a:effectLst/>
              </a:rPr>
              <a:t>Most companies that use cost-plus pricing use either absorption cost or full cost as the basis.</a:t>
            </a:r>
          </a:p>
          <a:p>
            <a:pPr marL="228600" lvl="1" indent="0">
              <a:lnSpc>
                <a:spcPct val="115000"/>
              </a:lnSpc>
              <a:spcBef>
                <a:spcPct val="45000"/>
              </a:spcBef>
              <a:buClr>
                <a:srgbClr val="FF0000"/>
              </a:buClr>
              <a:buFont typeface="Wingdings" panose="05000000000000000000" pitchFamily="2" charset="2"/>
              <a:buNone/>
            </a:pPr>
            <a:r>
              <a:rPr lang="en-US" sz="2200" smtClean="0">
                <a:solidFill>
                  <a:schemeClr val="tx1"/>
                </a:solidFill>
                <a:effectLst/>
              </a:rPr>
              <a:t>Reasons:</a:t>
            </a:r>
          </a:p>
          <a:p>
            <a:pPr marL="914400" lvl="2" indent="-457200">
              <a:lnSpc>
                <a:spcPct val="115000"/>
              </a:lnSpc>
              <a:spcBef>
                <a:spcPct val="45000"/>
              </a:spcBef>
              <a:buClr>
                <a:schemeClr val="tx1"/>
              </a:buClr>
              <a:buSzTx/>
              <a:buFont typeface="Wingdings" panose="05000000000000000000" pitchFamily="2" charset="2"/>
              <a:buAutoNum type="arabicPeriod"/>
            </a:pPr>
            <a:r>
              <a:rPr lang="en-US" sz="2100" b="0" smtClean="0">
                <a:effectLst/>
              </a:rPr>
              <a:t>Information readily available – cost effective.</a:t>
            </a:r>
          </a:p>
          <a:p>
            <a:pPr marL="914400" lvl="2" indent="-457200">
              <a:lnSpc>
                <a:spcPct val="115000"/>
              </a:lnSpc>
              <a:spcBef>
                <a:spcPct val="45000"/>
              </a:spcBef>
              <a:buClr>
                <a:schemeClr val="tx1"/>
              </a:buClr>
              <a:buSzTx/>
              <a:buFont typeface="Wingdings" panose="05000000000000000000" pitchFamily="2" charset="2"/>
              <a:buAutoNum type="arabicPeriod"/>
            </a:pPr>
            <a:r>
              <a:rPr lang="en-US" sz="2100" b="0" smtClean="0">
                <a:effectLst/>
              </a:rPr>
              <a:t>Use of only variable costs may result in too low a price – suicidal price cutting.</a:t>
            </a:r>
          </a:p>
          <a:p>
            <a:pPr marL="914400" lvl="2" indent="-457200">
              <a:lnSpc>
                <a:spcPct val="115000"/>
              </a:lnSpc>
              <a:spcBef>
                <a:spcPct val="45000"/>
              </a:spcBef>
              <a:buClr>
                <a:schemeClr val="tx1"/>
              </a:buClr>
              <a:buSzTx/>
              <a:buFont typeface="Wingdings" panose="05000000000000000000" pitchFamily="2" charset="2"/>
              <a:buAutoNum type="arabicPeriod"/>
            </a:pPr>
            <a:r>
              <a:rPr lang="en-US" sz="2100" b="0" smtClean="0">
                <a:effectLst/>
              </a:rPr>
              <a:t>Most defensible base for justifying prices.</a:t>
            </a:r>
          </a:p>
        </p:txBody>
      </p:sp>
      <p:sp>
        <p:nvSpPr>
          <p:cNvPr id="68612" name="Rectangle 10"/>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68614" name="Rectangle 12"/>
          <p:cNvSpPr>
            <a:spLocks noChangeArrowheads="1"/>
          </p:cNvSpPr>
          <p:nvPr/>
        </p:nvSpPr>
        <p:spPr bwMode="auto">
          <a:xfrm>
            <a:off x="685800" y="1477963"/>
            <a:ext cx="6934200" cy="473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r>
              <a:rPr lang="en-US" altLang="en-US" sz="2500" b="1">
                <a:latin typeface="Arial" panose="020B0604020202020204" pitchFamily="34" charset="0"/>
              </a:rPr>
              <a:t>Summary:  Absorption-Cost Pricing</a:t>
            </a:r>
            <a:endParaRPr lang="en-US" sz="2500" b="1">
              <a:latin typeface="Arial" panose="020B0604020202020204" pitchFamily="34" charset="0"/>
            </a:endParaRPr>
          </a:p>
        </p:txBody>
      </p:sp>
      <p:sp>
        <p:nvSpPr>
          <p:cNvPr id="2" name="Slide Number Placeholder 1"/>
          <p:cNvSpPr>
            <a:spLocks noGrp="1"/>
          </p:cNvSpPr>
          <p:nvPr>
            <p:ph type="sldNum" sz="quarter" idx="11"/>
          </p:nvPr>
        </p:nvSpPr>
        <p:spPr/>
        <p:txBody>
          <a:bodyPr/>
          <a:lstStyle/>
          <a:p>
            <a:fld id="{408DF351-3098-4298-B2EA-A98B74C1097E}" type="slidenum">
              <a:rPr lang="en-US" smtClean="0"/>
              <a:pPr/>
              <a:t>44</a:t>
            </a:fld>
            <a:endParaRPr lang="en-US"/>
          </a:p>
        </p:txBody>
      </p:sp>
    </p:spTree>
    <p:extLst>
      <p:ext uri="{BB962C8B-B14F-4D97-AF65-F5344CB8AC3E}">
        <p14:creationId xmlns:p14="http://schemas.microsoft.com/office/powerpoint/2010/main" xmlns="" val="39785033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Rectangle 3"/>
          <p:cNvSpPr>
            <a:spLocks noGrp="1" noChangeArrowheads="1"/>
          </p:cNvSpPr>
          <p:nvPr>
            <p:ph type="body" sz="half" idx="1"/>
          </p:nvPr>
        </p:nvSpPr>
        <p:spPr>
          <a:xfrm>
            <a:off x="685800" y="2036763"/>
            <a:ext cx="7772400" cy="3373437"/>
          </a:xfrm>
          <a:noFill/>
          <a:extLst>
            <a:ext uri="{909E8E84-426E-40DD-AFC4-6F175D3DCCD1}">
              <a14:hiddenFill xmlns:a14="http://schemas.microsoft.com/office/drawing/2010/main" xmlns="">
                <a:solidFill>
                  <a:srgbClr val="FFFFFF"/>
                </a:solidFill>
              </a14:hiddenFill>
            </a:ext>
          </a:extLst>
        </p:spPr>
        <p:txBody>
          <a:bodyPr lIns="91440" tIns="45720" rIns="91440" bIns="45720">
            <a:spAutoFit/>
          </a:bodyPr>
          <a:lstStyle/>
          <a:p>
            <a:pPr marL="685800" lvl="1" indent="-457200">
              <a:lnSpc>
                <a:spcPct val="120000"/>
              </a:lnSpc>
              <a:spcBef>
                <a:spcPct val="70000"/>
              </a:spcBef>
              <a:buClr>
                <a:srgbClr val="800000"/>
              </a:buClr>
              <a:buSzPct val="80000"/>
              <a:buFont typeface="Wingdings" panose="05000000000000000000" pitchFamily="2" charset="2"/>
              <a:buChar char="u"/>
            </a:pPr>
            <a:r>
              <a:rPr lang="en-US" sz="2200" b="0" smtClean="0">
                <a:solidFill>
                  <a:schemeClr val="tx1"/>
                </a:solidFill>
                <a:effectLst/>
              </a:rPr>
              <a:t>Cost base consists of all variable costs associated with a product – manufacturing, selling, administrative.</a:t>
            </a:r>
          </a:p>
          <a:p>
            <a:pPr marL="685800" lvl="1" indent="-457200">
              <a:lnSpc>
                <a:spcPct val="120000"/>
              </a:lnSpc>
              <a:spcBef>
                <a:spcPct val="70000"/>
              </a:spcBef>
              <a:buClr>
                <a:srgbClr val="800000"/>
              </a:buClr>
              <a:buSzPct val="80000"/>
              <a:buFont typeface="Wingdings" panose="05000000000000000000" pitchFamily="2" charset="2"/>
              <a:buChar char="u"/>
            </a:pPr>
            <a:r>
              <a:rPr lang="en-US" sz="2200" b="0" smtClean="0">
                <a:solidFill>
                  <a:schemeClr val="tx1"/>
                </a:solidFill>
                <a:effectLst/>
              </a:rPr>
              <a:t>Since fixed costs are not included in base, markup must provide for fixed costs (manufacturing, selling, administrative) and the target ROI.</a:t>
            </a:r>
          </a:p>
          <a:p>
            <a:pPr marL="685800" lvl="1" indent="-457200">
              <a:lnSpc>
                <a:spcPct val="120000"/>
              </a:lnSpc>
              <a:spcBef>
                <a:spcPct val="70000"/>
              </a:spcBef>
              <a:buClr>
                <a:srgbClr val="800000"/>
              </a:buClr>
              <a:buSzPct val="80000"/>
              <a:buFont typeface="Wingdings" panose="05000000000000000000" pitchFamily="2" charset="2"/>
              <a:buChar char="u"/>
            </a:pPr>
            <a:r>
              <a:rPr lang="en-US" sz="2200" b="0" smtClean="0">
                <a:solidFill>
                  <a:schemeClr val="tx1"/>
                </a:solidFill>
                <a:effectLst/>
              </a:rPr>
              <a:t>Useful for making short-run decisions because variable and fixed cost behaviors are considered separately.</a:t>
            </a:r>
          </a:p>
        </p:txBody>
      </p:sp>
      <p:sp>
        <p:nvSpPr>
          <p:cNvPr id="69636" name="Rectangle 11"/>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69638" name="Text Box 14"/>
          <p:cNvSpPr txBox="1">
            <a:spLocks noChangeArrowheads="1"/>
          </p:cNvSpPr>
          <p:nvPr/>
        </p:nvSpPr>
        <p:spPr bwMode="auto">
          <a:xfrm>
            <a:off x="685800" y="1446213"/>
            <a:ext cx="4648200" cy="50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800000"/>
                </a:solidFill>
                <a:latin typeface="Arial" panose="020B0604020202020204" pitchFamily="34" charset="0"/>
              </a:rPr>
              <a:t>Variable-Cost Pricing</a:t>
            </a:r>
            <a:endParaRPr lang="en-US" sz="2400" b="1">
              <a:solidFill>
                <a:srgbClr val="800000"/>
              </a:solidFill>
              <a:latin typeface="Arial" panose="020B0604020202020204" pitchFamily="34" charset="0"/>
            </a:endParaRPr>
          </a:p>
        </p:txBody>
      </p:sp>
      <p:sp>
        <p:nvSpPr>
          <p:cNvPr id="2" name="Slide Number Placeholder 1"/>
          <p:cNvSpPr>
            <a:spLocks noGrp="1"/>
          </p:cNvSpPr>
          <p:nvPr>
            <p:ph type="sldNum" sz="quarter" idx="11"/>
          </p:nvPr>
        </p:nvSpPr>
        <p:spPr/>
        <p:txBody>
          <a:bodyPr/>
          <a:lstStyle/>
          <a:p>
            <a:fld id="{408DF351-3098-4298-B2EA-A98B74C1097E}" type="slidenum">
              <a:rPr lang="en-US" smtClean="0"/>
              <a:pPr/>
              <a:t>45</a:t>
            </a:fld>
            <a:endParaRPr lang="en-US"/>
          </a:p>
        </p:txBody>
      </p:sp>
    </p:spTree>
    <p:extLst>
      <p:ext uri="{BB962C8B-B14F-4D97-AF65-F5344CB8AC3E}">
        <p14:creationId xmlns:p14="http://schemas.microsoft.com/office/powerpoint/2010/main" xmlns="" val="11338561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Rectangle 2"/>
          <p:cNvSpPr>
            <a:spLocks noGrp="1" noChangeArrowheads="1"/>
          </p:cNvSpPr>
          <p:nvPr>
            <p:ph type="body" sz="half" idx="1"/>
          </p:nvPr>
        </p:nvSpPr>
        <p:spPr>
          <a:xfrm>
            <a:off x="685800" y="2055813"/>
            <a:ext cx="7848600" cy="2422525"/>
          </a:xfrm>
          <a:noFill/>
          <a:extLst>
            <a:ext uri="{909E8E84-426E-40DD-AFC4-6F175D3DCCD1}">
              <a14:hiddenFill xmlns:a14="http://schemas.microsoft.com/office/drawing/2010/main" xmlns="">
                <a:solidFill>
                  <a:srgbClr val="FFFFFF"/>
                </a:solidFill>
              </a14:hiddenFill>
            </a:ext>
          </a:extLst>
        </p:spPr>
        <p:txBody>
          <a:bodyPr lIns="91440" tIns="45720" rIns="91440" bIns="45720">
            <a:spAutoFit/>
          </a:bodyPr>
          <a:lstStyle/>
          <a:p>
            <a:pPr marL="457200" indent="-457200">
              <a:lnSpc>
                <a:spcPct val="120000"/>
              </a:lnSpc>
              <a:spcBef>
                <a:spcPct val="70000"/>
              </a:spcBef>
              <a:buClr>
                <a:srgbClr val="FF0000"/>
              </a:buClr>
              <a:buFont typeface="Wingdings" panose="05000000000000000000" pitchFamily="2" charset="2"/>
              <a:buNone/>
            </a:pPr>
            <a:r>
              <a:rPr lang="en-US" sz="2300" smtClean="0">
                <a:solidFill>
                  <a:schemeClr val="tx1"/>
                </a:solidFill>
                <a:effectLst/>
              </a:rPr>
              <a:t>Steps:</a:t>
            </a:r>
          </a:p>
          <a:p>
            <a:pPr marL="685800" lvl="1" indent="-457200">
              <a:lnSpc>
                <a:spcPct val="120000"/>
              </a:lnSpc>
              <a:spcBef>
                <a:spcPct val="70000"/>
              </a:spcBef>
              <a:buClr>
                <a:schemeClr val="tx1"/>
              </a:buClr>
              <a:buSzTx/>
              <a:buFont typeface="Wingdings" panose="05000000000000000000" pitchFamily="2" charset="2"/>
              <a:buAutoNum type="arabicPeriod"/>
            </a:pPr>
            <a:r>
              <a:rPr lang="en-US" sz="2200" b="0" smtClean="0">
                <a:solidFill>
                  <a:schemeClr val="tx1"/>
                </a:solidFill>
                <a:effectLst/>
              </a:rPr>
              <a:t>Compute the unit variable cost.</a:t>
            </a:r>
          </a:p>
          <a:p>
            <a:pPr marL="685800" lvl="1" indent="-457200">
              <a:lnSpc>
                <a:spcPct val="120000"/>
              </a:lnSpc>
              <a:spcBef>
                <a:spcPct val="70000"/>
              </a:spcBef>
              <a:buClr>
                <a:schemeClr val="tx1"/>
              </a:buClr>
              <a:buSzTx/>
              <a:buFont typeface="Wingdings" panose="05000000000000000000" pitchFamily="2" charset="2"/>
              <a:buAutoNum type="arabicPeriod"/>
            </a:pPr>
            <a:r>
              <a:rPr lang="en-US" sz="2200" b="0" smtClean="0">
                <a:solidFill>
                  <a:schemeClr val="tx1"/>
                </a:solidFill>
                <a:effectLst/>
              </a:rPr>
              <a:t>Compute markup percentage.</a:t>
            </a:r>
          </a:p>
          <a:p>
            <a:pPr marL="685800" lvl="1" indent="-457200">
              <a:lnSpc>
                <a:spcPct val="120000"/>
              </a:lnSpc>
              <a:spcBef>
                <a:spcPct val="70000"/>
              </a:spcBef>
              <a:buClr>
                <a:schemeClr val="tx1"/>
              </a:buClr>
              <a:buSzTx/>
              <a:buFont typeface="Wingdings" panose="05000000000000000000" pitchFamily="2" charset="2"/>
              <a:buAutoNum type="arabicPeriod"/>
            </a:pPr>
            <a:r>
              <a:rPr lang="en-US" sz="2200" b="0" smtClean="0">
                <a:solidFill>
                  <a:schemeClr val="tx1"/>
                </a:solidFill>
                <a:effectLst/>
              </a:rPr>
              <a:t>Set target selling price.</a:t>
            </a:r>
          </a:p>
        </p:txBody>
      </p:sp>
      <p:sp>
        <p:nvSpPr>
          <p:cNvPr id="70660" name="Rectangle 6"/>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70662" name="Text Box 8"/>
          <p:cNvSpPr txBox="1">
            <a:spLocks noChangeArrowheads="1"/>
          </p:cNvSpPr>
          <p:nvPr/>
        </p:nvSpPr>
        <p:spPr bwMode="auto">
          <a:xfrm>
            <a:off x="685800" y="1446213"/>
            <a:ext cx="4648200" cy="50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800000"/>
                </a:solidFill>
                <a:latin typeface="Arial" panose="020B0604020202020204" pitchFamily="34" charset="0"/>
              </a:rPr>
              <a:t>Variable-Cost Pricing</a:t>
            </a:r>
            <a:endParaRPr lang="en-US" sz="2400" b="1">
              <a:solidFill>
                <a:srgbClr val="800000"/>
              </a:solidFill>
              <a:latin typeface="Arial" panose="020B0604020202020204" pitchFamily="34" charset="0"/>
            </a:endParaRPr>
          </a:p>
        </p:txBody>
      </p:sp>
      <p:sp>
        <p:nvSpPr>
          <p:cNvPr id="2" name="Slide Number Placeholder 1"/>
          <p:cNvSpPr>
            <a:spLocks noGrp="1"/>
          </p:cNvSpPr>
          <p:nvPr>
            <p:ph type="sldNum" sz="quarter" idx="11"/>
          </p:nvPr>
        </p:nvSpPr>
        <p:spPr/>
        <p:txBody>
          <a:bodyPr/>
          <a:lstStyle/>
          <a:p>
            <a:fld id="{408DF351-3098-4298-B2EA-A98B74C1097E}" type="slidenum">
              <a:rPr lang="en-US" smtClean="0"/>
              <a:pPr/>
              <a:t>46</a:t>
            </a:fld>
            <a:endParaRPr lang="en-US"/>
          </a:p>
        </p:txBody>
      </p:sp>
    </p:spTree>
    <p:extLst>
      <p:ext uri="{BB962C8B-B14F-4D97-AF65-F5344CB8AC3E}">
        <p14:creationId xmlns:p14="http://schemas.microsoft.com/office/powerpoint/2010/main" xmlns="" val="15705257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682" name="Picture 7"/>
          <p:cNvPicPr>
            <a:picLocks noGrp="1" noChangeAspect="1" noChangeArrowheads="1"/>
          </p:cNvPicPr>
          <p:nvPr>
            <p:ph sz="half" idx="2"/>
          </p:nvPr>
        </p:nvPicPr>
        <p:blipFill>
          <a:blip r:embed="rId4" cstate="print">
            <a:extLst>
              <a:ext uri="{28A0092B-C50C-407E-A947-70E740481C1C}">
                <a14:useLocalDpi xmlns:a14="http://schemas.microsoft.com/office/drawing/2010/main" xmlns="" val="0"/>
              </a:ext>
            </a:extLst>
          </a:blip>
          <a:srcRect/>
          <a:stretch>
            <a:fillRect/>
          </a:stretch>
        </p:blipFill>
        <p:spPr>
          <a:xfrm>
            <a:off x="685800" y="2895600"/>
            <a:ext cx="7696200" cy="1752600"/>
          </a:xfrm>
          <a:noFill/>
          <a:ln w="19050" cap="flat" algn="ctr">
            <a:solidFill>
              <a:schemeClr val="tx1"/>
            </a:solidFill>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71683" name="Text Box 10"/>
          <p:cNvSpPr txBox="1">
            <a:spLocks noChangeArrowheads="1"/>
          </p:cNvSpPr>
          <p:nvPr/>
        </p:nvSpPr>
        <p:spPr bwMode="auto">
          <a:xfrm>
            <a:off x="685800" y="2087563"/>
            <a:ext cx="8153400" cy="44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a:spAutoFit/>
          </a:bodyPr>
          <a:lstStyle>
            <a:lvl1pPr marL="406400" indent="-406400">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05000"/>
              </a:lnSpc>
              <a:spcBef>
                <a:spcPct val="20000"/>
              </a:spcBef>
              <a:buSzPct val="80000"/>
            </a:pPr>
            <a:r>
              <a:rPr lang="en-US" sz="2200" b="1">
                <a:latin typeface="+mn-lt"/>
              </a:rPr>
              <a:t>Step 1:</a:t>
            </a:r>
            <a:r>
              <a:rPr lang="en-US" sz="2200">
                <a:latin typeface="+mn-lt"/>
              </a:rPr>
              <a:t>  Compute the unit variable cost.</a:t>
            </a:r>
          </a:p>
        </p:txBody>
      </p:sp>
      <p:sp>
        <p:nvSpPr>
          <p:cNvPr id="71686" name="Rectangle 16"/>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71688" name="Text Box 18"/>
          <p:cNvSpPr txBox="1">
            <a:spLocks noChangeArrowheads="1"/>
          </p:cNvSpPr>
          <p:nvPr/>
        </p:nvSpPr>
        <p:spPr bwMode="auto">
          <a:xfrm>
            <a:off x="685800" y="1446213"/>
            <a:ext cx="7010400" cy="50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800000"/>
                </a:solidFill>
                <a:latin typeface="+mn-lt"/>
              </a:rPr>
              <a:t>Variable-Cost Pricing - </a:t>
            </a:r>
            <a:r>
              <a:rPr lang="en-US" sz="2300" b="1">
                <a:latin typeface="+mn-lt"/>
              </a:rPr>
              <a:t>Illustration</a:t>
            </a:r>
            <a:endParaRPr lang="en-US" sz="2000" b="1">
              <a:latin typeface="+mn-lt"/>
            </a:endParaRPr>
          </a:p>
        </p:txBody>
      </p:sp>
      <p:sp>
        <p:nvSpPr>
          <p:cNvPr id="2" name="Slide Number Placeholder 1"/>
          <p:cNvSpPr>
            <a:spLocks noGrp="1"/>
          </p:cNvSpPr>
          <p:nvPr>
            <p:ph type="sldNum" sz="quarter" idx="11"/>
          </p:nvPr>
        </p:nvSpPr>
        <p:spPr/>
        <p:txBody>
          <a:bodyPr/>
          <a:lstStyle/>
          <a:p>
            <a:fld id="{408DF351-3098-4298-B2EA-A98B74C1097E}" type="slidenum">
              <a:rPr lang="en-US" smtClean="0"/>
              <a:pPr/>
              <a:t>47</a:t>
            </a:fld>
            <a:endParaRPr lang="en-US"/>
          </a:p>
        </p:txBody>
      </p:sp>
    </p:spTree>
    <p:extLst>
      <p:ext uri="{BB962C8B-B14F-4D97-AF65-F5344CB8AC3E}">
        <p14:creationId xmlns:p14="http://schemas.microsoft.com/office/powerpoint/2010/main" xmlns="" val="18243871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2706" name="Picture 2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05000" y="4445000"/>
            <a:ext cx="5334000" cy="88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pic>
        <p:nvPicPr>
          <p:cNvPr id="72707" name="Picture 19"/>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5800" y="2963863"/>
            <a:ext cx="8001000" cy="998537"/>
          </a:xfrm>
          <a:prstGeom prst="rect">
            <a:avLst/>
          </a:prstGeom>
          <a:noFill/>
          <a:ln w="19050"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1164290" name="Text Box 2"/>
          <p:cNvSpPr txBox="1">
            <a:spLocks noChangeArrowheads="1"/>
          </p:cNvSpPr>
          <p:nvPr/>
        </p:nvSpPr>
        <p:spPr bwMode="auto">
          <a:xfrm>
            <a:off x="5326063" y="5938838"/>
            <a:ext cx="184150" cy="336550"/>
          </a:xfrm>
          <a:prstGeom prst="rect">
            <a:avLst/>
          </a:prstGeom>
          <a:noFill/>
          <a:ln w="12700" cap="sq">
            <a:noFill/>
            <a:miter lim="800000"/>
            <a:headEnd type="none" w="sm" len="sm"/>
            <a:tailEnd type="none" w="sm" len="sm"/>
          </a:ln>
          <a:effec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1600" b="1" i="1">
              <a:solidFill>
                <a:schemeClr val="bg2"/>
              </a:solidFill>
              <a:effectLst>
                <a:outerShdw blurRad="38100" dist="38100" dir="2700000" algn="tl">
                  <a:srgbClr val="C0C0C0"/>
                </a:outerShdw>
              </a:effectLst>
              <a:latin typeface="Arial" panose="020B0604020202020204" pitchFamily="34" charset="0"/>
            </a:endParaRPr>
          </a:p>
        </p:txBody>
      </p:sp>
      <p:sp>
        <p:nvSpPr>
          <p:cNvPr id="72709" name="Text Box 4"/>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2400">
              <a:latin typeface="+mn-lt"/>
            </a:endParaRPr>
          </a:p>
        </p:txBody>
      </p:sp>
      <p:sp>
        <p:nvSpPr>
          <p:cNvPr id="1164299" name="Rectangle 11"/>
          <p:cNvSpPr>
            <a:spLocks noChangeArrowheads="1"/>
          </p:cNvSpPr>
          <p:nvPr/>
        </p:nvSpPr>
        <p:spPr bwMode="auto">
          <a:xfrm>
            <a:off x="1143000" y="3606800"/>
            <a:ext cx="6858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64300" name="Rectangle 12"/>
          <p:cNvSpPr>
            <a:spLocks noChangeArrowheads="1"/>
          </p:cNvSpPr>
          <p:nvPr/>
        </p:nvSpPr>
        <p:spPr bwMode="auto">
          <a:xfrm>
            <a:off x="2971800" y="3606800"/>
            <a:ext cx="12192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64301" name="Rectangle 13"/>
          <p:cNvSpPr>
            <a:spLocks noChangeArrowheads="1"/>
          </p:cNvSpPr>
          <p:nvPr/>
        </p:nvSpPr>
        <p:spPr bwMode="auto">
          <a:xfrm>
            <a:off x="7467600" y="3606800"/>
            <a:ext cx="685800" cy="3048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64302" name="Rectangle 14"/>
          <p:cNvSpPr>
            <a:spLocks noChangeArrowheads="1"/>
          </p:cNvSpPr>
          <p:nvPr/>
        </p:nvSpPr>
        <p:spPr bwMode="auto">
          <a:xfrm>
            <a:off x="2971800" y="4495800"/>
            <a:ext cx="6858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64303" name="Rectangle 15"/>
          <p:cNvSpPr>
            <a:spLocks noChangeArrowheads="1"/>
          </p:cNvSpPr>
          <p:nvPr/>
        </p:nvSpPr>
        <p:spPr bwMode="auto">
          <a:xfrm>
            <a:off x="3962400" y="4495800"/>
            <a:ext cx="6858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64304" name="Rectangle 16"/>
          <p:cNvSpPr>
            <a:spLocks noChangeArrowheads="1"/>
          </p:cNvSpPr>
          <p:nvPr/>
        </p:nvSpPr>
        <p:spPr bwMode="auto">
          <a:xfrm>
            <a:off x="4953000" y="4495800"/>
            <a:ext cx="6858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64305" name="Rectangle 17"/>
          <p:cNvSpPr>
            <a:spLocks noChangeArrowheads="1"/>
          </p:cNvSpPr>
          <p:nvPr/>
        </p:nvSpPr>
        <p:spPr bwMode="auto">
          <a:xfrm>
            <a:off x="6096000" y="4724400"/>
            <a:ext cx="8382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1164309" name="Rectangle 21"/>
          <p:cNvSpPr>
            <a:spLocks noChangeArrowheads="1"/>
          </p:cNvSpPr>
          <p:nvPr/>
        </p:nvSpPr>
        <p:spPr bwMode="auto">
          <a:xfrm>
            <a:off x="3962400" y="4876800"/>
            <a:ext cx="685800" cy="381000"/>
          </a:xfrm>
          <a:prstGeom prst="rect">
            <a:avLst/>
          </a:prstGeom>
          <a:solidFill>
            <a:schemeClr val="bg1"/>
          </a:solidFill>
          <a:ln w="19050" cap="sq">
            <a:solidFill>
              <a:schemeClr val="tx1"/>
            </a:solidFill>
            <a:miter lim="800000"/>
            <a:headEnd type="none" w="sm" len="sm"/>
            <a:tailEnd type="none" w="sm" len="sm"/>
          </a:ln>
        </p:spPr>
        <p:txBody>
          <a:bodyPr wrap="none" anchor="ct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endParaRPr lang="en-US">
              <a:latin typeface="+mn-lt"/>
            </a:endParaRPr>
          </a:p>
        </p:txBody>
      </p:sp>
      <p:sp>
        <p:nvSpPr>
          <p:cNvPr id="72720" name="Rectangle 22"/>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72722" name="Text Box 24"/>
          <p:cNvSpPr txBox="1">
            <a:spLocks noChangeArrowheads="1"/>
          </p:cNvSpPr>
          <p:nvPr/>
        </p:nvSpPr>
        <p:spPr bwMode="auto">
          <a:xfrm>
            <a:off x="685800" y="2087563"/>
            <a:ext cx="8153400" cy="44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a:spAutoFit/>
          </a:bodyPr>
          <a:lstStyle>
            <a:lvl1pPr marL="406400" indent="-406400">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05000"/>
              </a:lnSpc>
              <a:spcBef>
                <a:spcPct val="20000"/>
              </a:spcBef>
              <a:buSzPct val="80000"/>
            </a:pPr>
            <a:r>
              <a:rPr lang="en-US" sz="2200" b="1">
                <a:latin typeface="+mn-lt"/>
              </a:rPr>
              <a:t>Step 2:</a:t>
            </a:r>
            <a:r>
              <a:rPr lang="en-US" sz="2200">
                <a:latin typeface="+mn-lt"/>
              </a:rPr>
              <a:t>  Compute the markup percentage.</a:t>
            </a:r>
          </a:p>
        </p:txBody>
      </p:sp>
      <p:sp>
        <p:nvSpPr>
          <p:cNvPr id="72723" name="Text Box 25"/>
          <p:cNvSpPr txBox="1">
            <a:spLocks noChangeArrowheads="1"/>
          </p:cNvSpPr>
          <p:nvPr/>
        </p:nvSpPr>
        <p:spPr bwMode="auto">
          <a:xfrm>
            <a:off x="685800" y="1446213"/>
            <a:ext cx="7010400" cy="50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800000"/>
                </a:solidFill>
                <a:latin typeface="+mn-lt"/>
              </a:rPr>
              <a:t>Variable-Cost Pricing - </a:t>
            </a:r>
            <a:r>
              <a:rPr lang="en-US" sz="2300" b="1">
                <a:latin typeface="+mn-lt"/>
              </a:rPr>
              <a:t>Illustration</a:t>
            </a:r>
            <a:endParaRPr lang="en-US" sz="2000" b="1">
              <a:latin typeface="+mn-lt"/>
            </a:endParaRPr>
          </a:p>
        </p:txBody>
      </p:sp>
      <p:sp>
        <p:nvSpPr>
          <p:cNvPr id="2" name="Slide Number Placeholder 1"/>
          <p:cNvSpPr>
            <a:spLocks noGrp="1"/>
          </p:cNvSpPr>
          <p:nvPr>
            <p:ph type="sldNum" sz="quarter" idx="11"/>
          </p:nvPr>
        </p:nvSpPr>
        <p:spPr/>
        <p:txBody>
          <a:bodyPr/>
          <a:lstStyle/>
          <a:p>
            <a:fld id="{21532FC2-EE80-4687-858D-FD26C82D260B}" type="slidenum">
              <a:rPr lang="en-US" smtClean="0"/>
              <a:pPr/>
              <a:t>48</a:t>
            </a:fld>
            <a:endParaRPr lang="en-US"/>
          </a:p>
        </p:txBody>
      </p:sp>
    </p:spTree>
    <p:extLst>
      <p:ext uri="{BB962C8B-B14F-4D97-AF65-F5344CB8AC3E}">
        <p14:creationId xmlns:p14="http://schemas.microsoft.com/office/powerpoint/2010/main" xmlns="" val="374607269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164299"/>
                                        </p:tgtEl>
                                      </p:cBhvr>
                                    </p:animEffect>
                                    <p:set>
                                      <p:cBhvr>
                                        <p:cTn id="7" dur="1" fill="hold">
                                          <p:stCondLst>
                                            <p:cond delay="499"/>
                                          </p:stCondLst>
                                        </p:cTn>
                                        <p:tgtEl>
                                          <p:spTgt spid="1164299"/>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164300"/>
                                        </p:tgtEl>
                                      </p:cBhvr>
                                    </p:animEffect>
                                    <p:set>
                                      <p:cBhvr>
                                        <p:cTn id="12" dur="1" fill="hold">
                                          <p:stCondLst>
                                            <p:cond delay="499"/>
                                          </p:stCondLst>
                                        </p:cTn>
                                        <p:tgtEl>
                                          <p:spTgt spid="1164300"/>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164301"/>
                                        </p:tgtEl>
                                      </p:cBhvr>
                                    </p:animEffect>
                                    <p:set>
                                      <p:cBhvr>
                                        <p:cTn id="17" dur="1" fill="hold">
                                          <p:stCondLst>
                                            <p:cond delay="499"/>
                                          </p:stCondLst>
                                        </p:cTn>
                                        <p:tgtEl>
                                          <p:spTgt spid="1164301"/>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164302"/>
                                        </p:tgtEl>
                                      </p:cBhvr>
                                    </p:animEffect>
                                    <p:set>
                                      <p:cBhvr>
                                        <p:cTn id="22" dur="1" fill="hold">
                                          <p:stCondLst>
                                            <p:cond delay="499"/>
                                          </p:stCondLst>
                                        </p:cTn>
                                        <p:tgtEl>
                                          <p:spTgt spid="1164302"/>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1164303"/>
                                        </p:tgtEl>
                                      </p:cBhvr>
                                    </p:animEffect>
                                    <p:set>
                                      <p:cBhvr>
                                        <p:cTn id="27" dur="1" fill="hold">
                                          <p:stCondLst>
                                            <p:cond delay="499"/>
                                          </p:stCondLst>
                                        </p:cTn>
                                        <p:tgtEl>
                                          <p:spTgt spid="1164303"/>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1164304"/>
                                        </p:tgtEl>
                                      </p:cBhvr>
                                    </p:animEffect>
                                    <p:set>
                                      <p:cBhvr>
                                        <p:cTn id="32" dur="1" fill="hold">
                                          <p:stCondLst>
                                            <p:cond delay="499"/>
                                          </p:stCondLst>
                                        </p:cTn>
                                        <p:tgtEl>
                                          <p:spTgt spid="1164304"/>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1164309"/>
                                        </p:tgtEl>
                                      </p:cBhvr>
                                    </p:animEffect>
                                    <p:set>
                                      <p:cBhvr>
                                        <p:cTn id="37" dur="1" fill="hold">
                                          <p:stCondLst>
                                            <p:cond delay="499"/>
                                          </p:stCondLst>
                                        </p:cTn>
                                        <p:tgtEl>
                                          <p:spTgt spid="1164309"/>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xit" presetSubtype="8" fill="hold" grpId="0" nodeType="clickEffect">
                                  <p:stCondLst>
                                    <p:cond delay="0"/>
                                  </p:stCondLst>
                                  <p:childTnLst>
                                    <p:animEffect transition="out" filter="wipe(left)">
                                      <p:cBhvr>
                                        <p:cTn id="41" dur="500"/>
                                        <p:tgtEl>
                                          <p:spTgt spid="1164305"/>
                                        </p:tgtEl>
                                      </p:cBhvr>
                                    </p:animEffect>
                                    <p:set>
                                      <p:cBhvr>
                                        <p:cTn id="42" dur="1" fill="hold">
                                          <p:stCondLst>
                                            <p:cond delay="499"/>
                                          </p:stCondLst>
                                        </p:cTn>
                                        <p:tgtEl>
                                          <p:spTgt spid="116430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4299" grpId="0" animBg="1"/>
      <p:bldP spid="1164300" grpId="0" animBg="1"/>
      <p:bldP spid="1164301" grpId="0" animBg="1"/>
      <p:bldP spid="1164302" grpId="0" animBg="1"/>
      <p:bldP spid="1164303" grpId="0" animBg="1"/>
      <p:bldP spid="1164304" grpId="0" animBg="1"/>
      <p:bldP spid="1164305" grpId="0" animBg="1"/>
      <p:bldP spid="1164309"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66338" name="Text Box 2"/>
          <p:cNvSpPr txBox="1">
            <a:spLocks noChangeArrowheads="1"/>
          </p:cNvSpPr>
          <p:nvPr/>
        </p:nvSpPr>
        <p:spPr bwMode="auto">
          <a:xfrm>
            <a:off x="5326063" y="5938838"/>
            <a:ext cx="184150" cy="336550"/>
          </a:xfrm>
          <a:prstGeom prst="rect">
            <a:avLst/>
          </a:prstGeom>
          <a:noFill/>
          <a:ln w="12700" cap="sq">
            <a:noFill/>
            <a:miter lim="800000"/>
            <a:headEnd type="none" w="sm" len="sm"/>
            <a:tailEnd type="none" w="sm" len="sm"/>
          </a:ln>
          <a:effec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1600" b="1" i="1">
              <a:solidFill>
                <a:schemeClr val="bg2"/>
              </a:solidFill>
              <a:effectLst>
                <a:outerShdw blurRad="38100" dist="38100" dir="2700000" algn="tl">
                  <a:srgbClr val="C0C0C0"/>
                </a:outerShdw>
              </a:effectLst>
              <a:latin typeface="Arial" panose="020B0604020202020204" pitchFamily="34" charset="0"/>
            </a:endParaRPr>
          </a:p>
        </p:txBody>
      </p:sp>
      <p:sp>
        <p:nvSpPr>
          <p:cNvPr id="73731" name="Text Box 4"/>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2400">
              <a:latin typeface="+mn-lt"/>
            </a:endParaRPr>
          </a:p>
        </p:txBody>
      </p:sp>
      <p:sp>
        <p:nvSpPr>
          <p:cNvPr id="73733" name="Rectangle 9"/>
          <p:cNvSpPr>
            <a:spLocks noChangeArrowheads="1"/>
          </p:cNvSpPr>
          <p:nvPr/>
        </p:nvSpPr>
        <p:spPr bwMode="auto">
          <a:xfrm>
            <a:off x="762000" y="4038600"/>
            <a:ext cx="8001000" cy="895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lgn="ctr">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25000"/>
              </a:lnSpc>
              <a:spcBef>
                <a:spcPct val="60000"/>
              </a:spcBef>
              <a:buSzPct val="80000"/>
            </a:pPr>
            <a:r>
              <a:rPr lang="en-US" sz="2100">
                <a:latin typeface="+mn-lt"/>
              </a:rPr>
              <a:t>Using the $132 target price produces the desired 20% ROI at a volume level of 10,000 units.</a:t>
            </a:r>
          </a:p>
        </p:txBody>
      </p:sp>
      <p:pic>
        <p:nvPicPr>
          <p:cNvPr id="73735" name="Picture 1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5800" y="2819400"/>
            <a:ext cx="7924800" cy="914400"/>
          </a:xfrm>
          <a:prstGeom prst="rect">
            <a:avLst/>
          </a:prstGeom>
          <a:noFill/>
          <a:ln w="19050"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73736" name="Rectangle 12"/>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73738" name="Text Box 14"/>
          <p:cNvSpPr txBox="1">
            <a:spLocks noChangeArrowheads="1"/>
          </p:cNvSpPr>
          <p:nvPr/>
        </p:nvSpPr>
        <p:spPr bwMode="auto">
          <a:xfrm>
            <a:off x="685800" y="2087563"/>
            <a:ext cx="8153400" cy="44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cap="sq">
                <a:solidFill>
                  <a:srgbClr val="000000"/>
                </a:solidFill>
                <a:miter lim="800000"/>
                <a:headEnd type="none" w="sm" len="sm"/>
                <a:tailEnd type="none" w="sm" len="sm"/>
              </a14:hiddenLine>
            </a:ext>
          </a:extLst>
        </p:spPr>
        <p:txBody>
          <a:bodyPr>
            <a:spAutoFit/>
          </a:bodyPr>
          <a:lstStyle>
            <a:lvl1pPr marL="406400" indent="-406400">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lnSpc>
                <a:spcPct val="105000"/>
              </a:lnSpc>
              <a:spcBef>
                <a:spcPct val="20000"/>
              </a:spcBef>
              <a:buSzPct val="80000"/>
            </a:pPr>
            <a:r>
              <a:rPr lang="en-US" sz="2200" b="1">
                <a:latin typeface="+mn-lt"/>
              </a:rPr>
              <a:t>Step 3:</a:t>
            </a:r>
            <a:r>
              <a:rPr lang="en-US" sz="2200">
                <a:latin typeface="+mn-lt"/>
              </a:rPr>
              <a:t>  Set target selling price.</a:t>
            </a:r>
          </a:p>
        </p:txBody>
      </p:sp>
      <p:sp>
        <p:nvSpPr>
          <p:cNvPr id="73739" name="Text Box 15"/>
          <p:cNvSpPr txBox="1">
            <a:spLocks noChangeArrowheads="1"/>
          </p:cNvSpPr>
          <p:nvPr/>
        </p:nvSpPr>
        <p:spPr bwMode="auto">
          <a:xfrm>
            <a:off x="685800" y="1446213"/>
            <a:ext cx="7010400" cy="503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spcBef>
                <a:spcPct val="50000"/>
              </a:spcBef>
            </a:pPr>
            <a:r>
              <a:rPr lang="en-US" sz="2700" b="1">
                <a:solidFill>
                  <a:srgbClr val="800000"/>
                </a:solidFill>
                <a:latin typeface="+mn-lt"/>
              </a:rPr>
              <a:t>Variable-Cost Pricing - </a:t>
            </a:r>
            <a:r>
              <a:rPr lang="en-US" sz="2300" b="1">
                <a:latin typeface="+mn-lt"/>
              </a:rPr>
              <a:t>Illustration</a:t>
            </a:r>
            <a:endParaRPr lang="en-US" sz="2000" b="1">
              <a:latin typeface="+mn-lt"/>
            </a:endParaRPr>
          </a:p>
        </p:txBody>
      </p:sp>
      <p:sp>
        <p:nvSpPr>
          <p:cNvPr id="2" name="Slide Number Placeholder 1"/>
          <p:cNvSpPr>
            <a:spLocks noGrp="1"/>
          </p:cNvSpPr>
          <p:nvPr>
            <p:ph type="sldNum" sz="quarter" idx="11"/>
          </p:nvPr>
        </p:nvSpPr>
        <p:spPr/>
        <p:txBody>
          <a:bodyPr/>
          <a:lstStyle/>
          <a:p>
            <a:fld id="{21532FC2-EE80-4687-858D-FD26C82D260B}" type="slidenum">
              <a:rPr lang="en-US" smtClean="0"/>
              <a:pPr/>
              <a:t>49</a:t>
            </a:fld>
            <a:endParaRPr lang="en-US"/>
          </a:p>
        </p:txBody>
      </p:sp>
    </p:spTree>
    <p:extLst>
      <p:ext uri="{BB962C8B-B14F-4D97-AF65-F5344CB8AC3E}">
        <p14:creationId xmlns:p14="http://schemas.microsoft.com/office/powerpoint/2010/main" xmlns="" val="164159685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01154" name="Text Box 2"/>
          <p:cNvSpPr txBox="1">
            <a:spLocks noChangeArrowheads="1"/>
          </p:cNvSpPr>
          <p:nvPr/>
        </p:nvSpPr>
        <p:spPr bwMode="auto">
          <a:xfrm>
            <a:off x="5326063" y="5938838"/>
            <a:ext cx="184150" cy="336550"/>
          </a:xfrm>
          <a:prstGeom prst="rect">
            <a:avLst/>
          </a:prstGeom>
          <a:noFill/>
          <a:ln w="12700" cap="sq">
            <a:noFill/>
            <a:miter lim="800000"/>
            <a:headEnd type="none" w="sm" len="sm"/>
            <a:tailEnd type="none" w="sm" len="sm"/>
          </a:ln>
          <a:effec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1600" b="1" i="1">
              <a:solidFill>
                <a:schemeClr val="bg2"/>
              </a:solidFill>
              <a:effectLst>
                <a:outerShdw blurRad="38100" dist="38100" dir="2700000" algn="tl">
                  <a:srgbClr val="C0C0C0"/>
                </a:outerShdw>
              </a:effectLst>
              <a:latin typeface="Arial" panose="020B0604020202020204" pitchFamily="34" charset="0"/>
            </a:endParaRPr>
          </a:p>
        </p:txBody>
      </p:sp>
      <p:sp>
        <p:nvSpPr>
          <p:cNvPr id="74755" name="Text Box 3"/>
          <p:cNvSpPr txBox="1">
            <a:spLocks noChangeArrowheads="1"/>
          </p:cNvSpPr>
          <p:nvPr/>
        </p:nvSpPr>
        <p:spPr bwMode="auto">
          <a:xfrm>
            <a:off x="6705600" y="2286000"/>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ctr"/>
            <a:endParaRPr lang="en-US" sz="2400">
              <a:latin typeface="Arial" panose="020B0604020202020204" pitchFamily="34" charset="0"/>
            </a:endParaRPr>
          </a:p>
        </p:txBody>
      </p:sp>
      <p:sp>
        <p:nvSpPr>
          <p:cNvPr id="74756" name="Rectangle 4"/>
          <p:cNvSpPr>
            <a:spLocks noChangeArrowheads="1"/>
          </p:cNvSpPr>
          <p:nvPr/>
        </p:nvSpPr>
        <p:spPr bwMode="auto">
          <a:xfrm>
            <a:off x="685800" y="1477963"/>
            <a:ext cx="6934200" cy="427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r>
              <a:rPr lang="en-US" sz="2200">
                <a:latin typeface="Arial" panose="020B0604020202020204" pitchFamily="34" charset="0"/>
              </a:rPr>
              <a:t>Proof of 20% ROI—contribution approach</a:t>
            </a:r>
          </a:p>
        </p:txBody>
      </p:sp>
      <p:sp>
        <p:nvSpPr>
          <p:cNvPr id="74759" name="Rectangle 7"/>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pic>
        <p:nvPicPr>
          <p:cNvPr id="74761" name="Picture 1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143000" y="2111375"/>
            <a:ext cx="6858000" cy="4351338"/>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21532FC2-EE80-4687-858D-FD26C82D260B}" type="slidenum">
              <a:rPr lang="en-US" smtClean="0"/>
              <a:pPr/>
              <a:t>50</a:t>
            </a:fld>
            <a:endParaRPr lang="en-US"/>
          </a:p>
        </p:txBody>
      </p:sp>
    </p:spTree>
    <p:extLst>
      <p:ext uri="{BB962C8B-B14F-4D97-AF65-F5344CB8AC3E}">
        <p14:creationId xmlns:p14="http://schemas.microsoft.com/office/powerpoint/2010/main" xmlns="" val="82674707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Rectangle 2"/>
          <p:cNvSpPr>
            <a:spLocks noGrp="1" noChangeArrowheads="1"/>
          </p:cNvSpPr>
          <p:nvPr>
            <p:ph type="body" sz="half" idx="1"/>
          </p:nvPr>
        </p:nvSpPr>
        <p:spPr>
          <a:xfrm>
            <a:off x="457200" y="2057400"/>
            <a:ext cx="8077200" cy="3962400"/>
          </a:xfrm>
          <a:solidFill>
            <a:schemeClr val="bg1"/>
          </a:solidFill>
          <a:ln cap="flat">
            <a:solidFill>
              <a:schemeClr val="bg1"/>
            </a:solidFill>
          </a:ln>
        </p:spPr>
        <p:txBody>
          <a:bodyPr lIns="90488" tIns="44450" rIns="90488" bIns="44450"/>
          <a:lstStyle/>
          <a:p>
            <a:pPr marL="609600" lvl="1" indent="-381000">
              <a:lnSpc>
                <a:spcPct val="115000"/>
              </a:lnSpc>
              <a:spcBef>
                <a:spcPct val="45000"/>
              </a:spcBef>
              <a:buClr>
                <a:srgbClr val="FF0000"/>
              </a:buClr>
              <a:buFont typeface="Wingdings" panose="05000000000000000000" pitchFamily="2" charset="2"/>
              <a:buNone/>
            </a:pPr>
            <a:r>
              <a:rPr lang="en-US" sz="2200" b="0" smtClean="0">
                <a:effectLst/>
              </a:rPr>
              <a:t>Avoids blurring effects of cost behavior on operating income.</a:t>
            </a:r>
          </a:p>
          <a:p>
            <a:pPr marL="609600" lvl="1" indent="-381000">
              <a:lnSpc>
                <a:spcPct val="115000"/>
              </a:lnSpc>
              <a:spcBef>
                <a:spcPct val="45000"/>
              </a:spcBef>
              <a:buClr>
                <a:srgbClr val="FF0000"/>
              </a:buClr>
              <a:buFont typeface="Wingdings" panose="05000000000000000000" pitchFamily="2" charset="2"/>
              <a:buNone/>
            </a:pPr>
            <a:r>
              <a:rPr lang="en-US" sz="2200" smtClean="0">
                <a:solidFill>
                  <a:schemeClr val="tx1"/>
                </a:solidFill>
                <a:effectLst/>
              </a:rPr>
              <a:t>Reasons:</a:t>
            </a:r>
          </a:p>
          <a:p>
            <a:pPr marL="914400" lvl="2" indent="-457200">
              <a:lnSpc>
                <a:spcPct val="115000"/>
              </a:lnSpc>
              <a:spcBef>
                <a:spcPct val="45000"/>
              </a:spcBef>
              <a:buClr>
                <a:schemeClr val="tx1"/>
              </a:buClr>
              <a:buSzTx/>
              <a:buFont typeface="Wingdings" panose="05000000000000000000" pitchFamily="2" charset="2"/>
              <a:buAutoNum type="arabicPeriod"/>
            </a:pPr>
            <a:r>
              <a:rPr lang="en-US" sz="2100" b="0" smtClean="0">
                <a:effectLst/>
              </a:rPr>
              <a:t>More consistent with CVP analysis. </a:t>
            </a:r>
          </a:p>
          <a:p>
            <a:pPr marL="914400" lvl="2" indent="-457200">
              <a:lnSpc>
                <a:spcPct val="115000"/>
              </a:lnSpc>
              <a:spcBef>
                <a:spcPct val="45000"/>
              </a:spcBef>
              <a:buClr>
                <a:schemeClr val="tx1"/>
              </a:buClr>
              <a:buSzTx/>
              <a:buFont typeface="Wingdings" panose="05000000000000000000" pitchFamily="2" charset="2"/>
              <a:buAutoNum type="arabicPeriod"/>
            </a:pPr>
            <a:r>
              <a:rPr lang="en-US" sz="2100" b="0" smtClean="0">
                <a:effectLst/>
              </a:rPr>
              <a:t>Provides data for pricing special orders by showing incremental cost of accepting one more order.</a:t>
            </a:r>
          </a:p>
          <a:p>
            <a:pPr marL="914400" lvl="2" indent="-457200">
              <a:lnSpc>
                <a:spcPct val="115000"/>
              </a:lnSpc>
              <a:spcBef>
                <a:spcPct val="45000"/>
              </a:spcBef>
              <a:buClr>
                <a:schemeClr val="tx1"/>
              </a:buClr>
              <a:buSzTx/>
              <a:buFont typeface="Wingdings" panose="05000000000000000000" pitchFamily="2" charset="2"/>
              <a:buAutoNum type="arabicPeriod"/>
            </a:pPr>
            <a:r>
              <a:rPr lang="en-US" sz="2100" b="0" smtClean="0">
                <a:effectLst/>
              </a:rPr>
              <a:t>Avoids arbitrary allocation of common fixed costs to individual product lines.</a:t>
            </a:r>
          </a:p>
        </p:txBody>
      </p:sp>
      <p:sp>
        <p:nvSpPr>
          <p:cNvPr id="75780" name="Rectangle 4"/>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bodyPr>
          <a:lstStyle/>
          <a:p>
            <a:r>
              <a:rPr lang="en-US" sz="4000" b="1" i="1" dirty="0" smtClean="0">
                <a:solidFill>
                  <a:schemeClr val="tx2"/>
                </a:solidFill>
                <a:latin typeface="+mj-lt"/>
                <a:ea typeface="+mj-ea"/>
                <a:cs typeface="+mj-cs"/>
              </a:rPr>
              <a:t>OTHER </a:t>
            </a:r>
            <a:r>
              <a:rPr lang="en-US" sz="4000" b="1" i="1" dirty="0">
                <a:solidFill>
                  <a:schemeClr val="tx2"/>
                </a:solidFill>
                <a:latin typeface="+mj-lt"/>
                <a:ea typeface="+mj-ea"/>
                <a:cs typeface="+mj-cs"/>
              </a:rPr>
              <a:t>COST APPROACHES TO PRICING</a:t>
            </a:r>
          </a:p>
        </p:txBody>
      </p:sp>
      <p:sp>
        <p:nvSpPr>
          <p:cNvPr id="75782" name="Rectangle 6"/>
          <p:cNvSpPr>
            <a:spLocks noChangeArrowheads="1"/>
          </p:cNvSpPr>
          <p:nvPr/>
        </p:nvSpPr>
        <p:spPr bwMode="auto">
          <a:xfrm>
            <a:off x="685800" y="1477963"/>
            <a:ext cx="6934200" cy="473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800">
                <a:solidFill>
                  <a:schemeClr val="tx1"/>
                </a:solidFill>
                <a:latin typeface="Comic Sans MS" panose="030F0702030302020204" pitchFamily="66" charset="0"/>
              </a:defRPr>
            </a:lvl1pPr>
            <a:lvl2pPr marL="742950" indent="-285750">
              <a:defRPr sz="2800">
                <a:solidFill>
                  <a:schemeClr val="tx1"/>
                </a:solidFill>
                <a:latin typeface="Comic Sans MS" panose="030F0702030302020204" pitchFamily="66" charset="0"/>
              </a:defRPr>
            </a:lvl2pPr>
            <a:lvl3pPr marL="1143000" indent="-228600">
              <a:defRPr sz="2800">
                <a:solidFill>
                  <a:schemeClr val="tx1"/>
                </a:solidFill>
                <a:latin typeface="Comic Sans MS" panose="030F0702030302020204" pitchFamily="66" charset="0"/>
              </a:defRPr>
            </a:lvl3pPr>
            <a:lvl4pPr marL="1600200" indent="-228600">
              <a:defRPr sz="2800">
                <a:solidFill>
                  <a:schemeClr val="tx1"/>
                </a:solidFill>
                <a:latin typeface="Comic Sans MS" panose="030F0702030302020204" pitchFamily="66" charset="0"/>
              </a:defRPr>
            </a:lvl4pPr>
            <a:lvl5pPr marL="2057400" indent="-228600">
              <a:defRPr sz="2800">
                <a:solidFill>
                  <a:schemeClr val="tx1"/>
                </a:solidFill>
                <a:latin typeface="Comic Sans MS" panose="030F0702030302020204" pitchFamily="66" charset="0"/>
              </a:defRPr>
            </a:lvl5pPr>
            <a:lvl6pPr marL="2514600" indent="-228600" algn="r" eaLnBrk="0" fontAlgn="base" hangingPunct="0">
              <a:spcBef>
                <a:spcPct val="0"/>
              </a:spcBef>
              <a:spcAft>
                <a:spcPct val="0"/>
              </a:spcAft>
              <a:defRPr sz="2800">
                <a:solidFill>
                  <a:schemeClr val="tx1"/>
                </a:solidFill>
                <a:latin typeface="Comic Sans MS" panose="030F0702030302020204" pitchFamily="66" charset="0"/>
              </a:defRPr>
            </a:lvl6pPr>
            <a:lvl7pPr marL="2971800" indent="-228600" algn="r" eaLnBrk="0" fontAlgn="base" hangingPunct="0">
              <a:spcBef>
                <a:spcPct val="0"/>
              </a:spcBef>
              <a:spcAft>
                <a:spcPct val="0"/>
              </a:spcAft>
              <a:defRPr sz="2800">
                <a:solidFill>
                  <a:schemeClr val="tx1"/>
                </a:solidFill>
                <a:latin typeface="Comic Sans MS" panose="030F0702030302020204" pitchFamily="66" charset="0"/>
              </a:defRPr>
            </a:lvl7pPr>
            <a:lvl8pPr marL="3429000" indent="-228600" algn="r" eaLnBrk="0" fontAlgn="base" hangingPunct="0">
              <a:spcBef>
                <a:spcPct val="0"/>
              </a:spcBef>
              <a:spcAft>
                <a:spcPct val="0"/>
              </a:spcAft>
              <a:defRPr sz="2800">
                <a:solidFill>
                  <a:schemeClr val="tx1"/>
                </a:solidFill>
                <a:latin typeface="Comic Sans MS" panose="030F0702030302020204" pitchFamily="66" charset="0"/>
              </a:defRPr>
            </a:lvl8pPr>
            <a:lvl9pPr marL="3886200" indent="-228600" algn="r" eaLnBrk="0" fontAlgn="base" hangingPunct="0">
              <a:spcBef>
                <a:spcPct val="0"/>
              </a:spcBef>
              <a:spcAft>
                <a:spcPct val="0"/>
              </a:spcAft>
              <a:defRPr sz="2800">
                <a:solidFill>
                  <a:schemeClr val="tx1"/>
                </a:solidFill>
                <a:latin typeface="Comic Sans MS" panose="030F0702030302020204" pitchFamily="66" charset="0"/>
              </a:defRPr>
            </a:lvl9pPr>
          </a:lstStyle>
          <a:p>
            <a:pPr algn="l"/>
            <a:r>
              <a:rPr lang="en-US" altLang="en-US" sz="2500" b="1">
                <a:latin typeface="Arial" panose="020B0604020202020204" pitchFamily="34" charset="0"/>
              </a:rPr>
              <a:t>Summary:  Variable-Cost Pricing</a:t>
            </a:r>
            <a:endParaRPr lang="en-US" sz="2500" b="1">
              <a:latin typeface="Arial" panose="020B0604020202020204" pitchFamily="34" charset="0"/>
            </a:endParaRPr>
          </a:p>
        </p:txBody>
      </p:sp>
      <p:sp>
        <p:nvSpPr>
          <p:cNvPr id="2" name="Slide Number Placeholder 1"/>
          <p:cNvSpPr>
            <a:spLocks noGrp="1"/>
          </p:cNvSpPr>
          <p:nvPr>
            <p:ph type="sldNum" sz="quarter" idx="11"/>
          </p:nvPr>
        </p:nvSpPr>
        <p:spPr/>
        <p:txBody>
          <a:bodyPr/>
          <a:lstStyle/>
          <a:p>
            <a:fld id="{408DF351-3098-4298-B2EA-A98B74C1097E}" type="slidenum">
              <a:rPr lang="en-US" smtClean="0"/>
              <a:pPr/>
              <a:t>51</a:t>
            </a:fld>
            <a:endParaRPr lang="en-US"/>
          </a:p>
        </p:txBody>
      </p:sp>
    </p:spTree>
    <p:extLst>
      <p:ext uri="{BB962C8B-B14F-4D97-AF65-F5344CB8AC3E}">
        <p14:creationId xmlns:p14="http://schemas.microsoft.com/office/powerpoint/2010/main" xmlns="" val="178839989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05251" name="Rectangle 3"/>
          <p:cNvSpPr>
            <a:spLocks noChangeArrowheads="1"/>
          </p:cNvSpPr>
          <p:nvPr/>
        </p:nvSpPr>
        <p:spPr bwMode="auto">
          <a:xfrm>
            <a:off x="2667000" y="2895600"/>
            <a:ext cx="4191000" cy="642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7500"/>
          </a:bodyPr>
          <a:lstStyle/>
          <a:p>
            <a:r>
              <a:rPr lang="en-US" sz="4000" b="1" i="1" dirty="0" smtClean="0">
                <a:solidFill>
                  <a:schemeClr val="tx2"/>
                </a:solidFill>
                <a:latin typeface="+mj-lt"/>
                <a:ea typeface="+mj-ea"/>
                <a:cs typeface="+mj-cs"/>
              </a:rPr>
              <a:t>End of Lecture 26</a:t>
            </a:r>
            <a:endParaRPr lang="en-US" sz="4000" b="1" i="1" dirty="0">
              <a:solidFill>
                <a:schemeClr val="tx2"/>
              </a:solidFill>
              <a:latin typeface="+mj-lt"/>
              <a:ea typeface="+mj-ea"/>
              <a:cs typeface="+mj-cs"/>
            </a:endParaRPr>
          </a:p>
        </p:txBody>
      </p:sp>
      <p:sp>
        <p:nvSpPr>
          <p:cNvPr id="2" name="Slide Number Placeholder 1"/>
          <p:cNvSpPr>
            <a:spLocks noGrp="1"/>
          </p:cNvSpPr>
          <p:nvPr>
            <p:ph type="sldNum" sz="quarter" idx="11"/>
          </p:nvPr>
        </p:nvSpPr>
        <p:spPr/>
        <p:txBody>
          <a:bodyPr/>
          <a:lstStyle/>
          <a:p>
            <a:fld id="{937DB076-C979-4241-8496-BB24C7BC0C29}" type="slidenum">
              <a:rPr lang="en-US" smtClean="0"/>
              <a:pPr/>
              <a:t>52</a:t>
            </a:fld>
            <a:endParaRPr lang="en-US"/>
          </a:p>
        </p:txBody>
      </p:sp>
    </p:spTree>
    <p:extLst>
      <p:ext uri="{BB962C8B-B14F-4D97-AF65-F5344CB8AC3E}">
        <p14:creationId xmlns:p14="http://schemas.microsoft.com/office/powerpoint/2010/main" xmlns="" val="17943985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666</TotalTime>
  <Words>2377</Words>
  <Application>Microsoft Office PowerPoint</Application>
  <PresentationFormat>On-screen Show (4:3)</PresentationFormat>
  <Paragraphs>293</Paragraphs>
  <Slides>52</Slides>
  <Notes>52</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Flow</vt:lpstr>
      <vt:lpstr>Chapter 12-Continued</vt:lpstr>
      <vt:lpstr>Learning Objectives</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12</dc:title>
  <dc:creator>Michael Flores</dc:creator>
  <cp:lastModifiedBy>vcomsats</cp:lastModifiedBy>
  <cp:revision>23</cp:revision>
  <dcterms:created xsi:type="dcterms:W3CDTF">2004-12-05T04:35:40Z</dcterms:created>
  <dcterms:modified xsi:type="dcterms:W3CDTF">2013-11-28T10:38:31Z</dcterms:modified>
</cp:coreProperties>
</file>