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5"/>
  </p:notesMasterIdLst>
  <p:sldIdLst>
    <p:sldId id="360" r:id="rId2"/>
    <p:sldId id="359" r:id="rId3"/>
    <p:sldId id="257" r:id="rId4"/>
    <p:sldId id="258" r:id="rId5"/>
    <p:sldId id="259" r:id="rId6"/>
    <p:sldId id="260" r:id="rId7"/>
    <p:sldId id="261" r:id="rId8"/>
    <p:sldId id="279" r:id="rId9"/>
    <p:sldId id="28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81" r:id="rId18"/>
    <p:sldId id="269" r:id="rId19"/>
    <p:sldId id="282" r:id="rId20"/>
    <p:sldId id="283" r:id="rId21"/>
    <p:sldId id="270" r:id="rId22"/>
    <p:sldId id="271" r:id="rId23"/>
    <p:sldId id="272" r:id="rId24"/>
    <p:sldId id="273" r:id="rId25"/>
    <p:sldId id="275" r:id="rId26"/>
    <p:sldId id="284" r:id="rId27"/>
    <p:sldId id="276" r:id="rId28"/>
    <p:sldId id="277" r:id="rId29"/>
    <p:sldId id="278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58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AB7557-5212-4CAE-8287-F32F0BB2E109}" type="datetimeFigureOut">
              <a:rPr lang="en-US"/>
              <a:pPr>
                <a:defRPr/>
              </a:pPr>
              <a:t>11/27/2013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B16978A-BD14-42E3-A1A2-C32A4A997A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7755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2609E9-9C54-48AC-87A9-78F84F535249}" type="slidenum">
              <a:rPr lang="en-US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99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42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FB5083-2400-46EA-9CCB-AB0B3BB0B20C}" type="slidenum">
              <a:rPr lang="en-US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090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E6B40-1950-41BB-A4DA-191ABE41BA43}" type="slidenum">
              <a:rPr lang="en-US"/>
              <a:pPr eaLnBrk="1" hangingPunct="1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8506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D64390-3B85-44B1-A420-028F6680909E}" type="slidenum">
              <a:rPr lang="en-US"/>
              <a:pPr eaLnBrk="1" hangingPunct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3120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06C6CA-9772-42F1-BEED-C742DA2711AF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0185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AFF9525-5C4D-46CE-97EA-4AE509FAD5D0}" type="slidenum">
              <a:rPr lang="en-US"/>
              <a:pPr eaLnBrk="1" hangingPunct="1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642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1BE895-133C-485B-AE91-78CAF9D8D9EB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805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CB5B64-284C-4BBB-8282-07EEA3EE1EFF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020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935B7C8-9939-4BAD-A2A2-BACED961089E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8775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6DF529D-B2CB-440F-812D-0D914D895264}" type="slidenum">
              <a:rPr lang="en-US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1813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09BC6A-3D1D-429A-AC5E-1609F7DF969F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9704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EBB8A3-4AEB-4065-9CC2-4A770BD4C54E}" type="slidenum">
              <a:rPr lang="en-US"/>
              <a:pPr eaLnBrk="1" hangingPunct="1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40229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533CCDE-A2C0-4482-87BC-F2154A34FC65}" type="slidenum">
              <a:rPr lang="en-US"/>
              <a:pPr eaLnBrk="1" hangingPunct="1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6555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DC1B373-48FF-49D5-BC82-1FFFB29BCDCC}" type="slidenum">
              <a:rPr lang="en-US"/>
              <a:pPr eaLnBrk="1" hangingPunct="1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552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1BC32D3-4941-462A-8059-9627CF1A5C08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29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84EA99-8B76-4D3F-9C7C-E1D137D9B73C}" type="slidenum">
              <a:rPr lang="en-US"/>
              <a:pPr eaLnBrk="1" hangingPunct="1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2925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687A21F-49EE-48E3-83FD-29E4C1D9D3BC}" type="slidenum">
              <a:rPr lang="en-US"/>
              <a:pPr eaLnBrk="1" hangingPunct="1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4836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BBF9DB0-8AFF-42DE-89BB-DBD432EBA9BD}" type="slidenum">
              <a:rPr lang="en-US"/>
              <a:pPr eaLnBrk="1" hangingPunct="1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265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699DF53-120D-471E-9A97-369DA842629D}" type="slidenum">
              <a:rPr lang="en-US"/>
              <a:pPr eaLnBrk="1" hangingPunct="1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34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341D79-7449-46AC-8329-B540117AA1A4}" type="slidenum">
              <a:rPr lang="en-US"/>
              <a:pPr eaLnBrk="1" hangingPunct="1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6719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3886D4-8FF5-4BAF-B284-A824C19A9502}" type="slidenum">
              <a:rPr lang="en-US"/>
              <a:pPr eaLnBrk="1" hangingPunct="1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406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6E2C02-B25D-4037-99F0-63512BC242C8}" type="slidenum">
              <a:rPr lang="en-US"/>
              <a:pPr eaLnBrk="1" hangingPunct="1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9281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1DCC43B-242F-43E3-AF82-E6A2E5334BBC}" type="slidenum">
              <a:rPr lang="en-US"/>
              <a:pPr eaLnBrk="1" hangingPunct="1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7606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C3AD025-D0AF-4B88-8D96-83741CA2A0B9}" type="slidenum">
              <a:rPr lang="en-US"/>
              <a:pPr eaLnBrk="1" hangingPunct="1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1556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C4FC67-2B8C-4839-A8DF-A413CAC44E79}" type="slidenum">
              <a:rPr lang="en-US"/>
              <a:pPr eaLnBrk="1" hangingPunct="1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8762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85E598-267E-4D56-919C-2FE00D9CBE21}" type="slidenum">
              <a:rPr lang="en-US"/>
              <a:pPr eaLnBrk="1" hangingPunct="1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1287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391E75-38FD-4C35-8E85-E49169DDF0A3}" type="slidenum">
              <a:rPr lang="en-US"/>
              <a:pPr eaLnBrk="1" hangingPunct="1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2653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4C39858-D91F-4C8A-97A2-8357A94A656E}" type="slidenum">
              <a:rPr lang="en-US"/>
              <a:pPr eaLnBrk="1" hangingPunct="1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04103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sz="1000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31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8062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02002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365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35827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6701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4711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703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xmlns="" val="25503620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0462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9252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6908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82874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97538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4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73010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9288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7355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2725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2480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1591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40684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  <p:extLst>
      <p:ext uri="{BB962C8B-B14F-4D97-AF65-F5344CB8AC3E}">
        <p14:creationId xmlns:p14="http://schemas.microsoft.com/office/powerpoint/2010/main" xmlns="" val="23225706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9482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1850" cy="3482975"/>
          </a:xfrm>
          <a:ln cap="flat"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413250"/>
            <a:ext cx="5137150" cy="4181475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441" tIns="47221" rIns="94441" bIns="47221"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683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B048DDE-572E-44F1-B94B-F3B2F42961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121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5768154-A24E-4C35-B224-944DC32B76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003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DA483824-9010-46A4-AE90-7619DB0EE5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8827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B702B24-B306-4456-AFFE-7FB5ED51E5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69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53F1FA-40E5-4ED7-940F-093DB9A492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640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7DB076-C979-4241-8496-BB24C7BC0C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503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1532FC2-EE80-4687-858D-FD26C82D26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2527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295487-2855-41C7-8064-D6636D10CD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80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424EFFA7-05E3-4E89-B3DC-233C0F1A22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54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2F4FA5-5BB2-4E4C-B6E1-BCC8BA57DF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32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841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B058633-58B0-4403-B6EF-06FB3A8FC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464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40080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79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053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408DF351-3098-4298-B2EA-A98B74C1097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0749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862B6655-A2A6-4A02-AC70-43CE2F45D31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0" r:id="rId2"/>
    <p:sldLayoutId id="214748370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701" r:id="rId9"/>
    <p:sldLayoutId id="2147483696" r:id="rId10"/>
    <p:sldLayoutId id="2147483697" r:id="rId11"/>
    <p:sldLayoutId id="2147483698" r:id="rId12"/>
    <p:sldLayoutId id="2147483702" r:id="rId13"/>
    <p:sldLayoutId id="2147483703" r:id="rId14"/>
    <p:sldLayoutId id="2147483719" r:id="rId15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400" b="1" i="1" kern="1200" smtClean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mlDrawing" Target="../drawings/vmlDrawing31.v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2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4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6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6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7.vml"/><Relationship Id="rId4" Type="http://schemas.openxmlformats.org/officeDocument/2006/relationships/image" Target="../media/image2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25.png"/><Relationship Id="rId4" Type="http://schemas.openxmlformats.org/officeDocument/2006/relationships/image" Target="../media/image24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9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50800"/>
            <a:ext cx="6096000" cy="76835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12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221162"/>
            <a:ext cx="6172200" cy="6556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marL="109538" marR="0" algn="ctr">
              <a:lnSpc>
                <a:spcPct val="90000"/>
              </a:lnSpc>
              <a:spcBef>
                <a:spcPct val="0"/>
              </a:spcBef>
            </a:pPr>
            <a:r>
              <a:rPr lang="en-US" sz="3900" b="1" i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Pricing Decision and Cost Management</a:t>
            </a:r>
          </a:p>
        </p:txBody>
      </p:sp>
      <p:sp>
        <p:nvSpPr>
          <p:cNvPr id="33797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7935FF-3A6A-4EF0-8920-D4154A65C4E8}" type="slidenum">
              <a:rPr lang="en-US" smtClean="0">
                <a:solidFill>
                  <a:srgbClr val="D1EAEE"/>
                </a:solidFill>
              </a:rPr>
              <a:pPr/>
              <a:t>1</a:t>
            </a:fld>
            <a:endParaRPr lang="en-US" smtClean="0">
              <a:solidFill>
                <a:srgbClr val="D1EAE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623888"/>
            <a:ext cx="7162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prstClr val="white"/>
                </a:solidFill>
              </a:rPr>
              <a:t>Lecture </a:t>
            </a:r>
            <a:r>
              <a:rPr lang="en-US" sz="3600" b="1" dirty="0" smtClean="0">
                <a:solidFill>
                  <a:prstClr val="white"/>
                </a:solidFill>
              </a:rPr>
              <a:t>25</a:t>
            </a:r>
            <a:endParaRPr lang="en-US" sz="3600" b="1" dirty="0">
              <a:solidFill>
                <a:prstClr val="white"/>
              </a:solidFill>
            </a:endParaRPr>
          </a:p>
        </p:txBody>
      </p:sp>
      <p:sp>
        <p:nvSpPr>
          <p:cNvPr id="33798" name="Rectangle 3"/>
          <p:cNvSpPr txBox="1">
            <a:spLocks noChangeArrowheads="1"/>
          </p:cNvSpPr>
          <p:nvPr/>
        </p:nvSpPr>
        <p:spPr bwMode="auto">
          <a:xfrm>
            <a:off x="838200" y="5105400"/>
            <a:ext cx="6172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 marL="109538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2000" b="1" i="1" u="sng" dirty="0">
                <a:solidFill>
                  <a:srgbClr val="04617B"/>
                </a:solidFill>
                <a:latin typeface="Calibri" panose="020F0502020204030204" pitchFamily="34" charset="0"/>
              </a:rPr>
              <a:t>Readings</a:t>
            </a: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Chapter </a:t>
            </a:r>
            <a:r>
              <a:rPr lang="en-US" sz="1400" b="1" i="1" dirty="0" smtClean="0">
                <a:solidFill>
                  <a:srgbClr val="04617B"/>
                </a:solidFill>
                <a:latin typeface="Calibri" panose="020F0502020204030204" pitchFamily="34" charset="0"/>
              </a:rPr>
              <a:t>12, Cost 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Accounting, Managerial Emphasis, 14</a:t>
            </a:r>
            <a:r>
              <a:rPr lang="en-US" sz="1400" b="1" i="1" baseline="30000" dirty="0">
                <a:solidFill>
                  <a:srgbClr val="04617B"/>
                </a:solidFill>
                <a:latin typeface="Calibri" panose="020F0502020204030204" pitchFamily="34" charset="0"/>
              </a:rPr>
              <a:t>th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 edition by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Horengren</a:t>
            </a: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en-US" sz="1400" b="1" i="1" dirty="0" smtClean="0">
                <a:solidFill>
                  <a:srgbClr val="04617B"/>
                </a:solidFill>
                <a:latin typeface="Calibri" panose="020F0502020204030204" pitchFamily="34" charset="0"/>
              </a:rPr>
              <a:t>Chapter 11, 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Managerial Accounting 6</a:t>
            </a:r>
            <a:r>
              <a:rPr lang="en-US" sz="1400" b="1" i="1" baseline="30000" dirty="0">
                <a:solidFill>
                  <a:srgbClr val="04617B"/>
                </a:solidFill>
                <a:latin typeface="Calibri" panose="020F0502020204030204" pitchFamily="34" charset="0"/>
              </a:rPr>
              <a:t>th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 edition by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Weygandt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, </a:t>
            </a:r>
            <a:r>
              <a:rPr lang="en-US" sz="1400" b="1" i="1" dirty="0" err="1">
                <a:solidFill>
                  <a:srgbClr val="04617B"/>
                </a:solidFill>
                <a:latin typeface="Calibri" panose="020F0502020204030204" pitchFamily="34" charset="0"/>
              </a:rPr>
              <a:t>kimmel</a:t>
            </a:r>
            <a:r>
              <a:rPr lang="en-US" sz="1400" b="1" i="1" dirty="0">
                <a:solidFill>
                  <a:srgbClr val="04617B"/>
                </a:solidFill>
                <a:latin typeface="Calibri" panose="020F0502020204030204" pitchFamily="34" charset="0"/>
              </a:rPr>
              <a:t>, </a:t>
            </a:r>
            <a:r>
              <a:rPr lang="en-US" sz="1400" b="1" i="1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kieso</a:t>
            </a: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  <a:p>
            <a:pPr eaLnBrk="0" hangingPunct="0">
              <a:lnSpc>
                <a:spcPct val="9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endParaRPr lang="en-US" sz="1400" b="1" i="1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8122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92369" y="1676400"/>
            <a:ext cx="8418513" cy="5768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After </a:t>
            </a:r>
            <a:r>
              <a:rPr lang="en-US" sz="2600" dirty="0">
                <a:latin typeface="+mn-lt"/>
                <a:cs typeface="+mn-cs"/>
              </a:rPr>
              <a:t>studying this chapter, you should be able to:</a:t>
            </a:r>
          </a:p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Compute </a:t>
            </a:r>
            <a:r>
              <a:rPr lang="en-US" sz="2600" dirty="0">
                <a:latin typeface="+mn-lt"/>
                <a:cs typeface="+mn-cs"/>
              </a:rPr>
              <a:t>a target cost when the market determines a product price.</a:t>
            </a:r>
          </a:p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Compute </a:t>
            </a:r>
            <a:r>
              <a:rPr lang="en-US" sz="2600" dirty="0">
                <a:latin typeface="+mn-lt"/>
                <a:cs typeface="+mn-cs"/>
              </a:rPr>
              <a:t>a target selling price using cost-plus pricing.</a:t>
            </a:r>
          </a:p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Use </a:t>
            </a:r>
            <a:r>
              <a:rPr lang="en-US" sz="2600" dirty="0">
                <a:latin typeface="+mn-lt"/>
                <a:cs typeface="+mn-cs"/>
              </a:rPr>
              <a:t>time-and-material pricing to determine the cost of services provided.</a:t>
            </a:r>
          </a:p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Determine </a:t>
            </a:r>
            <a:r>
              <a:rPr lang="en-US" sz="2600" dirty="0">
                <a:latin typeface="+mn-lt"/>
                <a:cs typeface="+mn-cs"/>
              </a:rPr>
              <a:t>a transfer price using the negotiated, cost-based, and market-based approaches.</a:t>
            </a:r>
          </a:p>
          <a:p>
            <a:pPr marL="590550" indent="-59055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en-US" sz="2600" dirty="0" smtClean="0">
                <a:latin typeface="+mn-lt"/>
                <a:cs typeface="+mn-cs"/>
              </a:rPr>
              <a:t>Explain </a:t>
            </a:r>
            <a:r>
              <a:rPr lang="en-US" sz="2600" dirty="0">
                <a:latin typeface="+mn-lt"/>
                <a:cs typeface="+mn-cs"/>
              </a:rPr>
              <a:t>issues involved in transferring goods between divisions in different countries.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Learning Objectives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2792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Pricing and Business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389438"/>
          </a:xfrm>
        </p:spPr>
        <p:txBody>
          <a:bodyPr/>
          <a:lstStyle/>
          <a:p>
            <a:pPr marL="590550" indent="-590550" eaLnBrk="1" hangingPunct="1"/>
            <a:r>
              <a:rPr lang="en-US" dirty="0" smtClean="0"/>
              <a:t>How companies price a product or service ultimately depends on the demand and supply for it</a:t>
            </a:r>
          </a:p>
          <a:p>
            <a:pPr marL="590550" indent="-590550" eaLnBrk="1" hangingPunct="1"/>
            <a:r>
              <a:rPr lang="en-US" dirty="0" smtClean="0"/>
              <a:t>Three influences on demand &amp; supply:</a:t>
            </a:r>
          </a:p>
          <a:p>
            <a:pPr marL="952500" lvl="1" indent="-495300" eaLnBrk="1" hangingPunct="1">
              <a:buFont typeface="Wingdings" panose="05000000000000000000" pitchFamily="2" charset="2"/>
              <a:buAutoNum type="arabicPeriod"/>
            </a:pPr>
            <a:r>
              <a:rPr lang="en-US" dirty="0" smtClean="0"/>
              <a:t>Customers</a:t>
            </a:r>
          </a:p>
          <a:p>
            <a:pPr marL="952500" lvl="1" indent="-495300" eaLnBrk="1" hangingPunct="1">
              <a:buFont typeface="Wingdings" panose="05000000000000000000" pitchFamily="2" charset="2"/>
              <a:buAutoNum type="arabicPeriod"/>
            </a:pPr>
            <a:r>
              <a:rPr lang="en-US" dirty="0" smtClean="0"/>
              <a:t>Competitors</a:t>
            </a:r>
          </a:p>
          <a:p>
            <a:pPr marL="952500" lvl="1" indent="-495300" eaLnBrk="1" hangingPunct="1">
              <a:buFont typeface="Wingdings" panose="05000000000000000000" pitchFamily="2" charset="2"/>
              <a:buAutoNum type="arabicPeriod"/>
            </a:pPr>
            <a:r>
              <a:rPr lang="en-US" dirty="0" smtClean="0"/>
              <a:t>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Influences on Demand &amp; Supply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Customers – influence price through their effect on the demand for a product or service, based on factors such as quality and product features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Competitors – influence price through their pricing schemes, product features, and production volume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Costs – influence prices because they affect supply (the lower the cost, the greater the quantity a firm is willing to supply)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Horizons and Pricing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700" smtClean="0"/>
              <a:t>Short-run pricing decisions have a time horizon of less than one year and include decisions such as:</a:t>
            </a:r>
          </a:p>
          <a:p>
            <a:pPr lvl="1" eaLnBrk="1" hangingPunct="1"/>
            <a:r>
              <a:rPr lang="en-US" sz="2200" smtClean="0"/>
              <a:t>Pricing a one-time-only special order with no long-run implications</a:t>
            </a:r>
          </a:p>
          <a:p>
            <a:pPr lvl="1" eaLnBrk="1" hangingPunct="1"/>
            <a:r>
              <a:rPr lang="en-US" sz="2200" smtClean="0"/>
              <a:t>Adjusting product mix and output volume in a competitive market</a:t>
            </a:r>
          </a:p>
          <a:p>
            <a:pPr eaLnBrk="1" hangingPunct="1"/>
            <a:r>
              <a:rPr lang="en-US" sz="2700" smtClean="0"/>
              <a:t>Long-run pricing decisions have a time horizon of one year or longer and include decisions such as:</a:t>
            </a:r>
          </a:p>
          <a:p>
            <a:pPr lvl="1" eaLnBrk="1" hangingPunct="1"/>
            <a:r>
              <a:rPr lang="en-US" sz="2200" smtClean="0"/>
              <a:t>Pricing a product in a major market where there is some leeway in setting price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Differences Affecting Pricing:</a:t>
            </a:r>
            <a:br>
              <a:rPr lang="en-US" sz="4000" smtClean="0"/>
            </a:br>
            <a:r>
              <a:rPr lang="en-US" sz="4000" smtClean="0"/>
              <a:t>Long Run vs. Short Run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92363"/>
            <a:ext cx="8229600" cy="3627437"/>
          </a:xfrm>
        </p:spPr>
        <p:txBody>
          <a:bodyPr/>
          <a:lstStyle/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Costs that are often irrelevant for short-run policy decisions, such as fixed costs that cannot be changed, are generally relevant in the long run because costs can be altered in the long run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Profit margins in long-run pricing decisions are often set to earn a reasonable return on investment – prices are decreased when demand is weak and increased when demand is strong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Alternative Long-Run Pricing Approaches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73363"/>
            <a:ext cx="8229600" cy="2713037"/>
          </a:xfrm>
        </p:spPr>
        <p:txBody>
          <a:bodyPr/>
          <a:lstStyle/>
          <a:p>
            <a:pPr eaLnBrk="1" hangingPunct="1"/>
            <a:r>
              <a:rPr lang="en-US" smtClean="0"/>
              <a:t>Market-Based: price charged is based on what customers want and how competitors react</a:t>
            </a:r>
          </a:p>
          <a:p>
            <a:pPr eaLnBrk="1" hangingPunct="1"/>
            <a:r>
              <a:rPr lang="en-US" smtClean="0"/>
              <a:t>Cost-Based: price charged is based on what it cost to produce, coupled with the ability to recoup the costs and still achieve a required rate of return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ABC Manufacturing Cost Illustration</a:t>
            </a:r>
          </a:p>
        </p:txBody>
      </p:sp>
      <p:pic>
        <p:nvPicPr>
          <p:cNvPr id="11270" name="Picture 6" descr="horngren13_12_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813" y="1828800"/>
            <a:ext cx="7519987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Product Profitability Using ABC Costing: Illustration</a:t>
            </a:r>
          </a:p>
        </p:txBody>
      </p:sp>
      <p:pic>
        <p:nvPicPr>
          <p:cNvPr id="12294" name="Picture 6" descr="horngren13_12_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79248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Markets and Pricing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63763"/>
            <a:ext cx="8229600" cy="2865437"/>
          </a:xfrm>
        </p:spPr>
        <p:txBody>
          <a:bodyPr/>
          <a:lstStyle/>
          <a:p>
            <a:pPr eaLnBrk="1" hangingPunct="1"/>
            <a:r>
              <a:rPr lang="en-US" smtClean="0"/>
              <a:t>Competitive Markets - use the market-based approach</a:t>
            </a:r>
          </a:p>
          <a:p>
            <a:pPr eaLnBrk="1" hangingPunct="1"/>
            <a:r>
              <a:rPr lang="en-US" smtClean="0"/>
              <a:t>Less-Competitive Markets – can use either the market-based or cost-based approach</a:t>
            </a:r>
          </a:p>
          <a:p>
            <a:pPr eaLnBrk="1" hangingPunct="1"/>
            <a:r>
              <a:rPr lang="en-US" smtClean="0"/>
              <a:t>Non-Competitive Markets – use cost-based approaches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Market-Based Approach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63763"/>
            <a:ext cx="8229600" cy="3017837"/>
          </a:xfrm>
        </p:spPr>
        <p:txBody>
          <a:bodyPr/>
          <a:lstStyle/>
          <a:p>
            <a:pPr eaLnBrk="1" hangingPunct="1"/>
            <a:r>
              <a:rPr lang="en-US" smtClean="0"/>
              <a:t>Starts with a target price</a:t>
            </a:r>
          </a:p>
          <a:p>
            <a:pPr eaLnBrk="1" hangingPunct="1"/>
            <a:r>
              <a:rPr lang="en-US" smtClean="0"/>
              <a:t>Target Price – estimated price for a product or service that potential customers will pay</a:t>
            </a:r>
          </a:p>
          <a:p>
            <a:pPr eaLnBrk="1" hangingPunct="1"/>
            <a:r>
              <a:rPr lang="en-US" smtClean="0"/>
              <a:t>Estimated on customers perceived value for a product or service and how competitors will price competing products or services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Understanding the </a:t>
            </a:r>
            <a:br>
              <a:rPr lang="en-US" smtClean="0"/>
            </a:br>
            <a:r>
              <a:rPr lang="en-US" smtClean="0"/>
              <a:t>Market Environment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68563"/>
            <a:ext cx="8229600" cy="3627437"/>
          </a:xfrm>
        </p:spPr>
        <p:txBody>
          <a:bodyPr/>
          <a:lstStyle/>
          <a:p>
            <a:pPr marL="590550" indent="-590550" eaLnBrk="1" hangingPunct="1">
              <a:lnSpc>
                <a:spcPct val="90000"/>
              </a:lnSpc>
            </a:pPr>
            <a:r>
              <a:rPr lang="en-US" smtClean="0"/>
              <a:t>Understanding customers and competitors is important because:</a:t>
            </a:r>
          </a:p>
          <a:p>
            <a:pPr marL="952500" lvl="1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smtClean="0"/>
              <a:t>Competition from lower cost producers has meant that prices cannot be increased</a:t>
            </a:r>
          </a:p>
          <a:p>
            <a:pPr marL="952500" lvl="1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smtClean="0"/>
              <a:t>Products are on the market for shorter periods of time, leaving less time and opportunity to recover from pricing mistakes</a:t>
            </a:r>
          </a:p>
          <a:p>
            <a:pPr marL="952500" lvl="1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smtClean="0"/>
              <a:t>Customers have become more knowledgeable and demand quality products at reasonable prices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Five Steps in Developing </a:t>
            </a:r>
            <a:br>
              <a:rPr lang="en-US" sz="4000" smtClean="0"/>
            </a:br>
            <a:r>
              <a:rPr lang="en-US" sz="4000" smtClean="0"/>
              <a:t>Target Prices and Target Costs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703638"/>
          </a:xfrm>
        </p:spPr>
        <p:txBody>
          <a:bodyPr/>
          <a:lstStyle/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Develop a product that satisfies the needs of potential customers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Choose a target price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Derive a target cost per unit:</a:t>
            </a:r>
          </a:p>
          <a:p>
            <a:pPr marL="952500" lvl="1" indent="-495300" eaLnBrk="1" hangingPunct="1"/>
            <a:r>
              <a:rPr lang="en-US" sz="2200" smtClean="0"/>
              <a:t>Target Price per unit minus Target Operating Income per unit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Perform cost analysis</a:t>
            </a:r>
          </a:p>
          <a:p>
            <a:pPr marL="590550" indent="-590550" eaLnBrk="1" hangingPunct="1">
              <a:buFont typeface="Wingdings" panose="05000000000000000000" pitchFamily="2" charset="2"/>
              <a:buAutoNum type="arabicPeriod"/>
            </a:pPr>
            <a:r>
              <a:rPr lang="en-US" sz="2700" smtClean="0"/>
              <a:t>Perform value engineering to achieve target cost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Value Engineering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63763"/>
            <a:ext cx="8229600" cy="2789237"/>
          </a:xfrm>
        </p:spPr>
        <p:txBody>
          <a:bodyPr/>
          <a:lstStyle/>
          <a:p>
            <a:pPr eaLnBrk="1" hangingPunct="1"/>
            <a:r>
              <a:rPr lang="en-US" smtClean="0"/>
              <a:t>Value Engineering is a systematic evaluation of all aspects of the value-chain, with the objective of reducing costs while improving quality and satisfying customer needs</a:t>
            </a:r>
          </a:p>
          <a:p>
            <a:pPr eaLnBrk="1" hangingPunct="1"/>
            <a:r>
              <a:rPr lang="en-US" smtClean="0"/>
              <a:t>Managers must distinguish </a:t>
            </a:r>
            <a:r>
              <a:rPr lang="en-US" i="1" u="sng" smtClean="0"/>
              <a:t>value-added</a:t>
            </a:r>
            <a:r>
              <a:rPr lang="en-US" smtClean="0"/>
              <a:t> activities and costs from </a:t>
            </a:r>
            <a:r>
              <a:rPr lang="en-US" i="1" u="sng" smtClean="0"/>
              <a:t>non-value-added</a:t>
            </a:r>
            <a:r>
              <a:rPr lang="en-US" smtClean="0"/>
              <a:t> activities and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Value Engineering Terminology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87563"/>
            <a:ext cx="8229600" cy="4008437"/>
          </a:xfrm>
        </p:spPr>
        <p:txBody>
          <a:bodyPr/>
          <a:lstStyle/>
          <a:p>
            <a:pPr eaLnBrk="1" hangingPunct="1"/>
            <a:r>
              <a:rPr lang="en-US" sz="2700" smtClean="0"/>
              <a:t>Value-Added Costs – a cost that, if eliminated, would reduce the actual or perceived value or utility (usefulness) customers obtain from using the product or service</a:t>
            </a:r>
          </a:p>
          <a:p>
            <a:pPr eaLnBrk="1" hangingPunct="1"/>
            <a:r>
              <a:rPr lang="en-US" sz="2700" smtClean="0"/>
              <a:t>Non-Value-Added Costs – a cost that, if eliminated, would </a:t>
            </a:r>
            <a:r>
              <a:rPr lang="en-US" sz="2700" i="1" u="sng" smtClean="0"/>
              <a:t>not</a:t>
            </a:r>
            <a:r>
              <a:rPr lang="en-US" sz="2700" smtClean="0"/>
              <a:t> reduce the actual or perceived value or utility customers obtain from using the product or service.  It is a cost the customer is unwilling to pay for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Value Engineering Terminology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39963"/>
            <a:ext cx="8229600" cy="3475037"/>
          </a:xfrm>
        </p:spPr>
        <p:txBody>
          <a:bodyPr/>
          <a:lstStyle/>
          <a:p>
            <a:pPr eaLnBrk="1" hangingPunct="1"/>
            <a:r>
              <a:rPr lang="en-US" smtClean="0"/>
              <a:t>Cost Incurrence – describes when a resource is consumed (or benefit foregone) to meet a specific objective</a:t>
            </a:r>
          </a:p>
          <a:p>
            <a:pPr eaLnBrk="1" hangingPunct="1"/>
            <a:r>
              <a:rPr lang="en-US" smtClean="0"/>
              <a:t>Locked-in Costs (Designed-in Costs) – are costs that have not yet been incurred but, based on decisions that have already been made, will be incurred in the future</a:t>
            </a:r>
          </a:p>
          <a:p>
            <a:pPr lvl="1" eaLnBrk="1" hangingPunct="1"/>
            <a:r>
              <a:rPr lang="en-US" smtClean="0"/>
              <a:t>Are a key to managing costs well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horngren13_12_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162675" cy="447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Cost Incurrence</a:t>
            </a:r>
            <a:br>
              <a:rPr lang="en-US" sz="4000" smtClean="0"/>
            </a:br>
            <a:r>
              <a:rPr lang="en-US" sz="4000" smtClean="0"/>
              <a:t>and Locked-In Costs Graph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Problems with Value Engineering and Target Costing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16163"/>
            <a:ext cx="8229600" cy="4008437"/>
          </a:xfrm>
        </p:spPr>
        <p:txBody>
          <a:bodyPr/>
          <a:lstStyle/>
          <a:p>
            <a:pPr marL="590550" indent="-5905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sz="2700" smtClean="0"/>
              <a:t>Employees may feel frustrated if they fail to attain targets</a:t>
            </a:r>
          </a:p>
          <a:p>
            <a:pPr marL="590550" indent="-5905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sz="2700" smtClean="0"/>
              <a:t>A cross-functional team may add too many feature just to accommodate the wishes of team members</a:t>
            </a:r>
          </a:p>
          <a:p>
            <a:pPr marL="590550" indent="-5905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sz="2700" smtClean="0"/>
              <a:t>A product may be in development for along time as alternative designs are repeatedly evaluated</a:t>
            </a:r>
          </a:p>
          <a:p>
            <a:pPr marL="590550" indent="-590550" eaLnBrk="1" hangingPunct="1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sz="2700" smtClean="0"/>
              <a:t>Organizational conflicts may develop as the burden of cutting costs falls unequally on different business functions in the firm’s value chain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Target Costing Illustration</a:t>
            </a:r>
          </a:p>
        </p:txBody>
      </p:sp>
      <p:pic>
        <p:nvPicPr>
          <p:cNvPr id="22534" name="Picture 6" descr="horngren13_12_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85900"/>
            <a:ext cx="7848600" cy="483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Target Costing Illustration, Continued</a:t>
            </a:r>
          </a:p>
        </p:txBody>
      </p:sp>
      <p:pic>
        <p:nvPicPr>
          <p:cNvPr id="23558" name="Picture 6" descr="horngren13_12_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0"/>
            <a:ext cx="800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Cost-Based (Cost-Plus) Pricing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63763"/>
            <a:ext cx="8229600" cy="2941637"/>
          </a:xfrm>
        </p:spPr>
        <p:txBody>
          <a:bodyPr/>
          <a:lstStyle/>
          <a:p>
            <a:pPr eaLnBrk="1" hangingPunct="1"/>
            <a:r>
              <a:rPr lang="en-US" smtClean="0"/>
              <a:t>The general formula adds a markup component to the cost base to determine a prospective selling price</a:t>
            </a:r>
          </a:p>
          <a:p>
            <a:pPr eaLnBrk="1" hangingPunct="1"/>
            <a:r>
              <a:rPr lang="en-US" smtClean="0"/>
              <a:t>Usually only a starting point in the price-setting process</a:t>
            </a:r>
          </a:p>
          <a:p>
            <a:pPr eaLnBrk="1" hangingPunct="1"/>
            <a:r>
              <a:rPr lang="en-US" smtClean="0"/>
              <a:t>Markup is somewhat flexible, based partially on customers and competitors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Forms of Cost-Plus Pricing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87563"/>
            <a:ext cx="8229600" cy="3932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700" smtClean="0"/>
              <a:t>Setting a Target Rate of Return on Investment: the Target Annual Operating Return that an organization aims to achieve, divided by Invested Capital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Selecting different cost bases for the “cost-plus” calculation: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Variable Manufacturing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Variable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Manufacturing Cost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smtClean="0"/>
              <a:t>Full Cost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Business Practice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63763"/>
            <a:ext cx="8229600" cy="2560637"/>
          </a:xfrm>
        </p:spPr>
        <p:txBody>
          <a:bodyPr/>
          <a:lstStyle/>
          <a:p>
            <a:pPr eaLnBrk="1" hangingPunct="1"/>
            <a:r>
              <a:rPr lang="en-US" smtClean="0"/>
              <a:t>Most firms use full cost for their cost-based pricing decisions, because:</a:t>
            </a:r>
          </a:p>
          <a:p>
            <a:pPr lvl="1" eaLnBrk="1" hangingPunct="1"/>
            <a:r>
              <a:rPr lang="en-US" smtClean="0"/>
              <a:t>Allows for full recovery of all costs of the product</a:t>
            </a:r>
          </a:p>
          <a:p>
            <a:pPr lvl="1" eaLnBrk="1" hangingPunct="1"/>
            <a:r>
              <a:rPr lang="en-US" smtClean="0"/>
              <a:t>Allows for price stability</a:t>
            </a:r>
          </a:p>
          <a:p>
            <a:pPr lvl="1" eaLnBrk="1" hangingPunct="1"/>
            <a:r>
              <a:rPr lang="en-US" smtClean="0"/>
              <a:t>It is a simple approach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Life-Cycle Product </a:t>
            </a:r>
            <a:br>
              <a:rPr lang="en-US" sz="4000" smtClean="0"/>
            </a:br>
            <a:r>
              <a:rPr lang="en-US" sz="4000" smtClean="0"/>
              <a:t>Budgeting and Costing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39963"/>
            <a:ext cx="8229600" cy="4008437"/>
          </a:xfrm>
        </p:spPr>
        <p:txBody>
          <a:bodyPr/>
          <a:lstStyle/>
          <a:p>
            <a:pPr eaLnBrk="1" hangingPunct="1"/>
            <a:r>
              <a:rPr lang="en-US" smtClean="0"/>
              <a:t>Product Life-Cycle spans the time from initial R&amp;D on a product to when customer service and support are no long offered on that product (orphaned)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Life-Cycle Budgeting involves estimating the revenues and individual value-chain costs attributable to each product from its initial R&amp;D to its final customer service and support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Life-Cycle Costing tracks and accumulates individual value-chain costs attributable to each product from its initial R&amp;D to its final customer service and support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Important Considerations for </a:t>
            </a:r>
            <a:br>
              <a:rPr lang="en-US" sz="4000" smtClean="0"/>
            </a:br>
            <a:r>
              <a:rPr lang="en-US" sz="4000" smtClean="0"/>
              <a:t>Life-Cycle Budgeting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590800"/>
            <a:ext cx="8229600" cy="3094038"/>
          </a:xfrm>
        </p:spPr>
        <p:txBody>
          <a:bodyPr/>
          <a:lstStyle/>
          <a:p>
            <a:pPr eaLnBrk="1" hangingPunct="1"/>
            <a:r>
              <a:rPr lang="en-US" smtClean="0"/>
              <a:t>Nonproduction costs are large</a:t>
            </a:r>
          </a:p>
          <a:p>
            <a:pPr eaLnBrk="1" hangingPunct="1"/>
            <a:r>
              <a:rPr lang="en-US" smtClean="0"/>
              <a:t>Development period for R&amp;D and design is long and costly</a:t>
            </a:r>
          </a:p>
          <a:p>
            <a:pPr eaLnBrk="1" hangingPunct="1"/>
            <a:r>
              <a:rPr lang="en-US" smtClean="0"/>
              <a:t>Many costs are locked in at the R&amp;D and design stages, even if R&amp;D and design costs are themselves small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85800"/>
          </a:xfrm>
        </p:spPr>
        <p:txBody>
          <a:bodyPr/>
          <a:lstStyle/>
          <a:p>
            <a:pPr eaLnBrk="1" hangingPunct="1"/>
            <a:r>
              <a:rPr lang="en-US" sz="4000" smtClean="0"/>
              <a:t>Life Cycle Budgeting, Illustrated</a:t>
            </a:r>
          </a:p>
        </p:txBody>
      </p:sp>
      <p:pic>
        <p:nvPicPr>
          <p:cNvPr id="29702" name="Picture 6" descr="horngren13_12_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71600"/>
            <a:ext cx="7467600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Other Important Considerations in Pricing Decisions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68563"/>
            <a:ext cx="8229600" cy="33988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Price Discrimination – the practice of charging different customers different prices for the same product or service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Legal Implications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Peak-Load Pricing – the practice of charging a higher price for the same product or service when the demand for it approaches the physical limit of the capacity to product that product or service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The Legal Dimension of </a:t>
            </a:r>
            <a:br>
              <a:rPr lang="en-US" sz="4000" smtClean="0"/>
            </a:br>
            <a:r>
              <a:rPr lang="en-US" sz="4000" smtClean="0"/>
              <a:t>Price Setting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697163"/>
            <a:ext cx="8229600" cy="2636837"/>
          </a:xfrm>
        </p:spPr>
        <p:txBody>
          <a:bodyPr/>
          <a:lstStyle/>
          <a:p>
            <a:pPr eaLnBrk="1" hangingPunct="1"/>
            <a:r>
              <a:rPr lang="en-US" smtClean="0"/>
              <a:t>Price Discrimination is illegal if the intent is to lessen or prevent competition for customers</a:t>
            </a:r>
          </a:p>
          <a:p>
            <a:pPr eaLnBrk="1" hangingPunct="1"/>
            <a:r>
              <a:rPr lang="en-US" smtClean="0"/>
              <a:t>Predatory Pricing – deliberately lowering prices below costs in an effort to drive competitors out of the market and restrict supply, and then raising prices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The Legal Dimension of </a:t>
            </a:r>
            <a:br>
              <a:rPr lang="en-US" sz="4000" dirty="0" smtClean="0"/>
            </a:br>
            <a:r>
              <a:rPr lang="en-US" sz="4000" dirty="0" smtClean="0"/>
              <a:t>Price Setting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16163"/>
            <a:ext cx="8229600" cy="3932237"/>
          </a:xfrm>
        </p:spPr>
        <p:txBody>
          <a:bodyPr/>
          <a:lstStyle/>
          <a:p>
            <a:pPr eaLnBrk="1" hangingPunct="1"/>
            <a:r>
              <a:rPr lang="en-US" sz="2700" smtClean="0"/>
              <a:t>Dumping – a non-US firm sells a product in the US at a price below the market value in the country where it is produced, and this lower price materially injures or threatens to materially injure an industry in the US</a:t>
            </a:r>
          </a:p>
          <a:p>
            <a:pPr eaLnBrk="1" hangingPunct="1"/>
            <a:r>
              <a:rPr lang="en-US" sz="2700" smtClean="0"/>
              <a:t>Collusive Pricing – occurs when companies in an industry conspire in their pricing and production decisions to achieve a price above the competitive price and so restrain trade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382000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624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7924800" cy="609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200" b="0" smtClean="0">
                <a:effectLst/>
              </a:rPr>
              <a:t>The price of a good or service is affected by many factors. </a:t>
            </a:r>
          </a:p>
        </p:txBody>
      </p:sp>
      <p:sp>
        <p:nvSpPr>
          <p:cNvPr id="4099" name="Rectangle 13"/>
          <p:cNvSpPr>
            <a:spLocks noChangeArrowheads="1"/>
          </p:cNvSpPr>
          <p:nvPr/>
        </p:nvSpPr>
        <p:spPr bwMode="auto">
          <a:xfrm>
            <a:off x="609600" y="5205413"/>
            <a:ext cx="8077200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200" dirty="0">
                <a:latin typeface="+mn-lt"/>
              </a:rPr>
              <a:t>Regardless of the factors involved, the price must cover the costs of the good or service as well as earn a reasonable profit.</a:t>
            </a:r>
          </a:p>
        </p:txBody>
      </p:sp>
      <p:sp>
        <p:nvSpPr>
          <p:cNvPr id="882703" name="Rectangle 1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pic>
        <p:nvPicPr>
          <p:cNvPr id="4103" name="Picture 1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46313"/>
            <a:ext cx="5334000" cy="270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065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7696200" cy="4724400"/>
          </a:xfrm>
          <a:solidFill>
            <a:schemeClr val="bg1"/>
          </a:solidFill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200" b="0" smtClean="0">
                <a:effectLst/>
              </a:rPr>
              <a:t>The price of a good or service is affected by many factors. 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solidFill>
                  <a:schemeClr val="tx1"/>
                </a:solidFill>
                <a:effectLst/>
              </a:rPr>
              <a:t>Company must have a good understanding of market forces.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solidFill>
                  <a:schemeClr val="tx1"/>
                </a:solidFill>
                <a:effectLst/>
              </a:rPr>
              <a:t>Where products are not easily differentiated from competitor goods, prices are not set by the company, but rather by the laws of supply and demand – such companies are called </a:t>
            </a:r>
            <a:r>
              <a:rPr lang="en-US" sz="2100" smtClean="0">
                <a:solidFill>
                  <a:schemeClr val="tx1"/>
                </a:solidFill>
                <a:effectLst/>
              </a:rPr>
              <a:t>price takers</a:t>
            </a:r>
            <a:r>
              <a:rPr lang="en-US" sz="2100" b="0" smtClean="0">
                <a:solidFill>
                  <a:schemeClr val="tx1"/>
                </a:solidFill>
                <a:effectLst/>
              </a:rPr>
              <a:t>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solidFill>
                  <a:schemeClr val="tx1"/>
                </a:solidFill>
                <a:effectLst/>
              </a:rPr>
              <a:t>Where products are unique or clearly distinguishable from competitor goods, prices are set by the company.</a:t>
            </a:r>
          </a:p>
        </p:txBody>
      </p:sp>
      <p:sp>
        <p:nvSpPr>
          <p:cNvPr id="964621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2420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784225"/>
            <a:ext cx="807720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147" name="Rectangle 7"/>
          <p:cNvSpPr>
            <a:spLocks noChangeArrowheads="1"/>
          </p:cNvSpPr>
          <p:nvPr/>
        </p:nvSpPr>
        <p:spPr bwMode="auto">
          <a:xfrm>
            <a:off x="2590800" y="5356225"/>
            <a:ext cx="1371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/>
          </a:p>
        </p:txBody>
      </p:sp>
      <p:pic>
        <p:nvPicPr>
          <p:cNvPr id="614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18288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5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7924800" cy="3581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Laws of supply and demand significantly affect product price.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To earn a profit, companies must focus on controlling costs.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Requires setting a target cost that will provide the company’s desired profit.</a:t>
            </a:r>
          </a:p>
        </p:txBody>
      </p:sp>
      <p:sp>
        <p:nvSpPr>
          <p:cNvPr id="7172" name="Text Box 19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 dirty="0">
                <a:solidFill>
                  <a:srgbClr val="800000"/>
                </a:solidFill>
                <a:latin typeface="+mn-lt"/>
              </a:rPr>
              <a:t>Target Costing</a:t>
            </a:r>
          </a:p>
        </p:txBody>
      </p:sp>
      <p:sp>
        <p:nvSpPr>
          <p:cNvPr id="734228" name="Rectangle 2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4273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057400"/>
            <a:ext cx="7924800" cy="990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smtClean="0">
                <a:solidFill>
                  <a:srgbClr val="000099"/>
                </a:solidFill>
                <a:effectLst/>
              </a:rPr>
              <a:t>Target cost</a:t>
            </a:r>
            <a:r>
              <a:rPr lang="en-US" altLang="en-US" sz="2200" b="0" smtClean="0">
                <a:solidFill>
                  <a:schemeClr val="tx1"/>
                </a:solidFill>
                <a:effectLst/>
              </a:rPr>
              <a:t>:  Cost that provides the desired profit when the market determines a product’s price.</a:t>
            </a:r>
          </a:p>
        </p:txBody>
      </p:sp>
      <p:sp>
        <p:nvSpPr>
          <p:cNvPr id="8196" name="Rectangle 7"/>
          <p:cNvSpPr>
            <a:spLocks noChangeArrowheads="1"/>
          </p:cNvSpPr>
          <p:nvPr/>
        </p:nvSpPr>
        <p:spPr bwMode="auto">
          <a:xfrm>
            <a:off x="838200" y="4419600"/>
            <a:ext cx="7848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457200" indent="-4572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>
                <a:latin typeface="Arial" panose="020B0604020202020204" pitchFamily="34" charset="0"/>
              </a:rPr>
              <a:t>If a company can produce its product for the target cost or less, it will meet its profit goal.</a:t>
            </a:r>
          </a:p>
        </p:txBody>
      </p:sp>
      <p:sp>
        <p:nvSpPr>
          <p:cNvPr id="1076233" name="Rectangle 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pic>
        <p:nvPicPr>
          <p:cNvPr id="8200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70275"/>
            <a:ext cx="8077200" cy="614363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Text Box 12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 dirty="0">
                <a:solidFill>
                  <a:srgbClr val="800000"/>
                </a:solidFill>
                <a:latin typeface="+mn-lt"/>
              </a:rPr>
              <a:t>Target Costing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554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057400"/>
            <a:ext cx="7696200" cy="4191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45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100" smtClean="0">
                <a:solidFill>
                  <a:schemeClr val="tx1"/>
                </a:solidFill>
                <a:effectLst/>
              </a:rPr>
              <a:t>First</a:t>
            </a:r>
            <a:r>
              <a:rPr lang="en-US" altLang="en-US" sz="2100" b="0" smtClean="0">
                <a:solidFill>
                  <a:schemeClr val="tx1"/>
                </a:solidFill>
                <a:effectLst/>
              </a:rPr>
              <a:t>, company should identify its market niche where it wants to compete.</a:t>
            </a:r>
          </a:p>
          <a:p>
            <a:pPr marL="457200" indent="-457200">
              <a:lnSpc>
                <a:spcPct val="120000"/>
              </a:lnSpc>
              <a:spcBef>
                <a:spcPct val="45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100" smtClean="0">
                <a:solidFill>
                  <a:schemeClr val="tx1"/>
                </a:solidFill>
                <a:effectLst/>
              </a:rPr>
              <a:t>Second</a:t>
            </a:r>
            <a:r>
              <a:rPr lang="en-US" altLang="en-US" sz="2100" b="0" smtClean="0">
                <a:solidFill>
                  <a:schemeClr val="tx1"/>
                </a:solidFill>
                <a:effectLst/>
              </a:rPr>
              <a:t>, company conducts market research to determine the target price – the price the company believes will place it in the optimal position for the target consumers.</a:t>
            </a:r>
          </a:p>
          <a:p>
            <a:pPr marL="457200" indent="-457200">
              <a:lnSpc>
                <a:spcPct val="120000"/>
              </a:lnSpc>
              <a:spcBef>
                <a:spcPct val="45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100" smtClean="0">
                <a:solidFill>
                  <a:schemeClr val="tx1"/>
                </a:solidFill>
                <a:effectLst/>
              </a:rPr>
              <a:t>Third</a:t>
            </a:r>
            <a:r>
              <a:rPr lang="en-US" altLang="en-US" sz="2100" b="0" smtClean="0">
                <a:solidFill>
                  <a:schemeClr val="tx1"/>
                </a:solidFill>
                <a:effectLst/>
              </a:rPr>
              <a:t>, company determines its target cost by setting a desired profit.</a:t>
            </a:r>
          </a:p>
          <a:p>
            <a:pPr marL="457200" indent="-457200">
              <a:lnSpc>
                <a:spcPct val="120000"/>
              </a:lnSpc>
              <a:spcBef>
                <a:spcPct val="45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100" smtClean="0">
                <a:solidFill>
                  <a:schemeClr val="tx1"/>
                </a:solidFill>
                <a:effectLst/>
              </a:rPr>
              <a:t>Last</a:t>
            </a:r>
            <a:r>
              <a:rPr lang="en-US" altLang="en-US" sz="2100" b="0" smtClean="0">
                <a:solidFill>
                  <a:schemeClr val="tx1"/>
                </a:solidFill>
                <a:effectLst/>
              </a:rPr>
              <a:t>, company assembles a team to develop a product to meet the company’s goals.</a:t>
            </a:r>
          </a:p>
        </p:txBody>
      </p:sp>
      <p:sp>
        <p:nvSpPr>
          <p:cNvPr id="1078279" name="Rectangle 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sp>
        <p:nvSpPr>
          <p:cNvPr id="9222" name="Text Box 10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 dirty="0">
                <a:solidFill>
                  <a:srgbClr val="800000"/>
                </a:solidFill>
                <a:latin typeface="+mn-lt"/>
              </a:rPr>
              <a:t>Target Costing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709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7724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0243" name="Rectangle 9"/>
          <p:cNvSpPr>
            <a:spLocks noChangeArrowheads="1"/>
          </p:cNvSpPr>
          <p:nvPr/>
        </p:nvSpPr>
        <p:spPr bwMode="auto">
          <a:xfrm>
            <a:off x="4495800" y="4800600"/>
            <a:ext cx="1219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/>
          </a:p>
        </p:txBody>
      </p:sp>
      <p:pic>
        <p:nvPicPr>
          <p:cNvPr id="1024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087938"/>
            <a:ext cx="22098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2756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609600" y="3810000"/>
            <a:ext cx="8458200" cy="233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543050" algn="ctr"/>
                <a:tab pos="3714750" algn="ctr"/>
                <a:tab pos="6115050" algn="ctr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15000"/>
              </a:lnSpc>
              <a:spcBef>
                <a:spcPct val="20000"/>
              </a:spcBef>
            </a:pPr>
            <a:r>
              <a:rPr lang="en-US" sz="2000">
                <a:latin typeface="Arial" panose="020B0604020202020204" pitchFamily="34" charset="0"/>
              </a:rPr>
              <a:t>The desired profit for this new product line is</a:t>
            </a:r>
          </a:p>
          <a:p>
            <a:pPr algn="l">
              <a:lnSpc>
                <a:spcPct val="115000"/>
              </a:lnSpc>
              <a:spcBef>
                <a:spcPct val="20000"/>
              </a:spcBef>
            </a:pPr>
            <a:r>
              <a:rPr lang="en-US" sz="2000">
                <a:latin typeface="Arial" panose="020B0604020202020204" pitchFamily="34" charset="0"/>
              </a:rPr>
              <a:t> 	$1,000,000  x  25%  =  $250,000 </a:t>
            </a:r>
          </a:p>
          <a:p>
            <a:pPr algn="l">
              <a:lnSpc>
                <a:spcPct val="115000"/>
              </a:lnSpc>
              <a:spcBef>
                <a:spcPct val="60000"/>
              </a:spcBef>
            </a:pPr>
            <a:r>
              <a:rPr lang="en-US" sz="2000">
                <a:latin typeface="Arial" panose="020B0604020202020204" pitchFamily="34" charset="0"/>
              </a:rPr>
              <a:t>Each cover must result in profit of  $250,000  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÷</a:t>
            </a:r>
            <a:r>
              <a:rPr lang="en-US" sz="2000">
                <a:latin typeface="Arial" panose="020B0604020202020204" pitchFamily="34" charset="0"/>
              </a:rPr>
              <a:t>  200,000 units  =  $1.25 </a:t>
            </a:r>
          </a:p>
          <a:p>
            <a:pPr algn="l">
              <a:lnSpc>
                <a:spcPct val="115000"/>
              </a:lnSpc>
              <a:spcBef>
                <a:spcPct val="60000"/>
              </a:spcBef>
            </a:pPr>
            <a:r>
              <a:rPr lang="en-US" sz="2000">
                <a:latin typeface="Arial" panose="020B0604020202020204" pitchFamily="34" charset="0"/>
              </a:rPr>
              <a:t>		Market price  	Desired profit  	Target cost per unit</a:t>
            </a:r>
          </a:p>
          <a:p>
            <a:pPr algn="l">
              <a:lnSpc>
                <a:spcPct val="115000"/>
              </a:lnSpc>
              <a:spcBef>
                <a:spcPct val="20000"/>
              </a:spcBef>
            </a:pPr>
            <a:r>
              <a:rPr lang="en-US" sz="2000">
                <a:latin typeface="Arial" panose="020B0604020202020204" pitchFamily="34" charset="0"/>
              </a:rPr>
              <a:t>		$20  	$1.25  	$18.75 per unit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09600" y="1371600"/>
            <a:ext cx="80010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en-US" sz="2000">
                <a:latin typeface="Arial" panose="020B0604020202020204" pitchFamily="34" charset="0"/>
              </a:rPr>
              <a:t>Fine Line Phones is considering introducing a fashion cover for its phones. Market research indicates that 200,000 units can be sold if the price is no more than $20. If Fine Line decides to produce the covers, it will need to invest $1,000,000 in new production equipment. Fine Line requires a minimum rate of return of 25% on all investments. Determine the target cost per unit for the cover.</a:t>
            </a:r>
          </a:p>
        </p:txBody>
      </p:sp>
      <p:sp>
        <p:nvSpPr>
          <p:cNvPr id="1081354" name="Rectangle 10"/>
          <p:cNvSpPr>
            <a:spLocks noChangeArrowheads="1"/>
          </p:cNvSpPr>
          <p:nvPr/>
        </p:nvSpPr>
        <p:spPr bwMode="auto">
          <a:xfrm>
            <a:off x="914400" y="4267200"/>
            <a:ext cx="15240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55" name="Rectangle 11"/>
          <p:cNvSpPr>
            <a:spLocks noChangeArrowheads="1"/>
          </p:cNvSpPr>
          <p:nvPr/>
        </p:nvSpPr>
        <p:spPr bwMode="auto">
          <a:xfrm>
            <a:off x="2819400" y="4267200"/>
            <a:ext cx="533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56" name="Rectangle 12"/>
          <p:cNvSpPr>
            <a:spLocks noChangeArrowheads="1"/>
          </p:cNvSpPr>
          <p:nvPr/>
        </p:nvSpPr>
        <p:spPr bwMode="auto">
          <a:xfrm>
            <a:off x="3733800" y="4267200"/>
            <a:ext cx="13716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57" name="Rectangle 13"/>
          <p:cNvSpPr>
            <a:spLocks noChangeArrowheads="1"/>
          </p:cNvSpPr>
          <p:nvPr/>
        </p:nvSpPr>
        <p:spPr bwMode="auto">
          <a:xfrm>
            <a:off x="4572000" y="4800600"/>
            <a:ext cx="11430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58" name="Rectangle 14"/>
          <p:cNvSpPr>
            <a:spLocks noChangeArrowheads="1"/>
          </p:cNvSpPr>
          <p:nvPr/>
        </p:nvSpPr>
        <p:spPr bwMode="auto">
          <a:xfrm>
            <a:off x="6019800" y="4800600"/>
            <a:ext cx="16002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59" name="Rectangle 15"/>
          <p:cNvSpPr>
            <a:spLocks noChangeArrowheads="1"/>
          </p:cNvSpPr>
          <p:nvPr/>
        </p:nvSpPr>
        <p:spPr bwMode="auto">
          <a:xfrm>
            <a:off x="8001000" y="4800600"/>
            <a:ext cx="8382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60" name="Rectangle 16"/>
          <p:cNvSpPr>
            <a:spLocks noChangeArrowheads="1"/>
          </p:cNvSpPr>
          <p:nvPr/>
        </p:nvSpPr>
        <p:spPr bwMode="auto">
          <a:xfrm>
            <a:off x="1752600" y="5791200"/>
            <a:ext cx="914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61" name="Rectangle 17"/>
          <p:cNvSpPr>
            <a:spLocks noChangeArrowheads="1"/>
          </p:cNvSpPr>
          <p:nvPr/>
        </p:nvSpPr>
        <p:spPr bwMode="auto">
          <a:xfrm>
            <a:off x="3886200" y="5791200"/>
            <a:ext cx="914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1362" name="Rectangle 18"/>
          <p:cNvSpPr>
            <a:spLocks noChangeArrowheads="1"/>
          </p:cNvSpPr>
          <p:nvPr/>
        </p:nvSpPr>
        <p:spPr bwMode="auto">
          <a:xfrm>
            <a:off x="5791200" y="5791200"/>
            <a:ext cx="19812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278" name="Text Box 19"/>
          <p:cNvSpPr txBox="1">
            <a:spLocks noChangeArrowheads="1"/>
          </p:cNvSpPr>
          <p:nvPr/>
        </p:nvSpPr>
        <p:spPr bwMode="auto">
          <a:xfrm>
            <a:off x="3048000" y="5638800"/>
            <a:ext cx="381000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US" sz="2400">
                <a:latin typeface="Arial" panose="020B0604020202020204" pitchFamily="34" charset="0"/>
              </a:rPr>
              <a:t>-</a:t>
            </a:r>
          </a:p>
        </p:txBody>
      </p:sp>
      <p:sp>
        <p:nvSpPr>
          <p:cNvPr id="11279" name="Text Box 20"/>
          <p:cNvSpPr txBox="1">
            <a:spLocks noChangeArrowheads="1"/>
          </p:cNvSpPr>
          <p:nvPr/>
        </p:nvSpPr>
        <p:spPr bwMode="auto">
          <a:xfrm>
            <a:off x="5029200" y="5715000"/>
            <a:ext cx="38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>
                <a:latin typeface="Arial" panose="020B0604020202020204" pitchFamily="34" charset="0"/>
              </a:rPr>
              <a:t>=</a:t>
            </a:r>
          </a:p>
        </p:txBody>
      </p:sp>
      <p:pic>
        <p:nvPicPr>
          <p:cNvPr id="11280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788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81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81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81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81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813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813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81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81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6" dur="500"/>
                                        <p:tgtEl>
                                          <p:spTgt spid="1081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1354" grpId="0" animBg="1"/>
      <p:bldP spid="1081355" grpId="0" animBg="1"/>
      <p:bldP spid="1081356" grpId="0" animBg="1"/>
      <p:bldP spid="1081357" grpId="0" animBg="1"/>
      <p:bldP spid="1081358" grpId="0" animBg="1"/>
      <p:bldP spid="1081359" grpId="0" animBg="1"/>
      <p:bldP spid="1081360" grpId="0" animBg="1"/>
      <p:bldP spid="1081361" grpId="0" animBg="1"/>
      <p:bldP spid="108136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838200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Target cost related to price and profit means that: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38200" y="2590800"/>
            <a:ext cx="7696200" cy="3581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a.	Cost and desired profit must be determined before selling price.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b. 	Cost and selling price must be determined before desired profit. 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c. 	Price and desired profit must be determined before costs.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d. 	Costs can be achieved only if the company is at full capacity. </a:t>
            </a:r>
          </a:p>
        </p:txBody>
      </p:sp>
      <p:sp>
        <p:nvSpPr>
          <p:cNvPr id="952324" name="Oval 4"/>
          <p:cNvSpPr>
            <a:spLocks noChangeArrowheads="1"/>
          </p:cNvSpPr>
          <p:nvPr/>
        </p:nvSpPr>
        <p:spPr bwMode="auto">
          <a:xfrm>
            <a:off x="914400" y="43688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 sz="2400">
              <a:solidFill>
                <a:srgbClr val="A50021"/>
              </a:solidFill>
              <a:latin typeface="+mn-lt"/>
            </a:endParaRPr>
          </a:p>
        </p:txBody>
      </p:sp>
      <p:sp>
        <p:nvSpPr>
          <p:cNvPr id="12293" name="Text Box 7"/>
          <p:cNvSpPr txBox="1">
            <a:spLocks noChangeArrowheads="1"/>
          </p:cNvSpPr>
          <p:nvPr/>
        </p:nvSpPr>
        <p:spPr bwMode="auto">
          <a:xfrm>
            <a:off x="609600" y="1462088"/>
            <a:ext cx="4648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  <a:latin typeface="+mn-lt"/>
              </a:rPr>
              <a:t>Review Question</a:t>
            </a:r>
          </a:p>
        </p:txBody>
      </p:sp>
      <p:sp>
        <p:nvSpPr>
          <p:cNvPr id="952333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44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2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8001000" cy="29019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In an environment with little or no competition, a company may have to set its own price. 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When a company sets price, the price is normally a function of product cost:  </a:t>
            </a:r>
            <a:r>
              <a:rPr lang="en-US" altLang="en-US" sz="2200" dirty="0" smtClean="0">
                <a:solidFill>
                  <a:srgbClr val="000099"/>
                </a:solidFill>
                <a:effectLst/>
              </a:rPr>
              <a:t>cost-plus pricing</a:t>
            </a: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Approach requires establishing a cost base and adding a markup to determine a </a:t>
            </a:r>
            <a:r>
              <a:rPr lang="en-US" altLang="en-US" sz="2200" dirty="0" smtClean="0">
                <a:solidFill>
                  <a:srgbClr val="000099"/>
                </a:solidFill>
                <a:effectLst/>
              </a:rPr>
              <a:t>target selling price</a:t>
            </a:r>
            <a:r>
              <a:rPr lang="en-US" altLang="en-US" sz="2200" b="0" dirty="0" smtClean="0">
                <a:solidFill>
                  <a:schemeClr val="tx1"/>
                </a:solidFill>
                <a:effectLst/>
              </a:rPr>
              <a:t>.</a:t>
            </a:r>
          </a:p>
        </p:txBody>
      </p:sp>
      <p:sp>
        <p:nvSpPr>
          <p:cNvPr id="13316" name="Text Box 19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>
                <a:solidFill>
                  <a:srgbClr val="800000"/>
                </a:solidFill>
                <a:latin typeface="+mn-lt"/>
              </a:rPr>
              <a:t>Cost-Plus Pricing</a:t>
            </a:r>
          </a:p>
        </p:txBody>
      </p:sp>
      <p:sp>
        <p:nvSpPr>
          <p:cNvPr id="754708" name="Rectangle 2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pic>
        <p:nvPicPr>
          <p:cNvPr id="13319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0"/>
            <a:ext cx="8077200" cy="650875"/>
          </a:xfrm>
          <a:prstGeom prst="rect">
            <a:avLst/>
          </a:prstGeom>
          <a:noFill/>
          <a:ln w="19050" cap="sq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04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057400"/>
            <a:ext cx="8001000" cy="25003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smtClean="0">
                <a:solidFill>
                  <a:schemeClr val="tx1"/>
                </a:solidFill>
                <a:effectLst/>
              </a:rPr>
              <a:t>In determining the proper </a:t>
            </a:r>
            <a:r>
              <a:rPr lang="en-US" altLang="en-US" sz="2200" smtClean="0">
                <a:solidFill>
                  <a:srgbClr val="000099"/>
                </a:solidFill>
                <a:effectLst/>
              </a:rPr>
              <a:t>markup</a:t>
            </a:r>
            <a:r>
              <a:rPr lang="en-US" altLang="en-US" sz="2200" b="0" smtClean="0">
                <a:solidFill>
                  <a:schemeClr val="tx1"/>
                </a:solidFill>
                <a:effectLst/>
              </a:rPr>
              <a:t>, a company must consider competitive and market conditions.</a:t>
            </a:r>
          </a:p>
          <a:p>
            <a:pPr marL="685800" lvl="1" indent="-457200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200" b="0" smtClean="0">
                <a:solidFill>
                  <a:schemeClr val="tx1"/>
                </a:solidFill>
                <a:effectLst/>
              </a:rPr>
              <a:t>Size of the </a:t>
            </a:r>
            <a:r>
              <a:rPr lang="en-US" altLang="en-US" sz="2200" smtClean="0">
                <a:solidFill>
                  <a:srgbClr val="000099"/>
                </a:solidFill>
                <a:effectLst/>
              </a:rPr>
              <a:t>markup</a:t>
            </a:r>
            <a:r>
              <a:rPr lang="en-US" altLang="en-US" sz="2200" b="0" smtClean="0">
                <a:solidFill>
                  <a:schemeClr val="tx1"/>
                </a:solidFill>
                <a:effectLst/>
              </a:rPr>
              <a:t> (the “plus”) depends on the desired return on investment for the product:</a:t>
            </a:r>
          </a:p>
          <a:p>
            <a:pPr marL="0" indent="0" algn="ctr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200" b="0" smtClean="0">
                <a:solidFill>
                  <a:schemeClr val="tx1"/>
                </a:solidFill>
                <a:effectLst/>
              </a:rPr>
              <a:t>ROI = net income ÷ invested assets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>
                <a:solidFill>
                  <a:srgbClr val="800000"/>
                </a:solidFill>
                <a:latin typeface="+mn-lt"/>
              </a:rPr>
              <a:t>Cost-Plus Pricing</a:t>
            </a:r>
          </a:p>
        </p:txBody>
      </p:sp>
      <p:sp>
        <p:nvSpPr>
          <p:cNvPr id="1190917" name="Rectangle 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pic>
        <p:nvPicPr>
          <p:cNvPr id="1434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10150"/>
            <a:ext cx="8077200" cy="628650"/>
          </a:xfrm>
          <a:prstGeom prst="rect">
            <a:avLst/>
          </a:prstGeom>
          <a:noFill/>
          <a:ln w="19050" cap="sq" algn="ctr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5220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4763"/>
            <a:ext cx="7239000" cy="2281237"/>
          </a:xfrm>
          <a:prstGeom prst="rect">
            <a:avLst/>
          </a:prstGeom>
          <a:noFill/>
          <a:ln w="19050" cap="sq" algn="ctr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20970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/>
          <a:p>
            <a:pPr marL="0" indent="0">
              <a:lnSpc>
                <a:spcPct val="120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200" smtClean="0">
                <a:solidFill>
                  <a:srgbClr val="800000"/>
                </a:solidFill>
                <a:effectLst/>
              </a:rPr>
              <a:t>Illustration:  </a:t>
            </a:r>
            <a:r>
              <a:rPr lang="en-US" sz="2200" b="0" smtClean="0">
                <a:effectLst/>
              </a:rPr>
              <a:t>Thinkmore Products, Inc. is in the process of setting a selling price on its new video camera pen. It is a functioning pen that will record up to 2 hours of audio and video. The per unit variable cost estimates for the new video camera pen are as follows.</a:t>
            </a:r>
          </a:p>
        </p:txBody>
      </p:sp>
      <p:sp>
        <p:nvSpPr>
          <p:cNvPr id="825363" name="Rectangle 1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95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78125"/>
            <a:ext cx="8229600" cy="1641475"/>
          </a:xfrm>
          <a:prstGeom prst="rect">
            <a:avLst/>
          </a:prstGeom>
          <a:noFill/>
          <a:ln w="19050" cap="sq" algn="ctr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990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200" b="0" smtClean="0">
                <a:effectLst/>
              </a:rPr>
              <a:t>In addition, Thinkmore has the following fixed costs per unit at a budgeted sales volume of 10,000 units.</a:t>
            </a:r>
          </a:p>
        </p:txBody>
      </p:sp>
      <p:sp>
        <p:nvSpPr>
          <p:cNvPr id="1087498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5276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786188"/>
            <a:ext cx="5029200" cy="2406650"/>
          </a:xfrm>
          <a:prstGeom prst="rect">
            <a:avLst/>
          </a:prstGeom>
          <a:noFill/>
          <a:ln w="19050" cap="sq" algn="ctr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411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990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200" b="0" smtClean="0">
                <a:effectLst/>
              </a:rPr>
              <a:t>Thinkmore has decided to price its new video camera pen to earn a 20% return on its investment (ROI) of $1,000,000.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838200" y="2514600"/>
            <a:ext cx="7543800" cy="17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0488" tIns="44450" rIns="90488" bIns="44450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70000"/>
              </a:spcBef>
              <a:buSzPct val="80000"/>
            </a:pPr>
            <a:r>
              <a:rPr lang="en-US" sz="2200">
                <a:latin typeface="Arial" panose="020B0604020202020204" pitchFamily="34" charset="0"/>
              </a:rPr>
              <a:t>Markup = 20% ROI of $1,000,000</a:t>
            </a:r>
          </a:p>
          <a:p>
            <a:pPr algn="l">
              <a:lnSpc>
                <a:spcPct val="120000"/>
              </a:lnSpc>
              <a:spcBef>
                <a:spcPct val="70000"/>
              </a:spcBef>
              <a:buSzPct val="80000"/>
            </a:pPr>
            <a:r>
              <a:rPr lang="en-US" sz="2200">
                <a:latin typeface="Arial" panose="020B0604020202020204" pitchFamily="34" charset="0"/>
              </a:rPr>
              <a:t>Expected ROI  =  $200,000  ÷  10,000 units  =  $20</a:t>
            </a:r>
          </a:p>
          <a:p>
            <a:pPr algn="l">
              <a:lnSpc>
                <a:spcPct val="120000"/>
              </a:lnSpc>
              <a:spcBef>
                <a:spcPct val="70000"/>
              </a:spcBef>
              <a:buSzPct val="80000"/>
            </a:pPr>
            <a:r>
              <a:rPr lang="en-US" sz="2200">
                <a:latin typeface="Arial" panose="020B0604020202020204" pitchFamily="34" charset="0"/>
              </a:rPr>
              <a:t>Sales price per unit = </a:t>
            </a:r>
          </a:p>
        </p:txBody>
      </p:sp>
      <p:sp>
        <p:nvSpPr>
          <p:cNvPr id="1089546" name="Rectangle 10"/>
          <p:cNvSpPr>
            <a:spLocks noChangeArrowheads="1"/>
          </p:cNvSpPr>
          <p:nvPr/>
        </p:nvSpPr>
        <p:spPr bwMode="auto">
          <a:xfrm>
            <a:off x="3048000" y="3236913"/>
            <a:ext cx="1295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47" name="Rectangle 11"/>
          <p:cNvSpPr>
            <a:spLocks noChangeArrowheads="1"/>
          </p:cNvSpPr>
          <p:nvPr/>
        </p:nvSpPr>
        <p:spPr bwMode="auto">
          <a:xfrm>
            <a:off x="4724400" y="3236913"/>
            <a:ext cx="914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48" name="Rectangle 12"/>
          <p:cNvSpPr>
            <a:spLocks noChangeArrowheads="1"/>
          </p:cNvSpPr>
          <p:nvPr/>
        </p:nvSpPr>
        <p:spPr bwMode="auto">
          <a:xfrm>
            <a:off x="7391400" y="4254500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49" name="Rectangle 13"/>
          <p:cNvSpPr>
            <a:spLocks noChangeArrowheads="1"/>
          </p:cNvSpPr>
          <p:nvPr/>
        </p:nvSpPr>
        <p:spPr bwMode="auto">
          <a:xfrm>
            <a:off x="7391400" y="4559300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50" name="Rectangle 14"/>
          <p:cNvSpPr>
            <a:spLocks noChangeArrowheads="1"/>
          </p:cNvSpPr>
          <p:nvPr/>
        </p:nvSpPr>
        <p:spPr bwMode="auto">
          <a:xfrm>
            <a:off x="7391400" y="4940300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51" name="Rectangle 15"/>
          <p:cNvSpPr>
            <a:spLocks noChangeArrowheads="1"/>
          </p:cNvSpPr>
          <p:nvPr/>
        </p:nvSpPr>
        <p:spPr bwMode="auto">
          <a:xfrm>
            <a:off x="7391400" y="5245100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52" name="Rectangle 16"/>
          <p:cNvSpPr>
            <a:spLocks noChangeArrowheads="1"/>
          </p:cNvSpPr>
          <p:nvPr/>
        </p:nvSpPr>
        <p:spPr bwMode="auto">
          <a:xfrm>
            <a:off x="7391400" y="5659438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53" name="Rectangle 17"/>
          <p:cNvSpPr>
            <a:spLocks noChangeArrowheads="1"/>
          </p:cNvSpPr>
          <p:nvPr/>
        </p:nvSpPr>
        <p:spPr bwMode="auto">
          <a:xfrm>
            <a:off x="6705600" y="3236913"/>
            <a:ext cx="9144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89556" name="Rectangle 2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8521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89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89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89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89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89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89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1089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1089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9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546" grpId="0" animBg="1"/>
      <p:bldP spid="1089547" grpId="0" animBg="1"/>
      <p:bldP spid="1089548" grpId="0" animBg="1"/>
      <p:bldP spid="1089549" grpId="0" animBg="1"/>
      <p:bldP spid="1089550" grpId="0" animBg="1"/>
      <p:bldP spid="1089551" grpId="0" animBg="1"/>
      <p:bldP spid="1089552" grpId="0" animBg="1"/>
      <p:bldP spid="108955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225" y="3124200"/>
            <a:ext cx="7499350" cy="1022350"/>
          </a:xfrm>
          <a:prstGeom prst="rect">
            <a:avLst/>
          </a:prstGeom>
          <a:noFill/>
          <a:ln w="19050" cap="sq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968875"/>
            <a:ext cx="7543800" cy="1279525"/>
          </a:xfrm>
          <a:prstGeom prst="rect">
            <a:avLst/>
          </a:prstGeom>
          <a:noFill/>
          <a:ln w="19050" cap="sq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43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1524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50000"/>
              </a:spcBef>
              <a:buClrTx/>
              <a:buSzPct val="80000"/>
              <a:buFontTx/>
              <a:buNone/>
            </a:pPr>
            <a:r>
              <a:rPr lang="en-US" sz="2200" b="0" smtClean="0">
                <a:effectLst/>
              </a:rPr>
              <a:t>Use markup on cost to set a selling price:</a:t>
            </a:r>
          </a:p>
          <a:p>
            <a:pPr marL="6858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 b="0" smtClean="0">
                <a:effectLst/>
              </a:rPr>
              <a:t>Compute the markup percentage to achieve a desired ROI of $20 per unit:</a:t>
            </a:r>
          </a:p>
        </p:txBody>
      </p:sp>
      <p:sp>
        <p:nvSpPr>
          <p:cNvPr id="18438" name="Rectangle 19"/>
          <p:cNvSpPr>
            <a:spLocks noChangeArrowheads="1"/>
          </p:cNvSpPr>
          <p:nvPr/>
        </p:nvSpPr>
        <p:spPr bwMode="auto">
          <a:xfrm>
            <a:off x="609600" y="4343400"/>
            <a:ext cx="8001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685800" indent="-4572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1" algn="l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solidFill>
                  <a:schemeClr val="bg2"/>
                </a:solidFill>
                <a:latin typeface="Arial" panose="020B0604020202020204" pitchFamily="34" charset="0"/>
              </a:rPr>
              <a:t>Compute the target selling price:</a:t>
            </a:r>
          </a:p>
        </p:txBody>
      </p:sp>
      <p:sp>
        <p:nvSpPr>
          <p:cNvPr id="1093655" name="Rectangle 23"/>
          <p:cNvSpPr>
            <a:spLocks noChangeArrowheads="1"/>
          </p:cNvSpPr>
          <p:nvPr/>
        </p:nvSpPr>
        <p:spPr bwMode="auto">
          <a:xfrm>
            <a:off x="4572000" y="3783013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56" name="Rectangle 24"/>
          <p:cNvSpPr>
            <a:spLocks noChangeArrowheads="1"/>
          </p:cNvSpPr>
          <p:nvPr/>
        </p:nvSpPr>
        <p:spPr bwMode="auto">
          <a:xfrm>
            <a:off x="6248400" y="3783013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57" name="Rectangle 25"/>
          <p:cNvSpPr>
            <a:spLocks noChangeArrowheads="1"/>
          </p:cNvSpPr>
          <p:nvPr/>
        </p:nvSpPr>
        <p:spPr bwMode="auto">
          <a:xfrm>
            <a:off x="1219200" y="5876925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58" name="Rectangle 26"/>
          <p:cNvSpPr>
            <a:spLocks noChangeArrowheads="1"/>
          </p:cNvSpPr>
          <p:nvPr/>
        </p:nvSpPr>
        <p:spPr bwMode="auto">
          <a:xfrm>
            <a:off x="3276600" y="5876925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59" name="Rectangle 27"/>
          <p:cNvSpPr>
            <a:spLocks noChangeArrowheads="1"/>
          </p:cNvSpPr>
          <p:nvPr/>
        </p:nvSpPr>
        <p:spPr bwMode="auto">
          <a:xfrm>
            <a:off x="4953000" y="5876925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60" name="Rectangle 28"/>
          <p:cNvSpPr>
            <a:spLocks noChangeArrowheads="1"/>
          </p:cNvSpPr>
          <p:nvPr/>
        </p:nvSpPr>
        <p:spPr bwMode="auto">
          <a:xfrm>
            <a:off x="7086600" y="5876925"/>
            <a:ext cx="990600" cy="3048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93661" name="Rectangle 2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5434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93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093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093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93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1093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093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3655" grpId="0" animBg="1"/>
      <p:bldP spid="1093656" grpId="0" animBg="1"/>
      <p:bldP spid="1093657" grpId="0" animBg="1"/>
      <p:bldP spid="1093658" grpId="0" animBg="1"/>
      <p:bldP spid="1093659" grpId="0" animBg="1"/>
      <p:bldP spid="109366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20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 dirty="0">
                <a:solidFill>
                  <a:srgbClr val="006600"/>
                </a:solidFill>
                <a:latin typeface="+mn-lt"/>
              </a:rPr>
              <a:t>Limitations of Cost-Plus Pricing</a:t>
            </a:r>
          </a:p>
        </p:txBody>
      </p:sp>
      <p:sp>
        <p:nvSpPr>
          <p:cNvPr id="19460" name="Rectangle 25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2057400"/>
            <a:ext cx="8077200" cy="4191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457200" indent="-457200">
              <a:lnSpc>
                <a:spcPct val="120000"/>
              </a:lnSpc>
              <a:spcBef>
                <a:spcPct val="50000"/>
              </a:spcBef>
              <a:buClrTx/>
              <a:buSzPct val="80000"/>
              <a:buFont typeface="Wingdings" panose="05000000000000000000" pitchFamily="2" charset="2"/>
              <a:buChar char="u"/>
              <a:tabLst>
                <a:tab pos="1314450" algn="l"/>
              </a:tabLst>
            </a:pPr>
            <a:r>
              <a:rPr lang="en-US" altLang="en-US" sz="2300" smtClean="0">
                <a:solidFill>
                  <a:srgbClr val="800000"/>
                </a:solidFill>
                <a:effectLst/>
              </a:rPr>
              <a:t>Advantage</a:t>
            </a:r>
            <a:r>
              <a:rPr lang="en-US" altLang="en-US" sz="2300" b="0" smtClean="0">
                <a:effectLst/>
              </a:rPr>
              <a:t> of cost-plus pricing: </a:t>
            </a:r>
            <a:r>
              <a:rPr lang="en-US" altLang="en-US" sz="2300" smtClean="0">
                <a:effectLst/>
              </a:rPr>
              <a:t>Easy to compute.</a:t>
            </a:r>
          </a:p>
          <a:p>
            <a:pPr marL="457200" indent="-457200">
              <a:lnSpc>
                <a:spcPct val="120000"/>
              </a:lnSpc>
              <a:spcBef>
                <a:spcPct val="50000"/>
              </a:spcBef>
              <a:buClrTx/>
              <a:buSzPct val="80000"/>
              <a:buFont typeface="Wingdings" panose="05000000000000000000" pitchFamily="2" charset="2"/>
              <a:buChar char="u"/>
              <a:tabLst>
                <a:tab pos="1314450" algn="l"/>
              </a:tabLst>
            </a:pPr>
            <a:r>
              <a:rPr lang="en-US" altLang="en-US" sz="2300" smtClean="0">
                <a:solidFill>
                  <a:srgbClr val="800000"/>
                </a:solidFill>
                <a:effectLst/>
              </a:rPr>
              <a:t>Disadvantages</a:t>
            </a:r>
            <a:r>
              <a:rPr lang="en-US" altLang="en-US" sz="2300" b="0" smtClean="0">
                <a:effectLst/>
              </a:rPr>
              <a:t>:</a:t>
            </a:r>
          </a:p>
          <a:p>
            <a:pPr marL="10287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  <a:tabLst>
                <a:tab pos="1314450" algn="l"/>
              </a:tabLst>
            </a:pPr>
            <a:r>
              <a:rPr lang="en-US" altLang="en-US" sz="2200" b="0" smtClean="0">
                <a:effectLst/>
              </a:rPr>
              <a:t>Does not consider demand side:  </a:t>
            </a:r>
          </a:p>
          <a:p>
            <a:pPr marL="1584325" lvl="2" indent="-3810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Tx/>
              <a:buFont typeface="Wingdings" panose="05000000000000000000" pitchFamily="2" charset="2"/>
              <a:buChar char="Ø"/>
              <a:tabLst>
                <a:tab pos="1314450" algn="l"/>
              </a:tabLst>
            </a:pPr>
            <a:r>
              <a:rPr lang="en-US" altLang="en-US" b="0" smtClean="0">
                <a:effectLst/>
              </a:rPr>
              <a:t>Will the customer pay the price?</a:t>
            </a:r>
          </a:p>
          <a:p>
            <a:pPr marL="1028700" lvl="1" indent="-4572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  <a:tabLst>
                <a:tab pos="1314450" algn="l"/>
              </a:tabLst>
            </a:pPr>
            <a:r>
              <a:rPr lang="en-US" altLang="en-US" sz="2200" b="0" smtClean="0">
                <a:effectLst/>
              </a:rPr>
              <a:t>Fixed cost per unit changes with change in sales volume: </a:t>
            </a:r>
          </a:p>
          <a:p>
            <a:pPr marL="1584325" lvl="2" indent="-381000">
              <a:lnSpc>
                <a:spcPct val="120000"/>
              </a:lnSpc>
              <a:spcBef>
                <a:spcPct val="50000"/>
              </a:spcBef>
              <a:buClr>
                <a:srgbClr val="800000"/>
              </a:buClr>
              <a:buSzTx/>
              <a:buFont typeface="Wingdings" panose="05000000000000000000" pitchFamily="2" charset="2"/>
              <a:buChar char="Ø"/>
              <a:tabLst>
                <a:tab pos="1314450" algn="l"/>
              </a:tabLst>
            </a:pPr>
            <a:r>
              <a:rPr lang="en-US" altLang="en-US" b="0" smtClean="0">
                <a:effectLst/>
              </a:rPr>
              <a:t>At lower sales volume, company must charge higher price to meet desired ROI.</a:t>
            </a:r>
            <a:endParaRPr lang="en-US" b="0" smtClean="0">
              <a:effectLst/>
            </a:endParaRPr>
          </a:p>
        </p:txBody>
      </p:sp>
      <p:sp>
        <p:nvSpPr>
          <p:cNvPr id="1095706" name="Rectangle 2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3213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60750"/>
            <a:ext cx="7848600" cy="1462088"/>
          </a:xfrm>
          <a:prstGeom prst="rect">
            <a:avLst/>
          </a:prstGeom>
          <a:noFill/>
          <a:ln w="19050" cap="sq" algn="ctr">
            <a:solidFill>
              <a:schemeClr val="bg2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483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17526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200" smtClean="0">
                <a:solidFill>
                  <a:srgbClr val="800000"/>
                </a:solidFill>
                <a:effectLst/>
              </a:rPr>
              <a:t>Illustration:  </a:t>
            </a:r>
            <a:r>
              <a:rPr lang="en-US" sz="2200" b="0" smtClean="0">
                <a:effectLst/>
              </a:rPr>
              <a:t>If budgeted sales volume for Thinkmore’s Products was 8,000 instead of 10,000, Thinkmore’s variable cost per unit would remain the same. However, the fixed cost per unit would change as follows.</a:t>
            </a:r>
          </a:p>
        </p:txBody>
      </p:sp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609600" y="5151438"/>
            <a:ext cx="8077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0488" tIns="44450" rIns="90488" bIns="44450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70000"/>
              </a:spcBef>
              <a:buSzPct val="80000"/>
            </a:pPr>
            <a:r>
              <a:rPr lang="en-US" sz="2200">
                <a:latin typeface="Arial" panose="020B0604020202020204" pitchFamily="34" charset="0"/>
              </a:rPr>
              <a:t>Thinkmore's desired 20% ROI now results in a $25 ROI per unit [(20% x $1,000,000) / 8,000].</a:t>
            </a:r>
          </a:p>
        </p:txBody>
      </p:sp>
      <p:sp>
        <p:nvSpPr>
          <p:cNvPr id="1099787" name="Rectangle 11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9206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47800"/>
            <a:ext cx="8001000" cy="9144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0" indent="0">
              <a:lnSpc>
                <a:spcPct val="120000"/>
              </a:lnSpc>
              <a:spcBef>
                <a:spcPct val="70000"/>
              </a:spcBef>
              <a:buClrTx/>
              <a:buSzPct val="80000"/>
              <a:buFontTx/>
              <a:buNone/>
            </a:pPr>
            <a:r>
              <a:rPr lang="en-US" sz="2200" b="0" smtClean="0">
                <a:effectLst/>
              </a:rPr>
              <a:t>Thinkmore computes the selling price at 8,000 units as follows.</a:t>
            </a:r>
          </a:p>
        </p:txBody>
      </p:sp>
      <p:sp>
        <p:nvSpPr>
          <p:cNvPr id="21509" name="Rectangle 7"/>
          <p:cNvSpPr>
            <a:spLocks noChangeArrowheads="1"/>
          </p:cNvSpPr>
          <p:nvPr/>
        </p:nvSpPr>
        <p:spPr bwMode="auto">
          <a:xfrm>
            <a:off x="609600" y="4114800"/>
            <a:ext cx="8077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0488" tIns="44450" rIns="90488" bIns="44450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70000"/>
              </a:spcBef>
              <a:buSzPct val="80000"/>
            </a:pPr>
            <a:r>
              <a:rPr lang="en-US" sz="2200">
                <a:latin typeface="+mn-lt"/>
              </a:rPr>
              <a:t>At 8,000 units, how much would Thinkmore mark up its total unit costs to earn a desired ROI of $25 per unit.</a:t>
            </a:r>
          </a:p>
        </p:txBody>
      </p:sp>
      <p:pic>
        <p:nvPicPr>
          <p:cNvPr id="21510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38400" y="2203450"/>
            <a:ext cx="3657600" cy="1682750"/>
          </a:xfrm>
          <a:noFill/>
          <a:ln w="19050" cap="sq" algn="ctr">
            <a:solidFill>
              <a:schemeClr val="bg2"/>
            </a:solidFill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257800"/>
            <a:ext cx="44196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101835" name="Rectangle 11"/>
          <p:cNvSpPr>
            <a:spLocks noChangeArrowheads="1"/>
          </p:cNvSpPr>
          <p:nvPr/>
        </p:nvSpPr>
        <p:spPr bwMode="auto">
          <a:xfrm>
            <a:off x="3200400" y="5291138"/>
            <a:ext cx="8382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  <p:sp>
        <p:nvSpPr>
          <p:cNvPr id="1101836" name="Rectangle 12"/>
          <p:cNvSpPr>
            <a:spLocks noChangeArrowheads="1"/>
          </p:cNvSpPr>
          <p:nvPr/>
        </p:nvSpPr>
        <p:spPr bwMode="auto">
          <a:xfrm>
            <a:off x="3200400" y="5730875"/>
            <a:ext cx="8382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  <p:sp>
        <p:nvSpPr>
          <p:cNvPr id="1101837" name="Rectangle 13"/>
          <p:cNvSpPr>
            <a:spLocks noChangeArrowheads="1"/>
          </p:cNvSpPr>
          <p:nvPr/>
        </p:nvSpPr>
        <p:spPr bwMode="auto">
          <a:xfrm>
            <a:off x="1905000" y="5519738"/>
            <a:ext cx="990600" cy="3810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+mn-lt"/>
            </a:endParaRPr>
          </a:p>
        </p:txBody>
      </p:sp>
      <p:sp>
        <p:nvSpPr>
          <p:cNvPr id="1101838" name="Rectangle 14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Cost-Plus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624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018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018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018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1835" grpId="0" animBg="1"/>
      <p:bldP spid="1101836" grpId="0" animBg="1"/>
      <p:bldP spid="110183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4"/>
          <p:cNvSpPr>
            <a:spLocks noChangeArrowheads="1"/>
          </p:cNvSpPr>
          <p:nvPr/>
        </p:nvSpPr>
        <p:spPr bwMode="auto">
          <a:xfrm>
            <a:off x="609600" y="2057400"/>
            <a:ext cx="8001000" cy="40386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/>
          <a:lstStyle>
            <a:lvl1pPr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indent="-457200"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300" b="1">
                <a:latin typeface="+mn-lt"/>
              </a:rPr>
              <a:t>Alternative pricing approach</a:t>
            </a:r>
            <a:r>
              <a:rPr lang="en-US" altLang="en-US" sz="2300">
                <a:latin typeface="+mn-lt"/>
              </a:rPr>
              <a:t>:</a:t>
            </a:r>
          </a:p>
          <a:p>
            <a:pPr algn="l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200" b="1">
                <a:solidFill>
                  <a:srgbClr val="800000"/>
                </a:solidFill>
                <a:latin typeface="+mn-lt"/>
              </a:rPr>
              <a:t>	Simply add a markup to variable costs.</a:t>
            </a:r>
          </a:p>
          <a:p>
            <a:pPr lvl="2" algn="l">
              <a:lnSpc>
                <a:spcPct val="115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000">
                <a:latin typeface="+mn-lt"/>
              </a:rPr>
              <a:t>Avoids the problem of uncertain cost information related to fixed-cost-per-unit computations.</a:t>
            </a:r>
          </a:p>
          <a:p>
            <a:pPr lvl="2" algn="l">
              <a:lnSpc>
                <a:spcPct val="115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en-US" sz="2000">
                <a:latin typeface="+mn-lt"/>
              </a:rPr>
              <a:t>Helpful in pricing special orders or when excess capacity exists.</a:t>
            </a:r>
          </a:p>
          <a:p>
            <a:pPr algn="l">
              <a:lnSpc>
                <a:spcPct val="115000"/>
              </a:lnSpc>
              <a:spcBef>
                <a:spcPct val="60000"/>
              </a:spcBef>
              <a:buClr>
                <a:srgbClr val="FF0000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200" b="1">
                <a:latin typeface="+mn-lt"/>
              </a:rPr>
              <a:t>Major disadvantage </a:t>
            </a:r>
            <a:r>
              <a:rPr lang="en-US" altLang="en-US" sz="2200">
                <a:latin typeface="+mn-lt"/>
              </a:rPr>
              <a:t>is that managers may set the price too low and fail to cover fixed costs.</a:t>
            </a:r>
          </a:p>
        </p:txBody>
      </p:sp>
      <p:sp>
        <p:nvSpPr>
          <p:cNvPr id="22532" name="Text Box 16"/>
          <p:cNvSpPr txBox="1">
            <a:spLocks noChangeArrowheads="1"/>
          </p:cNvSpPr>
          <p:nvPr/>
        </p:nvSpPr>
        <p:spPr bwMode="auto">
          <a:xfrm>
            <a:off x="609600" y="1447800"/>
            <a:ext cx="792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/>
            <a:r>
              <a:rPr lang="en-US" b="1">
                <a:solidFill>
                  <a:srgbClr val="800000"/>
                </a:solidFill>
                <a:latin typeface="+mn-lt"/>
              </a:rPr>
              <a:t>Variable-Cost Pricing</a:t>
            </a:r>
          </a:p>
        </p:txBody>
      </p:sp>
      <p:sp>
        <p:nvSpPr>
          <p:cNvPr id="1103889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Pricing Goods for External Sales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86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674688"/>
            <a:ext cx="7943850" cy="542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3555" name="Rectangle 8"/>
          <p:cNvSpPr>
            <a:spLocks noChangeArrowheads="1"/>
          </p:cNvSpPr>
          <p:nvPr/>
        </p:nvSpPr>
        <p:spPr bwMode="auto">
          <a:xfrm>
            <a:off x="1219200" y="5551488"/>
            <a:ext cx="1371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/>
          </a:p>
        </p:txBody>
      </p:sp>
      <p:pic>
        <p:nvPicPr>
          <p:cNvPr id="23556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93688"/>
            <a:ext cx="8540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8DF351-3098-4298-B2EA-A98B74C1097E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0727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086600" cy="336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609600" y="1425575"/>
            <a:ext cx="80010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</a:tabLs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en-US" sz="2100" dirty="0">
                <a:latin typeface="+mn-lt"/>
              </a:rPr>
              <a:t>KRC Air Corporation produces air purifiers.  Using a 45% markup percentage on total per unit cost, compute the target selling price.</a:t>
            </a:r>
          </a:p>
        </p:txBody>
      </p:sp>
      <p:sp>
        <p:nvSpPr>
          <p:cNvPr id="1106951" name="Rectangle 7"/>
          <p:cNvSpPr>
            <a:spLocks noChangeArrowheads="1"/>
          </p:cNvSpPr>
          <p:nvPr/>
        </p:nvSpPr>
        <p:spPr bwMode="auto">
          <a:xfrm>
            <a:off x="1143000" y="4808538"/>
            <a:ext cx="1143000" cy="9906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06966" name="Rectangle 22"/>
          <p:cNvSpPr>
            <a:spLocks noChangeArrowheads="1"/>
          </p:cNvSpPr>
          <p:nvPr/>
        </p:nvSpPr>
        <p:spPr bwMode="auto">
          <a:xfrm>
            <a:off x="2819400" y="4808538"/>
            <a:ext cx="1143000" cy="9906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06967" name="Rectangle 23"/>
          <p:cNvSpPr>
            <a:spLocks noChangeArrowheads="1"/>
          </p:cNvSpPr>
          <p:nvPr/>
        </p:nvSpPr>
        <p:spPr bwMode="auto">
          <a:xfrm>
            <a:off x="4572000" y="4808538"/>
            <a:ext cx="1219200" cy="9906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06968" name="Rectangle 24"/>
          <p:cNvSpPr>
            <a:spLocks noChangeArrowheads="1"/>
          </p:cNvSpPr>
          <p:nvPr/>
        </p:nvSpPr>
        <p:spPr bwMode="auto">
          <a:xfrm>
            <a:off x="6553200" y="4808538"/>
            <a:ext cx="1219200" cy="990600"/>
          </a:xfrm>
          <a:prstGeom prst="rect">
            <a:avLst/>
          </a:prstGeom>
          <a:solidFill>
            <a:schemeClr val="bg1"/>
          </a:solidFill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24585" name="Picture 2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0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Rectangle 28"/>
          <p:cNvSpPr>
            <a:spLocks noChangeArrowheads="1"/>
          </p:cNvSpPr>
          <p:nvPr/>
        </p:nvSpPr>
        <p:spPr bwMode="auto">
          <a:xfrm>
            <a:off x="914400" y="2514600"/>
            <a:ext cx="73152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/>
          </a:p>
        </p:txBody>
      </p:sp>
      <p:sp>
        <p:nvSpPr>
          <p:cNvPr id="24587" name="Rectangle 29"/>
          <p:cNvSpPr>
            <a:spLocks noChangeArrowheads="1"/>
          </p:cNvSpPr>
          <p:nvPr/>
        </p:nvSpPr>
        <p:spPr bwMode="auto">
          <a:xfrm>
            <a:off x="914400" y="5867400"/>
            <a:ext cx="7315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7579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069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06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1069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106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951" grpId="0" animBg="1"/>
      <p:bldP spid="1106966" grpId="0" animBg="1"/>
      <p:bldP spid="1106967" grpId="0" animBg="1"/>
      <p:bldP spid="110696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533400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Cost-plus pricing means that: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762000" y="2590800"/>
            <a:ext cx="7696200" cy="365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a.	Selling price = variable cost + (markup percentage + variable cost).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b. 	Selling price = cost + (markup percentage X cost). 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c. 	Selling price = manufacturing cost + (markup percentage + manufacturing cost).</a:t>
            </a:r>
          </a:p>
          <a:p>
            <a:pPr algn="l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+mn-lt"/>
              </a:rPr>
              <a:t>d. 	Selling price = fixed cost + (markup percentage X fixed cost).</a:t>
            </a:r>
          </a:p>
        </p:txBody>
      </p:sp>
      <p:sp>
        <p:nvSpPr>
          <p:cNvPr id="954372" name="Oval 4"/>
          <p:cNvSpPr>
            <a:spLocks noChangeArrowheads="1"/>
          </p:cNvSpPr>
          <p:nvPr/>
        </p:nvSpPr>
        <p:spPr bwMode="auto">
          <a:xfrm>
            <a:off x="838200" y="36830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/>
            <a:endParaRPr lang="en-US" sz="2300">
              <a:solidFill>
                <a:srgbClr val="A50021"/>
              </a:solidFill>
              <a:latin typeface="+mn-lt"/>
            </a:endParaRPr>
          </a:p>
        </p:txBody>
      </p:sp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609600" y="1447800"/>
            <a:ext cx="464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800000"/>
                </a:solidFill>
                <a:latin typeface="+mn-lt"/>
              </a:rPr>
              <a:t>Review Question</a:t>
            </a:r>
          </a:p>
        </p:txBody>
      </p:sp>
      <p:sp>
        <p:nvSpPr>
          <p:cNvPr id="954381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Variable-Cost Pricing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768154-A24E-4C35-B224-944DC32B769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8680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437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1" name="Rectangle 3"/>
          <p:cNvSpPr>
            <a:spLocks noChangeArrowheads="1"/>
          </p:cNvSpPr>
          <p:nvPr/>
        </p:nvSpPr>
        <p:spPr bwMode="auto">
          <a:xfrm>
            <a:off x="2667000" y="2895600"/>
            <a:ext cx="4191000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  <a:normAutofit fontScale="97500"/>
          </a:bodyPr>
          <a:lstStyle/>
          <a:p>
            <a:r>
              <a:rPr lang="en-US" sz="4000" b="1" i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End of Lecture 25</a:t>
            </a:r>
            <a:endParaRPr lang="en-US" sz="4000" b="1" i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7DB076-C979-4241-8496-BB24C7BC0C29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39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687</TotalTime>
  <Words>2216</Words>
  <Application>Microsoft Office PowerPoint</Application>
  <PresentationFormat>On-screen Show (4:3)</PresentationFormat>
  <Paragraphs>282</Paragraphs>
  <Slides>53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Flow</vt:lpstr>
      <vt:lpstr>Chapter 12</vt:lpstr>
      <vt:lpstr>Learning Objectives</vt:lpstr>
      <vt:lpstr>Pricing and Business</vt:lpstr>
      <vt:lpstr>Influences on Demand &amp; Supply</vt:lpstr>
      <vt:lpstr>Time Horizons and Pricing</vt:lpstr>
      <vt:lpstr>Differences Affecting Pricing: Long Run vs. Short Run</vt:lpstr>
      <vt:lpstr>Alternative Long-Run Pricing Approaches</vt:lpstr>
      <vt:lpstr>ABC Manufacturing Cost Illustration</vt:lpstr>
      <vt:lpstr>Product Profitability Using ABC Costing: Illustration</vt:lpstr>
      <vt:lpstr>Markets and Pricing</vt:lpstr>
      <vt:lpstr>Market-Based Approach</vt:lpstr>
      <vt:lpstr>Understanding the  Market Environment</vt:lpstr>
      <vt:lpstr>Five Steps in Developing  Target Prices and Target Costs</vt:lpstr>
      <vt:lpstr>Value Engineering</vt:lpstr>
      <vt:lpstr>Value Engineering Terminology</vt:lpstr>
      <vt:lpstr>Value Engineering Terminology</vt:lpstr>
      <vt:lpstr>Cost Incurrence and Locked-In Costs Graph</vt:lpstr>
      <vt:lpstr>Problems with Value Engineering and Target Costing</vt:lpstr>
      <vt:lpstr>Target Costing Illustration</vt:lpstr>
      <vt:lpstr>Target Costing Illustration, Continued</vt:lpstr>
      <vt:lpstr>Cost-Based (Cost-Plus) Pricing</vt:lpstr>
      <vt:lpstr>Forms of Cost-Plus Pricing</vt:lpstr>
      <vt:lpstr>Common Business Practice</vt:lpstr>
      <vt:lpstr>Life-Cycle Product  Budgeting and Costing</vt:lpstr>
      <vt:lpstr>Important Considerations for  Life-Cycle Budgeting</vt:lpstr>
      <vt:lpstr>Life Cycle Budgeting, Illustrated</vt:lpstr>
      <vt:lpstr>Other Important Considerations in Pricing Decisions</vt:lpstr>
      <vt:lpstr>The Legal Dimension of  Price Setting</vt:lpstr>
      <vt:lpstr>The Legal Dimension of  Price Setting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</vt:vector>
  </TitlesOfParts>
  <Company>Wichita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</dc:title>
  <dc:creator>Michael Flores</dc:creator>
  <cp:lastModifiedBy>Administrator</cp:lastModifiedBy>
  <cp:revision>22</cp:revision>
  <dcterms:created xsi:type="dcterms:W3CDTF">2004-12-05T04:35:40Z</dcterms:created>
  <dcterms:modified xsi:type="dcterms:W3CDTF">2013-11-27T12:09:24Z</dcterms:modified>
</cp:coreProperties>
</file>