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notesSlides/notesSlide102.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xls" ContentType="application/vnd.ms-exce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111"/>
  </p:notesMasterIdLst>
  <p:sldIdLst>
    <p:sldId id="437" r:id="rId2"/>
    <p:sldId id="438" r:id="rId3"/>
    <p:sldId id="298" r:id="rId4"/>
    <p:sldId id="299" r:id="rId5"/>
    <p:sldId id="300" r:id="rId6"/>
    <p:sldId id="301" r:id="rId7"/>
    <p:sldId id="302" r:id="rId8"/>
    <p:sldId id="303" r:id="rId9"/>
    <p:sldId id="304" r:id="rId10"/>
    <p:sldId id="305" r:id="rId11"/>
    <p:sldId id="306" r:id="rId12"/>
    <p:sldId id="307" r:id="rId13"/>
    <p:sldId id="308" r:id="rId14"/>
    <p:sldId id="309" r:id="rId15"/>
    <p:sldId id="310" r:id="rId16"/>
    <p:sldId id="311" r:id="rId17"/>
    <p:sldId id="312" r:id="rId18"/>
    <p:sldId id="313" r:id="rId19"/>
    <p:sldId id="314" r:id="rId20"/>
    <p:sldId id="315" r:id="rId21"/>
    <p:sldId id="316" r:id="rId22"/>
    <p:sldId id="317" r:id="rId23"/>
    <p:sldId id="318" r:id="rId24"/>
    <p:sldId id="319" r:id="rId25"/>
    <p:sldId id="320" r:id="rId26"/>
    <p:sldId id="321" r:id="rId27"/>
    <p:sldId id="322" r:id="rId28"/>
    <p:sldId id="323" r:id="rId29"/>
    <p:sldId id="324" r:id="rId30"/>
    <p:sldId id="325" r:id="rId31"/>
    <p:sldId id="326" r:id="rId32"/>
    <p:sldId id="327" r:id="rId33"/>
    <p:sldId id="359" r:id="rId34"/>
    <p:sldId id="360" r:id="rId35"/>
    <p:sldId id="361" r:id="rId36"/>
    <p:sldId id="362" r:id="rId37"/>
    <p:sldId id="363" r:id="rId38"/>
    <p:sldId id="364" r:id="rId39"/>
    <p:sldId id="365" r:id="rId40"/>
    <p:sldId id="366" r:id="rId41"/>
    <p:sldId id="367" r:id="rId42"/>
    <p:sldId id="368" r:id="rId43"/>
    <p:sldId id="369" r:id="rId44"/>
    <p:sldId id="370" r:id="rId45"/>
    <p:sldId id="371" r:id="rId46"/>
    <p:sldId id="372" r:id="rId47"/>
    <p:sldId id="373" r:id="rId48"/>
    <p:sldId id="374" r:id="rId49"/>
    <p:sldId id="375" r:id="rId50"/>
    <p:sldId id="376" r:id="rId51"/>
    <p:sldId id="377" r:id="rId52"/>
    <p:sldId id="378" r:id="rId53"/>
    <p:sldId id="379" r:id="rId54"/>
    <p:sldId id="380" r:id="rId55"/>
    <p:sldId id="381" r:id="rId56"/>
    <p:sldId id="382" r:id="rId57"/>
    <p:sldId id="383" r:id="rId58"/>
    <p:sldId id="384" r:id="rId59"/>
    <p:sldId id="385" r:id="rId60"/>
    <p:sldId id="386" r:id="rId61"/>
    <p:sldId id="387" r:id="rId62"/>
    <p:sldId id="388" r:id="rId63"/>
    <p:sldId id="389" r:id="rId64"/>
    <p:sldId id="390" r:id="rId65"/>
    <p:sldId id="391" r:id="rId66"/>
    <p:sldId id="392" r:id="rId67"/>
    <p:sldId id="393" r:id="rId68"/>
    <p:sldId id="394" r:id="rId69"/>
    <p:sldId id="395" r:id="rId70"/>
    <p:sldId id="396" r:id="rId71"/>
    <p:sldId id="397" r:id="rId72"/>
    <p:sldId id="398" r:id="rId73"/>
    <p:sldId id="399" r:id="rId74"/>
    <p:sldId id="400" r:id="rId75"/>
    <p:sldId id="401" r:id="rId76"/>
    <p:sldId id="402" r:id="rId77"/>
    <p:sldId id="403" r:id="rId78"/>
    <p:sldId id="404" r:id="rId79"/>
    <p:sldId id="405" r:id="rId80"/>
    <p:sldId id="406" r:id="rId81"/>
    <p:sldId id="407" r:id="rId82"/>
    <p:sldId id="408" r:id="rId83"/>
    <p:sldId id="409" r:id="rId84"/>
    <p:sldId id="410" r:id="rId85"/>
    <p:sldId id="411" r:id="rId86"/>
    <p:sldId id="412" r:id="rId87"/>
    <p:sldId id="413" r:id="rId88"/>
    <p:sldId id="414" r:id="rId89"/>
    <p:sldId id="415" r:id="rId90"/>
    <p:sldId id="416" r:id="rId91"/>
    <p:sldId id="417" r:id="rId92"/>
    <p:sldId id="418" r:id="rId93"/>
    <p:sldId id="419" r:id="rId94"/>
    <p:sldId id="420" r:id="rId95"/>
    <p:sldId id="421" r:id="rId96"/>
    <p:sldId id="422" r:id="rId97"/>
    <p:sldId id="423" r:id="rId98"/>
    <p:sldId id="424" r:id="rId99"/>
    <p:sldId id="425" r:id="rId100"/>
    <p:sldId id="426" r:id="rId101"/>
    <p:sldId id="427" r:id="rId102"/>
    <p:sldId id="428" r:id="rId103"/>
    <p:sldId id="429" r:id="rId104"/>
    <p:sldId id="430" r:id="rId105"/>
    <p:sldId id="431" r:id="rId106"/>
    <p:sldId id="432" r:id="rId107"/>
    <p:sldId id="433" r:id="rId108"/>
    <p:sldId id="434" r:id="rId109"/>
    <p:sldId id="439" r:id="rId11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99FF"/>
    <a:srgbClr val="FF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744"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dirty="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52C9671D-77FA-4588-97EA-22BF586A8359}" type="datetimeFigureOut">
              <a:rPr lang="en-US"/>
              <a:pPr>
                <a:defRPr/>
              </a:pPr>
              <a:t>11/27/2013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dirty="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D7002AC-82E7-4BF4-B96E-4095A2A47DB9}" type="slidenum">
              <a:rPr lang="en-US"/>
              <a:pPr/>
              <a:t>‹#›</a:t>
            </a:fld>
            <a:endParaRPr lang="en-US"/>
          </a:p>
        </p:txBody>
      </p:sp>
    </p:spTree>
    <p:extLst>
      <p:ext uri="{BB962C8B-B14F-4D97-AF65-F5344CB8AC3E}">
        <p14:creationId xmlns:p14="http://schemas.microsoft.com/office/powerpoint/2010/main" xmlns="" val="33322394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609E9-9C54-48AC-87A9-78F84F535249}"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42332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0BFE4B-1DC7-4778-A6F3-0ECA777F4A90}" type="slidenum">
              <a:rPr lang="en-US"/>
              <a:pPr/>
              <a:t>3</a:t>
            </a:fld>
            <a:endParaRPr lang="en-US"/>
          </a:p>
        </p:txBody>
      </p:sp>
      <p:sp>
        <p:nvSpPr>
          <p:cNvPr id="1261574" name="Rectangle 6"/>
          <p:cNvSpPr>
            <a:spLocks noGrp="1" noRot="1" noChangeAspect="1" noChangeArrowheads="1" noTextEdit="1"/>
          </p:cNvSpPr>
          <p:nvPr>
            <p:ph type="sldImg"/>
          </p:nvPr>
        </p:nvSpPr>
        <p:spPr>
          <a:ln/>
        </p:spPr>
      </p:sp>
      <p:sp>
        <p:nvSpPr>
          <p:cNvPr id="1261575" name="Rectangle 7"/>
          <p:cNvSpPr>
            <a:spLocks noGrp="1" noChangeArrowheads="1"/>
          </p:cNvSpPr>
          <p:nvPr>
            <p:ph type="body" idx="1"/>
          </p:nvPr>
        </p:nvSpPr>
        <p:spPr>
          <a:ln/>
        </p:spPr>
        <p:txBody>
          <a:bodyPr/>
          <a:lstStyle/>
          <a:p>
            <a:r>
              <a:rPr lang="en-US"/>
              <a:t>Our last consideration for process costing is spoilage. Spoilage represents the amount of resources that go into the process, but do not result in finished product.  Managers face key problems related to spoilage:</a:t>
            </a:r>
          </a:p>
          <a:p>
            <a:pPr>
              <a:buFontTx/>
              <a:buChar char="•"/>
            </a:pPr>
            <a:r>
              <a:rPr lang="en-US"/>
              <a:t> Identifying whether it exists.</a:t>
            </a:r>
          </a:p>
          <a:p>
            <a:pPr>
              <a:buFontTx/>
              <a:buChar char="•"/>
            </a:pPr>
            <a:r>
              <a:rPr lang="en-US"/>
              <a:t> Determining whether it can be eliminated.</a:t>
            </a:r>
          </a:p>
          <a:p>
            <a:pPr>
              <a:buFontTx/>
              <a:buChar char="•"/>
            </a:pPr>
            <a:r>
              <a:rPr lang="en-US"/>
              <a:t> Deciding whether eliminating it is worthwhile.</a:t>
            </a:r>
          </a:p>
          <a:p>
            <a:pPr>
              <a:buFontTx/>
              <a:buChar char="•"/>
            </a:pPr>
            <a:r>
              <a:rPr lang="en-US"/>
              <a:t> Determining the cost of spoilage. </a:t>
            </a:r>
          </a:p>
          <a:p>
            <a:r>
              <a:rPr lang="en-US"/>
              <a:t>The 5-step approach discussed earlier can be modified to include spoilage.</a:t>
            </a:r>
          </a:p>
          <a:p>
            <a:pPr lvl="1"/>
            <a:r>
              <a:rPr lang="en-US"/>
              <a:t> </a:t>
            </a:r>
          </a:p>
        </p:txBody>
      </p:sp>
    </p:spTree>
    <p:extLst>
      <p:ext uri="{BB962C8B-B14F-4D97-AF65-F5344CB8AC3E}">
        <p14:creationId xmlns:p14="http://schemas.microsoft.com/office/powerpoint/2010/main" xmlns="" val="3229378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EC5D9E-5E8A-4B6C-85FF-963306731975}" type="slidenum">
              <a:rPr lang="en-US"/>
              <a:pPr/>
              <a:t>4</a:t>
            </a:fld>
            <a:endParaRPr lang="en-US"/>
          </a:p>
        </p:txBody>
      </p:sp>
      <p:sp>
        <p:nvSpPr>
          <p:cNvPr id="1262596" name="Rectangle 4"/>
          <p:cNvSpPr>
            <a:spLocks noGrp="1" noRot="1" noChangeAspect="1" noChangeArrowheads="1" noTextEdit="1"/>
          </p:cNvSpPr>
          <p:nvPr>
            <p:ph type="sldImg"/>
          </p:nvPr>
        </p:nvSpPr>
        <p:spPr>
          <a:ln/>
        </p:spPr>
      </p:sp>
      <p:sp>
        <p:nvSpPr>
          <p:cNvPr id="1262597" name="Rectangle 5"/>
          <p:cNvSpPr>
            <a:spLocks noGrp="1" noChangeArrowheads="1"/>
          </p:cNvSpPr>
          <p:nvPr>
            <p:ph type="body" idx="1"/>
          </p:nvPr>
        </p:nvSpPr>
        <p:spPr>
          <a:ln/>
        </p:spPr>
        <p:txBody>
          <a:bodyPr/>
          <a:lstStyle/>
          <a:p>
            <a:r>
              <a:rPr lang="en-US"/>
              <a:t>There are two types of spoilage, normal spoilage and abnormal spoilage.</a:t>
            </a:r>
          </a:p>
          <a:p>
            <a:r>
              <a:rPr lang="en-US"/>
              <a:t>Normal spoilage occurs as a part of the regular operations of an efficient process. Abnormal spoilage is the result of unusual operating problems. Abnormal spoilage is in addition to normal spoilage, and is recorded as a loss of the period. </a:t>
            </a:r>
          </a:p>
          <a:p>
            <a:r>
              <a:rPr lang="en-US"/>
              <a:t>We will illustrate the spoilage using the December data for Spirit Beverages, but without the transferred-in costs.</a:t>
            </a:r>
          </a:p>
          <a:p>
            <a:endParaRPr lang="en-US"/>
          </a:p>
          <a:p>
            <a:endParaRPr lang="en-US"/>
          </a:p>
          <a:p>
            <a:endParaRPr lang="en-US"/>
          </a:p>
        </p:txBody>
      </p:sp>
    </p:spTree>
    <p:extLst>
      <p:ext uri="{BB962C8B-B14F-4D97-AF65-F5344CB8AC3E}">
        <p14:creationId xmlns:p14="http://schemas.microsoft.com/office/powerpoint/2010/main" xmlns="" val="2773018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4B4389-F4AD-45DF-853F-C22AB3F7BE1B}" type="slidenum">
              <a:rPr lang="en-US"/>
              <a:pPr/>
              <a:t>5</a:t>
            </a:fld>
            <a:endParaRPr lang="en-US"/>
          </a:p>
        </p:txBody>
      </p:sp>
      <p:sp>
        <p:nvSpPr>
          <p:cNvPr id="1263620" name="Rectangle 4"/>
          <p:cNvSpPr>
            <a:spLocks noGrp="1" noRot="1" noChangeAspect="1" noChangeArrowheads="1" noTextEdit="1"/>
          </p:cNvSpPr>
          <p:nvPr>
            <p:ph type="sldImg"/>
          </p:nvPr>
        </p:nvSpPr>
        <p:spPr>
          <a:ln/>
        </p:spPr>
      </p:sp>
      <p:sp>
        <p:nvSpPr>
          <p:cNvPr id="1263621" name="Rectangle 5"/>
          <p:cNvSpPr>
            <a:spLocks noGrp="1" noChangeArrowheads="1"/>
          </p:cNvSpPr>
          <p:nvPr>
            <p:ph type="body" idx="1"/>
          </p:nvPr>
        </p:nvSpPr>
        <p:spPr>
          <a:ln/>
        </p:spPr>
        <p:txBody>
          <a:bodyPr/>
          <a:lstStyle/>
          <a:p>
            <a:r>
              <a:rPr lang="en-US"/>
              <a:t>The December information is the same as before with one exception.  Five hundred units are spoiled.  So instead of having four thousand units in ending work-in-process inventory, we now have only three thousand five hundred.</a:t>
            </a:r>
          </a:p>
          <a:p>
            <a:r>
              <a:rPr lang="en-US"/>
              <a:t>The spoiled units are found at an inspection point when twenty percent of the material has been added and the conversion is fifty percent complete.</a:t>
            </a:r>
          </a:p>
          <a:p>
            <a:endParaRPr lang="en-US"/>
          </a:p>
          <a:p>
            <a:endParaRPr lang="en-US"/>
          </a:p>
        </p:txBody>
      </p:sp>
    </p:spTree>
    <p:extLst>
      <p:ext uri="{BB962C8B-B14F-4D97-AF65-F5344CB8AC3E}">
        <p14:creationId xmlns:p14="http://schemas.microsoft.com/office/powerpoint/2010/main" xmlns="" val="2031377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3C7133-5862-4573-B4D2-F48CC473C545}" type="slidenum">
              <a:rPr lang="en-US"/>
              <a:pPr/>
              <a:t>6</a:t>
            </a:fld>
            <a:endParaRPr lang="en-US"/>
          </a:p>
        </p:txBody>
      </p:sp>
      <p:sp>
        <p:nvSpPr>
          <p:cNvPr id="1264642" name="Rectangle 2"/>
          <p:cNvSpPr>
            <a:spLocks noGrp="1" noRot="1" noChangeAspect="1" noChangeArrowheads="1" noTextEdit="1"/>
          </p:cNvSpPr>
          <p:nvPr>
            <p:ph type="sldImg"/>
          </p:nvPr>
        </p:nvSpPr>
        <p:spPr>
          <a:ln/>
        </p:spPr>
      </p:sp>
      <p:sp>
        <p:nvSpPr>
          <p:cNvPr id="1264643" name="Rectangle 3"/>
          <p:cNvSpPr>
            <a:spLocks noGrp="1" noChangeArrowheads="1"/>
          </p:cNvSpPr>
          <p:nvPr>
            <p:ph type="body" idx="1"/>
          </p:nvPr>
        </p:nvSpPr>
        <p:spPr>
          <a:ln/>
        </p:spPr>
        <p:txBody>
          <a:bodyPr/>
          <a:lstStyle/>
          <a:p>
            <a:r>
              <a:rPr lang="en-US"/>
              <a:t>On your screen, you see the flow model for the weighted-average method, showing the five hundred spoiled units that were discovered in process.</a:t>
            </a:r>
          </a:p>
        </p:txBody>
      </p:sp>
    </p:spTree>
    <p:extLst>
      <p:ext uri="{BB962C8B-B14F-4D97-AF65-F5344CB8AC3E}">
        <p14:creationId xmlns:p14="http://schemas.microsoft.com/office/powerpoint/2010/main" xmlns="" val="3792866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8B787B-A6BD-432B-8050-2623068BA083}" type="slidenum">
              <a:rPr lang="en-US"/>
              <a:pPr/>
              <a:t>7</a:t>
            </a:fld>
            <a:endParaRPr lang="en-US"/>
          </a:p>
        </p:txBody>
      </p:sp>
      <p:sp>
        <p:nvSpPr>
          <p:cNvPr id="1265666" name="Rectangle 2"/>
          <p:cNvSpPr>
            <a:spLocks noGrp="1" noRot="1" noChangeAspect="1" noChangeArrowheads="1" noTextEdit="1"/>
          </p:cNvSpPr>
          <p:nvPr>
            <p:ph type="sldImg"/>
          </p:nvPr>
        </p:nvSpPr>
        <p:spPr>
          <a:ln/>
        </p:spPr>
      </p:sp>
      <p:sp>
        <p:nvSpPr>
          <p:cNvPr id="1265667" name="Rectangle 3"/>
          <p:cNvSpPr>
            <a:spLocks noGrp="1" noChangeArrowheads="1"/>
          </p:cNvSpPr>
          <p:nvPr>
            <p:ph type="body" idx="1"/>
          </p:nvPr>
        </p:nvSpPr>
        <p:spPr>
          <a:ln/>
        </p:spPr>
        <p:txBody>
          <a:bodyPr/>
          <a:lstStyle/>
          <a:p>
            <a:r>
              <a:rPr lang="en-US"/>
              <a:t>In step one, we summarize the flow of physical units.  Spirit had two thousand units in beginning inventory.  Twelve thousand units are started, ten thousand units are completed and five hundred units are spoiled, leaving three thousand five hundred units incomplete in ending work-in-process inventory. </a:t>
            </a:r>
          </a:p>
          <a:p>
            <a:r>
              <a:rPr lang="en-US"/>
              <a:t>Let’s move on to step two and calculate equivalent units..</a:t>
            </a:r>
          </a:p>
          <a:p>
            <a:endParaRPr lang="en-US"/>
          </a:p>
        </p:txBody>
      </p:sp>
    </p:spTree>
    <p:extLst>
      <p:ext uri="{BB962C8B-B14F-4D97-AF65-F5344CB8AC3E}">
        <p14:creationId xmlns:p14="http://schemas.microsoft.com/office/powerpoint/2010/main" xmlns="" val="2384610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D325A6-E978-4A9C-BAB5-50C6EF15572D}" type="slidenum">
              <a:rPr lang="en-US"/>
              <a:pPr/>
              <a:t>8</a:t>
            </a:fld>
            <a:endParaRPr lang="en-US"/>
          </a:p>
        </p:txBody>
      </p:sp>
      <p:sp>
        <p:nvSpPr>
          <p:cNvPr id="1266690" name="Rectangle 2"/>
          <p:cNvSpPr>
            <a:spLocks noGrp="1" noRot="1" noChangeAspect="1" noChangeArrowheads="1" noTextEdit="1"/>
          </p:cNvSpPr>
          <p:nvPr>
            <p:ph type="sldImg"/>
          </p:nvPr>
        </p:nvSpPr>
        <p:spPr>
          <a:ln/>
        </p:spPr>
      </p:sp>
      <p:sp>
        <p:nvSpPr>
          <p:cNvPr id="1266691" name="Rectangle 3"/>
          <p:cNvSpPr>
            <a:spLocks noGrp="1" noChangeArrowheads="1"/>
          </p:cNvSpPr>
          <p:nvPr>
            <p:ph type="body" idx="1"/>
          </p:nvPr>
        </p:nvSpPr>
        <p:spPr>
          <a:ln/>
        </p:spPr>
        <p:txBody>
          <a:bodyPr/>
          <a:lstStyle/>
          <a:p>
            <a:r>
              <a:rPr lang="en-US"/>
              <a:t>Units completed and transferred from work-in-process to finished goods are one hundred percent complete for both materials and conversion.</a:t>
            </a:r>
          </a:p>
          <a:p>
            <a:endParaRPr lang="en-US"/>
          </a:p>
          <a:p>
            <a:endParaRPr lang="en-US"/>
          </a:p>
        </p:txBody>
      </p:sp>
    </p:spTree>
    <p:extLst>
      <p:ext uri="{BB962C8B-B14F-4D97-AF65-F5344CB8AC3E}">
        <p14:creationId xmlns:p14="http://schemas.microsoft.com/office/powerpoint/2010/main" xmlns="" val="11949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534F1C-448B-4AB2-8B6D-22AB84127340}" type="slidenum">
              <a:rPr lang="en-US"/>
              <a:pPr/>
              <a:t>9</a:t>
            </a:fld>
            <a:endParaRPr lang="en-US"/>
          </a:p>
        </p:txBody>
      </p:sp>
      <p:sp>
        <p:nvSpPr>
          <p:cNvPr id="1267714" name="Rectangle 2"/>
          <p:cNvSpPr>
            <a:spLocks noGrp="1" noRot="1" noChangeAspect="1" noChangeArrowheads="1" noTextEdit="1"/>
          </p:cNvSpPr>
          <p:nvPr>
            <p:ph type="sldImg"/>
          </p:nvPr>
        </p:nvSpPr>
        <p:spPr>
          <a:ln/>
        </p:spPr>
      </p:sp>
      <p:sp>
        <p:nvSpPr>
          <p:cNvPr id="1267715" name="Rectangle 3"/>
          <p:cNvSpPr>
            <a:spLocks noGrp="1" noChangeArrowheads="1"/>
          </p:cNvSpPr>
          <p:nvPr>
            <p:ph type="body" idx="1"/>
          </p:nvPr>
        </p:nvSpPr>
        <p:spPr>
          <a:ln/>
        </p:spPr>
        <p:txBody>
          <a:bodyPr/>
          <a:lstStyle/>
          <a:p>
            <a:r>
              <a:rPr lang="en-US"/>
              <a:t>To determine the equivalent units of spoilage, we multiply the completion percentage at the point where the spoilage is discovered times the number of spoiled units.  Twenty percent of the material had been added to the spoiled units so we multiply five hundred units times twenty percent to get one hundred equivalent units of material in spoiled units.  </a:t>
            </a:r>
          </a:p>
          <a:p>
            <a:r>
              <a:rPr lang="en-US"/>
              <a:t>Fifty percent of the conversion had been added to the spoiled units so we multiply five hundred units times fifty percent to get two hundred fifty equivalent units of conversion in spoiled units. </a:t>
            </a:r>
          </a:p>
        </p:txBody>
      </p:sp>
    </p:spTree>
    <p:extLst>
      <p:ext uri="{BB962C8B-B14F-4D97-AF65-F5344CB8AC3E}">
        <p14:creationId xmlns:p14="http://schemas.microsoft.com/office/powerpoint/2010/main" xmlns="" val="2463380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A5FC20-FCA1-4400-9530-27941726F1FE}" type="slidenum">
              <a:rPr lang="en-US"/>
              <a:pPr/>
              <a:t>10</a:t>
            </a:fld>
            <a:endParaRPr lang="en-US"/>
          </a:p>
        </p:txBody>
      </p:sp>
      <p:sp>
        <p:nvSpPr>
          <p:cNvPr id="1268738" name="Rectangle 2"/>
          <p:cNvSpPr>
            <a:spLocks noGrp="1" noRot="1" noChangeAspect="1" noChangeArrowheads="1" noTextEdit="1"/>
          </p:cNvSpPr>
          <p:nvPr>
            <p:ph type="sldImg"/>
          </p:nvPr>
        </p:nvSpPr>
        <p:spPr>
          <a:ln/>
        </p:spPr>
      </p:sp>
      <p:sp>
        <p:nvSpPr>
          <p:cNvPr id="1268739" name="Rectangle 3"/>
          <p:cNvSpPr>
            <a:spLocks noGrp="1" noChangeArrowheads="1"/>
          </p:cNvSpPr>
          <p:nvPr>
            <p:ph type="body" idx="1"/>
          </p:nvPr>
        </p:nvSpPr>
        <p:spPr>
          <a:ln/>
        </p:spPr>
        <p:txBody>
          <a:bodyPr/>
          <a:lstStyle/>
          <a:p>
            <a:r>
              <a:rPr lang="en-US"/>
              <a:t>We multiply the completion percentage times the number of units remaining in process to determine the equivalent units in process. Twenty-five percent of the material had been added to the incomplete units so we multiply three  thousand five hundred units times twenty-five percent to get eight hundred seventy-five equivalent units of material in ending work-in-process inventory.  </a:t>
            </a:r>
          </a:p>
          <a:p>
            <a:r>
              <a:rPr lang="en-US"/>
              <a:t>Sixty percent of the conversion had been added to the incomplete units so we multiply three thousand five hundred units times sixty percent to get two thousand one hundred equivalent units of conversion in ending work-in-process inventory.  Total equivalent units are ten thousand nine hundred seventy-five for material and twelve thousand three hundred fifty for conversion.</a:t>
            </a:r>
          </a:p>
          <a:p>
            <a:r>
              <a:rPr lang="en-US"/>
              <a:t>Now we are ready for steps three, four and five.</a:t>
            </a:r>
          </a:p>
          <a:p>
            <a:endParaRPr lang="en-US"/>
          </a:p>
          <a:p>
            <a:endParaRPr lang="en-US"/>
          </a:p>
        </p:txBody>
      </p:sp>
    </p:spTree>
    <p:extLst>
      <p:ext uri="{BB962C8B-B14F-4D97-AF65-F5344CB8AC3E}">
        <p14:creationId xmlns:p14="http://schemas.microsoft.com/office/powerpoint/2010/main" xmlns="" val="8794461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6C0AC3-6ABC-4D61-866E-ACBA471E4B08}" type="slidenum">
              <a:rPr lang="en-US"/>
              <a:pPr/>
              <a:t>11</a:t>
            </a:fld>
            <a:endParaRPr lang="en-US"/>
          </a:p>
        </p:txBody>
      </p:sp>
      <p:sp>
        <p:nvSpPr>
          <p:cNvPr id="1270786" name="Rectangle 2"/>
          <p:cNvSpPr>
            <a:spLocks noGrp="1" noRot="1" noChangeAspect="1" noChangeArrowheads="1" noTextEdit="1"/>
          </p:cNvSpPr>
          <p:nvPr>
            <p:ph type="sldImg"/>
          </p:nvPr>
        </p:nvSpPr>
        <p:spPr>
          <a:ln/>
        </p:spPr>
      </p:sp>
      <p:sp>
        <p:nvSpPr>
          <p:cNvPr id="1270787" name="Rectangle 3"/>
          <p:cNvSpPr>
            <a:spLocks noGrp="1" noChangeArrowheads="1"/>
          </p:cNvSpPr>
          <p:nvPr>
            <p:ph type="body" idx="1"/>
          </p:nvPr>
        </p:nvSpPr>
        <p:spPr>
          <a:ln/>
        </p:spPr>
        <p:txBody>
          <a:bodyPr/>
          <a:lstStyle/>
          <a:p>
            <a:r>
              <a:rPr lang="en-US"/>
              <a:t>In step three, we summarize the total costs to be accounted for (costs in beginning work in process inventory and the costs incurred in the current period).  </a:t>
            </a:r>
          </a:p>
          <a:p>
            <a:r>
              <a:rPr lang="en-US"/>
              <a:t>Let’s move on to step four and compute the costs per equivalent unit.</a:t>
            </a:r>
          </a:p>
          <a:p>
            <a:endParaRPr lang="en-US"/>
          </a:p>
        </p:txBody>
      </p:sp>
    </p:spTree>
    <p:extLst>
      <p:ext uri="{BB962C8B-B14F-4D97-AF65-F5344CB8AC3E}">
        <p14:creationId xmlns:p14="http://schemas.microsoft.com/office/powerpoint/2010/main" xmlns="" val="1695934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C1CC87-4E80-4E5A-813B-59185E9D3BA8}" type="slidenum">
              <a:rPr lang="en-US"/>
              <a:pPr/>
              <a:t>12</a:t>
            </a:fld>
            <a:endParaRPr lang="en-US"/>
          </a:p>
        </p:txBody>
      </p:sp>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a:ln/>
        </p:spPr>
        <p:txBody>
          <a:bodyPr/>
          <a:lstStyle/>
          <a:p>
            <a:r>
              <a:rPr lang="en-US"/>
              <a:t>In step four, we compute the costs per equivalent unit.</a:t>
            </a:r>
          </a:p>
          <a:p>
            <a:r>
              <a:rPr lang="en-US"/>
              <a:t>Notice that we have entered the equivalent units from step two in the spread sheet, ten thousand nine hundred seventy-five for material and twelve thousand three hundred fifty for conversion </a:t>
            </a:r>
          </a:p>
          <a:p>
            <a:r>
              <a:rPr lang="en-US"/>
              <a:t>The unit cost for direct material is two point zero zero four six dollars, found by dividing twenty-two thousand dollars by ten thousand nine hundred seventy-five equivalent units.  The unit cost for conversion is zero point six four seven eight dollars, found by dividing eight thousand dollars by twelve thousand three hundred fifty equivalent units.   Total unit cost is two point six  five two three dollars.</a:t>
            </a:r>
          </a:p>
          <a:p>
            <a:r>
              <a:rPr lang="en-US"/>
              <a:t>Now, let’s assign the costs to units in step five.</a:t>
            </a:r>
          </a:p>
          <a:p>
            <a:endParaRPr lang="en-US"/>
          </a:p>
          <a:p>
            <a:endParaRPr lang="en-US"/>
          </a:p>
        </p:txBody>
      </p:sp>
    </p:spTree>
    <p:extLst>
      <p:ext uri="{BB962C8B-B14F-4D97-AF65-F5344CB8AC3E}">
        <p14:creationId xmlns:p14="http://schemas.microsoft.com/office/powerpoint/2010/main" xmlns="" val="3368151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3767AD-7520-4040-9FF8-088FD0567C70}" type="slidenum">
              <a:rPr lang="en-US"/>
              <a:pPr/>
              <a:t>13</a:t>
            </a:fld>
            <a:endParaRPr lang="en-US"/>
          </a:p>
        </p:txBody>
      </p:sp>
      <p:sp>
        <p:nvSpPr>
          <p:cNvPr id="1272834" name="Rectangle 2"/>
          <p:cNvSpPr>
            <a:spLocks noGrp="1" noRot="1" noChangeAspect="1" noChangeArrowheads="1" noTextEdit="1"/>
          </p:cNvSpPr>
          <p:nvPr>
            <p:ph type="sldImg"/>
          </p:nvPr>
        </p:nvSpPr>
        <p:spPr>
          <a:ln/>
        </p:spPr>
      </p:sp>
      <p:sp>
        <p:nvSpPr>
          <p:cNvPr id="1272835" name="Rectangle 3"/>
          <p:cNvSpPr>
            <a:spLocks noGrp="1" noChangeArrowheads="1"/>
          </p:cNvSpPr>
          <p:nvPr>
            <p:ph type="body" idx="1"/>
          </p:nvPr>
        </p:nvSpPr>
        <p:spPr>
          <a:ln/>
        </p:spPr>
        <p:txBody>
          <a:bodyPr/>
          <a:lstStyle/>
          <a:p>
            <a:r>
              <a:rPr lang="en-US">
                <a:sym typeface="Wingdings" panose="05000000000000000000" pitchFamily="2" charset="2"/>
              </a:rPr>
              <a:t>In step five we will a</a:t>
            </a:r>
            <a:r>
              <a:rPr lang="en-US"/>
              <a:t>ssign unit costs from step four to units completed, units spoiled, and to units remaining in ending work-in-process inventory.</a:t>
            </a:r>
          </a:p>
          <a:p>
            <a:r>
              <a:rPr lang="en-US"/>
              <a:t>We completed and transferred ten thousand units. The material cost transferred with these ten thousand units is twenty thousand forty-six dollars, calculated by multiplying ten thousand units times two point zero zero four six dollars per unit. The conversion cost transferred with these ten thousand units is six thousand four hundred seventy-eight dollars, calculated by multiplying ten thousand units times zero point six four seven eight dollars per unit.  The total cost transferred in December is twenty-six thousand five hundred twenty-four dollars.</a:t>
            </a:r>
          </a:p>
          <a:p>
            <a:endParaRPr lang="en-US"/>
          </a:p>
        </p:txBody>
      </p:sp>
    </p:spTree>
    <p:extLst>
      <p:ext uri="{BB962C8B-B14F-4D97-AF65-F5344CB8AC3E}">
        <p14:creationId xmlns:p14="http://schemas.microsoft.com/office/powerpoint/2010/main" xmlns="" val="149437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7FFC77-7E15-48C4-BE40-44F341D59E9E}" type="slidenum">
              <a:rPr lang="en-US"/>
              <a:pPr/>
              <a:t>14</a:t>
            </a:fld>
            <a:endParaRPr lang="en-US"/>
          </a:p>
        </p:txBody>
      </p:sp>
      <p:sp>
        <p:nvSpPr>
          <p:cNvPr id="1273858" name="Rectangle 2"/>
          <p:cNvSpPr>
            <a:spLocks noGrp="1" noRot="1" noChangeAspect="1" noChangeArrowheads="1" noTextEdit="1"/>
          </p:cNvSpPr>
          <p:nvPr>
            <p:ph type="sldImg"/>
          </p:nvPr>
        </p:nvSpPr>
        <p:spPr>
          <a:ln/>
        </p:spPr>
      </p:sp>
      <p:sp>
        <p:nvSpPr>
          <p:cNvPr id="1273859" name="Rectangle 3"/>
          <p:cNvSpPr>
            <a:spLocks noGrp="1" noChangeArrowheads="1"/>
          </p:cNvSpPr>
          <p:nvPr>
            <p:ph type="body" idx="1"/>
          </p:nvPr>
        </p:nvSpPr>
        <p:spPr>
          <a:ln/>
        </p:spPr>
        <p:txBody>
          <a:bodyPr/>
          <a:lstStyle/>
          <a:p>
            <a:r>
              <a:rPr lang="en-US"/>
              <a:t>One hundred equivalent units of material are spoiled at a cost of two point zero zero four six dollars per unit.  Two hundred fifty equivalent units of conversion are spoiled at a cost of zero point six four seven eight dollars per unit. Total spoilage cost three hundred sixty-two dollars, the sum of two hundred dollars for material and one hundred sixty-two dollars for conversion. </a:t>
            </a:r>
          </a:p>
          <a:p>
            <a:endParaRPr lang="en-US"/>
          </a:p>
        </p:txBody>
      </p:sp>
    </p:spTree>
    <p:extLst>
      <p:ext uri="{BB962C8B-B14F-4D97-AF65-F5344CB8AC3E}">
        <p14:creationId xmlns:p14="http://schemas.microsoft.com/office/powerpoint/2010/main" xmlns="" val="26932268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13D302-54FB-4B37-AC90-62184671EB6C}" type="slidenum">
              <a:rPr lang="en-US"/>
              <a:pPr/>
              <a:t>15</a:t>
            </a:fld>
            <a:endParaRPr lang="en-US"/>
          </a:p>
        </p:txBody>
      </p:sp>
      <p:sp>
        <p:nvSpPr>
          <p:cNvPr id="1274882" name="Rectangle 2"/>
          <p:cNvSpPr>
            <a:spLocks noGrp="1" noRot="1" noChangeAspect="1" noChangeArrowheads="1" noTextEdit="1"/>
          </p:cNvSpPr>
          <p:nvPr>
            <p:ph type="sldImg"/>
          </p:nvPr>
        </p:nvSpPr>
        <p:spPr>
          <a:ln/>
        </p:spPr>
      </p:sp>
      <p:sp>
        <p:nvSpPr>
          <p:cNvPr id="1274883" name="Rectangle 3"/>
          <p:cNvSpPr>
            <a:spLocks noGrp="1" noChangeArrowheads="1"/>
          </p:cNvSpPr>
          <p:nvPr>
            <p:ph type="body" idx="1"/>
          </p:nvPr>
        </p:nvSpPr>
        <p:spPr>
          <a:ln/>
        </p:spPr>
        <p:txBody>
          <a:bodyPr/>
          <a:lstStyle/>
          <a:p>
            <a:r>
              <a:rPr lang="en-US"/>
              <a:t>Eight hundred seventy-five equivalent units of material are left in ending work-in-process inventory at a cost of two point zero zero four six dollars per unit.  Two thousand one hundred equivalent units of conversion are left in ending work-in-process inventory at a cost of zero point six four seven eight dollars per unit. Ending work-in-process inventory is three thousand one hundred fourteen dollars, the sum of one thousand seven hundred fifty-four dollars for material and one thousand three hundred sixty dollars for conversion. </a:t>
            </a:r>
          </a:p>
          <a:p>
            <a:r>
              <a:rPr lang="en-US"/>
              <a:t>As you can see from the last line in the spreadsheet, we have accounted for all of the costs.</a:t>
            </a:r>
          </a:p>
        </p:txBody>
      </p:sp>
    </p:spTree>
    <p:extLst>
      <p:ext uri="{BB962C8B-B14F-4D97-AF65-F5344CB8AC3E}">
        <p14:creationId xmlns:p14="http://schemas.microsoft.com/office/powerpoint/2010/main" xmlns="" val="3767082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43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9456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79A843A-E723-4C58-B9FB-2060A3332C5F}" type="slidenum">
              <a:rPr lang="en-US">
                <a:latin typeface="Calibri" panose="020F0502020204030204" pitchFamily="34" charset="0"/>
              </a:rPr>
              <a:pPr eaLnBrk="1" hangingPunct="1"/>
              <a:t>16</a:t>
            </a:fld>
            <a:endParaRPr lang="en-US">
              <a:latin typeface="Calibri" panose="020F0502020204030204" pitchFamily="34" charset="0"/>
            </a:endParaRPr>
          </a:p>
        </p:txBody>
      </p:sp>
    </p:spTree>
    <p:extLst>
      <p:ext uri="{BB962C8B-B14F-4D97-AF65-F5344CB8AC3E}">
        <p14:creationId xmlns:p14="http://schemas.microsoft.com/office/powerpoint/2010/main" xmlns="" val="2903539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53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9558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DFE9372-2B88-4527-8F03-6F8324F4A6C4}" type="slidenum">
              <a:rPr lang="en-US">
                <a:latin typeface="Calibri" panose="020F0502020204030204" pitchFamily="34" charset="0"/>
              </a:rPr>
              <a:pPr eaLnBrk="1" hangingPunct="1"/>
              <a:t>17</a:t>
            </a:fld>
            <a:endParaRPr lang="en-US">
              <a:latin typeface="Calibri" panose="020F0502020204030204" pitchFamily="34" charset="0"/>
            </a:endParaRPr>
          </a:p>
        </p:txBody>
      </p:sp>
    </p:spTree>
    <p:extLst>
      <p:ext uri="{BB962C8B-B14F-4D97-AF65-F5344CB8AC3E}">
        <p14:creationId xmlns:p14="http://schemas.microsoft.com/office/powerpoint/2010/main" xmlns="" val="31975232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63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9661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7F51FDE-CC6B-4C30-A8C8-34C23E53D3A5}" type="slidenum">
              <a:rPr lang="en-US">
                <a:latin typeface="Calibri" panose="020F0502020204030204" pitchFamily="34" charset="0"/>
              </a:rPr>
              <a:pPr eaLnBrk="1" hangingPunct="1"/>
              <a:t>18</a:t>
            </a:fld>
            <a:endParaRPr lang="en-US">
              <a:latin typeface="Calibri" panose="020F0502020204030204" pitchFamily="34" charset="0"/>
            </a:endParaRPr>
          </a:p>
        </p:txBody>
      </p:sp>
    </p:spTree>
    <p:extLst>
      <p:ext uri="{BB962C8B-B14F-4D97-AF65-F5344CB8AC3E}">
        <p14:creationId xmlns:p14="http://schemas.microsoft.com/office/powerpoint/2010/main" xmlns="" val="19516969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9763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B401BC1-A2F3-4081-A711-E974DF5590AA}" type="slidenum">
              <a:rPr lang="en-US">
                <a:latin typeface="Calibri" panose="020F0502020204030204" pitchFamily="34" charset="0"/>
              </a:rPr>
              <a:pPr eaLnBrk="1" hangingPunct="1"/>
              <a:t>19</a:t>
            </a:fld>
            <a:endParaRPr lang="en-US">
              <a:latin typeface="Calibri" panose="020F0502020204030204" pitchFamily="34" charset="0"/>
            </a:endParaRPr>
          </a:p>
        </p:txBody>
      </p:sp>
    </p:spTree>
    <p:extLst>
      <p:ext uri="{BB962C8B-B14F-4D97-AF65-F5344CB8AC3E}">
        <p14:creationId xmlns:p14="http://schemas.microsoft.com/office/powerpoint/2010/main" xmlns="" val="2466505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84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0275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CF4D79F-A06A-4466-A894-6B129F9A40B4}" type="slidenum">
              <a:rPr lang="en-US">
                <a:latin typeface="Calibri" panose="020F0502020204030204" pitchFamily="34" charset="0"/>
              </a:rPr>
              <a:pPr eaLnBrk="1" hangingPunct="1"/>
              <a:t>20</a:t>
            </a:fld>
            <a:endParaRPr lang="en-US">
              <a:latin typeface="Calibri" panose="020F0502020204030204" pitchFamily="34" charset="0"/>
            </a:endParaRPr>
          </a:p>
        </p:txBody>
      </p:sp>
    </p:spTree>
    <p:extLst>
      <p:ext uri="{BB962C8B-B14F-4D97-AF65-F5344CB8AC3E}">
        <p14:creationId xmlns:p14="http://schemas.microsoft.com/office/powerpoint/2010/main" xmlns="" val="25918404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94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0378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69C8AC3-6617-4B28-8823-76EA3F9E01F0}" type="slidenum">
              <a:rPr lang="en-US">
                <a:latin typeface="Calibri" panose="020F0502020204030204" pitchFamily="34" charset="0"/>
              </a:rPr>
              <a:pPr eaLnBrk="1" hangingPunct="1"/>
              <a:t>21</a:t>
            </a:fld>
            <a:endParaRPr lang="en-US">
              <a:latin typeface="Calibri" panose="020F0502020204030204" pitchFamily="34" charset="0"/>
            </a:endParaRPr>
          </a:p>
        </p:txBody>
      </p:sp>
    </p:spTree>
    <p:extLst>
      <p:ext uri="{BB962C8B-B14F-4D97-AF65-F5344CB8AC3E}">
        <p14:creationId xmlns:p14="http://schemas.microsoft.com/office/powerpoint/2010/main" xmlns="" val="11574778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04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048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55A0ED8-443E-4F7C-BB47-B29B19F1D09A}" type="slidenum">
              <a:rPr lang="en-US">
                <a:latin typeface="Calibri" panose="020F0502020204030204" pitchFamily="34" charset="0"/>
              </a:rPr>
              <a:pPr eaLnBrk="1" hangingPunct="1"/>
              <a:t>22</a:t>
            </a:fld>
            <a:endParaRPr lang="en-US">
              <a:latin typeface="Calibri" panose="020F0502020204030204" pitchFamily="34" charset="0"/>
            </a:endParaRPr>
          </a:p>
        </p:txBody>
      </p:sp>
    </p:spTree>
    <p:extLst>
      <p:ext uri="{BB962C8B-B14F-4D97-AF65-F5344CB8AC3E}">
        <p14:creationId xmlns:p14="http://schemas.microsoft.com/office/powerpoint/2010/main" xmlns="" val="890922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14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0582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0484CDA-53D4-4F82-996B-431D6E67E10C}" type="slidenum">
              <a:rPr lang="en-US">
                <a:latin typeface="Calibri" panose="020F0502020204030204" pitchFamily="34" charset="0"/>
              </a:rPr>
              <a:pPr eaLnBrk="1" hangingPunct="1"/>
              <a:t>23</a:t>
            </a:fld>
            <a:endParaRPr lang="en-US">
              <a:latin typeface="Calibri" panose="020F0502020204030204" pitchFamily="34" charset="0"/>
            </a:endParaRPr>
          </a:p>
        </p:txBody>
      </p:sp>
    </p:spTree>
    <p:extLst>
      <p:ext uri="{BB962C8B-B14F-4D97-AF65-F5344CB8AC3E}">
        <p14:creationId xmlns:p14="http://schemas.microsoft.com/office/powerpoint/2010/main" xmlns="" val="22604295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25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0685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0083C9F-186A-4DF4-845F-59CCD1D53487}" type="slidenum">
              <a:rPr lang="en-US">
                <a:latin typeface="Calibri" panose="020F0502020204030204" pitchFamily="34" charset="0"/>
              </a:rPr>
              <a:pPr eaLnBrk="1" hangingPunct="1"/>
              <a:t>24</a:t>
            </a:fld>
            <a:endParaRPr lang="en-US">
              <a:latin typeface="Calibri" panose="020F0502020204030204" pitchFamily="34" charset="0"/>
            </a:endParaRPr>
          </a:p>
        </p:txBody>
      </p:sp>
    </p:spTree>
    <p:extLst>
      <p:ext uri="{BB962C8B-B14F-4D97-AF65-F5344CB8AC3E}">
        <p14:creationId xmlns:p14="http://schemas.microsoft.com/office/powerpoint/2010/main" xmlns="" val="15736930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35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0787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C3769E2-D232-4F96-A228-2C2B94ADBE5B}" type="slidenum">
              <a:rPr lang="en-US">
                <a:latin typeface="Calibri" panose="020F0502020204030204" pitchFamily="34" charset="0"/>
              </a:rPr>
              <a:pPr eaLnBrk="1" hangingPunct="1"/>
              <a:t>25</a:t>
            </a:fld>
            <a:endParaRPr lang="en-US">
              <a:latin typeface="Calibri" panose="020F0502020204030204" pitchFamily="34" charset="0"/>
            </a:endParaRPr>
          </a:p>
        </p:txBody>
      </p:sp>
    </p:spTree>
    <p:extLst>
      <p:ext uri="{BB962C8B-B14F-4D97-AF65-F5344CB8AC3E}">
        <p14:creationId xmlns:p14="http://schemas.microsoft.com/office/powerpoint/2010/main" xmlns="" val="27314304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45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0890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CE7F741-6F33-4D27-9691-CBC28CB7FEE3}" type="slidenum">
              <a:rPr lang="en-US">
                <a:latin typeface="Calibri" panose="020F0502020204030204" pitchFamily="34" charset="0"/>
              </a:rPr>
              <a:pPr eaLnBrk="1" hangingPunct="1"/>
              <a:t>26</a:t>
            </a:fld>
            <a:endParaRPr lang="en-US">
              <a:latin typeface="Calibri" panose="020F0502020204030204" pitchFamily="34" charset="0"/>
            </a:endParaRPr>
          </a:p>
        </p:txBody>
      </p:sp>
    </p:spTree>
    <p:extLst>
      <p:ext uri="{BB962C8B-B14F-4D97-AF65-F5344CB8AC3E}">
        <p14:creationId xmlns:p14="http://schemas.microsoft.com/office/powerpoint/2010/main" xmlns="" val="37633239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55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099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8039EA4-81C5-47B9-943D-1F9995A9232D}" type="slidenum">
              <a:rPr lang="en-US">
                <a:latin typeface="Calibri" panose="020F0502020204030204" pitchFamily="34" charset="0"/>
              </a:rPr>
              <a:pPr eaLnBrk="1" hangingPunct="1"/>
              <a:t>27</a:t>
            </a:fld>
            <a:endParaRPr lang="en-US">
              <a:latin typeface="Calibri" panose="020F0502020204030204" pitchFamily="34" charset="0"/>
            </a:endParaRPr>
          </a:p>
        </p:txBody>
      </p:sp>
    </p:spTree>
    <p:extLst>
      <p:ext uri="{BB962C8B-B14F-4D97-AF65-F5344CB8AC3E}">
        <p14:creationId xmlns:p14="http://schemas.microsoft.com/office/powerpoint/2010/main" xmlns="" val="36960826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66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1094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5BFA864-7664-47C3-889D-2652816D7C4A}" type="slidenum">
              <a:rPr lang="en-US">
                <a:latin typeface="Calibri" panose="020F0502020204030204" pitchFamily="34" charset="0"/>
              </a:rPr>
              <a:pPr eaLnBrk="1" hangingPunct="1"/>
              <a:t>28</a:t>
            </a:fld>
            <a:endParaRPr lang="en-US">
              <a:latin typeface="Calibri" panose="020F0502020204030204" pitchFamily="34" charset="0"/>
            </a:endParaRPr>
          </a:p>
        </p:txBody>
      </p:sp>
    </p:spTree>
    <p:extLst>
      <p:ext uri="{BB962C8B-B14F-4D97-AF65-F5344CB8AC3E}">
        <p14:creationId xmlns:p14="http://schemas.microsoft.com/office/powerpoint/2010/main" xmlns="" val="31288013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76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1197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C48A8F-AE19-4270-962C-E820DBEB16D1}" type="slidenum">
              <a:rPr lang="en-US">
                <a:latin typeface="Calibri" panose="020F0502020204030204" pitchFamily="34" charset="0"/>
              </a:rPr>
              <a:pPr eaLnBrk="1" hangingPunct="1"/>
              <a:t>29</a:t>
            </a:fld>
            <a:endParaRPr lang="en-US">
              <a:latin typeface="Calibri" panose="020F0502020204030204" pitchFamily="34" charset="0"/>
            </a:endParaRPr>
          </a:p>
        </p:txBody>
      </p:sp>
    </p:spTree>
    <p:extLst>
      <p:ext uri="{BB962C8B-B14F-4D97-AF65-F5344CB8AC3E}">
        <p14:creationId xmlns:p14="http://schemas.microsoft.com/office/powerpoint/2010/main" xmlns="" val="21132214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86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1299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385EDBF-4E41-4421-ADB8-9767BA6C3D42}" type="slidenum">
              <a:rPr lang="en-US">
                <a:latin typeface="Calibri" panose="020F0502020204030204" pitchFamily="34" charset="0"/>
              </a:rPr>
              <a:pPr eaLnBrk="1" hangingPunct="1"/>
              <a:t>30</a:t>
            </a:fld>
            <a:endParaRPr lang="en-US">
              <a:latin typeface="Calibri" panose="020F0502020204030204" pitchFamily="34" charset="0"/>
            </a:endParaRPr>
          </a:p>
        </p:txBody>
      </p:sp>
    </p:spTree>
    <p:extLst>
      <p:ext uri="{BB962C8B-B14F-4D97-AF65-F5344CB8AC3E}">
        <p14:creationId xmlns:p14="http://schemas.microsoft.com/office/powerpoint/2010/main" xmlns="" val="10214667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96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1402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398142C-4B44-4340-97C3-D62D616698FD}" type="slidenum">
              <a:rPr lang="en-US">
                <a:latin typeface="Calibri" panose="020F0502020204030204" pitchFamily="34" charset="0"/>
              </a:rPr>
              <a:pPr eaLnBrk="1" hangingPunct="1"/>
              <a:t>31</a:t>
            </a:fld>
            <a:endParaRPr lang="en-US">
              <a:latin typeface="Calibri" panose="020F0502020204030204" pitchFamily="34" charset="0"/>
            </a:endParaRPr>
          </a:p>
        </p:txBody>
      </p:sp>
    </p:spTree>
    <p:extLst>
      <p:ext uri="{BB962C8B-B14F-4D97-AF65-F5344CB8AC3E}">
        <p14:creationId xmlns:p14="http://schemas.microsoft.com/office/powerpoint/2010/main" xmlns="" val="30368011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07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1504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C1134DD-CA33-4B51-A13C-61264A90F7EB}" type="slidenum">
              <a:rPr lang="en-US">
                <a:latin typeface="Calibri" panose="020F0502020204030204" pitchFamily="34" charset="0"/>
              </a:rPr>
              <a:pPr eaLnBrk="1" hangingPunct="1"/>
              <a:t>32</a:t>
            </a:fld>
            <a:endParaRPr lang="en-US">
              <a:latin typeface="Calibri" panose="020F0502020204030204" pitchFamily="34" charset="0"/>
            </a:endParaRPr>
          </a:p>
        </p:txBody>
      </p:sp>
    </p:spTree>
    <p:extLst>
      <p:ext uri="{BB962C8B-B14F-4D97-AF65-F5344CB8AC3E}">
        <p14:creationId xmlns:p14="http://schemas.microsoft.com/office/powerpoint/2010/main" xmlns="" val="25354476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1776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B9F3E1B-7AB5-447F-A80E-6F573C64EACB}" type="slidenum">
              <a:rPr lang="en-US">
                <a:latin typeface="Calibri" panose="020F0502020204030204" pitchFamily="34" charset="0"/>
              </a:rPr>
              <a:pPr eaLnBrk="1" hangingPunct="1"/>
              <a:t>34</a:t>
            </a:fld>
            <a:endParaRPr lang="en-US">
              <a:latin typeface="Calibri" panose="020F0502020204030204" pitchFamily="34" charset="0"/>
            </a:endParaRPr>
          </a:p>
        </p:txBody>
      </p:sp>
    </p:spTree>
    <p:extLst>
      <p:ext uri="{BB962C8B-B14F-4D97-AF65-F5344CB8AC3E}">
        <p14:creationId xmlns:p14="http://schemas.microsoft.com/office/powerpoint/2010/main" xmlns="" val="9663848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1878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2D5E52A-6BB5-4BAE-A9CE-4C93A3690043}" type="slidenum">
              <a:rPr lang="en-US">
                <a:latin typeface="Calibri" panose="020F0502020204030204" pitchFamily="34" charset="0"/>
              </a:rPr>
              <a:pPr eaLnBrk="1" hangingPunct="1"/>
              <a:t>35</a:t>
            </a:fld>
            <a:endParaRPr lang="en-US">
              <a:latin typeface="Calibri" panose="020F0502020204030204" pitchFamily="34" charset="0"/>
            </a:endParaRPr>
          </a:p>
        </p:txBody>
      </p:sp>
    </p:spTree>
    <p:extLst>
      <p:ext uri="{BB962C8B-B14F-4D97-AF65-F5344CB8AC3E}">
        <p14:creationId xmlns:p14="http://schemas.microsoft.com/office/powerpoint/2010/main" xmlns="" val="5003558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1981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12A7B3C-8C93-4108-ADB4-9C98F120C32C}" type="slidenum">
              <a:rPr lang="en-US">
                <a:latin typeface="Calibri" panose="020F0502020204030204" pitchFamily="34" charset="0"/>
              </a:rPr>
              <a:pPr eaLnBrk="1" hangingPunct="1"/>
              <a:t>36</a:t>
            </a:fld>
            <a:endParaRPr lang="en-US">
              <a:latin typeface="Calibri" panose="020F0502020204030204" pitchFamily="34" charset="0"/>
            </a:endParaRPr>
          </a:p>
        </p:txBody>
      </p:sp>
    </p:spTree>
    <p:extLst>
      <p:ext uri="{BB962C8B-B14F-4D97-AF65-F5344CB8AC3E}">
        <p14:creationId xmlns:p14="http://schemas.microsoft.com/office/powerpoint/2010/main" xmlns="" val="34656832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2083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DFB421E-F683-417A-B09F-5FC7C0963BBA}" type="slidenum">
              <a:rPr lang="en-US">
                <a:latin typeface="Calibri" panose="020F0502020204030204" pitchFamily="34" charset="0"/>
              </a:rPr>
              <a:pPr eaLnBrk="1" hangingPunct="1"/>
              <a:t>37</a:t>
            </a:fld>
            <a:endParaRPr lang="en-US">
              <a:latin typeface="Calibri" panose="020F0502020204030204" pitchFamily="34" charset="0"/>
            </a:endParaRPr>
          </a:p>
        </p:txBody>
      </p:sp>
    </p:spTree>
    <p:extLst>
      <p:ext uri="{BB962C8B-B14F-4D97-AF65-F5344CB8AC3E}">
        <p14:creationId xmlns:p14="http://schemas.microsoft.com/office/powerpoint/2010/main" xmlns="" val="5084462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2186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141051C-748F-448F-A3F7-28A126880643}" type="slidenum">
              <a:rPr lang="en-US">
                <a:latin typeface="Calibri" panose="020F0502020204030204" pitchFamily="34" charset="0"/>
              </a:rPr>
              <a:pPr eaLnBrk="1" hangingPunct="1"/>
              <a:t>38</a:t>
            </a:fld>
            <a:endParaRPr lang="en-US">
              <a:latin typeface="Calibri" panose="020F0502020204030204" pitchFamily="34" charset="0"/>
            </a:endParaRPr>
          </a:p>
        </p:txBody>
      </p:sp>
    </p:spTree>
    <p:extLst>
      <p:ext uri="{BB962C8B-B14F-4D97-AF65-F5344CB8AC3E}">
        <p14:creationId xmlns:p14="http://schemas.microsoft.com/office/powerpoint/2010/main" xmlns="" val="22134662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2288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78EFF0B-0C6B-4AEC-880E-B32B3F3F450E}" type="slidenum">
              <a:rPr lang="en-US">
                <a:latin typeface="Calibri" panose="020F0502020204030204" pitchFamily="34" charset="0"/>
              </a:rPr>
              <a:pPr eaLnBrk="1" hangingPunct="1"/>
              <a:t>39</a:t>
            </a:fld>
            <a:endParaRPr lang="en-US">
              <a:latin typeface="Calibri" panose="020F0502020204030204" pitchFamily="34" charset="0"/>
            </a:endParaRPr>
          </a:p>
        </p:txBody>
      </p:sp>
    </p:spTree>
    <p:extLst>
      <p:ext uri="{BB962C8B-B14F-4D97-AF65-F5344CB8AC3E}">
        <p14:creationId xmlns:p14="http://schemas.microsoft.com/office/powerpoint/2010/main" xmlns="" val="17845351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2390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ED55C7C-49ED-4AFA-A9F5-B42DF18DB573}" type="slidenum">
              <a:rPr lang="en-US">
                <a:latin typeface="Calibri" panose="020F0502020204030204" pitchFamily="34" charset="0"/>
              </a:rPr>
              <a:pPr eaLnBrk="1" hangingPunct="1"/>
              <a:t>40</a:t>
            </a:fld>
            <a:endParaRPr lang="en-US">
              <a:latin typeface="Calibri" panose="020F0502020204030204" pitchFamily="34" charset="0"/>
            </a:endParaRPr>
          </a:p>
        </p:txBody>
      </p:sp>
    </p:spTree>
    <p:extLst>
      <p:ext uri="{BB962C8B-B14F-4D97-AF65-F5344CB8AC3E}">
        <p14:creationId xmlns:p14="http://schemas.microsoft.com/office/powerpoint/2010/main" xmlns="" val="23715352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2493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E1FD880-2064-4766-9F55-521D8848CC7F}" type="slidenum">
              <a:rPr lang="en-US">
                <a:latin typeface="Calibri" panose="020F0502020204030204" pitchFamily="34" charset="0"/>
              </a:rPr>
              <a:pPr eaLnBrk="1" hangingPunct="1"/>
              <a:t>41</a:t>
            </a:fld>
            <a:endParaRPr lang="en-US">
              <a:latin typeface="Calibri" panose="020F0502020204030204" pitchFamily="34" charset="0"/>
            </a:endParaRPr>
          </a:p>
        </p:txBody>
      </p:sp>
    </p:spTree>
    <p:extLst>
      <p:ext uri="{BB962C8B-B14F-4D97-AF65-F5344CB8AC3E}">
        <p14:creationId xmlns:p14="http://schemas.microsoft.com/office/powerpoint/2010/main" xmlns="" val="4608995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57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2595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F268E6A-FBFE-4EBB-93D2-838A8EB8E9FF}" type="slidenum">
              <a:rPr lang="en-US">
                <a:latin typeface="Calibri" panose="020F0502020204030204" pitchFamily="34" charset="0"/>
              </a:rPr>
              <a:pPr eaLnBrk="1" hangingPunct="1"/>
              <a:t>42</a:t>
            </a:fld>
            <a:endParaRPr lang="en-US">
              <a:latin typeface="Calibri" panose="020F0502020204030204" pitchFamily="34" charset="0"/>
            </a:endParaRPr>
          </a:p>
        </p:txBody>
      </p:sp>
    </p:spTree>
    <p:extLst>
      <p:ext uri="{BB962C8B-B14F-4D97-AF65-F5344CB8AC3E}">
        <p14:creationId xmlns:p14="http://schemas.microsoft.com/office/powerpoint/2010/main" xmlns="" val="38157756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67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2698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3390C49-A9DF-4461-9005-3B5AF09B7BC2}" type="slidenum">
              <a:rPr lang="en-US">
                <a:latin typeface="Calibri" panose="020F0502020204030204" pitchFamily="34" charset="0"/>
              </a:rPr>
              <a:pPr eaLnBrk="1" hangingPunct="1"/>
              <a:t>43</a:t>
            </a:fld>
            <a:endParaRPr lang="en-US">
              <a:latin typeface="Calibri" panose="020F0502020204030204" pitchFamily="34" charset="0"/>
            </a:endParaRPr>
          </a:p>
        </p:txBody>
      </p:sp>
    </p:spTree>
    <p:extLst>
      <p:ext uri="{BB962C8B-B14F-4D97-AF65-F5344CB8AC3E}">
        <p14:creationId xmlns:p14="http://schemas.microsoft.com/office/powerpoint/2010/main" xmlns="" val="3048096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280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22BA5D4-D671-4AD7-AB6A-AE8955981C94}" type="slidenum">
              <a:rPr lang="en-US">
                <a:latin typeface="Calibri" panose="020F0502020204030204" pitchFamily="34" charset="0"/>
              </a:rPr>
              <a:pPr eaLnBrk="1" hangingPunct="1"/>
              <a:t>44</a:t>
            </a:fld>
            <a:endParaRPr lang="en-US">
              <a:latin typeface="Calibri" panose="020F0502020204030204" pitchFamily="34" charset="0"/>
            </a:endParaRPr>
          </a:p>
        </p:txBody>
      </p:sp>
    </p:spTree>
    <p:extLst>
      <p:ext uri="{BB962C8B-B14F-4D97-AF65-F5344CB8AC3E}">
        <p14:creationId xmlns:p14="http://schemas.microsoft.com/office/powerpoint/2010/main" xmlns="" val="39708862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2902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59839EF-3BA9-4DF7-BDBA-3B5A06E68268}" type="slidenum">
              <a:rPr lang="en-US">
                <a:latin typeface="Calibri" panose="020F0502020204030204" pitchFamily="34" charset="0"/>
              </a:rPr>
              <a:pPr eaLnBrk="1" hangingPunct="1"/>
              <a:t>45</a:t>
            </a:fld>
            <a:endParaRPr lang="en-US">
              <a:latin typeface="Calibri" panose="020F0502020204030204" pitchFamily="34" charset="0"/>
            </a:endParaRPr>
          </a:p>
        </p:txBody>
      </p:sp>
    </p:spTree>
    <p:extLst>
      <p:ext uri="{BB962C8B-B14F-4D97-AF65-F5344CB8AC3E}">
        <p14:creationId xmlns:p14="http://schemas.microsoft.com/office/powerpoint/2010/main" xmlns="" val="7501700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3005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7E99411-F9D4-4CDF-9AC5-AE5544B8B62C}" type="slidenum">
              <a:rPr lang="en-US">
                <a:latin typeface="Calibri" panose="020F0502020204030204" pitchFamily="34" charset="0"/>
              </a:rPr>
              <a:pPr eaLnBrk="1" hangingPunct="1"/>
              <a:t>46</a:t>
            </a:fld>
            <a:endParaRPr lang="en-US">
              <a:latin typeface="Calibri" panose="020F0502020204030204" pitchFamily="34" charset="0"/>
            </a:endParaRPr>
          </a:p>
        </p:txBody>
      </p:sp>
    </p:spTree>
    <p:extLst>
      <p:ext uri="{BB962C8B-B14F-4D97-AF65-F5344CB8AC3E}">
        <p14:creationId xmlns:p14="http://schemas.microsoft.com/office/powerpoint/2010/main" xmlns="" val="13300971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3107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7911E63-F188-47D6-88C4-A0CCEF5CE75E}" type="slidenum">
              <a:rPr lang="en-US">
                <a:latin typeface="Calibri" panose="020F0502020204030204" pitchFamily="34" charset="0"/>
              </a:rPr>
              <a:pPr eaLnBrk="1" hangingPunct="1"/>
              <a:t>47</a:t>
            </a:fld>
            <a:endParaRPr lang="en-US">
              <a:latin typeface="Calibri" panose="020F0502020204030204" pitchFamily="34" charset="0"/>
            </a:endParaRPr>
          </a:p>
        </p:txBody>
      </p:sp>
    </p:spTree>
    <p:extLst>
      <p:ext uri="{BB962C8B-B14F-4D97-AF65-F5344CB8AC3E}">
        <p14:creationId xmlns:p14="http://schemas.microsoft.com/office/powerpoint/2010/main" xmlns="" val="5639252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3210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A735629-9665-45AA-ACCC-01917AB9A2E3}" type="slidenum">
              <a:rPr lang="en-US">
                <a:latin typeface="Calibri" panose="020F0502020204030204" pitchFamily="34" charset="0"/>
              </a:rPr>
              <a:pPr eaLnBrk="1" hangingPunct="1"/>
              <a:t>48</a:t>
            </a:fld>
            <a:endParaRPr lang="en-US">
              <a:latin typeface="Calibri" panose="020F0502020204030204" pitchFamily="34" charset="0"/>
            </a:endParaRPr>
          </a:p>
        </p:txBody>
      </p:sp>
    </p:spTree>
    <p:extLst>
      <p:ext uri="{BB962C8B-B14F-4D97-AF65-F5344CB8AC3E}">
        <p14:creationId xmlns:p14="http://schemas.microsoft.com/office/powerpoint/2010/main" xmlns="" val="9412500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331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8CC2E8F-9287-4F1C-8405-E3259BF762A3}" type="slidenum">
              <a:rPr lang="en-US">
                <a:latin typeface="Calibri" panose="020F0502020204030204" pitchFamily="34" charset="0"/>
              </a:rPr>
              <a:pPr eaLnBrk="1" hangingPunct="1"/>
              <a:t>49</a:t>
            </a:fld>
            <a:endParaRPr lang="en-US">
              <a:latin typeface="Calibri" panose="020F0502020204030204" pitchFamily="34" charset="0"/>
            </a:endParaRPr>
          </a:p>
        </p:txBody>
      </p:sp>
    </p:spTree>
    <p:extLst>
      <p:ext uri="{BB962C8B-B14F-4D97-AF65-F5344CB8AC3E}">
        <p14:creationId xmlns:p14="http://schemas.microsoft.com/office/powerpoint/2010/main" xmlns="" val="20752867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3414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43B43CB-B9E5-4FF4-A966-44007C695187}" type="slidenum">
              <a:rPr lang="en-US">
                <a:latin typeface="Calibri" panose="020F0502020204030204" pitchFamily="34" charset="0"/>
              </a:rPr>
              <a:pPr eaLnBrk="1" hangingPunct="1"/>
              <a:t>50</a:t>
            </a:fld>
            <a:endParaRPr lang="en-US">
              <a:latin typeface="Calibri" panose="020F0502020204030204" pitchFamily="34" charset="0"/>
            </a:endParaRPr>
          </a:p>
        </p:txBody>
      </p:sp>
    </p:spTree>
    <p:extLst>
      <p:ext uri="{BB962C8B-B14F-4D97-AF65-F5344CB8AC3E}">
        <p14:creationId xmlns:p14="http://schemas.microsoft.com/office/powerpoint/2010/main" xmlns="" val="30261108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3517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80161B8-42C5-47B8-AD5E-E380E333D5F0}" type="slidenum">
              <a:rPr lang="en-US">
                <a:latin typeface="Calibri" panose="020F0502020204030204" pitchFamily="34" charset="0"/>
              </a:rPr>
              <a:pPr eaLnBrk="1" hangingPunct="1"/>
              <a:t>51</a:t>
            </a:fld>
            <a:endParaRPr lang="en-US">
              <a:latin typeface="Calibri" panose="020F0502020204030204" pitchFamily="34" charset="0"/>
            </a:endParaRPr>
          </a:p>
        </p:txBody>
      </p:sp>
    </p:spTree>
    <p:extLst>
      <p:ext uri="{BB962C8B-B14F-4D97-AF65-F5344CB8AC3E}">
        <p14:creationId xmlns:p14="http://schemas.microsoft.com/office/powerpoint/2010/main" xmlns="" val="29461433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3619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A4457F1-2EF0-4016-AE9B-6BA4A8BA3370}" type="slidenum">
              <a:rPr lang="en-US">
                <a:latin typeface="Calibri" panose="020F0502020204030204" pitchFamily="34" charset="0"/>
              </a:rPr>
              <a:pPr eaLnBrk="1" hangingPunct="1"/>
              <a:t>52</a:t>
            </a:fld>
            <a:endParaRPr lang="en-US">
              <a:latin typeface="Calibri" panose="020F0502020204030204" pitchFamily="34" charset="0"/>
            </a:endParaRPr>
          </a:p>
        </p:txBody>
      </p:sp>
    </p:spTree>
    <p:extLst>
      <p:ext uri="{BB962C8B-B14F-4D97-AF65-F5344CB8AC3E}">
        <p14:creationId xmlns:p14="http://schemas.microsoft.com/office/powerpoint/2010/main" xmlns="" val="23747943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3722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C9CDE8A-CE66-433E-B393-D35F5838D5AA}" type="slidenum">
              <a:rPr lang="en-US">
                <a:latin typeface="Calibri" panose="020F0502020204030204" pitchFamily="34" charset="0"/>
              </a:rPr>
              <a:pPr eaLnBrk="1" hangingPunct="1"/>
              <a:t>53</a:t>
            </a:fld>
            <a:endParaRPr lang="en-US">
              <a:latin typeface="Calibri" panose="020F0502020204030204" pitchFamily="34" charset="0"/>
            </a:endParaRPr>
          </a:p>
        </p:txBody>
      </p:sp>
    </p:spTree>
    <p:extLst>
      <p:ext uri="{BB962C8B-B14F-4D97-AF65-F5344CB8AC3E}">
        <p14:creationId xmlns:p14="http://schemas.microsoft.com/office/powerpoint/2010/main" xmlns="" val="27042082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3824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FB38DB9-AB9A-4B8E-A88C-D12D8D52D28F}" type="slidenum">
              <a:rPr lang="en-US">
                <a:latin typeface="Calibri" panose="020F0502020204030204" pitchFamily="34" charset="0"/>
              </a:rPr>
              <a:pPr eaLnBrk="1" hangingPunct="1"/>
              <a:t>54</a:t>
            </a:fld>
            <a:endParaRPr lang="en-US">
              <a:latin typeface="Calibri" panose="020F0502020204030204" pitchFamily="34" charset="0"/>
            </a:endParaRPr>
          </a:p>
        </p:txBody>
      </p:sp>
    </p:spTree>
    <p:extLst>
      <p:ext uri="{BB962C8B-B14F-4D97-AF65-F5344CB8AC3E}">
        <p14:creationId xmlns:p14="http://schemas.microsoft.com/office/powerpoint/2010/main" xmlns="" val="40297702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3926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90C2978-11C5-4688-B738-EEAA289A7FD0}" type="slidenum">
              <a:rPr lang="en-US">
                <a:latin typeface="Calibri" panose="020F0502020204030204" pitchFamily="34" charset="0"/>
              </a:rPr>
              <a:pPr eaLnBrk="1" hangingPunct="1"/>
              <a:t>55</a:t>
            </a:fld>
            <a:endParaRPr lang="en-US">
              <a:latin typeface="Calibri" panose="020F0502020204030204" pitchFamily="34" charset="0"/>
            </a:endParaRPr>
          </a:p>
        </p:txBody>
      </p:sp>
    </p:spTree>
    <p:extLst>
      <p:ext uri="{BB962C8B-B14F-4D97-AF65-F5344CB8AC3E}">
        <p14:creationId xmlns:p14="http://schemas.microsoft.com/office/powerpoint/2010/main" xmlns="" val="31400174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4029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08840DF-0649-4184-BEDD-3023058F8A0F}" type="slidenum">
              <a:rPr lang="en-US">
                <a:latin typeface="Calibri" panose="020F0502020204030204" pitchFamily="34" charset="0"/>
              </a:rPr>
              <a:pPr eaLnBrk="1" hangingPunct="1"/>
              <a:t>56</a:t>
            </a:fld>
            <a:endParaRPr lang="en-US">
              <a:latin typeface="Calibri" panose="020F0502020204030204" pitchFamily="34" charset="0"/>
            </a:endParaRPr>
          </a:p>
        </p:txBody>
      </p:sp>
    </p:spTree>
    <p:extLst>
      <p:ext uri="{BB962C8B-B14F-4D97-AF65-F5344CB8AC3E}">
        <p14:creationId xmlns:p14="http://schemas.microsoft.com/office/powerpoint/2010/main" xmlns="" val="5591579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10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4131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4329EE1-3FB4-4F2D-A6BF-1C1E6EFA5F9A}" type="slidenum">
              <a:rPr lang="en-US">
                <a:latin typeface="Calibri" panose="020F0502020204030204" pitchFamily="34" charset="0"/>
              </a:rPr>
              <a:pPr eaLnBrk="1" hangingPunct="1"/>
              <a:t>57</a:t>
            </a:fld>
            <a:endParaRPr lang="en-US">
              <a:latin typeface="Calibri" panose="020F0502020204030204" pitchFamily="34" charset="0"/>
            </a:endParaRPr>
          </a:p>
        </p:txBody>
      </p:sp>
    </p:spTree>
    <p:extLst>
      <p:ext uri="{BB962C8B-B14F-4D97-AF65-F5344CB8AC3E}">
        <p14:creationId xmlns:p14="http://schemas.microsoft.com/office/powerpoint/2010/main" xmlns="" val="4706750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423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BC2B3B2-8AE8-4A2D-A1DC-BE694DE8AA38}" type="slidenum">
              <a:rPr lang="en-US">
                <a:latin typeface="Calibri" panose="020F0502020204030204" pitchFamily="34" charset="0"/>
              </a:rPr>
              <a:pPr eaLnBrk="1" hangingPunct="1"/>
              <a:t>58</a:t>
            </a:fld>
            <a:endParaRPr lang="en-US">
              <a:latin typeface="Calibri" panose="020F0502020204030204" pitchFamily="34" charset="0"/>
            </a:endParaRPr>
          </a:p>
        </p:txBody>
      </p:sp>
    </p:spTree>
    <p:extLst>
      <p:ext uri="{BB962C8B-B14F-4D97-AF65-F5344CB8AC3E}">
        <p14:creationId xmlns:p14="http://schemas.microsoft.com/office/powerpoint/2010/main" xmlns="" val="20711598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31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4336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F5F84B9-8C86-48D9-874A-369DE83D3984}" type="slidenum">
              <a:rPr lang="en-US">
                <a:latin typeface="Calibri" panose="020F0502020204030204" pitchFamily="34" charset="0"/>
              </a:rPr>
              <a:pPr eaLnBrk="1" hangingPunct="1"/>
              <a:t>59</a:t>
            </a:fld>
            <a:endParaRPr lang="en-US">
              <a:latin typeface="Calibri" panose="020F0502020204030204" pitchFamily="34" charset="0"/>
            </a:endParaRPr>
          </a:p>
        </p:txBody>
      </p:sp>
    </p:spTree>
    <p:extLst>
      <p:ext uri="{BB962C8B-B14F-4D97-AF65-F5344CB8AC3E}">
        <p14:creationId xmlns:p14="http://schemas.microsoft.com/office/powerpoint/2010/main" xmlns="" val="17931206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4438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6B581D4-B343-44AF-9036-8BD52C6E0F48}" type="slidenum">
              <a:rPr lang="en-US">
                <a:latin typeface="Calibri" panose="020F0502020204030204" pitchFamily="34" charset="0"/>
              </a:rPr>
              <a:pPr eaLnBrk="1" hangingPunct="1"/>
              <a:t>60</a:t>
            </a:fld>
            <a:endParaRPr lang="en-US">
              <a:latin typeface="Calibri" panose="020F0502020204030204" pitchFamily="34" charset="0"/>
            </a:endParaRPr>
          </a:p>
        </p:txBody>
      </p:sp>
    </p:spTree>
    <p:extLst>
      <p:ext uri="{BB962C8B-B14F-4D97-AF65-F5344CB8AC3E}">
        <p14:creationId xmlns:p14="http://schemas.microsoft.com/office/powerpoint/2010/main" xmlns="" val="39294842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4541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35BC4C1-6678-48DE-84A5-B171B6F4A5CB}" type="slidenum">
              <a:rPr lang="en-US">
                <a:latin typeface="Calibri" panose="020F0502020204030204" pitchFamily="34" charset="0"/>
              </a:rPr>
              <a:pPr eaLnBrk="1" hangingPunct="1"/>
              <a:t>61</a:t>
            </a:fld>
            <a:endParaRPr lang="en-US">
              <a:latin typeface="Calibri" panose="020F0502020204030204" pitchFamily="34" charset="0"/>
            </a:endParaRPr>
          </a:p>
        </p:txBody>
      </p:sp>
    </p:spTree>
    <p:extLst>
      <p:ext uri="{BB962C8B-B14F-4D97-AF65-F5344CB8AC3E}">
        <p14:creationId xmlns:p14="http://schemas.microsoft.com/office/powerpoint/2010/main" xmlns="" val="18524866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4643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24B407C-4046-432B-9F30-FBB945B5A3AC}" type="slidenum">
              <a:rPr lang="en-US">
                <a:latin typeface="Calibri" panose="020F0502020204030204" pitchFamily="34" charset="0"/>
              </a:rPr>
              <a:pPr eaLnBrk="1" hangingPunct="1"/>
              <a:t>62</a:t>
            </a:fld>
            <a:endParaRPr lang="en-US">
              <a:latin typeface="Calibri" panose="020F0502020204030204" pitchFamily="34" charset="0"/>
            </a:endParaRPr>
          </a:p>
        </p:txBody>
      </p:sp>
    </p:spTree>
    <p:extLst>
      <p:ext uri="{BB962C8B-B14F-4D97-AF65-F5344CB8AC3E}">
        <p14:creationId xmlns:p14="http://schemas.microsoft.com/office/powerpoint/2010/main" xmlns="" val="19389049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72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4746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29B8F43-10A1-4525-941E-286015850DF6}" type="slidenum">
              <a:rPr lang="en-US">
                <a:latin typeface="Calibri" panose="020F0502020204030204" pitchFamily="34" charset="0"/>
              </a:rPr>
              <a:pPr eaLnBrk="1" hangingPunct="1"/>
              <a:t>63</a:t>
            </a:fld>
            <a:endParaRPr lang="en-US">
              <a:latin typeface="Calibri" panose="020F0502020204030204" pitchFamily="34" charset="0"/>
            </a:endParaRPr>
          </a:p>
        </p:txBody>
      </p:sp>
    </p:spTree>
    <p:extLst>
      <p:ext uri="{BB962C8B-B14F-4D97-AF65-F5344CB8AC3E}">
        <p14:creationId xmlns:p14="http://schemas.microsoft.com/office/powerpoint/2010/main" xmlns="" val="19841148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82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4848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025B798-0FA0-49A6-B9BE-C203C3CF27C0}" type="slidenum">
              <a:rPr lang="en-US">
                <a:latin typeface="Calibri" panose="020F0502020204030204" pitchFamily="34" charset="0"/>
              </a:rPr>
              <a:pPr eaLnBrk="1" hangingPunct="1"/>
              <a:t>64</a:t>
            </a:fld>
            <a:endParaRPr lang="en-US">
              <a:latin typeface="Calibri" panose="020F0502020204030204" pitchFamily="34" charset="0"/>
            </a:endParaRPr>
          </a:p>
        </p:txBody>
      </p:sp>
    </p:spTree>
    <p:extLst>
      <p:ext uri="{BB962C8B-B14F-4D97-AF65-F5344CB8AC3E}">
        <p14:creationId xmlns:p14="http://schemas.microsoft.com/office/powerpoint/2010/main" xmlns="" val="32107277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92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4950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93F091F-DF41-41A8-8A3C-CF7BD045E21C}" type="slidenum">
              <a:rPr lang="en-US">
                <a:latin typeface="Calibri" panose="020F0502020204030204" pitchFamily="34" charset="0"/>
              </a:rPr>
              <a:pPr eaLnBrk="1" hangingPunct="1"/>
              <a:t>65</a:t>
            </a:fld>
            <a:endParaRPr lang="en-US">
              <a:latin typeface="Calibri" panose="020F0502020204030204" pitchFamily="34" charset="0"/>
            </a:endParaRPr>
          </a:p>
        </p:txBody>
      </p:sp>
    </p:spTree>
    <p:extLst>
      <p:ext uri="{BB962C8B-B14F-4D97-AF65-F5344CB8AC3E}">
        <p14:creationId xmlns:p14="http://schemas.microsoft.com/office/powerpoint/2010/main" xmlns="" val="4995571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02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5053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3531B1C-DAC6-4304-ACEC-B0DC4ADCE5EE}" type="slidenum">
              <a:rPr lang="en-US">
                <a:latin typeface="Calibri" panose="020F0502020204030204" pitchFamily="34" charset="0"/>
              </a:rPr>
              <a:pPr eaLnBrk="1" hangingPunct="1"/>
              <a:t>66</a:t>
            </a:fld>
            <a:endParaRPr lang="en-US">
              <a:latin typeface="Calibri" panose="020F0502020204030204" pitchFamily="34" charset="0"/>
            </a:endParaRPr>
          </a:p>
        </p:txBody>
      </p:sp>
    </p:spTree>
    <p:extLst>
      <p:ext uri="{BB962C8B-B14F-4D97-AF65-F5344CB8AC3E}">
        <p14:creationId xmlns:p14="http://schemas.microsoft.com/office/powerpoint/2010/main" xmlns="" val="24853870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13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5155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0D7D148-D82B-48FC-BC0B-06CD105EE8F4}" type="slidenum">
              <a:rPr lang="en-US">
                <a:latin typeface="Calibri" panose="020F0502020204030204" pitchFamily="34" charset="0"/>
              </a:rPr>
              <a:pPr eaLnBrk="1" hangingPunct="1"/>
              <a:t>67</a:t>
            </a:fld>
            <a:endParaRPr lang="en-US">
              <a:latin typeface="Calibri" panose="020F0502020204030204" pitchFamily="34" charset="0"/>
            </a:endParaRPr>
          </a:p>
        </p:txBody>
      </p:sp>
    </p:spTree>
    <p:extLst>
      <p:ext uri="{BB962C8B-B14F-4D97-AF65-F5344CB8AC3E}">
        <p14:creationId xmlns:p14="http://schemas.microsoft.com/office/powerpoint/2010/main" xmlns="" val="5090780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23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5258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ADFA912-63EC-4368-8CBF-EDBE29346298}" type="slidenum">
              <a:rPr lang="en-US">
                <a:latin typeface="Calibri" panose="020F0502020204030204" pitchFamily="34" charset="0"/>
              </a:rPr>
              <a:pPr eaLnBrk="1" hangingPunct="1"/>
              <a:t>68</a:t>
            </a:fld>
            <a:endParaRPr lang="en-US">
              <a:latin typeface="Calibri" panose="020F0502020204030204" pitchFamily="34" charset="0"/>
            </a:endParaRPr>
          </a:p>
        </p:txBody>
      </p:sp>
    </p:spTree>
    <p:extLst>
      <p:ext uri="{BB962C8B-B14F-4D97-AF65-F5344CB8AC3E}">
        <p14:creationId xmlns:p14="http://schemas.microsoft.com/office/powerpoint/2010/main" xmlns="" val="8281700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33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536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520D340-669A-4C4A-A544-15CBA3FFA95E}" type="slidenum">
              <a:rPr lang="en-US">
                <a:latin typeface="Calibri" panose="020F0502020204030204" pitchFamily="34" charset="0"/>
              </a:rPr>
              <a:pPr eaLnBrk="1" hangingPunct="1"/>
              <a:t>69</a:t>
            </a:fld>
            <a:endParaRPr lang="en-US">
              <a:latin typeface="Calibri" panose="020F0502020204030204" pitchFamily="34" charset="0"/>
            </a:endParaRPr>
          </a:p>
        </p:txBody>
      </p:sp>
    </p:spTree>
    <p:extLst>
      <p:ext uri="{BB962C8B-B14F-4D97-AF65-F5344CB8AC3E}">
        <p14:creationId xmlns:p14="http://schemas.microsoft.com/office/powerpoint/2010/main" xmlns="" val="42444949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43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5462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2029618-303D-498F-88B2-B70B4D40391D}" type="slidenum">
              <a:rPr lang="en-US">
                <a:latin typeface="Calibri" panose="020F0502020204030204" pitchFamily="34" charset="0"/>
              </a:rPr>
              <a:pPr eaLnBrk="1" hangingPunct="1"/>
              <a:t>70</a:t>
            </a:fld>
            <a:endParaRPr lang="en-US">
              <a:latin typeface="Calibri" panose="020F0502020204030204" pitchFamily="34" charset="0"/>
            </a:endParaRPr>
          </a:p>
        </p:txBody>
      </p:sp>
    </p:spTree>
    <p:extLst>
      <p:ext uri="{BB962C8B-B14F-4D97-AF65-F5344CB8AC3E}">
        <p14:creationId xmlns:p14="http://schemas.microsoft.com/office/powerpoint/2010/main" xmlns="" val="408689700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54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5565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9A1E2B1-3894-4F2A-AD25-536882345B52}" type="slidenum">
              <a:rPr lang="en-US">
                <a:latin typeface="Calibri" panose="020F0502020204030204" pitchFamily="34" charset="0"/>
              </a:rPr>
              <a:pPr eaLnBrk="1" hangingPunct="1"/>
              <a:t>71</a:t>
            </a:fld>
            <a:endParaRPr lang="en-US">
              <a:latin typeface="Calibri" panose="020F0502020204030204" pitchFamily="34" charset="0"/>
            </a:endParaRPr>
          </a:p>
        </p:txBody>
      </p:sp>
    </p:spTree>
    <p:extLst>
      <p:ext uri="{BB962C8B-B14F-4D97-AF65-F5344CB8AC3E}">
        <p14:creationId xmlns:p14="http://schemas.microsoft.com/office/powerpoint/2010/main" xmlns="" val="24273754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64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5667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5BEBC45-78AF-4AD2-A5CA-DF4600A7CCB9}" type="slidenum">
              <a:rPr lang="en-US">
                <a:latin typeface="Calibri" panose="020F0502020204030204" pitchFamily="34" charset="0"/>
              </a:rPr>
              <a:pPr eaLnBrk="1" hangingPunct="1"/>
              <a:t>72</a:t>
            </a:fld>
            <a:endParaRPr lang="en-US">
              <a:latin typeface="Calibri" panose="020F0502020204030204" pitchFamily="34" charset="0"/>
            </a:endParaRPr>
          </a:p>
        </p:txBody>
      </p:sp>
    </p:spTree>
    <p:extLst>
      <p:ext uri="{BB962C8B-B14F-4D97-AF65-F5344CB8AC3E}">
        <p14:creationId xmlns:p14="http://schemas.microsoft.com/office/powerpoint/2010/main" xmlns="" val="112685410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74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5770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46D9006-210C-48AD-A808-9CC087805954}" type="slidenum">
              <a:rPr lang="en-US">
                <a:latin typeface="Calibri" panose="020F0502020204030204" pitchFamily="34" charset="0"/>
              </a:rPr>
              <a:pPr eaLnBrk="1" hangingPunct="1"/>
              <a:t>73</a:t>
            </a:fld>
            <a:endParaRPr lang="en-US">
              <a:latin typeface="Calibri" panose="020F0502020204030204" pitchFamily="34" charset="0"/>
            </a:endParaRPr>
          </a:p>
        </p:txBody>
      </p:sp>
    </p:spTree>
    <p:extLst>
      <p:ext uri="{BB962C8B-B14F-4D97-AF65-F5344CB8AC3E}">
        <p14:creationId xmlns:p14="http://schemas.microsoft.com/office/powerpoint/2010/main" xmlns="" val="8148358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84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587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BE44D1A-B279-44A2-B95D-1BADB27EA045}" type="slidenum">
              <a:rPr lang="en-US">
                <a:latin typeface="Calibri" panose="020F0502020204030204" pitchFamily="34" charset="0"/>
              </a:rPr>
              <a:pPr eaLnBrk="1" hangingPunct="1"/>
              <a:t>74</a:t>
            </a:fld>
            <a:endParaRPr lang="en-US">
              <a:latin typeface="Calibri" panose="020F0502020204030204" pitchFamily="34" charset="0"/>
            </a:endParaRPr>
          </a:p>
        </p:txBody>
      </p:sp>
    </p:spTree>
    <p:extLst>
      <p:ext uri="{BB962C8B-B14F-4D97-AF65-F5344CB8AC3E}">
        <p14:creationId xmlns:p14="http://schemas.microsoft.com/office/powerpoint/2010/main" xmlns="" val="171347903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95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5974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43F0163-029D-4037-A1BA-906FF91B1A94}" type="slidenum">
              <a:rPr lang="en-US">
                <a:latin typeface="Calibri" panose="020F0502020204030204" pitchFamily="34" charset="0"/>
              </a:rPr>
              <a:pPr eaLnBrk="1" hangingPunct="1"/>
              <a:t>75</a:t>
            </a:fld>
            <a:endParaRPr lang="en-US">
              <a:latin typeface="Calibri" panose="020F0502020204030204" pitchFamily="34" charset="0"/>
            </a:endParaRPr>
          </a:p>
        </p:txBody>
      </p:sp>
    </p:spTree>
    <p:extLst>
      <p:ext uri="{BB962C8B-B14F-4D97-AF65-F5344CB8AC3E}">
        <p14:creationId xmlns:p14="http://schemas.microsoft.com/office/powerpoint/2010/main" xmlns="" val="92700052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05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6077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3D96822-5C57-44F3-9222-4B4C60715F61}" type="slidenum">
              <a:rPr lang="en-US">
                <a:latin typeface="Calibri" panose="020F0502020204030204" pitchFamily="34" charset="0"/>
              </a:rPr>
              <a:pPr eaLnBrk="1" hangingPunct="1"/>
              <a:t>76</a:t>
            </a:fld>
            <a:endParaRPr lang="en-US">
              <a:latin typeface="Calibri" panose="020F0502020204030204" pitchFamily="34" charset="0"/>
            </a:endParaRPr>
          </a:p>
        </p:txBody>
      </p:sp>
    </p:spTree>
    <p:extLst>
      <p:ext uri="{BB962C8B-B14F-4D97-AF65-F5344CB8AC3E}">
        <p14:creationId xmlns:p14="http://schemas.microsoft.com/office/powerpoint/2010/main" xmlns="" val="62876462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15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6179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C308CC6-E8CB-4280-908F-DB9352AADB90}" type="slidenum">
              <a:rPr lang="en-US">
                <a:latin typeface="Calibri" panose="020F0502020204030204" pitchFamily="34" charset="0"/>
              </a:rPr>
              <a:pPr eaLnBrk="1" hangingPunct="1"/>
              <a:t>77</a:t>
            </a:fld>
            <a:endParaRPr lang="en-US">
              <a:latin typeface="Calibri" panose="020F0502020204030204" pitchFamily="34" charset="0"/>
            </a:endParaRPr>
          </a:p>
        </p:txBody>
      </p:sp>
    </p:spTree>
    <p:extLst>
      <p:ext uri="{BB962C8B-B14F-4D97-AF65-F5344CB8AC3E}">
        <p14:creationId xmlns:p14="http://schemas.microsoft.com/office/powerpoint/2010/main" xmlns="" val="176434024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6282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315A9A6-B6E8-4C7B-BB82-C51C4ABE1AC0}" type="slidenum">
              <a:rPr lang="en-US">
                <a:latin typeface="Calibri" panose="020F0502020204030204" pitchFamily="34" charset="0"/>
              </a:rPr>
              <a:pPr eaLnBrk="1" hangingPunct="1"/>
              <a:t>78</a:t>
            </a:fld>
            <a:endParaRPr lang="en-US">
              <a:latin typeface="Calibri" panose="020F0502020204030204" pitchFamily="34" charset="0"/>
            </a:endParaRPr>
          </a:p>
        </p:txBody>
      </p:sp>
    </p:spTree>
    <p:extLst>
      <p:ext uri="{BB962C8B-B14F-4D97-AF65-F5344CB8AC3E}">
        <p14:creationId xmlns:p14="http://schemas.microsoft.com/office/powerpoint/2010/main" xmlns="" val="121106671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36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6384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51D8FD1-8A71-42B3-A4E3-3BB1B38E6E1A}" type="slidenum">
              <a:rPr lang="en-US">
                <a:latin typeface="Calibri" panose="020F0502020204030204" pitchFamily="34" charset="0"/>
              </a:rPr>
              <a:pPr eaLnBrk="1" hangingPunct="1"/>
              <a:t>79</a:t>
            </a:fld>
            <a:endParaRPr lang="en-US">
              <a:latin typeface="Calibri" panose="020F0502020204030204" pitchFamily="34" charset="0"/>
            </a:endParaRPr>
          </a:p>
        </p:txBody>
      </p:sp>
    </p:spTree>
    <p:extLst>
      <p:ext uri="{BB962C8B-B14F-4D97-AF65-F5344CB8AC3E}">
        <p14:creationId xmlns:p14="http://schemas.microsoft.com/office/powerpoint/2010/main" xmlns="" val="85893630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6486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76AFA28-B4E0-44BA-85B0-0F08DAD38CE0}" type="slidenum">
              <a:rPr lang="en-US">
                <a:latin typeface="Calibri" panose="020F0502020204030204" pitchFamily="34" charset="0"/>
              </a:rPr>
              <a:pPr eaLnBrk="1" hangingPunct="1"/>
              <a:t>80</a:t>
            </a:fld>
            <a:endParaRPr lang="en-US">
              <a:latin typeface="Calibri" panose="020F0502020204030204" pitchFamily="34" charset="0"/>
            </a:endParaRPr>
          </a:p>
        </p:txBody>
      </p:sp>
    </p:spTree>
    <p:extLst>
      <p:ext uri="{BB962C8B-B14F-4D97-AF65-F5344CB8AC3E}">
        <p14:creationId xmlns:p14="http://schemas.microsoft.com/office/powerpoint/2010/main" xmlns="" val="296015338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56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6589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835701F-B33B-4BC2-81E1-8D547BF314B9}" type="slidenum">
              <a:rPr lang="en-US">
                <a:latin typeface="Calibri" panose="020F0502020204030204" pitchFamily="34" charset="0"/>
              </a:rPr>
              <a:pPr eaLnBrk="1" hangingPunct="1"/>
              <a:t>81</a:t>
            </a:fld>
            <a:endParaRPr lang="en-US">
              <a:latin typeface="Calibri" panose="020F0502020204030204" pitchFamily="34" charset="0"/>
            </a:endParaRPr>
          </a:p>
        </p:txBody>
      </p:sp>
    </p:spTree>
    <p:extLst>
      <p:ext uri="{BB962C8B-B14F-4D97-AF65-F5344CB8AC3E}">
        <p14:creationId xmlns:p14="http://schemas.microsoft.com/office/powerpoint/2010/main" xmlns="" val="231787211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66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6691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581C252-36DF-47D4-A526-E493F47B2364}" type="slidenum">
              <a:rPr lang="en-US">
                <a:latin typeface="Calibri" panose="020F0502020204030204" pitchFamily="34" charset="0"/>
              </a:rPr>
              <a:pPr eaLnBrk="1" hangingPunct="1"/>
              <a:t>82</a:t>
            </a:fld>
            <a:endParaRPr lang="en-US">
              <a:latin typeface="Calibri" panose="020F0502020204030204" pitchFamily="34" charset="0"/>
            </a:endParaRPr>
          </a:p>
        </p:txBody>
      </p:sp>
    </p:spTree>
    <p:extLst>
      <p:ext uri="{BB962C8B-B14F-4D97-AF65-F5344CB8AC3E}">
        <p14:creationId xmlns:p14="http://schemas.microsoft.com/office/powerpoint/2010/main" xmlns="" val="235951713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76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679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23908A6-350D-4D20-97EE-084991C14383}" type="slidenum">
              <a:rPr lang="en-US">
                <a:latin typeface="Calibri" panose="020F0502020204030204" pitchFamily="34" charset="0"/>
              </a:rPr>
              <a:pPr eaLnBrk="1" hangingPunct="1"/>
              <a:t>83</a:t>
            </a:fld>
            <a:endParaRPr lang="en-US">
              <a:latin typeface="Calibri" panose="020F0502020204030204" pitchFamily="34" charset="0"/>
            </a:endParaRPr>
          </a:p>
        </p:txBody>
      </p:sp>
    </p:spTree>
    <p:extLst>
      <p:ext uri="{BB962C8B-B14F-4D97-AF65-F5344CB8AC3E}">
        <p14:creationId xmlns:p14="http://schemas.microsoft.com/office/powerpoint/2010/main" xmlns="" val="31043408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87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6896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7CC0DA-E348-4337-824A-7D12C5337AF7}" type="slidenum">
              <a:rPr lang="en-US">
                <a:latin typeface="Calibri" panose="020F0502020204030204" pitchFamily="34" charset="0"/>
              </a:rPr>
              <a:pPr eaLnBrk="1" hangingPunct="1"/>
              <a:t>84</a:t>
            </a:fld>
            <a:endParaRPr lang="en-US">
              <a:latin typeface="Calibri" panose="020F0502020204030204" pitchFamily="34" charset="0"/>
            </a:endParaRPr>
          </a:p>
        </p:txBody>
      </p:sp>
    </p:spTree>
    <p:extLst>
      <p:ext uri="{BB962C8B-B14F-4D97-AF65-F5344CB8AC3E}">
        <p14:creationId xmlns:p14="http://schemas.microsoft.com/office/powerpoint/2010/main" xmlns="" val="2235321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97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6998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B1341CD-105C-448F-9258-BDD81A472C5F}" type="slidenum">
              <a:rPr lang="en-US">
                <a:latin typeface="Calibri" panose="020F0502020204030204" pitchFamily="34" charset="0"/>
              </a:rPr>
              <a:pPr eaLnBrk="1" hangingPunct="1"/>
              <a:t>85</a:t>
            </a:fld>
            <a:endParaRPr lang="en-US">
              <a:latin typeface="Calibri" panose="020F0502020204030204" pitchFamily="34" charset="0"/>
            </a:endParaRPr>
          </a:p>
        </p:txBody>
      </p:sp>
    </p:spTree>
    <p:extLst>
      <p:ext uri="{BB962C8B-B14F-4D97-AF65-F5344CB8AC3E}">
        <p14:creationId xmlns:p14="http://schemas.microsoft.com/office/powerpoint/2010/main" xmlns="" val="96601041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07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7101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C91675E-7DE3-43C3-82A3-6EAA689EF4D0}" type="slidenum">
              <a:rPr lang="en-US">
                <a:latin typeface="Calibri" panose="020F0502020204030204" pitchFamily="34" charset="0"/>
              </a:rPr>
              <a:pPr eaLnBrk="1" hangingPunct="1"/>
              <a:t>86</a:t>
            </a:fld>
            <a:endParaRPr lang="en-US">
              <a:latin typeface="Calibri" panose="020F0502020204030204" pitchFamily="34" charset="0"/>
            </a:endParaRPr>
          </a:p>
        </p:txBody>
      </p:sp>
    </p:spTree>
    <p:extLst>
      <p:ext uri="{BB962C8B-B14F-4D97-AF65-F5344CB8AC3E}">
        <p14:creationId xmlns:p14="http://schemas.microsoft.com/office/powerpoint/2010/main" xmlns="" val="34837996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1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7203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F915C6D-D076-4A37-A8AC-84922F973E32}" type="slidenum">
              <a:rPr lang="en-US">
                <a:latin typeface="Calibri" panose="020F0502020204030204" pitchFamily="34" charset="0"/>
              </a:rPr>
              <a:pPr eaLnBrk="1" hangingPunct="1"/>
              <a:t>87</a:t>
            </a:fld>
            <a:endParaRPr lang="en-US">
              <a:latin typeface="Calibri" panose="020F0502020204030204" pitchFamily="34" charset="0"/>
            </a:endParaRPr>
          </a:p>
        </p:txBody>
      </p:sp>
    </p:spTree>
    <p:extLst>
      <p:ext uri="{BB962C8B-B14F-4D97-AF65-F5344CB8AC3E}">
        <p14:creationId xmlns:p14="http://schemas.microsoft.com/office/powerpoint/2010/main" xmlns="" val="40559870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2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7306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C32FF6B-9760-48B4-90BF-201C6A300640}" type="slidenum">
              <a:rPr lang="en-US">
                <a:latin typeface="Calibri" panose="020F0502020204030204" pitchFamily="34" charset="0"/>
              </a:rPr>
              <a:pPr eaLnBrk="1" hangingPunct="1"/>
              <a:t>88</a:t>
            </a:fld>
            <a:endParaRPr lang="en-US">
              <a:latin typeface="Calibri" panose="020F0502020204030204" pitchFamily="34" charset="0"/>
            </a:endParaRPr>
          </a:p>
        </p:txBody>
      </p:sp>
    </p:spTree>
    <p:extLst>
      <p:ext uri="{BB962C8B-B14F-4D97-AF65-F5344CB8AC3E}">
        <p14:creationId xmlns:p14="http://schemas.microsoft.com/office/powerpoint/2010/main" xmlns="" val="111031219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38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7408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D0E8DD1-18D7-45A1-BEF5-67CE72CCF3EA}" type="slidenum">
              <a:rPr lang="en-US">
                <a:latin typeface="Calibri" panose="020F0502020204030204" pitchFamily="34" charset="0"/>
              </a:rPr>
              <a:pPr eaLnBrk="1" hangingPunct="1"/>
              <a:t>89</a:t>
            </a:fld>
            <a:endParaRPr lang="en-US">
              <a:latin typeface="Calibri" panose="020F0502020204030204" pitchFamily="34" charset="0"/>
            </a:endParaRPr>
          </a:p>
        </p:txBody>
      </p:sp>
    </p:spTree>
    <p:extLst>
      <p:ext uri="{BB962C8B-B14F-4D97-AF65-F5344CB8AC3E}">
        <p14:creationId xmlns:p14="http://schemas.microsoft.com/office/powerpoint/2010/main" xmlns="" val="14529511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48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7510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2093E4D-BF2A-4EE0-8DEB-37858617FEE9}" type="slidenum">
              <a:rPr lang="en-US">
                <a:latin typeface="Calibri" panose="020F0502020204030204" pitchFamily="34" charset="0"/>
              </a:rPr>
              <a:pPr eaLnBrk="1" hangingPunct="1"/>
              <a:t>90</a:t>
            </a:fld>
            <a:endParaRPr lang="en-US">
              <a:latin typeface="Calibri" panose="020F0502020204030204" pitchFamily="34" charset="0"/>
            </a:endParaRPr>
          </a:p>
        </p:txBody>
      </p:sp>
    </p:spTree>
    <p:extLst>
      <p:ext uri="{BB962C8B-B14F-4D97-AF65-F5344CB8AC3E}">
        <p14:creationId xmlns:p14="http://schemas.microsoft.com/office/powerpoint/2010/main" xmlns="" val="116428161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58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7613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8AE0796-F207-4F0C-91A0-505A7C686C4A}" type="slidenum">
              <a:rPr lang="en-US">
                <a:latin typeface="Calibri" panose="020F0502020204030204" pitchFamily="34" charset="0"/>
              </a:rPr>
              <a:pPr eaLnBrk="1" hangingPunct="1"/>
              <a:t>91</a:t>
            </a:fld>
            <a:endParaRPr lang="en-US">
              <a:latin typeface="Calibri" panose="020F0502020204030204" pitchFamily="34" charset="0"/>
            </a:endParaRPr>
          </a:p>
        </p:txBody>
      </p:sp>
    </p:spTree>
    <p:extLst>
      <p:ext uri="{BB962C8B-B14F-4D97-AF65-F5344CB8AC3E}">
        <p14:creationId xmlns:p14="http://schemas.microsoft.com/office/powerpoint/2010/main" xmlns="" val="351704002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69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7715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E6EDE11-5DA3-4B7D-81CD-050E2103C2D9}" type="slidenum">
              <a:rPr lang="en-US">
                <a:latin typeface="Calibri" panose="020F0502020204030204" pitchFamily="34" charset="0"/>
              </a:rPr>
              <a:pPr eaLnBrk="1" hangingPunct="1"/>
              <a:t>92</a:t>
            </a:fld>
            <a:endParaRPr lang="en-US">
              <a:latin typeface="Calibri" panose="020F0502020204030204" pitchFamily="34" charset="0"/>
            </a:endParaRPr>
          </a:p>
        </p:txBody>
      </p:sp>
    </p:spTree>
    <p:extLst>
      <p:ext uri="{BB962C8B-B14F-4D97-AF65-F5344CB8AC3E}">
        <p14:creationId xmlns:p14="http://schemas.microsoft.com/office/powerpoint/2010/main" xmlns="" val="351634201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79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7818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D62E13E-732F-4ED0-8B1C-0864F5BE040B}" type="slidenum">
              <a:rPr lang="en-US">
                <a:latin typeface="Calibri" panose="020F0502020204030204" pitchFamily="34" charset="0"/>
              </a:rPr>
              <a:pPr eaLnBrk="1" hangingPunct="1"/>
              <a:t>93</a:t>
            </a:fld>
            <a:endParaRPr lang="en-US">
              <a:latin typeface="Calibri" panose="020F0502020204030204" pitchFamily="34" charset="0"/>
            </a:endParaRPr>
          </a:p>
        </p:txBody>
      </p:sp>
    </p:spTree>
    <p:extLst>
      <p:ext uri="{BB962C8B-B14F-4D97-AF65-F5344CB8AC3E}">
        <p14:creationId xmlns:p14="http://schemas.microsoft.com/office/powerpoint/2010/main" xmlns="" val="405532726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89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792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688406D-D50D-478E-A0D4-3E6316B809DC}" type="slidenum">
              <a:rPr lang="en-US">
                <a:latin typeface="Calibri" panose="020F0502020204030204" pitchFamily="34" charset="0"/>
              </a:rPr>
              <a:pPr eaLnBrk="1" hangingPunct="1"/>
              <a:t>94</a:t>
            </a:fld>
            <a:endParaRPr lang="en-US">
              <a:latin typeface="Calibri" panose="020F0502020204030204" pitchFamily="34" charset="0"/>
            </a:endParaRPr>
          </a:p>
        </p:txBody>
      </p:sp>
    </p:spTree>
    <p:extLst>
      <p:ext uri="{BB962C8B-B14F-4D97-AF65-F5344CB8AC3E}">
        <p14:creationId xmlns:p14="http://schemas.microsoft.com/office/powerpoint/2010/main" xmlns="" val="415872347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8022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447D346-47E2-4CDB-8BF2-FA977AA26F34}" type="slidenum">
              <a:rPr lang="en-US">
                <a:latin typeface="Calibri" panose="020F0502020204030204" pitchFamily="34" charset="0"/>
              </a:rPr>
              <a:pPr eaLnBrk="1" hangingPunct="1"/>
              <a:t>95</a:t>
            </a:fld>
            <a:endParaRPr lang="en-US">
              <a:latin typeface="Calibri" panose="020F0502020204030204" pitchFamily="34" charset="0"/>
            </a:endParaRPr>
          </a:p>
        </p:txBody>
      </p:sp>
    </p:spTree>
    <p:extLst>
      <p:ext uri="{BB962C8B-B14F-4D97-AF65-F5344CB8AC3E}">
        <p14:creationId xmlns:p14="http://schemas.microsoft.com/office/powerpoint/2010/main" xmlns="" val="349728500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10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8125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D86A5DF-882D-40AE-927E-4BCC89A954FB}" type="slidenum">
              <a:rPr lang="en-US">
                <a:latin typeface="Calibri" panose="020F0502020204030204" pitchFamily="34" charset="0"/>
              </a:rPr>
              <a:pPr eaLnBrk="1" hangingPunct="1"/>
              <a:t>96</a:t>
            </a:fld>
            <a:endParaRPr lang="en-US">
              <a:latin typeface="Calibri" panose="020F0502020204030204" pitchFamily="34" charset="0"/>
            </a:endParaRPr>
          </a:p>
        </p:txBody>
      </p:sp>
    </p:spTree>
    <p:extLst>
      <p:ext uri="{BB962C8B-B14F-4D97-AF65-F5344CB8AC3E}">
        <p14:creationId xmlns:p14="http://schemas.microsoft.com/office/powerpoint/2010/main" xmlns="" val="66943880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20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8227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6C39DD2-7DF7-437F-920C-0EDB0652C4D9}" type="slidenum">
              <a:rPr lang="en-US">
                <a:latin typeface="Calibri" panose="020F0502020204030204" pitchFamily="34" charset="0"/>
              </a:rPr>
              <a:pPr eaLnBrk="1" hangingPunct="1"/>
              <a:t>97</a:t>
            </a:fld>
            <a:endParaRPr lang="en-US">
              <a:latin typeface="Calibri" panose="020F0502020204030204" pitchFamily="34" charset="0"/>
            </a:endParaRPr>
          </a:p>
        </p:txBody>
      </p:sp>
    </p:spTree>
    <p:extLst>
      <p:ext uri="{BB962C8B-B14F-4D97-AF65-F5344CB8AC3E}">
        <p14:creationId xmlns:p14="http://schemas.microsoft.com/office/powerpoint/2010/main" xmlns="" val="111502195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30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8330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0914F0A-68A5-4879-81CD-301DCBDA0DF8}" type="slidenum">
              <a:rPr lang="en-US">
                <a:latin typeface="Calibri" panose="020F0502020204030204" pitchFamily="34" charset="0"/>
              </a:rPr>
              <a:pPr eaLnBrk="1" hangingPunct="1"/>
              <a:t>98</a:t>
            </a:fld>
            <a:endParaRPr lang="en-US">
              <a:latin typeface="Calibri" panose="020F0502020204030204" pitchFamily="34" charset="0"/>
            </a:endParaRPr>
          </a:p>
        </p:txBody>
      </p:sp>
    </p:spTree>
    <p:extLst>
      <p:ext uri="{BB962C8B-B14F-4D97-AF65-F5344CB8AC3E}">
        <p14:creationId xmlns:p14="http://schemas.microsoft.com/office/powerpoint/2010/main" xmlns="" val="426876595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40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843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D3158ED-C44B-4DEC-ADD8-65C469DC9970}" type="slidenum">
              <a:rPr lang="en-US">
                <a:latin typeface="Calibri" panose="020F0502020204030204" pitchFamily="34" charset="0"/>
              </a:rPr>
              <a:pPr eaLnBrk="1" hangingPunct="1"/>
              <a:t>99</a:t>
            </a:fld>
            <a:endParaRPr lang="en-US">
              <a:latin typeface="Calibri" panose="020F0502020204030204" pitchFamily="34" charset="0"/>
            </a:endParaRPr>
          </a:p>
        </p:txBody>
      </p:sp>
    </p:spTree>
    <p:extLst>
      <p:ext uri="{BB962C8B-B14F-4D97-AF65-F5344CB8AC3E}">
        <p14:creationId xmlns:p14="http://schemas.microsoft.com/office/powerpoint/2010/main" xmlns="" val="111645562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51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8534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2538B1B-913A-4339-8292-8DC0D2BAA8BC}" type="slidenum">
              <a:rPr lang="en-US">
                <a:latin typeface="Calibri" panose="020F0502020204030204" pitchFamily="34" charset="0"/>
              </a:rPr>
              <a:pPr eaLnBrk="1" hangingPunct="1"/>
              <a:t>100</a:t>
            </a:fld>
            <a:endParaRPr lang="en-US">
              <a:latin typeface="Calibri" panose="020F0502020204030204" pitchFamily="34" charset="0"/>
            </a:endParaRPr>
          </a:p>
        </p:txBody>
      </p:sp>
    </p:spTree>
    <p:extLst>
      <p:ext uri="{BB962C8B-B14F-4D97-AF65-F5344CB8AC3E}">
        <p14:creationId xmlns:p14="http://schemas.microsoft.com/office/powerpoint/2010/main" xmlns="" val="342730067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61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8637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10B37FE-C5FA-4A67-8E0F-6854B8998131}" type="slidenum">
              <a:rPr lang="en-US">
                <a:latin typeface="Calibri" panose="020F0502020204030204" pitchFamily="34" charset="0"/>
              </a:rPr>
              <a:pPr eaLnBrk="1" hangingPunct="1"/>
              <a:t>101</a:t>
            </a:fld>
            <a:endParaRPr lang="en-US">
              <a:latin typeface="Calibri" panose="020F0502020204030204" pitchFamily="34" charset="0"/>
            </a:endParaRPr>
          </a:p>
        </p:txBody>
      </p:sp>
    </p:spTree>
    <p:extLst>
      <p:ext uri="{BB962C8B-B14F-4D97-AF65-F5344CB8AC3E}">
        <p14:creationId xmlns:p14="http://schemas.microsoft.com/office/powerpoint/2010/main" xmlns="" val="75105305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8739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7BA6B41-E9EE-448F-9C92-2FDD2660F70C}" type="slidenum">
              <a:rPr lang="en-US">
                <a:latin typeface="Calibri" panose="020F0502020204030204" pitchFamily="34" charset="0"/>
              </a:rPr>
              <a:pPr eaLnBrk="1" hangingPunct="1"/>
              <a:t>102</a:t>
            </a:fld>
            <a:endParaRPr lang="en-US">
              <a:latin typeface="Calibri" panose="020F0502020204030204" pitchFamily="34" charset="0"/>
            </a:endParaRPr>
          </a:p>
        </p:txBody>
      </p:sp>
    </p:spTree>
    <p:extLst>
      <p:ext uri="{BB962C8B-B14F-4D97-AF65-F5344CB8AC3E}">
        <p14:creationId xmlns:p14="http://schemas.microsoft.com/office/powerpoint/2010/main" xmlns="" val="314513801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81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8842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98874EA-E1B0-42B1-822E-7492D1A5CB71}" type="slidenum">
              <a:rPr lang="en-US">
                <a:latin typeface="Calibri" panose="020F0502020204030204" pitchFamily="34" charset="0"/>
              </a:rPr>
              <a:pPr eaLnBrk="1" hangingPunct="1"/>
              <a:t>103</a:t>
            </a:fld>
            <a:endParaRPr lang="en-US">
              <a:latin typeface="Calibri" panose="020F0502020204030204" pitchFamily="34" charset="0"/>
            </a:endParaRPr>
          </a:p>
        </p:txBody>
      </p:sp>
    </p:spTree>
    <p:extLst>
      <p:ext uri="{BB962C8B-B14F-4D97-AF65-F5344CB8AC3E}">
        <p14:creationId xmlns:p14="http://schemas.microsoft.com/office/powerpoint/2010/main" xmlns="" val="225475488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92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8944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77F46C6-44DF-4106-B811-21588A526D41}" type="slidenum">
              <a:rPr lang="en-US">
                <a:latin typeface="Calibri" panose="020F0502020204030204" pitchFamily="34" charset="0"/>
              </a:rPr>
              <a:pPr eaLnBrk="1" hangingPunct="1"/>
              <a:t>104</a:t>
            </a:fld>
            <a:endParaRPr lang="en-US">
              <a:latin typeface="Calibri" panose="020F0502020204030204" pitchFamily="34" charset="0"/>
            </a:endParaRPr>
          </a:p>
        </p:txBody>
      </p:sp>
    </p:spTree>
    <p:extLst>
      <p:ext uri="{BB962C8B-B14F-4D97-AF65-F5344CB8AC3E}">
        <p14:creationId xmlns:p14="http://schemas.microsoft.com/office/powerpoint/2010/main" xmlns="" val="233507176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02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9046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7B5E0FC-9DD4-4F54-81E7-5AFC2BBBF911}" type="slidenum">
              <a:rPr lang="en-US">
                <a:latin typeface="Calibri" panose="020F0502020204030204" pitchFamily="34" charset="0"/>
              </a:rPr>
              <a:pPr eaLnBrk="1" hangingPunct="1"/>
              <a:t>105</a:t>
            </a:fld>
            <a:endParaRPr lang="en-US">
              <a:latin typeface="Calibri" panose="020F0502020204030204" pitchFamily="34" charset="0"/>
            </a:endParaRPr>
          </a:p>
        </p:txBody>
      </p:sp>
    </p:spTree>
    <p:extLst>
      <p:ext uri="{BB962C8B-B14F-4D97-AF65-F5344CB8AC3E}">
        <p14:creationId xmlns:p14="http://schemas.microsoft.com/office/powerpoint/2010/main" xmlns="" val="236759742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12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9149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D737FDA-18E1-493F-8485-1EE9B25D6DDC}" type="slidenum">
              <a:rPr lang="en-US">
                <a:latin typeface="Calibri" panose="020F0502020204030204" pitchFamily="34" charset="0"/>
              </a:rPr>
              <a:pPr eaLnBrk="1" hangingPunct="1"/>
              <a:t>106</a:t>
            </a:fld>
            <a:endParaRPr lang="en-US">
              <a:latin typeface="Calibri" panose="020F0502020204030204" pitchFamily="34" charset="0"/>
            </a:endParaRPr>
          </a:p>
        </p:txBody>
      </p:sp>
    </p:spTree>
    <p:extLst>
      <p:ext uri="{BB962C8B-B14F-4D97-AF65-F5344CB8AC3E}">
        <p14:creationId xmlns:p14="http://schemas.microsoft.com/office/powerpoint/2010/main" xmlns="" val="372484240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22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9251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0789DDE-439A-4884-8ACF-92A0769A65B4}" type="slidenum">
              <a:rPr lang="en-US">
                <a:latin typeface="Calibri" panose="020F0502020204030204" pitchFamily="34" charset="0"/>
              </a:rPr>
              <a:pPr eaLnBrk="1" hangingPunct="1"/>
              <a:t>107</a:t>
            </a:fld>
            <a:endParaRPr lang="en-US">
              <a:latin typeface="Calibri" panose="020F0502020204030204" pitchFamily="34" charset="0"/>
            </a:endParaRPr>
          </a:p>
        </p:txBody>
      </p:sp>
    </p:spTree>
    <p:extLst>
      <p:ext uri="{BB962C8B-B14F-4D97-AF65-F5344CB8AC3E}">
        <p14:creationId xmlns:p14="http://schemas.microsoft.com/office/powerpoint/2010/main" xmlns="" val="242439917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32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935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DD88378-A8BD-42DF-B468-9719CFC54A04}" type="slidenum">
              <a:rPr lang="en-US">
                <a:latin typeface="Calibri" panose="020F0502020204030204" pitchFamily="34" charset="0"/>
              </a:rPr>
              <a:pPr eaLnBrk="1" hangingPunct="1"/>
              <a:t>108</a:t>
            </a:fld>
            <a:endParaRPr lang="en-US">
              <a:latin typeface="Calibri" panose="020F0502020204030204" pitchFamily="34" charset="0"/>
            </a:endParaRPr>
          </a:p>
        </p:txBody>
      </p:sp>
    </p:spTree>
    <p:extLst>
      <p:ext uri="{BB962C8B-B14F-4D97-AF65-F5344CB8AC3E}">
        <p14:creationId xmlns:p14="http://schemas.microsoft.com/office/powerpoint/2010/main" xmlns="" val="12629750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dirty="0"/>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EDE065EC-7B4A-4B06-A26D-6CC966B9EF34}" type="slidenum">
              <a:rPr lang="en-US"/>
              <a:pPr/>
              <a:t>‹#›</a:t>
            </a:fld>
            <a:endParaRPr lang="en-US"/>
          </a:p>
        </p:txBody>
      </p:sp>
    </p:spTree>
    <p:extLst>
      <p:ext uri="{BB962C8B-B14F-4D97-AF65-F5344CB8AC3E}">
        <p14:creationId xmlns:p14="http://schemas.microsoft.com/office/powerpoint/2010/main" xmlns="" val="414535274"/>
      </p:ext>
    </p:extLst>
  </p:cSld>
  <p:clrMapOvr>
    <a:overrideClrMapping bg1="dk1" tx1="lt1" bg2="dk2" tx2="lt2" accent1="accent1" accent2="accent2" accent3="accent3" accent4="accent4" accent5="accent5" accent6="accent6" hlink="hlink" folHlink="folHlink"/>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0D943D92-CD1F-4BD6-88F6-66FA120A1EAC}" type="slidenum">
              <a:rPr lang="en-US"/>
              <a:pPr/>
              <a:t>‹#›</a:t>
            </a:fld>
            <a:endParaRPr lang="en-US"/>
          </a:p>
        </p:txBody>
      </p:sp>
    </p:spTree>
    <p:extLst>
      <p:ext uri="{BB962C8B-B14F-4D97-AF65-F5344CB8AC3E}">
        <p14:creationId xmlns:p14="http://schemas.microsoft.com/office/powerpoint/2010/main" xmlns="" val="3044976849"/>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C5B9E2AD-35F2-4568-9B65-30C19A583BAF}" type="slidenum">
              <a:rPr lang="en-US"/>
              <a:pPr/>
              <a:t>‹#›</a:t>
            </a:fld>
            <a:endParaRPr lang="en-US"/>
          </a:p>
        </p:txBody>
      </p:sp>
    </p:spTree>
    <p:extLst>
      <p:ext uri="{BB962C8B-B14F-4D97-AF65-F5344CB8AC3E}">
        <p14:creationId xmlns:p14="http://schemas.microsoft.com/office/powerpoint/2010/main" xmlns="" val="1645705562"/>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F184530F-32AC-49CE-AD22-2A4279C191CF}" type="slidenum">
              <a:rPr lang="en-US"/>
              <a:pPr/>
              <a:t>‹#›</a:t>
            </a:fld>
            <a:endParaRPr lang="en-US"/>
          </a:p>
        </p:txBody>
      </p:sp>
    </p:spTree>
    <p:extLst>
      <p:ext uri="{BB962C8B-B14F-4D97-AF65-F5344CB8AC3E}">
        <p14:creationId xmlns:p14="http://schemas.microsoft.com/office/powerpoint/2010/main" xmlns="" val="2796707603"/>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lvl1pPr>
              <a:defRPr lang="en-US" b="1" i="1"/>
            </a:lvl1pPr>
          </a:lstStyle>
          <a:p>
            <a:pPr lvl="0"/>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F6EB677C-259F-438F-A522-D9441F414A4A}" type="slidenum">
              <a:rPr lang="en-US"/>
              <a:pPr/>
              <a:t>‹#›</a:t>
            </a:fld>
            <a:endParaRPr lang="en-US"/>
          </a:p>
        </p:txBody>
      </p:sp>
    </p:spTree>
    <p:extLst>
      <p:ext uri="{BB962C8B-B14F-4D97-AF65-F5344CB8AC3E}">
        <p14:creationId xmlns:p14="http://schemas.microsoft.com/office/powerpoint/2010/main" xmlns="" val="3005329944"/>
      </p:ext>
    </p:extLst>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3534406E-5483-4885-B98E-90F617DAE112}" type="slidenum">
              <a:rPr lang="en-US"/>
              <a:pPr/>
              <a:t>‹#›</a:t>
            </a:fld>
            <a:endParaRPr lang="en-US"/>
          </a:p>
        </p:txBody>
      </p:sp>
    </p:spTree>
    <p:extLst>
      <p:ext uri="{BB962C8B-B14F-4D97-AF65-F5344CB8AC3E}">
        <p14:creationId xmlns:p14="http://schemas.microsoft.com/office/powerpoint/2010/main" xmlns="" val="285932282"/>
      </p:ext>
    </p:extLst>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1CB27F39-604D-4306-A8C0-86D8543D7C8F}" type="slidenum">
              <a:rPr lang="en-US"/>
              <a:pPr/>
              <a:t>‹#›</a:t>
            </a:fld>
            <a:endParaRPr lang="en-US"/>
          </a:p>
        </p:txBody>
      </p:sp>
    </p:spTree>
    <p:extLst>
      <p:ext uri="{BB962C8B-B14F-4D97-AF65-F5344CB8AC3E}">
        <p14:creationId xmlns:p14="http://schemas.microsoft.com/office/powerpoint/2010/main" xmlns="" val="2477894602"/>
      </p:ext>
    </p:extLst>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10" name="Date Placeholder 4"/>
          <p:cNvSpPr>
            <a:spLocks noGrp="1"/>
          </p:cNvSpPr>
          <p:nvPr>
            <p:ph type="dt" sz="half" idx="10"/>
          </p:nvPr>
        </p:nvSpPr>
        <p:spPr/>
        <p:txBody>
          <a:bodyPr/>
          <a:lstStyle>
            <a:lvl1pPr>
              <a:defRPr dirty="0"/>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B7A675BF-BB77-4BEF-AF25-9BDD8693B271}" type="slidenum">
              <a:rPr lang="en-US"/>
              <a:pPr/>
              <a:t>‹#›</a:t>
            </a:fld>
            <a:endParaRPr lang="en-US"/>
          </a:p>
        </p:txBody>
      </p:sp>
    </p:spTree>
    <p:extLst>
      <p:ext uri="{BB962C8B-B14F-4D97-AF65-F5344CB8AC3E}">
        <p14:creationId xmlns:p14="http://schemas.microsoft.com/office/powerpoint/2010/main" xmlns="" val="1070723998"/>
      </p:ext>
    </p:extLst>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4A41863D-5D47-429F-A17D-D333EB700DBD}" type="slidenum">
              <a:rPr lang="en-US"/>
              <a:pPr/>
              <a:t>‹#›</a:t>
            </a:fld>
            <a:endParaRPr lang="en-US"/>
          </a:p>
        </p:txBody>
      </p:sp>
    </p:spTree>
    <p:extLst>
      <p:ext uri="{BB962C8B-B14F-4D97-AF65-F5344CB8AC3E}">
        <p14:creationId xmlns:p14="http://schemas.microsoft.com/office/powerpoint/2010/main" xmlns="" val="364300168"/>
      </p:ext>
    </p:extLst>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9308C864-631D-4958-804A-E1C2B1FA2524}" type="slidenum">
              <a:rPr lang="en-US"/>
              <a:pPr/>
              <a:t>‹#›</a:t>
            </a:fld>
            <a:endParaRPr lang="en-US"/>
          </a:p>
        </p:txBody>
      </p:sp>
    </p:spTree>
    <p:extLst>
      <p:ext uri="{BB962C8B-B14F-4D97-AF65-F5344CB8AC3E}">
        <p14:creationId xmlns:p14="http://schemas.microsoft.com/office/powerpoint/2010/main" xmlns="" val="1198379011"/>
      </p:ext>
    </p:extLst>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A101E676-9D47-4A95-A62F-A55EA18E3A6A}" type="slidenum">
              <a:rPr lang="en-US"/>
              <a:pPr/>
              <a:t>‹#›</a:t>
            </a:fld>
            <a:endParaRPr lang="en-US"/>
          </a:p>
        </p:txBody>
      </p:sp>
    </p:spTree>
    <p:extLst>
      <p:ext uri="{BB962C8B-B14F-4D97-AF65-F5344CB8AC3E}">
        <p14:creationId xmlns:p14="http://schemas.microsoft.com/office/powerpoint/2010/main" xmlns="" val="1932251591"/>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dirty="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782B3E9D-39DD-4845-88D8-C1044EEF2168}" type="slidenum">
              <a:rPr lang="en-US"/>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16" r:id="rId1"/>
    <p:sldLayoutId id="2147483707" r:id="rId2"/>
    <p:sldLayoutId id="2147483708" r:id="rId3"/>
    <p:sldLayoutId id="2147483709" r:id="rId4"/>
    <p:sldLayoutId id="2147483710" r:id="rId5"/>
    <p:sldLayoutId id="2147483711" r:id="rId6"/>
    <p:sldLayoutId id="2147483712" r:id="rId7"/>
    <p:sldLayoutId id="2147483717" r:id="rId8"/>
    <p:sldLayoutId id="2147483713" r:id="rId9"/>
    <p:sldLayoutId id="2147483714" r:id="rId10"/>
    <p:sldLayoutId id="2147483715" r:id="rId11"/>
  </p:sldLayoutIdLst>
  <p:transition/>
  <p:timing>
    <p:tnLst>
      <p:par>
        <p:cTn id="1" dur="indefinite" restart="never" nodeType="tmRoot"/>
      </p:par>
    </p:tnLst>
  </p:timing>
  <p:hf sldNum="0" hdr="0" dt="0"/>
  <p:txStyles>
    <p:titleStyle>
      <a:lvl1pPr algn="l" rtl="0" eaLnBrk="0" fontAlgn="base" hangingPunct="0">
        <a:spcBef>
          <a:spcPct val="0"/>
        </a:spcBef>
        <a:spcAft>
          <a:spcPct val="0"/>
        </a:spcAft>
        <a:defRPr lang="en-US" sz="4400" b="1" i="1" kern="1200" smtClean="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Microsoft_Office_Excel_97-2003_Worksheet2.xls"/></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Microsoft_Office_Excel_97-2003_Worksheet3.xls"/></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Microsoft_Office_Excel_97-2003_Worksheet4.xls"/></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Microsoft_Office_Excel_97-2003_Worksheet5.xls"/></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vmlDrawing" Target="../drawings/vmlDrawing6.vml"/><Relationship Id="rId4" Type="http://schemas.openxmlformats.org/officeDocument/2006/relationships/oleObject" Target="../embeddings/Microsoft_Office_Excel_97-2003_Worksheet6.xls"/></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vmlDrawing" Target="../drawings/vmlDrawing7.vml"/><Relationship Id="rId4" Type="http://schemas.openxmlformats.org/officeDocument/2006/relationships/oleObject" Target="../embeddings/Microsoft_Office_Excel_97-2003_Worksheet7.xls"/></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vmlDrawing" Target="../drawings/vmlDrawing8.vml"/><Relationship Id="rId4" Type="http://schemas.openxmlformats.org/officeDocument/2006/relationships/oleObject" Target="../embeddings/Microsoft_Office_Excel_97-2003_Worksheet8.xls"/></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vmlDrawing" Target="../drawings/vmlDrawing9.vml"/><Relationship Id="rId4" Type="http://schemas.openxmlformats.org/officeDocument/2006/relationships/oleObject" Target="../embeddings/Microsoft_Office_Excel_97-2003_Worksheet9.xls"/></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vmlDrawing" Target="../drawings/vmlDrawing10.vml"/><Relationship Id="rId4" Type="http://schemas.openxmlformats.org/officeDocument/2006/relationships/oleObject" Target="../embeddings/Microsoft_Office_Excel_97-2003_Worksheet10.xls"/></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2.w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13.wm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image" Target="../media/image16.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39.v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40.v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41.v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42.v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43.v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44.vml"/><Relationship Id="rId4" Type="http://schemas.openxmlformats.org/officeDocument/2006/relationships/image" Target="../media/image17.gif"/></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45.v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46.v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47.v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6.xml"/><Relationship Id="rId1" Type="http://schemas.openxmlformats.org/officeDocument/2006/relationships/vmlDrawing" Target="../drawings/vmlDrawing48.v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6.xml"/><Relationship Id="rId1" Type="http://schemas.openxmlformats.org/officeDocument/2006/relationships/vmlDrawing" Target="../drawings/vmlDrawing49.v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6.xml"/><Relationship Id="rId1" Type="http://schemas.openxmlformats.org/officeDocument/2006/relationships/vmlDrawing" Target="../drawings/vmlDrawing50.v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6.xml"/><Relationship Id="rId1" Type="http://schemas.openxmlformats.org/officeDocument/2006/relationships/vmlDrawing" Target="../drawings/vmlDrawing51.v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6.xml"/><Relationship Id="rId1" Type="http://schemas.openxmlformats.org/officeDocument/2006/relationships/vmlDrawing" Target="../drawings/vmlDrawing52.v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6.xml"/><Relationship Id="rId1" Type="http://schemas.openxmlformats.org/officeDocument/2006/relationships/vmlDrawing" Target="../drawings/vmlDrawing53.v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6.xml"/><Relationship Id="rId1" Type="http://schemas.openxmlformats.org/officeDocument/2006/relationships/vmlDrawing" Target="../drawings/vmlDrawing54.v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6.xml"/><Relationship Id="rId1" Type="http://schemas.openxmlformats.org/officeDocument/2006/relationships/vmlDrawing" Target="../drawings/vmlDrawing55.v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6.xml"/><Relationship Id="rId1" Type="http://schemas.openxmlformats.org/officeDocument/2006/relationships/vmlDrawing" Target="../drawings/vmlDrawing56.v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6.xml"/><Relationship Id="rId1" Type="http://schemas.openxmlformats.org/officeDocument/2006/relationships/vmlDrawing" Target="../drawings/vmlDrawing57.v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6.xml"/><Relationship Id="rId1" Type="http://schemas.openxmlformats.org/officeDocument/2006/relationships/vmlDrawing" Target="../drawings/vmlDrawing58.v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6.xml"/><Relationship Id="rId1" Type="http://schemas.openxmlformats.org/officeDocument/2006/relationships/vmlDrawing" Target="../drawings/vmlDrawing59.v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6.xml"/><Relationship Id="rId1" Type="http://schemas.openxmlformats.org/officeDocument/2006/relationships/vmlDrawing" Target="../drawings/vmlDrawing60.v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6.xml"/><Relationship Id="rId1" Type="http://schemas.openxmlformats.org/officeDocument/2006/relationships/vmlDrawing" Target="../drawings/vmlDrawing61.v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6.xml"/><Relationship Id="rId1" Type="http://schemas.openxmlformats.org/officeDocument/2006/relationships/vmlDrawing" Target="../drawings/vmlDrawing62.v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vmlDrawing" Target="../drawings/vmlDrawing63.v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6.xml"/><Relationship Id="rId1" Type="http://schemas.openxmlformats.org/officeDocument/2006/relationships/vmlDrawing" Target="../drawings/vmlDrawing64.v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xml"/><Relationship Id="rId1" Type="http://schemas.openxmlformats.org/officeDocument/2006/relationships/vmlDrawing" Target="../drawings/vmlDrawing65.v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2.xml"/><Relationship Id="rId1" Type="http://schemas.openxmlformats.org/officeDocument/2006/relationships/vmlDrawing" Target="../drawings/vmlDrawing66.v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2.xml"/><Relationship Id="rId1" Type="http://schemas.openxmlformats.org/officeDocument/2006/relationships/vmlDrawing" Target="../drawings/vmlDrawing67.v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2.xml"/><Relationship Id="rId1" Type="http://schemas.openxmlformats.org/officeDocument/2006/relationships/vmlDrawing" Target="../drawings/vmlDrawing68.v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xml"/><Relationship Id="rId1" Type="http://schemas.openxmlformats.org/officeDocument/2006/relationships/vmlDrawing" Target="../drawings/vmlDrawing69.v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2.xml"/><Relationship Id="rId1" Type="http://schemas.openxmlformats.org/officeDocument/2006/relationships/vmlDrawing" Target="../drawings/vmlDrawing70.v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2.xml"/><Relationship Id="rId1" Type="http://schemas.openxmlformats.org/officeDocument/2006/relationships/vmlDrawing" Target="../drawings/vmlDrawing71.v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2.xml"/><Relationship Id="rId1" Type="http://schemas.openxmlformats.org/officeDocument/2006/relationships/vmlDrawing" Target="../drawings/vmlDrawing72.v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2.xml"/><Relationship Id="rId1" Type="http://schemas.openxmlformats.org/officeDocument/2006/relationships/vmlDrawing" Target="../drawings/vmlDrawing73.v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2.xml"/><Relationship Id="rId1" Type="http://schemas.openxmlformats.org/officeDocument/2006/relationships/vmlDrawing" Target="../drawings/vmlDrawing74.vml"/></Relationships>
</file>

<file path=ppt/slides/_rels/slide89.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2.xml"/><Relationship Id="rId1" Type="http://schemas.openxmlformats.org/officeDocument/2006/relationships/vmlDrawing" Target="../drawings/vmlDrawing75.v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2.xml"/><Relationship Id="rId1" Type="http://schemas.openxmlformats.org/officeDocument/2006/relationships/vmlDrawing" Target="../drawings/vmlDrawing76.v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2.xml"/><Relationship Id="rId1" Type="http://schemas.openxmlformats.org/officeDocument/2006/relationships/vmlDrawing" Target="../drawings/vmlDrawing77.v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2.xml"/><Relationship Id="rId1" Type="http://schemas.openxmlformats.org/officeDocument/2006/relationships/vmlDrawing" Target="../drawings/vmlDrawing78.v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2.xml"/><Relationship Id="rId1" Type="http://schemas.openxmlformats.org/officeDocument/2006/relationships/vmlDrawing" Target="../drawings/vmlDrawing79.v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93.xml"/><Relationship Id="rId2" Type="http://schemas.openxmlformats.org/officeDocument/2006/relationships/slideLayout" Target="../slideLayouts/slideLayout2.xml"/><Relationship Id="rId1" Type="http://schemas.openxmlformats.org/officeDocument/2006/relationships/vmlDrawing" Target="../drawings/vmlDrawing80.v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2.xml"/><Relationship Id="rId1" Type="http://schemas.openxmlformats.org/officeDocument/2006/relationships/vmlDrawing" Target="../drawings/vmlDrawing81.v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2.xml"/><Relationship Id="rId1" Type="http://schemas.openxmlformats.org/officeDocument/2006/relationships/vmlDrawing" Target="../drawings/vmlDrawing82.v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96.xml"/><Relationship Id="rId2" Type="http://schemas.openxmlformats.org/officeDocument/2006/relationships/slideLayout" Target="../slideLayouts/slideLayout2.xml"/><Relationship Id="rId1" Type="http://schemas.openxmlformats.org/officeDocument/2006/relationships/vmlDrawing" Target="../drawings/vmlDrawing83.v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2.xml"/><Relationship Id="rId1" Type="http://schemas.openxmlformats.org/officeDocument/2006/relationships/vmlDrawing" Target="../drawings/vmlDrawing84.v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98.xml"/><Relationship Id="rId2" Type="http://schemas.openxmlformats.org/officeDocument/2006/relationships/slideLayout" Target="../slideLayouts/slideLayout2.xml"/><Relationship Id="rId1" Type="http://schemas.openxmlformats.org/officeDocument/2006/relationships/vmlDrawing" Target="../drawings/vmlDrawing85.v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99.xml"/><Relationship Id="rId2" Type="http://schemas.openxmlformats.org/officeDocument/2006/relationships/slideLayout" Target="../slideLayouts/slideLayout2.xml"/><Relationship Id="rId1" Type="http://schemas.openxmlformats.org/officeDocument/2006/relationships/vmlDrawing" Target="../drawings/vmlDrawing86.v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2.xml"/><Relationship Id="rId1" Type="http://schemas.openxmlformats.org/officeDocument/2006/relationships/vmlDrawing" Target="../drawings/vmlDrawing87.v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101.xml"/><Relationship Id="rId2" Type="http://schemas.openxmlformats.org/officeDocument/2006/relationships/slideLayout" Target="../slideLayouts/slideLayout2.xml"/><Relationship Id="rId1" Type="http://schemas.openxmlformats.org/officeDocument/2006/relationships/vmlDrawing" Target="../drawings/vmlDrawing88.vml"/></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102.xml"/><Relationship Id="rId2" Type="http://schemas.openxmlformats.org/officeDocument/2006/relationships/slideLayout" Target="../slideLayouts/slideLayout2.xml"/><Relationship Id="rId1" Type="http://schemas.openxmlformats.org/officeDocument/2006/relationships/vmlDrawing" Target="../drawings/vmlDrawing89.v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103.xml"/><Relationship Id="rId2" Type="http://schemas.openxmlformats.org/officeDocument/2006/relationships/slideLayout" Target="../slideLayouts/slideLayout2.xml"/><Relationship Id="rId1" Type="http://schemas.openxmlformats.org/officeDocument/2006/relationships/vmlDrawing" Target="../drawings/vmlDrawing90.v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104.xml"/><Relationship Id="rId2" Type="http://schemas.openxmlformats.org/officeDocument/2006/relationships/slideLayout" Target="../slideLayouts/slideLayout2.xml"/><Relationship Id="rId1" Type="http://schemas.openxmlformats.org/officeDocument/2006/relationships/vmlDrawing" Target="../drawings/vmlDrawing91.v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6096000" cy="768350"/>
          </a:xfrm>
          <a:ln>
            <a:miter lim="800000"/>
            <a:headEnd/>
            <a:tailEnd/>
          </a:ln>
          <a:extLst/>
        </p:spPr>
        <p:txBody>
          <a:bodyPr>
            <a:normAutofit fontScale="90000"/>
          </a:bodyPr>
          <a:lstStyle/>
          <a:p>
            <a:pPr algn="l" eaLnBrk="1" fontAlgn="auto" hangingPunct="1">
              <a:spcAft>
                <a:spcPts val="0"/>
              </a:spcAft>
              <a:defRPr/>
            </a:pPr>
            <a:r>
              <a:rPr lang="en-US" dirty="0" smtClean="0"/>
              <a:t>Chapter 18-Continued</a:t>
            </a:r>
            <a:endParaRPr lang="en-US" dirty="0"/>
          </a:p>
        </p:txBody>
      </p:sp>
      <p:sp>
        <p:nvSpPr>
          <p:cNvPr id="33795" name="Rectangle 3"/>
          <p:cNvSpPr>
            <a:spLocks noGrp="1" noChangeArrowheads="1"/>
          </p:cNvSpPr>
          <p:nvPr>
            <p:ph type="subTitle" idx="1"/>
          </p:nvPr>
        </p:nvSpPr>
        <p:spPr>
          <a:xfrm>
            <a:off x="1676400" y="4221162"/>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Spoilage, Rework and Scrap</a:t>
            </a:r>
          </a:p>
        </p:txBody>
      </p:sp>
      <p:sp>
        <p:nvSpPr>
          <p:cNvPr id="33797" name="Slide Number Placeholder 2"/>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7935FF-3A6A-4EF0-8920-D4154A65C4E8}" type="slidenum">
              <a:rPr lang="en-US" smtClean="0">
                <a:solidFill>
                  <a:srgbClr val="D1EAEE"/>
                </a:solidFill>
              </a:rPr>
              <a:pPr/>
              <a:t>1</a:t>
            </a:fld>
            <a:endParaRPr lang="en-US" smtClean="0">
              <a:solidFill>
                <a:srgbClr val="D1EAEE"/>
              </a:solidFill>
            </a:endParaRP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a:t>
            </a:r>
            <a:r>
              <a:rPr lang="en-US" sz="3600" b="1" dirty="0" smtClean="0">
                <a:solidFill>
                  <a:prstClr val="white"/>
                </a:solidFill>
              </a:rPr>
              <a:t>24</a:t>
            </a:r>
            <a:endParaRPr lang="en-US" sz="3600" b="1" dirty="0">
              <a:solidFill>
                <a:prstClr val="white"/>
              </a:solidFill>
            </a:endParaRPr>
          </a:p>
        </p:txBody>
      </p:sp>
      <p:sp>
        <p:nvSpPr>
          <p:cNvPr id="33798"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18,Cost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p:txBody>
      </p:sp>
    </p:spTree>
    <p:extLst>
      <p:ext uri="{BB962C8B-B14F-4D97-AF65-F5344CB8AC3E}">
        <p14:creationId xmlns:p14="http://schemas.microsoft.com/office/powerpoint/2010/main" xmlns="" val="2597070431"/>
      </p:ext>
    </p:extLst>
  </p:cSld>
  <p:clrMapOvr>
    <a:overrideClrMapping bg1="dk1" tx1="lt1" bg2="dk2" tx2="lt2" accent1="accent1" accent2="accent2" accent3="accent3" accent4="accent4" accent5="accent5" accent6="accent6" hlink="hlink" folHlink="folHlink"/>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Learning Objectives</a:t>
            </a:r>
          </a:p>
        </p:txBody>
      </p:sp>
      <p:sp>
        <p:nvSpPr>
          <p:cNvPr id="3" name="Content Placeholder 2"/>
          <p:cNvSpPr>
            <a:spLocks noGrp="1"/>
          </p:cNvSpPr>
          <p:nvPr>
            <p:ph idx="1"/>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2000" dirty="0" smtClean="0"/>
              <a:t>Compute </a:t>
            </a:r>
            <a:r>
              <a:rPr lang="en-US" sz="2000" dirty="0"/>
              <a:t>the predetermined overhead rate and apply overhead to products in a standard cost system.</a:t>
            </a:r>
          </a:p>
          <a:p>
            <a:pPr eaLnBrk="1" hangingPunct="1"/>
            <a:r>
              <a:rPr lang="en-US" sz="2000" dirty="0"/>
              <a:t>Compute and interpret the fixed overhead budget and volume variances.  </a:t>
            </a:r>
            <a:endParaRPr lang="en-US" sz="2000" dirty="0" smtClean="0"/>
          </a:p>
          <a:p>
            <a:pPr eaLnBrk="1" hangingPunct="1"/>
            <a:r>
              <a:rPr lang="en-US" sz="2000" dirty="0" smtClean="0"/>
              <a:t>Accounting for spoilage under different methods of inventory systems and standard costing</a:t>
            </a:r>
          </a:p>
          <a:p>
            <a:pPr eaLnBrk="1" hangingPunct="1"/>
            <a:r>
              <a:rPr lang="en-US" sz="2000" dirty="0" smtClean="0"/>
              <a:t>Accounting for rework in different situations under different costing methods</a:t>
            </a:r>
          </a:p>
          <a:p>
            <a:pPr eaLnBrk="1" hangingPunct="1"/>
            <a:r>
              <a:rPr lang="en-US" sz="2000" dirty="0" smtClean="0"/>
              <a:t>Accounting for Scrap in different situations under different costing method</a:t>
            </a:r>
          </a:p>
          <a:p>
            <a:pPr eaLnBrk="1" hangingPunct="1"/>
            <a:r>
              <a:rPr lang="en-US" sz="2000" dirty="0" smtClean="0"/>
              <a:t>Examples of spoilage</a:t>
            </a:r>
          </a:p>
          <a:p>
            <a:pPr eaLnBrk="1" hangingPunct="1"/>
            <a:endParaRPr lang="en-US" sz="2000" dirty="0"/>
          </a:p>
        </p:txBody>
      </p:sp>
      <p:sp>
        <p:nvSpPr>
          <p:cNvPr id="4" name="Slide Number Placeholder 3"/>
          <p:cNvSpPr>
            <a:spLocks noGrp="1"/>
          </p:cNvSpPr>
          <p:nvPr>
            <p:ph type="sldNum" sz="quarter" idx="11"/>
          </p:nvPr>
        </p:nvSpPr>
        <p:spPr>
          <a:xfrm>
            <a:off x="7924800" y="6356350"/>
            <a:ext cx="762000" cy="365125"/>
          </a:xfrm>
          <a:prstGeom prst="rect">
            <a:avLst/>
          </a:prstGeom>
        </p:spPr>
        <p:txBody>
          <a:bodyPr/>
          <a:lstStyle/>
          <a:p>
            <a:fld id="{10F4023A-0CEB-4DFE-879A-340D91F32512}" type="slidenum">
              <a:rPr lang="en-US" smtClean="0"/>
              <a:pPr/>
              <a:t>2</a:t>
            </a:fld>
            <a:endParaRPr lang="en-US"/>
          </a:p>
        </p:txBody>
      </p:sp>
    </p:spTree>
    <p:extLst>
      <p:ext uri="{BB962C8B-B14F-4D97-AF65-F5344CB8AC3E}">
        <p14:creationId xmlns:p14="http://schemas.microsoft.com/office/powerpoint/2010/main" xmlns="" val="181406748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04227" name="Rectangle 1027"/>
          <p:cNvSpPr>
            <a:spLocks noGrp="1" noChangeArrowheads="1"/>
          </p:cNvSpPr>
          <p:nvPr>
            <p:ph type="title"/>
          </p:nvPr>
        </p:nvSpPr>
        <p:spPr>
          <a:xfrm>
            <a:off x="484163" y="228600"/>
            <a:ext cx="8305800" cy="685800"/>
          </a:xfrm>
          <a:noFill/>
          <a:ln/>
        </p:spPr>
        <p:txBody>
          <a:bodyPr/>
          <a:lstStyle/>
          <a:p>
            <a:r>
              <a:rPr lang="en-US" dirty="0"/>
              <a:t>Accounting for Spoilage Costs</a:t>
            </a:r>
          </a:p>
        </p:txBody>
      </p:sp>
      <p:sp>
        <p:nvSpPr>
          <p:cNvPr id="1204228" name="Text Box 1028"/>
          <p:cNvSpPr txBox="1">
            <a:spLocks noChangeArrowheads="1"/>
          </p:cNvSpPr>
          <p:nvPr/>
        </p:nvSpPr>
        <p:spPr bwMode="auto">
          <a:xfrm>
            <a:off x="457200" y="1368034"/>
            <a:ext cx="8305800" cy="3416320"/>
          </a:xfrm>
          <a:prstGeom prst="rect">
            <a:avLst/>
          </a:prstGeom>
          <a:solidFill>
            <a:schemeClr val="bg1"/>
          </a:solidFill>
          <a:ln w="9525">
            <a:solidFill>
              <a:schemeClr val="tx1"/>
            </a:solidFill>
            <a:miter lim="800000"/>
            <a:headEnd/>
            <a:tailEnd/>
          </a:ln>
          <a:effectLst>
            <a:outerShdw dist="107763" dir="2700000" algn="ctr" rotWithShape="0">
              <a:srgbClr val="808080"/>
            </a:outerShdw>
          </a:effectLst>
        </p:spPr>
        <p:txBody>
          <a:bodyPr>
            <a:spAutoFit/>
          </a:bodyPr>
          <a:lstStyle/>
          <a:p>
            <a:pPr algn="ctr" eaLnBrk="0" hangingPunct="0">
              <a:spcBef>
                <a:spcPct val="50000"/>
              </a:spcBef>
            </a:pPr>
            <a:r>
              <a:rPr lang="en-US" b="1">
                <a:latin typeface="+mn-lt"/>
              </a:rPr>
              <a:t>Spoilage represents the amount of resources that go into the process, but DO NOT result in finished product.</a:t>
            </a:r>
          </a:p>
          <a:p>
            <a:pPr algn="ctr" eaLnBrk="0" hangingPunct="0">
              <a:spcBef>
                <a:spcPct val="50000"/>
              </a:spcBef>
            </a:pPr>
            <a:r>
              <a:rPr lang="en-US" b="1">
                <a:latin typeface="+mn-lt"/>
              </a:rPr>
              <a:t>Managers face key problems related to spoilage:</a:t>
            </a:r>
          </a:p>
          <a:p>
            <a:pPr lvl="1" eaLnBrk="0" hangingPunct="0">
              <a:spcBef>
                <a:spcPct val="50000"/>
              </a:spcBef>
            </a:pPr>
            <a:r>
              <a:rPr lang="en-US" b="1">
                <a:latin typeface="+mn-lt"/>
              </a:rPr>
              <a:t>1. Identifying whether it exists.</a:t>
            </a:r>
          </a:p>
          <a:p>
            <a:pPr lvl="1" eaLnBrk="0" hangingPunct="0">
              <a:spcBef>
                <a:spcPct val="50000"/>
              </a:spcBef>
            </a:pPr>
            <a:r>
              <a:rPr lang="en-US" b="1">
                <a:latin typeface="+mn-lt"/>
              </a:rPr>
              <a:t>2. Determining whether it can be eliminated.</a:t>
            </a:r>
          </a:p>
          <a:p>
            <a:pPr lvl="1" eaLnBrk="0" hangingPunct="0">
              <a:spcBef>
                <a:spcPct val="50000"/>
              </a:spcBef>
            </a:pPr>
            <a:r>
              <a:rPr lang="en-US" b="1">
                <a:latin typeface="+mn-lt"/>
              </a:rPr>
              <a:t>3. Deciding whether eliminating it is worthwhile.</a:t>
            </a:r>
          </a:p>
          <a:p>
            <a:pPr lvl="1" eaLnBrk="0" hangingPunct="0">
              <a:spcBef>
                <a:spcPct val="50000"/>
              </a:spcBef>
            </a:pPr>
            <a:r>
              <a:rPr lang="en-US" b="1">
                <a:latin typeface="+mn-lt"/>
              </a:rPr>
              <a:t>4. Determining the cost of spoilage. </a:t>
            </a:r>
          </a:p>
          <a:p>
            <a:pPr lvl="1" algn="ctr" eaLnBrk="0" hangingPunct="0">
              <a:spcBef>
                <a:spcPct val="50000"/>
              </a:spcBef>
            </a:pPr>
            <a:r>
              <a:rPr lang="en-US" b="1">
                <a:latin typeface="+mn-lt"/>
              </a:rPr>
              <a:t>The 5-step approach discussed earlier can</a:t>
            </a:r>
            <a:br>
              <a:rPr lang="en-US" b="1">
                <a:latin typeface="+mn-lt"/>
              </a:rPr>
            </a:br>
            <a:r>
              <a:rPr lang="en-US" b="1">
                <a:latin typeface="+mn-lt"/>
              </a:rPr>
              <a:t>be modified by including spoilage</a:t>
            </a:r>
          </a:p>
        </p:txBody>
      </p:sp>
    </p:spTree>
    <p:extLst>
      <p:ext uri="{BB962C8B-B14F-4D97-AF65-F5344CB8AC3E}">
        <p14:creationId xmlns:p14="http://schemas.microsoft.com/office/powerpoint/2010/main" xmlns="" val="383278230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05251" name="Rectangle 1027"/>
          <p:cNvSpPr>
            <a:spLocks noGrp="1" noChangeArrowheads="1"/>
          </p:cNvSpPr>
          <p:nvPr>
            <p:ph type="title"/>
          </p:nvPr>
        </p:nvSpPr>
        <p:spPr>
          <a:xfrm>
            <a:off x="457200" y="76200"/>
            <a:ext cx="8305800" cy="1143000"/>
          </a:xfrm>
          <a:noFill/>
          <a:ln/>
        </p:spPr>
        <p:txBody>
          <a:bodyPr/>
          <a:lstStyle/>
          <a:p>
            <a:r>
              <a:rPr lang="en-US"/>
              <a:t>Accounting for Spoilage Costs</a:t>
            </a:r>
          </a:p>
        </p:txBody>
      </p:sp>
      <p:sp>
        <p:nvSpPr>
          <p:cNvPr id="1205252" name="Rectangle 1028"/>
          <p:cNvSpPr>
            <a:spLocks noChangeArrowheads="1"/>
          </p:cNvSpPr>
          <p:nvPr/>
        </p:nvSpPr>
        <p:spPr bwMode="auto">
          <a:xfrm>
            <a:off x="304800" y="3124200"/>
            <a:ext cx="8534400" cy="1371600"/>
          </a:xfrm>
          <a:prstGeom prst="rect">
            <a:avLst/>
          </a:prstGeom>
          <a:solidFill>
            <a:schemeClr val="bg1"/>
          </a:solidFill>
          <a:ln w="28575">
            <a:solidFill>
              <a:schemeClr val="tx1"/>
            </a:solidFill>
            <a:miter lim="800000"/>
            <a:headEnd/>
            <a:tailEnd/>
          </a:ln>
          <a:effectLst>
            <a:outerShdw dist="71842" dir="2700000" algn="ctr" rotWithShape="0">
              <a:srgbClr val="000000"/>
            </a:outerShdw>
          </a:effectLst>
        </p:spPr>
        <p:txBody>
          <a:bodyPr wrap="none" anchor="ctr"/>
          <a:lstStyle/>
          <a:p>
            <a:pPr algn="ctr"/>
            <a:r>
              <a:rPr lang="en-US">
                <a:solidFill>
                  <a:srgbClr val="FF0000"/>
                </a:solidFill>
                <a:latin typeface="+mn-lt"/>
              </a:rPr>
              <a:t>Abnormal spoilage</a:t>
            </a:r>
            <a:r>
              <a:rPr lang="en-US">
                <a:latin typeface="+mn-lt"/>
              </a:rPr>
              <a:t> is the result of unusual operating problems.</a:t>
            </a:r>
            <a:br>
              <a:rPr lang="en-US">
                <a:latin typeface="+mn-lt"/>
              </a:rPr>
            </a:br>
            <a:r>
              <a:rPr lang="en-US">
                <a:latin typeface="+mn-lt"/>
              </a:rPr>
              <a:t>Abnormal spoilage is in addition to normal spoilage,</a:t>
            </a:r>
            <a:br>
              <a:rPr lang="en-US">
                <a:latin typeface="+mn-lt"/>
              </a:rPr>
            </a:br>
            <a:r>
              <a:rPr lang="en-US">
                <a:latin typeface="+mn-lt"/>
              </a:rPr>
              <a:t>and is recorded as a </a:t>
            </a:r>
            <a:r>
              <a:rPr lang="en-US">
                <a:solidFill>
                  <a:srgbClr val="FF0000"/>
                </a:solidFill>
                <a:latin typeface="+mn-lt"/>
              </a:rPr>
              <a:t>loss</a:t>
            </a:r>
            <a:r>
              <a:rPr lang="en-US">
                <a:latin typeface="+mn-lt"/>
              </a:rPr>
              <a:t> of the period.</a:t>
            </a:r>
          </a:p>
        </p:txBody>
      </p:sp>
      <p:sp>
        <p:nvSpPr>
          <p:cNvPr id="1205253" name="Rectangle 1029"/>
          <p:cNvSpPr>
            <a:spLocks noChangeArrowheads="1"/>
          </p:cNvSpPr>
          <p:nvPr/>
        </p:nvSpPr>
        <p:spPr bwMode="auto">
          <a:xfrm>
            <a:off x="304800" y="1447800"/>
            <a:ext cx="8534400" cy="1143000"/>
          </a:xfrm>
          <a:prstGeom prst="rect">
            <a:avLst/>
          </a:prstGeom>
          <a:solidFill>
            <a:schemeClr val="bg1"/>
          </a:solidFill>
          <a:ln w="28575">
            <a:solidFill>
              <a:schemeClr val="tx1"/>
            </a:solidFill>
            <a:miter lim="800000"/>
            <a:headEnd/>
            <a:tailEnd/>
          </a:ln>
          <a:effectLst>
            <a:outerShdw dist="71842" dir="2700000" algn="ctr" rotWithShape="0">
              <a:srgbClr val="000000"/>
            </a:outerShdw>
          </a:effectLst>
        </p:spPr>
        <p:txBody>
          <a:bodyPr wrap="none" anchor="ctr"/>
          <a:lstStyle/>
          <a:p>
            <a:pPr algn="ctr"/>
            <a:r>
              <a:rPr lang="en-US">
                <a:solidFill>
                  <a:srgbClr val="FF0000"/>
                </a:solidFill>
                <a:latin typeface="+mn-lt"/>
              </a:rPr>
              <a:t>Normal spoilage occurs as a part of the regular operations</a:t>
            </a:r>
            <a:br>
              <a:rPr lang="en-US">
                <a:solidFill>
                  <a:srgbClr val="FF0000"/>
                </a:solidFill>
                <a:latin typeface="+mn-lt"/>
              </a:rPr>
            </a:br>
            <a:r>
              <a:rPr lang="en-US">
                <a:solidFill>
                  <a:srgbClr val="FF0000"/>
                </a:solidFill>
                <a:latin typeface="+mn-lt"/>
              </a:rPr>
              <a:t>of an efficient process.</a:t>
            </a:r>
          </a:p>
        </p:txBody>
      </p:sp>
      <p:sp>
        <p:nvSpPr>
          <p:cNvPr id="1205254" name="Rectangle 1030"/>
          <p:cNvSpPr>
            <a:spLocks noChangeArrowheads="1"/>
          </p:cNvSpPr>
          <p:nvPr/>
        </p:nvSpPr>
        <p:spPr bwMode="auto">
          <a:xfrm>
            <a:off x="304800" y="4965700"/>
            <a:ext cx="8534400" cy="1054100"/>
          </a:xfrm>
          <a:prstGeom prst="rect">
            <a:avLst/>
          </a:prstGeom>
          <a:solidFill>
            <a:schemeClr val="bg1"/>
          </a:solidFill>
          <a:ln w="28575">
            <a:solidFill>
              <a:schemeClr val="tx1"/>
            </a:solidFill>
            <a:miter lim="800000"/>
            <a:headEnd/>
            <a:tailEnd/>
          </a:ln>
          <a:effectLst>
            <a:outerShdw dist="71842" dir="2700000" algn="ctr" rotWithShape="0">
              <a:srgbClr val="000000"/>
            </a:outerShdw>
          </a:effectLst>
        </p:spPr>
        <p:txBody>
          <a:bodyPr wrap="none" anchor="ctr"/>
          <a:lstStyle/>
          <a:p>
            <a:pPr algn="ctr"/>
            <a:r>
              <a:rPr lang="en-US">
                <a:solidFill>
                  <a:srgbClr val="000000"/>
                </a:solidFill>
                <a:latin typeface="+mn-lt"/>
              </a:rPr>
              <a:t>We will illustrate the spoilage using the December data for</a:t>
            </a:r>
            <a:br>
              <a:rPr lang="en-US">
                <a:solidFill>
                  <a:srgbClr val="000000"/>
                </a:solidFill>
                <a:latin typeface="+mn-lt"/>
              </a:rPr>
            </a:br>
            <a:r>
              <a:rPr lang="en-US">
                <a:solidFill>
                  <a:srgbClr val="000000"/>
                </a:solidFill>
                <a:latin typeface="+mn-lt"/>
              </a:rPr>
              <a:t>Spirit Beverages, but without the transferred-in costs.</a:t>
            </a:r>
          </a:p>
        </p:txBody>
      </p:sp>
    </p:spTree>
    <p:extLst>
      <p:ext uri="{BB962C8B-B14F-4D97-AF65-F5344CB8AC3E}">
        <p14:creationId xmlns:p14="http://schemas.microsoft.com/office/powerpoint/2010/main" xmlns="" val="24341960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1205252"/>
                                        </p:tgtEl>
                                        <p:attrNameLst>
                                          <p:attrName>style.visibility</p:attrName>
                                        </p:attrNameLst>
                                      </p:cBhvr>
                                      <p:to>
                                        <p:strVal val="visible"/>
                                      </p:to>
                                    </p:set>
                                    <p:animEffect transition="in" filter="wipe(left)">
                                      <p:cBhvr>
                                        <p:cTn id="7" dur="500"/>
                                        <p:tgtEl>
                                          <p:spTgt spid="1205252"/>
                                        </p:tgtEl>
                                      </p:cBhvr>
                                    </p:animEffect>
                                  </p:childTnLst>
                                </p:cTn>
                              </p:par>
                            </p:childTnLst>
                          </p:cTn>
                        </p:par>
                        <p:par>
                          <p:cTn id="8" fill="hold" nodeType="afterGroup">
                            <p:stCondLst>
                              <p:cond delay="2500"/>
                            </p:stCondLst>
                            <p:childTnLst>
                              <p:par>
                                <p:cTn id="9" presetID="22" presetClass="entr" presetSubtype="8" fill="hold" grpId="0" nodeType="afterEffect">
                                  <p:stCondLst>
                                    <p:cond delay="2000"/>
                                  </p:stCondLst>
                                  <p:childTnLst>
                                    <p:set>
                                      <p:cBhvr>
                                        <p:cTn id="10" dur="1" fill="hold">
                                          <p:stCondLst>
                                            <p:cond delay="0"/>
                                          </p:stCondLst>
                                        </p:cTn>
                                        <p:tgtEl>
                                          <p:spTgt spid="1205254"/>
                                        </p:tgtEl>
                                        <p:attrNameLst>
                                          <p:attrName>style.visibility</p:attrName>
                                        </p:attrNameLst>
                                      </p:cBhvr>
                                      <p:to>
                                        <p:strVal val="visible"/>
                                      </p:to>
                                    </p:set>
                                    <p:animEffect transition="in" filter="wipe(left)">
                                      <p:cBhvr>
                                        <p:cTn id="11" dur="500"/>
                                        <p:tgtEl>
                                          <p:spTgt spid="1205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5252" grpId="0" animBg="1" autoUpdateAnimBg="0"/>
      <p:bldP spid="1205254"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5990" name="Rectangle 6"/>
          <p:cNvSpPr>
            <a:spLocks noGrp="1" noChangeArrowheads="1"/>
          </p:cNvSpPr>
          <p:nvPr>
            <p:ph type="title"/>
          </p:nvPr>
        </p:nvSpPr>
        <p:spPr>
          <a:xfrm>
            <a:off x="457200" y="152400"/>
            <a:ext cx="8305800" cy="1143000"/>
          </a:xfrm>
          <a:noFill/>
          <a:ln/>
        </p:spPr>
        <p:txBody>
          <a:bodyPr/>
          <a:lstStyle/>
          <a:p>
            <a:r>
              <a:rPr lang="en-US"/>
              <a:t>Accounting for Spoilage Costs</a:t>
            </a:r>
          </a:p>
        </p:txBody>
      </p:sp>
      <p:graphicFrame>
        <p:nvGraphicFramePr>
          <p:cNvPr id="1065991" name="Object 7"/>
          <p:cNvGraphicFramePr>
            <a:graphicFrameLocks/>
          </p:cNvGraphicFramePr>
          <p:nvPr/>
        </p:nvGraphicFramePr>
        <p:xfrm>
          <a:off x="71438" y="1524000"/>
          <a:ext cx="8990012" cy="2535238"/>
        </p:xfrm>
        <a:graphic>
          <a:graphicData uri="http://schemas.openxmlformats.org/presentationml/2006/ole">
            <p:oleObj spid="_x0000_s79878" name="Worksheet" r:id="rId4" imgW="5906160" imgH="1676160" progId="Excel.Sheet.8">
              <p:embed/>
            </p:oleObj>
          </a:graphicData>
        </a:graphic>
      </p:graphicFrame>
      <p:sp>
        <p:nvSpPr>
          <p:cNvPr id="1065992" name="Oval 8"/>
          <p:cNvSpPr>
            <a:spLocks noChangeArrowheads="1"/>
          </p:cNvSpPr>
          <p:nvPr/>
        </p:nvSpPr>
        <p:spPr bwMode="auto">
          <a:xfrm>
            <a:off x="4191000" y="3314700"/>
            <a:ext cx="1041400" cy="396875"/>
          </a:xfrm>
          <a:prstGeom prst="ellipse">
            <a:avLst/>
          </a:prstGeom>
          <a:noFill/>
          <a:ln w="25400">
            <a:solidFill>
              <a:srgbClr val="CF0E3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65993" name="Line 9"/>
          <p:cNvSpPr>
            <a:spLocks noChangeShapeType="1"/>
          </p:cNvSpPr>
          <p:nvPr/>
        </p:nvSpPr>
        <p:spPr bwMode="auto">
          <a:xfrm flipV="1">
            <a:off x="3505200" y="3606800"/>
            <a:ext cx="763588" cy="1333500"/>
          </a:xfrm>
          <a:prstGeom prst="line">
            <a:avLst/>
          </a:prstGeom>
          <a:noFill/>
          <a:ln w="25400">
            <a:solidFill>
              <a:srgbClr val="CF0E3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65994" name="Line 10"/>
          <p:cNvSpPr>
            <a:spLocks noChangeShapeType="1"/>
          </p:cNvSpPr>
          <p:nvPr/>
        </p:nvSpPr>
        <p:spPr bwMode="auto">
          <a:xfrm flipH="1">
            <a:off x="3430588" y="3662363"/>
            <a:ext cx="2154237" cy="1316037"/>
          </a:xfrm>
          <a:prstGeom prst="line">
            <a:avLst/>
          </a:prstGeom>
          <a:noFill/>
          <a:ln w="25400">
            <a:solidFill>
              <a:srgbClr val="CF0E30"/>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65995" name="Oval 11"/>
          <p:cNvSpPr>
            <a:spLocks noChangeArrowheads="1"/>
          </p:cNvSpPr>
          <p:nvPr/>
        </p:nvSpPr>
        <p:spPr bwMode="auto">
          <a:xfrm>
            <a:off x="5486400" y="3314700"/>
            <a:ext cx="1041400" cy="396875"/>
          </a:xfrm>
          <a:prstGeom prst="ellipse">
            <a:avLst/>
          </a:prstGeom>
          <a:noFill/>
          <a:ln w="25400">
            <a:solidFill>
              <a:srgbClr val="CF0E3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65996" name="Rectangle 12"/>
          <p:cNvSpPr>
            <a:spLocks noChangeArrowheads="1"/>
          </p:cNvSpPr>
          <p:nvPr/>
        </p:nvSpPr>
        <p:spPr bwMode="auto">
          <a:xfrm>
            <a:off x="882650" y="4572000"/>
            <a:ext cx="7423150" cy="723900"/>
          </a:xfrm>
          <a:prstGeom prst="rect">
            <a:avLst/>
          </a:prstGeom>
          <a:solidFill>
            <a:srgbClr val="DC0081"/>
          </a:solidFill>
          <a:ln w="25400">
            <a:solidFill>
              <a:srgbClr val="CF0E3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0" hangingPunct="0"/>
            <a:r>
              <a:rPr lang="en-US" sz="2000" b="1">
                <a:solidFill>
                  <a:srgbClr val="FFFFFF"/>
                </a:solidFill>
                <a:latin typeface="Arial" panose="020B0604020202020204" pitchFamily="34" charset="0"/>
              </a:rPr>
              <a:t>Spoilage is found at an inspection when 20% of the material</a:t>
            </a:r>
            <a:br>
              <a:rPr lang="en-US" sz="2000" b="1">
                <a:solidFill>
                  <a:srgbClr val="FFFFFF"/>
                </a:solidFill>
                <a:latin typeface="Arial" panose="020B0604020202020204" pitchFamily="34" charset="0"/>
              </a:rPr>
            </a:br>
            <a:r>
              <a:rPr lang="en-US" sz="2000" b="1">
                <a:solidFill>
                  <a:srgbClr val="FFFFFF"/>
                </a:solidFill>
                <a:latin typeface="Arial" panose="020B0604020202020204" pitchFamily="34" charset="0"/>
              </a:rPr>
              <a:t>has been added and the conversion is 50% complete.</a:t>
            </a:r>
          </a:p>
        </p:txBody>
      </p:sp>
    </p:spTree>
    <p:extLst>
      <p:ext uri="{BB962C8B-B14F-4D97-AF65-F5344CB8AC3E}">
        <p14:creationId xmlns:p14="http://schemas.microsoft.com/office/powerpoint/2010/main" xmlns="" val="315886059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7014" name="Rectangle 6"/>
          <p:cNvSpPr>
            <a:spLocks noChangeArrowheads="1"/>
          </p:cNvSpPr>
          <p:nvPr/>
        </p:nvSpPr>
        <p:spPr bwMode="auto">
          <a:xfrm>
            <a:off x="552450" y="1695450"/>
            <a:ext cx="2019300" cy="1181100"/>
          </a:xfrm>
          <a:prstGeom prst="rect">
            <a:avLst/>
          </a:prstGeom>
          <a:solidFill>
            <a:schemeClr val="accent1"/>
          </a:solidFill>
          <a:ln w="38100" cmpd="dbl">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eaLnBrk="0" hangingPunct="0"/>
            <a:r>
              <a:rPr lang="en-US">
                <a:solidFill>
                  <a:schemeClr val="bg1"/>
                </a:solidFill>
                <a:latin typeface="Arial" panose="020B0604020202020204" pitchFamily="34" charset="0"/>
              </a:rPr>
              <a:t>Beginning</a:t>
            </a:r>
          </a:p>
          <a:p>
            <a:pPr algn="ctr" eaLnBrk="0" hangingPunct="0"/>
            <a:r>
              <a:rPr lang="en-US">
                <a:solidFill>
                  <a:schemeClr val="bg1"/>
                </a:solidFill>
                <a:latin typeface="Arial" panose="020B0604020202020204" pitchFamily="34" charset="0"/>
              </a:rPr>
              <a:t> Inventory</a:t>
            </a:r>
            <a:br>
              <a:rPr lang="en-US">
                <a:solidFill>
                  <a:schemeClr val="bg1"/>
                </a:solidFill>
                <a:latin typeface="Arial" panose="020B0604020202020204" pitchFamily="34" charset="0"/>
              </a:rPr>
            </a:br>
            <a:r>
              <a:rPr lang="en-US">
                <a:solidFill>
                  <a:schemeClr val="bg1"/>
                </a:solidFill>
                <a:latin typeface="Arial" panose="020B0604020202020204" pitchFamily="34" charset="0"/>
              </a:rPr>
              <a:t>2,000 units</a:t>
            </a:r>
          </a:p>
        </p:txBody>
      </p:sp>
      <p:sp>
        <p:nvSpPr>
          <p:cNvPr id="1067015" name="Rectangle 7"/>
          <p:cNvSpPr>
            <a:spLocks noChangeArrowheads="1"/>
          </p:cNvSpPr>
          <p:nvPr/>
        </p:nvSpPr>
        <p:spPr bwMode="auto">
          <a:xfrm>
            <a:off x="552450" y="3143250"/>
            <a:ext cx="2019300" cy="1181100"/>
          </a:xfrm>
          <a:prstGeom prst="rect">
            <a:avLst/>
          </a:prstGeom>
          <a:solidFill>
            <a:schemeClr val="accent1"/>
          </a:solidFill>
          <a:ln w="38100" cmpd="dbl">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eaLnBrk="0" hangingPunct="0"/>
            <a:r>
              <a:rPr lang="en-US">
                <a:solidFill>
                  <a:schemeClr val="bg1"/>
                </a:solidFill>
                <a:latin typeface="Arial" panose="020B0604020202020204" pitchFamily="34" charset="0"/>
              </a:rPr>
              <a:t>12,000 units</a:t>
            </a:r>
            <a:br>
              <a:rPr lang="en-US">
                <a:solidFill>
                  <a:schemeClr val="bg1"/>
                </a:solidFill>
                <a:latin typeface="Arial" panose="020B0604020202020204" pitchFamily="34" charset="0"/>
              </a:rPr>
            </a:br>
            <a:r>
              <a:rPr lang="en-US">
                <a:solidFill>
                  <a:schemeClr val="bg1"/>
                </a:solidFill>
                <a:latin typeface="Arial" panose="020B0604020202020204" pitchFamily="34" charset="0"/>
              </a:rPr>
              <a:t>started</a:t>
            </a:r>
          </a:p>
        </p:txBody>
      </p:sp>
      <p:sp>
        <p:nvSpPr>
          <p:cNvPr id="1067016" name="Rectangle 8"/>
          <p:cNvSpPr>
            <a:spLocks noChangeArrowheads="1"/>
          </p:cNvSpPr>
          <p:nvPr/>
        </p:nvSpPr>
        <p:spPr bwMode="auto">
          <a:xfrm>
            <a:off x="2895600" y="4133850"/>
            <a:ext cx="2019300" cy="1181100"/>
          </a:xfrm>
          <a:prstGeom prst="rect">
            <a:avLst/>
          </a:prstGeom>
          <a:solidFill>
            <a:srgbClr val="FFCCFF"/>
          </a:solidFill>
          <a:ln w="38100" cmpd="dbl">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eaLnBrk="0" hangingPunct="0"/>
            <a:r>
              <a:rPr lang="en-US">
                <a:solidFill>
                  <a:schemeClr val="bg1"/>
                </a:solidFill>
                <a:latin typeface="Arial" panose="020B0604020202020204" pitchFamily="34" charset="0"/>
              </a:rPr>
              <a:t>Spoilage</a:t>
            </a:r>
            <a:br>
              <a:rPr lang="en-US">
                <a:solidFill>
                  <a:schemeClr val="bg1"/>
                </a:solidFill>
                <a:latin typeface="Arial" panose="020B0604020202020204" pitchFamily="34" charset="0"/>
              </a:rPr>
            </a:br>
            <a:r>
              <a:rPr lang="en-US">
                <a:solidFill>
                  <a:schemeClr val="bg1"/>
                </a:solidFill>
                <a:latin typeface="Arial" panose="020B0604020202020204" pitchFamily="34" charset="0"/>
              </a:rPr>
              <a:t/>
            </a:r>
            <a:br>
              <a:rPr lang="en-US">
                <a:solidFill>
                  <a:schemeClr val="bg1"/>
                </a:solidFill>
                <a:latin typeface="Arial" panose="020B0604020202020204" pitchFamily="34" charset="0"/>
              </a:rPr>
            </a:br>
            <a:r>
              <a:rPr lang="en-US">
                <a:solidFill>
                  <a:schemeClr val="bg1"/>
                </a:solidFill>
                <a:latin typeface="Arial" panose="020B0604020202020204" pitchFamily="34" charset="0"/>
              </a:rPr>
              <a:t>500 units</a:t>
            </a:r>
          </a:p>
        </p:txBody>
      </p:sp>
      <p:sp>
        <p:nvSpPr>
          <p:cNvPr id="1067017" name="Line 9"/>
          <p:cNvSpPr>
            <a:spLocks noChangeShapeType="1"/>
          </p:cNvSpPr>
          <p:nvPr/>
        </p:nvSpPr>
        <p:spPr bwMode="auto">
          <a:xfrm>
            <a:off x="2590800" y="2286000"/>
            <a:ext cx="9144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067018" name="Rectangle 10"/>
          <p:cNvSpPr>
            <a:spLocks noChangeArrowheads="1"/>
          </p:cNvSpPr>
          <p:nvPr/>
        </p:nvSpPr>
        <p:spPr bwMode="auto">
          <a:xfrm>
            <a:off x="4057650" y="2416175"/>
            <a:ext cx="2019300" cy="1181100"/>
          </a:xfrm>
          <a:prstGeom prst="rect">
            <a:avLst/>
          </a:prstGeom>
          <a:solidFill>
            <a:schemeClr val="accent1"/>
          </a:solidFill>
          <a:ln w="38100" cmpd="dbl">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eaLnBrk="0" hangingPunct="0"/>
            <a:r>
              <a:rPr lang="en-US">
                <a:solidFill>
                  <a:schemeClr val="bg1"/>
                </a:solidFill>
                <a:latin typeface="Arial" panose="020B0604020202020204" pitchFamily="34" charset="0"/>
              </a:rPr>
              <a:t>14,000 units</a:t>
            </a:r>
          </a:p>
        </p:txBody>
      </p:sp>
      <p:sp>
        <p:nvSpPr>
          <p:cNvPr id="1067019" name="Line 11"/>
          <p:cNvSpPr>
            <a:spLocks noChangeShapeType="1"/>
          </p:cNvSpPr>
          <p:nvPr/>
        </p:nvSpPr>
        <p:spPr bwMode="auto">
          <a:xfrm>
            <a:off x="4267200" y="3616325"/>
            <a:ext cx="0" cy="498475"/>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067020" name="Line 12"/>
          <p:cNvSpPr>
            <a:spLocks noChangeShapeType="1"/>
          </p:cNvSpPr>
          <p:nvPr/>
        </p:nvSpPr>
        <p:spPr bwMode="auto">
          <a:xfrm>
            <a:off x="3505200" y="2286000"/>
            <a:ext cx="0" cy="14478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067021" name="Line 13"/>
          <p:cNvSpPr>
            <a:spLocks noChangeShapeType="1"/>
          </p:cNvSpPr>
          <p:nvPr/>
        </p:nvSpPr>
        <p:spPr bwMode="auto">
          <a:xfrm>
            <a:off x="3505200" y="2971800"/>
            <a:ext cx="53340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067022" name="Line 14"/>
          <p:cNvSpPr>
            <a:spLocks noChangeShapeType="1"/>
          </p:cNvSpPr>
          <p:nvPr/>
        </p:nvSpPr>
        <p:spPr bwMode="auto">
          <a:xfrm>
            <a:off x="2590800" y="3733800"/>
            <a:ext cx="9144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067023" name="Line 15"/>
          <p:cNvSpPr>
            <a:spLocks noChangeShapeType="1"/>
          </p:cNvSpPr>
          <p:nvPr/>
        </p:nvSpPr>
        <p:spPr bwMode="auto">
          <a:xfrm>
            <a:off x="6096000" y="2971800"/>
            <a:ext cx="53340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067024" name="Rectangle 16"/>
          <p:cNvSpPr>
            <a:spLocks noChangeArrowheads="1"/>
          </p:cNvSpPr>
          <p:nvPr/>
        </p:nvSpPr>
        <p:spPr bwMode="auto">
          <a:xfrm>
            <a:off x="6648450" y="2416175"/>
            <a:ext cx="2019300" cy="1181100"/>
          </a:xfrm>
          <a:prstGeom prst="rect">
            <a:avLst/>
          </a:prstGeom>
          <a:solidFill>
            <a:schemeClr val="accent1"/>
          </a:solidFill>
          <a:ln w="38100" cmpd="dbl">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eaLnBrk="0" hangingPunct="0"/>
            <a:r>
              <a:rPr lang="en-US">
                <a:solidFill>
                  <a:schemeClr val="bg1"/>
                </a:solidFill>
                <a:latin typeface="Arial" panose="020B0604020202020204" pitchFamily="34" charset="0"/>
              </a:rPr>
              <a:t>10,000 units</a:t>
            </a:r>
            <a:br>
              <a:rPr lang="en-US">
                <a:solidFill>
                  <a:schemeClr val="bg1"/>
                </a:solidFill>
                <a:latin typeface="Arial" panose="020B0604020202020204" pitchFamily="34" charset="0"/>
              </a:rPr>
            </a:br>
            <a:r>
              <a:rPr lang="en-US">
                <a:solidFill>
                  <a:schemeClr val="bg1"/>
                </a:solidFill>
                <a:latin typeface="Arial" panose="020B0604020202020204" pitchFamily="34" charset="0"/>
              </a:rPr>
              <a:t>completed</a:t>
            </a:r>
          </a:p>
        </p:txBody>
      </p:sp>
      <p:sp>
        <p:nvSpPr>
          <p:cNvPr id="1067026" name="Rectangle 18"/>
          <p:cNvSpPr>
            <a:spLocks noGrp="1" noChangeArrowheads="1"/>
          </p:cNvSpPr>
          <p:nvPr>
            <p:ph type="title"/>
          </p:nvPr>
        </p:nvSpPr>
        <p:spPr>
          <a:xfrm>
            <a:off x="457200" y="381000"/>
            <a:ext cx="8305800" cy="1143000"/>
          </a:xfrm>
          <a:noFill/>
          <a:ln/>
        </p:spPr>
        <p:txBody>
          <a:bodyPr/>
          <a:lstStyle/>
          <a:p>
            <a:r>
              <a:rPr lang="en-US" dirty="0"/>
              <a:t>Accounting for Spoilage Costs</a:t>
            </a:r>
          </a:p>
        </p:txBody>
      </p:sp>
      <p:sp>
        <p:nvSpPr>
          <p:cNvPr id="1067027" name="Rectangle 19"/>
          <p:cNvSpPr>
            <a:spLocks noChangeArrowheads="1"/>
          </p:cNvSpPr>
          <p:nvPr/>
        </p:nvSpPr>
        <p:spPr bwMode="auto">
          <a:xfrm>
            <a:off x="136525" y="5632450"/>
            <a:ext cx="8870950" cy="768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lnSpc>
                <a:spcPct val="85000"/>
              </a:lnSpc>
              <a:spcBef>
                <a:spcPct val="20000"/>
              </a:spcBef>
              <a:buClr>
                <a:srgbClr val="A50021"/>
              </a:buClr>
              <a:buSzPct val="75000"/>
              <a:buFont typeface="Wingdings" panose="05000000000000000000" pitchFamily="2" charset="2"/>
              <a:buNone/>
            </a:pPr>
            <a:r>
              <a:rPr lang="en-US" sz="2600" b="1">
                <a:latin typeface="Arial" panose="020B0604020202020204" pitchFamily="34" charset="0"/>
              </a:rPr>
              <a:t>Complete the five-step process to assign costs to units</a:t>
            </a:r>
            <a:br>
              <a:rPr lang="en-US" sz="2600" b="1">
                <a:latin typeface="Arial" panose="020B0604020202020204" pitchFamily="34" charset="0"/>
              </a:rPr>
            </a:br>
            <a:r>
              <a:rPr lang="en-US" sz="2600" b="1">
                <a:latin typeface="Arial" panose="020B0604020202020204" pitchFamily="34" charset="0"/>
              </a:rPr>
              <a:t>completed and to units left in process for December. </a:t>
            </a:r>
          </a:p>
        </p:txBody>
      </p:sp>
      <p:sp>
        <p:nvSpPr>
          <p:cNvPr id="1067028" name="Rectangle 20"/>
          <p:cNvSpPr>
            <a:spLocks noChangeArrowheads="1"/>
          </p:cNvSpPr>
          <p:nvPr/>
        </p:nvSpPr>
        <p:spPr bwMode="auto">
          <a:xfrm>
            <a:off x="5219700" y="4140200"/>
            <a:ext cx="2019300" cy="1181100"/>
          </a:xfrm>
          <a:prstGeom prst="rect">
            <a:avLst/>
          </a:prstGeom>
          <a:solidFill>
            <a:schemeClr val="accent1"/>
          </a:solidFill>
          <a:ln w="38100" cmpd="dbl">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eaLnBrk="0" hangingPunct="0"/>
            <a:r>
              <a:rPr lang="en-US">
                <a:solidFill>
                  <a:schemeClr val="bg1"/>
                </a:solidFill>
                <a:latin typeface="Arial" panose="020B0604020202020204" pitchFamily="34" charset="0"/>
              </a:rPr>
              <a:t>Ending</a:t>
            </a:r>
            <a:br>
              <a:rPr lang="en-US">
                <a:solidFill>
                  <a:schemeClr val="bg1"/>
                </a:solidFill>
                <a:latin typeface="Arial" panose="020B0604020202020204" pitchFamily="34" charset="0"/>
              </a:rPr>
            </a:br>
            <a:r>
              <a:rPr lang="en-US">
                <a:solidFill>
                  <a:schemeClr val="bg1"/>
                </a:solidFill>
                <a:latin typeface="Arial" panose="020B0604020202020204" pitchFamily="34" charset="0"/>
              </a:rPr>
              <a:t>Inventory</a:t>
            </a:r>
            <a:br>
              <a:rPr lang="en-US">
                <a:solidFill>
                  <a:schemeClr val="bg1"/>
                </a:solidFill>
                <a:latin typeface="Arial" panose="020B0604020202020204" pitchFamily="34" charset="0"/>
              </a:rPr>
            </a:br>
            <a:r>
              <a:rPr lang="en-US">
                <a:solidFill>
                  <a:schemeClr val="bg1"/>
                </a:solidFill>
                <a:latin typeface="Arial" panose="020B0604020202020204" pitchFamily="34" charset="0"/>
              </a:rPr>
              <a:t>3,500 units</a:t>
            </a:r>
          </a:p>
        </p:txBody>
      </p:sp>
      <p:sp>
        <p:nvSpPr>
          <p:cNvPr id="1067029" name="Line 21"/>
          <p:cNvSpPr>
            <a:spLocks noChangeShapeType="1"/>
          </p:cNvSpPr>
          <p:nvPr/>
        </p:nvSpPr>
        <p:spPr bwMode="auto">
          <a:xfrm>
            <a:off x="5791200" y="3616325"/>
            <a:ext cx="0" cy="498475"/>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endParaRPr>
          </a:p>
        </p:txBody>
      </p:sp>
    </p:spTree>
    <p:extLst>
      <p:ext uri="{BB962C8B-B14F-4D97-AF65-F5344CB8AC3E}">
        <p14:creationId xmlns:p14="http://schemas.microsoft.com/office/powerpoint/2010/main" xmlns="" val="246842564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1941" name="Rectangle 5"/>
          <p:cNvSpPr>
            <a:spLocks noGrp="1" noChangeArrowheads="1"/>
          </p:cNvSpPr>
          <p:nvPr>
            <p:ph type="title"/>
          </p:nvPr>
        </p:nvSpPr>
        <p:spPr>
          <a:xfrm>
            <a:off x="457200" y="381000"/>
            <a:ext cx="8229600" cy="1143000"/>
          </a:xfrm>
          <a:noFill/>
          <a:ln/>
        </p:spPr>
        <p:txBody>
          <a:bodyPr/>
          <a:lstStyle/>
          <a:p>
            <a:r>
              <a:rPr lang="en-US"/>
              <a:t>Accounting for Spoilage Costs</a:t>
            </a:r>
          </a:p>
        </p:txBody>
      </p:sp>
      <p:graphicFrame>
        <p:nvGraphicFramePr>
          <p:cNvPr id="1191942" name="Object 6"/>
          <p:cNvGraphicFramePr>
            <a:graphicFrameLocks/>
          </p:cNvGraphicFramePr>
          <p:nvPr/>
        </p:nvGraphicFramePr>
        <p:xfrm>
          <a:off x="84138" y="1643063"/>
          <a:ext cx="8929687" cy="4084637"/>
        </p:xfrm>
        <a:graphic>
          <a:graphicData uri="http://schemas.openxmlformats.org/presentationml/2006/ole">
            <p:oleObj spid="_x0000_s80902" name="Worksheet" r:id="rId4" imgW="5523840" imgH="2531160" progId="Excel.Sheet.8">
              <p:embed/>
            </p:oleObj>
          </a:graphicData>
        </a:graphic>
      </p:graphicFrame>
    </p:spTree>
    <p:extLst>
      <p:ext uri="{BB962C8B-B14F-4D97-AF65-F5344CB8AC3E}">
        <p14:creationId xmlns:p14="http://schemas.microsoft.com/office/powerpoint/2010/main" xmlns="" val="381829784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96041" name="Object 9"/>
          <p:cNvGraphicFramePr>
            <a:graphicFrameLocks/>
          </p:cNvGraphicFramePr>
          <p:nvPr/>
        </p:nvGraphicFramePr>
        <p:xfrm>
          <a:off x="84138" y="1643063"/>
          <a:ext cx="8929687" cy="4084637"/>
        </p:xfrm>
        <a:graphic>
          <a:graphicData uri="http://schemas.openxmlformats.org/presentationml/2006/ole">
            <p:oleObj spid="_x0000_s81926" name="Worksheet" r:id="rId4" imgW="5523840" imgH="2531160" progId="Excel.Sheet.8">
              <p:embed/>
            </p:oleObj>
          </a:graphicData>
        </a:graphic>
      </p:graphicFrame>
      <p:sp>
        <p:nvSpPr>
          <p:cNvPr id="1196035" name="Oval 3"/>
          <p:cNvSpPr>
            <a:spLocks noChangeArrowheads="1"/>
          </p:cNvSpPr>
          <p:nvPr/>
        </p:nvSpPr>
        <p:spPr bwMode="auto">
          <a:xfrm>
            <a:off x="6510338" y="4224338"/>
            <a:ext cx="965200" cy="452437"/>
          </a:xfrm>
          <a:prstGeom prst="ellipse">
            <a:avLst/>
          </a:prstGeom>
          <a:noFill/>
          <a:ln w="25400">
            <a:solidFill>
              <a:srgbClr val="CF0E3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96037" name="Oval 5"/>
          <p:cNvSpPr>
            <a:spLocks noChangeArrowheads="1"/>
          </p:cNvSpPr>
          <p:nvPr/>
        </p:nvSpPr>
        <p:spPr bwMode="auto">
          <a:xfrm>
            <a:off x="7958138" y="4259263"/>
            <a:ext cx="965200" cy="452437"/>
          </a:xfrm>
          <a:prstGeom prst="ellipse">
            <a:avLst/>
          </a:prstGeom>
          <a:noFill/>
          <a:ln w="25400">
            <a:solidFill>
              <a:srgbClr val="CF0E3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96038" name="Line 6"/>
          <p:cNvSpPr>
            <a:spLocks noChangeShapeType="1"/>
          </p:cNvSpPr>
          <p:nvPr/>
        </p:nvSpPr>
        <p:spPr bwMode="auto">
          <a:xfrm flipV="1">
            <a:off x="5486400" y="4572000"/>
            <a:ext cx="1087438" cy="1371600"/>
          </a:xfrm>
          <a:prstGeom prst="line">
            <a:avLst/>
          </a:prstGeom>
          <a:noFill/>
          <a:ln w="25400">
            <a:solidFill>
              <a:srgbClr val="CF0E3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96039" name="Line 7"/>
          <p:cNvSpPr>
            <a:spLocks noChangeShapeType="1"/>
          </p:cNvSpPr>
          <p:nvPr/>
        </p:nvSpPr>
        <p:spPr bwMode="auto">
          <a:xfrm flipV="1">
            <a:off x="5791200" y="4648200"/>
            <a:ext cx="2286000" cy="1295400"/>
          </a:xfrm>
          <a:prstGeom prst="line">
            <a:avLst/>
          </a:prstGeom>
          <a:noFill/>
          <a:ln w="25400">
            <a:solidFill>
              <a:srgbClr val="CF0E3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96040" name="Rectangle 8"/>
          <p:cNvSpPr>
            <a:spLocks noGrp="1" noChangeArrowheads="1"/>
          </p:cNvSpPr>
          <p:nvPr>
            <p:ph type="title"/>
          </p:nvPr>
        </p:nvSpPr>
        <p:spPr>
          <a:xfrm>
            <a:off x="457200" y="304800"/>
            <a:ext cx="8229600" cy="1143000"/>
          </a:xfrm>
          <a:noFill/>
          <a:ln/>
        </p:spPr>
        <p:txBody>
          <a:bodyPr/>
          <a:lstStyle/>
          <a:p>
            <a:r>
              <a:rPr lang="en-US"/>
              <a:t>Accounting for Spoilage Costs</a:t>
            </a:r>
          </a:p>
        </p:txBody>
      </p:sp>
      <p:sp>
        <p:nvSpPr>
          <p:cNvPr id="1196036" name="Rectangle 4"/>
          <p:cNvSpPr>
            <a:spLocks noChangeArrowheads="1"/>
          </p:cNvSpPr>
          <p:nvPr/>
        </p:nvSpPr>
        <p:spPr bwMode="auto">
          <a:xfrm>
            <a:off x="1423988" y="5829300"/>
            <a:ext cx="5408612" cy="723900"/>
          </a:xfrm>
          <a:prstGeom prst="rect">
            <a:avLst/>
          </a:prstGeom>
          <a:solidFill>
            <a:srgbClr val="FFFFFF"/>
          </a:solidFill>
          <a:ln w="25400">
            <a:solidFill>
              <a:srgbClr val="CF0E3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0" hangingPunct="0"/>
            <a:r>
              <a:rPr lang="en-US" sz="2000" b="1">
                <a:solidFill>
                  <a:srgbClr val="CF0E30"/>
                </a:solidFill>
                <a:latin typeface="Arial" panose="020B0604020202020204" pitchFamily="34" charset="0"/>
              </a:rPr>
              <a:t>Units completed and transferred are 100%</a:t>
            </a:r>
            <a:br>
              <a:rPr lang="en-US" sz="2000" b="1">
                <a:solidFill>
                  <a:srgbClr val="CF0E30"/>
                </a:solidFill>
                <a:latin typeface="Arial" panose="020B0604020202020204" pitchFamily="34" charset="0"/>
              </a:rPr>
            </a:br>
            <a:r>
              <a:rPr lang="en-US" sz="2000" b="1">
                <a:solidFill>
                  <a:srgbClr val="CF0E30"/>
                </a:solidFill>
                <a:latin typeface="Arial" panose="020B0604020202020204" pitchFamily="34" charset="0"/>
              </a:rPr>
              <a:t>complete for both material and conversion.</a:t>
            </a:r>
          </a:p>
        </p:txBody>
      </p:sp>
    </p:spTree>
    <p:extLst>
      <p:ext uri="{BB962C8B-B14F-4D97-AF65-F5344CB8AC3E}">
        <p14:creationId xmlns:p14="http://schemas.microsoft.com/office/powerpoint/2010/main" xmlns="" val="390385848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92971" name="Object 11"/>
          <p:cNvGraphicFramePr>
            <a:graphicFrameLocks/>
          </p:cNvGraphicFramePr>
          <p:nvPr/>
        </p:nvGraphicFramePr>
        <p:xfrm>
          <a:off x="84138" y="1643063"/>
          <a:ext cx="8929687" cy="4084637"/>
        </p:xfrm>
        <a:graphic>
          <a:graphicData uri="http://schemas.openxmlformats.org/presentationml/2006/ole">
            <p:oleObj spid="_x0000_s82950" name="Worksheet" r:id="rId4" imgW="5523840" imgH="2531160" progId="Excel.Sheet.8">
              <p:embed/>
            </p:oleObj>
          </a:graphicData>
        </a:graphic>
      </p:graphicFrame>
      <p:sp>
        <p:nvSpPr>
          <p:cNvPr id="1192970" name="Rectangle 10"/>
          <p:cNvSpPr>
            <a:spLocks noGrp="1" noChangeArrowheads="1"/>
          </p:cNvSpPr>
          <p:nvPr>
            <p:ph type="title"/>
          </p:nvPr>
        </p:nvSpPr>
        <p:spPr>
          <a:xfrm>
            <a:off x="457200" y="304800"/>
            <a:ext cx="8229600" cy="1143000"/>
          </a:xfrm>
          <a:noFill/>
          <a:ln/>
        </p:spPr>
        <p:txBody>
          <a:bodyPr/>
          <a:lstStyle/>
          <a:p>
            <a:r>
              <a:rPr lang="en-US"/>
              <a:t>Accounting for Spoilage Costs</a:t>
            </a:r>
          </a:p>
        </p:txBody>
      </p:sp>
      <p:sp>
        <p:nvSpPr>
          <p:cNvPr id="1192972" name="Oval 12"/>
          <p:cNvSpPr>
            <a:spLocks noChangeArrowheads="1"/>
          </p:cNvSpPr>
          <p:nvPr/>
        </p:nvSpPr>
        <p:spPr bwMode="auto">
          <a:xfrm>
            <a:off x="6537325" y="4576763"/>
            <a:ext cx="965200" cy="452437"/>
          </a:xfrm>
          <a:prstGeom prst="ellipse">
            <a:avLst/>
          </a:prstGeom>
          <a:noFill/>
          <a:ln w="25400">
            <a:solidFill>
              <a:srgbClr val="CF0E3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92974" name="Line 14"/>
          <p:cNvSpPr>
            <a:spLocks noChangeShapeType="1"/>
          </p:cNvSpPr>
          <p:nvPr/>
        </p:nvSpPr>
        <p:spPr bwMode="auto">
          <a:xfrm flipV="1">
            <a:off x="4191000" y="4965700"/>
            <a:ext cx="2465388" cy="977900"/>
          </a:xfrm>
          <a:prstGeom prst="line">
            <a:avLst/>
          </a:prstGeom>
          <a:noFill/>
          <a:ln w="25400">
            <a:solidFill>
              <a:srgbClr val="CF0E3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92976" name="Oval 16"/>
          <p:cNvSpPr>
            <a:spLocks noChangeArrowheads="1"/>
          </p:cNvSpPr>
          <p:nvPr/>
        </p:nvSpPr>
        <p:spPr bwMode="auto">
          <a:xfrm>
            <a:off x="8026400" y="4581525"/>
            <a:ext cx="965200" cy="452438"/>
          </a:xfrm>
          <a:prstGeom prst="ellipse">
            <a:avLst/>
          </a:prstGeom>
          <a:noFill/>
          <a:ln w="25400">
            <a:solidFill>
              <a:srgbClr val="CF0E3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92977" name="Line 17"/>
          <p:cNvSpPr>
            <a:spLocks noChangeShapeType="1"/>
          </p:cNvSpPr>
          <p:nvPr/>
        </p:nvSpPr>
        <p:spPr bwMode="auto">
          <a:xfrm flipV="1">
            <a:off x="7315200" y="4965700"/>
            <a:ext cx="788988" cy="901700"/>
          </a:xfrm>
          <a:prstGeom prst="line">
            <a:avLst/>
          </a:prstGeom>
          <a:noFill/>
          <a:ln w="25400">
            <a:solidFill>
              <a:srgbClr val="CF0E3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92973" name="Rectangle 13"/>
          <p:cNvSpPr>
            <a:spLocks noChangeArrowheads="1"/>
          </p:cNvSpPr>
          <p:nvPr/>
        </p:nvSpPr>
        <p:spPr bwMode="auto">
          <a:xfrm>
            <a:off x="2447925" y="5905500"/>
            <a:ext cx="2193925" cy="419100"/>
          </a:xfrm>
          <a:prstGeom prst="rect">
            <a:avLst/>
          </a:prstGeom>
          <a:solidFill>
            <a:schemeClr val="accent1"/>
          </a:solidFill>
          <a:ln w="25400">
            <a:solidFill>
              <a:srgbClr val="CF0E3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0" hangingPunct="0"/>
            <a:r>
              <a:rPr lang="en-US" sz="2000" b="1">
                <a:solidFill>
                  <a:srgbClr val="CF0E30"/>
                </a:solidFill>
                <a:latin typeface="Arial" panose="020B0604020202020204" pitchFamily="34" charset="0"/>
              </a:rPr>
              <a:t>20% of 500 units</a:t>
            </a:r>
          </a:p>
        </p:txBody>
      </p:sp>
      <p:sp>
        <p:nvSpPr>
          <p:cNvPr id="1192975" name="Rectangle 15"/>
          <p:cNvSpPr>
            <a:spLocks noChangeArrowheads="1"/>
          </p:cNvSpPr>
          <p:nvPr/>
        </p:nvSpPr>
        <p:spPr bwMode="auto">
          <a:xfrm>
            <a:off x="5853113" y="5829300"/>
            <a:ext cx="2193925" cy="419100"/>
          </a:xfrm>
          <a:prstGeom prst="rect">
            <a:avLst/>
          </a:prstGeom>
          <a:solidFill>
            <a:srgbClr val="FFFF99"/>
          </a:solidFill>
          <a:ln w="25400">
            <a:solidFill>
              <a:srgbClr val="CF0E3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0" hangingPunct="0"/>
            <a:r>
              <a:rPr lang="en-US" sz="2000" b="1">
                <a:solidFill>
                  <a:srgbClr val="CF0E30"/>
                </a:solidFill>
                <a:latin typeface="Arial" panose="020B0604020202020204" pitchFamily="34" charset="0"/>
              </a:rPr>
              <a:t>50% of 500 units</a:t>
            </a:r>
          </a:p>
        </p:txBody>
      </p:sp>
    </p:spTree>
    <p:extLst>
      <p:ext uri="{BB962C8B-B14F-4D97-AF65-F5344CB8AC3E}">
        <p14:creationId xmlns:p14="http://schemas.microsoft.com/office/powerpoint/2010/main" xmlns="" val="1451335073"/>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93997" name="Object 13"/>
          <p:cNvGraphicFramePr>
            <a:graphicFrameLocks/>
          </p:cNvGraphicFramePr>
          <p:nvPr/>
        </p:nvGraphicFramePr>
        <p:xfrm>
          <a:off x="84138" y="1643063"/>
          <a:ext cx="8929687" cy="4084637"/>
        </p:xfrm>
        <a:graphic>
          <a:graphicData uri="http://schemas.openxmlformats.org/presentationml/2006/ole">
            <p:oleObj spid="_x0000_s83974" name="Worksheet" r:id="rId4" imgW="5523840" imgH="2531160" progId="Excel.Sheet.8">
              <p:embed/>
            </p:oleObj>
          </a:graphicData>
        </a:graphic>
      </p:graphicFrame>
      <p:sp>
        <p:nvSpPr>
          <p:cNvPr id="1193987" name="Oval 3"/>
          <p:cNvSpPr>
            <a:spLocks noChangeArrowheads="1"/>
          </p:cNvSpPr>
          <p:nvPr/>
        </p:nvSpPr>
        <p:spPr bwMode="auto">
          <a:xfrm>
            <a:off x="6510338" y="4881563"/>
            <a:ext cx="965200" cy="452437"/>
          </a:xfrm>
          <a:prstGeom prst="ellipse">
            <a:avLst/>
          </a:prstGeom>
          <a:noFill/>
          <a:ln w="25400">
            <a:solidFill>
              <a:srgbClr val="CF0E3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93988" name="Rectangle 4"/>
          <p:cNvSpPr>
            <a:spLocks noChangeArrowheads="1"/>
          </p:cNvSpPr>
          <p:nvPr/>
        </p:nvSpPr>
        <p:spPr bwMode="auto">
          <a:xfrm>
            <a:off x="2316163" y="5981700"/>
            <a:ext cx="2405062" cy="419100"/>
          </a:xfrm>
          <a:prstGeom prst="rect">
            <a:avLst/>
          </a:prstGeom>
          <a:solidFill>
            <a:schemeClr val="accent2"/>
          </a:solidFill>
          <a:ln w="25400">
            <a:solidFill>
              <a:srgbClr val="CF0E3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0" hangingPunct="0"/>
            <a:r>
              <a:rPr lang="en-US" sz="2000" b="1">
                <a:solidFill>
                  <a:srgbClr val="CF0E30"/>
                </a:solidFill>
                <a:latin typeface="Arial" panose="020B0604020202020204" pitchFamily="34" charset="0"/>
              </a:rPr>
              <a:t>25% of 3,500 units</a:t>
            </a:r>
          </a:p>
        </p:txBody>
      </p:sp>
      <p:sp>
        <p:nvSpPr>
          <p:cNvPr id="1193989" name="Line 5"/>
          <p:cNvSpPr>
            <a:spLocks noChangeShapeType="1"/>
          </p:cNvSpPr>
          <p:nvPr/>
        </p:nvSpPr>
        <p:spPr bwMode="auto">
          <a:xfrm flipV="1">
            <a:off x="4419600" y="5270500"/>
            <a:ext cx="2209800" cy="685800"/>
          </a:xfrm>
          <a:prstGeom prst="line">
            <a:avLst/>
          </a:prstGeom>
          <a:noFill/>
          <a:ln w="25400">
            <a:solidFill>
              <a:srgbClr val="CF0E3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93990" name="Rectangle 6"/>
          <p:cNvSpPr>
            <a:spLocks noChangeArrowheads="1"/>
          </p:cNvSpPr>
          <p:nvPr/>
        </p:nvSpPr>
        <p:spPr bwMode="auto">
          <a:xfrm>
            <a:off x="5057775" y="5981700"/>
            <a:ext cx="2405063" cy="419100"/>
          </a:xfrm>
          <a:prstGeom prst="rect">
            <a:avLst/>
          </a:prstGeom>
          <a:solidFill>
            <a:srgbClr val="FFFFFF"/>
          </a:solidFill>
          <a:ln w="25400">
            <a:solidFill>
              <a:srgbClr val="CF0E3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0" hangingPunct="0"/>
            <a:r>
              <a:rPr lang="en-US" sz="2000" b="1">
                <a:solidFill>
                  <a:srgbClr val="CF0E30"/>
                </a:solidFill>
                <a:latin typeface="Arial" panose="020B0604020202020204" pitchFamily="34" charset="0"/>
              </a:rPr>
              <a:t>60% of 3,500 units</a:t>
            </a:r>
          </a:p>
        </p:txBody>
      </p:sp>
      <p:sp>
        <p:nvSpPr>
          <p:cNvPr id="1193991" name="Oval 7"/>
          <p:cNvSpPr>
            <a:spLocks noChangeArrowheads="1"/>
          </p:cNvSpPr>
          <p:nvPr/>
        </p:nvSpPr>
        <p:spPr bwMode="auto">
          <a:xfrm>
            <a:off x="7999413" y="4886325"/>
            <a:ext cx="965200" cy="452438"/>
          </a:xfrm>
          <a:prstGeom prst="ellipse">
            <a:avLst/>
          </a:prstGeom>
          <a:noFill/>
          <a:ln w="25400">
            <a:solidFill>
              <a:srgbClr val="CF0E3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93992" name="Line 8"/>
          <p:cNvSpPr>
            <a:spLocks noChangeShapeType="1"/>
          </p:cNvSpPr>
          <p:nvPr/>
        </p:nvSpPr>
        <p:spPr bwMode="auto">
          <a:xfrm flipV="1">
            <a:off x="7391400" y="5270500"/>
            <a:ext cx="685800" cy="685800"/>
          </a:xfrm>
          <a:prstGeom prst="line">
            <a:avLst/>
          </a:prstGeom>
          <a:noFill/>
          <a:ln w="25400">
            <a:solidFill>
              <a:srgbClr val="CF0E3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93995" name="Rectangle 11"/>
          <p:cNvSpPr>
            <a:spLocks noGrp="1" noChangeArrowheads="1"/>
          </p:cNvSpPr>
          <p:nvPr>
            <p:ph type="title"/>
          </p:nvPr>
        </p:nvSpPr>
        <p:spPr>
          <a:xfrm>
            <a:off x="457200" y="304800"/>
            <a:ext cx="8229600" cy="1143000"/>
          </a:xfrm>
          <a:noFill/>
          <a:ln/>
        </p:spPr>
        <p:txBody>
          <a:bodyPr/>
          <a:lstStyle/>
          <a:p>
            <a:r>
              <a:rPr lang="en-US"/>
              <a:t>Accounting for Spoilage Costs</a:t>
            </a:r>
          </a:p>
        </p:txBody>
      </p:sp>
    </p:spTree>
    <p:extLst>
      <p:ext uri="{BB962C8B-B14F-4D97-AF65-F5344CB8AC3E}">
        <p14:creationId xmlns:p14="http://schemas.microsoft.com/office/powerpoint/2010/main" xmlns="" val="398866387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7061" name="Rectangle 5"/>
          <p:cNvSpPr>
            <a:spLocks noGrp="1" noChangeArrowheads="1"/>
          </p:cNvSpPr>
          <p:nvPr>
            <p:ph type="title"/>
          </p:nvPr>
        </p:nvSpPr>
        <p:spPr>
          <a:xfrm>
            <a:off x="457200" y="381000"/>
            <a:ext cx="8305800" cy="1143000"/>
          </a:xfrm>
          <a:noFill/>
          <a:ln/>
        </p:spPr>
        <p:txBody>
          <a:bodyPr/>
          <a:lstStyle/>
          <a:p>
            <a:r>
              <a:rPr lang="en-US"/>
              <a:t>Accounting for Spoilage Costs</a:t>
            </a:r>
          </a:p>
        </p:txBody>
      </p:sp>
      <p:graphicFrame>
        <p:nvGraphicFramePr>
          <p:cNvPr id="1197062" name="Object 6"/>
          <p:cNvGraphicFramePr>
            <a:graphicFrameLocks/>
          </p:cNvGraphicFramePr>
          <p:nvPr/>
        </p:nvGraphicFramePr>
        <p:xfrm>
          <a:off x="71438" y="1738313"/>
          <a:ext cx="9024937" cy="4084637"/>
        </p:xfrm>
        <a:graphic>
          <a:graphicData uri="http://schemas.openxmlformats.org/presentationml/2006/ole">
            <p:oleObj spid="_x0000_s84998" name="Worksheet" r:id="rId4" imgW="5973840" imgH="2711160" progId="Excel.Sheet.8">
              <p:embed/>
            </p:oleObj>
          </a:graphicData>
        </a:graphic>
      </p:graphicFrame>
    </p:spTree>
    <p:extLst>
      <p:ext uri="{BB962C8B-B14F-4D97-AF65-F5344CB8AC3E}">
        <p14:creationId xmlns:p14="http://schemas.microsoft.com/office/powerpoint/2010/main" xmlns="" val="309235578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98092" name="Object 12"/>
          <p:cNvGraphicFramePr>
            <a:graphicFrameLocks/>
          </p:cNvGraphicFramePr>
          <p:nvPr/>
        </p:nvGraphicFramePr>
        <p:xfrm>
          <a:off x="71438" y="1643063"/>
          <a:ext cx="9024937" cy="4084637"/>
        </p:xfrm>
        <a:graphic>
          <a:graphicData uri="http://schemas.openxmlformats.org/presentationml/2006/ole">
            <p:oleObj spid="_x0000_s86022" name="Worksheet" r:id="rId4" imgW="5973840" imgH="2711160" progId="Excel.Sheet.8">
              <p:embed/>
            </p:oleObj>
          </a:graphicData>
        </a:graphic>
      </p:graphicFrame>
      <p:sp>
        <p:nvSpPr>
          <p:cNvPr id="1198083" name="Oval 3"/>
          <p:cNvSpPr>
            <a:spLocks noChangeArrowheads="1"/>
          </p:cNvSpPr>
          <p:nvPr/>
        </p:nvSpPr>
        <p:spPr bwMode="auto">
          <a:xfrm>
            <a:off x="5346700" y="3594100"/>
            <a:ext cx="1290638" cy="452438"/>
          </a:xfrm>
          <a:prstGeom prst="ellipse">
            <a:avLst/>
          </a:prstGeom>
          <a:noFill/>
          <a:ln w="25400">
            <a:solidFill>
              <a:srgbClr val="CF0E3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98084" name="Line 4"/>
          <p:cNvSpPr>
            <a:spLocks noChangeShapeType="1"/>
          </p:cNvSpPr>
          <p:nvPr/>
        </p:nvSpPr>
        <p:spPr bwMode="auto">
          <a:xfrm flipV="1">
            <a:off x="3581400" y="3943350"/>
            <a:ext cx="1828800" cy="2133600"/>
          </a:xfrm>
          <a:prstGeom prst="line">
            <a:avLst/>
          </a:prstGeom>
          <a:noFill/>
          <a:ln w="25400">
            <a:solidFill>
              <a:srgbClr val="CF0E3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98085" name="Oval 5"/>
          <p:cNvSpPr>
            <a:spLocks noChangeArrowheads="1"/>
          </p:cNvSpPr>
          <p:nvPr/>
        </p:nvSpPr>
        <p:spPr bwMode="auto">
          <a:xfrm>
            <a:off x="6629400" y="3581400"/>
            <a:ext cx="1290638" cy="452438"/>
          </a:xfrm>
          <a:prstGeom prst="ellipse">
            <a:avLst/>
          </a:prstGeom>
          <a:noFill/>
          <a:ln w="25400">
            <a:solidFill>
              <a:srgbClr val="CF0E3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98086" name="Rectangle 6"/>
          <p:cNvSpPr>
            <a:spLocks noChangeArrowheads="1"/>
          </p:cNvSpPr>
          <p:nvPr/>
        </p:nvSpPr>
        <p:spPr bwMode="auto">
          <a:xfrm>
            <a:off x="360363" y="5962650"/>
            <a:ext cx="4181475" cy="419100"/>
          </a:xfrm>
          <a:prstGeom prst="rect">
            <a:avLst/>
          </a:prstGeom>
          <a:solidFill>
            <a:schemeClr val="accent2"/>
          </a:solidFill>
          <a:ln w="25400">
            <a:solidFill>
              <a:srgbClr val="CF0E3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0" hangingPunct="0"/>
            <a:r>
              <a:rPr lang="en-US" sz="2000" b="1">
                <a:solidFill>
                  <a:srgbClr val="CF0E30"/>
                </a:solidFill>
                <a:latin typeface="Arial" panose="020B0604020202020204" pitchFamily="34" charset="0"/>
              </a:rPr>
              <a:t>$22,000 ÷ 10,975 equivalent units</a:t>
            </a:r>
          </a:p>
        </p:txBody>
      </p:sp>
      <p:sp>
        <p:nvSpPr>
          <p:cNvPr id="1198087" name="Line 7"/>
          <p:cNvSpPr>
            <a:spLocks noChangeShapeType="1"/>
          </p:cNvSpPr>
          <p:nvPr/>
        </p:nvSpPr>
        <p:spPr bwMode="auto">
          <a:xfrm flipV="1">
            <a:off x="5943600" y="4017963"/>
            <a:ext cx="1371600" cy="2286000"/>
          </a:xfrm>
          <a:prstGeom prst="line">
            <a:avLst/>
          </a:prstGeom>
          <a:noFill/>
          <a:ln w="25400">
            <a:solidFill>
              <a:srgbClr val="CF0E3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98088" name="Rectangle 8"/>
          <p:cNvSpPr>
            <a:spLocks noChangeArrowheads="1"/>
          </p:cNvSpPr>
          <p:nvPr/>
        </p:nvSpPr>
        <p:spPr bwMode="auto">
          <a:xfrm>
            <a:off x="4799013" y="6153150"/>
            <a:ext cx="4040187" cy="419100"/>
          </a:xfrm>
          <a:prstGeom prst="rect">
            <a:avLst/>
          </a:prstGeom>
          <a:solidFill>
            <a:schemeClr val="folHlink"/>
          </a:solidFill>
          <a:ln w="25400">
            <a:solidFill>
              <a:srgbClr val="CF0E3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0" hangingPunct="0"/>
            <a:r>
              <a:rPr lang="en-US" sz="2000" b="1">
                <a:solidFill>
                  <a:schemeClr val="bg1"/>
                </a:solidFill>
                <a:latin typeface="Arial" panose="020B0604020202020204" pitchFamily="34" charset="0"/>
              </a:rPr>
              <a:t>$8,000 ÷ 12,350 equivalent units</a:t>
            </a:r>
          </a:p>
        </p:txBody>
      </p:sp>
      <p:sp>
        <p:nvSpPr>
          <p:cNvPr id="1198091" name="Rectangle 11"/>
          <p:cNvSpPr>
            <a:spLocks noGrp="1" noChangeArrowheads="1"/>
          </p:cNvSpPr>
          <p:nvPr>
            <p:ph type="title"/>
          </p:nvPr>
        </p:nvSpPr>
        <p:spPr>
          <a:xfrm>
            <a:off x="457200" y="304800"/>
            <a:ext cx="8305800" cy="1143000"/>
          </a:xfrm>
          <a:noFill/>
          <a:ln/>
        </p:spPr>
        <p:txBody>
          <a:bodyPr/>
          <a:lstStyle/>
          <a:p>
            <a:r>
              <a:rPr lang="en-US"/>
              <a:t>Accounting for Spoilage Costs</a:t>
            </a:r>
          </a:p>
        </p:txBody>
      </p:sp>
    </p:spTree>
    <p:extLst>
      <p:ext uri="{BB962C8B-B14F-4D97-AF65-F5344CB8AC3E}">
        <p14:creationId xmlns:p14="http://schemas.microsoft.com/office/powerpoint/2010/main" xmlns="" val="19837501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99116" name="Object 12"/>
          <p:cNvGraphicFramePr>
            <a:graphicFrameLocks/>
          </p:cNvGraphicFramePr>
          <p:nvPr/>
        </p:nvGraphicFramePr>
        <p:xfrm>
          <a:off x="71438" y="1738313"/>
          <a:ext cx="9024937" cy="4084637"/>
        </p:xfrm>
        <a:graphic>
          <a:graphicData uri="http://schemas.openxmlformats.org/presentationml/2006/ole">
            <p:oleObj spid="_x0000_s87046" name="Worksheet" r:id="rId4" imgW="5973840" imgH="2711160" progId="Excel.Sheet.8">
              <p:embed/>
            </p:oleObj>
          </a:graphicData>
        </a:graphic>
      </p:graphicFrame>
      <p:sp>
        <p:nvSpPr>
          <p:cNvPr id="1199107" name="Oval 3"/>
          <p:cNvSpPr>
            <a:spLocks noChangeArrowheads="1"/>
          </p:cNvSpPr>
          <p:nvPr/>
        </p:nvSpPr>
        <p:spPr bwMode="auto">
          <a:xfrm>
            <a:off x="5422900" y="4424363"/>
            <a:ext cx="1290638" cy="452437"/>
          </a:xfrm>
          <a:prstGeom prst="ellipse">
            <a:avLst/>
          </a:prstGeom>
          <a:noFill/>
          <a:ln w="25400">
            <a:solidFill>
              <a:srgbClr val="CF0E3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99108" name="Line 4"/>
          <p:cNvSpPr>
            <a:spLocks noChangeShapeType="1"/>
          </p:cNvSpPr>
          <p:nvPr/>
        </p:nvSpPr>
        <p:spPr bwMode="auto">
          <a:xfrm flipV="1">
            <a:off x="3667125" y="4737100"/>
            <a:ext cx="1849438" cy="1219200"/>
          </a:xfrm>
          <a:prstGeom prst="line">
            <a:avLst/>
          </a:prstGeom>
          <a:noFill/>
          <a:ln w="25400">
            <a:solidFill>
              <a:srgbClr val="CF0E3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99109" name="Rectangle 5"/>
          <p:cNvSpPr>
            <a:spLocks noChangeArrowheads="1"/>
          </p:cNvSpPr>
          <p:nvPr/>
        </p:nvSpPr>
        <p:spPr bwMode="auto">
          <a:xfrm>
            <a:off x="304800" y="5981700"/>
            <a:ext cx="4289425" cy="419100"/>
          </a:xfrm>
          <a:prstGeom prst="rect">
            <a:avLst/>
          </a:prstGeom>
          <a:solidFill>
            <a:srgbClr val="FF5008"/>
          </a:solidFill>
          <a:ln w="25400">
            <a:solidFill>
              <a:srgbClr val="CF0E3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0" hangingPunct="0"/>
            <a:r>
              <a:rPr lang="en-US" sz="2000" b="1">
                <a:solidFill>
                  <a:srgbClr val="FFFFFF"/>
                </a:solidFill>
                <a:latin typeface="Arial" panose="020B0604020202020204" pitchFamily="34" charset="0"/>
              </a:rPr>
              <a:t>10,000 equivalent units @ $2.0046</a:t>
            </a:r>
          </a:p>
        </p:txBody>
      </p:sp>
      <p:sp>
        <p:nvSpPr>
          <p:cNvPr id="1199110" name="Oval 6"/>
          <p:cNvSpPr>
            <a:spLocks noChangeArrowheads="1"/>
          </p:cNvSpPr>
          <p:nvPr/>
        </p:nvSpPr>
        <p:spPr bwMode="auto">
          <a:xfrm>
            <a:off x="6762750" y="4419600"/>
            <a:ext cx="1290638" cy="452438"/>
          </a:xfrm>
          <a:prstGeom prst="ellipse">
            <a:avLst/>
          </a:prstGeom>
          <a:noFill/>
          <a:ln w="25400">
            <a:solidFill>
              <a:srgbClr val="CF0E3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99111" name="Line 7"/>
          <p:cNvSpPr>
            <a:spLocks noChangeShapeType="1"/>
          </p:cNvSpPr>
          <p:nvPr/>
        </p:nvSpPr>
        <p:spPr bwMode="auto">
          <a:xfrm flipH="1">
            <a:off x="6019800" y="4813300"/>
            <a:ext cx="1066800" cy="1676400"/>
          </a:xfrm>
          <a:prstGeom prst="line">
            <a:avLst/>
          </a:prstGeom>
          <a:noFill/>
          <a:ln w="25400">
            <a:solidFill>
              <a:srgbClr val="CF0E30"/>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99112" name="Rectangle 8"/>
          <p:cNvSpPr>
            <a:spLocks noChangeArrowheads="1"/>
          </p:cNvSpPr>
          <p:nvPr/>
        </p:nvSpPr>
        <p:spPr bwMode="auto">
          <a:xfrm>
            <a:off x="4697413" y="6172200"/>
            <a:ext cx="4289425" cy="419100"/>
          </a:xfrm>
          <a:prstGeom prst="rect">
            <a:avLst/>
          </a:prstGeom>
          <a:solidFill>
            <a:srgbClr val="FFFFFF"/>
          </a:solidFill>
          <a:ln w="25400">
            <a:solidFill>
              <a:srgbClr val="CF0E3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0" hangingPunct="0"/>
            <a:r>
              <a:rPr lang="en-US" sz="2000" b="1">
                <a:solidFill>
                  <a:srgbClr val="006B61"/>
                </a:solidFill>
                <a:latin typeface="Arial" panose="020B0604020202020204" pitchFamily="34" charset="0"/>
              </a:rPr>
              <a:t>10,000 equivalent units @ $0.6478</a:t>
            </a:r>
          </a:p>
        </p:txBody>
      </p:sp>
      <p:sp>
        <p:nvSpPr>
          <p:cNvPr id="1199115" name="Rectangle 11"/>
          <p:cNvSpPr>
            <a:spLocks noGrp="1" noChangeArrowheads="1"/>
          </p:cNvSpPr>
          <p:nvPr>
            <p:ph type="title"/>
          </p:nvPr>
        </p:nvSpPr>
        <p:spPr>
          <a:xfrm>
            <a:off x="457200" y="457200"/>
            <a:ext cx="8305800" cy="1143000"/>
          </a:xfrm>
          <a:noFill/>
          <a:ln/>
        </p:spPr>
        <p:txBody>
          <a:bodyPr/>
          <a:lstStyle/>
          <a:p>
            <a:r>
              <a:rPr lang="en-US"/>
              <a:t>Accounting for Spoilage Costs</a:t>
            </a:r>
          </a:p>
        </p:txBody>
      </p:sp>
    </p:spTree>
    <p:extLst>
      <p:ext uri="{BB962C8B-B14F-4D97-AF65-F5344CB8AC3E}">
        <p14:creationId xmlns:p14="http://schemas.microsoft.com/office/powerpoint/2010/main" xmlns="" val="2017851295"/>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202186" name="Object 10"/>
          <p:cNvGraphicFramePr>
            <a:graphicFrameLocks/>
          </p:cNvGraphicFramePr>
          <p:nvPr/>
        </p:nvGraphicFramePr>
        <p:xfrm>
          <a:off x="71438" y="1738313"/>
          <a:ext cx="9024937" cy="4084637"/>
        </p:xfrm>
        <a:graphic>
          <a:graphicData uri="http://schemas.openxmlformats.org/presentationml/2006/ole">
            <p:oleObj spid="_x0000_s88070" name="Worksheet" r:id="rId4" imgW="5973840" imgH="2711160" progId="Excel.Sheet.8">
              <p:embed/>
            </p:oleObj>
          </a:graphicData>
        </a:graphic>
      </p:graphicFrame>
      <p:sp>
        <p:nvSpPr>
          <p:cNvPr id="1202179" name="Oval 3"/>
          <p:cNvSpPr>
            <a:spLocks noChangeArrowheads="1"/>
          </p:cNvSpPr>
          <p:nvPr/>
        </p:nvSpPr>
        <p:spPr bwMode="auto">
          <a:xfrm>
            <a:off x="5422900" y="4724400"/>
            <a:ext cx="1290638" cy="452438"/>
          </a:xfrm>
          <a:prstGeom prst="ellipse">
            <a:avLst/>
          </a:prstGeom>
          <a:noFill/>
          <a:ln w="25400">
            <a:solidFill>
              <a:srgbClr val="CF0E3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02180" name="Line 4"/>
          <p:cNvSpPr>
            <a:spLocks noChangeShapeType="1"/>
          </p:cNvSpPr>
          <p:nvPr/>
        </p:nvSpPr>
        <p:spPr bwMode="auto">
          <a:xfrm flipV="1">
            <a:off x="3581400" y="5029200"/>
            <a:ext cx="1849438" cy="1219200"/>
          </a:xfrm>
          <a:prstGeom prst="line">
            <a:avLst/>
          </a:prstGeom>
          <a:noFill/>
          <a:ln w="25400">
            <a:solidFill>
              <a:srgbClr val="CF0E3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202181" name="Rectangle 5"/>
          <p:cNvSpPr>
            <a:spLocks noChangeArrowheads="1"/>
          </p:cNvSpPr>
          <p:nvPr/>
        </p:nvSpPr>
        <p:spPr bwMode="auto">
          <a:xfrm>
            <a:off x="644525" y="5981700"/>
            <a:ext cx="3937000" cy="419100"/>
          </a:xfrm>
          <a:prstGeom prst="rect">
            <a:avLst/>
          </a:prstGeom>
          <a:solidFill>
            <a:srgbClr val="006600"/>
          </a:solidFill>
          <a:ln w="25400">
            <a:solidFill>
              <a:srgbClr val="CF0E3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0" hangingPunct="0"/>
            <a:r>
              <a:rPr lang="en-US" sz="2000" b="1">
                <a:solidFill>
                  <a:srgbClr val="FFFFFF"/>
                </a:solidFill>
                <a:latin typeface="Arial" panose="020B0604020202020204" pitchFamily="34" charset="0"/>
              </a:rPr>
              <a:t>100 equivalent units @ $2.0046</a:t>
            </a:r>
          </a:p>
        </p:txBody>
      </p:sp>
      <p:sp>
        <p:nvSpPr>
          <p:cNvPr id="1202182" name="Oval 6"/>
          <p:cNvSpPr>
            <a:spLocks noChangeArrowheads="1"/>
          </p:cNvSpPr>
          <p:nvPr/>
        </p:nvSpPr>
        <p:spPr bwMode="auto">
          <a:xfrm>
            <a:off x="6762750" y="4729163"/>
            <a:ext cx="1290638" cy="452437"/>
          </a:xfrm>
          <a:prstGeom prst="ellipse">
            <a:avLst/>
          </a:prstGeom>
          <a:noFill/>
          <a:ln w="25400">
            <a:solidFill>
              <a:srgbClr val="CF0E3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02183" name="Line 7"/>
          <p:cNvSpPr>
            <a:spLocks noChangeShapeType="1"/>
          </p:cNvSpPr>
          <p:nvPr/>
        </p:nvSpPr>
        <p:spPr bwMode="auto">
          <a:xfrm flipH="1">
            <a:off x="6248400" y="5143500"/>
            <a:ext cx="838200" cy="1333500"/>
          </a:xfrm>
          <a:prstGeom prst="line">
            <a:avLst/>
          </a:prstGeom>
          <a:noFill/>
          <a:ln w="25400">
            <a:solidFill>
              <a:srgbClr val="CF0E30"/>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202184" name="Rectangle 8"/>
          <p:cNvSpPr>
            <a:spLocks noChangeArrowheads="1"/>
          </p:cNvSpPr>
          <p:nvPr/>
        </p:nvSpPr>
        <p:spPr bwMode="auto">
          <a:xfrm>
            <a:off x="4973638" y="6172200"/>
            <a:ext cx="3937000" cy="419100"/>
          </a:xfrm>
          <a:prstGeom prst="rect">
            <a:avLst/>
          </a:prstGeom>
          <a:solidFill>
            <a:schemeClr val="accent1"/>
          </a:solidFill>
          <a:ln w="25400">
            <a:solidFill>
              <a:srgbClr val="CF0E3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0" hangingPunct="0"/>
            <a:r>
              <a:rPr lang="en-US" sz="2000" b="1">
                <a:solidFill>
                  <a:srgbClr val="000000"/>
                </a:solidFill>
                <a:latin typeface="Arial" panose="020B0604020202020204" pitchFamily="34" charset="0"/>
              </a:rPr>
              <a:t>250 equivalent units @ $0.6478</a:t>
            </a:r>
          </a:p>
        </p:txBody>
      </p:sp>
      <p:sp>
        <p:nvSpPr>
          <p:cNvPr id="1202185" name="Rectangle 9"/>
          <p:cNvSpPr>
            <a:spLocks noGrp="1" noChangeArrowheads="1"/>
          </p:cNvSpPr>
          <p:nvPr>
            <p:ph type="title"/>
          </p:nvPr>
        </p:nvSpPr>
        <p:spPr>
          <a:xfrm>
            <a:off x="457200" y="381000"/>
            <a:ext cx="8305800" cy="1143000"/>
          </a:xfrm>
          <a:noFill/>
          <a:ln/>
        </p:spPr>
        <p:txBody>
          <a:bodyPr/>
          <a:lstStyle/>
          <a:p>
            <a:r>
              <a:rPr lang="en-US"/>
              <a:t>Accounting for Spoilage Costs</a:t>
            </a:r>
          </a:p>
        </p:txBody>
      </p:sp>
    </p:spTree>
    <p:extLst>
      <p:ext uri="{BB962C8B-B14F-4D97-AF65-F5344CB8AC3E}">
        <p14:creationId xmlns:p14="http://schemas.microsoft.com/office/powerpoint/2010/main" xmlns="" val="1491393809"/>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200140" name="Object 12"/>
          <p:cNvGraphicFramePr>
            <a:graphicFrameLocks/>
          </p:cNvGraphicFramePr>
          <p:nvPr/>
        </p:nvGraphicFramePr>
        <p:xfrm>
          <a:off x="71438" y="1452563"/>
          <a:ext cx="9024937" cy="4084637"/>
        </p:xfrm>
        <a:graphic>
          <a:graphicData uri="http://schemas.openxmlformats.org/presentationml/2006/ole">
            <p:oleObj spid="_x0000_s89094" name="Worksheet" r:id="rId4" imgW="5973840" imgH="2711160" progId="Excel.Sheet.8">
              <p:embed/>
            </p:oleObj>
          </a:graphicData>
        </a:graphic>
      </p:graphicFrame>
      <p:sp>
        <p:nvSpPr>
          <p:cNvPr id="1200131" name="Oval 3"/>
          <p:cNvSpPr>
            <a:spLocks noChangeArrowheads="1"/>
          </p:cNvSpPr>
          <p:nvPr/>
        </p:nvSpPr>
        <p:spPr bwMode="auto">
          <a:xfrm>
            <a:off x="5422900" y="4713288"/>
            <a:ext cx="1290638" cy="452437"/>
          </a:xfrm>
          <a:prstGeom prst="ellipse">
            <a:avLst/>
          </a:prstGeom>
          <a:noFill/>
          <a:ln w="25400">
            <a:solidFill>
              <a:srgbClr val="CF0E3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00132" name="Line 4"/>
          <p:cNvSpPr>
            <a:spLocks noChangeShapeType="1"/>
          </p:cNvSpPr>
          <p:nvPr/>
        </p:nvSpPr>
        <p:spPr bwMode="auto">
          <a:xfrm flipV="1">
            <a:off x="3241675" y="4972050"/>
            <a:ext cx="2209800" cy="990600"/>
          </a:xfrm>
          <a:prstGeom prst="line">
            <a:avLst/>
          </a:prstGeom>
          <a:noFill/>
          <a:ln w="25400">
            <a:solidFill>
              <a:srgbClr val="CF0E3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200133" name="Rectangle 5"/>
          <p:cNvSpPr>
            <a:spLocks noChangeArrowheads="1"/>
          </p:cNvSpPr>
          <p:nvPr/>
        </p:nvSpPr>
        <p:spPr bwMode="auto">
          <a:xfrm>
            <a:off x="727075" y="5619750"/>
            <a:ext cx="3937000" cy="419100"/>
          </a:xfrm>
          <a:prstGeom prst="rect">
            <a:avLst/>
          </a:prstGeom>
          <a:solidFill>
            <a:schemeClr val="accent2"/>
          </a:solidFill>
          <a:ln w="25400">
            <a:solidFill>
              <a:srgbClr val="CF0E3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0" hangingPunct="0"/>
            <a:r>
              <a:rPr lang="en-US" sz="2000" b="1">
                <a:solidFill>
                  <a:schemeClr val="tx2"/>
                </a:solidFill>
                <a:latin typeface="Arial" panose="020B0604020202020204" pitchFamily="34" charset="0"/>
              </a:rPr>
              <a:t>875 equivalent units @ $2.0046</a:t>
            </a:r>
          </a:p>
        </p:txBody>
      </p:sp>
      <p:sp>
        <p:nvSpPr>
          <p:cNvPr id="1200134" name="Oval 6"/>
          <p:cNvSpPr>
            <a:spLocks noChangeArrowheads="1"/>
          </p:cNvSpPr>
          <p:nvPr/>
        </p:nvSpPr>
        <p:spPr bwMode="auto">
          <a:xfrm>
            <a:off x="6800850" y="4729163"/>
            <a:ext cx="1290638" cy="452437"/>
          </a:xfrm>
          <a:prstGeom prst="ellipse">
            <a:avLst/>
          </a:prstGeom>
          <a:noFill/>
          <a:ln w="25400">
            <a:solidFill>
              <a:srgbClr val="CF0E3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00135" name="Line 7"/>
          <p:cNvSpPr>
            <a:spLocks noChangeShapeType="1"/>
          </p:cNvSpPr>
          <p:nvPr/>
        </p:nvSpPr>
        <p:spPr bwMode="auto">
          <a:xfrm flipH="1">
            <a:off x="6096000" y="5124450"/>
            <a:ext cx="914400" cy="1066800"/>
          </a:xfrm>
          <a:prstGeom prst="line">
            <a:avLst/>
          </a:prstGeom>
          <a:noFill/>
          <a:ln w="25400">
            <a:solidFill>
              <a:srgbClr val="CF0E30"/>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200136" name="Rectangle 8"/>
          <p:cNvSpPr>
            <a:spLocks noChangeArrowheads="1"/>
          </p:cNvSpPr>
          <p:nvPr/>
        </p:nvSpPr>
        <p:spPr bwMode="auto">
          <a:xfrm>
            <a:off x="4919663" y="6000750"/>
            <a:ext cx="4148137" cy="419100"/>
          </a:xfrm>
          <a:prstGeom prst="rect">
            <a:avLst/>
          </a:prstGeom>
          <a:solidFill>
            <a:srgbClr val="DC0081"/>
          </a:solidFill>
          <a:ln w="25400">
            <a:solidFill>
              <a:srgbClr val="CF0E3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0" hangingPunct="0"/>
            <a:r>
              <a:rPr lang="en-US" sz="2000" b="1">
                <a:solidFill>
                  <a:srgbClr val="FFFFFF"/>
                </a:solidFill>
                <a:latin typeface="Arial" panose="020B0604020202020204" pitchFamily="34" charset="0"/>
              </a:rPr>
              <a:t>2,100 equivalent units @ $0.6478</a:t>
            </a:r>
          </a:p>
        </p:txBody>
      </p:sp>
      <p:sp>
        <p:nvSpPr>
          <p:cNvPr id="1200139" name="Rectangle 11"/>
          <p:cNvSpPr>
            <a:spLocks noGrp="1" noChangeArrowheads="1"/>
          </p:cNvSpPr>
          <p:nvPr>
            <p:ph type="title"/>
          </p:nvPr>
        </p:nvSpPr>
        <p:spPr>
          <a:xfrm>
            <a:off x="457200" y="304800"/>
            <a:ext cx="8305800" cy="1143000"/>
          </a:xfrm>
          <a:noFill/>
          <a:ln/>
        </p:spPr>
        <p:txBody>
          <a:bodyPr/>
          <a:lstStyle/>
          <a:p>
            <a:r>
              <a:rPr lang="en-US"/>
              <a:t>Accounting for Spoilage Costs</a:t>
            </a:r>
          </a:p>
        </p:txBody>
      </p:sp>
    </p:spTree>
    <p:extLst>
      <p:ext uri="{BB962C8B-B14F-4D97-AF65-F5344CB8AC3E}">
        <p14:creationId xmlns:p14="http://schemas.microsoft.com/office/powerpoint/2010/main" xmlns="" val="9034583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Title 1"/>
          <p:cNvSpPr>
            <a:spLocks noGrp="1"/>
          </p:cNvSpPr>
          <p:nvPr>
            <p:ph type="title"/>
          </p:nvPr>
        </p:nvSpPr>
        <p:spPr>
          <a:xfrm>
            <a:off x="457200" y="609600"/>
            <a:ext cx="8229600" cy="1143000"/>
          </a:xfrm>
        </p:spPr>
        <p:txBody>
          <a:bodyPr/>
          <a:lstStyle/>
          <a:p>
            <a:pPr eaLnBrk="1" hangingPunct="1"/>
            <a:r>
              <a:rPr lang="en-US" smtClean="0"/>
              <a:t>Rework</a:t>
            </a:r>
          </a:p>
        </p:txBody>
      </p:sp>
      <p:sp>
        <p:nvSpPr>
          <p:cNvPr id="3" name="Content Placeholder 2"/>
          <p:cNvSpPr>
            <a:spLocks noGrp="1"/>
          </p:cNvSpPr>
          <p:nvPr>
            <p:ph idx="1"/>
          </p:nvPr>
        </p:nvSpPr>
        <p:spPr/>
        <p:txBody>
          <a:bodyPr/>
          <a:lstStyle/>
          <a:p>
            <a:pPr eaLnBrk="1" hangingPunct="1"/>
            <a:r>
              <a:rPr lang="en-US" smtClean="0"/>
              <a:t>Rework is units of productions that are inspected, determined to be unacceptable, repaired and sold as acceptable finished goods.</a:t>
            </a:r>
          </a:p>
          <a:p>
            <a:pPr eaLnBrk="1" hangingPunct="1"/>
            <a:r>
              <a:rPr lang="en-US" smtClean="0"/>
              <a:t>We again distinguish:</a:t>
            </a:r>
          </a:p>
          <a:p>
            <a:pPr lvl="1" eaLnBrk="1" hangingPunct="1"/>
            <a:r>
              <a:rPr lang="en-US" smtClean="0"/>
              <a:t>Normal rework attributed to a specific job</a:t>
            </a:r>
          </a:p>
          <a:p>
            <a:pPr lvl="1" eaLnBrk="1" hangingPunct="1"/>
            <a:r>
              <a:rPr lang="en-US" smtClean="0"/>
              <a:t>Normal rework, to all jobs</a:t>
            </a:r>
          </a:p>
          <a:p>
            <a:pPr lvl="1" eaLnBrk="1" hangingPunct="1"/>
            <a:r>
              <a:rPr lang="en-US" smtClean="0"/>
              <a:t>Abnormal rework</a:t>
            </a:r>
          </a:p>
        </p:txBody>
      </p:sp>
      <p:pic>
        <p:nvPicPr>
          <p:cNvPr id="83972" name="Picture 2" descr="C:\Documents and Settings\remcdermott\Local Settings\Temp\Temporary Internet Files\Content.IE5\7M837L8T\MCj01952460000[1].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562600" y="4724400"/>
            <a:ext cx="1866900" cy="179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3563735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rtlCol="0">
            <a:normAutofit fontScale="90000"/>
          </a:bodyPr>
          <a:lstStyle/>
          <a:p>
            <a:pPr eaLnBrk="1" fontAlgn="auto" hangingPunct="1">
              <a:spcAft>
                <a:spcPts val="0"/>
              </a:spcAft>
              <a:defRPr/>
            </a:pPr>
            <a:r>
              <a:rPr lang="en-US" dirty="0" smtClean="0"/>
              <a:t>Normal Rework Attributed to a Specific Job</a:t>
            </a:r>
            <a:endParaRPr lang="en-US" dirty="0"/>
          </a:p>
        </p:txBody>
      </p:sp>
      <p:sp>
        <p:nvSpPr>
          <p:cNvPr id="3" name="Content Placeholder 2"/>
          <p:cNvSpPr>
            <a:spLocks noGrp="1"/>
          </p:cNvSpPr>
          <p:nvPr>
            <p:ph idx="1"/>
          </p:nvPr>
        </p:nvSpPr>
        <p:spPr/>
        <p:txBody>
          <a:bodyPr/>
          <a:lstStyle/>
          <a:p>
            <a:pPr eaLnBrk="1" hangingPunct="1"/>
            <a:r>
              <a:rPr lang="en-US" smtClean="0"/>
              <a:t>If rework is normal but occurs because of the requirements of a specific job, the rework costs are charged to that job.  </a:t>
            </a:r>
          </a:p>
          <a:p>
            <a:pPr lvl="1" eaLnBrk="1" hangingPunct="1"/>
            <a:r>
              <a:rPr lang="en-US" smtClean="0"/>
              <a:t>The journal entry would be:</a:t>
            </a:r>
          </a:p>
        </p:txBody>
      </p:sp>
      <p:graphicFrame>
        <p:nvGraphicFramePr>
          <p:cNvPr id="4" name="Table 3"/>
          <p:cNvGraphicFramePr>
            <a:graphicFrameLocks noGrp="1"/>
          </p:cNvGraphicFramePr>
          <p:nvPr/>
        </p:nvGraphicFramePr>
        <p:xfrm>
          <a:off x="990600" y="3962400"/>
          <a:ext cx="7162800" cy="1482724"/>
        </p:xfrm>
        <a:graphic>
          <a:graphicData uri="http://schemas.openxmlformats.org/drawingml/2006/table">
            <a:tbl>
              <a:tblPr firstRow="1" bandRow="1">
                <a:tableStyleId>{5940675A-B579-460E-94D1-54222C63F5DA}</a:tableStyleId>
              </a:tblPr>
              <a:tblGrid>
                <a:gridCol w="4184210"/>
                <a:gridCol w="1489295"/>
                <a:gridCol w="1489295"/>
              </a:tblGrid>
              <a:tr h="370681">
                <a:tc>
                  <a:txBody>
                    <a:bodyPr/>
                    <a:lstStyle/>
                    <a:p>
                      <a:r>
                        <a:rPr lang="en-US" sz="1800" dirty="0" smtClean="0"/>
                        <a:t>Work in process (specific job)</a:t>
                      </a:r>
                      <a:endParaRPr lang="en-US" sz="1800" dirty="0"/>
                    </a:p>
                  </a:txBody>
                  <a:tcPr marT="45700" marB="45700"/>
                </a:tc>
                <a:tc>
                  <a:txBody>
                    <a:bodyPr/>
                    <a:lstStyle/>
                    <a:p>
                      <a:pPr algn="r"/>
                      <a:r>
                        <a:rPr lang="en-US" sz="1800" dirty="0" smtClean="0"/>
                        <a:t>3800</a:t>
                      </a:r>
                      <a:endParaRPr lang="en-US" sz="1800" dirty="0"/>
                    </a:p>
                  </a:txBody>
                  <a:tcPr marT="45700" marB="45700"/>
                </a:tc>
                <a:tc>
                  <a:txBody>
                    <a:bodyPr/>
                    <a:lstStyle/>
                    <a:p>
                      <a:pPr algn="r"/>
                      <a:endParaRPr lang="en-US" sz="1800" dirty="0"/>
                    </a:p>
                  </a:txBody>
                  <a:tcPr marT="45700" marB="45700"/>
                </a:tc>
              </a:tr>
              <a:tr h="370681">
                <a:tc>
                  <a:txBody>
                    <a:bodyPr/>
                    <a:lstStyle/>
                    <a:p>
                      <a:r>
                        <a:rPr lang="en-US" sz="1800" dirty="0" smtClean="0"/>
                        <a:t>  Material</a:t>
                      </a:r>
                      <a:r>
                        <a:rPr lang="en-US" sz="1800" baseline="0" dirty="0" smtClean="0"/>
                        <a:t> Control</a:t>
                      </a:r>
                      <a:endParaRPr lang="en-US" sz="1800" dirty="0"/>
                    </a:p>
                  </a:txBody>
                  <a:tcPr marT="45700" marB="45700"/>
                </a:tc>
                <a:tc>
                  <a:txBody>
                    <a:bodyPr/>
                    <a:lstStyle/>
                    <a:p>
                      <a:pPr algn="r"/>
                      <a:endParaRPr lang="en-US" sz="1800" dirty="0"/>
                    </a:p>
                  </a:txBody>
                  <a:tcPr marT="45700" marB="45700"/>
                </a:tc>
                <a:tc>
                  <a:txBody>
                    <a:bodyPr/>
                    <a:lstStyle/>
                    <a:p>
                      <a:pPr algn="r"/>
                      <a:r>
                        <a:rPr lang="en-US" sz="1800" dirty="0" smtClean="0"/>
                        <a:t>800</a:t>
                      </a:r>
                      <a:endParaRPr lang="en-US" sz="1800" dirty="0"/>
                    </a:p>
                  </a:txBody>
                  <a:tcPr marT="45700" marB="45700"/>
                </a:tc>
              </a:tr>
              <a:tr h="370681">
                <a:tc>
                  <a:txBody>
                    <a:bodyPr/>
                    <a:lstStyle/>
                    <a:p>
                      <a:r>
                        <a:rPr lang="en-US" sz="1800" dirty="0" smtClean="0"/>
                        <a:t>  Wages</a:t>
                      </a:r>
                      <a:r>
                        <a:rPr lang="en-US" sz="1800" baseline="0" dirty="0" smtClean="0"/>
                        <a:t> Payable Control</a:t>
                      </a:r>
                      <a:endParaRPr lang="en-US" sz="1800" dirty="0"/>
                    </a:p>
                  </a:txBody>
                  <a:tcPr marT="45700" marB="45700"/>
                </a:tc>
                <a:tc>
                  <a:txBody>
                    <a:bodyPr/>
                    <a:lstStyle/>
                    <a:p>
                      <a:pPr algn="r"/>
                      <a:endParaRPr lang="en-US" sz="1800" dirty="0"/>
                    </a:p>
                  </a:txBody>
                  <a:tcPr marT="45700" marB="45700"/>
                </a:tc>
                <a:tc>
                  <a:txBody>
                    <a:bodyPr/>
                    <a:lstStyle/>
                    <a:p>
                      <a:pPr algn="r"/>
                      <a:r>
                        <a:rPr lang="en-US" sz="1800" dirty="0" smtClean="0"/>
                        <a:t>2000</a:t>
                      </a:r>
                      <a:endParaRPr lang="en-US" sz="1800" dirty="0"/>
                    </a:p>
                  </a:txBody>
                  <a:tcPr marT="45700" marB="45700"/>
                </a:tc>
              </a:tr>
              <a:tr h="370681">
                <a:tc>
                  <a:txBody>
                    <a:bodyPr/>
                    <a:lstStyle/>
                    <a:p>
                      <a:r>
                        <a:rPr lang="en-US" sz="1800" dirty="0" smtClean="0"/>
                        <a:t>  Manufacturing</a:t>
                      </a:r>
                      <a:r>
                        <a:rPr lang="en-US" sz="1800" baseline="0" dirty="0" smtClean="0"/>
                        <a:t> Overhead Allocated</a:t>
                      </a:r>
                      <a:endParaRPr lang="en-US" sz="1800" dirty="0"/>
                    </a:p>
                  </a:txBody>
                  <a:tcPr marT="45700" marB="45700"/>
                </a:tc>
                <a:tc>
                  <a:txBody>
                    <a:bodyPr/>
                    <a:lstStyle/>
                    <a:p>
                      <a:pPr algn="r"/>
                      <a:endParaRPr lang="en-US" sz="1800" dirty="0"/>
                    </a:p>
                  </a:txBody>
                  <a:tcPr marT="45700" marB="45700"/>
                </a:tc>
                <a:tc>
                  <a:txBody>
                    <a:bodyPr/>
                    <a:lstStyle/>
                    <a:p>
                      <a:pPr algn="r"/>
                      <a:r>
                        <a:rPr lang="en-US" sz="1800" dirty="0" smtClean="0"/>
                        <a:t>1000</a:t>
                      </a:r>
                      <a:endParaRPr lang="en-US" sz="1800" dirty="0"/>
                    </a:p>
                  </a:txBody>
                  <a:tcPr marT="45700" marB="45700"/>
                </a:tc>
              </a:tr>
            </a:tbl>
          </a:graphicData>
        </a:graphic>
      </p:graphicFrame>
    </p:spTree>
    <p:extLst>
      <p:ext uri="{BB962C8B-B14F-4D97-AF65-F5344CB8AC3E}">
        <p14:creationId xmlns:p14="http://schemas.microsoft.com/office/powerpoint/2010/main" xmlns="" val="9465753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Normal Rework Common to All Jobs</a:t>
            </a:r>
            <a:endParaRPr lang="en-US" dirty="0"/>
          </a:p>
        </p:txBody>
      </p:sp>
      <p:sp>
        <p:nvSpPr>
          <p:cNvPr id="3" name="Content Placeholder 2"/>
          <p:cNvSpPr>
            <a:spLocks noGrp="1"/>
          </p:cNvSpPr>
          <p:nvPr>
            <p:ph idx="1"/>
          </p:nvPr>
        </p:nvSpPr>
        <p:spPr/>
        <p:txBody>
          <a:bodyPr/>
          <a:lstStyle/>
          <a:p>
            <a:pPr eaLnBrk="1" hangingPunct="1"/>
            <a:r>
              <a:rPr lang="en-US" smtClean="0"/>
              <a:t>When rework is normal and not attributable to a specific job, the costs of rework are charged to manufacturing overhead and are spread through overhead allocation, to all jobs.</a:t>
            </a:r>
          </a:p>
        </p:txBody>
      </p:sp>
      <p:graphicFrame>
        <p:nvGraphicFramePr>
          <p:cNvPr id="4" name="Table 3"/>
          <p:cNvGraphicFramePr>
            <a:graphicFrameLocks noGrp="1"/>
          </p:cNvGraphicFramePr>
          <p:nvPr/>
        </p:nvGraphicFramePr>
        <p:xfrm>
          <a:off x="838200" y="4191000"/>
          <a:ext cx="7162800" cy="1482724"/>
        </p:xfrm>
        <a:graphic>
          <a:graphicData uri="http://schemas.openxmlformats.org/drawingml/2006/table">
            <a:tbl>
              <a:tblPr firstRow="1" bandRow="1">
                <a:tableStyleId>{5940675A-B579-460E-94D1-54222C63F5DA}</a:tableStyleId>
              </a:tblPr>
              <a:tblGrid>
                <a:gridCol w="4184210"/>
                <a:gridCol w="1489295"/>
                <a:gridCol w="1489295"/>
              </a:tblGrid>
              <a:tr h="370681">
                <a:tc>
                  <a:txBody>
                    <a:bodyPr/>
                    <a:lstStyle/>
                    <a:p>
                      <a:r>
                        <a:rPr lang="en-US" sz="1800" dirty="0" smtClean="0"/>
                        <a:t>Manufacturing</a:t>
                      </a:r>
                      <a:r>
                        <a:rPr lang="en-US" sz="1800" baseline="0" dirty="0" smtClean="0"/>
                        <a:t> Overhead Control</a:t>
                      </a:r>
                      <a:endParaRPr lang="en-US" sz="1800" dirty="0"/>
                    </a:p>
                  </a:txBody>
                  <a:tcPr marT="45700" marB="45700"/>
                </a:tc>
                <a:tc>
                  <a:txBody>
                    <a:bodyPr/>
                    <a:lstStyle/>
                    <a:p>
                      <a:pPr algn="r"/>
                      <a:r>
                        <a:rPr lang="en-US" sz="1800" dirty="0" smtClean="0"/>
                        <a:t>3800</a:t>
                      </a:r>
                      <a:endParaRPr lang="en-US" sz="1800" dirty="0"/>
                    </a:p>
                  </a:txBody>
                  <a:tcPr marT="45700" marB="45700"/>
                </a:tc>
                <a:tc>
                  <a:txBody>
                    <a:bodyPr/>
                    <a:lstStyle/>
                    <a:p>
                      <a:pPr algn="r"/>
                      <a:endParaRPr lang="en-US" sz="1800" dirty="0"/>
                    </a:p>
                  </a:txBody>
                  <a:tcPr marT="45700" marB="45700"/>
                </a:tc>
              </a:tr>
              <a:tr h="370681">
                <a:tc>
                  <a:txBody>
                    <a:bodyPr/>
                    <a:lstStyle/>
                    <a:p>
                      <a:r>
                        <a:rPr lang="en-US" sz="1800" dirty="0" smtClean="0"/>
                        <a:t>  Material</a:t>
                      </a:r>
                      <a:r>
                        <a:rPr lang="en-US" sz="1800" baseline="0" dirty="0" smtClean="0"/>
                        <a:t> Control</a:t>
                      </a:r>
                      <a:endParaRPr lang="en-US" sz="1800" dirty="0"/>
                    </a:p>
                  </a:txBody>
                  <a:tcPr marT="45700" marB="45700"/>
                </a:tc>
                <a:tc>
                  <a:txBody>
                    <a:bodyPr/>
                    <a:lstStyle/>
                    <a:p>
                      <a:pPr algn="r"/>
                      <a:endParaRPr lang="en-US" sz="1800" dirty="0"/>
                    </a:p>
                  </a:txBody>
                  <a:tcPr marT="45700" marB="45700"/>
                </a:tc>
                <a:tc>
                  <a:txBody>
                    <a:bodyPr/>
                    <a:lstStyle/>
                    <a:p>
                      <a:pPr algn="r"/>
                      <a:r>
                        <a:rPr lang="en-US" sz="1800" dirty="0" smtClean="0"/>
                        <a:t>800</a:t>
                      </a:r>
                      <a:endParaRPr lang="en-US" sz="1800" dirty="0"/>
                    </a:p>
                  </a:txBody>
                  <a:tcPr marT="45700" marB="45700"/>
                </a:tc>
              </a:tr>
              <a:tr h="370681">
                <a:tc>
                  <a:txBody>
                    <a:bodyPr/>
                    <a:lstStyle/>
                    <a:p>
                      <a:r>
                        <a:rPr lang="en-US" sz="1800" dirty="0" smtClean="0"/>
                        <a:t>  Wages</a:t>
                      </a:r>
                      <a:r>
                        <a:rPr lang="en-US" sz="1800" baseline="0" dirty="0" smtClean="0"/>
                        <a:t> Payable Control</a:t>
                      </a:r>
                      <a:endParaRPr lang="en-US" sz="1800" dirty="0"/>
                    </a:p>
                  </a:txBody>
                  <a:tcPr marT="45700" marB="45700"/>
                </a:tc>
                <a:tc>
                  <a:txBody>
                    <a:bodyPr/>
                    <a:lstStyle/>
                    <a:p>
                      <a:pPr algn="r"/>
                      <a:endParaRPr lang="en-US" sz="1800" dirty="0"/>
                    </a:p>
                  </a:txBody>
                  <a:tcPr marT="45700" marB="45700"/>
                </a:tc>
                <a:tc>
                  <a:txBody>
                    <a:bodyPr/>
                    <a:lstStyle/>
                    <a:p>
                      <a:pPr algn="r"/>
                      <a:r>
                        <a:rPr lang="en-US" sz="1800" dirty="0" smtClean="0"/>
                        <a:t>2000</a:t>
                      </a:r>
                      <a:endParaRPr lang="en-US" sz="1800" dirty="0"/>
                    </a:p>
                  </a:txBody>
                  <a:tcPr marT="45700" marB="45700"/>
                </a:tc>
              </a:tr>
              <a:tr h="370681">
                <a:tc>
                  <a:txBody>
                    <a:bodyPr/>
                    <a:lstStyle/>
                    <a:p>
                      <a:r>
                        <a:rPr lang="en-US" sz="1800" dirty="0" smtClean="0"/>
                        <a:t>  Manufacturing</a:t>
                      </a:r>
                      <a:r>
                        <a:rPr lang="en-US" sz="1800" baseline="0" dirty="0" smtClean="0"/>
                        <a:t> Overhead Allocated</a:t>
                      </a:r>
                      <a:endParaRPr lang="en-US" sz="1800" dirty="0"/>
                    </a:p>
                  </a:txBody>
                  <a:tcPr marT="45700" marB="45700"/>
                </a:tc>
                <a:tc>
                  <a:txBody>
                    <a:bodyPr/>
                    <a:lstStyle/>
                    <a:p>
                      <a:pPr algn="r"/>
                      <a:endParaRPr lang="en-US" sz="1800" dirty="0"/>
                    </a:p>
                  </a:txBody>
                  <a:tcPr marT="45700" marB="45700"/>
                </a:tc>
                <a:tc>
                  <a:txBody>
                    <a:bodyPr/>
                    <a:lstStyle/>
                    <a:p>
                      <a:pPr algn="r"/>
                      <a:r>
                        <a:rPr lang="en-US" sz="1800" dirty="0" smtClean="0"/>
                        <a:t>1000</a:t>
                      </a:r>
                      <a:endParaRPr lang="en-US" sz="1800" dirty="0"/>
                    </a:p>
                  </a:txBody>
                  <a:tcPr marT="45700" marB="45700"/>
                </a:tc>
              </a:tr>
            </a:tbl>
          </a:graphicData>
        </a:graphic>
      </p:graphicFrame>
      <p:sp>
        <p:nvSpPr>
          <p:cNvPr id="5" name="TextBox 4"/>
          <p:cNvSpPr txBox="1"/>
          <p:nvPr/>
        </p:nvSpPr>
        <p:spPr>
          <a:xfrm>
            <a:off x="838200" y="6019800"/>
            <a:ext cx="7391400" cy="369888"/>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Yes, we both debit and credit manufacturing overhead control.  Why?</a:t>
            </a:r>
          </a:p>
        </p:txBody>
      </p:sp>
      <p:sp>
        <p:nvSpPr>
          <p:cNvPr id="6" name="Up Arrow 5"/>
          <p:cNvSpPr/>
          <p:nvPr/>
        </p:nvSpPr>
        <p:spPr>
          <a:xfrm>
            <a:off x="5791200" y="4572000"/>
            <a:ext cx="609600" cy="1295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Up Arrow 6"/>
          <p:cNvSpPr/>
          <p:nvPr/>
        </p:nvSpPr>
        <p:spPr>
          <a:xfrm>
            <a:off x="7391400" y="5715000"/>
            <a:ext cx="609600" cy="152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5764309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lstStyle/>
          <a:p>
            <a:pPr eaLnBrk="1" hangingPunct="1"/>
            <a:r>
              <a:rPr lang="en-US" smtClean="0"/>
              <a:t>Abnormal Rework</a:t>
            </a:r>
          </a:p>
        </p:txBody>
      </p:sp>
      <p:sp>
        <p:nvSpPr>
          <p:cNvPr id="3" name="Content Placeholder 2"/>
          <p:cNvSpPr>
            <a:spLocks noGrp="1"/>
          </p:cNvSpPr>
          <p:nvPr>
            <p:ph idx="1"/>
          </p:nvPr>
        </p:nvSpPr>
        <p:spPr/>
        <p:txBody>
          <a:bodyPr/>
          <a:lstStyle/>
          <a:p>
            <a:pPr eaLnBrk="1" hangingPunct="1"/>
            <a:r>
              <a:rPr lang="en-US" smtClean="0"/>
              <a:t>If rework is abnormal, it is recorded by charging abnormal rework to a loss account.</a:t>
            </a:r>
          </a:p>
        </p:txBody>
      </p:sp>
      <p:graphicFrame>
        <p:nvGraphicFramePr>
          <p:cNvPr id="4" name="Table 3"/>
          <p:cNvGraphicFramePr>
            <a:graphicFrameLocks noGrp="1"/>
          </p:cNvGraphicFramePr>
          <p:nvPr/>
        </p:nvGraphicFramePr>
        <p:xfrm>
          <a:off x="762000" y="3200400"/>
          <a:ext cx="7162800" cy="1482724"/>
        </p:xfrm>
        <a:graphic>
          <a:graphicData uri="http://schemas.openxmlformats.org/drawingml/2006/table">
            <a:tbl>
              <a:tblPr firstRow="1" bandRow="1">
                <a:tableStyleId>{5940675A-B579-460E-94D1-54222C63F5DA}</a:tableStyleId>
              </a:tblPr>
              <a:tblGrid>
                <a:gridCol w="4184210"/>
                <a:gridCol w="1489295"/>
                <a:gridCol w="1489295"/>
              </a:tblGrid>
              <a:tr h="370681">
                <a:tc>
                  <a:txBody>
                    <a:bodyPr/>
                    <a:lstStyle/>
                    <a:p>
                      <a:r>
                        <a:rPr lang="en-US" sz="1800" dirty="0" smtClean="0"/>
                        <a:t>Loss</a:t>
                      </a:r>
                      <a:r>
                        <a:rPr lang="en-US" sz="1800" baseline="0" dirty="0" smtClean="0"/>
                        <a:t> from Abnormal Rework</a:t>
                      </a:r>
                      <a:endParaRPr lang="en-US" sz="1800" dirty="0"/>
                    </a:p>
                  </a:txBody>
                  <a:tcPr marT="45700" marB="45700"/>
                </a:tc>
                <a:tc>
                  <a:txBody>
                    <a:bodyPr/>
                    <a:lstStyle/>
                    <a:p>
                      <a:pPr algn="r"/>
                      <a:r>
                        <a:rPr lang="en-US" sz="1800" dirty="0" smtClean="0"/>
                        <a:t>3800</a:t>
                      </a:r>
                      <a:endParaRPr lang="en-US" sz="1800" dirty="0"/>
                    </a:p>
                  </a:txBody>
                  <a:tcPr marT="45700" marB="45700"/>
                </a:tc>
                <a:tc>
                  <a:txBody>
                    <a:bodyPr/>
                    <a:lstStyle/>
                    <a:p>
                      <a:pPr algn="r"/>
                      <a:endParaRPr lang="en-US" sz="1800" dirty="0"/>
                    </a:p>
                  </a:txBody>
                  <a:tcPr marT="45700" marB="45700"/>
                </a:tc>
              </a:tr>
              <a:tr h="370681">
                <a:tc>
                  <a:txBody>
                    <a:bodyPr/>
                    <a:lstStyle/>
                    <a:p>
                      <a:r>
                        <a:rPr lang="en-US" sz="1800" dirty="0" smtClean="0"/>
                        <a:t>  Material</a:t>
                      </a:r>
                      <a:r>
                        <a:rPr lang="en-US" sz="1800" baseline="0" dirty="0" smtClean="0"/>
                        <a:t> Control</a:t>
                      </a:r>
                      <a:endParaRPr lang="en-US" sz="1800" dirty="0"/>
                    </a:p>
                  </a:txBody>
                  <a:tcPr marT="45700" marB="45700"/>
                </a:tc>
                <a:tc>
                  <a:txBody>
                    <a:bodyPr/>
                    <a:lstStyle/>
                    <a:p>
                      <a:pPr algn="r"/>
                      <a:endParaRPr lang="en-US" sz="1800" dirty="0"/>
                    </a:p>
                  </a:txBody>
                  <a:tcPr marT="45700" marB="45700"/>
                </a:tc>
                <a:tc>
                  <a:txBody>
                    <a:bodyPr/>
                    <a:lstStyle/>
                    <a:p>
                      <a:pPr algn="r"/>
                      <a:r>
                        <a:rPr lang="en-US" sz="1800" dirty="0" smtClean="0"/>
                        <a:t>800</a:t>
                      </a:r>
                      <a:endParaRPr lang="en-US" sz="1800" dirty="0"/>
                    </a:p>
                  </a:txBody>
                  <a:tcPr marT="45700" marB="45700"/>
                </a:tc>
              </a:tr>
              <a:tr h="370681">
                <a:tc>
                  <a:txBody>
                    <a:bodyPr/>
                    <a:lstStyle/>
                    <a:p>
                      <a:r>
                        <a:rPr lang="en-US" sz="1800" dirty="0" smtClean="0"/>
                        <a:t>  Wages</a:t>
                      </a:r>
                      <a:r>
                        <a:rPr lang="en-US" sz="1800" baseline="0" dirty="0" smtClean="0"/>
                        <a:t> Payable Control</a:t>
                      </a:r>
                      <a:endParaRPr lang="en-US" sz="1800" dirty="0"/>
                    </a:p>
                  </a:txBody>
                  <a:tcPr marT="45700" marB="45700"/>
                </a:tc>
                <a:tc>
                  <a:txBody>
                    <a:bodyPr/>
                    <a:lstStyle/>
                    <a:p>
                      <a:pPr algn="r"/>
                      <a:endParaRPr lang="en-US" sz="1800" dirty="0"/>
                    </a:p>
                  </a:txBody>
                  <a:tcPr marT="45700" marB="45700"/>
                </a:tc>
                <a:tc>
                  <a:txBody>
                    <a:bodyPr/>
                    <a:lstStyle/>
                    <a:p>
                      <a:pPr algn="r"/>
                      <a:r>
                        <a:rPr lang="en-US" sz="1800" dirty="0" smtClean="0"/>
                        <a:t>2000</a:t>
                      </a:r>
                      <a:endParaRPr lang="en-US" sz="1800" dirty="0"/>
                    </a:p>
                  </a:txBody>
                  <a:tcPr marT="45700" marB="45700"/>
                </a:tc>
              </a:tr>
              <a:tr h="370681">
                <a:tc>
                  <a:txBody>
                    <a:bodyPr/>
                    <a:lstStyle/>
                    <a:p>
                      <a:r>
                        <a:rPr lang="en-US" sz="1800" dirty="0" smtClean="0"/>
                        <a:t>  Manufacturing</a:t>
                      </a:r>
                      <a:r>
                        <a:rPr lang="en-US" sz="1800" baseline="0" dirty="0" smtClean="0"/>
                        <a:t> Overhead Allocated</a:t>
                      </a:r>
                      <a:endParaRPr lang="en-US" sz="1800" dirty="0"/>
                    </a:p>
                  </a:txBody>
                  <a:tcPr marT="45700" marB="45700"/>
                </a:tc>
                <a:tc>
                  <a:txBody>
                    <a:bodyPr/>
                    <a:lstStyle/>
                    <a:p>
                      <a:pPr algn="r"/>
                      <a:endParaRPr lang="en-US" sz="1800" dirty="0"/>
                    </a:p>
                  </a:txBody>
                  <a:tcPr marT="45700" marB="45700"/>
                </a:tc>
                <a:tc>
                  <a:txBody>
                    <a:bodyPr/>
                    <a:lstStyle/>
                    <a:p>
                      <a:pPr algn="r"/>
                      <a:r>
                        <a:rPr lang="en-US" sz="1800" dirty="0" smtClean="0"/>
                        <a:t>1000</a:t>
                      </a:r>
                      <a:endParaRPr lang="en-US" sz="1800" dirty="0"/>
                    </a:p>
                  </a:txBody>
                  <a:tcPr marT="45700" marB="45700"/>
                </a:tc>
              </a:tr>
            </a:tbl>
          </a:graphicData>
        </a:graphic>
      </p:graphicFrame>
      <p:sp>
        <p:nvSpPr>
          <p:cNvPr id="5" name="TextBox 4"/>
          <p:cNvSpPr txBox="1"/>
          <p:nvPr/>
        </p:nvSpPr>
        <p:spPr>
          <a:xfrm>
            <a:off x="381000" y="4953000"/>
            <a:ext cx="8382000" cy="923925"/>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To eliminate rework and simplify accounting, some companies set a standard of zero rework.  All rework is then treated as abnormal and is written off as a cost of current period.</a:t>
            </a:r>
          </a:p>
        </p:txBody>
      </p:sp>
    </p:spTree>
    <p:extLst>
      <p:ext uri="{BB962C8B-B14F-4D97-AF65-F5344CB8AC3E}">
        <p14:creationId xmlns:p14="http://schemas.microsoft.com/office/powerpoint/2010/main" xmlns="" val="35658451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pPr eaLnBrk="1" hangingPunct="1"/>
            <a:r>
              <a:rPr lang="en-US" smtClean="0"/>
              <a:t>Scrap</a:t>
            </a:r>
          </a:p>
        </p:txBody>
      </p:sp>
      <p:sp>
        <p:nvSpPr>
          <p:cNvPr id="3" name="Content Placeholder 2"/>
          <p:cNvSpPr>
            <a:spLocks noGrp="1"/>
          </p:cNvSpPr>
          <p:nvPr>
            <p:ph idx="1"/>
          </p:nvPr>
        </p:nvSpPr>
        <p:spPr/>
        <p:txBody>
          <a:bodyPr rtlCol="0">
            <a:normAutofit/>
          </a:bodyPr>
          <a:lstStyle/>
          <a:p>
            <a:pPr eaLnBrk="1" fontAlgn="auto" hangingPunct="1">
              <a:spcAft>
                <a:spcPts val="0"/>
              </a:spcAft>
              <a:defRPr/>
            </a:pPr>
            <a:r>
              <a:rPr lang="en-US" dirty="0" smtClean="0"/>
              <a:t>Scrap is residual material that results from manufacturing a product.</a:t>
            </a:r>
          </a:p>
          <a:p>
            <a:pPr eaLnBrk="1" fontAlgn="auto" hangingPunct="1">
              <a:spcAft>
                <a:spcPts val="0"/>
              </a:spcAft>
              <a:defRPr/>
            </a:pPr>
            <a:r>
              <a:rPr lang="en-US" dirty="0" smtClean="0"/>
              <a:t>It has low sales value compared with the total sales value of the product.</a:t>
            </a:r>
          </a:p>
          <a:p>
            <a:pPr eaLnBrk="1" fontAlgn="auto" hangingPunct="1">
              <a:spcAft>
                <a:spcPts val="0"/>
              </a:spcAft>
              <a:defRPr/>
            </a:pPr>
            <a:r>
              <a:rPr lang="en-US" dirty="0" smtClean="0"/>
              <a:t>No distinction is made between normal and abnormal scrap because low cost is assigned to scrap.</a:t>
            </a:r>
          </a:p>
          <a:p>
            <a:pPr eaLnBrk="1" fontAlgn="auto" hangingPunct="1">
              <a:spcAft>
                <a:spcPts val="0"/>
              </a:spcAft>
              <a:defRPr/>
            </a:pPr>
            <a:r>
              <a:rPr lang="en-US" dirty="0" smtClean="0"/>
              <a:t>The only distinction made is between scrap attributable to a specific job and scrap, to all jobs.</a:t>
            </a:r>
            <a:endParaRPr lang="en-US" dirty="0"/>
          </a:p>
        </p:txBody>
      </p:sp>
    </p:spTree>
    <p:extLst>
      <p:ext uri="{BB962C8B-B14F-4D97-AF65-F5344CB8AC3E}">
        <p14:creationId xmlns:p14="http://schemas.microsoft.com/office/powerpoint/2010/main" xmlns="" val="26766761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pPr eaLnBrk="1" hangingPunct="1"/>
            <a:r>
              <a:rPr lang="en-US" smtClean="0"/>
              <a:t>Scrap</a:t>
            </a:r>
          </a:p>
        </p:txBody>
      </p:sp>
      <p:sp>
        <p:nvSpPr>
          <p:cNvPr id="3" name="Content Placeholder 2"/>
          <p:cNvSpPr>
            <a:spLocks noGrp="1"/>
          </p:cNvSpPr>
          <p:nvPr>
            <p:ph idx="1"/>
          </p:nvPr>
        </p:nvSpPr>
        <p:spPr/>
        <p:txBody>
          <a:bodyPr/>
          <a:lstStyle/>
          <a:p>
            <a:pPr eaLnBrk="1" hangingPunct="1"/>
            <a:r>
              <a:rPr lang="en-US" smtClean="0"/>
              <a:t>There are two aspects of accounting for scrap.</a:t>
            </a:r>
          </a:p>
          <a:p>
            <a:pPr lvl="1" eaLnBrk="1" hangingPunct="1"/>
            <a:r>
              <a:rPr lang="en-US" smtClean="0"/>
              <a:t>Planning and control, including physical tracking.</a:t>
            </a:r>
          </a:p>
          <a:p>
            <a:pPr lvl="1" eaLnBrk="1" hangingPunct="1"/>
            <a:r>
              <a:rPr lang="en-US" smtClean="0"/>
              <a:t>Inventory costing, including when and how scrap effects operating income.</a:t>
            </a:r>
          </a:p>
          <a:p>
            <a:pPr eaLnBrk="1" hangingPunct="1"/>
            <a:r>
              <a:rPr lang="en-US" smtClean="0"/>
              <a:t>Initial entries to scrap records are commonly in physical terms.</a:t>
            </a:r>
          </a:p>
          <a:p>
            <a:pPr eaLnBrk="1" hangingPunct="1">
              <a:buFont typeface="Arial" panose="020B0604020202020204" pitchFamily="34" charset="0"/>
              <a:buNone/>
            </a:pPr>
            <a:endParaRPr lang="en-US" smtClean="0"/>
          </a:p>
        </p:txBody>
      </p:sp>
      <p:pic>
        <p:nvPicPr>
          <p:cNvPr id="89092" name="Picture 2" descr="C:\Documents and Settings\remcdermott\Local Settings\Temp\Temporary Internet Files\Content.IE5\PZZ3PL8E\MCj01982900000[1].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15000" y="4267200"/>
            <a:ext cx="2314575"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941206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pPr eaLnBrk="1" hangingPunct="1"/>
            <a:r>
              <a:rPr lang="en-US" smtClean="0"/>
              <a:t>Scrap</a:t>
            </a:r>
          </a:p>
        </p:txBody>
      </p:sp>
      <p:sp>
        <p:nvSpPr>
          <p:cNvPr id="3" name="Content Placeholder 2"/>
          <p:cNvSpPr>
            <a:spLocks noGrp="1"/>
          </p:cNvSpPr>
          <p:nvPr>
            <p:ph idx="1"/>
          </p:nvPr>
        </p:nvSpPr>
        <p:spPr/>
        <p:txBody>
          <a:bodyPr/>
          <a:lstStyle/>
          <a:p>
            <a:pPr eaLnBrk="1" hangingPunct="1"/>
            <a:r>
              <a:rPr lang="en-US" smtClean="0"/>
              <a:t>Scrap is either:</a:t>
            </a:r>
          </a:p>
          <a:p>
            <a:pPr lvl="1" eaLnBrk="1" hangingPunct="1"/>
            <a:r>
              <a:rPr lang="en-US" smtClean="0"/>
              <a:t>Sold or disposed of quickly.</a:t>
            </a:r>
          </a:p>
          <a:p>
            <a:pPr lvl="1" eaLnBrk="1" hangingPunct="1"/>
            <a:r>
              <a:rPr lang="en-US" smtClean="0"/>
              <a:t>Or stored for later sale, disposal, or reuse.</a:t>
            </a:r>
          </a:p>
        </p:txBody>
      </p:sp>
      <p:pic>
        <p:nvPicPr>
          <p:cNvPr id="5122" name="Picture 2" descr="C:\Documents and Settings\remcdermott\Local Settings\Temp\Temporary Internet Files\Content.IE5\EPL63EH4\MCj04347650000[1].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429000" y="3810000"/>
            <a:ext cx="228600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0964240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5122"/>
                                        </p:tgtEl>
                                        <p:attrNameLst>
                                          <p:attrName>style.visibility</p:attrName>
                                        </p:attrNameLst>
                                      </p:cBhvr>
                                      <p:to>
                                        <p:strVal val="visible"/>
                                      </p:to>
                                    </p:set>
                                    <p:anim calcmode="lin" valueType="num">
                                      <p:cBhvr additive="base">
                                        <p:cTn id="21" dur="500" fill="hold"/>
                                        <p:tgtEl>
                                          <p:spTgt spid="5122"/>
                                        </p:tgtEl>
                                        <p:attrNameLst>
                                          <p:attrName>ppt_x</p:attrName>
                                        </p:attrNameLst>
                                      </p:cBhvr>
                                      <p:tavLst>
                                        <p:tav tm="0">
                                          <p:val>
                                            <p:strVal val="#ppt_x"/>
                                          </p:val>
                                        </p:tav>
                                        <p:tav tm="100000">
                                          <p:val>
                                            <p:strVal val="#ppt_x"/>
                                          </p:val>
                                        </p:tav>
                                      </p:tavLst>
                                    </p:anim>
                                    <p:anim calcmode="lin" valueType="num">
                                      <p:cBhvr additive="base">
                                        <p:cTn id="22"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rtlCol="0">
            <a:normAutofit fontScale="90000"/>
          </a:bodyPr>
          <a:lstStyle/>
          <a:p>
            <a:pPr eaLnBrk="1" fontAlgn="auto" hangingPunct="1">
              <a:spcAft>
                <a:spcPts val="0"/>
              </a:spcAft>
              <a:defRPr/>
            </a:pPr>
            <a:r>
              <a:rPr lang="en-US" dirty="0" smtClean="0"/>
              <a:t>Recognizing Scrap at the Time of Sale</a:t>
            </a:r>
            <a:endParaRPr lang="en-US" dirty="0"/>
          </a:p>
        </p:txBody>
      </p:sp>
      <p:sp>
        <p:nvSpPr>
          <p:cNvPr id="3" name="Content Placeholder 2"/>
          <p:cNvSpPr>
            <a:spLocks noGrp="1"/>
          </p:cNvSpPr>
          <p:nvPr>
            <p:ph idx="1"/>
          </p:nvPr>
        </p:nvSpPr>
        <p:spPr>
          <a:xfrm>
            <a:off x="457200" y="1524000"/>
            <a:ext cx="8229600" cy="4525963"/>
          </a:xfrm>
        </p:spPr>
        <p:txBody>
          <a:bodyPr/>
          <a:lstStyle/>
          <a:p>
            <a:pPr eaLnBrk="1" hangingPunct="1"/>
            <a:r>
              <a:rPr lang="en-US" smtClean="0"/>
              <a:t>When the dollar amount of scrap is immaterial, the simplest accounting is to record the </a:t>
            </a:r>
            <a:r>
              <a:rPr lang="en-US" u="sng" smtClean="0"/>
              <a:t>physical quantity </a:t>
            </a:r>
            <a:r>
              <a:rPr lang="en-US" smtClean="0"/>
              <a:t>of scrap returned to the storeroom and to regard scrap sales as a separate line item on the income statement.</a:t>
            </a:r>
          </a:p>
          <a:p>
            <a:pPr eaLnBrk="1" hangingPunct="1"/>
            <a:r>
              <a:rPr lang="en-US" smtClean="0"/>
              <a:t>The following is the journal entry when the scrap is sold:</a:t>
            </a:r>
          </a:p>
        </p:txBody>
      </p:sp>
      <p:graphicFrame>
        <p:nvGraphicFramePr>
          <p:cNvPr id="4" name="Table 3"/>
          <p:cNvGraphicFramePr>
            <a:graphicFrameLocks noGrp="1"/>
          </p:cNvGraphicFramePr>
          <p:nvPr/>
        </p:nvGraphicFramePr>
        <p:xfrm>
          <a:off x="990600" y="5410200"/>
          <a:ext cx="7620000" cy="741364"/>
        </p:xfrm>
        <a:graphic>
          <a:graphicData uri="http://schemas.openxmlformats.org/drawingml/2006/table">
            <a:tbl>
              <a:tblPr firstRow="1" bandRow="1">
                <a:tableStyleId>{5940675A-B579-460E-94D1-54222C63F5DA}</a:tableStyleId>
              </a:tblPr>
              <a:tblGrid>
                <a:gridCol w="4343400"/>
                <a:gridCol w="1600200"/>
                <a:gridCol w="1676400"/>
              </a:tblGrid>
              <a:tr h="370682">
                <a:tc>
                  <a:txBody>
                    <a:bodyPr/>
                    <a:lstStyle/>
                    <a:p>
                      <a:r>
                        <a:rPr lang="en-US" sz="1800" dirty="0" smtClean="0"/>
                        <a:t>Cash</a:t>
                      </a:r>
                      <a:endParaRPr lang="en-US" sz="1800" dirty="0"/>
                    </a:p>
                  </a:txBody>
                  <a:tcPr marT="45700" marB="45700"/>
                </a:tc>
                <a:tc>
                  <a:txBody>
                    <a:bodyPr/>
                    <a:lstStyle/>
                    <a:p>
                      <a:pPr algn="r"/>
                      <a:r>
                        <a:rPr lang="en-US" sz="1800" dirty="0" smtClean="0"/>
                        <a:t>$XXX</a:t>
                      </a:r>
                      <a:endParaRPr lang="en-US" sz="1800" dirty="0"/>
                    </a:p>
                  </a:txBody>
                  <a:tcPr marT="45700" marB="45700"/>
                </a:tc>
                <a:tc>
                  <a:txBody>
                    <a:bodyPr/>
                    <a:lstStyle/>
                    <a:p>
                      <a:pPr algn="r"/>
                      <a:endParaRPr lang="en-US" sz="1800" dirty="0"/>
                    </a:p>
                  </a:txBody>
                  <a:tcPr marT="45700" marB="45700"/>
                </a:tc>
              </a:tr>
              <a:tr h="370682">
                <a:tc>
                  <a:txBody>
                    <a:bodyPr/>
                    <a:lstStyle/>
                    <a:p>
                      <a:r>
                        <a:rPr lang="en-US" sz="1800" dirty="0" smtClean="0"/>
                        <a:t>   </a:t>
                      </a:r>
                      <a:r>
                        <a:rPr lang="en-US" sz="1800" baseline="0" dirty="0" smtClean="0"/>
                        <a:t> Scrap Revenues</a:t>
                      </a:r>
                      <a:endParaRPr lang="en-US" sz="1800" dirty="0"/>
                    </a:p>
                  </a:txBody>
                  <a:tcPr marT="45700" marB="45700"/>
                </a:tc>
                <a:tc>
                  <a:txBody>
                    <a:bodyPr/>
                    <a:lstStyle/>
                    <a:p>
                      <a:pPr algn="r"/>
                      <a:endParaRPr lang="en-US" sz="1800" dirty="0"/>
                    </a:p>
                  </a:txBody>
                  <a:tcPr marT="45700" marB="45700"/>
                </a:tc>
                <a:tc>
                  <a:txBody>
                    <a:bodyPr/>
                    <a:lstStyle/>
                    <a:p>
                      <a:pPr algn="r"/>
                      <a:r>
                        <a:rPr lang="en-US" sz="1800" dirty="0" smtClean="0"/>
                        <a:t>$XXX</a:t>
                      </a:r>
                      <a:endParaRPr lang="en-US" sz="1800" dirty="0"/>
                    </a:p>
                  </a:txBody>
                  <a:tcPr marT="45700" marB="45700"/>
                </a:tc>
              </a:tr>
            </a:tbl>
          </a:graphicData>
        </a:graphic>
      </p:graphicFrame>
    </p:spTree>
    <p:extLst>
      <p:ext uri="{BB962C8B-B14F-4D97-AF65-F5344CB8AC3E}">
        <p14:creationId xmlns:p14="http://schemas.microsoft.com/office/powerpoint/2010/main" xmlns="" val="13948640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Recognizing Scrap at the Time of Sale--Sale Attributable to a Specific Job</a:t>
            </a:r>
            <a:endParaRPr lang="en-US" dirty="0"/>
          </a:p>
        </p:txBody>
      </p:sp>
      <p:sp>
        <p:nvSpPr>
          <p:cNvPr id="3" name="Content Placeholder 2"/>
          <p:cNvSpPr>
            <a:spLocks noGrp="1"/>
          </p:cNvSpPr>
          <p:nvPr>
            <p:ph idx="1"/>
          </p:nvPr>
        </p:nvSpPr>
        <p:spPr/>
        <p:txBody>
          <a:bodyPr/>
          <a:lstStyle/>
          <a:p>
            <a:pPr eaLnBrk="1" hangingPunct="1"/>
            <a:r>
              <a:rPr lang="en-US" smtClean="0"/>
              <a:t>If the scrap can be traced to a specific job, the journal entry would be.</a:t>
            </a:r>
          </a:p>
          <a:p>
            <a:pPr eaLnBrk="1" hangingPunct="1"/>
            <a:endParaRPr lang="en-US" smtClean="0"/>
          </a:p>
          <a:p>
            <a:pPr eaLnBrk="1" hangingPunct="1">
              <a:buFont typeface="Arial" panose="020B0604020202020204" pitchFamily="34" charset="0"/>
              <a:buNone/>
            </a:pPr>
            <a:endParaRPr lang="en-US" smtClean="0"/>
          </a:p>
        </p:txBody>
      </p:sp>
      <p:graphicFrame>
        <p:nvGraphicFramePr>
          <p:cNvPr id="4" name="Table 3"/>
          <p:cNvGraphicFramePr>
            <a:graphicFrameLocks noGrp="1"/>
          </p:cNvGraphicFramePr>
          <p:nvPr/>
        </p:nvGraphicFramePr>
        <p:xfrm>
          <a:off x="914400" y="2895600"/>
          <a:ext cx="7315200" cy="741364"/>
        </p:xfrm>
        <a:graphic>
          <a:graphicData uri="http://schemas.openxmlformats.org/drawingml/2006/table">
            <a:tbl>
              <a:tblPr firstRow="1" bandRow="1">
                <a:tableStyleId>{5940675A-B579-460E-94D1-54222C63F5DA}</a:tableStyleId>
              </a:tblPr>
              <a:tblGrid>
                <a:gridCol w="4648200"/>
                <a:gridCol w="1447800"/>
                <a:gridCol w="1219200"/>
              </a:tblGrid>
              <a:tr h="370682">
                <a:tc>
                  <a:txBody>
                    <a:bodyPr/>
                    <a:lstStyle/>
                    <a:p>
                      <a:r>
                        <a:rPr lang="en-US" sz="1800" dirty="0" smtClean="0"/>
                        <a:t>Cash</a:t>
                      </a:r>
                      <a:endParaRPr lang="en-US" sz="1800" dirty="0"/>
                    </a:p>
                  </a:txBody>
                  <a:tcPr marT="45700" marB="45700"/>
                </a:tc>
                <a:tc>
                  <a:txBody>
                    <a:bodyPr/>
                    <a:lstStyle/>
                    <a:p>
                      <a:pPr algn="r"/>
                      <a:r>
                        <a:rPr lang="en-US" sz="1800" dirty="0" smtClean="0"/>
                        <a:t>$XXX</a:t>
                      </a:r>
                      <a:endParaRPr lang="en-US" sz="1800" dirty="0"/>
                    </a:p>
                  </a:txBody>
                  <a:tcPr marT="45700" marB="45700"/>
                </a:tc>
                <a:tc>
                  <a:txBody>
                    <a:bodyPr/>
                    <a:lstStyle/>
                    <a:p>
                      <a:pPr algn="r"/>
                      <a:endParaRPr lang="en-US" sz="1800" dirty="0"/>
                    </a:p>
                  </a:txBody>
                  <a:tcPr marT="45700" marB="45700"/>
                </a:tc>
              </a:tr>
              <a:tr h="370682">
                <a:tc>
                  <a:txBody>
                    <a:bodyPr/>
                    <a:lstStyle/>
                    <a:p>
                      <a:r>
                        <a:rPr lang="en-US" sz="1800" dirty="0" smtClean="0"/>
                        <a:t>   Work in process ( specific job)</a:t>
                      </a:r>
                      <a:endParaRPr lang="en-US" sz="1800" dirty="0"/>
                    </a:p>
                  </a:txBody>
                  <a:tcPr marT="45700" marB="45700"/>
                </a:tc>
                <a:tc>
                  <a:txBody>
                    <a:bodyPr/>
                    <a:lstStyle/>
                    <a:p>
                      <a:pPr algn="r"/>
                      <a:endParaRPr lang="en-US" sz="1800" dirty="0"/>
                    </a:p>
                  </a:txBody>
                  <a:tcPr marT="45700" marB="45700"/>
                </a:tc>
                <a:tc>
                  <a:txBody>
                    <a:bodyPr/>
                    <a:lstStyle/>
                    <a:p>
                      <a:pPr algn="r"/>
                      <a:r>
                        <a:rPr lang="en-US" sz="1800" dirty="0" smtClean="0"/>
                        <a:t>$XXX</a:t>
                      </a:r>
                      <a:endParaRPr lang="en-US" sz="1800" dirty="0"/>
                    </a:p>
                  </a:txBody>
                  <a:tcPr marT="45700" marB="45700"/>
                </a:tc>
              </a:tr>
            </a:tbl>
          </a:graphicData>
        </a:graphic>
      </p:graphicFrame>
      <p:sp>
        <p:nvSpPr>
          <p:cNvPr id="5" name="TextBox 4"/>
          <p:cNvSpPr txBox="1"/>
          <p:nvPr/>
        </p:nvSpPr>
        <p:spPr>
          <a:xfrm>
            <a:off x="838200" y="4267200"/>
            <a:ext cx="7467600" cy="646113"/>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 Remember, unlike spoilage and rework, there is no cost assigned to the scrap, and no distinction is made between normal and abnormal scrap.</a:t>
            </a:r>
          </a:p>
        </p:txBody>
      </p:sp>
      <p:sp>
        <p:nvSpPr>
          <p:cNvPr id="6" name="TextBox 5"/>
          <p:cNvSpPr txBox="1"/>
          <p:nvPr/>
        </p:nvSpPr>
        <p:spPr>
          <a:xfrm>
            <a:off x="838200" y="5257800"/>
            <a:ext cx="7467600" cy="646113"/>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All scrap revenues, whatever the amount, are credited to the specific job.  Scrap revenues reduce the cost of the job.</a:t>
            </a:r>
          </a:p>
        </p:txBody>
      </p:sp>
    </p:spTree>
    <p:extLst>
      <p:ext uri="{BB962C8B-B14F-4D97-AF65-F5344CB8AC3E}">
        <p14:creationId xmlns:p14="http://schemas.microsoft.com/office/powerpoint/2010/main" xmlns="" val="41715910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Recognizing Scrap at the Time of Sale--Scrap Common to All Jobs</a:t>
            </a:r>
            <a:endParaRPr lang="en-US" dirty="0"/>
          </a:p>
        </p:txBody>
      </p:sp>
      <p:sp>
        <p:nvSpPr>
          <p:cNvPr id="3" name="Content Placeholder 2"/>
          <p:cNvSpPr>
            <a:spLocks noGrp="1"/>
          </p:cNvSpPr>
          <p:nvPr>
            <p:ph idx="1"/>
          </p:nvPr>
        </p:nvSpPr>
        <p:spPr/>
        <p:txBody>
          <a:bodyPr/>
          <a:lstStyle/>
          <a:p>
            <a:pPr eaLnBrk="1" hangingPunct="1"/>
            <a:r>
              <a:rPr lang="en-US" smtClean="0"/>
              <a:t>When scrap is common to all jobs, the credit would be to manufacturing overhead.</a:t>
            </a:r>
          </a:p>
          <a:p>
            <a:pPr eaLnBrk="1" hangingPunct="1"/>
            <a:r>
              <a:rPr lang="en-US" smtClean="0"/>
              <a:t>Crediting manufacturing overhead, would reduce the cost to all jobs.</a:t>
            </a:r>
          </a:p>
        </p:txBody>
      </p:sp>
      <p:graphicFrame>
        <p:nvGraphicFramePr>
          <p:cNvPr id="4" name="Table 3"/>
          <p:cNvGraphicFramePr>
            <a:graphicFrameLocks noGrp="1"/>
          </p:cNvGraphicFramePr>
          <p:nvPr/>
        </p:nvGraphicFramePr>
        <p:xfrm>
          <a:off x="914400" y="4114800"/>
          <a:ext cx="7315200" cy="741364"/>
        </p:xfrm>
        <a:graphic>
          <a:graphicData uri="http://schemas.openxmlformats.org/drawingml/2006/table">
            <a:tbl>
              <a:tblPr firstRow="1" bandRow="1">
                <a:tableStyleId>{5940675A-B579-460E-94D1-54222C63F5DA}</a:tableStyleId>
              </a:tblPr>
              <a:tblGrid>
                <a:gridCol w="4648200"/>
                <a:gridCol w="1447800"/>
                <a:gridCol w="1219200"/>
              </a:tblGrid>
              <a:tr h="370682">
                <a:tc>
                  <a:txBody>
                    <a:bodyPr/>
                    <a:lstStyle/>
                    <a:p>
                      <a:r>
                        <a:rPr lang="en-US" sz="1800" dirty="0" smtClean="0"/>
                        <a:t>Cash</a:t>
                      </a:r>
                      <a:endParaRPr lang="en-US" sz="1800" dirty="0"/>
                    </a:p>
                  </a:txBody>
                  <a:tcPr marT="45700" marB="45700"/>
                </a:tc>
                <a:tc>
                  <a:txBody>
                    <a:bodyPr/>
                    <a:lstStyle/>
                    <a:p>
                      <a:pPr algn="r"/>
                      <a:r>
                        <a:rPr lang="en-US" sz="1800" dirty="0" smtClean="0"/>
                        <a:t>$XXX</a:t>
                      </a:r>
                      <a:endParaRPr lang="en-US" sz="1800" dirty="0"/>
                    </a:p>
                  </a:txBody>
                  <a:tcPr marT="45700" marB="45700"/>
                </a:tc>
                <a:tc>
                  <a:txBody>
                    <a:bodyPr/>
                    <a:lstStyle/>
                    <a:p>
                      <a:pPr algn="r"/>
                      <a:endParaRPr lang="en-US" sz="1800" dirty="0"/>
                    </a:p>
                  </a:txBody>
                  <a:tcPr marT="45700" marB="45700"/>
                </a:tc>
              </a:tr>
              <a:tr h="370682">
                <a:tc>
                  <a:txBody>
                    <a:bodyPr/>
                    <a:lstStyle/>
                    <a:p>
                      <a:r>
                        <a:rPr lang="en-US" sz="1800" dirty="0" smtClean="0"/>
                        <a:t>   Manufacturing</a:t>
                      </a:r>
                      <a:r>
                        <a:rPr lang="en-US" sz="1800" baseline="0" dirty="0" smtClean="0"/>
                        <a:t> Overhead</a:t>
                      </a:r>
                      <a:endParaRPr lang="en-US" sz="1800" dirty="0"/>
                    </a:p>
                  </a:txBody>
                  <a:tcPr marT="45700" marB="45700"/>
                </a:tc>
                <a:tc>
                  <a:txBody>
                    <a:bodyPr/>
                    <a:lstStyle/>
                    <a:p>
                      <a:pPr algn="r"/>
                      <a:endParaRPr lang="en-US" sz="1800" dirty="0"/>
                    </a:p>
                  </a:txBody>
                  <a:tcPr marT="45700" marB="45700"/>
                </a:tc>
                <a:tc>
                  <a:txBody>
                    <a:bodyPr/>
                    <a:lstStyle/>
                    <a:p>
                      <a:pPr algn="r"/>
                      <a:r>
                        <a:rPr lang="en-US" sz="1800" dirty="0" smtClean="0"/>
                        <a:t>$XXX</a:t>
                      </a:r>
                      <a:endParaRPr lang="en-US" sz="1800" dirty="0"/>
                    </a:p>
                  </a:txBody>
                  <a:tcPr marT="45700" marB="45700"/>
                </a:tc>
              </a:tr>
            </a:tbl>
          </a:graphicData>
        </a:graphic>
      </p:graphicFrame>
    </p:spTree>
    <p:extLst>
      <p:ext uri="{BB962C8B-B14F-4D97-AF65-F5344CB8AC3E}">
        <p14:creationId xmlns:p14="http://schemas.microsoft.com/office/powerpoint/2010/main" xmlns="" val="40653542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Two Important Questions with Regard to Scrap</a:t>
            </a:r>
            <a:endParaRPr lang="en-US" dirty="0"/>
          </a:p>
        </p:txBody>
      </p:sp>
      <p:sp>
        <p:nvSpPr>
          <p:cNvPr id="3" name="Content Placeholder 2"/>
          <p:cNvSpPr>
            <a:spLocks noGrp="1"/>
          </p:cNvSpPr>
          <p:nvPr>
            <p:ph idx="1"/>
          </p:nvPr>
        </p:nvSpPr>
        <p:spPr/>
        <p:txBody>
          <a:bodyPr/>
          <a:lstStyle/>
          <a:p>
            <a:pPr eaLnBrk="1" hangingPunct="1"/>
            <a:r>
              <a:rPr lang="en-US" smtClean="0"/>
              <a:t>When should the value of scrap be recognized in the accounting records – at the time scrap is produced or at the time scrap is sold?</a:t>
            </a:r>
          </a:p>
          <a:p>
            <a:pPr eaLnBrk="1" hangingPunct="1"/>
            <a:r>
              <a:rPr lang="en-US" smtClean="0"/>
              <a:t>How should the revenues from scrap be accounted for?</a:t>
            </a:r>
          </a:p>
          <a:p>
            <a:pPr eaLnBrk="1" hangingPunct="1">
              <a:buFont typeface="Arial" panose="020B0604020202020204" pitchFamily="34" charset="0"/>
              <a:buNone/>
            </a:pPr>
            <a:endParaRPr lang="en-US" smtClean="0"/>
          </a:p>
        </p:txBody>
      </p:sp>
    </p:spTree>
    <p:extLst>
      <p:ext uri="{BB962C8B-B14F-4D97-AF65-F5344CB8AC3E}">
        <p14:creationId xmlns:p14="http://schemas.microsoft.com/office/powerpoint/2010/main" xmlns="" val="14004903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pPr eaLnBrk="1" hangingPunct="1"/>
            <a:r>
              <a:rPr lang="en-US" dirty="0" smtClean="0"/>
              <a:t>Example </a:t>
            </a:r>
          </a:p>
        </p:txBody>
      </p:sp>
      <p:sp>
        <p:nvSpPr>
          <p:cNvPr id="3" name="Content Placeholder 2"/>
          <p:cNvSpPr>
            <a:spLocks noGrp="1"/>
          </p:cNvSpPr>
          <p:nvPr>
            <p:ph idx="1"/>
          </p:nvPr>
        </p:nvSpPr>
        <p:spPr/>
        <p:txBody>
          <a:bodyPr/>
          <a:lstStyle/>
          <a:p>
            <a:pPr eaLnBrk="1" hangingPunct="1"/>
            <a:r>
              <a:rPr lang="en-US" smtClean="0"/>
              <a:t> The Mendoza Company has an extensive job costing facility that uses a variety of metals.</a:t>
            </a:r>
          </a:p>
          <a:p>
            <a:pPr eaLnBrk="1" hangingPunct="1"/>
            <a:r>
              <a:rPr lang="en-US" smtClean="0"/>
              <a:t> Consider each requirement independently.</a:t>
            </a:r>
          </a:p>
        </p:txBody>
      </p:sp>
      <p:pic>
        <p:nvPicPr>
          <p:cNvPr id="4098" name="Picture 2" descr="C:\Documents and Settings\remcdermott\Local Settings\Temp\Temporary Internet Files\Content.IE5\PZZ3PL8E\MCj04339190000[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19400" y="3200400"/>
            <a:ext cx="3124200" cy="312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9362857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6" presetClass="entr" presetSubtype="0" fill="hold" nodeType="clickEffect">
                                  <p:stCondLst>
                                    <p:cond delay="0"/>
                                  </p:stCondLst>
                                  <p:childTnLst>
                                    <p:set>
                                      <p:cBhvr>
                                        <p:cTn id="18" dur="1" fill="hold">
                                          <p:stCondLst>
                                            <p:cond delay="0"/>
                                          </p:stCondLst>
                                        </p:cTn>
                                        <p:tgtEl>
                                          <p:spTgt spid="4098"/>
                                        </p:tgtEl>
                                        <p:attrNameLst>
                                          <p:attrName>style.visibility</p:attrName>
                                        </p:attrNameLst>
                                      </p:cBhvr>
                                      <p:to>
                                        <p:strVal val="visible"/>
                                      </p:to>
                                    </p:set>
                                    <p:animEffect transition="in" filter="wipe(down)">
                                      <p:cBhvr>
                                        <p:cTn id="19" dur="580">
                                          <p:stCondLst>
                                            <p:cond delay="0"/>
                                          </p:stCondLst>
                                        </p:cTn>
                                        <p:tgtEl>
                                          <p:spTgt spid="4098"/>
                                        </p:tgtEl>
                                      </p:cBhvr>
                                    </p:animEffect>
                                    <p:anim calcmode="lin" valueType="num">
                                      <p:cBhvr>
                                        <p:cTn id="20"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25" dur="26">
                                          <p:stCondLst>
                                            <p:cond delay="650"/>
                                          </p:stCondLst>
                                        </p:cTn>
                                        <p:tgtEl>
                                          <p:spTgt spid="4098"/>
                                        </p:tgtEl>
                                      </p:cBhvr>
                                      <p:to x="100000" y="60000"/>
                                    </p:animScale>
                                    <p:animScale>
                                      <p:cBhvr>
                                        <p:cTn id="26" dur="166" decel="50000">
                                          <p:stCondLst>
                                            <p:cond delay="676"/>
                                          </p:stCondLst>
                                        </p:cTn>
                                        <p:tgtEl>
                                          <p:spTgt spid="4098"/>
                                        </p:tgtEl>
                                      </p:cBhvr>
                                      <p:to x="100000" y="100000"/>
                                    </p:animScale>
                                    <p:animScale>
                                      <p:cBhvr>
                                        <p:cTn id="27" dur="26">
                                          <p:stCondLst>
                                            <p:cond delay="1312"/>
                                          </p:stCondLst>
                                        </p:cTn>
                                        <p:tgtEl>
                                          <p:spTgt spid="4098"/>
                                        </p:tgtEl>
                                      </p:cBhvr>
                                      <p:to x="100000" y="80000"/>
                                    </p:animScale>
                                    <p:animScale>
                                      <p:cBhvr>
                                        <p:cTn id="28" dur="166" decel="50000">
                                          <p:stCondLst>
                                            <p:cond delay="1338"/>
                                          </p:stCondLst>
                                        </p:cTn>
                                        <p:tgtEl>
                                          <p:spTgt spid="4098"/>
                                        </p:tgtEl>
                                      </p:cBhvr>
                                      <p:to x="100000" y="100000"/>
                                    </p:animScale>
                                    <p:animScale>
                                      <p:cBhvr>
                                        <p:cTn id="29" dur="26">
                                          <p:stCondLst>
                                            <p:cond delay="1642"/>
                                          </p:stCondLst>
                                        </p:cTn>
                                        <p:tgtEl>
                                          <p:spTgt spid="4098"/>
                                        </p:tgtEl>
                                      </p:cBhvr>
                                      <p:to x="100000" y="90000"/>
                                    </p:animScale>
                                    <p:animScale>
                                      <p:cBhvr>
                                        <p:cTn id="30" dur="166" decel="50000">
                                          <p:stCondLst>
                                            <p:cond delay="1668"/>
                                          </p:stCondLst>
                                        </p:cTn>
                                        <p:tgtEl>
                                          <p:spTgt spid="4098"/>
                                        </p:tgtEl>
                                      </p:cBhvr>
                                      <p:to x="100000" y="100000"/>
                                    </p:animScale>
                                    <p:animScale>
                                      <p:cBhvr>
                                        <p:cTn id="31" dur="26">
                                          <p:stCondLst>
                                            <p:cond delay="1808"/>
                                          </p:stCondLst>
                                        </p:cTn>
                                        <p:tgtEl>
                                          <p:spTgt spid="4098"/>
                                        </p:tgtEl>
                                      </p:cBhvr>
                                      <p:to x="100000" y="95000"/>
                                    </p:animScale>
                                    <p:animScale>
                                      <p:cBhvr>
                                        <p:cTn id="32" dur="166" decel="50000">
                                          <p:stCondLst>
                                            <p:cond delay="1834"/>
                                          </p:stCondLst>
                                        </p:cTn>
                                        <p:tgtEl>
                                          <p:spTgt spid="409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Title 1"/>
          <p:cNvSpPr>
            <a:spLocks noGrp="1"/>
          </p:cNvSpPr>
          <p:nvPr>
            <p:ph type="title"/>
          </p:nvPr>
        </p:nvSpPr>
        <p:spPr/>
        <p:txBody>
          <a:bodyPr/>
          <a:lstStyle/>
          <a:p>
            <a:pPr eaLnBrk="1" hangingPunct="1"/>
            <a:r>
              <a:rPr lang="en-US" dirty="0" smtClean="0"/>
              <a:t>Example </a:t>
            </a:r>
          </a:p>
        </p:txBody>
      </p:sp>
      <p:sp>
        <p:nvSpPr>
          <p:cNvPr id="3" name="Content Placeholder 2"/>
          <p:cNvSpPr>
            <a:spLocks noGrp="1"/>
          </p:cNvSpPr>
          <p:nvPr>
            <p:ph idx="1"/>
          </p:nvPr>
        </p:nvSpPr>
        <p:spPr/>
        <p:txBody>
          <a:bodyPr/>
          <a:lstStyle/>
          <a:p>
            <a:pPr eaLnBrk="1" hangingPunct="1"/>
            <a:r>
              <a:rPr lang="en-US" smtClean="0"/>
              <a:t>Job 372 uses a particular alloy that is not used for any other job.</a:t>
            </a:r>
          </a:p>
          <a:p>
            <a:pPr eaLnBrk="1" hangingPunct="1"/>
            <a:r>
              <a:rPr lang="en-US" smtClean="0"/>
              <a:t> Assume that scrap is material in amount and sold for $490 quickly after it is produced.</a:t>
            </a:r>
          </a:p>
          <a:p>
            <a:pPr eaLnBrk="1" hangingPunct="1"/>
            <a:r>
              <a:rPr lang="en-US" smtClean="0"/>
              <a:t>Prepare the journal entry.</a:t>
            </a:r>
          </a:p>
        </p:txBody>
      </p:sp>
      <p:graphicFrame>
        <p:nvGraphicFramePr>
          <p:cNvPr id="4" name="Table 3"/>
          <p:cNvGraphicFramePr>
            <a:graphicFrameLocks noGrp="1"/>
          </p:cNvGraphicFramePr>
          <p:nvPr/>
        </p:nvGraphicFramePr>
        <p:xfrm>
          <a:off x="914400" y="4724400"/>
          <a:ext cx="7315200" cy="741364"/>
        </p:xfrm>
        <a:graphic>
          <a:graphicData uri="http://schemas.openxmlformats.org/drawingml/2006/table">
            <a:tbl>
              <a:tblPr firstRow="1" bandRow="1">
                <a:tableStyleId>{5940675A-B579-460E-94D1-54222C63F5DA}</a:tableStyleId>
              </a:tblPr>
              <a:tblGrid>
                <a:gridCol w="4648200"/>
                <a:gridCol w="1447800"/>
                <a:gridCol w="1219200"/>
              </a:tblGrid>
              <a:tr h="370682">
                <a:tc>
                  <a:txBody>
                    <a:bodyPr/>
                    <a:lstStyle/>
                    <a:p>
                      <a:r>
                        <a:rPr lang="en-US" sz="1800" dirty="0" smtClean="0"/>
                        <a:t>Cash</a:t>
                      </a:r>
                      <a:endParaRPr lang="en-US" sz="1800" dirty="0"/>
                    </a:p>
                  </a:txBody>
                  <a:tcPr marT="45700" marB="45700"/>
                </a:tc>
                <a:tc>
                  <a:txBody>
                    <a:bodyPr/>
                    <a:lstStyle/>
                    <a:p>
                      <a:pPr algn="r"/>
                      <a:r>
                        <a:rPr lang="en-US" sz="1800" dirty="0" smtClean="0"/>
                        <a:t>$490</a:t>
                      </a:r>
                      <a:endParaRPr lang="en-US" sz="1800" dirty="0"/>
                    </a:p>
                  </a:txBody>
                  <a:tcPr marT="45700" marB="45700"/>
                </a:tc>
                <a:tc>
                  <a:txBody>
                    <a:bodyPr/>
                    <a:lstStyle/>
                    <a:p>
                      <a:pPr algn="r"/>
                      <a:endParaRPr lang="en-US" sz="1800" dirty="0"/>
                    </a:p>
                  </a:txBody>
                  <a:tcPr marT="45700" marB="45700"/>
                </a:tc>
              </a:tr>
              <a:tr h="370682">
                <a:tc>
                  <a:txBody>
                    <a:bodyPr/>
                    <a:lstStyle/>
                    <a:p>
                      <a:r>
                        <a:rPr lang="en-US" sz="1800" dirty="0" smtClean="0"/>
                        <a:t>   Work in process</a:t>
                      </a:r>
                      <a:endParaRPr lang="en-US" sz="1800" dirty="0"/>
                    </a:p>
                  </a:txBody>
                  <a:tcPr marT="45700" marB="45700"/>
                </a:tc>
                <a:tc>
                  <a:txBody>
                    <a:bodyPr/>
                    <a:lstStyle/>
                    <a:p>
                      <a:pPr algn="r"/>
                      <a:endParaRPr lang="en-US" sz="1800" dirty="0"/>
                    </a:p>
                  </a:txBody>
                  <a:tcPr marT="45700" marB="45700"/>
                </a:tc>
                <a:tc>
                  <a:txBody>
                    <a:bodyPr/>
                    <a:lstStyle/>
                    <a:p>
                      <a:pPr algn="r"/>
                      <a:r>
                        <a:rPr lang="en-US" sz="1800" dirty="0" smtClean="0"/>
                        <a:t>$490</a:t>
                      </a:r>
                      <a:endParaRPr lang="en-US" sz="1800" dirty="0"/>
                    </a:p>
                  </a:txBody>
                  <a:tcPr marT="45700" marB="45700"/>
                </a:tc>
              </a:tr>
            </a:tbl>
          </a:graphicData>
        </a:graphic>
      </p:graphicFrame>
    </p:spTree>
    <p:extLst>
      <p:ext uri="{BB962C8B-B14F-4D97-AF65-F5344CB8AC3E}">
        <p14:creationId xmlns:p14="http://schemas.microsoft.com/office/powerpoint/2010/main" xmlns="" val="6946398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2" name="Title 1"/>
          <p:cNvSpPr>
            <a:spLocks noGrp="1"/>
          </p:cNvSpPr>
          <p:nvPr>
            <p:ph type="title"/>
          </p:nvPr>
        </p:nvSpPr>
        <p:spPr/>
        <p:txBody>
          <a:bodyPr/>
          <a:lstStyle/>
          <a:p>
            <a:pPr eaLnBrk="1" hangingPunct="1"/>
            <a:r>
              <a:rPr lang="en-US" dirty="0" smtClean="0"/>
              <a:t>Example </a:t>
            </a:r>
          </a:p>
        </p:txBody>
      </p:sp>
      <p:sp>
        <p:nvSpPr>
          <p:cNvPr id="3" name="Content Placeholder 2"/>
          <p:cNvSpPr>
            <a:spLocks noGrp="1"/>
          </p:cNvSpPr>
          <p:nvPr>
            <p:ph idx="1"/>
          </p:nvPr>
        </p:nvSpPr>
        <p:spPr/>
        <p:txBody>
          <a:bodyPr rtlCol="0">
            <a:normAutofit/>
          </a:bodyPr>
          <a:lstStyle/>
          <a:p>
            <a:pPr eaLnBrk="1" fontAlgn="auto" hangingPunct="1">
              <a:spcAft>
                <a:spcPts val="0"/>
              </a:spcAft>
              <a:defRPr/>
            </a:pPr>
            <a:r>
              <a:rPr lang="en-US" dirty="0" smtClean="0"/>
              <a:t>The scrap from job 372 consists of a metal used by many other jobs. </a:t>
            </a:r>
          </a:p>
          <a:p>
            <a:pPr eaLnBrk="1" fontAlgn="auto" hangingPunct="1">
              <a:spcAft>
                <a:spcPts val="0"/>
              </a:spcAft>
              <a:defRPr/>
            </a:pPr>
            <a:r>
              <a:rPr lang="en-US" dirty="0" smtClean="0"/>
              <a:t>No record is maintained at the time the scrap is generated by individual jobs.  </a:t>
            </a:r>
          </a:p>
          <a:p>
            <a:pPr eaLnBrk="1" fontAlgn="auto" hangingPunct="1">
              <a:spcAft>
                <a:spcPts val="0"/>
              </a:spcAft>
              <a:defRPr/>
            </a:pPr>
            <a:r>
              <a:rPr lang="en-US" dirty="0" smtClean="0"/>
              <a:t>Assume the scrap is accounted for at the time of sale.  </a:t>
            </a:r>
          </a:p>
          <a:p>
            <a:pPr eaLnBrk="1" fontAlgn="auto" hangingPunct="1">
              <a:spcAft>
                <a:spcPts val="0"/>
              </a:spcAft>
              <a:defRPr/>
            </a:pPr>
            <a:r>
              <a:rPr lang="en-US" dirty="0" smtClean="0"/>
              <a:t>Scrap totaling $4000 is sold.  </a:t>
            </a:r>
          </a:p>
          <a:p>
            <a:pPr eaLnBrk="1" fontAlgn="auto" hangingPunct="1">
              <a:spcAft>
                <a:spcPts val="0"/>
              </a:spcAft>
              <a:defRPr/>
            </a:pPr>
            <a:r>
              <a:rPr lang="en-US" dirty="0" smtClean="0"/>
              <a:t>Prepare two alternative journal entries that could be used to account for the sale of the scrap.</a:t>
            </a:r>
            <a:endParaRPr lang="en-US" dirty="0"/>
          </a:p>
        </p:txBody>
      </p:sp>
    </p:spTree>
    <p:extLst>
      <p:ext uri="{BB962C8B-B14F-4D97-AF65-F5344CB8AC3E}">
        <p14:creationId xmlns:p14="http://schemas.microsoft.com/office/powerpoint/2010/main" xmlns="" val="29641245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Title 1"/>
          <p:cNvSpPr>
            <a:spLocks noGrp="1"/>
          </p:cNvSpPr>
          <p:nvPr>
            <p:ph type="title"/>
          </p:nvPr>
        </p:nvSpPr>
        <p:spPr>
          <a:xfrm>
            <a:off x="457200" y="228600"/>
            <a:ext cx="8229600" cy="1143000"/>
          </a:xfrm>
        </p:spPr>
        <p:txBody>
          <a:bodyPr/>
          <a:lstStyle/>
          <a:p>
            <a:pPr eaLnBrk="1" hangingPunct="1"/>
            <a:r>
              <a:rPr lang="en-US" dirty="0" smtClean="0"/>
              <a:t>Example </a:t>
            </a:r>
          </a:p>
        </p:txBody>
      </p:sp>
      <p:graphicFrame>
        <p:nvGraphicFramePr>
          <p:cNvPr id="4" name="Content Placeholder 3"/>
          <p:cNvGraphicFramePr>
            <a:graphicFrameLocks noGrp="1"/>
          </p:cNvGraphicFramePr>
          <p:nvPr>
            <p:ph idx="1"/>
          </p:nvPr>
        </p:nvGraphicFramePr>
        <p:xfrm>
          <a:off x="457200" y="1600200"/>
          <a:ext cx="8229600" cy="3505200"/>
        </p:xfrm>
        <a:graphic>
          <a:graphicData uri="http://schemas.openxmlformats.org/drawingml/2006/table">
            <a:tbl>
              <a:tblPr firstRow="1" bandRow="1">
                <a:tableStyleId>{5940675A-B579-460E-94D1-54222C63F5DA}</a:tableStyleId>
              </a:tblPr>
              <a:tblGrid>
                <a:gridCol w="5105400"/>
                <a:gridCol w="1600200"/>
                <a:gridCol w="1524000"/>
              </a:tblGrid>
              <a:tr h="370840">
                <a:tc gridSpan="3">
                  <a:txBody>
                    <a:bodyPr/>
                    <a:lstStyle/>
                    <a:p>
                      <a:r>
                        <a:rPr lang="en-US" dirty="0" smtClean="0"/>
                        <a:t>If we regard the scrap sale as a separate line item of revenue</a:t>
                      </a:r>
                      <a:r>
                        <a:rPr lang="en-US" baseline="0" dirty="0" smtClean="0"/>
                        <a:t>  (used when scrap amount is immaterial).</a:t>
                      </a:r>
                      <a:endParaRPr lang="en-US" dirty="0"/>
                    </a:p>
                  </a:txBody>
                  <a:tcPr/>
                </a:tc>
                <a:tc hMerge="1">
                  <a:txBody>
                    <a:bodyPr/>
                    <a:lstStyle/>
                    <a:p>
                      <a:pPr algn="r"/>
                      <a:endParaRPr lang="en-US" dirty="0"/>
                    </a:p>
                  </a:txBody>
                  <a:tcPr/>
                </a:tc>
                <a:tc hMerge="1">
                  <a:txBody>
                    <a:bodyPr/>
                    <a:lstStyle/>
                    <a:p>
                      <a:pPr algn="r"/>
                      <a:endParaRPr lang="en-US" dirty="0"/>
                    </a:p>
                  </a:txBody>
                  <a:tcPr/>
                </a:tc>
              </a:tr>
              <a:tr h="370840">
                <a:tc>
                  <a:txBody>
                    <a:bodyPr/>
                    <a:lstStyle/>
                    <a:p>
                      <a:r>
                        <a:rPr lang="en-US" baseline="0" dirty="0" smtClean="0"/>
                        <a:t> Cash</a:t>
                      </a:r>
                      <a:endParaRPr lang="en-US" dirty="0"/>
                    </a:p>
                  </a:txBody>
                  <a:tcPr/>
                </a:tc>
                <a:tc>
                  <a:txBody>
                    <a:bodyPr/>
                    <a:lstStyle/>
                    <a:p>
                      <a:pPr algn="r"/>
                      <a:r>
                        <a:rPr lang="en-US" dirty="0" smtClean="0"/>
                        <a:t>$4000</a:t>
                      </a:r>
                      <a:endParaRPr lang="en-US" dirty="0"/>
                    </a:p>
                  </a:txBody>
                  <a:tcPr/>
                </a:tc>
                <a:tc>
                  <a:txBody>
                    <a:bodyPr/>
                    <a:lstStyle/>
                    <a:p>
                      <a:pPr algn="r"/>
                      <a:endParaRPr lang="en-US" dirty="0"/>
                    </a:p>
                  </a:txBody>
                  <a:tcPr/>
                </a:tc>
              </a:tr>
              <a:tr h="370840">
                <a:tc>
                  <a:txBody>
                    <a:bodyPr/>
                    <a:lstStyle/>
                    <a:p>
                      <a:r>
                        <a:rPr lang="en-US" dirty="0" smtClean="0"/>
                        <a:t>   Sale</a:t>
                      </a:r>
                      <a:r>
                        <a:rPr lang="en-US" baseline="0" dirty="0" smtClean="0"/>
                        <a:t> of Scrap</a:t>
                      </a:r>
                      <a:endParaRPr lang="en-US" dirty="0"/>
                    </a:p>
                  </a:txBody>
                  <a:tcPr/>
                </a:tc>
                <a:tc>
                  <a:txBody>
                    <a:bodyPr/>
                    <a:lstStyle/>
                    <a:p>
                      <a:pPr algn="r"/>
                      <a:endParaRPr lang="en-US" dirty="0"/>
                    </a:p>
                  </a:txBody>
                  <a:tcPr/>
                </a:tc>
                <a:tc>
                  <a:txBody>
                    <a:bodyPr/>
                    <a:lstStyle/>
                    <a:p>
                      <a:pPr algn="r"/>
                      <a:r>
                        <a:rPr lang="en-US" dirty="0" smtClean="0"/>
                        <a:t>$4000</a:t>
                      </a:r>
                      <a:endParaRPr lang="en-US" dirty="0"/>
                    </a:p>
                  </a:txBody>
                  <a:tcPr/>
                </a:tc>
              </a:tr>
              <a:tr h="370840">
                <a:tc>
                  <a:txBody>
                    <a:bodyPr/>
                    <a:lstStyle/>
                    <a:p>
                      <a:endParaRPr lang="en-US" dirty="0"/>
                    </a:p>
                  </a:txBody>
                  <a:tcPr/>
                </a:tc>
                <a:tc>
                  <a:txBody>
                    <a:bodyPr/>
                    <a:lstStyle/>
                    <a:p>
                      <a:pPr algn="r"/>
                      <a:endParaRPr lang="en-US" dirty="0"/>
                    </a:p>
                  </a:txBody>
                  <a:tcPr/>
                </a:tc>
                <a:tc>
                  <a:txBody>
                    <a:bodyPr/>
                    <a:lstStyle/>
                    <a:p>
                      <a:pPr algn="r"/>
                      <a:endParaRPr lang="en-US" dirty="0"/>
                    </a:p>
                  </a:txBody>
                  <a:tcPr/>
                </a:tc>
              </a:tr>
              <a:tr h="370840">
                <a:tc gridSpan="3">
                  <a:txBody>
                    <a:bodyPr/>
                    <a:lstStyle/>
                    <a:p>
                      <a:r>
                        <a:rPr lang="en-US" dirty="0" smtClean="0"/>
                        <a:t>Regard scrap sale as offset against manufacturing overhead (used when scrap amount is material).</a:t>
                      </a:r>
                      <a:endParaRPr lang="en-US" dirty="0"/>
                    </a:p>
                  </a:txBody>
                  <a:tcPr/>
                </a:tc>
                <a:tc hMerge="1">
                  <a:txBody>
                    <a:bodyPr/>
                    <a:lstStyle/>
                    <a:p>
                      <a:pPr algn="r"/>
                      <a:endParaRPr lang="en-US" dirty="0"/>
                    </a:p>
                  </a:txBody>
                  <a:tcPr/>
                </a:tc>
                <a:tc hMerge="1">
                  <a:txBody>
                    <a:bodyPr/>
                    <a:lstStyle/>
                    <a:p>
                      <a:pPr algn="r"/>
                      <a:endParaRPr lang="en-US" dirty="0"/>
                    </a:p>
                  </a:txBody>
                  <a:tcPr/>
                </a:tc>
              </a:tr>
              <a:tr h="370840">
                <a:tc>
                  <a:txBody>
                    <a:bodyPr/>
                    <a:lstStyle/>
                    <a:p>
                      <a:r>
                        <a:rPr lang="en-US" dirty="0" smtClean="0"/>
                        <a:t>Cash</a:t>
                      </a:r>
                      <a:endParaRPr lang="en-US" dirty="0"/>
                    </a:p>
                  </a:txBody>
                  <a:tcPr/>
                </a:tc>
                <a:tc>
                  <a:txBody>
                    <a:bodyPr/>
                    <a:lstStyle/>
                    <a:p>
                      <a:pPr algn="r"/>
                      <a:r>
                        <a:rPr lang="en-US" dirty="0" smtClean="0"/>
                        <a:t>$4000</a:t>
                      </a:r>
                      <a:endParaRPr lang="en-US" dirty="0"/>
                    </a:p>
                  </a:txBody>
                  <a:tcPr/>
                </a:tc>
                <a:tc>
                  <a:txBody>
                    <a:bodyPr/>
                    <a:lstStyle/>
                    <a:p>
                      <a:pPr algn="r"/>
                      <a:endParaRPr lang="en-US" dirty="0"/>
                    </a:p>
                  </a:txBody>
                  <a:tcPr/>
                </a:tc>
              </a:tr>
              <a:tr h="370840">
                <a:tc>
                  <a:txBody>
                    <a:bodyPr/>
                    <a:lstStyle/>
                    <a:p>
                      <a:r>
                        <a:rPr lang="en-US" dirty="0" smtClean="0"/>
                        <a:t>   Manufacturing</a:t>
                      </a:r>
                      <a:r>
                        <a:rPr lang="en-US" baseline="0" dirty="0" smtClean="0"/>
                        <a:t> Overhead</a:t>
                      </a:r>
                      <a:endParaRPr lang="en-US" dirty="0"/>
                    </a:p>
                  </a:txBody>
                  <a:tcPr/>
                </a:tc>
                <a:tc>
                  <a:txBody>
                    <a:bodyPr/>
                    <a:lstStyle/>
                    <a:p>
                      <a:pPr algn="r"/>
                      <a:endParaRPr lang="en-US" dirty="0"/>
                    </a:p>
                  </a:txBody>
                  <a:tcPr/>
                </a:tc>
                <a:tc>
                  <a:txBody>
                    <a:bodyPr/>
                    <a:lstStyle/>
                    <a:p>
                      <a:pPr algn="r"/>
                      <a:r>
                        <a:rPr lang="en-US" dirty="0" smtClean="0"/>
                        <a:t>$4000</a:t>
                      </a:r>
                      <a:endParaRPr lang="en-US" dirty="0"/>
                    </a:p>
                  </a:txBody>
                  <a:tcPr/>
                </a:tc>
              </a:tr>
              <a:tr h="370840">
                <a:tc>
                  <a:txBody>
                    <a:bodyPr/>
                    <a:lstStyle/>
                    <a:p>
                      <a:endParaRPr lang="en-US" dirty="0"/>
                    </a:p>
                  </a:txBody>
                  <a:tcPr/>
                </a:tc>
                <a:tc>
                  <a:txBody>
                    <a:bodyPr/>
                    <a:lstStyle/>
                    <a:p>
                      <a:pPr algn="r"/>
                      <a:endParaRPr lang="en-US" dirty="0"/>
                    </a:p>
                  </a:txBody>
                  <a:tcPr/>
                </a:tc>
                <a:tc>
                  <a:txBody>
                    <a:bodyPr/>
                    <a:lstStyle/>
                    <a:p>
                      <a:pPr algn="r"/>
                      <a:endParaRPr lang="en-US" dirty="0"/>
                    </a:p>
                  </a:txBody>
                  <a:tcPr/>
                </a:tc>
              </a:tr>
            </a:tbl>
          </a:graphicData>
        </a:graphic>
      </p:graphicFrame>
    </p:spTree>
    <p:extLst>
      <p:ext uri="{BB962C8B-B14F-4D97-AF65-F5344CB8AC3E}">
        <p14:creationId xmlns:p14="http://schemas.microsoft.com/office/powerpoint/2010/main" xmlns="" val="29391900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pPr eaLnBrk="1" hangingPunct="1"/>
            <a:r>
              <a:rPr lang="en-US" dirty="0" smtClean="0"/>
              <a:t>Example </a:t>
            </a:r>
          </a:p>
        </p:txBody>
      </p:sp>
      <p:sp>
        <p:nvSpPr>
          <p:cNvPr id="3" name="Content Placeholder 2"/>
          <p:cNvSpPr>
            <a:spLocks noGrp="1"/>
          </p:cNvSpPr>
          <p:nvPr>
            <p:ph idx="1"/>
          </p:nvPr>
        </p:nvSpPr>
        <p:spPr/>
        <p:txBody>
          <a:bodyPr/>
          <a:lstStyle/>
          <a:p>
            <a:pPr eaLnBrk="1" hangingPunct="1"/>
            <a:r>
              <a:rPr lang="en-US" smtClean="0"/>
              <a:t>Suppose the scrap generated in requirement 2 is returned to the store room for future use and a journal entry is made to record the scrap.</a:t>
            </a:r>
          </a:p>
          <a:p>
            <a:pPr eaLnBrk="1" hangingPunct="1"/>
            <a:r>
              <a:rPr lang="en-US" smtClean="0"/>
              <a:t>A month later, the scrap is reused as direct material on a subsequent job.</a:t>
            </a:r>
          </a:p>
          <a:p>
            <a:pPr eaLnBrk="1" hangingPunct="1"/>
            <a:r>
              <a:rPr lang="en-US" smtClean="0"/>
              <a:t>Prepare the journal entry to record these transactions.</a:t>
            </a:r>
          </a:p>
        </p:txBody>
      </p:sp>
    </p:spTree>
    <p:extLst>
      <p:ext uri="{BB962C8B-B14F-4D97-AF65-F5344CB8AC3E}">
        <p14:creationId xmlns:p14="http://schemas.microsoft.com/office/powerpoint/2010/main" xmlns="" val="38003137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4" name="Title 1"/>
          <p:cNvSpPr>
            <a:spLocks noGrp="1"/>
          </p:cNvSpPr>
          <p:nvPr>
            <p:ph type="title"/>
          </p:nvPr>
        </p:nvSpPr>
        <p:spPr>
          <a:xfrm>
            <a:off x="457200" y="304800"/>
            <a:ext cx="8229600" cy="1143000"/>
          </a:xfrm>
        </p:spPr>
        <p:txBody>
          <a:bodyPr/>
          <a:lstStyle/>
          <a:p>
            <a:pPr eaLnBrk="1" hangingPunct="1"/>
            <a:r>
              <a:rPr lang="en-US" dirty="0" smtClean="0"/>
              <a:t>Example </a:t>
            </a:r>
          </a:p>
        </p:txBody>
      </p:sp>
      <p:graphicFrame>
        <p:nvGraphicFramePr>
          <p:cNvPr id="4" name="Content Placeholder 3"/>
          <p:cNvGraphicFramePr>
            <a:graphicFrameLocks noGrp="1"/>
          </p:cNvGraphicFramePr>
          <p:nvPr>
            <p:ph idx="1"/>
          </p:nvPr>
        </p:nvGraphicFramePr>
        <p:xfrm>
          <a:off x="457200" y="1600200"/>
          <a:ext cx="8229600" cy="2595565"/>
        </p:xfrm>
        <a:graphic>
          <a:graphicData uri="http://schemas.openxmlformats.org/drawingml/2006/table">
            <a:tbl>
              <a:tblPr firstRow="1" bandRow="1">
                <a:tableStyleId>{5940675A-B579-460E-94D1-54222C63F5DA}</a:tableStyleId>
              </a:tblPr>
              <a:tblGrid>
                <a:gridCol w="5181600"/>
                <a:gridCol w="1600200"/>
                <a:gridCol w="1447800"/>
              </a:tblGrid>
              <a:tr h="370795">
                <a:tc>
                  <a:txBody>
                    <a:bodyPr/>
                    <a:lstStyle/>
                    <a:p>
                      <a:r>
                        <a:rPr lang="en-US" sz="1800" dirty="0" smtClean="0"/>
                        <a:t>Materials</a:t>
                      </a:r>
                      <a:r>
                        <a:rPr lang="en-US" sz="1800" baseline="0" dirty="0" smtClean="0"/>
                        <a:t> Control</a:t>
                      </a:r>
                      <a:endParaRPr lang="en-US" sz="1800" dirty="0"/>
                    </a:p>
                  </a:txBody>
                  <a:tcPr marT="45714" marB="45714"/>
                </a:tc>
                <a:tc>
                  <a:txBody>
                    <a:bodyPr/>
                    <a:lstStyle/>
                    <a:p>
                      <a:pPr algn="r"/>
                      <a:r>
                        <a:rPr lang="en-US" sz="1800" dirty="0" smtClean="0"/>
                        <a:t>$4000</a:t>
                      </a:r>
                      <a:endParaRPr lang="en-US" sz="1800" dirty="0"/>
                    </a:p>
                  </a:txBody>
                  <a:tcPr marT="45714" marB="45714"/>
                </a:tc>
                <a:tc>
                  <a:txBody>
                    <a:bodyPr/>
                    <a:lstStyle/>
                    <a:p>
                      <a:pPr algn="r"/>
                      <a:endParaRPr lang="en-US" sz="1800" dirty="0"/>
                    </a:p>
                  </a:txBody>
                  <a:tcPr marT="45714" marB="45714"/>
                </a:tc>
              </a:tr>
              <a:tr h="370795">
                <a:tc>
                  <a:txBody>
                    <a:bodyPr/>
                    <a:lstStyle/>
                    <a:p>
                      <a:r>
                        <a:rPr lang="en-US" sz="1800" dirty="0" smtClean="0"/>
                        <a:t>   Manufacturing</a:t>
                      </a:r>
                      <a:r>
                        <a:rPr lang="en-US" sz="1800" baseline="0" dirty="0" smtClean="0"/>
                        <a:t> Overhead</a:t>
                      </a:r>
                      <a:endParaRPr lang="en-US" sz="1800" dirty="0"/>
                    </a:p>
                  </a:txBody>
                  <a:tcPr marT="45714" marB="45714"/>
                </a:tc>
                <a:tc>
                  <a:txBody>
                    <a:bodyPr/>
                    <a:lstStyle/>
                    <a:p>
                      <a:pPr algn="r"/>
                      <a:endParaRPr lang="en-US" sz="1800" dirty="0"/>
                    </a:p>
                  </a:txBody>
                  <a:tcPr marT="45714" marB="45714"/>
                </a:tc>
                <a:tc>
                  <a:txBody>
                    <a:bodyPr/>
                    <a:lstStyle/>
                    <a:p>
                      <a:pPr algn="r"/>
                      <a:r>
                        <a:rPr lang="en-US" sz="1800" dirty="0" smtClean="0"/>
                        <a:t>$4000</a:t>
                      </a:r>
                      <a:endParaRPr lang="en-US" sz="1800" dirty="0"/>
                    </a:p>
                  </a:txBody>
                  <a:tcPr marT="45714" marB="45714"/>
                </a:tc>
              </a:tr>
              <a:tr h="370795">
                <a:tc gridSpan="3">
                  <a:txBody>
                    <a:bodyPr/>
                    <a:lstStyle/>
                    <a:p>
                      <a:r>
                        <a:rPr lang="en-US" sz="1800" i="1" dirty="0" smtClean="0"/>
                        <a:t>To record value of scrap returned.</a:t>
                      </a:r>
                      <a:endParaRPr lang="en-US" sz="1800" dirty="0"/>
                    </a:p>
                  </a:txBody>
                  <a:tcPr marT="45714" marB="45714"/>
                </a:tc>
                <a:tc hMerge="1">
                  <a:txBody>
                    <a:bodyPr/>
                    <a:lstStyle/>
                    <a:p>
                      <a:endParaRPr lang="en-US" dirty="0"/>
                    </a:p>
                  </a:txBody>
                  <a:tcPr/>
                </a:tc>
                <a:tc hMerge="1">
                  <a:txBody>
                    <a:bodyPr/>
                    <a:lstStyle/>
                    <a:p>
                      <a:pPr algn="r"/>
                      <a:endParaRPr lang="en-US" dirty="0"/>
                    </a:p>
                  </a:txBody>
                  <a:tcPr/>
                </a:tc>
              </a:tr>
              <a:tr h="370795">
                <a:tc>
                  <a:txBody>
                    <a:bodyPr/>
                    <a:lstStyle/>
                    <a:p>
                      <a:endParaRPr lang="en-US" sz="1800" dirty="0"/>
                    </a:p>
                  </a:txBody>
                  <a:tcPr marT="45714" marB="45714"/>
                </a:tc>
                <a:tc>
                  <a:txBody>
                    <a:bodyPr/>
                    <a:lstStyle/>
                    <a:p>
                      <a:pPr algn="r"/>
                      <a:endParaRPr lang="en-US" sz="1800" dirty="0"/>
                    </a:p>
                  </a:txBody>
                  <a:tcPr marT="45714" marB="45714"/>
                </a:tc>
                <a:tc>
                  <a:txBody>
                    <a:bodyPr/>
                    <a:lstStyle/>
                    <a:p>
                      <a:pPr algn="r"/>
                      <a:endParaRPr lang="en-US" sz="1800" dirty="0"/>
                    </a:p>
                  </a:txBody>
                  <a:tcPr marT="45714" marB="45714"/>
                </a:tc>
              </a:tr>
              <a:tr h="370795">
                <a:tc>
                  <a:txBody>
                    <a:bodyPr/>
                    <a:lstStyle/>
                    <a:p>
                      <a:r>
                        <a:rPr lang="en-US" sz="1800" dirty="0" smtClean="0"/>
                        <a:t>Work</a:t>
                      </a:r>
                      <a:r>
                        <a:rPr lang="en-US" sz="1800" baseline="0" dirty="0" smtClean="0"/>
                        <a:t> in Process</a:t>
                      </a:r>
                      <a:endParaRPr lang="en-US" sz="1800" dirty="0"/>
                    </a:p>
                  </a:txBody>
                  <a:tcPr marT="45714" marB="45714"/>
                </a:tc>
                <a:tc>
                  <a:txBody>
                    <a:bodyPr/>
                    <a:lstStyle/>
                    <a:p>
                      <a:pPr algn="r"/>
                      <a:r>
                        <a:rPr lang="en-US" sz="1800" dirty="0" smtClean="0"/>
                        <a:t>$4000</a:t>
                      </a:r>
                      <a:endParaRPr lang="en-US" sz="1800" dirty="0"/>
                    </a:p>
                  </a:txBody>
                  <a:tcPr marT="45714" marB="45714"/>
                </a:tc>
                <a:tc>
                  <a:txBody>
                    <a:bodyPr/>
                    <a:lstStyle/>
                    <a:p>
                      <a:pPr algn="r"/>
                      <a:endParaRPr lang="en-US" sz="1800" dirty="0"/>
                    </a:p>
                  </a:txBody>
                  <a:tcPr marT="45714" marB="45714"/>
                </a:tc>
              </a:tr>
              <a:tr h="370795">
                <a:tc>
                  <a:txBody>
                    <a:bodyPr/>
                    <a:lstStyle/>
                    <a:p>
                      <a:r>
                        <a:rPr lang="en-US" sz="1800" dirty="0" smtClean="0"/>
                        <a:t>   Materials</a:t>
                      </a:r>
                      <a:r>
                        <a:rPr lang="en-US" sz="1800" baseline="0" dirty="0" smtClean="0"/>
                        <a:t> Control</a:t>
                      </a:r>
                      <a:endParaRPr lang="en-US" sz="1800" dirty="0"/>
                    </a:p>
                  </a:txBody>
                  <a:tcPr marT="45714" marB="45714"/>
                </a:tc>
                <a:tc>
                  <a:txBody>
                    <a:bodyPr/>
                    <a:lstStyle/>
                    <a:p>
                      <a:pPr algn="r"/>
                      <a:endParaRPr lang="en-US" sz="1800" dirty="0"/>
                    </a:p>
                  </a:txBody>
                  <a:tcPr marT="45714" marB="45714"/>
                </a:tc>
                <a:tc>
                  <a:txBody>
                    <a:bodyPr/>
                    <a:lstStyle/>
                    <a:p>
                      <a:pPr algn="r"/>
                      <a:r>
                        <a:rPr lang="en-US" sz="1800" dirty="0" smtClean="0"/>
                        <a:t>$4000</a:t>
                      </a:r>
                      <a:endParaRPr lang="en-US" sz="1800" dirty="0"/>
                    </a:p>
                  </a:txBody>
                  <a:tcPr marT="45714" marB="45714"/>
                </a:tc>
              </a:tr>
              <a:tr h="370795">
                <a:tc>
                  <a:txBody>
                    <a:bodyPr/>
                    <a:lstStyle/>
                    <a:p>
                      <a:r>
                        <a:rPr lang="en-US" sz="1800" i="1" u="none" dirty="0" smtClean="0"/>
                        <a:t>To record reuse of scrap on a job</a:t>
                      </a:r>
                      <a:endParaRPr lang="en-US" sz="1800" i="1" u="none" dirty="0"/>
                    </a:p>
                  </a:txBody>
                  <a:tcPr marT="45714" marB="45714"/>
                </a:tc>
                <a:tc>
                  <a:txBody>
                    <a:bodyPr/>
                    <a:lstStyle/>
                    <a:p>
                      <a:pPr algn="r"/>
                      <a:endParaRPr lang="en-US" sz="1800" dirty="0"/>
                    </a:p>
                  </a:txBody>
                  <a:tcPr marT="45714" marB="45714"/>
                </a:tc>
                <a:tc>
                  <a:txBody>
                    <a:bodyPr/>
                    <a:lstStyle/>
                    <a:p>
                      <a:pPr algn="r"/>
                      <a:endParaRPr lang="en-US" sz="1800" dirty="0"/>
                    </a:p>
                  </a:txBody>
                  <a:tcPr marT="45714" marB="45714"/>
                </a:tc>
              </a:tr>
            </a:tbl>
          </a:graphicData>
        </a:graphic>
      </p:graphicFrame>
      <p:pic>
        <p:nvPicPr>
          <p:cNvPr id="100389" name="Picture 1" descr="C:\Documents and Settings\remcdermott\Local Settings\Temp\Temporary Internet Files\Content.IE5\EPL63EH4\MCj02330330000[1].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00400" y="4419600"/>
            <a:ext cx="2043113" cy="205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553781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1143000"/>
          </a:xfrm>
        </p:spPr>
        <p:txBody>
          <a:bodyPr/>
          <a:lstStyle/>
          <a:p>
            <a:pPr algn="ctr"/>
            <a:r>
              <a:rPr lang="en-US" dirty="0" smtClean="0"/>
              <a:t>Some Spoilage Examples</a:t>
            </a:r>
            <a:endParaRPr lang="en-US" dirty="0"/>
          </a:p>
        </p:txBody>
      </p:sp>
    </p:spTree>
    <p:extLst>
      <p:ext uri="{BB962C8B-B14F-4D97-AF65-F5344CB8AC3E}">
        <p14:creationId xmlns:p14="http://schemas.microsoft.com/office/powerpoint/2010/main" xmlns="" val="2362475802"/>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algn="ctr"/>
            <a:r>
              <a:rPr lang="en-US" dirty="0"/>
              <a:t>Accounting for Normal Spoilage</a:t>
            </a:r>
          </a:p>
        </p:txBody>
      </p:sp>
      <p:sp>
        <p:nvSpPr>
          <p:cNvPr id="3" name="Content Placeholder 2"/>
          <p:cNvSpPr>
            <a:spLocks noGrp="1"/>
          </p:cNvSpPr>
          <p:nvPr>
            <p:ph idx="1"/>
          </p:nvPr>
        </p:nvSpPr>
        <p:spPr/>
        <p:txBody>
          <a:bodyPr/>
          <a:lstStyle/>
          <a:p>
            <a:pPr eaLnBrk="1" hangingPunct="1"/>
            <a:r>
              <a:rPr lang="en-US" smtClean="0"/>
              <a:t>Two methods:</a:t>
            </a:r>
          </a:p>
          <a:p>
            <a:pPr lvl="1" eaLnBrk="1" hangingPunct="1"/>
            <a:r>
              <a:rPr lang="en-US" smtClean="0"/>
              <a:t>Include the spoiled units in equivalent units</a:t>
            </a:r>
          </a:p>
          <a:p>
            <a:pPr lvl="1" eaLnBrk="1" hangingPunct="1"/>
            <a:r>
              <a:rPr lang="en-US" smtClean="0"/>
              <a:t>Do not include the spoiled units in equivalent units</a:t>
            </a:r>
          </a:p>
        </p:txBody>
      </p:sp>
    </p:spTree>
    <p:extLst>
      <p:ext uri="{BB962C8B-B14F-4D97-AF65-F5344CB8AC3E}">
        <p14:creationId xmlns:p14="http://schemas.microsoft.com/office/powerpoint/2010/main" xmlns="" val="30741169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Illustration</a:t>
            </a:r>
          </a:p>
        </p:txBody>
      </p:sp>
      <p:graphicFrame>
        <p:nvGraphicFramePr>
          <p:cNvPr id="4" name="Content Placeholder 3"/>
          <p:cNvGraphicFramePr>
            <a:graphicFrameLocks noGrp="1"/>
          </p:cNvGraphicFramePr>
          <p:nvPr>
            <p:ph idx="1"/>
          </p:nvPr>
        </p:nvGraphicFramePr>
        <p:xfrm>
          <a:off x="457200" y="1600200"/>
          <a:ext cx="8229600" cy="3505460"/>
        </p:xfrm>
        <a:graphic>
          <a:graphicData uri="http://schemas.openxmlformats.org/drawingml/2006/table">
            <a:tbl>
              <a:tblPr firstRow="1" bandRow="1">
                <a:tableStyleId>{5940675A-B579-460E-94D1-54222C63F5DA}</a:tableStyleId>
              </a:tblPr>
              <a:tblGrid>
                <a:gridCol w="4800600"/>
                <a:gridCol w="1676400"/>
                <a:gridCol w="1752600"/>
              </a:tblGrid>
              <a:tr h="370880">
                <a:tc>
                  <a:txBody>
                    <a:bodyPr/>
                    <a:lstStyle/>
                    <a:p>
                      <a:endParaRPr lang="en-US" sz="1800" dirty="0"/>
                    </a:p>
                  </a:txBody>
                  <a:tcPr marT="45725" marB="45725"/>
                </a:tc>
                <a:tc>
                  <a:txBody>
                    <a:bodyPr/>
                    <a:lstStyle/>
                    <a:p>
                      <a:pPr algn="r"/>
                      <a:r>
                        <a:rPr lang="en-US" sz="1800" dirty="0" smtClean="0"/>
                        <a:t>Physical</a:t>
                      </a:r>
                      <a:r>
                        <a:rPr lang="en-US" sz="1800" baseline="0" dirty="0" smtClean="0"/>
                        <a:t> Units</a:t>
                      </a:r>
                      <a:endParaRPr lang="en-US" sz="1800" dirty="0"/>
                    </a:p>
                  </a:txBody>
                  <a:tcPr marT="45725" marB="45725"/>
                </a:tc>
                <a:tc>
                  <a:txBody>
                    <a:bodyPr/>
                    <a:lstStyle/>
                    <a:p>
                      <a:pPr algn="r"/>
                      <a:r>
                        <a:rPr lang="en-US" sz="1800" dirty="0" smtClean="0"/>
                        <a:t>Direct</a:t>
                      </a:r>
                      <a:r>
                        <a:rPr lang="en-US" sz="1800" baseline="0" dirty="0" smtClean="0"/>
                        <a:t> Materials</a:t>
                      </a:r>
                      <a:endParaRPr lang="en-US" sz="1800" dirty="0"/>
                    </a:p>
                  </a:txBody>
                  <a:tcPr marT="45725" marB="45725"/>
                </a:tc>
              </a:tr>
              <a:tr h="370880">
                <a:tc>
                  <a:txBody>
                    <a:bodyPr/>
                    <a:lstStyle/>
                    <a:p>
                      <a:r>
                        <a:rPr lang="en-US" sz="1800" dirty="0" smtClean="0"/>
                        <a:t>Beginning work in process inventory</a:t>
                      </a:r>
                      <a:endParaRPr lang="en-US" sz="1800" dirty="0"/>
                    </a:p>
                  </a:txBody>
                  <a:tcPr marT="45725" marB="45725"/>
                </a:tc>
                <a:tc>
                  <a:txBody>
                    <a:bodyPr/>
                    <a:lstStyle/>
                    <a:p>
                      <a:pPr algn="r"/>
                      <a:r>
                        <a:rPr lang="en-US" sz="1800" dirty="0" smtClean="0"/>
                        <a:t>0</a:t>
                      </a:r>
                      <a:endParaRPr lang="en-US" sz="1800" dirty="0"/>
                    </a:p>
                  </a:txBody>
                  <a:tcPr marT="45725" marB="45725"/>
                </a:tc>
                <a:tc>
                  <a:txBody>
                    <a:bodyPr/>
                    <a:lstStyle/>
                    <a:p>
                      <a:pPr algn="r"/>
                      <a:endParaRPr lang="en-US" sz="1800" dirty="0"/>
                    </a:p>
                  </a:txBody>
                  <a:tcPr marT="45725" marB="45725"/>
                </a:tc>
              </a:tr>
              <a:tr h="370880">
                <a:tc>
                  <a:txBody>
                    <a:bodyPr/>
                    <a:lstStyle/>
                    <a:p>
                      <a:r>
                        <a:rPr lang="en-US" sz="1800" dirty="0" smtClean="0"/>
                        <a:t>Started during month</a:t>
                      </a:r>
                      <a:endParaRPr lang="en-US" sz="1800" dirty="0"/>
                    </a:p>
                  </a:txBody>
                  <a:tcPr marT="45725" marB="45725"/>
                </a:tc>
                <a:tc>
                  <a:txBody>
                    <a:bodyPr/>
                    <a:lstStyle/>
                    <a:p>
                      <a:pPr algn="r"/>
                      <a:r>
                        <a:rPr lang="en-US" sz="1800" dirty="0" smtClean="0"/>
                        <a:t>10,000</a:t>
                      </a:r>
                      <a:endParaRPr lang="en-US" sz="1800" dirty="0"/>
                    </a:p>
                  </a:txBody>
                  <a:tcPr marT="45725" marB="45725"/>
                </a:tc>
                <a:tc>
                  <a:txBody>
                    <a:bodyPr/>
                    <a:lstStyle/>
                    <a:p>
                      <a:pPr algn="r"/>
                      <a:endParaRPr lang="en-US" sz="1800" dirty="0"/>
                    </a:p>
                  </a:txBody>
                  <a:tcPr marT="45725" marB="45725"/>
                </a:tc>
              </a:tr>
              <a:tr h="370880">
                <a:tc>
                  <a:txBody>
                    <a:bodyPr/>
                    <a:lstStyle/>
                    <a:p>
                      <a:r>
                        <a:rPr lang="en-US" sz="1800" dirty="0" smtClean="0"/>
                        <a:t>Good units completed and transferred out</a:t>
                      </a:r>
                      <a:endParaRPr lang="en-US" sz="1800" dirty="0"/>
                    </a:p>
                  </a:txBody>
                  <a:tcPr marT="45725" marB="45725"/>
                </a:tc>
                <a:tc>
                  <a:txBody>
                    <a:bodyPr/>
                    <a:lstStyle/>
                    <a:p>
                      <a:pPr algn="r"/>
                      <a:r>
                        <a:rPr lang="en-US" sz="1800" dirty="0" smtClean="0"/>
                        <a:t>5,000</a:t>
                      </a:r>
                      <a:endParaRPr lang="en-US" sz="1800" dirty="0"/>
                    </a:p>
                  </a:txBody>
                  <a:tcPr marT="45725" marB="45725"/>
                </a:tc>
                <a:tc>
                  <a:txBody>
                    <a:bodyPr/>
                    <a:lstStyle/>
                    <a:p>
                      <a:pPr algn="r"/>
                      <a:endParaRPr lang="en-US" sz="1800" dirty="0"/>
                    </a:p>
                  </a:txBody>
                  <a:tcPr marT="45725" marB="45725"/>
                </a:tc>
              </a:tr>
              <a:tr h="370880">
                <a:tc>
                  <a:txBody>
                    <a:bodyPr/>
                    <a:lstStyle/>
                    <a:p>
                      <a:r>
                        <a:rPr lang="en-US" sz="1800" dirty="0" smtClean="0"/>
                        <a:t>Normal spoilage</a:t>
                      </a:r>
                      <a:endParaRPr lang="en-US" sz="1800" dirty="0"/>
                    </a:p>
                  </a:txBody>
                  <a:tcPr marT="45725" marB="45725"/>
                </a:tc>
                <a:tc>
                  <a:txBody>
                    <a:bodyPr/>
                    <a:lstStyle/>
                    <a:p>
                      <a:pPr algn="r"/>
                      <a:r>
                        <a:rPr lang="en-US" sz="1800" dirty="0" smtClean="0"/>
                        <a:t>1,000</a:t>
                      </a:r>
                      <a:endParaRPr lang="en-US" sz="1800" dirty="0"/>
                    </a:p>
                  </a:txBody>
                  <a:tcPr marT="45725" marB="45725"/>
                </a:tc>
                <a:tc>
                  <a:txBody>
                    <a:bodyPr/>
                    <a:lstStyle/>
                    <a:p>
                      <a:pPr algn="r"/>
                      <a:endParaRPr lang="en-US" sz="1800" dirty="0"/>
                    </a:p>
                  </a:txBody>
                  <a:tcPr marT="45725" marB="45725"/>
                </a:tc>
              </a:tr>
              <a:tr h="370880">
                <a:tc>
                  <a:txBody>
                    <a:bodyPr/>
                    <a:lstStyle/>
                    <a:p>
                      <a:r>
                        <a:rPr lang="en-US" sz="1800" dirty="0" smtClean="0"/>
                        <a:t>Ending work in process inventory</a:t>
                      </a:r>
                      <a:endParaRPr lang="en-US" sz="1800" dirty="0"/>
                    </a:p>
                  </a:txBody>
                  <a:tcPr marT="45725" marB="45725"/>
                </a:tc>
                <a:tc>
                  <a:txBody>
                    <a:bodyPr/>
                    <a:lstStyle/>
                    <a:p>
                      <a:pPr algn="r"/>
                      <a:r>
                        <a:rPr lang="en-US" sz="1800" dirty="0" smtClean="0"/>
                        <a:t>4,000</a:t>
                      </a:r>
                      <a:endParaRPr lang="en-US" sz="1800" dirty="0"/>
                    </a:p>
                  </a:txBody>
                  <a:tcPr marT="45725" marB="45725"/>
                </a:tc>
                <a:tc>
                  <a:txBody>
                    <a:bodyPr/>
                    <a:lstStyle/>
                    <a:p>
                      <a:pPr algn="r"/>
                      <a:endParaRPr lang="en-US" sz="1800" dirty="0"/>
                    </a:p>
                  </a:txBody>
                  <a:tcPr marT="45725" marB="45725"/>
                </a:tc>
              </a:tr>
              <a:tr h="370880">
                <a:tc>
                  <a:txBody>
                    <a:bodyPr/>
                    <a:lstStyle/>
                    <a:p>
                      <a:r>
                        <a:rPr lang="en-US" sz="1800" dirty="0" smtClean="0"/>
                        <a:t>Degree of completion of ending work in process</a:t>
                      </a:r>
                      <a:endParaRPr lang="en-US" sz="1800" dirty="0"/>
                    </a:p>
                  </a:txBody>
                  <a:tcPr marT="45725" marB="45725"/>
                </a:tc>
                <a:tc>
                  <a:txBody>
                    <a:bodyPr/>
                    <a:lstStyle/>
                    <a:p>
                      <a:pPr algn="r"/>
                      <a:endParaRPr lang="en-US" sz="1800" dirty="0"/>
                    </a:p>
                  </a:txBody>
                  <a:tcPr marT="45725" marB="45725"/>
                </a:tc>
                <a:tc>
                  <a:txBody>
                    <a:bodyPr/>
                    <a:lstStyle/>
                    <a:p>
                      <a:pPr algn="r"/>
                      <a:r>
                        <a:rPr lang="en-US" sz="1800" dirty="0" smtClean="0"/>
                        <a:t>100%</a:t>
                      </a:r>
                      <a:endParaRPr lang="en-US" sz="1800" dirty="0"/>
                    </a:p>
                  </a:txBody>
                  <a:tcPr marT="45725" marB="45725"/>
                </a:tc>
              </a:tr>
              <a:tr h="370880">
                <a:tc>
                  <a:txBody>
                    <a:bodyPr/>
                    <a:lstStyle/>
                    <a:p>
                      <a:r>
                        <a:rPr lang="en-US" sz="1800" dirty="0" smtClean="0"/>
                        <a:t>Direct material costs added in May</a:t>
                      </a:r>
                      <a:endParaRPr lang="en-US" sz="1800" dirty="0"/>
                    </a:p>
                  </a:txBody>
                  <a:tcPr marT="45725" marB="45725"/>
                </a:tc>
                <a:tc>
                  <a:txBody>
                    <a:bodyPr/>
                    <a:lstStyle/>
                    <a:p>
                      <a:pPr algn="r"/>
                      <a:endParaRPr lang="en-US" sz="1800" dirty="0"/>
                    </a:p>
                  </a:txBody>
                  <a:tcPr marT="45725" marB="45725"/>
                </a:tc>
                <a:tc>
                  <a:txBody>
                    <a:bodyPr/>
                    <a:lstStyle/>
                    <a:p>
                      <a:pPr algn="r"/>
                      <a:r>
                        <a:rPr lang="en-US" sz="1800" dirty="0" smtClean="0"/>
                        <a:t> $270,000</a:t>
                      </a:r>
                      <a:endParaRPr lang="en-US" sz="1800" dirty="0"/>
                    </a:p>
                  </a:txBody>
                  <a:tcPr marT="45725" marB="45725"/>
                </a:tc>
              </a:tr>
            </a:tbl>
          </a:graphicData>
        </a:graphic>
      </p:graphicFrame>
      <p:sp>
        <p:nvSpPr>
          <p:cNvPr id="5" name="TextBox 4"/>
          <p:cNvSpPr txBox="1">
            <a:spLocks noChangeArrowheads="1"/>
          </p:cNvSpPr>
          <p:nvPr/>
        </p:nvSpPr>
        <p:spPr bwMode="auto">
          <a:xfrm>
            <a:off x="1465263" y="5019675"/>
            <a:ext cx="6365875" cy="922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b="1">
                <a:solidFill>
                  <a:srgbClr val="C00000"/>
                </a:solidFill>
              </a:rPr>
              <a:t>In this example inspection takes place at the end of </a:t>
            </a:r>
          </a:p>
          <a:p>
            <a:pPr algn="ctr" eaLnBrk="1" hangingPunct="1"/>
            <a:r>
              <a:rPr lang="en-US" b="1">
                <a:solidFill>
                  <a:srgbClr val="C00000"/>
                </a:solidFill>
              </a:rPr>
              <a:t>the process so all spoiled units are 100% complete as to</a:t>
            </a:r>
          </a:p>
          <a:p>
            <a:pPr algn="ctr" eaLnBrk="1" hangingPunct="1"/>
            <a:r>
              <a:rPr lang="en-US" b="1">
                <a:solidFill>
                  <a:srgbClr val="C00000"/>
                </a:solidFill>
              </a:rPr>
              <a:t>direct  materials and conversion costs.</a:t>
            </a:r>
          </a:p>
        </p:txBody>
      </p:sp>
      <p:cxnSp>
        <p:nvCxnSpPr>
          <p:cNvPr id="7" name="Straight Arrow Connector 6"/>
          <p:cNvCxnSpPr/>
          <p:nvPr/>
        </p:nvCxnSpPr>
        <p:spPr>
          <a:xfrm flipV="1">
            <a:off x="4325938" y="3987800"/>
            <a:ext cx="3505200" cy="106680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20758303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Example</a:t>
            </a:r>
          </a:p>
        </p:txBody>
      </p:sp>
      <p:graphicFrame>
        <p:nvGraphicFramePr>
          <p:cNvPr id="4" name="Content Placeholder 3"/>
          <p:cNvGraphicFramePr>
            <a:graphicFrameLocks noGrp="1"/>
          </p:cNvGraphicFramePr>
          <p:nvPr>
            <p:ph idx="1"/>
          </p:nvPr>
        </p:nvGraphicFramePr>
        <p:xfrm>
          <a:off x="457200" y="1600200"/>
          <a:ext cx="8229600" cy="4791074"/>
        </p:xfrm>
        <a:graphic>
          <a:graphicData uri="http://schemas.openxmlformats.org/drawingml/2006/table">
            <a:tbl>
              <a:tblPr firstRow="1" bandRow="1">
                <a:tableStyleId>{5940675A-B579-460E-94D1-54222C63F5DA}</a:tableStyleId>
              </a:tblPr>
              <a:tblGrid>
                <a:gridCol w="2743200"/>
                <a:gridCol w="2743200"/>
                <a:gridCol w="2743200"/>
              </a:tblGrid>
              <a:tr h="640165">
                <a:tc>
                  <a:txBody>
                    <a:bodyPr/>
                    <a:lstStyle/>
                    <a:p>
                      <a:endParaRPr lang="en-US" sz="1800" dirty="0"/>
                    </a:p>
                  </a:txBody>
                  <a:tcPr marT="45726" marB="45726"/>
                </a:tc>
                <a:tc>
                  <a:txBody>
                    <a:bodyPr/>
                    <a:lstStyle/>
                    <a:p>
                      <a:pPr algn="r"/>
                      <a:r>
                        <a:rPr lang="en-US" sz="1800" dirty="0" smtClean="0"/>
                        <a:t>Approach A: Count Units</a:t>
                      </a:r>
                      <a:endParaRPr lang="en-US" sz="1800" dirty="0"/>
                    </a:p>
                  </a:txBody>
                  <a:tcPr marT="45726" marB="45726"/>
                </a:tc>
                <a:tc>
                  <a:txBody>
                    <a:bodyPr/>
                    <a:lstStyle/>
                    <a:p>
                      <a:pPr algn="r"/>
                      <a:r>
                        <a:rPr lang="en-US" sz="1800" dirty="0" smtClean="0"/>
                        <a:t>Approach B:</a:t>
                      </a:r>
                      <a:r>
                        <a:rPr lang="en-US" sz="1800" baseline="0" dirty="0" smtClean="0"/>
                        <a:t> Do Not Count Units</a:t>
                      </a:r>
                      <a:endParaRPr lang="en-US" sz="1800" dirty="0"/>
                    </a:p>
                  </a:txBody>
                  <a:tcPr marT="45726" marB="45726"/>
                </a:tc>
              </a:tr>
              <a:tr h="370889">
                <a:tc>
                  <a:txBody>
                    <a:bodyPr/>
                    <a:lstStyle/>
                    <a:p>
                      <a:r>
                        <a:rPr lang="en-US" sz="1800" dirty="0" smtClean="0"/>
                        <a:t>Costs to account for</a:t>
                      </a:r>
                      <a:endParaRPr lang="en-US" sz="1800" dirty="0"/>
                    </a:p>
                  </a:txBody>
                  <a:tcPr marT="45726" marB="45726"/>
                </a:tc>
                <a:tc>
                  <a:txBody>
                    <a:bodyPr/>
                    <a:lstStyle/>
                    <a:p>
                      <a:pPr algn="r"/>
                      <a:r>
                        <a:rPr lang="en-US" sz="1800" dirty="0" smtClean="0">
                          <a:solidFill>
                            <a:srgbClr val="FF0000"/>
                          </a:solidFill>
                        </a:rPr>
                        <a:t>$270,000</a:t>
                      </a:r>
                      <a:endParaRPr lang="en-US" sz="1800" dirty="0">
                        <a:solidFill>
                          <a:srgbClr val="FF0000"/>
                        </a:solidFill>
                      </a:endParaRPr>
                    </a:p>
                  </a:txBody>
                  <a:tcPr marT="45726" marB="45726"/>
                </a:tc>
                <a:tc>
                  <a:txBody>
                    <a:bodyPr/>
                    <a:lstStyle/>
                    <a:p>
                      <a:pPr algn="r"/>
                      <a:endParaRPr lang="en-US" sz="1800" dirty="0">
                        <a:solidFill>
                          <a:srgbClr val="FF0000"/>
                        </a:solidFill>
                      </a:endParaRPr>
                    </a:p>
                  </a:txBody>
                  <a:tcPr marT="45726" marB="45726"/>
                </a:tc>
              </a:tr>
              <a:tr h="640165">
                <a:tc>
                  <a:txBody>
                    <a:bodyPr/>
                    <a:lstStyle/>
                    <a:p>
                      <a:r>
                        <a:rPr lang="en-US" sz="1800" dirty="0" smtClean="0"/>
                        <a:t>Divide by equivalent units of output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per equivalent unit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Assignment of cost: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Good units completed:</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Add normal spoilage</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914521">
                <a:tc>
                  <a:txBody>
                    <a:bodyPr/>
                    <a:lstStyle/>
                    <a:p>
                      <a:r>
                        <a:rPr lang="en-US" sz="1800" dirty="0" smtClean="0"/>
                        <a:t>Total cost of good</a:t>
                      </a:r>
                      <a:r>
                        <a:rPr lang="en-US" sz="1800" baseline="0" dirty="0" smtClean="0"/>
                        <a:t> units completed and transferred out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Ending work in process</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accounted for</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bl>
          </a:graphicData>
        </a:graphic>
      </p:graphicFrame>
    </p:spTree>
    <p:extLst>
      <p:ext uri="{BB962C8B-B14F-4D97-AF65-F5344CB8AC3E}">
        <p14:creationId xmlns:p14="http://schemas.microsoft.com/office/powerpoint/2010/main" xmlns="" val="1519879148"/>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Example</a:t>
            </a:r>
          </a:p>
        </p:txBody>
      </p:sp>
      <p:graphicFrame>
        <p:nvGraphicFramePr>
          <p:cNvPr id="4" name="Content Placeholder 3"/>
          <p:cNvGraphicFramePr>
            <a:graphicFrameLocks noGrp="1"/>
          </p:cNvGraphicFramePr>
          <p:nvPr>
            <p:ph idx="1"/>
          </p:nvPr>
        </p:nvGraphicFramePr>
        <p:xfrm>
          <a:off x="457200" y="1600200"/>
          <a:ext cx="8229600" cy="4791074"/>
        </p:xfrm>
        <a:graphic>
          <a:graphicData uri="http://schemas.openxmlformats.org/drawingml/2006/table">
            <a:tbl>
              <a:tblPr firstRow="1" bandRow="1">
                <a:tableStyleId>{5940675A-B579-460E-94D1-54222C63F5DA}</a:tableStyleId>
              </a:tblPr>
              <a:tblGrid>
                <a:gridCol w="2743200"/>
                <a:gridCol w="2743200"/>
                <a:gridCol w="2743200"/>
              </a:tblGrid>
              <a:tr h="640165">
                <a:tc>
                  <a:txBody>
                    <a:bodyPr/>
                    <a:lstStyle/>
                    <a:p>
                      <a:endParaRPr lang="en-US" sz="1800" dirty="0"/>
                    </a:p>
                  </a:txBody>
                  <a:tcPr marT="45726" marB="45726"/>
                </a:tc>
                <a:tc>
                  <a:txBody>
                    <a:bodyPr/>
                    <a:lstStyle/>
                    <a:p>
                      <a:pPr algn="r"/>
                      <a:r>
                        <a:rPr lang="en-US" sz="1800" dirty="0" smtClean="0"/>
                        <a:t>Approach A: Count Units</a:t>
                      </a:r>
                      <a:endParaRPr lang="en-US" sz="1800" dirty="0"/>
                    </a:p>
                  </a:txBody>
                  <a:tcPr marT="45726" marB="45726"/>
                </a:tc>
                <a:tc>
                  <a:txBody>
                    <a:bodyPr/>
                    <a:lstStyle/>
                    <a:p>
                      <a:pPr algn="r"/>
                      <a:r>
                        <a:rPr lang="en-US" sz="1800" dirty="0" smtClean="0"/>
                        <a:t>Approach B:</a:t>
                      </a:r>
                      <a:r>
                        <a:rPr lang="en-US" sz="1800" baseline="0" dirty="0" smtClean="0"/>
                        <a:t> Do Not Count Units</a:t>
                      </a:r>
                      <a:endParaRPr lang="en-US" sz="1800" dirty="0"/>
                    </a:p>
                  </a:txBody>
                  <a:tcPr marT="45726" marB="45726"/>
                </a:tc>
              </a:tr>
              <a:tr h="370889">
                <a:tc>
                  <a:txBody>
                    <a:bodyPr/>
                    <a:lstStyle/>
                    <a:p>
                      <a:r>
                        <a:rPr lang="en-US" sz="1800" dirty="0" smtClean="0"/>
                        <a:t>Costs to account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endParaRPr lang="en-US" sz="1800" dirty="0"/>
                    </a:p>
                  </a:txBody>
                  <a:tcPr marT="45726" marB="45726"/>
                </a:tc>
              </a:tr>
              <a:tr h="640165">
                <a:tc>
                  <a:txBody>
                    <a:bodyPr/>
                    <a:lstStyle/>
                    <a:p>
                      <a:r>
                        <a:rPr lang="en-US" sz="1800" dirty="0" smtClean="0"/>
                        <a:t>Divide by equivalent units of output</a:t>
                      </a:r>
                      <a:endParaRPr lang="en-US" sz="1800" dirty="0"/>
                    </a:p>
                  </a:txBody>
                  <a:tcPr marT="45726" marB="45726"/>
                </a:tc>
                <a:tc>
                  <a:txBody>
                    <a:bodyPr/>
                    <a:lstStyle/>
                    <a:p>
                      <a:pPr algn="r"/>
                      <a:r>
                        <a:rPr lang="en-US" sz="1800" dirty="0" smtClean="0">
                          <a:solidFill>
                            <a:srgbClr val="FF0000"/>
                          </a:solidFill>
                        </a:rPr>
                        <a:t>10,000</a:t>
                      </a:r>
                      <a:endParaRPr lang="en-US" sz="1800" dirty="0">
                        <a:solidFill>
                          <a:srgbClr val="FF0000"/>
                        </a:solidFill>
                      </a:endParaRPr>
                    </a:p>
                  </a:txBody>
                  <a:tcPr marT="45726" marB="45726"/>
                </a:tc>
                <a:tc>
                  <a:txBody>
                    <a:bodyPr/>
                    <a:lstStyle/>
                    <a:p>
                      <a:pPr algn="r"/>
                      <a:endParaRPr lang="en-US" sz="1800" dirty="0">
                        <a:solidFill>
                          <a:srgbClr val="FF0000"/>
                        </a:solidFill>
                      </a:endParaRPr>
                    </a:p>
                  </a:txBody>
                  <a:tcPr marT="45726" marB="45726"/>
                </a:tc>
              </a:tr>
              <a:tr h="370889">
                <a:tc>
                  <a:txBody>
                    <a:bodyPr/>
                    <a:lstStyle/>
                    <a:p>
                      <a:r>
                        <a:rPr lang="en-US" sz="1800" dirty="0" smtClean="0"/>
                        <a:t>Costs per equivalent unit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Assignment of cost: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Good units completed:</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Add normal spoilage</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914521">
                <a:tc>
                  <a:txBody>
                    <a:bodyPr/>
                    <a:lstStyle/>
                    <a:p>
                      <a:r>
                        <a:rPr lang="en-US" sz="1800" dirty="0" smtClean="0"/>
                        <a:t>Total cost of good</a:t>
                      </a:r>
                      <a:r>
                        <a:rPr lang="en-US" sz="1800" baseline="0" dirty="0" smtClean="0"/>
                        <a:t> units completed and transferred out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Ending work in process</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accounted for</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bl>
          </a:graphicData>
        </a:graphic>
      </p:graphicFrame>
      <p:sp>
        <p:nvSpPr>
          <p:cNvPr id="5" name="TextBox 4"/>
          <p:cNvSpPr txBox="1"/>
          <p:nvPr/>
        </p:nvSpPr>
        <p:spPr>
          <a:xfrm>
            <a:off x="3886200" y="3810000"/>
            <a:ext cx="4267200" cy="646113"/>
          </a:xfrm>
          <a:prstGeom prst="rect">
            <a:avLst/>
          </a:prstGeom>
          <a:solidFill>
            <a:schemeClr val="tx2">
              <a:lumMod val="40000"/>
              <a:lumOff val="60000"/>
            </a:schemeClr>
          </a:solidFill>
        </p:spPr>
        <p:txBody>
          <a:bodyPr>
            <a:spAutoFit/>
          </a:bodyPr>
          <a:lstStyle/>
          <a:p>
            <a:pPr fontAlgn="auto">
              <a:spcBef>
                <a:spcPts val="0"/>
              </a:spcBef>
              <a:spcAft>
                <a:spcPts val="0"/>
              </a:spcAft>
              <a:defRPr/>
            </a:pPr>
            <a:r>
              <a:rPr lang="en-US" dirty="0">
                <a:latin typeface="+mn-lt"/>
              </a:rPr>
              <a:t>Note normal abnormal spoiled units are included in this figure.</a:t>
            </a:r>
          </a:p>
        </p:txBody>
      </p:sp>
      <p:sp>
        <p:nvSpPr>
          <p:cNvPr id="6" name="Up Arrow 5"/>
          <p:cNvSpPr/>
          <p:nvPr/>
        </p:nvSpPr>
        <p:spPr>
          <a:xfrm>
            <a:off x="5105400" y="3048000"/>
            <a:ext cx="609600" cy="381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4447752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Example</a:t>
            </a:r>
          </a:p>
        </p:txBody>
      </p:sp>
      <p:graphicFrame>
        <p:nvGraphicFramePr>
          <p:cNvPr id="4" name="Content Placeholder 3"/>
          <p:cNvGraphicFramePr>
            <a:graphicFrameLocks noGrp="1"/>
          </p:cNvGraphicFramePr>
          <p:nvPr>
            <p:ph idx="1"/>
          </p:nvPr>
        </p:nvGraphicFramePr>
        <p:xfrm>
          <a:off x="457200" y="1600200"/>
          <a:ext cx="8229600" cy="4791074"/>
        </p:xfrm>
        <a:graphic>
          <a:graphicData uri="http://schemas.openxmlformats.org/drawingml/2006/table">
            <a:tbl>
              <a:tblPr firstRow="1" bandRow="1">
                <a:tableStyleId>{5940675A-B579-460E-94D1-54222C63F5DA}</a:tableStyleId>
              </a:tblPr>
              <a:tblGrid>
                <a:gridCol w="2743200"/>
                <a:gridCol w="2743200"/>
                <a:gridCol w="2743200"/>
              </a:tblGrid>
              <a:tr h="640165">
                <a:tc>
                  <a:txBody>
                    <a:bodyPr/>
                    <a:lstStyle/>
                    <a:p>
                      <a:endParaRPr lang="en-US" sz="1800" dirty="0"/>
                    </a:p>
                  </a:txBody>
                  <a:tcPr marT="45726" marB="45726"/>
                </a:tc>
                <a:tc>
                  <a:txBody>
                    <a:bodyPr/>
                    <a:lstStyle/>
                    <a:p>
                      <a:pPr algn="r"/>
                      <a:r>
                        <a:rPr lang="en-US" sz="1800" dirty="0" smtClean="0"/>
                        <a:t>Approach A: Count Units</a:t>
                      </a:r>
                      <a:endParaRPr lang="en-US" sz="1800" dirty="0"/>
                    </a:p>
                  </a:txBody>
                  <a:tcPr marT="45726" marB="45726"/>
                </a:tc>
                <a:tc>
                  <a:txBody>
                    <a:bodyPr/>
                    <a:lstStyle/>
                    <a:p>
                      <a:pPr algn="r"/>
                      <a:r>
                        <a:rPr lang="en-US" sz="1800" dirty="0" smtClean="0"/>
                        <a:t>Approach B:</a:t>
                      </a:r>
                      <a:r>
                        <a:rPr lang="en-US" sz="1800" baseline="0" dirty="0" smtClean="0"/>
                        <a:t> Do Not Count Units</a:t>
                      </a:r>
                      <a:endParaRPr lang="en-US" sz="1800" dirty="0"/>
                    </a:p>
                  </a:txBody>
                  <a:tcPr marT="45726" marB="45726"/>
                </a:tc>
              </a:tr>
              <a:tr h="370889">
                <a:tc>
                  <a:txBody>
                    <a:bodyPr/>
                    <a:lstStyle/>
                    <a:p>
                      <a:r>
                        <a:rPr lang="en-US" sz="1800" dirty="0" smtClean="0"/>
                        <a:t>Costs to account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endParaRPr lang="en-US" sz="1800" dirty="0"/>
                    </a:p>
                  </a:txBody>
                  <a:tcPr marT="45726" marB="45726"/>
                </a:tc>
              </a:tr>
              <a:tr h="640165">
                <a:tc>
                  <a:txBody>
                    <a:bodyPr/>
                    <a:lstStyle/>
                    <a:p>
                      <a:r>
                        <a:rPr lang="en-US" sz="1800" dirty="0" smtClean="0"/>
                        <a:t>Divide by equivalent units of output</a:t>
                      </a:r>
                      <a:endParaRPr lang="en-US" sz="1800" dirty="0"/>
                    </a:p>
                  </a:txBody>
                  <a:tcPr marT="45726" marB="45726"/>
                </a:tc>
                <a:tc>
                  <a:txBody>
                    <a:bodyPr/>
                    <a:lstStyle/>
                    <a:p>
                      <a:pPr algn="r"/>
                      <a:r>
                        <a:rPr lang="en-US" sz="1800" dirty="0" smtClean="0"/>
                        <a:t>10,000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per equivalent unit</a:t>
                      </a:r>
                      <a:endParaRPr lang="en-US" sz="1800" dirty="0"/>
                    </a:p>
                  </a:txBody>
                  <a:tcPr marT="45726" marB="45726"/>
                </a:tc>
                <a:tc>
                  <a:txBody>
                    <a:bodyPr/>
                    <a:lstStyle/>
                    <a:p>
                      <a:pPr algn="r"/>
                      <a:r>
                        <a:rPr lang="en-US" sz="1800" dirty="0" smtClean="0">
                          <a:solidFill>
                            <a:srgbClr val="FF0000"/>
                          </a:solidFill>
                        </a:rPr>
                        <a:t>$27</a:t>
                      </a:r>
                      <a:endParaRPr lang="en-US" sz="1800" dirty="0">
                        <a:solidFill>
                          <a:srgbClr val="FF0000"/>
                        </a:solidFill>
                      </a:endParaRPr>
                    </a:p>
                  </a:txBody>
                  <a:tcPr marT="45726" marB="45726"/>
                </a:tc>
                <a:tc>
                  <a:txBody>
                    <a:bodyPr/>
                    <a:lstStyle/>
                    <a:p>
                      <a:pPr algn="r"/>
                      <a:endParaRPr lang="en-US" sz="1800" dirty="0">
                        <a:solidFill>
                          <a:srgbClr val="FF0000"/>
                        </a:solidFill>
                      </a:endParaRPr>
                    </a:p>
                  </a:txBody>
                  <a:tcPr marT="45726" marB="45726"/>
                </a:tc>
              </a:tr>
              <a:tr h="370889">
                <a:tc>
                  <a:txBody>
                    <a:bodyPr/>
                    <a:lstStyle/>
                    <a:p>
                      <a:r>
                        <a:rPr lang="en-US" sz="1800" dirty="0" smtClean="0"/>
                        <a:t>Assignment of cost: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Good units completed:</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Add normal spoilage</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914521">
                <a:tc>
                  <a:txBody>
                    <a:bodyPr/>
                    <a:lstStyle/>
                    <a:p>
                      <a:r>
                        <a:rPr lang="en-US" sz="1800" dirty="0" smtClean="0"/>
                        <a:t>Total cost of good</a:t>
                      </a:r>
                      <a:r>
                        <a:rPr lang="en-US" sz="1800" baseline="0" dirty="0" smtClean="0"/>
                        <a:t> units completed and transferred out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Ending work in process</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accounted for</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bl>
          </a:graphicData>
        </a:graphic>
      </p:graphicFrame>
    </p:spTree>
    <p:extLst>
      <p:ext uri="{BB962C8B-B14F-4D97-AF65-F5344CB8AC3E}">
        <p14:creationId xmlns:p14="http://schemas.microsoft.com/office/powerpoint/2010/main" xmlns="" val="1820008974"/>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Example</a:t>
            </a:r>
          </a:p>
        </p:txBody>
      </p:sp>
      <p:graphicFrame>
        <p:nvGraphicFramePr>
          <p:cNvPr id="4" name="Content Placeholder 3"/>
          <p:cNvGraphicFramePr>
            <a:graphicFrameLocks noGrp="1"/>
          </p:cNvGraphicFramePr>
          <p:nvPr>
            <p:ph idx="1"/>
          </p:nvPr>
        </p:nvGraphicFramePr>
        <p:xfrm>
          <a:off x="457200" y="1600200"/>
          <a:ext cx="8229600" cy="4791074"/>
        </p:xfrm>
        <a:graphic>
          <a:graphicData uri="http://schemas.openxmlformats.org/drawingml/2006/table">
            <a:tbl>
              <a:tblPr firstRow="1" bandRow="1">
                <a:tableStyleId>{5940675A-B579-460E-94D1-54222C63F5DA}</a:tableStyleId>
              </a:tblPr>
              <a:tblGrid>
                <a:gridCol w="2743200"/>
                <a:gridCol w="2743200"/>
                <a:gridCol w="2743200"/>
              </a:tblGrid>
              <a:tr h="640165">
                <a:tc>
                  <a:txBody>
                    <a:bodyPr/>
                    <a:lstStyle/>
                    <a:p>
                      <a:endParaRPr lang="en-US" sz="1800" dirty="0"/>
                    </a:p>
                  </a:txBody>
                  <a:tcPr marT="45726" marB="45726"/>
                </a:tc>
                <a:tc>
                  <a:txBody>
                    <a:bodyPr/>
                    <a:lstStyle/>
                    <a:p>
                      <a:pPr algn="r"/>
                      <a:r>
                        <a:rPr lang="en-US" sz="1800" dirty="0" smtClean="0"/>
                        <a:t>Approach A: Count Units</a:t>
                      </a:r>
                      <a:endParaRPr lang="en-US" sz="1800" dirty="0"/>
                    </a:p>
                  </a:txBody>
                  <a:tcPr marT="45726" marB="45726"/>
                </a:tc>
                <a:tc>
                  <a:txBody>
                    <a:bodyPr/>
                    <a:lstStyle/>
                    <a:p>
                      <a:pPr algn="r"/>
                      <a:r>
                        <a:rPr lang="en-US" sz="1800" dirty="0" smtClean="0"/>
                        <a:t>Approach B:</a:t>
                      </a:r>
                      <a:r>
                        <a:rPr lang="en-US" sz="1800" baseline="0" dirty="0" smtClean="0"/>
                        <a:t> Do Not Count Units</a:t>
                      </a:r>
                      <a:endParaRPr lang="en-US" sz="1800" dirty="0"/>
                    </a:p>
                  </a:txBody>
                  <a:tcPr marT="45726" marB="45726"/>
                </a:tc>
              </a:tr>
              <a:tr h="370889">
                <a:tc>
                  <a:txBody>
                    <a:bodyPr/>
                    <a:lstStyle/>
                    <a:p>
                      <a:r>
                        <a:rPr lang="en-US" sz="1800" dirty="0" smtClean="0"/>
                        <a:t>Costs to account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endParaRPr lang="en-US" sz="1800" dirty="0"/>
                    </a:p>
                  </a:txBody>
                  <a:tcPr marT="45726" marB="45726"/>
                </a:tc>
              </a:tr>
              <a:tr h="640165">
                <a:tc>
                  <a:txBody>
                    <a:bodyPr/>
                    <a:lstStyle/>
                    <a:p>
                      <a:r>
                        <a:rPr lang="en-US" sz="1800" dirty="0" smtClean="0"/>
                        <a:t>Divide by equivalent units of output</a:t>
                      </a:r>
                      <a:endParaRPr lang="en-US" sz="1800" dirty="0"/>
                    </a:p>
                  </a:txBody>
                  <a:tcPr marT="45726" marB="45726"/>
                </a:tc>
                <a:tc>
                  <a:txBody>
                    <a:bodyPr/>
                    <a:lstStyle/>
                    <a:p>
                      <a:pPr algn="r"/>
                      <a:r>
                        <a:rPr lang="en-US" sz="1800" dirty="0" smtClean="0"/>
                        <a:t>10,000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per equivalent unit</a:t>
                      </a:r>
                      <a:endParaRPr lang="en-US" sz="1800" dirty="0"/>
                    </a:p>
                  </a:txBody>
                  <a:tcPr marT="45726" marB="45726"/>
                </a:tc>
                <a:tc>
                  <a:txBody>
                    <a:bodyPr/>
                    <a:lstStyle/>
                    <a:p>
                      <a:pPr algn="r"/>
                      <a:r>
                        <a:rPr lang="en-US" sz="1800" dirty="0" smtClean="0"/>
                        <a:t>$27</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Assignment of cost: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Good units completed:</a:t>
                      </a:r>
                      <a:endParaRPr lang="en-US" sz="1800" dirty="0"/>
                    </a:p>
                  </a:txBody>
                  <a:tcPr marT="45726" marB="45726"/>
                </a:tc>
                <a:tc>
                  <a:txBody>
                    <a:bodyPr/>
                    <a:lstStyle/>
                    <a:p>
                      <a:pPr algn="r"/>
                      <a:r>
                        <a:rPr lang="en-US" sz="1800" dirty="0" smtClean="0">
                          <a:solidFill>
                            <a:srgbClr val="FF0000"/>
                          </a:solidFill>
                        </a:rPr>
                        <a:t>$135,000</a:t>
                      </a:r>
                      <a:endParaRPr lang="en-US" sz="1800" dirty="0">
                        <a:solidFill>
                          <a:srgbClr val="FF0000"/>
                        </a:solidFill>
                      </a:endParaRPr>
                    </a:p>
                  </a:txBody>
                  <a:tcPr marT="45726" marB="45726"/>
                </a:tc>
                <a:tc>
                  <a:txBody>
                    <a:bodyPr/>
                    <a:lstStyle/>
                    <a:p>
                      <a:pPr algn="r"/>
                      <a:endParaRPr lang="en-US" sz="1800" dirty="0"/>
                    </a:p>
                  </a:txBody>
                  <a:tcPr marT="45726" marB="45726"/>
                </a:tc>
              </a:tr>
              <a:tr h="370889">
                <a:tc>
                  <a:txBody>
                    <a:bodyPr/>
                    <a:lstStyle/>
                    <a:p>
                      <a:r>
                        <a:rPr lang="en-US" sz="1800" dirty="0" smtClean="0"/>
                        <a:t>Add normal spoilage</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914521">
                <a:tc>
                  <a:txBody>
                    <a:bodyPr/>
                    <a:lstStyle/>
                    <a:p>
                      <a:r>
                        <a:rPr lang="en-US" sz="1800" dirty="0" smtClean="0"/>
                        <a:t>Total cost of good</a:t>
                      </a:r>
                      <a:r>
                        <a:rPr lang="en-US" sz="1800" baseline="0" dirty="0" smtClean="0"/>
                        <a:t> units completed and transferred out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Ending work in process</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accounted for</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bl>
          </a:graphicData>
        </a:graphic>
      </p:graphicFrame>
      <p:sp>
        <p:nvSpPr>
          <p:cNvPr id="5" name="TextBox 4"/>
          <p:cNvSpPr txBox="1"/>
          <p:nvPr/>
        </p:nvSpPr>
        <p:spPr>
          <a:xfrm>
            <a:off x="3429000" y="4876800"/>
            <a:ext cx="2667000" cy="369888"/>
          </a:xfrm>
          <a:prstGeom prst="rect">
            <a:avLst/>
          </a:prstGeom>
          <a:solidFill>
            <a:schemeClr val="tx2">
              <a:lumMod val="40000"/>
              <a:lumOff val="60000"/>
            </a:schemeClr>
          </a:solidFill>
        </p:spPr>
        <p:txBody>
          <a:bodyPr>
            <a:spAutoFit/>
          </a:bodyPr>
          <a:lstStyle/>
          <a:p>
            <a:pPr fontAlgn="auto">
              <a:spcBef>
                <a:spcPts val="0"/>
              </a:spcBef>
              <a:spcAft>
                <a:spcPts val="0"/>
              </a:spcAft>
              <a:defRPr/>
            </a:pPr>
            <a:r>
              <a:rPr lang="en-US" dirty="0">
                <a:latin typeface="+mn-lt"/>
              </a:rPr>
              <a:t>5,000 units x $27 per unit</a:t>
            </a:r>
          </a:p>
        </p:txBody>
      </p:sp>
      <p:sp>
        <p:nvSpPr>
          <p:cNvPr id="6" name="Up Arrow 5"/>
          <p:cNvSpPr/>
          <p:nvPr/>
        </p:nvSpPr>
        <p:spPr>
          <a:xfrm>
            <a:off x="5181600" y="4495800"/>
            <a:ext cx="381000"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2325133765"/>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Example</a:t>
            </a:r>
          </a:p>
        </p:txBody>
      </p:sp>
      <p:graphicFrame>
        <p:nvGraphicFramePr>
          <p:cNvPr id="4" name="Content Placeholder 3"/>
          <p:cNvGraphicFramePr>
            <a:graphicFrameLocks noGrp="1"/>
          </p:cNvGraphicFramePr>
          <p:nvPr>
            <p:ph idx="1"/>
          </p:nvPr>
        </p:nvGraphicFramePr>
        <p:xfrm>
          <a:off x="457200" y="1600200"/>
          <a:ext cx="8229600" cy="4791074"/>
        </p:xfrm>
        <a:graphic>
          <a:graphicData uri="http://schemas.openxmlformats.org/drawingml/2006/table">
            <a:tbl>
              <a:tblPr firstRow="1" bandRow="1">
                <a:tableStyleId>{5940675A-B579-460E-94D1-54222C63F5DA}</a:tableStyleId>
              </a:tblPr>
              <a:tblGrid>
                <a:gridCol w="2743200"/>
                <a:gridCol w="2743200"/>
                <a:gridCol w="2743200"/>
              </a:tblGrid>
              <a:tr h="640165">
                <a:tc>
                  <a:txBody>
                    <a:bodyPr/>
                    <a:lstStyle/>
                    <a:p>
                      <a:endParaRPr lang="en-US" sz="1800" dirty="0"/>
                    </a:p>
                  </a:txBody>
                  <a:tcPr marT="45726" marB="45726"/>
                </a:tc>
                <a:tc>
                  <a:txBody>
                    <a:bodyPr/>
                    <a:lstStyle/>
                    <a:p>
                      <a:pPr algn="r"/>
                      <a:r>
                        <a:rPr lang="en-US" sz="1800" dirty="0" smtClean="0"/>
                        <a:t>Approach A: Count Units</a:t>
                      </a:r>
                      <a:endParaRPr lang="en-US" sz="1800" dirty="0"/>
                    </a:p>
                  </a:txBody>
                  <a:tcPr marT="45726" marB="45726"/>
                </a:tc>
                <a:tc>
                  <a:txBody>
                    <a:bodyPr/>
                    <a:lstStyle/>
                    <a:p>
                      <a:pPr algn="r"/>
                      <a:r>
                        <a:rPr lang="en-US" sz="1800" dirty="0" smtClean="0"/>
                        <a:t>Approach B:</a:t>
                      </a:r>
                      <a:r>
                        <a:rPr lang="en-US" sz="1800" baseline="0" dirty="0" smtClean="0"/>
                        <a:t> Do Not Count Units</a:t>
                      </a:r>
                      <a:endParaRPr lang="en-US" sz="1800" dirty="0"/>
                    </a:p>
                  </a:txBody>
                  <a:tcPr marT="45726" marB="45726"/>
                </a:tc>
              </a:tr>
              <a:tr h="370889">
                <a:tc>
                  <a:txBody>
                    <a:bodyPr/>
                    <a:lstStyle/>
                    <a:p>
                      <a:r>
                        <a:rPr lang="en-US" sz="1800" dirty="0" smtClean="0"/>
                        <a:t>Costs to account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endParaRPr lang="en-US" sz="1800" dirty="0"/>
                    </a:p>
                  </a:txBody>
                  <a:tcPr marT="45726" marB="45726"/>
                </a:tc>
              </a:tr>
              <a:tr h="640165">
                <a:tc>
                  <a:txBody>
                    <a:bodyPr/>
                    <a:lstStyle/>
                    <a:p>
                      <a:r>
                        <a:rPr lang="en-US" sz="1800" dirty="0" smtClean="0"/>
                        <a:t>Divide by equivalent units of output</a:t>
                      </a:r>
                      <a:endParaRPr lang="en-US" sz="1800" dirty="0"/>
                    </a:p>
                  </a:txBody>
                  <a:tcPr marT="45726" marB="45726"/>
                </a:tc>
                <a:tc>
                  <a:txBody>
                    <a:bodyPr/>
                    <a:lstStyle/>
                    <a:p>
                      <a:pPr algn="r"/>
                      <a:r>
                        <a:rPr lang="en-US" sz="1800" dirty="0" smtClean="0"/>
                        <a:t>10,000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per equivalent unit</a:t>
                      </a:r>
                      <a:endParaRPr lang="en-US" sz="1800" dirty="0"/>
                    </a:p>
                  </a:txBody>
                  <a:tcPr marT="45726" marB="45726"/>
                </a:tc>
                <a:tc>
                  <a:txBody>
                    <a:bodyPr/>
                    <a:lstStyle/>
                    <a:p>
                      <a:pPr algn="r"/>
                      <a:r>
                        <a:rPr lang="en-US" sz="1800" dirty="0" smtClean="0"/>
                        <a:t>$27</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Assignment of cost: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Good units completed:</a:t>
                      </a:r>
                      <a:endParaRPr lang="en-US" sz="1800" dirty="0"/>
                    </a:p>
                  </a:txBody>
                  <a:tcPr marT="45726" marB="45726"/>
                </a:tc>
                <a:tc>
                  <a:txBody>
                    <a:bodyPr/>
                    <a:lstStyle/>
                    <a:p>
                      <a:pPr algn="r"/>
                      <a:r>
                        <a:rPr lang="en-US" sz="1800" dirty="0" smtClean="0"/>
                        <a:t>$135,000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Add normal spoilage</a:t>
                      </a:r>
                      <a:endParaRPr lang="en-US" sz="1800" dirty="0"/>
                    </a:p>
                  </a:txBody>
                  <a:tcPr marT="45726" marB="45726"/>
                </a:tc>
                <a:tc>
                  <a:txBody>
                    <a:bodyPr/>
                    <a:lstStyle/>
                    <a:p>
                      <a:pPr algn="r"/>
                      <a:r>
                        <a:rPr lang="en-US" sz="1800" dirty="0" smtClean="0">
                          <a:solidFill>
                            <a:srgbClr val="FF0000"/>
                          </a:solidFill>
                        </a:rPr>
                        <a:t>27,000</a:t>
                      </a:r>
                      <a:endParaRPr lang="en-US" sz="1800" dirty="0">
                        <a:solidFill>
                          <a:srgbClr val="FF0000"/>
                        </a:solidFill>
                      </a:endParaRPr>
                    </a:p>
                  </a:txBody>
                  <a:tcPr marT="45726" marB="45726"/>
                </a:tc>
                <a:tc>
                  <a:txBody>
                    <a:bodyPr/>
                    <a:lstStyle/>
                    <a:p>
                      <a:pPr algn="r"/>
                      <a:endParaRPr lang="en-US" sz="1800" dirty="0"/>
                    </a:p>
                  </a:txBody>
                  <a:tcPr marT="45726" marB="45726"/>
                </a:tc>
              </a:tr>
              <a:tr h="914521">
                <a:tc>
                  <a:txBody>
                    <a:bodyPr/>
                    <a:lstStyle/>
                    <a:p>
                      <a:r>
                        <a:rPr lang="en-US" sz="1800" dirty="0" smtClean="0"/>
                        <a:t>Total cost of good</a:t>
                      </a:r>
                      <a:r>
                        <a:rPr lang="en-US" sz="1800" baseline="0" dirty="0" smtClean="0"/>
                        <a:t> units completed and transferred out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Ending work in process</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accounted for</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bl>
          </a:graphicData>
        </a:graphic>
      </p:graphicFrame>
      <p:sp>
        <p:nvSpPr>
          <p:cNvPr id="5" name="TextBox 4"/>
          <p:cNvSpPr txBox="1"/>
          <p:nvPr/>
        </p:nvSpPr>
        <p:spPr>
          <a:xfrm>
            <a:off x="3810000" y="5257800"/>
            <a:ext cx="2590800" cy="369888"/>
          </a:xfrm>
          <a:prstGeom prst="rect">
            <a:avLst/>
          </a:prstGeom>
          <a:solidFill>
            <a:schemeClr val="tx2">
              <a:lumMod val="40000"/>
              <a:lumOff val="60000"/>
            </a:schemeClr>
          </a:solidFill>
        </p:spPr>
        <p:txBody>
          <a:bodyPr>
            <a:spAutoFit/>
          </a:bodyPr>
          <a:lstStyle/>
          <a:p>
            <a:pPr fontAlgn="auto">
              <a:spcBef>
                <a:spcPts val="0"/>
              </a:spcBef>
              <a:spcAft>
                <a:spcPts val="0"/>
              </a:spcAft>
              <a:defRPr/>
            </a:pPr>
            <a:r>
              <a:rPr lang="en-US" dirty="0">
                <a:latin typeface="+mn-lt"/>
              </a:rPr>
              <a:t>1,000 units x $27 per unit</a:t>
            </a:r>
          </a:p>
        </p:txBody>
      </p:sp>
      <p:sp>
        <p:nvSpPr>
          <p:cNvPr id="6" name="Up Arrow 5"/>
          <p:cNvSpPr/>
          <p:nvPr/>
        </p:nvSpPr>
        <p:spPr>
          <a:xfrm>
            <a:off x="5257800" y="4876800"/>
            <a:ext cx="381000"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3205044007"/>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Example</a:t>
            </a:r>
          </a:p>
        </p:txBody>
      </p:sp>
      <p:graphicFrame>
        <p:nvGraphicFramePr>
          <p:cNvPr id="4" name="Content Placeholder 3"/>
          <p:cNvGraphicFramePr>
            <a:graphicFrameLocks noGrp="1"/>
          </p:cNvGraphicFramePr>
          <p:nvPr>
            <p:ph idx="1"/>
          </p:nvPr>
        </p:nvGraphicFramePr>
        <p:xfrm>
          <a:off x="457200" y="1600200"/>
          <a:ext cx="8229600" cy="4791074"/>
        </p:xfrm>
        <a:graphic>
          <a:graphicData uri="http://schemas.openxmlformats.org/drawingml/2006/table">
            <a:tbl>
              <a:tblPr firstRow="1" bandRow="1">
                <a:tableStyleId>{5940675A-B579-460E-94D1-54222C63F5DA}</a:tableStyleId>
              </a:tblPr>
              <a:tblGrid>
                <a:gridCol w="2743200"/>
                <a:gridCol w="2743200"/>
                <a:gridCol w="2743200"/>
              </a:tblGrid>
              <a:tr h="640165">
                <a:tc>
                  <a:txBody>
                    <a:bodyPr/>
                    <a:lstStyle/>
                    <a:p>
                      <a:endParaRPr lang="en-US" sz="1800" dirty="0"/>
                    </a:p>
                  </a:txBody>
                  <a:tcPr marT="45726" marB="45726"/>
                </a:tc>
                <a:tc>
                  <a:txBody>
                    <a:bodyPr/>
                    <a:lstStyle/>
                    <a:p>
                      <a:pPr algn="r"/>
                      <a:r>
                        <a:rPr lang="en-US" sz="1800" dirty="0" smtClean="0"/>
                        <a:t>Approach A: Count Units</a:t>
                      </a:r>
                      <a:endParaRPr lang="en-US" sz="1800" dirty="0"/>
                    </a:p>
                  </a:txBody>
                  <a:tcPr marT="45726" marB="45726"/>
                </a:tc>
                <a:tc>
                  <a:txBody>
                    <a:bodyPr/>
                    <a:lstStyle/>
                    <a:p>
                      <a:pPr algn="r"/>
                      <a:r>
                        <a:rPr lang="en-US" sz="1800" dirty="0" smtClean="0"/>
                        <a:t>Approach B:</a:t>
                      </a:r>
                      <a:r>
                        <a:rPr lang="en-US" sz="1800" baseline="0" dirty="0" smtClean="0"/>
                        <a:t> Do Not Count Units</a:t>
                      </a:r>
                      <a:endParaRPr lang="en-US" sz="1800" dirty="0"/>
                    </a:p>
                  </a:txBody>
                  <a:tcPr marT="45726" marB="45726"/>
                </a:tc>
              </a:tr>
              <a:tr h="370889">
                <a:tc>
                  <a:txBody>
                    <a:bodyPr/>
                    <a:lstStyle/>
                    <a:p>
                      <a:r>
                        <a:rPr lang="en-US" sz="1800" dirty="0" smtClean="0"/>
                        <a:t>Costs to account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endParaRPr lang="en-US" sz="1800" dirty="0"/>
                    </a:p>
                  </a:txBody>
                  <a:tcPr marT="45726" marB="45726"/>
                </a:tc>
              </a:tr>
              <a:tr h="640165">
                <a:tc>
                  <a:txBody>
                    <a:bodyPr/>
                    <a:lstStyle/>
                    <a:p>
                      <a:r>
                        <a:rPr lang="en-US" sz="1800" dirty="0" smtClean="0"/>
                        <a:t>Divide by equivalent units of output</a:t>
                      </a:r>
                      <a:endParaRPr lang="en-US" sz="1800" dirty="0"/>
                    </a:p>
                  </a:txBody>
                  <a:tcPr marT="45726" marB="45726"/>
                </a:tc>
                <a:tc>
                  <a:txBody>
                    <a:bodyPr/>
                    <a:lstStyle/>
                    <a:p>
                      <a:pPr algn="r"/>
                      <a:r>
                        <a:rPr lang="en-US" sz="1800" dirty="0" smtClean="0"/>
                        <a:t>10,000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per equivalent unit</a:t>
                      </a:r>
                      <a:endParaRPr lang="en-US" sz="1800" dirty="0"/>
                    </a:p>
                  </a:txBody>
                  <a:tcPr marT="45726" marB="45726"/>
                </a:tc>
                <a:tc>
                  <a:txBody>
                    <a:bodyPr/>
                    <a:lstStyle/>
                    <a:p>
                      <a:pPr algn="r"/>
                      <a:r>
                        <a:rPr lang="en-US" sz="1800" dirty="0" smtClean="0"/>
                        <a:t>$27</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Assignment of cost: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Good units completed:</a:t>
                      </a:r>
                      <a:endParaRPr lang="en-US" sz="1800" dirty="0"/>
                    </a:p>
                  </a:txBody>
                  <a:tcPr marT="45726" marB="45726"/>
                </a:tc>
                <a:tc>
                  <a:txBody>
                    <a:bodyPr/>
                    <a:lstStyle/>
                    <a:p>
                      <a:pPr algn="r"/>
                      <a:r>
                        <a:rPr lang="en-US" sz="1800" dirty="0" smtClean="0"/>
                        <a:t>$135,000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Add normal spoilage</a:t>
                      </a:r>
                      <a:endParaRPr lang="en-US" sz="1800" dirty="0"/>
                    </a:p>
                  </a:txBody>
                  <a:tcPr marT="45726" marB="45726"/>
                </a:tc>
                <a:tc>
                  <a:txBody>
                    <a:bodyPr/>
                    <a:lstStyle/>
                    <a:p>
                      <a:pPr algn="r"/>
                      <a:r>
                        <a:rPr lang="en-US" sz="1800" dirty="0" smtClean="0"/>
                        <a:t>27,000</a:t>
                      </a:r>
                      <a:endParaRPr lang="en-US" sz="1800" dirty="0"/>
                    </a:p>
                  </a:txBody>
                  <a:tcPr marT="45726" marB="45726"/>
                </a:tc>
                <a:tc>
                  <a:txBody>
                    <a:bodyPr/>
                    <a:lstStyle/>
                    <a:p>
                      <a:pPr algn="r"/>
                      <a:endParaRPr lang="en-US" sz="1800" dirty="0"/>
                    </a:p>
                  </a:txBody>
                  <a:tcPr marT="45726" marB="45726"/>
                </a:tc>
              </a:tr>
              <a:tr h="914521">
                <a:tc>
                  <a:txBody>
                    <a:bodyPr/>
                    <a:lstStyle/>
                    <a:p>
                      <a:r>
                        <a:rPr lang="en-US" sz="1800" dirty="0" smtClean="0"/>
                        <a:t>Total cost of good</a:t>
                      </a:r>
                      <a:r>
                        <a:rPr lang="en-US" sz="1800" baseline="0" dirty="0" smtClean="0"/>
                        <a:t> units completed and transferred out</a:t>
                      </a:r>
                      <a:endParaRPr lang="en-US" sz="1800" dirty="0"/>
                    </a:p>
                  </a:txBody>
                  <a:tcPr marT="45726" marB="45726"/>
                </a:tc>
                <a:tc>
                  <a:txBody>
                    <a:bodyPr/>
                    <a:lstStyle/>
                    <a:p>
                      <a:pPr algn="r"/>
                      <a:r>
                        <a:rPr lang="en-US" sz="1800" dirty="0" smtClean="0">
                          <a:solidFill>
                            <a:srgbClr val="FF0000"/>
                          </a:solidFill>
                        </a:rPr>
                        <a:t>162,000</a:t>
                      </a:r>
                      <a:endParaRPr lang="en-US" sz="1800" dirty="0">
                        <a:solidFill>
                          <a:srgbClr val="FF0000"/>
                        </a:solidFill>
                      </a:endParaRPr>
                    </a:p>
                  </a:txBody>
                  <a:tcPr marT="45726" marB="45726"/>
                </a:tc>
                <a:tc>
                  <a:txBody>
                    <a:bodyPr/>
                    <a:lstStyle/>
                    <a:p>
                      <a:pPr algn="r"/>
                      <a:endParaRPr lang="en-US" sz="1800" dirty="0">
                        <a:solidFill>
                          <a:srgbClr val="FF0000"/>
                        </a:solidFill>
                      </a:endParaRPr>
                    </a:p>
                  </a:txBody>
                  <a:tcPr marT="45726" marB="45726"/>
                </a:tc>
              </a:tr>
              <a:tr h="370889">
                <a:tc>
                  <a:txBody>
                    <a:bodyPr/>
                    <a:lstStyle/>
                    <a:p>
                      <a:r>
                        <a:rPr lang="en-US" sz="1800" dirty="0" smtClean="0"/>
                        <a:t>Ending work in process</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accounted for</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bl>
          </a:graphicData>
        </a:graphic>
      </p:graphicFrame>
    </p:spTree>
    <p:extLst>
      <p:ext uri="{BB962C8B-B14F-4D97-AF65-F5344CB8AC3E}">
        <p14:creationId xmlns:p14="http://schemas.microsoft.com/office/powerpoint/2010/main" xmlns="" val="1404124082"/>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Example</a:t>
            </a:r>
          </a:p>
        </p:txBody>
      </p:sp>
      <p:graphicFrame>
        <p:nvGraphicFramePr>
          <p:cNvPr id="4" name="Content Placeholder 3"/>
          <p:cNvGraphicFramePr>
            <a:graphicFrameLocks noGrp="1"/>
          </p:cNvGraphicFramePr>
          <p:nvPr>
            <p:ph idx="1"/>
          </p:nvPr>
        </p:nvGraphicFramePr>
        <p:xfrm>
          <a:off x="457200" y="1600200"/>
          <a:ext cx="8229600" cy="4791074"/>
        </p:xfrm>
        <a:graphic>
          <a:graphicData uri="http://schemas.openxmlformats.org/drawingml/2006/table">
            <a:tbl>
              <a:tblPr firstRow="1" bandRow="1">
                <a:tableStyleId>{5940675A-B579-460E-94D1-54222C63F5DA}</a:tableStyleId>
              </a:tblPr>
              <a:tblGrid>
                <a:gridCol w="2743200"/>
                <a:gridCol w="2743200"/>
                <a:gridCol w="2743200"/>
              </a:tblGrid>
              <a:tr h="640165">
                <a:tc>
                  <a:txBody>
                    <a:bodyPr/>
                    <a:lstStyle/>
                    <a:p>
                      <a:endParaRPr lang="en-US" sz="1800" dirty="0"/>
                    </a:p>
                  </a:txBody>
                  <a:tcPr marT="45726" marB="45726"/>
                </a:tc>
                <a:tc>
                  <a:txBody>
                    <a:bodyPr/>
                    <a:lstStyle/>
                    <a:p>
                      <a:pPr algn="r"/>
                      <a:r>
                        <a:rPr lang="en-US" sz="1800" dirty="0" smtClean="0"/>
                        <a:t>Approach A: Count Units</a:t>
                      </a:r>
                      <a:endParaRPr lang="en-US" sz="1800" dirty="0"/>
                    </a:p>
                  </a:txBody>
                  <a:tcPr marT="45726" marB="45726"/>
                </a:tc>
                <a:tc>
                  <a:txBody>
                    <a:bodyPr/>
                    <a:lstStyle/>
                    <a:p>
                      <a:pPr algn="r"/>
                      <a:r>
                        <a:rPr lang="en-US" sz="1800" dirty="0" smtClean="0"/>
                        <a:t>Approach B:</a:t>
                      </a:r>
                      <a:r>
                        <a:rPr lang="en-US" sz="1800" baseline="0" dirty="0" smtClean="0"/>
                        <a:t> Do Not Count Units</a:t>
                      </a:r>
                      <a:endParaRPr lang="en-US" sz="1800" dirty="0"/>
                    </a:p>
                  </a:txBody>
                  <a:tcPr marT="45726" marB="45726"/>
                </a:tc>
              </a:tr>
              <a:tr h="370889">
                <a:tc>
                  <a:txBody>
                    <a:bodyPr/>
                    <a:lstStyle/>
                    <a:p>
                      <a:r>
                        <a:rPr lang="en-US" sz="1800" dirty="0" smtClean="0"/>
                        <a:t>Costs to account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endParaRPr lang="en-US" sz="1800" dirty="0"/>
                    </a:p>
                  </a:txBody>
                  <a:tcPr marT="45726" marB="45726"/>
                </a:tc>
              </a:tr>
              <a:tr h="640165">
                <a:tc>
                  <a:txBody>
                    <a:bodyPr/>
                    <a:lstStyle/>
                    <a:p>
                      <a:r>
                        <a:rPr lang="en-US" sz="1800" dirty="0" smtClean="0"/>
                        <a:t>Divide by equivalent units of output</a:t>
                      </a:r>
                      <a:endParaRPr lang="en-US" sz="1800" dirty="0"/>
                    </a:p>
                  </a:txBody>
                  <a:tcPr marT="45726" marB="45726"/>
                </a:tc>
                <a:tc>
                  <a:txBody>
                    <a:bodyPr/>
                    <a:lstStyle/>
                    <a:p>
                      <a:pPr algn="r"/>
                      <a:r>
                        <a:rPr lang="en-US" sz="1800" dirty="0" smtClean="0"/>
                        <a:t>10,000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per equivalent unit</a:t>
                      </a:r>
                      <a:endParaRPr lang="en-US" sz="1800" dirty="0"/>
                    </a:p>
                  </a:txBody>
                  <a:tcPr marT="45726" marB="45726"/>
                </a:tc>
                <a:tc>
                  <a:txBody>
                    <a:bodyPr/>
                    <a:lstStyle/>
                    <a:p>
                      <a:pPr algn="r"/>
                      <a:r>
                        <a:rPr lang="en-US" sz="1800" dirty="0" smtClean="0"/>
                        <a:t>$27</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Assignment of cost: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Good units completed:</a:t>
                      </a:r>
                      <a:endParaRPr lang="en-US" sz="1800" dirty="0"/>
                    </a:p>
                  </a:txBody>
                  <a:tcPr marT="45726" marB="45726"/>
                </a:tc>
                <a:tc>
                  <a:txBody>
                    <a:bodyPr/>
                    <a:lstStyle/>
                    <a:p>
                      <a:pPr algn="r"/>
                      <a:r>
                        <a:rPr lang="en-US" sz="1800" dirty="0" smtClean="0"/>
                        <a:t>$135,000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Add normal spoilage</a:t>
                      </a:r>
                      <a:endParaRPr lang="en-US" sz="1800" dirty="0"/>
                    </a:p>
                  </a:txBody>
                  <a:tcPr marT="45726" marB="45726"/>
                </a:tc>
                <a:tc>
                  <a:txBody>
                    <a:bodyPr/>
                    <a:lstStyle/>
                    <a:p>
                      <a:pPr algn="r"/>
                      <a:r>
                        <a:rPr lang="en-US" sz="1800" dirty="0" smtClean="0"/>
                        <a:t>27,000</a:t>
                      </a:r>
                      <a:endParaRPr lang="en-US" sz="1800" dirty="0"/>
                    </a:p>
                  </a:txBody>
                  <a:tcPr marT="45726" marB="45726"/>
                </a:tc>
                <a:tc>
                  <a:txBody>
                    <a:bodyPr/>
                    <a:lstStyle/>
                    <a:p>
                      <a:pPr algn="r"/>
                      <a:endParaRPr lang="en-US" sz="1800" dirty="0"/>
                    </a:p>
                  </a:txBody>
                  <a:tcPr marT="45726" marB="45726"/>
                </a:tc>
              </a:tr>
              <a:tr h="914521">
                <a:tc>
                  <a:txBody>
                    <a:bodyPr/>
                    <a:lstStyle/>
                    <a:p>
                      <a:r>
                        <a:rPr lang="en-US" sz="1800" dirty="0" smtClean="0"/>
                        <a:t>Total cost of good</a:t>
                      </a:r>
                      <a:r>
                        <a:rPr lang="en-US" sz="1800" baseline="0" dirty="0" smtClean="0"/>
                        <a:t> units completed and transferred out</a:t>
                      </a:r>
                      <a:endParaRPr lang="en-US" sz="1800" dirty="0"/>
                    </a:p>
                  </a:txBody>
                  <a:tcPr marT="45726" marB="45726"/>
                </a:tc>
                <a:tc>
                  <a:txBody>
                    <a:bodyPr/>
                    <a:lstStyle/>
                    <a:p>
                      <a:pPr algn="r"/>
                      <a:r>
                        <a:rPr lang="en-US" sz="1800" dirty="0" smtClean="0"/>
                        <a:t>162,000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Ending work in process</a:t>
                      </a:r>
                      <a:endParaRPr lang="en-US" sz="1800" dirty="0"/>
                    </a:p>
                  </a:txBody>
                  <a:tcPr marT="45726" marB="45726"/>
                </a:tc>
                <a:tc>
                  <a:txBody>
                    <a:bodyPr/>
                    <a:lstStyle/>
                    <a:p>
                      <a:pPr algn="r"/>
                      <a:r>
                        <a:rPr lang="en-US" sz="1800" dirty="0" smtClean="0">
                          <a:solidFill>
                            <a:srgbClr val="FF0000"/>
                          </a:solidFill>
                        </a:rPr>
                        <a:t>108,000</a:t>
                      </a:r>
                      <a:endParaRPr lang="en-US" sz="1800" dirty="0">
                        <a:solidFill>
                          <a:srgbClr val="FF0000"/>
                        </a:solidFill>
                      </a:endParaRPr>
                    </a:p>
                  </a:txBody>
                  <a:tcPr marT="45726" marB="45726"/>
                </a:tc>
                <a:tc>
                  <a:txBody>
                    <a:bodyPr/>
                    <a:lstStyle/>
                    <a:p>
                      <a:pPr algn="r"/>
                      <a:endParaRPr lang="en-US" sz="1800" dirty="0"/>
                    </a:p>
                  </a:txBody>
                  <a:tcPr marT="45726" marB="45726"/>
                </a:tc>
              </a:tr>
              <a:tr h="370889">
                <a:tc>
                  <a:txBody>
                    <a:bodyPr/>
                    <a:lstStyle/>
                    <a:p>
                      <a:r>
                        <a:rPr lang="en-US" sz="1800" dirty="0" smtClean="0"/>
                        <a:t>Costs accounted for</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bl>
          </a:graphicData>
        </a:graphic>
      </p:graphicFrame>
      <p:sp>
        <p:nvSpPr>
          <p:cNvPr id="5" name="TextBox 4"/>
          <p:cNvSpPr txBox="1"/>
          <p:nvPr/>
        </p:nvSpPr>
        <p:spPr>
          <a:xfrm>
            <a:off x="4191000" y="6324600"/>
            <a:ext cx="2579688" cy="369888"/>
          </a:xfrm>
          <a:prstGeom prst="rect">
            <a:avLst/>
          </a:prstGeom>
          <a:solidFill>
            <a:schemeClr val="accent1">
              <a:lumMod val="40000"/>
              <a:lumOff val="60000"/>
            </a:schemeClr>
          </a:solidFill>
        </p:spPr>
        <p:txBody>
          <a:bodyPr wrap="none">
            <a:spAutoFit/>
          </a:bodyPr>
          <a:lstStyle/>
          <a:p>
            <a:pPr fontAlgn="auto">
              <a:spcBef>
                <a:spcPts val="0"/>
              </a:spcBef>
              <a:spcAft>
                <a:spcPts val="0"/>
              </a:spcAft>
              <a:defRPr/>
            </a:pPr>
            <a:r>
              <a:rPr lang="en-US" dirty="0">
                <a:latin typeface="+mn-lt"/>
              </a:rPr>
              <a:t>4,000 units x $27 per unit</a:t>
            </a:r>
          </a:p>
        </p:txBody>
      </p:sp>
      <p:sp>
        <p:nvSpPr>
          <p:cNvPr id="6" name="Up Arrow 5"/>
          <p:cNvSpPr/>
          <p:nvPr/>
        </p:nvSpPr>
        <p:spPr>
          <a:xfrm>
            <a:off x="5105400" y="5943600"/>
            <a:ext cx="381000"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2780754760"/>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Example</a:t>
            </a:r>
          </a:p>
        </p:txBody>
      </p:sp>
      <p:graphicFrame>
        <p:nvGraphicFramePr>
          <p:cNvPr id="4" name="Content Placeholder 3"/>
          <p:cNvGraphicFramePr>
            <a:graphicFrameLocks noGrp="1"/>
          </p:cNvGraphicFramePr>
          <p:nvPr>
            <p:ph idx="1"/>
          </p:nvPr>
        </p:nvGraphicFramePr>
        <p:xfrm>
          <a:off x="457200" y="1600200"/>
          <a:ext cx="8229600" cy="4791074"/>
        </p:xfrm>
        <a:graphic>
          <a:graphicData uri="http://schemas.openxmlformats.org/drawingml/2006/table">
            <a:tbl>
              <a:tblPr firstRow="1" bandRow="1">
                <a:tableStyleId>{5940675A-B579-460E-94D1-54222C63F5DA}</a:tableStyleId>
              </a:tblPr>
              <a:tblGrid>
                <a:gridCol w="2743200"/>
                <a:gridCol w="2743200"/>
                <a:gridCol w="2743200"/>
              </a:tblGrid>
              <a:tr h="640165">
                <a:tc>
                  <a:txBody>
                    <a:bodyPr/>
                    <a:lstStyle/>
                    <a:p>
                      <a:endParaRPr lang="en-US" sz="1800" dirty="0"/>
                    </a:p>
                  </a:txBody>
                  <a:tcPr marT="45726" marB="45726"/>
                </a:tc>
                <a:tc>
                  <a:txBody>
                    <a:bodyPr/>
                    <a:lstStyle/>
                    <a:p>
                      <a:pPr algn="r"/>
                      <a:r>
                        <a:rPr lang="en-US" sz="1800" dirty="0" smtClean="0"/>
                        <a:t>Approach A: Count Units</a:t>
                      </a:r>
                      <a:endParaRPr lang="en-US" sz="1800" dirty="0"/>
                    </a:p>
                  </a:txBody>
                  <a:tcPr marT="45726" marB="45726"/>
                </a:tc>
                <a:tc>
                  <a:txBody>
                    <a:bodyPr/>
                    <a:lstStyle/>
                    <a:p>
                      <a:pPr algn="r"/>
                      <a:r>
                        <a:rPr lang="en-US" sz="1800" dirty="0" smtClean="0"/>
                        <a:t>Approach B:</a:t>
                      </a:r>
                      <a:r>
                        <a:rPr lang="en-US" sz="1800" baseline="0" dirty="0" smtClean="0"/>
                        <a:t> Do Not Count Units</a:t>
                      </a:r>
                      <a:endParaRPr lang="en-US" sz="1800" dirty="0"/>
                    </a:p>
                  </a:txBody>
                  <a:tcPr marT="45726" marB="45726"/>
                </a:tc>
              </a:tr>
              <a:tr h="370889">
                <a:tc>
                  <a:txBody>
                    <a:bodyPr/>
                    <a:lstStyle/>
                    <a:p>
                      <a:r>
                        <a:rPr lang="en-US" sz="1800" dirty="0" smtClean="0"/>
                        <a:t>Costs to account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endParaRPr lang="en-US" sz="1800" dirty="0"/>
                    </a:p>
                  </a:txBody>
                  <a:tcPr marT="45726" marB="45726"/>
                </a:tc>
              </a:tr>
              <a:tr h="640165">
                <a:tc>
                  <a:txBody>
                    <a:bodyPr/>
                    <a:lstStyle/>
                    <a:p>
                      <a:r>
                        <a:rPr lang="en-US" sz="1800" dirty="0" smtClean="0"/>
                        <a:t>Divide by equivalent units of output</a:t>
                      </a:r>
                      <a:endParaRPr lang="en-US" sz="1800" dirty="0"/>
                    </a:p>
                  </a:txBody>
                  <a:tcPr marT="45726" marB="45726"/>
                </a:tc>
                <a:tc>
                  <a:txBody>
                    <a:bodyPr/>
                    <a:lstStyle/>
                    <a:p>
                      <a:pPr algn="r"/>
                      <a:r>
                        <a:rPr lang="en-US" sz="1800" dirty="0" smtClean="0"/>
                        <a:t>10,000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per equivalent unit</a:t>
                      </a:r>
                      <a:endParaRPr lang="en-US" sz="1800" dirty="0"/>
                    </a:p>
                  </a:txBody>
                  <a:tcPr marT="45726" marB="45726"/>
                </a:tc>
                <a:tc>
                  <a:txBody>
                    <a:bodyPr/>
                    <a:lstStyle/>
                    <a:p>
                      <a:pPr algn="r"/>
                      <a:r>
                        <a:rPr lang="en-US" sz="1800" dirty="0" smtClean="0"/>
                        <a:t>$27</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Assignment of cost: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Good units completed:</a:t>
                      </a:r>
                      <a:endParaRPr lang="en-US" sz="1800" dirty="0"/>
                    </a:p>
                  </a:txBody>
                  <a:tcPr marT="45726" marB="45726"/>
                </a:tc>
                <a:tc>
                  <a:txBody>
                    <a:bodyPr/>
                    <a:lstStyle/>
                    <a:p>
                      <a:pPr algn="r"/>
                      <a:r>
                        <a:rPr lang="en-US" sz="1800" dirty="0" smtClean="0"/>
                        <a:t>$135,000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Add normal spoilage</a:t>
                      </a:r>
                      <a:endParaRPr lang="en-US" sz="1800" dirty="0"/>
                    </a:p>
                  </a:txBody>
                  <a:tcPr marT="45726" marB="45726"/>
                </a:tc>
                <a:tc>
                  <a:txBody>
                    <a:bodyPr/>
                    <a:lstStyle/>
                    <a:p>
                      <a:pPr algn="r"/>
                      <a:r>
                        <a:rPr lang="en-US" sz="1800" dirty="0" smtClean="0"/>
                        <a:t>27,000</a:t>
                      </a:r>
                      <a:endParaRPr lang="en-US" sz="1800" dirty="0"/>
                    </a:p>
                  </a:txBody>
                  <a:tcPr marT="45726" marB="45726"/>
                </a:tc>
                <a:tc>
                  <a:txBody>
                    <a:bodyPr/>
                    <a:lstStyle/>
                    <a:p>
                      <a:pPr algn="r"/>
                      <a:endParaRPr lang="en-US" sz="1800" dirty="0"/>
                    </a:p>
                  </a:txBody>
                  <a:tcPr marT="45726" marB="45726"/>
                </a:tc>
              </a:tr>
              <a:tr h="914521">
                <a:tc>
                  <a:txBody>
                    <a:bodyPr/>
                    <a:lstStyle/>
                    <a:p>
                      <a:r>
                        <a:rPr lang="en-US" sz="1800" dirty="0" smtClean="0"/>
                        <a:t>Total cost of good</a:t>
                      </a:r>
                      <a:r>
                        <a:rPr lang="en-US" sz="1800" baseline="0" dirty="0" smtClean="0"/>
                        <a:t> units completed and transferred out</a:t>
                      </a:r>
                      <a:endParaRPr lang="en-US" sz="1800" dirty="0"/>
                    </a:p>
                  </a:txBody>
                  <a:tcPr marT="45726" marB="45726"/>
                </a:tc>
                <a:tc>
                  <a:txBody>
                    <a:bodyPr/>
                    <a:lstStyle/>
                    <a:p>
                      <a:pPr algn="r"/>
                      <a:r>
                        <a:rPr lang="en-US" sz="1800" dirty="0" smtClean="0"/>
                        <a:t>162,000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Ending work in process</a:t>
                      </a:r>
                      <a:endParaRPr lang="en-US" sz="1800" dirty="0"/>
                    </a:p>
                  </a:txBody>
                  <a:tcPr marT="45726" marB="45726"/>
                </a:tc>
                <a:tc>
                  <a:txBody>
                    <a:bodyPr/>
                    <a:lstStyle/>
                    <a:p>
                      <a:pPr algn="r"/>
                      <a:r>
                        <a:rPr lang="en-US" sz="1800" dirty="0" smtClean="0"/>
                        <a:t>108,000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accounted for</a:t>
                      </a:r>
                      <a:endParaRPr lang="en-US" sz="1800" dirty="0"/>
                    </a:p>
                  </a:txBody>
                  <a:tcPr marT="45726" marB="45726"/>
                </a:tc>
                <a:tc>
                  <a:txBody>
                    <a:bodyPr/>
                    <a:lstStyle/>
                    <a:p>
                      <a:pPr algn="r"/>
                      <a:r>
                        <a:rPr lang="en-US" sz="1800" dirty="0" smtClean="0">
                          <a:solidFill>
                            <a:srgbClr val="FF0000"/>
                          </a:solidFill>
                        </a:rPr>
                        <a:t>$270,000</a:t>
                      </a:r>
                      <a:endParaRPr lang="en-US" sz="1800" dirty="0">
                        <a:solidFill>
                          <a:srgbClr val="FF0000"/>
                        </a:solidFill>
                      </a:endParaRPr>
                    </a:p>
                  </a:txBody>
                  <a:tcPr marT="45726" marB="45726"/>
                </a:tc>
                <a:tc>
                  <a:txBody>
                    <a:bodyPr/>
                    <a:lstStyle/>
                    <a:p>
                      <a:pPr algn="r"/>
                      <a:endParaRPr lang="en-US" sz="1800" dirty="0"/>
                    </a:p>
                  </a:txBody>
                  <a:tcPr marT="45726" marB="45726"/>
                </a:tc>
              </a:tr>
            </a:tbl>
          </a:graphicData>
        </a:graphic>
      </p:graphicFrame>
    </p:spTree>
    <p:extLst>
      <p:ext uri="{BB962C8B-B14F-4D97-AF65-F5344CB8AC3E}">
        <p14:creationId xmlns:p14="http://schemas.microsoft.com/office/powerpoint/2010/main" xmlns="" val="1874403342"/>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Example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386388030"/>
              </p:ext>
            </p:extLst>
          </p:nvPr>
        </p:nvGraphicFramePr>
        <p:xfrm>
          <a:off x="457200" y="1600200"/>
          <a:ext cx="8229600" cy="4791074"/>
        </p:xfrm>
        <a:graphic>
          <a:graphicData uri="http://schemas.openxmlformats.org/drawingml/2006/table">
            <a:tbl>
              <a:tblPr firstRow="1" bandRow="1">
                <a:tableStyleId>{5940675A-B579-460E-94D1-54222C63F5DA}</a:tableStyleId>
              </a:tblPr>
              <a:tblGrid>
                <a:gridCol w="2743200"/>
                <a:gridCol w="2743200"/>
                <a:gridCol w="2743200"/>
              </a:tblGrid>
              <a:tr h="640165">
                <a:tc>
                  <a:txBody>
                    <a:bodyPr/>
                    <a:lstStyle/>
                    <a:p>
                      <a:endParaRPr lang="en-US" sz="1800" dirty="0"/>
                    </a:p>
                  </a:txBody>
                  <a:tcPr marT="45726" marB="45726"/>
                </a:tc>
                <a:tc>
                  <a:txBody>
                    <a:bodyPr/>
                    <a:lstStyle/>
                    <a:p>
                      <a:pPr algn="r"/>
                      <a:r>
                        <a:rPr lang="en-US" sz="1800" dirty="0" smtClean="0"/>
                        <a:t>Approach A: Count Units</a:t>
                      </a:r>
                      <a:endParaRPr lang="en-US" sz="1800" dirty="0"/>
                    </a:p>
                  </a:txBody>
                  <a:tcPr marT="45726" marB="45726"/>
                </a:tc>
                <a:tc>
                  <a:txBody>
                    <a:bodyPr/>
                    <a:lstStyle/>
                    <a:p>
                      <a:pPr algn="r"/>
                      <a:r>
                        <a:rPr lang="en-US" sz="1800" dirty="0" smtClean="0"/>
                        <a:t>Approach B:</a:t>
                      </a:r>
                      <a:r>
                        <a:rPr lang="en-US" sz="1800" baseline="0" dirty="0" smtClean="0"/>
                        <a:t> Do Not Count Units</a:t>
                      </a:r>
                      <a:endParaRPr lang="en-US" sz="1800" dirty="0"/>
                    </a:p>
                  </a:txBody>
                  <a:tcPr marT="45726" marB="45726"/>
                </a:tc>
              </a:tr>
              <a:tr h="370889">
                <a:tc>
                  <a:txBody>
                    <a:bodyPr/>
                    <a:lstStyle/>
                    <a:p>
                      <a:r>
                        <a:rPr lang="en-US" sz="1800" dirty="0" smtClean="0"/>
                        <a:t>Costs to account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r>
                        <a:rPr lang="en-US" sz="1800" dirty="0" smtClean="0">
                          <a:solidFill>
                            <a:srgbClr val="FF0000"/>
                          </a:solidFill>
                        </a:rPr>
                        <a:t>$270,000</a:t>
                      </a:r>
                      <a:endParaRPr lang="en-US" sz="1800" dirty="0">
                        <a:solidFill>
                          <a:srgbClr val="FF0000"/>
                        </a:solidFill>
                      </a:endParaRPr>
                    </a:p>
                  </a:txBody>
                  <a:tcPr marT="45726" marB="45726"/>
                </a:tc>
              </a:tr>
              <a:tr h="640165">
                <a:tc>
                  <a:txBody>
                    <a:bodyPr/>
                    <a:lstStyle/>
                    <a:p>
                      <a:r>
                        <a:rPr lang="en-US" sz="1800" dirty="0" smtClean="0"/>
                        <a:t>Divide by equivalent units of output</a:t>
                      </a:r>
                      <a:endParaRPr lang="en-US" sz="1800" dirty="0"/>
                    </a:p>
                  </a:txBody>
                  <a:tcPr marT="45726" marB="45726"/>
                </a:tc>
                <a:tc>
                  <a:txBody>
                    <a:bodyPr/>
                    <a:lstStyle/>
                    <a:p>
                      <a:pPr algn="r"/>
                      <a:r>
                        <a:rPr lang="en-US" sz="1800" dirty="0" smtClean="0"/>
                        <a:t>10,000</a:t>
                      </a:r>
                      <a:endParaRPr lang="en-US" sz="1800" dirty="0"/>
                    </a:p>
                  </a:txBody>
                  <a:tcPr marT="45726" marB="45726"/>
                </a:tc>
                <a:tc>
                  <a:txBody>
                    <a:bodyPr/>
                    <a:lstStyle/>
                    <a:p>
                      <a:pPr algn="r"/>
                      <a:r>
                        <a:rPr lang="en-US" sz="1800" dirty="0" smtClean="0">
                          <a:solidFill>
                            <a:srgbClr val="FF0000"/>
                          </a:solidFill>
                        </a:rPr>
                        <a:t>9,000</a:t>
                      </a:r>
                      <a:endParaRPr lang="en-US" sz="1800" dirty="0">
                        <a:solidFill>
                          <a:srgbClr val="FF0000"/>
                        </a:solidFill>
                      </a:endParaRPr>
                    </a:p>
                  </a:txBody>
                  <a:tcPr marT="45726" marB="45726"/>
                </a:tc>
              </a:tr>
              <a:tr h="370889">
                <a:tc>
                  <a:txBody>
                    <a:bodyPr/>
                    <a:lstStyle/>
                    <a:p>
                      <a:r>
                        <a:rPr lang="en-US" sz="1800" dirty="0" smtClean="0"/>
                        <a:t>Costs per equivalent unit</a:t>
                      </a:r>
                      <a:endParaRPr lang="en-US" sz="1800" dirty="0"/>
                    </a:p>
                  </a:txBody>
                  <a:tcPr marT="45726" marB="45726"/>
                </a:tc>
                <a:tc>
                  <a:txBody>
                    <a:bodyPr/>
                    <a:lstStyle/>
                    <a:p>
                      <a:pPr algn="r"/>
                      <a:r>
                        <a:rPr lang="en-US" sz="1800" dirty="0" smtClean="0"/>
                        <a:t>$27</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Assignment of cost: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Good units completed:</a:t>
                      </a:r>
                      <a:endParaRPr lang="en-US" sz="1800" dirty="0"/>
                    </a:p>
                  </a:txBody>
                  <a:tcPr marT="45726" marB="45726"/>
                </a:tc>
                <a:tc>
                  <a:txBody>
                    <a:bodyPr/>
                    <a:lstStyle/>
                    <a:p>
                      <a:pPr algn="r"/>
                      <a:r>
                        <a:rPr lang="en-US" sz="1800" dirty="0" smtClean="0"/>
                        <a:t>$135,000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Add normal spoilage</a:t>
                      </a:r>
                      <a:endParaRPr lang="en-US" sz="1800" dirty="0"/>
                    </a:p>
                  </a:txBody>
                  <a:tcPr marT="45726" marB="45726"/>
                </a:tc>
                <a:tc>
                  <a:txBody>
                    <a:bodyPr/>
                    <a:lstStyle/>
                    <a:p>
                      <a:pPr algn="r"/>
                      <a:r>
                        <a:rPr lang="en-US" sz="1800" dirty="0" smtClean="0"/>
                        <a:t>27,000</a:t>
                      </a:r>
                      <a:endParaRPr lang="en-US" sz="1800" dirty="0"/>
                    </a:p>
                  </a:txBody>
                  <a:tcPr marT="45726" marB="45726"/>
                </a:tc>
                <a:tc>
                  <a:txBody>
                    <a:bodyPr/>
                    <a:lstStyle/>
                    <a:p>
                      <a:pPr algn="r"/>
                      <a:endParaRPr lang="en-US" sz="1800" dirty="0"/>
                    </a:p>
                  </a:txBody>
                  <a:tcPr marT="45726" marB="45726"/>
                </a:tc>
              </a:tr>
              <a:tr h="914521">
                <a:tc>
                  <a:txBody>
                    <a:bodyPr/>
                    <a:lstStyle/>
                    <a:p>
                      <a:r>
                        <a:rPr lang="en-US" sz="1800" dirty="0" smtClean="0"/>
                        <a:t>Total cost of good</a:t>
                      </a:r>
                      <a:r>
                        <a:rPr lang="en-US" sz="1800" baseline="0" dirty="0" smtClean="0"/>
                        <a:t> units completed and transferred out</a:t>
                      </a:r>
                      <a:endParaRPr lang="en-US" sz="1800" dirty="0"/>
                    </a:p>
                  </a:txBody>
                  <a:tcPr marT="45726" marB="45726"/>
                </a:tc>
                <a:tc>
                  <a:txBody>
                    <a:bodyPr/>
                    <a:lstStyle/>
                    <a:p>
                      <a:pPr algn="r"/>
                      <a:r>
                        <a:rPr lang="en-US" sz="1800" dirty="0" smtClean="0"/>
                        <a:t>162,000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Ending work in process</a:t>
                      </a:r>
                      <a:endParaRPr lang="en-US" sz="1800" dirty="0"/>
                    </a:p>
                  </a:txBody>
                  <a:tcPr marT="45726" marB="45726"/>
                </a:tc>
                <a:tc>
                  <a:txBody>
                    <a:bodyPr/>
                    <a:lstStyle/>
                    <a:p>
                      <a:pPr algn="r"/>
                      <a:r>
                        <a:rPr lang="en-US" sz="1800" dirty="0" smtClean="0"/>
                        <a:t>108,000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accounted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endParaRPr lang="en-US" sz="1800" dirty="0"/>
                    </a:p>
                  </a:txBody>
                  <a:tcPr marT="45726" marB="45726"/>
                </a:tc>
              </a:tr>
            </a:tbl>
          </a:graphicData>
        </a:graphic>
      </p:graphicFrame>
    </p:spTree>
    <p:extLst>
      <p:ext uri="{BB962C8B-B14F-4D97-AF65-F5344CB8AC3E}">
        <p14:creationId xmlns:p14="http://schemas.microsoft.com/office/powerpoint/2010/main" xmlns="" val="2868322356"/>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Example</a:t>
            </a:r>
          </a:p>
        </p:txBody>
      </p:sp>
      <p:graphicFrame>
        <p:nvGraphicFramePr>
          <p:cNvPr id="4" name="Content Placeholder 3"/>
          <p:cNvGraphicFramePr>
            <a:graphicFrameLocks noGrp="1"/>
          </p:cNvGraphicFramePr>
          <p:nvPr>
            <p:ph idx="1"/>
          </p:nvPr>
        </p:nvGraphicFramePr>
        <p:xfrm>
          <a:off x="457200" y="1600200"/>
          <a:ext cx="8229600" cy="4791074"/>
        </p:xfrm>
        <a:graphic>
          <a:graphicData uri="http://schemas.openxmlformats.org/drawingml/2006/table">
            <a:tbl>
              <a:tblPr firstRow="1" bandRow="1">
                <a:tableStyleId>{5940675A-B579-460E-94D1-54222C63F5DA}</a:tableStyleId>
              </a:tblPr>
              <a:tblGrid>
                <a:gridCol w="2743200"/>
                <a:gridCol w="2743200"/>
                <a:gridCol w="2743200"/>
              </a:tblGrid>
              <a:tr h="640165">
                <a:tc>
                  <a:txBody>
                    <a:bodyPr/>
                    <a:lstStyle/>
                    <a:p>
                      <a:endParaRPr lang="en-US" sz="1800" dirty="0"/>
                    </a:p>
                  </a:txBody>
                  <a:tcPr marT="45726" marB="45726"/>
                </a:tc>
                <a:tc>
                  <a:txBody>
                    <a:bodyPr/>
                    <a:lstStyle/>
                    <a:p>
                      <a:pPr algn="r"/>
                      <a:r>
                        <a:rPr lang="en-US" sz="1800" dirty="0" smtClean="0"/>
                        <a:t>Approach A: Count Units</a:t>
                      </a:r>
                      <a:endParaRPr lang="en-US" sz="1800" dirty="0"/>
                    </a:p>
                  </a:txBody>
                  <a:tcPr marT="45726" marB="45726"/>
                </a:tc>
                <a:tc>
                  <a:txBody>
                    <a:bodyPr/>
                    <a:lstStyle/>
                    <a:p>
                      <a:pPr algn="r"/>
                      <a:r>
                        <a:rPr lang="en-US" sz="1800" dirty="0" smtClean="0"/>
                        <a:t>Approach B:</a:t>
                      </a:r>
                      <a:r>
                        <a:rPr lang="en-US" sz="1800" baseline="0" dirty="0" smtClean="0"/>
                        <a:t> Do Not Count Units</a:t>
                      </a:r>
                      <a:endParaRPr lang="en-US" sz="1800" dirty="0"/>
                    </a:p>
                  </a:txBody>
                  <a:tcPr marT="45726" marB="45726"/>
                </a:tc>
              </a:tr>
              <a:tr h="370889">
                <a:tc>
                  <a:txBody>
                    <a:bodyPr/>
                    <a:lstStyle/>
                    <a:p>
                      <a:r>
                        <a:rPr lang="en-US" sz="1800" dirty="0" smtClean="0"/>
                        <a:t>Costs to account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r>
                        <a:rPr lang="en-US" sz="1800" dirty="0" smtClean="0"/>
                        <a:t>$270,000</a:t>
                      </a:r>
                      <a:endParaRPr lang="en-US" sz="1800" dirty="0"/>
                    </a:p>
                  </a:txBody>
                  <a:tcPr marT="45726" marB="45726"/>
                </a:tc>
              </a:tr>
              <a:tr h="640165">
                <a:tc>
                  <a:txBody>
                    <a:bodyPr/>
                    <a:lstStyle/>
                    <a:p>
                      <a:r>
                        <a:rPr lang="en-US" sz="1800" dirty="0" smtClean="0"/>
                        <a:t>Divide by equivalent units of output</a:t>
                      </a:r>
                      <a:endParaRPr lang="en-US" sz="1800" dirty="0"/>
                    </a:p>
                  </a:txBody>
                  <a:tcPr marT="45726" marB="45726"/>
                </a:tc>
                <a:tc>
                  <a:txBody>
                    <a:bodyPr/>
                    <a:lstStyle/>
                    <a:p>
                      <a:pPr algn="r"/>
                      <a:r>
                        <a:rPr lang="en-US" sz="1800" dirty="0" smtClean="0"/>
                        <a:t>10,000</a:t>
                      </a:r>
                      <a:endParaRPr lang="en-US" sz="1800" dirty="0"/>
                    </a:p>
                  </a:txBody>
                  <a:tcPr marT="45726" marB="45726"/>
                </a:tc>
                <a:tc>
                  <a:txBody>
                    <a:bodyPr/>
                    <a:lstStyle/>
                    <a:p>
                      <a:pPr algn="r"/>
                      <a:r>
                        <a:rPr lang="en-US" sz="1800" dirty="0" smtClean="0"/>
                        <a:t>9,000</a:t>
                      </a:r>
                      <a:endParaRPr lang="en-US" sz="1800" dirty="0"/>
                    </a:p>
                  </a:txBody>
                  <a:tcPr marT="45726" marB="45726"/>
                </a:tc>
              </a:tr>
              <a:tr h="370889">
                <a:tc>
                  <a:txBody>
                    <a:bodyPr/>
                    <a:lstStyle/>
                    <a:p>
                      <a:r>
                        <a:rPr lang="en-US" sz="1800" dirty="0" smtClean="0"/>
                        <a:t>Costs per equivalent unit</a:t>
                      </a:r>
                      <a:endParaRPr lang="en-US" sz="1800" dirty="0"/>
                    </a:p>
                  </a:txBody>
                  <a:tcPr marT="45726" marB="45726"/>
                </a:tc>
                <a:tc>
                  <a:txBody>
                    <a:bodyPr/>
                    <a:lstStyle/>
                    <a:p>
                      <a:pPr algn="r"/>
                      <a:r>
                        <a:rPr lang="en-US" sz="1800" dirty="0" smtClean="0"/>
                        <a:t>$27</a:t>
                      </a:r>
                      <a:endParaRPr lang="en-US" sz="1800" dirty="0"/>
                    </a:p>
                  </a:txBody>
                  <a:tcPr marT="45726" marB="45726"/>
                </a:tc>
                <a:tc>
                  <a:txBody>
                    <a:bodyPr/>
                    <a:lstStyle/>
                    <a:p>
                      <a:pPr algn="r"/>
                      <a:r>
                        <a:rPr lang="en-US" sz="1800" dirty="0" smtClean="0">
                          <a:solidFill>
                            <a:srgbClr val="FF0000"/>
                          </a:solidFill>
                        </a:rPr>
                        <a:t>$30</a:t>
                      </a:r>
                      <a:endParaRPr lang="en-US" sz="1800" dirty="0">
                        <a:solidFill>
                          <a:srgbClr val="FF0000"/>
                        </a:solidFill>
                      </a:endParaRPr>
                    </a:p>
                  </a:txBody>
                  <a:tcPr marT="45726" marB="45726"/>
                </a:tc>
              </a:tr>
              <a:tr h="370889">
                <a:tc>
                  <a:txBody>
                    <a:bodyPr/>
                    <a:lstStyle/>
                    <a:p>
                      <a:r>
                        <a:rPr lang="en-US" sz="1800" dirty="0" smtClean="0"/>
                        <a:t>Assignment of cost: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Good units completed:</a:t>
                      </a:r>
                      <a:endParaRPr lang="en-US" sz="1800" dirty="0"/>
                    </a:p>
                  </a:txBody>
                  <a:tcPr marT="45726" marB="45726"/>
                </a:tc>
                <a:tc>
                  <a:txBody>
                    <a:bodyPr/>
                    <a:lstStyle/>
                    <a:p>
                      <a:pPr algn="r"/>
                      <a:r>
                        <a:rPr lang="en-US" sz="1800" dirty="0" smtClean="0"/>
                        <a:t>$135,000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Add normal spoilage</a:t>
                      </a:r>
                      <a:endParaRPr lang="en-US" sz="1800" dirty="0"/>
                    </a:p>
                  </a:txBody>
                  <a:tcPr marT="45726" marB="45726"/>
                </a:tc>
                <a:tc>
                  <a:txBody>
                    <a:bodyPr/>
                    <a:lstStyle/>
                    <a:p>
                      <a:pPr algn="r"/>
                      <a:r>
                        <a:rPr lang="en-US" sz="1800" dirty="0" smtClean="0"/>
                        <a:t>27,000</a:t>
                      </a:r>
                      <a:endParaRPr lang="en-US" sz="1800" dirty="0"/>
                    </a:p>
                  </a:txBody>
                  <a:tcPr marT="45726" marB="45726"/>
                </a:tc>
                <a:tc>
                  <a:txBody>
                    <a:bodyPr/>
                    <a:lstStyle/>
                    <a:p>
                      <a:pPr algn="r"/>
                      <a:endParaRPr lang="en-US" sz="1800" dirty="0"/>
                    </a:p>
                  </a:txBody>
                  <a:tcPr marT="45726" marB="45726"/>
                </a:tc>
              </a:tr>
              <a:tr h="914521">
                <a:tc>
                  <a:txBody>
                    <a:bodyPr/>
                    <a:lstStyle/>
                    <a:p>
                      <a:r>
                        <a:rPr lang="en-US" sz="1800" dirty="0" smtClean="0"/>
                        <a:t>Total cost of good</a:t>
                      </a:r>
                      <a:r>
                        <a:rPr lang="en-US" sz="1800" baseline="0" dirty="0" smtClean="0"/>
                        <a:t> units completed and transferred out</a:t>
                      </a:r>
                      <a:endParaRPr lang="en-US" sz="1800" dirty="0"/>
                    </a:p>
                  </a:txBody>
                  <a:tcPr marT="45726" marB="45726"/>
                </a:tc>
                <a:tc>
                  <a:txBody>
                    <a:bodyPr/>
                    <a:lstStyle/>
                    <a:p>
                      <a:pPr algn="r"/>
                      <a:r>
                        <a:rPr lang="en-US" sz="1800" dirty="0" smtClean="0"/>
                        <a:t>162,000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Ending work in process</a:t>
                      </a:r>
                      <a:endParaRPr lang="en-US" sz="1800" dirty="0"/>
                    </a:p>
                  </a:txBody>
                  <a:tcPr marT="45726" marB="45726"/>
                </a:tc>
                <a:tc>
                  <a:txBody>
                    <a:bodyPr/>
                    <a:lstStyle/>
                    <a:p>
                      <a:pPr algn="r"/>
                      <a:r>
                        <a:rPr lang="en-US" sz="1800" dirty="0" smtClean="0"/>
                        <a:t>108,000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accounted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endParaRPr lang="en-US" sz="1800" dirty="0"/>
                    </a:p>
                  </a:txBody>
                  <a:tcPr marT="45726" marB="45726"/>
                </a:tc>
              </a:tr>
            </a:tbl>
          </a:graphicData>
        </a:graphic>
      </p:graphicFrame>
    </p:spTree>
    <p:extLst>
      <p:ext uri="{BB962C8B-B14F-4D97-AF65-F5344CB8AC3E}">
        <p14:creationId xmlns:p14="http://schemas.microsoft.com/office/powerpoint/2010/main" xmlns="" val="2748769581"/>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Example</a:t>
            </a:r>
          </a:p>
        </p:txBody>
      </p:sp>
      <p:graphicFrame>
        <p:nvGraphicFramePr>
          <p:cNvPr id="4" name="Content Placeholder 3"/>
          <p:cNvGraphicFramePr>
            <a:graphicFrameLocks noGrp="1"/>
          </p:cNvGraphicFramePr>
          <p:nvPr>
            <p:ph idx="1"/>
          </p:nvPr>
        </p:nvGraphicFramePr>
        <p:xfrm>
          <a:off x="457200" y="1600200"/>
          <a:ext cx="8229600" cy="4791074"/>
        </p:xfrm>
        <a:graphic>
          <a:graphicData uri="http://schemas.openxmlformats.org/drawingml/2006/table">
            <a:tbl>
              <a:tblPr firstRow="1" bandRow="1">
                <a:tableStyleId>{5940675A-B579-460E-94D1-54222C63F5DA}</a:tableStyleId>
              </a:tblPr>
              <a:tblGrid>
                <a:gridCol w="2743200"/>
                <a:gridCol w="2743200"/>
                <a:gridCol w="2743200"/>
              </a:tblGrid>
              <a:tr h="640165">
                <a:tc>
                  <a:txBody>
                    <a:bodyPr/>
                    <a:lstStyle/>
                    <a:p>
                      <a:endParaRPr lang="en-US" sz="1800" dirty="0"/>
                    </a:p>
                  </a:txBody>
                  <a:tcPr marT="45726" marB="45726"/>
                </a:tc>
                <a:tc>
                  <a:txBody>
                    <a:bodyPr/>
                    <a:lstStyle/>
                    <a:p>
                      <a:pPr algn="r"/>
                      <a:r>
                        <a:rPr lang="en-US" sz="1800" dirty="0" smtClean="0"/>
                        <a:t>Approach A: Count Units</a:t>
                      </a:r>
                      <a:endParaRPr lang="en-US" sz="1800" dirty="0"/>
                    </a:p>
                  </a:txBody>
                  <a:tcPr marT="45726" marB="45726"/>
                </a:tc>
                <a:tc>
                  <a:txBody>
                    <a:bodyPr/>
                    <a:lstStyle/>
                    <a:p>
                      <a:pPr algn="r"/>
                      <a:r>
                        <a:rPr lang="en-US" sz="1800" dirty="0" smtClean="0"/>
                        <a:t>Approach B:</a:t>
                      </a:r>
                      <a:r>
                        <a:rPr lang="en-US" sz="1800" baseline="0" dirty="0" smtClean="0"/>
                        <a:t> Do Not Count Units</a:t>
                      </a:r>
                      <a:endParaRPr lang="en-US" sz="1800" dirty="0"/>
                    </a:p>
                  </a:txBody>
                  <a:tcPr marT="45726" marB="45726"/>
                </a:tc>
              </a:tr>
              <a:tr h="370889">
                <a:tc>
                  <a:txBody>
                    <a:bodyPr/>
                    <a:lstStyle/>
                    <a:p>
                      <a:r>
                        <a:rPr lang="en-US" sz="1800" dirty="0" smtClean="0"/>
                        <a:t>Costs to account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r>
                        <a:rPr lang="en-US" sz="1800" dirty="0" smtClean="0"/>
                        <a:t>$270,000</a:t>
                      </a:r>
                      <a:endParaRPr lang="en-US" sz="1800" dirty="0"/>
                    </a:p>
                  </a:txBody>
                  <a:tcPr marT="45726" marB="45726"/>
                </a:tc>
              </a:tr>
              <a:tr h="640165">
                <a:tc>
                  <a:txBody>
                    <a:bodyPr/>
                    <a:lstStyle/>
                    <a:p>
                      <a:r>
                        <a:rPr lang="en-US" sz="1800" dirty="0" smtClean="0"/>
                        <a:t>Divide by equivalent units of output</a:t>
                      </a:r>
                      <a:endParaRPr lang="en-US" sz="1800" dirty="0"/>
                    </a:p>
                  </a:txBody>
                  <a:tcPr marT="45726" marB="45726"/>
                </a:tc>
                <a:tc>
                  <a:txBody>
                    <a:bodyPr/>
                    <a:lstStyle/>
                    <a:p>
                      <a:pPr algn="r"/>
                      <a:r>
                        <a:rPr lang="en-US" sz="1800" dirty="0" smtClean="0"/>
                        <a:t>10,000</a:t>
                      </a:r>
                      <a:endParaRPr lang="en-US" sz="1800" dirty="0"/>
                    </a:p>
                  </a:txBody>
                  <a:tcPr marT="45726" marB="45726"/>
                </a:tc>
                <a:tc>
                  <a:txBody>
                    <a:bodyPr/>
                    <a:lstStyle/>
                    <a:p>
                      <a:pPr algn="r"/>
                      <a:r>
                        <a:rPr lang="en-US" sz="1800" dirty="0" smtClean="0"/>
                        <a:t>9,000</a:t>
                      </a:r>
                      <a:endParaRPr lang="en-US" sz="1800" dirty="0"/>
                    </a:p>
                  </a:txBody>
                  <a:tcPr marT="45726" marB="45726"/>
                </a:tc>
              </a:tr>
              <a:tr h="370889">
                <a:tc>
                  <a:txBody>
                    <a:bodyPr/>
                    <a:lstStyle/>
                    <a:p>
                      <a:r>
                        <a:rPr lang="en-US" sz="1800" dirty="0" smtClean="0"/>
                        <a:t>Costs per equivalent unit</a:t>
                      </a:r>
                      <a:endParaRPr lang="en-US" sz="1800" dirty="0"/>
                    </a:p>
                  </a:txBody>
                  <a:tcPr marT="45726" marB="45726"/>
                </a:tc>
                <a:tc>
                  <a:txBody>
                    <a:bodyPr/>
                    <a:lstStyle/>
                    <a:p>
                      <a:pPr algn="r"/>
                      <a:r>
                        <a:rPr lang="en-US" sz="1800" dirty="0" smtClean="0"/>
                        <a:t>$27</a:t>
                      </a:r>
                      <a:endParaRPr lang="en-US" sz="1800" dirty="0"/>
                    </a:p>
                  </a:txBody>
                  <a:tcPr marT="45726" marB="45726"/>
                </a:tc>
                <a:tc>
                  <a:txBody>
                    <a:bodyPr/>
                    <a:lstStyle/>
                    <a:p>
                      <a:pPr algn="r"/>
                      <a:r>
                        <a:rPr lang="en-US" sz="1800" dirty="0" smtClean="0"/>
                        <a:t>$30</a:t>
                      </a:r>
                      <a:endParaRPr lang="en-US" sz="1800" dirty="0"/>
                    </a:p>
                  </a:txBody>
                  <a:tcPr marT="45726" marB="45726"/>
                </a:tc>
              </a:tr>
              <a:tr h="370889">
                <a:tc>
                  <a:txBody>
                    <a:bodyPr/>
                    <a:lstStyle/>
                    <a:p>
                      <a:r>
                        <a:rPr lang="en-US" sz="1800" dirty="0" smtClean="0"/>
                        <a:t>Assignment of cost: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Good units completed:</a:t>
                      </a:r>
                      <a:endParaRPr lang="en-US" sz="1800" dirty="0"/>
                    </a:p>
                  </a:txBody>
                  <a:tcPr marT="45726" marB="45726"/>
                </a:tc>
                <a:tc>
                  <a:txBody>
                    <a:bodyPr/>
                    <a:lstStyle/>
                    <a:p>
                      <a:pPr algn="r"/>
                      <a:r>
                        <a:rPr lang="en-US" sz="1800" dirty="0" smtClean="0"/>
                        <a:t>$135,000</a:t>
                      </a:r>
                      <a:endParaRPr lang="en-US" sz="1800" dirty="0"/>
                    </a:p>
                  </a:txBody>
                  <a:tcPr marT="45726" marB="45726"/>
                </a:tc>
                <a:tc>
                  <a:txBody>
                    <a:bodyPr/>
                    <a:lstStyle/>
                    <a:p>
                      <a:pPr algn="r"/>
                      <a:r>
                        <a:rPr lang="en-US" sz="1800" dirty="0" smtClean="0">
                          <a:solidFill>
                            <a:srgbClr val="FF0000"/>
                          </a:solidFill>
                        </a:rPr>
                        <a:t>$150,000</a:t>
                      </a:r>
                      <a:endParaRPr lang="en-US" sz="1800" dirty="0">
                        <a:solidFill>
                          <a:srgbClr val="FF0000"/>
                        </a:solidFill>
                      </a:endParaRPr>
                    </a:p>
                  </a:txBody>
                  <a:tcPr marT="45726" marB="45726"/>
                </a:tc>
              </a:tr>
              <a:tr h="370889">
                <a:tc>
                  <a:txBody>
                    <a:bodyPr/>
                    <a:lstStyle/>
                    <a:p>
                      <a:r>
                        <a:rPr lang="en-US" sz="1800" dirty="0" smtClean="0"/>
                        <a:t>Add normal spoilage</a:t>
                      </a:r>
                      <a:endParaRPr lang="en-US" sz="1800" dirty="0"/>
                    </a:p>
                  </a:txBody>
                  <a:tcPr marT="45726" marB="45726"/>
                </a:tc>
                <a:tc>
                  <a:txBody>
                    <a:bodyPr/>
                    <a:lstStyle/>
                    <a:p>
                      <a:pPr algn="r"/>
                      <a:r>
                        <a:rPr lang="en-US" sz="1800" dirty="0" smtClean="0"/>
                        <a:t>27,000</a:t>
                      </a:r>
                      <a:endParaRPr lang="en-US" sz="1800" dirty="0"/>
                    </a:p>
                  </a:txBody>
                  <a:tcPr marT="45726" marB="45726"/>
                </a:tc>
                <a:tc>
                  <a:txBody>
                    <a:bodyPr/>
                    <a:lstStyle/>
                    <a:p>
                      <a:pPr algn="r"/>
                      <a:endParaRPr lang="en-US" sz="1800" dirty="0"/>
                    </a:p>
                  </a:txBody>
                  <a:tcPr marT="45726" marB="45726"/>
                </a:tc>
              </a:tr>
              <a:tr h="914521">
                <a:tc>
                  <a:txBody>
                    <a:bodyPr/>
                    <a:lstStyle/>
                    <a:p>
                      <a:r>
                        <a:rPr lang="en-US" sz="1800" dirty="0" smtClean="0"/>
                        <a:t>Total cost of good</a:t>
                      </a:r>
                      <a:r>
                        <a:rPr lang="en-US" sz="1800" baseline="0" dirty="0" smtClean="0"/>
                        <a:t> units completed and transferred out</a:t>
                      </a:r>
                      <a:endParaRPr lang="en-US" sz="1800" dirty="0"/>
                    </a:p>
                  </a:txBody>
                  <a:tcPr marT="45726" marB="45726"/>
                </a:tc>
                <a:tc>
                  <a:txBody>
                    <a:bodyPr/>
                    <a:lstStyle/>
                    <a:p>
                      <a:pPr algn="r"/>
                      <a:r>
                        <a:rPr lang="en-US" sz="1800" dirty="0" smtClean="0"/>
                        <a:t>162,000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Ending work in process</a:t>
                      </a:r>
                      <a:endParaRPr lang="en-US" sz="1800" dirty="0"/>
                    </a:p>
                  </a:txBody>
                  <a:tcPr marT="45726" marB="45726"/>
                </a:tc>
                <a:tc>
                  <a:txBody>
                    <a:bodyPr/>
                    <a:lstStyle/>
                    <a:p>
                      <a:pPr algn="r"/>
                      <a:r>
                        <a:rPr lang="en-US" sz="1800" dirty="0" smtClean="0"/>
                        <a:t>108,000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accounted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endParaRPr lang="en-US" sz="1800" dirty="0"/>
                    </a:p>
                  </a:txBody>
                  <a:tcPr marT="45726" marB="45726"/>
                </a:tc>
              </a:tr>
            </a:tbl>
          </a:graphicData>
        </a:graphic>
      </p:graphicFrame>
      <p:sp>
        <p:nvSpPr>
          <p:cNvPr id="5" name="TextBox 4"/>
          <p:cNvSpPr txBox="1"/>
          <p:nvPr/>
        </p:nvSpPr>
        <p:spPr>
          <a:xfrm>
            <a:off x="6172200" y="4876800"/>
            <a:ext cx="2579688" cy="369888"/>
          </a:xfrm>
          <a:prstGeom prst="rect">
            <a:avLst/>
          </a:prstGeom>
          <a:solidFill>
            <a:schemeClr val="accent1">
              <a:lumMod val="40000"/>
              <a:lumOff val="60000"/>
            </a:schemeClr>
          </a:solidFill>
        </p:spPr>
        <p:txBody>
          <a:bodyPr wrap="none">
            <a:spAutoFit/>
          </a:bodyPr>
          <a:lstStyle/>
          <a:p>
            <a:pPr fontAlgn="auto">
              <a:spcBef>
                <a:spcPts val="0"/>
              </a:spcBef>
              <a:spcAft>
                <a:spcPts val="0"/>
              </a:spcAft>
              <a:defRPr/>
            </a:pPr>
            <a:r>
              <a:rPr lang="en-US" dirty="0">
                <a:latin typeface="+mn-lt"/>
              </a:rPr>
              <a:t>5,000 units x $30 per unit</a:t>
            </a:r>
          </a:p>
        </p:txBody>
      </p:sp>
      <p:sp>
        <p:nvSpPr>
          <p:cNvPr id="6" name="Up Arrow 5"/>
          <p:cNvSpPr/>
          <p:nvPr/>
        </p:nvSpPr>
        <p:spPr>
          <a:xfrm>
            <a:off x="7924800" y="4419600"/>
            <a:ext cx="304800" cy="304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930746543"/>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Example</a:t>
            </a:r>
          </a:p>
        </p:txBody>
      </p:sp>
      <p:graphicFrame>
        <p:nvGraphicFramePr>
          <p:cNvPr id="4" name="Content Placeholder 3"/>
          <p:cNvGraphicFramePr>
            <a:graphicFrameLocks noGrp="1"/>
          </p:cNvGraphicFramePr>
          <p:nvPr>
            <p:ph idx="1"/>
          </p:nvPr>
        </p:nvGraphicFramePr>
        <p:xfrm>
          <a:off x="457200" y="1600200"/>
          <a:ext cx="8229600" cy="4791074"/>
        </p:xfrm>
        <a:graphic>
          <a:graphicData uri="http://schemas.openxmlformats.org/drawingml/2006/table">
            <a:tbl>
              <a:tblPr firstRow="1" bandRow="1">
                <a:tableStyleId>{5940675A-B579-460E-94D1-54222C63F5DA}</a:tableStyleId>
              </a:tblPr>
              <a:tblGrid>
                <a:gridCol w="2743200"/>
                <a:gridCol w="2743200"/>
                <a:gridCol w="2743200"/>
              </a:tblGrid>
              <a:tr h="640165">
                <a:tc>
                  <a:txBody>
                    <a:bodyPr/>
                    <a:lstStyle/>
                    <a:p>
                      <a:endParaRPr lang="en-US" sz="1800" dirty="0"/>
                    </a:p>
                  </a:txBody>
                  <a:tcPr marT="45726" marB="45726"/>
                </a:tc>
                <a:tc>
                  <a:txBody>
                    <a:bodyPr/>
                    <a:lstStyle/>
                    <a:p>
                      <a:pPr algn="r"/>
                      <a:r>
                        <a:rPr lang="en-US" sz="1800" dirty="0" smtClean="0"/>
                        <a:t>Approach A: Count Units</a:t>
                      </a:r>
                      <a:endParaRPr lang="en-US" sz="1800" dirty="0"/>
                    </a:p>
                  </a:txBody>
                  <a:tcPr marT="45726" marB="45726"/>
                </a:tc>
                <a:tc>
                  <a:txBody>
                    <a:bodyPr/>
                    <a:lstStyle/>
                    <a:p>
                      <a:pPr algn="r"/>
                      <a:r>
                        <a:rPr lang="en-US" sz="1800" dirty="0" smtClean="0"/>
                        <a:t>Approach B:</a:t>
                      </a:r>
                      <a:r>
                        <a:rPr lang="en-US" sz="1800" baseline="0" dirty="0" smtClean="0"/>
                        <a:t> Do Not Count Units</a:t>
                      </a:r>
                      <a:endParaRPr lang="en-US" sz="1800" dirty="0"/>
                    </a:p>
                  </a:txBody>
                  <a:tcPr marT="45726" marB="45726"/>
                </a:tc>
              </a:tr>
              <a:tr h="370889">
                <a:tc>
                  <a:txBody>
                    <a:bodyPr/>
                    <a:lstStyle/>
                    <a:p>
                      <a:r>
                        <a:rPr lang="en-US" sz="1800" dirty="0" smtClean="0"/>
                        <a:t>Costs to account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r>
                        <a:rPr lang="en-US" sz="1800" dirty="0" smtClean="0"/>
                        <a:t>$270,000</a:t>
                      </a:r>
                      <a:endParaRPr lang="en-US" sz="1800" dirty="0"/>
                    </a:p>
                  </a:txBody>
                  <a:tcPr marT="45726" marB="45726"/>
                </a:tc>
              </a:tr>
              <a:tr h="640165">
                <a:tc>
                  <a:txBody>
                    <a:bodyPr/>
                    <a:lstStyle/>
                    <a:p>
                      <a:r>
                        <a:rPr lang="en-US" sz="1800" dirty="0" smtClean="0"/>
                        <a:t>Divide by equivalent units of output</a:t>
                      </a:r>
                      <a:endParaRPr lang="en-US" sz="1800" dirty="0"/>
                    </a:p>
                  </a:txBody>
                  <a:tcPr marT="45726" marB="45726"/>
                </a:tc>
                <a:tc>
                  <a:txBody>
                    <a:bodyPr/>
                    <a:lstStyle/>
                    <a:p>
                      <a:pPr algn="r"/>
                      <a:r>
                        <a:rPr lang="en-US" sz="1800" dirty="0" smtClean="0"/>
                        <a:t>10,000</a:t>
                      </a:r>
                      <a:endParaRPr lang="en-US" sz="1800" dirty="0"/>
                    </a:p>
                  </a:txBody>
                  <a:tcPr marT="45726" marB="45726"/>
                </a:tc>
                <a:tc>
                  <a:txBody>
                    <a:bodyPr/>
                    <a:lstStyle/>
                    <a:p>
                      <a:pPr algn="r"/>
                      <a:r>
                        <a:rPr lang="en-US" sz="1800" dirty="0" smtClean="0"/>
                        <a:t>9,000</a:t>
                      </a:r>
                      <a:endParaRPr lang="en-US" sz="1800" dirty="0"/>
                    </a:p>
                  </a:txBody>
                  <a:tcPr marT="45726" marB="45726"/>
                </a:tc>
              </a:tr>
              <a:tr h="370889">
                <a:tc>
                  <a:txBody>
                    <a:bodyPr/>
                    <a:lstStyle/>
                    <a:p>
                      <a:r>
                        <a:rPr lang="en-US" sz="1800" dirty="0" smtClean="0"/>
                        <a:t>Costs per equivalent unit</a:t>
                      </a:r>
                      <a:endParaRPr lang="en-US" sz="1800" dirty="0"/>
                    </a:p>
                  </a:txBody>
                  <a:tcPr marT="45726" marB="45726"/>
                </a:tc>
                <a:tc>
                  <a:txBody>
                    <a:bodyPr/>
                    <a:lstStyle/>
                    <a:p>
                      <a:pPr algn="r"/>
                      <a:r>
                        <a:rPr lang="en-US" sz="1800" dirty="0" smtClean="0"/>
                        <a:t>$27</a:t>
                      </a:r>
                      <a:endParaRPr lang="en-US" sz="1800" dirty="0"/>
                    </a:p>
                  </a:txBody>
                  <a:tcPr marT="45726" marB="45726"/>
                </a:tc>
                <a:tc>
                  <a:txBody>
                    <a:bodyPr/>
                    <a:lstStyle/>
                    <a:p>
                      <a:pPr algn="r"/>
                      <a:r>
                        <a:rPr lang="en-US" sz="1800" dirty="0" smtClean="0"/>
                        <a:t>$30</a:t>
                      </a:r>
                      <a:endParaRPr lang="en-US" sz="1800" dirty="0"/>
                    </a:p>
                  </a:txBody>
                  <a:tcPr marT="45726" marB="45726"/>
                </a:tc>
              </a:tr>
              <a:tr h="370889">
                <a:tc>
                  <a:txBody>
                    <a:bodyPr/>
                    <a:lstStyle/>
                    <a:p>
                      <a:r>
                        <a:rPr lang="en-US" sz="1800" dirty="0" smtClean="0"/>
                        <a:t>Assignment of cost: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Good units completed:</a:t>
                      </a:r>
                      <a:endParaRPr lang="en-US" sz="1800" dirty="0"/>
                    </a:p>
                  </a:txBody>
                  <a:tcPr marT="45726" marB="45726"/>
                </a:tc>
                <a:tc>
                  <a:txBody>
                    <a:bodyPr/>
                    <a:lstStyle/>
                    <a:p>
                      <a:pPr algn="r"/>
                      <a:r>
                        <a:rPr lang="en-US" sz="1800" dirty="0" smtClean="0"/>
                        <a:t>$135,000</a:t>
                      </a:r>
                      <a:endParaRPr lang="en-US" sz="1800" dirty="0"/>
                    </a:p>
                  </a:txBody>
                  <a:tcPr marT="45726" marB="45726"/>
                </a:tc>
                <a:tc>
                  <a:txBody>
                    <a:bodyPr/>
                    <a:lstStyle/>
                    <a:p>
                      <a:pPr algn="r"/>
                      <a:r>
                        <a:rPr lang="en-US" sz="1800" dirty="0" smtClean="0"/>
                        <a:t>$150,000</a:t>
                      </a:r>
                      <a:endParaRPr lang="en-US" sz="1800" dirty="0"/>
                    </a:p>
                  </a:txBody>
                  <a:tcPr marT="45726" marB="45726"/>
                </a:tc>
              </a:tr>
              <a:tr h="370889">
                <a:tc>
                  <a:txBody>
                    <a:bodyPr/>
                    <a:lstStyle/>
                    <a:p>
                      <a:r>
                        <a:rPr lang="en-US" sz="1800" dirty="0" smtClean="0"/>
                        <a:t>Add normal spoilage</a:t>
                      </a:r>
                      <a:endParaRPr lang="en-US" sz="1800" dirty="0"/>
                    </a:p>
                  </a:txBody>
                  <a:tcPr marT="45726" marB="45726"/>
                </a:tc>
                <a:tc>
                  <a:txBody>
                    <a:bodyPr/>
                    <a:lstStyle/>
                    <a:p>
                      <a:pPr algn="r"/>
                      <a:r>
                        <a:rPr lang="en-US" sz="1800" dirty="0" smtClean="0"/>
                        <a:t>27,000</a:t>
                      </a:r>
                      <a:endParaRPr lang="en-US" sz="1800" dirty="0"/>
                    </a:p>
                  </a:txBody>
                  <a:tcPr marT="45726" marB="45726"/>
                </a:tc>
                <a:tc>
                  <a:txBody>
                    <a:bodyPr/>
                    <a:lstStyle/>
                    <a:p>
                      <a:pPr algn="r"/>
                      <a:r>
                        <a:rPr lang="en-US" sz="1800" dirty="0" smtClean="0">
                          <a:solidFill>
                            <a:srgbClr val="FF0000"/>
                          </a:solidFill>
                        </a:rPr>
                        <a:t>0</a:t>
                      </a:r>
                      <a:endParaRPr lang="en-US" sz="1800" dirty="0">
                        <a:solidFill>
                          <a:srgbClr val="FF0000"/>
                        </a:solidFill>
                      </a:endParaRPr>
                    </a:p>
                  </a:txBody>
                  <a:tcPr marT="45726" marB="45726"/>
                </a:tc>
              </a:tr>
              <a:tr h="914521">
                <a:tc>
                  <a:txBody>
                    <a:bodyPr/>
                    <a:lstStyle/>
                    <a:p>
                      <a:r>
                        <a:rPr lang="en-US" sz="1800" dirty="0" smtClean="0"/>
                        <a:t>Total cost of good</a:t>
                      </a:r>
                      <a:r>
                        <a:rPr lang="en-US" sz="1800" baseline="0" dirty="0" smtClean="0"/>
                        <a:t> units completed and transferred out</a:t>
                      </a:r>
                      <a:endParaRPr lang="en-US" sz="1800" dirty="0"/>
                    </a:p>
                  </a:txBody>
                  <a:tcPr marT="45726" marB="45726"/>
                </a:tc>
                <a:tc>
                  <a:txBody>
                    <a:bodyPr/>
                    <a:lstStyle/>
                    <a:p>
                      <a:pPr algn="r"/>
                      <a:r>
                        <a:rPr lang="en-US" sz="1800" dirty="0" smtClean="0"/>
                        <a:t>162,000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Ending work in process</a:t>
                      </a:r>
                      <a:endParaRPr lang="en-US" sz="1800" dirty="0"/>
                    </a:p>
                  </a:txBody>
                  <a:tcPr marT="45726" marB="45726"/>
                </a:tc>
                <a:tc>
                  <a:txBody>
                    <a:bodyPr/>
                    <a:lstStyle/>
                    <a:p>
                      <a:pPr algn="r"/>
                      <a:r>
                        <a:rPr lang="en-US" sz="1800" dirty="0" smtClean="0"/>
                        <a:t>108,000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accounted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endParaRPr lang="en-US" sz="1800" dirty="0"/>
                    </a:p>
                  </a:txBody>
                  <a:tcPr marT="45726" marB="45726"/>
                </a:tc>
              </a:tr>
            </a:tbl>
          </a:graphicData>
        </a:graphic>
      </p:graphicFrame>
    </p:spTree>
    <p:extLst>
      <p:ext uri="{BB962C8B-B14F-4D97-AF65-F5344CB8AC3E}">
        <p14:creationId xmlns:p14="http://schemas.microsoft.com/office/powerpoint/2010/main" xmlns="" val="41085622"/>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Example</a:t>
            </a:r>
          </a:p>
        </p:txBody>
      </p:sp>
      <p:graphicFrame>
        <p:nvGraphicFramePr>
          <p:cNvPr id="4" name="Content Placeholder 3"/>
          <p:cNvGraphicFramePr>
            <a:graphicFrameLocks noGrp="1"/>
          </p:cNvGraphicFramePr>
          <p:nvPr>
            <p:ph idx="1"/>
          </p:nvPr>
        </p:nvGraphicFramePr>
        <p:xfrm>
          <a:off x="457200" y="1600200"/>
          <a:ext cx="8229600" cy="4791074"/>
        </p:xfrm>
        <a:graphic>
          <a:graphicData uri="http://schemas.openxmlformats.org/drawingml/2006/table">
            <a:tbl>
              <a:tblPr firstRow="1" bandRow="1">
                <a:tableStyleId>{5940675A-B579-460E-94D1-54222C63F5DA}</a:tableStyleId>
              </a:tblPr>
              <a:tblGrid>
                <a:gridCol w="2743200"/>
                <a:gridCol w="2743200"/>
                <a:gridCol w="2743200"/>
              </a:tblGrid>
              <a:tr h="640165">
                <a:tc>
                  <a:txBody>
                    <a:bodyPr/>
                    <a:lstStyle/>
                    <a:p>
                      <a:endParaRPr lang="en-US" sz="1800" dirty="0"/>
                    </a:p>
                  </a:txBody>
                  <a:tcPr marT="45726" marB="45726"/>
                </a:tc>
                <a:tc>
                  <a:txBody>
                    <a:bodyPr/>
                    <a:lstStyle/>
                    <a:p>
                      <a:pPr algn="r"/>
                      <a:r>
                        <a:rPr lang="en-US" sz="1800" dirty="0" smtClean="0"/>
                        <a:t>Approach A: Count Units</a:t>
                      </a:r>
                      <a:endParaRPr lang="en-US" sz="1800" dirty="0"/>
                    </a:p>
                  </a:txBody>
                  <a:tcPr marT="45726" marB="45726"/>
                </a:tc>
                <a:tc>
                  <a:txBody>
                    <a:bodyPr/>
                    <a:lstStyle/>
                    <a:p>
                      <a:pPr algn="r"/>
                      <a:r>
                        <a:rPr lang="en-US" sz="1800" dirty="0" smtClean="0"/>
                        <a:t>Approach B:</a:t>
                      </a:r>
                      <a:r>
                        <a:rPr lang="en-US" sz="1800" baseline="0" dirty="0" smtClean="0"/>
                        <a:t> Do Not Count Units</a:t>
                      </a:r>
                      <a:endParaRPr lang="en-US" sz="1800" dirty="0"/>
                    </a:p>
                  </a:txBody>
                  <a:tcPr marT="45726" marB="45726"/>
                </a:tc>
              </a:tr>
              <a:tr h="370889">
                <a:tc>
                  <a:txBody>
                    <a:bodyPr/>
                    <a:lstStyle/>
                    <a:p>
                      <a:r>
                        <a:rPr lang="en-US" sz="1800" dirty="0" smtClean="0"/>
                        <a:t>Costs to account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r>
                        <a:rPr lang="en-US" sz="1800" dirty="0" smtClean="0"/>
                        <a:t>$270,000</a:t>
                      </a:r>
                      <a:endParaRPr lang="en-US" sz="1800" dirty="0"/>
                    </a:p>
                  </a:txBody>
                  <a:tcPr marT="45726" marB="45726"/>
                </a:tc>
              </a:tr>
              <a:tr h="640165">
                <a:tc>
                  <a:txBody>
                    <a:bodyPr/>
                    <a:lstStyle/>
                    <a:p>
                      <a:r>
                        <a:rPr lang="en-US" sz="1800" dirty="0" smtClean="0"/>
                        <a:t>Divide by equivalent units of output</a:t>
                      </a:r>
                      <a:endParaRPr lang="en-US" sz="1800" dirty="0"/>
                    </a:p>
                  </a:txBody>
                  <a:tcPr marT="45726" marB="45726"/>
                </a:tc>
                <a:tc>
                  <a:txBody>
                    <a:bodyPr/>
                    <a:lstStyle/>
                    <a:p>
                      <a:pPr algn="r"/>
                      <a:r>
                        <a:rPr lang="en-US" sz="1800" dirty="0" smtClean="0"/>
                        <a:t>10,000</a:t>
                      </a:r>
                      <a:endParaRPr lang="en-US" sz="1800" dirty="0"/>
                    </a:p>
                  </a:txBody>
                  <a:tcPr marT="45726" marB="45726"/>
                </a:tc>
                <a:tc>
                  <a:txBody>
                    <a:bodyPr/>
                    <a:lstStyle/>
                    <a:p>
                      <a:pPr algn="r"/>
                      <a:r>
                        <a:rPr lang="en-US" sz="1800" dirty="0" smtClean="0"/>
                        <a:t>9,000</a:t>
                      </a:r>
                      <a:endParaRPr lang="en-US" sz="1800" dirty="0"/>
                    </a:p>
                  </a:txBody>
                  <a:tcPr marT="45726" marB="45726"/>
                </a:tc>
              </a:tr>
              <a:tr h="370889">
                <a:tc>
                  <a:txBody>
                    <a:bodyPr/>
                    <a:lstStyle/>
                    <a:p>
                      <a:r>
                        <a:rPr lang="en-US" sz="1800" dirty="0" smtClean="0"/>
                        <a:t>Costs per equivalent unit</a:t>
                      </a:r>
                      <a:endParaRPr lang="en-US" sz="1800" dirty="0"/>
                    </a:p>
                  </a:txBody>
                  <a:tcPr marT="45726" marB="45726"/>
                </a:tc>
                <a:tc>
                  <a:txBody>
                    <a:bodyPr/>
                    <a:lstStyle/>
                    <a:p>
                      <a:pPr algn="r"/>
                      <a:r>
                        <a:rPr lang="en-US" sz="1800" dirty="0" smtClean="0"/>
                        <a:t>$27</a:t>
                      </a:r>
                      <a:endParaRPr lang="en-US" sz="1800" dirty="0"/>
                    </a:p>
                  </a:txBody>
                  <a:tcPr marT="45726" marB="45726"/>
                </a:tc>
                <a:tc>
                  <a:txBody>
                    <a:bodyPr/>
                    <a:lstStyle/>
                    <a:p>
                      <a:pPr algn="r"/>
                      <a:r>
                        <a:rPr lang="en-US" sz="1800" dirty="0" smtClean="0"/>
                        <a:t>$30</a:t>
                      </a:r>
                      <a:endParaRPr lang="en-US" sz="1800" dirty="0"/>
                    </a:p>
                  </a:txBody>
                  <a:tcPr marT="45726" marB="45726"/>
                </a:tc>
              </a:tr>
              <a:tr h="370889">
                <a:tc>
                  <a:txBody>
                    <a:bodyPr/>
                    <a:lstStyle/>
                    <a:p>
                      <a:r>
                        <a:rPr lang="en-US" sz="1800" dirty="0" smtClean="0"/>
                        <a:t>Assignment of cost: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Good units completed:</a:t>
                      </a:r>
                      <a:endParaRPr lang="en-US" sz="1800" dirty="0"/>
                    </a:p>
                  </a:txBody>
                  <a:tcPr marT="45726" marB="45726"/>
                </a:tc>
                <a:tc>
                  <a:txBody>
                    <a:bodyPr/>
                    <a:lstStyle/>
                    <a:p>
                      <a:pPr algn="r"/>
                      <a:r>
                        <a:rPr lang="en-US" sz="1800" dirty="0" smtClean="0"/>
                        <a:t>$135,000</a:t>
                      </a:r>
                      <a:endParaRPr lang="en-US" sz="1800" dirty="0"/>
                    </a:p>
                  </a:txBody>
                  <a:tcPr marT="45726" marB="45726"/>
                </a:tc>
                <a:tc>
                  <a:txBody>
                    <a:bodyPr/>
                    <a:lstStyle/>
                    <a:p>
                      <a:pPr algn="r"/>
                      <a:r>
                        <a:rPr lang="en-US" sz="1800" dirty="0" smtClean="0"/>
                        <a:t>$150,000</a:t>
                      </a:r>
                      <a:endParaRPr lang="en-US" sz="1800" dirty="0"/>
                    </a:p>
                  </a:txBody>
                  <a:tcPr marT="45726" marB="45726"/>
                </a:tc>
              </a:tr>
              <a:tr h="370889">
                <a:tc>
                  <a:txBody>
                    <a:bodyPr/>
                    <a:lstStyle/>
                    <a:p>
                      <a:r>
                        <a:rPr lang="en-US" sz="1800" dirty="0" smtClean="0"/>
                        <a:t>Add normal spoilage</a:t>
                      </a:r>
                      <a:endParaRPr lang="en-US" sz="1800" dirty="0"/>
                    </a:p>
                  </a:txBody>
                  <a:tcPr marT="45726" marB="45726"/>
                </a:tc>
                <a:tc>
                  <a:txBody>
                    <a:bodyPr/>
                    <a:lstStyle/>
                    <a:p>
                      <a:pPr algn="r"/>
                      <a:r>
                        <a:rPr lang="en-US" sz="1800" dirty="0" smtClean="0"/>
                        <a:t>27,000</a:t>
                      </a:r>
                      <a:endParaRPr lang="en-US" sz="1800" dirty="0"/>
                    </a:p>
                  </a:txBody>
                  <a:tcPr marT="45726" marB="45726"/>
                </a:tc>
                <a:tc>
                  <a:txBody>
                    <a:bodyPr/>
                    <a:lstStyle/>
                    <a:p>
                      <a:pPr algn="r"/>
                      <a:r>
                        <a:rPr lang="en-US" sz="1800" dirty="0" smtClean="0"/>
                        <a:t>0</a:t>
                      </a:r>
                      <a:endParaRPr lang="en-US" sz="1800" dirty="0"/>
                    </a:p>
                  </a:txBody>
                  <a:tcPr marT="45726" marB="45726"/>
                </a:tc>
              </a:tr>
              <a:tr h="914521">
                <a:tc>
                  <a:txBody>
                    <a:bodyPr/>
                    <a:lstStyle/>
                    <a:p>
                      <a:r>
                        <a:rPr lang="en-US" sz="1800" dirty="0" smtClean="0"/>
                        <a:t>Total cost of good</a:t>
                      </a:r>
                      <a:r>
                        <a:rPr lang="en-US" sz="1800" baseline="0" dirty="0" smtClean="0"/>
                        <a:t> units completed and transferred out</a:t>
                      </a:r>
                      <a:endParaRPr lang="en-US" sz="1800" dirty="0"/>
                    </a:p>
                  </a:txBody>
                  <a:tcPr marT="45726" marB="45726"/>
                </a:tc>
                <a:tc>
                  <a:txBody>
                    <a:bodyPr/>
                    <a:lstStyle/>
                    <a:p>
                      <a:pPr algn="r"/>
                      <a:r>
                        <a:rPr lang="en-US" sz="1800" dirty="0" smtClean="0"/>
                        <a:t>162,000</a:t>
                      </a:r>
                      <a:endParaRPr lang="en-US" sz="1800" dirty="0"/>
                    </a:p>
                  </a:txBody>
                  <a:tcPr marT="45726" marB="45726"/>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smtClean="0">
                          <a:solidFill>
                            <a:srgbClr val="FF0000"/>
                          </a:solidFill>
                        </a:rPr>
                        <a:t>150,000</a:t>
                      </a:r>
                    </a:p>
                    <a:p>
                      <a:pPr algn="r"/>
                      <a:endParaRPr lang="en-US" sz="1800" dirty="0"/>
                    </a:p>
                  </a:txBody>
                  <a:tcPr marT="45726" marB="45726"/>
                </a:tc>
              </a:tr>
              <a:tr h="370889">
                <a:tc>
                  <a:txBody>
                    <a:bodyPr/>
                    <a:lstStyle/>
                    <a:p>
                      <a:r>
                        <a:rPr lang="en-US" sz="1800" dirty="0" smtClean="0"/>
                        <a:t>Ending work in process</a:t>
                      </a:r>
                      <a:endParaRPr lang="en-US" sz="1800" dirty="0"/>
                    </a:p>
                  </a:txBody>
                  <a:tcPr marT="45726" marB="45726"/>
                </a:tc>
                <a:tc>
                  <a:txBody>
                    <a:bodyPr/>
                    <a:lstStyle/>
                    <a:p>
                      <a:pPr algn="r"/>
                      <a:r>
                        <a:rPr lang="en-US" sz="1800" dirty="0" smtClean="0"/>
                        <a:t>108,000</a:t>
                      </a: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Costs accounted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endParaRPr lang="en-US" sz="1800" dirty="0"/>
                    </a:p>
                  </a:txBody>
                  <a:tcPr marT="45726" marB="45726"/>
                </a:tc>
              </a:tr>
            </a:tbl>
          </a:graphicData>
        </a:graphic>
      </p:graphicFrame>
    </p:spTree>
    <p:extLst>
      <p:ext uri="{BB962C8B-B14F-4D97-AF65-F5344CB8AC3E}">
        <p14:creationId xmlns:p14="http://schemas.microsoft.com/office/powerpoint/2010/main" xmlns="" val="3739914808"/>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Example</a:t>
            </a:r>
          </a:p>
        </p:txBody>
      </p:sp>
      <p:graphicFrame>
        <p:nvGraphicFramePr>
          <p:cNvPr id="4" name="Content Placeholder 3"/>
          <p:cNvGraphicFramePr>
            <a:graphicFrameLocks noGrp="1"/>
          </p:cNvGraphicFramePr>
          <p:nvPr>
            <p:ph idx="1"/>
          </p:nvPr>
        </p:nvGraphicFramePr>
        <p:xfrm>
          <a:off x="457200" y="1600200"/>
          <a:ext cx="8229600" cy="4791074"/>
        </p:xfrm>
        <a:graphic>
          <a:graphicData uri="http://schemas.openxmlformats.org/drawingml/2006/table">
            <a:tbl>
              <a:tblPr firstRow="1" bandRow="1">
                <a:tableStyleId>{5940675A-B579-460E-94D1-54222C63F5DA}</a:tableStyleId>
              </a:tblPr>
              <a:tblGrid>
                <a:gridCol w="2743200"/>
                <a:gridCol w="2743200"/>
                <a:gridCol w="2743200"/>
              </a:tblGrid>
              <a:tr h="640165">
                <a:tc>
                  <a:txBody>
                    <a:bodyPr/>
                    <a:lstStyle/>
                    <a:p>
                      <a:endParaRPr lang="en-US" sz="1800" dirty="0"/>
                    </a:p>
                  </a:txBody>
                  <a:tcPr marT="45726" marB="45726"/>
                </a:tc>
                <a:tc>
                  <a:txBody>
                    <a:bodyPr/>
                    <a:lstStyle/>
                    <a:p>
                      <a:pPr algn="r"/>
                      <a:r>
                        <a:rPr lang="en-US" sz="1800" dirty="0" smtClean="0"/>
                        <a:t>Approach A: Count Units</a:t>
                      </a:r>
                      <a:endParaRPr lang="en-US" sz="1800" dirty="0"/>
                    </a:p>
                  </a:txBody>
                  <a:tcPr marT="45726" marB="45726"/>
                </a:tc>
                <a:tc>
                  <a:txBody>
                    <a:bodyPr/>
                    <a:lstStyle/>
                    <a:p>
                      <a:pPr algn="r"/>
                      <a:r>
                        <a:rPr lang="en-US" sz="1800" dirty="0" smtClean="0"/>
                        <a:t>Approach B:</a:t>
                      </a:r>
                      <a:r>
                        <a:rPr lang="en-US" sz="1800" baseline="0" dirty="0" smtClean="0"/>
                        <a:t> Do Not Count Units</a:t>
                      </a:r>
                      <a:endParaRPr lang="en-US" sz="1800" dirty="0"/>
                    </a:p>
                  </a:txBody>
                  <a:tcPr marT="45726" marB="45726"/>
                </a:tc>
              </a:tr>
              <a:tr h="370889">
                <a:tc>
                  <a:txBody>
                    <a:bodyPr/>
                    <a:lstStyle/>
                    <a:p>
                      <a:r>
                        <a:rPr lang="en-US" sz="1800" dirty="0" smtClean="0"/>
                        <a:t>Costs to account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r>
                        <a:rPr lang="en-US" sz="1800" dirty="0" smtClean="0"/>
                        <a:t>$270,000</a:t>
                      </a:r>
                      <a:endParaRPr lang="en-US" sz="1800" dirty="0"/>
                    </a:p>
                  </a:txBody>
                  <a:tcPr marT="45726" marB="45726"/>
                </a:tc>
              </a:tr>
              <a:tr h="640165">
                <a:tc>
                  <a:txBody>
                    <a:bodyPr/>
                    <a:lstStyle/>
                    <a:p>
                      <a:r>
                        <a:rPr lang="en-US" sz="1800" dirty="0" smtClean="0"/>
                        <a:t>Divide by equivalent units of output</a:t>
                      </a:r>
                      <a:endParaRPr lang="en-US" sz="1800" dirty="0"/>
                    </a:p>
                  </a:txBody>
                  <a:tcPr marT="45726" marB="45726"/>
                </a:tc>
                <a:tc>
                  <a:txBody>
                    <a:bodyPr/>
                    <a:lstStyle/>
                    <a:p>
                      <a:pPr algn="r"/>
                      <a:r>
                        <a:rPr lang="en-US" sz="1800" dirty="0" smtClean="0"/>
                        <a:t>10,000</a:t>
                      </a:r>
                      <a:endParaRPr lang="en-US" sz="1800" dirty="0"/>
                    </a:p>
                  </a:txBody>
                  <a:tcPr marT="45726" marB="45726"/>
                </a:tc>
                <a:tc>
                  <a:txBody>
                    <a:bodyPr/>
                    <a:lstStyle/>
                    <a:p>
                      <a:pPr algn="r"/>
                      <a:r>
                        <a:rPr lang="en-US" sz="1800" dirty="0" smtClean="0"/>
                        <a:t>9,000</a:t>
                      </a:r>
                      <a:endParaRPr lang="en-US" sz="1800" dirty="0"/>
                    </a:p>
                  </a:txBody>
                  <a:tcPr marT="45726" marB="45726"/>
                </a:tc>
              </a:tr>
              <a:tr h="370889">
                <a:tc>
                  <a:txBody>
                    <a:bodyPr/>
                    <a:lstStyle/>
                    <a:p>
                      <a:r>
                        <a:rPr lang="en-US" sz="1800" dirty="0" smtClean="0"/>
                        <a:t>Costs per equivalent unit</a:t>
                      </a:r>
                      <a:endParaRPr lang="en-US" sz="1800" dirty="0"/>
                    </a:p>
                  </a:txBody>
                  <a:tcPr marT="45726" marB="45726"/>
                </a:tc>
                <a:tc>
                  <a:txBody>
                    <a:bodyPr/>
                    <a:lstStyle/>
                    <a:p>
                      <a:pPr algn="r"/>
                      <a:r>
                        <a:rPr lang="en-US" sz="1800" dirty="0" smtClean="0"/>
                        <a:t>$27</a:t>
                      </a:r>
                      <a:endParaRPr lang="en-US" sz="1800" dirty="0"/>
                    </a:p>
                  </a:txBody>
                  <a:tcPr marT="45726" marB="45726"/>
                </a:tc>
                <a:tc>
                  <a:txBody>
                    <a:bodyPr/>
                    <a:lstStyle/>
                    <a:p>
                      <a:pPr algn="r"/>
                      <a:r>
                        <a:rPr lang="en-US" sz="1800" dirty="0" smtClean="0"/>
                        <a:t>$30</a:t>
                      </a:r>
                      <a:endParaRPr lang="en-US" sz="1800" dirty="0"/>
                    </a:p>
                  </a:txBody>
                  <a:tcPr marT="45726" marB="45726"/>
                </a:tc>
              </a:tr>
              <a:tr h="370889">
                <a:tc>
                  <a:txBody>
                    <a:bodyPr/>
                    <a:lstStyle/>
                    <a:p>
                      <a:r>
                        <a:rPr lang="en-US" sz="1800" dirty="0" smtClean="0"/>
                        <a:t>Assignment of cost: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Good units completed:</a:t>
                      </a:r>
                      <a:endParaRPr lang="en-US" sz="1800" dirty="0"/>
                    </a:p>
                  </a:txBody>
                  <a:tcPr marT="45726" marB="45726"/>
                </a:tc>
                <a:tc>
                  <a:txBody>
                    <a:bodyPr/>
                    <a:lstStyle/>
                    <a:p>
                      <a:pPr algn="r"/>
                      <a:r>
                        <a:rPr lang="en-US" sz="1800" dirty="0" smtClean="0"/>
                        <a:t>$135,000</a:t>
                      </a:r>
                      <a:endParaRPr lang="en-US" sz="1800" dirty="0"/>
                    </a:p>
                  </a:txBody>
                  <a:tcPr marT="45726" marB="45726"/>
                </a:tc>
                <a:tc>
                  <a:txBody>
                    <a:bodyPr/>
                    <a:lstStyle/>
                    <a:p>
                      <a:pPr algn="r"/>
                      <a:r>
                        <a:rPr lang="en-US" sz="1800" dirty="0" smtClean="0"/>
                        <a:t>$150,000</a:t>
                      </a:r>
                      <a:endParaRPr lang="en-US" sz="1800" dirty="0"/>
                    </a:p>
                  </a:txBody>
                  <a:tcPr marT="45726" marB="45726"/>
                </a:tc>
              </a:tr>
              <a:tr h="370889">
                <a:tc>
                  <a:txBody>
                    <a:bodyPr/>
                    <a:lstStyle/>
                    <a:p>
                      <a:r>
                        <a:rPr lang="en-US" sz="1800" dirty="0" smtClean="0"/>
                        <a:t>Add normal spoilage</a:t>
                      </a:r>
                      <a:endParaRPr lang="en-US" sz="1800" dirty="0"/>
                    </a:p>
                  </a:txBody>
                  <a:tcPr marT="45726" marB="45726"/>
                </a:tc>
                <a:tc>
                  <a:txBody>
                    <a:bodyPr/>
                    <a:lstStyle/>
                    <a:p>
                      <a:pPr algn="r"/>
                      <a:r>
                        <a:rPr lang="en-US" sz="1800" dirty="0" smtClean="0"/>
                        <a:t>27,000</a:t>
                      </a:r>
                      <a:endParaRPr lang="en-US" sz="1800" dirty="0"/>
                    </a:p>
                  </a:txBody>
                  <a:tcPr marT="45726" marB="45726"/>
                </a:tc>
                <a:tc>
                  <a:txBody>
                    <a:bodyPr/>
                    <a:lstStyle/>
                    <a:p>
                      <a:pPr algn="r"/>
                      <a:r>
                        <a:rPr lang="en-US" sz="1800" dirty="0" smtClean="0"/>
                        <a:t>0</a:t>
                      </a:r>
                      <a:endParaRPr lang="en-US" sz="1800" dirty="0"/>
                    </a:p>
                  </a:txBody>
                  <a:tcPr marT="45726" marB="45726"/>
                </a:tc>
              </a:tr>
              <a:tr h="914521">
                <a:tc>
                  <a:txBody>
                    <a:bodyPr/>
                    <a:lstStyle/>
                    <a:p>
                      <a:r>
                        <a:rPr lang="en-US" sz="1800" dirty="0" smtClean="0"/>
                        <a:t>Total cost of good</a:t>
                      </a:r>
                      <a:r>
                        <a:rPr lang="en-US" sz="1800" baseline="0" dirty="0" smtClean="0"/>
                        <a:t> units completed and transferred out</a:t>
                      </a:r>
                      <a:endParaRPr lang="en-US" sz="1800" dirty="0"/>
                    </a:p>
                  </a:txBody>
                  <a:tcPr marT="45726" marB="45726"/>
                </a:tc>
                <a:tc>
                  <a:txBody>
                    <a:bodyPr/>
                    <a:lstStyle/>
                    <a:p>
                      <a:pPr algn="r"/>
                      <a:r>
                        <a:rPr lang="en-US" sz="1800" dirty="0" smtClean="0"/>
                        <a:t>162,000</a:t>
                      </a:r>
                      <a:endParaRPr lang="en-US" sz="1800" dirty="0"/>
                    </a:p>
                  </a:txBody>
                  <a:tcPr marT="45726" marB="45726"/>
                </a:tc>
                <a:tc>
                  <a:txBody>
                    <a:bodyPr/>
                    <a:lstStyle/>
                    <a:p>
                      <a:pPr algn="r"/>
                      <a:r>
                        <a:rPr lang="en-US" sz="1800" dirty="0" smtClean="0"/>
                        <a:t>150,000</a:t>
                      </a:r>
                      <a:endParaRPr lang="en-US" sz="1800" dirty="0"/>
                    </a:p>
                  </a:txBody>
                  <a:tcPr marT="45726" marB="45726"/>
                </a:tc>
              </a:tr>
              <a:tr h="370889">
                <a:tc>
                  <a:txBody>
                    <a:bodyPr/>
                    <a:lstStyle/>
                    <a:p>
                      <a:r>
                        <a:rPr lang="en-US" sz="1800" dirty="0" smtClean="0"/>
                        <a:t>Ending work in process</a:t>
                      </a:r>
                      <a:endParaRPr lang="en-US" sz="1800" dirty="0"/>
                    </a:p>
                  </a:txBody>
                  <a:tcPr marT="45726" marB="45726"/>
                </a:tc>
                <a:tc>
                  <a:txBody>
                    <a:bodyPr/>
                    <a:lstStyle/>
                    <a:p>
                      <a:pPr algn="r"/>
                      <a:r>
                        <a:rPr lang="en-US" sz="1800" dirty="0" smtClean="0"/>
                        <a:t>108,000</a:t>
                      </a:r>
                      <a:endParaRPr lang="en-US" sz="1800" dirty="0"/>
                    </a:p>
                  </a:txBody>
                  <a:tcPr marT="45726" marB="45726"/>
                </a:tc>
                <a:tc>
                  <a:txBody>
                    <a:bodyPr/>
                    <a:lstStyle/>
                    <a:p>
                      <a:pPr algn="r"/>
                      <a:r>
                        <a:rPr lang="en-US" sz="1800" dirty="0" smtClean="0">
                          <a:solidFill>
                            <a:srgbClr val="FF0000"/>
                          </a:solidFill>
                        </a:rPr>
                        <a:t>120,000</a:t>
                      </a:r>
                      <a:endParaRPr lang="en-US" sz="1800" dirty="0">
                        <a:solidFill>
                          <a:srgbClr val="FF0000"/>
                        </a:solidFill>
                      </a:endParaRPr>
                    </a:p>
                  </a:txBody>
                  <a:tcPr marT="45726" marB="45726"/>
                </a:tc>
              </a:tr>
              <a:tr h="370889">
                <a:tc>
                  <a:txBody>
                    <a:bodyPr/>
                    <a:lstStyle/>
                    <a:p>
                      <a:r>
                        <a:rPr lang="en-US" sz="1800" dirty="0" smtClean="0"/>
                        <a:t>Costs accounted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endParaRPr lang="en-US" sz="1800" dirty="0"/>
                    </a:p>
                  </a:txBody>
                  <a:tcPr marT="45726" marB="45726"/>
                </a:tc>
              </a:tr>
            </a:tbl>
          </a:graphicData>
        </a:graphic>
      </p:graphicFrame>
      <p:sp>
        <p:nvSpPr>
          <p:cNvPr id="5" name="TextBox 4"/>
          <p:cNvSpPr txBox="1"/>
          <p:nvPr/>
        </p:nvSpPr>
        <p:spPr>
          <a:xfrm>
            <a:off x="6172200" y="6248400"/>
            <a:ext cx="2667000" cy="369888"/>
          </a:xfrm>
          <a:prstGeom prst="rect">
            <a:avLst/>
          </a:prstGeom>
          <a:solidFill>
            <a:schemeClr val="accent1">
              <a:lumMod val="40000"/>
              <a:lumOff val="60000"/>
            </a:schemeClr>
          </a:solidFill>
        </p:spPr>
        <p:txBody>
          <a:bodyPr>
            <a:spAutoFit/>
          </a:bodyPr>
          <a:lstStyle/>
          <a:p>
            <a:pPr fontAlgn="auto">
              <a:spcBef>
                <a:spcPts val="0"/>
              </a:spcBef>
              <a:spcAft>
                <a:spcPts val="0"/>
              </a:spcAft>
              <a:defRPr/>
            </a:pPr>
            <a:r>
              <a:rPr lang="en-US" dirty="0">
                <a:latin typeface="+mn-lt"/>
              </a:rPr>
              <a:t>4,000 units x $30 per unit</a:t>
            </a:r>
          </a:p>
        </p:txBody>
      </p:sp>
      <p:sp>
        <p:nvSpPr>
          <p:cNvPr id="6" name="Up Arrow 5"/>
          <p:cNvSpPr/>
          <p:nvPr/>
        </p:nvSpPr>
        <p:spPr>
          <a:xfrm>
            <a:off x="8001000" y="5943600"/>
            <a:ext cx="304800"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168545838"/>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Example</a:t>
            </a:r>
          </a:p>
        </p:txBody>
      </p:sp>
      <p:graphicFrame>
        <p:nvGraphicFramePr>
          <p:cNvPr id="4" name="Content Placeholder 3"/>
          <p:cNvGraphicFramePr>
            <a:graphicFrameLocks noGrp="1"/>
          </p:cNvGraphicFramePr>
          <p:nvPr>
            <p:ph idx="1"/>
          </p:nvPr>
        </p:nvGraphicFramePr>
        <p:xfrm>
          <a:off x="457200" y="1600200"/>
          <a:ext cx="8229600" cy="4791074"/>
        </p:xfrm>
        <a:graphic>
          <a:graphicData uri="http://schemas.openxmlformats.org/drawingml/2006/table">
            <a:tbl>
              <a:tblPr firstRow="1" bandRow="1">
                <a:tableStyleId>{5940675A-B579-460E-94D1-54222C63F5DA}</a:tableStyleId>
              </a:tblPr>
              <a:tblGrid>
                <a:gridCol w="2743200"/>
                <a:gridCol w="2743200"/>
                <a:gridCol w="2743200"/>
              </a:tblGrid>
              <a:tr h="640165">
                <a:tc>
                  <a:txBody>
                    <a:bodyPr/>
                    <a:lstStyle/>
                    <a:p>
                      <a:endParaRPr lang="en-US" sz="1800" dirty="0"/>
                    </a:p>
                  </a:txBody>
                  <a:tcPr marT="45726" marB="45726"/>
                </a:tc>
                <a:tc>
                  <a:txBody>
                    <a:bodyPr/>
                    <a:lstStyle/>
                    <a:p>
                      <a:pPr algn="r"/>
                      <a:r>
                        <a:rPr lang="en-US" sz="1800" dirty="0" smtClean="0"/>
                        <a:t>Approach A: Count Units</a:t>
                      </a:r>
                      <a:endParaRPr lang="en-US" sz="1800" dirty="0"/>
                    </a:p>
                  </a:txBody>
                  <a:tcPr marT="45726" marB="45726"/>
                </a:tc>
                <a:tc>
                  <a:txBody>
                    <a:bodyPr/>
                    <a:lstStyle/>
                    <a:p>
                      <a:pPr algn="r"/>
                      <a:r>
                        <a:rPr lang="en-US" sz="1800" dirty="0" smtClean="0"/>
                        <a:t>Approach B:</a:t>
                      </a:r>
                      <a:r>
                        <a:rPr lang="en-US" sz="1800" baseline="0" dirty="0" smtClean="0"/>
                        <a:t> Do Not Count Units</a:t>
                      </a:r>
                      <a:endParaRPr lang="en-US" sz="1800" dirty="0"/>
                    </a:p>
                  </a:txBody>
                  <a:tcPr marT="45726" marB="45726"/>
                </a:tc>
              </a:tr>
              <a:tr h="370889">
                <a:tc>
                  <a:txBody>
                    <a:bodyPr/>
                    <a:lstStyle/>
                    <a:p>
                      <a:r>
                        <a:rPr lang="en-US" sz="1800" dirty="0" smtClean="0"/>
                        <a:t>Costs to account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r>
                        <a:rPr lang="en-US" sz="1800" dirty="0" smtClean="0"/>
                        <a:t>$270,000</a:t>
                      </a:r>
                      <a:endParaRPr lang="en-US" sz="1800" dirty="0"/>
                    </a:p>
                  </a:txBody>
                  <a:tcPr marT="45726" marB="45726"/>
                </a:tc>
              </a:tr>
              <a:tr h="640165">
                <a:tc>
                  <a:txBody>
                    <a:bodyPr/>
                    <a:lstStyle/>
                    <a:p>
                      <a:r>
                        <a:rPr lang="en-US" sz="1800" dirty="0" smtClean="0"/>
                        <a:t>Divide by equivalent units of output</a:t>
                      </a:r>
                      <a:endParaRPr lang="en-US" sz="1800" dirty="0"/>
                    </a:p>
                  </a:txBody>
                  <a:tcPr marT="45726" marB="45726"/>
                </a:tc>
                <a:tc>
                  <a:txBody>
                    <a:bodyPr/>
                    <a:lstStyle/>
                    <a:p>
                      <a:pPr algn="r"/>
                      <a:r>
                        <a:rPr lang="en-US" sz="1800" dirty="0" smtClean="0"/>
                        <a:t>10,000</a:t>
                      </a:r>
                      <a:endParaRPr lang="en-US" sz="1800" dirty="0"/>
                    </a:p>
                  </a:txBody>
                  <a:tcPr marT="45726" marB="45726"/>
                </a:tc>
                <a:tc>
                  <a:txBody>
                    <a:bodyPr/>
                    <a:lstStyle/>
                    <a:p>
                      <a:pPr algn="r"/>
                      <a:r>
                        <a:rPr lang="en-US" sz="1800" dirty="0" smtClean="0"/>
                        <a:t>9,000</a:t>
                      </a:r>
                      <a:endParaRPr lang="en-US" sz="1800" dirty="0"/>
                    </a:p>
                  </a:txBody>
                  <a:tcPr marT="45726" marB="45726"/>
                </a:tc>
              </a:tr>
              <a:tr h="370889">
                <a:tc>
                  <a:txBody>
                    <a:bodyPr/>
                    <a:lstStyle/>
                    <a:p>
                      <a:r>
                        <a:rPr lang="en-US" sz="1800" dirty="0" smtClean="0"/>
                        <a:t>Costs per equivalent unit</a:t>
                      </a:r>
                      <a:endParaRPr lang="en-US" sz="1800" dirty="0"/>
                    </a:p>
                  </a:txBody>
                  <a:tcPr marT="45726" marB="45726"/>
                </a:tc>
                <a:tc>
                  <a:txBody>
                    <a:bodyPr/>
                    <a:lstStyle/>
                    <a:p>
                      <a:pPr algn="r"/>
                      <a:r>
                        <a:rPr lang="en-US" sz="1800" dirty="0" smtClean="0"/>
                        <a:t>$27</a:t>
                      </a:r>
                      <a:endParaRPr lang="en-US" sz="1800" dirty="0"/>
                    </a:p>
                  </a:txBody>
                  <a:tcPr marT="45726" marB="45726"/>
                </a:tc>
                <a:tc>
                  <a:txBody>
                    <a:bodyPr/>
                    <a:lstStyle/>
                    <a:p>
                      <a:pPr algn="r"/>
                      <a:r>
                        <a:rPr lang="en-US" sz="1800" dirty="0" smtClean="0"/>
                        <a:t>$30</a:t>
                      </a:r>
                      <a:endParaRPr lang="en-US" sz="1800" dirty="0"/>
                    </a:p>
                  </a:txBody>
                  <a:tcPr marT="45726" marB="45726"/>
                </a:tc>
              </a:tr>
              <a:tr h="370889">
                <a:tc>
                  <a:txBody>
                    <a:bodyPr/>
                    <a:lstStyle/>
                    <a:p>
                      <a:r>
                        <a:rPr lang="en-US" sz="1800" dirty="0" smtClean="0"/>
                        <a:t>Assignment of cost:</a:t>
                      </a:r>
                      <a:endParaRPr lang="en-US" sz="1800" dirty="0"/>
                    </a:p>
                  </a:txBody>
                  <a:tcPr marT="45726" marB="45726"/>
                </a:tc>
                <a:tc>
                  <a:txBody>
                    <a:bodyPr/>
                    <a:lstStyle/>
                    <a:p>
                      <a:pPr algn="r"/>
                      <a:endParaRPr lang="en-US" sz="1800" dirty="0"/>
                    </a:p>
                  </a:txBody>
                  <a:tcPr marT="45726" marB="45726"/>
                </a:tc>
                <a:tc>
                  <a:txBody>
                    <a:bodyPr/>
                    <a:lstStyle/>
                    <a:p>
                      <a:pPr algn="r"/>
                      <a:endParaRPr lang="en-US" sz="1800" dirty="0"/>
                    </a:p>
                  </a:txBody>
                  <a:tcPr marT="45726" marB="45726"/>
                </a:tc>
              </a:tr>
              <a:tr h="370889">
                <a:tc>
                  <a:txBody>
                    <a:bodyPr/>
                    <a:lstStyle/>
                    <a:p>
                      <a:r>
                        <a:rPr lang="en-US" sz="1800" dirty="0" smtClean="0"/>
                        <a:t>Good units completed:</a:t>
                      </a:r>
                      <a:endParaRPr lang="en-US" sz="1800" dirty="0"/>
                    </a:p>
                  </a:txBody>
                  <a:tcPr marT="45726" marB="45726"/>
                </a:tc>
                <a:tc>
                  <a:txBody>
                    <a:bodyPr/>
                    <a:lstStyle/>
                    <a:p>
                      <a:pPr algn="r"/>
                      <a:r>
                        <a:rPr lang="en-US" sz="1800" dirty="0" smtClean="0"/>
                        <a:t>$135,000</a:t>
                      </a:r>
                      <a:endParaRPr lang="en-US" sz="1800" dirty="0"/>
                    </a:p>
                  </a:txBody>
                  <a:tcPr marT="45726" marB="45726"/>
                </a:tc>
                <a:tc>
                  <a:txBody>
                    <a:bodyPr/>
                    <a:lstStyle/>
                    <a:p>
                      <a:pPr algn="r"/>
                      <a:r>
                        <a:rPr lang="en-US" sz="1800" dirty="0" smtClean="0"/>
                        <a:t>$150,000</a:t>
                      </a:r>
                      <a:endParaRPr lang="en-US" sz="1800" dirty="0"/>
                    </a:p>
                  </a:txBody>
                  <a:tcPr marT="45726" marB="45726"/>
                </a:tc>
              </a:tr>
              <a:tr h="370889">
                <a:tc>
                  <a:txBody>
                    <a:bodyPr/>
                    <a:lstStyle/>
                    <a:p>
                      <a:r>
                        <a:rPr lang="en-US" sz="1800" dirty="0" smtClean="0"/>
                        <a:t>Add normal spoilage</a:t>
                      </a:r>
                      <a:endParaRPr lang="en-US" sz="1800" dirty="0"/>
                    </a:p>
                  </a:txBody>
                  <a:tcPr marT="45726" marB="45726"/>
                </a:tc>
                <a:tc>
                  <a:txBody>
                    <a:bodyPr/>
                    <a:lstStyle/>
                    <a:p>
                      <a:pPr algn="r"/>
                      <a:r>
                        <a:rPr lang="en-US" sz="1800" dirty="0" smtClean="0"/>
                        <a:t>27,000</a:t>
                      </a:r>
                      <a:endParaRPr lang="en-US" sz="1800" dirty="0"/>
                    </a:p>
                  </a:txBody>
                  <a:tcPr marT="45726" marB="45726"/>
                </a:tc>
                <a:tc>
                  <a:txBody>
                    <a:bodyPr/>
                    <a:lstStyle/>
                    <a:p>
                      <a:pPr algn="r"/>
                      <a:r>
                        <a:rPr lang="en-US" sz="1800" dirty="0" smtClean="0"/>
                        <a:t>0</a:t>
                      </a:r>
                      <a:endParaRPr lang="en-US" sz="1800" dirty="0"/>
                    </a:p>
                  </a:txBody>
                  <a:tcPr marT="45726" marB="45726"/>
                </a:tc>
              </a:tr>
              <a:tr h="914521">
                <a:tc>
                  <a:txBody>
                    <a:bodyPr/>
                    <a:lstStyle/>
                    <a:p>
                      <a:r>
                        <a:rPr lang="en-US" sz="1800" dirty="0" smtClean="0"/>
                        <a:t>Total cost of good</a:t>
                      </a:r>
                      <a:r>
                        <a:rPr lang="en-US" sz="1800" baseline="0" dirty="0" smtClean="0"/>
                        <a:t> units completed and transferred out</a:t>
                      </a:r>
                      <a:endParaRPr lang="en-US" sz="1800" dirty="0"/>
                    </a:p>
                  </a:txBody>
                  <a:tcPr marT="45726" marB="45726"/>
                </a:tc>
                <a:tc>
                  <a:txBody>
                    <a:bodyPr/>
                    <a:lstStyle/>
                    <a:p>
                      <a:pPr algn="r"/>
                      <a:r>
                        <a:rPr lang="en-US" sz="1800" dirty="0" smtClean="0"/>
                        <a:t>162,000</a:t>
                      </a:r>
                      <a:endParaRPr lang="en-US" sz="1800" dirty="0"/>
                    </a:p>
                  </a:txBody>
                  <a:tcPr marT="45726" marB="45726"/>
                </a:tc>
                <a:tc>
                  <a:txBody>
                    <a:bodyPr/>
                    <a:lstStyle/>
                    <a:p>
                      <a:pPr algn="r"/>
                      <a:r>
                        <a:rPr lang="en-US" sz="1800" dirty="0" smtClean="0"/>
                        <a:t>150,000</a:t>
                      </a:r>
                      <a:endParaRPr lang="en-US" sz="1800" dirty="0"/>
                    </a:p>
                  </a:txBody>
                  <a:tcPr marT="45726" marB="45726"/>
                </a:tc>
              </a:tr>
              <a:tr h="370889">
                <a:tc>
                  <a:txBody>
                    <a:bodyPr/>
                    <a:lstStyle/>
                    <a:p>
                      <a:r>
                        <a:rPr lang="en-US" sz="1800" dirty="0" smtClean="0"/>
                        <a:t>Ending work in process</a:t>
                      </a:r>
                      <a:endParaRPr lang="en-US" sz="1800" dirty="0"/>
                    </a:p>
                  </a:txBody>
                  <a:tcPr marT="45726" marB="45726"/>
                </a:tc>
                <a:tc>
                  <a:txBody>
                    <a:bodyPr/>
                    <a:lstStyle/>
                    <a:p>
                      <a:pPr algn="r"/>
                      <a:r>
                        <a:rPr lang="en-US" sz="1800" dirty="0" smtClean="0"/>
                        <a:t>108,000</a:t>
                      </a:r>
                      <a:endParaRPr lang="en-US" sz="1800" dirty="0"/>
                    </a:p>
                  </a:txBody>
                  <a:tcPr marT="45726" marB="45726"/>
                </a:tc>
                <a:tc>
                  <a:txBody>
                    <a:bodyPr/>
                    <a:lstStyle/>
                    <a:p>
                      <a:pPr algn="r"/>
                      <a:r>
                        <a:rPr lang="en-US" sz="1800" dirty="0" smtClean="0"/>
                        <a:t>120,000</a:t>
                      </a:r>
                      <a:endParaRPr lang="en-US" sz="1800" dirty="0"/>
                    </a:p>
                  </a:txBody>
                  <a:tcPr marT="45726" marB="45726"/>
                </a:tc>
              </a:tr>
              <a:tr h="370889">
                <a:tc>
                  <a:txBody>
                    <a:bodyPr/>
                    <a:lstStyle/>
                    <a:p>
                      <a:r>
                        <a:rPr lang="en-US" sz="1800" dirty="0" smtClean="0"/>
                        <a:t>Costs accounted for</a:t>
                      </a:r>
                      <a:endParaRPr lang="en-US" sz="1800" dirty="0"/>
                    </a:p>
                  </a:txBody>
                  <a:tcPr marT="45726" marB="45726"/>
                </a:tc>
                <a:tc>
                  <a:txBody>
                    <a:bodyPr/>
                    <a:lstStyle/>
                    <a:p>
                      <a:pPr algn="r"/>
                      <a:r>
                        <a:rPr lang="en-US" sz="1800" dirty="0" smtClean="0"/>
                        <a:t>$270,000</a:t>
                      </a:r>
                      <a:endParaRPr lang="en-US" sz="1800" dirty="0"/>
                    </a:p>
                  </a:txBody>
                  <a:tcPr marT="45726" marB="45726"/>
                </a:tc>
                <a:tc>
                  <a:txBody>
                    <a:bodyPr/>
                    <a:lstStyle/>
                    <a:p>
                      <a:pPr algn="r"/>
                      <a:r>
                        <a:rPr lang="en-US" sz="1800" dirty="0" smtClean="0">
                          <a:solidFill>
                            <a:srgbClr val="FF0000"/>
                          </a:solidFill>
                        </a:rPr>
                        <a:t>$270,000</a:t>
                      </a:r>
                      <a:endParaRPr lang="en-US" sz="1800" dirty="0">
                        <a:solidFill>
                          <a:srgbClr val="FF0000"/>
                        </a:solidFill>
                      </a:endParaRPr>
                    </a:p>
                  </a:txBody>
                  <a:tcPr marT="45726" marB="45726"/>
                </a:tc>
              </a:tr>
            </a:tbl>
          </a:graphicData>
        </a:graphic>
      </p:graphicFrame>
    </p:spTree>
    <p:extLst>
      <p:ext uri="{BB962C8B-B14F-4D97-AF65-F5344CB8AC3E}">
        <p14:creationId xmlns:p14="http://schemas.microsoft.com/office/powerpoint/2010/main" xmlns="" val="1868931548"/>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Best Method</a:t>
            </a:r>
          </a:p>
        </p:txBody>
      </p:sp>
      <p:sp>
        <p:nvSpPr>
          <p:cNvPr id="3" name="Content Placeholder 2"/>
          <p:cNvSpPr>
            <a:spLocks noGrp="1"/>
          </p:cNvSpPr>
          <p:nvPr>
            <p:ph idx="1"/>
          </p:nvPr>
        </p:nvSpPr>
        <p:spPr/>
        <p:txBody>
          <a:bodyPr/>
          <a:lstStyle/>
          <a:p>
            <a:pPr eaLnBrk="1" hangingPunct="1"/>
            <a:r>
              <a:rPr lang="en-US" smtClean="0"/>
              <a:t>Method A (include the spoiled units in equivalent units) is the best method as it more accurately allocates costs, and therefore will be used in working problems in this chapter.</a:t>
            </a:r>
          </a:p>
        </p:txBody>
      </p:sp>
      <p:pic>
        <p:nvPicPr>
          <p:cNvPr id="24580" name="Picture 1" descr="C:\Documents and Settings\remcdermott\Local Settings\Temp\Temporary Internet Files\Content.IE5\7M837L8T\MMj02867160000[1].gif"/>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15000" y="4191000"/>
            <a:ext cx="2138363" cy="2138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382045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Process Costing and Spoilage</a:t>
            </a:r>
          </a:p>
        </p:txBody>
      </p:sp>
      <p:sp>
        <p:nvSpPr>
          <p:cNvPr id="3" name="Content Placeholder 2"/>
          <p:cNvSpPr>
            <a:spLocks noGrp="1"/>
          </p:cNvSpPr>
          <p:nvPr>
            <p:ph idx="1"/>
          </p:nvPr>
        </p:nvSpPr>
        <p:spPr/>
        <p:txBody>
          <a:bodyPr/>
          <a:lstStyle/>
          <a:p>
            <a:pPr eaLnBrk="1" hangingPunct="1"/>
            <a:r>
              <a:rPr lang="en-US" smtClean="0"/>
              <a:t>Let’s now look at an example of process costing with spoilage when there is beginning inventory ( not illustrated in previous example)  using both weighted average and FIFO methodologies.</a:t>
            </a:r>
          </a:p>
        </p:txBody>
      </p:sp>
    </p:spTree>
    <p:extLst>
      <p:ext uri="{BB962C8B-B14F-4D97-AF65-F5344CB8AC3E}">
        <p14:creationId xmlns:p14="http://schemas.microsoft.com/office/powerpoint/2010/main" xmlns="" val="11348965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Example 1-Weighted Average</a:t>
            </a:r>
          </a:p>
        </p:txBody>
      </p:sp>
      <p:sp>
        <p:nvSpPr>
          <p:cNvPr id="3" name="Content Placeholder 2"/>
          <p:cNvSpPr>
            <a:spLocks noGrp="1"/>
          </p:cNvSpPr>
          <p:nvPr>
            <p:ph idx="1"/>
          </p:nvPr>
        </p:nvSpPr>
        <p:spPr/>
        <p:txBody>
          <a:bodyPr rtlCol="0">
            <a:normAutofit/>
          </a:bodyPr>
          <a:lstStyle/>
          <a:p>
            <a:pPr eaLnBrk="1" fontAlgn="auto" hangingPunct="1">
              <a:spcAft>
                <a:spcPts val="0"/>
              </a:spcAft>
              <a:defRPr/>
            </a:pPr>
            <a:r>
              <a:rPr lang="en-US" dirty="0" smtClean="0"/>
              <a:t>Alston company uses weighted average.</a:t>
            </a:r>
          </a:p>
          <a:p>
            <a:pPr eaLnBrk="1" fontAlgn="auto" hangingPunct="1">
              <a:spcAft>
                <a:spcPts val="0"/>
              </a:spcAft>
              <a:defRPr/>
            </a:pPr>
            <a:r>
              <a:rPr lang="en-US" dirty="0" smtClean="0"/>
              <a:t>It has two departments: cleaning and milling.</a:t>
            </a:r>
          </a:p>
          <a:p>
            <a:pPr eaLnBrk="1" fontAlgn="auto" hangingPunct="1">
              <a:spcAft>
                <a:spcPts val="0"/>
              </a:spcAft>
              <a:defRPr/>
            </a:pPr>
            <a:r>
              <a:rPr lang="en-US" dirty="0" smtClean="0"/>
              <a:t>For the cleaning department, conversion costs are added evenly and </a:t>
            </a:r>
            <a:r>
              <a:rPr lang="en-US" dirty="0" smtClean="0">
                <a:solidFill>
                  <a:srgbClr val="FF0000"/>
                </a:solidFill>
              </a:rPr>
              <a:t>direct materials are added at the beginning of the process</a:t>
            </a:r>
            <a:r>
              <a:rPr lang="en-US" dirty="0" smtClean="0"/>
              <a:t>.</a:t>
            </a:r>
          </a:p>
          <a:p>
            <a:pPr eaLnBrk="1" fontAlgn="auto" hangingPunct="1">
              <a:spcAft>
                <a:spcPts val="0"/>
              </a:spcAft>
              <a:defRPr/>
            </a:pPr>
            <a:r>
              <a:rPr lang="en-US" dirty="0" smtClean="0"/>
              <a:t>Spoiled costs are </a:t>
            </a:r>
            <a:r>
              <a:rPr lang="en-US" dirty="0" smtClean="0">
                <a:solidFill>
                  <a:srgbClr val="FF0000"/>
                </a:solidFill>
              </a:rPr>
              <a:t>detected at the end of the process</a:t>
            </a:r>
            <a:r>
              <a:rPr lang="en-US" dirty="0" smtClean="0"/>
              <a:t> and are disposed of at net zero disposal value.</a:t>
            </a:r>
          </a:p>
          <a:p>
            <a:pPr eaLnBrk="1" fontAlgn="auto" hangingPunct="1">
              <a:spcAft>
                <a:spcPts val="0"/>
              </a:spcAft>
              <a:defRPr/>
            </a:pPr>
            <a:r>
              <a:rPr lang="en-US" dirty="0" smtClean="0"/>
              <a:t>All completed work is transferred to the milling department.</a:t>
            </a:r>
            <a:endParaRPr lang="en-US" dirty="0"/>
          </a:p>
        </p:txBody>
      </p:sp>
    </p:spTree>
    <p:extLst>
      <p:ext uri="{BB962C8B-B14F-4D97-AF65-F5344CB8AC3E}">
        <p14:creationId xmlns:p14="http://schemas.microsoft.com/office/powerpoint/2010/main" xmlns="" val="39252568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dirty="0"/>
              <a:t>Example 1—Weighted Average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4086401469"/>
              </p:ext>
            </p:extLst>
          </p:nvPr>
        </p:nvGraphicFramePr>
        <p:xfrm>
          <a:off x="457200" y="1219200"/>
          <a:ext cx="8229600" cy="4946162"/>
        </p:xfrm>
        <a:graphic>
          <a:graphicData uri="http://schemas.openxmlformats.org/drawingml/2006/table">
            <a:tbl>
              <a:tblPr firstRow="1" bandRow="1">
                <a:tableStyleId>{5940675A-B579-460E-94D1-54222C63F5DA}</a:tableStyleId>
              </a:tblPr>
              <a:tblGrid>
                <a:gridCol w="3886200"/>
                <a:gridCol w="1524000"/>
                <a:gridCol w="1447800"/>
                <a:gridCol w="1371600"/>
              </a:tblGrid>
              <a:tr h="677862">
                <a:tc>
                  <a:txBody>
                    <a:bodyPr/>
                    <a:lstStyle/>
                    <a:p>
                      <a:endParaRPr lang="en-US" sz="1400" b="1" dirty="0"/>
                    </a:p>
                  </a:txBody>
                  <a:tcPr marT="45716" marB="45716"/>
                </a:tc>
                <a:tc>
                  <a:txBody>
                    <a:bodyPr/>
                    <a:lstStyle/>
                    <a:p>
                      <a:pPr algn="r"/>
                      <a:r>
                        <a:rPr lang="en-US" sz="1400" b="1" dirty="0" smtClean="0"/>
                        <a:t>Physical Units</a:t>
                      </a:r>
                      <a:endParaRPr lang="en-US" sz="1400" b="1" dirty="0"/>
                    </a:p>
                  </a:txBody>
                  <a:tcPr marT="45716" marB="45716"/>
                </a:tc>
                <a:tc>
                  <a:txBody>
                    <a:bodyPr/>
                    <a:lstStyle/>
                    <a:p>
                      <a:pPr algn="r"/>
                      <a:r>
                        <a:rPr lang="en-US" sz="1400" b="1" dirty="0" smtClean="0"/>
                        <a:t>Direct Materials</a:t>
                      </a:r>
                      <a:endParaRPr lang="en-US" sz="1400" b="1" dirty="0"/>
                    </a:p>
                  </a:txBody>
                  <a:tcPr marT="45716" marB="45716"/>
                </a:tc>
                <a:tc>
                  <a:txBody>
                    <a:bodyPr/>
                    <a:lstStyle/>
                    <a:p>
                      <a:pPr algn="r"/>
                      <a:r>
                        <a:rPr lang="en-US" sz="1400" b="1" dirty="0" smtClean="0"/>
                        <a:t>Conversion Costs</a:t>
                      </a:r>
                      <a:endParaRPr lang="en-US" sz="1400" b="1" dirty="0"/>
                    </a:p>
                  </a:txBody>
                  <a:tcPr marT="45716" marB="45716"/>
                </a:tc>
              </a:tr>
              <a:tr h="392730">
                <a:tc>
                  <a:txBody>
                    <a:bodyPr/>
                    <a:lstStyle/>
                    <a:p>
                      <a:r>
                        <a:rPr lang="en-US" sz="1400" b="1" dirty="0" smtClean="0"/>
                        <a:t>Beginning work in process</a:t>
                      </a:r>
                      <a:endParaRPr lang="en-US" sz="1400" b="1" dirty="0"/>
                    </a:p>
                  </a:txBody>
                  <a:tcPr marT="45716" marB="45716"/>
                </a:tc>
                <a:tc>
                  <a:txBody>
                    <a:bodyPr/>
                    <a:lstStyle/>
                    <a:p>
                      <a:pPr algn="r"/>
                      <a:r>
                        <a:rPr lang="en-US" sz="1400" b="1" dirty="0" smtClean="0"/>
                        <a:t>1,000</a:t>
                      </a:r>
                      <a:endParaRPr lang="en-US" sz="1400" b="1" dirty="0"/>
                    </a:p>
                  </a:txBody>
                  <a:tcPr marT="45716" marB="45716"/>
                </a:tc>
                <a:tc>
                  <a:txBody>
                    <a:bodyPr/>
                    <a:lstStyle/>
                    <a:p>
                      <a:pPr algn="r"/>
                      <a:r>
                        <a:rPr lang="en-US" sz="1400" b="1" dirty="0" smtClean="0"/>
                        <a:t>$1,000</a:t>
                      </a:r>
                      <a:endParaRPr lang="en-US" sz="1400" b="1" dirty="0"/>
                    </a:p>
                  </a:txBody>
                  <a:tcPr marT="45716" marB="45716"/>
                </a:tc>
                <a:tc>
                  <a:txBody>
                    <a:bodyPr/>
                    <a:lstStyle/>
                    <a:p>
                      <a:pPr algn="r"/>
                      <a:r>
                        <a:rPr lang="en-US" sz="1400" b="1" dirty="0" smtClean="0"/>
                        <a:t>$800</a:t>
                      </a:r>
                      <a:endParaRPr lang="en-US" sz="1400" b="1" dirty="0"/>
                    </a:p>
                  </a:txBody>
                  <a:tcPr marT="45716" marB="45716"/>
                </a:tc>
              </a:tr>
              <a:tr h="453284">
                <a:tc>
                  <a:txBody>
                    <a:bodyPr/>
                    <a:lstStyle/>
                    <a:p>
                      <a:r>
                        <a:rPr lang="en-US" sz="1400" b="1" dirty="0" smtClean="0"/>
                        <a:t>Degree of completion beginning work in process</a:t>
                      </a:r>
                      <a:endParaRPr lang="en-US" sz="1400" b="1" dirty="0"/>
                    </a:p>
                  </a:txBody>
                  <a:tcPr marT="45716" marB="45716"/>
                </a:tc>
                <a:tc>
                  <a:txBody>
                    <a:bodyPr/>
                    <a:lstStyle/>
                    <a:p>
                      <a:pPr algn="r"/>
                      <a:endParaRPr lang="en-US" sz="1400" b="1" dirty="0"/>
                    </a:p>
                  </a:txBody>
                  <a:tcPr marT="45716" marB="45716"/>
                </a:tc>
                <a:tc>
                  <a:txBody>
                    <a:bodyPr/>
                    <a:lstStyle/>
                    <a:p>
                      <a:pPr algn="r"/>
                      <a:r>
                        <a:rPr lang="en-US" sz="1400" b="1" dirty="0" smtClean="0"/>
                        <a:t>100%</a:t>
                      </a:r>
                      <a:endParaRPr lang="en-US" sz="1400" b="1" dirty="0"/>
                    </a:p>
                  </a:txBody>
                  <a:tcPr marT="45716" marB="45716"/>
                </a:tc>
                <a:tc>
                  <a:txBody>
                    <a:bodyPr/>
                    <a:lstStyle/>
                    <a:p>
                      <a:pPr algn="r"/>
                      <a:r>
                        <a:rPr lang="en-US" sz="1400" b="1" dirty="0" smtClean="0"/>
                        <a:t>80%</a:t>
                      </a:r>
                      <a:endParaRPr lang="en-US" sz="1400" b="1" dirty="0"/>
                    </a:p>
                  </a:txBody>
                  <a:tcPr marT="45716" marB="45716"/>
                </a:tc>
              </a:tr>
              <a:tr h="392730">
                <a:tc>
                  <a:txBody>
                    <a:bodyPr/>
                    <a:lstStyle/>
                    <a:p>
                      <a:r>
                        <a:rPr lang="en-US" sz="1400" b="1" dirty="0" smtClean="0"/>
                        <a:t>Started</a:t>
                      </a:r>
                      <a:endParaRPr lang="en-US" sz="1400" b="1" dirty="0"/>
                    </a:p>
                  </a:txBody>
                  <a:tcPr marT="45716" marB="45716"/>
                </a:tc>
                <a:tc>
                  <a:txBody>
                    <a:bodyPr/>
                    <a:lstStyle/>
                    <a:p>
                      <a:pPr algn="r"/>
                      <a:r>
                        <a:rPr lang="en-US" sz="1400" b="1" dirty="0" smtClean="0"/>
                        <a:t>9,000</a:t>
                      </a:r>
                      <a:endParaRPr lang="en-US" sz="1400" b="1" dirty="0"/>
                    </a:p>
                  </a:txBody>
                  <a:tcPr marT="45716" marB="45716"/>
                </a:tc>
                <a:tc>
                  <a:txBody>
                    <a:bodyPr/>
                    <a:lstStyle/>
                    <a:p>
                      <a:pPr algn="r"/>
                      <a:endParaRPr lang="en-US" sz="1400" b="1" dirty="0"/>
                    </a:p>
                  </a:txBody>
                  <a:tcPr marT="45716" marB="45716"/>
                </a:tc>
                <a:tc>
                  <a:txBody>
                    <a:bodyPr/>
                    <a:lstStyle/>
                    <a:p>
                      <a:pPr algn="r"/>
                      <a:endParaRPr lang="en-US" sz="1400" b="1" dirty="0"/>
                    </a:p>
                  </a:txBody>
                  <a:tcPr marT="45716" marB="45716"/>
                </a:tc>
              </a:tr>
              <a:tr h="445402">
                <a:tc>
                  <a:txBody>
                    <a:bodyPr/>
                    <a:lstStyle/>
                    <a:p>
                      <a:r>
                        <a:rPr lang="en-US" sz="1400" b="1" dirty="0" smtClean="0"/>
                        <a:t>Good units completed and transferred out</a:t>
                      </a:r>
                      <a:endParaRPr lang="en-US" sz="1400" b="1" dirty="0"/>
                    </a:p>
                  </a:txBody>
                  <a:tcPr marT="45716" marB="45716"/>
                </a:tc>
                <a:tc>
                  <a:txBody>
                    <a:bodyPr/>
                    <a:lstStyle/>
                    <a:p>
                      <a:pPr algn="r"/>
                      <a:r>
                        <a:rPr lang="en-US" sz="1400" b="1" dirty="0" smtClean="0"/>
                        <a:t>7,400</a:t>
                      </a:r>
                      <a:endParaRPr lang="en-US" sz="1400" b="1" dirty="0"/>
                    </a:p>
                  </a:txBody>
                  <a:tcPr marT="45716" marB="45716"/>
                </a:tc>
                <a:tc>
                  <a:txBody>
                    <a:bodyPr/>
                    <a:lstStyle/>
                    <a:p>
                      <a:pPr algn="r"/>
                      <a:endParaRPr lang="en-US" sz="1400" b="1" dirty="0"/>
                    </a:p>
                  </a:txBody>
                  <a:tcPr marT="45716" marB="45716"/>
                </a:tc>
                <a:tc>
                  <a:txBody>
                    <a:bodyPr/>
                    <a:lstStyle/>
                    <a:p>
                      <a:pPr algn="r"/>
                      <a:endParaRPr lang="en-US" sz="1400" b="1" dirty="0"/>
                    </a:p>
                  </a:txBody>
                  <a:tcPr marT="45716" marB="45716"/>
                </a:tc>
              </a:tr>
              <a:tr h="392730">
                <a:tc>
                  <a:txBody>
                    <a:bodyPr/>
                    <a:lstStyle/>
                    <a:p>
                      <a:r>
                        <a:rPr lang="en-US" sz="1400" b="1" dirty="0" smtClean="0"/>
                        <a:t>Ending work in process</a:t>
                      </a:r>
                      <a:endParaRPr lang="en-US" sz="1400" b="1" dirty="0"/>
                    </a:p>
                  </a:txBody>
                  <a:tcPr marT="45716" marB="45716"/>
                </a:tc>
                <a:tc>
                  <a:txBody>
                    <a:bodyPr/>
                    <a:lstStyle/>
                    <a:p>
                      <a:pPr algn="r"/>
                      <a:r>
                        <a:rPr lang="en-US" sz="1400" b="1" dirty="0" smtClean="0"/>
                        <a:t>1,600</a:t>
                      </a:r>
                      <a:endParaRPr lang="en-US" sz="1400" b="1" dirty="0"/>
                    </a:p>
                  </a:txBody>
                  <a:tcPr marT="45716" marB="45716"/>
                </a:tc>
                <a:tc>
                  <a:txBody>
                    <a:bodyPr/>
                    <a:lstStyle/>
                    <a:p>
                      <a:pPr algn="r"/>
                      <a:endParaRPr lang="en-US" sz="1400" b="1" dirty="0"/>
                    </a:p>
                  </a:txBody>
                  <a:tcPr marT="45716" marB="45716"/>
                </a:tc>
                <a:tc>
                  <a:txBody>
                    <a:bodyPr/>
                    <a:lstStyle/>
                    <a:p>
                      <a:pPr algn="r"/>
                      <a:endParaRPr lang="en-US" sz="1400" b="1" dirty="0"/>
                    </a:p>
                  </a:txBody>
                  <a:tcPr marT="45716" marB="45716"/>
                </a:tc>
              </a:tr>
              <a:tr h="369208">
                <a:tc>
                  <a:txBody>
                    <a:bodyPr/>
                    <a:lstStyle/>
                    <a:p>
                      <a:r>
                        <a:rPr lang="en-US" sz="1400" b="1" dirty="0" smtClean="0"/>
                        <a:t>Degree of completion ending work in process</a:t>
                      </a:r>
                      <a:endParaRPr lang="en-US" sz="1400" b="1" dirty="0"/>
                    </a:p>
                  </a:txBody>
                  <a:tcPr marT="45716" marB="45716"/>
                </a:tc>
                <a:tc>
                  <a:txBody>
                    <a:bodyPr/>
                    <a:lstStyle/>
                    <a:p>
                      <a:pPr algn="r"/>
                      <a:endParaRPr lang="en-US" sz="1400" b="1" dirty="0"/>
                    </a:p>
                  </a:txBody>
                  <a:tcPr marT="45716" marB="45716"/>
                </a:tc>
                <a:tc>
                  <a:txBody>
                    <a:bodyPr/>
                    <a:lstStyle/>
                    <a:p>
                      <a:pPr algn="r"/>
                      <a:r>
                        <a:rPr lang="en-US" sz="1400" b="1" dirty="0" smtClean="0"/>
                        <a:t>100%</a:t>
                      </a:r>
                      <a:endParaRPr lang="en-US" sz="1400" b="1" dirty="0"/>
                    </a:p>
                  </a:txBody>
                  <a:tcPr marT="45716" marB="45716"/>
                </a:tc>
                <a:tc>
                  <a:txBody>
                    <a:bodyPr/>
                    <a:lstStyle/>
                    <a:p>
                      <a:pPr algn="r"/>
                      <a:r>
                        <a:rPr lang="en-US" sz="1400" b="1" dirty="0" smtClean="0"/>
                        <a:t>25%</a:t>
                      </a:r>
                      <a:endParaRPr lang="en-US" sz="1400" b="1" dirty="0"/>
                    </a:p>
                  </a:txBody>
                  <a:tcPr marT="45716" marB="45716"/>
                </a:tc>
              </a:tr>
              <a:tr h="304792">
                <a:tc>
                  <a:txBody>
                    <a:bodyPr/>
                    <a:lstStyle/>
                    <a:p>
                      <a:r>
                        <a:rPr lang="en-US" sz="1400" b="1" dirty="0" smtClean="0"/>
                        <a:t>Total costs added during May</a:t>
                      </a:r>
                      <a:endParaRPr lang="en-US" sz="1400" b="1" dirty="0"/>
                    </a:p>
                  </a:txBody>
                  <a:tcPr marT="45716" marB="45716"/>
                </a:tc>
                <a:tc>
                  <a:txBody>
                    <a:bodyPr/>
                    <a:lstStyle/>
                    <a:p>
                      <a:pPr algn="r"/>
                      <a:endParaRPr lang="en-US" sz="1400" b="1" dirty="0"/>
                    </a:p>
                  </a:txBody>
                  <a:tcPr marT="45716" marB="45716"/>
                </a:tc>
                <a:tc>
                  <a:txBody>
                    <a:bodyPr/>
                    <a:lstStyle/>
                    <a:p>
                      <a:pPr algn="r"/>
                      <a:r>
                        <a:rPr lang="en-US" sz="1400" b="1" dirty="0" smtClean="0"/>
                        <a:t>$9,000</a:t>
                      </a:r>
                      <a:endParaRPr lang="en-US" sz="1400" b="1" dirty="0"/>
                    </a:p>
                  </a:txBody>
                  <a:tcPr marT="45716" marB="45716"/>
                </a:tc>
                <a:tc>
                  <a:txBody>
                    <a:bodyPr/>
                    <a:lstStyle/>
                    <a:p>
                      <a:pPr algn="r"/>
                      <a:r>
                        <a:rPr lang="en-US" sz="1400" b="1" dirty="0" smtClean="0"/>
                        <a:t>$8,000</a:t>
                      </a:r>
                      <a:endParaRPr lang="en-US" sz="1400" b="1" dirty="0"/>
                    </a:p>
                  </a:txBody>
                  <a:tcPr marT="45716" marB="45716"/>
                </a:tc>
              </a:tr>
              <a:tr h="392730">
                <a:tc>
                  <a:txBody>
                    <a:bodyPr/>
                    <a:lstStyle/>
                    <a:p>
                      <a:r>
                        <a:rPr lang="en-US" sz="1400" b="1" dirty="0" smtClean="0"/>
                        <a:t>Normal spoilage as a percentage of good units</a:t>
                      </a:r>
                      <a:endParaRPr lang="en-US" sz="1400" b="1" dirty="0"/>
                    </a:p>
                  </a:txBody>
                  <a:tcPr marT="45716" marB="45716"/>
                </a:tc>
                <a:tc>
                  <a:txBody>
                    <a:bodyPr/>
                    <a:lstStyle/>
                    <a:p>
                      <a:pPr algn="r"/>
                      <a:r>
                        <a:rPr lang="en-US" sz="1400" b="1" dirty="0" smtClean="0"/>
                        <a:t>10%</a:t>
                      </a:r>
                      <a:endParaRPr lang="en-US" sz="1400" b="1" dirty="0"/>
                    </a:p>
                  </a:txBody>
                  <a:tcPr marT="45716" marB="45716"/>
                </a:tc>
                <a:tc>
                  <a:txBody>
                    <a:bodyPr/>
                    <a:lstStyle/>
                    <a:p>
                      <a:pPr algn="r"/>
                      <a:endParaRPr lang="en-US" sz="1400" b="1" dirty="0"/>
                    </a:p>
                  </a:txBody>
                  <a:tcPr marT="45716" marB="45716"/>
                </a:tc>
                <a:tc>
                  <a:txBody>
                    <a:bodyPr/>
                    <a:lstStyle/>
                    <a:p>
                      <a:pPr algn="r"/>
                      <a:endParaRPr lang="en-US" sz="1400" b="1" dirty="0"/>
                    </a:p>
                  </a:txBody>
                  <a:tcPr marT="45716" marB="45716"/>
                </a:tc>
              </a:tr>
              <a:tr h="392730">
                <a:tc>
                  <a:txBody>
                    <a:bodyPr/>
                    <a:lstStyle/>
                    <a:p>
                      <a:r>
                        <a:rPr lang="en-US" sz="1400" b="1" dirty="0" smtClean="0"/>
                        <a:t>Degree of completion of normal spoilage</a:t>
                      </a:r>
                      <a:endParaRPr lang="en-US" sz="1400" b="1" dirty="0"/>
                    </a:p>
                  </a:txBody>
                  <a:tcPr marT="45716" marB="45716"/>
                </a:tc>
                <a:tc>
                  <a:txBody>
                    <a:bodyPr/>
                    <a:lstStyle/>
                    <a:p>
                      <a:pPr algn="r"/>
                      <a:endParaRPr lang="en-US" sz="1400" b="1" dirty="0"/>
                    </a:p>
                  </a:txBody>
                  <a:tcPr marT="45716" marB="45716"/>
                </a:tc>
                <a:tc>
                  <a:txBody>
                    <a:bodyPr/>
                    <a:lstStyle/>
                    <a:p>
                      <a:pPr algn="r"/>
                      <a:r>
                        <a:rPr lang="en-US" sz="1400" b="1" dirty="0" smtClean="0"/>
                        <a:t>100%</a:t>
                      </a:r>
                      <a:endParaRPr lang="en-US" sz="1400" b="1" dirty="0"/>
                    </a:p>
                  </a:txBody>
                  <a:tcPr marT="45716" marB="45716"/>
                </a:tc>
                <a:tc>
                  <a:txBody>
                    <a:bodyPr/>
                    <a:lstStyle/>
                    <a:p>
                      <a:pPr algn="r"/>
                      <a:r>
                        <a:rPr lang="en-US" sz="1400" b="1" dirty="0" smtClean="0"/>
                        <a:t>100%</a:t>
                      </a:r>
                      <a:endParaRPr lang="en-US" sz="1400" b="1" dirty="0"/>
                    </a:p>
                  </a:txBody>
                  <a:tcPr marT="45716" marB="45716"/>
                </a:tc>
              </a:tr>
              <a:tr h="392730">
                <a:tc>
                  <a:txBody>
                    <a:bodyPr/>
                    <a:lstStyle/>
                    <a:p>
                      <a:r>
                        <a:rPr lang="en-US" sz="1400" b="1" dirty="0" smtClean="0"/>
                        <a:t>Degree of completion of abnormal spoilage</a:t>
                      </a:r>
                      <a:endParaRPr lang="en-US" sz="1400" b="1" dirty="0"/>
                    </a:p>
                  </a:txBody>
                  <a:tcPr marT="45716" marB="45716"/>
                </a:tc>
                <a:tc>
                  <a:txBody>
                    <a:bodyPr/>
                    <a:lstStyle/>
                    <a:p>
                      <a:pPr algn="r"/>
                      <a:endParaRPr lang="en-US" sz="1400" b="1" dirty="0"/>
                    </a:p>
                  </a:txBody>
                  <a:tcPr marT="45716" marB="45716"/>
                </a:tc>
                <a:tc>
                  <a:txBody>
                    <a:bodyPr/>
                    <a:lstStyle/>
                    <a:p>
                      <a:pPr algn="r"/>
                      <a:r>
                        <a:rPr lang="en-US" sz="1400" b="1" dirty="0" smtClean="0"/>
                        <a:t>100%</a:t>
                      </a:r>
                      <a:endParaRPr lang="en-US" sz="1400" b="1" dirty="0"/>
                    </a:p>
                  </a:txBody>
                  <a:tcPr marT="45716" marB="45716"/>
                </a:tc>
                <a:tc>
                  <a:txBody>
                    <a:bodyPr/>
                    <a:lstStyle/>
                    <a:p>
                      <a:pPr algn="r"/>
                      <a:r>
                        <a:rPr lang="en-US" sz="1400" b="1" dirty="0" smtClean="0"/>
                        <a:t>100%</a:t>
                      </a:r>
                      <a:endParaRPr lang="en-US" sz="1400" b="1" dirty="0"/>
                    </a:p>
                  </a:txBody>
                  <a:tcPr marT="45716" marB="45716"/>
                </a:tc>
              </a:tr>
            </a:tbl>
          </a:graphicData>
        </a:graphic>
      </p:graphicFrame>
      <p:sp>
        <p:nvSpPr>
          <p:cNvPr id="3" name="Rounded Rectangle 2"/>
          <p:cNvSpPr/>
          <p:nvPr/>
        </p:nvSpPr>
        <p:spPr>
          <a:xfrm>
            <a:off x="5105400" y="3124200"/>
            <a:ext cx="914400" cy="838200"/>
          </a:xfrm>
          <a:prstGeom prst="roundRect">
            <a:avLst/>
          </a:prstGeom>
          <a:solidFill>
            <a:srgbClr val="C00000">
              <a:alpha val="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extBox 4"/>
          <p:cNvSpPr txBox="1">
            <a:spLocks noChangeArrowheads="1"/>
          </p:cNvSpPr>
          <p:nvPr/>
        </p:nvSpPr>
        <p:spPr bwMode="auto">
          <a:xfrm>
            <a:off x="6248400" y="3276600"/>
            <a:ext cx="26670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solidFill>
                  <a:srgbClr val="FF0000"/>
                </a:solidFill>
              </a:rPr>
              <a:t>Note: this only equals 9,000 units!</a:t>
            </a:r>
          </a:p>
        </p:txBody>
      </p:sp>
    </p:spTree>
    <p:extLst>
      <p:ext uri="{BB962C8B-B14F-4D97-AF65-F5344CB8AC3E}">
        <p14:creationId xmlns:p14="http://schemas.microsoft.com/office/powerpoint/2010/main" xmlns="" val="11186371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xmlns="" val="1803135516"/>
              </p:ext>
            </p:extLst>
          </p:nvPr>
        </p:nvGraphicFramePr>
        <p:xfrm>
          <a:off x="533400" y="838200"/>
          <a:ext cx="8001000" cy="4954585"/>
        </p:xfrm>
        <a:graphic>
          <a:graphicData uri="http://schemas.openxmlformats.org/drawingml/2006/table">
            <a:tbl>
              <a:tblPr firstRow="1" bandRow="1">
                <a:tableStyleId>{5940675A-B579-460E-94D1-54222C63F5DA}</a:tableStyleId>
              </a:tblPr>
              <a:tblGrid>
                <a:gridCol w="4038600"/>
                <a:gridCol w="1371600"/>
                <a:gridCol w="1295400"/>
                <a:gridCol w="1295400"/>
              </a:tblGrid>
              <a:tr h="408255">
                <a:tc>
                  <a:txBody>
                    <a:bodyPr/>
                    <a:lstStyle/>
                    <a:p>
                      <a:endParaRPr lang="en-US" sz="1800" b="1" dirty="0"/>
                    </a:p>
                  </a:txBody>
                  <a:tcPr marT="45725" marB="45725"/>
                </a:tc>
                <a:tc>
                  <a:txBody>
                    <a:bodyPr/>
                    <a:lstStyle/>
                    <a:p>
                      <a:endParaRPr lang="en-US" sz="1800" b="1" dirty="0"/>
                    </a:p>
                  </a:txBody>
                  <a:tcPr marT="45725" marB="45725"/>
                </a:tc>
                <a:tc gridSpan="2">
                  <a:txBody>
                    <a:bodyPr/>
                    <a:lstStyle/>
                    <a:p>
                      <a:pPr algn="ctr"/>
                      <a:r>
                        <a:rPr lang="en-US" sz="1800" b="1" dirty="0" smtClean="0"/>
                        <a:t>  Equivalent Units</a:t>
                      </a:r>
                      <a:endParaRPr lang="en-US" sz="1800" b="1" dirty="0"/>
                    </a:p>
                  </a:txBody>
                  <a:tcPr marT="45725" marB="45725"/>
                </a:tc>
                <a:tc hMerge="1">
                  <a:txBody>
                    <a:bodyPr/>
                    <a:lstStyle/>
                    <a:p>
                      <a:endParaRPr lang="en-US" dirty="0"/>
                    </a:p>
                  </a:txBody>
                  <a:tcPr/>
                </a:tc>
              </a:tr>
              <a:tr h="640145">
                <a:tc>
                  <a:txBody>
                    <a:bodyPr/>
                    <a:lstStyle/>
                    <a:p>
                      <a:r>
                        <a:rPr lang="en-US" sz="1800" b="1" dirty="0" smtClean="0"/>
                        <a:t>Flow</a:t>
                      </a:r>
                      <a:r>
                        <a:rPr lang="en-US" sz="1800" b="1" baseline="0" dirty="0" smtClean="0"/>
                        <a:t> of Production</a:t>
                      </a:r>
                      <a:endParaRPr lang="en-US" sz="1800" b="1" dirty="0"/>
                    </a:p>
                  </a:txBody>
                  <a:tcPr marT="45725" marB="45725"/>
                </a:tc>
                <a:tc>
                  <a:txBody>
                    <a:bodyPr/>
                    <a:lstStyle/>
                    <a:p>
                      <a:pPr algn="r"/>
                      <a:r>
                        <a:rPr lang="en-US" sz="1800" b="1" dirty="0" smtClean="0"/>
                        <a:t>Physical</a:t>
                      </a:r>
                      <a:r>
                        <a:rPr lang="en-US" sz="1800" b="1" baseline="0" dirty="0" smtClean="0"/>
                        <a:t> Units</a:t>
                      </a:r>
                      <a:endParaRPr lang="en-US" sz="1800" b="1" dirty="0"/>
                    </a:p>
                  </a:txBody>
                  <a:tcPr marT="45725" marB="45725"/>
                </a:tc>
                <a:tc>
                  <a:txBody>
                    <a:bodyPr/>
                    <a:lstStyle/>
                    <a:p>
                      <a:pPr algn="r"/>
                      <a:r>
                        <a:rPr lang="en-US" sz="1800" b="1" dirty="0" smtClean="0"/>
                        <a:t>Direct Materials</a:t>
                      </a:r>
                      <a:endParaRPr lang="en-US" sz="1800" b="1" dirty="0"/>
                    </a:p>
                  </a:txBody>
                  <a:tcPr marT="45725" marB="45725"/>
                </a:tc>
                <a:tc>
                  <a:txBody>
                    <a:bodyPr/>
                    <a:lstStyle/>
                    <a:p>
                      <a:pPr algn="r"/>
                      <a:r>
                        <a:rPr lang="en-US" sz="1800" b="1" dirty="0" smtClean="0"/>
                        <a:t>Conversion</a:t>
                      </a:r>
                      <a:r>
                        <a:rPr lang="en-US" sz="1800" b="1" baseline="0" dirty="0" smtClean="0"/>
                        <a:t> Costs</a:t>
                      </a:r>
                      <a:endParaRPr lang="en-US" sz="1800" b="1" dirty="0"/>
                    </a:p>
                  </a:txBody>
                  <a:tcPr marT="45725" marB="45725"/>
                </a:tc>
              </a:tr>
              <a:tr h="408255">
                <a:tc>
                  <a:txBody>
                    <a:bodyPr/>
                    <a:lstStyle/>
                    <a:p>
                      <a:r>
                        <a:rPr lang="en-US" sz="1800" dirty="0" smtClean="0"/>
                        <a:t>Beginning work in process</a:t>
                      </a:r>
                      <a:endParaRPr lang="en-US" sz="1800" dirty="0"/>
                    </a:p>
                  </a:txBody>
                  <a:tcPr marT="45725" marB="45725"/>
                </a:tc>
                <a:tc>
                  <a:txBody>
                    <a:bodyPr/>
                    <a:lstStyle/>
                    <a:p>
                      <a:pPr algn="r"/>
                      <a:r>
                        <a:rPr lang="en-US" sz="1800" dirty="0" smtClean="0">
                          <a:solidFill>
                            <a:srgbClr val="FF0000"/>
                          </a:solidFill>
                        </a:rPr>
                        <a:t>1000</a:t>
                      </a:r>
                      <a:endParaRPr lang="en-US" sz="1800" dirty="0">
                        <a:solidFill>
                          <a:srgbClr val="FF0000"/>
                        </a:solidFill>
                      </a:endParaRPr>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Started during current.</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To account for</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640145">
                <a:tc>
                  <a:txBody>
                    <a:bodyPr/>
                    <a:lstStyle/>
                    <a:p>
                      <a:r>
                        <a:rPr lang="en-US" sz="1800" dirty="0" smtClean="0"/>
                        <a:t>Good units completed and transferred out</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Normal spoilage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Abnormal spoilage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Ending work in process</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Accounted for</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Work done to date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bl>
          </a:graphicData>
        </a:graphic>
      </p:graphicFrame>
    </p:spTree>
    <p:extLst>
      <p:ext uri="{BB962C8B-B14F-4D97-AF65-F5344CB8AC3E}">
        <p14:creationId xmlns:p14="http://schemas.microsoft.com/office/powerpoint/2010/main" xmlns="" val="4038139363"/>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533400" y="609600"/>
          <a:ext cx="8001000" cy="4954585"/>
        </p:xfrm>
        <a:graphic>
          <a:graphicData uri="http://schemas.openxmlformats.org/drawingml/2006/table">
            <a:tbl>
              <a:tblPr firstRow="1" bandRow="1">
                <a:tableStyleId>{5940675A-B579-460E-94D1-54222C63F5DA}</a:tableStyleId>
              </a:tblPr>
              <a:tblGrid>
                <a:gridCol w="4038600"/>
                <a:gridCol w="1371600"/>
                <a:gridCol w="1295400"/>
                <a:gridCol w="1295400"/>
              </a:tblGrid>
              <a:tr h="408255">
                <a:tc>
                  <a:txBody>
                    <a:bodyPr/>
                    <a:lstStyle/>
                    <a:p>
                      <a:endParaRPr lang="en-US" sz="1800" b="1" dirty="0"/>
                    </a:p>
                  </a:txBody>
                  <a:tcPr marT="45725" marB="45725"/>
                </a:tc>
                <a:tc>
                  <a:txBody>
                    <a:bodyPr/>
                    <a:lstStyle/>
                    <a:p>
                      <a:endParaRPr lang="en-US" sz="1800" b="1" dirty="0"/>
                    </a:p>
                  </a:txBody>
                  <a:tcPr marT="45725" marB="45725"/>
                </a:tc>
                <a:tc gridSpan="2">
                  <a:txBody>
                    <a:bodyPr/>
                    <a:lstStyle/>
                    <a:p>
                      <a:pPr algn="ctr"/>
                      <a:r>
                        <a:rPr lang="en-US" sz="1800" b="1" dirty="0" smtClean="0"/>
                        <a:t>  Equivalent Units</a:t>
                      </a:r>
                      <a:endParaRPr lang="en-US" sz="1800" b="1" dirty="0"/>
                    </a:p>
                  </a:txBody>
                  <a:tcPr marT="45725" marB="45725"/>
                </a:tc>
                <a:tc hMerge="1">
                  <a:txBody>
                    <a:bodyPr/>
                    <a:lstStyle/>
                    <a:p>
                      <a:endParaRPr lang="en-US" dirty="0"/>
                    </a:p>
                  </a:txBody>
                  <a:tcPr/>
                </a:tc>
              </a:tr>
              <a:tr h="640145">
                <a:tc>
                  <a:txBody>
                    <a:bodyPr/>
                    <a:lstStyle/>
                    <a:p>
                      <a:r>
                        <a:rPr lang="en-US" sz="1800" b="1" dirty="0" smtClean="0"/>
                        <a:t>Flow</a:t>
                      </a:r>
                      <a:r>
                        <a:rPr lang="en-US" sz="1800" b="1" baseline="0" dirty="0" smtClean="0"/>
                        <a:t> of Production</a:t>
                      </a:r>
                      <a:endParaRPr lang="en-US" sz="1800" b="1" dirty="0"/>
                    </a:p>
                  </a:txBody>
                  <a:tcPr marT="45725" marB="45725"/>
                </a:tc>
                <a:tc>
                  <a:txBody>
                    <a:bodyPr/>
                    <a:lstStyle/>
                    <a:p>
                      <a:pPr algn="r"/>
                      <a:r>
                        <a:rPr lang="en-US" sz="1800" b="1" dirty="0" smtClean="0"/>
                        <a:t>Physical</a:t>
                      </a:r>
                      <a:r>
                        <a:rPr lang="en-US" sz="1800" b="1" baseline="0" dirty="0" smtClean="0"/>
                        <a:t> Units</a:t>
                      </a:r>
                      <a:endParaRPr lang="en-US" sz="1800" b="1" dirty="0"/>
                    </a:p>
                  </a:txBody>
                  <a:tcPr marT="45725" marB="45725"/>
                </a:tc>
                <a:tc>
                  <a:txBody>
                    <a:bodyPr/>
                    <a:lstStyle/>
                    <a:p>
                      <a:pPr algn="r"/>
                      <a:r>
                        <a:rPr lang="en-US" sz="1800" b="1" dirty="0" smtClean="0"/>
                        <a:t>Direct Materials</a:t>
                      </a:r>
                      <a:endParaRPr lang="en-US" sz="1800" b="1" dirty="0"/>
                    </a:p>
                  </a:txBody>
                  <a:tcPr marT="45725" marB="45725"/>
                </a:tc>
                <a:tc>
                  <a:txBody>
                    <a:bodyPr/>
                    <a:lstStyle/>
                    <a:p>
                      <a:pPr algn="r"/>
                      <a:r>
                        <a:rPr lang="en-US" sz="1800" b="1" dirty="0" smtClean="0"/>
                        <a:t>Conversion</a:t>
                      </a:r>
                      <a:r>
                        <a:rPr lang="en-US" sz="1800" b="1" baseline="0" dirty="0" smtClean="0"/>
                        <a:t> Costs</a:t>
                      </a:r>
                      <a:endParaRPr lang="en-US" sz="1800" b="1" dirty="0"/>
                    </a:p>
                  </a:txBody>
                  <a:tcPr marT="45725" marB="45725"/>
                </a:tc>
              </a:tr>
              <a:tr h="408255">
                <a:tc>
                  <a:txBody>
                    <a:bodyPr/>
                    <a:lstStyle/>
                    <a:p>
                      <a:r>
                        <a:rPr lang="en-US" sz="1800" dirty="0" smtClean="0"/>
                        <a:t>Beginning work in process</a:t>
                      </a:r>
                      <a:endParaRPr lang="en-US" sz="1800" dirty="0"/>
                    </a:p>
                  </a:txBody>
                  <a:tcPr marT="45725" marB="45725"/>
                </a:tc>
                <a:tc>
                  <a:txBody>
                    <a:bodyPr/>
                    <a:lstStyle/>
                    <a:p>
                      <a:pPr algn="r"/>
                      <a:r>
                        <a:rPr lang="en-US" sz="1800" dirty="0" smtClean="0"/>
                        <a:t>1000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Started during current.</a:t>
                      </a:r>
                      <a:endParaRPr lang="en-US" sz="1800" dirty="0"/>
                    </a:p>
                  </a:txBody>
                  <a:tcPr marT="45725" marB="45725"/>
                </a:tc>
                <a:tc>
                  <a:txBody>
                    <a:bodyPr/>
                    <a:lstStyle/>
                    <a:p>
                      <a:pPr algn="r"/>
                      <a:r>
                        <a:rPr lang="en-US" sz="1800" dirty="0" smtClean="0">
                          <a:solidFill>
                            <a:srgbClr val="FF0000"/>
                          </a:solidFill>
                        </a:rPr>
                        <a:t>9000</a:t>
                      </a:r>
                      <a:endParaRPr lang="en-US" sz="1800" dirty="0">
                        <a:solidFill>
                          <a:srgbClr val="FF0000"/>
                        </a:solidFill>
                      </a:endParaRPr>
                    </a:p>
                  </a:txBody>
                  <a:tcPr marT="45725" marB="45725"/>
                </a:tc>
                <a:tc>
                  <a:txBody>
                    <a:bodyPr/>
                    <a:lstStyle/>
                    <a:p>
                      <a:pPr algn="r"/>
                      <a:endParaRPr lang="en-US" sz="1800" dirty="0">
                        <a:solidFill>
                          <a:srgbClr val="FF0000"/>
                        </a:solidFill>
                      </a:endParaRPr>
                    </a:p>
                  </a:txBody>
                  <a:tcPr marT="45725" marB="45725"/>
                </a:tc>
                <a:tc>
                  <a:txBody>
                    <a:bodyPr/>
                    <a:lstStyle/>
                    <a:p>
                      <a:pPr algn="r"/>
                      <a:endParaRPr lang="en-US" sz="1800" dirty="0"/>
                    </a:p>
                  </a:txBody>
                  <a:tcPr marT="45725" marB="45725"/>
                </a:tc>
              </a:tr>
              <a:tr h="408255">
                <a:tc>
                  <a:txBody>
                    <a:bodyPr/>
                    <a:lstStyle/>
                    <a:p>
                      <a:r>
                        <a:rPr lang="en-US" sz="1800" dirty="0" smtClean="0"/>
                        <a:t>To account for</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640145">
                <a:tc>
                  <a:txBody>
                    <a:bodyPr/>
                    <a:lstStyle/>
                    <a:p>
                      <a:r>
                        <a:rPr lang="en-US" sz="1800" dirty="0" smtClean="0"/>
                        <a:t>Good units completed and transferred out</a:t>
                      </a:r>
                      <a:endParaRPr lang="en-US" sz="1800" dirty="0"/>
                    </a:p>
                  </a:txBody>
                  <a:tcPr marT="45725" marB="45725"/>
                </a:tc>
                <a:tc>
                  <a:txBody>
                    <a:bodyPr/>
                    <a:lstStyle/>
                    <a:p>
                      <a:pPr algn="r"/>
                      <a:endParaRPr lang="en-US" sz="1800" dirty="0"/>
                    </a:p>
                  </a:txBody>
                  <a:tcPr marT="45725" marB="45725"/>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Normal spoilage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Abnormal spoilage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Ending work in process</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Accounted for</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Work done to date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bl>
          </a:graphicData>
        </a:graphic>
      </p:graphicFrame>
    </p:spTree>
    <p:extLst>
      <p:ext uri="{BB962C8B-B14F-4D97-AF65-F5344CB8AC3E}">
        <p14:creationId xmlns:p14="http://schemas.microsoft.com/office/powerpoint/2010/main" xmlns="" val="4119559436"/>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533400" y="609600"/>
          <a:ext cx="8001000" cy="4954585"/>
        </p:xfrm>
        <a:graphic>
          <a:graphicData uri="http://schemas.openxmlformats.org/drawingml/2006/table">
            <a:tbl>
              <a:tblPr firstRow="1" bandRow="1">
                <a:tableStyleId>{5940675A-B579-460E-94D1-54222C63F5DA}</a:tableStyleId>
              </a:tblPr>
              <a:tblGrid>
                <a:gridCol w="4038600"/>
                <a:gridCol w="1371600"/>
                <a:gridCol w="1295400"/>
                <a:gridCol w="1295400"/>
              </a:tblGrid>
              <a:tr h="408255">
                <a:tc>
                  <a:txBody>
                    <a:bodyPr/>
                    <a:lstStyle/>
                    <a:p>
                      <a:endParaRPr lang="en-US" sz="1800" b="1" dirty="0"/>
                    </a:p>
                  </a:txBody>
                  <a:tcPr marT="45725" marB="45725"/>
                </a:tc>
                <a:tc>
                  <a:txBody>
                    <a:bodyPr/>
                    <a:lstStyle/>
                    <a:p>
                      <a:endParaRPr lang="en-US" sz="1800" b="1" dirty="0"/>
                    </a:p>
                  </a:txBody>
                  <a:tcPr marT="45725" marB="45725"/>
                </a:tc>
                <a:tc gridSpan="2">
                  <a:txBody>
                    <a:bodyPr/>
                    <a:lstStyle/>
                    <a:p>
                      <a:pPr algn="ctr"/>
                      <a:r>
                        <a:rPr lang="en-US" sz="1800" b="1" dirty="0" smtClean="0"/>
                        <a:t>  Equivalent Units</a:t>
                      </a:r>
                      <a:endParaRPr lang="en-US" sz="1800" b="1" dirty="0"/>
                    </a:p>
                  </a:txBody>
                  <a:tcPr marT="45725" marB="45725"/>
                </a:tc>
                <a:tc hMerge="1">
                  <a:txBody>
                    <a:bodyPr/>
                    <a:lstStyle/>
                    <a:p>
                      <a:endParaRPr lang="en-US" dirty="0"/>
                    </a:p>
                  </a:txBody>
                  <a:tcPr/>
                </a:tc>
              </a:tr>
              <a:tr h="640145">
                <a:tc>
                  <a:txBody>
                    <a:bodyPr/>
                    <a:lstStyle/>
                    <a:p>
                      <a:r>
                        <a:rPr lang="en-US" sz="1800" b="1" dirty="0" smtClean="0"/>
                        <a:t>Flow</a:t>
                      </a:r>
                      <a:r>
                        <a:rPr lang="en-US" sz="1800" b="1" baseline="0" dirty="0" smtClean="0"/>
                        <a:t> of Production</a:t>
                      </a:r>
                      <a:endParaRPr lang="en-US" sz="1800" b="1" dirty="0"/>
                    </a:p>
                  </a:txBody>
                  <a:tcPr marT="45725" marB="45725"/>
                </a:tc>
                <a:tc>
                  <a:txBody>
                    <a:bodyPr/>
                    <a:lstStyle/>
                    <a:p>
                      <a:pPr algn="r"/>
                      <a:r>
                        <a:rPr lang="en-US" sz="1800" b="1" dirty="0" smtClean="0"/>
                        <a:t>Physical</a:t>
                      </a:r>
                      <a:r>
                        <a:rPr lang="en-US" sz="1800" b="1" baseline="0" dirty="0" smtClean="0"/>
                        <a:t> Units</a:t>
                      </a:r>
                      <a:endParaRPr lang="en-US" sz="1800" b="1" dirty="0"/>
                    </a:p>
                  </a:txBody>
                  <a:tcPr marT="45725" marB="45725"/>
                </a:tc>
                <a:tc>
                  <a:txBody>
                    <a:bodyPr/>
                    <a:lstStyle/>
                    <a:p>
                      <a:pPr algn="r"/>
                      <a:r>
                        <a:rPr lang="en-US" sz="1800" b="1" dirty="0" smtClean="0"/>
                        <a:t>Direct Materials</a:t>
                      </a:r>
                      <a:endParaRPr lang="en-US" sz="1800" b="1" dirty="0"/>
                    </a:p>
                  </a:txBody>
                  <a:tcPr marT="45725" marB="45725"/>
                </a:tc>
                <a:tc>
                  <a:txBody>
                    <a:bodyPr/>
                    <a:lstStyle/>
                    <a:p>
                      <a:pPr algn="r"/>
                      <a:r>
                        <a:rPr lang="en-US" sz="1800" b="1" dirty="0" smtClean="0"/>
                        <a:t>Conversion</a:t>
                      </a:r>
                      <a:r>
                        <a:rPr lang="en-US" sz="1800" b="1" baseline="0" dirty="0" smtClean="0"/>
                        <a:t> Costs</a:t>
                      </a:r>
                      <a:endParaRPr lang="en-US" sz="1800" b="1" dirty="0"/>
                    </a:p>
                  </a:txBody>
                  <a:tcPr marT="45725" marB="45725"/>
                </a:tc>
              </a:tr>
              <a:tr h="408255">
                <a:tc>
                  <a:txBody>
                    <a:bodyPr/>
                    <a:lstStyle/>
                    <a:p>
                      <a:r>
                        <a:rPr lang="en-US" sz="1800" dirty="0" smtClean="0"/>
                        <a:t>Beginning work in process</a:t>
                      </a:r>
                      <a:endParaRPr lang="en-US" sz="1800" dirty="0"/>
                    </a:p>
                  </a:txBody>
                  <a:tcPr marT="45725" marB="45725"/>
                </a:tc>
                <a:tc>
                  <a:txBody>
                    <a:bodyPr/>
                    <a:lstStyle/>
                    <a:p>
                      <a:pPr algn="r"/>
                      <a:r>
                        <a:rPr lang="en-US" sz="1800" dirty="0" smtClean="0"/>
                        <a:t>1000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Started during current.</a:t>
                      </a:r>
                      <a:endParaRPr lang="en-US" sz="1800" dirty="0"/>
                    </a:p>
                  </a:txBody>
                  <a:tcPr marT="45725" marB="45725"/>
                </a:tc>
                <a:tc>
                  <a:txBody>
                    <a:bodyPr/>
                    <a:lstStyle/>
                    <a:p>
                      <a:pPr algn="r"/>
                      <a:r>
                        <a:rPr lang="en-US" sz="1800" dirty="0" smtClean="0"/>
                        <a:t>9000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To account for</a:t>
                      </a:r>
                      <a:endParaRPr lang="en-US" sz="1800" dirty="0"/>
                    </a:p>
                  </a:txBody>
                  <a:tcPr marT="45725" marB="45725"/>
                </a:tc>
                <a:tc>
                  <a:txBody>
                    <a:bodyPr/>
                    <a:lstStyle/>
                    <a:p>
                      <a:pPr algn="r"/>
                      <a:r>
                        <a:rPr lang="en-US" sz="1800" dirty="0" smtClean="0">
                          <a:solidFill>
                            <a:srgbClr val="FF0000"/>
                          </a:solidFill>
                        </a:rPr>
                        <a:t>10000</a:t>
                      </a:r>
                      <a:endParaRPr lang="en-US" sz="1800" dirty="0">
                        <a:solidFill>
                          <a:srgbClr val="FF0000"/>
                        </a:solidFill>
                      </a:endParaRPr>
                    </a:p>
                  </a:txBody>
                  <a:tcPr marT="45725" marB="45725"/>
                </a:tc>
                <a:tc>
                  <a:txBody>
                    <a:bodyPr/>
                    <a:lstStyle/>
                    <a:p>
                      <a:pPr algn="r"/>
                      <a:endParaRPr lang="en-US" sz="1800" dirty="0">
                        <a:solidFill>
                          <a:srgbClr val="FF0000"/>
                        </a:solidFill>
                      </a:endParaRPr>
                    </a:p>
                  </a:txBody>
                  <a:tcPr marT="45725" marB="45725"/>
                </a:tc>
                <a:tc>
                  <a:txBody>
                    <a:bodyPr/>
                    <a:lstStyle/>
                    <a:p>
                      <a:pPr algn="r"/>
                      <a:endParaRPr lang="en-US" sz="1800" dirty="0"/>
                    </a:p>
                  </a:txBody>
                  <a:tcPr marT="45725" marB="45725"/>
                </a:tc>
              </a:tr>
              <a:tr h="640145">
                <a:tc>
                  <a:txBody>
                    <a:bodyPr/>
                    <a:lstStyle/>
                    <a:p>
                      <a:r>
                        <a:rPr lang="en-US" sz="1800" dirty="0" smtClean="0"/>
                        <a:t>Good units completed and transferred out</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Normal spoilage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Abnormal spoilage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Ending work in process</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Accounted for</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Work done to date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bl>
          </a:graphicData>
        </a:graphic>
      </p:graphicFrame>
    </p:spTree>
    <p:extLst>
      <p:ext uri="{BB962C8B-B14F-4D97-AF65-F5344CB8AC3E}">
        <p14:creationId xmlns:p14="http://schemas.microsoft.com/office/powerpoint/2010/main" xmlns="" val="2516289599"/>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533400" y="609600"/>
          <a:ext cx="8001000" cy="4954585"/>
        </p:xfrm>
        <a:graphic>
          <a:graphicData uri="http://schemas.openxmlformats.org/drawingml/2006/table">
            <a:tbl>
              <a:tblPr firstRow="1" bandRow="1">
                <a:tableStyleId>{5940675A-B579-460E-94D1-54222C63F5DA}</a:tableStyleId>
              </a:tblPr>
              <a:tblGrid>
                <a:gridCol w="4038600"/>
                <a:gridCol w="1371600"/>
                <a:gridCol w="1295400"/>
                <a:gridCol w="1295400"/>
              </a:tblGrid>
              <a:tr h="408255">
                <a:tc>
                  <a:txBody>
                    <a:bodyPr/>
                    <a:lstStyle/>
                    <a:p>
                      <a:endParaRPr lang="en-US" sz="1800" b="1" dirty="0"/>
                    </a:p>
                  </a:txBody>
                  <a:tcPr marT="45725" marB="45725"/>
                </a:tc>
                <a:tc>
                  <a:txBody>
                    <a:bodyPr/>
                    <a:lstStyle/>
                    <a:p>
                      <a:endParaRPr lang="en-US" sz="1800" b="1" dirty="0"/>
                    </a:p>
                  </a:txBody>
                  <a:tcPr marT="45725" marB="45725"/>
                </a:tc>
                <a:tc gridSpan="2">
                  <a:txBody>
                    <a:bodyPr/>
                    <a:lstStyle/>
                    <a:p>
                      <a:pPr algn="ctr"/>
                      <a:r>
                        <a:rPr lang="en-US" sz="1800" b="1" dirty="0" smtClean="0"/>
                        <a:t>  Equivalent Units</a:t>
                      </a:r>
                      <a:endParaRPr lang="en-US" sz="1800" b="1" dirty="0"/>
                    </a:p>
                  </a:txBody>
                  <a:tcPr marT="45725" marB="45725"/>
                </a:tc>
                <a:tc hMerge="1">
                  <a:txBody>
                    <a:bodyPr/>
                    <a:lstStyle/>
                    <a:p>
                      <a:endParaRPr lang="en-US" dirty="0"/>
                    </a:p>
                  </a:txBody>
                  <a:tcPr/>
                </a:tc>
              </a:tr>
              <a:tr h="640145">
                <a:tc>
                  <a:txBody>
                    <a:bodyPr/>
                    <a:lstStyle/>
                    <a:p>
                      <a:r>
                        <a:rPr lang="en-US" sz="1800" b="1" dirty="0" smtClean="0"/>
                        <a:t>Flow</a:t>
                      </a:r>
                      <a:r>
                        <a:rPr lang="en-US" sz="1800" b="1" baseline="0" dirty="0" smtClean="0"/>
                        <a:t> of Production</a:t>
                      </a:r>
                      <a:endParaRPr lang="en-US" sz="1800" b="1" dirty="0"/>
                    </a:p>
                  </a:txBody>
                  <a:tcPr marT="45725" marB="45725"/>
                </a:tc>
                <a:tc>
                  <a:txBody>
                    <a:bodyPr/>
                    <a:lstStyle/>
                    <a:p>
                      <a:pPr algn="r"/>
                      <a:r>
                        <a:rPr lang="en-US" sz="1800" b="1" dirty="0" smtClean="0"/>
                        <a:t>Physical</a:t>
                      </a:r>
                      <a:r>
                        <a:rPr lang="en-US" sz="1800" b="1" baseline="0" dirty="0" smtClean="0"/>
                        <a:t> Units</a:t>
                      </a:r>
                      <a:endParaRPr lang="en-US" sz="1800" b="1" dirty="0"/>
                    </a:p>
                  </a:txBody>
                  <a:tcPr marT="45725" marB="45725"/>
                </a:tc>
                <a:tc>
                  <a:txBody>
                    <a:bodyPr/>
                    <a:lstStyle/>
                    <a:p>
                      <a:pPr algn="r"/>
                      <a:r>
                        <a:rPr lang="en-US" sz="1800" b="1" dirty="0" smtClean="0"/>
                        <a:t>Direct Materials</a:t>
                      </a:r>
                      <a:endParaRPr lang="en-US" sz="1800" b="1" dirty="0"/>
                    </a:p>
                  </a:txBody>
                  <a:tcPr marT="45725" marB="45725"/>
                </a:tc>
                <a:tc>
                  <a:txBody>
                    <a:bodyPr/>
                    <a:lstStyle/>
                    <a:p>
                      <a:pPr algn="r"/>
                      <a:r>
                        <a:rPr lang="en-US" sz="1800" b="1" dirty="0" smtClean="0"/>
                        <a:t>Conversion</a:t>
                      </a:r>
                      <a:r>
                        <a:rPr lang="en-US" sz="1800" b="1" baseline="0" dirty="0" smtClean="0"/>
                        <a:t> Costs</a:t>
                      </a:r>
                      <a:endParaRPr lang="en-US" sz="1800" b="1" dirty="0"/>
                    </a:p>
                  </a:txBody>
                  <a:tcPr marT="45725" marB="45725"/>
                </a:tc>
              </a:tr>
              <a:tr h="408255">
                <a:tc>
                  <a:txBody>
                    <a:bodyPr/>
                    <a:lstStyle/>
                    <a:p>
                      <a:r>
                        <a:rPr lang="en-US" sz="1800" dirty="0" smtClean="0"/>
                        <a:t>Beginning work in process</a:t>
                      </a:r>
                      <a:endParaRPr lang="en-US" sz="1800" dirty="0"/>
                    </a:p>
                  </a:txBody>
                  <a:tcPr marT="45725" marB="45725"/>
                </a:tc>
                <a:tc>
                  <a:txBody>
                    <a:bodyPr/>
                    <a:lstStyle/>
                    <a:p>
                      <a:pPr algn="r"/>
                      <a:r>
                        <a:rPr lang="en-US" sz="1800" dirty="0" smtClean="0"/>
                        <a:t>1000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Started during current.</a:t>
                      </a:r>
                      <a:endParaRPr lang="en-US" sz="1800" dirty="0"/>
                    </a:p>
                  </a:txBody>
                  <a:tcPr marT="45725" marB="45725"/>
                </a:tc>
                <a:tc>
                  <a:txBody>
                    <a:bodyPr/>
                    <a:lstStyle/>
                    <a:p>
                      <a:pPr algn="r"/>
                      <a:r>
                        <a:rPr lang="en-US" sz="1800" dirty="0" smtClean="0"/>
                        <a:t>9000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To account for</a:t>
                      </a:r>
                      <a:endParaRPr lang="en-US" sz="1800" dirty="0"/>
                    </a:p>
                  </a:txBody>
                  <a:tcPr marT="45725" marB="45725"/>
                </a:tc>
                <a:tc>
                  <a:txBody>
                    <a:bodyPr/>
                    <a:lstStyle/>
                    <a:p>
                      <a:pPr algn="r"/>
                      <a:r>
                        <a:rPr lang="en-US" sz="1800" dirty="0" smtClean="0"/>
                        <a:t>10000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640145">
                <a:tc>
                  <a:txBody>
                    <a:bodyPr/>
                    <a:lstStyle/>
                    <a:p>
                      <a:r>
                        <a:rPr lang="en-US" sz="1800" dirty="0" smtClean="0"/>
                        <a:t>Good units completed and transferred out</a:t>
                      </a:r>
                      <a:endParaRPr lang="en-US" sz="1800" dirty="0"/>
                    </a:p>
                  </a:txBody>
                  <a:tcPr marT="45725" marB="45725"/>
                </a:tc>
                <a:tc>
                  <a:txBody>
                    <a:bodyPr/>
                    <a:lstStyle/>
                    <a:p>
                      <a:pPr algn="r"/>
                      <a:r>
                        <a:rPr lang="en-US" sz="1800" dirty="0" smtClean="0">
                          <a:solidFill>
                            <a:srgbClr val="FF0000"/>
                          </a:solidFill>
                        </a:rPr>
                        <a:t>7400</a:t>
                      </a:r>
                      <a:endParaRPr lang="en-US" sz="1800" dirty="0">
                        <a:solidFill>
                          <a:srgbClr val="FF0000"/>
                        </a:solidFill>
                      </a:endParaRPr>
                    </a:p>
                  </a:txBody>
                  <a:tcPr marT="45725" marB="45725"/>
                </a:tc>
                <a:tc>
                  <a:txBody>
                    <a:bodyPr/>
                    <a:lstStyle/>
                    <a:p>
                      <a:pPr algn="r"/>
                      <a:r>
                        <a:rPr lang="en-US" sz="1800" dirty="0" smtClean="0">
                          <a:solidFill>
                            <a:srgbClr val="FF0000"/>
                          </a:solidFill>
                        </a:rPr>
                        <a:t>7400</a:t>
                      </a:r>
                      <a:endParaRPr lang="en-US" sz="1800" dirty="0">
                        <a:solidFill>
                          <a:srgbClr val="FF0000"/>
                        </a:solidFill>
                      </a:endParaRPr>
                    </a:p>
                  </a:txBody>
                  <a:tcPr marT="45725" marB="45725"/>
                </a:tc>
                <a:tc>
                  <a:txBody>
                    <a:bodyPr/>
                    <a:lstStyle/>
                    <a:p>
                      <a:pPr algn="r"/>
                      <a:r>
                        <a:rPr lang="en-US" sz="1800" dirty="0" smtClean="0">
                          <a:solidFill>
                            <a:srgbClr val="FF0000"/>
                          </a:solidFill>
                        </a:rPr>
                        <a:t>7400</a:t>
                      </a:r>
                      <a:endParaRPr lang="en-US" sz="1800" dirty="0">
                        <a:solidFill>
                          <a:srgbClr val="FF0000"/>
                        </a:solidFill>
                      </a:endParaRPr>
                    </a:p>
                  </a:txBody>
                  <a:tcPr marT="45725" marB="45725"/>
                </a:tc>
              </a:tr>
              <a:tr h="408255">
                <a:tc>
                  <a:txBody>
                    <a:bodyPr/>
                    <a:lstStyle/>
                    <a:p>
                      <a:r>
                        <a:rPr lang="en-US" sz="1800" dirty="0" smtClean="0"/>
                        <a:t>Normal spoilage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Abnormal spoilage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Ending work in process</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Accounted for</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Work done to date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bl>
          </a:graphicData>
        </a:graphic>
      </p:graphicFrame>
      <p:sp>
        <p:nvSpPr>
          <p:cNvPr id="3" name="TextBox 2"/>
          <p:cNvSpPr txBox="1"/>
          <p:nvPr/>
        </p:nvSpPr>
        <p:spPr>
          <a:xfrm>
            <a:off x="4038600" y="3733800"/>
            <a:ext cx="4724400" cy="646113"/>
          </a:xfrm>
          <a:prstGeom prst="rect">
            <a:avLst/>
          </a:prstGeom>
          <a:solidFill>
            <a:schemeClr val="accent1">
              <a:lumMod val="40000"/>
              <a:lumOff val="60000"/>
            </a:schemeClr>
          </a:solidFill>
        </p:spPr>
        <p:txBody>
          <a:bodyPr>
            <a:spAutoFit/>
          </a:bodyPr>
          <a:lstStyle/>
          <a:p>
            <a:pPr fontAlgn="auto">
              <a:spcBef>
                <a:spcPts val="0"/>
              </a:spcBef>
              <a:spcAft>
                <a:spcPts val="0"/>
              </a:spcAft>
              <a:defRPr/>
            </a:pPr>
            <a:r>
              <a:rPr lang="en-US" dirty="0">
                <a:latin typeface="+mn-lt"/>
              </a:rPr>
              <a:t>Remember this is weighted average, so we multiply physical units by 100% in each category</a:t>
            </a:r>
          </a:p>
        </p:txBody>
      </p:sp>
      <p:sp>
        <p:nvSpPr>
          <p:cNvPr id="4" name="Up Arrow 3"/>
          <p:cNvSpPr/>
          <p:nvPr/>
        </p:nvSpPr>
        <p:spPr>
          <a:xfrm>
            <a:off x="6705600" y="3276600"/>
            <a:ext cx="381000" cy="304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Up Arrow 5"/>
          <p:cNvSpPr/>
          <p:nvPr/>
        </p:nvSpPr>
        <p:spPr>
          <a:xfrm>
            <a:off x="8001000" y="3276600"/>
            <a:ext cx="381000" cy="304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1474807346"/>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533400" y="609600"/>
          <a:ext cx="8001000" cy="4954585"/>
        </p:xfrm>
        <a:graphic>
          <a:graphicData uri="http://schemas.openxmlformats.org/drawingml/2006/table">
            <a:tbl>
              <a:tblPr firstRow="1" bandRow="1">
                <a:tableStyleId>{5940675A-B579-460E-94D1-54222C63F5DA}</a:tableStyleId>
              </a:tblPr>
              <a:tblGrid>
                <a:gridCol w="4038600"/>
                <a:gridCol w="1371600"/>
                <a:gridCol w="1295400"/>
                <a:gridCol w="1295400"/>
              </a:tblGrid>
              <a:tr h="408255">
                <a:tc>
                  <a:txBody>
                    <a:bodyPr/>
                    <a:lstStyle/>
                    <a:p>
                      <a:endParaRPr lang="en-US" sz="1800" b="1" dirty="0"/>
                    </a:p>
                  </a:txBody>
                  <a:tcPr marT="45725" marB="45725"/>
                </a:tc>
                <a:tc>
                  <a:txBody>
                    <a:bodyPr/>
                    <a:lstStyle/>
                    <a:p>
                      <a:endParaRPr lang="en-US" sz="1800" b="1" dirty="0"/>
                    </a:p>
                  </a:txBody>
                  <a:tcPr marT="45725" marB="45725"/>
                </a:tc>
                <a:tc gridSpan="2">
                  <a:txBody>
                    <a:bodyPr/>
                    <a:lstStyle/>
                    <a:p>
                      <a:pPr algn="ctr"/>
                      <a:r>
                        <a:rPr lang="en-US" sz="1800" b="1" dirty="0" smtClean="0"/>
                        <a:t>  Equivalent Units</a:t>
                      </a:r>
                      <a:endParaRPr lang="en-US" sz="1800" b="1" dirty="0"/>
                    </a:p>
                  </a:txBody>
                  <a:tcPr marT="45725" marB="45725"/>
                </a:tc>
                <a:tc hMerge="1">
                  <a:txBody>
                    <a:bodyPr/>
                    <a:lstStyle/>
                    <a:p>
                      <a:endParaRPr lang="en-US" dirty="0"/>
                    </a:p>
                  </a:txBody>
                  <a:tcPr/>
                </a:tc>
              </a:tr>
              <a:tr h="640145">
                <a:tc>
                  <a:txBody>
                    <a:bodyPr/>
                    <a:lstStyle/>
                    <a:p>
                      <a:r>
                        <a:rPr lang="en-US" sz="1800" b="1" dirty="0" smtClean="0"/>
                        <a:t>Flow</a:t>
                      </a:r>
                      <a:r>
                        <a:rPr lang="en-US" sz="1800" b="1" baseline="0" dirty="0" smtClean="0"/>
                        <a:t> of Production</a:t>
                      </a:r>
                      <a:endParaRPr lang="en-US" sz="1800" b="1" dirty="0"/>
                    </a:p>
                  </a:txBody>
                  <a:tcPr marT="45725" marB="45725"/>
                </a:tc>
                <a:tc>
                  <a:txBody>
                    <a:bodyPr/>
                    <a:lstStyle/>
                    <a:p>
                      <a:pPr algn="r"/>
                      <a:r>
                        <a:rPr lang="en-US" sz="1800" b="1" dirty="0" smtClean="0"/>
                        <a:t>Physical</a:t>
                      </a:r>
                      <a:r>
                        <a:rPr lang="en-US" sz="1800" b="1" baseline="0" dirty="0" smtClean="0"/>
                        <a:t> Units</a:t>
                      </a:r>
                      <a:endParaRPr lang="en-US" sz="1800" b="1" dirty="0"/>
                    </a:p>
                  </a:txBody>
                  <a:tcPr marT="45725" marB="45725"/>
                </a:tc>
                <a:tc>
                  <a:txBody>
                    <a:bodyPr/>
                    <a:lstStyle/>
                    <a:p>
                      <a:pPr algn="r"/>
                      <a:r>
                        <a:rPr lang="en-US" sz="1800" b="1" dirty="0" smtClean="0"/>
                        <a:t>Direct Materials</a:t>
                      </a:r>
                      <a:endParaRPr lang="en-US" sz="1800" b="1" dirty="0"/>
                    </a:p>
                  </a:txBody>
                  <a:tcPr marT="45725" marB="45725"/>
                </a:tc>
                <a:tc>
                  <a:txBody>
                    <a:bodyPr/>
                    <a:lstStyle/>
                    <a:p>
                      <a:pPr algn="r"/>
                      <a:r>
                        <a:rPr lang="en-US" sz="1800" b="1" dirty="0" smtClean="0"/>
                        <a:t>Conversion</a:t>
                      </a:r>
                      <a:r>
                        <a:rPr lang="en-US" sz="1800" b="1" baseline="0" dirty="0" smtClean="0"/>
                        <a:t> Costs</a:t>
                      </a:r>
                      <a:endParaRPr lang="en-US" sz="1800" b="1" dirty="0"/>
                    </a:p>
                  </a:txBody>
                  <a:tcPr marT="45725" marB="45725"/>
                </a:tc>
              </a:tr>
              <a:tr h="408255">
                <a:tc>
                  <a:txBody>
                    <a:bodyPr/>
                    <a:lstStyle/>
                    <a:p>
                      <a:r>
                        <a:rPr lang="en-US" sz="1800" dirty="0" smtClean="0"/>
                        <a:t>Beginning work in process</a:t>
                      </a:r>
                      <a:endParaRPr lang="en-US" sz="1800" dirty="0"/>
                    </a:p>
                  </a:txBody>
                  <a:tcPr marT="45725" marB="45725"/>
                </a:tc>
                <a:tc>
                  <a:txBody>
                    <a:bodyPr/>
                    <a:lstStyle/>
                    <a:p>
                      <a:pPr algn="r"/>
                      <a:r>
                        <a:rPr lang="en-US" sz="1800" dirty="0" smtClean="0"/>
                        <a:t>1000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Started during current.</a:t>
                      </a:r>
                      <a:endParaRPr lang="en-US" sz="1800" dirty="0"/>
                    </a:p>
                  </a:txBody>
                  <a:tcPr marT="45725" marB="45725"/>
                </a:tc>
                <a:tc>
                  <a:txBody>
                    <a:bodyPr/>
                    <a:lstStyle/>
                    <a:p>
                      <a:pPr algn="r"/>
                      <a:r>
                        <a:rPr lang="en-US" sz="1800" dirty="0" smtClean="0"/>
                        <a:t>9000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To account for</a:t>
                      </a:r>
                      <a:endParaRPr lang="en-US" sz="1800" dirty="0"/>
                    </a:p>
                  </a:txBody>
                  <a:tcPr marT="45725" marB="45725"/>
                </a:tc>
                <a:tc>
                  <a:txBody>
                    <a:bodyPr/>
                    <a:lstStyle/>
                    <a:p>
                      <a:pPr algn="r"/>
                      <a:r>
                        <a:rPr lang="en-US" sz="1800" dirty="0" smtClean="0"/>
                        <a:t>10000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640145">
                <a:tc>
                  <a:txBody>
                    <a:bodyPr/>
                    <a:lstStyle/>
                    <a:p>
                      <a:r>
                        <a:rPr lang="en-US" sz="1800" dirty="0" smtClean="0"/>
                        <a:t>Good units completed and transferred out</a:t>
                      </a:r>
                      <a:endParaRPr lang="en-US" sz="1800" dirty="0"/>
                    </a:p>
                  </a:txBody>
                  <a:tcPr marT="45725" marB="45725"/>
                </a:tc>
                <a:tc>
                  <a:txBody>
                    <a:bodyPr/>
                    <a:lstStyle/>
                    <a:p>
                      <a:pPr algn="r"/>
                      <a:r>
                        <a:rPr lang="en-US" sz="1800" dirty="0" smtClean="0"/>
                        <a:t>7400</a:t>
                      </a:r>
                      <a:endParaRPr lang="en-US" sz="1800" dirty="0"/>
                    </a:p>
                  </a:txBody>
                  <a:tcPr marT="45725" marB="45725"/>
                </a:tc>
                <a:tc>
                  <a:txBody>
                    <a:bodyPr/>
                    <a:lstStyle/>
                    <a:p>
                      <a:pPr algn="r"/>
                      <a:r>
                        <a:rPr lang="en-US" sz="1800" dirty="0" smtClean="0"/>
                        <a:t>7400</a:t>
                      </a:r>
                      <a:endParaRPr lang="en-US" sz="1800" dirty="0"/>
                    </a:p>
                  </a:txBody>
                  <a:tcPr marT="45725" marB="45725"/>
                </a:tc>
                <a:tc>
                  <a:txBody>
                    <a:bodyPr/>
                    <a:lstStyle/>
                    <a:p>
                      <a:pPr algn="r"/>
                      <a:r>
                        <a:rPr lang="en-US" sz="1800" dirty="0" smtClean="0"/>
                        <a:t>7400</a:t>
                      </a:r>
                      <a:endParaRPr lang="en-US" sz="1800" dirty="0"/>
                    </a:p>
                  </a:txBody>
                  <a:tcPr marT="45725" marB="45725"/>
                </a:tc>
              </a:tr>
              <a:tr h="408255">
                <a:tc>
                  <a:txBody>
                    <a:bodyPr/>
                    <a:lstStyle/>
                    <a:p>
                      <a:r>
                        <a:rPr lang="en-US" sz="1800" dirty="0" smtClean="0"/>
                        <a:t>Normal spoilage</a:t>
                      </a:r>
                      <a:endParaRPr lang="en-US" sz="1800" dirty="0"/>
                    </a:p>
                  </a:txBody>
                  <a:tcPr marT="45725" marB="45725"/>
                </a:tc>
                <a:tc>
                  <a:txBody>
                    <a:bodyPr/>
                    <a:lstStyle/>
                    <a:p>
                      <a:pPr algn="r"/>
                      <a:r>
                        <a:rPr lang="en-US" sz="1800" dirty="0" smtClean="0">
                          <a:solidFill>
                            <a:srgbClr val="FF0000"/>
                          </a:solidFill>
                        </a:rPr>
                        <a:t>740</a:t>
                      </a:r>
                      <a:endParaRPr lang="en-US" sz="1800" dirty="0">
                        <a:solidFill>
                          <a:srgbClr val="FF0000"/>
                        </a:solidFill>
                      </a:endParaRPr>
                    </a:p>
                  </a:txBody>
                  <a:tcPr marT="45725" marB="45725"/>
                </a:tc>
                <a:tc>
                  <a:txBody>
                    <a:bodyPr/>
                    <a:lstStyle/>
                    <a:p>
                      <a:pPr algn="r"/>
                      <a:r>
                        <a:rPr lang="en-US" sz="1800" dirty="0" smtClean="0">
                          <a:solidFill>
                            <a:srgbClr val="FF0000"/>
                          </a:solidFill>
                        </a:rPr>
                        <a:t>740</a:t>
                      </a:r>
                      <a:endParaRPr lang="en-US" sz="1800" dirty="0">
                        <a:solidFill>
                          <a:srgbClr val="FF0000"/>
                        </a:solidFill>
                      </a:endParaRPr>
                    </a:p>
                  </a:txBody>
                  <a:tcPr marT="45725" marB="45725"/>
                </a:tc>
                <a:tc>
                  <a:txBody>
                    <a:bodyPr/>
                    <a:lstStyle/>
                    <a:p>
                      <a:pPr algn="r"/>
                      <a:r>
                        <a:rPr lang="en-US" sz="1800" dirty="0" smtClean="0">
                          <a:solidFill>
                            <a:srgbClr val="FF0000"/>
                          </a:solidFill>
                        </a:rPr>
                        <a:t>740</a:t>
                      </a:r>
                      <a:endParaRPr lang="en-US" sz="1800" dirty="0">
                        <a:solidFill>
                          <a:srgbClr val="FF0000"/>
                        </a:solidFill>
                      </a:endParaRPr>
                    </a:p>
                  </a:txBody>
                  <a:tcPr marT="45725" marB="45725"/>
                </a:tc>
              </a:tr>
              <a:tr h="408255">
                <a:tc>
                  <a:txBody>
                    <a:bodyPr/>
                    <a:lstStyle/>
                    <a:p>
                      <a:r>
                        <a:rPr lang="en-US" sz="1800" dirty="0" smtClean="0"/>
                        <a:t>Abnormal spoilage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Ending work in process</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Accounted for</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Work done to date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bl>
          </a:graphicData>
        </a:graphic>
      </p:graphicFrame>
      <p:sp>
        <p:nvSpPr>
          <p:cNvPr id="3" name="TextBox 2"/>
          <p:cNvSpPr txBox="1"/>
          <p:nvPr/>
        </p:nvSpPr>
        <p:spPr>
          <a:xfrm>
            <a:off x="3505200" y="4191000"/>
            <a:ext cx="4800600" cy="923925"/>
          </a:xfrm>
          <a:prstGeom prst="rect">
            <a:avLst/>
          </a:prstGeom>
          <a:solidFill>
            <a:schemeClr val="accent1">
              <a:lumMod val="40000"/>
              <a:lumOff val="60000"/>
            </a:schemeClr>
          </a:solidFill>
        </p:spPr>
        <p:txBody>
          <a:bodyPr>
            <a:spAutoFit/>
          </a:bodyPr>
          <a:lstStyle/>
          <a:p>
            <a:pPr fontAlgn="auto">
              <a:spcBef>
                <a:spcPts val="0"/>
              </a:spcBef>
              <a:spcAft>
                <a:spcPts val="0"/>
              </a:spcAft>
              <a:defRPr/>
            </a:pPr>
            <a:r>
              <a:rPr lang="en-US" dirty="0">
                <a:latin typeface="+mn-lt"/>
              </a:rPr>
              <a:t>Normal spoilage is given, but if it were not, then we would multiply the 10% good spoilage rate by good units (not total units).</a:t>
            </a:r>
          </a:p>
        </p:txBody>
      </p:sp>
      <p:sp>
        <p:nvSpPr>
          <p:cNvPr id="4" name="Up Arrow 3"/>
          <p:cNvSpPr/>
          <p:nvPr/>
        </p:nvSpPr>
        <p:spPr>
          <a:xfrm>
            <a:off x="5486400" y="3886200"/>
            <a:ext cx="381000"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1957409533"/>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533400" y="609600"/>
          <a:ext cx="8001000" cy="4954585"/>
        </p:xfrm>
        <a:graphic>
          <a:graphicData uri="http://schemas.openxmlformats.org/drawingml/2006/table">
            <a:tbl>
              <a:tblPr firstRow="1" bandRow="1">
                <a:tableStyleId>{5940675A-B579-460E-94D1-54222C63F5DA}</a:tableStyleId>
              </a:tblPr>
              <a:tblGrid>
                <a:gridCol w="4038600"/>
                <a:gridCol w="1371600"/>
                <a:gridCol w="1295400"/>
                <a:gridCol w="1295400"/>
              </a:tblGrid>
              <a:tr h="408255">
                <a:tc>
                  <a:txBody>
                    <a:bodyPr/>
                    <a:lstStyle/>
                    <a:p>
                      <a:endParaRPr lang="en-US" sz="1800" b="1" dirty="0"/>
                    </a:p>
                  </a:txBody>
                  <a:tcPr marT="45725" marB="45725"/>
                </a:tc>
                <a:tc>
                  <a:txBody>
                    <a:bodyPr/>
                    <a:lstStyle/>
                    <a:p>
                      <a:endParaRPr lang="en-US" sz="1800" b="1" dirty="0"/>
                    </a:p>
                  </a:txBody>
                  <a:tcPr marT="45725" marB="45725"/>
                </a:tc>
                <a:tc gridSpan="2">
                  <a:txBody>
                    <a:bodyPr/>
                    <a:lstStyle/>
                    <a:p>
                      <a:pPr algn="ctr"/>
                      <a:r>
                        <a:rPr lang="en-US" sz="1800" b="1" dirty="0" smtClean="0"/>
                        <a:t>  Equivalent Units</a:t>
                      </a:r>
                      <a:endParaRPr lang="en-US" sz="1800" b="1" dirty="0"/>
                    </a:p>
                  </a:txBody>
                  <a:tcPr marT="45725" marB="45725"/>
                </a:tc>
                <a:tc hMerge="1">
                  <a:txBody>
                    <a:bodyPr/>
                    <a:lstStyle/>
                    <a:p>
                      <a:endParaRPr lang="en-US" dirty="0"/>
                    </a:p>
                  </a:txBody>
                  <a:tcPr/>
                </a:tc>
              </a:tr>
              <a:tr h="640145">
                <a:tc>
                  <a:txBody>
                    <a:bodyPr/>
                    <a:lstStyle/>
                    <a:p>
                      <a:r>
                        <a:rPr lang="en-US" sz="1800" b="1" dirty="0" smtClean="0"/>
                        <a:t>Flow</a:t>
                      </a:r>
                      <a:r>
                        <a:rPr lang="en-US" sz="1800" b="1" baseline="0" dirty="0" smtClean="0"/>
                        <a:t> of Production</a:t>
                      </a:r>
                      <a:endParaRPr lang="en-US" sz="1800" b="1" dirty="0"/>
                    </a:p>
                  </a:txBody>
                  <a:tcPr marT="45725" marB="45725"/>
                </a:tc>
                <a:tc>
                  <a:txBody>
                    <a:bodyPr/>
                    <a:lstStyle/>
                    <a:p>
                      <a:pPr algn="r"/>
                      <a:r>
                        <a:rPr lang="en-US" sz="1800" b="1" dirty="0" smtClean="0"/>
                        <a:t>Physical</a:t>
                      </a:r>
                      <a:r>
                        <a:rPr lang="en-US" sz="1800" b="1" baseline="0" dirty="0" smtClean="0"/>
                        <a:t> Units</a:t>
                      </a:r>
                      <a:endParaRPr lang="en-US" sz="1800" b="1" dirty="0"/>
                    </a:p>
                  </a:txBody>
                  <a:tcPr marT="45725" marB="45725"/>
                </a:tc>
                <a:tc>
                  <a:txBody>
                    <a:bodyPr/>
                    <a:lstStyle/>
                    <a:p>
                      <a:pPr algn="r"/>
                      <a:r>
                        <a:rPr lang="en-US" sz="1800" b="1" dirty="0" smtClean="0"/>
                        <a:t>Direct Materials</a:t>
                      </a:r>
                      <a:endParaRPr lang="en-US" sz="1800" b="1" dirty="0"/>
                    </a:p>
                  </a:txBody>
                  <a:tcPr marT="45725" marB="45725"/>
                </a:tc>
                <a:tc>
                  <a:txBody>
                    <a:bodyPr/>
                    <a:lstStyle/>
                    <a:p>
                      <a:pPr algn="r"/>
                      <a:r>
                        <a:rPr lang="en-US" sz="1800" b="1" dirty="0" smtClean="0"/>
                        <a:t>Conversion</a:t>
                      </a:r>
                      <a:r>
                        <a:rPr lang="en-US" sz="1800" b="1" baseline="0" dirty="0" smtClean="0"/>
                        <a:t> Costs</a:t>
                      </a:r>
                      <a:endParaRPr lang="en-US" sz="1800" b="1" dirty="0"/>
                    </a:p>
                  </a:txBody>
                  <a:tcPr marT="45725" marB="45725"/>
                </a:tc>
              </a:tr>
              <a:tr h="408255">
                <a:tc>
                  <a:txBody>
                    <a:bodyPr/>
                    <a:lstStyle/>
                    <a:p>
                      <a:r>
                        <a:rPr lang="en-US" sz="1800" dirty="0" smtClean="0"/>
                        <a:t>Beginning work in process</a:t>
                      </a:r>
                      <a:endParaRPr lang="en-US" sz="1800" dirty="0"/>
                    </a:p>
                  </a:txBody>
                  <a:tcPr marT="45725" marB="45725"/>
                </a:tc>
                <a:tc>
                  <a:txBody>
                    <a:bodyPr/>
                    <a:lstStyle/>
                    <a:p>
                      <a:pPr algn="r"/>
                      <a:r>
                        <a:rPr lang="en-US" sz="1800" dirty="0" smtClean="0"/>
                        <a:t>1000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Started during current.</a:t>
                      </a:r>
                      <a:endParaRPr lang="en-US" sz="1800" dirty="0"/>
                    </a:p>
                  </a:txBody>
                  <a:tcPr marT="45725" marB="45725"/>
                </a:tc>
                <a:tc>
                  <a:txBody>
                    <a:bodyPr/>
                    <a:lstStyle/>
                    <a:p>
                      <a:pPr algn="r"/>
                      <a:r>
                        <a:rPr lang="en-US" sz="1800" dirty="0" smtClean="0"/>
                        <a:t>9000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To account for</a:t>
                      </a:r>
                      <a:endParaRPr lang="en-US" sz="1800" dirty="0"/>
                    </a:p>
                  </a:txBody>
                  <a:tcPr marT="45725" marB="45725"/>
                </a:tc>
                <a:tc>
                  <a:txBody>
                    <a:bodyPr/>
                    <a:lstStyle/>
                    <a:p>
                      <a:pPr algn="r"/>
                      <a:r>
                        <a:rPr lang="en-US" sz="1800" dirty="0" smtClean="0"/>
                        <a:t>10000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640145">
                <a:tc>
                  <a:txBody>
                    <a:bodyPr/>
                    <a:lstStyle/>
                    <a:p>
                      <a:r>
                        <a:rPr lang="en-US" sz="1800" dirty="0" smtClean="0"/>
                        <a:t>Good units completed and transferred out</a:t>
                      </a:r>
                      <a:endParaRPr lang="en-US" sz="1800" dirty="0"/>
                    </a:p>
                  </a:txBody>
                  <a:tcPr marT="45725" marB="45725"/>
                </a:tc>
                <a:tc>
                  <a:txBody>
                    <a:bodyPr/>
                    <a:lstStyle/>
                    <a:p>
                      <a:pPr algn="r"/>
                      <a:r>
                        <a:rPr lang="en-US" sz="1800" dirty="0" smtClean="0"/>
                        <a:t>7400</a:t>
                      </a:r>
                      <a:endParaRPr lang="en-US" sz="1800" dirty="0"/>
                    </a:p>
                  </a:txBody>
                  <a:tcPr marT="45725" marB="45725"/>
                </a:tc>
                <a:tc>
                  <a:txBody>
                    <a:bodyPr/>
                    <a:lstStyle/>
                    <a:p>
                      <a:pPr algn="r"/>
                      <a:r>
                        <a:rPr lang="en-US" sz="1800" dirty="0" smtClean="0"/>
                        <a:t>7400</a:t>
                      </a:r>
                      <a:endParaRPr lang="en-US" sz="1800" dirty="0"/>
                    </a:p>
                  </a:txBody>
                  <a:tcPr marT="45725" marB="45725"/>
                </a:tc>
                <a:tc>
                  <a:txBody>
                    <a:bodyPr/>
                    <a:lstStyle/>
                    <a:p>
                      <a:pPr algn="r"/>
                      <a:r>
                        <a:rPr lang="en-US" sz="1800" dirty="0" smtClean="0"/>
                        <a:t>7400</a:t>
                      </a:r>
                      <a:endParaRPr lang="en-US" sz="1800" dirty="0"/>
                    </a:p>
                  </a:txBody>
                  <a:tcPr marT="45725" marB="45725"/>
                </a:tc>
              </a:tr>
              <a:tr h="408255">
                <a:tc>
                  <a:txBody>
                    <a:bodyPr/>
                    <a:lstStyle/>
                    <a:p>
                      <a:r>
                        <a:rPr lang="en-US" sz="1800" dirty="0" smtClean="0"/>
                        <a:t>Normal spoilage</a:t>
                      </a:r>
                      <a:endParaRPr lang="en-US" sz="1800" dirty="0"/>
                    </a:p>
                  </a:txBody>
                  <a:tcPr marT="45725" marB="45725"/>
                </a:tc>
                <a:tc>
                  <a:txBody>
                    <a:bodyPr/>
                    <a:lstStyle/>
                    <a:p>
                      <a:pPr algn="r"/>
                      <a:r>
                        <a:rPr lang="en-US" sz="1800" dirty="0" smtClean="0"/>
                        <a:t>740</a:t>
                      </a:r>
                      <a:endParaRPr lang="en-US" sz="1800" dirty="0"/>
                    </a:p>
                  </a:txBody>
                  <a:tcPr marT="45725" marB="45725"/>
                </a:tc>
                <a:tc>
                  <a:txBody>
                    <a:bodyPr/>
                    <a:lstStyle/>
                    <a:p>
                      <a:pPr algn="r"/>
                      <a:r>
                        <a:rPr lang="en-US" sz="1800" dirty="0" smtClean="0">
                          <a:solidFill>
                            <a:srgbClr val="FF0000"/>
                          </a:solidFill>
                        </a:rPr>
                        <a:t>740</a:t>
                      </a:r>
                      <a:endParaRPr lang="en-US" sz="1800" dirty="0">
                        <a:solidFill>
                          <a:srgbClr val="FF0000"/>
                        </a:solidFill>
                      </a:endParaRPr>
                    </a:p>
                  </a:txBody>
                  <a:tcPr marT="45725" marB="45725"/>
                </a:tc>
                <a:tc>
                  <a:txBody>
                    <a:bodyPr/>
                    <a:lstStyle/>
                    <a:p>
                      <a:pPr algn="r"/>
                      <a:r>
                        <a:rPr lang="en-US" sz="1800" dirty="0" smtClean="0">
                          <a:solidFill>
                            <a:srgbClr val="FF0000"/>
                          </a:solidFill>
                        </a:rPr>
                        <a:t>740</a:t>
                      </a:r>
                      <a:endParaRPr lang="en-US" sz="1800" dirty="0">
                        <a:solidFill>
                          <a:srgbClr val="FF0000"/>
                        </a:solidFill>
                      </a:endParaRPr>
                    </a:p>
                  </a:txBody>
                  <a:tcPr marT="45725" marB="45725"/>
                </a:tc>
              </a:tr>
              <a:tr h="408255">
                <a:tc>
                  <a:txBody>
                    <a:bodyPr/>
                    <a:lstStyle/>
                    <a:p>
                      <a:r>
                        <a:rPr lang="en-US" sz="1800" dirty="0" smtClean="0"/>
                        <a:t>Abnormal spoilage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Ending work in process</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Accounted for</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Work done to date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bl>
          </a:graphicData>
        </a:graphic>
      </p:graphicFrame>
      <p:sp>
        <p:nvSpPr>
          <p:cNvPr id="3" name="TextBox 2"/>
          <p:cNvSpPr txBox="1"/>
          <p:nvPr/>
        </p:nvSpPr>
        <p:spPr>
          <a:xfrm>
            <a:off x="3657600" y="4191000"/>
            <a:ext cx="4724400" cy="1200150"/>
          </a:xfrm>
          <a:prstGeom prst="rect">
            <a:avLst/>
          </a:prstGeom>
          <a:solidFill>
            <a:schemeClr val="accent1">
              <a:lumMod val="40000"/>
              <a:lumOff val="60000"/>
            </a:schemeClr>
          </a:solidFill>
        </p:spPr>
        <p:txBody>
          <a:bodyPr>
            <a:spAutoFit/>
          </a:bodyPr>
          <a:lstStyle/>
          <a:p>
            <a:pPr fontAlgn="auto">
              <a:spcBef>
                <a:spcPts val="0"/>
              </a:spcBef>
              <a:spcAft>
                <a:spcPts val="0"/>
              </a:spcAft>
              <a:defRPr/>
            </a:pPr>
            <a:r>
              <a:rPr lang="en-US" dirty="0">
                <a:latin typeface="+mn-lt"/>
              </a:rPr>
              <a:t>Important point. Since we are told that spoilage is detected at the </a:t>
            </a:r>
            <a:r>
              <a:rPr lang="en-US" u="sng" dirty="0">
                <a:latin typeface="+mn-lt"/>
              </a:rPr>
              <a:t>end</a:t>
            </a:r>
            <a:r>
              <a:rPr lang="en-US" dirty="0">
                <a:latin typeface="+mn-lt"/>
              </a:rPr>
              <a:t> of the process, then the product is 100% complete for both direct materials and conversion costs.</a:t>
            </a:r>
          </a:p>
        </p:txBody>
      </p:sp>
      <p:sp>
        <p:nvSpPr>
          <p:cNvPr id="4" name="Up Arrow 3"/>
          <p:cNvSpPr/>
          <p:nvPr/>
        </p:nvSpPr>
        <p:spPr>
          <a:xfrm>
            <a:off x="6781800" y="3886200"/>
            <a:ext cx="381000" cy="152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Up Arrow 5"/>
          <p:cNvSpPr/>
          <p:nvPr/>
        </p:nvSpPr>
        <p:spPr>
          <a:xfrm>
            <a:off x="8001000" y="3886200"/>
            <a:ext cx="381000" cy="152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1183032750"/>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533400" y="609600"/>
          <a:ext cx="8001000" cy="4954585"/>
        </p:xfrm>
        <a:graphic>
          <a:graphicData uri="http://schemas.openxmlformats.org/drawingml/2006/table">
            <a:tbl>
              <a:tblPr firstRow="1" bandRow="1">
                <a:tableStyleId>{5940675A-B579-460E-94D1-54222C63F5DA}</a:tableStyleId>
              </a:tblPr>
              <a:tblGrid>
                <a:gridCol w="4038600"/>
                <a:gridCol w="1371600"/>
                <a:gridCol w="1295400"/>
                <a:gridCol w="1295400"/>
              </a:tblGrid>
              <a:tr h="408255">
                <a:tc>
                  <a:txBody>
                    <a:bodyPr/>
                    <a:lstStyle/>
                    <a:p>
                      <a:endParaRPr lang="en-US" sz="1800" b="1" dirty="0"/>
                    </a:p>
                  </a:txBody>
                  <a:tcPr marT="45725" marB="45725"/>
                </a:tc>
                <a:tc>
                  <a:txBody>
                    <a:bodyPr/>
                    <a:lstStyle/>
                    <a:p>
                      <a:endParaRPr lang="en-US" sz="1800" b="1" dirty="0"/>
                    </a:p>
                  </a:txBody>
                  <a:tcPr marT="45725" marB="45725"/>
                </a:tc>
                <a:tc gridSpan="2">
                  <a:txBody>
                    <a:bodyPr/>
                    <a:lstStyle/>
                    <a:p>
                      <a:pPr algn="ctr"/>
                      <a:r>
                        <a:rPr lang="en-US" sz="1800" b="1" dirty="0" smtClean="0"/>
                        <a:t>  Equivalent Units</a:t>
                      </a:r>
                      <a:endParaRPr lang="en-US" sz="1800" b="1" dirty="0"/>
                    </a:p>
                  </a:txBody>
                  <a:tcPr marT="45725" marB="45725"/>
                </a:tc>
                <a:tc hMerge="1">
                  <a:txBody>
                    <a:bodyPr/>
                    <a:lstStyle/>
                    <a:p>
                      <a:endParaRPr lang="en-US" dirty="0"/>
                    </a:p>
                  </a:txBody>
                  <a:tcPr/>
                </a:tc>
              </a:tr>
              <a:tr h="640145">
                <a:tc>
                  <a:txBody>
                    <a:bodyPr/>
                    <a:lstStyle/>
                    <a:p>
                      <a:r>
                        <a:rPr lang="en-US" sz="1800" b="1" dirty="0" smtClean="0"/>
                        <a:t>Flow</a:t>
                      </a:r>
                      <a:r>
                        <a:rPr lang="en-US" sz="1800" b="1" baseline="0" dirty="0" smtClean="0"/>
                        <a:t> of Production</a:t>
                      </a:r>
                      <a:endParaRPr lang="en-US" sz="1800" b="1" dirty="0"/>
                    </a:p>
                  </a:txBody>
                  <a:tcPr marT="45725" marB="45725"/>
                </a:tc>
                <a:tc>
                  <a:txBody>
                    <a:bodyPr/>
                    <a:lstStyle/>
                    <a:p>
                      <a:pPr algn="r"/>
                      <a:r>
                        <a:rPr lang="en-US" sz="1800" b="1" dirty="0" smtClean="0"/>
                        <a:t>Physical</a:t>
                      </a:r>
                      <a:r>
                        <a:rPr lang="en-US" sz="1800" b="1" baseline="0" dirty="0" smtClean="0"/>
                        <a:t> Units</a:t>
                      </a:r>
                      <a:endParaRPr lang="en-US" sz="1800" b="1" dirty="0"/>
                    </a:p>
                  </a:txBody>
                  <a:tcPr marT="45725" marB="45725"/>
                </a:tc>
                <a:tc>
                  <a:txBody>
                    <a:bodyPr/>
                    <a:lstStyle/>
                    <a:p>
                      <a:pPr algn="r"/>
                      <a:r>
                        <a:rPr lang="en-US" sz="1800" b="1" dirty="0" smtClean="0"/>
                        <a:t>Direct Materials</a:t>
                      </a:r>
                      <a:endParaRPr lang="en-US" sz="1800" b="1" dirty="0"/>
                    </a:p>
                  </a:txBody>
                  <a:tcPr marT="45725" marB="45725"/>
                </a:tc>
                <a:tc>
                  <a:txBody>
                    <a:bodyPr/>
                    <a:lstStyle/>
                    <a:p>
                      <a:pPr algn="r"/>
                      <a:r>
                        <a:rPr lang="en-US" sz="1800" b="1" dirty="0" smtClean="0"/>
                        <a:t>Conversion</a:t>
                      </a:r>
                      <a:r>
                        <a:rPr lang="en-US" sz="1800" b="1" baseline="0" dirty="0" smtClean="0"/>
                        <a:t> Costs</a:t>
                      </a:r>
                      <a:endParaRPr lang="en-US" sz="1800" b="1" dirty="0"/>
                    </a:p>
                  </a:txBody>
                  <a:tcPr marT="45725" marB="45725"/>
                </a:tc>
              </a:tr>
              <a:tr h="408255">
                <a:tc>
                  <a:txBody>
                    <a:bodyPr/>
                    <a:lstStyle/>
                    <a:p>
                      <a:r>
                        <a:rPr lang="en-US" sz="1800" dirty="0" smtClean="0"/>
                        <a:t>Beginning work in process</a:t>
                      </a:r>
                      <a:endParaRPr lang="en-US" sz="1800" dirty="0"/>
                    </a:p>
                  </a:txBody>
                  <a:tcPr marT="45725" marB="45725"/>
                </a:tc>
                <a:tc>
                  <a:txBody>
                    <a:bodyPr/>
                    <a:lstStyle/>
                    <a:p>
                      <a:pPr algn="r"/>
                      <a:r>
                        <a:rPr lang="en-US" sz="1800" dirty="0" smtClean="0"/>
                        <a:t>1000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Started during current.</a:t>
                      </a:r>
                      <a:endParaRPr lang="en-US" sz="1800" dirty="0"/>
                    </a:p>
                  </a:txBody>
                  <a:tcPr marT="45725" marB="45725"/>
                </a:tc>
                <a:tc>
                  <a:txBody>
                    <a:bodyPr/>
                    <a:lstStyle/>
                    <a:p>
                      <a:pPr algn="r"/>
                      <a:r>
                        <a:rPr lang="en-US" sz="1800" dirty="0" smtClean="0"/>
                        <a:t>9000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To account for</a:t>
                      </a:r>
                      <a:endParaRPr lang="en-US" sz="1800" dirty="0"/>
                    </a:p>
                  </a:txBody>
                  <a:tcPr marT="45725" marB="45725"/>
                </a:tc>
                <a:tc>
                  <a:txBody>
                    <a:bodyPr/>
                    <a:lstStyle/>
                    <a:p>
                      <a:pPr algn="r"/>
                      <a:r>
                        <a:rPr lang="en-US" sz="1800" dirty="0" smtClean="0"/>
                        <a:t>10000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640145">
                <a:tc>
                  <a:txBody>
                    <a:bodyPr/>
                    <a:lstStyle/>
                    <a:p>
                      <a:r>
                        <a:rPr lang="en-US" sz="1800" dirty="0" smtClean="0"/>
                        <a:t>Good units completed and transferred out</a:t>
                      </a:r>
                      <a:endParaRPr lang="en-US" sz="1800" dirty="0"/>
                    </a:p>
                  </a:txBody>
                  <a:tcPr marT="45725" marB="45725"/>
                </a:tc>
                <a:tc>
                  <a:txBody>
                    <a:bodyPr/>
                    <a:lstStyle/>
                    <a:p>
                      <a:pPr algn="r"/>
                      <a:r>
                        <a:rPr lang="en-US" sz="1800" dirty="0" smtClean="0"/>
                        <a:t>7400</a:t>
                      </a:r>
                      <a:endParaRPr lang="en-US" sz="1800" dirty="0"/>
                    </a:p>
                  </a:txBody>
                  <a:tcPr marT="45725" marB="45725"/>
                </a:tc>
                <a:tc>
                  <a:txBody>
                    <a:bodyPr/>
                    <a:lstStyle/>
                    <a:p>
                      <a:pPr algn="r"/>
                      <a:r>
                        <a:rPr lang="en-US" sz="1800" dirty="0" smtClean="0"/>
                        <a:t>7400</a:t>
                      </a:r>
                      <a:endParaRPr lang="en-US" sz="1800" dirty="0"/>
                    </a:p>
                  </a:txBody>
                  <a:tcPr marT="45725" marB="45725"/>
                </a:tc>
                <a:tc>
                  <a:txBody>
                    <a:bodyPr/>
                    <a:lstStyle/>
                    <a:p>
                      <a:pPr algn="r"/>
                      <a:r>
                        <a:rPr lang="en-US" sz="1800" dirty="0" smtClean="0"/>
                        <a:t>7400</a:t>
                      </a:r>
                      <a:endParaRPr lang="en-US" sz="1800" dirty="0"/>
                    </a:p>
                  </a:txBody>
                  <a:tcPr marT="45725" marB="45725"/>
                </a:tc>
              </a:tr>
              <a:tr h="408255">
                <a:tc>
                  <a:txBody>
                    <a:bodyPr/>
                    <a:lstStyle/>
                    <a:p>
                      <a:r>
                        <a:rPr lang="en-US" sz="1800" dirty="0" smtClean="0"/>
                        <a:t>Normal spoilage</a:t>
                      </a:r>
                      <a:endParaRPr lang="en-US" sz="1800" dirty="0"/>
                    </a:p>
                  </a:txBody>
                  <a:tcPr marT="45725" marB="45725"/>
                </a:tc>
                <a:tc>
                  <a:txBody>
                    <a:bodyPr/>
                    <a:lstStyle/>
                    <a:p>
                      <a:pPr algn="r"/>
                      <a:r>
                        <a:rPr lang="en-US" sz="1800" dirty="0" smtClean="0"/>
                        <a:t>740</a:t>
                      </a:r>
                      <a:endParaRPr lang="en-US" sz="1800" dirty="0"/>
                    </a:p>
                  </a:txBody>
                  <a:tcPr marT="45725" marB="45725"/>
                </a:tc>
                <a:tc>
                  <a:txBody>
                    <a:bodyPr/>
                    <a:lstStyle/>
                    <a:p>
                      <a:pPr algn="r"/>
                      <a:r>
                        <a:rPr lang="en-US" sz="1800" dirty="0" smtClean="0"/>
                        <a:t>740</a:t>
                      </a:r>
                      <a:endParaRPr lang="en-US" sz="1800" dirty="0"/>
                    </a:p>
                  </a:txBody>
                  <a:tcPr marT="45725" marB="45725"/>
                </a:tc>
                <a:tc>
                  <a:txBody>
                    <a:bodyPr/>
                    <a:lstStyle/>
                    <a:p>
                      <a:pPr algn="r"/>
                      <a:r>
                        <a:rPr lang="en-US" sz="1800" dirty="0" smtClean="0"/>
                        <a:t>740</a:t>
                      </a:r>
                      <a:endParaRPr lang="en-US" sz="1800" dirty="0"/>
                    </a:p>
                  </a:txBody>
                  <a:tcPr marT="45725" marB="45725"/>
                </a:tc>
              </a:tr>
              <a:tr h="408255">
                <a:tc>
                  <a:txBody>
                    <a:bodyPr/>
                    <a:lstStyle/>
                    <a:p>
                      <a:r>
                        <a:rPr lang="en-US" sz="1800" dirty="0" smtClean="0"/>
                        <a:t>Abnormal spoilage</a:t>
                      </a:r>
                      <a:endParaRPr lang="en-US" sz="1800" dirty="0"/>
                    </a:p>
                  </a:txBody>
                  <a:tcPr marT="45725" marB="45725"/>
                </a:tc>
                <a:tc>
                  <a:txBody>
                    <a:bodyPr/>
                    <a:lstStyle/>
                    <a:p>
                      <a:pPr algn="r"/>
                      <a:r>
                        <a:rPr lang="en-US" sz="1800" dirty="0" smtClean="0">
                          <a:solidFill>
                            <a:srgbClr val="FF0000"/>
                          </a:solidFill>
                        </a:rPr>
                        <a:t>260</a:t>
                      </a:r>
                      <a:endParaRPr lang="en-US" sz="1800" dirty="0">
                        <a:solidFill>
                          <a:srgbClr val="FF0000"/>
                        </a:solidFill>
                      </a:endParaRPr>
                    </a:p>
                  </a:txBody>
                  <a:tcPr marT="45725" marB="45725"/>
                </a:tc>
                <a:tc>
                  <a:txBody>
                    <a:bodyPr/>
                    <a:lstStyle/>
                    <a:p>
                      <a:pPr algn="r"/>
                      <a:r>
                        <a:rPr lang="en-US" sz="1800" dirty="0" smtClean="0"/>
                        <a:t>260</a:t>
                      </a:r>
                      <a:endParaRPr lang="en-US" sz="1800" dirty="0"/>
                    </a:p>
                  </a:txBody>
                  <a:tcPr marT="45725" marB="45725"/>
                </a:tc>
                <a:tc>
                  <a:txBody>
                    <a:bodyPr/>
                    <a:lstStyle/>
                    <a:p>
                      <a:pPr algn="r"/>
                      <a:r>
                        <a:rPr lang="en-US" sz="1800" dirty="0" smtClean="0"/>
                        <a:t>260</a:t>
                      </a:r>
                      <a:endParaRPr lang="en-US" sz="1800" dirty="0"/>
                    </a:p>
                  </a:txBody>
                  <a:tcPr marT="45725" marB="45725"/>
                </a:tc>
              </a:tr>
              <a:tr h="408255">
                <a:tc>
                  <a:txBody>
                    <a:bodyPr/>
                    <a:lstStyle/>
                    <a:p>
                      <a:r>
                        <a:rPr lang="en-US" sz="1800" dirty="0" smtClean="0"/>
                        <a:t>Ending work in process</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Accounted for</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Work done to date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800" dirty="0"/>
                    </a:p>
                  </a:txBody>
                  <a:tcPr marT="45725" marB="45725"/>
                </a:tc>
              </a:tr>
            </a:tbl>
          </a:graphicData>
        </a:graphic>
      </p:graphicFrame>
      <p:sp>
        <p:nvSpPr>
          <p:cNvPr id="3" name="TextBox 2"/>
          <p:cNvSpPr txBox="1"/>
          <p:nvPr/>
        </p:nvSpPr>
        <p:spPr>
          <a:xfrm>
            <a:off x="3810000" y="4648200"/>
            <a:ext cx="4800600" cy="1477963"/>
          </a:xfrm>
          <a:prstGeom prst="rect">
            <a:avLst/>
          </a:prstGeom>
          <a:solidFill>
            <a:schemeClr val="accent1">
              <a:lumMod val="40000"/>
              <a:lumOff val="60000"/>
            </a:schemeClr>
          </a:solidFill>
        </p:spPr>
        <p:txBody>
          <a:bodyPr>
            <a:spAutoFit/>
          </a:bodyPr>
          <a:lstStyle/>
          <a:p>
            <a:pPr fontAlgn="auto">
              <a:spcBef>
                <a:spcPts val="0"/>
              </a:spcBef>
              <a:spcAft>
                <a:spcPts val="0"/>
              </a:spcAft>
              <a:defRPr/>
            </a:pPr>
            <a:r>
              <a:rPr lang="en-US" dirty="0">
                <a:latin typeface="+mn-lt"/>
              </a:rPr>
              <a:t>Okay, how do we get this number? It is not given. We would take total units to account for of 10,000 units, subtract ending work-in-process of 1,600 units, normal spoilage of 740 units and good units transferred out of 7,400.</a:t>
            </a:r>
          </a:p>
        </p:txBody>
      </p:sp>
      <p:sp>
        <p:nvSpPr>
          <p:cNvPr id="4" name="Up Arrow 3"/>
          <p:cNvSpPr/>
          <p:nvPr/>
        </p:nvSpPr>
        <p:spPr>
          <a:xfrm>
            <a:off x="5486400" y="4267200"/>
            <a:ext cx="304800"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3088633455"/>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533400" y="609600"/>
          <a:ext cx="8001000" cy="4954585"/>
        </p:xfrm>
        <a:graphic>
          <a:graphicData uri="http://schemas.openxmlformats.org/drawingml/2006/table">
            <a:tbl>
              <a:tblPr firstRow="1" bandRow="1">
                <a:tableStyleId>{5940675A-B579-460E-94D1-54222C63F5DA}</a:tableStyleId>
              </a:tblPr>
              <a:tblGrid>
                <a:gridCol w="4038600"/>
                <a:gridCol w="1371600"/>
                <a:gridCol w="1295400"/>
                <a:gridCol w="1295400"/>
              </a:tblGrid>
              <a:tr h="408255">
                <a:tc>
                  <a:txBody>
                    <a:bodyPr/>
                    <a:lstStyle/>
                    <a:p>
                      <a:endParaRPr lang="en-US" sz="1800" b="1" dirty="0"/>
                    </a:p>
                  </a:txBody>
                  <a:tcPr marT="45725" marB="45725"/>
                </a:tc>
                <a:tc>
                  <a:txBody>
                    <a:bodyPr/>
                    <a:lstStyle/>
                    <a:p>
                      <a:endParaRPr lang="en-US" sz="1800" b="1" dirty="0"/>
                    </a:p>
                  </a:txBody>
                  <a:tcPr marT="45725" marB="45725"/>
                </a:tc>
                <a:tc gridSpan="2">
                  <a:txBody>
                    <a:bodyPr/>
                    <a:lstStyle/>
                    <a:p>
                      <a:pPr algn="ctr"/>
                      <a:r>
                        <a:rPr lang="en-US" sz="1800" b="1" dirty="0" smtClean="0"/>
                        <a:t>  Equivalent Units</a:t>
                      </a:r>
                      <a:endParaRPr lang="en-US" sz="1800" b="1" dirty="0"/>
                    </a:p>
                  </a:txBody>
                  <a:tcPr marT="45725" marB="45725"/>
                </a:tc>
                <a:tc hMerge="1">
                  <a:txBody>
                    <a:bodyPr/>
                    <a:lstStyle/>
                    <a:p>
                      <a:endParaRPr lang="en-US" dirty="0"/>
                    </a:p>
                  </a:txBody>
                  <a:tcPr/>
                </a:tc>
              </a:tr>
              <a:tr h="640145">
                <a:tc>
                  <a:txBody>
                    <a:bodyPr/>
                    <a:lstStyle/>
                    <a:p>
                      <a:r>
                        <a:rPr lang="en-US" sz="1800" b="1" dirty="0" smtClean="0"/>
                        <a:t>Flow</a:t>
                      </a:r>
                      <a:r>
                        <a:rPr lang="en-US" sz="1800" b="1" baseline="0" dirty="0" smtClean="0"/>
                        <a:t> of Production</a:t>
                      </a:r>
                      <a:endParaRPr lang="en-US" sz="1800" b="1" dirty="0"/>
                    </a:p>
                  </a:txBody>
                  <a:tcPr marT="45725" marB="45725"/>
                </a:tc>
                <a:tc>
                  <a:txBody>
                    <a:bodyPr/>
                    <a:lstStyle/>
                    <a:p>
                      <a:pPr algn="r"/>
                      <a:r>
                        <a:rPr lang="en-US" sz="1800" b="1" dirty="0" smtClean="0"/>
                        <a:t>Physical</a:t>
                      </a:r>
                      <a:r>
                        <a:rPr lang="en-US" sz="1800" b="1" baseline="0" dirty="0" smtClean="0"/>
                        <a:t> Units</a:t>
                      </a:r>
                      <a:endParaRPr lang="en-US" sz="1800" b="1" dirty="0"/>
                    </a:p>
                  </a:txBody>
                  <a:tcPr marT="45725" marB="45725"/>
                </a:tc>
                <a:tc>
                  <a:txBody>
                    <a:bodyPr/>
                    <a:lstStyle/>
                    <a:p>
                      <a:pPr algn="r"/>
                      <a:r>
                        <a:rPr lang="en-US" sz="1800" b="1" dirty="0" smtClean="0"/>
                        <a:t>Direct Materials</a:t>
                      </a:r>
                      <a:endParaRPr lang="en-US" sz="1800" b="1" dirty="0"/>
                    </a:p>
                  </a:txBody>
                  <a:tcPr marT="45725" marB="45725"/>
                </a:tc>
                <a:tc>
                  <a:txBody>
                    <a:bodyPr/>
                    <a:lstStyle/>
                    <a:p>
                      <a:pPr algn="r"/>
                      <a:r>
                        <a:rPr lang="en-US" sz="1800" b="1" dirty="0" smtClean="0"/>
                        <a:t>Conversion</a:t>
                      </a:r>
                      <a:r>
                        <a:rPr lang="en-US" sz="1800" b="1" baseline="0" dirty="0" smtClean="0"/>
                        <a:t> Costs</a:t>
                      </a:r>
                      <a:endParaRPr lang="en-US" sz="1800" b="1" dirty="0"/>
                    </a:p>
                  </a:txBody>
                  <a:tcPr marT="45725" marB="45725"/>
                </a:tc>
              </a:tr>
              <a:tr h="408255">
                <a:tc>
                  <a:txBody>
                    <a:bodyPr/>
                    <a:lstStyle/>
                    <a:p>
                      <a:r>
                        <a:rPr lang="en-US" sz="1800" dirty="0" smtClean="0"/>
                        <a:t>Beginning work in process</a:t>
                      </a:r>
                      <a:endParaRPr lang="en-US" sz="1800" dirty="0"/>
                    </a:p>
                  </a:txBody>
                  <a:tcPr marT="45725" marB="45725"/>
                </a:tc>
                <a:tc>
                  <a:txBody>
                    <a:bodyPr/>
                    <a:lstStyle/>
                    <a:p>
                      <a:pPr algn="r"/>
                      <a:r>
                        <a:rPr lang="en-US" sz="1800" dirty="0" smtClean="0"/>
                        <a:t>1000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Started during current.</a:t>
                      </a:r>
                      <a:endParaRPr lang="en-US" sz="1800" dirty="0"/>
                    </a:p>
                  </a:txBody>
                  <a:tcPr marT="45725" marB="45725"/>
                </a:tc>
                <a:tc>
                  <a:txBody>
                    <a:bodyPr/>
                    <a:lstStyle/>
                    <a:p>
                      <a:pPr algn="r"/>
                      <a:r>
                        <a:rPr lang="en-US" sz="1800" dirty="0" smtClean="0"/>
                        <a:t>9000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To account for</a:t>
                      </a:r>
                      <a:endParaRPr lang="en-US" sz="1800" dirty="0"/>
                    </a:p>
                  </a:txBody>
                  <a:tcPr marT="45725" marB="45725"/>
                </a:tc>
                <a:tc>
                  <a:txBody>
                    <a:bodyPr/>
                    <a:lstStyle/>
                    <a:p>
                      <a:pPr algn="r"/>
                      <a:r>
                        <a:rPr lang="en-US" sz="1800" dirty="0" smtClean="0"/>
                        <a:t>10000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640145">
                <a:tc>
                  <a:txBody>
                    <a:bodyPr/>
                    <a:lstStyle/>
                    <a:p>
                      <a:r>
                        <a:rPr lang="en-US" sz="1800" dirty="0" smtClean="0"/>
                        <a:t>Good units completed and transferred out</a:t>
                      </a:r>
                      <a:endParaRPr lang="en-US" sz="1800" dirty="0"/>
                    </a:p>
                  </a:txBody>
                  <a:tcPr marT="45725" marB="45725"/>
                </a:tc>
                <a:tc>
                  <a:txBody>
                    <a:bodyPr/>
                    <a:lstStyle/>
                    <a:p>
                      <a:pPr algn="r"/>
                      <a:r>
                        <a:rPr lang="en-US" sz="1800" dirty="0" smtClean="0"/>
                        <a:t>7400</a:t>
                      </a:r>
                      <a:endParaRPr lang="en-US" sz="1800" dirty="0"/>
                    </a:p>
                  </a:txBody>
                  <a:tcPr marT="45725" marB="45725"/>
                </a:tc>
                <a:tc>
                  <a:txBody>
                    <a:bodyPr/>
                    <a:lstStyle/>
                    <a:p>
                      <a:pPr algn="r"/>
                      <a:r>
                        <a:rPr lang="en-US" sz="1800" dirty="0" smtClean="0"/>
                        <a:t>7400</a:t>
                      </a:r>
                      <a:endParaRPr lang="en-US" sz="1800" dirty="0"/>
                    </a:p>
                  </a:txBody>
                  <a:tcPr marT="45725" marB="45725"/>
                </a:tc>
                <a:tc>
                  <a:txBody>
                    <a:bodyPr/>
                    <a:lstStyle/>
                    <a:p>
                      <a:pPr algn="r"/>
                      <a:r>
                        <a:rPr lang="en-US" sz="1800" dirty="0" smtClean="0"/>
                        <a:t>7400</a:t>
                      </a:r>
                      <a:endParaRPr lang="en-US" sz="1800" dirty="0"/>
                    </a:p>
                  </a:txBody>
                  <a:tcPr marT="45725" marB="45725"/>
                </a:tc>
              </a:tr>
              <a:tr h="408255">
                <a:tc>
                  <a:txBody>
                    <a:bodyPr/>
                    <a:lstStyle/>
                    <a:p>
                      <a:r>
                        <a:rPr lang="en-US" sz="1800" dirty="0" smtClean="0"/>
                        <a:t>Normal spoilage</a:t>
                      </a:r>
                      <a:endParaRPr lang="en-US" sz="1800" dirty="0"/>
                    </a:p>
                  </a:txBody>
                  <a:tcPr marT="45725" marB="45725"/>
                </a:tc>
                <a:tc>
                  <a:txBody>
                    <a:bodyPr/>
                    <a:lstStyle/>
                    <a:p>
                      <a:pPr algn="r"/>
                      <a:r>
                        <a:rPr lang="en-US" sz="1800" dirty="0" smtClean="0"/>
                        <a:t>740</a:t>
                      </a:r>
                      <a:endParaRPr lang="en-US" sz="1800" dirty="0"/>
                    </a:p>
                  </a:txBody>
                  <a:tcPr marT="45725" marB="45725"/>
                </a:tc>
                <a:tc>
                  <a:txBody>
                    <a:bodyPr/>
                    <a:lstStyle/>
                    <a:p>
                      <a:pPr algn="r"/>
                      <a:r>
                        <a:rPr lang="en-US" sz="1800" dirty="0" smtClean="0"/>
                        <a:t>740</a:t>
                      </a:r>
                      <a:endParaRPr lang="en-US" sz="1800" dirty="0"/>
                    </a:p>
                  </a:txBody>
                  <a:tcPr marT="45725" marB="45725"/>
                </a:tc>
                <a:tc>
                  <a:txBody>
                    <a:bodyPr/>
                    <a:lstStyle/>
                    <a:p>
                      <a:pPr algn="r"/>
                      <a:r>
                        <a:rPr lang="en-US" sz="1800" dirty="0" smtClean="0"/>
                        <a:t>740</a:t>
                      </a:r>
                      <a:endParaRPr lang="en-US" sz="1800" dirty="0"/>
                    </a:p>
                  </a:txBody>
                  <a:tcPr marT="45725" marB="45725"/>
                </a:tc>
              </a:tr>
              <a:tr h="408255">
                <a:tc>
                  <a:txBody>
                    <a:bodyPr/>
                    <a:lstStyle/>
                    <a:p>
                      <a:r>
                        <a:rPr lang="en-US" sz="1800" dirty="0" smtClean="0"/>
                        <a:t>Abnormal spoilage</a:t>
                      </a:r>
                      <a:endParaRPr lang="en-US" sz="1800" dirty="0"/>
                    </a:p>
                  </a:txBody>
                  <a:tcPr marT="45725" marB="45725"/>
                </a:tc>
                <a:tc>
                  <a:txBody>
                    <a:bodyPr/>
                    <a:lstStyle/>
                    <a:p>
                      <a:pPr algn="r"/>
                      <a:r>
                        <a:rPr lang="en-US" sz="1800" dirty="0" smtClean="0"/>
                        <a:t>260</a:t>
                      </a:r>
                      <a:endParaRPr lang="en-US" sz="1800" dirty="0"/>
                    </a:p>
                  </a:txBody>
                  <a:tcPr marT="45725" marB="45725"/>
                </a:tc>
                <a:tc>
                  <a:txBody>
                    <a:bodyPr/>
                    <a:lstStyle/>
                    <a:p>
                      <a:pPr algn="r"/>
                      <a:r>
                        <a:rPr lang="en-US" sz="1800" smtClean="0">
                          <a:solidFill>
                            <a:srgbClr val="FF0000"/>
                          </a:solidFill>
                        </a:rPr>
                        <a:t>260</a:t>
                      </a:r>
                      <a:endParaRPr lang="en-US" sz="1800" dirty="0">
                        <a:solidFill>
                          <a:srgbClr val="FF0000"/>
                        </a:solidFill>
                      </a:endParaRPr>
                    </a:p>
                  </a:txBody>
                  <a:tcPr marT="45725" marB="45725"/>
                </a:tc>
                <a:tc>
                  <a:txBody>
                    <a:bodyPr/>
                    <a:lstStyle/>
                    <a:p>
                      <a:pPr algn="r"/>
                      <a:r>
                        <a:rPr lang="en-US" sz="1800" dirty="0" smtClean="0">
                          <a:solidFill>
                            <a:srgbClr val="FF0000"/>
                          </a:solidFill>
                        </a:rPr>
                        <a:t>260</a:t>
                      </a:r>
                      <a:endParaRPr lang="en-US" sz="1800" dirty="0">
                        <a:solidFill>
                          <a:srgbClr val="FF0000"/>
                        </a:solidFill>
                      </a:endParaRPr>
                    </a:p>
                  </a:txBody>
                  <a:tcPr marT="45725" marB="45725"/>
                </a:tc>
              </a:tr>
              <a:tr h="408255">
                <a:tc>
                  <a:txBody>
                    <a:bodyPr/>
                    <a:lstStyle/>
                    <a:p>
                      <a:r>
                        <a:rPr lang="en-US" sz="1800" dirty="0" smtClean="0"/>
                        <a:t>Ending work in process</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Accounted for</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Work done to date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800" dirty="0"/>
                    </a:p>
                  </a:txBody>
                  <a:tcPr marT="45725" marB="45725"/>
                </a:tc>
              </a:tr>
            </a:tbl>
          </a:graphicData>
        </a:graphic>
      </p:graphicFrame>
      <p:sp>
        <p:nvSpPr>
          <p:cNvPr id="3" name="TextBox 2"/>
          <p:cNvSpPr txBox="1"/>
          <p:nvPr/>
        </p:nvSpPr>
        <p:spPr>
          <a:xfrm>
            <a:off x="5029200" y="4724400"/>
            <a:ext cx="3276600" cy="1754188"/>
          </a:xfrm>
          <a:prstGeom prst="rect">
            <a:avLst/>
          </a:prstGeom>
          <a:solidFill>
            <a:schemeClr val="accent1">
              <a:lumMod val="40000"/>
              <a:lumOff val="60000"/>
            </a:schemeClr>
          </a:solidFill>
        </p:spPr>
        <p:txBody>
          <a:bodyPr>
            <a:spAutoFit/>
          </a:bodyPr>
          <a:lstStyle/>
          <a:p>
            <a:pPr fontAlgn="auto">
              <a:spcBef>
                <a:spcPts val="0"/>
              </a:spcBef>
              <a:spcAft>
                <a:spcPts val="0"/>
              </a:spcAft>
              <a:defRPr/>
            </a:pPr>
            <a:r>
              <a:rPr lang="en-US" dirty="0">
                <a:latin typeface="+mn-lt"/>
              </a:rPr>
              <a:t>Since spoilage (both normal and abnormal) is determined at the end of the process, equivalent units for direct materials and conversion costs are both 100% of physical units.</a:t>
            </a:r>
          </a:p>
        </p:txBody>
      </p:sp>
      <p:sp>
        <p:nvSpPr>
          <p:cNvPr id="4" name="Up Arrow 3"/>
          <p:cNvSpPr/>
          <p:nvPr/>
        </p:nvSpPr>
        <p:spPr>
          <a:xfrm>
            <a:off x="6781800" y="4419600"/>
            <a:ext cx="304800" cy="152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Up Arrow 5"/>
          <p:cNvSpPr/>
          <p:nvPr/>
        </p:nvSpPr>
        <p:spPr>
          <a:xfrm>
            <a:off x="7924800" y="4419600"/>
            <a:ext cx="304800" cy="152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3512757815"/>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533400" y="609600"/>
          <a:ext cx="8001000" cy="4954585"/>
        </p:xfrm>
        <a:graphic>
          <a:graphicData uri="http://schemas.openxmlformats.org/drawingml/2006/table">
            <a:tbl>
              <a:tblPr firstRow="1" bandRow="1">
                <a:tableStyleId>{5940675A-B579-460E-94D1-54222C63F5DA}</a:tableStyleId>
              </a:tblPr>
              <a:tblGrid>
                <a:gridCol w="4038600"/>
                <a:gridCol w="1371600"/>
                <a:gridCol w="1295400"/>
                <a:gridCol w="1295400"/>
              </a:tblGrid>
              <a:tr h="408255">
                <a:tc>
                  <a:txBody>
                    <a:bodyPr/>
                    <a:lstStyle/>
                    <a:p>
                      <a:endParaRPr lang="en-US" sz="1800" b="1" dirty="0"/>
                    </a:p>
                  </a:txBody>
                  <a:tcPr marT="45725" marB="45725"/>
                </a:tc>
                <a:tc>
                  <a:txBody>
                    <a:bodyPr/>
                    <a:lstStyle/>
                    <a:p>
                      <a:endParaRPr lang="en-US" sz="1800" b="1" dirty="0"/>
                    </a:p>
                  </a:txBody>
                  <a:tcPr marT="45725" marB="45725"/>
                </a:tc>
                <a:tc gridSpan="2">
                  <a:txBody>
                    <a:bodyPr/>
                    <a:lstStyle/>
                    <a:p>
                      <a:pPr algn="ctr"/>
                      <a:r>
                        <a:rPr lang="en-US" sz="1800" b="1" dirty="0" smtClean="0"/>
                        <a:t>  Equivalent Units</a:t>
                      </a:r>
                      <a:endParaRPr lang="en-US" sz="1800" b="1" dirty="0"/>
                    </a:p>
                  </a:txBody>
                  <a:tcPr marT="45725" marB="45725"/>
                </a:tc>
                <a:tc hMerge="1">
                  <a:txBody>
                    <a:bodyPr/>
                    <a:lstStyle/>
                    <a:p>
                      <a:endParaRPr lang="en-US" dirty="0"/>
                    </a:p>
                  </a:txBody>
                  <a:tcPr/>
                </a:tc>
              </a:tr>
              <a:tr h="640145">
                <a:tc>
                  <a:txBody>
                    <a:bodyPr/>
                    <a:lstStyle/>
                    <a:p>
                      <a:r>
                        <a:rPr lang="en-US" sz="1800" b="1" dirty="0" smtClean="0"/>
                        <a:t>Flow</a:t>
                      </a:r>
                      <a:r>
                        <a:rPr lang="en-US" sz="1800" b="1" baseline="0" dirty="0" smtClean="0"/>
                        <a:t> of Production</a:t>
                      </a:r>
                      <a:endParaRPr lang="en-US" sz="1800" b="1" dirty="0"/>
                    </a:p>
                  </a:txBody>
                  <a:tcPr marT="45725" marB="45725"/>
                </a:tc>
                <a:tc>
                  <a:txBody>
                    <a:bodyPr/>
                    <a:lstStyle/>
                    <a:p>
                      <a:pPr algn="r"/>
                      <a:r>
                        <a:rPr lang="en-US" sz="1800" b="1" dirty="0" smtClean="0"/>
                        <a:t>Physical</a:t>
                      </a:r>
                      <a:r>
                        <a:rPr lang="en-US" sz="1800" b="1" baseline="0" dirty="0" smtClean="0"/>
                        <a:t> Units</a:t>
                      </a:r>
                      <a:endParaRPr lang="en-US" sz="1800" b="1" dirty="0"/>
                    </a:p>
                  </a:txBody>
                  <a:tcPr marT="45725" marB="45725"/>
                </a:tc>
                <a:tc>
                  <a:txBody>
                    <a:bodyPr/>
                    <a:lstStyle/>
                    <a:p>
                      <a:pPr algn="r"/>
                      <a:r>
                        <a:rPr lang="en-US" sz="1800" b="1" dirty="0" smtClean="0"/>
                        <a:t>Direct Materials</a:t>
                      </a:r>
                      <a:endParaRPr lang="en-US" sz="1800" b="1" dirty="0"/>
                    </a:p>
                  </a:txBody>
                  <a:tcPr marT="45725" marB="45725"/>
                </a:tc>
                <a:tc>
                  <a:txBody>
                    <a:bodyPr/>
                    <a:lstStyle/>
                    <a:p>
                      <a:pPr algn="r"/>
                      <a:r>
                        <a:rPr lang="en-US" sz="1800" b="1" dirty="0" smtClean="0"/>
                        <a:t>Conversion</a:t>
                      </a:r>
                      <a:r>
                        <a:rPr lang="en-US" sz="1800" b="1" baseline="0" dirty="0" smtClean="0"/>
                        <a:t> Costs</a:t>
                      </a:r>
                      <a:endParaRPr lang="en-US" sz="1800" b="1" dirty="0"/>
                    </a:p>
                  </a:txBody>
                  <a:tcPr marT="45725" marB="45725"/>
                </a:tc>
              </a:tr>
              <a:tr h="408255">
                <a:tc>
                  <a:txBody>
                    <a:bodyPr/>
                    <a:lstStyle/>
                    <a:p>
                      <a:r>
                        <a:rPr lang="en-US" sz="1800" dirty="0" smtClean="0"/>
                        <a:t>Beginning work in process</a:t>
                      </a:r>
                      <a:endParaRPr lang="en-US" sz="1800" dirty="0"/>
                    </a:p>
                  </a:txBody>
                  <a:tcPr marT="45725" marB="45725"/>
                </a:tc>
                <a:tc>
                  <a:txBody>
                    <a:bodyPr/>
                    <a:lstStyle/>
                    <a:p>
                      <a:pPr algn="r"/>
                      <a:r>
                        <a:rPr lang="en-US" sz="1800" dirty="0" smtClean="0"/>
                        <a:t>1000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Started during current.</a:t>
                      </a:r>
                      <a:endParaRPr lang="en-US" sz="1800" dirty="0"/>
                    </a:p>
                  </a:txBody>
                  <a:tcPr marT="45725" marB="45725"/>
                </a:tc>
                <a:tc>
                  <a:txBody>
                    <a:bodyPr/>
                    <a:lstStyle/>
                    <a:p>
                      <a:pPr algn="r"/>
                      <a:r>
                        <a:rPr lang="en-US" sz="1800" dirty="0" smtClean="0"/>
                        <a:t>9000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To account for</a:t>
                      </a:r>
                      <a:endParaRPr lang="en-US" sz="1800" dirty="0"/>
                    </a:p>
                  </a:txBody>
                  <a:tcPr marT="45725" marB="45725"/>
                </a:tc>
                <a:tc>
                  <a:txBody>
                    <a:bodyPr/>
                    <a:lstStyle/>
                    <a:p>
                      <a:pPr algn="r"/>
                      <a:r>
                        <a:rPr lang="en-US" sz="1800" dirty="0" smtClean="0"/>
                        <a:t>10000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640145">
                <a:tc>
                  <a:txBody>
                    <a:bodyPr/>
                    <a:lstStyle/>
                    <a:p>
                      <a:r>
                        <a:rPr lang="en-US" sz="1800" dirty="0" smtClean="0"/>
                        <a:t>Good units completed and transferred out</a:t>
                      </a:r>
                      <a:endParaRPr lang="en-US" sz="1800" dirty="0"/>
                    </a:p>
                  </a:txBody>
                  <a:tcPr marT="45725" marB="45725"/>
                </a:tc>
                <a:tc>
                  <a:txBody>
                    <a:bodyPr/>
                    <a:lstStyle/>
                    <a:p>
                      <a:pPr algn="r"/>
                      <a:r>
                        <a:rPr lang="en-US" sz="1800" dirty="0" smtClean="0"/>
                        <a:t>7400</a:t>
                      </a:r>
                      <a:endParaRPr lang="en-US" sz="1800" dirty="0"/>
                    </a:p>
                  </a:txBody>
                  <a:tcPr marT="45725" marB="45725"/>
                </a:tc>
                <a:tc>
                  <a:txBody>
                    <a:bodyPr/>
                    <a:lstStyle/>
                    <a:p>
                      <a:pPr algn="r"/>
                      <a:r>
                        <a:rPr lang="en-US" sz="1800" dirty="0" smtClean="0"/>
                        <a:t>7400</a:t>
                      </a:r>
                      <a:endParaRPr lang="en-US" sz="1800" dirty="0"/>
                    </a:p>
                  </a:txBody>
                  <a:tcPr marT="45725" marB="45725"/>
                </a:tc>
                <a:tc>
                  <a:txBody>
                    <a:bodyPr/>
                    <a:lstStyle/>
                    <a:p>
                      <a:pPr algn="r"/>
                      <a:r>
                        <a:rPr lang="en-US" sz="1800" dirty="0" smtClean="0"/>
                        <a:t>7400</a:t>
                      </a:r>
                      <a:endParaRPr lang="en-US" sz="1800" dirty="0"/>
                    </a:p>
                  </a:txBody>
                  <a:tcPr marT="45725" marB="45725"/>
                </a:tc>
              </a:tr>
              <a:tr h="408255">
                <a:tc>
                  <a:txBody>
                    <a:bodyPr/>
                    <a:lstStyle/>
                    <a:p>
                      <a:r>
                        <a:rPr lang="en-US" sz="1800" dirty="0" smtClean="0"/>
                        <a:t>Normal spoilage</a:t>
                      </a:r>
                      <a:endParaRPr lang="en-US" sz="1800" dirty="0"/>
                    </a:p>
                  </a:txBody>
                  <a:tcPr marT="45725" marB="45725"/>
                </a:tc>
                <a:tc>
                  <a:txBody>
                    <a:bodyPr/>
                    <a:lstStyle/>
                    <a:p>
                      <a:pPr algn="r"/>
                      <a:r>
                        <a:rPr lang="en-US" sz="1800" dirty="0" smtClean="0"/>
                        <a:t>740</a:t>
                      </a:r>
                      <a:endParaRPr lang="en-US" sz="1800" dirty="0"/>
                    </a:p>
                  </a:txBody>
                  <a:tcPr marT="45725" marB="45725"/>
                </a:tc>
                <a:tc>
                  <a:txBody>
                    <a:bodyPr/>
                    <a:lstStyle/>
                    <a:p>
                      <a:pPr algn="r"/>
                      <a:r>
                        <a:rPr lang="en-US" sz="1800" dirty="0" smtClean="0"/>
                        <a:t>740</a:t>
                      </a:r>
                      <a:endParaRPr lang="en-US" sz="1800" dirty="0"/>
                    </a:p>
                  </a:txBody>
                  <a:tcPr marT="45725" marB="45725"/>
                </a:tc>
                <a:tc>
                  <a:txBody>
                    <a:bodyPr/>
                    <a:lstStyle/>
                    <a:p>
                      <a:pPr algn="r"/>
                      <a:r>
                        <a:rPr lang="en-US" sz="1800" dirty="0" smtClean="0"/>
                        <a:t>740</a:t>
                      </a:r>
                      <a:endParaRPr lang="en-US" sz="1800" dirty="0"/>
                    </a:p>
                  </a:txBody>
                  <a:tcPr marT="45725" marB="45725"/>
                </a:tc>
              </a:tr>
              <a:tr h="408255">
                <a:tc>
                  <a:txBody>
                    <a:bodyPr/>
                    <a:lstStyle/>
                    <a:p>
                      <a:r>
                        <a:rPr lang="en-US" sz="1800" dirty="0" smtClean="0"/>
                        <a:t>Abnormal spoilage</a:t>
                      </a:r>
                      <a:endParaRPr lang="en-US" sz="1800" dirty="0"/>
                    </a:p>
                  </a:txBody>
                  <a:tcPr marT="45725" marB="45725"/>
                </a:tc>
                <a:tc>
                  <a:txBody>
                    <a:bodyPr/>
                    <a:lstStyle/>
                    <a:p>
                      <a:pPr algn="r"/>
                      <a:r>
                        <a:rPr lang="en-US" sz="1800" dirty="0" smtClean="0"/>
                        <a:t>260</a:t>
                      </a:r>
                      <a:endParaRPr lang="en-US" sz="1800" dirty="0"/>
                    </a:p>
                  </a:txBody>
                  <a:tcPr marT="45725" marB="45725"/>
                </a:tc>
                <a:tc>
                  <a:txBody>
                    <a:bodyPr/>
                    <a:lstStyle/>
                    <a:p>
                      <a:pPr algn="r"/>
                      <a:r>
                        <a:rPr lang="en-US" sz="1800" dirty="0" smtClean="0"/>
                        <a:t>260</a:t>
                      </a:r>
                      <a:endParaRPr lang="en-US" sz="1800" dirty="0"/>
                    </a:p>
                  </a:txBody>
                  <a:tcPr marT="45725" marB="45725"/>
                </a:tc>
                <a:tc>
                  <a:txBody>
                    <a:bodyPr/>
                    <a:lstStyle/>
                    <a:p>
                      <a:pPr algn="r"/>
                      <a:r>
                        <a:rPr lang="en-US" sz="1800" dirty="0" smtClean="0"/>
                        <a:t>260</a:t>
                      </a:r>
                      <a:endParaRPr lang="en-US" sz="1800" dirty="0"/>
                    </a:p>
                  </a:txBody>
                  <a:tcPr marT="45725" marB="45725"/>
                </a:tc>
              </a:tr>
              <a:tr h="408255">
                <a:tc>
                  <a:txBody>
                    <a:bodyPr/>
                    <a:lstStyle/>
                    <a:p>
                      <a:r>
                        <a:rPr lang="en-US" sz="1800" dirty="0" smtClean="0"/>
                        <a:t>Ending work in process</a:t>
                      </a:r>
                      <a:endParaRPr lang="en-US" sz="1800" dirty="0"/>
                    </a:p>
                  </a:txBody>
                  <a:tcPr marT="45725" marB="45725"/>
                </a:tc>
                <a:tc>
                  <a:txBody>
                    <a:bodyPr/>
                    <a:lstStyle/>
                    <a:p>
                      <a:pPr algn="r"/>
                      <a:r>
                        <a:rPr lang="en-US" sz="1800" dirty="0" smtClean="0"/>
                        <a:t>1600</a:t>
                      </a:r>
                      <a:endParaRPr lang="en-US" sz="1800" dirty="0"/>
                    </a:p>
                  </a:txBody>
                  <a:tcPr marT="45725" marB="45725"/>
                </a:tc>
                <a:tc>
                  <a:txBody>
                    <a:bodyPr/>
                    <a:lstStyle/>
                    <a:p>
                      <a:pPr algn="r"/>
                      <a:r>
                        <a:rPr lang="en-US" sz="1800" dirty="0" smtClean="0">
                          <a:solidFill>
                            <a:srgbClr val="FF0000"/>
                          </a:solidFill>
                        </a:rPr>
                        <a:t>1600</a:t>
                      </a:r>
                      <a:endParaRPr lang="en-US" sz="1800" dirty="0">
                        <a:solidFill>
                          <a:srgbClr val="FF0000"/>
                        </a:solidFill>
                      </a:endParaRPr>
                    </a:p>
                  </a:txBody>
                  <a:tcPr marT="45725" marB="45725"/>
                </a:tc>
                <a:tc>
                  <a:txBody>
                    <a:bodyPr/>
                    <a:lstStyle/>
                    <a:p>
                      <a:pPr algn="r"/>
                      <a:r>
                        <a:rPr lang="en-US" sz="1800" dirty="0" smtClean="0">
                          <a:solidFill>
                            <a:srgbClr val="FF0000"/>
                          </a:solidFill>
                        </a:rPr>
                        <a:t>400</a:t>
                      </a:r>
                      <a:endParaRPr lang="en-US" sz="1800" dirty="0">
                        <a:solidFill>
                          <a:srgbClr val="FF0000"/>
                        </a:solidFill>
                      </a:endParaRPr>
                    </a:p>
                  </a:txBody>
                  <a:tcPr marT="45725" marB="45725"/>
                </a:tc>
              </a:tr>
              <a:tr h="408255">
                <a:tc>
                  <a:txBody>
                    <a:bodyPr/>
                    <a:lstStyle/>
                    <a:p>
                      <a:r>
                        <a:rPr lang="en-US" sz="1800" dirty="0" smtClean="0"/>
                        <a:t>Accounted for</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Work done to date</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bl>
          </a:graphicData>
        </a:graphic>
      </p:graphicFrame>
      <p:sp>
        <p:nvSpPr>
          <p:cNvPr id="3" name="TextBox 2"/>
          <p:cNvSpPr txBox="1"/>
          <p:nvPr/>
        </p:nvSpPr>
        <p:spPr>
          <a:xfrm>
            <a:off x="6019800" y="4953000"/>
            <a:ext cx="1143000" cy="1200150"/>
          </a:xfrm>
          <a:prstGeom prst="rect">
            <a:avLst/>
          </a:prstGeom>
          <a:solidFill>
            <a:schemeClr val="accent1">
              <a:lumMod val="40000"/>
              <a:lumOff val="60000"/>
            </a:schemeClr>
          </a:solidFill>
        </p:spPr>
        <p:txBody>
          <a:bodyPr>
            <a:spAutoFit/>
          </a:bodyPr>
          <a:lstStyle/>
          <a:p>
            <a:pPr fontAlgn="auto">
              <a:spcBef>
                <a:spcPts val="0"/>
              </a:spcBef>
              <a:spcAft>
                <a:spcPts val="0"/>
              </a:spcAft>
              <a:defRPr/>
            </a:pPr>
            <a:r>
              <a:rPr lang="en-US" dirty="0">
                <a:latin typeface="+mn-lt"/>
              </a:rPr>
              <a:t>EWIP is given as 100% complete</a:t>
            </a:r>
          </a:p>
        </p:txBody>
      </p:sp>
      <p:sp>
        <p:nvSpPr>
          <p:cNvPr id="4" name="Up Arrow 3"/>
          <p:cNvSpPr/>
          <p:nvPr/>
        </p:nvSpPr>
        <p:spPr>
          <a:xfrm>
            <a:off x="6781800" y="4648200"/>
            <a:ext cx="304800"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TextBox 6"/>
          <p:cNvSpPr txBox="1"/>
          <p:nvPr/>
        </p:nvSpPr>
        <p:spPr>
          <a:xfrm>
            <a:off x="7391400" y="4953000"/>
            <a:ext cx="1066800" cy="1200150"/>
          </a:xfrm>
          <a:prstGeom prst="rect">
            <a:avLst/>
          </a:prstGeom>
          <a:solidFill>
            <a:schemeClr val="accent1">
              <a:lumMod val="40000"/>
              <a:lumOff val="60000"/>
            </a:schemeClr>
          </a:solidFill>
        </p:spPr>
        <p:txBody>
          <a:bodyPr>
            <a:spAutoFit/>
          </a:bodyPr>
          <a:lstStyle/>
          <a:p>
            <a:pPr fontAlgn="auto">
              <a:spcBef>
                <a:spcPts val="0"/>
              </a:spcBef>
              <a:spcAft>
                <a:spcPts val="0"/>
              </a:spcAft>
              <a:defRPr/>
            </a:pPr>
            <a:r>
              <a:rPr lang="en-US" dirty="0">
                <a:latin typeface="+mn-lt"/>
              </a:rPr>
              <a:t>EWIP is given as 25% complete</a:t>
            </a:r>
          </a:p>
        </p:txBody>
      </p:sp>
      <p:sp>
        <p:nvSpPr>
          <p:cNvPr id="8" name="Up Arrow 7"/>
          <p:cNvSpPr/>
          <p:nvPr/>
        </p:nvSpPr>
        <p:spPr>
          <a:xfrm>
            <a:off x="8077200" y="4648200"/>
            <a:ext cx="304800"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347143137"/>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533400" y="609600"/>
          <a:ext cx="8001000" cy="4954585"/>
        </p:xfrm>
        <a:graphic>
          <a:graphicData uri="http://schemas.openxmlformats.org/drawingml/2006/table">
            <a:tbl>
              <a:tblPr firstRow="1" bandRow="1">
                <a:tableStyleId>{5940675A-B579-460E-94D1-54222C63F5DA}</a:tableStyleId>
              </a:tblPr>
              <a:tblGrid>
                <a:gridCol w="4038600"/>
                <a:gridCol w="1371600"/>
                <a:gridCol w="1295400"/>
                <a:gridCol w="1295400"/>
              </a:tblGrid>
              <a:tr h="408255">
                <a:tc>
                  <a:txBody>
                    <a:bodyPr/>
                    <a:lstStyle/>
                    <a:p>
                      <a:endParaRPr lang="en-US" sz="1800" b="1" dirty="0"/>
                    </a:p>
                  </a:txBody>
                  <a:tcPr marT="45725" marB="45725"/>
                </a:tc>
                <a:tc>
                  <a:txBody>
                    <a:bodyPr/>
                    <a:lstStyle/>
                    <a:p>
                      <a:endParaRPr lang="en-US" sz="1800" b="1" dirty="0"/>
                    </a:p>
                  </a:txBody>
                  <a:tcPr marT="45725" marB="45725"/>
                </a:tc>
                <a:tc gridSpan="2">
                  <a:txBody>
                    <a:bodyPr/>
                    <a:lstStyle/>
                    <a:p>
                      <a:pPr algn="ctr"/>
                      <a:r>
                        <a:rPr lang="en-US" sz="1800" b="1" dirty="0" smtClean="0"/>
                        <a:t>  Equivalent Units</a:t>
                      </a:r>
                      <a:endParaRPr lang="en-US" sz="1800" b="1" dirty="0"/>
                    </a:p>
                  </a:txBody>
                  <a:tcPr marT="45725" marB="45725"/>
                </a:tc>
                <a:tc hMerge="1">
                  <a:txBody>
                    <a:bodyPr/>
                    <a:lstStyle/>
                    <a:p>
                      <a:endParaRPr lang="en-US" dirty="0"/>
                    </a:p>
                  </a:txBody>
                  <a:tcPr/>
                </a:tc>
              </a:tr>
              <a:tr h="640145">
                <a:tc>
                  <a:txBody>
                    <a:bodyPr/>
                    <a:lstStyle/>
                    <a:p>
                      <a:r>
                        <a:rPr lang="en-US" sz="1800" b="1" dirty="0" smtClean="0"/>
                        <a:t>Flow</a:t>
                      </a:r>
                      <a:r>
                        <a:rPr lang="en-US" sz="1800" b="1" baseline="0" dirty="0" smtClean="0"/>
                        <a:t> of Production</a:t>
                      </a:r>
                      <a:endParaRPr lang="en-US" sz="1800" b="1" dirty="0"/>
                    </a:p>
                  </a:txBody>
                  <a:tcPr marT="45725" marB="45725"/>
                </a:tc>
                <a:tc>
                  <a:txBody>
                    <a:bodyPr/>
                    <a:lstStyle/>
                    <a:p>
                      <a:pPr algn="r"/>
                      <a:r>
                        <a:rPr lang="en-US" sz="1800" b="1" dirty="0" smtClean="0"/>
                        <a:t>Physical</a:t>
                      </a:r>
                      <a:r>
                        <a:rPr lang="en-US" sz="1800" b="1" baseline="0" dirty="0" smtClean="0"/>
                        <a:t> Units</a:t>
                      </a:r>
                      <a:endParaRPr lang="en-US" sz="1800" b="1" dirty="0"/>
                    </a:p>
                  </a:txBody>
                  <a:tcPr marT="45725" marB="45725"/>
                </a:tc>
                <a:tc>
                  <a:txBody>
                    <a:bodyPr/>
                    <a:lstStyle/>
                    <a:p>
                      <a:pPr algn="r"/>
                      <a:r>
                        <a:rPr lang="en-US" sz="1800" b="1" dirty="0" smtClean="0"/>
                        <a:t>Direct Materials</a:t>
                      </a:r>
                      <a:endParaRPr lang="en-US" sz="1800" b="1" dirty="0"/>
                    </a:p>
                  </a:txBody>
                  <a:tcPr marT="45725" marB="45725"/>
                </a:tc>
                <a:tc>
                  <a:txBody>
                    <a:bodyPr/>
                    <a:lstStyle/>
                    <a:p>
                      <a:pPr algn="r"/>
                      <a:r>
                        <a:rPr lang="en-US" sz="1800" b="1" dirty="0" smtClean="0"/>
                        <a:t>Conversion</a:t>
                      </a:r>
                      <a:r>
                        <a:rPr lang="en-US" sz="1800" b="1" baseline="0" dirty="0" smtClean="0"/>
                        <a:t> Costs</a:t>
                      </a:r>
                      <a:endParaRPr lang="en-US" sz="1800" b="1" dirty="0"/>
                    </a:p>
                  </a:txBody>
                  <a:tcPr marT="45725" marB="45725"/>
                </a:tc>
              </a:tr>
              <a:tr h="408255">
                <a:tc>
                  <a:txBody>
                    <a:bodyPr/>
                    <a:lstStyle/>
                    <a:p>
                      <a:r>
                        <a:rPr lang="en-US" sz="1800" dirty="0" smtClean="0"/>
                        <a:t>Beginning work in process</a:t>
                      </a:r>
                      <a:endParaRPr lang="en-US" sz="1800" dirty="0"/>
                    </a:p>
                  </a:txBody>
                  <a:tcPr marT="45725" marB="45725"/>
                </a:tc>
                <a:tc>
                  <a:txBody>
                    <a:bodyPr/>
                    <a:lstStyle/>
                    <a:p>
                      <a:pPr algn="r"/>
                      <a:r>
                        <a:rPr lang="en-US" sz="1800" dirty="0" smtClean="0"/>
                        <a:t>1000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Started during current.</a:t>
                      </a:r>
                      <a:endParaRPr lang="en-US" sz="1800" dirty="0"/>
                    </a:p>
                  </a:txBody>
                  <a:tcPr marT="45725" marB="45725"/>
                </a:tc>
                <a:tc>
                  <a:txBody>
                    <a:bodyPr/>
                    <a:lstStyle/>
                    <a:p>
                      <a:pPr algn="r"/>
                      <a:r>
                        <a:rPr lang="en-US" sz="1800" dirty="0" smtClean="0"/>
                        <a:t>9000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To account for</a:t>
                      </a:r>
                      <a:endParaRPr lang="en-US" sz="1800" dirty="0"/>
                    </a:p>
                  </a:txBody>
                  <a:tcPr marT="45725" marB="45725"/>
                </a:tc>
                <a:tc>
                  <a:txBody>
                    <a:bodyPr/>
                    <a:lstStyle/>
                    <a:p>
                      <a:pPr algn="r"/>
                      <a:r>
                        <a:rPr lang="en-US" sz="1800" dirty="0" smtClean="0"/>
                        <a:t>10000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640145">
                <a:tc>
                  <a:txBody>
                    <a:bodyPr/>
                    <a:lstStyle/>
                    <a:p>
                      <a:r>
                        <a:rPr lang="en-US" sz="1800" dirty="0" smtClean="0"/>
                        <a:t>Good units completed and transferred out</a:t>
                      </a:r>
                      <a:endParaRPr lang="en-US" sz="1800" dirty="0"/>
                    </a:p>
                  </a:txBody>
                  <a:tcPr marT="45725" marB="45725"/>
                </a:tc>
                <a:tc>
                  <a:txBody>
                    <a:bodyPr/>
                    <a:lstStyle/>
                    <a:p>
                      <a:pPr algn="r"/>
                      <a:r>
                        <a:rPr lang="en-US" sz="1800" dirty="0" smtClean="0"/>
                        <a:t>7400</a:t>
                      </a:r>
                      <a:endParaRPr lang="en-US" sz="1800" dirty="0"/>
                    </a:p>
                  </a:txBody>
                  <a:tcPr marT="45725" marB="45725"/>
                </a:tc>
                <a:tc>
                  <a:txBody>
                    <a:bodyPr/>
                    <a:lstStyle/>
                    <a:p>
                      <a:pPr algn="r"/>
                      <a:r>
                        <a:rPr lang="en-US" sz="1800" dirty="0" smtClean="0"/>
                        <a:t>7400</a:t>
                      </a:r>
                      <a:endParaRPr lang="en-US" sz="1800" dirty="0"/>
                    </a:p>
                  </a:txBody>
                  <a:tcPr marT="45725" marB="45725"/>
                </a:tc>
                <a:tc>
                  <a:txBody>
                    <a:bodyPr/>
                    <a:lstStyle/>
                    <a:p>
                      <a:pPr algn="r"/>
                      <a:r>
                        <a:rPr lang="en-US" sz="1800" dirty="0" smtClean="0"/>
                        <a:t>7400</a:t>
                      </a:r>
                      <a:endParaRPr lang="en-US" sz="1800" dirty="0"/>
                    </a:p>
                  </a:txBody>
                  <a:tcPr marT="45725" marB="45725"/>
                </a:tc>
              </a:tr>
              <a:tr h="408255">
                <a:tc>
                  <a:txBody>
                    <a:bodyPr/>
                    <a:lstStyle/>
                    <a:p>
                      <a:r>
                        <a:rPr lang="en-US" sz="1800" dirty="0" smtClean="0"/>
                        <a:t>Normal spoilage</a:t>
                      </a:r>
                      <a:endParaRPr lang="en-US" sz="1800" dirty="0"/>
                    </a:p>
                  </a:txBody>
                  <a:tcPr marT="45725" marB="45725"/>
                </a:tc>
                <a:tc>
                  <a:txBody>
                    <a:bodyPr/>
                    <a:lstStyle/>
                    <a:p>
                      <a:pPr algn="r"/>
                      <a:r>
                        <a:rPr lang="en-US" sz="1800" dirty="0" smtClean="0"/>
                        <a:t>740</a:t>
                      </a:r>
                      <a:endParaRPr lang="en-US" sz="1800" dirty="0"/>
                    </a:p>
                  </a:txBody>
                  <a:tcPr marT="45725" marB="45725"/>
                </a:tc>
                <a:tc>
                  <a:txBody>
                    <a:bodyPr/>
                    <a:lstStyle/>
                    <a:p>
                      <a:pPr algn="r"/>
                      <a:r>
                        <a:rPr lang="en-US" sz="1800" dirty="0" smtClean="0"/>
                        <a:t>740</a:t>
                      </a:r>
                      <a:endParaRPr lang="en-US" sz="1800" dirty="0"/>
                    </a:p>
                  </a:txBody>
                  <a:tcPr marT="45725" marB="45725"/>
                </a:tc>
                <a:tc>
                  <a:txBody>
                    <a:bodyPr/>
                    <a:lstStyle/>
                    <a:p>
                      <a:pPr algn="r"/>
                      <a:r>
                        <a:rPr lang="en-US" sz="1800" dirty="0" smtClean="0"/>
                        <a:t>740</a:t>
                      </a:r>
                      <a:endParaRPr lang="en-US" sz="1800" dirty="0"/>
                    </a:p>
                  </a:txBody>
                  <a:tcPr marT="45725" marB="45725"/>
                </a:tc>
              </a:tr>
              <a:tr h="408255">
                <a:tc>
                  <a:txBody>
                    <a:bodyPr/>
                    <a:lstStyle/>
                    <a:p>
                      <a:r>
                        <a:rPr lang="en-US" sz="1800" dirty="0" smtClean="0"/>
                        <a:t>Abnormal spoilage</a:t>
                      </a:r>
                      <a:endParaRPr lang="en-US" sz="1800" dirty="0"/>
                    </a:p>
                  </a:txBody>
                  <a:tcPr marT="45725" marB="45725"/>
                </a:tc>
                <a:tc>
                  <a:txBody>
                    <a:bodyPr/>
                    <a:lstStyle/>
                    <a:p>
                      <a:pPr algn="r"/>
                      <a:r>
                        <a:rPr lang="en-US" sz="1800" dirty="0" smtClean="0"/>
                        <a:t>260</a:t>
                      </a:r>
                      <a:endParaRPr lang="en-US" sz="1800" dirty="0"/>
                    </a:p>
                  </a:txBody>
                  <a:tcPr marT="45725" marB="45725"/>
                </a:tc>
                <a:tc>
                  <a:txBody>
                    <a:bodyPr/>
                    <a:lstStyle/>
                    <a:p>
                      <a:pPr algn="r"/>
                      <a:r>
                        <a:rPr lang="en-US" sz="1800" dirty="0" smtClean="0"/>
                        <a:t>260</a:t>
                      </a:r>
                      <a:endParaRPr lang="en-US" sz="1800" dirty="0"/>
                    </a:p>
                  </a:txBody>
                  <a:tcPr marT="45725" marB="45725"/>
                </a:tc>
                <a:tc>
                  <a:txBody>
                    <a:bodyPr/>
                    <a:lstStyle/>
                    <a:p>
                      <a:pPr algn="r"/>
                      <a:r>
                        <a:rPr lang="en-US" sz="1800" dirty="0" smtClean="0"/>
                        <a:t>260</a:t>
                      </a:r>
                      <a:endParaRPr lang="en-US" sz="1800" dirty="0"/>
                    </a:p>
                  </a:txBody>
                  <a:tcPr marT="45725" marB="45725"/>
                </a:tc>
              </a:tr>
              <a:tr h="408255">
                <a:tc>
                  <a:txBody>
                    <a:bodyPr/>
                    <a:lstStyle/>
                    <a:p>
                      <a:r>
                        <a:rPr lang="en-US" sz="1800" dirty="0" smtClean="0"/>
                        <a:t>Ending work in process</a:t>
                      </a:r>
                      <a:endParaRPr lang="en-US" sz="1800" dirty="0"/>
                    </a:p>
                  </a:txBody>
                  <a:tcPr marT="45725" marB="45725"/>
                </a:tc>
                <a:tc>
                  <a:txBody>
                    <a:bodyPr/>
                    <a:lstStyle/>
                    <a:p>
                      <a:pPr algn="r"/>
                      <a:r>
                        <a:rPr lang="en-US" sz="1800" dirty="0" smtClean="0"/>
                        <a:t>1600</a:t>
                      </a:r>
                      <a:endParaRPr lang="en-US" sz="1800" dirty="0"/>
                    </a:p>
                  </a:txBody>
                  <a:tcPr marT="45725" marB="45725"/>
                </a:tc>
                <a:tc>
                  <a:txBody>
                    <a:bodyPr/>
                    <a:lstStyle/>
                    <a:p>
                      <a:pPr algn="r"/>
                      <a:r>
                        <a:rPr lang="en-US" sz="1800" dirty="0" smtClean="0"/>
                        <a:t>1600</a:t>
                      </a:r>
                      <a:endParaRPr lang="en-US" sz="1800" dirty="0"/>
                    </a:p>
                  </a:txBody>
                  <a:tcPr marT="45725" marB="45725"/>
                </a:tc>
                <a:tc>
                  <a:txBody>
                    <a:bodyPr/>
                    <a:lstStyle/>
                    <a:p>
                      <a:pPr algn="r"/>
                      <a:r>
                        <a:rPr lang="en-US" sz="1800" dirty="0" smtClean="0"/>
                        <a:t>400</a:t>
                      </a:r>
                      <a:endParaRPr lang="en-US" sz="1800" dirty="0"/>
                    </a:p>
                  </a:txBody>
                  <a:tcPr marT="45725" marB="45725"/>
                </a:tc>
              </a:tr>
              <a:tr h="408255">
                <a:tc>
                  <a:txBody>
                    <a:bodyPr/>
                    <a:lstStyle/>
                    <a:p>
                      <a:r>
                        <a:rPr lang="en-US" sz="1800" dirty="0" smtClean="0"/>
                        <a:t>Accounted for</a:t>
                      </a:r>
                      <a:endParaRPr lang="en-US" sz="1800" dirty="0"/>
                    </a:p>
                  </a:txBody>
                  <a:tcPr marT="45725" marB="45725"/>
                </a:tc>
                <a:tc>
                  <a:txBody>
                    <a:bodyPr/>
                    <a:lstStyle/>
                    <a:p>
                      <a:pPr algn="r"/>
                      <a:r>
                        <a:rPr lang="en-US" sz="1800" dirty="0" smtClean="0"/>
                        <a:t>10000</a:t>
                      </a:r>
                      <a:endParaRPr lang="en-US" sz="1800" dirty="0"/>
                    </a:p>
                  </a:txBody>
                  <a:tcPr marT="45725" marB="45725"/>
                </a:tc>
                <a:tc>
                  <a:txBody>
                    <a:bodyPr/>
                    <a:lstStyle/>
                    <a:p>
                      <a:pPr algn="r"/>
                      <a:endParaRPr lang="en-US" sz="1800" dirty="0"/>
                    </a:p>
                  </a:txBody>
                  <a:tcPr marT="45725" marB="45725"/>
                </a:tc>
                <a:tc>
                  <a:txBody>
                    <a:bodyPr/>
                    <a:lstStyle/>
                    <a:p>
                      <a:pPr algn="r"/>
                      <a:endParaRPr lang="en-US" sz="1800" dirty="0"/>
                    </a:p>
                  </a:txBody>
                  <a:tcPr marT="45725" marB="45725"/>
                </a:tc>
              </a:tr>
              <a:tr h="408255">
                <a:tc>
                  <a:txBody>
                    <a:bodyPr/>
                    <a:lstStyle/>
                    <a:p>
                      <a:r>
                        <a:rPr lang="en-US" sz="1800" dirty="0" smtClean="0"/>
                        <a:t>Work done to date (equiv. units)</a:t>
                      </a:r>
                      <a:endParaRPr lang="en-US" sz="1800" dirty="0"/>
                    </a:p>
                  </a:txBody>
                  <a:tcPr marT="45725" marB="45725"/>
                </a:tc>
                <a:tc>
                  <a:txBody>
                    <a:bodyPr/>
                    <a:lstStyle/>
                    <a:p>
                      <a:pPr algn="r"/>
                      <a:endParaRPr lang="en-US" sz="1800" dirty="0"/>
                    </a:p>
                  </a:txBody>
                  <a:tcPr marT="45725" marB="45725"/>
                </a:tc>
                <a:tc>
                  <a:txBody>
                    <a:bodyPr/>
                    <a:lstStyle/>
                    <a:p>
                      <a:pPr algn="r"/>
                      <a:r>
                        <a:rPr lang="en-US" sz="1800" dirty="0" smtClean="0">
                          <a:solidFill>
                            <a:srgbClr val="FF0000"/>
                          </a:solidFill>
                        </a:rPr>
                        <a:t>10000</a:t>
                      </a:r>
                      <a:endParaRPr lang="en-US" sz="1800" dirty="0">
                        <a:solidFill>
                          <a:srgbClr val="FF0000"/>
                        </a:solidFill>
                      </a:endParaRPr>
                    </a:p>
                  </a:txBody>
                  <a:tcPr marT="45725" marB="45725"/>
                </a:tc>
                <a:tc>
                  <a:txBody>
                    <a:bodyPr/>
                    <a:lstStyle/>
                    <a:p>
                      <a:pPr algn="r"/>
                      <a:r>
                        <a:rPr lang="en-US" sz="1800" dirty="0" smtClean="0">
                          <a:solidFill>
                            <a:srgbClr val="FF0000"/>
                          </a:solidFill>
                        </a:rPr>
                        <a:t>8800</a:t>
                      </a:r>
                      <a:endParaRPr lang="en-US" sz="1800" dirty="0">
                        <a:solidFill>
                          <a:srgbClr val="FF0000"/>
                        </a:solidFill>
                      </a:endParaRPr>
                    </a:p>
                  </a:txBody>
                  <a:tcPr marT="45725" marB="45725"/>
                </a:tc>
              </a:tr>
            </a:tbl>
          </a:graphicData>
        </a:graphic>
      </p:graphicFrame>
      <p:sp>
        <p:nvSpPr>
          <p:cNvPr id="3" name="TextBox 2"/>
          <p:cNvSpPr txBox="1"/>
          <p:nvPr/>
        </p:nvSpPr>
        <p:spPr>
          <a:xfrm>
            <a:off x="1676400" y="5791200"/>
            <a:ext cx="6858000" cy="923925"/>
          </a:xfrm>
          <a:prstGeom prst="rect">
            <a:avLst/>
          </a:prstGeom>
          <a:solidFill>
            <a:schemeClr val="accent1">
              <a:lumMod val="40000"/>
              <a:lumOff val="60000"/>
            </a:schemeClr>
          </a:solidFill>
        </p:spPr>
        <p:txBody>
          <a:bodyPr>
            <a:spAutoFit/>
          </a:bodyPr>
          <a:lstStyle/>
          <a:p>
            <a:pPr fontAlgn="auto">
              <a:spcBef>
                <a:spcPts val="0"/>
              </a:spcBef>
              <a:spcAft>
                <a:spcPts val="0"/>
              </a:spcAft>
              <a:defRPr/>
            </a:pPr>
            <a:r>
              <a:rPr lang="en-US" dirty="0">
                <a:latin typeface="+mn-lt"/>
              </a:rPr>
              <a:t>Now, just like in the previous chapter, we will use equivalent units in determining equivalent unit cost for direct materials and conversion costs.</a:t>
            </a:r>
          </a:p>
        </p:txBody>
      </p:sp>
      <p:sp>
        <p:nvSpPr>
          <p:cNvPr id="4" name="Up Arrow 3"/>
          <p:cNvSpPr/>
          <p:nvPr/>
        </p:nvSpPr>
        <p:spPr>
          <a:xfrm>
            <a:off x="6705600" y="5486400"/>
            <a:ext cx="381000" cy="152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Up Arrow 5"/>
          <p:cNvSpPr/>
          <p:nvPr/>
        </p:nvSpPr>
        <p:spPr>
          <a:xfrm>
            <a:off x="8001000" y="5486400"/>
            <a:ext cx="381000" cy="152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1122988239"/>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23850" y="254000"/>
          <a:ext cx="8496300" cy="6350000"/>
        </p:xfrm>
        <a:graphic>
          <a:graphicData uri="http://schemas.openxmlformats.org/drawingml/2006/table">
            <a:tbl>
              <a:tblPr firstRow="1" bandRow="1">
                <a:tableStyleId>{5940675A-B579-460E-94D1-54222C63F5DA}</a:tableStyleId>
              </a:tblPr>
              <a:tblGrid>
                <a:gridCol w="4648200"/>
                <a:gridCol w="1295400"/>
                <a:gridCol w="1219200"/>
                <a:gridCol w="1333500"/>
              </a:tblGrid>
              <a:tr h="401320">
                <a:tc>
                  <a:txBody>
                    <a:bodyPr/>
                    <a:lstStyle/>
                    <a:p>
                      <a:endParaRPr lang="en-US" sz="1400" dirty="0"/>
                    </a:p>
                  </a:txBody>
                  <a:tcPr/>
                </a:tc>
                <a:tc>
                  <a:txBody>
                    <a:bodyPr/>
                    <a:lstStyle/>
                    <a:p>
                      <a:pPr algn="r"/>
                      <a:r>
                        <a:rPr lang="en-US" sz="1400" b="1" dirty="0" smtClean="0"/>
                        <a:t>Total</a:t>
                      </a:r>
                      <a:r>
                        <a:rPr lang="en-US" sz="1400" b="1" baseline="0" dirty="0" smtClean="0"/>
                        <a:t> Production Costs</a:t>
                      </a:r>
                      <a:endParaRPr lang="en-US" sz="1400" b="1" dirty="0"/>
                    </a:p>
                  </a:txBody>
                  <a:tcPr/>
                </a:tc>
                <a:tc>
                  <a:txBody>
                    <a:bodyPr/>
                    <a:lstStyle/>
                    <a:p>
                      <a:pPr algn="r"/>
                      <a:r>
                        <a:rPr lang="en-US" sz="1400" b="1" dirty="0" smtClean="0"/>
                        <a:t>Direct materials</a:t>
                      </a:r>
                      <a:endParaRPr lang="en-US" sz="1400" b="1" dirty="0"/>
                    </a:p>
                  </a:txBody>
                  <a:tcPr/>
                </a:tc>
                <a:tc>
                  <a:txBody>
                    <a:bodyPr/>
                    <a:lstStyle/>
                    <a:p>
                      <a:pPr algn="r"/>
                      <a:r>
                        <a:rPr lang="en-US" sz="1400" b="1" dirty="0" smtClean="0"/>
                        <a:t>Conversion costs</a:t>
                      </a:r>
                      <a:endParaRPr lang="en-US" sz="1400" b="1" dirty="0"/>
                    </a:p>
                  </a:txBody>
                  <a:tcPr/>
                </a:tc>
              </a:tr>
              <a:tr h="401320">
                <a:tc>
                  <a:txBody>
                    <a:bodyPr/>
                    <a:lstStyle/>
                    <a:p>
                      <a:r>
                        <a:rPr lang="en-US" sz="1400" dirty="0" smtClean="0"/>
                        <a:t>Beginning work in process</a:t>
                      </a:r>
                      <a:endParaRPr lang="en-US" sz="1400" dirty="0"/>
                    </a:p>
                  </a:txBody>
                  <a:tcPr/>
                </a:tc>
                <a:tc>
                  <a:txBody>
                    <a:bodyPr/>
                    <a:lstStyle/>
                    <a:p>
                      <a:pPr algn="r"/>
                      <a:r>
                        <a:rPr lang="en-US" sz="1400" dirty="0" smtClean="0">
                          <a:solidFill>
                            <a:srgbClr val="FF0000"/>
                          </a:solidFill>
                        </a:rPr>
                        <a:t>$1800</a:t>
                      </a:r>
                      <a:endParaRPr lang="en-US" sz="1400" dirty="0">
                        <a:solidFill>
                          <a:srgbClr val="FF0000"/>
                        </a:solidFill>
                      </a:endParaRPr>
                    </a:p>
                  </a:txBody>
                  <a:tcPr/>
                </a:tc>
                <a:tc>
                  <a:txBody>
                    <a:bodyPr/>
                    <a:lstStyle/>
                    <a:p>
                      <a:pPr algn="r"/>
                      <a:r>
                        <a:rPr lang="en-US" sz="1400" dirty="0" smtClean="0">
                          <a:solidFill>
                            <a:srgbClr val="FF0000"/>
                          </a:solidFill>
                        </a:rPr>
                        <a:t>$1000</a:t>
                      </a:r>
                      <a:endParaRPr lang="en-US" sz="1400" dirty="0">
                        <a:solidFill>
                          <a:srgbClr val="FF0000"/>
                        </a:solidFill>
                      </a:endParaRPr>
                    </a:p>
                  </a:txBody>
                  <a:tcPr/>
                </a:tc>
                <a:tc>
                  <a:txBody>
                    <a:bodyPr/>
                    <a:lstStyle/>
                    <a:p>
                      <a:pPr algn="r"/>
                      <a:r>
                        <a:rPr lang="en-US" sz="1400" dirty="0" smtClean="0">
                          <a:solidFill>
                            <a:srgbClr val="FF0000"/>
                          </a:solidFill>
                        </a:rPr>
                        <a:t>$800</a:t>
                      </a:r>
                      <a:endParaRPr lang="en-US" sz="1400" dirty="0">
                        <a:solidFill>
                          <a:srgbClr val="FF0000"/>
                        </a:solidFill>
                      </a:endParaRPr>
                    </a:p>
                  </a:txBody>
                  <a:tcPr/>
                </a:tc>
              </a:tr>
              <a:tr h="401320">
                <a:tc>
                  <a:txBody>
                    <a:bodyPr/>
                    <a:lstStyle/>
                    <a:p>
                      <a:r>
                        <a:rPr lang="en-US" sz="1400" dirty="0" smtClean="0"/>
                        <a:t>Costs incurred in</a:t>
                      </a:r>
                      <a:r>
                        <a:rPr lang="en-US" sz="1400" baseline="0" dirty="0" smtClean="0"/>
                        <a:t> current period</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Costs incurred to date</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Divide by equivalent units of work done to date</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Cost per equivalent unit</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Total cost to account for</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Assignment of costs: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Good units completed in transferred out (7400 units)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   Costs before any normal spoilage</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Normal spoilage (740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Total</a:t>
                      </a:r>
                      <a:r>
                        <a:rPr lang="en-US" sz="1400" baseline="0" dirty="0" smtClean="0"/>
                        <a:t> cost of good units completed and transferred out</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Abnormal spoilage (260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Ending work in process (1600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Total cost account for</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bl>
          </a:graphicData>
        </a:graphic>
      </p:graphicFrame>
    </p:spTree>
    <p:extLst>
      <p:ext uri="{BB962C8B-B14F-4D97-AF65-F5344CB8AC3E}">
        <p14:creationId xmlns:p14="http://schemas.microsoft.com/office/powerpoint/2010/main" xmlns="" val="2757986958"/>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23850" y="254000"/>
          <a:ext cx="8496300" cy="6350000"/>
        </p:xfrm>
        <a:graphic>
          <a:graphicData uri="http://schemas.openxmlformats.org/drawingml/2006/table">
            <a:tbl>
              <a:tblPr firstRow="1" bandRow="1">
                <a:tableStyleId>{5940675A-B579-460E-94D1-54222C63F5DA}</a:tableStyleId>
              </a:tblPr>
              <a:tblGrid>
                <a:gridCol w="4648200"/>
                <a:gridCol w="1295400"/>
                <a:gridCol w="1219200"/>
                <a:gridCol w="1333500"/>
              </a:tblGrid>
              <a:tr h="401320">
                <a:tc>
                  <a:txBody>
                    <a:bodyPr/>
                    <a:lstStyle/>
                    <a:p>
                      <a:endParaRPr lang="en-US" sz="1400" dirty="0"/>
                    </a:p>
                  </a:txBody>
                  <a:tcPr/>
                </a:tc>
                <a:tc>
                  <a:txBody>
                    <a:bodyPr/>
                    <a:lstStyle/>
                    <a:p>
                      <a:pPr algn="r"/>
                      <a:r>
                        <a:rPr lang="en-US" sz="1400" b="1" dirty="0" smtClean="0"/>
                        <a:t>Total</a:t>
                      </a:r>
                      <a:r>
                        <a:rPr lang="en-US" sz="1400" b="1" baseline="0" dirty="0" smtClean="0"/>
                        <a:t> Production Costs</a:t>
                      </a:r>
                      <a:endParaRPr lang="en-US" sz="1400" b="1" dirty="0"/>
                    </a:p>
                  </a:txBody>
                  <a:tcPr/>
                </a:tc>
                <a:tc>
                  <a:txBody>
                    <a:bodyPr/>
                    <a:lstStyle/>
                    <a:p>
                      <a:pPr algn="r"/>
                      <a:r>
                        <a:rPr lang="en-US" sz="1400" b="1" dirty="0" smtClean="0"/>
                        <a:t>Direct materials</a:t>
                      </a:r>
                      <a:endParaRPr lang="en-US" sz="1400" b="1" dirty="0"/>
                    </a:p>
                  </a:txBody>
                  <a:tcPr/>
                </a:tc>
                <a:tc>
                  <a:txBody>
                    <a:bodyPr/>
                    <a:lstStyle/>
                    <a:p>
                      <a:pPr algn="r"/>
                      <a:r>
                        <a:rPr lang="en-US" sz="1400" b="1" dirty="0" smtClean="0"/>
                        <a:t>Conversion costs</a:t>
                      </a:r>
                      <a:endParaRPr lang="en-US" sz="1400" b="1" dirty="0"/>
                    </a:p>
                  </a:txBody>
                  <a:tcPr/>
                </a:tc>
              </a:tr>
              <a:tr h="401320">
                <a:tc>
                  <a:txBody>
                    <a:bodyPr/>
                    <a:lstStyle/>
                    <a:p>
                      <a:r>
                        <a:rPr lang="en-US" sz="1400" dirty="0" smtClean="0"/>
                        <a:t>Beginning work in process</a:t>
                      </a:r>
                      <a:endParaRPr lang="en-US" sz="1400" dirty="0"/>
                    </a:p>
                  </a:txBody>
                  <a:tcPr/>
                </a:tc>
                <a:tc>
                  <a:txBody>
                    <a:bodyPr/>
                    <a:lstStyle/>
                    <a:p>
                      <a:pPr algn="r"/>
                      <a:r>
                        <a:rPr lang="en-US" sz="1400" dirty="0" smtClean="0"/>
                        <a:t>$1800</a:t>
                      </a:r>
                      <a:endParaRPr lang="en-US" sz="1400" dirty="0"/>
                    </a:p>
                  </a:txBody>
                  <a:tcPr/>
                </a:tc>
                <a:tc>
                  <a:txBody>
                    <a:bodyPr/>
                    <a:lstStyle/>
                    <a:p>
                      <a:pPr algn="r"/>
                      <a:r>
                        <a:rPr lang="en-US" sz="1400" dirty="0" smtClean="0"/>
                        <a:t>$1000</a:t>
                      </a:r>
                      <a:endParaRPr lang="en-US" sz="1400" dirty="0"/>
                    </a:p>
                  </a:txBody>
                  <a:tcPr/>
                </a:tc>
                <a:tc>
                  <a:txBody>
                    <a:bodyPr/>
                    <a:lstStyle/>
                    <a:p>
                      <a:pPr algn="r"/>
                      <a:r>
                        <a:rPr lang="en-US" sz="1400" dirty="0" smtClean="0"/>
                        <a:t>$800</a:t>
                      </a:r>
                      <a:endParaRPr lang="en-US" sz="1400" dirty="0"/>
                    </a:p>
                  </a:txBody>
                  <a:tcPr/>
                </a:tc>
              </a:tr>
              <a:tr h="401320">
                <a:tc>
                  <a:txBody>
                    <a:bodyPr/>
                    <a:lstStyle/>
                    <a:p>
                      <a:r>
                        <a:rPr lang="en-US" sz="1400" dirty="0" smtClean="0"/>
                        <a:t>Costs incurred in</a:t>
                      </a:r>
                      <a:r>
                        <a:rPr lang="en-US" sz="1400" baseline="0" dirty="0" smtClean="0"/>
                        <a:t> current period</a:t>
                      </a:r>
                      <a:endParaRPr lang="en-US" sz="1400" dirty="0"/>
                    </a:p>
                  </a:txBody>
                  <a:tcPr/>
                </a:tc>
                <a:tc>
                  <a:txBody>
                    <a:bodyPr/>
                    <a:lstStyle/>
                    <a:p>
                      <a:pPr algn="r"/>
                      <a:r>
                        <a:rPr lang="en-US" sz="1400" smtClean="0">
                          <a:solidFill>
                            <a:srgbClr val="FF0000"/>
                          </a:solidFill>
                        </a:rPr>
                        <a:t>17000</a:t>
                      </a:r>
                      <a:endParaRPr lang="en-US" sz="1400" dirty="0">
                        <a:solidFill>
                          <a:srgbClr val="FF0000"/>
                        </a:solidFill>
                      </a:endParaRPr>
                    </a:p>
                  </a:txBody>
                  <a:tcPr/>
                </a:tc>
                <a:tc>
                  <a:txBody>
                    <a:bodyPr/>
                    <a:lstStyle/>
                    <a:p>
                      <a:pPr algn="r"/>
                      <a:r>
                        <a:rPr lang="en-US" sz="1400" dirty="0" smtClean="0">
                          <a:solidFill>
                            <a:srgbClr val="FF0000"/>
                          </a:solidFill>
                        </a:rPr>
                        <a:t>9000</a:t>
                      </a:r>
                      <a:endParaRPr lang="en-US" sz="1400" dirty="0">
                        <a:solidFill>
                          <a:srgbClr val="FF0000"/>
                        </a:solidFill>
                      </a:endParaRPr>
                    </a:p>
                  </a:txBody>
                  <a:tcPr/>
                </a:tc>
                <a:tc>
                  <a:txBody>
                    <a:bodyPr/>
                    <a:lstStyle/>
                    <a:p>
                      <a:pPr algn="r"/>
                      <a:r>
                        <a:rPr lang="en-US" sz="1400" dirty="0" smtClean="0">
                          <a:solidFill>
                            <a:srgbClr val="FF0000"/>
                          </a:solidFill>
                        </a:rPr>
                        <a:t>8000</a:t>
                      </a:r>
                      <a:endParaRPr lang="en-US" sz="1400" dirty="0">
                        <a:solidFill>
                          <a:srgbClr val="FF0000"/>
                        </a:solidFill>
                      </a:endParaRPr>
                    </a:p>
                  </a:txBody>
                  <a:tcPr/>
                </a:tc>
              </a:tr>
              <a:tr h="401320">
                <a:tc>
                  <a:txBody>
                    <a:bodyPr/>
                    <a:lstStyle/>
                    <a:p>
                      <a:r>
                        <a:rPr lang="en-US" sz="1400" dirty="0" smtClean="0"/>
                        <a:t>Costs incurred to date</a:t>
                      </a:r>
                      <a:endParaRPr lang="en-US" sz="1400" dirty="0"/>
                    </a:p>
                  </a:txBody>
                  <a:tcPr/>
                </a:tc>
                <a:tc>
                  <a:txBody>
                    <a:bodyPr/>
                    <a:lstStyle/>
                    <a:p>
                      <a:endParaRPr lang="en-US" dirty="0"/>
                    </a:p>
                  </a:txBody>
                  <a:tcPr/>
                </a:tc>
                <a:tc>
                  <a:txBody>
                    <a:bodyPr/>
                    <a:lstStyle/>
                    <a:p>
                      <a:endParaRPr lang="en-US" dirty="0"/>
                    </a:p>
                  </a:txBody>
                  <a:tcPr/>
                </a:tc>
                <a:tc>
                  <a:txBody>
                    <a:bodyPr/>
                    <a:lstStyle/>
                    <a:p>
                      <a:pPr algn="r"/>
                      <a:endParaRPr lang="en-US" sz="1400" dirty="0"/>
                    </a:p>
                  </a:txBody>
                  <a:tcPr/>
                </a:tc>
              </a:tr>
              <a:tr h="401320">
                <a:tc>
                  <a:txBody>
                    <a:bodyPr/>
                    <a:lstStyle/>
                    <a:p>
                      <a:r>
                        <a:rPr lang="en-US" sz="1400" dirty="0" smtClean="0"/>
                        <a:t>Divide by equivalent units of work done to date</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Cost per equivalent unit</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Total cost to account for</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Assignment of costs: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Good units completed in transferred out (7400 units)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   Costs before any normal spoilage</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Normal spoilage (740 units)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      Total</a:t>
                      </a:r>
                      <a:r>
                        <a:rPr lang="en-US" sz="1400" baseline="0" dirty="0" smtClean="0"/>
                        <a:t> cost of good units completed and transferred out</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Abnormal spoilage (260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Ending work in process (1600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Total cost account for</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bl>
          </a:graphicData>
        </a:graphic>
      </p:graphicFrame>
    </p:spTree>
    <p:extLst>
      <p:ext uri="{BB962C8B-B14F-4D97-AF65-F5344CB8AC3E}">
        <p14:creationId xmlns:p14="http://schemas.microsoft.com/office/powerpoint/2010/main" xmlns="" val="258507903"/>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23850" y="254000"/>
          <a:ext cx="8496300" cy="6350000"/>
        </p:xfrm>
        <a:graphic>
          <a:graphicData uri="http://schemas.openxmlformats.org/drawingml/2006/table">
            <a:tbl>
              <a:tblPr firstRow="1" bandRow="1">
                <a:tableStyleId>{5940675A-B579-460E-94D1-54222C63F5DA}</a:tableStyleId>
              </a:tblPr>
              <a:tblGrid>
                <a:gridCol w="4648200"/>
                <a:gridCol w="1295400"/>
                <a:gridCol w="1219200"/>
                <a:gridCol w="1333500"/>
              </a:tblGrid>
              <a:tr h="401320">
                <a:tc>
                  <a:txBody>
                    <a:bodyPr/>
                    <a:lstStyle/>
                    <a:p>
                      <a:endParaRPr lang="en-US" sz="1400" dirty="0"/>
                    </a:p>
                  </a:txBody>
                  <a:tcPr/>
                </a:tc>
                <a:tc>
                  <a:txBody>
                    <a:bodyPr/>
                    <a:lstStyle/>
                    <a:p>
                      <a:pPr algn="r"/>
                      <a:r>
                        <a:rPr lang="en-US" sz="1400" b="1" dirty="0" smtClean="0"/>
                        <a:t>Total</a:t>
                      </a:r>
                      <a:r>
                        <a:rPr lang="en-US" sz="1400" b="1" baseline="0" dirty="0" smtClean="0"/>
                        <a:t> Production Costs</a:t>
                      </a:r>
                      <a:endParaRPr lang="en-US" sz="1400" b="1" dirty="0"/>
                    </a:p>
                  </a:txBody>
                  <a:tcPr/>
                </a:tc>
                <a:tc>
                  <a:txBody>
                    <a:bodyPr/>
                    <a:lstStyle/>
                    <a:p>
                      <a:pPr algn="r"/>
                      <a:r>
                        <a:rPr lang="en-US" sz="1400" b="1" dirty="0" smtClean="0"/>
                        <a:t>Direct materials</a:t>
                      </a:r>
                      <a:endParaRPr lang="en-US" sz="1400" b="1" dirty="0"/>
                    </a:p>
                  </a:txBody>
                  <a:tcPr/>
                </a:tc>
                <a:tc>
                  <a:txBody>
                    <a:bodyPr/>
                    <a:lstStyle/>
                    <a:p>
                      <a:pPr algn="r"/>
                      <a:r>
                        <a:rPr lang="en-US" sz="1400" b="1" dirty="0" smtClean="0"/>
                        <a:t>Conversion costs</a:t>
                      </a:r>
                      <a:endParaRPr lang="en-US" sz="1400" b="1" dirty="0"/>
                    </a:p>
                  </a:txBody>
                  <a:tcPr/>
                </a:tc>
              </a:tr>
              <a:tr h="401320">
                <a:tc>
                  <a:txBody>
                    <a:bodyPr/>
                    <a:lstStyle/>
                    <a:p>
                      <a:r>
                        <a:rPr lang="en-US" sz="1400" dirty="0" smtClean="0"/>
                        <a:t>Beginning work in process</a:t>
                      </a:r>
                      <a:endParaRPr lang="en-US" sz="1400" dirty="0"/>
                    </a:p>
                  </a:txBody>
                  <a:tcPr/>
                </a:tc>
                <a:tc>
                  <a:txBody>
                    <a:bodyPr/>
                    <a:lstStyle/>
                    <a:p>
                      <a:pPr algn="r"/>
                      <a:r>
                        <a:rPr lang="en-US" sz="1400" dirty="0" smtClean="0"/>
                        <a:t>$1800</a:t>
                      </a:r>
                      <a:endParaRPr lang="en-US" sz="1400" dirty="0"/>
                    </a:p>
                  </a:txBody>
                  <a:tcPr/>
                </a:tc>
                <a:tc>
                  <a:txBody>
                    <a:bodyPr/>
                    <a:lstStyle/>
                    <a:p>
                      <a:pPr algn="r"/>
                      <a:r>
                        <a:rPr lang="en-US" sz="1400" dirty="0" smtClean="0"/>
                        <a:t>$1000</a:t>
                      </a:r>
                      <a:endParaRPr lang="en-US" sz="1400" dirty="0"/>
                    </a:p>
                  </a:txBody>
                  <a:tcPr/>
                </a:tc>
                <a:tc>
                  <a:txBody>
                    <a:bodyPr/>
                    <a:lstStyle/>
                    <a:p>
                      <a:pPr algn="r"/>
                      <a:r>
                        <a:rPr lang="en-US" sz="1400" dirty="0" smtClean="0"/>
                        <a:t>$800</a:t>
                      </a:r>
                      <a:endParaRPr lang="en-US" sz="1400" dirty="0"/>
                    </a:p>
                  </a:txBody>
                  <a:tcPr/>
                </a:tc>
              </a:tr>
              <a:tr h="401320">
                <a:tc>
                  <a:txBody>
                    <a:bodyPr/>
                    <a:lstStyle/>
                    <a:p>
                      <a:r>
                        <a:rPr lang="en-US" sz="1400" dirty="0" smtClean="0"/>
                        <a:t>Costs incurred in</a:t>
                      </a:r>
                      <a:r>
                        <a:rPr lang="en-US" sz="1400" baseline="0" dirty="0" smtClean="0"/>
                        <a:t> current period</a:t>
                      </a:r>
                      <a:endParaRPr lang="en-US" sz="1400" dirty="0"/>
                    </a:p>
                  </a:txBody>
                  <a:tcPr/>
                </a:tc>
                <a:tc>
                  <a:txBody>
                    <a:bodyPr/>
                    <a:lstStyle/>
                    <a:p>
                      <a:pPr algn="r"/>
                      <a:r>
                        <a:rPr lang="en-US" sz="1400" dirty="0" smtClean="0"/>
                        <a:t>17000</a:t>
                      </a:r>
                      <a:endParaRPr lang="en-US" sz="1400" dirty="0"/>
                    </a:p>
                  </a:txBody>
                  <a:tcPr/>
                </a:tc>
                <a:tc>
                  <a:txBody>
                    <a:bodyPr/>
                    <a:lstStyle/>
                    <a:p>
                      <a:pPr algn="r"/>
                      <a:r>
                        <a:rPr lang="en-US" sz="1400" dirty="0" smtClean="0"/>
                        <a:t>9000</a:t>
                      </a:r>
                      <a:endParaRPr lang="en-US" sz="1400" dirty="0"/>
                    </a:p>
                  </a:txBody>
                  <a:tcPr/>
                </a:tc>
                <a:tc>
                  <a:txBody>
                    <a:bodyPr/>
                    <a:lstStyle/>
                    <a:p>
                      <a:pPr algn="r"/>
                      <a:r>
                        <a:rPr lang="en-US" sz="1400" dirty="0" smtClean="0"/>
                        <a:t>8000</a:t>
                      </a:r>
                      <a:endParaRPr lang="en-US" sz="1400" dirty="0"/>
                    </a:p>
                  </a:txBody>
                  <a:tcPr/>
                </a:tc>
              </a:tr>
              <a:tr h="401320">
                <a:tc>
                  <a:txBody>
                    <a:bodyPr/>
                    <a:lstStyle/>
                    <a:p>
                      <a:r>
                        <a:rPr lang="en-US" sz="1400" dirty="0" smtClean="0"/>
                        <a:t>Costs incurred to date</a:t>
                      </a:r>
                      <a:endParaRPr lang="en-US" sz="1400" dirty="0"/>
                    </a:p>
                  </a:txBody>
                  <a:tcPr/>
                </a:tc>
                <a:tc>
                  <a:txBody>
                    <a:bodyPr/>
                    <a:lstStyle/>
                    <a:p>
                      <a:pPr algn="r"/>
                      <a:endParaRPr lang="en-US" sz="1400" dirty="0"/>
                    </a:p>
                  </a:txBody>
                  <a:tcPr/>
                </a:tc>
                <a:tc>
                  <a:txBody>
                    <a:bodyPr/>
                    <a:lstStyle/>
                    <a:p>
                      <a:pPr algn="r"/>
                      <a:r>
                        <a:rPr lang="en-US" sz="1400" dirty="0" smtClean="0">
                          <a:solidFill>
                            <a:srgbClr val="FF0000"/>
                          </a:solidFill>
                        </a:rPr>
                        <a:t>10000</a:t>
                      </a:r>
                      <a:endParaRPr lang="en-US" sz="1400" dirty="0">
                        <a:solidFill>
                          <a:srgbClr val="FF0000"/>
                        </a:solidFill>
                      </a:endParaRPr>
                    </a:p>
                  </a:txBody>
                  <a:tcPr/>
                </a:tc>
                <a:tc>
                  <a:txBody>
                    <a:bodyPr/>
                    <a:lstStyle/>
                    <a:p>
                      <a:pPr algn="r"/>
                      <a:r>
                        <a:rPr lang="en-US" sz="1400" dirty="0" smtClean="0">
                          <a:solidFill>
                            <a:srgbClr val="FF0000"/>
                          </a:solidFill>
                        </a:rPr>
                        <a:t>8800</a:t>
                      </a:r>
                      <a:endParaRPr lang="en-US" sz="1400" dirty="0">
                        <a:solidFill>
                          <a:srgbClr val="FF0000"/>
                        </a:solidFill>
                      </a:endParaRPr>
                    </a:p>
                  </a:txBody>
                  <a:tcPr/>
                </a:tc>
              </a:tr>
              <a:tr h="401320">
                <a:tc>
                  <a:txBody>
                    <a:bodyPr/>
                    <a:lstStyle/>
                    <a:p>
                      <a:r>
                        <a:rPr lang="en-US" sz="1400" dirty="0" smtClean="0"/>
                        <a:t>Divide by equivalent units of work done to date</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Cost per equivalent unit</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Total cost to account for</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Assignment of costs: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Good units completed in transferred out (7400 units)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   Costs before any normal spoilage</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Normal spoilage (740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Total</a:t>
                      </a:r>
                      <a:r>
                        <a:rPr lang="en-US" sz="1400" baseline="0" dirty="0" smtClean="0"/>
                        <a:t> cost of good units completed and transferred out</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Abnormal spoilage (260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Ending work in process (1600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Total cost account for</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bl>
          </a:graphicData>
        </a:graphic>
      </p:graphicFrame>
    </p:spTree>
    <p:extLst>
      <p:ext uri="{BB962C8B-B14F-4D97-AF65-F5344CB8AC3E}">
        <p14:creationId xmlns:p14="http://schemas.microsoft.com/office/powerpoint/2010/main" xmlns="" val="1321979708"/>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23850" y="254000"/>
          <a:ext cx="8496300" cy="6350000"/>
        </p:xfrm>
        <a:graphic>
          <a:graphicData uri="http://schemas.openxmlformats.org/drawingml/2006/table">
            <a:tbl>
              <a:tblPr firstRow="1" bandRow="1">
                <a:tableStyleId>{5940675A-B579-460E-94D1-54222C63F5DA}</a:tableStyleId>
              </a:tblPr>
              <a:tblGrid>
                <a:gridCol w="4648200"/>
                <a:gridCol w="1295400"/>
                <a:gridCol w="1219200"/>
                <a:gridCol w="1333500"/>
              </a:tblGrid>
              <a:tr h="401320">
                <a:tc>
                  <a:txBody>
                    <a:bodyPr/>
                    <a:lstStyle/>
                    <a:p>
                      <a:endParaRPr lang="en-US" sz="1400" dirty="0"/>
                    </a:p>
                  </a:txBody>
                  <a:tcPr/>
                </a:tc>
                <a:tc>
                  <a:txBody>
                    <a:bodyPr/>
                    <a:lstStyle/>
                    <a:p>
                      <a:pPr algn="r"/>
                      <a:r>
                        <a:rPr lang="en-US" sz="1400" b="1" dirty="0" smtClean="0"/>
                        <a:t>Total</a:t>
                      </a:r>
                      <a:r>
                        <a:rPr lang="en-US" sz="1400" b="1" baseline="0" dirty="0" smtClean="0"/>
                        <a:t> Production Costs</a:t>
                      </a:r>
                      <a:endParaRPr lang="en-US" sz="1400" b="1" dirty="0"/>
                    </a:p>
                  </a:txBody>
                  <a:tcPr/>
                </a:tc>
                <a:tc>
                  <a:txBody>
                    <a:bodyPr/>
                    <a:lstStyle/>
                    <a:p>
                      <a:pPr algn="r"/>
                      <a:r>
                        <a:rPr lang="en-US" sz="1400" b="1" dirty="0" smtClean="0"/>
                        <a:t>Direct materials</a:t>
                      </a:r>
                      <a:endParaRPr lang="en-US" sz="1400" b="1" dirty="0"/>
                    </a:p>
                  </a:txBody>
                  <a:tcPr/>
                </a:tc>
                <a:tc>
                  <a:txBody>
                    <a:bodyPr/>
                    <a:lstStyle/>
                    <a:p>
                      <a:pPr algn="r"/>
                      <a:r>
                        <a:rPr lang="en-US" sz="1400" b="1" dirty="0" smtClean="0"/>
                        <a:t>Conversion costs</a:t>
                      </a:r>
                      <a:endParaRPr lang="en-US" sz="1400" b="1" dirty="0"/>
                    </a:p>
                  </a:txBody>
                  <a:tcPr/>
                </a:tc>
              </a:tr>
              <a:tr h="401320">
                <a:tc>
                  <a:txBody>
                    <a:bodyPr/>
                    <a:lstStyle/>
                    <a:p>
                      <a:r>
                        <a:rPr lang="en-US" sz="1400" dirty="0" smtClean="0"/>
                        <a:t>Beginning work in process</a:t>
                      </a:r>
                      <a:endParaRPr lang="en-US" sz="1400" dirty="0"/>
                    </a:p>
                  </a:txBody>
                  <a:tcPr/>
                </a:tc>
                <a:tc>
                  <a:txBody>
                    <a:bodyPr/>
                    <a:lstStyle/>
                    <a:p>
                      <a:pPr algn="r"/>
                      <a:r>
                        <a:rPr lang="en-US" sz="1400" dirty="0" smtClean="0"/>
                        <a:t>$1800</a:t>
                      </a:r>
                      <a:endParaRPr lang="en-US" sz="1400" dirty="0"/>
                    </a:p>
                  </a:txBody>
                  <a:tcPr/>
                </a:tc>
                <a:tc>
                  <a:txBody>
                    <a:bodyPr/>
                    <a:lstStyle/>
                    <a:p>
                      <a:pPr algn="r"/>
                      <a:r>
                        <a:rPr lang="en-US" sz="1400" dirty="0" smtClean="0"/>
                        <a:t>$1000</a:t>
                      </a:r>
                      <a:endParaRPr lang="en-US" sz="1400" dirty="0"/>
                    </a:p>
                  </a:txBody>
                  <a:tcPr/>
                </a:tc>
                <a:tc>
                  <a:txBody>
                    <a:bodyPr/>
                    <a:lstStyle/>
                    <a:p>
                      <a:pPr algn="r"/>
                      <a:r>
                        <a:rPr lang="en-US" sz="1400" dirty="0" smtClean="0"/>
                        <a:t>$800</a:t>
                      </a:r>
                      <a:endParaRPr lang="en-US" sz="1400" dirty="0"/>
                    </a:p>
                  </a:txBody>
                  <a:tcPr/>
                </a:tc>
              </a:tr>
              <a:tr h="401320">
                <a:tc>
                  <a:txBody>
                    <a:bodyPr/>
                    <a:lstStyle/>
                    <a:p>
                      <a:r>
                        <a:rPr lang="en-US" sz="1400" dirty="0" smtClean="0"/>
                        <a:t>Costs incurred in</a:t>
                      </a:r>
                      <a:r>
                        <a:rPr lang="en-US" sz="1400" baseline="0" dirty="0" smtClean="0"/>
                        <a:t> current period</a:t>
                      </a:r>
                      <a:endParaRPr lang="en-US" sz="1400" dirty="0"/>
                    </a:p>
                  </a:txBody>
                  <a:tcPr/>
                </a:tc>
                <a:tc>
                  <a:txBody>
                    <a:bodyPr/>
                    <a:lstStyle/>
                    <a:p>
                      <a:pPr algn="r"/>
                      <a:r>
                        <a:rPr lang="en-US" sz="1400" dirty="0" smtClean="0"/>
                        <a:t>17000</a:t>
                      </a:r>
                      <a:endParaRPr lang="en-US" sz="1400" dirty="0"/>
                    </a:p>
                  </a:txBody>
                  <a:tcPr/>
                </a:tc>
                <a:tc>
                  <a:txBody>
                    <a:bodyPr/>
                    <a:lstStyle/>
                    <a:p>
                      <a:pPr algn="r"/>
                      <a:r>
                        <a:rPr lang="en-US" sz="1400" dirty="0" smtClean="0"/>
                        <a:t>9000</a:t>
                      </a:r>
                      <a:endParaRPr lang="en-US" sz="1400" dirty="0"/>
                    </a:p>
                  </a:txBody>
                  <a:tcPr/>
                </a:tc>
                <a:tc>
                  <a:txBody>
                    <a:bodyPr/>
                    <a:lstStyle/>
                    <a:p>
                      <a:pPr algn="r"/>
                      <a:r>
                        <a:rPr lang="en-US" sz="1400" dirty="0" smtClean="0"/>
                        <a:t>8000</a:t>
                      </a:r>
                      <a:endParaRPr lang="en-US" sz="1400" dirty="0"/>
                    </a:p>
                  </a:txBody>
                  <a:tcPr/>
                </a:tc>
              </a:tr>
              <a:tr h="401320">
                <a:tc>
                  <a:txBody>
                    <a:bodyPr/>
                    <a:lstStyle/>
                    <a:p>
                      <a:r>
                        <a:rPr lang="en-US" sz="1400" dirty="0" smtClean="0"/>
                        <a:t>Costs incurred to date</a:t>
                      </a:r>
                      <a:endParaRPr lang="en-US" sz="1400" dirty="0"/>
                    </a:p>
                  </a:txBody>
                  <a:tcPr/>
                </a:tc>
                <a:tc>
                  <a:txBody>
                    <a:bodyPr/>
                    <a:lstStyle/>
                    <a:p>
                      <a:pPr algn="r"/>
                      <a:endParaRPr lang="en-US" sz="1400" dirty="0"/>
                    </a:p>
                  </a:txBody>
                  <a:tcPr/>
                </a:tc>
                <a:tc>
                  <a:txBody>
                    <a:bodyPr/>
                    <a:lstStyle/>
                    <a:p>
                      <a:pPr algn="r"/>
                      <a:r>
                        <a:rPr lang="en-US" sz="1400" dirty="0" smtClean="0"/>
                        <a:t>10000</a:t>
                      </a:r>
                      <a:endParaRPr lang="en-US" sz="1400" dirty="0"/>
                    </a:p>
                  </a:txBody>
                  <a:tcPr/>
                </a:tc>
                <a:tc>
                  <a:txBody>
                    <a:bodyPr/>
                    <a:lstStyle/>
                    <a:p>
                      <a:pPr algn="r"/>
                      <a:r>
                        <a:rPr lang="en-US" sz="1400" dirty="0" smtClean="0"/>
                        <a:t>8800</a:t>
                      </a:r>
                      <a:endParaRPr lang="en-US" sz="1400" dirty="0"/>
                    </a:p>
                  </a:txBody>
                  <a:tcPr/>
                </a:tc>
              </a:tr>
              <a:tr h="401320">
                <a:tc>
                  <a:txBody>
                    <a:bodyPr/>
                    <a:lstStyle/>
                    <a:p>
                      <a:r>
                        <a:rPr lang="en-US" sz="1400" dirty="0" smtClean="0"/>
                        <a:t>Divide by equivalent units of work done to date</a:t>
                      </a:r>
                      <a:endParaRPr lang="en-US" sz="1400" dirty="0"/>
                    </a:p>
                  </a:txBody>
                  <a:tcPr/>
                </a:tc>
                <a:tc>
                  <a:txBody>
                    <a:bodyPr/>
                    <a:lstStyle/>
                    <a:p>
                      <a:pPr algn="r"/>
                      <a:endParaRPr lang="en-US" sz="1400" dirty="0"/>
                    </a:p>
                  </a:txBody>
                  <a:tcPr/>
                </a:tc>
                <a:tc>
                  <a:txBody>
                    <a:bodyPr/>
                    <a:lstStyle/>
                    <a:p>
                      <a:pPr algn="r"/>
                      <a:r>
                        <a:rPr lang="en-US" sz="1400" dirty="0" smtClean="0">
                          <a:solidFill>
                            <a:srgbClr val="FF0000"/>
                          </a:solidFill>
                        </a:rPr>
                        <a:t>10000</a:t>
                      </a:r>
                      <a:endParaRPr lang="en-US" sz="1400" dirty="0">
                        <a:solidFill>
                          <a:srgbClr val="FF0000"/>
                        </a:solidFill>
                      </a:endParaRPr>
                    </a:p>
                  </a:txBody>
                  <a:tcPr/>
                </a:tc>
                <a:tc>
                  <a:txBody>
                    <a:bodyPr/>
                    <a:lstStyle/>
                    <a:p>
                      <a:pPr algn="r"/>
                      <a:r>
                        <a:rPr lang="en-US" sz="1400" dirty="0" smtClean="0">
                          <a:solidFill>
                            <a:srgbClr val="FF0000"/>
                          </a:solidFill>
                        </a:rPr>
                        <a:t>8800</a:t>
                      </a:r>
                      <a:endParaRPr lang="en-US" sz="1400" dirty="0">
                        <a:solidFill>
                          <a:srgbClr val="FF0000"/>
                        </a:solidFill>
                      </a:endParaRPr>
                    </a:p>
                  </a:txBody>
                  <a:tcPr/>
                </a:tc>
              </a:tr>
              <a:tr h="401320">
                <a:tc>
                  <a:txBody>
                    <a:bodyPr/>
                    <a:lstStyle/>
                    <a:p>
                      <a:r>
                        <a:rPr lang="en-US" sz="1400" dirty="0" smtClean="0"/>
                        <a:t>Cost per equivalent unit</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Total cost to account for</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Assignment of costs: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Good units completed in transferred out (7400 units)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   Costs before any normal spoilage</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Normal spoilage (740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Total</a:t>
                      </a:r>
                      <a:r>
                        <a:rPr lang="en-US" sz="1400" baseline="0" dirty="0" smtClean="0"/>
                        <a:t> cost of good units completed and transferred out</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Abnormal spoilage (260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Ending work in process (1600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Total cost account for</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bl>
          </a:graphicData>
        </a:graphic>
      </p:graphicFrame>
    </p:spTree>
    <p:extLst>
      <p:ext uri="{BB962C8B-B14F-4D97-AF65-F5344CB8AC3E}">
        <p14:creationId xmlns:p14="http://schemas.microsoft.com/office/powerpoint/2010/main" xmlns="" val="2508895689"/>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23850" y="254000"/>
          <a:ext cx="8496300" cy="6350000"/>
        </p:xfrm>
        <a:graphic>
          <a:graphicData uri="http://schemas.openxmlformats.org/drawingml/2006/table">
            <a:tbl>
              <a:tblPr firstRow="1" bandRow="1">
                <a:tableStyleId>{5940675A-B579-460E-94D1-54222C63F5DA}</a:tableStyleId>
              </a:tblPr>
              <a:tblGrid>
                <a:gridCol w="4648200"/>
                <a:gridCol w="1295400"/>
                <a:gridCol w="1219200"/>
                <a:gridCol w="1333500"/>
              </a:tblGrid>
              <a:tr h="401320">
                <a:tc>
                  <a:txBody>
                    <a:bodyPr/>
                    <a:lstStyle/>
                    <a:p>
                      <a:endParaRPr lang="en-US" sz="1400" dirty="0"/>
                    </a:p>
                  </a:txBody>
                  <a:tcPr/>
                </a:tc>
                <a:tc>
                  <a:txBody>
                    <a:bodyPr/>
                    <a:lstStyle/>
                    <a:p>
                      <a:pPr algn="r"/>
                      <a:r>
                        <a:rPr lang="en-US" sz="1400" b="1" dirty="0" smtClean="0"/>
                        <a:t>Total</a:t>
                      </a:r>
                      <a:r>
                        <a:rPr lang="en-US" sz="1400" b="1" baseline="0" dirty="0" smtClean="0"/>
                        <a:t> Production Costs</a:t>
                      </a:r>
                      <a:endParaRPr lang="en-US" sz="1400" b="1" dirty="0"/>
                    </a:p>
                  </a:txBody>
                  <a:tcPr/>
                </a:tc>
                <a:tc>
                  <a:txBody>
                    <a:bodyPr/>
                    <a:lstStyle/>
                    <a:p>
                      <a:pPr algn="r"/>
                      <a:r>
                        <a:rPr lang="en-US" sz="1400" b="1" dirty="0" smtClean="0"/>
                        <a:t>Direct materials</a:t>
                      </a:r>
                      <a:endParaRPr lang="en-US" sz="1400" b="1" dirty="0"/>
                    </a:p>
                  </a:txBody>
                  <a:tcPr/>
                </a:tc>
                <a:tc>
                  <a:txBody>
                    <a:bodyPr/>
                    <a:lstStyle/>
                    <a:p>
                      <a:pPr algn="r"/>
                      <a:r>
                        <a:rPr lang="en-US" sz="1400" b="1" dirty="0" smtClean="0"/>
                        <a:t>Conversion costs</a:t>
                      </a:r>
                      <a:endParaRPr lang="en-US" sz="1400" b="1" dirty="0"/>
                    </a:p>
                  </a:txBody>
                  <a:tcPr/>
                </a:tc>
              </a:tr>
              <a:tr h="401320">
                <a:tc>
                  <a:txBody>
                    <a:bodyPr/>
                    <a:lstStyle/>
                    <a:p>
                      <a:r>
                        <a:rPr lang="en-US" sz="1400" dirty="0" smtClean="0"/>
                        <a:t>Beginning work in process</a:t>
                      </a:r>
                      <a:endParaRPr lang="en-US" sz="1400" dirty="0"/>
                    </a:p>
                  </a:txBody>
                  <a:tcPr/>
                </a:tc>
                <a:tc>
                  <a:txBody>
                    <a:bodyPr/>
                    <a:lstStyle/>
                    <a:p>
                      <a:pPr algn="r"/>
                      <a:r>
                        <a:rPr lang="en-US" sz="1400" dirty="0" smtClean="0"/>
                        <a:t>$1800</a:t>
                      </a:r>
                      <a:endParaRPr lang="en-US" sz="1400" dirty="0"/>
                    </a:p>
                  </a:txBody>
                  <a:tcPr/>
                </a:tc>
                <a:tc>
                  <a:txBody>
                    <a:bodyPr/>
                    <a:lstStyle/>
                    <a:p>
                      <a:pPr algn="r"/>
                      <a:r>
                        <a:rPr lang="en-US" sz="1400" dirty="0" smtClean="0"/>
                        <a:t>$1000</a:t>
                      </a:r>
                      <a:endParaRPr lang="en-US" sz="1400" dirty="0"/>
                    </a:p>
                  </a:txBody>
                  <a:tcPr/>
                </a:tc>
                <a:tc>
                  <a:txBody>
                    <a:bodyPr/>
                    <a:lstStyle/>
                    <a:p>
                      <a:pPr algn="r"/>
                      <a:r>
                        <a:rPr lang="en-US" sz="1400" dirty="0" smtClean="0"/>
                        <a:t>$800</a:t>
                      </a:r>
                      <a:endParaRPr lang="en-US" sz="1400" dirty="0"/>
                    </a:p>
                  </a:txBody>
                  <a:tcPr/>
                </a:tc>
              </a:tr>
              <a:tr h="401320">
                <a:tc>
                  <a:txBody>
                    <a:bodyPr/>
                    <a:lstStyle/>
                    <a:p>
                      <a:r>
                        <a:rPr lang="en-US" sz="1400" dirty="0" smtClean="0"/>
                        <a:t>Costs incurred in</a:t>
                      </a:r>
                      <a:r>
                        <a:rPr lang="en-US" sz="1400" baseline="0" dirty="0" smtClean="0"/>
                        <a:t> current period</a:t>
                      </a:r>
                      <a:endParaRPr lang="en-US" sz="1400" dirty="0"/>
                    </a:p>
                  </a:txBody>
                  <a:tcPr/>
                </a:tc>
                <a:tc>
                  <a:txBody>
                    <a:bodyPr/>
                    <a:lstStyle/>
                    <a:p>
                      <a:pPr algn="r"/>
                      <a:r>
                        <a:rPr lang="en-US" sz="1400" dirty="0" smtClean="0"/>
                        <a:t>17000</a:t>
                      </a:r>
                      <a:endParaRPr lang="en-US" sz="1400" dirty="0"/>
                    </a:p>
                  </a:txBody>
                  <a:tcPr/>
                </a:tc>
                <a:tc>
                  <a:txBody>
                    <a:bodyPr/>
                    <a:lstStyle/>
                    <a:p>
                      <a:pPr algn="r"/>
                      <a:r>
                        <a:rPr lang="en-US" sz="1400" dirty="0" smtClean="0"/>
                        <a:t>9000</a:t>
                      </a:r>
                      <a:endParaRPr lang="en-US" sz="1400" dirty="0"/>
                    </a:p>
                  </a:txBody>
                  <a:tcPr/>
                </a:tc>
                <a:tc>
                  <a:txBody>
                    <a:bodyPr/>
                    <a:lstStyle/>
                    <a:p>
                      <a:pPr algn="r"/>
                      <a:r>
                        <a:rPr lang="en-US" sz="1400" dirty="0" smtClean="0"/>
                        <a:t>8000</a:t>
                      </a:r>
                      <a:endParaRPr lang="en-US" sz="1400" dirty="0"/>
                    </a:p>
                  </a:txBody>
                  <a:tcPr/>
                </a:tc>
              </a:tr>
              <a:tr h="401320">
                <a:tc>
                  <a:txBody>
                    <a:bodyPr/>
                    <a:lstStyle/>
                    <a:p>
                      <a:r>
                        <a:rPr lang="en-US" sz="1400" dirty="0" smtClean="0"/>
                        <a:t>Costs incurred to date</a:t>
                      </a:r>
                      <a:endParaRPr lang="en-US" sz="1400" dirty="0"/>
                    </a:p>
                  </a:txBody>
                  <a:tcPr/>
                </a:tc>
                <a:tc>
                  <a:txBody>
                    <a:bodyPr/>
                    <a:lstStyle/>
                    <a:p>
                      <a:pPr algn="r"/>
                      <a:endParaRPr lang="en-US" sz="1400" dirty="0"/>
                    </a:p>
                  </a:txBody>
                  <a:tcPr/>
                </a:tc>
                <a:tc>
                  <a:txBody>
                    <a:bodyPr/>
                    <a:lstStyle/>
                    <a:p>
                      <a:pPr algn="r"/>
                      <a:r>
                        <a:rPr lang="en-US" sz="1400" dirty="0" smtClean="0"/>
                        <a:t>10000</a:t>
                      </a:r>
                      <a:endParaRPr lang="en-US" sz="1400" dirty="0"/>
                    </a:p>
                  </a:txBody>
                  <a:tcPr/>
                </a:tc>
                <a:tc>
                  <a:txBody>
                    <a:bodyPr/>
                    <a:lstStyle/>
                    <a:p>
                      <a:pPr algn="r"/>
                      <a:r>
                        <a:rPr lang="en-US" sz="1400" dirty="0" smtClean="0"/>
                        <a:t>8800</a:t>
                      </a:r>
                      <a:endParaRPr lang="en-US" sz="1400" dirty="0"/>
                    </a:p>
                  </a:txBody>
                  <a:tcPr/>
                </a:tc>
              </a:tr>
              <a:tr h="401320">
                <a:tc>
                  <a:txBody>
                    <a:bodyPr/>
                    <a:lstStyle/>
                    <a:p>
                      <a:r>
                        <a:rPr lang="en-US" sz="1400" dirty="0" smtClean="0"/>
                        <a:t>Divide by equivalent units of work done to date</a:t>
                      </a:r>
                      <a:endParaRPr lang="en-US" sz="1400" dirty="0"/>
                    </a:p>
                  </a:txBody>
                  <a:tcPr/>
                </a:tc>
                <a:tc>
                  <a:txBody>
                    <a:bodyPr/>
                    <a:lstStyle/>
                    <a:p>
                      <a:pPr algn="r"/>
                      <a:endParaRPr lang="en-US" sz="1400" dirty="0"/>
                    </a:p>
                  </a:txBody>
                  <a:tcPr/>
                </a:tc>
                <a:tc>
                  <a:txBody>
                    <a:bodyPr/>
                    <a:lstStyle/>
                    <a:p>
                      <a:pPr algn="r"/>
                      <a:r>
                        <a:rPr lang="en-US" sz="1400" dirty="0" smtClean="0"/>
                        <a:t>10000</a:t>
                      </a:r>
                      <a:endParaRPr lang="en-US" sz="1400" dirty="0"/>
                    </a:p>
                  </a:txBody>
                  <a:tcPr/>
                </a:tc>
                <a:tc>
                  <a:txBody>
                    <a:bodyPr/>
                    <a:lstStyle/>
                    <a:p>
                      <a:pPr algn="r"/>
                      <a:r>
                        <a:rPr lang="en-US" sz="1400" dirty="0" smtClean="0"/>
                        <a:t>8800</a:t>
                      </a:r>
                      <a:endParaRPr lang="en-US" sz="1400" dirty="0"/>
                    </a:p>
                  </a:txBody>
                  <a:tcPr/>
                </a:tc>
              </a:tr>
              <a:tr h="401320">
                <a:tc>
                  <a:txBody>
                    <a:bodyPr/>
                    <a:lstStyle/>
                    <a:p>
                      <a:r>
                        <a:rPr lang="en-US" sz="1400" dirty="0" smtClean="0"/>
                        <a:t>Cost per equivalent unit</a:t>
                      </a:r>
                      <a:endParaRPr lang="en-US" sz="1400" dirty="0"/>
                    </a:p>
                  </a:txBody>
                  <a:tcPr/>
                </a:tc>
                <a:tc>
                  <a:txBody>
                    <a:bodyPr/>
                    <a:lstStyle/>
                    <a:p>
                      <a:pPr algn="r"/>
                      <a:endParaRPr lang="en-US" sz="1400" dirty="0"/>
                    </a:p>
                  </a:txBody>
                  <a:tcPr/>
                </a:tc>
                <a:tc>
                  <a:txBody>
                    <a:bodyPr/>
                    <a:lstStyle/>
                    <a:p>
                      <a:pPr algn="r"/>
                      <a:r>
                        <a:rPr lang="en-US" sz="1400" smtClean="0">
                          <a:solidFill>
                            <a:srgbClr val="FF0000"/>
                          </a:solidFill>
                        </a:rPr>
                        <a:t>$1</a:t>
                      </a:r>
                      <a:endParaRPr lang="en-US" sz="1400" dirty="0">
                        <a:solidFill>
                          <a:srgbClr val="FF0000"/>
                        </a:solidFill>
                      </a:endParaRPr>
                    </a:p>
                  </a:txBody>
                  <a:tcPr/>
                </a:tc>
                <a:tc>
                  <a:txBody>
                    <a:bodyPr/>
                    <a:lstStyle/>
                    <a:p>
                      <a:pPr algn="r"/>
                      <a:r>
                        <a:rPr lang="en-US" sz="1400" dirty="0" smtClean="0">
                          <a:solidFill>
                            <a:srgbClr val="FF0000"/>
                          </a:solidFill>
                        </a:rPr>
                        <a:t>$1</a:t>
                      </a:r>
                      <a:endParaRPr lang="en-US" sz="1400" dirty="0">
                        <a:solidFill>
                          <a:srgbClr val="FF0000"/>
                        </a:solidFill>
                      </a:endParaRPr>
                    </a:p>
                  </a:txBody>
                  <a:tcPr/>
                </a:tc>
              </a:tr>
              <a:tr h="401320">
                <a:tc>
                  <a:txBody>
                    <a:bodyPr/>
                    <a:lstStyle/>
                    <a:p>
                      <a:r>
                        <a:rPr lang="en-US" sz="1400" dirty="0" smtClean="0"/>
                        <a:t>Total cost to account for</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Assignment of costs: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Good units completed in transferred out (7400 units)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   Costs before any normal spoilage</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Normal spoilage (740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Total</a:t>
                      </a:r>
                      <a:r>
                        <a:rPr lang="en-US" sz="1400" baseline="0" dirty="0" smtClean="0"/>
                        <a:t> cost of good units completed and transferred out</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Abnormal spoilage (260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Ending work in process (1600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Total cost account for</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bl>
          </a:graphicData>
        </a:graphic>
      </p:graphicFrame>
    </p:spTree>
    <p:extLst>
      <p:ext uri="{BB962C8B-B14F-4D97-AF65-F5344CB8AC3E}">
        <p14:creationId xmlns:p14="http://schemas.microsoft.com/office/powerpoint/2010/main" xmlns="" val="2231175231"/>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23850" y="254000"/>
          <a:ext cx="8496300" cy="6350000"/>
        </p:xfrm>
        <a:graphic>
          <a:graphicData uri="http://schemas.openxmlformats.org/drawingml/2006/table">
            <a:tbl>
              <a:tblPr firstRow="1" bandRow="1">
                <a:tableStyleId>{5940675A-B579-460E-94D1-54222C63F5DA}</a:tableStyleId>
              </a:tblPr>
              <a:tblGrid>
                <a:gridCol w="4648200"/>
                <a:gridCol w="1295400"/>
                <a:gridCol w="1219200"/>
                <a:gridCol w="1333500"/>
              </a:tblGrid>
              <a:tr h="401320">
                <a:tc>
                  <a:txBody>
                    <a:bodyPr/>
                    <a:lstStyle/>
                    <a:p>
                      <a:endParaRPr lang="en-US" sz="1400" dirty="0"/>
                    </a:p>
                  </a:txBody>
                  <a:tcPr/>
                </a:tc>
                <a:tc>
                  <a:txBody>
                    <a:bodyPr/>
                    <a:lstStyle/>
                    <a:p>
                      <a:pPr algn="r"/>
                      <a:r>
                        <a:rPr lang="en-US" sz="1400" b="1" dirty="0" smtClean="0"/>
                        <a:t>Total</a:t>
                      </a:r>
                      <a:r>
                        <a:rPr lang="en-US" sz="1400" b="1" baseline="0" dirty="0" smtClean="0"/>
                        <a:t> Production Costs</a:t>
                      </a:r>
                      <a:endParaRPr lang="en-US" sz="1400" b="1" dirty="0"/>
                    </a:p>
                  </a:txBody>
                  <a:tcPr/>
                </a:tc>
                <a:tc>
                  <a:txBody>
                    <a:bodyPr/>
                    <a:lstStyle/>
                    <a:p>
                      <a:pPr algn="r"/>
                      <a:r>
                        <a:rPr lang="en-US" sz="1400" b="1" dirty="0" smtClean="0"/>
                        <a:t>Direct materials</a:t>
                      </a:r>
                      <a:endParaRPr lang="en-US" sz="1400" b="1" dirty="0"/>
                    </a:p>
                  </a:txBody>
                  <a:tcPr/>
                </a:tc>
                <a:tc>
                  <a:txBody>
                    <a:bodyPr/>
                    <a:lstStyle/>
                    <a:p>
                      <a:pPr algn="r"/>
                      <a:r>
                        <a:rPr lang="en-US" sz="1400" b="1" dirty="0" smtClean="0"/>
                        <a:t>Conversion costs</a:t>
                      </a:r>
                      <a:endParaRPr lang="en-US" sz="1400" b="1" dirty="0"/>
                    </a:p>
                  </a:txBody>
                  <a:tcPr/>
                </a:tc>
              </a:tr>
              <a:tr h="401320">
                <a:tc>
                  <a:txBody>
                    <a:bodyPr/>
                    <a:lstStyle/>
                    <a:p>
                      <a:r>
                        <a:rPr lang="en-US" sz="1400" dirty="0" smtClean="0"/>
                        <a:t>Beginning work in process</a:t>
                      </a:r>
                      <a:endParaRPr lang="en-US" sz="1400" dirty="0"/>
                    </a:p>
                  </a:txBody>
                  <a:tcPr/>
                </a:tc>
                <a:tc>
                  <a:txBody>
                    <a:bodyPr/>
                    <a:lstStyle/>
                    <a:p>
                      <a:pPr algn="r"/>
                      <a:r>
                        <a:rPr lang="en-US" sz="1400" dirty="0" smtClean="0"/>
                        <a:t>$1800</a:t>
                      </a:r>
                      <a:endParaRPr lang="en-US" sz="1400" dirty="0"/>
                    </a:p>
                  </a:txBody>
                  <a:tcPr/>
                </a:tc>
                <a:tc>
                  <a:txBody>
                    <a:bodyPr/>
                    <a:lstStyle/>
                    <a:p>
                      <a:pPr algn="r"/>
                      <a:r>
                        <a:rPr lang="en-US" sz="1400" dirty="0" smtClean="0"/>
                        <a:t>$1000</a:t>
                      </a:r>
                      <a:endParaRPr lang="en-US" sz="1400" dirty="0"/>
                    </a:p>
                  </a:txBody>
                  <a:tcPr/>
                </a:tc>
                <a:tc>
                  <a:txBody>
                    <a:bodyPr/>
                    <a:lstStyle/>
                    <a:p>
                      <a:pPr algn="r"/>
                      <a:r>
                        <a:rPr lang="en-US" sz="1400" dirty="0" smtClean="0"/>
                        <a:t>$800</a:t>
                      </a:r>
                      <a:endParaRPr lang="en-US" sz="1400" dirty="0"/>
                    </a:p>
                  </a:txBody>
                  <a:tcPr/>
                </a:tc>
              </a:tr>
              <a:tr h="401320">
                <a:tc>
                  <a:txBody>
                    <a:bodyPr/>
                    <a:lstStyle/>
                    <a:p>
                      <a:r>
                        <a:rPr lang="en-US" sz="1400" dirty="0" smtClean="0"/>
                        <a:t>Costs incurred in</a:t>
                      </a:r>
                      <a:r>
                        <a:rPr lang="en-US" sz="1400" baseline="0" dirty="0" smtClean="0"/>
                        <a:t> current period</a:t>
                      </a:r>
                      <a:endParaRPr lang="en-US" sz="1400" dirty="0"/>
                    </a:p>
                  </a:txBody>
                  <a:tcPr/>
                </a:tc>
                <a:tc>
                  <a:txBody>
                    <a:bodyPr/>
                    <a:lstStyle/>
                    <a:p>
                      <a:pPr algn="r"/>
                      <a:r>
                        <a:rPr lang="en-US" sz="1400" dirty="0" smtClean="0"/>
                        <a:t>17000</a:t>
                      </a:r>
                      <a:endParaRPr lang="en-US" sz="1400" dirty="0"/>
                    </a:p>
                  </a:txBody>
                  <a:tcPr/>
                </a:tc>
                <a:tc>
                  <a:txBody>
                    <a:bodyPr/>
                    <a:lstStyle/>
                    <a:p>
                      <a:pPr algn="r"/>
                      <a:r>
                        <a:rPr lang="en-US" sz="1400" dirty="0" smtClean="0"/>
                        <a:t>9000</a:t>
                      </a:r>
                      <a:endParaRPr lang="en-US" sz="1400" dirty="0"/>
                    </a:p>
                  </a:txBody>
                  <a:tcPr/>
                </a:tc>
                <a:tc>
                  <a:txBody>
                    <a:bodyPr/>
                    <a:lstStyle/>
                    <a:p>
                      <a:pPr algn="r"/>
                      <a:r>
                        <a:rPr lang="en-US" sz="1400" dirty="0" smtClean="0"/>
                        <a:t>8000</a:t>
                      </a:r>
                      <a:endParaRPr lang="en-US" sz="1400" dirty="0"/>
                    </a:p>
                  </a:txBody>
                  <a:tcPr/>
                </a:tc>
              </a:tr>
              <a:tr h="401320">
                <a:tc>
                  <a:txBody>
                    <a:bodyPr/>
                    <a:lstStyle/>
                    <a:p>
                      <a:r>
                        <a:rPr lang="en-US" sz="1400" dirty="0" smtClean="0"/>
                        <a:t>Costs incurred to date</a:t>
                      </a:r>
                      <a:endParaRPr lang="en-US" sz="1400" dirty="0"/>
                    </a:p>
                  </a:txBody>
                  <a:tcPr/>
                </a:tc>
                <a:tc>
                  <a:txBody>
                    <a:bodyPr/>
                    <a:lstStyle/>
                    <a:p>
                      <a:pPr algn="r"/>
                      <a:endParaRPr lang="en-US" sz="1400" dirty="0"/>
                    </a:p>
                  </a:txBody>
                  <a:tcPr/>
                </a:tc>
                <a:tc>
                  <a:txBody>
                    <a:bodyPr/>
                    <a:lstStyle/>
                    <a:p>
                      <a:pPr algn="r"/>
                      <a:r>
                        <a:rPr lang="en-US" sz="1400" dirty="0" smtClean="0"/>
                        <a:t>10000</a:t>
                      </a:r>
                      <a:endParaRPr lang="en-US" sz="1400" dirty="0"/>
                    </a:p>
                  </a:txBody>
                  <a:tcPr/>
                </a:tc>
                <a:tc>
                  <a:txBody>
                    <a:bodyPr/>
                    <a:lstStyle/>
                    <a:p>
                      <a:pPr algn="r"/>
                      <a:r>
                        <a:rPr lang="en-US" sz="1400" dirty="0" smtClean="0"/>
                        <a:t>8800</a:t>
                      </a:r>
                      <a:endParaRPr lang="en-US" sz="1400" dirty="0"/>
                    </a:p>
                  </a:txBody>
                  <a:tcPr/>
                </a:tc>
              </a:tr>
              <a:tr h="401320">
                <a:tc>
                  <a:txBody>
                    <a:bodyPr/>
                    <a:lstStyle/>
                    <a:p>
                      <a:r>
                        <a:rPr lang="en-US" sz="1400" dirty="0" smtClean="0"/>
                        <a:t>Divide by equivalent units of work done to date</a:t>
                      </a:r>
                      <a:endParaRPr lang="en-US" sz="1400" dirty="0"/>
                    </a:p>
                  </a:txBody>
                  <a:tcPr/>
                </a:tc>
                <a:tc>
                  <a:txBody>
                    <a:bodyPr/>
                    <a:lstStyle/>
                    <a:p>
                      <a:pPr algn="r"/>
                      <a:endParaRPr lang="en-US" sz="1400" dirty="0"/>
                    </a:p>
                  </a:txBody>
                  <a:tcPr/>
                </a:tc>
                <a:tc>
                  <a:txBody>
                    <a:bodyPr/>
                    <a:lstStyle/>
                    <a:p>
                      <a:pPr algn="r"/>
                      <a:r>
                        <a:rPr lang="en-US" sz="1400" dirty="0" smtClean="0"/>
                        <a:t>10000</a:t>
                      </a:r>
                      <a:endParaRPr lang="en-US" sz="1400" dirty="0"/>
                    </a:p>
                  </a:txBody>
                  <a:tcPr/>
                </a:tc>
                <a:tc>
                  <a:txBody>
                    <a:bodyPr/>
                    <a:lstStyle/>
                    <a:p>
                      <a:pPr algn="r"/>
                      <a:r>
                        <a:rPr lang="en-US" sz="1400" dirty="0" smtClean="0"/>
                        <a:t>8800</a:t>
                      </a:r>
                      <a:endParaRPr lang="en-US" sz="1400" dirty="0"/>
                    </a:p>
                  </a:txBody>
                  <a:tcPr/>
                </a:tc>
              </a:tr>
              <a:tr h="401320">
                <a:tc>
                  <a:txBody>
                    <a:bodyPr/>
                    <a:lstStyle/>
                    <a:p>
                      <a:r>
                        <a:rPr lang="en-US" sz="1400" dirty="0" smtClean="0"/>
                        <a:t>Cost per equivalent unit</a:t>
                      </a:r>
                      <a:endParaRPr lang="en-US" sz="1400" dirty="0"/>
                    </a:p>
                  </a:txBody>
                  <a:tcPr/>
                </a:tc>
                <a:tc>
                  <a:txBody>
                    <a:bodyPr/>
                    <a:lstStyle/>
                    <a:p>
                      <a:pPr algn="r"/>
                      <a:endParaRPr lang="en-US" sz="1400" dirty="0"/>
                    </a:p>
                  </a:txBody>
                  <a:tcPr/>
                </a:tc>
                <a:tc>
                  <a:txBody>
                    <a:bodyPr/>
                    <a:lstStyle/>
                    <a:p>
                      <a:pPr algn="r"/>
                      <a:r>
                        <a:rPr lang="en-US" sz="1400" dirty="0" smtClean="0"/>
                        <a:t>$1</a:t>
                      </a:r>
                      <a:endParaRPr lang="en-US" sz="1400" dirty="0"/>
                    </a:p>
                  </a:txBody>
                  <a:tcPr/>
                </a:tc>
                <a:tc>
                  <a:txBody>
                    <a:bodyPr/>
                    <a:lstStyle/>
                    <a:p>
                      <a:pPr algn="r"/>
                      <a:r>
                        <a:rPr lang="en-US" sz="1400" dirty="0" smtClean="0"/>
                        <a:t>$1</a:t>
                      </a:r>
                      <a:endParaRPr lang="en-US" sz="1400" dirty="0"/>
                    </a:p>
                  </a:txBody>
                  <a:tcPr/>
                </a:tc>
              </a:tr>
              <a:tr h="401320">
                <a:tc>
                  <a:txBody>
                    <a:bodyPr/>
                    <a:lstStyle/>
                    <a:p>
                      <a:r>
                        <a:rPr lang="en-US" sz="1400" dirty="0" smtClean="0"/>
                        <a:t>Total cost to account for</a:t>
                      </a:r>
                      <a:endParaRPr lang="en-US" sz="1400" dirty="0"/>
                    </a:p>
                  </a:txBody>
                  <a:tcPr/>
                </a:tc>
                <a:tc>
                  <a:txBody>
                    <a:bodyPr/>
                    <a:lstStyle/>
                    <a:p>
                      <a:pPr algn="r"/>
                      <a:r>
                        <a:rPr lang="en-US" sz="1400" dirty="0" smtClean="0">
                          <a:solidFill>
                            <a:srgbClr val="FF0000"/>
                          </a:solidFill>
                        </a:rPr>
                        <a:t>$18800</a:t>
                      </a:r>
                      <a:endParaRPr lang="en-US" sz="1400" dirty="0">
                        <a:solidFill>
                          <a:srgbClr val="FF0000"/>
                        </a:solidFill>
                      </a:endParaRPr>
                    </a:p>
                  </a:txBody>
                  <a:tcPr/>
                </a:tc>
                <a:tc>
                  <a:txBody>
                    <a:bodyPr/>
                    <a:lstStyle/>
                    <a:p>
                      <a:pPr algn="r"/>
                      <a:endParaRPr lang="en-US" sz="1400" dirty="0">
                        <a:solidFill>
                          <a:srgbClr val="FF0000"/>
                        </a:solidFill>
                      </a:endParaRPr>
                    </a:p>
                  </a:txBody>
                  <a:tcPr/>
                </a:tc>
                <a:tc>
                  <a:txBody>
                    <a:bodyPr/>
                    <a:lstStyle/>
                    <a:p>
                      <a:pPr algn="r"/>
                      <a:endParaRPr lang="en-US" sz="1400" dirty="0"/>
                    </a:p>
                  </a:txBody>
                  <a:tcPr/>
                </a:tc>
              </a:tr>
              <a:tr h="401320">
                <a:tc>
                  <a:txBody>
                    <a:bodyPr/>
                    <a:lstStyle/>
                    <a:p>
                      <a:r>
                        <a:rPr lang="en-US" sz="1400" dirty="0" smtClean="0"/>
                        <a:t>Assignment of costs: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Good units completed and  transferred out (7400 units)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   Costs before any normal spoilage</a:t>
                      </a:r>
                      <a:endParaRPr lang="en-US" sz="1400" dirty="0"/>
                    </a:p>
                  </a:txBody>
                  <a:tcPr/>
                </a:tc>
                <a:tc>
                  <a:txBody>
                    <a:bodyPr/>
                    <a:lstStyle/>
                    <a:p>
                      <a:pPr algn="r"/>
                      <a:r>
                        <a:rPr lang="en-US" sz="1400" dirty="0" smtClean="0">
                          <a:solidFill>
                            <a:srgbClr val="FF0000"/>
                          </a:solidFill>
                        </a:rPr>
                        <a:t>$14800</a:t>
                      </a:r>
                      <a:endParaRPr lang="en-US" sz="1400" dirty="0">
                        <a:solidFill>
                          <a:srgbClr val="FF0000"/>
                        </a:solidFill>
                      </a:endParaRPr>
                    </a:p>
                  </a:txBody>
                  <a:tcPr/>
                </a:tc>
                <a:tc gridSpan="2">
                  <a:txBody>
                    <a:bodyPr/>
                    <a:lstStyle/>
                    <a:p>
                      <a:pPr algn="r"/>
                      <a:r>
                        <a:rPr lang="en-US" sz="1400" dirty="0" smtClean="0">
                          <a:solidFill>
                            <a:srgbClr val="FF0000"/>
                          </a:solidFill>
                        </a:rPr>
                        <a:t>(7,400 x $1)  + (7,400 + $1)</a:t>
                      </a:r>
                      <a:endParaRPr lang="en-US" sz="1400" dirty="0">
                        <a:solidFill>
                          <a:srgbClr val="FF0000"/>
                        </a:solidFill>
                      </a:endParaRPr>
                    </a:p>
                  </a:txBody>
                  <a:tcPr/>
                </a:tc>
                <a:tc hMerge="1">
                  <a:txBody>
                    <a:bodyPr/>
                    <a:lstStyle/>
                    <a:p>
                      <a:pPr algn="r"/>
                      <a:endParaRPr lang="en-US" sz="1400" dirty="0"/>
                    </a:p>
                  </a:txBody>
                  <a:tcPr/>
                </a:tc>
              </a:tr>
              <a:tr h="401320">
                <a:tc>
                  <a:txBody>
                    <a:bodyPr/>
                    <a:lstStyle/>
                    <a:p>
                      <a:r>
                        <a:rPr lang="en-US" sz="1400" dirty="0" smtClean="0"/>
                        <a:t>   Normal spoilage (740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Total</a:t>
                      </a:r>
                      <a:r>
                        <a:rPr lang="en-US" sz="1400" baseline="0" dirty="0" smtClean="0"/>
                        <a:t> cost of good units completed and transferred out</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Abnormal spoilage (260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Ending work in process (1600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Total cost account for</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bl>
          </a:graphicData>
        </a:graphic>
      </p:graphicFrame>
    </p:spTree>
    <p:extLst>
      <p:ext uri="{BB962C8B-B14F-4D97-AF65-F5344CB8AC3E}">
        <p14:creationId xmlns:p14="http://schemas.microsoft.com/office/powerpoint/2010/main" xmlns="" val="1559577182"/>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23850" y="254000"/>
          <a:ext cx="8496300" cy="6350000"/>
        </p:xfrm>
        <a:graphic>
          <a:graphicData uri="http://schemas.openxmlformats.org/drawingml/2006/table">
            <a:tbl>
              <a:tblPr firstRow="1" bandRow="1">
                <a:tableStyleId>{5940675A-B579-460E-94D1-54222C63F5DA}</a:tableStyleId>
              </a:tblPr>
              <a:tblGrid>
                <a:gridCol w="4648200"/>
                <a:gridCol w="1295400"/>
                <a:gridCol w="1219200"/>
                <a:gridCol w="1333500"/>
              </a:tblGrid>
              <a:tr h="401320">
                <a:tc>
                  <a:txBody>
                    <a:bodyPr/>
                    <a:lstStyle/>
                    <a:p>
                      <a:endParaRPr lang="en-US" sz="1400" dirty="0"/>
                    </a:p>
                  </a:txBody>
                  <a:tcPr/>
                </a:tc>
                <a:tc>
                  <a:txBody>
                    <a:bodyPr/>
                    <a:lstStyle/>
                    <a:p>
                      <a:pPr algn="r"/>
                      <a:r>
                        <a:rPr lang="en-US" sz="1400" b="1" dirty="0" smtClean="0"/>
                        <a:t>Total</a:t>
                      </a:r>
                      <a:r>
                        <a:rPr lang="en-US" sz="1400" b="1" baseline="0" dirty="0" smtClean="0"/>
                        <a:t> Production Costs</a:t>
                      </a:r>
                      <a:endParaRPr lang="en-US" sz="1400" b="1" dirty="0"/>
                    </a:p>
                  </a:txBody>
                  <a:tcPr/>
                </a:tc>
                <a:tc>
                  <a:txBody>
                    <a:bodyPr/>
                    <a:lstStyle/>
                    <a:p>
                      <a:pPr algn="r"/>
                      <a:r>
                        <a:rPr lang="en-US" sz="1400" b="1" dirty="0" smtClean="0"/>
                        <a:t>Direct materials</a:t>
                      </a:r>
                      <a:endParaRPr lang="en-US" sz="1400" b="1" dirty="0"/>
                    </a:p>
                  </a:txBody>
                  <a:tcPr/>
                </a:tc>
                <a:tc>
                  <a:txBody>
                    <a:bodyPr/>
                    <a:lstStyle/>
                    <a:p>
                      <a:pPr algn="r"/>
                      <a:r>
                        <a:rPr lang="en-US" sz="1400" b="1" dirty="0" smtClean="0"/>
                        <a:t>Conversion costs</a:t>
                      </a:r>
                      <a:endParaRPr lang="en-US" sz="1400" b="1" dirty="0"/>
                    </a:p>
                  </a:txBody>
                  <a:tcPr/>
                </a:tc>
              </a:tr>
              <a:tr h="401320">
                <a:tc>
                  <a:txBody>
                    <a:bodyPr/>
                    <a:lstStyle/>
                    <a:p>
                      <a:r>
                        <a:rPr lang="en-US" sz="1400" dirty="0" smtClean="0"/>
                        <a:t>Beginning work in process</a:t>
                      </a:r>
                      <a:endParaRPr lang="en-US" sz="1400" dirty="0"/>
                    </a:p>
                  </a:txBody>
                  <a:tcPr/>
                </a:tc>
                <a:tc>
                  <a:txBody>
                    <a:bodyPr/>
                    <a:lstStyle/>
                    <a:p>
                      <a:pPr algn="r"/>
                      <a:r>
                        <a:rPr lang="en-US" sz="1400" dirty="0" smtClean="0"/>
                        <a:t>$1800</a:t>
                      </a:r>
                      <a:endParaRPr lang="en-US" sz="1400" dirty="0"/>
                    </a:p>
                  </a:txBody>
                  <a:tcPr/>
                </a:tc>
                <a:tc>
                  <a:txBody>
                    <a:bodyPr/>
                    <a:lstStyle/>
                    <a:p>
                      <a:pPr algn="r"/>
                      <a:r>
                        <a:rPr lang="en-US" sz="1400" dirty="0" smtClean="0"/>
                        <a:t>$1000</a:t>
                      </a:r>
                      <a:endParaRPr lang="en-US" sz="1400" dirty="0"/>
                    </a:p>
                  </a:txBody>
                  <a:tcPr/>
                </a:tc>
                <a:tc>
                  <a:txBody>
                    <a:bodyPr/>
                    <a:lstStyle/>
                    <a:p>
                      <a:pPr algn="r"/>
                      <a:r>
                        <a:rPr lang="en-US" sz="1400" dirty="0" smtClean="0"/>
                        <a:t>$800</a:t>
                      </a:r>
                      <a:endParaRPr lang="en-US" sz="1400" dirty="0"/>
                    </a:p>
                  </a:txBody>
                  <a:tcPr/>
                </a:tc>
              </a:tr>
              <a:tr h="401320">
                <a:tc>
                  <a:txBody>
                    <a:bodyPr/>
                    <a:lstStyle/>
                    <a:p>
                      <a:r>
                        <a:rPr lang="en-US" sz="1400" dirty="0" smtClean="0"/>
                        <a:t>Costs incurred in</a:t>
                      </a:r>
                      <a:r>
                        <a:rPr lang="en-US" sz="1400" baseline="0" dirty="0" smtClean="0"/>
                        <a:t> current period</a:t>
                      </a:r>
                      <a:endParaRPr lang="en-US" sz="1400" dirty="0"/>
                    </a:p>
                  </a:txBody>
                  <a:tcPr/>
                </a:tc>
                <a:tc>
                  <a:txBody>
                    <a:bodyPr/>
                    <a:lstStyle/>
                    <a:p>
                      <a:pPr algn="r"/>
                      <a:r>
                        <a:rPr lang="en-US" sz="1400" dirty="0" smtClean="0"/>
                        <a:t>17000</a:t>
                      </a:r>
                      <a:endParaRPr lang="en-US" sz="1400" dirty="0"/>
                    </a:p>
                  </a:txBody>
                  <a:tcPr/>
                </a:tc>
                <a:tc>
                  <a:txBody>
                    <a:bodyPr/>
                    <a:lstStyle/>
                    <a:p>
                      <a:pPr algn="r"/>
                      <a:r>
                        <a:rPr lang="en-US" sz="1400" dirty="0" smtClean="0"/>
                        <a:t>9000</a:t>
                      </a:r>
                      <a:endParaRPr lang="en-US" sz="1400" dirty="0"/>
                    </a:p>
                  </a:txBody>
                  <a:tcPr/>
                </a:tc>
                <a:tc>
                  <a:txBody>
                    <a:bodyPr/>
                    <a:lstStyle/>
                    <a:p>
                      <a:pPr algn="r"/>
                      <a:r>
                        <a:rPr lang="en-US" sz="1400" dirty="0" smtClean="0"/>
                        <a:t>8000</a:t>
                      </a:r>
                      <a:endParaRPr lang="en-US" sz="1400" dirty="0"/>
                    </a:p>
                  </a:txBody>
                  <a:tcPr/>
                </a:tc>
              </a:tr>
              <a:tr h="401320">
                <a:tc>
                  <a:txBody>
                    <a:bodyPr/>
                    <a:lstStyle/>
                    <a:p>
                      <a:r>
                        <a:rPr lang="en-US" sz="1400" dirty="0" smtClean="0"/>
                        <a:t>Costs incurred to date</a:t>
                      </a:r>
                      <a:endParaRPr lang="en-US" sz="1400" dirty="0"/>
                    </a:p>
                  </a:txBody>
                  <a:tcPr/>
                </a:tc>
                <a:tc>
                  <a:txBody>
                    <a:bodyPr/>
                    <a:lstStyle/>
                    <a:p>
                      <a:pPr algn="r"/>
                      <a:endParaRPr lang="en-US" sz="1400" dirty="0"/>
                    </a:p>
                  </a:txBody>
                  <a:tcPr/>
                </a:tc>
                <a:tc>
                  <a:txBody>
                    <a:bodyPr/>
                    <a:lstStyle/>
                    <a:p>
                      <a:pPr algn="r"/>
                      <a:r>
                        <a:rPr lang="en-US" sz="1400" dirty="0" smtClean="0"/>
                        <a:t>10000</a:t>
                      </a:r>
                      <a:endParaRPr lang="en-US" sz="1400" dirty="0"/>
                    </a:p>
                  </a:txBody>
                  <a:tcPr/>
                </a:tc>
                <a:tc>
                  <a:txBody>
                    <a:bodyPr/>
                    <a:lstStyle/>
                    <a:p>
                      <a:pPr algn="r"/>
                      <a:r>
                        <a:rPr lang="en-US" sz="1400" dirty="0" smtClean="0"/>
                        <a:t>8800</a:t>
                      </a:r>
                      <a:endParaRPr lang="en-US" sz="1400" dirty="0"/>
                    </a:p>
                  </a:txBody>
                  <a:tcPr/>
                </a:tc>
              </a:tr>
              <a:tr h="401320">
                <a:tc>
                  <a:txBody>
                    <a:bodyPr/>
                    <a:lstStyle/>
                    <a:p>
                      <a:r>
                        <a:rPr lang="en-US" sz="1400" dirty="0" smtClean="0"/>
                        <a:t>Divide by equivalent units of work done to date</a:t>
                      </a:r>
                      <a:endParaRPr lang="en-US" sz="1400" dirty="0"/>
                    </a:p>
                  </a:txBody>
                  <a:tcPr/>
                </a:tc>
                <a:tc>
                  <a:txBody>
                    <a:bodyPr/>
                    <a:lstStyle/>
                    <a:p>
                      <a:pPr algn="r"/>
                      <a:endParaRPr lang="en-US" sz="1400" dirty="0"/>
                    </a:p>
                  </a:txBody>
                  <a:tcPr/>
                </a:tc>
                <a:tc>
                  <a:txBody>
                    <a:bodyPr/>
                    <a:lstStyle/>
                    <a:p>
                      <a:pPr algn="r"/>
                      <a:r>
                        <a:rPr lang="en-US" sz="1400" dirty="0" smtClean="0"/>
                        <a:t>10000</a:t>
                      </a:r>
                      <a:endParaRPr lang="en-US" sz="1400" dirty="0"/>
                    </a:p>
                  </a:txBody>
                  <a:tcPr/>
                </a:tc>
                <a:tc>
                  <a:txBody>
                    <a:bodyPr/>
                    <a:lstStyle/>
                    <a:p>
                      <a:pPr algn="r"/>
                      <a:r>
                        <a:rPr lang="en-US" sz="1400" dirty="0" smtClean="0"/>
                        <a:t>8800</a:t>
                      </a:r>
                      <a:endParaRPr lang="en-US" sz="1400" dirty="0"/>
                    </a:p>
                  </a:txBody>
                  <a:tcPr/>
                </a:tc>
              </a:tr>
              <a:tr h="401320">
                <a:tc>
                  <a:txBody>
                    <a:bodyPr/>
                    <a:lstStyle/>
                    <a:p>
                      <a:r>
                        <a:rPr lang="en-US" sz="1400" dirty="0" smtClean="0"/>
                        <a:t>Cost per equivalent unit</a:t>
                      </a:r>
                      <a:endParaRPr lang="en-US" sz="1400" dirty="0"/>
                    </a:p>
                  </a:txBody>
                  <a:tcPr/>
                </a:tc>
                <a:tc>
                  <a:txBody>
                    <a:bodyPr/>
                    <a:lstStyle/>
                    <a:p>
                      <a:pPr algn="r"/>
                      <a:endParaRPr lang="en-US" sz="1400" dirty="0"/>
                    </a:p>
                  </a:txBody>
                  <a:tcPr/>
                </a:tc>
                <a:tc>
                  <a:txBody>
                    <a:bodyPr/>
                    <a:lstStyle/>
                    <a:p>
                      <a:pPr algn="r"/>
                      <a:r>
                        <a:rPr lang="en-US" sz="1400" dirty="0" smtClean="0"/>
                        <a:t>$1</a:t>
                      </a:r>
                      <a:endParaRPr lang="en-US" sz="1400" dirty="0"/>
                    </a:p>
                  </a:txBody>
                  <a:tcPr/>
                </a:tc>
                <a:tc>
                  <a:txBody>
                    <a:bodyPr/>
                    <a:lstStyle/>
                    <a:p>
                      <a:pPr algn="r"/>
                      <a:r>
                        <a:rPr lang="en-US" sz="1400" dirty="0" smtClean="0"/>
                        <a:t>$1</a:t>
                      </a:r>
                      <a:endParaRPr lang="en-US" sz="1400" dirty="0"/>
                    </a:p>
                  </a:txBody>
                  <a:tcPr/>
                </a:tc>
              </a:tr>
              <a:tr h="401320">
                <a:tc>
                  <a:txBody>
                    <a:bodyPr/>
                    <a:lstStyle/>
                    <a:p>
                      <a:r>
                        <a:rPr lang="en-US" sz="1400" dirty="0" smtClean="0"/>
                        <a:t>Total cost to account for</a:t>
                      </a:r>
                      <a:endParaRPr lang="en-US" sz="1400" dirty="0"/>
                    </a:p>
                  </a:txBody>
                  <a:tcPr/>
                </a:tc>
                <a:tc>
                  <a:txBody>
                    <a:bodyPr/>
                    <a:lstStyle/>
                    <a:p>
                      <a:pPr algn="r"/>
                      <a:r>
                        <a:rPr lang="en-US" sz="1400" dirty="0" smtClean="0"/>
                        <a:t>$18800</a:t>
                      </a: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Assignment of costs: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Good units completed in transferred out (7400 units)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   Costs before any normal spoilage</a:t>
                      </a:r>
                      <a:endParaRPr lang="en-US" sz="1400" dirty="0"/>
                    </a:p>
                  </a:txBody>
                  <a:tcPr/>
                </a:tc>
                <a:tc>
                  <a:txBody>
                    <a:bodyPr/>
                    <a:lstStyle/>
                    <a:p>
                      <a:pPr algn="r"/>
                      <a:r>
                        <a:rPr lang="en-US" sz="1400" dirty="0" smtClean="0"/>
                        <a:t>$14800</a:t>
                      </a:r>
                      <a:endParaRPr lang="en-US" sz="1400" dirty="0"/>
                    </a:p>
                  </a:txBody>
                  <a:tcPr/>
                </a:tc>
                <a:tc gridSpan="2">
                  <a:txBody>
                    <a:bodyPr/>
                    <a:lstStyle/>
                    <a:p>
                      <a:pPr algn="r"/>
                      <a:r>
                        <a:rPr lang="en-US" sz="1400" dirty="0" smtClean="0"/>
                        <a:t>(7,400 x $1)  + (7,400 + $1)</a:t>
                      </a:r>
                      <a:endParaRPr lang="en-US" sz="1400" dirty="0"/>
                    </a:p>
                  </a:txBody>
                  <a:tcPr/>
                </a:tc>
                <a:tc hMerge="1">
                  <a:txBody>
                    <a:bodyPr/>
                    <a:lstStyle/>
                    <a:p>
                      <a:pPr algn="r"/>
                      <a:endParaRPr lang="en-US" sz="1400" dirty="0"/>
                    </a:p>
                  </a:txBody>
                  <a:tcPr/>
                </a:tc>
              </a:tr>
              <a:tr h="401320">
                <a:tc>
                  <a:txBody>
                    <a:bodyPr/>
                    <a:lstStyle/>
                    <a:p>
                      <a:r>
                        <a:rPr lang="en-US" sz="1400" dirty="0" smtClean="0"/>
                        <a:t>   Normal spoilage (740 units)</a:t>
                      </a:r>
                      <a:endParaRPr lang="en-US" sz="1400" dirty="0"/>
                    </a:p>
                  </a:txBody>
                  <a:tcPr/>
                </a:tc>
                <a:tc>
                  <a:txBody>
                    <a:bodyPr/>
                    <a:lstStyle/>
                    <a:p>
                      <a:pPr algn="r"/>
                      <a:r>
                        <a:rPr lang="en-US" sz="1400" dirty="0" smtClean="0">
                          <a:solidFill>
                            <a:srgbClr val="FF0000"/>
                          </a:solidFill>
                        </a:rPr>
                        <a:t>1480</a:t>
                      </a:r>
                      <a:endParaRPr lang="en-US" sz="1400" dirty="0">
                        <a:solidFill>
                          <a:srgbClr val="FF0000"/>
                        </a:solidFill>
                      </a:endParaRPr>
                    </a:p>
                  </a:txBody>
                  <a:tcPr/>
                </a:tc>
                <a:tc gridSpan="2">
                  <a:txBody>
                    <a:bodyPr/>
                    <a:lstStyle/>
                    <a:p>
                      <a:pPr algn="r"/>
                      <a:r>
                        <a:rPr lang="en-US" sz="1400" dirty="0" smtClean="0">
                          <a:solidFill>
                            <a:srgbClr val="FF0000"/>
                          </a:solidFill>
                        </a:rPr>
                        <a:t>(740 x $1) + (740 x $1)</a:t>
                      </a:r>
                      <a:endParaRPr lang="en-US" sz="1400" dirty="0">
                        <a:solidFill>
                          <a:srgbClr val="FF0000"/>
                        </a:solidFill>
                      </a:endParaRPr>
                    </a:p>
                  </a:txBody>
                  <a:tcPr/>
                </a:tc>
                <a:tc hMerge="1">
                  <a:txBody>
                    <a:bodyPr/>
                    <a:lstStyle/>
                    <a:p>
                      <a:pPr algn="r"/>
                      <a:endParaRPr lang="en-US" sz="1400" dirty="0"/>
                    </a:p>
                  </a:txBody>
                  <a:tcPr/>
                </a:tc>
              </a:tr>
              <a:tr h="401320">
                <a:tc>
                  <a:txBody>
                    <a:bodyPr/>
                    <a:lstStyle/>
                    <a:p>
                      <a:r>
                        <a:rPr lang="en-US" sz="1400" dirty="0" smtClean="0"/>
                        <a:t>      Total</a:t>
                      </a:r>
                      <a:r>
                        <a:rPr lang="en-US" sz="1400" baseline="0" dirty="0" smtClean="0"/>
                        <a:t> cost of good units completed and transferred out</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Abnormal spoilage (260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Ending work in process (1600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Total cost account for</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bl>
          </a:graphicData>
        </a:graphic>
      </p:graphicFrame>
    </p:spTree>
    <p:extLst>
      <p:ext uri="{BB962C8B-B14F-4D97-AF65-F5344CB8AC3E}">
        <p14:creationId xmlns:p14="http://schemas.microsoft.com/office/powerpoint/2010/main" xmlns="" val="2389507167"/>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23850" y="254000"/>
          <a:ext cx="8496300" cy="6350000"/>
        </p:xfrm>
        <a:graphic>
          <a:graphicData uri="http://schemas.openxmlformats.org/drawingml/2006/table">
            <a:tbl>
              <a:tblPr firstRow="1" bandRow="1">
                <a:tableStyleId>{5940675A-B579-460E-94D1-54222C63F5DA}</a:tableStyleId>
              </a:tblPr>
              <a:tblGrid>
                <a:gridCol w="4648200"/>
                <a:gridCol w="1295400"/>
                <a:gridCol w="1219200"/>
                <a:gridCol w="1333500"/>
              </a:tblGrid>
              <a:tr h="401320">
                <a:tc>
                  <a:txBody>
                    <a:bodyPr/>
                    <a:lstStyle/>
                    <a:p>
                      <a:endParaRPr lang="en-US" sz="1400" dirty="0"/>
                    </a:p>
                  </a:txBody>
                  <a:tcPr/>
                </a:tc>
                <a:tc>
                  <a:txBody>
                    <a:bodyPr/>
                    <a:lstStyle/>
                    <a:p>
                      <a:pPr algn="r"/>
                      <a:r>
                        <a:rPr lang="en-US" sz="1400" b="1" dirty="0" smtClean="0"/>
                        <a:t>Total</a:t>
                      </a:r>
                      <a:r>
                        <a:rPr lang="en-US" sz="1400" b="1" baseline="0" dirty="0" smtClean="0"/>
                        <a:t> Production Costs</a:t>
                      </a:r>
                      <a:endParaRPr lang="en-US" sz="1400" b="1" dirty="0"/>
                    </a:p>
                  </a:txBody>
                  <a:tcPr/>
                </a:tc>
                <a:tc>
                  <a:txBody>
                    <a:bodyPr/>
                    <a:lstStyle/>
                    <a:p>
                      <a:pPr algn="r"/>
                      <a:r>
                        <a:rPr lang="en-US" sz="1400" b="1" dirty="0" smtClean="0"/>
                        <a:t>Direct materials</a:t>
                      </a:r>
                      <a:endParaRPr lang="en-US" sz="1400" b="1" dirty="0"/>
                    </a:p>
                  </a:txBody>
                  <a:tcPr/>
                </a:tc>
                <a:tc>
                  <a:txBody>
                    <a:bodyPr/>
                    <a:lstStyle/>
                    <a:p>
                      <a:pPr algn="r"/>
                      <a:r>
                        <a:rPr lang="en-US" sz="1400" b="1" dirty="0" smtClean="0"/>
                        <a:t>Conversion costs</a:t>
                      </a:r>
                      <a:endParaRPr lang="en-US" sz="1400" b="1" dirty="0"/>
                    </a:p>
                  </a:txBody>
                  <a:tcPr/>
                </a:tc>
              </a:tr>
              <a:tr h="401320">
                <a:tc>
                  <a:txBody>
                    <a:bodyPr/>
                    <a:lstStyle/>
                    <a:p>
                      <a:r>
                        <a:rPr lang="en-US" sz="1400" dirty="0" smtClean="0"/>
                        <a:t>Beginning work in process</a:t>
                      </a:r>
                      <a:endParaRPr lang="en-US" sz="1400" dirty="0"/>
                    </a:p>
                  </a:txBody>
                  <a:tcPr/>
                </a:tc>
                <a:tc>
                  <a:txBody>
                    <a:bodyPr/>
                    <a:lstStyle/>
                    <a:p>
                      <a:pPr algn="r"/>
                      <a:r>
                        <a:rPr lang="en-US" sz="1400" dirty="0" smtClean="0"/>
                        <a:t>$1800</a:t>
                      </a:r>
                      <a:endParaRPr lang="en-US" sz="1400" dirty="0"/>
                    </a:p>
                  </a:txBody>
                  <a:tcPr/>
                </a:tc>
                <a:tc>
                  <a:txBody>
                    <a:bodyPr/>
                    <a:lstStyle/>
                    <a:p>
                      <a:pPr algn="r"/>
                      <a:r>
                        <a:rPr lang="en-US" sz="1400" dirty="0" smtClean="0"/>
                        <a:t>$1000</a:t>
                      </a:r>
                      <a:endParaRPr lang="en-US" sz="1400" dirty="0"/>
                    </a:p>
                  </a:txBody>
                  <a:tcPr/>
                </a:tc>
                <a:tc>
                  <a:txBody>
                    <a:bodyPr/>
                    <a:lstStyle/>
                    <a:p>
                      <a:pPr algn="r"/>
                      <a:r>
                        <a:rPr lang="en-US" sz="1400" dirty="0" smtClean="0"/>
                        <a:t>$800</a:t>
                      </a:r>
                      <a:endParaRPr lang="en-US" sz="1400" dirty="0"/>
                    </a:p>
                  </a:txBody>
                  <a:tcPr/>
                </a:tc>
              </a:tr>
              <a:tr h="401320">
                <a:tc>
                  <a:txBody>
                    <a:bodyPr/>
                    <a:lstStyle/>
                    <a:p>
                      <a:r>
                        <a:rPr lang="en-US" sz="1400" dirty="0" smtClean="0"/>
                        <a:t>Costs incurred in</a:t>
                      </a:r>
                      <a:r>
                        <a:rPr lang="en-US" sz="1400" baseline="0" dirty="0" smtClean="0"/>
                        <a:t> current period</a:t>
                      </a:r>
                      <a:endParaRPr lang="en-US" sz="1400" dirty="0"/>
                    </a:p>
                  </a:txBody>
                  <a:tcPr/>
                </a:tc>
                <a:tc>
                  <a:txBody>
                    <a:bodyPr/>
                    <a:lstStyle/>
                    <a:p>
                      <a:pPr algn="r"/>
                      <a:r>
                        <a:rPr lang="en-US" sz="1400" dirty="0" smtClean="0"/>
                        <a:t>17000</a:t>
                      </a:r>
                      <a:endParaRPr lang="en-US" sz="1400" dirty="0"/>
                    </a:p>
                  </a:txBody>
                  <a:tcPr/>
                </a:tc>
                <a:tc>
                  <a:txBody>
                    <a:bodyPr/>
                    <a:lstStyle/>
                    <a:p>
                      <a:pPr algn="r"/>
                      <a:r>
                        <a:rPr lang="en-US" sz="1400" dirty="0" smtClean="0"/>
                        <a:t>9000</a:t>
                      </a:r>
                      <a:endParaRPr lang="en-US" sz="1400" dirty="0"/>
                    </a:p>
                  </a:txBody>
                  <a:tcPr/>
                </a:tc>
                <a:tc>
                  <a:txBody>
                    <a:bodyPr/>
                    <a:lstStyle/>
                    <a:p>
                      <a:pPr algn="r"/>
                      <a:r>
                        <a:rPr lang="en-US" sz="1400" dirty="0" smtClean="0"/>
                        <a:t>8000</a:t>
                      </a:r>
                      <a:endParaRPr lang="en-US" sz="1400" dirty="0"/>
                    </a:p>
                  </a:txBody>
                  <a:tcPr/>
                </a:tc>
              </a:tr>
              <a:tr h="401320">
                <a:tc>
                  <a:txBody>
                    <a:bodyPr/>
                    <a:lstStyle/>
                    <a:p>
                      <a:r>
                        <a:rPr lang="en-US" sz="1400" dirty="0" smtClean="0"/>
                        <a:t>Costs incurred to date</a:t>
                      </a:r>
                      <a:endParaRPr lang="en-US" sz="1400" dirty="0"/>
                    </a:p>
                  </a:txBody>
                  <a:tcPr/>
                </a:tc>
                <a:tc>
                  <a:txBody>
                    <a:bodyPr/>
                    <a:lstStyle/>
                    <a:p>
                      <a:pPr algn="r"/>
                      <a:endParaRPr lang="en-US" sz="1400" dirty="0"/>
                    </a:p>
                  </a:txBody>
                  <a:tcPr/>
                </a:tc>
                <a:tc>
                  <a:txBody>
                    <a:bodyPr/>
                    <a:lstStyle/>
                    <a:p>
                      <a:pPr algn="r"/>
                      <a:r>
                        <a:rPr lang="en-US" sz="1400" dirty="0" smtClean="0"/>
                        <a:t>10000</a:t>
                      </a:r>
                      <a:endParaRPr lang="en-US" sz="1400" dirty="0"/>
                    </a:p>
                  </a:txBody>
                  <a:tcPr/>
                </a:tc>
                <a:tc>
                  <a:txBody>
                    <a:bodyPr/>
                    <a:lstStyle/>
                    <a:p>
                      <a:pPr algn="r"/>
                      <a:r>
                        <a:rPr lang="en-US" sz="1400" dirty="0" smtClean="0"/>
                        <a:t>8800</a:t>
                      </a:r>
                      <a:endParaRPr lang="en-US" sz="1400" dirty="0"/>
                    </a:p>
                  </a:txBody>
                  <a:tcPr/>
                </a:tc>
              </a:tr>
              <a:tr h="401320">
                <a:tc>
                  <a:txBody>
                    <a:bodyPr/>
                    <a:lstStyle/>
                    <a:p>
                      <a:r>
                        <a:rPr lang="en-US" sz="1400" dirty="0" smtClean="0"/>
                        <a:t>Divide by equivalent units of work done to date</a:t>
                      </a:r>
                      <a:endParaRPr lang="en-US" sz="1400" dirty="0"/>
                    </a:p>
                  </a:txBody>
                  <a:tcPr/>
                </a:tc>
                <a:tc>
                  <a:txBody>
                    <a:bodyPr/>
                    <a:lstStyle/>
                    <a:p>
                      <a:pPr algn="r"/>
                      <a:endParaRPr lang="en-US" sz="1400" dirty="0"/>
                    </a:p>
                  </a:txBody>
                  <a:tcPr/>
                </a:tc>
                <a:tc>
                  <a:txBody>
                    <a:bodyPr/>
                    <a:lstStyle/>
                    <a:p>
                      <a:pPr algn="r"/>
                      <a:r>
                        <a:rPr lang="en-US" sz="1400" dirty="0" smtClean="0"/>
                        <a:t>10000</a:t>
                      </a:r>
                      <a:endParaRPr lang="en-US" sz="1400" dirty="0"/>
                    </a:p>
                  </a:txBody>
                  <a:tcPr/>
                </a:tc>
                <a:tc>
                  <a:txBody>
                    <a:bodyPr/>
                    <a:lstStyle/>
                    <a:p>
                      <a:pPr algn="r"/>
                      <a:r>
                        <a:rPr lang="en-US" sz="1400" dirty="0" smtClean="0"/>
                        <a:t>8800</a:t>
                      </a:r>
                      <a:endParaRPr lang="en-US" sz="1400" dirty="0"/>
                    </a:p>
                  </a:txBody>
                  <a:tcPr/>
                </a:tc>
              </a:tr>
              <a:tr h="401320">
                <a:tc>
                  <a:txBody>
                    <a:bodyPr/>
                    <a:lstStyle/>
                    <a:p>
                      <a:r>
                        <a:rPr lang="en-US" sz="1400" dirty="0" smtClean="0"/>
                        <a:t>Cost per equivalent unit</a:t>
                      </a:r>
                      <a:endParaRPr lang="en-US" sz="1400" dirty="0"/>
                    </a:p>
                  </a:txBody>
                  <a:tcPr/>
                </a:tc>
                <a:tc>
                  <a:txBody>
                    <a:bodyPr/>
                    <a:lstStyle/>
                    <a:p>
                      <a:pPr algn="r"/>
                      <a:endParaRPr lang="en-US" sz="1400" dirty="0"/>
                    </a:p>
                  </a:txBody>
                  <a:tcPr/>
                </a:tc>
                <a:tc>
                  <a:txBody>
                    <a:bodyPr/>
                    <a:lstStyle/>
                    <a:p>
                      <a:pPr algn="r"/>
                      <a:r>
                        <a:rPr lang="en-US" sz="1400" dirty="0" smtClean="0"/>
                        <a:t>$1</a:t>
                      </a:r>
                      <a:endParaRPr lang="en-US" sz="1400" dirty="0"/>
                    </a:p>
                  </a:txBody>
                  <a:tcPr/>
                </a:tc>
                <a:tc>
                  <a:txBody>
                    <a:bodyPr/>
                    <a:lstStyle/>
                    <a:p>
                      <a:pPr algn="r"/>
                      <a:r>
                        <a:rPr lang="en-US" sz="1400" dirty="0" smtClean="0"/>
                        <a:t>$1</a:t>
                      </a:r>
                      <a:endParaRPr lang="en-US" sz="1400" dirty="0"/>
                    </a:p>
                  </a:txBody>
                  <a:tcPr/>
                </a:tc>
              </a:tr>
              <a:tr h="401320">
                <a:tc>
                  <a:txBody>
                    <a:bodyPr/>
                    <a:lstStyle/>
                    <a:p>
                      <a:r>
                        <a:rPr lang="en-US" sz="1400" dirty="0" smtClean="0"/>
                        <a:t>Total cost to account for</a:t>
                      </a:r>
                      <a:endParaRPr lang="en-US" sz="1400" dirty="0"/>
                    </a:p>
                  </a:txBody>
                  <a:tcPr/>
                </a:tc>
                <a:tc>
                  <a:txBody>
                    <a:bodyPr/>
                    <a:lstStyle/>
                    <a:p>
                      <a:pPr algn="r"/>
                      <a:r>
                        <a:rPr lang="en-US" sz="1400" dirty="0" smtClean="0"/>
                        <a:t>$18800</a:t>
                      </a: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Assignment of costs: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Good units completed in transferred out (7400 units)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   Costs before any normal spoilage</a:t>
                      </a:r>
                      <a:endParaRPr lang="en-US" sz="1400" dirty="0"/>
                    </a:p>
                  </a:txBody>
                  <a:tcPr/>
                </a:tc>
                <a:tc>
                  <a:txBody>
                    <a:bodyPr/>
                    <a:lstStyle/>
                    <a:p>
                      <a:pPr algn="r"/>
                      <a:r>
                        <a:rPr lang="en-US" sz="1400" dirty="0" smtClean="0"/>
                        <a:t>$14800</a:t>
                      </a:r>
                      <a:endParaRPr lang="en-US" sz="1400" dirty="0"/>
                    </a:p>
                  </a:txBody>
                  <a:tcPr/>
                </a:tc>
                <a:tc gridSpan="2">
                  <a:txBody>
                    <a:bodyPr/>
                    <a:lstStyle/>
                    <a:p>
                      <a:pPr algn="r"/>
                      <a:r>
                        <a:rPr lang="en-US" sz="1400" dirty="0" smtClean="0"/>
                        <a:t>(7,400 x $1)  + (7,400 + $1)</a:t>
                      </a:r>
                      <a:endParaRPr lang="en-US" sz="1400" dirty="0"/>
                    </a:p>
                  </a:txBody>
                  <a:tcPr/>
                </a:tc>
                <a:tc hMerge="1">
                  <a:txBody>
                    <a:bodyPr/>
                    <a:lstStyle/>
                    <a:p>
                      <a:pPr algn="r"/>
                      <a:endParaRPr lang="en-US" sz="1400" dirty="0"/>
                    </a:p>
                  </a:txBody>
                  <a:tcPr/>
                </a:tc>
              </a:tr>
              <a:tr h="401320">
                <a:tc>
                  <a:txBody>
                    <a:bodyPr/>
                    <a:lstStyle/>
                    <a:p>
                      <a:r>
                        <a:rPr lang="en-US" sz="1400" dirty="0" smtClean="0"/>
                        <a:t>   Normal spoilage (740 units)</a:t>
                      </a:r>
                      <a:endParaRPr lang="en-US" sz="1400" dirty="0"/>
                    </a:p>
                  </a:txBody>
                  <a:tcPr/>
                </a:tc>
                <a:tc>
                  <a:txBody>
                    <a:bodyPr/>
                    <a:lstStyle/>
                    <a:p>
                      <a:pPr algn="r"/>
                      <a:r>
                        <a:rPr lang="en-US" sz="1400" dirty="0" smtClean="0"/>
                        <a:t>1480</a:t>
                      </a:r>
                      <a:endParaRPr lang="en-US" sz="1400" dirty="0"/>
                    </a:p>
                  </a:txBody>
                  <a:tcPr/>
                </a:tc>
                <a:tc gridSpan="2">
                  <a:txBody>
                    <a:bodyPr/>
                    <a:lstStyle/>
                    <a:p>
                      <a:pPr algn="r"/>
                      <a:r>
                        <a:rPr lang="en-US" sz="1400" dirty="0" smtClean="0"/>
                        <a:t>(740 x $1) + (740 x $1)</a:t>
                      </a:r>
                      <a:endParaRPr lang="en-US" sz="1400" dirty="0"/>
                    </a:p>
                  </a:txBody>
                  <a:tcPr/>
                </a:tc>
                <a:tc hMerge="1">
                  <a:txBody>
                    <a:bodyPr/>
                    <a:lstStyle/>
                    <a:p>
                      <a:pPr algn="r"/>
                      <a:endParaRPr lang="en-US" sz="1400" dirty="0"/>
                    </a:p>
                  </a:txBody>
                  <a:tcPr/>
                </a:tc>
              </a:tr>
              <a:tr h="401320">
                <a:tc>
                  <a:txBody>
                    <a:bodyPr/>
                    <a:lstStyle/>
                    <a:p>
                      <a:r>
                        <a:rPr lang="en-US" sz="1400" dirty="0" smtClean="0"/>
                        <a:t>      Total</a:t>
                      </a:r>
                      <a:r>
                        <a:rPr lang="en-US" sz="1400" baseline="0" dirty="0" smtClean="0"/>
                        <a:t> cost of good units completed and transferred out</a:t>
                      </a:r>
                      <a:endParaRPr lang="en-US" sz="1400" dirty="0"/>
                    </a:p>
                  </a:txBody>
                  <a:tcPr/>
                </a:tc>
                <a:tc>
                  <a:txBody>
                    <a:bodyPr/>
                    <a:lstStyle/>
                    <a:p>
                      <a:pPr algn="r"/>
                      <a:r>
                        <a:rPr lang="en-US" sz="1400" dirty="0" smtClean="0">
                          <a:solidFill>
                            <a:srgbClr val="FF0000"/>
                          </a:solidFill>
                        </a:rPr>
                        <a:t>16280</a:t>
                      </a:r>
                      <a:endParaRPr lang="en-US" sz="1400" dirty="0">
                        <a:solidFill>
                          <a:srgbClr val="FF0000"/>
                        </a:solidFill>
                      </a:endParaRPr>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Abnormal spoilage (260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Ending work in process (1600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Total cost account for</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bl>
          </a:graphicData>
        </a:graphic>
      </p:graphicFrame>
    </p:spTree>
    <p:extLst>
      <p:ext uri="{BB962C8B-B14F-4D97-AF65-F5344CB8AC3E}">
        <p14:creationId xmlns:p14="http://schemas.microsoft.com/office/powerpoint/2010/main" xmlns="" val="3158749361"/>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23850" y="254000"/>
          <a:ext cx="8496300" cy="6350000"/>
        </p:xfrm>
        <a:graphic>
          <a:graphicData uri="http://schemas.openxmlformats.org/drawingml/2006/table">
            <a:tbl>
              <a:tblPr firstRow="1" bandRow="1">
                <a:tableStyleId>{5940675A-B579-460E-94D1-54222C63F5DA}</a:tableStyleId>
              </a:tblPr>
              <a:tblGrid>
                <a:gridCol w="4648200"/>
                <a:gridCol w="1295400"/>
                <a:gridCol w="1219200"/>
                <a:gridCol w="1333500"/>
              </a:tblGrid>
              <a:tr h="401320">
                <a:tc>
                  <a:txBody>
                    <a:bodyPr/>
                    <a:lstStyle/>
                    <a:p>
                      <a:endParaRPr lang="en-US" sz="1400" dirty="0"/>
                    </a:p>
                  </a:txBody>
                  <a:tcPr/>
                </a:tc>
                <a:tc>
                  <a:txBody>
                    <a:bodyPr/>
                    <a:lstStyle/>
                    <a:p>
                      <a:pPr algn="r"/>
                      <a:r>
                        <a:rPr lang="en-US" sz="1400" b="1" dirty="0" smtClean="0"/>
                        <a:t>Total</a:t>
                      </a:r>
                      <a:r>
                        <a:rPr lang="en-US" sz="1400" b="1" baseline="0" dirty="0" smtClean="0"/>
                        <a:t> Production Costs</a:t>
                      </a:r>
                      <a:endParaRPr lang="en-US" sz="1400" b="1" dirty="0"/>
                    </a:p>
                  </a:txBody>
                  <a:tcPr/>
                </a:tc>
                <a:tc>
                  <a:txBody>
                    <a:bodyPr/>
                    <a:lstStyle/>
                    <a:p>
                      <a:pPr algn="r"/>
                      <a:r>
                        <a:rPr lang="en-US" sz="1400" b="1" dirty="0" smtClean="0"/>
                        <a:t>Direct materials</a:t>
                      </a:r>
                      <a:endParaRPr lang="en-US" sz="1400" b="1" dirty="0"/>
                    </a:p>
                  </a:txBody>
                  <a:tcPr/>
                </a:tc>
                <a:tc>
                  <a:txBody>
                    <a:bodyPr/>
                    <a:lstStyle/>
                    <a:p>
                      <a:pPr algn="r"/>
                      <a:r>
                        <a:rPr lang="en-US" sz="1400" b="1" dirty="0" smtClean="0"/>
                        <a:t>Conversion costs</a:t>
                      </a:r>
                      <a:endParaRPr lang="en-US" sz="1400" b="1" dirty="0"/>
                    </a:p>
                  </a:txBody>
                  <a:tcPr/>
                </a:tc>
              </a:tr>
              <a:tr h="401320">
                <a:tc>
                  <a:txBody>
                    <a:bodyPr/>
                    <a:lstStyle/>
                    <a:p>
                      <a:r>
                        <a:rPr lang="en-US" sz="1400" dirty="0" smtClean="0"/>
                        <a:t>Beginning work in process</a:t>
                      </a:r>
                      <a:endParaRPr lang="en-US" sz="1400" dirty="0"/>
                    </a:p>
                  </a:txBody>
                  <a:tcPr/>
                </a:tc>
                <a:tc>
                  <a:txBody>
                    <a:bodyPr/>
                    <a:lstStyle/>
                    <a:p>
                      <a:pPr algn="r"/>
                      <a:r>
                        <a:rPr lang="en-US" sz="1400" dirty="0" smtClean="0"/>
                        <a:t>$1800</a:t>
                      </a:r>
                      <a:endParaRPr lang="en-US" sz="1400" dirty="0"/>
                    </a:p>
                  </a:txBody>
                  <a:tcPr/>
                </a:tc>
                <a:tc>
                  <a:txBody>
                    <a:bodyPr/>
                    <a:lstStyle/>
                    <a:p>
                      <a:pPr algn="r"/>
                      <a:r>
                        <a:rPr lang="en-US" sz="1400" dirty="0" smtClean="0"/>
                        <a:t>$1000</a:t>
                      </a:r>
                      <a:endParaRPr lang="en-US" sz="1400" dirty="0"/>
                    </a:p>
                  </a:txBody>
                  <a:tcPr/>
                </a:tc>
                <a:tc>
                  <a:txBody>
                    <a:bodyPr/>
                    <a:lstStyle/>
                    <a:p>
                      <a:pPr algn="r"/>
                      <a:r>
                        <a:rPr lang="en-US" sz="1400" dirty="0" smtClean="0"/>
                        <a:t>$800</a:t>
                      </a:r>
                      <a:endParaRPr lang="en-US" sz="1400" dirty="0"/>
                    </a:p>
                  </a:txBody>
                  <a:tcPr/>
                </a:tc>
              </a:tr>
              <a:tr h="401320">
                <a:tc>
                  <a:txBody>
                    <a:bodyPr/>
                    <a:lstStyle/>
                    <a:p>
                      <a:r>
                        <a:rPr lang="en-US" sz="1400" dirty="0" smtClean="0"/>
                        <a:t>Costs incurred in</a:t>
                      </a:r>
                      <a:r>
                        <a:rPr lang="en-US" sz="1400" baseline="0" dirty="0" smtClean="0"/>
                        <a:t> current period</a:t>
                      </a:r>
                      <a:endParaRPr lang="en-US" sz="1400" dirty="0"/>
                    </a:p>
                  </a:txBody>
                  <a:tcPr/>
                </a:tc>
                <a:tc>
                  <a:txBody>
                    <a:bodyPr/>
                    <a:lstStyle/>
                    <a:p>
                      <a:pPr algn="r"/>
                      <a:r>
                        <a:rPr lang="en-US" sz="1400" dirty="0" smtClean="0"/>
                        <a:t>17000</a:t>
                      </a:r>
                      <a:endParaRPr lang="en-US" sz="1400" dirty="0"/>
                    </a:p>
                  </a:txBody>
                  <a:tcPr/>
                </a:tc>
                <a:tc>
                  <a:txBody>
                    <a:bodyPr/>
                    <a:lstStyle/>
                    <a:p>
                      <a:pPr algn="r"/>
                      <a:r>
                        <a:rPr lang="en-US" sz="1400" dirty="0" smtClean="0"/>
                        <a:t>9000</a:t>
                      </a:r>
                      <a:endParaRPr lang="en-US" sz="1400" dirty="0"/>
                    </a:p>
                  </a:txBody>
                  <a:tcPr/>
                </a:tc>
                <a:tc>
                  <a:txBody>
                    <a:bodyPr/>
                    <a:lstStyle/>
                    <a:p>
                      <a:pPr algn="r"/>
                      <a:r>
                        <a:rPr lang="en-US" sz="1400" dirty="0" smtClean="0"/>
                        <a:t>8000</a:t>
                      </a:r>
                      <a:endParaRPr lang="en-US" sz="1400" dirty="0"/>
                    </a:p>
                  </a:txBody>
                  <a:tcPr/>
                </a:tc>
              </a:tr>
              <a:tr h="401320">
                <a:tc>
                  <a:txBody>
                    <a:bodyPr/>
                    <a:lstStyle/>
                    <a:p>
                      <a:r>
                        <a:rPr lang="en-US" sz="1400" dirty="0" smtClean="0"/>
                        <a:t>Costs incurred to date</a:t>
                      </a:r>
                      <a:endParaRPr lang="en-US" sz="1400" dirty="0"/>
                    </a:p>
                  </a:txBody>
                  <a:tcPr/>
                </a:tc>
                <a:tc>
                  <a:txBody>
                    <a:bodyPr/>
                    <a:lstStyle/>
                    <a:p>
                      <a:pPr algn="r"/>
                      <a:endParaRPr lang="en-US" sz="1400" dirty="0"/>
                    </a:p>
                  </a:txBody>
                  <a:tcPr/>
                </a:tc>
                <a:tc>
                  <a:txBody>
                    <a:bodyPr/>
                    <a:lstStyle/>
                    <a:p>
                      <a:pPr algn="r"/>
                      <a:r>
                        <a:rPr lang="en-US" sz="1400" dirty="0" smtClean="0"/>
                        <a:t>10000</a:t>
                      </a:r>
                      <a:endParaRPr lang="en-US" sz="1400" dirty="0"/>
                    </a:p>
                  </a:txBody>
                  <a:tcPr/>
                </a:tc>
                <a:tc>
                  <a:txBody>
                    <a:bodyPr/>
                    <a:lstStyle/>
                    <a:p>
                      <a:pPr algn="r"/>
                      <a:r>
                        <a:rPr lang="en-US" sz="1400" dirty="0" smtClean="0"/>
                        <a:t>8800</a:t>
                      </a:r>
                      <a:endParaRPr lang="en-US" sz="1400" dirty="0"/>
                    </a:p>
                  </a:txBody>
                  <a:tcPr/>
                </a:tc>
              </a:tr>
              <a:tr h="401320">
                <a:tc>
                  <a:txBody>
                    <a:bodyPr/>
                    <a:lstStyle/>
                    <a:p>
                      <a:r>
                        <a:rPr lang="en-US" sz="1400" dirty="0" smtClean="0"/>
                        <a:t>Divide by equivalent units of work done to date</a:t>
                      </a:r>
                      <a:endParaRPr lang="en-US" sz="1400" dirty="0"/>
                    </a:p>
                  </a:txBody>
                  <a:tcPr/>
                </a:tc>
                <a:tc>
                  <a:txBody>
                    <a:bodyPr/>
                    <a:lstStyle/>
                    <a:p>
                      <a:pPr algn="r"/>
                      <a:endParaRPr lang="en-US" sz="1400" dirty="0"/>
                    </a:p>
                  </a:txBody>
                  <a:tcPr/>
                </a:tc>
                <a:tc>
                  <a:txBody>
                    <a:bodyPr/>
                    <a:lstStyle/>
                    <a:p>
                      <a:pPr algn="r"/>
                      <a:r>
                        <a:rPr lang="en-US" sz="1400" dirty="0" smtClean="0"/>
                        <a:t>10000</a:t>
                      </a:r>
                      <a:endParaRPr lang="en-US" sz="1400" dirty="0"/>
                    </a:p>
                  </a:txBody>
                  <a:tcPr/>
                </a:tc>
                <a:tc>
                  <a:txBody>
                    <a:bodyPr/>
                    <a:lstStyle/>
                    <a:p>
                      <a:pPr algn="r"/>
                      <a:r>
                        <a:rPr lang="en-US" sz="1400" dirty="0" smtClean="0"/>
                        <a:t>8800</a:t>
                      </a:r>
                      <a:endParaRPr lang="en-US" sz="1400" dirty="0"/>
                    </a:p>
                  </a:txBody>
                  <a:tcPr/>
                </a:tc>
              </a:tr>
              <a:tr h="401320">
                <a:tc>
                  <a:txBody>
                    <a:bodyPr/>
                    <a:lstStyle/>
                    <a:p>
                      <a:r>
                        <a:rPr lang="en-US" sz="1400" dirty="0" smtClean="0"/>
                        <a:t>Cost per equivalent unit</a:t>
                      </a:r>
                      <a:endParaRPr lang="en-US" sz="1400" dirty="0"/>
                    </a:p>
                  </a:txBody>
                  <a:tcPr/>
                </a:tc>
                <a:tc>
                  <a:txBody>
                    <a:bodyPr/>
                    <a:lstStyle/>
                    <a:p>
                      <a:pPr algn="r"/>
                      <a:endParaRPr lang="en-US" sz="1400" dirty="0"/>
                    </a:p>
                  </a:txBody>
                  <a:tcPr/>
                </a:tc>
                <a:tc>
                  <a:txBody>
                    <a:bodyPr/>
                    <a:lstStyle/>
                    <a:p>
                      <a:pPr algn="r"/>
                      <a:r>
                        <a:rPr lang="en-US" sz="1400" dirty="0" smtClean="0"/>
                        <a:t>$1</a:t>
                      </a:r>
                      <a:endParaRPr lang="en-US" sz="1400" dirty="0"/>
                    </a:p>
                  </a:txBody>
                  <a:tcPr/>
                </a:tc>
                <a:tc>
                  <a:txBody>
                    <a:bodyPr/>
                    <a:lstStyle/>
                    <a:p>
                      <a:pPr algn="r"/>
                      <a:r>
                        <a:rPr lang="en-US" sz="1400" dirty="0" smtClean="0"/>
                        <a:t>$1</a:t>
                      </a:r>
                      <a:endParaRPr lang="en-US" sz="1400" dirty="0"/>
                    </a:p>
                  </a:txBody>
                  <a:tcPr/>
                </a:tc>
              </a:tr>
              <a:tr h="401320">
                <a:tc>
                  <a:txBody>
                    <a:bodyPr/>
                    <a:lstStyle/>
                    <a:p>
                      <a:r>
                        <a:rPr lang="en-US" sz="1400" dirty="0" smtClean="0"/>
                        <a:t>Total cost to account for</a:t>
                      </a:r>
                      <a:endParaRPr lang="en-US" sz="1400" dirty="0"/>
                    </a:p>
                  </a:txBody>
                  <a:tcPr/>
                </a:tc>
                <a:tc>
                  <a:txBody>
                    <a:bodyPr/>
                    <a:lstStyle/>
                    <a:p>
                      <a:pPr algn="r"/>
                      <a:r>
                        <a:rPr lang="en-US" sz="1400" dirty="0" smtClean="0"/>
                        <a:t>$18800</a:t>
                      </a: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Assignment of costs: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Good units completed in transferred out (7400 units)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   Costs before any normal spoilage</a:t>
                      </a:r>
                      <a:endParaRPr lang="en-US" sz="1400" dirty="0"/>
                    </a:p>
                  </a:txBody>
                  <a:tcPr/>
                </a:tc>
                <a:tc>
                  <a:txBody>
                    <a:bodyPr/>
                    <a:lstStyle/>
                    <a:p>
                      <a:pPr algn="r"/>
                      <a:r>
                        <a:rPr lang="en-US" sz="1400" dirty="0" smtClean="0"/>
                        <a:t>$14800</a:t>
                      </a:r>
                      <a:endParaRPr lang="en-US" sz="1400" dirty="0"/>
                    </a:p>
                  </a:txBody>
                  <a:tcPr/>
                </a:tc>
                <a:tc gridSpan="2">
                  <a:txBody>
                    <a:bodyPr/>
                    <a:lstStyle/>
                    <a:p>
                      <a:pPr algn="r"/>
                      <a:r>
                        <a:rPr lang="en-US" sz="1400" dirty="0" smtClean="0"/>
                        <a:t>(7,400 x $1)  + (7,400 + $1)</a:t>
                      </a:r>
                      <a:endParaRPr lang="en-US" sz="1400" dirty="0"/>
                    </a:p>
                  </a:txBody>
                  <a:tcPr/>
                </a:tc>
                <a:tc hMerge="1">
                  <a:txBody>
                    <a:bodyPr/>
                    <a:lstStyle/>
                    <a:p>
                      <a:pPr algn="r"/>
                      <a:endParaRPr lang="en-US" sz="1400" dirty="0"/>
                    </a:p>
                  </a:txBody>
                  <a:tcPr/>
                </a:tc>
              </a:tr>
              <a:tr h="401320">
                <a:tc>
                  <a:txBody>
                    <a:bodyPr/>
                    <a:lstStyle/>
                    <a:p>
                      <a:r>
                        <a:rPr lang="en-US" sz="1400" dirty="0" smtClean="0"/>
                        <a:t>   Normal spoilage (740 units)</a:t>
                      </a:r>
                      <a:endParaRPr lang="en-US" sz="1400" dirty="0"/>
                    </a:p>
                  </a:txBody>
                  <a:tcPr/>
                </a:tc>
                <a:tc>
                  <a:txBody>
                    <a:bodyPr/>
                    <a:lstStyle/>
                    <a:p>
                      <a:pPr algn="r"/>
                      <a:r>
                        <a:rPr lang="en-US" sz="1400" dirty="0" smtClean="0">
                          <a:solidFill>
                            <a:srgbClr val="FF0000"/>
                          </a:solidFill>
                        </a:rPr>
                        <a:t>1480</a:t>
                      </a:r>
                      <a:endParaRPr lang="en-US" sz="1400" dirty="0">
                        <a:solidFill>
                          <a:srgbClr val="FF0000"/>
                        </a:solidFill>
                      </a:endParaRPr>
                    </a:p>
                  </a:txBody>
                  <a:tcPr/>
                </a:tc>
                <a:tc gridSpan="2">
                  <a:txBody>
                    <a:bodyPr/>
                    <a:lstStyle/>
                    <a:p>
                      <a:pPr algn="r"/>
                      <a:r>
                        <a:rPr lang="en-US" sz="1400" dirty="0" smtClean="0"/>
                        <a:t>(740 x $1) + (740 x $1)</a:t>
                      </a:r>
                      <a:endParaRPr lang="en-US" sz="1400" dirty="0"/>
                    </a:p>
                  </a:txBody>
                  <a:tcPr/>
                </a:tc>
                <a:tc hMerge="1">
                  <a:txBody>
                    <a:bodyPr/>
                    <a:lstStyle/>
                    <a:p>
                      <a:pPr algn="r"/>
                      <a:endParaRPr lang="en-US" sz="1400" dirty="0"/>
                    </a:p>
                  </a:txBody>
                  <a:tcPr/>
                </a:tc>
              </a:tr>
              <a:tr h="401320">
                <a:tc>
                  <a:txBody>
                    <a:bodyPr/>
                    <a:lstStyle/>
                    <a:p>
                      <a:r>
                        <a:rPr lang="en-US" sz="1400" dirty="0" smtClean="0"/>
                        <a:t>      Total</a:t>
                      </a:r>
                      <a:r>
                        <a:rPr lang="en-US" sz="1400" baseline="0" dirty="0" smtClean="0"/>
                        <a:t> cost of good units completed and transferred out</a:t>
                      </a:r>
                      <a:endParaRPr lang="en-US" sz="1400" dirty="0"/>
                    </a:p>
                  </a:txBody>
                  <a:tcPr/>
                </a:tc>
                <a:tc>
                  <a:txBody>
                    <a:bodyPr/>
                    <a:lstStyle/>
                    <a:p>
                      <a:pPr algn="r"/>
                      <a:r>
                        <a:rPr lang="en-US" sz="1400" dirty="0" smtClean="0"/>
                        <a:t>16280</a:t>
                      </a: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Abnormal spoilage (260 units)</a:t>
                      </a:r>
                      <a:endParaRPr lang="en-US" sz="1400" dirty="0"/>
                    </a:p>
                  </a:txBody>
                  <a:tcPr/>
                </a:tc>
                <a:tc>
                  <a:txBody>
                    <a:bodyPr/>
                    <a:lstStyle/>
                    <a:p>
                      <a:pPr algn="r"/>
                      <a:r>
                        <a:rPr lang="en-US" sz="1400" dirty="0" smtClean="0">
                          <a:solidFill>
                            <a:srgbClr val="FF0000"/>
                          </a:solidFill>
                        </a:rPr>
                        <a:t>520</a:t>
                      </a:r>
                      <a:endParaRPr lang="en-US" sz="1400" dirty="0">
                        <a:solidFill>
                          <a:srgbClr val="FF0000"/>
                        </a:solidFill>
                      </a:endParaRPr>
                    </a:p>
                  </a:txBody>
                  <a:tcPr/>
                </a:tc>
                <a:tc gridSpan="2">
                  <a:txBody>
                    <a:bodyPr/>
                    <a:lstStyle/>
                    <a:p>
                      <a:pPr algn="r"/>
                      <a:r>
                        <a:rPr lang="en-US" sz="1400" dirty="0" smtClean="0">
                          <a:solidFill>
                            <a:srgbClr val="FF0000"/>
                          </a:solidFill>
                        </a:rPr>
                        <a:t>($260 x $1) + ($260 x $1)</a:t>
                      </a:r>
                      <a:endParaRPr lang="en-US" sz="1400" dirty="0">
                        <a:solidFill>
                          <a:srgbClr val="FF0000"/>
                        </a:solidFill>
                      </a:endParaRPr>
                    </a:p>
                  </a:txBody>
                  <a:tcPr/>
                </a:tc>
                <a:tc hMerge="1">
                  <a:txBody>
                    <a:bodyPr/>
                    <a:lstStyle/>
                    <a:p>
                      <a:pPr algn="r"/>
                      <a:endParaRPr lang="en-US" sz="1400" dirty="0"/>
                    </a:p>
                  </a:txBody>
                  <a:tcPr/>
                </a:tc>
              </a:tr>
              <a:tr h="401320">
                <a:tc>
                  <a:txBody>
                    <a:bodyPr/>
                    <a:lstStyle/>
                    <a:p>
                      <a:r>
                        <a:rPr lang="en-US" sz="1400" dirty="0" smtClean="0"/>
                        <a:t>   Ending work in process (1600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Total cost account for</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bl>
          </a:graphicData>
        </a:graphic>
      </p:graphicFrame>
      <p:sp>
        <p:nvSpPr>
          <p:cNvPr id="3" name="TextBox 2"/>
          <p:cNvSpPr txBox="1"/>
          <p:nvPr/>
        </p:nvSpPr>
        <p:spPr>
          <a:xfrm>
            <a:off x="3200400" y="5867400"/>
            <a:ext cx="5486400" cy="830263"/>
          </a:xfrm>
          <a:prstGeom prst="rect">
            <a:avLst/>
          </a:prstGeom>
          <a:solidFill>
            <a:schemeClr val="accent1">
              <a:lumMod val="40000"/>
              <a:lumOff val="60000"/>
            </a:schemeClr>
          </a:solidFill>
        </p:spPr>
        <p:txBody>
          <a:bodyPr>
            <a:spAutoFit/>
          </a:bodyPr>
          <a:lstStyle/>
          <a:p>
            <a:pPr fontAlgn="auto">
              <a:spcBef>
                <a:spcPts val="0"/>
              </a:spcBef>
              <a:spcAft>
                <a:spcPts val="0"/>
              </a:spcAft>
              <a:defRPr/>
            </a:pPr>
            <a:r>
              <a:rPr lang="en-US" sz="1600" dirty="0">
                <a:latin typeface="+mn-lt"/>
              </a:rPr>
              <a:t>While the normal spoilage are charged against the total cost of good units completed and transferred out, we will write off the abnormal spoilage against an income statement loss account.</a:t>
            </a:r>
          </a:p>
        </p:txBody>
      </p:sp>
      <p:sp>
        <p:nvSpPr>
          <p:cNvPr id="4" name="Rounded Rectangle 3"/>
          <p:cNvSpPr/>
          <p:nvPr/>
        </p:nvSpPr>
        <p:spPr>
          <a:xfrm>
            <a:off x="5715000" y="4572000"/>
            <a:ext cx="533400" cy="304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ounded Rectangle 4"/>
          <p:cNvSpPr/>
          <p:nvPr/>
        </p:nvSpPr>
        <p:spPr>
          <a:xfrm>
            <a:off x="5791200" y="5410200"/>
            <a:ext cx="457200" cy="228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29522390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23850" y="254000"/>
          <a:ext cx="8496300" cy="6350000"/>
        </p:xfrm>
        <a:graphic>
          <a:graphicData uri="http://schemas.openxmlformats.org/drawingml/2006/table">
            <a:tbl>
              <a:tblPr firstRow="1" bandRow="1">
                <a:tableStyleId>{5940675A-B579-460E-94D1-54222C63F5DA}</a:tableStyleId>
              </a:tblPr>
              <a:tblGrid>
                <a:gridCol w="4648200"/>
                <a:gridCol w="1295400"/>
                <a:gridCol w="1219200"/>
                <a:gridCol w="1333500"/>
              </a:tblGrid>
              <a:tr h="401320">
                <a:tc>
                  <a:txBody>
                    <a:bodyPr/>
                    <a:lstStyle/>
                    <a:p>
                      <a:endParaRPr lang="en-US" sz="1400" dirty="0"/>
                    </a:p>
                  </a:txBody>
                  <a:tcPr/>
                </a:tc>
                <a:tc>
                  <a:txBody>
                    <a:bodyPr/>
                    <a:lstStyle/>
                    <a:p>
                      <a:pPr algn="r"/>
                      <a:r>
                        <a:rPr lang="en-US" sz="1400" b="1" dirty="0" smtClean="0"/>
                        <a:t>Total</a:t>
                      </a:r>
                      <a:r>
                        <a:rPr lang="en-US" sz="1400" b="1" baseline="0" dirty="0" smtClean="0"/>
                        <a:t> Production Costs</a:t>
                      </a:r>
                      <a:endParaRPr lang="en-US" sz="1400" b="1" dirty="0"/>
                    </a:p>
                  </a:txBody>
                  <a:tcPr/>
                </a:tc>
                <a:tc>
                  <a:txBody>
                    <a:bodyPr/>
                    <a:lstStyle/>
                    <a:p>
                      <a:pPr algn="r"/>
                      <a:r>
                        <a:rPr lang="en-US" sz="1400" b="1" dirty="0" smtClean="0"/>
                        <a:t>Direct materials</a:t>
                      </a:r>
                      <a:endParaRPr lang="en-US" sz="1400" b="1" dirty="0"/>
                    </a:p>
                  </a:txBody>
                  <a:tcPr/>
                </a:tc>
                <a:tc>
                  <a:txBody>
                    <a:bodyPr/>
                    <a:lstStyle/>
                    <a:p>
                      <a:pPr algn="r"/>
                      <a:r>
                        <a:rPr lang="en-US" sz="1400" b="1" dirty="0" smtClean="0"/>
                        <a:t>Conversion costs</a:t>
                      </a:r>
                      <a:endParaRPr lang="en-US" sz="1400" b="1" dirty="0"/>
                    </a:p>
                  </a:txBody>
                  <a:tcPr/>
                </a:tc>
              </a:tr>
              <a:tr h="401320">
                <a:tc>
                  <a:txBody>
                    <a:bodyPr/>
                    <a:lstStyle/>
                    <a:p>
                      <a:r>
                        <a:rPr lang="en-US" sz="1400" dirty="0" smtClean="0"/>
                        <a:t>Beginning work in process</a:t>
                      </a:r>
                      <a:endParaRPr lang="en-US" sz="1400" dirty="0"/>
                    </a:p>
                  </a:txBody>
                  <a:tcPr/>
                </a:tc>
                <a:tc>
                  <a:txBody>
                    <a:bodyPr/>
                    <a:lstStyle/>
                    <a:p>
                      <a:pPr algn="r"/>
                      <a:r>
                        <a:rPr lang="en-US" sz="1400" dirty="0" smtClean="0"/>
                        <a:t>$1800</a:t>
                      </a:r>
                      <a:endParaRPr lang="en-US" sz="1400" dirty="0"/>
                    </a:p>
                  </a:txBody>
                  <a:tcPr/>
                </a:tc>
                <a:tc>
                  <a:txBody>
                    <a:bodyPr/>
                    <a:lstStyle/>
                    <a:p>
                      <a:pPr algn="r"/>
                      <a:r>
                        <a:rPr lang="en-US" sz="1400" dirty="0" smtClean="0"/>
                        <a:t>$1000</a:t>
                      </a:r>
                      <a:endParaRPr lang="en-US" sz="1400" dirty="0"/>
                    </a:p>
                  </a:txBody>
                  <a:tcPr/>
                </a:tc>
                <a:tc>
                  <a:txBody>
                    <a:bodyPr/>
                    <a:lstStyle/>
                    <a:p>
                      <a:pPr algn="r"/>
                      <a:r>
                        <a:rPr lang="en-US" sz="1400" dirty="0" smtClean="0"/>
                        <a:t>$800</a:t>
                      </a:r>
                      <a:endParaRPr lang="en-US" sz="1400" dirty="0"/>
                    </a:p>
                  </a:txBody>
                  <a:tcPr/>
                </a:tc>
              </a:tr>
              <a:tr h="401320">
                <a:tc>
                  <a:txBody>
                    <a:bodyPr/>
                    <a:lstStyle/>
                    <a:p>
                      <a:r>
                        <a:rPr lang="en-US" sz="1400" dirty="0" smtClean="0"/>
                        <a:t>Costs incurred in</a:t>
                      </a:r>
                      <a:r>
                        <a:rPr lang="en-US" sz="1400" baseline="0" dirty="0" smtClean="0"/>
                        <a:t> current period</a:t>
                      </a:r>
                      <a:endParaRPr lang="en-US" sz="1400" dirty="0"/>
                    </a:p>
                  </a:txBody>
                  <a:tcPr/>
                </a:tc>
                <a:tc>
                  <a:txBody>
                    <a:bodyPr/>
                    <a:lstStyle/>
                    <a:p>
                      <a:pPr algn="r"/>
                      <a:r>
                        <a:rPr lang="en-US" sz="1400" dirty="0" smtClean="0"/>
                        <a:t>17000</a:t>
                      </a:r>
                      <a:endParaRPr lang="en-US" sz="1400" dirty="0"/>
                    </a:p>
                  </a:txBody>
                  <a:tcPr/>
                </a:tc>
                <a:tc>
                  <a:txBody>
                    <a:bodyPr/>
                    <a:lstStyle/>
                    <a:p>
                      <a:pPr algn="r"/>
                      <a:r>
                        <a:rPr lang="en-US" sz="1400" dirty="0" smtClean="0"/>
                        <a:t>9000</a:t>
                      </a:r>
                      <a:endParaRPr lang="en-US" sz="1400" dirty="0"/>
                    </a:p>
                  </a:txBody>
                  <a:tcPr/>
                </a:tc>
                <a:tc>
                  <a:txBody>
                    <a:bodyPr/>
                    <a:lstStyle/>
                    <a:p>
                      <a:pPr algn="r"/>
                      <a:r>
                        <a:rPr lang="en-US" sz="1400" dirty="0" smtClean="0"/>
                        <a:t>8000</a:t>
                      </a:r>
                      <a:endParaRPr lang="en-US" sz="1400" dirty="0"/>
                    </a:p>
                  </a:txBody>
                  <a:tcPr/>
                </a:tc>
              </a:tr>
              <a:tr h="401320">
                <a:tc>
                  <a:txBody>
                    <a:bodyPr/>
                    <a:lstStyle/>
                    <a:p>
                      <a:r>
                        <a:rPr lang="en-US" sz="1400" dirty="0" smtClean="0"/>
                        <a:t>Costs incurred to date</a:t>
                      </a:r>
                      <a:endParaRPr lang="en-US" sz="1400" dirty="0"/>
                    </a:p>
                  </a:txBody>
                  <a:tcPr/>
                </a:tc>
                <a:tc>
                  <a:txBody>
                    <a:bodyPr/>
                    <a:lstStyle/>
                    <a:p>
                      <a:pPr algn="r"/>
                      <a:endParaRPr lang="en-US" sz="1400" dirty="0"/>
                    </a:p>
                  </a:txBody>
                  <a:tcPr/>
                </a:tc>
                <a:tc>
                  <a:txBody>
                    <a:bodyPr/>
                    <a:lstStyle/>
                    <a:p>
                      <a:pPr algn="r"/>
                      <a:r>
                        <a:rPr lang="en-US" sz="1400" dirty="0" smtClean="0"/>
                        <a:t>10000</a:t>
                      </a:r>
                      <a:endParaRPr lang="en-US" sz="1400" dirty="0"/>
                    </a:p>
                  </a:txBody>
                  <a:tcPr/>
                </a:tc>
                <a:tc>
                  <a:txBody>
                    <a:bodyPr/>
                    <a:lstStyle/>
                    <a:p>
                      <a:pPr algn="r"/>
                      <a:r>
                        <a:rPr lang="en-US" sz="1400" dirty="0" smtClean="0"/>
                        <a:t>8800</a:t>
                      </a:r>
                      <a:endParaRPr lang="en-US" sz="1400" dirty="0"/>
                    </a:p>
                  </a:txBody>
                  <a:tcPr/>
                </a:tc>
              </a:tr>
              <a:tr h="401320">
                <a:tc>
                  <a:txBody>
                    <a:bodyPr/>
                    <a:lstStyle/>
                    <a:p>
                      <a:r>
                        <a:rPr lang="en-US" sz="1400" dirty="0" smtClean="0"/>
                        <a:t>Divide by equivalent units of work done to date</a:t>
                      </a:r>
                      <a:endParaRPr lang="en-US" sz="1400" dirty="0"/>
                    </a:p>
                  </a:txBody>
                  <a:tcPr/>
                </a:tc>
                <a:tc>
                  <a:txBody>
                    <a:bodyPr/>
                    <a:lstStyle/>
                    <a:p>
                      <a:pPr algn="r"/>
                      <a:endParaRPr lang="en-US" sz="1400" dirty="0"/>
                    </a:p>
                  </a:txBody>
                  <a:tcPr/>
                </a:tc>
                <a:tc>
                  <a:txBody>
                    <a:bodyPr/>
                    <a:lstStyle/>
                    <a:p>
                      <a:pPr algn="r"/>
                      <a:r>
                        <a:rPr lang="en-US" sz="1400" dirty="0" smtClean="0"/>
                        <a:t>10000</a:t>
                      </a:r>
                      <a:endParaRPr lang="en-US" sz="1400" dirty="0"/>
                    </a:p>
                  </a:txBody>
                  <a:tcPr/>
                </a:tc>
                <a:tc>
                  <a:txBody>
                    <a:bodyPr/>
                    <a:lstStyle/>
                    <a:p>
                      <a:pPr algn="r"/>
                      <a:r>
                        <a:rPr lang="en-US" sz="1400" dirty="0" smtClean="0"/>
                        <a:t>8800</a:t>
                      </a:r>
                      <a:endParaRPr lang="en-US" sz="1400" dirty="0"/>
                    </a:p>
                  </a:txBody>
                  <a:tcPr/>
                </a:tc>
              </a:tr>
              <a:tr h="401320">
                <a:tc>
                  <a:txBody>
                    <a:bodyPr/>
                    <a:lstStyle/>
                    <a:p>
                      <a:r>
                        <a:rPr lang="en-US" sz="1400" dirty="0" smtClean="0"/>
                        <a:t>Cost per equivalent unit</a:t>
                      </a:r>
                      <a:endParaRPr lang="en-US" sz="1400" dirty="0"/>
                    </a:p>
                  </a:txBody>
                  <a:tcPr/>
                </a:tc>
                <a:tc>
                  <a:txBody>
                    <a:bodyPr/>
                    <a:lstStyle/>
                    <a:p>
                      <a:pPr algn="r"/>
                      <a:endParaRPr lang="en-US" sz="1400" dirty="0"/>
                    </a:p>
                  </a:txBody>
                  <a:tcPr/>
                </a:tc>
                <a:tc>
                  <a:txBody>
                    <a:bodyPr/>
                    <a:lstStyle/>
                    <a:p>
                      <a:pPr algn="r"/>
                      <a:r>
                        <a:rPr lang="en-US" sz="1400" dirty="0" smtClean="0"/>
                        <a:t>$1</a:t>
                      </a:r>
                      <a:endParaRPr lang="en-US" sz="1400" dirty="0"/>
                    </a:p>
                  </a:txBody>
                  <a:tcPr/>
                </a:tc>
                <a:tc>
                  <a:txBody>
                    <a:bodyPr/>
                    <a:lstStyle/>
                    <a:p>
                      <a:pPr algn="r"/>
                      <a:r>
                        <a:rPr lang="en-US" sz="1400" dirty="0" smtClean="0"/>
                        <a:t>$1</a:t>
                      </a:r>
                      <a:endParaRPr lang="en-US" sz="1400" dirty="0"/>
                    </a:p>
                  </a:txBody>
                  <a:tcPr/>
                </a:tc>
              </a:tr>
              <a:tr h="401320">
                <a:tc>
                  <a:txBody>
                    <a:bodyPr/>
                    <a:lstStyle/>
                    <a:p>
                      <a:r>
                        <a:rPr lang="en-US" sz="1400" dirty="0" smtClean="0"/>
                        <a:t>Total cost to account for</a:t>
                      </a:r>
                      <a:endParaRPr lang="en-US" sz="1400" dirty="0"/>
                    </a:p>
                  </a:txBody>
                  <a:tcPr/>
                </a:tc>
                <a:tc>
                  <a:txBody>
                    <a:bodyPr/>
                    <a:lstStyle/>
                    <a:p>
                      <a:pPr algn="r"/>
                      <a:r>
                        <a:rPr lang="en-US" sz="1400" dirty="0" smtClean="0"/>
                        <a:t>$18800</a:t>
                      </a: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Assignment of costs: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Good units completed in transferred out (7400 units)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   Costs before any normal spoilage</a:t>
                      </a:r>
                      <a:endParaRPr lang="en-US" sz="1400" dirty="0"/>
                    </a:p>
                  </a:txBody>
                  <a:tcPr/>
                </a:tc>
                <a:tc>
                  <a:txBody>
                    <a:bodyPr/>
                    <a:lstStyle/>
                    <a:p>
                      <a:pPr algn="r"/>
                      <a:r>
                        <a:rPr lang="en-US" sz="1400" dirty="0" smtClean="0"/>
                        <a:t>$14800</a:t>
                      </a:r>
                      <a:endParaRPr lang="en-US" sz="1400" dirty="0"/>
                    </a:p>
                  </a:txBody>
                  <a:tcPr/>
                </a:tc>
                <a:tc gridSpan="2">
                  <a:txBody>
                    <a:bodyPr/>
                    <a:lstStyle/>
                    <a:p>
                      <a:pPr algn="r"/>
                      <a:r>
                        <a:rPr lang="en-US" sz="1400" dirty="0" smtClean="0"/>
                        <a:t>(7,400 x $1)  + (7,400 + $1)</a:t>
                      </a:r>
                      <a:endParaRPr lang="en-US" sz="1400" dirty="0"/>
                    </a:p>
                  </a:txBody>
                  <a:tcPr/>
                </a:tc>
                <a:tc hMerge="1">
                  <a:txBody>
                    <a:bodyPr/>
                    <a:lstStyle/>
                    <a:p>
                      <a:pPr algn="r"/>
                      <a:endParaRPr lang="en-US" sz="1400" dirty="0"/>
                    </a:p>
                  </a:txBody>
                  <a:tcPr/>
                </a:tc>
              </a:tr>
              <a:tr h="401320">
                <a:tc>
                  <a:txBody>
                    <a:bodyPr/>
                    <a:lstStyle/>
                    <a:p>
                      <a:r>
                        <a:rPr lang="en-US" sz="1400" dirty="0" smtClean="0"/>
                        <a:t>   Normal spoilage (740 units)</a:t>
                      </a:r>
                      <a:endParaRPr lang="en-US" sz="1400" dirty="0"/>
                    </a:p>
                  </a:txBody>
                  <a:tcPr/>
                </a:tc>
                <a:tc>
                  <a:txBody>
                    <a:bodyPr/>
                    <a:lstStyle/>
                    <a:p>
                      <a:pPr algn="r"/>
                      <a:r>
                        <a:rPr lang="en-US" sz="1400" dirty="0" smtClean="0"/>
                        <a:t>1480</a:t>
                      </a:r>
                      <a:endParaRPr lang="en-US" sz="1400" dirty="0"/>
                    </a:p>
                  </a:txBody>
                  <a:tcPr/>
                </a:tc>
                <a:tc gridSpan="2">
                  <a:txBody>
                    <a:bodyPr/>
                    <a:lstStyle/>
                    <a:p>
                      <a:pPr algn="r"/>
                      <a:r>
                        <a:rPr lang="en-US" sz="1400" dirty="0" smtClean="0"/>
                        <a:t>(740 x $1) + (740 x $1)</a:t>
                      </a:r>
                      <a:endParaRPr lang="en-US" sz="1400" dirty="0"/>
                    </a:p>
                  </a:txBody>
                  <a:tcPr/>
                </a:tc>
                <a:tc hMerge="1">
                  <a:txBody>
                    <a:bodyPr/>
                    <a:lstStyle/>
                    <a:p>
                      <a:pPr algn="r"/>
                      <a:endParaRPr lang="en-US" sz="1400" dirty="0"/>
                    </a:p>
                  </a:txBody>
                  <a:tcPr/>
                </a:tc>
              </a:tr>
              <a:tr h="401320">
                <a:tc>
                  <a:txBody>
                    <a:bodyPr/>
                    <a:lstStyle/>
                    <a:p>
                      <a:r>
                        <a:rPr lang="en-US" sz="1400" dirty="0" smtClean="0"/>
                        <a:t>      Total</a:t>
                      </a:r>
                      <a:r>
                        <a:rPr lang="en-US" sz="1400" baseline="0" dirty="0" smtClean="0"/>
                        <a:t> cost of good units completed and transferred out</a:t>
                      </a:r>
                      <a:endParaRPr lang="en-US" sz="1400" dirty="0"/>
                    </a:p>
                  </a:txBody>
                  <a:tcPr/>
                </a:tc>
                <a:tc>
                  <a:txBody>
                    <a:bodyPr/>
                    <a:lstStyle/>
                    <a:p>
                      <a:pPr algn="r"/>
                      <a:r>
                        <a:rPr lang="en-US" sz="1400" dirty="0" smtClean="0">
                          <a:solidFill>
                            <a:srgbClr val="FF0000"/>
                          </a:solidFill>
                        </a:rPr>
                        <a:t>16280</a:t>
                      </a:r>
                      <a:endParaRPr lang="en-US" sz="1400" dirty="0">
                        <a:solidFill>
                          <a:srgbClr val="FF0000"/>
                        </a:solidFill>
                      </a:endParaRPr>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Abnormal spoilage (260 units)</a:t>
                      </a:r>
                      <a:endParaRPr lang="en-US" sz="1400" dirty="0"/>
                    </a:p>
                  </a:txBody>
                  <a:tcPr/>
                </a:tc>
                <a:tc>
                  <a:txBody>
                    <a:bodyPr/>
                    <a:lstStyle/>
                    <a:p>
                      <a:pPr algn="r"/>
                      <a:r>
                        <a:rPr lang="en-US" sz="1400" dirty="0" smtClean="0"/>
                        <a:t>520</a:t>
                      </a:r>
                      <a:endParaRPr lang="en-US" sz="1400" dirty="0"/>
                    </a:p>
                  </a:txBody>
                  <a:tcPr/>
                </a:tc>
                <a:tc gridSpan="2">
                  <a:txBody>
                    <a:bodyPr/>
                    <a:lstStyle/>
                    <a:p>
                      <a:pPr algn="r"/>
                      <a:r>
                        <a:rPr lang="en-US" sz="1400" dirty="0" smtClean="0"/>
                        <a:t>($260 x $1) + ($260 x $1)</a:t>
                      </a:r>
                      <a:endParaRPr lang="en-US" sz="1400" dirty="0"/>
                    </a:p>
                  </a:txBody>
                  <a:tcPr/>
                </a:tc>
                <a:tc hMerge="1">
                  <a:txBody>
                    <a:bodyPr/>
                    <a:lstStyle/>
                    <a:p>
                      <a:pPr algn="r"/>
                      <a:endParaRPr lang="en-US" sz="1400" dirty="0"/>
                    </a:p>
                  </a:txBody>
                  <a:tcPr/>
                </a:tc>
              </a:tr>
              <a:tr h="401320">
                <a:tc>
                  <a:txBody>
                    <a:bodyPr/>
                    <a:lstStyle/>
                    <a:p>
                      <a:r>
                        <a:rPr lang="en-US" sz="1400" dirty="0" smtClean="0"/>
                        <a:t>   Ending work in process (1600 units)</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Total cost account for</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bl>
          </a:graphicData>
        </a:graphic>
      </p:graphicFrame>
      <p:sp>
        <p:nvSpPr>
          <p:cNvPr id="6" name="TextBox 5"/>
          <p:cNvSpPr txBox="1"/>
          <p:nvPr/>
        </p:nvSpPr>
        <p:spPr>
          <a:xfrm>
            <a:off x="3124200" y="5867400"/>
            <a:ext cx="5562600" cy="738188"/>
          </a:xfrm>
          <a:prstGeom prst="rect">
            <a:avLst/>
          </a:prstGeom>
          <a:solidFill>
            <a:schemeClr val="accent1">
              <a:lumMod val="40000"/>
              <a:lumOff val="60000"/>
            </a:schemeClr>
          </a:solidFill>
        </p:spPr>
        <p:txBody>
          <a:bodyPr>
            <a:spAutoFit/>
          </a:bodyPr>
          <a:lstStyle/>
          <a:p>
            <a:pPr fontAlgn="auto">
              <a:spcBef>
                <a:spcPts val="0"/>
              </a:spcBef>
              <a:spcAft>
                <a:spcPts val="0"/>
              </a:spcAft>
              <a:defRPr/>
            </a:pPr>
            <a:r>
              <a:rPr lang="en-US" sz="1400" dirty="0">
                <a:latin typeface="+mn-lt"/>
              </a:rPr>
              <a:t>Also note that since the cost of normal spoilage is included in the cost of goods transferred out, that the unit cost of these good which go into finished work in process is $16,280/7,400 units = $2.20 per unit).</a:t>
            </a:r>
          </a:p>
        </p:txBody>
      </p:sp>
      <p:sp>
        <p:nvSpPr>
          <p:cNvPr id="7" name="Rounded Rectangle 6"/>
          <p:cNvSpPr/>
          <p:nvPr/>
        </p:nvSpPr>
        <p:spPr>
          <a:xfrm>
            <a:off x="5715000" y="5029200"/>
            <a:ext cx="533400" cy="228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28707103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23850" y="254000"/>
          <a:ext cx="8496300" cy="6350000"/>
        </p:xfrm>
        <a:graphic>
          <a:graphicData uri="http://schemas.openxmlformats.org/drawingml/2006/table">
            <a:tbl>
              <a:tblPr firstRow="1" bandRow="1">
                <a:tableStyleId>{5940675A-B579-460E-94D1-54222C63F5DA}</a:tableStyleId>
              </a:tblPr>
              <a:tblGrid>
                <a:gridCol w="4648200"/>
                <a:gridCol w="1295400"/>
                <a:gridCol w="1219200"/>
                <a:gridCol w="1333500"/>
              </a:tblGrid>
              <a:tr h="401320">
                <a:tc>
                  <a:txBody>
                    <a:bodyPr/>
                    <a:lstStyle/>
                    <a:p>
                      <a:endParaRPr lang="en-US" sz="1400" dirty="0"/>
                    </a:p>
                  </a:txBody>
                  <a:tcPr/>
                </a:tc>
                <a:tc>
                  <a:txBody>
                    <a:bodyPr/>
                    <a:lstStyle/>
                    <a:p>
                      <a:pPr algn="r"/>
                      <a:r>
                        <a:rPr lang="en-US" sz="1400" b="1" dirty="0" smtClean="0"/>
                        <a:t>Total</a:t>
                      </a:r>
                      <a:r>
                        <a:rPr lang="en-US" sz="1400" b="1" baseline="0" dirty="0" smtClean="0"/>
                        <a:t> Production Costs</a:t>
                      </a:r>
                      <a:endParaRPr lang="en-US" sz="1400" b="1" dirty="0"/>
                    </a:p>
                  </a:txBody>
                  <a:tcPr/>
                </a:tc>
                <a:tc>
                  <a:txBody>
                    <a:bodyPr/>
                    <a:lstStyle/>
                    <a:p>
                      <a:pPr algn="r"/>
                      <a:r>
                        <a:rPr lang="en-US" sz="1400" b="1" dirty="0" smtClean="0"/>
                        <a:t>Direct materials</a:t>
                      </a:r>
                      <a:endParaRPr lang="en-US" sz="1400" b="1" dirty="0"/>
                    </a:p>
                  </a:txBody>
                  <a:tcPr/>
                </a:tc>
                <a:tc>
                  <a:txBody>
                    <a:bodyPr/>
                    <a:lstStyle/>
                    <a:p>
                      <a:pPr algn="r"/>
                      <a:r>
                        <a:rPr lang="en-US" sz="1400" b="1" dirty="0" smtClean="0"/>
                        <a:t>Conversion costs</a:t>
                      </a:r>
                      <a:endParaRPr lang="en-US" sz="1400" b="1" dirty="0"/>
                    </a:p>
                  </a:txBody>
                  <a:tcPr/>
                </a:tc>
              </a:tr>
              <a:tr h="401320">
                <a:tc>
                  <a:txBody>
                    <a:bodyPr/>
                    <a:lstStyle/>
                    <a:p>
                      <a:r>
                        <a:rPr lang="en-US" sz="1400" dirty="0" smtClean="0"/>
                        <a:t>Beginning work in process</a:t>
                      </a:r>
                      <a:endParaRPr lang="en-US" sz="1400" dirty="0"/>
                    </a:p>
                  </a:txBody>
                  <a:tcPr/>
                </a:tc>
                <a:tc>
                  <a:txBody>
                    <a:bodyPr/>
                    <a:lstStyle/>
                    <a:p>
                      <a:pPr algn="r"/>
                      <a:r>
                        <a:rPr lang="en-US" sz="1400" dirty="0" smtClean="0"/>
                        <a:t>$1800</a:t>
                      </a:r>
                      <a:endParaRPr lang="en-US" sz="1400" dirty="0"/>
                    </a:p>
                  </a:txBody>
                  <a:tcPr/>
                </a:tc>
                <a:tc>
                  <a:txBody>
                    <a:bodyPr/>
                    <a:lstStyle/>
                    <a:p>
                      <a:pPr algn="r"/>
                      <a:r>
                        <a:rPr lang="en-US" sz="1400" dirty="0" smtClean="0"/>
                        <a:t>$1000</a:t>
                      </a:r>
                      <a:endParaRPr lang="en-US" sz="1400" dirty="0"/>
                    </a:p>
                  </a:txBody>
                  <a:tcPr/>
                </a:tc>
                <a:tc>
                  <a:txBody>
                    <a:bodyPr/>
                    <a:lstStyle/>
                    <a:p>
                      <a:pPr algn="r"/>
                      <a:r>
                        <a:rPr lang="en-US" sz="1400" dirty="0" smtClean="0"/>
                        <a:t>$800</a:t>
                      </a:r>
                      <a:endParaRPr lang="en-US" sz="1400" dirty="0"/>
                    </a:p>
                  </a:txBody>
                  <a:tcPr/>
                </a:tc>
              </a:tr>
              <a:tr h="401320">
                <a:tc>
                  <a:txBody>
                    <a:bodyPr/>
                    <a:lstStyle/>
                    <a:p>
                      <a:r>
                        <a:rPr lang="en-US" sz="1400" dirty="0" smtClean="0"/>
                        <a:t>Costs incurred in</a:t>
                      </a:r>
                      <a:r>
                        <a:rPr lang="en-US" sz="1400" baseline="0" dirty="0" smtClean="0"/>
                        <a:t> current period</a:t>
                      </a:r>
                      <a:endParaRPr lang="en-US" sz="1400" dirty="0"/>
                    </a:p>
                  </a:txBody>
                  <a:tcPr/>
                </a:tc>
                <a:tc>
                  <a:txBody>
                    <a:bodyPr/>
                    <a:lstStyle/>
                    <a:p>
                      <a:pPr algn="r"/>
                      <a:r>
                        <a:rPr lang="en-US" sz="1400" dirty="0" smtClean="0"/>
                        <a:t>17000</a:t>
                      </a:r>
                      <a:endParaRPr lang="en-US" sz="1400" dirty="0"/>
                    </a:p>
                  </a:txBody>
                  <a:tcPr/>
                </a:tc>
                <a:tc>
                  <a:txBody>
                    <a:bodyPr/>
                    <a:lstStyle/>
                    <a:p>
                      <a:pPr algn="r"/>
                      <a:r>
                        <a:rPr lang="en-US" sz="1400" dirty="0" smtClean="0"/>
                        <a:t>9000</a:t>
                      </a:r>
                      <a:endParaRPr lang="en-US" sz="1400" dirty="0"/>
                    </a:p>
                  </a:txBody>
                  <a:tcPr/>
                </a:tc>
                <a:tc>
                  <a:txBody>
                    <a:bodyPr/>
                    <a:lstStyle/>
                    <a:p>
                      <a:pPr algn="r"/>
                      <a:r>
                        <a:rPr lang="en-US" sz="1400" dirty="0" smtClean="0"/>
                        <a:t>8000</a:t>
                      </a:r>
                      <a:endParaRPr lang="en-US" sz="1400" dirty="0"/>
                    </a:p>
                  </a:txBody>
                  <a:tcPr/>
                </a:tc>
              </a:tr>
              <a:tr h="401320">
                <a:tc>
                  <a:txBody>
                    <a:bodyPr/>
                    <a:lstStyle/>
                    <a:p>
                      <a:r>
                        <a:rPr lang="en-US" sz="1400" dirty="0" smtClean="0"/>
                        <a:t>Costs incurred to date</a:t>
                      </a:r>
                      <a:endParaRPr lang="en-US" sz="1400" dirty="0"/>
                    </a:p>
                  </a:txBody>
                  <a:tcPr/>
                </a:tc>
                <a:tc>
                  <a:txBody>
                    <a:bodyPr/>
                    <a:lstStyle/>
                    <a:p>
                      <a:pPr algn="r"/>
                      <a:endParaRPr lang="en-US" sz="1400" dirty="0"/>
                    </a:p>
                  </a:txBody>
                  <a:tcPr/>
                </a:tc>
                <a:tc>
                  <a:txBody>
                    <a:bodyPr/>
                    <a:lstStyle/>
                    <a:p>
                      <a:pPr algn="r"/>
                      <a:r>
                        <a:rPr lang="en-US" sz="1400" dirty="0" smtClean="0"/>
                        <a:t>10000</a:t>
                      </a:r>
                      <a:endParaRPr lang="en-US" sz="1400" dirty="0"/>
                    </a:p>
                  </a:txBody>
                  <a:tcPr/>
                </a:tc>
                <a:tc>
                  <a:txBody>
                    <a:bodyPr/>
                    <a:lstStyle/>
                    <a:p>
                      <a:pPr algn="r"/>
                      <a:r>
                        <a:rPr lang="en-US" sz="1400" dirty="0" smtClean="0"/>
                        <a:t>8800</a:t>
                      </a:r>
                      <a:endParaRPr lang="en-US" sz="1400" dirty="0"/>
                    </a:p>
                  </a:txBody>
                  <a:tcPr/>
                </a:tc>
              </a:tr>
              <a:tr h="401320">
                <a:tc>
                  <a:txBody>
                    <a:bodyPr/>
                    <a:lstStyle/>
                    <a:p>
                      <a:r>
                        <a:rPr lang="en-US" sz="1400" dirty="0" smtClean="0"/>
                        <a:t>Divide by equivalent units of work done to date</a:t>
                      </a:r>
                      <a:endParaRPr lang="en-US" sz="1400" dirty="0"/>
                    </a:p>
                  </a:txBody>
                  <a:tcPr/>
                </a:tc>
                <a:tc>
                  <a:txBody>
                    <a:bodyPr/>
                    <a:lstStyle/>
                    <a:p>
                      <a:pPr algn="r"/>
                      <a:endParaRPr lang="en-US" sz="1400" dirty="0"/>
                    </a:p>
                  </a:txBody>
                  <a:tcPr/>
                </a:tc>
                <a:tc>
                  <a:txBody>
                    <a:bodyPr/>
                    <a:lstStyle/>
                    <a:p>
                      <a:pPr algn="r"/>
                      <a:r>
                        <a:rPr lang="en-US" sz="1400" dirty="0" smtClean="0"/>
                        <a:t>10000</a:t>
                      </a:r>
                      <a:endParaRPr lang="en-US" sz="1400" dirty="0"/>
                    </a:p>
                  </a:txBody>
                  <a:tcPr/>
                </a:tc>
                <a:tc>
                  <a:txBody>
                    <a:bodyPr/>
                    <a:lstStyle/>
                    <a:p>
                      <a:pPr algn="r"/>
                      <a:r>
                        <a:rPr lang="en-US" sz="1400" dirty="0" smtClean="0"/>
                        <a:t>8800</a:t>
                      </a:r>
                      <a:endParaRPr lang="en-US" sz="1400" dirty="0"/>
                    </a:p>
                  </a:txBody>
                  <a:tcPr/>
                </a:tc>
              </a:tr>
              <a:tr h="401320">
                <a:tc>
                  <a:txBody>
                    <a:bodyPr/>
                    <a:lstStyle/>
                    <a:p>
                      <a:r>
                        <a:rPr lang="en-US" sz="1400" dirty="0" smtClean="0"/>
                        <a:t>Cost per equivalent unit</a:t>
                      </a:r>
                      <a:endParaRPr lang="en-US" sz="1400" dirty="0"/>
                    </a:p>
                  </a:txBody>
                  <a:tcPr/>
                </a:tc>
                <a:tc>
                  <a:txBody>
                    <a:bodyPr/>
                    <a:lstStyle/>
                    <a:p>
                      <a:pPr algn="r"/>
                      <a:endParaRPr lang="en-US" sz="1400" dirty="0"/>
                    </a:p>
                  </a:txBody>
                  <a:tcPr/>
                </a:tc>
                <a:tc>
                  <a:txBody>
                    <a:bodyPr/>
                    <a:lstStyle/>
                    <a:p>
                      <a:pPr algn="r"/>
                      <a:r>
                        <a:rPr lang="en-US" sz="1400" dirty="0" smtClean="0"/>
                        <a:t>$1</a:t>
                      </a:r>
                      <a:endParaRPr lang="en-US" sz="1400" dirty="0"/>
                    </a:p>
                  </a:txBody>
                  <a:tcPr/>
                </a:tc>
                <a:tc>
                  <a:txBody>
                    <a:bodyPr/>
                    <a:lstStyle/>
                    <a:p>
                      <a:pPr algn="r"/>
                      <a:r>
                        <a:rPr lang="en-US" sz="1400" dirty="0" smtClean="0"/>
                        <a:t>$1</a:t>
                      </a:r>
                      <a:endParaRPr lang="en-US" sz="1400" dirty="0"/>
                    </a:p>
                  </a:txBody>
                  <a:tcPr/>
                </a:tc>
              </a:tr>
              <a:tr h="401320">
                <a:tc>
                  <a:txBody>
                    <a:bodyPr/>
                    <a:lstStyle/>
                    <a:p>
                      <a:r>
                        <a:rPr lang="en-US" sz="1400" dirty="0" smtClean="0"/>
                        <a:t>Total cost to account for</a:t>
                      </a:r>
                      <a:endParaRPr lang="en-US" sz="1400" dirty="0"/>
                    </a:p>
                  </a:txBody>
                  <a:tcPr/>
                </a:tc>
                <a:tc>
                  <a:txBody>
                    <a:bodyPr/>
                    <a:lstStyle/>
                    <a:p>
                      <a:pPr algn="r"/>
                      <a:r>
                        <a:rPr lang="en-US" sz="1400" dirty="0" smtClean="0"/>
                        <a:t>$18800</a:t>
                      </a: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Assignment of costs: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Good units completed in transferred out (7400 units)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   Costs before any normal spoilage</a:t>
                      </a:r>
                      <a:endParaRPr lang="en-US" sz="1400" dirty="0"/>
                    </a:p>
                  </a:txBody>
                  <a:tcPr/>
                </a:tc>
                <a:tc>
                  <a:txBody>
                    <a:bodyPr/>
                    <a:lstStyle/>
                    <a:p>
                      <a:pPr algn="r"/>
                      <a:r>
                        <a:rPr lang="en-US" sz="1400" dirty="0" smtClean="0"/>
                        <a:t>$14800</a:t>
                      </a:r>
                      <a:endParaRPr lang="en-US" sz="1400" dirty="0"/>
                    </a:p>
                  </a:txBody>
                  <a:tcPr/>
                </a:tc>
                <a:tc gridSpan="2">
                  <a:txBody>
                    <a:bodyPr/>
                    <a:lstStyle/>
                    <a:p>
                      <a:pPr algn="r"/>
                      <a:r>
                        <a:rPr lang="en-US" sz="1400" dirty="0" smtClean="0"/>
                        <a:t>(7,400 x $1)  + (7,400 + $1)</a:t>
                      </a:r>
                      <a:endParaRPr lang="en-US" sz="1400" dirty="0"/>
                    </a:p>
                  </a:txBody>
                  <a:tcPr/>
                </a:tc>
                <a:tc hMerge="1">
                  <a:txBody>
                    <a:bodyPr/>
                    <a:lstStyle/>
                    <a:p>
                      <a:pPr algn="r"/>
                      <a:endParaRPr lang="en-US" sz="1400" dirty="0"/>
                    </a:p>
                  </a:txBody>
                  <a:tcPr/>
                </a:tc>
              </a:tr>
              <a:tr h="401320">
                <a:tc>
                  <a:txBody>
                    <a:bodyPr/>
                    <a:lstStyle/>
                    <a:p>
                      <a:r>
                        <a:rPr lang="en-US" sz="1400" dirty="0" smtClean="0"/>
                        <a:t>   Normal spoilage (740 units)</a:t>
                      </a:r>
                      <a:endParaRPr lang="en-US" sz="1400" dirty="0"/>
                    </a:p>
                  </a:txBody>
                  <a:tcPr/>
                </a:tc>
                <a:tc>
                  <a:txBody>
                    <a:bodyPr/>
                    <a:lstStyle/>
                    <a:p>
                      <a:pPr algn="r"/>
                      <a:r>
                        <a:rPr lang="en-US" sz="1400" dirty="0" smtClean="0"/>
                        <a:t>1480</a:t>
                      </a:r>
                      <a:endParaRPr lang="en-US" sz="1400" dirty="0"/>
                    </a:p>
                  </a:txBody>
                  <a:tcPr/>
                </a:tc>
                <a:tc gridSpan="2">
                  <a:txBody>
                    <a:bodyPr/>
                    <a:lstStyle/>
                    <a:p>
                      <a:pPr algn="r"/>
                      <a:r>
                        <a:rPr lang="en-US" sz="1400" dirty="0" smtClean="0"/>
                        <a:t>(740 x $1) + (740 x $1)</a:t>
                      </a:r>
                      <a:endParaRPr lang="en-US" sz="1400" dirty="0"/>
                    </a:p>
                  </a:txBody>
                  <a:tcPr/>
                </a:tc>
                <a:tc hMerge="1">
                  <a:txBody>
                    <a:bodyPr/>
                    <a:lstStyle/>
                    <a:p>
                      <a:pPr algn="r"/>
                      <a:endParaRPr lang="en-US" sz="1400" dirty="0"/>
                    </a:p>
                  </a:txBody>
                  <a:tcPr/>
                </a:tc>
              </a:tr>
              <a:tr h="401320">
                <a:tc>
                  <a:txBody>
                    <a:bodyPr/>
                    <a:lstStyle/>
                    <a:p>
                      <a:r>
                        <a:rPr lang="en-US" sz="1400" dirty="0" smtClean="0"/>
                        <a:t>      Total</a:t>
                      </a:r>
                      <a:r>
                        <a:rPr lang="en-US" sz="1400" baseline="0" dirty="0" smtClean="0"/>
                        <a:t> cost of good units completed and transferred out</a:t>
                      </a:r>
                      <a:endParaRPr lang="en-US" sz="1400" dirty="0"/>
                    </a:p>
                  </a:txBody>
                  <a:tcPr/>
                </a:tc>
                <a:tc>
                  <a:txBody>
                    <a:bodyPr/>
                    <a:lstStyle/>
                    <a:p>
                      <a:pPr algn="r"/>
                      <a:r>
                        <a:rPr lang="en-US" sz="1400" dirty="0" smtClean="0"/>
                        <a:t>16280</a:t>
                      </a: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Abnormal spoilage (260 units)</a:t>
                      </a:r>
                      <a:endParaRPr lang="en-US" sz="1400" dirty="0"/>
                    </a:p>
                  </a:txBody>
                  <a:tcPr/>
                </a:tc>
                <a:tc>
                  <a:txBody>
                    <a:bodyPr/>
                    <a:lstStyle/>
                    <a:p>
                      <a:pPr algn="r"/>
                      <a:r>
                        <a:rPr lang="en-US" sz="1400" dirty="0" smtClean="0"/>
                        <a:t>520</a:t>
                      </a:r>
                      <a:endParaRPr lang="en-US" sz="1400" dirty="0"/>
                    </a:p>
                  </a:txBody>
                  <a:tcPr/>
                </a:tc>
                <a:tc gridSpan="2">
                  <a:txBody>
                    <a:bodyPr/>
                    <a:lstStyle/>
                    <a:p>
                      <a:pPr algn="r"/>
                      <a:r>
                        <a:rPr lang="en-US" sz="1400" dirty="0" smtClean="0"/>
                        <a:t>($260 x $1) + ($260 x $1)</a:t>
                      </a:r>
                      <a:endParaRPr lang="en-US" sz="1400" dirty="0"/>
                    </a:p>
                  </a:txBody>
                  <a:tcPr/>
                </a:tc>
                <a:tc hMerge="1">
                  <a:txBody>
                    <a:bodyPr/>
                    <a:lstStyle/>
                    <a:p>
                      <a:pPr algn="r"/>
                      <a:endParaRPr lang="en-US" sz="1400" dirty="0"/>
                    </a:p>
                  </a:txBody>
                  <a:tcPr/>
                </a:tc>
              </a:tr>
              <a:tr h="401320">
                <a:tc>
                  <a:txBody>
                    <a:bodyPr/>
                    <a:lstStyle/>
                    <a:p>
                      <a:r>
                        <a:rPr lang="en-US" sz="1400" dirty="0" smtClean="0"/>
                        <a:t>   Ending work in process (1600 units)</a:t>
                      </a:r>
                      <a:endParaRPr lang="en-US" sz="1400" dirty="0"/>
                    </a:p>
                  </a:txBody>
                  <a:tcPr/>
                </a:tc>
                <a:tc>
                  <a:txBody>
                    <a:bodyPr/>
                    <a:lstStyle/>
                    <a:p>
                      <a:pPr algn="r"/>
                      <a:r>
                        <a:rPr lang="en-US" sz="1400" dirty="0" smtClean="0">
                          <a:solidFill>
                            <a:srgbClr val="FF0000"/>
                          </a:solidFill>
                        </a:rPr>
                        <a:t>2000</a:t>
                      </a:r>
                      <a:endParaRPr lang="en-US" sz="1400" dirty="0">
                        <a:solidFill>
                          <a:srgbClr val="FF0000"/>
                        </a:solidFill>
                      </a:endParaRPr>
                    </a:p>
                  </a:txBody>
                  <a:tcPr/>
                </a:tc>
                <a:tc gridSpan="2">
                  <a:txBody>
                    <a:bodyPr/>
                    <a:lstStyle/>
                    <a:p>
                      <a:pPr algn="r"/>
                      <a:r>
                        <a:rPr lang="en-US" sz="1400" dirty="0" smtClean="0">
                          <a:solidFill>
                            <a:srgbClr val="FF0000"/>
                          </a:solidFill>
                        </a:rPr>
                        <a:t>(1600 x $1)</a:t>
                      </a:r>
                      <a:r>
                        <a:rPr lang="en-US" sz="1400" baseline="0" dirty="0" smtClean="0">
                          <a:solidFill>
                            <a:srgbClr val="FF0000"/>
                          </a:solidFill>
                        </a:rPr>
                        <a:t> + (400 x $1)</a:t>
                      </a:r>
                      <a:endParaRPr lang="en-US" sz="1400" dirty="0">
                        <a:solidFill>
                          <a:srgbClr val="FF0000"/>
                        </a:solidFill>
                      </a:endParaRPr>
                    </a:p>
                  </a:txBody>
                  <a:tcPr/>
                </a:tc>
                <a:tc hMerge="1">
                  <a:txBody>
                    <a:bodyPr/>
                    <a:lstStyle/>
                    <a:p>
                      <a:pPr algn="r"/>
                      <a:endParaRPr lang="en-US" sz="1400" dirty="0"/>
                    </a:p>
                  </a:txBody>
                  <a:tcPr/>
                </a:tc>
              </a:tr>
              <a:tr h="401320">
                <a:tc>
                  <a:txBody>
                    <a:bodyPr/>
                    <a:lstStyle/>
                    <a:p>
                      <a:r>
                        <a:rPr lang="en-US" sz="1400" dirty="0" smtClean="0"/>
                        <a:t>   Total cost account for</a:t>
                      </a:r>
                      <a:endParaRPr lang="en-US" sz="1400" dirty="0"/>
                    </a:p>
                  </a:txBody>
                  <a:tcPr/>
                </a:tc>
                <a:tc>
                  <a:txBody>
                    <a:bodyPr/>
                    <a:lstStyle/>
                    <a:p>
                      <a:pPr algn="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bl>
          </a:graphicData>
        </a:graphic>
      </p:graphicFrame>
    </p:spTree>
    <p:extLst>
      <p:ext uri="{BB962C8B-B14F-4D97-AF65-F5344CB8AC3E}">
        <p14:creationId xmlns:p14="http://schemas.microsoft.com/office/powerpoint/2010/main" xmlns="" val="2769436294"/>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23850" y="254000"/>
          <a:ext cx="8496300" cy="6350000"/>
        </p:xfrm>
        <a:graphic>
          <a:graphicData uri="http://schemas.openxmlformats.org/drawingml/2006/table">
            <a:tbl>
              <a:tblPr firstRow="1" bandRow="1">
                <a:tableStyleId>{5940675A-B579-460E-94D1-54222C63F5DA}</a:tableStyleId>
              </a:tblPr>
              <a:tblGrid>
                <a:gridCol w="4648200"/>
                <a:gridCol w="1295400"/>
                <a:gridCol w="1219200"/>
                <a:gridCol w="1333500"/>
              </a:tblGrid>
              <a:tr h="401320">
                <a:tc>
                  <a:txBody>
                    <a:bodyPr/>
                    <a:lstStyle/>
                    <a:p>
                      <a:endParaRPr lang="en-US" sz="1400" dirty="0"/>
                    </a:p>
                  </a:txBody>
                  <a:tcPr/>
                </a:tc>
                <a:tc>
                  <a:txBody>
                    <a:bodyPr/>
                    <a:lstStyle/>
                    <a:p>
                      <a:pPr algn="r"/>
                      <a:r>
                        <a:rPr lang="en-US" sz="1400" b="1" dirty="0" smtClean="0"/>
                        <a:t>Total</a:t>
                      </a:r>
                      <a:r>
                        <a:rPr lang="en-US" sz="1400" b="1" baseline="0" dirty="0" smtClean="0"/>
                        <a:t> Production Costs</a:t>
                      </a:r>
                      <a:endParaRPr lang="en-US" sz="1400" b="1" dirty="0"/>
                    </a:p>
                  </a:txBody>
                  <a:tcPr/>
                </a:tc>
                <a:tc>
                  <a:txBody>
                    <a:bodyPr/>
                    <a:lstStyle/>
                    <a:p>
                      <a:pPr algn="r"/>
                      <a:r>
                        <a:rPr lang="en-US" sz="1400" b="1" dirty="0" smtClean="0"/>
                        <a:t>Direct materials</a:t>
                      </a:r>
                      <a:endParaRPr lang="en-US" sz="1400" b="1" dirty="0"/>
                    </a:p>
                  </a:txBody>
                  <a:tcPr/>
                </a:tc>
                <a:tc>
                  <a:txBody>
                    <a:bodyPr/>
                    <a:lstStyle/>
                    <a:p>
                      <a:pPr algn="r"/>
                      <a:r>
                        <a:rPr lang="en-US" sz="1400" b="1" dirty="0" smtClean="0"/>
                        <a:t>Conversion costs</a:t>
                      </a:r>
                      <a:endParaRPr lang="en-US" sz="1400" b="1" dirty="0"/>
                    </a:p>
                  </a:txBody>
                  <a:tcPr/>
                </a:tc>
              </a:tr>
              <a:tr h="401320">
                <a:tc>
                  <a:txBody>
                    <a:bodyPr/>
                    <a:lstStyle/>
                    <a:p>
                      <a:r>
                        <a:rPr lang="en-US" sz="1400" dirty="0" smtClean="0"/>
                        <a:t>Beginning work in process</a:t>
                      </a:r>
                      <a:endParaRPr lang="en-US" sz="1400" dirty="0"/>
                    </a:p>
                  </a:txBody>
                  <a:tcPr/>
                </a:tc>
                <a:tc>
                  <a:txBody>
                    <a:bodyPr/>
                    <a:lstStyle/>
                    <a:p>
                      <a:pPr algn="r"/>
                      <a:r>
                        <a:rPr lang="en-US" sz="1400" dirty="0" smtClean="0"/>
                        <a:t>$1800</a:t>
                      </a:r>
                      <a:endParaRPr lang="en-US" sz="1400" dirty="0"/>
                    </a:p>
                  </a:txBody>
                  <a:tcPr/>
                </a:tc>
                <a:tc>
                  <a:txBody>
                    <a:bodyPr/>
                    <a:lstStyle/>
                    <a:p>
                      <a:pPr algn="r"/>
                      <a:r>
                        <a:rPr lang="en-US" sz="1400" dirty="0" smtClean="0"/>
                        <a:t>$1000</a:t>
                      </a:r>
                      <a:endParaRPr lang="en-US" sz="1400" dirty="0"/>
                    </a:p>
                  </a:txBody>
                  <a:tcPr/>
                </a:tc>
                <a:tc>
                  <a:txBody>
                    <a:bodyPr/>
                    <a:lstStyle/>
                    <a:p>
                      <a:pPr algn="r"/>
                      <a:r>
                        <a:rPr lang="en-US" sz="1400" dirty="0" smtClean="0"/>
                        <a:t>$800</a:t>
                      </a:r>
                      <a:endParaRPr lang="en-US" sz="1400" dirty="0"/>
                    </a:p>
                  </a:txBody>
                  <a:tcPr/>
                </a:tc>
              </a:tr>
              <a:tr h="401320">
                <a:tc>
                  <a:txBody>
                    <a:bodyPr/>
                    <a:lstStyle/>
                    <a:p>
                      <a:r>
                        <a:rPr lang="en-US" sz="1400" dirty="0" smtClean="0"/>
                        <a:t>Costs incurred in</a:t>
                      </a:r>
                      <a:r>
                        <a:rPr lang="en-US" sz="1400" baseline="0" dirty="0" smtClean="0"/>
                        <a:t> current period</a:t>
                      </a:r>
                      <a:endParaRPr lang="en-US" sz="1400" dirty="0"/>
                    </a:p>
                  </a:txBody>
                  <a:tcPr/>
                </a:tc>
                <a:tc>
                  <a:txBody>
                    <a:bodyPr/>
                    <a:lstStyle/>
                    <a:p>
                      <a:pPr algn="r"/>
                      <a:r>
                        <a:rPr lang="en-US" sz="1400" dirty="0" smtClean="0"/>
                        <a:t>17000</a:t>
                      </a:r>
                      <a:endParaRPr lang="en-US" sz="1400" dirty="0"/>
                    </a:p>
                  </a:txBody>
                  <a:tcPr/>
                </a:tc>
                <a:tc>
                  <a:txBody>
                    <a:bodyPr/>
                    <a:lstStyle/>
                    <a:p>
                      <a:pPr algn="r"/>
                      <a:r>
                        <a:rPr lang="en-US" sz="1400" dirty="0" smtClean="0"/>
                        <a:t>9000</a:t>
                      </a:r>
                      <a:endParaRPr lang="en-US" sz="1400" dirty="0"/>
                    </a:p>
                  </a:txBody>
                  <a:tcPr/>
                </a:tc>
                <a:tc>
                  <a:txBody>
                    <a:bodyPr/>
                    <a:lstStyle/>
                    <a:p>
                      <a:pPr algn="r"/>
                      <a:r>
                        <a:rPr lang="en-US" sz="1400" dirty="0" smtClean="0"/>
                        <a:t>8000</a:t>
                      </a:r>
                      <a:endParaRPr lang="en-US" sz="1400" dirty="0"/>
                    </a:p>
                  </a:txBody>
                  <a:tcPr/>
                </a:tc>
              </a:tr>
              <a:tr h="401320">
                <a:tc>
                  <a:txBody>
                    <a:bodyPr/>
                    <a:lstStyle/>
                    <a:p>
                      <a:r>
                        <a:rPr lang="en-US" sz="1400" dirty="0" smtClean="0"/>
                        <a:t>Costs incurred to date</a:t>
                      </a:r>
                      <a:endParaRPr lang="en-US" sz="1400" dirty="0"/>
                    </a:p>
                  </a:txBody>
                  <a:tcPr/>
                </a:tc>
                <a:tc>
                  <a:txBody>
                    <a:bodyPr/>
                    <a:lstStyle/>
                    <a:p>
                      <a:pPr algn="r"/>
                      <a:endParaRPr lang="en-US" sz="1400" dirty="0"/>
                    </a:p>
                  </a:txBody>
                  <a:tcPr/>
                </a:tc>
                <a:tc>
                  <a:txBody>
                    <a:bodyPr/>
                    <a:lstStyle/>
                    <a:p>
                      <a:pPr algn="r"/>
                      <a:r>
                        <a:rPr lang="en-US" sz="1400" dirty="0" smtClean="0"/>
                        <a:t>10000</a:t>
                      </a:r>
                      <a:endParaRPr lang="en-US" sz="1400" dirty="0"/>
                    </a:p>
                  </a:txBody>
                  <a:tcPr/>
                </a:tc>
                <a:tc>
                  <a:txBody>
                    <a:bodyPr/>
                    <a:lstStyle/>
                    <a:p>
                      <a:pPr algn="r"/>
                      <a:r>
                        <a:rPr lang="en-US" sz="1400" dirty="0" smtClean="0"/>
                        <a:t>8800</a:t>
                      </a:r>
                      <a:endParaRPr lang="en-US" sz="1400" dirty="0"/>
                    </a:p>
                  </a:txBody>
                  <a:tcPr/>
                </a:tc>
              </a:tr>
              <a:tr h="401320">
                <a:tc>
                  <a:txBody>
                    <a:bodyPr/>
                    <a:lstStyle/>
                    <a:p>
                      <a:r>
                        <a:rPr lang="en-US" sz="1400" dirty="0" smtClean="0"/>
                        <a:t>Divide by equivalent units of work done to date</a:t>
                      </a:r>
                      <a:endParaRPr lang="en-US" sz="1400" dirty="0"/>
                    </a:p>
                  </a:txBody>
                  <a:tcPr/>
                </a:tc>
                <a:tc>
                  <a:txBody>
                    <a:bodyPr/>
                    <a:lstStyle/>
                    <a:p>
                      <a:pPr algn="r"/>
                      <a:endParaRPr lang="en-US" sz="1400" dirty="0"/>
                    </a:p>
                  </a:txBody>
                  <a:tcPr/>
                </a:tc>
                <a:tc>
                  <a:txBody>
                    <a:bodyPr/>
                    <a:lstStyle/>
                    <a:p>
                      <a:pPr algn="r"/>
                      <a:r>
                        <a:rPr lang="en-US" sz="1400" dirty="0" smtClean="0"/>
                        <a:t>10000</a:t>
                      </a:r>
                      <a:endParaRPr lang="en-US" sz="1400" dirty="0"/>
                    </a:p>
                  </a:txBody>
                  <a:tcPr/>
                </a:tc>
                <a:tc>
                  <a:txBody>
                    <a:bodyPr/>
                    <a:lstStyle/>
                    <a:p>
                      <a:pPr algn="r"/>
                      <a:r>
                        <a:rPr lang="en-US" sz="1400" dirty="0" smtClean="0"/>
                        <a:t>8800</a:t>
                      </a:r>
                      <a:endParaRPr lang="en-US" sz="1400" dirty="0"/>
                    </a:p>
                  </a:txBody>
                  <a:tcPr/>
                </a:tc>
              </a:tr>
              <a:tr h="401320">
                <a:tc>
                  <a:txBody>
                    <a:bodyPr/>
                    <a:lstStyle/>
                    <a:p>
                      <a:r>
                        <a:rPr lang="en-US" sz="1400" dirty="0" smtClean="0"/>
                        <a:t>Cost per equivalent unit</a:t>
                      </a:r>
                      <a:endParaRPr lang="en-US" sz="1400" dirty="0"/>
                    </a:p>
                  </a:txBody>
                  <a:tcPr/>
                </a:tc>
                <a:tc>
                  <a:txBody>
                    <a:bodyPr/>
                    <a:lstStyle/>
                    <a:p>
                      <a:pPr algn="r"/>
                      <a:endParaRPr lang="en-US" sz="1400" dirty="0"/>
                    </a:p>
                  </a:txBody>
                  <a:tcPr/>
                </a:tc>
                <a:tc>
                  <a:txBody>
                    <a:bodyPr/>
                    <a:lstStyle/>
                    <a:p>
                      <a:pPr algn="r"/>
                      <a:r>
                        <a:rPr lang="en-US" sz="1400" dirty="0" smtClean="0"/>
                        <a:t>$1</a:t>
                      </a:r>
                      <a:endParaRPr lang="en-US" sz="1400" dirty="0"/>
                    </a:p>
                  </a:txBody>
                  <a:tcPr/>
                </a:tc>
                <a:tc>
                  <a:txBody>
                    <a:bodyPr/>
                    <a:lstStyle/>
                    <a:p>
                      <a:pPr algn="r"/>
                      <a:r>
                        <a:rPr lang="en-US" sz="1400" dirty="0" smtClean="0"/>
                        <a:t>$1</a:t>
                      </a:r>
                      <a:endParaRPr lang="en-US" sz="1400" dirty="0"/>
                    </a:p>
                  </a:txBody>
                  <a:tcPr/>
                </a:tc>
              </a:tr>
              <a:tr h="401320">
                <a:tc>
                  <a:txBody>
                    <a:bodyPr/>
                    <a:lstStyle/>
                    <a:p>
                      <a:r>
                        <a:rPr lang="en-US" sz="1400" dirty="0" smtClean="0"/>
                        <a:t>Total cost to account for</a:t>
                      </a:r>
                      <a:endParaRPr lang="en-US" sz="1400" dirty="0"/>
                    </a:p>
                  </a:txBody>
                  <a:tcPr/>
                </a:tc>
                <a:tc>
                  <a:txBody>
                    <a:bodyPr/>
                    <a:lstStyle/>
                    <a:p>
                      <a:pPr algn="r"/>
                      <a:r>
                        <a:rPr lang="en-US" sz="1400" dirty="0" smtClean="0"/>
                        <a:t>$18800</a:t>
                      </a: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Assignment of costs: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Good units completed in transferred out (7400 units)</a:t>
                      </a:r>
                      <a:endParaRPr lang="en-US" sz="1400" dirty="0"/>
                    </a:p>
                  </a:txBody>
                  <a:tcPr/>
                </a:tc>
                <a:tc>
                  <a:txBody>
                    <a:bodyPr/>
                    <a:lstStyle/>
                    <a:p>
                      <a:pPr algn="r"/>
                      <a:endParaRPr lang="en-US" sz="1400" dirty="0"/>
                    </a:p>
                  </a:txBody>
                  <a:tcPr/>
                </a:tc>
                <a:tc>
                  <a:txBody>
                    <a:bodyPr/>
                    <a:lstStyle/>
                    <a:p>
                      <a:pPr algn="r"/>
                      <a:endParaRPr lang="en-US" sz="1400" dirty="0"/>
                    </a:p>
                  </a:txBody>
                  <a:tcPr/>
                </a:tc>
                <a:tc>
                  <a:txBody>
                    <a:bodyPr/>
                    <a:lstStyle/>
                    <a:p>
                      <a:pPr algn="r"/>
                      <a:endParaRPr lang="en-US" sz="1400" dirty="0"/>
                    </a:p>
                  </a:txBody>
                  <a:tcPr/>
                </a:tc>
              </a:tr>
              <a:tr h="401320">
                <a:tc>
                  <a:txBody>
                    <a:bodyPr/>
                    <a:lstStyle/>
                    <a:p>
                      <a:r>
                        <a:rPr lang="en-US" sz="1400" dirty="0" smtClean="0"/>
                        <a:t>   Costs before any normal spoilage</a:t>
                      </a:r>
                      <a:endParaRPr lang="en-US" sz="1400" dirty="0"/>
                    </a:p>
                  </a:txBody>
                  <a:tcPr/>
                </a:tc>
                <a:tc>
                  <a:txBody>
                    <a:bodyPr/>
                    <a:lstStyle/>
                    <a:p>
                      <a:pPr algn="r"/>
                      <a:r>
                        <a:rPr lang="en-US" sz="1400" dirty="0" smtClean="0"/>
                        <a:t>$14800</a:t>
                      </a:r>
                      <a:endParaRPr lang="en-US" sz="1400" dirty="0"/>
                    </a:p>
                  </a:txBody>
                  <a:tcPr/>
                </a:tc>
                <a:tc gridSpan="2">
                  <a:txBody>
                    <a:bodyPr/>
                    <a:lstStyle/>
                    <a:p>
                      <a:pPr algn="r"/>
                      <a:r>
                        <a:rPr lang="en-US" sz="1400" dirty="0" smtClean="0"/>
                        <a:t>(7,400 x $1)  + (7,400 + $1)</a:t>
                      </a:r>
                      <a:endParaRPr lang="en-US" sz="1400" dirty="0"/>
                    </a:p>
                  </a:txBody>
                  <a:tcPr/>
                </a:tc>
                <a:tc hMerge="1">
                  <a:txBody>
                    <a:bodyPr/>
                    <a:lstStyle/>
                    <a:p>
                      <a:pPr algn="r"/>
                      <a:endParaRPr lang="en-US" sz="1400" dirty="0"/>
                    </a:p>
                  </a:txBody>
                  <a:tcPr/>
                </a:tc>
              </a:tr>
              <a:tr h="401320">
                <a:tc>
                  <a:txBody>
                    <a:bodyPr/>
                    <a:lstStyle/>
                    <a:p>
                      <a:r>
                        <a:rPr lang="en-US" sz="1400" dirty="0" smtClean="0"/>
                        <a:t>   Normal spoilage (740 units)</a:t>
                      </a:r>
                      <a:endParaRPr lang="en-US" sz="1400" dirty="0"/>
                    </a:p>
                  </a:txBody>
                  <a:tcPr/>
                </a:tc>
                <a:tc>
                  <a:txBody>
                    <a:bodyPr/>
                    <a:lstStyle/>
                    <a:p>
                      <a:pPr algn="r"/>
                      <a:r>
                        <a:rPr lang="en-US" sz="1400" dirty="0" smtClean="0"/>
                        <a:t>1480</a:t>
                      </a:r>
                      <a:endParaRPr lang="en-US" sz="1400" dirty="0"/>
                    </a:p>
                  </a:txBody>
                  <a:tcPr/>
                </a:tc>
                <a:tc gridSpan="2">
                  <a:txBody>
                    <a:bodyPr/>
                    <a:lstStyle/>
                    <a:p>
                      <a:pPr algn="r"/>
                      <a:r>
                        <a:rPr lang="en-US" sz="1400" dirty="0" smtClean="0"/>
                        <a:t>(740 x $1) + (740 x $1)</a:t>
                      </a:r>
                      <a:endParaRPr lang="en-US" sz="1400" dirty="0"/>
                    </a:p>
                  </a:txBody>
                  <a:tcPr/>
                </a:tc>
                <a:tc hMerge="1">
                  <a:txBody>
                    <a:bodyPr/>
                    <a:lstStyle/>
                    <a:p>
                      <a:pPr algn="r"/>
                      <a:endParaRPr lang="en-US" sz="1400" dirty="0"/>
                    </a:p>
                  </a:txBody>
                  <a:tcPr/>
                </a:tc>
              </a:tr>
              <a:tr h="401320">
                <a:tc>
                  <a:txBody>
                    <a:bodyPr/>
                    <a:lstStyle/>
                    <a:p>
                      <a:r>
                        <a:rPr lang="en-US" sz="1400" dirty="0" smtClean="0"/>
                        <a:t>      Total</a:t>
                      </a:r>
                      <a:r>
                        <a:rPr lang="en-US" sz="1400" baseline="0" dirty="0" smtClean="0"/>
                        <a:t> cost of good units completed and transferred out</a:t>
                      </a:r>
                      <a:endParaRPr lang="en-US" sz="1400" dirty="0"/>
                    </a:p>
                  </a:txBody>
                  <a:tcPr/>
                </a:tc>
                <a:tc>
                  <a:txBody>
                    <a:bodyPr/>
                    <a:lstStyle/>
                    <a:p>
                      <a:pPr algn="r"/>
                      <a:r>
                        <a:rPr lang="en-US" sz="1400" dirty="0" smtClean="0"/>
                        <a:t>16280</a:t>
                      </a:r>
                      <a:endParaRPr lang="en-US" sz="1400" dirty="0"/>
                    </a:p>
                  </a:txBody>
                  <a:tcPr/>
                </a:tc>
                <a:tc gridSpan="2">
                  <a:txBody>
                    <a:bodyPr/>
                    <a:lstStyle/>
                    <a:p>
                      <a:pPr algn="r"/>
                      <a:endParaRPr lang="en-US" sz="1400" dirty="0"/>
                    </a:p>
                  </a:txBody>
                  <a:tcPr/>
                </a:tc>
                <a:tc hMerge="1">
                  <a:txBody>
                    <a:bodyPr/>
                    <a:lstStyle/>
                    <a:p>
                      <a:pPr algn="r"/>
                      <a:endParaRPr lang="en-US" sz="1400" dirty="0"/>
                    </a:p>
                  </a:txBody>
                  <a:tcPr/>
                </a:tc>
              </a:tr>
              <a:tr h="401320">
                <a:tc>
                  <a:txBody>
                    <a:bodyPr/>
                    <a:lstStyle/>
                    <a:p>
                      <a:r>
                        <a:rPr lang="en-US" sz="1400" dirty="0" smtClean="0"/>
                        <a:t>   Abnormal spoilage (260 units)</a:t>
                      </a:r>
                      <a:endParaRPr lang="en-US" sz="1400" dirty="0"/>
                    </a:p>
                  </a:txBody>
                  <a:tcPr/>
                </a:tc>
                <a:tc>
                  <a:txBody>
                    <a:bodyPr/>
                    <a:lstStyle/>
                    <a:p>
                      <a:pPr algn="r"/>
                      <a:r>
                        <a:rPr lang="en-US" sz="1400" dirty="0" smtClean="0"/>
                        <a:t>520</a:t>
                      </a:r>
                      <a:endParaRPr lang="en-US" sz="1400" dirty="0"/>
                    </a:p>
                  </a:txBody>
                  <a:tcPr/>
                </a:tc>
                <a:tc gridSpan="2">
                  <a:txBody>
                    <a:bodyPr/>
                    <a:lstStyle/>
                    <a:p>
                      <a:pPr algn="r"/>
                      <a:r>
                        <a:rPr lang="en-US" sz="1400" dirty="0" smtClean="0"/>
                        <a:t>($260 x $1) + ($260 x $1)</a:t>
                      </a:r>
                      <a:endParaRPr lang="en-US" sz="1400" dirty="0"/>
                    </a:p>
                  </a:txBody>
                  <a:tcPr/>
                </a:tc>
                <a:tc hMerge="1">
                  <a:txBody>
                    <a:bodyPr/>
                    <a:lstStyle/>
                    <a:p>
                      <a:pPr algn="r"/>
                      <a:endParaRPr lang="en-US" sz="1400" dirty="0"/>
                    </a:p>
                  </a:txBody>
                  <a:tcPr/>
                </a:tc>
              </a:tr>
              <a:tr h="401320">
                <a:tc>
                  <a:txBody>
                    <a:bodyPr/>
                    <a:lstStyle/>
                    <a:p>
                      <a:r>
                        <a:rPr lang="en-US" sz="1400" dirty="0" smtClean="0"/>
                        <a:t>   Ending work in process (1600 units)</a:t>
                      </a:r>
                      <a:endParaRPr lang="en-US" sz="1400" dirty="0"/>
                    </a:p>
                  </a:txBody>
                  <a:tcPr/>
                </a:tc>
                <a:tc>
                  <a:txBody>
                    <a:bodyPr/>
                    <a:lstStyle/>
                    <a:p>
                      <a:pPr algn="r"/>
                      <a:r>
                        <a:rPr lang="en-US" sz="1400" dirty="0" smtClean="0"/>
                        <a:t>2000</a:t>
                      </a:r>
                      <a:endParaRPr lang="en-US" sz="1400" dirty="0"/>
                    </a:p>
                  </a:txBody>
                  <a:tcPr/>
                </a:tc>
                <a:tc gridSpan="2">
                  <a:txBody>
                    <a:bodyPr/>
                    <a:lstStyle/>
                    <a:p>
                      <a:pPr algn="r"/>
                      <a:r>
                        <a:rPr lang="en-US" sz="1400" dirty="0" smtClean="0"/>
                        <a:t>(1600 x $1)</a:t>
                      </a:r>
                      <a:r>
                        <a:rPr lang="en-US" sz="1400" baseline="0" dirty="0" smtClean="0"/>
                        <a:t> + (400 x $1)</a:t>
                      </a:r>
                      <a:endParaRPr lang="en-US" sz="1400" dirty="0"/>
                    </a:p>
                  </a:txBody>
                  <a:tcPr/>
                </a:tc>
                <a:tc hMerge="1">
                  <a:txBody>
                    <a:bodyPr/>
                    <a:lstStyle/>
                    <a:p>
                      <a:pPr algn="r"/>
                      <a:endParaRPr lang="en-US" sz="1400" dirty="0"/>
                    </a:p>
                  </a:txBody>
                  <a:tcPr/>
                </a:tc>
              </a:tr>
              <a:tr h="401320">
                <a:tc>
                  <a:txBody>
                    <a:bodyPr/>
                    <a:lstStyle/>
                    <a:p>
                      <a:r>
                        <a:rPr lang="en-US" sz="1400" dirty="0" smtClean="0"/>
                        <a:t>   Total cost account for</a:t>
                      </a:r>
                      <a:endParaRPr lang="en-US" sz="1400" dirty="0"/>
                    </a:p>
                  </a:txBody>
                  <a:tcPr/>
                </a:tc>
                <a:tc>
                  <a:txBody>
                    <a:bodyPr/>
                    <a:lstStyle/>
                    <a:p>
                      <a:pPr algn="r"/>
                      <a:r>
                        <a:rPr lang="en-US" sz="1400" dirty="0" smtClean="0">
                          <a:solidFill>
                            <a:srgbClr val="FF0000"/>
                          </a:solidFill>
                        </a:rPr>
                        <a:t>$18800</a:t>
                      </a:r>
                      <a:endParaRPr lang="en-US" sz="1400" dirty="0">
                        <a:solidFill>
                          <a:srgbClr val="FF0000"/>
                        </a:solidFill>
                      </a:endParaRPr>
                    </a:p>
                  </a:txBody>
                  <a:tcPr/>
                </a:tc>
                <a:tc gridSpan="2">
                  <a:txBody>
                    <a:bodyPr/>
                    <a:lstStyle/>
                    <a:p>
                      <a:pPr algn="r"/>
                      <a:endParaRPr lang="en-US" sz="1400" dirty="0">
                        <a:solidFill>
                          <a:srgbClr val="FF0000"/>
                        </a:solidFill>
                      </a:endParaRPr>
                    </a:p>
                  </a:txBody>
                  <a:tcPr/>
                </a:tc>
                <a:tc hMerge="1">
                  <a:txBody>
                    <a:bodyPr/>
                    <a:lstStyle/>
                    <a:p>
                      <a:pPr algn="r"/>
                      <a:endParaRPr lang="en-US" sz="1400" dirty="0"/>
                    </a:p>
                  </a:txBody>
                  <a:tcPr/>
                </a:tc>
              </a:tr>
            </a:tbl>
          </a:graphicData>
        </a:graphic>
      </p:graphicFrame>
    </p:spTree>
    <p:extLst>
      <p:ext uri="{BB962C8B-B14F-4D97-AF65-F5344CB8AC3E}">
        <p14:creationId xmlns:p14="http://schemas.microsoft.com/office/powerpoint/2010/main" xmlns="" val="1616323445"/>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Example 2– Weighted Average Spoilage</a:t>
            </a:r>
            <a:endParaRPr lang="en-US" dirty="0"/>
          </a:p>
        </p:txBody>
      </p:sp>
      <p:sp>
        <p:nvSpPr>
          <p:cNvPr id="3" name="Content Placeholder 2"/>
          <p:cNvSpPr>
            <a:spLocks noGrp="1"/>
          </p:cNvSpPr>
          <p:nvPr>
            <p:ph idx="1"/>
          </p:nvPr>
        </p:nvSpPr>
        <p:spPr/>
        <p:txBody>
          <a:bodyPr rtlCol="0">
            <a:normAutofit/>
          </a:bodyPr>
          <a:lstStyle/>
          <a:p>
            <a:pPr eaLnBrk="1" fontAlgn="auto" hangingPunct="1">
              <a:spcAft>
                <a:spcPts val="0"/>
              </a:spcAft>
              <a:defRPr/>
            </a:pPr>
            <a:r>
              <a:rPr lang="en-US" dirty="0" smtClean="0"/>
              <a:t>Direct materials added at the beginning of the process.</a:t>
            </a:r>
          </a:p>
          <a:p>
            <a:pPr eaLnBrk="1" fontAlgn="auto" hangingPunct="1">
              <a:spcAft>
                <a:spcPts val="0"/>
              </a:spcAft>
              <a:defRPr/>
            </a:pPr>
            <a:r>
              <a:rPr lang="en-US" dirty="0" smtClean="0"/>
              <a:t>Conversion costs are added evenly.</a:t>
            </a:r>
          </a:p>
          <a:p>
            <a:pPr eaLnBrk="1" fontAlgn="auto" hangingPunct="1">
              <a:spcAft>
                <a:spcPts val="0"/>
              </a:spcAft>
              <a:defRPr/>
            </a:pPr>
            <a:r>
              <a:rPr lang="en-US" dirty="0" smtClean="0"/>
              <a:t>Spoiled units are not detectable before inspection of finished goods.</a:t>
            </a:r>
          </a:p>
          <a:p>
            <a:pPr eaLnBrk="1" fontAlgn="auto" hangingPunct="1">
              <a:spcAft>
                <a:spcPts val="0"/>
              </a:spcAft>
              <a:defRPr/>
            </a:pPr>
            <a:r>
              <a:rPr lang="en-US" dirty="0" smtClean="0"/>
              <a:t>Spoiled units are disposed of at zero net disposal value.</a:t>
            </a:r>
          </a:p>
          <a:p>
            <a:pPr eaLnBrk="1" fontAlgn="auto" hangingPunct="1">
              <a:spcAft>
                <a:spcPts val="0"/>
              </a:spcAft>
              <a:defRPr/>
            </a:pPr>
            <a:r>
              <a:rPr lang="en-US" dirty="0" smtClean="0"/>
              <a:t>Company uses weighted average method for process costing.</a:t>
            </a:r>
            <a:endParaRPr lang="en-US" dirty="0"/>
          </a:p>
        </p:txBody>
      </p:sp>
    </p:spTree>
    <p:extLst>
      <p:ext uri="{BB962C8B-B14F-4D97-AF65-F5344CB8AC3E}">
        <p14:creationId xmlns:p14="http://schemas.microsoft.com/office/powerpoint/2010/main" xmlns="" val="40940858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nvPr>
        </p:nvGraphicFramePr>
        <p:xfrm>
          <a:off x="419100" y="609600"/>
          <a:ext cx="8305800" cy="5505451"/>
        </p:xfrm>
        <a:graphic>
          <a:graphicData uri="http://schemas.openxmlformats.org/drawingml/2006/table">
            <a:tbl>
              <a:tblPr firstRow="1" bandRow="1">
                <a:tableStyleId>{5940675A-B579-460E-94D1-54222C63F5DA}</a:tableStyleId>
              </a:tblPr>
              <a:tblGrid>
                <a:gridCol w="4343400"/>
                <a:gridCol w="1219200"/>
                <a:gridCol w="1524000"/>
                <a:gridCol w="1219200"/>
              </a:tblGrid>
              <a:tr h="685775">
                <a:tc>
                  <a:txBody>
                    <a:bodyPr/>
                    <a:lstStyle/>
                    <a:p>
                      <a:endParaRPr lang="en-US" sz="1800" dirty="0"/>
                    </a:p>
                  </a:txBody>
                  <a:tcPr marT="45718" marB="45718"/>
                </a:tc>
                <a:tc>
                  <a:txBody>
                    <a:bodyPr/>
                    <a:lstStyle/>
                    <a:p>
                      <a:pPr algn="r"/>
                      <a:r>
                        <a:rPr lang="en-US" sz="1800" dirty="0" smtClean="0"/>
                        <a:t>Physical Units</a:t>
                      </a:r>
                      <a:endParaRPr lang="en-US" sz="1800" dirty="0"/>
                    </a:p>
                  </a:txBody>
                  <a:tcPr marT="45718" marB="45718"/>
                </a:tc>
                <a:tc>
                  <a:txBody>
                    <a:bodyPr/>
                    <a:lstStyle/>
                    <a:p>
                      <a:pPr algn="r"/>
                      <a:r>
                        <a:rPr lang="en-US" sz="1800" dirty="0" smtClean="0"/>
                        <a:t>Direct</a:t>
                      </a:r>
                      <a:r>
                        <a:rPr lang="en-US" sz="1800" baseline="0" dirty="0" smtClean="0"/>
                        <a:t> Materials</a:t>
                      </a:r>
                      <a:endParaRPr lang="en-US" sz="1800" dirty="0"/>
                    </a:p>
                  </a:txBody>
                  <a:tcPr marT="45718" marB="45718"/>
                </a:tc>
                <a:tc>
                  <a:txBody>
                    <a:bodyPr/>
                    <a:lstStyle/>
                    <a:p>
                      <a:pPr algn="r"/>
                      <a:r>
                        <a:rPr lang="en-US" sz="1800" dirty="0" smtClean="0"/>
                        <a:t>Conversion Costs</a:t>
                      </a:r>
                      <a:endParaRPr lang="en-US" sz="1800" dirty="0"/>
                    </a:p>
                  </a:txBody>
                  <a:tcPr marT="45718" marB="45718"/>
                </a:tc>
              </a:tr>
              <a:tr h="430022">
                <a:tc>
                  <a:txBody>
                    <a:bodyPr/>
                    <a:lstStyle/>
                    <a:p>
                      <a:r>
                        <a:rPr lang="en-US" sz="1800" dirty="0" smtClean="0"/>
                        <a:t>Beginning work in process</a:t>
                      </a:r>
                      <a:endParaRPr lang="en-US" sz="1800" dirty="0"/>
                    </a:p>
                  </a:txBody>
                  <a:tcPr marT="45718" marB="45718"/>
                </a:tc>
                <a:tc>
                  <a:txBody>
                    <a:bodyPr/>
                    <a:lstStyle/>
                    <a:p>
                      <a:pPr algn="r"/>
                      <a:r>
                        <a:rPr lang="en-US" sz="1800" dirty="0" smtClean="0"/>
                        <a:t>400</a:t>
                      </a:r>
                      <a:endParaRPr lang="en-US" sz="1800" dirty="0"/>
                    </a:p>
                  </a:txBody>
                  <a:tcPr marT="45718" marB="45718"/>
                </a:tc>
                <a:tc>
                  <a:txBody>
                    <a:bodyPr/>
                    <a:lstStyle/>
                    <a:p>
                      <a:pPr algn="r"/>
                      <a:r>
                        <a:rPr lang="en-US" sz="1800" dirty="0" smtClean="0"/>
                        <a:t>$64,000</a:t>
                      </a:r>
                      <a:endParaRPr lang="en-US" sz="1800" dirty="0"/>
                    </a:p>
                  </a:txBody>
                  <a:tcPr marT="45718" marB="45718"/>
                </a:tc>
                <a:tc>
                  <a:txBody>
                    <a:bodyPr/>
                    <a:lstStyle/>
                    <a:p>
                      <a:pPr algn="r"/>
                      <a:r>
                        <a:rPr lang="en-US" sz="1800" dirty="0" smtClean="0"/>
                        <a:t>$10,200</a:t>
                      </a:r>
                      <a:endParaRPr lang="en-US" sz="1800" dirty="0"/>
                    </a:p>
                  </a:txBody>
                  <a:tcPr marT="45718" marB="45718"/>
                </a:tc>
              </a:tr>
              <a:tr h="430022">
                <a:tc>
                  <a:txBody>
                    <a:bodyPr/>
                    <a:lstStyle/>
                    <a:p>
                      <a:r>
                        <a:rPr lang="en-US" sz="1800" dirty="0" smtClean="0"/>
                        <a:t>Degree of completion BWIP</a:t>
                      </a:r>
                      <a:endParaRPr lang="en-US" sz="1800" dirty="0"/>
                    </a:p>
                  </a:txBody>
                  <a:tcPr marT="45718" marB="45718"/>
                </a:tc>
                <a:tc>
                  <a:txBody>
                    <a:bodyPr/>
                    <a:lstStyle/>
                    <a:p>
                      <a:pPr algn="r"/>
                      <a:endParaRPr lang="en-US" sz="1800" dirty="0"/>
                    </a:p>
                  </a:txBody>
                  <a:tcPr marT="45718" marB="45718"/>
                </a:tc>
                <a:tc>
                  <a:txBody>
                    <a:bodyPr/>
                    <a:lstStyle/>
                    <a:p>
                      <a:pPr algn="r"/>
                      <a:r>
                        <a:rPr lang="en-US" sz="1800" dirty="0" smtClean="0"/>
                        <a:t>100%</a:t>
                      </a:r>
                      <a:endParaRPr lang="en-US" sz="1800" dirty="0"/>
                    </a:p>
                  </a:txBody>
                  <a:tcPr marT="45718" marB="45718"/>
                </a:tc>
                <a:tc>
                  <a:txBody>
                    <a:bodyPr/>
                    <a:lstStyle/>
                    <a:p>
                      <a:pPr algn="r"/>
                      <a:r>
                        <a:rPr lang="en-US" sz="1800" dirty="0" smtClean="0"/>
                        <a:t> 30%</a:t>
                      </a:r>
                      <a:endParaRPr lang="en-US" sz="1800" dirty="0"/>
                    </a:p>
                  </a:txBody>
                  <a:tcPr marT="45718" marB="45718"/>
                </a:tc>
              </a:tr>
              <a:tr h="430022">
                <a:tc>
                  <a:txBody>
                    <a:bodyPr/>
                    <a:lstStyle/>
                    <a:p>
                      <a:r>
                        <a:rPr lang="en-US" sz="1800" dirty="0" smtClean="0"/>
                        <a:t> Started during September</a:t>
                      </a:r>
                      <a:endParaRPr lang="en-US" sz="1800" dirty="0"/>
                    </a:p>
                  </a:txBody>
                  <a:tcPr marT="45718" marB="45718"/>
                </a:tc>
                <a:tc>
                  <a:txBody>
                    <a:bodyPr/>
                    <a:lstStyle/>
                    <a:p>
                      <a:pPr algn="r"/>
                      <a:r>
                        <a:rPr lang="en-US" sz="1800" dirty="0" smtClean="0"/>
                        <a:t> 1700</a:t>
                      </a:r>
                      <a:endParaRPr lang="en-US" sz="1800" dirty="0"/>
                    </a:p>
                  </a:txBody>
                  <a:tcPr marT="45718" marB="45718"/>
                </a:tc>
                <a:tc>
                  <a:txBody>
                    <a:bodyPr/>
                    <a:lstStyle/>
                    <a:p>
                      <a:pPr algn="r"/>
                      <a:endParaRPr lang="en-US" sz="1800" dirty="0"/>
                    </a:p>
                  </a:txBody>
                  <a:tcPr marT="45718" marB="45718"/>
                </a:tc>
                <a:tc>
                  <a:txBody>
                    <a:bodyPr/>
                    <a:lstStyle/>
                    <a:p>
                      <a:pPr algn="r"/>
                      <a:endParaRPr lang="en-US" sz="1800" dirty="0"/>
                    </a:p>
                  </a:txBody>
                  <a:tcPr marT="45718" marB="45718"/>
                </a:tc>
              </a:tr>
              <a:tr h="430022">
                <a:tc>
                  <a:txBody>
                    <a:bodyPr/>
                    <a:lstStyle/>
                    <a:p>
                      <a:r>
                        <a:rPr lang="en-US" sz="1800" dirty="0" smtClean="0"/>
                        <a:t>Good units completed and transferred out</a:t>
                      </a:r>
                      <a:endParaRPr lang="en-US" sz="1800" dirty="0"/>
                    </a:p>
                  </a:txBody>
                  <a:tcPr marT="45718" marB="45718"/>
                </a:tc>
                <a:tc>
                  <a:txBody>
                    <a:bodyPr/>
                    <a:lstStyle/>
                    <a:p>
                      <a:pPr algn="r"/>
                      <a:r>
                        <a:rPr lang="en-US" sz="1800" dirty="0" smtClean="0"/>
                        <a:t>1400</a:t>
                      </a:r>
                      <a:endParaRPr lang="en-US" sz="1800" dirty="0"/>
                    </a:p>
                  </a:txBody>
                  <a:tcPr marT="45718" marB="45718"/>
                </a:tc>
                <a:tc>
                  <a:txBody>
                    <a:bodyPr/>
                    <a:lstStyle/>
                    <a:p>
                      <a:pPr algn="r"/>
                      <a:endParaRPr lang="en-US" sz="1800" dirty="0"/>
                    </a:p>
                  </a:txBody>
                  <a:tcPr marT="45718" marB="45718"/>
                </a:tc>
                <a:tc>
                  <a:txBody>
                    <a:bodyPr/>
                    <a:lstStyle/>
                    <a:p>
                      <a:pPr algn="r"/>
                      <a:endParaRPr lang="en-US" sz="1800" dirty="0"/>
                    </a:p>
                  </a:txBody>
                  <a:tcPr marT="45718" marB="45718"/>
                </a:tc>
              </a:tr>
              <a:tr h="430022">
                <a:tc>
                  <a:txBody>
                    <a:bodyPr/>
                    <a:lstStyle/>
                    <a:p>
                      <a:r>
                        <a:rPr lang="en-US" sz="1800" dirty="0" smtClean="0"/>
                        <a:t>Ending work in process</a:t>
                      </a:r>
                      <a:endParaRPr lang="en-US" sz="1800" dirty="0"/>
                    </a:p>
                  </a:txBody>
                  <a:tcPr marT="45718" marB="45718"/>
                </a:tc>
                <a:tc>
                  <a:txBody>
                    <a:bodyPr/>
                    <a:lstStyle/>
                    <a:p>
                      <a:pPr algn="r"/>
                      <a:r>
                        <a:rPr lang="en-US" sz="1800" dirty="0" smtClean="0"/>
                        <a:t>300</a:t>
                      </a:r>
                      <a:endParaRPr lang="en-US" sz="1800" dirty="0"/>
                    </a:p>
                  </a:txBody>
                  <a:tcPr marT="45718" marB="45718"/>
                </a:tc>
                <a:tc>
                  <a:txBody>
                    <a:bodyPr/>
                    <a:lstStyle/>
                    <a:p>
                      <a:pPr algn="r"/>
                      <a:endParaRPr lang="en-US" sz="1800" dirty="0"/>
                    </a:p>
                  </a:txBody>
                  <a:tcPr marT="45718" marB="45718"/>
                </a:tc>
                <a:tc>
                  <a:txBody>
                    <a:bodyPr/>
                    <a:lstStyle/>
                    <a:p>
                      <a:pPr algn="r"/>
                      <a:endParaRPr lang="en-US" sz="1800" dirty="0"/>
                    </a:p>
                  </a:txBody>
                  <a:tcPr marT="45718" marB="45718"/>
                </a:tc>
              </a:tr>
              <a:tr h="430022">
                <a:tc>
                  <a:txBody>
                    <a:bodyPr/>
                    <a:lstStyle/>
                    <a:p>
                      <a:r>
                        <a:rPr lang="en-US" sz="1800" dirty="0" smtClean="0"/>
                        <a:t>Degree of completion of EWIP</a:t>
                      </a:r>
                      <a:endParaRPr lang="en-US" sz="1800" dirty="0"/>
                    </a:p>
                  </a:txBody>
                  <a:tcPr marT="45718" marB="45718"/>
                </a:tc>
                <a:tc>
                  <a:txBody>
                    <a:bodyPr/>
                    <a:lstStyle/>
                    <a:p>
                      <a:pPr algn="r"/>
                      <a:endParaRPr lang="en-US" sz="1800" dirty="0"/>
                    </a:p>
                  </a:txBody>
                  <a:tcPr marT="45718" marB="45718"/>
                </a:tc>
                <a:tc>
                  <a:txBody>
                    <a:bodyPr/>
                    <a:lstStyle/>
                    <a:p>
                      <a:pPr algn="r"/>
                      <a:r>
                        <a:rPr lang="en-US" sz="1800" dirty="0" smtClean="0"/>
                        <a:t>100%</a:t>
                      </a:r>
                      <a:endParaRPr lang="en-US" sz="1800" dirty="0"/>
                    </a:p>
                  </a:txBody>
                  <a:tcPr marT="45718" marB="45718"/>
                </a:tc>
                <a:tc>
                  <a:txBody>
                    <a:bodyPr/>
                    <a:lstStyle/>
                    <a:p>
                      <a:pPr algn="r"/>
                      <a:r>
                        <a:rPr lang="en-US" sz="1800" dirty="0" smtClean="0"/>
                        <a:t> 40%</a:t>
                      </a:r>
                      <a:endParaRPr lang="en-US" sz="1800" dirty="0"/>
                    </a:p>
                  </a:txBody>
                  <a:tcPr marT="45718" marB="45718"/>
                </a:tc>
              </a:tr>
              <a:tr h="430022">
                <a:tc>
                  <a:txBody>
                    <a:bodyPr/>
                    <a:lstStyle/>
                    <a:p>
                      <a:r>
                        <a:rPr lang="en-US" sz="1800" dirty="0" smtClean="0"/>
                        <a:t>Total cost added September</a:t>
                      </a:r>
                      <a:endParaRPr lang="en-US" sz="1800" dirty="0"/>
                    </a:p>
                  </a:txBody>
                  <a:tcPr marT="45718" marB="45718"/>
                </a:tc>
                <a:tc>
                  <a:txBody>
                    <a:bodyPr/>
                    <a:lstStyle/>
                    <a:p>
                      <a:pPr algn="r"/>
                      <a:endParaRPr lang="en-US" sz="1800" dirty="0"/>
                    </a:p>
                  </a:txBody>
                  <a:tcPr marT="45718" marB="45718"/>
                </a:tc>
                <a:tc>
                  <a:txBody>
                    <a:bodyPr/>
                    <a:lstStyle/>
                    <a:p>
                      <a:pPr algn="r"/>
                      <a:r>
                        <a:rPr lang="en-US" sz="1800" dirty="0" smtClean="0"/>
                        <a:t> $378,000</a:t>
                      </a:r>
                      <a:endParaRPr lang="en-US" sz="1800" dirty="0"/>
                    </a:p>
                  </a:txBody>
                  <a:tcPr marT="45718" marB="45718"/>
                </a:tc>
                <a:tc>
                  <a:txBody>
                    <a:bodyPr/>
                    <a:lstStyle/>
                    <a:p>
                      <a:pPr algn="r"/>
                      <a:r>
                        <a:rPr lang="en-US" sz="1800" dirty="0" smtClean="0"/>
                        <a:t>$153,600</a:t>
                      </a:r>
                      <a:endParaRPr lang="en-US" sz="1800" dirty="0"/>
                    </a:p>
                  </a:txBody>
                  <a:tcPr marT="45718" marB="45718"/>
                </a:tc>
              </a:tr>
              <a:tr h="640076">
                <a:tc>
                  <a:txBody>
                    <a:bodyPr/>
                    <a:lstStyle/>
                    <a:p>
                      <a:r>
                        <a:rPr lang="en-US" sz="1800" dirty="0" smtClean="0"/>
                        <a:t>Normal spoilage as a percentage of good units</a:t>
                      </a:r>
                      <a:endParaRPr lang="en-US" sz="1800" dirty="0"/>
                    </a:p>
                  </a:txBody>
                  <a:tcPr marT="45718" marB="45718"/>
                </a:tc>
                <a:tc>
                  <a:txBody>
                    <a:bodyPr/>
                    <a:lstStyle/>
                    <a:p>
                      <a:pPr algn="r"/>
                      <a:r>
                        <a:rPr lang="en-US" sz="1800" dirty="0" smtClean="0"/>
                        <a:t>15%</a:t>
                      </a:r>
                      <a:endParaRPr lang="en-US" sz="1800" dirty="0"/>
                    </a:p>
                  </a:txBody>
                  <a:tcPr marT="45718" marB="45718"/>
                </a:tc>
                <a:tc>
                  <a:txBody>
                    <a:bodyPr/>
                    <a:lstStyle/>
                    <a:p>
                      <a:pPr algn="r"/>
                      <a:endParaRPr lang="en-US" sz="1800" dirty="0"/>
                    </a:p>
                  </a:txBody>
                  <a:tcPr marT="45718" marB="45718"/>
                </a:tc>
                <a:tc>
                  <a:txBody>
                    <a:bodyPr/>
                    <a:lstStyle/>
                    <a:p>
                      <a:pPr algn="r"/>
                      <a:endParaRPr lang="en-US" sz="1800" dirty="0"/>
                    </a:p>
                  </a:txBody>
                  <a:tcPr marT="45718" marB="45718"/>
                </a:tc>
              </a:tr>
              <a:tr h="529370">
                <a:tc>
                  <a:txBody>
                    <a:bodyPr/>
                    <a:lstStyle/>
                    <a:p>
                      <a:r>
                        <a:rPr lang="en-US" sz="1800" dirty="0" smtClean="0"/>
                        <a:t>Degree of completion of normal spoilage</a:t>
                      </a:r>
                      <a:endParaRPr lang="en-US" sz="1800" dirty="0"/>
                    </a:p>
                  </a:txBody>
                  <a:tcPr marT="45718" marB="45718"/>
                </a:tc>
                <a:tc>
                  <a:txBody>
                    <a:bodyPr/>
                    <a:lstStyle/>
                    <a:p>
                      <a:pPr algn="r"/>
                      <a:endParaRPr lang="en-US" sz="1800" dirty="0"/>
                    </a:p>
                  </a:txBody>
                  <a:tcPr marT="45718" marB="45718"/>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smtClean="0"/>
                        <a:t>100% </a:t>
                      </a:r>
                      <a:endParaRPr lang="en-US" sz="1800" dirty="0"/>
                    </a:p>
                  </a:txBody>
                  <a:tcPr marT="45718" marB="45718"/>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smtClean="0"/>
                        <a:t>100%</a:t>
                      </a:r>
                      <a:endParaRPr lang="en-US" sz="1800" dirty="0"/>
                    </a:p>
                  </a:txBody>
                  <a:tcPr marT="45718" marB="45718"/>
                </a:tc>
              </a:tr>
              <a:tr h="640076">
                <a:tc>
                  <a:txBody>
                    <a:bodyPr/>
                    <a:lstStyle/>
                    <a:p>
                      <a:r>
                        <a:rPr lang="en-US" sz="1800" dirty="0" smtClean="0"/>
                        <a:t>Degree of completion of abnormal spoilage</a:t>
                      </a:r>
                      <a:endParaRPr lang="en-US" sz="1800" dirty="0"/>
                    </a:p>
                  </a:txBody>
                  <a:tcPr marT="45718" marB="45718"/>
                </a:tc>
                <a:tc>
                  <a:txBody>
                    <a:bodyPr/>
                    <a:lstStyle/>
                    <a:p>
                      <a:pPr algn="r"/>
                      <a:endParaRPr lang="en-US" sz="1800" dirty="0"/>
                    </a:p>
                  </a:txBody>
                  <a:tcPr marT="45718" marB="45718"/>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smtClean="0"/>
                        <a:t>100%</a:t>
                      </a:r>
                    </a:p>
                    <a:p>
                      <a:pPr algn="r"/>
                      <a:endParaRPr lang="en-US" sz="1800" dirty="0"/>
                    </a:p>
                  </a:txBody>
                  <a:tcPr marT="45718" marB="45718"/>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smtClean="0"/>
                        <a:t>100%</a:t>
                      </a:r>
                      <a:endParaRPr lang="en-US" sz="1800" dirty="0"/>
                    </a:p>
                  </a:txBody>
                  <a:tcPr marT="45718" marB="45718"/>
                </a:tc>
              </a:tr>
            </a:tbl>
          </a:graphicData>
        </a:graphic>
      </p:graphicFrame>
    </p:spTree>
    <p:extLst>
      <p:ext uri="{BB962C8B-B14F-4D97-AF65-F5344CB8AC3E}">
        <p14:creationId xmlns:p14="http://schemas.microsoft.com/office/powerpoint/2010/main" xmlns="" val="22398185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hangingPunct="1"/>
            <a:r>
              <a:rPr lang="en-US" smtClean="0"/>
              <a:t>Example 2</a:t>
            </a:r>
          </a:p>
        </p:txBody>
      </p:sp>
      <p:sp>
        <p:nvSpPr>
          <p:cNvPr id="3" name="Content Placeholder 2"/>
          <p:cNvSpPr>
            <a:spLocks noGrp="1"/>
          </p:cNvSpPr>
          <p:nvPr>
            <p:ph idx="1"/>
          </p:nvPr>
        </p:nvSpPr>
        <p:spPr/>
        <p:txBody>
          <a:bodyPr rtlCol="0">
            <a:normAutofit/>
          </a:bodyPr>
          <a:lstStyle/>
          <a:p>
            <a:pPr eaLnBrk="1" fontAlgn="auto" hangingPunct="1">
              <a:spcAft>
                <a:spcPts val="0"/>
              </a:spcAft>
              <a:defRPr/>
            </a:pPr>
            <a:r>
              <a:rPr lang="en-US" dirty="0" smtClean="0"/>
              <a:t>Before going too far, let’s do a little analysis on the data they have given us.</a:t>
            </a:r>
          </a:p>
          <a:p>
            <a:pPr eaLnBrk="1" fontAlgn="auto" hangingPunct="1">
              <a:spcAft>
                <a:spcPts val="0"/>
              </a:spcAft>
              <a:defRPr/>
            </a:pPr>
            <a:r>
              <a:rPr lang="en-US" dirty="0" smtClean="0"/>
              <a:t>Remember the beginning work in process plus started or transferred in must equal units completed and transferred out plus ending work in process.</a:t>
            </a:r>
          </a:p>
          <a:p>
            <a:pPr eaLnBrk="1" fontAlgn="auto" hangingPunct="1">
              <a:spcAft>
                <a:spcPts val="0"/>
              </a:spcAft>
              <a:defRPr/>
            </a:pPr>
            <a:r>
              <a:rPr lang="en-US" dirty="0" smtClean="0"/>
              <a:t>In this case we’re 400 units short!</a:t>
            </a:r>
          </a:p>
          <a:p>
            <a:pPr eaLnBrk="1" fontAlgn="auto" hangingPunct="1">
              <a:spcAft>
                <a:spcPts val="0"/>
              </a:spcAft>
              <a:defRPr/>
            </a:pPr>
            <a:r>
              <a:rPr lang="en-US" dirty="0" smtClean="0"/>
              <a:t>We are told the 15% of good units consist of normal spoilage (15% x 1400 = 210)</a:t>
            </a:r>
          </a:p>
          <a:p>
            <a:pPr eaLnBrk="1" fontAlgn="auto" hangingPunct="1">
              <a:spcAft>
                <a:spcPts val="0"/>
              </a:spcAft>
              <a:defRPr/>
            </a:pPr>
            <a:r>
              <a:rPr lang="en-US" dirty="0" smtClean="0"/>
              <a:t> Thus abnormal spoilage must be 400 -210 = 190 units.</a:t>
            </a:r>
            <a:endParaRPr lang="en-US" dirty="0"/>
          </a:p>
        </p:txBody>
      </p:sp>
    </p:spTree>
    <p:extLst>
      <p:ext uri="{BB962C8B-B14F-4D97-AF65-F5344CB8AC3E}">
        <p14:creationId xmlns:p14="http://schemas.microsoft.com/office/powerpoint/2010/main" xmlns="" val="3877484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304800"/>
            <a:ext cx="8229600" cy="1143000"/>
          </a:xfrm>
        </p:spPr>
        <p:txBody>
          <a:bodyPr/>
          <a:lstStyle/>
          <a:p>
            <a:pPr eaLnBrk="1" hangingPunct="1"/>
            <a:r>
              <a:rPr lang="en-US" smtClean="0"/>
              <a:t>Steps 1 and 2</a:t>
            </a:r>
          </a:p>
        </p:txBody>
      </p:sp>
      <p:graphicFrame>
        <p:nvGraphicFramePr>
          <p:cNvPr id="4" name="Content Placeholder 3"/>
          <p:cNvGraphicFramePr>
            <a:graphicFrameLocks noGrp="1"/>
          </p:cNvGraphicFramePr>
          <p:nvPr>
            <p:ph idx="1"/>
          </p:nvPr>
        </p:nvGraphicFramePr>
        <p:xfrm>
          <a:off x="457200" y="1600200"/>
          <a:ext cx="8229600" cy="4348164"/>
        </p:xfrm>
        <a:graphic>
          <a:graphicData uri="http://schemas.openxmlformats.org/drawingml/2006/table">
            <a:tbl>
              <a:tblPr firstRow="1" bandRow="1">
                <a:tableStyleId>{5940675A-B579-460E-94D1-54222C63F5DA}</a:tableStyleId>
              </a:tblPr>
              <a:tblGrid>
                <a:gridCol w="4267200"/>
                <a:gridCol w="1219200"/>
                <a:gridCol w="1295400"/>
                <a:gridCol w="1447800"/>
              </a:tblGrid>
              <a:tr h="370809">
                <a:tc>
                  <a:txBody>
                    <a:bodyPr/>
                    <a:lstStyle/>
                    <a:p>
                      <a:endParaRPr lang="en-US" sz="1800" dirty="0"/>
                    </a:p>
                  </a:txBody>
                  <a:tcPr marT="45717" marB="45717"/>
                </a:tc>
                <a:tc rowSpan="2">
                  <a:txBody>
                    <a:bodyPr/>
                    <a:lstStyle/>
                    <a:p>
                      <a:pPr algn="r"/>
                      <a:r>
                        <a:rPr lang="en-US" sz="1800" dirty="0" smtClean="0"/>
                        <a:t>Physical</a:t>
                      </a:r>
                      <a:r>
                        <a:rPr lang="en-US" sz="1800" baseline="0" dirty="0" smtClean="0"/>
                        <a:t> Units</a:t>
                      </a:r>
                      <a:endParaRPr lang="en-US" sz="1800" dirty="0"/>
                    </a:p>
                  </a:txBody>
                  <a:tcPr marT="45717" marB="45717"/>
                </a:tc>
                <a:tc gridSpan="2">
                  <a:txBody>
                    <a:bodyPr/>
                    <a:lstStyle/>
                    <a:p>
                      <a:pPr algn="r"/>
                      <a:r>
                        <a:rPr lang="en-US" sz="1800" dirty="0" smtClean="0"/>
                        <a:t>Equivalent</a:t>
                      </a:r>
                      <a:r>
                        <a:rPr lang="en-US" sz="1800" baseline="0" dirty="0" smtClean="0"/>
                        <a:t> Units</a:t>
                      </a:r>
                      <a:endParaRPr lang="en-US" sz="1800" dirty="0"/>
                    </a:p>
                  </a:txBody>
                  <a:tcPr marT="45717" marB="45717"/>
                </a:tc>
                <a:tc hMerge="1">
                  <a:txBody>
                    <a:bodyPr/>
                    <a:lstStyle/>
                    <a:p>
                      <a:pPr algn="r"/>
                      <a:endParaRPr lang="en-US" dirty="0"/>
                    </a:p>
                  </a:txBody>
                  <a:tcPr/>
                </a:tc>
              </a:tr>
              <a:tr h="640074">
                <a:tc>
                  <a:txBody>
                    <a:bodyPr/>
                    <a:lstStyle/>
                    <a:p>
                      <a:r>
                        <a:rPr lang="en-US" sz="1800" dirty="0" smtClean="0"/>
                        <a:t>Flow</a:t>
                      </a:r>
                      <a:r>
                        <a:rPr lang="en-US" sz="1800" baseline="0" dirty="0" smtClean="0"/>
                        <a:t> of Production</a:t>
                      </a:r>
                      <a:endParaRPr lang="en-US" sz="1800" dirty="0"/>
                    </a:p>
                  </a:txBody>
                  <a:tcPr marT="45717" marB="45717"/>
                </a:tc>
                <a:tc vMerge="1">
                  <a:txBody>
                    <a:bodyPr/>
                    <a:lstStyle/>
                    <a:p>
                      <a:pPr algn="r"/>
                      <a:endParaRPr lang="en-US" dirty="0"/>
                    </a:p>
                  </a:txBody>
                  <a:tcPr/>
                </a:tc>
                <a:tc>
                  <a:txBody>
                    <a:bodyPr/>
                    <a:lstStyle/>
                    <a:p>
                      <a:pPr algn="r"/>
                      <a:r>
                        <a:rPr lang="en-US" sz="1800" dirty="0" smtClean="0"/>
                        <a:t>Direct</a:t>
                      </a:r>
                      <a:r>
                        <a:rPr lang="en-US" sz="1800" baseline="0" dirty="0" smtClean="0"/>
                        <a:t> Materials</a:t>
                      </a:r>
                      <a:endParaRPr lang="en-US" sz="1800" dirty="0"/>
                    </a:p>
                  </a:txBody>
                  <a:tcPr marT="45717" marB="45717"/>
                </a:tc>
                <a:tc>
                  <a:txBody>
                    <a:bodyPr/>
                    <a:lstStyle/>
                    <a:p>
                      <a:pPr algn="r"/>
                      <a:r>
                        <a:rPr lang="en-US" sz="1800" dirty="0" smtClean="0"/>
                        <a:t>Conversion</a:t>
                      </a:r>
                      <a:r>
                        <a:rPr lang="en-US" sz="1800" baseline="0" dirty="0" smtClean="0"/>
                        <a:t> Costs</a:t>
                      </a:r>
                      <a:endParaRPr lang="en-US" sz="1800" dirty="0"/>
                    </a:p>
                  </a:txBody>
                  <a:tcPr marT="45717" marB="45717"/>
                </a:tc>
              </a:tr>
              <a:tr h="370809">
                <a:tc>
                  <a:txBody>
                    <a:bodyPr/>
                    <a:lstStyle/>
                    <a:p>
                      <a:r>
                        <a:rPr lang="en-US" sz="1800" dirty="0" smtClean="0"/>
                        <a:t>Beginning work in process</a:t>
                      </a:r>
                      <a:endParaRPr lang="en-US" sz="1800" dirty="0"/>
                    </a:p>
                  </a:txBody>
                  <a:tcPr marT="45717" marB="45717"/>
                </a:tc>
                <a:tc>
                  <a:txBody>
                    <a:bodyPr/>
                    <a:lstStyle/>
                    <a:p>
                      <a:pPr algn="r"/>
                      <a:r>
                        <a:rPr lang="en-US" sz="1800" dirty="0" smtClean="0">
                          <a:solidFill>
                            <a:srgbClr val="FF0000"/>
                          </a:solidFill>
                        </a:rPr>
                        <a:t>400</a:t>
                      </a:r>
                      <a:endParaRPr lang="en-US" sz="1800" dirty="0">
                        <a:solidFill>
                          <a:srgbClr val="FF0000"/>
                        </a:solidFill>
                      </a:endParaRPr>
                    </a:p>
                  </a:txBody>
                  <a:tcPr marT="45717" marB="45717"/>
                </a:tc>
                <a:tc>
                  <a:txBody>
                    <a:bodyPr/>
                    <a:lstStyle/>
                    <a:p>
                      <a:pPr algn="r"/>
                      <a:endParaRPr lang="en-US" sz="1800" dirty="0">
                        <a:solidFill>
                          <a:srgbClr val="FF0000"/>
                        </a:solidFill>
                      </a:endParaRPr>
                    </a:p>
                  </a:txBody>
                  <a:tcPr marT="45717" marB="45717"/>
                </a:tc>
                <a:tc>
                  <a:txBody>
                    <a:bodyPr/>
                    <a:lstStyle/>
                    <a:p>
                      <a:pPr algn="r"/>
                      <a:endParaRPr lang="en-US" sz="1800" dirty="0">
                        <a:solidFill>
                          <a:srgbClr val="FF0000"/>
                        </a:solidFill>
                      </a:endParaRPr>
                    </a:p>
                  </a:txBody>
                  <a:tcPr marT="45717" marB="45717"/>
                </a:tc>
              </a:tr>
              <a:tr h="370809">
                <a:tc>
                  <a:txBody>
                    <a:bodyPr/>
                    <a:lstStyle/>
                    <a:p>
                      <a:r>
                        <a:rPr lang="en-US" sz="1800" dirty="0" smtClean="0"/>
                        <a:t>Started current</a:t>
                      </a:r>
                      <a:r>
                        <a:rPr lang="en-US" sz="1800" baseline="0" dirty="0" smtClean="0"/>
                        <a:t> period</a:t>
                      </a:r>
                      <a:endParaRPr lang="en-US" sz="1800" dirty="0"/>
                    </a:p>
                  </a:txBody>
                  <a:tcPr marT="45717" marB="45717"/>
                </a:tc>
                <a:tc>
                  <a:txBody>
                    <a:bodyPr/>
                    <a:lstStyle/>
                    <a:p>
                      <a:pPr algn="r"/>
                      <a:r>
                        <a:rPr lang="en-US" sz="1800" u="sng" dirty="0" smtClean="0">
                          <a:solidFill>
                            <a:srgbClr val="FF0000"/>
                          </a:solidFill>
                        </a:rPr>
                        <a:t>1700</a:t>
                      </a:r>
                      <a:endParaRPr lang="en-US" sz="1800" u="sng" dirty="0">
                        <a:solidFill>
                          <a:srgbClr val="FF0000"/>
                        </a:solidFill>
                      </a:endParaRPr>
                    </a:p>
                  </a:txBody>
                  <a:tcPr marT="45717" marB="45717"/>
                </a:tc>
                <a:tc>
                  <a:txBody>
                    <a:bodyPr/>
                    <a:lstStyle/>
                    <a:p>
                      <a:pPr algn="r"/>
                      <a:endParaRPr lang="en-US" sz="1800" dirty="0">
                        <a:solidFill>
                          <a:srgbClr val="FF0000"/>
                        </a:solidFill>
                      </a:endParaRPr>
                    </a:p>
                  </a:txBody>
                  <a:tcPr marT="45717" marB="45717"/>
                </a:tc>
                <a:tc>
                  <a:txBody>
                    <a:bodyPr/>
                    <a:lstStyle/>
                    <a:p>
                      <a:pPr algn="r"/>
                      <a:endParaRPr lang="en-US" sz="1800" dirty="0">
                        <a:solidFill>
                          <a:srgbClr val="FF0000"/>
                        </a:solidFill>
                      </a:endParaRPr>
                    </a:p>
                  </a:txBody>
                  <a:tcPr marT="45717" marB="45717"/>
                </a:tc>
              </a:tr>
              <a:tr h="370809">
                <a:tc>
                  <a:txBody>
                    <a:bodyPr/>
                    <a:lstStyle/>
                    <a:p>
                      <a:r>
                        <a:rPr lang="en-US" sz="1800" dirty="0" smtClean="0"/>
                        <a:t>To account for</a:t>
                      </a:r>
                      <a:endParaRPr lang="en-US" sz="1800" dirty="0"/>
                    </a:p>
                  </a:txBody>
                  <a:tcPr marT="45717" marB="45717"/>
                </a:tc>
                <a:tc>
                  <a:txBody>
                    <a:bodyPr/>
                    <a:lstStyle/>
                    <a:p>
                      <a:pPr algn="r"/>
                      <a:r>
                        <a:rPr lang="en-US" sz="1800" u="sng" dirty="0" smtClean="0">
                          <a:solidFill>
                            <a:srgbClr val="FF0000"/>
                          </a:solidFill>
                        </a:rPr>
                        <a:t>2100</a:t>
                      </a:r>
                      <a:endParaRPr lang="en-US" sz="1800" u="sng" dirty="0">
                        <a:solidFill>
                          <a:srgbClr val="FF0000"/>
                        </a:solidFill>
                      </a:endParaRPr>
                    </a:p>
                  </a:txBody>
                  <a:tcPr marT="45717" marB="45717"/>
                </a:tc>
                <a:tc>
                  <a:txBody>
                    <a:bodyPr/>
                    <a:lstStyle/>
                    <a:p>
                      <a:pPr algn="r"/>
                      <a:endParaRPr lang="en-US" sz="1800" dirty="0">
                        <a:solidFill>
                          <a:srgbClr val="FF0000"/>
                        </a:solidFill>
                      </a:endParaRPr>
                    </a:p>
                  </a:txBody>
                  <a:tcPr marT="45717" marB="45717"/>
                </a:tc>
                <a:tc>
                  <a:txBody>
                    <a:bodyPr/>
                    <a:lstStyle/>
                    <a:p>
                      <a:pPr algn="r"/>
                      <a:endParaRPr lang="en-US" sz="1800" dirty="0">
                        <a:solidFill>
                          <a:srgbClr val="FF0000"/>
                        </a:solidFill>
                      </a:endParaRPr>
                    </a:p>
                  </a:txBody>
                  <a:tcPr marT="45717" marB="45717"/>
                </a:tc>
              </a:tr>
              <a:tr h="370809">
                <a:tc>
                  <a:txBody>
                    <a:bodyPr/>
                    <a:lstStyle/>
                    <a:p>
                      <a:r>
                        <a:rPr lang="en-US" sz="1800" dirty="0" smtClean="0"/>
                        <a:t>Goods completed and transferred out</a:t>
                      </a:r>
                      <a:endParaRPr lang="en-US" sz="1800" dirty="0"/>
                    </a:p>
                  </a:txBody>
                  <a:tcPr marT="45717" marB="45717"/>
                </a:tc>
                <a:tc>
                  <a:txBody>
                    <a:bodyPr/>
                    <a:lstStyle/>
                    <a:p>
                      <a:pPr algn="r"/>
                      <a:r>
                        <a:rPr lang="en-US" sz="1800" dirty="0" smtClean="0">
                          <a:solidFill>
                            <a:srgbClr val="FF0000"/>
                          </a:solidFill>
                        </a:rPr>
                        <a:t>1400</a:t>
                      </a:r>
                      <a:endParaRPr lang="en-US" sz="1800" dirty="0">
                        <a:solidFill>
                          <a:srgbClr val="FF0000"/>
                        </a:solidFill>
                      </a:endParaRPr>
                    </a:p>
                  </a:txBody>
                  <a:tcPr marT="45717" marB="45717"/>
                </a:tc>
                <a:tc>
                  <a:txBody>
                    <a:bodyPr/>
                    <a:lstStyle/>
                    <a:p>
                      <a:pPr algn="r"/>
                      <a:r>
                        <a:rPr lang="en-US" sz="1800" dirty="0" smtClean="0">
                          <a:solidFill>
                            <a:srgbClr val="FF0000"/>
                          </a:solidFill>
                        </a:rPr>
                        <a:t>1400</a:t>
                      </a:r>
                      <a:endParaRPr lang="en-US" sz="1800" dirty="0">
                        <a:solidFill>
                          <a:srgbClr val="FF0000"/>
                        </a:solidFill>
                      </a:endParaRPr>
                    </a:p>
                  </a:txBody>
                  <a:tcPr marT="45717" marB="45717"/>
                </a:tc>
                <a:tc>
                  <a:txBody>
                    <a:bodyPr/>
                    <a:lstStyle/>
                    <a:p>
                      <a:pPr algn="r"/>
                      <a:r>
                        <a:rPr lang="en-US" sz="1800" dirty="0" smtClean="0">
                          <a:solidFill>
                            <a:srgbClr val="FF0000"/>
                          </a:solidFill>
                        </a:rPr>
                        <a:t>1400</a:t>
                      </a:r>
                      <a:endParaRPr lang="en-US" sz="1800" dirty="0">
                        <a:solidFill>
                          <a:srgbClr val="FF0000"/>
                        </a:solidFill>
                      </a:endParaRPr>
                    </a:p>
                  </a:txBody>
                  <a:tcPr marT="45717" marB="45717"/>
                </a:tc>
              </a:tr>
              <a:tr h="370809">
                <a:tc>
                  <a:txBody>
                    <a:bodyPr/>
                    <a:lstStyle/>
                    <a:p>
                      <a:r>
                        <a:rPr lang="en-US" sz="1800" dirty="0" smtClean="0"/>
                        <a:t>Normal</a:t>
                      </a:r>
                      <a:r>
                        <a:rPr lang="en-US" sz="1800" baseline="0" dirty="0" smtClean="0"/>
                        <a:t> spoilage</a:t>
                      </a:r>
                      <a:endParaRPr lang="en-US" sz="1800" dirty="0"/>
                    </a:p>
                  </a:txBody>
                  <a:tcPr marT="45717" marB="45717"/>
                </a:tc>
                <a:tc>
                  <a:txBody>
                    <a:bodyPr/>
                    <a:lstStyle/>
                    <a:p>
                      <a:pPr algn="r"/>
                      <a:endParaRPr lang="en-US" sz="1800" dirty="0">
                        <a:solidFill>
                          <a:srgbClr val="FF0000"/>
                        </a:solidFill>
                      </a:endParaRPr>
                    </a:p>
                  </a:txBody>
                  <a:tcPr marT="45717" marB="45717"/>
                </a:tc>
                <a:tc>
                  <a:txBody>
                    <a:bodyPr/>
                    <a:lstStyle/>
                    <a:p>
                      <a:pPr algn="r"/>
                      <a:endParaRPr lang="en-US" sz="1800" dirty="0">
                        <a:solidFill>
                          <a:srgbClr val="FF0000"/>
                        </a:solidFill>
                      </a:endParaRPr>
                    </a:p>
                  </a:txBody>
                  <a:tcPr marT="45717" marB="45717"/>
                </a:tc>
                <a:tc>
                  <a:txBody>
                    <a:bodyPr/>
                    <a:lstStyle/>
                    <a:p>
                      <a:pPr algn="r"/>
                      <a:endParaRPr lang="en-US" sz="1800" dirty="0">
                        <a:solidFill>
                          <a:srgbClr val="FF0000"/>
                        </a:solidFill>
                      </a:endParaRPr>
                    </a:p>
                  </a:txBody>
                  <a:tcPr marT="45717" marB="45717"/>
                </a:tc>
              </a:tr>
              <a:tr h="370809">
                <a:tc>
                  <a:txBody>
                    <a:bodyPr/>
                    <a:lstStyle/>
                    <a:p>
                      <a:r>
                        <a:rPr lang="en-US" sz="1800" dirty="0" smtClean="0"/>
                        <a:t>Abnormal spoilage</a:t>
                      </a: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Ending work in process</a:t>
                      </a:r>
                      <a:endParaRPr lang="en-US" sz="1800" dirty="0"/>
                    </a:p>
                  </a:txBody>
                  <a:tcPr marT="45717" marB="45717"/>
                </a:tc>
                <a:tc>
                  <a:txBody>
                    <a:bodyPr/>
                    <a:lstStyle/>
                    <a:p>
                      <a:pPr algn="r"/>
                      <a:endParaRPr lang="en-US" sz="1800" u="sng" dirty="0"/>
                    </a:p>
                  </a:txBody>
                  <a:tcPr marT="45717" marB="45717"/>
                </a:tc>
                <a:tc>
                  <a:txBody>
                    <a:bodyPr/>
                    <a:lstStyle/>
                    <a:p>
                      <a:pPr algn="r"/>
                      <a:endParaRPr lang="en-US" sz="1800" u="sng" dirty="0"/>
                    </a:p>
                  </a:txBody>
                  <a:tcPr marT="45717" marB="45717"/>
                </a:tc>
                <a:tc>
                  <a:txBody>
                    <a:bodyPr/>
                    <a:lstStyle/>
                    <a:p>
                      <a:pPr algn="r"/>
                      <a:endParaRPr lang="en-US" sz="1800" u="sng" dirty="0"/>
                    </a:p>
                  </a:txBody>
                  <a:tcPr marT="45717" marB="45717"/>
                </a:tc>
              </a:tr>
              <a:tr h="370809">
                <a:tc>
                  <a:txBody>
                    <a:bodyPr/>
                    <a:lstStyle/>
                    <a:p>
                      <a:r>
                        <a:rPr lang="en-US" sz="1800" dirty="0" smtClean="0"/>
                        <a:t>Accounted for</a:t>
                      </a: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Work to date</a:t>
                      </a: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bl>
          </a:graphicData>
        </a:graphic>
      </p:graphicFrame>
      <p:sp>
        <p:nvSpPr>
          <p:cNvPr id="5" name="TextBox 4"/>
          <p:cNvSpPr txBox="1"/>
          <p:nvPr/>
        </p:nvSpPr>
        <p:spPr>
          <a:xfrm>
            <a:off x="5181600" y="4267200"/>
            <a:ext cx="3352800" cy="923925"/>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Up to here there’s nothing new, the same calculations as in the previous chapter.</a:t>
            </a:r>
          </a:p>
        </p:txBody>
      </p:sp>
    </p:spTree>
    <p:extLst>
      <p:ext uri="{BB962C8B-B14F-4D97-AF65-F5344CB8AC3E}">
        <p14:creationId xmlns:p14="http://schemas.microsoft.com/office/powerpoint/2010/main" xmlns="" val="3172025124"/>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Title 1"/>
          <p:cNvSpPr>
            <a:spLocks noGrp="1"/>
          </p:cNvSpPr>
          <p:nvPr>
            <p:ph type="title"/>
          </p:nvPr>
        </p:nvSpPr>
        <p:spPr>
          <a:xfrm>
            <a:off x="457200" y="381000"/>
            <a:ext cx="8229600" cy="1143000"/>
          </a:xfrm>
        </p:spPr>
        <p:txBody>
          <a:bodyPr/>
          <a:lstStyle/>
          <a:p>
            <a:pPr eaLnBrk="1" hangingPunct="1"/>
            <a:r>
              <a:rPr lang="en-US" smtClean="0"/>
              <a:t>Steps 1 and 2</a:t>
            </a:r>
          </a:p>
        </p:txBody>
      </p:sp>
      <p:graphicFrame>
        <p:nvGraphicFramePr>
          <p:cNvPr id="4" name="Content Placeholder 3"/>
          <p:cNvGraphicFramePr>
            <a:graphicFrameLocks noGrp="1"/>
          </p:cNvGraphicFramePr>
          <p:nvPr>
            <p:ph idx="1"/>
          </p:nvPr>
        </p:nvGraphicFramePr>
        <p:xfrm>
          <a:off x="457200" y="1600200"/>
          <a:ext cx="8229600" cy="4348164"/>
        </p:xfrm>
        <a:graphic>
          <a:graphicData uri="http://schemas.openxmlformats.org/drawingml/2006/table">
            <a:tbl>
              <a:tblPr firstRow="1" bandRow="1">
                <a:tableStyleId>{5940675A-B579-460E-94D1-54222C63F5DA}</a:tableStyleId>
              </a:tblPr>
              <a:tblGrid>
                <a:gridCol w="4267200"/>
                <a:gridCol w="1219200"/>
                <a:gridCol w="1295400"/>
                <a:gridCol w="1447800"/>
              </a:tblGrid>
              <a:tr h="370809">
                <a:tc>
                  <a:txBody>
                    <a:bodyPr/>
                    <a:lstStyle/>
                    <a:p>
                      <a:endParaRPr lang="en-US" sz="1800" dirty="0"/>
                    </a:p>
                  </a:txBody>
                  <a:tcPr marT="45717" marB="45717"/>
                </a:tc>
                <a:tc rowSpan="2">
                  <a:txBody>
                    <a:bodyPr/>
                    <a:lstStyle/>
                    <a:p>
                      <a:pPr algn="r"/>
                      <a:r>
                        <a:rPr lang="en-US" sz="1800" dirty="0" smtClean="0"/>
                        <a:t>Physical</a:t>
                      </a:r>
                      <a:r>
                        <a:rPr lang="en-US" sz="1800" baseline="0" dirty="0" smtClean="0"/>
                        <a:t> Units</a:t>
                      </a:r>
                      <a:endParaRPr lang="en-US" sz="1800" dirty="0"/>
                    </a:p>
                  </a:txBody>
                  <a:tcPr marT="45717" marB="45717"/>
                </a:tc>
                <a:tc gridSpan="2">
                  <a:txBody>
                    <a:bodyPr/>
                    <a:lstStyle/>
                    <a:p>
                      <a:pPr algn="r"/>
                      <a:r>
                        <a:rPr lang="en-US" sz="1800" dirty="0" smtClean="0"/>
                        <a:t>Equivalent</a:t>
                      </a:r>
                      <a:r>
                        <a:rPr lang="en-US" sz="1800" baseline="0" dirty="0" smtClean="0"/>
                        <a:t> Units</a:t>
                      </a:r>
                      <a:endParaRPr lang="en-US" sz="1800" dirty="0"/>
                    </a:p>
                  </a:txBody>
                  <a:tcPr marT="45717" marB="45717"/>
                </a:tc>
                <a:tc hMerge="1">
                  <a:txBody>
                    <a:bodyPr/>
                    <a:lstStyle/>
                    <a:p>
                      <a:pPr algn="r"/>
                      <a:endParaRPr lang="en-US" dirty="0"/>
                    </a:p>
                  </a:txBody>
                  <a:tcPr/>
                </a:tc>
              </a:tr>
              <a:tr h="640074">
                <a:tc>
                  <a:txBody>
                    <a:bodyPr/>
                    <a:lstStyle/>
                    <a:p>
                      <a:r>
                        <a:rPr lang="en-US" sz="1800" dirty="0" smtClean="0"/>
                        <a:t>Flow</a:t>
                      </a:r>
                      <a:r>
                        <a:rPr lang="en-US" sz="1800" baseline="0" dirty="0" smtClean="0"/>
                        <a:t> of Production</a:t>
                      </a:r>
                      <a:endParaRPr lang="en-US" sz="1800" dirty="0"/>
                    </a:p>
                  </a:txBody>
                  <a:tcPr marT="45717" marB="45717"/>
                </a:tc>
                <a:tc vMerge="1">
                  <a:txBody>
                    <a:bodyPr/>
                    <a:lstStyle/>
                    <a:p>
                      <a:pPr algn="r"/>
                      <a:endParaRPr lang="en-US" dirty="0"/>
                    </a:p>
                  </a:txBody>
                  <a:tcPr/>
                </a:tc>
                <a:tc>
                  <a:txBody>
                    <a:bodyPr/>
                    <a:lstStyle/>
                    <a:p>
                      <a:pPr algn="r"/>
                      <a:r>
                        <a:rPr lang="en-US" sz="1800" dirty="0" smtClean="0"/>
                        <a:t>Direct</a:t>
                      </a:r>
                      <a:r>
                        <a:rPr lang="en-US" sz="1800" baseline="0" dirty="0" smtClean="0"/>
                        <a:t> Materials</a:t>
                      </a:r>
                      <a:endParaRPr lang="en-US" sz="1800" dirty="0"/>
                    </a:p>
                  </a:txBody>
                  <a:tcPr marT="45717" marB="45717"/>
                </a:tc>
                <a:tc>
                  <a:txBody>
                    <a:bodyPr/>
                    <a:lstStyle/>
                    <a:p>
                      <a:pPr algn="r"/>
                      <a:r>
                        <a:rPr lang="en-US" sz="1800" dirty="0" smtClean="0"/>
                        <a:t>Conversion</a:t>
                      </a:r>
                      <a:r>
                        <a:rPr lang="en-US" sz="1800" baseline="0" dirty="0" smtClean="0"/>
                        <a:t> Costs</a:t>
                      </a:r>
                      <a:endParaRPr lang="en-US" sz="1800" dirty="0"/>
                    </a:p>
                  </a:txBody>
                  <a:tcPr marT="45717" marB="45717"/>
                </a:tc>
              </a:tr>
              <a:tr h="370809">
                <a:tc>
                  <a:txBody>
                    <a:bodyPr/>
                    <a:lstStyle/>
                    <a:p>
                      <a:r>
                        <a:rPr lang="en-US" sz="1800" dirty="0" smtClean="0"/>
                        <a:t>Beginning work in process</a:t>
                      </a:r>
                      <a:endParaRPr lang="en-US" sz="1800" dirty="0"/>
                    </a:p>
                  </a:txBody>
                  <a:tcPr marT="45717" marB="45717"/>
                </a:tc>
                <a:tc>
                  <a:txBody>
                    <a:bodyPr/>
                    <a:lstStyle/>
                    <a:p>
                      <a:pPr algn="r"/>
                      <a:r>
                        <a:rPr lang="en-US" sz="1800" dirty="0" smtClean="0"/>
                        <a:t>400</a:t>
                      </a: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Started current</a:t>
                      </a:r>
                      <a:r>
                        <a:rPr lang="en-US" sz="1800" baseline="0" dirty="0" smtClean="0"/>
                        <a:t> period</a:t>
                      </a:r>
                      <a:endParaRPr lang="en-US" sz="1800" dirty="0"/>
                    </a:p>
                  </a:txBody>
                  <a:tcPr marT="45717" marB="45717"/>
                </a:tc>
                <a:tc>
                  <a:txBody>
                    <a:bodyPr/>
                    <a:lstStyle/>
                    <a:p>
                      <a:pPr algn="r"/>
                      <a:r>
                        <a:rPr lang="en-US" sz="1800" u="sng" dirty="0" smtClean="0"/>
                        <a:t>1700</a:t>
                      </a:r>
                      <a:endParaRPr lang="en-US" sz="1800" u="sng"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To account for</a:t>
                      </a:r>
                      <a:endParaRPr lang="en-US" sz="1800" dirty="0"/>
                    </a:p>
                  </a:txBody>
                  <a:tcPr marT="45717" marB="45717"/>
                </a:tc>
                <a:tc>
                  <a:txBody>
                    <a:bodyPr/>
                    <a:lstStyle/>
                    <a:p>
                      <a:pPr algn="r"/>
                      <a:r>
                        <a:rPr lang="en-US" sz="1800" u="sng" dirty="0" smtClean="0"/>
                        <a:t>2100</a:t>
                      </a:r>
                      <a:endParaRPr lang="en-US" sz="1800" u="sng"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Goods completed and transferred out</a:t>
                      </a:r>
                      <a:endParaRPr lang="en-US" sz="1800" dirty="0"/>
                    </a:p>
                  </a:txBody>
                  <a:tcPr marT="45717" marB="45717"/>
                </a:tc>
                <a:tc>
                  <a:txBody>
                    <a:bodyPr/>
                    <a:lstStyle/>
                    <a:p>
                      <a:pPr algn="r"/>
                      <a:r>
                        <a:rPr lang="en-US" sz="1800" dirty="0" smtClean="0"/>
                        <a:t>1400</a:t>
                      </a:r>
                      <a:endParaRPr lang="en-US" sz="1800" dirty="0"/>
                    </a:p>
                  </a:txBody>
                  <a:tcPr marT="45717" marB="45717"/>
                </a:tc>
                <a:tc>
                  <a:txBody>
                    <a:bodyPr/>
                    <a:lstStyle/>
                    <a:p>
                      <a:pPr algn="r"/>
                      <a:r>
                        <a:rPr lang="en-US" sz="1800" dirty="0" smtClean="0"/>
                        <a:t>1400</a:t>
                      </a:r>
                      <a:endParaRPr lang="en-US" sz="1800" dirty="0"/>
                    </a:p>
                  </a:txBody>
                  <a:tcPr marT="45717" marB="45717"/>
                </a:tc>
                <a:tc>
                  <a:txBody>
                    <a:bodyPr/>
                    <a:lstStyle/>
                    <a:p>
                      <a:pPr algn="r"/>
                      <a:r>
                        <a:rPr lang="en-US" sz="1800" dirty="0" smtClean="0"/>
                        <a:t>1400</a:t>
                      </a:r>
                      <a:endParaRPr lang="en-US" sz="1800" dirty="0"/>
                    </a:p>
                  </a:txBody>
                  <a:tcPr marT="45717" marB="45717"/>
                </a:tc>
              </a:tr>
              <a:tr h="370809">
                <a:tc>
                  <a:txBody>
                    <a:bodyPr/>
                    <a:lstStyle/>
                    <a:p>
                      <a:r>
                        <a:rPr lang="en-US" sz="1800" dirty="0" smtClean="0"/>
                        <a:t>Normal</a:t>
                      </a:r>
                      <a:r>
                        <a:rPr lang="en-US" sz="1800" baseline="0" dirty="0" smtClean="0"/>
                        <a:t> spoilage</a:t>
                      </a:r>
                      <a:endParaRPr lang="en-US" sz="1800" dirty="0"/>
                    </a:p>
                  </a:txBody>
                  <a:tcPr marT="45717" marB="45717"/>
                </a:tc>
                <a:tc>
                  <a:txBody>
                    <a:bodyPr/>
                    <a:lstStyle/>
                    <a:p>
                      <a:pPr algn="r"/>
                      <a:r>
                        <a:rPr lang="en-US" sz="1800" dirty="0" smtClean="0">
                          <a:solidFill>
                            <a:srgbClr val="FF0000"/>
                          </a:solidFill>
                        </a:rPr>
                        <a:t>210</a:t>
                      </a:r>
                      <a:endParaRPr lang="en-US" sz="1800" dirty="0">
                        <a:solidFill>
                          <a:srgbClr val="FF0000"/>
                        </a:solidFill>
                      </a:endParaRPr>
                    </a:p>
                  </a:txBody>
                  <a:tcPr marT="45717" marB="45717"/>
                </a:tc>
                <a:tc>
                  <a:txBody>
                    <a:bodyPr/>
                    <a:lstStyle/>
                    <a:p>
                      <a:pPr algn="r"/>
                      <a:r>
                        <a:rPr lang="en-US" sz="1800" dirty="0" smtClean="0">
                          <a:solidFill>
                            <a:srgbClr val="FF0000"/>
                          </a:solidFill>
                        </a:rPr>
                        <a:t>210</a:t>
                      </a:r>
                      <a:endParaRPr lang="en-US" sz="1800" dirty="0">
                        <a:solidFill>
                          <a:srgbClr val="FF0000"/>
                        </a:solidFill>
                      </a:endParaRPr>
                    </a:p>
                  </a:txBody>
                  <a:tcPr marT="45717" marB="45717"/>
                </a:tc>
                <a:tc>
                  <a:txBody>
                    <a:bodyPr/>
                    <a:lstStyle/>
                    <a:p>
                      <a:pPr algn="r"/>
                      <a:r>
                        <a:rPr lang="en-US" sz="1800" dirty="0" smtClean="0">
                          <a:solidFill>
                            <a:srgbClr val="FF0000"/>
                          </a:solidFill>
                        </a:rPr>
                        <a:t>210</a:t>
                      </a:r>
                      <a:endParaRPr lang="en-US" sz="1800" dirty="0">
                        <a:solidFill>
                          <a:srgbClr val="FF0000"/>
                        </a:solidFill>
                      </a:endParaRPr>
                    </a:p>
                  </a:txBody>
                  <a:tcPr marT="45717" marB="45717"/>
                </a:tc>
              </a:tr>
              <a:tr h="370809">
                <a:tc>
                  <a:txBody>
                    <a:bodyPr/>
                    <a:lstStyle/>
                    <a:p>
                      <a:r>
                        <a:rPr lang="en-US" sz="1800" dirty="0" smtClean="0"/>
                        <a:t>Abnormal spoilage</a:t>
                      </a: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Ending work in process</a:t>
                      </a:r>
                      <a:endParaRPr lang="en-US" sz="1800" dirty="0"/>
                    </a:p>
                  </a:txBody>
                  <a:tcPr marT="45717" marB="45717"/>
                </a:tc>
                <a:tc>
                  <a:txBody>
                    <a:bodyPr/>
                    <a:lstStyle/>
                    <a:p>
                      <a:pPr algn="r"/>
                      <a:endParaRPr lang="en-US" sz="1800" u="sng" dirty="0"/>
                    </a:p>
                  </a:txBody>
                  <a:tcPr marT="45717" marB="45717"/>
                </a:tc>
                <a:tc>
                  <a:txBody>
                    <a:bodyPr/>
                    <a:lstStyle/>
                    <a:p>
                      <a:pPr algn="r"/>
                      <a:endParaRPr lang="en-US" sz="1800" u="sng" dirty="0"/>
                    </a:p>
                  </a:txBody>
                  <a:tcPr marT="45717" marB="45717"/>
                </a:tc>
                <a:tc>
                  <a:txBody>
                    <a:bodyPr/>
                    <a:lstStyle/>
                    <a:p>
                      <a:pPr algn="r"/>
                      <a:endParaRPr lang="en-US" sz="1800" u="sng" dirty="0"/>
                    </a:p>
                  </a:txBody>
                  <a:tcPr marT="45717" marB="45717"/>
                </a:tc>
              </a:tr>
              <a:tr h="370809">
                <a:tc>
                  <a:txBody>
                    <a:bodyPr/>
                    <a:lstStyle/>
                    <a:p>
                      <a:r>
                        <a:rPr lang="en-US" sz="1800" dirty="0" smtClean="0"/>
                        <a:t>Accounted for</a:t>
                      </a: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Work to date</a:t>
                      </a: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bl>
          </a:graphicData>
        </a:graphic>
      </p:graphicFrame>
      <p:sp>
        <p:nvSpPr>
          <p:cNvPr id="5" name="TextBox 4"/>
          <p:cNvSpPr txBox="1"/>
          <p:nvPr/>
        </p:nvSpPr>
        <p:spPr>
          <a:xfrm>
            <a:off x="5029200" y="4724400"/>
            <a:ext cx="3505200" cy="1477963"/>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15% x 1400 = 210 physical units normal storage. Since this is the weighted average method, we are 100% complete for direct materials and conversion costs.</a:t>
            </a:r>
          </a:p>
        </p:txBody>
      </p:sp>
    </p:spTree>
    <p:extLst>
      <p:ext uri="{BB962C8B-B14F-4D97-AF65-F5344CB8AC3E}">
        <p14:creationId xmlns:p14="http://schemas.microsoft.com/office/powerpoint/2010/main" xmlns="" val="3855485169"/>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Title 1"/>
          <p:cNvSpPr>
            <a:spLocks noGrp="1"/>
          </p:cNvSpPr>
          <p:nvPr>
            <p:ph type="title"/>
          </p:nvPr>
        </p:nvSpPr>
        <p:spPr>
          <a:xfrm>
            <a:off x="457200" y="381000"/>
            <a:ext cx="8229600" cy="1143000"/>
          </a:xfrm>
        </p:spPr>
        <p:txBody>
          <a:bodyPr/>
          <a:lstStyle/>
          <a:p>
            <a:pPr eaLnBrk="1" hangingPunct="1"/>
            <a:r>
              <a:rPr lang="en-US" smtClean="0"/>
              <a:t>Steps 1 and 2</a:t>
            </a:r>
          </a:p>
        </p:txBody>
      </p:sp>
      <p:graphicFrame>
        <p:nvGraphicFramePr>
          <p:cNvPr id="4" name="Content Placeholder 3"/>
          <p:cNvGraphicFramePr>
            <a:graphicFrameLocks noGrp="1"/>
          </p:cNvGraphicFramePr>
          <p:nvPr>
            <p:ph idx="1"/>
          </p:nvPr>
        </p:nvGraphicFramePr>
        <p:xfrm>
          <a:off x="457200" y="1600200"/>
          <a:ext cx="8229600" cy="4348164"/>
        </p:xfrm>
        <a:graphic>
          <a:graphicData uri="http://schemas.openxmlformats.org/drawingml/2006/table">
            <a:tbl>
              <a:tblPr firstRow="1" bandRow="1">
                <a:tableStyleId>{5940675A-B579-460E-94D1-54222C63F5DA}</a:tableStyleId>
              </a:tblPr>
              <a:tblGrid>
                <a:gridCol w="4267200"/>
                <a:gridCol w="1219200"/>
                <a:gridCol w="1295400"/>
                <a:gridCol w="1447800"/>
              </a:tblGrid>
              <a:tr h="370809">
                <a:tc>
                  <a:txBody>
                    <a:bodyPr/>
                    <a:lstStyle/>
                    <a:p>
                      <a:endParaRPr lang="en-US" sz="1800" dirty="0"/>
                    </a:p>
                  </a:txBody>
                  <a:tcPr marT="45717" marB="45717"/>
                </a:tc>
                <a:tc rowSpan="2">
                  <a:txBody>
                    <a:bodyPr/>
                    <a:lstStyle/>
                    <a:p>
                      <a:pPr algn="r"/>
                      <a:r>
                        <a:rPr lang="en-US" sz="1800" dirty="0" smtClean="0"/>
                        <a:t>Physical</a:t>
                      </a:r>
                      <a:r>
                        <a:rPr lang="en-US" sz="1800" baseline="0" dirty="0" smtClean="0"/>
                        <a:t> Units</a:t>
                      </a:r>
                      <a:endParaRPr lang="en-US" sz="1800" dirty="0"/>
                    </a:p>
                  </a:txBody>
                  <a:tcPr marT="45717" marB="45717"/>
                </a:tc>
                <a:tc gridSpan="2">
                  <a:txBody>
                    <a:bodyPr/>
                    <a:lstStyle/>
                    <a:p>
                      <a:pPr algn="r"/>
                      <a:r>
                        <a:rPr lang="en-US" sz="1800" dirty="0" smtClean="0"/>
                        <a:t>Equivalent</a:t>
                      </a:r>
                      <a:r>
                        <a:rPr lang="en-US" sz="1800" baseline="0" dirty="0" smtClean="0"/>
                        <a:t> Units</a:t>
                      </a:r>
                      <a:endParaRPr lang="en-US" sz="1800" dirty="0"/>
                    </a:p>
                  </a:txBody>
                  <a:tcPr marT="45717" marB="45717"/>
                </a:tc>
                <a:tc hMerge="1">
                  <a:txBody>
                    <a:bodyPr/>
                    <a:lstStyle/>
                    <a:p>
                      <a:pPr algn="r"/>
                      <a:endParaRPr lang="en-US" dirty="0"/>
                    </a:p>
                  </a:txBody>
                  <a:tcPr/>
                </a:tc>
              </a:tr>
              <a:tr h="640074">
                <a:tc>
                  <a:txBody>
                    <a:bodyPr/>
                    <a:lstStyle/>
                    <a:p>
                      <a:r>
                        <a:rPr lang="en-US" sz="1800" dirty="0" smtClean="0"/>
                        <a:t>Flow</a:t>
                      </a:r>
                      <a:r>
                        <a:rPr lang="en-US" sz="1800" baseline="0" dirty="0" smtClean="0"/>
                        <a:t> of Production</a:t>
                      </a:r>
                      <a:endParaRPr lang="en-US" sz="1800" dirty="0"/>
                    </a:p>
                  </a:txBody>
                  <a:tcPr marT="45717" marB="45717"/>
                </a:tc>
                <a:tc vMerge="1">
                  <a:txBody>
                    <a:bodyPr/>
                    <a:lstStyle/>
                    <a:p>
                      <a:pPr algn="r"/>
                      <a:endParaRPr lang="en-US" dirty="0"/>
                    </a:p>
                  </a:txBody>
                  <a:tcPr/>
                </a:tc>
                <a:tc>
                  <a:txBody>
                    <a:bodyPr/>
                    <a:lstStyle/>
                    <a:p>
                      <a:pPr algn="r"/>
                      <a:r>
                        <a:rPr lang="en-US" sz="1800" dirty="0" smtClean="0"/>
                        <a:t>Direct</a:t>
                      </a:r>
                      <a:r>
                        <a:rPr lang="en-US" sz="1800" baseline="0" dirty="0" smtClean="0"/>
                        <a:t> Materials</a:t>
                      </a:r>
                      <a:endParaRPr lang="en-US" sz="1800" dirty="0"/>
                    </a:p>
                  </a:txBody>
                  <a:tcPr marT="45717" marB="45717"/>
                </a:tc>
                <a:tc>
                  <a:txBody>
                    <a:bodyPr/>
                    <a:lstStyle/>
                    <a:p>
                      <a:pPr algn="r"/>
                      <a:r>
                        <a:rPr lang="en-US" sz="1800" dirty="0" smtClean="0"/>
                        <a:t>Conversion</a:t>
                      </a:r>
                      <a:r>
                        <a:rPr lang="en-US" sz="1800" baseline="0" dirty="0" smtClean="0"/>
                        <a:t> Costs</a:t>
                      </a:r>
                      <a:endParaRPr lang="en-US" sz="1800" dirty="0"/>
                    </a:p>
                  </a:txBody>
                  <a:tcPr marT="45717" marB="45717"/>
                </a:tc>
              </a:tr>
              <a:tr h="370809">
                <a:tc>
                  <a:txBody>
                    <a:bodyPr/>
                    <a:lstStyle/>
                    <a:p>
                      <a:r>
                        <a:rPr lang="en-US" sz="1800" dirty="0" smtClean="0"/>
                        <a:t>Beginning work in process</a:t>
                      </a:r>
                      <a:endParaRPr lang="en-US" sz="1800" dirty="0"/>
                    </a:p>
                  </a:txBody>
                  <a:tcPr marT="45717" marB="45717"/>
                </a:tc>
                <a:tc>
                  <a:txBody>
                    <a:bodyPr/>
                    <a:lstStyle/>
                    <a:p>
                      <a:pPr algn="r"/>
                      <a:r>
                        <a:rPr lang="en-US" sz="1800" dirty="0" smtClean="0"/>
                        <a:t>400</a:t>
                      </a: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Started current</a:t>
                      </a:r>
                      <a:r>
                        <a:rPr lang="en-US" sz="1800" baseline="0" dirty="0" smtClean="0"/>
                        <a:t> period</a:t>
                      </a:r>
                      <a:endParaRPr lang="en-US" sz="1800" dirty="0"/>
                    </a:p>
                  </a:txBody>
                  <a:tcPr marT="45717" marB="45717"/>
                </a:tc>
                <a:tc>
                  <a:txBody>
                    <a:bodyPr/>
                    <a:lstStyle/>
                    <a:p>
                      <a:pPr algn="r"/>
                      <a:r>
                        <a:rPr lang="en-US" sz="1800" u="sng" dirty="0" smtClean="0"/>
                        <a:t>1700</a:t>
                      </a:r>
                      <a:endParaRPr lang="en-US" sz="1800" u="sng"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To account for</a:t>
                      </a:r>
                      <a:endParaRPr lang="en-US" sz="1800" dirty="0"/>
                    </a:p>
                  </a:txBody>
                  <a:tcPr marT="45717" marB="45717"/>
                </a:tc>
                <a:tc>
                  <a:txBody>
                    <a:bodyPr/>
                    <a:lstStyle/>
                    <a:p>
                      <a:pPr algn="r"/>
                      <a:r>
                        <a:rPr lang="en-US" sz="1800" u="sng" dirty="0" smtClean="0"/>
                        <a:t>2100</a:t>
                      </a:r>
                      <a:endParaRPr lang="en-US" sz="1800" u="sng"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Goods completed and transferred out</a:t>
                      </a:r>
                      <a:endParaRPr lang="en-US" sz="1800" dirty="0"/>
                    </a:p>
                  </a:txBody>
                  <a:tcPr marT="45717" marB="45717"/>
                </a:tc>
                <a:tc>
                  <a:txBody>
                    <a:bodyPr/>
                    <a:lstStyle/>
                    <a:p>
                      <a:pPr algn="r"/>
                      <a:r>
                        <a:rPr lang="en-US" sz="1800" dirty="0" smtClean="0"/>
                        <a:t>1400</a:t>
                      </a:r>
                      <a:endParaRPr lang="en-US" sz="1800" dirty="0"/>
                    </a:p>
                  </a:txBody>
                  <a:tcPr marT="45717" marB="45717"/>
                </a:tc>
                <a:tc>
                  <a:txBody>
                    <a:bodyPr/>
                    <a:lstStyle/>
                    <a:p>
                      <a:pPr algn="r"/>
                      <a:r>
                        <a:rPr lang="en-US" sz="1800" dirty="0" smtClean="0"/>
                        <a:t>1400</a:t>
                      </a:r>
                      <a:endParaRPr lang="en-US" sz="1800" dirty="0"/>
                    </a:p>
                  </a:txBody>
                  <a:tcPr marT="45717" marB="45717"/>
                </a:tc>
                <a:tc>
                  <a:txBody>
                    <a:bodyPr/>
                    <a:lstStyle/>
                    <a:p>
                      <a:pPr algn="r"/>
                      <a:r>
                        <a:rPr lang="en-US" sz="1800" dirty="0" smtClean="0"/>
                        <a:t>1400</a:t>
                      </a:r>
                      <a:endParaRPr lang="en-US" sz="1800" dirty="0"/>
                    </a:p>
                  </a:txBody>
                  <a:tcPr marT="45717" marB="45717"/>
                </a:tc>
              </a:tr>
              <a:tr h="370809">
                <a:tc>
                  <a:txBody>
                    <a:bodyPr/>
                    <a:lstStyle/>
                    <a:p>
                      <a:r>
                        <a:rPr lang="en-US" sz="1800" dirty="0" smtClean="0"/>
                        <a:t>Normal</a:t>
                      </a:r>
                      <a:r>
                        <a:rPr lang="en-US" sz="1800" baseline="0" dirty="0" smtClean="0"/>
                        <a:t> spoilage</a:t>
                      </a:r>
                      <a:endParaRPr lang="en-US" sz="1800" dirty="0"/>
                    </a:p>
                  </a:txBody>
                  <a:tcPr marT="45717" marB="45717"/>
                </a:tc>
                <a:tc>
                  <a:txBody>
                    <a:bodyPr/>
                    <a:lstStyle/>
                    <a:p>
                      <a:pPr algn="r"/>
                      <a:r>
                        <a:rPr lang="en-US" sz="1800" dirty="0" smtClean="0"/>
                        <a:t>210</a:t>
                      </a:r>
                      <a:endParaRPr lang="en-US" sz="1800" dirty="0"/>
                    </a:p>
                  </a:txBody>
                  <a:tcPr marT="45717" marB="45717"/>
                </a:tc>
                <a:tc>
                  <a:txBody>
                    <a:bodyPr/>
                    <a:lstStyle/>
                    <a:p>
                      <a:pPr algn="r"/>
                      <a:r>
                        <a:rPr lang="en-US" sz="1800" dirty="0" smtClean="0"/>
                        <a:t>210</a:t>
                      </a:r>
                      <a:endParaRPr lang="en-US" sz="1800" dirty="0"/>
                    </a:p>
                  </a:txBody>
                  <a:tcPr marT="45717" marB="45717"/>
                </a:tc>
                <a:tc>
                  <a:txBody>
                    <a:bodyPr/>
                    <a:lstStyle/>
                    <a:p>
                      <a:pPr algn="r"/>
                      <a:r>
                        <a:rPr lang="en-US" sz="1800" dirty="0" smtClean="0"/>
                        <a:t>210</a:t>
                      </a:r>
                      <a:endParaRPr lang="en-US" sz="1800" dirty="0"/>
                    </a:p>
                  </a:txBody>
                  <a:tcPr marT="45717" marB="45717"/>
                </a:tc>
              </a:tr>
              <a:tr h="370809">
                <a:tc>
                  <a:txBody>
                    <a:bodyPr/>
                    <a:lstStyle/>
                    <a:p>
                      <a:r>
                        <a:rPr lang="en-US" sz="1800" dirty="0" smtClean="0"/>
                        <a:t>Abnormal spoilage</a:t>
                      </a:r>
                      <a:endParaRPr lang="en-US" sz="1800" dirty="0"/>
                    </a:p>
                  </a:txBody>
                  <a:tcPr marT="45717" marB="45717"/>
                </a:tc>
                <a:tc>
                  <a:txBody>
                    <a:bodyPr/>
                    <a:lstStyle/>
                    <a:p>
                      <a:pPr algn="r"/>
                      <a:r>
                        <a:rPr lang="en-US" sz="1800" dirty="0" smtClean="0">
                          <a:solidFill>
                            <a:srgbClr val="FF0000"/>
                          </a:solidFill>
                        </a:rPr>
                        <a:t>190</a:t>
                      </a:r>
                      <a:endParaRPr lang="en-US" sz="1800" dirty="0">
                        <a:solidFill>
                          <a:srgbClr val="FF0000"/>
                        </a:solidFill>
                      </a:endParaRPr>
                    </a:p>
                  </a:txBody>
                  <a:tcPr marT="45717" marB="45717"/>
                </a:tc>
                <a:tc>
                  <a:txBody>
                    <a:bodyPr/>
                    <a:lstStyle/>
                    <a:p>
                      <a:pPr algn="r"/>
                      <a:r>
                        <a:rPr lang="en-US" sz="1800" dirty="0" smtClean="0">
                          <a:solidFill>
                            <a:srgbClr val="FF0000"/>
                          </a:solidFill>
                        </a:rPr>
                        <a:t>190</a:t>
                      </a:r>
                      <a:endParaRPr lang="en-US" sz="1800" dirty="0">
                        <a:solidFill>
                          <a:srgbClr val="FF0000"/>
                        </a:solidFill>
                      </a:endParaRPr>
                    </a:p>
                  </a:txBody>
                  <a:tcPr marT="45717" marB="45717"/>
                </a:tc>
                <a:tc>
                  <a:txBody>
                    <a:bodyPr/>
                    <a:lstStyle/>
                    <a:p>
                      <a:pPr algn="r"/>
                      <a:r>
                        <a:rPr lang="en-US" sz="1800" dirty="0" smtClean="0">
                          <a:solidFill>
                            <a:srgbClr val="FF0000"/>
                          </a:solidFill>
                        </a:rPr>
                        <a:t>190</a:t>
                      </a:r>
                      <a:endParaRPr lang="en-US" sz="1800" dirty="0">
                        <a:solidFill>
                          <a:srgbClr val="FF0000"/>
                        </a:solidFill>
                      </a:endParaRPr>
                    </a:p>
                  </a:txBody>
                  <a:tcPr marT="45717" marB="45717"/>
                </a:tc>
              </a:tr>
              <a:tr h="370809">
                <a:tc>
                  <a:txBody>
                    <a:bodyPr/>
                    <a:lstStyle/>
                    <a:p>
                      <a:r>
                        <a:rPr lang="en-US" sz="1800" dirty="0" smtClean="0"/>
                        <a:t>Ending work in process</a:t>
                      </a:r>
                      <a:endParaRPr lang="en-US" sz="1800" dirty="0"/>
                    </a:p>
                  </a:txBody>
                  <a:tcPr marT="45717" marB="45717"/>
                </a:tc>
                <a:tc>
                  <a:txBody>
                    <a:bodyPr/>
                    <a:lstStyle/>
                    <a:p>
                      <a:pPr algn="r"/>
                      <a:endParaRPr lang="en-US" sz="1800" u="sng" dirty="0"/>
                    </a:p>
                  </a:txBody>
                  <a:tcPr marT="45717" marB="45717"/>
                </a:tc>
                <a:tc>
                  <a:txBody>
                    <a:bodyPr/>
                    <a:lstStyle/>
                    <a:p>
                      <a:pPr algn="r"/>
                      <a:endParaRPr lang="en-US" sz="1800" u="sng" dirty="0"/>
                    </a:p>
                  </a:txBody>
                  <a:tcPr marT="45717" marB="45717"/>
                </a:tc>
                <a:tc>
                  <a:txBody>
                    <a:bodyPr/>
                    <a:lstStyle/>
                    <a:p>
                      <a:pPr algn="r"/>
                      <a:endParaRPr lang="en-US" sz="1800" u="sng" dirty="0"/>
                    </a:p>
                  </a:txBody>
                  <a:tcPr marT="45717" marB="45717"/>
                </a:tc>
              </a:tr>
              <a:tr h="370809">
                <a:tc>
                  <a:txBody>
                    <a:bodyPr/>
                    <a:lstStyle/>
                    <a:p>
                      <a:r>
                        <a:rPr lang="en-US" sz="1800" dirty="0" smtClean="0"/>
                        <a:t>Accounted for</a:t>
                      </a: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Work to date</a:t>
                      </a: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bl>
          </a:graphicData>
        </a:graphic>
      </p:graphicFrame>
      <p:sp>
        <p:nvSpPr>
          <p:cNvPr id="5" name="TextBox 4"/>
          <p:cNvSpPr txBox="1"/>
          <p:nvPr/>
        </p:nvSpPr>
        <p:spPr>
          <a:xfrm>
            <a:off x="4953000" y="5029200"/>
            <a:ext cx="3581400" cy="1477963"/>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As mentioned earlier, 400 units -210 units = 190 units which must be abnormal spoilage. Again, since we inspect at the end of the process, it is 100% completed.</a:t>
            </a:r>
          </a:p>
        </p:txBody>
      </p:sp>
    </p:spTree>
    <p:extLst>
      <p:ext uri="{BB962C8B-B14F-4D97-AF65-F5344CB8AC3E}">
        <p14:creationId xmlns:p14="http://schemas.microsoft.com/office/powerpoint/2010/main" xmlns="" val="1343888445"/>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Title 1"/>
          <p:cNvSpPr>
            <a:spLocks noGrp="1"/>
          </p:cNvSpPr>
          <p:nvPr>
            <p:ph type="title"/>
          </p:nvPr>
        </p:nvSpPr>
        <p:spPr>
          <a:xfrm>
            <a:off x="457200" y="381000"/>
            <a:ext cx="8229600" cy="1143000"/>
          </a:xfrm>
        </p:spPr>
        <p:txBody>
          <a:bodyPr/>
          <a:lstStyle/>
          <a:p>
            <a:pPr eaLnBrk="1" hangingPunct="1"/>
            <a:r>
              <a:rPr lang="en-US" smtClean="0"/>
              <a:t>Steps 1 and 2</a:t>
            </a:r>
          </a:p>
        </p:txBody>
      </p:sp>
      <p:graphicFrame>
        <p:nvGraphicFramePr>
          <p:cNvPr id="4" name="Content Placeholder 3"/>
          <p:cNvGraphicFramePr>
            <a:graphicFrameLocks noGrp="1"/>
          </p:cNvGraphicFramePr>
          <p:nvPr>
            <p:ph idx="1"/>
          </p:nvPr>
        </p:nvGraphicFramePr>
        <p:xfrm>
          <a:off x="457200" y="1600200"/>
          <a:ext cx="8229600" cy="4348164"/>
        </p:xfrm>
        <a:graphic>
          <a:graphicData uri="http://schemas.openxmlformats.org/drawingml/2006/table">
            <a:tbl>
              <a:tblPr firstRow="1" bandRow="1">
                <a:tableStyleId>{5940675A-B579-460E-94D1-54222C63F5DA}</a:tableStyleId>
              </a:tblPr>
              <a:tblGrid>
                <a:gridCol w="4267200"/>
                <a:gridCol w="1219200"/>
                <a:gridCol w="1295400"/>
                <a:gridCol w="1447800"/>
              </a:tblGrid>
              <a:tr h="370809">
                <a:tc>
                  <a:txBody>
                    <a:bodyPr/>
                    <a:lstStyle/>
                    <a:p>
                      <a:endParaRPr lang="en-US" sz="1800" dirty="0"/>
                    </a:p>
                  </a:txBody>
                  <a:tcPr marT="45717" marB="45717"/>
                </a:tc>
                <a:tc rowSpan="2">
                  <a:txBody>
                    <a:bodyPr/>
                    <a:lstStyle/>
                    <a:p>
                      <a:pPr algn="r"/>
                      <a:r>
                        <a:rPr lang="en-US" sz="1800" dirty="0" smtClean="0"/>
                        <a:t>Physical</a:t>
                      </a:r>
                      <a:r>
                        <a:rPr lang="en-US" sz="1800" baseline="0" dirty="0" smtClean="0"/>
                        <a:t> Units</a:t>
                      </a:r>
                      <a:endParaRPr lang="en-US" sz="1800" dirty="0"/>
                    </a:p>
                  </a:txBody>
                  <a:tcPr marT="45717" marB="45717"/>
                </a:tc>
                <a:tc gridSpan="2">
                  <a:txBody>
                    <a:bodyPr/>
                    <a:lstStyle/>
                    <a:p>
                      <a:pPr algn="r"/>
                      <a:r>
                        <a:rPr lang="en-US" sz="1800" dirty="0" smtClean="0"/>
                        <a:t>Equivalent</a:t>
                      </a:r>
                      <a:r>
                        <a:rPr lang="en-US" sz="1800" baseline="0" dirty="0" smtClean="0"/>
                        <a:t> Units</a:t>
                      </a:r>
                      <a:endParaRPr lang="en-US" sz="1800" dirty="0"/>
                    </a:p>
                  </a:txBody>
                  <a:tcPr marT="45717" marB="45717"/>
                </a:tc>
                <a:tc hMerge="1">
                  <a:txBody>
                    <a:bodyPr/>
                    <a:lstStyle/>
                    <a:p>
                      <a:pPr algn="r"/>
                      <a:endParaRPr lang="en-US" dirty="0"/>
                    </a:p>
                  </a:txBody>
                  <a:tcPr/>
                </a:tc>
              </a:tr>
              <a:tr h="640074">
                <a:tc>
                  <a:txBody>
                    <a:bodyPr/>
                    <a:lstStyle/>
                    <a:p>
                      <a:r>
                        <a:rPr lang="en-US" sz="1800" dirty="0" smtClean="0"/>
                        <a:t>Flow</a:t>
                      </a:r>
                      <a:r>
                        <a:rPr lang="en-US" sz="1800" baseline="0" dirty="0" smtClean="0"/>
                        <a:t> of Production</a:t>
                      </a:r>
                      <a:endParaRPr lang="en-US" sz="1800" dirty="0"/>
                    </a:p>
                  </a:txBody>
                  <a:tcPr marT="45717" marB="45717"/>
                </a:tc>
                <a:tc vMerge="1">
                  <a:txBody>
                    <a:bodyPr/>
                    <a:lstStyle/>
                    <a:p>
                      <a:pPr algn="r"/>
                      <a:endParaRPr lang="en-US" dirty="0"/>
                    </a:p>
                  </a:txBody>
                  <a:tcPr/>
                </a:tc>
                <a:tc>
                  <a:txBody>
                    <a:bodyPr/>
                    <a:lstStyle/>
                    <a:p>
                      <a:pPr algn="r"/>
                      <a:r>
                        <a:rPr lang="en-US" sz="1800" dirty="0" smtClean="0"/>
                        <a:t>Direct</a:t>
                      </a:r>
                      <a:r>
                        <a:rPr lang="en-US" sz="1800" baseline="0" dirty="0" smtClean="0"/>
                        <a:t> Materials</a:t>
                      </a:r>
                      <a:endParaRPr lang="en-US" sz="1800" dirty="0"/>
                    </a:p>
                  </a:txBody>
                  <a:tcPr marT="45717" marB="45717"/>
                </a:tc>
                <a:tc>
                  <a:txBody>
                    <a:bodyPr/>
                    <a:lstStyle/>
                    <a:p>
                      <a:pPr algn="r"/>
                      <a:r>
                        <a:rPr lang="en-US" sz="1800" dirty="0" smtClean="0"/>
                        <a:t>Conversion</a:t>
                      </a:r>
                      <a:r>
                        <a:rPr lang="en-US" sz="1800" baseline="0" dirty="0" smtClean="0"/>
                        <a:t> Costs</a:t>
                      </a:r>
                      <a:endParaRPr lang="en-US" sz="1800" dirty="0"/>
                    </a:p>
                  </a:txBody>
                  <a:tcPr marT="45717" marB="45717"/>
                </a:tc>
              </a:tr>
              <a:tr h="370809">
                <a:tc>
                  <a:txBody>
                    <a:bodyPr/>
                    <a:lstStyle/>
                    <a:p>
                      <a:r>
                        <a:rPr lang="en-US" sz="1800" dirty="0" smtClean="0"/>
                        <a:t>Beginning work in process</a:t>
                      </a:r>
                      <a:endParaRPr lang="en-US" sz="1800" dirty="0"/>
                    </a:p>
                  </a:txBody>
                  <a:tcPr marT="45717" marB="45717"/>
                </a:tc>
                <a:tc>
                  <a:txBody>
                    <a:bodyPr/>
                    <a:lstStyle/>
                    <a:p>
                      <a:pPr algn="r"/>
                      <a:r>
                        <a:rPr lang="en-US" sz="1800" dirty="0" smtClean="0"/>
                        <a:t>400</a:t>
                      </a: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Started current</a:t>
                      </a:r>
                      <a:r>
                        <a:rPr lang="en-US" sz="1800" baseline="0" dirty="0" smtClean="0"/>
                        <a:t> period</a:t>
                      </a:r>
                      <a:endParaRPr lang="en-US" sz="1800" dirty="0"/>
                    </a:p>
                  </a:txBody>
                  <a:tcPr marT="45717" marB="45717"/>
                </a:tc>
                <a:tc>
                  <a:txBody>
                    <a:bodyPr/>
                    <a:lstStyle/>
                    <a:p>
                      <a:pPr algn="r"/>
                      <a:r>
                        <a:rPr lang="en-US" sz="1800" u="sng" dirty="0" smtClean="0"/>
                        <a:t>1700</a:t>
                      </a:r>
                      <a:endParaRPr lang="en-US" sz="1800" u="sng"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To account for</a:t>
                      </a:r>
                      <a:endParaRPr lang="en-US" sz="1800" dirty="0"/>
                    </a:p>
                  </a:txBody>
                  <a:tcPr marT="45717" marB="45717"/>
                </a:tc>
                <a:tc>
                  <a:txBody>
                    <a:bodyPr/>
                    <a:lstStyle/>
                    <a:p>
                      <a:pPr algn="r"/>
                      <a:r>
                        <a:rPr lang="en-US" sz="1800" u="sng" dirty="0" smtClean="0"/>
                        <a:t>2100</a:t>
                      </a:r>
                      <a:endParaRPr lang="en-US" sz="1800" u="sng"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Goods completed and transferred out</a:t>
                      </a:r>
                      <a:endParaRPr lang="en-US" sz="1800" dirty="0"/>
                    </a:p>
                  </a:txBody>
                  <a:tcPr marT="45717" marB="45717"/>
                </a:tc>
                <a:tc>
                  <a:txBody>
                    <a:bodyPr/>
                    <a:lstStyle/>
                    <a:p>
                      <a:pPr algn="r"/>
                      <a:r>
                        <a:rPr lang="en-US" sz="1800" dirty="0" smtClean="0"/>
                        <a:t>1400</a:t>
                      </a:r>
                      <a:endParaRPr lang="en-US" sz="1800" dirty="0"/>
                    </a:p>
                  </a:txBody>
                  <a:tcPr marT="45717" marB="45717"/>
                </a:tc>
                <a:tc>
                  <a:txBody>
                    <a:bodyPr/>
                    <a:lstStyle/>
                    <a:p>
                      <a:pPr algn="r"/>
                      <a:r>
                        <a:rPr lang="en-US" sz="1800" dirty="0" smtClean="0"/>
                        <a:t>1400</a:t>
                      </a:r>
                      <a:endParaRPr lang="en-US" sz="1800" dirty="0"/>
                    </a:p>
                  </a:txBody>
                  <a:tcPr marT="45717" marB="45717"/>
                </a:tc>
                <a:tc>
                  <a:txBody>
                    <a:bodyPr/>
                    <a:lstStyle/>
                    <a:p>
                      <a:pPr algn="r"/>
                      <a:r>
                        <a:rPr lang="en-US" sz="1800" dirty="0" smtClean="0"/>
                        <a:t>1400</a:t>
                      </a:r>
                      <a:endParaRPr lang="en-US" sz="1800" dirty="0"/>
                    </a:p>
                  </a:txBody>
                  <a:tcPr marT="45717" marB="45717"/>
                </a:tc>
              </a:tr>
              <a:tr h="370809">
                <a:tc>
                  <a:txBody>
                    <a:bodyPr/>
                    <a:lstStyle/>
                    <a:p>
                      <a:r>
                        <a:rPr lang="en-US" sz="1800" dirty="0" smtClean="0"/>
                        <a:t>Normal</a:t>
                      </a:r>
                      <a:r>
                        <a:rPr lang="en-US" sz="1800" baseline="0" dirty="0" smtClean="0"/>
                        <a:t> spoilage</a:t>
                      </a:r>
                      <a:endParaRPr lang="en-US" sz="1800" dirty="0"/>
                    </a:p>
                  </a:txBody>
                  <a:tcPr marT="45717" marB="45717"/>
                </a:tc>
                <a:tc>
                  <a:txBody>
                    <a:bodyPr/>
                    <a:lstStyle/>
                    <a:p>
                      <a:pPr algn="r"/>
                      <a:r>
                        <a:rPr lang="en-US" sz="1800" dirty="0" smtClean="0"/>
                        <a:t>210</a:t>
                      </a:r>
                      <a:endParaRPr lang="en-US" sz="1800" dirty="0"/>
                    </a:p>
                  </a:txBody>
                  <a:tcPr marT="45717" marB="45717"/>
                </a:tc>
                <a:tc>
                  <a:txBody>
                    <a:bodyPr/>
                    <a:lstStyle/>
                    <a:p>
                      <a:pPr algn="r"/>
                      <a:r>
                        <a:rPr lang="en-US" sz="1800" dirty="0" smtClean="0"/>
                        <a:t>210</a:t>
                      </a:r>
                      <a:endParaRPr lang="en-US" sz="1800" dirty="0"/>
                    </a:p>
                  </a:txBody>
                  <a:tcPr marT="45717" marB="45717"/>
                </a:tc>
                <a:tc>
                  <a:txBody>
                    <a:bodyPr/>
                    <a:lstStyle/>
                    <a:p>
                      <a:pPr algn="r"/>
                      <a:r>
                        <a:rPr lang="en-US" sz="1800" dirty="0" smtClean="0"/>
                        <a:t>210</a:t>
                      </a:r>
                      <a:endParaRPr lang="en-US" sz="1800" dirty="0"/>
                    </a:p>
                  </a:txBody>
                  <a:tcPr marT="45717" marB="45717"/>
                </a:tc>
              </a:tr>
              <a:tr h="370809">
                <a:tc>
                  <a:txBody>
                    <a:bodyPr/>
                    <a:lstStyle/>
                    <a:p>
                      <a:r>
                        <a:rPr lang="en-US" sz="1800" dirty="0" smtClean="0"/>
                        <a:t>Abnormal spoilage</a:t>
                      </a:r>
                      <a:endParaRPr lang="en-US" sz="1800" dirty="0"/>
                    </a:p>
                  </a:txBody>
                  <a:tcPr marT="45717" marB="45717"/>
                </a:tc>
                <a:tc>
                  <a:txBody>
                    <a:bodyPr/>
                    <a:lstStyle/>
                    <a:p>
                      <a:pPr algn="r"/>
                      <a:r>
                        <a:rPr lang="en-US" sz="1800" dirty="0" smtClean="0"/>
                        <a:t>190</a:t>
                      </a:r>
                      <a:endParaRPr lang="en-US" sz="1800" dirty="0"/>
                    </a:p>
                  </a:txBody>
                  <a:tcPr marT="45717" marB="45717"/>
                </a:tc>
                <a:tc>
                  <a:txBody>
                    <a:bodyPr/>
                    <a:lstStyle/>
                    <a:p>
                      <a:pPr algn="r"/>
                      <a:r>
                        <a:rPr lang="en-US" sz="1800" dirty="0" smtClean="0"/>
                        <a:t>190</a:t>
                      </a:r>
                      <a:endParaRPr lang="en-US" sz="1800" dirty="0"/>
                    </a:p>
                  </a:txBody>
                  <a:tcPr marT="45717" marB="45717"/>
                </a:tc>
                <a:tc>
                  <a:txBody>
                    <a:bodyPr/>
                    <a:lstStyle/>
                    <a:p>
                      <a:pPr algn="r"/>
                      <a:r>
                        <a:rPr lang="en-US" sz="1800" dirty="0" smtClean="0"/>
                        <a:t>190</a:t>
                      </a:r>
                      <a:endParaRPr lang="en-US" sz="1800" dirty="0"/>
                    </a:p>
                  </a:txBody>
                  <a:tcPr marT="45717" marB="45717"/>
                </a:tc>
              </a:tr>
              <a:tr h="370809">
                <a:tc>
                  <a:txBody>
                    <a:bodyPr/>
                    <a:lstStyle/>
                    <a:p>
                      <a:r>
                        <a:rPr lang="en-US" sz="1800" dirty="0" smtClean="0"/>
                        <a:t>Ending work in process</a:t>
                      </a:r>
                      <a:endParaRPr lang="en-US" sz="1800" dirty="0"/>
                    </a:p>
                  </a:txBody>
                  <a:tcPr marT="45717" marB="45717"/>
                </a:tc>
                <a:tc>
                  <a:txBody>
                    <a:bodyPr/>
                    <a:lstStyle/>
                    <a:p>
                      <a:pPr algn="r"/>
                      <a:r>
                        <a:rPr lang="en-US" sz="1800" u="sng" dirty="0" smtClean="0">
                          <a:solidFill>
                            <a:srgbClr val="FF0000"/>
                          </a:solidFill>
                        </a:rPr>
                        <a:t>300</a:t>
                      </a:r>
                      <a:endParaRPr lang="en-US" sz="1800" u="sng" dirty="0">
                        <a:solidFill>
                          <a:srgbClr val="FF0000"/>
                        </a:solidFill>
                      </a:endParaRPr>
                    </a:p>
                  </a:txBody>
                  <a:tcPr marT="45717" marB="45717"/>
                </a:tc>
                <a:tc>
                  <a:txBody>
                    <a:bodyPr/>
                    <a:lstStyle/>
                    <a:p>
                      <a:pPr algn="r"/>
                      <a:r>
                        <a:rPr lang="en-US" sz="1800" u="sng" dirty="0" smtClean="0">
                          <a:solidFill>
                            <a:srgbClr val="FF0000"/>
                          </a:solidFill>
                        </a:rPr>
                        <a:t>300</a:t>
                      </a:r>
                      <a:endParaRPr lang="en-US" sz="1800" u="sng" dirty="0">
                        <a:solidFill>
                          <a:srgbClr val="FF0000"/>
                        </a:solidFill>
                      </a:endParaRPr>
                    </a:p>
                  </a:txBody>
                  <a:tcPr marT="45717" marB="45717"/>
                </a:tc>
                <a:tc>
                  <a:txBody>
                    <a:bodyPr/>
                    <a:lstStyle/>
                    <a:p>
                      <a:pPr algn="r"/>
                      <a:r>
                        <a:rPr lang="en-US" sz="1800" u="sng" dirty="0" smtClean="0">
                          <a:solidFill>
                            <a:srgbClr val="FF0000"/>
                          </a:solidFill>
                        </a:rPr>
                        <a:t>120</a:t>
                      </a:r>
                      <a:endParaRPr lang="en-US" sz="1800" u="sng" dirty="0">
                        <a:solidFill>
                          <a:srgbClr val="FF0000"/>
                        </a:solidFill>
                      </a:endParaRPr>
                    </a:p>
                  </a:txBody>
                  <a:tcPr marT="45717" marB="45717"/>
                </a:tc>
              </a:tr>
              <a:tr h="370809">
                <a:tc>
                  <a:txBody>
                    <a:bodyPr/>
                    <a:lstStyle/>
                    <a:p>
                      <a:r>
                        <a:rPr lang="en-US" sz="1800" dirty="0" smtClean="0"/>
                        <a:t>Accounted for</a:t>
                      </a: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Work to date</a:t>
                      </a: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bl>
          </a:graphicData>
        </a:graphic>
      </p:graphicFrame>
      <p:sp>
        <p:nvSpPr>
          <p:cNvPr id="5" name="TextBox 4"/>
          <p:cNvSpPr txBox="1"/>
          <p:nvPr/>
        </p:nvSpPr>
        <p:spPr>
          <a:xfrm>
            <a:off x="5105400" y="5410200"/>
            <a:ext cx="3429000" cy="923925"/>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Nothing new here, calculate ending work in process as we did in the previous chapter.</a:t>
            </a:r>
          </a:p>
        </p:txBody>
      </p:sp>
    </p:spTree>
    <p:extLst>
      <p:ext uri="{BB962C8B-B14F-4D97-AF65-F5344CB8AC3E}">
        <p14:creationId xmlns:p14="http://schemas.microsoft.com/office/powerpoint/2010/main" xmlns="" val="1407387249"/>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Title 1"/>
          <p:cNvSpPr>
            <a:spLocks noGrp="1"/>
          </p:cNvSpPr>
          <p:nvPr>
            <p:ph type="title"/>
          </p:nvPr>
        </p:nvSpPr>
        <p:spPr>
          <a:xfrm>
            <a:off x="457200" y="381000"/>
            <a:ext cx="8229600" cy="1143000"/>
          </a:xfrm>
        </p:spPr>
        <p:txBody>
          <a:bodyPr/>
          <a:lstStyle/>
          <a:p>
            <a:pPr eaLnBrk="1" hangingPunct="1"/>
            <a:r>
              <a:rPr lang="en-US" smtClean="0"/>
              <a:t>Steps 1 and 2</a:t>
            </a:r>
          </a:p>
        </p:txBody>
      </p:sp>
      <p:graphicFrame>
        <p:nvGraphicFramePr>
          <p:cNvPr id="4" name="Content Placeholder 3"/>
          <p:cNvGraphicFramePr>
            <a:graphicFrameLocks noGrp="1"/>
          </p:cNvGraphicFramePr>
          <p:nvPr>
            <p:ph idx="1"/>
          </p:nvPr>
        </p:nvGraphicFramePr>
        <p:xfrm>
          <a:off x="457200" y="1600200"/>
          <a:ext cx="8229600" cy="4348164"/>
        </p:xfrm>
        <a:graphic>
          <a:graphicData uri="http://schemas.openxmlformats.org/drawingml/2006/table">
            <a:tbl>
              <a:tblPr firstRow="1" bandRow="1">
                <a:tableStyleId>{5940675A-B579-460E-94D1-54222C63F5DA}</a:tableStyleId>
              </a:tblPr>
              <a:tblGrid>
                <a:gridCol w="4267200"/>
                <a:gridCol w="1219200"/>
                <a:gridCol w="1295400"/>
                <a:gridCol w="1447800"/>
              </a:tblGrid>
              <a:tr h="370809">
                <a:tc>
                  <a:txBody>
                    <a:bodyPr/>
                    <a:lstStyle/>
                    <a:p>
                      <a:endParaRPr lang="en-US" sz="1800" dirty="0"/>
                    </a:p>
                  </a:txBody>
                  <a:tcPr marT="45717" marB="45717"/>
                </a:tc>
                <a:tc rowSpan="2">
                  <a:txBody>
                    <a:bodyPr/>
                    <a:lstStyle/>
                    <a:p>
                      <a:pPr algn="r"/>
                      <a:r>
                        <a:rPr lang="en-US" sz="1800" dirty="0" smtClean="0"/>
                        <a:t>Physical</a:t>
                      </a:r>
                      <a:r>
                        <a:rPr lang="en-US" sz="1800" baseline="0" dirty="0" smtClean="0"/>
                        <a:t> Units</a:t>
                      </a:r>
                      <a:endParaRPr lang="en-US" sz="1800" dirty="0"/>
                    </a:p>
                  </a:txBody>
                  <a:tcPr marT="45717" marB="45717"/>
                </a:tc>
                <a:tc gridSpan="2">
                  <a:txBody>
                    <a:bodyPr/>
                    <a:lstStyle/>
                    <a:p>
                      <a:pPr algn="r"/>
                      <a:r>
                        <a:rPr lang="en-US" sz="1800" dirty="0" smtClean="0"/>
                        <a:t>Equivalent</a:t>
                      </a:r>
                      <a:r>
                        <a:rPr lang="en-US" sz="1800" baseline="0" dirty="0" smtClean="0"/>
                        <a:t> Units</a:t>
                      </a:r>
                      <a:endParaRPr lang="en-US" sz="1800" dirty="0"/>
                    </a:p>
                  </a:txBody>
                  <a:tcPr marT="45717" marB="45717"/>
                </a:tc>
                <a:tc hMerge="1">
                  <a:txBody>
                    <a:bodyPr/>
                    <a:lstStyle/>
                    <a:p>
                      <a:pPr algn="r"/>
                      <a:endParaRPr lang="en-US" dirty="0"/>
                    </a:p>
                  </a:txBody>
                  <a:tcPr/>
                </a:tc>
              </a:tr>
              <a:tr h="640074">
                <a:tc>
                  <a:txBody>
                    <a:bodyPr/>
                    <a:lstStyle/>
                    <a:p>
                      <a:r>
                        <a:rPr lang="en-US" sz="1800" dirty="0" smtClean="0"/>
                        <a:t>Flow</a:t>
                      </a:r>
                      <a:r>
                        <a:rPr lang="en-US" sz="1800" baseline="0" dirty="0" smtClean="0"/>
                        <a:t> of Production</a:t>
                      </a:r>
                      <a:endParaRPr lang="en-US" sz="1800" dirty="0"/>
                    </a:p>
                  </a:txBody>
                  <a:tcPr marT="45717" marB="45717"/>
                </a:tc>
                <a:tc vMerge="1">
                  <a:txBody>
                    <a:bodyPr/>
                    <a:lstStyle/>
                    <a:p>
                      <a:pPr algn="r"/>
                      <a:endParaRPr lang="en-US" dirty="0"/>
                    </a:p>
                  </a:txBody>
                  <a:tcPr/>
                </a:tc>
                <a:tc>
                  <a:txBody>
                    <a:bodyPr/>
                    <a:lstStyle/>
                    <a:p>
                      <a:pPr algn="r"/>
                      <a:r>
                        <a:rPr lang="en-US" sz="1800" dirty="0" smtClean="0"/>
                        <a:t>Direct</a:t>
                      </a:r>
                      <a:r>
                        <a:rPr lang="en-US" sz="1800" baseline="0" dirty="0" smtClean="0"/>
                        <a:t> Materials</a:t>
                      </a:r>
                      <a:endParaRPr lang="en-US" sz="1800" dirty="0"/>
                    </a:p>
                  </a:txBody>
                  <a:tcPr marT="45717" marB="45717"/>
                </a:tc>
                <a:tc>
                  <a:txBody>
                    <a:bodyPr/>
                    <a:lstStyle/>
                    <a:p>
                      <a:pPr algn="r"/>
                      <a:r>
                        <a:rPr lang="en-US" sz="1800" dirty="0" smtClean="0"/>
                        <a:t>Conversion</a:t>
                      </a:r>
                      <a:r>
                        <a:rPr lang="en-US" sz="1800" baseline="0" dirty="0" smtClean="0"/>
                        <a:t> Costs</a:t>
                      </a:r>
                      <a:endParaRPr lang="en-US" sz="1800" dirty="0"/>
                    </a:p>
                  </a:txBody>
                  <a:tcPr marT="45717" marB="45717"/>
                </a:tc>
              </a:tr>
              <a:tr h="370809">
                <a:tc>
                  <a:txBody>
                    <a:bodyPr/>
                    <a:lstStyle/>
                    <a:p>
                      <a:r>
                        <a:rPr lang="en-US" sz="1800" dirty="0" smtClean="0"/>
                        <a:t>Beginning work in process</a:t>
                      </a:r>
                      <a:endParaRPr lang="en-US" sz="1800" dirty="0"/>
                    </a:p>
                  </a:txBody>
                  <a:tcPr marT="45717" marB="45717"/>
                </a:tc>
                <a:tc>
                  <a:txBody>
                    <a:bodyPr/>
                    <a:lstStyle/>
                    <a:p>
                      <a:pPr algn="r"/>
                      <a:r>
                        <a:rPr lang="en-US" sz="1800" dirty="0" smtClean="0"/>
                        <a:t>400</a:t>
                      </a:r>
                      <a:endParaRPr lang="en-US" sz="1800"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Started current</a:t>
                      </a:r>
                      <a:r>
                        <a:rPr lang="en-US" sz="1800" baseline="0" dirty="0" smtClean="0"/>
                        <a:t> period</a:t>
                      </a:r>
                      <a:endParaRPr lang="en-US" sz="1800" dirty="0"/>
                    </a:p>
                  </a:txBody>
                  <a:tcPr marT="45717" marB="45717"/>
                </a:tc>
                <a:tc>
                  <a:txBody>
                    <a:bodyPr/>
                    <a:lstStyle/>
                    <a:p>
                      <a:pPr algn="r"/>
                      <a:r>
                        <a:rPr lang="en-US" sz="1800" u="sng" dirty="0" smtClean="0"/>
                        <a:t>1700</a:t>
                      </a:r>
                      <a:endParaRPr lang="en-US" sz="1800" u="sng"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To account for</a:t>
                      </a:r>
                      <a:endParaRPr lang="en-US" sz="1800" dirty="0"/>
                    </a:p>
                  </a:txBody>
                  <a:tcPr marT="45717" marB="45717"/>
                </a:tc>
                <a:tc>
                  <a:txBody>
                    <a:bodyPr/>
                    <a:lstStyle/>
                    <a:p>
                      <a:pPr algn="r"/>
                      <a:r>
                        <a:rPr lang="en-US" sz="1800" u="sng" dirty="0" smtClean="0"/>
                        <a:t>2100</a:t>
                      </a:r>
                      <a:endParaRPr lang="en-US" sz="1800" u="sng" dirty="0"/>
                    </a:p>
                  </a:txBody>
                  <a:tcPr marT="45717" marB="45717"/>
                </a:tc>
                <a:tc>
                  <a:txBody>
                    <a:bodyPr/>
                    <a:lstStyle/>
                    <a:p>
                      <a:pPr algn="r"/>
                      <a:endParaRPr lang="en-US" sz="1800" dirty="0"/>
                    </a:p>
                  </a:txBody>
                  <a:tcPr marT="45717" marB="45717"/>
                </a:tc>
                <a:tc>
                  <a:txBody>
                    <a:bodyPr/>
                    <a:lstStyle/>
                    <a:p>
                      <a:pPr algn="r"/>
                      <a:endParaRPr lang="en-US" sz="1800" dirty="0"/>
                    </a:p>
                  </a:txBody>
                  <a:tcPr marT="45717" marB="45717"/>
                </a:tc>
              </a:tr>
              <a:tr h="370809">
                <a:tc>
                  <a:txBody>
                    <a:bodyPr/>
                    <a:lstStyle/>
                    <a:p>
                      <a:r>
                        <a:rPr lang="en-US" sz="1800" dirty="0" smtClean="0"/>
                        <a:t>Goods completed and transferred out</a:t>
                      </a:r>
                      <a:endParaRPr lang="en-US" sz="1800" dirty="0"/>
                    </a:p>
                  </a:txBody>
                  <a:tcPr marT="45717" marB="45717"/>
                </a:tc>
                <a:tc>
                  <a:txBody>
                    <a:bodyPr/>
                    <a:lstStyle/>
                    <a:p>
                      <a:pPr algn="r"/>
                      <a:r>
                        <a:rPr lang="en-US" sz="1800" dirty="0" smtClean="0"/>
                        <a:t>1400</a:t>
                      </a:r>
                      <a:endParaRPr lang="en-US" sz="1800" dirty="0"/>
                    </a:p>
                  </a:txBody>
                  <a:tcPr marT="45717" marB="45717"/>
                </a:tc>
                <a:tc>
                  <a:txBody>
                    <a:bodyPr/>
                    <a:lstStyle/>
                    <a:p>
                      <a:pPr algn="r"/>
                      <a:r>
                        <a:rPr lang="en-US" sz="1800" dirty="0" smtClean="0"/>
                        <a:t>1400</a:t>
                      </a:r>
                      <a:endParaRPr lang="en-US" sz="1800" dirty="0"/>
                    </a:p>
                  </a:txBody>
                  <a:tcPr marT="45717" marB="45717"/>
                </a:tc>
                <a:tc>
                  <a:txBody>
                    <a:bodyPr/>
                    <a:lstStyle/>
                    <a:p>
                      <a:pPr algn="r"/>
                      <a:r>
                        <a:rPr lang="en-US" sz="1800" dirty="0" smtClean="0"/>
                        <a:t>1400</a:t>
                      </a:r>
                      <a:endParaRPr lang="en-US" sz="1800" dirty="0"/>
                    </a:p>
                  </a:txBody>
                  <a:tcPr marT="45717" marB="45717"/>
                </a:tc>
              </a:tr>
              <a:tr h="370809">
                <a:tc>
                  <a:txBody>
                    <a:bodyPr/>
                    <a:lstStyle/>
                    <a:p>
                      <a:r>
                        <a:rPr lang="en-US" sz="1800" dirty="0" smtClean="0"/>
                        <a:t>Normal</a:t>
                      </a:r>
                      <a:r>
                        <a:rPr lang="en-US" sz="1800" baseline="0" dirty="0" smtClean="0"/>
                        <a:t> spoilage</a:t>
                      </a:r>
                      <a:endParaRPr lang="en-US" sz="1800" dirty="0"/>
                    </a:p>
                  </a:txBody>
                  <a:tcPr marT="45717" marB="45717"/>
                </a:tc>
                <a:tc>
                  <a:txBody>
                    <a:bodyPr/>
                    <a:lstStyle/>
                    <a:p>
                      <a:pPr algn="r"/>
                      <a:r>
                        <a:rPr lang="en-US" sz="1800" dirty="0" smtClean="0"/>
                        <a:t>210</a:t>
                      </a:r>
                      <a:endParaRPr lang="en-US" sz="1800" dirty="0"/>
                    </a:p>
                  </a:txBody>
                  <a:tcPr marT="45717" marB="45717"/>
                </a:tc>
                <a:tc>
                  <a:txBody>
                    <a:bodyPr/>
                    <a:lstStyle/>
                    <a:p>
                      <a:pPr algn="r"/>
                      <a:r>
                        <a:rPr lang="en-US" sz="1800" dirty="0" smtClean="0"/>
                        <a:t>210</a:t>
                      </a:r>
                      <a:endParaRPr lang="en-US" sz="1800" dirty="0"/>
                    </a:p>
                  </a:txBody>
                  <a:tcPr marT="45717" marB="45717"/>
                </a:tc>
                <a:tc>
                  <a:txBody>
                    <a:bodyPr/>
                    <a:lstStyle/>
                    <a:p>
                      <a:pPr algn="r"/>
                      <a:r>
                        <a:rPr lang="en-US" sz="1800" dirty="0" smtClean="0"/>
                        <a:t>210</a:t>
                      </a:r>
                      <a:endParaRPr lang="en-US" sz="1800" dirty="0"/>
                    </a:p>
                  </a:txBody>
                  <a:tcPr marT="45717" marB="45717"/>
                </a:tc>
              </a:tr>
              <a:tr h="370809">
                <a:tc>
                  <a:txBody>
                    <a:bodyPr/>
                    <a:lstStyle/>
                    <a:p>
                      <a:r>
                        <a:rPr lang="en-US" sz="1800" dirty="0" smtClean="0"/>
                        <a:t>Abnormal spoilage</a:t>
                      </a:r>
                      <a:endParaRPr lang="en-US" sz="1800" dirty="0"/>
                    </a:p>
                  </a:txBody>
                  <a:tcPr marT="45717" marB="45717"/>
                </a:tc>
                <a:tc>
                  <a:txBody>
                    <a:bodyPr/>
                    <a:lstStyle/>
                    <a:p>
                      <a:pPr algn="r"/>
                      <a:r>
                        <a:rPr lang="en-US" sz="1800" dirty="0" smtClean="0"/>
                        <a:t>190</a:t>
                      </a:r>
                      <a:endParaRPr lang="en-US" sz="1800" dirty="0"/>
                    </a:p>
                  </a:txBody>
                  <a:tcPr marT="45717" marB="45717"/>
                </a:tc>
                <a:tc>
                  <a:txBody>
                    <a:bodyPr/>
                    <a:lstStyle/>
                    <a:p>
                      <a:pPr algn="r"/>
                      <a:r>
                        <a:rPr lang="en-US" sz="1800" dirty="0" smtClean="0"/>
                        <a:t>190</a:t>
                      </a:r>
                      <a:endParaRPr lang="en-US" sz="1800" dirty="0"/>
                    </a:p>
                  </a:txBody>
                  <a:tcPr marT="45717" marB="45717"/>
                </a:tc>
                <a:tc>
                  <a:txBody>
                    <a:bodyPr/>
                    <a:lstStyle/>
                    <a:p>
                      <a:pPr algn="r"/>
                      <a:r>
                        <a:rPr lang="en-US" sz="1800" dirty="0" smtClean="0"/>
                        <a:t>190</a:t>
                      </a:r>
                      <a:endParaRPr lang="en-US" sz="1800" dirty="0"/>
                    </a:p>
                  </a:txBody>
                  <a:tcPr marT="45717" marB="45717"/>
                </a:tc>
              </a:tr>
              <a:tr h="370809">
                <a:tc>
                  <a:txBody>
                    <a:bodyPr/>
                    <a:lstStyle/>
                    <a:p>
                      <a:r>
                        <a:rPr lang="en-US" sz="1800" dirty="0" smtClean="0"/>
                        <a:t>Ending work in process</a:t>
                      </a:r>
                      <a:endParaRPr lang="en-US" sz="1800" dirty="0"/>
                    </a:p>
                  </a:txBody>
                  <a:tcPr marT="45717" marB="45717"/>
                </a:tc>
                <a:tc>
                  <a:txBody>
                    <a:bodyPr/>
                    <a:lstStyle/>
                    <a:p>
                      <a:pPr algn="r"/>
                      <a:r>
                        <a:rPr lang="en-US" sz="1800" u="sng" dirty="0" smtClean="0"/>
                        <a:t>300</a:t>
                      </a:r>
                      <a:endParaRPr lang="en-US" sz="1800" u="sng" dirty="0"/>
                    </a:p>
                  </a:txBody>
                  <a:tcPr marT="45717" marB="45717"/>
                </a:tc>
                <a:tc>
                  <a:txBody>
                    <a:bodyPr/>
                    <a:lstStyle/>
                    <a:p>
                      <a:pPr algn="r"/>
                      <a:r>
                        <a:rPr lang="en-US" sz="1800" u="sng" dirty="0" smtClean="0"/>
                        <a:t>300</a:t>
                      </a:r>
                      <a:endParaRPr lang="en-US" sz="1800" u="sng" dirty="0"/>
                    </a:p>
                  </a:txBody>
                  <a:tcPr marT="45717" marB="45717"/>
                </a:tc>
                <a:tc>
                  <a:txBody>
                    <a:bodyPr/>
                    <a:lstStyle/>
                    <a:p>
                      <a:pPr algn="r"/>
                      <a:r>
                        <a:rPr lang="en-US" sz="1800" u="sng" dirty="0" smtClean="0"/>
                        <a:t>120</a:t>
                      </a:r>
                      <a:endParaRPr lang="en-US" sz="1800" u="sng" dirty="0"/>
                    </a:p>
                  </a:txBody>
                  <a:tcPr marT="45717" marB="45717"/>
                </a:tc>
              </a:tr>
              <a:tr h="370809">
                <a:tc>
                  <a:txBody>
                    <a:bodyPr/>
                    <a:lstStyle/>
                    <a:p>
                      <a:r>
                        <a:rPr lang="en-US" sz="1800" dirty="0" smtClean="0"/>
                        <a:t>Accounted for</a:t>
                      </a:r>
                      <a:endParaRPr lang="en-US" sz="1800" dirty="0"/>
                    </a:p>
                  </a:txBody>
                  <a:tcPr marT="45717" marB="45717"/>
                </a:tc>
                <a:tc>
                  <a:txBody>
                    <a:bodyPr/>
                    <a:lstStyle/>
                    <a:p>
                      <a:pPr algn="r"/>
                      <a:r>
                        <a:rPr lang="en-US" sz="1800" dirty="0" smtClean="0">
                          <a:solidFill>
                            <a:srgbClr val="FF0000"/>
                          </a:solidFill>
                        </a:rPr>
                        <a:t>2100</a:t>
                      </a:r>
                      <a:endParaRPr lang="en-US" sz="1800" dirty="0">
                        <a:solidFill>
                          <a:srgbClr val="FF0000"/>
                        </a:solidFill>
                      </a:endParaRPr>
                    </a:p>
                  </a:txBody>
                  <a:tcPr marT="45717" marB="45717"/>
                </a:tc>
                <a:tc>
                  <a:txBody>
                    <a:bodyPr/>
                    <a:lstStyle/>
                    <a:p>
                      <a:pPr algn="r"/>
                      <a:endParaRPr lang="en-US" sz="1800" dirty="0">
                        <a:solidFill>
                          <a:srgbClr val="FF0000"/>
                        </a:solidFill>
                      </a:endParaRPr>
                    </a:p>
                  </a:txBody>
                  <a:tcPr marT="45717" marB="45717"/>
                </a:tc>
                <a:tc>
                  <a:txBody>
                    <a:bodyPr/>
                    <a:lstStyle/>
                    <a:p>
                      <a:pPr algn="r"/>
                      <a:endParaRPr lang="en-US" sz="1800" dirty="0">
                        <a:solidFill>
                          <a:srgbClr val="FF0000"/>
                        </a:solidFill>
                      </a:endParaRPr>
                    </a:p>
                  </a:txBody>
                  <a:tcPr marT="45717" marB="45717"/>
                </a:tc>
              </a:tr>
              <a:tr h="370809">
                <a:tc>
                  <a:txBody>
                    <a:bodyPr/>
                    <a:lstStyle/>
                    <a:p>
                      <a:r>
                        <a:rPr lang="en-US" sz="1800" dirty="0" smtClean="0"/>
                        <a:t>Work to date</a:t>
                      </a:r>
                      <a:endParaRPr lang="en-US" sz="1800" dirty="0"/>
                    </a:p>
                  </a:txBody>
                  <a:tcPr marT="45717" marB="45717"/>
                </a:tc>
                <a:tc>
                  <a:txBody>
                    <a:bodyPr/>
                    <a:lstStyle/>
                    <a:p>
                      <a:pPr algn="r"/>
                      <a:endParaRPr lang="en-US" sz="1800" dirty="0">
                        <a:solidFill>
                          <a:srgbClr val="FF0000"/>
                        </a:solidFill>
                      </a:endParaRPr>
                    </a:p>
                  </a:txBody>
                  <a:tcPr marT="45717" marB="45717"/>
                </a:tc>
                <a:tc>
                  <a:txBody>
                    <a:bodyPr/>
                    <a:lstStyle/>
                    <a:p>
                      <a:pPr algn="r"/>
                      <a:r>
                        <a:rPr lang="en-US" sz="1800" dirty="0" smtClean="0">
                          <a:solidFill>
                            <a:srgbClr val="FF0000"/>
                          </a:solidFill>
                        </a:rPr>
                        <a:t>2100</a:t>
                      </a:r>
                      <a:endParaRPr lang="en-US" sz="1800" dirty="0">
                        <a:solidFill>
                          <a:srgbClr val="FF0000"/>
                        </a:solidFill>
                      </a:endParaRPr>
                    </a:p>
                  </a:txBody>
                  <a:tcPr marT="45717" marB="45717"/>
                </a:tc>
                <a:tc>
                  <a:txBody>
                    <a:bodyPr/>
                    <a:lstStyle/>
                    <a:p>
                      <a:pPr algn="r"/>
                      <a:r>
                        <a:rPr lang="en-US" sz="1800" dirty="0" smtClean="0">
                          <a:solidFill>
                            <a:srgbClr val="FF0000"/>
                          </a:solidFill>
                        </a:rPr>
                        <a:t>1920</a:t>
                      </a:r>
                      <a:endParaRPr lang="en-US" sz="1800" dirty="0">
                        <a:solidFill>
                          <a:srgbClr val="FF0000"/>
                        </a:solidFill>
                      </a:endParaRPr>
                    </a:p>
                  </a:txBody>
                  <a:tcPr marT="45717" marB="45717"/>
                </a:tc>
              </a:tr>
            </a:tbl>
          </a:graphicData>
        </a:graphic>
      </p:graphicFrame>
    </p:spTree>
    <p:extLst>
      <p:ext uri="{BB962C8B-B14F-4D97-AF65-F5344CB8AC3E}">
        <p14:creationId xmlns:p14="http://schemas.microsoft.com/office/powerpoint/2010/main" xmlns="" val="783763483"/>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52400" y="206375"/>
          <a:ext cx="8229600" cy="6176964"/>
        </p:xfrm>
        <a:graphic>
          <a:graphicData uri="http://schemas.openxmlformats.org/drawingml/2006/table">
            <a:tbl>
              <a:tblPr firstRow="1" bandRow="1">
                <a:tableStyleId>{5940675A-B579-460E-94D1-54222C63F5DA}</a:tableStyleId>
              </a:tblPr>
              <a:tblGrid>
                <a:gridCol w="4648200"/>
                <a:gridCol w="1219200"/>
                <a:gridCol w="1143000"/>
                <a:gridCol w="1219200"/>
              </a:tblGrid>
              <a:tr h="914396">
                <a:tc>
                  <a:txBody>
                    <a:bodyPr/>
                    <a:lstStyle/>
                    <a:p>
                      <a:endParaRPr lang="en-US" sz="1800" dirty="0"/>
                    </a:p>
                  </a:txBody>
                  <a:tcPr marT="45718" marB="45718"/>
                </a:tc>
                <a:tc>
                  <a:txBody>
                    <a:bodyPr/>
                    <a:lstStyle/>
                    <a:p>
                      <a:pPr algn="r"/>
                      <a:r>
                        <a:rPr lang="en-US" sz="1800" dirty="0" smtClean="0"/>
                        <a:t>Total Production</a:t>
                      </a:r>
                      <a:r>
                        <a:rPr lang="en-US" sz="1800" baseline="0" dirty="0" smtClean="0"/>
                        <a:t>  Costs</a:t>
                      </a:r>
                      <a:endParaRPr lang="en-US" sz="1800" dirty="0"/>
                    </a:p>
                  </a:txBody>
                  <a:tcPr marT="45718" marB="45718"/>
                </a:tc>
                <a:tc>
                  <a:txBody>
                    <a:bodyPr/>
                    <a:lstStyle/>
                    <a:p>
                      <a:pPr algn="r"/>
                      <a:r>
                        <a:rPr lang="en-US" sz="1800" dirty="0" smtClean="0"/>
                        <a:t>Direct Materials</a:t>
                      </a:r>
                      <a:endParaRPr lang="en-US" sz="1800" dirty="0"/>
                    </a:p>
                  </a:txBody>
                  <a:tcPr marT="45718" marB="45718"/>
                </a:tc>
                <a:tc>
                  <a:txBody>
                    <a:bodyPr/>
                    <a:lstStyle/>
                    <a:p>
                      <a:pPr algn="r"/>
                      <a:r>
                        <a:rPr lang="en-US" sz="1800" dirty="0" smtClean="0"/>
                        <a:t>Conversion Costs</a:t>
                      </a:r>
                      <a:endParaRPr lang="en-US" sz="1800" dirty="0"/>
                    </a:p>
                  </a:txBody>
                  <a:tcPr marT="45718" marB="45718"/>
                </a:tc>
              </a:tr>
              <a:tr h="370818">
                <a:tc>
                  <a:txBody>
                    <a:bodyPr/>
                    <a:lstStyle/>
                    <a:p>
                      <a:r>
                        <a:rPr lang="en-US" sz="1800" dirty="0" smtClean="0"/>
                        <a:t>Beginning work in process</a:t>
                      </a:r>
                      <a:endParaRPr lang="en-US" sz="1800" dirty="0"/>
                    </a:p>
                  </a:txBody>
                  <a:tcPr marT="45718" marB="45718"/>
                </a:tc>
                <a:tc>
                  <a:txBody>
                    <a:bodyPr/>
                    <a:lstStyle/>
                    <a:p>
                      <a:pPr algn="r"/>
                      <a:r>
                        <a:rPr lang="en-US" sz="1800" dirty="0" smtClean="0">
                          <a:solidFill>
                            <a:srgbClr val="FF0000"/>
                          </a:solidFill>
                        </a:rPr>
                        <a:t>$74,200</a:t>
                      </a:r>
                      <a:endParaRPr lang="en-US" sz="1800" dirty="0">
                        <a:solidFill>
                          <a:srgbClr val="FF0000"/>
                        </a:solidFill>
                      </a:endParaRPr>
                    </a:p>
                  </a:txBody>
                  <a:tcPr marT="45718" marB="45718"/>
                </a:tc>
                <a:tc>
                  <a:txBody>
                    <a:bodyPr/>
                    <a:lstStyle/>
                    <a:p>
                      <a:pPr algn="r"/>
                      <a:r>
                        <a:rPr lang="en-US" sz="1800" dirty="0" smtClean="0">
                          <a:solidFill>
                            <a:srgbClr val="FF0000"/>
                          </a:solidFill>
                        </a:rPr>
                        <a:t>$64,000</a:t>
                      </a:r>
                      <a:endParaRPr lang="en-US" sz="1800" dirty="0">
                        <a:solidFill>
                          <a:srgbClr val="FF0000"/>
                        </a:solidFill>
                      </a:endParaRPr>
                    </a:p>
                  </a:txBody>
                  <a:tcPr marT="45718" marB="45718"/>
                </a:tc>
                <a:tc>
                  <a:txBody>
                    <a:bodyPr/>
                    <a:lstStyle/>
                    <a:p>
                      <a:pPr algn="r"/>
                      <a:r>
                        <a:rPr lang="en-US" sz="1800" dirty="0" smtClean="0">
                          <a:solidFill>
                            <a:srgbClr val="FF0000"/>
                          </a:solidFill>
                        </a:rPr>
                        <a:t>$10,200</a:t>
                      </a:r>
                      <a:endParaRPr lang="en-US" sz="1800" dirty="0">
                        <a:solidFill>
                          <a:srgbClr val="FF0000"/>
                        </a:solidFill>
                      </a:endParaRPr>
                    </a:p>
                  </a:txBody>
                  <a:tcPr marT="45718" marB="45718"/>
                </a:tc>
              </a:tr>
              <a:tr h="370818">
                <a:tc>
                  <a:txBody>
                    <a:bodyPr/>
                    <a:lstStyle/>
                    <a:p>
                      <a:r>
                        <a:rPr lang="en-US" sz="1800" dirty="0" smtClean="0"/>
                        <a:t>Cost in current month</a:t>
                      </a:r>
                      <a:endParaRPr lang="en-US" sz="1800" dirty="0"/>
                    </a:p>
                  </a:txBody>
                  <a:tcPr marT="45718" marB="45718"/>
                </a:tc>
                <a:tc>
                  <a:txBody>
                    <a:bodyPr/>
                    <a:lstStyle/>
                    <a:p>
                      <a:pPr algn="r"/>
                      <a:r>
                        <a:rPr lang="en-US" sz="1800" u="sng" dirty="0" smtClean="0">
                          <a:solidFill>
                            <a:srgbClr val="FF0000"/>
                          </a:solidFill>
                        </a:rPr>
                        <a:t> 531,600</a:t>
                      </a:r>
                      <a:endParaRPr lang="en-US" sz="1800" u="sng" dirty="0">
                        <a:solidFill>
                          <a:srgbClr val="FF0000"/>
                        </a:solidFill>
                      </a:endParaRPr>
                    </a:p>
                  </a:txBody>
                  <a:tcPr marT="45718" marB="45718"/>
                </a:tc>
                <a:tc>
                  <a:txBody>
                    <a:bodyPr/>
                    <a:lstStyle/>
                    <a:p>
                      <a:pPr algn="r"/>
                      <a:r>
                        <a:rPr lang="en-US" sz="1800" u="sng" dirty="0" smtClean="0">
                          <a:solidFill>
                            <a:srgbClr val="FF0000"/>
                          </a:solidFill>
                        </a:rPr>
                        <a:t>378,000</a:t>
                      </a:r>
                      <a:endParaRPr lang="en-US" sz="1800" u="sng" dirty="0">
                        <a:solidFill>
                          <a:srgbClr val="FF0000"/>
                        </a:solidFill>
                      </a:endParaRPr>
                    </a:p>
                  </a:txBody>
                  <a:tcPr marT="45718" marB="45718"/>
                </a:tc>
                <a:tc>
                  <a:txBody>
                    <a:bodyPr/>
                    <a:lstStyle/>
                    <a:p>
                      <a:pPr algn="r"/>
                      <a:r>
                        <a:rPr lang="en-US" sz="1800" u="sng" dirty="0" smtClean="0">
                          <a:solidFill>
                            <a:srgbClr val="FF0000"/>
                          </a:solidFill>
                        </a:rPr>
                        <a:t>153,600</a:t>
                      </a:r>
                      <a:endParaRPr lang="en-US" sz="1800" u="sng" dirty="0">
                        <a:solidFill>
                          <a:srgbClr val="FF0000"/>
                        </a:solidFill>
                      </a:endParaRPr>
                    </a:p>
                  </a:txBody>
                  <a:tcPr marT="45718" marB="45718"/>
                </a:tc>
              </a:tr>
              <a:tr h="370818">
                <a:tc>
                  <a:txBody>
                    <a:bodyPr/>
                    <a:lstStyle/>
                    <a:p>
                      <a:r>
                        <a:rPr lang="en-US" sz="1800" dirty="0" smtClean="0"/>
                        <a:t>Costs to date</a:t>
                      </a:r>
                      <a:endParaRPr lang="en-US" sz="1800" dirty="0"/>
                    </a:p>
                  </a:txBody>
                  <a:tcPr marT="45718" marB="45718"/>
                </a:tc>
                <a:tc>
                  <a:txBody>
                    <a:bodyPr/>
                    <a:lstStyle/>
                    <a:p>
                      <a:pPr algn="r"/>
                      <a:endParaRPr lang="en-US" sz="1800" dirty="0">
                        <a:solidFill>
                          <a:srgbClr val="FF0000"/>
                        </a:solidFill>
                      </a:endParaRPr>
                    </a:p>
                  </a:txBody>
                  <a:tcPr marT="45718" marB="45718"/>
                </a:tc>
                <a:tc>
                  <a:txBody>
                    <a:bodyPr/>
                    <a:lstStyle/>
                    <a:p>
                      <a:pPr algn="r"/>
                      <a:r>
                        <a:rPr lang="en-US" sz="1800" dirty="0" smtClean="0">
                          <a:solidFill>
                            <a:srgbClr val="FF0000"/>
                          </a:solidFill>
                        </a:rPr>
                        <a:t>$442,000</a:t>
                      </a:r>
                      <a:endParaRPr lang="en-US" sz="1800" dirty="0">
                        <a:solidFill>
                          <a:srgbClr val="FF0000"/>
                        </a:solidFill>
                      </a:endParaRPr>
                    </a:p>
                  </a:txBody>
                  <a:tcPr marT="45718" marB="45718"/>
                </a:tc>
                <a:tc>
                  <a:txBody>
                    <a:bodyPr/>
                    <a:lstStyle/>
                    <a:p>
                      <a:pPr algn="r"/>
                      <a:r>
                        <a:rPr lang="en-US" sz="1800" dirty="0" smtClean="0">
                          <a:solidFill>
                            <a:srgbClr val="FF0000"/>
                          </a:solidFill>
                        </a:rPr>
                        <a:t>$163,800</a:t>
                      </a:r>
                      <a:endParaRPr lang="en-US" sz="1800" dirty="0">
                        <a:solidFill>
                          <a:srgbClr val="FF0000"/>
                        </a:solidFill>
                      </a:endParaRPr>
                    </a:p>
                  </a:txBody>
                  <a:tcPr marT="45718" marB="45718"/>
                </a:tc>
              </a:tr>
              <a:tr h="370818">
                <a:tc>
                  <a:txBody>
                    <a:bodyPr/>
                    <a:lstStyle/>
                    <a:p>
                      <a:r>
                        <a:rPr lang="en-US" sz="1800" dirty="0" smtClean="0"/>
                        <a:t>Divided by equivalent units</a:t>
                      </a:r>
                      <a:endParaRPr lang="en-US" sz="1800" dirty="0"/>
                    </a:p>
                  </a:txBody>
                  <a:tcPr marT="45718" marB="45718"/>
                </a:tc>
                <a:tc>
                  <a:txBody>
                    <a:bodyPr/>
                    <a:lstStyle/>
                    <a:p>
                      <a:pPr algn="r"/>
                      <a:endParaRPr lang="en-US" sz="1800" dirty="0">
                        <a:solidFill>
                          <a:srgbClr val="FF0000"/>
                        </a:solidFill>
                      </a:endParaRPr>
                    </a:p>
                  </a:txBody>
                  <a:tcPr marT="45718" marB="45718"/>
                </a:tc>
                <a:tc>
                  <a:txBody>
                    <a:bodyPr/>
                    <a:lstStyle/>
                    <a:p>
                      <a:pPr algn="r"/>
                      <a:r>
                        <a:rPr lang="en-US" sz="1800" u="sng" dirty="0" smtClean="0">
                          <a:solidFill>
                            <a:srgbClr val="FF0000"/>
                          </a:solidFill>
                        </a:rPr>
                        <a:t>2,100</a:t>
                      </a:r>
                      <a:endParaRPr lang="en-US" sz="1800" u="sng" dirty="0">
                        <a:solidFill>
                          <a:srgbClr val="FF0000"/>
                        </a:solidFill>
                      </a:endParaRPr>
                    </a:p>
                  </a:txBody>
                  <a:tcPr marT="45718" marB="45718"/>
                </a:tc>
                <a:tc>
                  <a:txBody>
                    <a:bodyPr/>
                    <a:lstStyle/>
                    <a:p>
                      <a:pPr algn="r"/>
                      <a:r>
                        <a:rPr lang="en-US" sz="1800" u="sng" dirty="0" smtClean="0">
                          <a:solidFill>
                            <a:srgbClr val="FF0000"/>
                          </a:solidFill>
                        </a:rPr>
                        <a:t>1,920</a:t>
                      </a:r>
                      <a:endParaRPr lang="en-US" sz="1800" u="sng" dirty="0">
                        <a:solidFill>
                          <a:srgbClr val="FF0000"/>
                        </a:solidFill>
                      </a:endParaRPr>
                    </a:p>
                  </a:txBody>
                  <a:tcPr marT="45718" marB="45718"/>
                </a:tc>
              </a:tr>
              <a:tr h="370818">
                <a:tc>
                  <a:txBody>
                    <a:bodyPr/>
                    <a:lstStyle/>
                    <a:p>
                      <a:r>
                        <a:rPr lang="en-US" sz="1800" dirty="0" smtClean="0"/>
                        <a:t>Cost per equivalent unit</a:t>
                      </a:r>
                      <a:endParaRPr lang="en-US" sz="1800" dirty="0"/>
                    </a:p>
                  </a:txBody>
                  <a:tcPr marT="45718" marB="45718"/>
                </a:tc>
                <a:tc>
                  <a:txBody>
                    <a:bodyPr/>
                    <a:lstStyle/>
                    <a:p>
                      <a:pPr algn="r"/>
                      <a:endParaRPr lang="en-US" sz="1800" dirty="0">
                        <a:solidFill>
                          <a:srgbClr val="FF0000"/>
                        </a:solidFill>
                      </a:endParaRPr>
                    </a:p>
                  </a:txBody>
                  <a:tcPr marT="45718" marB="45718"/>
                </a:tc>
                <a:tc>
                  <a:txBody>
                    <a:bodyPr/>
                    <a:lstStyle/>
                    <a:p>
                      <a:pPr algn="r"/>
                      <a:r>
                        <a:rPr lang="en-US" sz="1800" dirty="0" smtClean="0">
                          <a:solidFill>
                            <a:srgbClr val="FF0000"/>
                          </a:solidFill>
                        </a:rPr>
                        <a:t>$210.476</a:t>
                      </a:r>
                      <a:endParaRPr lang="en-US" sz="1800" dirty="0">
                        <a:solidFill>
                          <a:srgbClr val="FF0000"/>
                        </a:solidFill>
                      </a:endParaRPr>
                    </a:p>
                  </a:txBody>
                  <a:tcPr marT="45718" marB="45718"/>
                </a:tc>
                <a:tc>
                  <a:txBody>
                    <a:bodyPr/>
                    <a:lstStyle/>
                    <a:p>
                      <a:pPr algn="r"/>
                      <a:r>
                        <a:rPr lang="en-US" sz="1800" dirty="0" smtClean="0">
                          <a:solidFill>
                            <a:srgbClr val="FF0000"/>
                          </a:solidFill>
                        </a:rPr>
                        <a:t>$85.3125</a:t>
                      </a:r>
                      <a:endParaRPr lang="en-US" sz="1800" dirty="0">
                        <a:solidFill>
                          <a:srgbClr val="FF0000"/>
                        </a:solidFill>
                      </a:endParaRPr>
                    </a:p>
                  </a:txBody>
                  <a:tcPr marT="45718" marB="45718"/>
                </a:tc>
              </a:tr>
              <a:tr h="3708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Total cost to account for</a:t>
                      </a:r>
                      <a:endParaRPr lang="en-US" sz="1800" dirty="0"/>
                    </a:p>
                  </a:txBody>
                  <a:tcPr marT="45718" marB="45718"/>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smtClean="0">
                          <a:solidFill>
                            <a:srgbClr val="FF0000"/>
                          </a:solidFill>
                        </a:rPr>
                        <a:t>$605,800</a:t>
                      </a:r>
                      <a:endParaRPr lang="en-US" sz="1800" dirty="0">
                        <a:solidFill>
                          <a:srgbClr val="FF0000"/>
                        </a:solidFill>
                      </a:endParaRPr>
                    </a:p>
                  </a:txBody>
                  <a:tcPr marT="45718" marB="45718"/>
                </a:tc>
                <a:tc>
                  <a:txBody>
                    <a:bodyPr/>
                    <a:lstStyle/>
                    <a:p>
                      <a:pPr algn="r"/>
                      <a:endParaRPr lang="en-US" sz="1800" dirty="0">
                        <a:solidFill>
                          <a:srgbClr val="FF0000"/>
                        </a:solidFill>
                      </a:endParaRPr>
                    </a:p>
                  </a:txBody>
                  <a:tcPr marT="45718" marB="45718"/>
                </a:tc>
                <a:tc>
                  <a:txBody>
                    <a:bodyPr/>
                    <a:lstStyle/>
                    <a:p>
                      <a:pPr algn="r"/>
                      <a:endParaRPr lang="en-US" sz="1800" dirty="0">
                        <a:solidFill>
                          <a:srgbClr val="FF0000"/>
                        </a:solidFill>
                      </a:endParaRPr>
                    </a:p>
                  </a:txBody>
                  <a:tcPr marT="45718" marB="45718"/>
                </a:tc>
              </a:tr>
              <a:tr h="370818">
                <a:tc>
                  <a:txBody>
                    <a:bodyPr/>
                    <a:lstStyle/>
                    <a:p>
                      <a:r>
                        <a:rPr lang="en-US" sz="1800" dirty="0" smtClean="0"/>
                        <a:t>Assignment of cost:</a:t>
                      </a:r>
                      <a:endParaRPr lang="en-US" sz="1800" dirty="0"/>
                    </a:p>
                  </a:txBody>
                  <a:tcPr marT="45718" marB="45718"/>
                </a:tc>
                <a:tc>
                  <a:txBody>
                    <a:bodyPr/>
                    <a:lstStyle/>
                    <a:p>
                      <a:pPr algn="r"/>
                      <a:endParaRPr lang="en-US" sz="1800" dirty="0"/>
                    </a:p>
                  </a:txBody>
                  <a:tcPr marT="45718" marB="45718"/>
                </a:tc>
                <a:tc gridSpan="2">
                  <a:txBody>
                    <a:bodyPr/>
                    <a:lstStyle/>
                    <a:p>
                      <a:pPr algn="r"/>
                      <a:endParaRPr lang="en-US" sz="1800" dirty="0"/>
                    </a:p>
                  </a:txBody>
                  <a:tcPr marT="45718" marB="45718"/>
                </a:tc>
                <a:tc hMerge="1">
                  <a:txBody>
                    <a:bodyPr/>
                    <a:lstStyle/>
                    <a:p>
                      <a:pPr algn="r"/>
                      <a:endParaRPr lang="en-US" dirty="0"/>
                    </a:p>
                  </a:txBody>
                  <a:tcPr/>
                </a:tc>
              </a:tr>
              <a:tr h="370818">
                <a:tc>
                  <a:txBody>
                    <a:bodyPr/>
                    <a:lstStyle/>
                    <a:p>
                      <a:endParaRPr lang="en-US" sz="1800" dirty="0"/>
                    </a:p>
                  </a:txBody>
                  <a:tcPr marT="45718" marB="45718"/>
                </a:tc>
                <a:tc>
                  <a:txBody>
                    <a:bodyPr/>
                    <a:lstStyle/>
                    <a:p>
                      <a:pPr algn="r"/>
                      <a:endParaRPr lang="en-US" sz="1800" dirty="0"/>
                    </a:p>
                  </a:txBody>
                  <a:tcPr marT="45718" marB="45718"/>
                </a:tc>
                <a:tc gridSpan="2">
                  <a:txBody>
                    <a:bodyPr/>
                    <a:lstStyle/>
                    <a:p>
                      <a:pPr algn="r"/>
                      <a:endParaRPr lang="en-US" sz="1800" dirty="0"/>
                    </a:p>
                  </a:txBody>
                  <a:tcPr marT="45718" marB="45718"/>
                </a:tc>
                <a:tc hMerge="1">
                  <a:txBody>
                    <a:bodyPr/>
                    <a:lstStyle/>
                    <a:p>
                      <a:endParaRPr lang="en-US" dirty="0"/>
                    </a:p>
                  </a:txBody>
                  <a:tcPr/>
                </a:tc>
              </a:tr>
              <a:tr h="370818">
                <a:tc>
                  <a:txBody>
                    <a:bodyPr/>
                    <a:lstStyle/>
                    <a:p>
                      <a:endParaRPr lang="en-US" sz="1800" dirty="0"/>
                    </a:p>
                  </a:txBody>
                  <a:tcPr marT="45718" marB="45718"/>
                </a:tc>
                <a:tc>
                  <a:txBody>
                    <a:bodyPr/>
                    <a:lstStyle/>
                    <a:p>
                      <a:pPr algn="r"/>
                      <a:endParaRPr lang="en-US" sz="1800" dirty="0"/>
                    </a:p>
                  </a:txBody>
                  <a:tcPr marT="45718" marB="45718"/>
                </a:tc>
                <a:tc gridSpan="2">
                  <a:txBody>
                    <a:bodyPr/>
                    <a:lstStyle/>
                    <a:p>
                      <a:pPr algn="r"/>
                      <a:endParaRPr lang="en-US" sz="1800" dirty="0"/>
                    </a:p>
                  </a:txBody>
                  <a:tcPr marT="45718" marB="45718"/>
                </a:tc>
                <a:tc hMerge="1">
                  <a:txBody>
                    <a:bodyPr/>
                    <a:lstStyle/>
                    <a:p>
                      <a:endParaRPr lang="en-US" dirty="0"/>
                    </a:p>
                  </a:txBody>
                  <a:tcPr/>
                </a:tc>
              </a:tr>
              <a:tr h="370818">
                <a:tc>
                  <a:txBody>
                    <a:bodyPr/>
                    <a:lstStyle/>
                    <a:p>
                      <a:endParaRPr lang="en-US" sz="1800" dirty="0"/>
                    </a:p>
                  </a:txBody>
                  <a:tcPr marT="45718" marB="45718"/>
                </a:tc>
                <a:tc>
                  <a:txBody>
                    <a:bodyPr/>
                    <a:lstStyle/>
                    <a:p>
                      <a:pPr algn="r"/>
                      <a:endParaRPr lang="en-US" sz="1800" u="sng" dirty="0"/>
                    </a:p>
                  </a:txBody>
                  <a:tcPr marT="45718" marB="45718"/>
                </a:tc>
                <a:tc gridSpan="2">
                  <a:txBody>
                    <a:bodyPr/>
                    <a:lstStyle/>
                    <a:p>
                      <a:pPr algn="r"/>
                      <a:endParaRPr lang="en-US" sz="1800" dirty="0"/>
                    </a:p>
                  </a:txBody>
                  <a:tcPr marT="45718" marB="45718"/>
                </a:tc>
                <a:tc hMerge="1">
                  <a:txBody>
                    <a:bodyPr/>
                    <a:lstStyle/>
                    <a:p>
                      <a:endParaRPr lang="en-US" dirty="0"/>
                    </a:p>
                  </a:txBody>
                  <a:tcPr/>
                </a:tc>
              </a:tr>
              <a:tr h="370818">
                <a:tc>
                  <a:txBody>
                    <a:bodyPr/>
                    <a:lstStyle/>
                    <a:p>
                      <a:endParaRPr lang="en-US" sz="1800" dirty="0"/>
                    </a:p>
                  </a:txBody>
                  <a:tcPr marT="45718" marB="45718"/>
                </a:tc>
                <a:tc>
                  <a:txBody>
                    <a:bodyPr/>
                    <a:lstStyle/>
                    <a:p>
                      <a:pPr algn="r"/>
                      <a:endParaRPr lang="en-US" sz="1800" dirty="0"/>
                    </a:p>
                  </a:txBody>
                  <a:tcPr marT="45718" marB="45718"/>
                </a:tc>
                <a:tc gridSpan="2">
                  <a:txBody>
                    <a:bodyPr/>
                    <a:lstStyle/>
                    <a:p>
                      <a:pPr algn="r"/>
                      <a:endParaRPr lang="en-US" sz="1800" dirty="0"/>
                    </a:p>
                  </a:txBody>
                  <a:tcPr marT="45718" marB="45718"/>
                </a:tc>
                <a:tc hMerge="1">
                  <a:txBody>
                    <a:bodyPr/>
                    <a:lstStyle/>
                    <a:p>
                      <a:endParaRPr lang="en-US" dirty="0"/>
                    </a:p>
                  </a:txBody>
                  <a:tcPr/>
                </a:tc>
              </a:tr>
              <a:tr h="4419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p>
                  </a:txBody>
                  <a:tcPr marT="45718" marB="45718"/>
                </a:tc>
                <a:tc>
                  <a:txBody>
                    <a:bodyPr/>
                    <a:lstStyle/>
                    <a:p>
                      <a:pPr algn="r"/>
                      <a:endParaRPr lang="en-US" sz="1800" dirty="0"/>
                    </a:p>
                  </a:txBody>
                  <a:tcPr marT="45718" marB="45718"/>
                </a:tc>
                <a:tc gridSpan="2">
                  <a:txBody>
                    <a:bodyPr/>
                    <a:lstStyle/>
                    <a:p>
                      <a:pPr algn="r"/>
                      <a:endParaRPr lang="en-US" sz="1800" dirty="0"/>
                    </a:p>
                  </a:txBody>
                  <a:tcPr marT="45718" marB="45718"/>
                </a:tc>
                <a:tc hMerge="1">
                  <a:txBody>
                    <a:bodyPr/>
                    <a:lstStyle/>
                    <a:p>
                      <a:endParaRPr lang="en-US" dirty="0"/>
                    </a:p>
                  </a:txBody>
                  <a:tcPr/>
                </a:tc>
              </a:tr>
              <a:tr h="370818">
                <a:tc>
                  <a:txBody>
                    <a:bodyPr/>
                    <a:lstStyle/>
                    <a:p>
                      <a:endParaRPr lang="en-US" sz="1800" dirty="0"/>
                    </a:p>
                  </a:txBody>
                  <a:tcPr marT="45718" marB="45718"/>
                </a:tc>
                <a:tc>
                  <a:txBody>
                    <a:bodyPr/>
                    <a:lstStyle/>
                    <a:p>
                      <a:pPr algn="r"/>
                      <a:endParaRPr lang="en-US" sz="1800" u="sng" dirty="0"/>
                    </a:p>
                  </a:txBody>
                  <a:tcPr marT="45718" marB="45718"/>
                </a:tc>
                <a:tc gridSpan="2">
                  <a:txBody>
                    <a:bodyPr/>
                    <a:lstStyle/>
                    <a:p>
                      <a:pPr algn="r"/>
                      <a:endParaRPr lang="en-US" sz="1800" dirty="0"/>
                    </a:p>
                  </a:txBody>
                  <a:tcPr marT="45718" marB="45718"/>
                </a:tc>
                <a:tc hMerge="1">
                  <a:txBody>
                    <a:bodyPr/>
                    <a:lstStyle/>
                    <a:p>
                      <a:endParaRPr lang="en-US" dirty="0"/>
                    </a:p>
                  </a:txBody>
                  <a:tcPr/>
                </a:tc>
              </a:tr>
              <a:tr h="370818">
                <a:tc>
                  <a:txBody>
                    <a:bodyPr/>
                    <a:lstStyle/>
                    <a:p>
                      <a:endParaRPr lang="en-US" sz="1800" dirty="0"/>
                    </a:p>
                  </a:txBody>
                  <a:tcPr marT="45718" marB="45718"/>
                </a:tc>
                <a:tc>
                  <a:txBody>
                    <a:bodyPr/>
                    <a:lstStyle/>
                    <a:p>
                      <a:pPr algn="r"/>
                      <a:endParaRPr lang="en-US" sz="1800" dirty="0"/>
                    </a:p>
                  </a:txBody>
                  <a:tcPr marT="45718" marB="45718"/>
                </a:tc>
                <a:tc gridSpan="2">
                  <a:txBody>
                    <a:bodyPr/>
                    <a:lstStyle/>
                    <a:p>
                      <a:pPr algn="r"/>
                      <a:endParaRPr lang="en-US" sz="1800" dirty="0"/>
                    </a:p>
                  </a:txBody>
                  <a:tcPr marT="45718" marB="45718"/>
                </a:tc>
                <a:tc hMerge="1">
                  <a:txBody>
                    <a:bodyPr/>
                    <a:lstStyle/>
                    <a:p>
                      <a:endParaRPr lang="en-US" dirty="0"/>
                    </a:p>
                  </a:txBody>
                  <a:tcPr/>
                </a:tc>
              </a:tr>
            </a:tbl>
          </a:graphicData>
        </a:graphic>
      </p:graphicFrame>
      <p:sp>
        <p:nvSpPr>
          <p:cNvPr id="6" name="TextBox 5"/>
          <p:cNvSpPr txBox="1"/>
          <p:nvPr/>
        </p:nvSpPr>
        <p:spPr>
          <a:xfrm>
            <a:off x="5029200" y="3657600"/>
            <a:ext cx="3200400" cy="923925"/>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Down to here there is nothing new, the same calculations as in the previous chapter.</a:t>
            </a:r>
          </a:p>
        </p:txBody>
      </p:sp>
    </p:spTree>
    <p:extLst>
      <p:ext uri="{BB962C8B-B14F-4D97-AF65-F5344CB8AC3E}">
        <p14:creationId xmlns:p14="http://schemas.microsoft.com/office/powerpoint/2010/main" xmlns="" val="3874949405"/>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52400" y="206375"/>
          <a:ext cx="8229600" cy="6446835"/>
        </p:xfrm>
        <a:graphic>
          <a:graphicData uri="http://schemas.openxmlformats.org/drawingml/2006/table">
            <a:tbl>
              <a:tblPr firstRow="1" bandRow="1">
                <a:tableStyleId>{5940675A-B579-460E-94D1-54222C63F5DA}</a:tableStyleId>
              </a:tblPr>
              <a:tblGrid>
                <a:gridCol w="4648200"/>
                <a:gridCol w="1219200"/>
                <a:gridCol w="1143000"/>
                <a:gridCol w="1219200"/>
              </a:tblGrid>
              <a:tr h="914445">
                <a:tc>
                  <a:txBody>
                    <a:bodyPr/>
                    <a:lstStyle/>
                    <a:p>
                      <a:endParaRPr lang="en-US" sz="1800" dirty="0"/>
                    </a:p>
                  </a:txBody>
                  <a:tcPr marT="45722" marB="45722"/>
                </a:tc>
                <a:tc>
                  <a:txBody>
                    <a:bodyPr/>
                    <a:lstStyle/>
                    <a:p>
                      <a:pPr algn="r"/>
                      <a:r>
                        <a:rPr lang="en-US" sz="1800" dirty="0" smtClean="0"/>
                        <a:t>Total Production</a:t>
                      </a:r>
                      <a:r>
                        <a:rPr lang="en-US" sz="1800" baseline="0" dirty="0" smtClean="0"/>
                        <a:t>  Costs</a:t>
                      </a:r>
                      <a:endParaRPr lang="en-US" sz="1800" dirty="0"/>
                    </a:p>
                  </a:txBody>
                  <a:tcPr marT="45722" marB="45722"/>
                </a:tc>
                <a:tc>
                  <a:txBody>
                    <a:bodyPr/>
                    <a:lstStyle/>
                    <a:p>
                      <a:pPr algn="r"/>
                      <a:r>
                        <a:rPr lang="en-US" sz="1800" dirty="0" smtClean="0"/>
                        <a:t>Direct Materials</a:t>
                      </a:r>
                      <a:endParaRPr lang="en-US" sz="1800" dirty="0"/>
                    </a:p>
                  </a:txBody>
                  <a:tcPr marT="45722" marB="45722"/>
                </a:tc>
                <a:tc>
                  <a:txBody>
                    <a:bodyPr/>
                    <a:lstStyle/>
                    <a:p>
                      <a:pPr algn="r"/>
                      <a:r>
                        <a:rPr lang="en-US" sz="1800" dirty="0" smtClean="0"/>
                        <a:t>Conversion Costs</a:t>
                      </a:r>
                      <a:endParaRPr lang="en-US" sz="1800" dirty="0"/>
                    </a:p>
                  </a:txBody>
                  <a:tcPr marT="45722" marB="45722"/>
                </a:tc>
              </a:tr>
              <a:tr h="370858">
                <a:tc>
                  <a:txBody>
                    <a:bodyPr/>
                    <a:lstStyle/>
                    <a:p>
                      <a:r>
                        <a:rPr lang="en-US" sz="1800" dirty="0" smtClean="0"/>
                        <a:t>Beginning work in process</a:t>
                      </a:r>
                      <a:endParaRPr lang="en-US" sz="1800" dirty="0"/>
                    </a:p>
                  </a:txBody>
                  <a:tcPr marT="45722" marB="45722"/>
                </a:tc>
                <a:tc>
                  <a:txBody>
                    <a:bodyPr/>
                    <a:lstStyle/>
                    <a:p>
                      <a:pPr algn="r"/>
                      <a:r>
                        <a:rPr lang="en-US" sz="1800" dirty="0" smtClean="0"/>
                        <a:t>$74,200</a:t>
                      </a:r>
                      <a:endParaRPr lang="en-US" sz="1800" dirty="0"/>
                    </a:p>
                  </a:txBody>
                  <a:tcPr marT="45722" marB="45722"/>
                </a:tc>
                <a:tc>
                  <a:txBody>
                    <a:bodyPr/>
                    <a:lstStyle/>
                    <a:p>
                      <a:pPr algn="r"/>
                      <a:r>
                        <a:rPr lang="en-US" sz="1800" dirty="0" smtClean="0"/>
                        <a:t>$64,000</a:t>
                      </a:r>
                      <a:endParaRPr lang="en-US" sz="1800" dirty="0"/>
                    </a:p>
                  </a:txBody>
                  <a:tcPr marT="45722" marB="45722"/>
                </a:tc>
                <a:tc>
                  <a:txBody>
                    <a:bodyPr/>
                    <a:lstStyle/>
                    <a:p>
                      <a:pPr algn="r"/>
                      <a:r>
                        <a:rPr lang="en-US" sz="1800" dirty="0" smtClean="0"/>
                        <a:t>$10,200</a:t>
                      </a:r>
                      <a:endParaRPr lang="en-US" sz="1800" dirty="0"/>
                    </a:p>
                  </a:txBody>
                  <a:tcPr marT="45722" marB="45722"/>
                </a:tc>
              </a:tr>
              <a:tr h="370858">
                <a:tc>
                  <a:txBody>
                    <a:bodyPr/>
                    <a:lstStyle/>
                    <a:p>
                      <a:r>
                        <a:rPr lang="en-US" sz="1800" dirty="0" smtClean="0"/>
                        <a:t>cost in current month</a:t>
                      </a:r>
                      <a:endParaRPr lang="en-US" sz="1800" dirty="0"/>
                    </a:p>
                  </a:txBody>
                  <a:tcPr marT="45722" marB="45722"/>
                </a:tc>
                <a:tc>
                  <a:txBody>
                    <a:bodyPr/>
                    <a:lstStyle/>
                    <a:p>
                      <a:pPr algn="r"/>
                      <a:r>
                        <a:rPr lang="en-US" sz="1800" u="sng" dirty="0" smtClean="0"/>
                        <a:t> 531,600</a:t>
                      </a:r>
                      <a:endParaRPr lang="en-US" sz="1800" u="sng" dirty="0"/>
                    </a:p>
                  </a:txBody>
                  <a:tcPr marT="45722" marB="45722"/>
                </a:tc>
                <a:tc>
                  <a:txBody>
                    <a:bodyPr/>
                    <a:lstStyle/>
                    <a:p>
                      <a:pPr algn="r"/>
                      <a:r>
                        <a:rPr lang="en-US" sz="1800" u="sng" dirty="0" smtClean="0"/>
                        <a:t>378,000</a:t>
                      </a:r>
                      <a:endParaRPr lang="en-US" sz="1800" u="sng" dirty="0"/>
                    </a:p>
                  </a:txBody>
                  <a:tcPr marT="45722" marB="45722"/>
                </a:tc>
                <a:tc>
                  <a:txBody>
                    <a:bodyPr/>
                    <a:lstStyle/>
                    <a:p>
                      <a:pPr algn="r"/>
                      <a:r>
                        <a:rPr lang="en-US" sz="1800" u="sng" dirty="0" smtClean="0"/>
                        <a:t>153,600</a:t>
                      </a:r>
                      <a:endParaRPr lang="en-US" sz="1800" u="sng" dirty="0"/>
                    </a:p>
                  </a:txBody>
                  <a:tcPr marT="45722" marB="45722"/>
                </a:tc>
              </a:tr>
              <a:tr h="370858">
                <a:tc>
                  <a:txBody>
                    <a:bodyPr/>
                    <a:lstStyle/>
                    <a:p>
                      <a:r>
                        <a:rPr lang="en-US" sz="1800" dirty="0" smtClean="0"/>
                        <a:t>Costs to date</a:t>
                      </a:r>
                      <a:endParaRPr lang="en-US" sz="1800" dirty="0"/>
                    </a:p>
                  </a:txBody>
                  <a:tcPr marT="45722" marB="45722"/>
                </a:tc>
                <a:tc>
                  <a:txBody>
                    <a:bodyPr/>
                    <a:lstStyle/>
                    <a:p>
                      <a:pPr algn="r"/>
                      <a:endParaRPr lang="en-US" sz="1800" dirty="0"/>
                    </a:p>
                  </a:txBody>
                  <a:tcPr marT="45722" marB="45722"/>
                </a:tc>
                <a:tc>
                  <a:txBody>
                    <a:bodyPr/>
                    <a:lstStyle/>
                    <a:p>
                      <a:pPr algn="r"/>
                      <a:r>
                        <a:rPr lang="en-US" sz="1800" dirty="0" smtClean="0"/>
                        <a:t>$442,000</a:t>
                      </a:r>
                      <a:endParaRPr lang="en-US" sz="1800" dirty="0"/>
                    </a:p>
                  </a:txBody>
                  <a:tcPr marT="45722" marB="45722"/>
                </a:tc>
                <a:tc>
                  <a:txBody>
                    <a:bodyPr/>
                    <a:lstStyle/>
                    <a:p>
                      <a:pPr algn="r"/>
                      <a:r>
                        <a:rPr lang="en-US" sz="1800" dirty="0" smtClean="0"/>
                        <a:t>$163,800</a:t>
                      </a:r>
                      <a:endParaRPr lang="en-US" sz="1800" dirty="0"/>
                    </a:p>
                  </a:txBody>
                  <a:tcPr marT="45722" marB="45722"/>
                </a:tc>
              </a:tr>
              <a:tr h="370858">
                <a:tc>
                  <a:txBody>
                    <a:bodyPr/>
                    <a:lstStyle/>
                    <a:p>
                      <a:r>
                        <a:rPr lang="en-US" sz="1800" dirty="0" smtClean="0"/>
                        <a:t>Divided by equivalent units</a:t>
                      </a:r>
                      <a:endParaRPr lang="en-US" sz="1800" dirty="0"/>
                    </a:p>
                  </a:txBody>
                  <a:tcPr marT="45722" marB="45722"/>
                </a:tc>
                <a:tc>
                  <a:txBody>
                    <a:bodyPr/>
                    <a:lstStyle/>
                    <a:p>
                      <a:pPr algn="r"/>
                      <a:endParaRPr lang="en-US" sz="1800" dirty="0"/>
                    </a:p>
                  </a:txBody>
                  <a:tcPr marT="45722" marB="45722"/>
                </a:tc>
                <a:tc>
                  <a:txBody>
                    <a:bodyPr/>
                    <a:lstStyle/>
                    <a:p>
                      <a:pPr algn="r"/>
                      <a:r>
                        <a:rPr lang="en-US" sz="1800" u="sng" dirty="0" smtClean="0"/>
                        <a:t>2,100</a:t>
                      </a:r>
                      <a:endParaRPr lang="en-US" sz="1800" u="sng" dirty="0"/>
                    </a:p>
                  </a:txBody>
                  <a:tcPr marT="45722" marB="45722"/>
                </a:tc>
                <a:tc>
                  <a:txBody>
                    <a:bodyPr/>
                    <a:lstStyle/>
                    <a:p>
                      <a:pPr algn="r"/>
                      <a:r>
                        <a:rPr lang="en-US" sz="1800" u="sng" dirty="0" smtClean="0"/>
                        <a:t>1,920</a:t>
                      </a:r>
                      <a:endParaRPr lang="en-US" sz="1800" u="sng" dirty="0"/>
                    </a:p>
                  </a:txBody>
                  <a:tcPr marT="45722" marB="45722"/>
                </a:tc>
              </a:tr>
              <a:tr h="370858">
                <a:tc>
                  <a:txBody>
                    <a:bodyPr/>
                    <a:lstStyle/>
                    <a:p>
                      <a:r>
                        <a:rPr lang="en-US" sz="1800" dirty="0" smtClean="0"/>
                        <a:t>Cost per equivalent unit</a:t>
                      </a:r>
                      <a:endParaRPr lang="en-US" sz="1800" dirty="0"/>
                    </a:p>
                  </a:txBody>
                  <a:tcPr marT="45722" marB="45722"/>
                </a:tc>
                <a:tc>
                  <a:txBody>
                    <a:bodyPr/>
                    <a:lstStyle/>
                    <a:p>
                      <a:pPr algn="r"/>
                      <a:r>
                        <a:rPr lang="en-US" sz="1800" dirty="0" smtClean="0"/>
                        <a:t>$257.7558</a:t>
                      </a:r>
                      <a:endParaRPr lang="en-US" sz="1800" dirty="0"/>
                    </a:p>
                  </a:txBody>
                  <a:tcPr marT="45722" marB="45722"/>
                </a:tc>
                <a:tc>
                  <a:txBody>
                    <a:bodyPr/>
                    <a:lstStyle/>
                    <a:p>
                      <a:pPr algn="r"/>
                      <a:r>
                        <a:rPr lang="en-US" sz="1800" dirty="0" smtClean="0"/>
                        <a:t>$210.476</a:t>
                      </a:r>
                      <a:endParaRPr lang="en-US" sz="1800" dirty="0"/>
                    </a:p>
                  </a:txBody>
                  <a:tcPr marT="45722" marB="45722"/>
                </a:tc>
                <a:tc>
                  <a:txBody>
                    <a:bodyPr/>
                    <a:lstStyle/>
                    <a:p>
                      <a:pPr algn="r"/>
                      <a:r>
                        <a:rPr lang="en-US" sz="1800" dirty="0" smtClean="0"/>
                        <a:t>$85.3125</a:t>
                      </a:r>
                      <a:endParaRPr lang="en-US" sz="1800" dirty="0"/>
                    </a:p>
                  </a:txBody>
                  <a:tcPr marT="45722" marB="45722"/>
                </a:tc>
              </a:tr>
              <a:tr h="37085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Total cost to account for</a:t>
                      </a:r>
                      <a:endParaRPr lang="en-US" sz="1800" dirty="0"/>
                    </a:p>
                  </a:txBody>
                  <a:tcPr marT="45722" marB="45722"/>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smtClean="0"/>
                        <a:t>$605,800</a:t>
                      </a:r>
                      <a:endParaRPr lang="en-US" sz="1800" dirty="0"/>
                    </a:p>
                  </a:txBody>
                  <a:tcPr marT="45722" marB="45722"/>
                </a:tc>
                <a:tc>
                  <a:txBody>
                    <a:bodyPr/>
                    <a:lstStyle/>
                    <a:p>
                      <a:pPr algn="r"/>
                      <a:endParaRPr lang="en-US" sz="1800" dirty="0"/>
                    </a:p>
                  </a:txBody>
                  <a:tcPr marT="45722" marB="45722"/>
                </a:tc>
                <a:tc>
                  <a:txBody>
                    <a:bodyPr/>
                    <a:lstStyle/>
                    <a:p>
                      <a:pPr algn="r"/>
                      <a:endParaRPr lang="en-US" sz="1800" dirty="0"/>
                    </a:p>
                  </a:txBody>
                  <a:tcPr marT="45722" marB="45722"/>
                </a:tc>
              </a:tr>
              <a:tr h="370858">
                <a:tc>
                  <a:txBody>
                    <a:bodyPr/>
                    <a:lstStyle/>
                    <a:p>
                      <a:r>
                        <a:rPr lang="en-US" sz="1800" dirty="0" smtClean="0"/>
                        <a:t>Assignment of cost:</a:t>
                      </a:r>
                      <a:endParaRPr lang="en-US" sz="1800" dirty="0"/>
                    </a:p>
                  </a:txBody>
                  <a:tcPr marT="45722" marB="45722"/>
                </a:tc>
                <a:tc>
                  <a:txBody>
                    <a:bodyPr/>
                    <a:lstStyle/>
                    <a:p>
                      <a:pPr algn="r"/>
                      <a:endParaRPr lang="en-US" sz="1800" dirty="0"/>
                    </a:p>
                  </a:txBody>
                  <a:tcPr marT="45722" marB="45722"/>
                </a:tc>
                <a:tc gridSpan="2">
                  <a:txBody>
                    <a:bodyPr/>
                    <a:lstStyle/>
                    <a:p>
                      <a:pPr algn="r"/>
                      <a:endParaRPr lang="en-US" sz="1800" dirty="0"/>
                    </a:p>
                  </a:txBody>
                  <a:tcPr marT="45722" marB="45722"/>
                </a:tc>
                <a:tc hMerge="1">
                  <a:txBody>
                    <a:bodyPr/>
                    <a:lstStyle/>
                    <a:p>
                      <a:pPr algn="r"/>
                      <a:endParaRPr lang="en-US" dirty="0"/>
                    </a:p>
                  </a:txBody>
                  <a:tcPr/>
                </a:tc>
              </a:tr>
              <a:tr h="370858">
                <a:tc>
                  <a:txBody>
                    <a:bodyPr/>
                    <a:lstStyle/>
                    <a:p>
                      <a:r>
                        <a:rPr lang="en-US" sz="1800" dirty="0" smtClean="0"/>
                        <a:t>Good units completed and transferred out</a:t>
                      </a:r>
                      <a:endParaRPr lang="en-US" sz="1800" dirty="0"/>
                    </a:p>
                  </a:txBody>
                  <a:tcPr marT="45722" marB="45722"/>
                </a:tc>
                <a:tc>
                  <a:txBody>
                    <a:bodyPr/>
                    <a:lstStyle/>
                    <a:p>
                      <a:pPr algn="r"/>
                      <a:endParaRPr lang="en-US" sz="1800" dirty="0"/>
                    </a:p>
                  </a:txBody>
                  <a:tcPr marT="45722" marB="45722"/>
                </a:tc>
                <a:tc gridSpan="2">
                  <a:txBody>
                    <a:bodyPr/>
                    <a:lstStyle/>
                    <a:p>
                      <a:pPr algn="r"/>
                      <a:endParaRPr lang="en-US" sz="1800" dirty="0"/>
                    </a:p>
                  </a:txBody>
                  <a:tcPr marT="45722" marB="45722"/>
                </a:tc>
                <a:tc hMerge="1">
                  <a:txBody>
                    <a:bodyPr/>
                    <a:lstStyle/>
                    <a:p>
                      <a:endParaRPr lang="en-US" dirty="0"/>
                    </a:p>
                  </a:txBody>
                  <a:tcPr/>
                </a:tc>
              </a:tr>
              <a:tr h="370858">
                <a:tc>
                  <a:txBody>
                    <a:bodyPr/>
                    <a:lstStyle/>
                    <a:p>
                      <a:r>
                        <a:rPr lang="en-US" sz="1800" dirty="0" smtClean="0"/>
                        <a:t>   Cost before any normal spoilage</a:t>
                      </a:r>
                      <a:endParaRPr lang="en-US" sz="1800" dirty="0"/>
                    </a:p>
                  </a:txBody>
                  <a:tcPr marT="45722" marB="45722"/>
                </a:tc>
                <a:tc>
                  <a:txBody>
                    <a:bodyPr/>
                    <a:lstStyle/>
                    <a:p>
                      <a:pPr algn="r"/>
                      <a:r>
                        <a:rPr lang="en-US" sz="1800" dirty="0" smtClean="0">
                          <a:solidFill>
                            <a:srgbClr val="FF0000"/>
                          </a:solidFill>
                        </a:rPr>
                        <a:t>$414,104 </a:t>
                      </a:r>
                      <a:endParaRPr lang="en-US" sz="1800" dirty="0">
                        <a:solidFill>
                          <a:srgbClr val="FF0000"/>
                        </a:solidFill>
                      </a:endParaRPr>
                    </a:p>
                  </a:txBody>
                  <a:tcPr marT="45722" marB="45722"/>
                </a:tc>
                <a:tc gridSpan="2">
                  <a:txBody>
                    <a:bodyPr/>
                    <a:lstStyle/>
                    <a:p>
                      <a:pPr algn="r"/>
                      <a:endParaRPr lang="en-US" sz="1800" dirty="0"/>
                    </a:p>
                  </a:txBody>
                  <a:tcPr marT="45722" marB="45722"/>
                </a:tc>
                <a:tc hMerge="1">
                  <a:txBody>
                    <a:bodyPr/>
                    <a:lstStyle/>
                    <a:p>
                      <a:endParaRPr lang="en-US" dirty="0"/>
                    </a:p>
                  </a:txBody>
                  <a:tcPr/>
                </a:tc>
              </a:tr>
              <a:tr h="370858">
                <a:tc>
                  <a:txBody>
                    <a:bodyPr/>
                    <a:lstStyle/>
                    <a:p>
                      <a:r>
                        <a:rPr lang="en-US" sz="1800" dirty="0" smtClean="0"/>
                        <a:t>   Normal spoilage (210 units)</a:t>
                      </a:r>
                      <a:endParaRPr lang="en-US" sz="1800" dirty="0"/>
                    </a:p>
                  </a:txBody>
                  <a:tcPr marT="45722" marB="45722"/>
                </a:tc>
                <a:tc>
                  <a:txBody>
                    <a:bodyPr/>
                    <a:lstStyle/>
                    <a:p>
                      <a:pPr algn="r"/>
                      <a:r>
                        <a:rPr lang="en-US" sz="1800" u="sng" dirty="0" smtClean="0">
                          <a:solidFill>
                            <a:srgbClr val="FF0000"/>
                          </a:solidFill>
                        </a:rPr>
                        <a:t>62,116</a:t>
                      </a:r>
                      <a:endParaRPr lang="en-US" sz="1800" u="sng" dirty="0">
                        <a:solidFill>
                          <a:srgbClr val="FF0000"/>
                        </a:solidFill>
                      </a:endParaRPr>
                    </a:p>
                  </a:txBody>
                  <a:tcPr marT="45722" marB="45722"/>
                </a:tc>
                <a:tc gridSpan="2">
                  <a:txBody>
                    <a:bodyPr/>
                    <a:lstStyle/>
                    <a:p>
                      <a:pPr algn="r"/>
                      <a:endParaRPr lang="en-US" sz="1800" dirty="0"/>
                    </a:p>
                  </a:txBody>
                  <a:tcPr marT="45722" marB="45722"/>
                </a:tc>
                <a:tc hMerge="1">
                  <a:txBody>
                    <a:bodyPr/>
                    <a:lstStyle/>
                    <a:p>
                      <a:endParaRPr lang="en-US" dirty="0"/>
                    </a:p>
                  </a:txBody>
                  <a:tcPr/>
                </a:tc>
              </a:tr>
              <a:tr h="640112">
                <a:tc>
                  <a:txBody>
                    <a:bodyPr/>
                    <a:lstStyle/>
                    <a:p>
                      <a:r>
                        <a:rPr lang="en-US" sz="1800" dirty="0" smtClean="0"/>
                        <a:t>Total cost of good</a:t>
                      </a:r>
                      <a:r>
                        <a:rPr lang="en-US" sz="1800" baseline="0" dirty="0" smtClean="0"/>
                        <a:t> units completed and transferred out</a:t>
                      </a:r>
                      <a:endParaRPr lang="en-US" sz="1800" dirty="0"/>
                    </a:p>
                  </a:txBody>
                  <a:tcPr marT="45722" marB="45722"/>
                </a:tc>
                <a:tc>
                  <a:txBody>
                    <a:bodyPr/>
                    <a:lstStyle/>
                    <a:p>
                      <a:pPr algn="r"/>
                      <a:r>
                        <a:rPr lang="en-US" sz="1800" dirty="0" smtClean="0">
                          <a:solidFill>
                            <a:srgbClr val="FF0000"/>
                          </a:solidFill>
                        </a:rPr>
                        <a:t>476,220</a:t>
                      </a:r>
                      <a:endParaRPr lang="en-US" sz="1800" dirty="0">
                        <a:solidFill>
                          <a:srgbClr val="FF0000"/>
                        </a:solidFill>
                      </a:endParaRPr>
                    </a:p>
                  </a:txBody>
                  <a:tcPr marT="45722" marB="45722"/>
                </a:tc>
                <a:tc gridSpan="2">
                  <a:txBody>
                    <a:bodyPr/>
                    <a:lstStyle/>
                    <a:p>
                      <a:pPr algn="r"/>
                      <a:endParaRPr lang="en-US" sz="1800" dirty="0"/>
                    </a:p>
                  </a:txBody>
                  <a:tcPr marT="45722" marB="45722"/>
                </a:tc>
                <a:tc hMerge="1">
                  <a:txBody>
                    <a:bodyPr/>
                    <a:lstStyle/>
                    <a:p>
                      <a:endParaRPr lang="en-US" dirty="0"/>
                    </a:p>
                  </a:txBody>
                  <a:tcPr/>
                </a:tc>
              </a:tr>
              <a:tr h="4419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p>
                  </a:txBody>
                  <a:tcPr marT="45722" marB="45722"/>
                </a:tc>
                <a:tc>
                  <a:txBody>
                    <a:bodyPr/>
                    <a:lstStyle/>
                    <a:p>
                      <a:pPr algn="r"/>
                      <a:endParaRPr lang="en-US" sz="1800" dirty="0"/>
                    </a:p>
                  </a:txBody>
                  <a:tcPr marT="45722" marB="45722"/>
                </a:tc>
                <a:tc gridSpan="2">
                  <a:txBody>
                    <a:bodyPr/>
                    <a:lstStyle/>
                    <a:p>
                      <a:pPr algn="r"/>
                      <a:endParaRPr lang="en-US" sz="1800" dirty="0"/>
                    </a:p>
                  </a:txBody>
                  <a:tcPr marT="45722" marB="45722"/>
                </a:tc>
                <a:tc hMerge="1">
                  <a:txBody>
                    <a:bodyPr/>
                    <a:lstStyle/>
                    <a:p>
                      <a:endParaRPr lang="en-US" dirty="0"/>
                    </a:p>
                  </a:txBody>
                  <a:tcPr/>
                </a:tc>
              </a:tr>
              <a:tr h="370858">
                <a:tc>
                  <a:txBody>
                    <a:bodyPr/>
                    <a:lstStyle/>
                    <a:p>
                      <a:endParaRPr lang="en-US" sz="1800" dirty="0"/>
                    </a:p>
                  </a:txBody>
                  <a:tcPr marT="45722" marB="45722"/>
                </a:tc>
                <a:tc>
                  <a:txBody>
                    <a:bodyPr/>
                    <a:lstStyle/>
                    <a:p>
                      <a:pPr algn="r"/>
                      <a:endParaRPr lang="en-US" sz="1800" u="sng" dirty="0"/>
                    </a:p>
                  </a:txBody>
                  <a:tcPr marT="45722" marB="45722"/>
                </a:tc>
                <a:tc gridSpan="2">
                  <a:txBody>
                    <a:bodyPr/>
                    <a:lstStyle/>
                    <a:p>
                      <a:pPr algn="r"/>
                      <a:endParaRPr lang="en-US" sz="1800" dirty="0"/>
                    </a:p>
                  </a:txBody>
                  <a:tcPr marT="45722" marB="45722"/>
                </a:tc>
                <a:tc hMerge="1">
                  <a:txBody>
                    <a:bodyPr/>
                    <a:lstStyle/>
                    <a:p>
                      <a:endParaRPr lang="en-US" dirty="0"/>
                    </a:p>
                  </a:txBody>
                  <a:tcPr/>
                </a:tc>
              </a:tr>
              <a:tr h="370858">
                <a:tc>
                  <a:txBody>
                    <a:bodyPr/>
                    <a:lstStyle/>
                    <a:p>
                      <a:endParaRPr lang="en-US" sz="1800" dirty="0"/>
                    </a:p>
                  </a:txBody>
                  <a:tcPr marT="45722" marB="45722"/>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800" dirty="0"/>
                    </a:p>
                  </a:txBody>
                  <a:tcPr marT="45722" marB="45722"/>
                </a:tc>
                <a:tc gridSpan="2">
                  <a:txBody>
                    <a:bodyPr/>
                    <a:lstStyle/>
                    <a:p>
                      <a:pPr algn="r"/>
                      <a:endParaRPr lang="en-US" sz="1800" dirty="0"/>
                    </a:p>
                  </a:txBody>
                  <a:tcPr marT="45722" marB="45722"/>
                </a:tc>
                <a:tc hMerge="1">
                  <a:txBody>
                    <a:bodyPr/>
                    <a:lstStyle/>
                    <a:p>
                      <a:endParaRPr lang="en-US" dirty="0"/>
                    </a:p>
                  </a:txBody>
                  <a:tcPr/>
                </a:tc>
              </a:tr>
            </a:tbl>
          </a:graphicData>
        </a:graphic>
      </p:graphicFrame>
      <p:sp>
        <p:nvSpPr>
          <p:cNvPr id="3" name="TextBox 2"/>
          <p:cNvSpPr txBox="1"/>
          <p:nvPr/>
        </p:nvSpPr>
        <p:spPr>
          <a:xfrm>
            <a:off x="6248400" y="3429000"/>
            <a:ext cx="1981200" cy="2862263"/>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Remember, we’re going to attach the cost of normal spoilage to good units transferred out.  Normal spoilage was ($210 x $210.476) + (210 x $85.3125) = $62,116.</a:t>
            </a:r>
          </a:p>
        </p:txBody>
      </p:sp>
      <p:sp>
        <p:nvSpPr>
          <p:cNvPr id="5" name="Right Brace 4"/>
          <p:cNvSpPr/>
          <p:nvPr/>
        </p:nvSpPr>
        <p:spPr>
          <a:xfrm>
            <a:off x="6096000" y="4038600"/>
            <a:ext cx="46038" cy="1143000"/>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3106420231"/>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52400" y="206375"/>
          <a:ext cx="8229600" cy="6446835"/>
        </p:xfrm>
        <a:graphic>
          <a:graphicData uri="http://schemas.openxmlformats.org/drawingml/2006/table">
            <a:tbl>
              <a:tblPr firstRow="1" bandRow="1">
                <a:tableStyleId>{5940675A-B579-460E-94D1-54222C63F5DA}</a:tableStyleId>
              </a:tblPr>
              <a:tblGrid>
                <a:gridCol w="4648200"/>
                <a:gridCol w="1219200"/>
                <a:gridCol w="1143000"/>
                <a:gridCol w="1219200"/>
              </a:tblGrid>
              <a:tr h="914445">
                <a:tc>
                  <a:txBody>
                    <a:bodyPr/>
                    <a:lstStyle/>
                    <a:p>
                      <a:endParaRPr lang="en-US" sz="1800" dirty="0"/>
                    </a:p>
                  </a:txBody>
                  <a:tcPr marT="45722" marB="45722"/>
                </a:tc>
                <a:tc>
                  <a:txBody>
                    <a:bodyPr/>
                    <a:lstStyle/>
                    <a:p>
                      <a:pPr algn="r"/>
                      <a:r>
                        <a:rPr lang="en-US" sz="1800" dirty="0" smtClean="0"/>
                        <a:t>Total Production</a:t>
                      </a:r>
                      <a:r>
                        <a:rPr lang="en-US" sz="1800" baseline="0" dirty="0" smtClean="0"/>
                        <a:t>  Costs</a:t>
                      </a:r>
                      <a:endParaRPr lang="en-US" sz="1800" dirty="0"/>
                    </a:p>
                  </a:txBody>
                  <a:tcPr marT="45722" marB="45722"/>
                </a:tc>
                <a:tc>
                  <a:txBody>
                    <a:bodyPr/>
                    <a:lstStyle/>
                    <a:p>
                      <a:pPr algn="r"/>
                      <a:r>
                        <a:rPr lang="en-US" sz="1800" dirty="0" smtClean="0"/>
                        <a:t>Direct Materials</a:t>
                      </a:r>
                      <a:endParaRPr lang="en-US" sz="1800" dirty="0"/>
                    </a:p>
                  </a:txBody>
                  <a:tcPr marT="45722" marB="45722"/>
                </a:tc>
                <a:tc>
                  <a:txBody>
                    <a:bodyPr/>
                    <a:lstStyle/>
                    <a:p>
                      <a:pPr algn="r"/>
                      <a:r>
                        <a:rPr lang="en-US" sz="1800" dirty="0" smtClean="0"/>
                        <a:t>Conversion Costs</a:t>
                      </a:r>
                      <a:endParaRPr lang="en-US" sz="1800" dirty="0"/>
                    </a:p>
                  </a:txBody>
                  <a:tcPr marT="45722" marB="45722"/>
                </a:tc>
              </a:tr>
              <a:tr h="370858">
                <a:tc>
                  <a:txBody>
                    <a:bodyPr/>
                    <a:lstStyle/>
                    <a:p>
                      <a:r>
                        <a:rPr lang="en-US" sz="1800" dirty="0" smtClean="0"/>
                        <a:t>Beginning work in process</a:t>
                      </a:r>
                      <a:endParaRPr lang="en-US" sz="1800" dirty="0"/>
                    </a:p>
                  </a:txBody>
                  <a:tcPr marT="45722" marB="45722"/>
                </a:tc>
                <a:tc>
                  <a:txBody>
                    <a:bodyPr/>
                    <a:lstStyle/>
                    <a:p>
                      <a:pPr algn="r"/>
                      <a:r>
                        <a:rPr lang="en-US" sz="1800" dirty="0" smtClean="0"/>
                        <a:t>$74,200</a:t>
                      </a:r>
                      <a:endParaRPr lang="en-US" sz="1800" dirty="0"/>
                    </a:p>
                  </a:txBody>
                  <a:tcPr marT="45722" marB="45722"/>
                </a:tc>
                <a:tc>
                  <a:txBody>
                    <a:bodyPr/>
                    <a:lstStyle/>
                    <a:p>
                      <a:pPr algn="r"/>
                      <a:r>
                        <a:rPr lang="en-US" sz="1800" dirty="0" smtClean="0"/>
                        <a:t>$64,000</a:t>
                      </a:r>
                      <a:endParaRPr lang="en-US" sz="1800" dirty="0"/>
                    </a:p>
                  </a:txBody>
                  <a:tcPr marT="45722" marB="45722"/>
                </a:tc>
                <a:tc>
                  <a:txBody>
                    <a:bodyPr/>
                    <a:lstStyle/>
                    <a:p>
                      <a:pPr algn="r"/>
                      <a:r>
                        <a:rPr lang="en-US" sz="1800" dirty="0" smtClean="0"/>
                        <a:t>$10,200</a:t>
                      </a:r>
                      <a:endParaRPr lang="en-US" sz="1800" dirty="0"/>
                    </a:p>
                  </a:txBody>
                  <a:tcPr marT="45722" marB="45722"/>
                </a:tc>
              </a:tr>
              <a:tr h="370858">
                <a:tc>
                  <a:txBody>
                    <a:bodyPr/>
                    <a:lstStyle/>
                    <a:p>
                      <a:r>
                        <a:rPr lang="en-US" sz="1800" dirty="0" smtClean="0"/>
                        <a:t>cost in current month</a:t>
                      </a:r>
                      <a:endParaRPr lang="en-US" sz="1800" dirty="0"/>
                    </a:p>
                  </a:txBody>
                  <a:tcPr marT="45722" marB="45722"/>
                </a:tc>
                <a:tc>
                  <a:txBody>
                    <a:bodyPr/>
                    <a:lstStyle/>
                    <a:p>
                      <a:pPr algn="r"/>
                      <a:r>
                        <a:rPr lang="en-US" sz="1800" u="sng" dirty="0" smtClean="0"/>
                        <a:t> 531,600</a:t>
                      </a:r>
                      <a:endParaRPr lang="en-US" sz="1800" u="sng" dirty="0"/>
                    </a:p>
                  </a:txBody>
                  <a:tcPr marT="45722" marB="45722"/>
                </a:tc>
                <a:tc>
                  <a:txBody>
                    <a:bodyPr/>
                    <a:lstStyle/>
                    <a:p>
                      <a:pPr algn="r"/>
                      <a:r>
                        <a:rPr lang="en-US" sz="1800" u="sng" dirty="0" smtClean="0"/>
                        <a:t>378,000</a:t>
                      </a:r>
                      <a:endParaRPr lang="en-US" sz="1800" u="sng" dirty="0"/>
                    </a:p>
                  </a:txBody>
                  <a:tcPr marT="45722" marB="45722"/>
                </a:tc>
                <a:tc>
                  <a:txBody>
                    <a:bodyPr/>
                    <a:lstStyle/>
                    <a:p>
                      <a:pPr algn="r"/>
                      <a:r>
                        <a:rPr lang="en-US" sz="1800" u="sng" dirty="0" smtClean="0"/>
                        <a:t>153,600</a:t>
                      </a:r>
                      <a:endParaRPr lang="en-US" sz="1800" u="sng" dirty="0"/>
                    </a:p>
                  </a:txBody>
                  <a:tcPr marT="45722" marB="45722"/>
                </a:tc>
              </a:tr>
              <a:tr h="370858">
                <a:tc>
                  <a:txBody>
                    <a:bodyPr/>
                    <a:lstStyle/>
                    <a:p>
                      <a:r>
                        <a:rPr lang="en-US" sz="1800" dirty="0" smtClean="0"/>
                        <a:t>Costs to date</a:t>
                      </a:r>
                      <a:endParaRPr lang="en-US" sz="1800" dirty="0"/>
                    </a:p>
                  </a:txBody>
                  <a:tcPr marT="45722" marB="45722"/>
                </a:tc>
                <a:tc>
                  <a:txBody>
                    <a:bodyPr/>
                    <a:lstStyle/>
                    <a:p>
                      <a:pPr algn="r"/>
                      <a:endParaRPr lang="en-US" sz="1800" dirty="0"/>
                    </a:p>
                  </a:txBody>
                  <a:tcPr marT="45722" marB="45722"/>
                </a:tc>
                <a:tc>
                  <a:txBody>
                    <a:bodyPr/>
                    <a:lstStyle/>
                    <a:p>
                      <a:pPr algn="r"/>
                      <a:r>
                        <a:rPr lang="en-US" sz="1800" dirty="0" smtClean="0"/>
                        <a:t>$442,000</a:t>
                      </a:r>
                      <a:endParaRPr lang="en-US" sz="1800" dirty="0"/>
                    </a:p>
                  </a:txBody>
                  <a:tcPr marT="45722" marB="45722"/>
                </a:tc>
                <a:tc>
                  <a:txBody>
                    <a:bodyPr/>
                    <a:lstStyle/>
                    <a:p>
                      <a:pPr algn="r"/>
                      <a:r>
                        <a:rPr lang="en-US" sz="1800" dirty="0" smtClean="0"/>
                        <a:t>$163,800</a:t>
                      </a:r>
                      <a:endParaRPr lang="en-US" sz="1800" dirty="0"/>
                    </a:p>
                  </a:txBody>
                  <a:tcPr marT="45722" marB="45722"/>
                </a:tc>
              </a:tr>
              <a:tr h="370858">
                <a:tc>
                  <a:txBody>
                    <a:bodyPr/>
                    <a:lstStyle/>
                    <a:p>
                      <a:r>
                        <a:rPr lang="en-US" sz="1800" dirty="0" smtClean="0"/>
                        <a:t>Divided by equivalent units</a:t>
                      </a:r>
                      <a:endParaRPr lang="en-US" sz="1800" dirty="0"/>
                    </a:p>
                  </a:txBody>
                  <a:tcPr marT="45722" marB="45722"/>
                </a:tc>
                <a:tc>
                  <a:txBody>
                    <a:bodyPr/>
                    <a:lstStyle/>
                    <a:p>
                      <a:pPr algn="r"/>
                      <a:endParaRPr lang="en-US" sz="1800" dirty="0"/>
                    </a:p>
                  </a:txBody>
                  <a:tcPr marT="45722" marB="45722"/>
                </a:tc>
                <a:tc>
                  <a:txBody>
                    <a:bodyPr/>
                    <a:lstStyle/>
                    <a:p>
                      <a:pPr algn="r"/>
                      <a:r>
                        <a:rPr lang="en-US" sz="1800" u="sng" dirty="0" smtClean="0"/>
                        <a:t>2,100</a:t>
                      </a:r>
                      <a:endParaRPr lang="en-US" sz="1800" u="sng" dirty="0"/>
                    </a:p>
                  </a:txBody>
                  <a:tcPr marT="45722" marB="45722"/>
                </a:tc>
                <a:tc>
                  <a:txBody>
                    <a:bodyPr/>
                    <a:lstStyle/>
                    <a:p>
                      <a:pPr algn="r"/>
                      <a:r>
                        <a:rPr lang="en-US" sz="1800" u="sng" dirty="0" smtClean="0"/>
                        <a:t>1,920</a:t>
                      </a:r>
                      <a:endParaRPr lang="en-US" sz="1800" u="sng" dirty="0"/>
                    </a:p>
                  </a:txBody>
                  <a:tcPr marT="45722" marB="45722"/>
                </a:tc>
              </a:tr>
              <a:tr h="370858">
                <a:tc>
                  <a:txBody>
                    <a:bodyPr/>
                    <a:lstStyle/>
                    <a:p>
                      <a:r>
                        <a:rPr lang="en-US" sz="1800" dirty="0" smtClean="0"/>
                        <a:t>Cost per equivalent unit</a:t>
                      </a:r>
                      <a:endParaRPr lang="en-US" sz="1800" dirty="0"/>
                    </a:p>
                  </a:txBody>
                  <a:tcPr marT="45722" marB="45722"/>
                </a:tc>
                <a:tc>
                  <a:txBody>
                    <a:bodyPr/>
                    <a:lstStyle/>
                    <a:p>
                      <a:pPr algn="r"/>
                      <a:endParaRPr lang="en-US" sz="1800" dirty="0"/>
                    </a:p>
                  </a:txBody>
                  <a:tcPr marT="45722" marB="45722"/>
                </a:tc>
                <a:tc>
                  <a:txBody>
                    <a:bodyPr/>
                    <a:lstStyle/>
                    <a:p>
                      <a:pPr algn="r"/>
                      <a:r>
                        <a:rPr lang="en-US" sz="1800" dirty="0" smtClean="0"/>
                        <a:t>$210.476</a:t>
                      </a:r>
                      <a:endParaRPr lang="en-US" sz="1800" dirty="0"/>
                    </a:p>
                  </a:txBody>
                  <a:tcPr marT="45722" marB="45722"/>
                </a:tc>
                <a:tc>
                  <a:txBody>
                    <a:bodyPr/>
                    <a:lstStyle/>
                    <a:p>
                      <a:pPr algn="r"/>
                      <a:r>
                        <a:rPr lang="en-US" sz="1800" dirty="0" smtClean="0"/>
                        <a:t>$85.3125</a:t>
                      </a:r>
                      <a:endParaRPr lang="en-US" sz="1800" dirty="0"/>
                    </a:p>
                  </a:txBody>
                  <a:tcPr marT="45722" marB="45722"/>
                </a:tc>
              </a:tr>
              <a:tr h="37085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Total cost to account for</a:t>
                      </a:r>
                      <a:endParaRPr lang="en-US" sz="1800" dirty="0"/>
                    </a:p>
                  </a:txBody>
                  <a:tcPr marT="45722" marB="45722"/>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smtClean="0"/>
                        <a:t>$605,800</a:t>
                      </a:r>
                      <a:endParaRPr lang="en-US" sz="1800" dirty="0"/>
                    </a:p>
                  </a:txBody>
                  <a:tcPr marT="45722" marB="45722"/>
                </a:tc>
                <a:tc>
                  <a:txBody>
                    <a:bodyPr/>
                    <a:lstStyle/>
                    <a:p>
                      <a:pPr algn="r"/>
                      <a:endParaRPr lang="en-US" sz="1800" dirty="0"/>
                    </a:p>
                  </a:txBody>
                  <a:tcPr marT="45722" marB="45722"/>
                </a:tc>
                <a:tc>
                  <a:txBody>
                    <a:bodyPr/>
                    <a:lstStyle/>
                    <a:p>
                      <a:pPr algn="r"/>
                      <a:endParaRPr lang="en-US" sz="1800" dirty="0"/>
                    </a:p>
                  </a:txBody>
                  <a:tcPr marT="45722" marB="45722"/>
                </a:tc>
              </a:tr>
              <a:tr h="370858">
                <a:tc>
                  <a:txBody>
                    <a:bodyPr/>
                    <a:lstStyle/>
                    <a:p>
                      <a:r>
                        <a:rPr lang="en-US" sz="1800" dirty="0" smtClean="0"/>
                        <a:t>Assignment of cost:</a:t>
                      </a:r>
                      <a:endParaRPr lang="en-US" sz="1800" dirty="0"/>
                    </a:p>
                  </a:txBody>
                  <a:tcPr marT="45722" marB="45722"/>
                </a:tc>
                <a:tc>
                  <a:txBody>
                    <a:bodyPr/>
                    <a:lstStyle/>
                    <a:p>
                      <a:pPr algn="r"/>
                      <a:endParaRPr lang="en-US" sz="1800" dirty="0"/>
                    </a:p>
                  </a:txBody>
                  <a:tcPr marT="45722" marB="45722"/>
                </a:tc>
                <a:tc gridSpan="2">
                  <a:txBody>
                    <a:bodyPr/>
                    <a:lstStyle/>
                    <a:p>
                      <a:pPr algn="r"/>
                      <a:endParaRPr lang="en-US" sz="1800" dirty="0"/>
                    </a:p>
                  </a:txBody>
                  <a:tcPr marT="45722" marB="45722"/>
                </a:tc>
                <a:tc hMerge="1">
                  <a:txBody>
                    <a:bodyPr/>
                    <a:lstStyle/>
                    <a:p>
                      <a:pPr algn="r"/>
                      <a:endParaRPr lang="en-US" dirty="0"/>
                    </a:p>
                  </a:txBody>
                  <a:tcPr/>
                </a:tc>
              </a:tr>
              <a:tr h="370858">
                <a:tc>
                  <a:txBody>
                    <a:bodyPr/>
                    <a:lstStyle/>
                    <a:p>
                      <a:r>
                        <a:rPr lang="en-US" sz="1800" dirty="0" smtClean="0"/>
                        <a:t>Good units completed and transferred out</a:t>
                      </a:r>
                      <a:endParaRPr lang="en-US" sz="1800" dirty="0"/>
                    </a:p>
                  </a:txBody>
                  <a:tcPr marT="45722" marB="45722"/>
                </a:tc>
                <a:tc>
                  <a:txBody>
                    <a:bodyPr/>
                    <a:lstStyle/>
                    <a:p>
                      <a:pPr algn="r"/>
                      <a:endParaRPr lang="en-US" sz="1800" dirty="0"/>
                    </a:p>
                  </a:txBody>
                  <a:tcPr marT="45722" marB="45722"/>
                </a:tc>
                <a:tc gridSpan="2">
                  <a:txBody>
                    <a:bodyPr/>
                    <a:lstStyle/>
                    <a:p>
                      <a:pPr algn="r"/>
                      <a:endParaRPr lang="en-US" sz="1800" dirty="0"/>
                    </a:p>
                  </a:txBody>
                  <a:tcPr marT="45722" marB="45722"/>
                </a:tc>
                <a:tc hMerge="1">
                  <a:txBody>
                    <a:bodyPr/>
                    <a:lstStyle/>
                    <a:p>
                      <a:endParaRPr lang="en-US" dirty="0"/>
                    </a:p>
                  </a:txBody>
                  <a:tcPr/>
                </a:tc>
              </a:tr>
              <a:tr h="370858">
                <a:tc>
                  <a:txBody>
                    <a:bodyPr/>
                    <a:lstStyle/>
                    <a:p>
                      <a:r>
                        <a:rPr lang="en-US" sz="1800" dirty="0" smtClean="0"/>
                        <a:t>   Cost before any normal spoilage</a:t>
                      </a:r>
                      <a:endParaRPr lang="en-US" sz="1800" dirty="0"/>
                    </a:p>
                  </a:txBody>
                  <a:tcPr marT="45722" marB="45722"/>
                </a:tc>
                <a:tc>
                  <a:txBody>
                    <a:bodyPr/>
                    <a:lstStyle/>
                    <a:p>
                      <a:pPr algn="r"/>
                      <a:r>
                        <a:rPr lang="en-US" sz="1800" dirty="0" smtClean="0"/>
                        <a:t>$414,104 </a:t>
                      </a:r>
                      <a:endParaRPr lang="en-US" sz="1800" dirty="0"/>
                    </a:p>
                  </a:txBody>
                  <a:tcPr marT="45722" marB="45722"/>
                </a:tc>
                <a:tc gridSpan="2">
                  <a:txBody>
                    <a:bodyPr/>
                    <a:lstStyle/>
                    <a:p>
                      <a:pPr algn="r"/>
                      <a:endParaRPr lang="en-US" sz="1800" dirty="0"/>
                    </a:p>
                  </a:txBody>
                  <a:tcPr marT="45722" marB="45722"/>
                </a:tc>
                <a:tc hMerge="1">
                  <a:txBody>
                    <a:bodyPr/>
                    <a:lstStyle/>
                    <a:p>
                      <a:endParaRPr lang="en-US" dirty="0"/>
                    </a:p>
                  </a:txBody>
                  <a:tcPr/>
                </a:tc>
              </a:tr>
              <a:tr h="370858">
                <a:tc>
                  <a:txBody>
                    <a:bodyPr/>
                    <a:lstStyle/>
                    <a:p>
                      <a:r>
                        <a:rPr lang="en-US" sz="1800" dirty="0" smtClean="0"/>
                        <a:t>   Normal spoilage (210 units)</a:t>
                      </a:r>
                      <a:endParaRPr lang="en-US" sz="1800" dirty="0"/>
                    </a:p>
                  </a:txBody>
                  <a:tcPr marT="45722" marB="45722"/>
                </a:tc>
                <a:tc>
                  <a:txBody>
                    <a:bodyPr/>
                    <a:lstStyle/>
                    <a:p>
                      <a:pPr algn="r"/>
                      <a:r>
                        <a:rPr lang="en-US" sz="1800" u="sng" dirty="0" smtClean="0"/>
                        <a:t>62,116</a:t>
                      </a:r>
                      <a:endParaRPr lang="en-US" sz="1800" u="sng" dirty="0"/>
                    </a:p>
                  </a:txBody>
                  <a:tcPr marT="45722" marB="45722"/>
                </a:tc>
                <a:tc gridSpan="2">
                  <a:txBody>
                    <a:bodyPr/>
                    <a:lstStyle/>
                    <a:p>
                      <a:pPr algn="r"/>
                      <a:endParaRPr lang="en-US" sz="1800" dirty="0"/>
                    </a:p>
                  </a:txBody>
                  <a:tcPr marT="45722" marB="45722"/>
                </a:tc>
                <a:tc hMerge="1">
                  <a:txBody>
                    <a:bodyPr/>
                    <a:lstStyle/>
                    <a:p>
                      <a:endParaRPr lang="en-US" dirty="0"/>
                    </a:p>
                  </a:txBody>
                  <a:tcPr/>
                </a:tc>
              </a:tr>
              <a:tr h="640112">
                <a:tc>
                  <a:txBody>
                    <a:bodyPr/>
                    <a:lstStyle/>
                    <a:p>
                      <a:r>
                        <a:rPr lang="en-US" sz="1800" dirty="0" smtClean="0"/>
                        <a:t>Total cost of good</a:t>
                      </a:r>
                      <a:r>
                        <a:rPr lang="en-US" sz="1800" baseline="0" dirty="0" smtClean="0"/>
                        <a:t> units completed and transferred out</a:t>
                      </a:r>
                      <a:endParaRPr lang="en-US" sz="1800" dirty="0"/>
                    </a:p>
                  </a:txBody>
                  <a:tcPr marT="45722" marB="45722"/>
                </a:tc>
                <a:tc>
                  <a:txBody>
                    <a:bodyPr/>
                    <a:lstStyle/>
                    <a:p>
                      <a:pPr algn="r"/>
                      <a:r>
                        <a:rPr lang="en-US" sz="1800" dirty="0" smtClean="0"/>
                        <a:t>476,220</a:t>
                      </a:r>
                      <a:endParaRPr lang="en-US" sz="1800" dirty="0"/>
                    </a:p>
                  </a:txBody>
                  <a:tcPr marT="45722" marB="45722"/>
                </a:tc>
                <a:tc gridSpan="2">
                  <a:txBody>
                    <a:bodyPr/>
                    <a:lstStyle/>
                    <a:p>
                      <a:pPr algn="r"/>
                      <a:endParaRPr lang="en-US" sz="1800" dirty="0"/>
                    </a:p>
                  </a:txBody>
                  <a:tcPr marT="45722" marB="45722"/>
                </a:tc>
                <a:tc hMerge="1">
                  <a:txBody>
                    <a:bodyPr/>
                    <a:lstStyle/>
                    <a:p>
                      <a:endParaRPr lang="en-US" dirty="0"/>
                    </a:p>
                  </a:txBody>
                  <a:tcPr/>
                </a:tc>
              </a:tr>
              <a:tr h="4419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Abnormal spoilage (190 units)</a:t>
                      </a:r>
                      <a:endParaRPr lang="en-US" sz="1800" dirty="0"/>
                    </a:p>
                  </a:txBody>
                  <a:tcPr marT="45722" marB="45722"/>
                </a:tc>
                <a:tc>
                  <a:txBody>
                    <a:bodyPr/>
                    <a:lstStyle/>
                    <a:p>
                      <a:pPr algn="r"/>
                      <a:r>
                        <a:rPr lang="en-US" sz="1800" dirty="0" smtClean="0">
                          <a:solidFill>
                            <a:srgbClr val="FF0000"/>
                          </a:solidFill>
                        </a:rPr>
                        <a:t>56,199</a:t>
                      </a:r>
                      <a:endParaRPr lang="en-US" sz="1800" dirty="0">
                        <a:solidFill>
                          <a:srgbClr val="FF0000"/>
                        </a:solidFill>
                      </a:endParaRPr>
                    </a:p>
                  </a:txBody>
                  <a:tcPr marT="45722" marB="45722"/>
                </a:tc>
                <a:tc gridSpan="2">
                  <a:txBody>
                    <a:bodyPr/>
                    <a:lstStyle/>
                    <a:p>
                      <a:pPr algn="r"/>
                      <a:endParaRPr lang="en-US" sz="1800" dirty="0"/>
                    </a:p>
                  </a:txBody>
                  <a:tcPr marT="45722" marB="45722"/>
                </a:tc>
                <a:tc hMerge="1">
                  <a:txBody>
                    <a:bodyPr/>
                    <a:lstStyle/>
                    <a:p>
                      <a:endParaRPr lang="en-US" dirty="0"/>
                    </a:p>
                  </a:txBody>
                  <a:tcPr/>
                </a:tc>
              </a:tr>
              <a:tr h="370858">
                <a:tc>
                  <a:txBody>
                    <a:bodyPr/>
                    <a:lstStyle/>
                    <a:p>
                      <a:endParaRPr lang="en-US" sz="1800" dirty="0"/>
                    </a:p>
                  </a:txBody>
                  <a:tcPr marT="45722" marB="45722"/>
                </a:tc>
                <a:tc>
                  <a:txBody>
                    <a:bodyPr/>
                    <a:lstStyle/>
                    <a:p>
                      <a:pPr algn="r"/>
                      <a:endParaRPr lang="en-US" sz="1800" u="sng" dirty="0"/>
                    </a:p>
                  </a:txBody>
                  <a:tcPr marT="45722" marB="45722"/>
                </a:tc>
                <a:tc gridSpan="2">
                  <a:txBody>
                    <a:bodyPr/>
                    <a:lstStyle/>
                    <a:p>
                      <a:pPr algn="r"/>
                      <a:endParaRPr lang="en-US" sz="1800" dirty="0"/>
                    </a:p>
                  </a:txBody>
                  <a:tcPr marT="45722" marB="45722"/>
                </a:tc>
                <a:tc hMerge="1">
                  <a:txBody>
                    <a:bodyPr/>
                    <a:lstStyle/>
                    <a:p>
                      <a:endParaRPr lang="en-US" dirty="0"/>
                    </a:p>
                  </a:txBody>
                  <a:tcPr/>
                </a:tc>
              </a:tr>
              <a:tr h="370858">
                <a:tc>
                  <a:txBody>
                    <a:bodyPr/>
                    <a:lstStyle/>
                    <a:p>
                      <a:endParaRPr lang="en-US" sz="1800" dirty="0"/>
                    </a:p>
                  </a:txBody>
                  <a:tcPr marT="45722" marB="45722"/>
                </a:tc>
                <a:tc>
                  <a:txBody>
                    <a:bodyPr/>
                    <a:lstStyle/>
                    <a:p>
                      <a:pPr algn="r"/>
                      <a:endParaRPr lang="en-US" sz="1800" dirty="0"/>
                    </a:p>
                  </a:txBody>
                  <a:tcPr marT="45722" marB="45722"/>
                </a:tc>
                <a:tc gridSpan="2">
                  <a:txBody>
                    <a:bodyPr/>
                    <a:lstStyle/>
                    <a:p>
                      <a:pPr algn="r"/>
                      <a:endParaRPr lang="en-US" sz="1800" dirty="0"/>
                    </a:p>
                  </a:txBody>
                  <a:tcPr marT="45722" marB="45722"/>
                </a:tc>
                <a:tc hMerge="1">
                  <a:txBody>
                    <a:bodyPr/>
                    <a:lstStyle/>
                    <a:p>
                      <a:endParaRPr lang="en-US" dirty="0"/>
                    </a:p>
                  </a:txBody>
                  <a:tcPr/>
                </a:tc>
              </a:tr>
            </a:tbl>
          </a:graphicData>
        </a:graphic>
      </p:graphicFrame>
      <p:sp>
        <p:nvSpPr>
          <p:cNvPr id="3" name="TextBox 2"/>
          <p:cNvSpPr txBox="1"/>
          <p:nvPr/>
        </p:nvSpPr>
        <p:spPr>
          <a:xfrm>
            <a:off x="6324600" y="3657600"/>
            <a:ext cx="1981200" cy="2862263"/>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We calculate abnormal spoilage the same way we did for normal spoilage, but this figure will be written off to a loss account on the income statement.</a:t>
            </a:r>
          </a:p>
        </p:txBody>
      </p:sp>
      <p:sp>
        <p:nvSpPr>
          <p:cNvPr id="5" name="Left Arrow 4"/>
          <p:cNvSpPr/>
          <p:nvPr/>
        </p:nvSpPr>
        <p:spPr>
          <a:xfrm>
            <a:off x="5943600" y="5486400"/>
            <a:ext cx="228600"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3556096848"/>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52400" y="206375"/>
          <a:ext cx="8229600" cy="6446835"/>
        </p:xfrm>
        <a:graphic>
          <a:graphicData uri="http://schemas.openxmlformats.org/drawingml/2006/table">
            <a:tbl>
              <a:tblPr firstRow="1" bandRow="1">
                <a:tableStyleId>{5940675A-B579-460E-94D1-54222C63F5DA}</a:tableStyleId>
              </a:tblPr>
              <a:tblGrid>
                <a:gridCol w="4648200"/>
                <a:gridCol w="1219200"/>
                <a:gridCol w="1143000"/>
                <a:gridCol w="1219200"/>
              </a:tblGrid>
              <a:tr h="914445">
                <a:tc>
                  <a:txBody>
                    <a:bodyPr/>
                    <a:lstStyle/>
                    <a:p>
                      <a:endParaRPr lang="en-US" sz="1800" dirty="0"/>
                    </a:p>
                  </a:txBody>
                  <a:tcPr marT="45722" marB="45722"/>
                </a:tc>
                <a:tc>
                  <a:txBody>
                    <a:bodyPr/>
                    <a:lstStyle/>
                    <a:p>
                      <a:pPr algn="r"/>
                      <a:r>
                        <a:rPr lang="en-US" sz="1800" dirty="0" smtClean="0"/>
                        <a:t>Total Production</a:t>
                      </a:r>
                      <a:r>
                        <a:rPr lang="en-US" sz="1800" baseline="0" dirty="0" smtClean="0"/>
                        <a:t>  Costs</a:t>
                      </a:r>
                      <a:endParaRPr lang="en-US" sz="1800" dirty="0"/>
                    </a:p>
                  </a:txBody>
                  <a:tcPr marT="45722" marB="45722"/>
                </a:tc>
                <a:tc>
                  <a:txBody>
                    <a:bodyPr/>
                    <a:lstStyle/>
                    <a:p>
                      <a:pPr algn="r"/>
                      <a:r>
                        <a:rPr lang="en-US" sz="1800" dirty="0" smtClean="0"/>
                        <a:t>Direct Materials</a:t>
                      </a:r>
                      <a:endParaRPr lang="en-US" sz="1800" dirty="0"/>
                    </a:p>
                  </a:txBody>
                  <a:tcPr marT="45722" marB="45722"/>
                </a:tc>
                <a:tc>
                  <a:txBody>
                    <a:bodyPr/>
                    <a:lstStyle/>
                    <a:p>
                      <a:pPr algn="r"/>
                      <a:r>
                        <a:rPr lang="en-US" sz="1800" dirty="0" smtClean="0"/>
                        <a:t>Conversion Costs</a:t>
                      </a:r>
                      <a:endParaRPr lang="en-US" sz="1800" dirty="0"/>
                    </a:p>
                  </a:txBody>
                  <a:tcPr marT="45722" marB="45722"/>
                </a:tc>
              </a:tr>
              <a:tr h="370858">
                <a:tc>
                  <a:txBody>
                    <a:bodyPr/>
                    <a:lstStyle/>
                    <a:p>
                      <a:r>
                        <a:rPr lang="en-US" sz="1800" dirty="0" smtClean="0"/>
                        <a:t>Beginning work in process</a:t>
                      </a:r>
                      <a:endParaRPr lang="en-US" sz="1800" dirty="0"/>
                    </a:p>
                  </a:txBody>
                  <a:tcPr marT="45722" marB="45722"/>
                </a:tc>
                <a:tc>
                  <a:txBody>
                    <a:bodyPr/>
                    <a:lstStyle/>
                    <a:p>
                      <a:pPr algn="r"/>
                      <a:r>
                        <a:rPr lang="en-US" sz="1800" dirty="0" smtClean="0"/>
                        <a:t>$74,200</a:t>
                      </a:r>
                      <a:endParaRPr lang="en-US" sz="1800" dirty="0"/>
                    </a:p>
                  </a:txBody>
                  <a:tcPr marT="45722" marB="45722"/>
                </a:tc>
                <a:tc>
                  <a:txBody>
                    <a:bodyPr/>
                    <a:lstStyle/>
                    <a:p>
                      <a:pPr algn="r"/>
                      <a:r>
                        <a:rPr lang="en-US" sz="1800" dirty="0" smtClean="0"/>
                        <a:t>$64,000</a:t>
                      </a:r>
                      <a:endParaRPr lang="en-US" sz="1800" dirty="0"/>
                    </a:p>
                  </a:txBody>
                  <a:tcPr marT="45722" marB="45722"/>
                </a:tc>
                <a:tc>
                  <a:txBody>
                    <a:bodyPr/>
                    <a:lstStyle/>
                    <a:p>
                      <a:pPr algn="r"/>
                      <a:r>
                        <a:rPr lang="en-US" sz="1800" dirty="0" smtClean="0"/>
                        <a:t>$10,200</a:t>
                      </a:r>
                      <a:endParaRPr lang="en-US" sz="1800" dirty="0"/>
                    </a:p>
                  </a:txBody>
                  <a:tcPr marT="45722" marB="45722"/>
                </a:tc>
              </a:tr>
              <a:tr h="370858">
                <a:tc>
                  <a:txBody>
                    <a:bodyPr/>
                    <a:lstStyle/>
                    <a:p>
                      <a:r>
                        <a:rPr lang="en-US" sz="1800" dirty="0" smtClean="0"/>
                        <a:t>cost in current month</a:t>
                      </a:r>
                      <a:endParaRPr lang="en-US" sz="1800" dirty="0"/>
                    </a:p>
                  </a:txBody>
                  <a:tcPr marT="45722" marB="45722"/>
                </a:tc>
                <a:tc>
                  <a:txBody>
                    <a:bodyPr/>
                    <a:lstStyle/>
                    <a:p>
                      <a:pPr algn="r"/>
                      <a:r>
                        <a:rPr lang="en-US" sz="1800" u="sng" dirty="0" smtClean="0"/>
                        <a:t> 531,600</a:t>
                      </a:r>
                      <a:endParaRPr lang="en-US" sz="1800" u="sng" dirty="0"/>
                    </a:p>
                  </a:txBody>
                  <a:tcPr marT="45722" marB="45722"/>
                </a:tc>
                <a:tc>
                  <a:txBody>
                    <a:bodyPr/>
                    <a:lstStyle/>
                    <a:p>
                      <a:pPr algn="r"/>
                      <a:r>
                        <a:rPr lang="en-US" sz="1800" u="sng" dirty="0" smtClean="0"/>
                        <a:t>378,000</a:t>
                      </a:r>
                      <a:endParaRPr lang="en-US" sz="1800" u="sng" dirty="0"/>
                    </a:p>
                  </a:txBody>
                  <a:tcPr marT="45722" marB="45722"/>
                </a:tc>
                <a:tc>
                  <a:txBody>
                    <a:bodyPr/>
                    <a:lstStyle/>
                    <a:p>
                      <a:pPr algn="r"/>
                      <a:r>
                        <a:rPr lang="en-US" sz="1800" u="sng" dirty="0" smtClean="0"/>
                        <a:t>153,600</a:t>
                      </a:r>
                      <a:endParaRPr lang="en-US" sz="1800" u="sng" dirty="0"/>
                    </a:p>
                  </a:txBody>
                  <a:tcPr marT="45722" marB="45722"/>
                </a:tc>
              </a:tr>
              <a:tr h="370858">
                <a:tc>
                  <a:txBody>
                    <a:bodyPr/>
                    <a:lstStyle/>
                    <a:p>
                      <a:r>
                        <a:rPr lang="en-US" sz="1800" dirty="0" smtClean="0"/>
                        <a:t>Costs to date</a:t>
                      </a:r>
                      <a:endParaRPr lang="en-US" sz="1800" dirty="0"/>
                    </a:p>
                  </a:txBody>
                  <a:tcPr marT="45722" marB="45722"/>
                </a:tc>
                <a:tc>
                  <a:txBody>
                    <a:bodyPr/>
                    <a:lstStyle/>
                    <a:p>
                      <a:pPr algn="r"/>
                      <a:endParaRPr lang="en-US" sz="1800" dirty="0"/>
                    </a:p>
                  </a:txBody>
                  <a:tcPr marT="45722" marB="45722"/>
                </a:tc>
                <a:tc>
                  <a:txBody>
                    <a:bodyPr/>
                    <a:lstStyle/>
                    <a:p>
                      <a:pPr algn="r"/>
                      <a:r>
                        <a:rPr lang="en-US" sz="1800" dirty="0" smtClean="0"/>
                        <a:t>$442,000</a:t>
                      </a:r>
                      <a:endParaRPr lang="en-US" sz="1800" dirty="0"/>
                    </a:p>
                  </a:txBody>
                  <a:tcPr marT="45722" marB="45722"/>
                </a:tc>
                <a:tc>
                  <a:txBody>
                    <a:bodyPr/>
                    <a:lstStyle/>
                    <a:p>
                      <a:pPr algn="r"/>
                      <a:r>
                        <a:rPr lang="en-US" sz="1800" dirty="0" smtClean="0"/>
                        <a:t>$163,800</a:t>
                      </a:r>
                      <a:endParaRPr lang="en-US" sz="1800" dirty="0"/>
                    </a:p>
                  </a:txBody>
                  <a:tcPr marT="45722" marB="45722"/>
                </a:tc>
              </a:tr>
              <a:tr h="370858">
                <a:tc>
                  <a:txBody>
                    <a:bodyPr/>
                    <a:lstStyle/>
                    <a:p>
                      <a:r>
                        <a:rPr lang="en-US" sz="1800" dirty="0" smtClean="0"/>
                        <a:t>Divided by equivalent units</a:t>
                      </a:r>
                      <a:endParaRPr lang="en-US" sz="1800" dirty="0"/>
                    </a:p>
                  </a:txBody>
                  <a:tcPr marT="45722" marB="45722"/>
                </a:tc>
                <a:tc>
                  <a:txBody>
                    <a:bodyPr/>
                    <a:lstStyle/>
                    <a:p>
                      <a:pPr algn="r"/>
                      <a:endParaRPr lang="en-US" sz="1800" dirty="0"/>
                    </a:p>
                  </a:txBody>
                  <a:tcPr marT="45722" marB="45722"/>
                </a:tc>
                <a:tc>
                  <a:txBody>
                    <a:bodyPr/>
                    <a:lstStyle/>
                    <a:p>
                      <a:pPr algn="r"/>
                      <a:r>
                        <a:rPr lang="en-US" sz="1800" u="sng" dirty="0" smtClean="0"/>
                        <a:t>2,100</a:t>
                      </a:r>
                      <a:endParaRPr lang="en-US" sz="1800" u="sng" dirty="0"/>
                    </a:p>
                  </a:txBody>
                  <a:tcPr marT="45722" marB="45722"/>
                </a:tc>
                <a:tc>
                  <a:txBody>
                    <a:bodyPr/>
                    <a:lstStyle/>
                    <a:p>
                      <a:pPr algn="r"/>
                      <a:r>
                        <a:rPr lang="en-US" sz="1800" u="sng" dirty="0" smtClean="0"/>
                        <a:t>1,920</a:t>
                      </a:r>
                      <a:endParaRPr lang="en-US" sz="1800" u="sng" dirty="0"/>
                    </a:p>
                  </a:txBody>
                  <a:tcPr marT="45722" marB="45722"/>
                </a:tc>
              </a:tr>
              <a:tr h="370858">
                <a:tc>
                  <a:txBody>
                    <a:bodyPr/>
                    <a:lstStyle/>
                    <a:p>
                      <a:r>
                        <a:rPr lang="en-US" sz="1800" dirty="0" smtClean="0"/>
                        <a:t>Cost per equivalent unit</a:t>
                      </a:r>
                      <a:endParaRPr lang="en-US" sz="1800" dirty="0"/>
                    </a:p>
                  </a:txBody>
                  <a:tcPr marT="45722" marB="45722"/>
                </a:tc>
                <a:tc>
                  <a:txBody>
                    <a:bodyPr/>
                    <a:lstStyle/>
                    <a:p>
                      <a:pPr algn="r"/>
                      <a:endParaRPr lang="en-US" sz="1800" dirty="0"/>
                    </a:p>
                  </a:txBody>
                  <a:tcPr marT="45722" marB="45722"/>
                </a:tc>
                <a:tc>
                  <a:txBody>
                    <a:bodyPr/>
                    <a:lstStyle/>
                    <a:p>
                      <a:pPr algn="r"/>
                      <a:r>
                        <a:rPr lang="en-US" sz="1800" dirty="0" smtClean="0"/>
                        <a:t>$210.476</a:t>
                      </a:r>
                      <a:endParaRPr lang="en-US" sz="1800" dirty="0"/>
                    </a:p>
                  </a:txBody>
                  <a:tcPr marT="45722" marB="45722"/>
                </a:tc>
                <a:tc>
                  <a:txBody>
                    <a:bodyPr/>
                    <a:lstStyle/>
                    <a:p>
                      <a:pPr algn="r"/>
                      <a:r>
                        <a:rPr lang="en-US" sz="1800" dirty="0" smtClean="0"/>
                        <a:t>$85.3125</a:t>
                      </a:r>
                      <a:endParaRPr lang="en-US" sz="1800" dirty="0"/>
                    </a:p>
                  </a:txBody>
                  <a:tcPr marT="45722" marB="45722"/>
                </a:tc>
              </a:tr>
              <a:tr h="37085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Total cost to account for</a:t>
                      </a:r>
                      <a:endParaRPr lang="en-US" sz="1800" dirty="0"/>
                    </a:p>
                  </a:txBody>
                  <a:tcPr marT="45722" marB="45722"/>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dirty="0" smtClean="0"/>
                        <a:t>$605,800</a:t>
                      </a:r>
                      <a:endParaRPr lang="en-US" sz="1800" dirty="0"/>
                    </a:p>
                  </a:txBody>
                  <a:tcPr marT="45722" marB="45722"/>
                </a:tc>
                <a:tc>
                  <a:txBody>
                    <a:bodyPr/>
                    <a:lstStyle/>
                    <a:p>
                      <a:pPr algn="r"/>
                      <a:endParaRPr lang="en-US" sz="1800" dirty="0"/>
                    </a:p>
                  </a:txBody>
                  <a:tcPr marT="45722" marB="45722"/>
                </a:tc>
                <a:tc>
                  <a:txBody>
                    <a:bodyPr/>
                    <a:lstStyle/>
                    <a:p>
                      <a:pPr algn="r"/>
                      <a:endParaRPr lang="en-US" sz="1800" dirty="0"/>
                    </a:p>
                  </a:txBody>
                  <a:tcPr marT="45722" marB="45722"/>
                </a:tc>
              </a:tr>
              <a:tr h="370858">
                <a:tc>
                  <a:txBody>
                    <a:bodyPr/>
                    <a:lstStyle/>
                    <a:p>
                      <a:r>
                        <a:rPr lang="en-US" sz="1800" dirty="0" smtClean="0"/>
                        <a:t>Assignment of cost:</a:t>
                      </a:r>
                      <a:endParaRPr lang="en-US" sz="1800" dirty="0"/>
                    </a:p>
                  </a:txBody>
                  <a:tcPr marT="45722" marB="45722"/>
                </a:tc>
                <a:tc>
                  <a:txBody>
                    <a:bodyPr/>
                    <a:lstStyle/>
                    <a:p>
                      <a:pPr algn="r"/>
                      <a:endParaRPr lang="en-US" sz="1800" dirty="0"/>
                    </a:p>
                  </a:txBody>
                  <a:tcPr marT="45722" marB="45722"/>
                </a:tc>
                <a:tc gridSpan="2">
                  <a:txBody>
                    <a:bodyPr/>
                    <a:lstStyle/>
                    <a:p>
                      <a:pPr algn="r"/>
                      <a:endParaRPr lang="en-US" sz="1800" dirty="0"/>
                    </a:p>
                  </a:txBody>
                  <a:tcPr marT="45722" marB="45722"/>
                </a:tc>
                <a:tc hMerge="1">
                  <a:txBody>
                    <a:bodyPr/>
                    <a:lstStyle/>
                    <a:p>
                      <a:pPr algn="r"/>
                      <a:endParaRPr lang="en-US" dirty="0"/>
                    </a:p>
                  </a:txBody>
                  <a:tcPr/>
                </a:tc>
              </a:tr>
              <a:tr h="370858">
                <a:tc>
                  <a:txBody>
                    <a:bodyPr/>
                    <a:lstStyle/>
                    <a:p>
                      <a:r>
                        <a:rPr lang="en-US" sz="1800" dirty="0" smtClean="0"/>
                        <a:t>Good units completed and transferred out</a:t>
                      </a:r>
                      <a:endParaRPr lang="en-US" sz="1800" dirty="0"/>
                    </a:p>
                  </a:txBody>
                  <a:tcPr marT="45722" marB="45722"/>
                </a:tc>
                <a:tc>
                  <a:txBody>
                    <a:bodyPr/>
                    <a:lstStyle/>
                    <a:p>
                      <a:pPr algn="r"/>
                      <a:endParaRPr lang="en-US" sz="1800" dirty="0"/>
                    </a:p>
                  </a:txBody>
                  <a:tcPr marT="45722" marB="45722"/>
                </a:tc>
                <a:tc gridSpan="2">
                  <a:txBody>
                    <a:bodyPr/>
                    <a:lstStyle/>
                    <a:p>
                      <a:pPr algn="r"/>
                      <a:endParaRPr lang="en-US" sz="1800" dirty="0"/>
                    </a:p>
                  </a:txBody>
                  <a:tcPr marT="45722" marB="45722"/>
                </a:tc>
                <a:tc hMerge="1">
                  <a:txBody>
                    <a:bodyPr/>
                    <a:lstStyle/>
                    <a:p>
                      <a:endParaRPr lang="en-US" dirty="0"/>
                    </a:p>
                  </a:txBody>
                  <a:tcPr/>
                </a:tc>
              </a:tr>
              <a:tr h="370858">
                <a:tc>
                  <a:txBody>
                    <a:bodyPr/>
                    <a:lstStyle/>
                    <a:p>
                      <a:r>
                        <a:rPr lang="en-US" sz="1800" dirty="0" smtClean="0"/>
                        <a:t>   Cost before any normal spoilage</a:t>
                      </a:r>
                      <a:endParaRPr lang="en-US" sz="1800" dirty="0"/>
                    </a:p>
                  </a:txBody>
                  <a:tcPr marT="45722" marB="45722"/>
                </a:tc>
                <a:tc>
                  <a:txBody>
                    <a:bodyPr/>
                    <a:lstStyle/>
                    <a:p>
                      <a:pPr algn="r"/>
                      <a:r>
                        <a:rPr lang="en-US" sz="1800" dirty="0" smtClean="0"/>
                        <a:t>$414,104 </a:t>
                      </a:r>
                      <a:endParaRPr lang="en-US" sz="1800" dirty="0"/>
                    </a:p>
                  </a:txBody>
                  <a:tcPr marT="45722" marB="45722"/>
                </a:tc>
                <a:tc gridSpan="2">
                  <a:txBody>
                    <a:bodyPr/>
                    <a:lstStyle/>
                    <a:p>
                      <a:pPr algn="r"/>
                      <a:endParaRPr lang="en-US" sz="1800" dirty="0"/>
                    </a:p>
                  </a:txBody>
                  <a:tcPr marT="45722" marB="45722"/>
                </a:tc>
                <a:tc hMerge="1">
                  <a:txBody>
                    <a:bodyPr/>
                    <a:lstStyle/>
                    <a:p>
                      <a:endParaRPr lang="en-US" dirty="0"/>
                    </a:p>
                  </a:txBody>
                  <a:tcPr/>
                </a:tc>
              </a:tr>
              <a:tr h="370858">
                <a:tc>
                  <a:txBody>
                    <a:bodyPr/>
                    <a:lstStyle/>
                    <a:p>
                      <a:r>
                        <a:rPr lang="en-US" sz="1800" dirty="0" smtClean="0"/>
                        <a:t>   Normal spoilage (210 units)</a:t>
                      </a:r>
                      <a:endParaRPr lang="en-US" sz="1800" dirty="0"/>
                    </a:p>
                  </a:txBody>
                  <a:tcPr marT="45722" marB="45722"/>
                </a:tc>
                <a:tc>
                  <a:txBody>
                    <a:bodyPr/>
                    <a:lstStyle/>
                    <a:p>
                      <a:pPr algn="r"/>
                      <a:r>
                        <a:rPr lang="en-US" sz="1800" u="sng" dirty="0" smtClean="0"/>
                        <a:t>62,116</a:t>
                      </a:r>
                      <a:endParaRPr lang="en-US" sz="1800" u="sng" dirty="0"/>
                    </a:p>
                  </a:txBody>
                  <a:tcPr marT="45722" marB="45722"/>
                </a:tc>
                <a:tc gridSpan="2">
                  <a:txBody>
                    <a:bodyPr/>
                    <a:lstStyle/>
                    <a:p>
                      <a:pPr algn="r"/>
                      <a:endParaRPr lang="en-US" sz="1800" dirty="0"/>
                    </a:p>
                  </a:txBody>
                  <a:tcPr marT="45722" marB="45722"/>
                </a:tc>
                <a:tc hMerge="1">
                  <a:txBody>
                    <a:bodyPr/>
                    <a:lstStyle/>
                    <a:p>
                      <a:endParaRPr lang="en-US" dirty="0"/>
                    </a:p>
                  </a:txBody>
                  <a:tcPr/>
                </a:tc>
              </a:tr>
              <a:tr h="640112">
                <a:tc>
                  <a:txBody>
                    <a:bodyPr/>
                    <a:lstStyle/>
                    <a:p>
                      <a:r>
                        <a:rPr lang="en-US" sz="1800" dirty="0" smtClean="0"/>
                        <a:t>Total cost of good</a:t>
                      </a:r>
                      <a:r>
                        <a:rPr lang="en-US" sz="1800" baseline="0" dirty="0" smtClean="0"/>
                        <a:t> units completed and transferred out</a:t>
                      </a:r>
                      <a:endParaRPr lang="en-US" sz="1800" dirty="0"/>
                    </a:p>
                  </a:txBody>
                  <a:tcPr marT="45722" marB="45722"/>
                </a:tc>
                <a:tc>
                  <a:txBody>
                    <a:bodyPr/>
                    <a:lstStyle/>
                    <a:p>
                      <a:pPr algn="r"/>
                      <a:r>
                        <a:rPr lang="en-US" sz="1800" dirty="0" smtClean="0"/>
                        <a:t>476,220</a:t>
                      </a:r>
                      <a:endParaRPr lang="en-US" sz="1800" dirty="0"/>
                    </a:p>
                  </a:txBody>
                  <a:tcPr marT="45722" marB="45722"/>
                </a:tc>
                <a:tc gridSpan="2">
                  <a:txBody>
                    <a:bodyPr/>
                    <a:lstStyle/>
                    <a:p>
                      <a:pPr algn="r"/>
                      <a:endParaRPr lang="en-US" sz="1800" dirty="0"/>
                    </a:p>
                  </a:txBody>
                  <a:tcPr marT="45722" marB="45722"/>
                </a:tc>
                <a:tc hMerge="1">
                  <a:txBody>
                    <a:bodyPr/>
                    <a:lstStyle/>
                    <a:p>
                      <a:endParaRPr lang="en-US" dirty="0"/>
                    </a:p>
                  </a:txBody>
                  <a:tcPr/>
                </a:tc>
              </a:tr>
              <a:tr h="4419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Abnormal spoilage (190 units)</a:t>
                      </a:r>
                      <a:endParaRPr lang="en-US" sz="1800" dirty="0"/>
                    </a:p>
                  </a:txBody>
                  <a:tcPr marT="45722" marB="45722"/>
                </a:tc>
                <a:tc>
                  <a:txBody>
                    <a:bodyPr/>
                    <a:lstStyle/>
                    <a:p>
                      <a:pPr algn="r"/>
                      <a:r>
                        <a:rPr lang="en-US" sz="1800" dirty="0" smtClean="0"/>
                        <a:t>56,199</a:t>
                      </a:r>
                      <a:endParaRPr lang="en-US" sz="1800" dirty="0"/>
                    </a:p>
                  </a:txBody>
                  <a:tcPr marT="45722" marB="45722"/>
                </a:tc>
                <a:tc gridSpan="2">
                  <a:txBody>
                    <a:bodyPr/>
                    <a:lstStyle/>
                    <a:p>
                      <a:pPr algn="r"/>
                      <a:endParaRPr lang="en-US" sz="1800" dirty="0"/>
                    </a:p>
                  </a:txBody>
                  <a:tcPr marT="45722" marB="45722"/>
                </a:tc>
                <a:tc hMerge="1">
                  <a:txBody>
                    <a:bodyPr/>
                    <a:lstStyle/>
                    <a:p>
                      <a:endParaRPr lang="en-US" dirty="0"/>
                    </a:p>
                  </a:txBody>
                  <a:tcPr/>
                </a:tc>
              </a:tr>
              <a:tr h="370858">
                <a:tc>
                  <a:txBody>
                    <a:bodyPr/>
                    <a:lstStyle/>
                    <a:p>
                      <a:r>
                        <a:rPr lang="en-US" sz="1800" dirty="0" smtClean="0"/>
                        <a:t>Ending work in process</a:t>
                      </a:r>
                      <a:endParaRPr lang="en-US" sz="1800" dirty="0"/>
                    </a:p>
                  </a:txBody>
                  <a:tcPr marT="45722" marB="45722"/>
                </a:tc>
                <a:tc>
                  <a:txBody>
                    <a:bodyPr/>
                    <a:lstStyle/>
                    <a:p>
                      <a:pPr algn="r"/>
                      <a:r>
                        <a:rPr lang="en-US" sz="1800" u="sng" dirty="0" smtClean="0">
                          <a:solidFill>
                            <a:srgbClr val="FF0000"/>
                          </a:solidFill>
                        </a:rPr>
                        <a:t>73,381</a:t>
                      </a:r>
                      <a:endParaRPr lang="en-US" sz="1800" u="sng" dirty="0">
                        <a:solidFill>
                          <a:srgbClr val="FF0000"/>
                        </a:solidFill>
                      </a:endParaRPr>
                    </a:p>
                  </a:txBody>
                  <a:tcPr marT="45722" marB="45722"/>
                </a:tc>
                <a:tc gridSpan="2">
                  <a:txBody>
                    <a:bodyPr/>
                    <a:lstStyle/>
                    <a:p>
                      <a:pPr algn="r"/>
                      <a:endParaRPr lang="en-US" sz="1800" dirty="0"/>
                    </a:p>
                  </a:txBody>
                  <a:tcPr marT="45722" marB="45722"/>
                </a:tc>
                <a:tc hMerge="1">
                  <a:txBody>
                    <a:bodyPr/>
                    <a:lstStyle/>
                    <a:p>
                      <a:endParaRPr lang="en-US" dirty="0"/>
                    </a:p>
                  </a:txBody>
                  <a:tcPr/>
                </a:tc>
              </a:tr>
              <a:tr h="370858">
                <a:tc>
                  <a:txBody>
                    <a:bodyPr/>
                    <a:lstStyle/>
                    <a:p>
                      <a:r>
                        <a:rPr lang="en-US" sz="1800" dirty="0" smtClean="0"/>
                        <a:t>Total cost accounted for</a:t>
                      </a:r>
                      <a:endParaRPr lang="en-US" sz="1800" dirty="0"/>
                    </a:p>
                  </a:txBody>
                  <a:tcPr marT="45722" marB="45722"/>
                </a:tc>
                <a:tc>
                  <a:txBody>
                    <a:bodyPr/>
                    <a:lstStyle/>
                    <a:p>
                      <a:pPr algn="r"/>
                      <a:r>
                        <a:rPr lang="en-US" sz="1800" dirty="0" smtClean="0">
                          <a:solidFill>
                            <a:srgbClr val="FF0000"/>
                          </a:solidFill>
                        </a:rPr>
                        <a:t>$605,800</a:t>
                      </a:r>
                      <a:endParaRPr lang="en-US" sz="1800" dirty="0">
                        <a:solidFill>
                          <a:srgbClr val="FF0000"/>
                        </a:solidFill>
                      </a:endParaRPr>
                    </a:p>
                  </a:txBody>
                  <a:tcPr marT="45722" marB="45722"/>
                </a:tc>
                <a:tc gridSpan="2">
                  <a:txBody>
                    <a:bodyPr/>
                    <a:lstStyle/>
                    <a:p>
                      <a:pPr algn="r"/>
                      <a:endParaRPr lang="en-US" sz="1800" dirty="0">
                        <a:solidFill>
                          <a:srgbClr val="FF0000"/>
                        </a:solidFill>
                      </a:endParaRPr>
                    </a:p>
                  </a:txBody>
                  <a:tcPr marT="45722" marB="45722"/>
                </a:tc>
                <a:tc hMerge="1">
                  <a:txBody>
                    <a:bodyPr/>
                    <a:lstStyle/>
                    <a:p>
                      <a:endParaRPr lang="en-US" dirty="0"/>
                    </a:p>
                  </a:txBody>
                  <a:tcPr/>
                </a:tc>
              </a:tr>
            </a:tbl>
          </a:graphicData>
        </a:graphic>
      </p:graphicFrame>
      <p:sp>
        <p:nvSpPr>
          <p:cNvPr id="3" name="TextBox 2"/>
          <p:cNvSpPr txBox="1"/>
          <p:nvPr/>
        </p:nvSpPr>
        <p:spPr>
          <a:xfrm>
            <a:off x="6248400" y="4495800"/>
            <a:ext cx="1905000" cy="2032000"/>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Ending work in process and total cost account for our calculated the same way as in the previous chapter.</a:t>
            </a:r>
          </a:p>
        </p:txBody>
      </p:sp>
    </p:spTree>
    <p:extLst>
      <p:ext uri="{BB962C8B-B14F-4D97-AF65-F5344CB8AC3E}">
        <p14:creationId xmlns:p14="http://schemas.microsoft.com/office/powerpoint/2010/main" xmlns="" val="3234959750"/>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hangingPunct="1"/>
            <a:r>
              <a:rPr lang="en-US" dirty="0" smtClean="0"/>
              <a:t>Example 3</a:t>
            </a:r>
          </a:p>
        </p:txBody>
      </p:sp>
      <p:sp>
        <p:nvSpPr>
          <p:cNvPr id="63491" name="Content Placeholder 2"/>
          <p:cNvSpPr>
            <a:spLocks noGrp="1"/>
          </p:cNvSpPr>
          <p:nvPr>
            <p:ph idx="1"/>
          </p:nvPr>
        </p:nvSpPr>
        <p:spPr/>
        <p:txBody>
          <a:bodyPr/>
          <a:lstStyle/>
          <a:p>
            <a:pPr eaLnBrk="1" hangingPunct="1"/>
            <a:r>
              <a:rPr lang="en-US" dirty="0" smtClean="0"/>
              <a:t>Refer to Example 3.</a:t>
            </a:r>
          </a:p>
          <a:p>
            <a:pPr eaLnBrk="1" hangingPunct="1"/>
            <a:r>
              <a:rPr lang="en-US" dirty="0" smtClean="0"/>
              <a:t>Using the same information perform the same calculations using FIFO.</a:t>
            </a:r>
          </a:p>
        </p:txBody>
      </p:sp>
      <p:pic>
        <p:nvPicPr>
          <p:cNvPr id="94209" name="Picture 1" descr="C:\Documents and Settings\remcdermott\Local Settings\Temp\Temporary Internet Files\Content.IE5\8B5FIMF9\MCj04257460000[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33750" y="3657600"/>
            <a:ext cx="2476500" cy="2514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0527873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94209"/>
                                        </p:tgtEl>
                                        <p:attrNameLst>
                                          <p:attrName>style.visibility</p:attrName>
                                        </p:attrNameLst>
                                      </p:cBhvr>
                                      <p:to>
                                        <p:strVal val="visible"/>
                                      </p:to>
                                    </p:set>
                                    <p:anim calcmode="lin" valueType="num">
                                      <p:cBhvr>
                                        <p:cTn id="7" dur="1000" fill="hold"/>
                                        <p:tgtEl>
                                          <p:spTgt spid="94209"/>
                                        </p:tgtEl>
                                        <p:attrNameLst>
                                          <p:attrName>ppt_w</p:attrName>
                                        </p:attrNameLst>
                                      </p:cBhvr>
                                      <p:tavLst>
                                        <p:tav tm="0">
                                          <p:val>
                                            <p:fltVal val="0"/>
                                          </p:val>
                                        </p:tav>
                                        <p:tav tm="100000">
                                          <p:val>
                                            <p:strVal val="#ppt_w"/>
                                          </p:val>
                                        </p:tav>
                                      </p:tavLst>
                                    </p:anim>
                                    <p:anim calcmode="lin" valueType="num">
                                      <p:cBhvr>
                                        <p:cTn id="8" dur="1000" fill="hold"/>
                                        <p:tgtEl>
                                          <p:spTgt spid="94209"/>
                                        </p:tgtEl>
                                        <p:attrNameLst>
                                          <p:attrName>ppt_h</p:attrName>
                                        </p:attrNameLst>
                                      </p:cBhvr>
                                      <p:tavLst>
                                        <p:tav tm="0">
                                          <p:val>
                                            <p:fltVal val="0"/>
                                          </p:val>
                                        </p:tav>
                                        <p:tav tm="100000">
                                          <p:val>
                                            <p:strVal val="#ppt_h"/>
                                          </p:val>
                                        </p:tav>
                                      </p:tavLst>
                                    </p:anim>
                                    <p:anim calcmode="lin" valueType="num">
                                      <p:cBhvr>
                                        <p:cTn id="9" dur="1000" fill="hold"/>
                                        <p:tgtEl>
                                          <p:spTgt spid="9420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420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pPr eaLnBrk="1" hangingPunct="1"/>
            <a:r>
              <a:rPr lang="en-US" smtClean="0"/>
              <a:t>Steps 1 and 3</a:t>
            </a:r>
          </a:p>
        </p:txBody>
      </p:sp>
      <p:graphicFrame>
        <p:nvGraphicFramePr>
          <p:cNvPr id="66640" name="Group 80"/>
          <p:cNvGraphicFramePr>
            <a:graphicFrameLocks noGrp="1"/>
          </p:cNvGraphicFramePr>
          <p:nvPr>
            <p:ph idx="1"/>
          </p:nvPr>
        </p:nvGraphicFramePr>
        <p:xfrm>
          <a:off x="457200" y="1600200"/>
          <a:ext cx="8229600" cy="5097462"/>
        </p:xfrm>
        <a:graphic>
          <a:graphicData uri="http://schemas.openxmlformats.org/drawingml/2006/table">
            <a:tbl>
              <a:tblPr/>
              <a:tblGrid>
                <a:gridCol w="4419600"/>
                <a:gridCol w="1295400"/>
                <a:gridCol w="1219200"/>
                <a:gridCol w="1295400"/>
              </a:tblGrid>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Physical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Equivalent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6400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Flow of Production</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Direct Materials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Conversion Costs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 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Started during the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rgbClr val="FF0000"/>
                          </a:solidFill>
                          <a:effectLst/>
                          <a:latin typeface="Calibri" pitchFamily="34" charset="0"/>
                        </a:rPr>
                        <a:t> 1,700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To account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2,200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Good units completed and transferred out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FF0000"/>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From 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Started and completed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Abnormal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Ending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Accounted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Work done in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6477000" y="2819400"/>
            <a:ext cx="1828800" cy="923925"/>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Same methodology as previous chapter.</a:t>
            </a:r>
          </a:p>
        </p:txBody>
      </p:sp>
    </p:spTree>
    <p:extLst>
      <p:ext uri="{BB962C8B-B14F-4D97-AF65-F5344CB8AC3E}">
        <p14:creationId xmlns:p14="http://schemas.microsoft.com/office/powerpoint/2010/main" xmlns="" val="1270682708"/>
      </p:ext>
    </p:extLst>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pPr eaLnBrk="1" hangingPunct="1"/>
            <a:r>
              <a:rPr lang="en-US" smtClean="0"/>
              <a:t>Steps 1 and 3</a:t>
            </a:r>
          </a:p>
        </p:txBody>
      </p:sp>
      <p:graphicFrame>
        <p:nvGraphicFramePr>
          <p:cNvPr id="67665" name="Group 81"/>
          <p:cNvGraphicFramePr>
            <a:graphicFrameLocks noGrp="1"/>
          </p:cNvGraphicFramePr>
          <p:nvPr>
            <p:ph idx="1"/>
          </p:nvPr>
        </p:nvGraphicFramePr>
        <p:xfrm>
          <a:off x="457200" y="1600200"/>
          <a:ext cx="8229600" cy="5097462"/>
        </p:xfrm>
        <a:graphic>
          <a:graphicData uri="http://schemas.openxmlformats.org/drawingml/2006/table">
            <a:tbl>
              <a:tblPr/>
              <a:tblGrid>
                <a:gridCol w="4419600"/>
                <a:gridCol w="1295400"/>
                <a:gridCol w="1219200"/>
                <a:gridCol w="1295400"/>
              </a:tblGrid>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Physical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Equivalent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6400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Flow of Production</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Direct Materials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Conversion Costs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Started during the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chemeClr val="tx1"/>
                          </a:solidFill>
                          <a:effectLst/>
                          <a:latin typeface="Calibri" pitchFamily="34" charset="0"/>
                        </a:rPr>
                        <a:t> 1,700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To account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Good units completed and transferred out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From 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280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Started and completed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Abnormal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Ending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Accounted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Work done in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6324600" y="5105400"/>
            <a:ext cx="2209800" cy="369888"/>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(100% - 100%) x 400</a:t>
            </a:r>
          </a:p>
        </p:txBody>
      </p:sp>
      <p:sp>
        <p:nvSpPr>
          <p:cNvPr id="6" name="Up Arrow 5"/>
          <p:cNvSpPr/>
          <p:nvPr/>
        </p:nvSpPr>
        <p:spPr>
          <a:xfrm>
            <a:off x="6921500" y="4648200"/>
            <a:ext cx="533400"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1018442891"/>
      </p:ext>
    </p:extLst>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pPr eaLnBrk="1" hangingPunct="1"/>
            <a:r>
              <a:rPr lang="en-US" smtClean="0"/>
              <a:t>Steps 1 and 3</a:t>
            </a:r>
          </a:p>
        </p:txBody>
      </p:sp>
      <p:graphicFrame>
        <p:nvGraphicFramePr>
          <p:cNvPr id="68689" name="Group 81"/>
          <p:cNvGraphicFramePr>
            <a:graphicFrameLocks noGrp="1"/>
          </p:cNvGraphicFramePr>
          <p:nvPr>
            <p:ph idx="1"/>
          </p:nvPr>
        </p:nvGraphicFramePr>
        <p:xfrm>
          <a:off x="457200" y="1600200"/>
          <a:ext cx="8229600" cy="5097462"/>
        </p:xfrm>
        <a:graphic>
          <a:graphicData uri="http://schemas.openxmlformats.org/drawingml/2006/table">
            <a:tbl>
              <a:tblPr/>
              <a:tblGrid>
                <a:gridCol w="4419600"/>
                <a:gridCol w="1295400"/>
                <a:gridCol w="1219200"/>
                <a:gridCol w="1295400"/>
              </a:tblGrid>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Physical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Equivalent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6400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Flow of Production</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Direct Materials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Conversion Costs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Started during the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chemeClr val="tx1"/>
                          </a:solidFill>
                          <a:effectLst/>
                          <a:latin typeface="Calibri" pitchFamily="34" charset="0"/>
                        </a:rPr>
                        <a:t> 1,700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To account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Good units completed and transferred out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From 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280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Started and completed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Abnormal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Ending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Accounted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Work done in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6588125" y="5029200"/>
            <a:ext cx="2057400" cy="646113"/>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(100% - 30%) x 400 = 280</a:t>
            </a:r>
          </a:p>
        </p:txBody>
      </p:sp>
      <p:sp>
        <p:nvSpPr>
          <p:cNvPr id="6" name="Up Arrow 5"/>
          <p:cNvSpPr/>
          <p:nvPr/>
        </p:nvSpPr>
        <p:spPr>
          <a:xfrm>
            <a:off x="8153400" y="4572000"/>
            <a:ext cx="457200" cy="304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470276541"/>
      </p:ext>
    </p:extLst>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pPr eaLnBrk="1" hangingPunct="1"/>
            <a:r>
              <a:rPr lang="en-US" smtClean="0"/>
              <a:t>Steps 1 and 3</a:t>
            </a:r>
          </a:p>
        </p:txBody>
      </p:sp>
      <p:graphicFrame>
        <p:nvGraphicFramePr>
          <p:cNvPr id="69712" name="Group 80"/>
          <p:cNvGraphicFramePr>
            <a:graphicFrameLocks noGrp="1"/>
          </p:cNvGraphicFramePr>
          <p:nvPr>
            <p:ph idx="1"/>
          </p:nvPr>
        </p:nvGraphicFramePr>
        <p:xfrm>
          <a:off x="457200" y="1600200"/>
          <a:ext cx="8229600" cy="5097462"/>
        </p:xfrm>
        <a:graphic>
          <a:graphicData uri="http://schemas.openxmlformats.org/drawingml/2006/table">
            <a:tbl>
              <a:tblPr/>
              <a:tblGrid>
                <a:gridCol w="4419600"/>
                <a:gridCol w="1295400"/>
                <a:gridCol w="1219200"/>
                <a:gridCol w="1295400"/>
              </a:tblGrid>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Physical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Equivalent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6400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Flow of Production</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Direct Materials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Conversion Costs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Started during the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chemeClr val="tx1"/>
                          </a:solidFill>
                          <a:effectLst/>
                          <a:latin typeface="Calibri" pitchFamily="34" charset="0"/>
                        </a:rPr>
                        <a:t> 1,700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To account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Good units completed and transferred out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From 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280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Started and completed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 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Abnormal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Ending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Accounted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Work done in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5338763" y="5181600"/>
            <a:ext cx="3124200" cy="1477963"/>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As in the chapter before, since these units were started and completed in the current period, equivalent units are 100% of physical units.</a:t>
            </a:r>
          </a:p>
        </p:txBody>
      </p:sp>
    </p:spTree>
    <p:extLst>
      <p:ext uri="{BB962C8B-B14F-4D97-AF65-F5344CB8AC3E}">
        <p14:creationId xmlns:p14="http://schemas.microsoft.com/office/powerpoint/2010/main" xmlns="" val="2472309772"/>
      </p:ext>
    </p:extLst>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pPr eaLnBrk="1" hangingPunct="1"/>
            <a:r>
              <a:rPr lang="en-US" smtClean="0"/>
              <a:t>Steps 1 and 3</a:t>
            </a:r>
          </a:p>
        </p:txBody>
      </p:sp>
      <p:graphicFrame>
        <p:nvGraphicFramePr>
          <p:cNvPr id="70736" name="Group 80"/>
          <p:cNvGraphicFramePr>
            <a:graphicFrameLocks noGrp="1"/>
          </p:cNvGraphicFramePr>
          <p:nvPr>
            <p:ph idx="1"/>
          </p:nvPr>
        </p:nvGraphicFramePr>
        <p:xfrm>
          <a:off x="457200" y="1600200"/>
          <a:ext cx="8229600" cy="5097462"/>
        </p:xfrm>
        <a:graphic>
          <a:graphicData uri="http://schemas.openxmlformats.org/drawingml/2006/table">
            <a:tbl>
              <a:tblPr/>
              <a:tblGrid>
                <a:gridCol w="4419600"/>
                <a:gridCol w="1295400"/>
                <a:gridCol w="1219200"/>
                <a:gridCol w="1295400"/>
              </a:tblGrid>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Physical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Equivalent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6400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Flow of Production</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Direct Materials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Conversion Costs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Started during the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chemeClr val="tx1"/>
                          </a:solidFill>
                          <a:effectLst/>
                          <a:latin typeface="Calibri" pitchFamily="34" charset="0"/>
                        </a:rPr>
                        <a:t> 1,700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To account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Good units completed and transferred out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From 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280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Started and completed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Abnormal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Ending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Accounted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Work done in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5059363" y="5257800"/>
            <a:ext cx="3505200" cy="1477963"/>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In this problem, the inspection takes place when the units are completely finished, thus equivalent units are 100% of finished units</a:t>
            </a:r>
          </a:p>
        </p:txBody>
      </p:sp>
    </p:spTree>
    <p:extLst>
      <p:ext uri="{BB962C8B-B14F-4D97-AF65-F5344CB8AC3E}">
        <p14:creationId xmlns:p14="http://schemas.microsoft.com/office/powerpoint/2010/main" xmlns="" val="2043138180"/>
      </p:ext>
    </p:extLst>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pPr eaLnBrk="1" hangingPunct="1"/>
            <a:r>
              <a:rPr lang="en-US" smtClean="0"/>
              <a:t>Steps 1 and 3</a:t>
            </a:r>
          </a:p>
        </p:txBody>
      </p:sp>
      <p:graphicFrame>
        <p:nvGraphicFramePr>
          <p:cNvPr id="71760" name="Group 80"/>
          <p:cNvGraphicFramePr>
            <a:graphicFrameLocks noGrp="1"/>
          </p:cNvGraphicFramePr>
          <p:nvPr>
            <p:ph idx="1"/>
          </p:nvPr>
        </p:nvGraphicFramePr>
        <p:xfrm>
          <a:off x="457200" y="1600200"/>
          <a:ext cx="8229600" cy="5097462"/>
        </p:xfrm>
        <a:graphic>
          <a:graphicData uri="http://schemas.openxmlformats.org/drawingml/2006/table">
            <a:tbl>
              <a:tblPr/>
              <a:tblGrid>
                <a:gridCol w="4419600"/>
                <a:gridCol w="1295400"/>
                <a:gridCol w="1219200"/>
                <a:gridCol w="1295400"/>
              </a:tblGrid>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Physical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Equivalent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6400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Flow of Production</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Direct Materials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Conversion Costs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Started during the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chemeClr val="tx1"/>
                          </a:solidFill>
                          <a:effectLst/>
                          <a:latin typeface="Calibri" pitchFamily="34" charset="0"/>
                        </a:rPr>
                        <a:t> 1,700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To account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Good units completed and transferred out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From 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280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Started and completed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Abnormal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190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190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190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Ending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Accounted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Work done in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2895600" y="5086350"/>
            <a:ext cx="2057400" cy="646113"/>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The same for abnormal spoilage.</a:t>
            </a:r>
          </a:p>
        </p:txBody>
      </p:sp>
      <p:sp>
        <p:nvSpPr>
          <p:cNvPr id="2" name="Right Arrow 1"/>
          <p:cNvSpPr/>
          <p:nvPr/>
        </p:nvSpPr>
        <p:spPr>
          <a:xfrm>
            <a:off x="5181600" y="5410200"/>
            <a:ext cx="228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xmlns="" val="2268989323"/>
      </p:ext>
    </p:extLst>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pPr eaLnBrk="1" hangingPunct="1"/>
            <a:r>
              <a:rPr lang="en-US" smtClean="0"/>
              <a:t>Steps 1 and 3</a:t>
            </a:r>
          </a:p>
        </p:txBody>
      </p:sp>
      <p:graphicFrame>
        <p:nvGraphicFramePr>
          <p:cNvPr id="72784" name="Group 80"/>
          <p:cNvGraphicFramePr>
            <a:graphicFrameLocks noGrp="1"/>
          </p:cNvGraphicFramePr>
          <p:nvPr>
            <p:ph idx="1"/>
          </p:nvPr>
        </p:nvGraphicFramePr>
        <p:xfrm>
          <a:off x="457200" y="1600200"/>
          <a:ext cx="8229600" cy="5097462"/>
        </p:xfrm>
        <a:graphic>
          <a:graphicData uri="http://schemas.openxmlformats.org/drawingml/2006/table">
            <a:tbl>
              <a:tblPr/>
              <a:tblGrid>
                <a:gridCol w="4419600"/>
                <a:gridCol w="1295400"/>
                <a:gridCol w="1219200"/>
                <a:gridCol w="1295400"/>
              </a:tblGrid>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Physical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Equivalent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6400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Flow of Production</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Direct Materials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Conversion Costs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Started during the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chemeClr val="tx1"/>
                          </a:solidFill>
                          <a:effectLst/>
                          <a:latin typeface="Calibri" pitchFamily="34" charset="0"/>
                        </a:rPr>
                        <a:t> 1,700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To account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Good units completed and transferred out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From 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280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Started and completed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Abnormal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190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190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190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Ending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sng"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Accounted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Work done in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4419600" y="5757863"/>
            <a:ext cx="4267200" cy="738187"/>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sz="1400" dirty="0">
                <a:latin typeface="+mn-lt"/>
              </a:rPr>
              <a:t>Can you tell the difference between normal and abnormal spoiled units by looking at them?  No they are a normal or abnormal by definition only.</a:t>
            </a:r>
          </a:p>
        </p:txBody>
      </p:sp>
    </p:spTree>
    <p:extLst>
      <p:ext uri="{BB962C8B-B14F-4D97-AF65-F5344CB8AC3E}">
        <p14:creationId xmlns:p14="http://schemas.microsoft.com/office/powerpoint/2010/main" xmlns="" val="28041929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pPr eaLnBrk="1" hangingPunct="1"/>
            <a:r>
              <a:rPr lang="en-US" smtClean="0"/>
              <a:t>Steps 1 and 3</a:t>
            </a:r>
          </a:p>
        </p:txBody>
      </p:sp>
      <p:graphicFrame>
        <p:nvGraphicFramePr>
          <p:cNvPr id="73809" name="Group 81"/>
          <p:cNvGraphicFramePr>
            <a:graphicFrameLocks noGrp="1"/>
          </p:cNvGraphicFramePr>
          <p:nvPr>
            <p:ph idx="1"/>
          </p:nvPr>
        </p:nvGraphicFramePr>
        <p:xfrm>
          <a:off x="457200" y="1600200"/>
          <a:ext cx="8229600" cy="5097462"/>
        </p:xfrm>
        <a:graphic>
          <a:graphicData uri="http://schemas.openxmlformats.org/drawingml/2006/table">
            <a:tbl>
              <a:tblPr/>
              <a:tblGrid>
                <a:gridCol w="4419600"/>
                <a:gridCol w="1295400"/>
                <a:gridCol w="1219200"/>
                <a:gridCol w="1295400"/>
              </a:tblGrid>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Physical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Equivalent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6400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Flow of Production</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Direct Materials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Conversion Costs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Started during the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chemeClr val="tx1"/>
                          </a:solidFill>
                          <a:effectLst/>
                          <a:latin typeface="Calibri" pitchFamily="34" charset="0"/>
                        </a:rPr>
                        <a:t> 1,700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To account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Good units completed and transferred out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From 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280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Started and completed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Abnormal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190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190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190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Ending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rgbClr val="FF0000"/>
                          </a:solidFill>
                          <a:effectLst/>
                          <a:latin typeface="Calibri" pitchFamily="34" charset="0"/>
                        </a:rPr>
                        <a:t>300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rgbClr val="FF0000"/>
                          </a:solidFill>
                          <a:effectLst/>
                          <a:latin typeface="Calibri" pitchFamily="34" charset="0"/>
                        </a:rPr>
                        <a:t>300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rgbClr val="FF0000"/>
                          </a:solidFill>
                          <a:effectLst/>
                          <a:latin typeface="Calibri" pitchFamily="34" charset="0"/>
                        </a:rPr>
                        <a:t>120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Accounted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Work done in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3124200" y="6400800"/>
            <a:ext cx="5486400" cy="307975"/>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sz="1400" dirty="0">
                <a:latin typeface="+mn-lt"/>
              </a:rPr>
              <a:t>Ending work in process is 100% complete.  It was started in this period.</a:t>
            </a:r>
          </a:p>
        </p:txBody>
      </p:sp>
      <p:sp>
        <p:nvSpPr>
          <p:cNvPr id="6" name="Up Arrow 5"/>
          <p:cNvSpPr/>
          <p:nvPr/>
        </p:nvSpPr>
        <p:spPr>
          <a:xfrm>
            <a:off x="6781800" y="6019800"/>
            <a:ext cx="533400"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1220957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pPr eaLnBrk="1" hangingPunct="1"/>
            <a:r>
              <a:rPr lang="en-US" smtClean="0"/>
              <a:t>Steps 1 and 3</a:t>
            </a:r>
          </a:p>
        </p:txBody>
      </p:sp>
      <p:graphicFrame>
        <p:nvGraphicFramePr>
          <p:cNvPr id="74834" name="Group 82"/>
          <p:cNvGraphicFramePr>
            <a:graphicFrameLocks noGrp="1"/>
          </p:cNvGraphicFramePr>
          <p:nvPr>
            <p:ph idx="1"/>
          </p:nvPr>
        </p:nvGraphicFramePr>
        <p:xfrm>
          <a:off x="457200" y="1600200"/>
          <a:ext cx="8229600" cy="5095875"/>
        </p:xfrm>
        <a:graphic>
          <a:graphicData uri="http://schemas.openxmlformats.org/drawingml/2006/table">
            <a:tbl>
              <a:tblPr/>
              <a:tblGrid>
                <a:gridCol w="4419600"/>
                <a:gridCol w="1295400"/>
                <a:gridCol w="1219200"/>
                <a:gridCol w="1295400"/>
              </a:tblGrid>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Physical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Equivalent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64006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Flow of Production</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Direct Materials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Conversion Costs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Started during the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chemeClr val="tx1"/>
                          </a:solidFill>
                          <a:effectLst/>
                          <a:latin typeface="Calibri" pitchFamily="34" charset="0"/>
                        </a:rPr>
                        <a:t> 1,700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To account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Good units completed and transferred out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From 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280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Started and completed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Abnormal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190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190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190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Ending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chemeClr val="tx1"/>
                          </a:solidFill>
                          <a:effectLst/>
                          <a:latin typeface="Calibri" pitchFamily="34" charset="0"/>
                        </a:rPr>
                        <a:t>300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chemeClr val="tx1"/>
                          </a:solidFill>
                          <a:effectLst/>
                          <a:latin typeface="Calibri" pitchFamily="34" charset="0"/>
                        </a:rPr>
                        <a:t>300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rgbClr val="FF0000"/>
                          </a:solidFill>
                          <a:effectLst/>
                          <a:latin typeface="Calibri" pitchFamily="34" charset="0"/>
                        </a:rPr>
                        <a:t>120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Accounted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Work done in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3581400" y="6096000"/>
            <a:ext cx="3200400" cy="641350"/>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Ending work in process is 40% complete, 40% x 300 = 120.</a:t>
            </a:r>
          </a:p>
        </p:txBody>
      </p:sp>
      <p:sp>
        <p:nvSpPr>
          <p:cNvPr id="71755" name="Line 83"/>
          <p:cNvSpPr>
            <a:spLocks noChangeShapeType="1"/>
          </p:cNvSpPr>
          <p:nvPr/>
        </p:nvSpPr>
        <p:spPr bwMode="auto">
          <a:xfrm flipV="1">
            <a:off x="6934200" y="5867400"/>
            <a:ext cx="11430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3070585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1755"/>
                                        </p:tgtEl>
                                        <p:attrNameLst>
                                          <p:attrName>style.visibility</p:attrName>
                                        </p:attrNameLst>
                                      </p:cBhvr>
                                      <p:to>
                                        <p:strVal val="visible"/>
                                      </p:to>
                                    </p:set>
                                    <p:anim calcmode="lin" valueType="num">
                                      <p:cBhvr additive="base">
                                        <p:cTn id="11" dur="500" fill="hold"/>
                                        <p:tgtEl>
                                          <p:spTgt spid="71755"/>
                                        </p:tgtEl>
                                        <p:attrNameLst>
                                          <p:attrName>ppt_x</p:attrName>
                                        </p:attrNameLst>
                                      </p:cBhvr>
                                      <p:tavLst>
                                        <p:tav tm="0">
                                          <p:val>
                                            <p:strVal val="#ppt_x"/>
                                          </p:val>
                                        </p:tav>
                                        <p:tav tm="100000">
                                          <p:val>
                                            <p:strVal val="#ppt_x"/>
                                          </p:val>
                                        </p:tav>
                                      </p:tavLst>
                                    </p:anim>
                                    <p:anim calcmode="lin" valueType="num">
                                      <p:cBhvr additive="base">
                                        <p:cTn id="12" dur="500" fill="hold"/>
                                        <p:tgtEl>
                                          <p:spTgt spid="717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1755" grpId="0" animBg="1"/>
    </p:bldLst>
  </p:timing>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pPr eaLnBrk="1" hangingPunct="1"/>
            <a:r>
              <a:rPr lang="en-US" smtClean="0"/>
              <a:t>Steps 1 and 3</a:t>
            </a:r>
          </a:p>
        </p:txBody>
      </p:sp>
      <p:graphicFrame>
        <p:nvGraphicFramePr>
          <p:cNvPr id="75855" name="Group 79"/>
          <p:cNvGraphicFramePr>
            <a:graphicFrameLocks noGrp="1"/>
          </p:cNvGraphicFramePr>
          <p:nvPr>
            <p:ph idx="1"/>
          </p:nvPr>
        </p:nvGraphicFramePr>
        <p:xfrm>
          <a:off x="457200" y="1600200"/>
          <a:ext cx="8229600" cy="5097462"/>
        </p:xfrm>
        <a:graphic>
          <a:graphicData uri="http://schemas.openxmlformats.org/drawingml/2006/table">
            <a:tbl>
              <a:tblPr/>
              <a:tblGrid>
                <a:gridCol w="4419600"/>
                <a:gridCol w="1295400"/>
                <a:gridCol w="1219200"/>
                <a:gridCol w="1295400"/>
              </a:tblGrid>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Physical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Equivalent Units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6400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Flow of Production</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Direct Materials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Conversion Costs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Started during the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chemeClr val="tx1"/>
                          </a:solidFill>
                          <a:effectLst/>
                          <a:latin typeface="Calibri" pitchFamily="34" charset="0"/>
                        </a:rPr>
                        <a:t> 1,700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To account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Good units completed and transferred out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From beginning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400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280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Started and completed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 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1,000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210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Abnormal spoilage</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190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190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190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Ending work in process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chemeClr val="tx1"/>
                          </a:solidFill>
                          <a:effectLst/>
                          <a:latin typeface="Calibri" pitchFamily="34" charset="0"/>
                        </a:rPr>
                        <a:t>300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chemeClr val="tx1"/>
                          </a:solidFill>
                          <a:effectLst/>
                          <a:latin typeface="Calibri" pitchFamily="34" charset="0"/>
                        </a:rPr>
                        <a:t>300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sng" strike="noStrike" cap="none" normalizeH="0" baseline="0" smtClean="0">
                          <a:ln>
                            <a:noFill/>
                          </a:ln>
                          <a:solidFill>
                            <a:schemeClr val="tx1"/>
                          </a:solidFill>
                          <a:effectLst/>
                          <a:latin typeface="Calibri" pitchFamily="34" charset="0"/>
                        </a:rPr>
                        <a:t>120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Accounted for</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2,100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FF0000"/>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FF0000"/>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rPr>
                        <a:t>Work done in current period</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FF0000"/>
                        </a:solidFill>
                        <a:effectLst/>
                        <a:latin typeface="Calibri" pitchFamily="34"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1,700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FF0000"/>
                          </a:solidFill>
                          <a:effectLst/>
                          <a:latin typeface="Calibri" pitchFamily="34" charset="0"/>
                        </a:rPr>
                        <a:t>1,800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2043130462"/>
      </p:ext>
    </p:extLst>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07963"/>
          <a:ext cx="8229600" cy="6166560"/>
        </p:xfrm>
        <a:graphic>
          <a:graphicData uri="http://schemas.openxmlformats.org/drawingml/2006/table">
            <a:tbl>
              <a:tblPr firstRow="1" bandRow="1">
                <a:tableStyleId>{5940675A-B579-460E-94D1-54222C63F5DA}</a:tableStyleId>
              </a:tblPr>
              <a:tblGrid>
                <a:gridCol w="4419600"/>
                <a:gridCol w="1219200"/>
                <a:gridCol w="1295400"/>
                <a:gridCol w="1295400"/>
              </a:tblGrid>
              <a:tr h="731483">
                <a:tc>
                  <a:txBody>
                    <a:bodyPr/>
                    <a:lstStyle/>
                    <a:p>
                      <a:endParaRPr lang="en-US" sz="1400" dirty="0"/>
                    </a:p>
                  </a:txBody>
                  <a:tcPr marT="45708" marB="45708"/>
                </a:tc>
                <a:tc>
                  <a:txBody>
                    <a:bodyPr/>
                    <a:lstStyle/>
                    <a:p>
                      <a:pPr algn="r"/>
                      <a:r>
                        <a:rPr lang="en-US" sz="1400" dirty="0" smtClean="0"/>
                        <a:t>Total</a:t>
                      </a:r>
                      <a:r>
                        <a:rPr lang="en-US" sz="1400" baseline="0" dirty="0" smtClean="0"/>
                        <a:t> Production Costs</a:t>
                      </a:r>
                      <a:endParaRPr lang="en-US" sz="1400" dirty="0"/>
                    </a:p>
                  </a:txBody>
                  <a:tcPr marT="45708" marB="45708"/>
                </a:tc>
                <a:tc>
                  <a:txBody>
                    <a:bodyPr/>
                    <a:lstStyle/>
                    <a:p>
                      <a:pPr algn="r"/>
                      <a:r>
                        <a:rPr lang="en-US" sz="1400" dirty="0" smtClean="0"/>
                        <a:t>Direct</a:t>
                      </a:r>
                      <a:r>
                        <a:rPr lang="en-US" sz="1400" baseline="0" dirty="0" smtClean="0"/>
                        <a:t> Materials</a:t>
                      </a:r>
                      <a:endParaRPr lang="en-US" sz="1400" dirty="0"/>
                    </a:p>
                  </a:txBody>
                  <a:tcPr marT="45708" marB="45708"/>
                </a:tc>
                <a:tc>
                  <a:txBody>
                    <a:bodyPr/>
                    <a:lstStyle/>
                    <a:p>
                      <a:pPr algn="r"/>
                      <a:r>
                        <a:rPr lang="en-US" sz="1400" dirty="0" smtClean="0"/>
                        <a:t>Conversion</a:t>
                      </a:r>
                      <a:r>
                        <a:rPr lang="en-US" sz="1400" baseline="0" dirty="0" smtClean="0"/>
                        <a:t> Costs</a:t>
                      </a:r>
                      <a:endParaRPr lang="en-US" sz="1400" dirty="0"/>
                    </a:p>
                  </a:txBody>
                  <a:tcPr marT="45708" marB="45708"/>
                </a:tc>
              </a:tr>
              <a:tr h="304772">
                <a:tc>
                  <a:txBody>
                    <a:bodyPr/>
                    <a:lstStyle/>
                    <a:p>
                      <a:r>
                        <a:rPr lang="en-US" sz="1400" dirty="0" smtClean="0"/>
                        <a:t>Beginning work in process ($64,000</a:t>
                      </a:r>
                      <a:r>
                        <a:rPr lang="en-US" sz="1400" baseline="0" dirty="0" smtClean="0"/>
                        <a:t> plus $10,200)</a:t>
                      </a:r>
                      <a:endParaRPr lang="en-US" sz="1400" dirty="0"/>
                    </a:p>
                  </a:txBody>
                  <a:tcPr marT="45708" marB="45708"/>
                </a:tc>
                <a:tc>
                  <a:txBody>
                    <a:bodyPr/>
                    <a:lstStyle/>
                    <a:p>
                      <a:pPr algn="r"/>
                      <a:r>
                        <a:rPr lang="en-US" sz="1400" dirty="0" smtClean="0">
                          <a:solidFill>
                            <a:srgbClr val="FF0000"/>
                          </a:solidFill>
                        </a:rPr>
                        <a:t>$74,200</a:t>
                      </a:r>
                      <a:endParaRPr lang="en-US" sz="1400" dirty="0">
                        <a:solidFill>
                          <a:srgbClr val="FF0000"/>
                        </a:solidFill>
                      </a:endParaRPr>
                    </a:p>
                  </a:txBody>
                  <a:tcPr marT="45708" marB="45708"/>
                </a:tc>
                <a:tc>
                  <a:txBody>
                    <a:bodyPr/>
                    <a:lstStyle/>
                    <a:p>
                      <a:pPr algn="r"/>
                      <a:endParaRPr lang="en-US" sz="1400" dirty="0">
                        <a:solidFill>
                          <a:srgbClr val="FF0000"/>
                        </a:solidFill>
                      </a:endParaRPr>
                    </a:p>
                  </a:txBody>
                  <a:tcPr marT="45708" marB="45708"/>
                </a:tc>
                <a:tc>
                  <a:txBody>
                    <a:bodyPr/>
                    <a:lstStyle/>
                    <a:p>
                      <a:pPr algn="r"/>
                      <a:endParaRPr lang="en-US" sz="1400" dirty="0">
                        <a:solidFill>
                          <a:srgbClr val="FF0000"/>
                        </a:solidFill>
                      </a:endParaRPr>
                    </a:p>
                  </a:txBody>
                  <a:tcPr marT="45708" marB="45708"/>
                </a:tc>
              </a:tr>
              <a:tr h="304772">
                <a:tc>
                  <a:txBody>
                    <a:bodyPr/>
                    <a:lstStyle/>
                    <a:p>
                      <a:r>
                        <a:rPr lang="en-US" sz="1400" dirty="0" smtClean="0"/>
                        <a:t>Costs added incurred</a:t>
                      </a:r>
                      <a:r>
                        <a:rPr lang="en-US" sz="1400" baseline="0" dirty="0" smtClean="0"/>
                        <a:t> period</a:t>
                      </a:r>
                      <a:endParaRPr lang="en-US" sz="1400" dirty="0"/>
                    </a:p>
                  </a:txBody>
                  <a:tcPr marT="45708" marB="45708"/>
                </a:tc>
                <a:tc>
                  <a:txBody>
                    <a:bodyPr/>
                    <a:lstStyle/>
                    <a:p>
                      <a:pPr algn="r"/>
                      <a:r>
                        <a:rPr lang="en-US" sz="1400" u="sng" dirty="0" smtClean="0">
                          <a:solidFill>
                            <a:srgbClr val="FF0000"/>
                          </a:solidFill>
                        </a:rPr>
                        <a:t>531,600</a:t>
                      </a:r>
                      <a:endParaRPr lang="en-US" sz="1400" u="sng" dirty="0">
                        <a:solidFill>
                          <a:srgbClr val="FF0000"/>
                        </a:solidFill>
                      </a:endParaRPr>
                    </a:p>
                  </a:txBody>
                  <a:tcPr marT="45708" marB="45708"/>
                </a:tc>
                <a:tc>
                  <a:txBody>
                    <a:bodyPr/>
                    <a:lstStyle/>
                    <a:p>
                      <a:pPr algn="r"/>
                      <a:r>
                        <a:rPr lang="en-US" sz="1400" dirty="0" smtClean="0">
                          <a:solidFill>
                            <a:srgbClr val="FF0000"/>
                          </a:solidFill>
                        </a:rPr>
                        <a:t>378,000</a:t>
                      </a:r>
                      <a:endParaRPr lang="en-US" sz="1400" dirty="0">
                        <a:solidFill>
                          <a:srgbClr val="FF0000"/>
                        </a:solidFill>
                      </a:endParaRPr>
                    </a:p>
                  </a:txBody>
                  <a:tcPr marT="45708" marB="45708"/>
                </a:tc>
                <a:tc>
                  <a:txBody>
                    <a:bodyPr/>
                    <a:lstStyle/>
                    <a:p>
                      <a:pPr algn="r"/>
                      <a:r>
                        <a:rPr lang="en-US" sz="1400" dirty="0" smtClean="0">
                          <a:solidFill>
                            <a:srgbClr val="FF0000"/>
                          </a:solidFill>
                        </a:rPr>
                        <a:t>153,600</a:t>
                      </a:r>
                      <a:endParaRPr lang="en-US" sz="1400" dirty="0">
                        <a:solidFill>
                          <a:srgbClr val="FF0000"/>
                        </a:solidFill>
                      </a:endParaRPr>
                    </a:p>
                  </a:txBody>
                  <a:tcPr marT="45708" marB="45708"/>
                </a:tc>
              </a:tr>
              <a:tr h="304772">
                <a:tc>
                  <a:txBody>
                    <a:bodyPr/>
                    <a:lstStyle/>
                    <a:p>
                      <a:r>
                        <a:rPr lang="en-US" sz="1400" dirty="0" smtClean="0"/>
                        <a:t> Divide</a:t>
                      </a:r>
                      <a:r>
                        <a:rPr lang="en-US" sz="1400" baseline="0" dirty="0" smtClean="0"/>
                        <a:t> by equivalent units</a:t>
                      </a:r>
                      <a:endParaRPr lang="en-US" sz="1400" dirty="0"/>
                    </a:p>
                  </a:txBody>
                  <a:tcPr marT="45708" marB="45708"/>
                </a:tc>
                <a:tc>
                  <a:txBody>
                    <a:bodyPr/>
                    <a:lstStyle/>
                    <a:p>
                      <a:pPr algn="r"/>
                      <a:endParaRPr lang="en-US" sz="1400" dirty="0">
                        <a:solidFill>
                          <a:srgbClr val="FF0000"/>
                        </a:solidFill>
                      </a:endParaRPr>
                    </a:p>
                  </a:txBody>
                  <a:tcPr marT="45708" marB="45708"/>
                </a:tc>
                <a:tc>
                  <a:txBody>
                    <a:bodyPr/>
                    <a:lstStyle/>
                    <a:p>
                      <a:pPr algn="r"/>
                      <a:r>
                        <a:rPr lang="en-US" sz="1400" dirty="0" smtClean="0">
                          <a:solidFill>
                            <a:srgbClr val="FF0000"/>
                          </a:solidFill>
                        </a:rPr>
                        <a:t>1,700</a:t>
                      </a:r>
                      <a:endParaRPr lang="en-US" sz="1400" dirty="0">
                        <a:solidFill>
                          <a:srgbClr val="FF0000"/>
                        </a:solidFill>
                      </a:endParaRPr>
                    </a:p>
                  </a:txBody>
                  <a:tcPr marT="45708" marB="45708"/>
                </a:tc>
                <a:tc>
                  <a:txBody>
                    <a:bodyPr/>
                    <a:lstStyle/>
                    <a:p>
                      <a:pPr algn="r"/>
                      <a:r>
                        <a:rPr lang="en-US" sz="1400" dirty="0" smtClean="0">
                          <a:solidFill>
                            <a:srgbClr val="FF0000"/>
                          </a:solidFill>
                        </a:rPr>
                        <a:t>1,800</a:t>
                      </a:r>
                      <a:endParaRPr lang="en-US" sz="1400" dirty="0">
                        <a:solidFill>
                          <a:srgbClr val="FF0000"/>
                        </a:solidFill>
                      </a:endParaRPr>
                    </a:p>
                  </a:txBody>
                  <a:tcPr marT="45708" marB="45708"/>
                </a:tc>
              </a:tr>
              <a:tr h="304772">
                <a:tc>
                  <a:txBody>
                    <a:bodyPr/>
                    <a:lstStyle/>
                    <a:p>
                      <a:r>
                        <a:rPr lang="en-US" sz="1400" dirty="0" smtClean="0"/>
                        <a:t>Cost per equivalent unit</a:t>
                      </a:r>
                      <a:endParaRPr lang="en-US" sz="1400" dirty="0"/>
                    </a:p>
                  </a:txBody>
                  <a:tcPr marT="45708" marB="45708"/>
                </a:tc>
                <a:tc>
                  <a:txBody>
                    <a:bodyPr/>
                    <a:lstStyle/>
                    <a:p>
                      <a:pPr algn="r"/>
                      <a:endParaRPr lang="en-US" sz="1400" dirty="0">
                        <a:solidFill>
                          <a:srgbClr val="FF0000"/>
                        </a:solidFill>
                      </a:endParaRPr>
                    </a:p>
                  </a:txBody>
                  <a:tcPr marT="45708" marB="45708"/>
                </a:tc>
                <a:tc>
                  <a:txBody>
                    <a:bodyPr/>
                    <a:lstStyle/>
                    <a:p>
                      <a:pPr algn="r"/>
                      <a:r>
                        <a:rPr lang="en-US" sz="1400" dirty="0" smtClean="0">
                          <a:solidFill>
                            <a:srgbClr val="FF0000"/>
                          </a:solidFill>
                        </a:rPr>
                        <a:t>$222.353</a:t>
                      </a:r>
                      <a:endParaRPr lang="en-US" sz="1400" dirty="0">
                        <a:solidFill>
                          <a:srgbClr val="FF0000"/>
                        </a:solidFill>
                      </a:endParaRPr>
                    </a:p>
                  </a:txBody>
                  <a:tcPr marT="45708" marB="45708"/>
                </a:tc>
                <a:tc>
                  <a:txBody>
                    <a:bodyPr/>
                    <a:lstStyle/>
                    <a:p>
                      <a:pPr algn="r"/>
                      <a:r>
                        <a:rPr lang="en-US" sz="1400" dirty="0" smtClean="0">
                          <a:solidFill>
                            <a:srgbClr val="FF0000"/>
                          </a:solidFill>
                        </a:rPr>
                        <a:t>$85.333</a:t>
                      </a:r>
                      <a:endParaRPr lang="en-US" sz="1400" dirty="0">
                        <a:solidFill>
                          <a:srgbClr val="FF0000"/>
                        </a:solidFill>
                      </a:endParaRPr>
                    </a:p>
                  </a:txBody>
                  <a:tcPr marT="45708" marB="45708"/>
                </a:tc>
              </a:tr>
              <a:tr h="304772">
                <a:tc>
                  <a:txBody>
                    <a:bodyPr/>
                    <a:lstStyle/>
                    <a:p>
                      <a:r>
                        <a:rPr lang="en-US" sz="1400" dirty="0" smtClean="0"/>
                        <a:t>Total cost to account for</a:t>
                      </a:r>
                      <a:endParaRPr lang="en-US" sz="1400" dirty="0"/>
                    </a:p>
                  </a:txBody>
                  <a:tcPr marT="45708" marB="45708"/>
                </a:tc>
                <a:tc>
                  <a:txBody>
                    <a:bodyPr/>
                    <a:lstStyle/>
                    <a:p>
                      <a:pPr algn="r"/>
                      <a:r>
                        <a:rPr lang="en-US" sz="1400" dirty="0" smtClean="0">
                          <a:solidFill>
                            <a:srgbClr val="FF0000"/>
                          </a:solidFill>
                        </a:rPr>
                        <a:t>$605,800</a:t>
                      </a:r>
                      <a:endParaRPr lang="en-US" sz="1400" dirty="0">
                        <a:solidFill>
                          <a:srgbClr val="FF0000"/>
                        </a:solidFill>
                      </a:endParaRPr>
                    </a:p>
                  </a:txBody>
                  <a:tcPr marT="45708" marB="45708"/>
                </a:tc>
                <a:tc>
                  <a:txBody>
                    <a:bodyPr/>
                    <a:lstStyle/>
                    <a:p>
                      <a:pPr algn="r"/>
                      <a:endParaRPr lang="en-US" sz="1400" dirty="0">
                        <a:solidFill>
                          <a:srgbClr val="FF0000"/>
                        </a:solidFill>
                      </a:endParaRPr>
                    </a:p>
                  </a:txBody>
                  <a:tcPr marT="45708" marB="45708"/>
                </a:tc>
                <a:tc>
                  <a:txBody>
                    <a:bodyPr/>
                    <a:lstStyle/>
                    <a:p>
                      <a:pPr algn="r"/>
                      <a:endParaRPr lang="en-US" sz="1400" dirty="0">
                        <a:solidFill>
                          <a:srgbClr val="FF0000"/>
                        </a:solidFill>
                      </a:endParaRPr>
                    </a:p>
                  </a:txBody>
                  <a:tcPr marT="45708" marB="45708"/>
                </a:tc>
              </a:tr>
              <a:tr h="304772">
                <a:tc>
                  <a:txBody>
                    <a:bodyPr/>
                    <a:lstStyle/>
                    <a:p>
                      <a:r>
                        <a:rPr lang="en-US" sz="1400" dirty="0" smtClean="0"/>
                        <a:t>Assignment of costs</a:t>
                      </a:r>
                      <a:endParaRPr lang="en-US" sz="1400" dirty="0"/>
                    </a:p>
                  </a:txBody>
                  <a:tcPr marT="45708" marB="45708"/>
                </a:tc>
                <a:tc>
                  <a:txBody>
                    <a:bodyPr/>
                    <a:lstStyle/>
                    <a:p>
                      <a:pPr algn="r"/>
                      <a:endParaRPr lang="en-US" sz="1400" dirty="0">
                        <a:solidFill>
                          <a:srgbClr val="FF0000"/>
                        </a:solidFill>
                      </a:endParaRPr>
                    </a:p>
                  </a:txBody>
                  <a:tcPr marT="45708" marB="45708"/>
                </a:tc>
                <a:tc>
                  <a:txBody>
                    <a:bodyPr/>
                    <a:lstStyle/>
                    <a:p>
                      <a:pPr algn="r"/>
                      <a:endParaRPr lang="en-US" sz="1400" dirty="0">
                        <a:solidFill>
                          <a:srgbClr val="FF0000"/>
                        </a:solidFill>
                      </a:endParaRPr>
                    </a:p>
                  </a:txBody>
                  <a:tcPr marT="45708" marB="45708"/>
                </a:tc>
                <a:tc>
                  <a:txBody>
                    <a:bodyPr/>
                    <a:lstStyle/>
                    <a:p>
                      <a:pPr algn="r"/>
                      <a:endParaRPr lang="en-US" sz="1400" dirty="0">
                        <a:solidFill>
                          <a:srgbClr val="FF0000"/>
                        </a:solidFill>
                      </a:endParaRPr>
                    </a:p>
                  </a:txBody>
                  <a:tcPr marT="45708" marB="45708"/>
                </a:tc>
              </a:tr>
              <a:tr h="304772">
                <a:tc>
                  <a:txBody>
                    <a:bodyPr/>
                    <a:lstStyle/>
                    <a:p>
                      <a:r>
                        <a:rPr lang="en-US" sz="1400" dirty="0" smtClean="0"/>
                        <a:t>Good units completed and transferred out (1400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Beginning</a:t>
                      </a:r>
                      <a:r>
                        <a:rPr lang="en-US" sz="1400" baseline="0" dirty="0" smtClean="0"/>
                        <a:t> work in process (400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Costs</a:t>
                      </a:r>
                      <a:r>
                        <a:rPr lang="en-US" sz="1400" baseline="0" dirty="0" smtClean="0"/>
                        <a:t> added to beginning work in process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Total from beginning inventory before normal spoilage</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518128">
                <a:tc>
                  <a:txBody>
                    <a:bodyPr/>
                    <a:lstStyle/>
                    <a:p>
                      <a:r>
                        <a:rPr lang="en-US" sz="1400" dirty="0" smtClean="0"/>
                        <a:t> Started</a:t>
                      </a:r>
                      <a:r>
                        <a:rPr lang="en-US" sz="1400" baseline="0" dirty="0" smtClean="0"/>
                        <a:t> and completed before normal spoilage (1000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Normal spoilage</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Total cost of goods completed and transferred out</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a:t>
                      </a:r>
                      <a:r>
                        <a:rPr lang="en-US" sz="1400" baseline="0" dirty="0" smtClean="0"/>
                        <a:t>A</a:t>
                      </a:r>
                      <a:r>
                        <a:rPr lang="en-US" sz="1400" dirty="0" smtClean="0"/>
                        <a:t>bnormal spoilage (190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70740">
                <a:tc>
                  <a:txBody>
                    <a:bodyPr/>
                    <a:lstStyle/>
                    <a:p>
                      <a:r>
                        <a:rPr lang="en-US" sz="1400" dirty="0" smtClean="0"/>
                        <a:t>Ending work in process (300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70740">
                <a:tc>
                  <a:txBody>
                    <a:bodyPr/>
                    <a:lstStyle/>
                    <a:p>
                      <a:r>
                        <a:rPr lang="en-US" sz="1400" dirty="0" smtClean="0"/>
                        <a:t>Total cost account for</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bl>
          </a:graphicData>
        </a:graphic>
      </p:graphicFrame>
      <p:sp>
        <p:nvSpPr>
          <p:cNvPr id="6" name="TextBox 5"/>
          <p:cNvSpPr txBox="1"/>
          <p:nvPr/>
        </p:nvSpPr>
        <p:spPr>
          <a:xfrm>
            <a:off x="5181600" y="2667000"/>
            <a:ext cx="3276600" cy="923925"/>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The above numbers are calculated the same as in the previous chapter.</a:t>
            </a:r>
          </a:p>
        </p:txBody>
      </p:sp>
      <p:sp>
        <p:nvSpPr>
          <p:cNvPr id="7" name="TextBox 6"/>
          <p:cNvSpPr txBox="1"/>
          <p:nvPr/>
        </p:nvSpPr>
        <p:spPr>
          <a:xfrm>
            <a:off x="5181600" y="3886200"/>
            <a:ext cx="3276600" cy="923925"/>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Just remember we are including all spoiled units in equivalent units.</a:t>
            </a:r>
          </a:p>
        </p:txBody>
      </p:sp>
    </p:spTree>
    <p:extLst>
      <p:ext uri="{BB962C8B-B14F-4D97-AF65-F5344CB8AC3E}">
        <p14:creationId xmlns:p14="http://schemas.microsoft.com/office/powerpoint/2010/main" xmlns="" val="22357062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07963"/>
          <a:ext cx="8229600" cy="6166560"/>
        </p:xfrm>
        <a:graphic>
          <a:graphicData uri="http://schemas.openxmlformats.org/drawingml/2006/table">
            <a:tbl>
              <a:tblPr firstRow="1" bandRow="1">
                <a:tableStyleId>{5940675A-B579-460E-94D1-54222C63F5DA}</a:tableStyleId>
              </a:tblPr>
              <a:tblGrid>
                <a:gridCol w="4419600"/>
                <a:gridCol w="1219200"/>
                <a:gridCol w="1295400"/>
                <a:gridCol w="1295400"/>
              </a:tblGrid>
              <a:tr h="731483">
                <a:tc>
                  <a:txBody>
                    <a:bodyPr/>
                    <a:lstStyle/>
                    <a:p>
                      <a:endParaRPr lang="en-US" sz="1400" dirty="0"/>
                    </a:p>
                  </a:txBody>
                  <a:tcPr marT="45708" marB="45708"/>
                </a:tc>
                <a:tc>
                  <a:txBody>
                    <a:bodyPr/>
                    <a:lstStyle/>
                    <a:p>
                      <a:pPr algn="r"/>
                      <a:r>
                        <a:rPr lang="en-US" sz="1400" dirty="0" smtClean="0"/>
                        <a:t>Total</a:t>
                      </a:r>
                      <a:r>
                        <a:rPr lang="en-US" sz="1400" baseline="0" dirty="0" smtClean="0"/>
                        <a:t> Production Costs</a:t>
                      </a:r>
                      <a:endParaRPr lang="en-US" sz="1400" dirty="0"/>
                    </a:p>
                  </a:txBody>
                  <a:tcPr marT="45708" marB="45708"/>
                </a:tc>
                <a:tc>
                  <a:txBody>
                    <a:bodyPr/>
                    <a:lstStyle/>
                    <a:p>
                      <a:pPr algn="r"/>
                      <a:r>
                        <a:rPr lang="en-US" sz="1400" dirty="0" smtClean="0"/>
                        <a:t>Direct</a:t>
                      </a:r>
                      <a:r>
                        <a:rPr lang="en-US" sz="1400" baseline="0" dirty="0" smtClean="0"/>
                        <a:t> Materials</a:t>
                      </a:r>
                      <a:endParaRPr lang="en-US" sz="1400" dirty="0"/>
                    </a:p>
                  </a:txBody>
                  <a:tcPr marT="45708" marB="45708"/>
                </a:tc>
                <a:tc>
                  <a:txBody>
                    <a:bodyPr/>
                    <a:lstStyle/>
                    <a:p>
                      <a:pPr algn="r"/>
                      <a:r>
                        <a:rPr lang="en-US" sz="1400" dirty="0" smtClean="0"/>
                        <a:t>Conversion</a:t>
                      </a:r>
                      <a:r>
                        <a:rPr lang="en-US" sz="1400" baseline="0" dirty="0" smtClean="0"/>
                        <a:t> Costs</a:t>
                      </a:r>
                      <a:endParaRPr lang="en-US" sz="1400" dirty="0"/>
                    </a:p>
                  </a:txBody>
                  <a:tcPr marT="45708" marB="45708"/>
                </a:tc>
              </a:tr>
              <a:tr h="304772">
                <a:tc>
                  <a:txBody>
                    <a:bodyPr/>
                    <a:lstStyle/>
                    <a:p>
                      <a:r>
                        <a:rPr lang="en-US" sz="1400" dirty="0" smtClean="0"/>
                        <a:t>Beginning work in process ($64,000</a:t>
                      </a:r>
                      <a:r>
                        <a:rPr lang="en-US" sz="1400" baseline="0" dirty="0" smtClean="0"/>
                        <a:t> plus $10,200)</a:t>
                      </a:r>
                      <a:endParaRPr lang="en-US" sz="1400" dirty="0"/>
                    </a:p>
                  </a:txBody>
                  <a:tcPr marT="45708" marB="45708"/>
                </a:tc>
                <a:tc>
                  <a:txBody>
                    <a:bodyPr/>
                    <a:lstStyle/>
                    <a:p>
                      <a:pPr algn="r"/>
                      <a:r>
                        <a:rPr lang="en-US" sz="1400" dirty="0" smtClean="0"/>
                        <a:t>$74,200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Costs added incurred</a:t>
                      </a:r>
                      <a:r>
                        <a:rPr lang="en-US" sz="1400" baseline="0" dirty="0" smtClean="0"/>
                        <a:t> period</a:t>
                      </a:r>
                      <a:endParaRPr lang="en-US" sz="1400" dirty="0"/>
                    </a:p>
                  </a:txBody>
                  <a:tcPr marT="45708" marB="45708"/>
                </a:tc>
                <a:tc>
                  <a:txBody>
                    <a:bodyPr/>
                    <a:lstStyle/>
                    <a:p>
                      <a:pPr algn="r"/>
                      <a:r>
                        <a:rPr lang="en-US" sz="1400" u="sng" dirty="0" smtClean="0"/>
                        <a:t>531,600</a:t>
                      </a:r>
                      <a:endParaRPr lang="en-US" sz="1400" u="sng" dirty="0"/>
                    </a:p>
                  </a:txBody>
                  <a:tcPr marT="45708" marB="45708"/>
                </a:tc>
                <a:tc>
                  <a:txBody>
                    <a:bodyPr/>
                    <a:lstStyle/>
                    <a:p>
                      <a:pPr algn="r"/>
                      <a:r>
                        <a:rPr lang="en-US" sz="1400" dirty="0" smtClean="0"/>
                        <a:t>378,000</a:t>
                      </a:r>
                      <a:endParaRPr lang="en-US" sz="1400" dirty="0"/>
                    </a:p>
                  </a:txBody>
                  <a:tcPr marT="45708" marB="45708"/>
                </a:tc>
                <a:tc>
                  <a:txBody>
                    <a:bodyPr/>
                    <a:lstStyle/>
                    <a:p>
                      <a:pPr algn="r"/>
                      <a:r>
                        <a:rPr lang="en-US" sz="1400" dirty="0" smtClean="0"/>
                        <a:t>153,600</a:t>
                      </a:r>
                      <a:endParaRPr lang="en-US" sz="1400" dirty="0"/>
                    </a:p>
                  </a:txBody>
                  <a:tcPr marT="45708" marB="45708"/>
                </a:tc>
              </a:tr>
              <a:tr h="304772">
                <a:tc>
                  <a:txBody>
                    <a:bodyPr/>
                    <a:lstStyle/>
                    <a:p>
                      <a:r>
                        <a:rPr lang="en-US" sz="1400" dirty="0" smtClean="0"/>
                        <a:t> Divide</a:t>
                      </a:r>
                      <a:r>
                        <a:rPr lang="en-US" sz="1400" baseline="0" dirty="0" smtClean="0"/>
                        <a:t> by equivalent units</a:t>
                      </a:r>
                      <a:endParaRPr lang="en-US" sz="1400" dirty="0"/>
                    </a:p>
                  </a:txBody>
                  <a:tcPr marT="45708" marB="45708"/>
                </a:tc>
                <a:tc>
                  <a:txBody>
                    <a:bodyPr/>
                    <a:lstStyle/>
                    <a:p>
                      <a:pPr algn="r"/>
                      <a:endParaRPr lang="en-US" sz="1400" dirty="0"/>
                    </a:p>
                  </a:txBody>
                  <a:tcPr marT="45708" marB="45708"/>
                </a:tc>
                <a:tc>
                  <a:txBody>
                    <a:bodyPr/>
                    <a:lstStyle/>
                    <a:p>
                      <a:pPr algn="r"/>
                      <a:r>
                        <a:rPr lang="en-US" sz="1400" dirty="0" smtClean="0"/>
                        <a:t>1,700</a:t>
                      </a:r>
                      <a:endParaRPr lang="en-US" sz="1400" dirty="0"/>
                    </a:p>
                  </a:txBody>
                  <a:tcPr marT="45708" marB="45708"/>
                </a:tc>
                <a:tc>
                  <a:txBody>
                    <a:bodyPr/>
                    <a:lstStyle/>
                    <a:p>
                      <a:pPr algn="r"/>
                      <a:r>
                        <a:rPr lang="en-US" sz="1400" dirty="0" smtClean="0"/>
                        <a:t>1,800</a:t>
                      </a:r>
                      <a:endParaRPr lang="en-US" sz="1400" dirty="0"/>
                    </a:p>
                  </a:txBody>
                  <a:tcPr marT="45708" marB="45708"/>
                </a:tc>
              </a:tr>
              <a:tr h="304772">
                <a:tc>
                  <a:txBody>
                    <a:bodyPr/>
                    <a:lstStyle/>
                    <a:p>
                      <a:r>
                        <a:rPr lang="en-US" sz="1400" dirty="0" smtClean="0"/>
                        <a:t>Cost per equivalent unit</a:t>
                      </a:r>
                      <a:endParaRPr lang="en-US" sz="1400" dirty="0"/>
                    </a:p>
                  </a:txBody>
                  <a:tcPr marT="45708" marB="45708"/>
                </a:tc>
                <a:tc>
                  <a:txBody>
                    <a:bodyPr/>
                    <a:lstStyle/>
                    <a:p>
                      <a:pPr algn="r"/>
                      <a:endParaRPr lang="en-US" sz="1400" dirty="0"/>
                    </a:p>
                  </a:txBody>
                  <a:tcPr marT="45708" marB="45708"/>
                </a:tc>
                <a:tc>
                  <a:txBody>
                    <a:bodyPr/>
                    <a:lstStyle/>
                    <a:p>
                      <a:pPr algn="r"/>
                      <a:r>
                        <a:rPr lang="en-US" sz="1400" dirty="0" smtClean="0"/>
                        <a:t>$222.353</a:t>
                      </a:r>
                      <a:endParaRPr lang="en-US" sz="1400" dirty="0"/>
                    </a:p>
                  </a:txBody>
                  <a:tcPr marT="45708" marB="45708"/>
                </a:tc>
                <a:tc>
                  <a:txBody>
                    <a:bodyPr/>
                    <a:lstStyle/>
                    <a:p>
                      <a:pPr algn="r"/>
                      <a:r>
                        <a:rPr lang="en-US" sz="1400" dirty="0" smtClean="0"/>
                        <a:t>$85.333</a:t>
                      </a:r>
                      <a:endParaRPr lang="en-US" sz="1400" dirty="0"/>
                    </a:p>
                  </a:txBody>
                  <a:tcPr marT="45708" marB="45708"/>
                </a:tc>
              </a:tr>
              <a:tr h="304772">
                <a:tc>
                  <a:txBody>
                    <a:bodyPr/>
                    <a:lstStyle/>
                    <a:p>
                      <a:r>
                        <a:rPr lang="en-US" sz="1400" dirty="0" smtClean="0"/>
                        <a:t>Total cost to account for</a:t>
                      </a:r>
                      <a:endParaRPr lang="en-US" sz="1400" dirty="0"/>
                    </a:p>
                  </a:txBody>
                  <a:tcPr marT="45708" marB="45708"/>
                </a:tc>
                <a:tc>
                  <a:txBody>
                    <a:bodyPr/>
                    <a:lstStyle/>
                    <a:p>
                      <a:pPr algn="r"/>
                      <a:r>
                        <a:rPr lang="en-US" sz="1400" dirty="0" smtClean="0"/>
                        <a:t>$605,800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Assignment of costs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Good units completed and transferred out (1400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Beginning</a:t>
                      </a:r>
                      <a:r>
                        <a:rPr lang="en-US" sz="1400" baseline="0" dirty="0" smtClean="0"/>
                        <a:t> work in process (400 units)</a:t>
                      </a:r>
                      <a:endParaRPr lang="en-US" sz="1400" dirty="0"/>
                    </a:p>
                  </a:txBody>
                  <a:tcPr marT="45708" marB="45708"/>
                </a:tc>
                <a:tc>
                  <a:txBody>
                    <a:bodyPr/>
                    <a:lstStyle/>
                    <a:p>
                      <a:pPr algn="r"/>
                      <a:r>
                        <a:rPr lang="en-US" sz="1400" dirty="0" smtClean="0">
                          <a:solidFill>
                            <a:srgbClr val="FF0000"/>
                          </a:solidFill>
                        </a:rPr>
                        <a:t>$74,200</a:t>
                      </a:r>
                      <a:endParaRPr lang="en-US" sz="1400" dirty="0">
                        <a:solidFill>
                          <a:srgbClr val="FF0000"/>
                        </a:solidFill>
                      </a:endParaRPr>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Costs</a:t>
                      </a:r>
                      <a:r>
                        <a:rPr lang="en-US" sz="1400" baseline="0" dirty="0" smtClean="0"/>
                        <a:t> added to beginning work in process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Total from beginning inventory before normal spoilage</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518128">
                <a:tc>
                  <a:txBody>
                    <a:bodyPr/>
                    <a:lstStyle/>
                    <a:p>
                      <a:r>
                        <a:rPr lang="en-US" sz="1400" dirty="0" smtClean="0"/>
                        <a:t> Started</a:t>
                      </a:r>
                      <a:r>
                        <a:rPr lang="en-US" sz="1400" baseline="0" dirty="0" smtClean="0"/>
                        <a:t> and completed before normal spoilage (1000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Normal spoilage</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Total cost of goods completed and transferred out</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a:t>
                      </a:r>
                      <a:r>
                        <a:rPr lang="en-US" sz="1400" baseline="0" dirty="0" smtClean="0"/>
                        <a:t>A</a:t>
                      </a:r>
                      <a:r>
                        <a:rPr lang="en-US" sz="1400" dirty="0" smtClean="0"/>
                        <a:t>bnormal spoilage (190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70740">
                <a:tc>
                  <a:txBody>
                    <a:bodyPr/>
                    <a:lstStyle/>
                    <a:p>
                      <a:r>
                        <a:rPr lang="en-US" sz="1400" dirty="0" smtClean="0"/>
                        <a:t>Ending work in process (300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70740">
                <a:tc>
                  <a:txBody>
                    <a:bodyPr/>
                    <a:lstStyle/>
                    <a:p>
                      <a:r>
                        <a:rPr lang="en-US" sz="1400" dirty="0" smtClean="0"/>
                        <a:t>Total cost account for</a:t>
                      </a:r>
                      <a:endParaRPr lang="en-US" sz="1400" dirty="0"/>
                    </a:p>
                  </a:txBody>
                  <a:tcPr marT="45708" marB="45708"/>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bl>
          </a:graphicData>
        </a:graphic>
      </p:graphicFrame>
      <p:sp>
        <p:nvSpPr>
          <p:cNvPr id="3" name="TextBox 2"/>
          <p:cNvSpPr txBox="1"/>
          <p:nvPr/>
        </p:nvSpPr>
        <p:spPr>
          <a:xfrm>
            <a:off x="6324600" y="2895600"/>
            <a:ext cx="2133600" cy="646113"/>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Beginning inventory in dollars is given.</a:t>
            </a:r>
          </a:p>
        </p:txBody>
      </p:sp>
    </p:spTree>
    <p:extLst>
      <p:ext uri="{BB962C8B-B14F-4D97-AF65-F5344CB8AC3E}">
        <p14:creationId xmlns:p14="http://schemas.microsoft.com/office/powerpoint/2010/main" xmlns="" val="4651109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07963"/>
          <a:ext cx="8229600" cy="6166560"/>
        </p:xfrm>
        <a:graphic>
          <a:graphicData uri="http://schemas.openxmlformats.org/drawingml/2006/table">
            <a:tbl>
              <a:tblPr firstRow="1" bandRow="1">
                <a:tableStyleId>{5940675A-B579-460E-94D1-54222C63F5DA}</a:tableStyleId>
              </a:tblPr>
              <a:tblGrid>
                <a:gridCol w="4419600"/>
                <a:gridCol w="1219200"/>
                <a:gridCol w="1295400"/>
                <a:gridCol w="1295400"/>
              </a:tblGrid>
              <a:tr h="731483">
                <a:tc>
                  <a:txBody>
                    <a:bodyPr/>
                    <a:lstStyle/>
                    <a:p>
                      <a:endParaRPr lang="en-US" sz="1400" dirty="0"/>
                    </a:p>
                  </a:txBody>
                  <a:tcPr marT="45708" marB="45708"/>
                </a:tc>
                <a:tc>
                  <a:txBody>
                    <a:bodyPr/>
                    <a:lstStyle/>
                    <a:p>
                      <a:pPr algn="r"/>
                      <a:r>
                        <a:rPr lang="en-US" sz="1400" dirty="0" smtClean="0"/>
                        <a:t>Total</a:t>
                      </a:r>
                      <a:r>
                        <a:rPr lang="en-US" sz="1400" baseline="0" dirty="0" smtClean="0"/>
                        <a:t> Production Costs</a:t>
                      </a:r>
                      <a:endParaRPr lang="en-US" sz="1400" dirty="0"/>
                    </a:p>
                  </a:txBody>
                  <a:tcPr marT="45708" marB="45708"/>
                </a:tc>
                <a:tc>
                  <a:txBody>
                    <a:bodyPr/>
                    <a:lstStyle/>
                    <a:p>
                      <a:pPr algn="r"/>
                      <a:r>
                        <a:rPr lang="en-US" sz="1400" dirty="0" smtClean="0"/>
                        <a:t>Direct</a:t>
                      </a:r>
                      <a:r>
                        <a:rPr lang="en-US" sz="1400" baseline="0" dirty="0" smtClean="0"/>
                        <a:t> Materials</a:t>
                      </a:r>
                      <a:endParaRPr lang="en-US" sz="1400" dirty="0"/>
                    </a:p>
                  </a:txBody>
                  <a:tcPr marT="45708" marB="45708"/>
                </a:tc>
                <a:tc>
                  <a:txBody>
                    <a:bodyPr/>
                    <a:lstStyle/>
                    <a:p>
                      <a:pPr algn="r"/>
                      <a:r>
                        <a:rPr lang="en-US" sz="1400" dirty="0" smtClean="0"/>
                        <a:t>Conversion</a:t>
                      </a:r>
                      <a:r>
                        <a:rPr lang="en-US" sz="1400" baseline="0" dirty="0" smtClean="0"/>
                        <a:t> Costs</a:t>
                      </a:r>
                      <a:endParaRPr lang="en-US" sz="1400" dirty="0"/>
                    </a:p>
                  </a:txBody>
                  <a:tcPr marT="45708" marB="45708"/>
                </a:tc>
              </a:tr>
              <a:tr h="304772">
                <a:tc>
                  <a:txBody>
                    <a:bodyPr/>
                    <a:lstStyle/>
                    <a:p>
                      <a:r>
                        <a:rPr lang="en-US" sz="1400" dirty="0" smtClean="0"/>
                        <a:t>Beginning work in process ($64,000</a:t>
                      </a:r>
                      <a:r>
                        <a:rPr lang="en-US" sz="1400" baseline="0" dirty="0" smtClean="0"/>
                        <a:t> plus $10,200)</a:t>
                      </a:r>
                      <a:endParaRPr lang="en-US" sz="1400" dirty="0"/>
                    </a:p>
                  </a:txBody>
                  <a:tcPr marT="45708" marB="45708"/>
                </a:tc>
                <a:tc>
                  <a:txBody>
                    <a:bodyPr/>
                    <a:lstStyle/>
                    <a:p>
                      <a:pPr algn="r"/>
                      <a:r>
                        <a:rPr lang="en-US" sz="1400" dirty="0" smtClean="0"/>
                        <a:t>$74,200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Costs added incurred</a:t>
                      </a:r>
                      <a:r>
                        <a:rPr lang="en-US" sz="1400" baseline="0" dirty="0" smtClean="0"/>
                        <a:t> period</a:t>
                      </a:r>
                      <a:endParaRPr lang="en-US" sz="1400" dirty="0"/>
                    </a:p>
                  </a:txBody>
                  <a:tcPr marT="45708" marB="45708"/>
                </a:tc>
                <a:tc>
                  <a:txBody>
                    <a:bodyPr/>
                    <a:lstStyle/>
                    <a:p>
                      <a:pPr algn="r"/>
                      <a:r>
                        <a:rPr lang="en-US" sz="1400" u="sng" dirty="0" smtClean="0"/>
                        <a:t>531,600</a:t>
                      </a:r>
                      <a:endParaRPr lang="en-US" sz="1400" u="sng" dirty="0"/>
                    </a:p>
                  </a:txBody>
                  <a:tcPr marT="45708" marB="45708"/>
                </a:tc>
                <a:tc>
                  <a:txBody>
                    <a:bodyPr/>
                    <a:lstStyle/>
                    <a:p>
                      <a:pPr algn="r"/>
                      <a:r>
                        <a:rPr lang="en-US" sz="1400" dirty="0" smtClean="0"/>
                        <a:t>378,000</a:t>
                      </a:r>
                      <a:endParaRPr lang="en-US" sz="1400" dirty="0"/>
                    </a:p>
                  </a:txBody>
                  <a:tcPr marT="45708" marB="45708"/>
                </a:tc>
                <a:tc>
                  <a:txBody>
                    <a:bodyPr/>
                    <a:lstStyle/>
                    <a:p>
                      <a:pPr algn="r"/>
                      <a:r>
                        <a:rPr lang="en-US" sz="1400" dirty="0" smtClean="0"/>
                        <a:t>153,600</a:t>
                      </a:r>
                      <a:endParaRPr lang="en-US" sz="1400" dirty="0"/>
                    </a:p>
                  </a:txBody>
                  <a:tcPr marT="45708" marB="45708"/>
                </a:tc>
              </a:tr>
              <a:tr h="304772">
                <a:tc>
                  <a:txBody>
                    <a:bodyPr/>
                    <a:lstStyle/>
                    <a:p>
                      <a:r>
                        <a:rPr lang="en-US" sz="1400" dirty="0" smtClean="0"/>
                        <a:t> Divide</a:t>
                      </a:r>
                      <a:r>
                        <a:rPr lang="en-US" sz="1400" baseline="0" dirty="0" smtClean="0"/>
                        <a:t> by equivalent units</a:t>
                      </a:r>
                      <a:endParaRPr lang="en-US" sz="1400" dirty="0"/>
                    </a:p>
                  </a:txBody>
                  <a:tcPr marT="45708" marB="45708"/>
                </a:tc>
                <a:tc>
                  <a:txBody>
                    <a:bodyPr/>
                    <a:lstStyle/>
                    <a:p>
                      <a:pPr algn="r"/>
                      <a:endParaRPr lang="en-US" sz="1400" dirty="0"/>
                    </a:p>
                  </a:txBody>
                  <a:tcPr marT="45708" marB="45708"/>
                </a:tc>
                <a:tc>
                  <a:txBody>
                    <a:bodyPr/>
                    <a:lstStyle/>
                    <a:p>
                      <a:pPr algn="r"/>
                      <a:r>
                        <a:rPr lang="en-US" sz="1400" dirty="0" smtClean="0"/>
                        <a:t>1,700</a:t>
                      </a:r>
                      <a:endParaRPr lang="en-US" sz="1400" dirty="0"/>
                    </a:p>
                  </a:txBody>
                  <a:tcPr marT="45708" marB="45708"/>
                </a:tc>
                <a:tc>
                  <a:txBody>
                    <a:bodyPr/>
                    <a:lstStyle/>
                    <a:p>
                      <a:pPr algn="r"/>
                      <a:r>
                        <a:rPr lang="en-US" sz="1400" dirty="0" smtClean="0"/>
                        <a:t>1,800</a:t>
                      </a:r>
                      <a:endParaRPr lang="en-US" sz="1400" dirty="0"/>
                    </a:p>
                  </a:txBody>
                  <a:tcPr marT="45708" marB="45708"/>
                </a:tc>
              </a:tr>
              <a:tr h="304772">
                <a:tc>
                  <a:txBody>
                    <a:bodyPr/>
                    <a:lstStyle/>
                    <a:p>
                      <a:r>
                        <a:rPr lang="en-US" sz="1400" dirty="0" smtClean="0"/>
                        <a:t>Cost per equivalent unit</a:t>
                      </a:r>
                      <a:endParaRPr lang="en-US" sz="1400" dirty="0"/>
                    </a:p>
                  </a:txBody>
                  <a:tcPr marT="45708" marB="45708"/>
                </a:tc>
                <a:tc>
                  <a:txBody>
                    <a:bodyPr/>
                    <a:lstStyle/>
                    <a:p>
                      <a:pPr algn="r"/>
                      <a:endParaRPr lang="en-US" sz="1400" dirty="0"/>
                    </a:p>
                  </a:txBody>
                  <a:tcPr marT="45708" marB="45708"/>
                </a:tc>
                <a:tc>
                  <a:txBody>
                    <a:bodyPr/>
                    <a:lstStyle/>
                    <a:p>
                      <a:pPr algn="r"/>
                      <a:r>
                        <a:rPr lang="en-US" sz="1400" dirty="0" smtClean="0"/>
                        <a:t>$222.353</a:t>
                      </a:r>
                      <a:endParaRPr lang="en-US" sz="1400" dirty="0"/>
                    </a:p>
                  </a:txBody>
                  <a:tcPr marT="45708" marB="45708"/>
                </a:tc>
                <a:tc>
                  <a:txBody>
                    <a:bodyPr/>
                    <a:lstStyle/>
                    <a:p>
                      <a:pPr algn="r"/>
                      <a:r>
                        <a:rPr lang="en-US" sz="1400" dirty="0" smtClean="0"/>
                        <a:t>$85.333</a:t>
                      </a:r>
                      <a:endParaRPr lang="en-US" sz="1400" dirty="0"/>
                    </a:p>
                  </a:txBody>
                  <a:tcPr marT="45708" marB="45708"/>
                </a:tc>
              </a:tr>
              <a:tr h="304772">
                <a:tc>
                  <a:txBody>
                    <a:bodyPr/>
                    <a:lstStyle/>
                    <a:p>
                      <a:r>
                        <a:rPr lang="en-US" sz="1400" dirty="0" smtClean="0"/>
                        <a:t>Total cost to account for</a:t>
                      </a:r>
                      <a:endParaRPr lang="en-US" sz="1400" dirty="0"/>
                    </a:p>
                  </a:txBody>
                  <a:tcPr marT="45708" marB="45708"/>
                </a:tc>
                <a:tc>
                  <a:txBody>
                    <a:bodyPr/>
                    <a:lstStyle/>
                    <a:p>
                      <a:pPr algn="r"/>
                      <a:r>
                        <a:rPr lang="en-US" sz="1400" dirty="0" smtClean="0"/>
                        <a:t>$605,800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Assignment of costs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Good units completed and transferred out (1400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Beginning</a:t>
                      </a:r>
                      <a:r>
                        <a:rPr lang="en-US" sz="1400" baseline="0" dirty="0" smtClean="0"/>
                        <a:t> work in process (400 units)</a:t>
                      </a:r>
                      <a:endParaRPr lang="en-US" sz="1400" dirty="0"/>
                    </a:p>
                  </a:txBody>
                  <a:tcPr marT="45708" marB="45708"/>
                </a:tc>
                <a:tc>
                  <a:txBody>
                    <a:bodyPr/>
                    <a:lstStyle/>
                    <a:p>
                      <a:pPr algn="r"/>
                      <a:r>
                        <a:rPr lang="en-US" sz="1400" dirty="0" smtClean="0"/>
                        <a:t>$74,200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Costs</a:t>
                      </a:r>
                      <a:r>
                        <a:rPr lang="en-US" sz="1400" baseline="0" dirty="0" smtClean="0"/>
                        <a:t> added to beginning work in process</a:t>
                      </a:r>
                      <a:endParaRPr lang="en-US" sz="1400" dirty="0"/>
                    </a:p>
                  </a:txBody>
                  <a:tcPr marT="45708" marB="45708"/>
                </a:tc>
                <a:tc>
                  <a:txBody>
                    <a:bodyPr/>
                    <a:lstStyle/>
                    <a:p>
                      <a:pPr algn="r"/>
                      <a:r>
                        <a:rPr lang="en-US" sz="1400" dirty="0" smtClean="0">
                          <a:solidFill>
                            <a:srgbClr val="FF0000"/>
                          </a:solidFill>
                        </a:rPr>
                        <a:t>23,893</a:t>
                      </a:r>
                      <a:endParaRPr lang="en-US" sz="1400" dirty="0">
                        <a:solidFill>
                          <a:srgbClr val="FF0000"/>
                        </a:solidFill>
                      </a:endParaRPr>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Total from beginning inventory before normal spoilage</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518128">
                <a:tc>
                  <a:txBody>
                    <a:bodyPr/>
                    <a:lstStyle/>
                    <a:p>
                      <a:r>
                        <a:rPr lang="en-US" sz="1400" dirty="0" smtClean="0"/>
                        <a:t> Started</a:t>
                      </a:r>
                      <a:r>
                        <a:rPr lang="en-US" sz="1400" baseline="0" dirty="0" smtClean="0"/>
                        <a:t> and completed before normal spoilage (1000 units)</a:t>
                      </a:r>
                      <a:endParaRPr lang="en-US" sz="1400" dirty="0"/>
                    </a:p>
                  </a:txBody>
                  <a:tcPr marT="45708" marB="45708"/>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Normal spoilage</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Total cost of goods completed and transferred out</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a:t>
                      </a:r>
                      <a:r>
                        <a:rPr lang="en-US" sz="1400" baseline="0" dirty="0" smtClean="0"/>
                        <a:t>A</a:t>
                      </a:r>
                      <a:r>
                        <a:rPr lang="en-US" sz="1400" dirty="0" smtClean="0"/>
                        <a:t>bnormal spoilage (190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70740">
                <a:tc>
                  <a:txBody>
                    <a:bodyPr/>
                    <a:lstStyle/>
                    <a:p>
                      <a:r>
                        <a:rPr lang="en-US" sz="1400" dirty="0" smtClean="0"/>
                        <a:t>Ending work in process (300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70740">
                <a:tc>
                  <a:txBody>
                    <a:bodyPr/>
                    <a:lstStyle/>
                    <a:p>
                      <a:r>
                        <a:rPr lang="en-US" sz="1400" dirty="0" smtClean="0"/>
                        <a:t>Total cost account for</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bl>
          </a:graphicData>
        </a:graphic>
      </p:graphicFrame>
      <p:sp>
        <p:nvSpPr>
          <p:cNvPr id="3" name="TextBox 2"/>
          <p:cNvSpPr txBox="1"/>
          <p:nvPr/>
        </p:nvSpPr>
        <p:spPr>
          <a:xfrm>
            <a:off x="5105400" y="4191000"/>
            <a:ext cx="3429000" cy="369888"/>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(0 x $222.353) + (280 x $85.333)</a:t>
            </a:r>
          </a:p>
        </p:txBody>
      </p:sp>
      <p:sp>
        <p:nvSpPr>
          <p:cNvPr id="5" name="Up Arrow 4"/>
          <p:cNvSpPr/>
          <p:nvPr/>
        </p:nvSpPr>
        <p:spPr>
          <a:xfrm>
            <a:off x="5486400" y="3733800"/>
            <a:ext cx="457200" cy="304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27183064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07963"/>
          <a:ext cx="8229600" cy="6166560"/>
        </p:xfrm>
        <a:graphic>
          <a:graphicData uri="http://schemas.openxmlformats.org/drawingml/2006/table">
            <a:tbl>
              <a:tblPr firstRow="1" bandRow="1">
                <a:tableStyleId>{5940675A-B579-460E-94D1-54222C63F5DA}</a:tableStyleId>
              </a:tblPr>
              <a:tblGrid>
                <a:gridCol w="4419600"/>
                <a:gridCol w="1219200"/>
                <a:gridCol w="1295400"/>
                <a:gridCol w="1295400"/>
              </a:tblGrid>
              <a:tr h="731483">
                <a:tc>
                  <a:txBody>
                    <a:bodyPr/>
                    <a:lstStyle/>
                    <a:p>
                      <a:endParaRPr lang="en-US" sz="1400" dirty="0"/>
                    </a:p>
                  </a:txBody>
                  <a:tcPr marT="45708" marB="45708"/>
                </a:tc>
                <a:tc>
                  <a:txBody>
                    <a:bodyPr/>
                    <a:lstStyle/>
                    <a:p>
                      <a:pPr algn="r"/>
                      <a:r>
                        <a:rPr lang="en-US" sz="1400" dirty="0" smtClean="0"/>
                        <a:t>Total</a:t>
                      </a:r>
                      <a:r>
                        <a:rPr lang="en-US" sz="1400" baseline="0" dirty="0" smtClean="0"/>
                        <a:t> Production Costs</a:t>
                      </a:r>
                      <a:endParaRPr lang="en-US" sz="1400" dirty="0"/>
                    </a:p>
                  </a:txBody>
                  <a:tcPr marT="45708" marB="45708"/>
                </a:tc>
                <a:tc>
                  <a:txBody>
                    <a:bodyPr/>
                    <a:lstStyle/>
                    <a:p>
                      <a:pPr algn="r"/>
                      <a:r>
                        <a:rPr lang="en-US" sz="1400" dirty="0" smtClean="0"/>
                        <a:t>Direct</a:t>
                      </a:r>
                      <a:r>
                        <a:rPr lang="en-US" sz="1400" baseline="0" dirty="0" smtClean="0"/>
                        <a:t> Materials</a:t>
                      </a:r>
                      <a:endParaRPr lang="en-US" sz="1400" dirty="0"/>
                    </a:p>
                  </a:txBody>
                  <a:tcPr marT="45708" marB="45708"/>
                </a:tc>
                <a:tc>
                  <a:txBody>
                    <a:bodyPr/>
                    <a:lstStyle/>
                    <a:p>
                      <a:pPr algn="r"/>
                      <a:r>
                        <a:rPr lang="en-US" sz="1400" dirty="0" smtClean="0"/>
                        <a:t>Conversion</a:t>
                      </a:r>
                      <a:r>
                        <a:rPr lang="en-US" sz="1400" baseline="0" dirty="0" smtClean="0"/>
                        <a:t> Costs</a:t>
                      </a:r>
                      <a:endParaRPr lang="en-US" sz="1400" dirty="0"/>
                    </a:p>
                  </a:txBody>
                  <a:tcPr marT="45708" marB="45708"/>
                </a:tc>
              </a:tr>
              <a:tr h="304772">
                <a:tc>
                  <a:txBody>
                    <a:bodyPr/>
                    <a:lstStyle/>
                    <a:p>
                      <a:r>
                        <a:rPr lang="en-US" sz="1400" dirty="0" smtClean="0"/>
                        <a:t>Beginning work in process ($64,000</a:t>
                      </a:r>
                      <a:r>
                        <a:rPr lang="en-US" sz="1400" baseline="0" dirty="0" smtClean="0"/>
                        <a:t> plus $10,200)</a:t>
                      </a:r>
                      <a:endParaRPr lang="en-US" sz="1400" dirty="0"/>
                    </a:p>
                  </a:txBody>
                  <a:tcPr marT="45708" marB="45708"/>
                </a:tc>
                <a:tc>
                  <a:txBody>
                    <a:bodyPr/>
                    <a:lstStyle/>
                    <a:p>
                      <a:pPr algn="r"/>
                      <a:r>
                        <a:rPr lang="en-US" sz="1400" dirty="0" smtClean="0"/>
                        <a:t>$74,200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Costs added incurred</a:t>
                      </a:r>
                      <a:r>
                        <a:rPr lang="en-US" sz="1400" baseline="0" dirty="0" smtClean="0"/>
                        <a:t> period</a:t>
                      </a:r>
                      <a:endParaRPr lang="en-US" sz="1400" dirty="0"/>
                    </a:p>
                  </a:txBody>
                  <a:tcPr marT="45708" marB="45708"/>
                </a:tc>
                <a:tc>
                  <a:txBody>
                    <a:bodyPr/>
                    <a:lstStyle/>
                    <a:p>
                      <a:pPr algn="r"/>
                      <a:r>
                        <a:rPr lang="en-US" sz="1400" dirty="0" smtClean="0"/>
                        <a:t>531,600</a:t>
                      </a:r>
                      <a:endParaRPr lang="en-US" sz="1400" dirty="0"/>
                    </a:p>
                  </a:txBody>
                  <a:tcPr marT="45708" marB="45708"/>
                </a:tc>
                <a:tc>
                  <a:txBody>
                    <a:bodyPr/>
                    <a:lstStyle/>
                    <a:p>
                      <a:pPr algn="r"/>
                      <a:r>
                        <a:rPr lang="en-US" sz="1400" dirty="0" smtClean="0"/>
                        <a:t>378,000</a:t>
                      </a:r>
                      <a:endParaRPr lang="en-US" sz="1400" dirty="0"/>
                    </a:p>
                  </a:txBody>
                  <a:tcPr marT="45708" marB="45708"/>
                </a:tc>
                <a:tc>
                  <a:txBody>
                    <a:bodyPr/>
                    <a:lstStyle/>
                    <a:p>
                      <a:pPr algn="r"/>
                      <a:r>
                        <a:rPr lang="en-US" sz="1400" dirty="0" smtClean="0"/>
                        <a:t>153,600</a:t>
                      </a:r>
                      <a:endParaRPr lang="en-US" sz="1400" dirty="0"/>
                    </a:p>
                  </a:txBody>
                  <a:tcPr marT="45708" marB="45708"/>
                </a:tc>
              </a:tr>
              <a:tr h="304772">
                <a:tc>
                  <a:txBody>
                    <a:bodyPr/>
                    <a:lstStyle/>
                    <a:p>
                      <a:r>
                        <a:rPr lang="en-US" sz="1400" dirty="0" smtClean="0"/>
                        <a:t> Divide</a:t>
                      </a:r>
                      <a:r>
                        <a:rPr lang="en-US" sz="1400" baseline="0" dirty="0" smtClean="0"/>
                        <a:t> by equivalent units</a:t>
                      </a:r>
                      <a:endParaRPr lang="en-US" sz="1400" dirty="0"/>
                    </a:p>
                  </a:txBody>
                  <a:tcPr marT="45708" marB="45708"/>
                </a:tc>
                <a:tc>
                  <a:txBody>
                    <a:bodyPr/>
                    <a:lstStyle/>
                    <a:p>
                      <a:pPr algn="r"/>
                      <a:endParaRPr lang="en-US" sz="1400" dirty="0"/>
                    </a:p>
                  </a:txBody>
                  <a:tcPr marT="45708" marB="45708"/>
                </a:tc>
                <a:tc>
                  <a:txBody>
                    <a:bodyPr/>
                    <a:lstStyle/>
                    <a:p>
                      <a:pPr algn="r"/>
                      <a:r>
                        <a:rPr lang="en-US" sz="1400" dirty="0" smtClean="0"/>
                        <a:t>1,700</a:t>
                      </a:r>
                      <a:endParaRPr lang="en-US" sz="1400" dirty="0"/>
                    </a:p>
                  </a:txBody>
                  <a:tcPr marT="45708" marB="45708"/>
                </a:tc>
                <a:tc>
                  <a:txBody>
                    <a:bodyPr/>
                    <a:lstStyle/>
                    <a:p>
                      <a:pPr algn="r"/>
                      <a:r>
                        <a:rPr lang="en-US" sz="1400" dirty="0" smtClean="0"/>
                        <a:t>1,800</a:t>
                      </a:r>
                      <a:endParaRPr lang="en-US" sz="1400" dirty="0"/>
                    </a:p>
                  </a:txBody>
                  <a:tcPr marT="45708" marB="45708"/>
                </a:tc>
              </a:tr>
              <a:tr h="304772">
                <a:tc>
                  <a:txBody>
                    <a:bodyPr/>
                    <a:lstStyle/>
                    <a:p>
                      <a:r>
                        <a:rPr lang="en-US" sz="1400" dirty="0" smtClean="0"/>
                        <a:t>Cost per equivalent unit</a:t>
                      </a:r>
                      <a:endParaRPr lang="en-US" sz="1400" dirty="0"/>
                    </a:p>
                  </a:txBody>
                  <a:tcPr marT="45708" marB="45708"/>
                </a:tc>
                <a:tc>
                  <a:txBody>
                    <a:bodyPr/>
                    <a:lstStyle/>
                    <a:p>
                      <a:pPr algn="r"/>
                      <a:endParaRPr lang="en-US" sz="1400" dirty="0"/>
                    </a:p>
                  </a:txBody>
                  <a:tcPr marT="45708" marB="45708"/>
                </a:tc>
                <a:tc>
                  <a:txBody>
                    <a:bodyPr/>
                    <a:lstStyle/>
                    <a:p>
                      <a:pPr algn="r"/>
                      <a:r>
                        <a:rPr lang="en-US" sz="1400" dirty="0" smtClean="0"/>
                        <a:t>$222.353</a:t>
                      </a:r>
                      <a:endParaRPr lang="en-US" sz="1400" dirty="0"/>
                    </a:p>
                  </a:txBody>
                  <a:tcPr marT="45708" marB="45708"/>
                </a:tc>
                <a:tc>
                  <a:txBody>
                    <a:bodyPr/>
                    <a:lstStyle/>
                    <a:p>
                      <a:pPr algn="r"/>
                      <a:r>
                        <a:rPr lang="en-US" sz="1400" dirty="0" smtClean="0"/>
                        <a:t>$85.333</a:t>
                      </a:r>
                      <a:endParaRPr lang="en-US" sz="1400" dirty="0"/>
                    </a:p>
                  </a:txBody>
                  <a:tcPr marT="45708" marB="45708"/>
                </a:tc>
              </a:tr>
              <a:tr h="304772">
                <a:tc>
                  <a:txBody>
                    <a:bodyPr/>
                    <a:lstStyle/>
                    <a:p>
                      <a:r>
                        <a:rPr lang="en-US" sz="1400" dirty="0" smtClean="0"/>
                        <a:t>Total cost to account for</a:t>
                      </a:r>
                      <a:endParaRPr lang="en-US" sz="1400" dirty="0"/>
                    </a:p>
                  </a:txBody>
                  <a:tcPr marT="45708" marB="45708"/>
                </a:tc>
                <a:tc>
                  <a:txBody>
                    <a:bodyPr/>
                    <a:lstStyle/>
                    <a:p>
                      <a:pPr algn="r"/>
                      <a:r>
                        <a:rPr lang="en-US" sz="1400" dirty="0" smtClean="0"/>
                        <a:t>$605,800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Assignment of costs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Good units completed and transferred out (1400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Beginning</a:t>
                      </a:r>
                      <a:r>
                        <a:rPr lang="en-US" sz="1400" baseline="0" dirty="0" smtClean="0"/>
                        <a:t> work in process (400 units)</a:t>
                      </a:r>
                      <a:endParaRPr lang="en-US" sz="1400" dirty="0"/>
                    </a:p>
                  </a:txBody>
                  <a:tcPr marT="45708" marB="45708"/>
                </a:tc>
                <a:tc>
                  <a:txBody>
                    <a:bodyPr/>
                    <a:lstStyle/>
                    <a:p>
                      <a:pPr algn="r"/>
                      <a:r>
                        <a:rPr lang="en-US" sz="1400" dirty="0" smtClean="0"/>
                        <a:t>$74,200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Costs</a:t>
                      </a:r>
                      <a:r>
                        <a:rPr lang="en-US" sz="1400" baseline="0" dirty="0" smtClean="0"/>
                        <a:t> added to beginning work in process</a:t>
                      </a:r>
                      <a:endParaRPr lang="en-US" sz="1400" dirty="0"/>
                    </a:p>
                  </a:txBody>
                  <a:tcPr marT="45708" marB="45708"/>
                </a:tc>
                <a:tc>
                  <a:txBody>
                    <a:bodyPr/>
                    <a:lstStyle/>
                    <a:p>
                      <a:pPr algn="r"/>
                      <a:r>
                        <a:rPr lang="en-US" sz="1400" u="sng" dirty="0" smtClean="0"/>
                        <a:t>23,893</a:t>
                      </a:r>
                      <a:endParaRPr lang="en-US" sz="1400" u="sng"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Total from beginning inventory before normal spoilage</a:t>
                      </a:r>
                      <a:endParaRPr lang="en-US" sz="1400" dirty="0"/>
                    </a:p>
                  </a:txBody>
                  <a:tcPr marT="45708" marB="45708"/>
                </a:tc>
                <a:tc>
                  <a:txBody>
                    <a:bodyPr/>
                    <a:lstStyle/>
                    <a:p>
                      <a:pPr algn="r"/>
                      <a:r>
                        <a:rPr lang="en-US" sz="1400" dirty="0" smtClean="0">
                          <a:solidFill>
                            <a:srgbClr val="FF0000"/>
                          </a:solidFill>
                        </a:rPr>
                        <a:t>98,093</a:t>
                      </a:r>
                      <a:endParaRPr lang="en-US" sz="1400" dirty="0">
                        <a:solidFill>
                          <a:srgbClr val="FF0000"/>
                        </a:solidFill>
                      </a:endParaRPr>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518128">
                <a:tc>
                  <a:txBody>
                    <a:bodyPr/>
                    <a:lstStyle/>
                    <a:p>
                      <a:r>
                        <a:rPr lang="en-US" sz="1400" dirty="0" smtClean="0"/>
                        <a:t> Started</a:t>
                      </a:r>
                      <a:r>
                        <a:rPr lang="en-US" sz="1400" baseline="0" dirty="0" smtClean="0"/>
                        <a:t> and completed before normal spoilage (1000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Normal spoilage</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Total cost of goods completed and transferred out</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a:t>
                      </a:r>
                      <a:r>
                        <a:rPr lang="en-US" sz="1400" baseline="0" dirty="0" smtClean="0"/>
                        <a:t>A</a:t>
                      </a:r>
                      <a:r>
                        <a:rPr lang="en-US" sz="1400" dirty="0" smtClean="0"/>
                        <a:t>bnormal spoilage (190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70740">
                <a:tc>
                  <a:txBody>
                    <a:bodyPr/>
                    <a:lstStyle/>
                    <a:p>
                      <a:r>
                        <a:rPr lang="en-US" sz="1400" dirty="0" smtClean="0"/>
                        <a:t>Ending work in process (300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70740">
                <a:tc>
                  <a:txBody>
                    <a:bodyPr/>
                    <a:lstStyle/>
                    <a:p>
                      <a:r>
                        <a:rPr lang="en-US" sz="1400" dirty="0" smtClean="0"/>
                        <a:t>Total cost account for</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bl>
          </a:graphicData>
        </a:graphic>
      </p:graphicFrame>
    </p:spTree>
    <p:extLst>
      <p:ext uri="{BB962C8B-B14F-4D97-AF65-F5344CB8AC3E}">
        <p14:creationId xmlns:p14="http://schemas.microsoft.com/office/powerpoint/2010/main" xmlns="" val="3642810240"/>
      </p:ext>
    </p:extLst>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07963"/>
          <a:ext cx="8229600" cy="6166560"/>
        </p:xfrm>
        <a:graphic>
          <a:graphicData uri="http://schemas.openxmlformats.org/drawingml/2006/table">
            <a:tbl>
              <a:tblPr firstRow="1" bandRow="1">
                <a:tableStyleId>{5940675A-B579-460E-94D1-54222C63F5DA}</a:tableStyleId>
              </a:tblPr>
              <a:tblGrid>
                <a:gridCol w="4419600"/>
                <a:gridCol w="1219200"/>
                <a:gridCol w="1295400"/>
                <a:gridCol w="1295400"/>
              </a:tblGrid>
              <a:tr h="731483">
                <a:tc>
                  <a:txBody>
                    <a:bodyPr/>
                    <a:lstStyle/>
                    <a:p>
                      <a:endParaRPr lang="en-US" sz="1400" dirty="0"/>
                    </a:p>
                  </a:txBody>
                  <a:tcPr marT="45708" marB="45708"/>
                </a:tc>
                <a:tc>
                  <a:txBody>
                    <a:bodyPr/>
                    <a:lstStyle/>
                    <a:p>
                      <a:pPr algn="r"/>
                      <a:r>
                        <a:rPr lang="en-US" sz="1400" dirty="0" smtClean="0"/>
                        <a:t>Total</a:t>
                      </a:r>
                      <a:r>
                        <a:rPr lang="en-US" sz="1400" baseline="0" dirty="0" smtClean="0"/>
                        <a:t> Production Costs</a:t>
                      </a:r>
                      <a:endParaRPr lang="en-US" sz="1400" dirty="0"/>
                    </a:p>
                  </a:txBody>
                  <a:tcPr marT="45708" marB="45708"/>
                </a:tc>
                <a:tc>
                  <a:txBody>
                    <a:bodyPr/>
                    <a:lstStyle/>
                    <a:p>
                      <a:pPr algn="r"/>
                      <a:r>
                        <a:rPr lang="en-US" sz="1400" dirty="0" smtClean="0"/>
                        <a:t>Direct</a:t>
                      </a:r>
                      <a:r>
                        <a:rPr lang="en-US" sz="1400" baseline="0" dirty="0" smtClean="0"/>
                        <a:t> Materials</a:t>
                      </a:r>
                      <a:endParaRPr lang="en-US" sz="1400" dirty="0"/>
                    </a:p>
                  </a:txBody>
                  <a:tcPr marT="45708" marB="45708"/>
                </a:tc>
                <a:tc>
                  <a:txBody>
                    <a:bodyPr/>
                    <a:lstStyle/>
                    <a:p>
                      <a:pPr algn="r"/>
                      <a:r>
                        <a:rPr lang="en-US" sz="1400" dirty="0" smtClean="0"/>
                        <a:t>Conversion</a:t>
                      </a:r>
                      <a:r>
                        <a:rPr lang="en-US" sz="1400" baseline="0" dirty="0" smtClean="0"/>
                        <a:t> Costs</a:t>
                      </a:r>
                      <a:endParaRPr lang="en-US" sz="1400" dirty="0"/>
                    </a:p>
                  </a:txBody>
                  <a:tcPr marT="45708" marB="45708"/>
                </a:tc>
              </a:tr>
              <a:tr h="304772">
                <a:tc>
                  <a:txBody>
                    <a:bodyPr/>
                    <a:lstStyle/>
                    <a:p>
                      <a:r>
                        <a:rPr lang="en-US" sz="1400" dirty="0" smtClean="0"/>
                        <a:t>Beginning work in process ($64,000</a:t>
                      </a:r>
                      <a:r>
                        <a:rPr lang="en-US" sz="1400" baseline="0" dirty="0" smtClean="0"/>
                        <a:t> plus $10,200)</a:t>
                      </a:r>
                      <a:endParaRPr lang="en-US" sz="1400" dirty="0"/>
                    </a:p>
                  </a:txBody>
                  <a:tcPr marT="45708" marB="45708"/>
                </a:tc>
                <a:tc>
                  <a:txBody>
                    <a:bodyPr/>
                    <a:lstStyle/>
                    <a:p>
                      <a:pPr algn="r"/>
                      <a:r>
                        <a:rPr lang="en-US" sz="1400" dirty="0" smtClean="0"/>
                        <a:t>$74,200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Costs added incurred</a:t>
                      </a:r>
                      <a:r>
                        <a:rPr lang="en-US" sz="1400" baseline="0" dirty="0" smtClean="0"/>
                        <a:t> period</a:t>
                      </a:r>
                      <a:endParaRPr lang="en-US" sz="1400" dirty="0"/>
                    </a:p>
                  </a:txBody>
                  <a:tcPr marT="45708" marB="45708"/>
                </a:tc>
                <a:tc>
                  <a:txBody>
                    <a:bodyPr/>
                    <a:lstStyle/>
                    <a:p>
                      <a:pPr algn="r"/>
                      <a:r>
                        <a:rPr lang="en-US" sz="1400" u="sng" dirty="0" smtClean="0"/>
                        <a:t>531,600</a:t>
                      </a:r>
                      <a:endParaRPr lang="en-US" sz="1400" u="sng" dirty="0"/>
                    </a:p>
                  </a:txBody>
                  <a:tcPr marT="45708" marB="45708"/>
                </a:tc>
                <a:tc>
                  <a:txBody>
                    <a:bodyPr/>
                    <a:lstStyle/>
                    <a:p>
                      <a:pPr algn="r"/>
                      <a:r>
                        <a:rPr lang="en-US" sz="1400" dirty="0" smtClean="0"/>
                        <a:t>378,000</a:t>
                      </a:r>
                      <a:endParaRPr lang="en-US" sz="1400" dirty="0"/>
                    </a:p>
                  </a:txBody>
                  <a:tcPr marT="45708" marB="45708"/>
                </a:tc>
                <a:tc>
                  <a:txBody>
                    <a:bodyPr/>
                    <a:lstStyle/>
                    <a:p>
                      <a:pPr algn="r"/>
                      <a:r>
                        <a:rPr lang="en-US" sz="1400" dirty="0" smtClean="0"/>
                        <a:t>153,600</a:t>
                      </a:r>
                      <a:endParaRPr lang="en-US" sz="1400" dirty="0"/>
                    </a:p>
                  </a:txBody>
                  <a:tcPr marT="45708" marB="45708"/>
                </a:tc>
              </a:tr>
              <a:tr h="304772">
                <a:tc>
                  <a:txBody>
                    <a:bodyPr/>
                    <a:lstStyle/>
                    <a:p>
                      <a:r>
                        <a:rPr lang="en-US" sz="1400" dirty="0" smtClean="0"/>
                        <a:t> Divide</a:t>
                      </a:r>
                      <a:r>
                        <a:rPr lang="en-US" sz="1400" baseline="0" dirty="0" smtClean="0"/>
                        <a:t> by equivalent units</a:t>
                      </a:r>
                      <a:endParaRPr lang="en-US" sz="1400" dirty="0"/>
                    </a:p>
                  </a:txBody>
                  <a:tcPr marT="45708" marB="45708"/>
                </a:tc>
                <a:tc>
                  <a:txBody>
                    <a:bodyPr/>
                    <a:lstStyle/>
                    <a:p>
                      <a:pPr algn="r"/>
                      <a:endParaRPr lang="en-US" sz="1400" dirty="0"/>
                    </a:p>
                  </a:txBody>
                  <a:tcPr marT="45708" marB="45708"/>
                </a:tc>
                <a:tc>
                  <a:txBody>
                    <a:bodyPr/>
                    <a:lstStyle/>
                    <a:p>
                      <a:pPr algn="r"/>
                      <a:r>
                        <a:rPr lang="en-US" sz="1400" dirty="0" smtClean="0"/>
                        <a:t>1,700</a:t>
                      </a:r>
                      <a:endParaRPr lang="en-US" sz="1400" dirty="0"/>
                    </a:p>
                  </a:txBody>
                  <a:tcPr marT="45708" marB="45708"/>
                </a:tc>
                <a:tc>
                  <a:txBody>
                    <a:bodyPr/>
                    <a:lstStyle/>
                    <a:p>
                      <a:pPr algn="r"/>
                      <a:r>
                        <a:rPr lang="en-US" sz="1400" dirty="0" smtClean="0"/>
                        <a:t>1,800</a:t>
                      </a:r>
                      <a:endParaRPr lang="en-US" sz="1400" dirty="0"/>
                    </a:p>
                  </a:txBody>
                  <a:tcPr marT="45708" marB="45708"/>
                </a:tc>
              </a:tr>
              <a:tr h="304772">
                <a:tc>
                  <a:txBody>
                    <a:bodyPr/>
                    <a:lstStyle/>
                    <a:p>
                      <a:r>
                        <a:rPr lang="en-US" sz="1400" dirty="0" smtClean="0"/>
                        <a:t>Cost per equivalent unit</a:t>
                      </a:r>
                      <a:endParaRPr lang="en-US" sz="1400" dirty="0"/>
                    </a:p>
                  </a:txBody>
                  <a:tcPr marT="45708" marB="45708"/>
                </a:tc>
                <a:tc>
                  <a:txBody>
                    <a:bodyPr/>
                    <a:lstStyle/>
                    <a:p>
                      <a:pPr algn="r"/>
                      <a:endParaRPr lang="en-US" sz="1400" dirty="0"/>
                    </a:p>
                  </a:txBody>
                  <a:tcPr marT="45708" marB="45708"/>
                </a:tc>
                <a:tc>
                  <a:txBody>
                    <a:bodyPr/>
                    <a:lstStyle/>
                    <a:p>
                      <a:pPr algn="r"/>
                      <a:r>
                        <a:rPr lang="en-US" sz="1400" dirty="0" smtClean="0"/>
                        <a:t>$222.353</a:t>
                      </a:r>
                      <a:endParaRPr lang="en-US" sz="1400" dirty="0"/>
                    </a:p>
                  </a:txBody>
                  <a:tcPr marT="45708" marB="45708"/>
                </a:tc>
                <a:tc>
                  <a:txBody>
                    <a:bodyPr/>
                    <a:lstStyle/>
                    <a:p>
                      <a:pPr algn="r"/>
                      <a:r>
                        <a:rPr lang="en-US" sz="1400" dirty="0" smtClean="0"/>
                        <a:t>$85.333</a:t>
                      </a:r>
                      <a:endParaRPr lang="en-US" sz="1400" dirty="0"/>
                    </a:p>
                  </a:txBody>
                  <a:tcPr marT="45708" marB="45708"/>
                </a:tc>
              </a:tr>
              <a:tr h="304772">
                <a:tc>
                  <a:txBody>
                    <a:bodyPr/>
                    <a:lstStyle/>
                    <a:p>
                      <a:r>
                        <a:rPr lang="en-US" sz="1400" dirty="0" smtClean="0"/>
                        <a:t>Total cost to account for</a:t>
                      </a:r>
                      <a:endParaRPr lang="en-US" sz="1400" dirty="0"/>
                    </a:p>
                  </a:txBody>
                  <a:tcPr marT="45708" marB="45708"/>
                </a:tc>
                <a:tc>
                  <a:txBody>
                    <a:bodyPr/>
                    <a:lstStyle/>
                    <a:p>
                      <a:pPr algn="r"/>
                      <a:r>
                        <a:rPr lang="en-US" sz="1400" dirty="0" smtClean="0"/>
                        <a:t>$605,800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Assignment of costs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Good units completed and transferred out (1400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Beginning</a:t>
                      </a:r>
                      <a:r>
                        <a:rPr lang="en-US" sz="1400" baseline="0" dirty="0" smtClean="0"/>
                        <a:t> work in process (400 units)</a:t>
                      </a:r>
                      <a:endParaRPr lang="en-US" sz="1400" dirty="0"/>
                    </a:p>
                  </a:txBody>
                  <a:tcPr marT="45708" marB="45708"/>
                </a:tc>
                <a:tc>
                  <a:txBody>
                    <a:bodyPr/>
                    <a:lstStyle/>
                    <a:p>
                      <a:pPr algn="r"/>
                      <a:r>
                        <a:rPr lang="en-US" sz="1400" dirty="0" smtClean="0"/>
                        <a:t>$74,200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Costs</a:t>
                      </a:r>
                      <a:r>
                        <a:rPr lang="en-US" sz="1400" baseline="0" dirty="0" smtClean="0"/>
                        <a:t> added to beginning work in process</a:t>
                      </a:r>
                      <a:endParaRPr lang="en-US" sz="1400" dirty="0"/>
                    </a:p>
                  </a:txBody>
                  <a:tcPr marT="45708" marB="45708"/>
                </a:tc>
                <a:tc>
                  <a:txBody>
                    <a:bodyPr/>
                    <a:lstStyle/>
                    <a:p>
                      <a:pPr algn="r"/>
                      <a:r>
                        <a:rPr lang="en-US" sz="1400" u="sng" dirty="0" smtClean="0"/>
                        <a:t>23,893</a:t>
                      </a:r>
                      <a:endParaRPr lang="en-US" sz="1400" u="sng"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Total from beginning inventory before normal spoilage</a:t>
                      </a:r>
                      <a:endParaRPr lang="en-US" sz="1400" dirty="0"/>
                    </a:p>
                  </a:txBody>
                  <a:tcPr marT="45708" marB="45708"/>
                </a:tc>
                <a:tc>
                  <a:txBody>
                    <a:bodyPr/>
                    <a:lstStyle/>
                    <a:p>
                      <a:pPr algn="r"/>
                      <a:r>
                        <a:rPr lang="en-US" sz="1400" dirty="0" smtClean="0"/>
                        <a:t>98,093</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518128">
                <a:tc>
                  <a:txBody>
                    <a:bodyPr/>
                    <a:lstStyle/>
                    <a:p>
                      <a:r>
                        <a:rPr lang="en-US" sz="1400" dirty="0" smtClean="0"/>
                        <a:t> Started</a:t>
                      </a:r>
                      <a:r>
                        <a:rPr lang="en-US" sz="1400" baseline="0" dirty="0" smtClean="0"/>
                        <a:t> and completed before normal spoilage (1000 units)</a:t>
                      </a:r>
                      <a:endParaRPr lang="en-US" sz="1400" dirty="0"/>
                    </a:p>
                  </a:txBody>
                  <a:tcPr marT="45708" marB="45708"/>
                </a:tc>
                <a:tc>
                  <a:txBody>
                    <a:bodyPr/>
                    <a:lstStyle/>
                    <a:p>
                      <a:pPr algn="r"/>
                      <a:r>
                        <a:rPr lang="en-US" sz="1400" dirty="0" smtClean="0">
                          <a:solidFill>
                            <a:srgbClr val="FF0000"/>
                          </a:solidFill>
                        </a:rPr>
                        <a:t>307,686</a:t>
                      </a:r>
                      <a:endParaRPr lang="en-US" sz="1400" dirty="0">
                        <a:solidFill>
                          <a:srgbClr val="FF0000"/>
                        </a:solidFill>
                      </a:endParaRPr>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Normal spoilage</a:t>
                      </a:r>
                      <a:endParaRPr lang="en-US" sz="1400" dirty="0"/>
                    </a:p>
                  </a:txBody>
                  <a:tcPr marT="45708" marB="45708"/>
                </a:tc>
                <a:tc>
                  <a:txBody>
                    <a:bodyPr/>
                    <a:lstStyle/>
                    <a:p>
                      <a:pPr algn="r"/>
                      <a:r>
                        <a:rPr lang="en-US" sz="1400" dirty="0" smtClean="0">
                          <a:solidFill>
                            <a:srgbClr val="FF0000"/>
                          </a:solidFill>
                        </a:rPr>
                        <a:t>64,614</a:t>
                      </a:r>
                      <a:endParaRPr lang="en-US" sz="1400" dirty="0">
                        <a:solidFill>
                          <a:srgbClr val="FF0000"/>
                        </a:solidFill>
                      </a:endParaRPr>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Total cost of goods completed and transferred out</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a:t>
                      </a:r>
                      <a:r>
                        <a:rPr lang="en-US" sz="1400" baseline="0" dirty="0" smtClean="0"/>
                        <a:t>A</a:t>
                      </a:r>
                      <a:r>
                        <a:rPr lang="en-US" sz="1400" dirty="0" smtClean="0"/>
                        <a:t>bnormal spoilage (190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70740">
                <a:tc>
                  <a:txBody>
                    <a:bodyPr/>
                    <a:lstStyle/>
                    <a:p>
                      <a:r>
                        <a:rPr lang="en-US" sz="1400" dirty="0" smtClean="0"/>
                        <a:t>Ending work in process (300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70740">
                <a:tc>
                  <a:txBody>
                    <a:bodyPr/>
                    <a:lstStyle/>
                    <a:p>
                      <a:r>
                        <a:rPr lang="en-US" sz="1400" dirty="0" smtClean="0"/>
                        <a:t>Total cost account for</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bl>
          </a:graphicData>
        </a:graphic>
      </p:graphicFrame>
    </p:spTree>
    <p:extLst>
      <p:ext uri="{BB962C8B-B14F-4D97-AF65-F5344CB8AC3E}">
        <p14:creationId xmlns:p14="http://schemas.microsoft.com/office/powerpoint/2010/main" xmlns="" val="3360931853"/>
      </p:ext>
    </p:extLst>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07963"/>
          <a:ext cx="8229600" cy="6166560"/>
        </p:xfrm>
        <a:graphic>
          <a:graphicData uri="http://schemas.openxmlformats.org/drawingml/2006/table">
            <a:tbl>
              <a:tblPr firstRow="1" bandRow="1">
                <a:tableStyleId>{5940675A-B579-460E-94D1-54222C63F5DA}</a:tableStyleId>
              </a:tblPr>
              <a:tblGrid>
                <a:gridCol w="4419600"/>
                <a:gridCol w="1219200"/>
                <a:gridCol w="1295400"/>
                <a:gridCol w="1295400"/>
              </a:tblGrid>
              <a:tr h="731483">
                <a:tc>
                  <a:txBody>
                    <a:bodyPr/>
                    <a:lstStyle/>
                    <a:p>
                      <a:endParaRPr lang="en-US" sz="1400" dirty="0"/>
                    </a:p>
                  </a:txBody>
                  <a:tcPr marT="45708" marB="45708"/>
                </a:tc>
                <a:tc>
                  <a:txBody>
                    <a:bodyPr/>
                    <a:lstStyle/>
                    <a:p>
                      <a:pPr algn="r"/>
                      <a:r>
                        <a:rPr lang="en-US" sz="1400" dirty="0" smtClean="0"/>
                        <a:t>Total</a:t>
                      </a:r>
                      <a:r>
                        <a:rPr lang="en-US" sz="1400" baseline="0" dirty="0" smtClean="0"/>
                        <a:t> Production Costs</a:t>
                      </a:r>
                      <a:endParaRPr lang="en-US" sz="1400" dirty="0"/>
                    </a:p>
                  </a:txBody>
                  <a:tcPr marT="45708" marB="45708"/>
                </a:tc>
                <a:tc>
                  <a:txBody>
                    <a:bodyPr/>
                    <a:lstStyle/>
                    <a:p>
                      <a:pPr algn="r"/>
                      <a:r>
                        <a:rPr lang="en-US" sz="1400" dirty="0" smtClean="0"/>
                        <a:t>Direct</a:t>
                      </a:r>
                      <a:r>
                        <a:rPr lang="en-US" sz="1400" baseline="0" dirty="0" smtClean="0"/>
                        <a:t> Materials</a:t>
                      </a:r>
                      <a:endParaRPr lang="en-US" sz="1400" dirty="0"/>
                    </a:p>
                  </a:txBody>
                  <a:tcPr marT="45708" marB="45708"/>
                </a:tc>
                <a:tc>
                  <a:txBody>
                    <a:bodyPr/>
                    <a:lstStyle/>
                    <a:p>
                      <a:pPr algn="r"/>
                      <a:r>
                        <a:rPr lang="en-US" sz="1400" dirty="0" smtClean="0"/>
                        <a:t>Conversion</a:t>
                      </a:r>
                      <a:r>
                        <a:rPr lang="en-US" sz="1400" baseline="0" dirty="0" smtClean="0"/>
                        <a:t> Costs</a:t>
                      </a:r>
                      <a:endParaRPr lang="en-US" sz="1400" dirty="0"/>
                    </a:p>
                  </a:txBody>
                  <a:tcPr marT="45708" marB="45708"/>
                </a:tc>
              </a:tr>
              <a:tr h="304772">
                <a:tc>
                  <a:txBody>
                    <a:bodyPr/>
                    <a:lstStyle/>
                    <a:p>
                      <a:r>
                        <a:rPr lang="en-US" sz="1400" dirty="0" smtClean="0"/>
                        <a:t>Beginning work in process ($64,000</a:t>
                      </a:r>
                      <a:r>
                        <a:rPr lang="en-US" sz="1400" baseline="0" dirty="0" smtClean="0"/>
                        <a:t> plus $10,200)</a:t>
                      </a:r>
                      <a:endParaRPr lang="en-US" sz="1400" dirty="0"/>
                    </a:p>
                  </a:txBody>
                  <a:tcPr marT="45708" marB="45708"/>
                </a:tc>
                <a:tc>
                  <a:txBody>
                    <a:bodyPr/>
                    <a:lstStyle/>
                    <a:p>
                      <a:pPr algn="r"/>
                      <a:r>
                        <a:rPr lang="en-US" sz="1400" dirty="0" smtClean="0"/>
                        <a:t>$74,200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Costs added incurred</a:t>
                      </a:r>
                      <a:r>
                        <a:rPr lang="en-US" sz="1400" baseline="0" dirty="0" smtClean="0"/>
                        <a:t> period</a:t>
                      </a:r>
                      <a:endParaRPr lang="en-US" sz="1400" dirty="0"/>
                    </a:p>
                  </a:txBody>
                  <a:tcPr marT="45708" marB="45708"/>
                </a:tc>
                <a:tc>
                  <a:txBody>
                    <a:bodyPr/>
                    <a:lstStyle/>
                    <a:p>
                      <a:pPr algn="r"/>
                      <a:r>
                        <a:rPr lang="en-US" sz="1400" u="sng" dirty="0" smtClean="0"/>
                        <a:t>531,600</a:t>
                      </a:r>
                      <a:endParaRPr lang="en-US" sz="1400" u="sng" dirty="0"/>
                    </a:p>
                  </a:txBody>
                  <a:tcPr marT="45708" marB="45708"/>
                </a:tc>
                <a:tc>
                  <a:txBody>
                    <a:bodyPr/>
                    <a:lstStyle/>
                    <a:p>
                      <a:pPr algn="r"/>
                      <a:r>
                        <a:rPr lang="en-US" sz="1400" dirty="0" smtClean="0"/>
                        <a:t>378,000</a:t>
                      </a:r>
                      <a:endParaRPr lang="en-US" sz="1400" dirty="0"/>
                    </a:p>
                  </a:txBody>
                  <a:tcPr marT="45708" marB="45708"/>
                </a:tc>
                <a:tc>
                  <a:txBody>
                    <a:bodyPr/>
                    <a:lstStyle/>
                    <a:p>
                      <a:pPr algn="r"/>
                      <a:r>
                        <a:rPr lang="en-US" sz="1400" dirty="0" smtClean="0"/>
                        <a:t>153,600</a:t>
                      </a:r>
                      <a:endParaRPr lang="en-US" sz="1400" dirty="0"/>
                    </a:p>
                  </a:txBody>
                  <a:tcPr marT="45708" marB="45708"/>
                </a:tc>
              </a:tr>
              <a:tr h="304772">
                <a:tc>
                  <a:txBody>
                    <a:bodyPr/>
                    <a:lstStyle/>
                    <a:p>
                      <a:r>
                        <a:rPr lang="en-US" sz="1400" dirty="0" smtClean="0"/>
                        <a:t> Divide</a:t>
                      </a:r>
                      <a:r>
                        <a:rPr lang="en-US" sz="1400" baseline="0" dirty="0" smtClean="0"/>
                        <a:t> by equivalent units</a:t>
                      </a:r>
                      <a:endParaRPr lang="en-US" sz="1400" dirty="0"/>
                    </a:p>
                  </a:txBody>
                  <a:tcPr marT="45708" marB="45708"/>
                </a:tc>
                <a:tc>
                  <a:txBody>
                    <a:bodyPr/>
                    <a:lstStyle/>
                    <a:p>
                      <a:pPr algn="r"/>
                      <a:endParaRPr lang="en-US" sz="1400" dirty="0"/>
                    </a:p>
                  </a:txBody>
                  <a:tcPr marT="45708" marB="45708"/>
                </a:tc>
                <a:tc>
                  <a:txBody>
                    <a:bodyPr/>
                    <a:lstStyle/>
                    <a:p>
                      <a:pPr algn="r"/>
                      <a:r>
                        <a:rPr lang="en-US" sz="1400" dirty="0" smtClean="0"/>
                        <a:t>1,700</a:t>
                      </a:r>
                      <a:endParaRPr lang="en-US" sz="1400" dirty="0"/>
                    </a:p>
                  </a:txBody>
                  <a:tcPr marT="45708" marB="45708"/>
                </a:tc>
                <a:tc>
                  <a:txBody>
                    <a:bodyPr/>
                    <a:lstStyle/>
                    <a:p>
                      <a:pPr algn="r"/>
                      <a:r>
                        <a:rPr lang="en-US" sz="1400" dirty="0" smtClean="0"/>
                        <a:t>1,800</a:t>
                      </a:r>
                      <a:endParaRPr lang="en-US" sz="1400" dirty="0"/>
                    </a:p>
                  </a:txBody>
                  <a:tcPr marT="45708" marB="45708"/>
                </a:tc>
              </a:tr>
              <a:tr h="304772">
                <a:tc>
                  <a:txBody>
                    <a:bodyPr/>
                    <a:lstStyle/>
                    <a:p>
                      <a:r>
                        <a:rPr lang="en-US" sz="1400" dirty="0" smtClean="0"/>
                        <a:t>Cost per equivalent unit</a:t>
                      </a:r>
                      <a:endParaRPr lang="en-US" sz="1400" dirty="0"/>
                    </a:p>
                  </a:txBody>
                  <a:tcPr marT="45708" marB="45708"/>
                </a:tc>
                <a:tc>
                  <a:txBody>
                    <a:bodyPr/>
                    <a:lstStyle/>
                    <a:p>
                      <a:pPr algn="r"/>
                      <a:endParaRPr lang="en-US" sz="1400" dirty="0"/>
                    </a:p>
                  </a:txBody>
                  <a:tcPr marT="45708" marB="45708"/>
                </a:tc>
                <a:tc>
                  <a:txBody>
                    <a:bodyPr/>
                    <a:lstStyle/>
                    <a:p>
                      <a:pPr algn="r"/>
                      <a:r>
                        <a:rPr lang="en-US" sz="1400" dirty="0" smtClean="0"/>
                        <a:t>$222.353</a:t>
                      </a:r>
                      <a:endParaRPr lang="en-US" sz="1400" dirty="0"/>
                    </a:p>
                  </a:txBody>
                  <a:tcPr marT="45708" marB="45708"/>
                </a:tc>
                <a:tc>
                  <a:txBody>
                    <a:bodyPr/>
                    <a:lstStyle/>
                    <a:p>
                      <a:pPr algn="r"/>
                      <a:r>
                        <a:rPr lang="en-US" sz="1400" dirty="0" smtClean="0"/>
                        <a:t>$85.333</a:t>
                      </a:r>
                      <a:endParaRPr lang="en-US" sz="1400" dirty="0"/>
                    </a:p>
                  </a:txBody>
                  <a:tcPr marT="45708" marB="45708"/>
                </a:tc>
              </a:tr>
              <a:tr h="304772">
                <a:tc>
                  <a:txBody>
                    <a:bodyPr/>
                    <a:lstStyle/>
                    <a:p>
                      <a:r>
                        <a:rPr lang="en-US" sz="1400" dirty="0" smtClean="0"/>
                        <a:t>Total cost to account for</a:t>
                      </a:r>
                      <a:endParaRPr lang="en-US" sz="1400" dirty="0"/>
                    </a:p>
                  </a:txBody>
                  <a:tcPr marT="45708" marB="45708"/>
                </a:tc>
                <a:tc>
                  <a:txBody>
                    <a:bodyPr/>
                    <a:lstStyle/>
                    <a:p>
                      <a:pPr algn="r"/>
                      <a:r>
                        <a:rPr lang="en-US" sz="1400" dirty="0" smtClean="0"/>
                        <a:t>$605,800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Assignment of costs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Good units completed and transferred out (1400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Beginning</a:t>
                      </a:r>
                      <a:r>
                        <a:rPr lang="en-US" sz="1400" baseline="0" dirty="0" smtClean="0"/>
                        <a:t> work in process (400 units)</a:t>
                      </a:r>
                      <a:endParaRPr lang="en-US" sz="1400" dirty="0"/>
                    </a:p>
                  </a:txBody>
                  <a:tcPr marT="45708" marB="45708"/>
                </a:tc>
                <a:tc>
                  <a:txBody>
                    <a:bodyPr/>
                    <a:lstStyle/>
                    <a:p>
                      <a:pPr algn="r"/>
                      <a:r>
                        <a:rPr lang="en-US" sz="1400" dirty="0" smtClean="0"/>
                        <a:t>$74,200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Costs</a:t>
                      </a:r>
                      <a:r>
                        <a:rPr lang="en-US" sz="1400" baseline="0" dirty="0" smtClean="0"/>
                        <a:t> added to beginning work in process</a:t>
                      </a:r>
                      <a:endParaRPr lang="en-US" sz="1400" dirty="0"/>
                    </a:p>
                  </a:txBody>
                  <a:tcPr marT="45708" marB="45708"/>
                </a:tc>
                <a:tc>
                  <a:txBody>
                    <a:bodyPr/>
                    <a:lstStyle/>
                    <a:p>
                      <a:pPr algn="r"/>
                      <a:r>
                        <a:rPr lang="en-US" sz="1400" dirty="0" smtClean="0"/>
                        <a:t>23,893</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Total from beginning inventory before normal spoilage</a:t>
                      </a:r>
                      <a:endParaRPr lang="en-US" sz="1400" dirty="0"/>
                    </a:p>
                  </a:txBody>
                  <a:tcPr marT="45708" marB="45708"/>
                </a:tc>
                <a:tc>
                  <a:txBody>
                    <a:bodyPr/>
                    <a:lstStyle/>
                    <a:p>
                      <a:pPr algn="r"/>
                      <a:r>
                        <a:rPr lang="en-US" sz="1400" u="sng" dirty="0" smtClean="0"/>
                        <a:t>98,093</a:t>
                      </a:r>
                      <a:endParaRPr lang="en-US" sz="1400" u="sng"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518128">
                <a:tc>
                  <a:txBody>
                    <a:bodyPr/>
                    <a:lstStyle/>
                    <a:p>
                      <a:r>
                        <a:rPr lang="en-US" sz="1400" dirty="0" smtClean="0"/>
                        <a:t> Started</a:t>
                      </a:r>
                      <a:r>
                        <a:rPr lang="en-US" sz="1400" baseline="0" dirty="0" smtClean="0"/>
                        <a:t> and completed before normal spoilage (1000 units)</a:t>
                      </a:r>
                      <a:endParaRPr lang="en-US" sz="1400" dirty="0"/>
                    </a:p>
                  </a:txBody>
                  <a:tcPr marT="45708" marB="45708"/>
                </a:tc>
                <a:tc>
                  <a:txBody>
                    <a:bodyPr/>
                    <a:lstStyle/>
                    <a:p>
                      <a:pPr algn="r"/>
                      <a:r>
                        <a:rPr lang="en-US" sz="1400" dirty="0" smtClean="0"/>
                        <a:t>307,686</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Normal spoilage</a:t>
                      </a:r>
                      <a:endParaRPr lang="en-US" sz="1400" dirty="0"/>
                    </a:p>
                  </a:txBody>
                  <a:tcPr marT="45708" marB="45708"/>
                </a:tc>
                <a:tc>
                  <a:txBody>
                    <a:bodyPr/>
                    <a:lstStyle/>
                    <a:p>
                      <a:pPr algn="r"/>
                      <a:r>
                        <a:rPr lang="en-US" sz="1400" u="sng" dirty="0" smtClean="0"/>
                        <a:t>64,614</a:t>
                      </a:r>
                      <a:endParaRPr lang="en-US" sz="1400" u="sng"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Total cost of goods completed and transferred out</a:t>
                      </a:r>
                      <a:endParaRPr lang="en-US" sz="1400" dirty="0"/>
                    </a:p>
                  </a:txBody>
                  <a:tcPr marT="45708" marB="45708"/>
                </a:tc>
                <a:tc>
                  <a:txBody>
                    <a:bodyPr/>
                    <a:lstStyle/>
                    <a:p>
                      <a:pPr algn="r"/>
                      <a:r>
                        <a:rPr lang="en-US" sz="1400" dirty="0" smtClean="0">
                          <a:solidFill>
                            <a:srgbClr val="FF0000"/>
                          </a:solidFill>
                        </a:rPr>
                        <a:t>470,393</a:t>
                      </a:r>
                      <a:endParaRPr lang="en-US" sz="1400" dirty="0">
                        <a:solidFill>
                          <a:srgbClr val="FF0000"/>
                        </a:solidFill>
                      </a:endParaRPr>
                    </a:p>
                  </a:txBody>
                  <a:tcPr marT="45708" marB="45708"/>
                </a:tc>
                <a:tc>
                  <a:txBody>
                    <a:bodyPr/>
                    <a:lstStyle/>
                    <a:p>
                      <a:pPr algn="r"/>
                      <a:endParaRPr lang="en-US" sz="1400" dirty="0">
                        <a:solidFill>
                          <a:srgbClr val="FF0000"/>
                        </a:solidFill>
                      </a:endParaRPr>
                    </a:p>
                  </a:txBody>
                  <a:tcPr marT="45708" marB="45708"/>
                </a:tc>
                <a:tc>
                  <a:txBody>
                    <a:bodyPr/>
                    <a:lstStyle/>
                    <a:p>
                      <a:pPr algn="r"/>
                      <a:endParaRPr lang="en-US" sz="1400" dirty="0"/>
                    </a:p>
                  </a:txBody>
                  <a:tcPr marT="45708" marB="45708"/>
                </a:tc>
              </a:tr>
              <a:tr h="304772">
                <a:tc>
                  <a:txBody>
                    <a:bodyPr/>
                    <a:lstStyle/>
                    <a:p>
                      <a:r>
                        <a:rPr lang="en-US" sz="1400" dirty="0" smtClean="0"/>
                        <a:t>  </a:t>
                      </a:r>
                      <a:r>
                        <a:rPr lang="en-US" sz="1400" baseline="0" dirty="0" smtClean="0"/>
                        <a:t>A</a:t>
                      </a:r>
                      <a:r>
                        <a:rPr lang="en-US" sz="1400" dirty="0" smtClean="0"/>
                        <a:t>bnormal spoilage (190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70740">
                <a:tc>
                  <a:txBody>
                    <a:bodyPr/>
                    <a:lstStyle/>
                    <a:p>
                      <a:r>
                        <a:rPr lang="en-US" sz="1400" dirty="0" smtClean="0"/>
                        <a:t>Ending work in process (300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70740">
                <a:tc>
                  <a:txBody>
                    <a:bodyPr/>
                    <a:lstStyle/>
                    <a:p>
                      <a:r>
                        <a:rPr lang="en-US" sz="1400" dirty="0" smtClean="0"/>
                        <a:t>Total cost account for</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bl>
          </a:graphicData>
        </a:graphic>
      </p:graphicFrame>
    </p:spTree>
    <p:extLst>
      <p:ext uri="{BB962C8B-B14F-4D97-AF65-F5344CB8AC3E}">
        <p14:creationId xmlns:p14="http://schemas.microsoft.com/office/powerpoint/2010/main" xmlns="" val="1025895475"/>
      </p:ext>
    </p:extLst>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07963"/>
          <a:ext cx="8229600" cy="6166560"/>
        </p:xfrm>
        <a:graphic>
          <a:graphicData uri="http://schemas.openxmlformats.org/drawingml/2006/table">
            <a:tbl>
              <a:tblPr firstRow="1" bandRow="1">
                <a:tableStyleId>{5940675A-B579-460E-94D1-54222C63F5DA}</a:tableStyleId>
              </a:tblPr>
              <a:tblGrid>
                <a:gridCol w="4419600"/>
                <a:gridCol w="1219200"/>
                <a:gridCol w="1295400"/>
                <a:gridCol w="1295400"/>
              </a:tblGrid>
              <a:tr h="731483">
                <a:tc>
                  <a:txBody>
                    <a:bodyPr/>
                    <a:lstStyle/>
                    <a:p>
                      <a:endParaRPr lang="en-US" sz="1400" dirty="0"/>
                    </a:p>
                  </a:txBody>
                  <a:tcPr marT="45708" marB="45708"/>
                </a:tc>
                <a:tc>
                  <a:txBody>
                    <a:bodyPr/>
                    <a:lstStyle/>
                    <a:p>
                      <a:pPr algn="r"/>
                      <a:r>
                        <a:rPr lang="en-US" sz="1400" dirty="0" smtClean="0"/>
                        <a:t>Total</a:t>
                      </a:r>
                      <a:r>
                        <a:rPr lang="en-US" sz="1400" baseline="0" dirty="0" smtClean="0"/>
                        <a:t> Production Costs</a:t>
                      </a:r>
                      <a:endParaRPr lang="en-US" sz="1400" dirty="0"/>
                    </a:p>
                  </a:txBody>
                  <a:tcPr marT="45708" marB="45708"/>
                </a:tc>
                <a:tc>
                  <a:txBody>
                    <a:bodyPr/>
                    <a:lstStyle/>
                    <a:p>
                      <a:pPr algn="r"/>
                      <a:r>
                        <a:rPr lang="en-US" sz="1400" dirty="0" smtClean="0"/>
                        <a:t>Direct</a:t>
                      </a:r>
                      <a:r>
                        <a:rPr lang="en-US" sz="1400" baseline="0" dirty="0" smtClean="0"/>
                        <a:t> Materials</a:t>
                      </a:r>
                      <a:endParaRPr lang="en-US" sz="1400" dirty="0"/>
                    </a:p>
                  </a:txBody>
                  <a:tcPr marT="45708" marB="45708"/>
                </a:tc>
                <a:tc>
                  <a:txBody>
                    <a:bodyPr/>
                    <a:lstStyle/>
                    <a:p>
                      <a:pPr algn="r"/>
                      <a:r>
                        <a:rPr lang="en-US" sz="1400" dirty="0" smtClean="0"/>
                        <a:t>Conversion</a:t>
                      </a:r>
                      <a:r>
                        <a:rPr lang="en-US" sz="1400" baseline="0" dirty="0" smtClean="0"/>
                        <a:t> Costs</a:t>
                      </a:r>
                      <a:endParaRPr lang="en-US" sz="1400" dirty="0"/>
                    </a:p>
                  </a:txBody>
                  <a:tcPr marT="45708" marB="45708"/>
                </a:tc>
              </a:tr>
              <a:tr h="304772">
                <a:tc>
                  <a:txBody>
                    <a:bodyPr/>
                    <a:lstStyle/>
                    <a:p>
                      <a:r>
                        <a:rPr lang="en-US" sz="1400" dirty="0" smtClean="0"/>
                        <a:t>Beginning work in process ($64,000</a:t>
                      </a:r>
                      <a:r>
                        <a:rPr lang="en-US" sz="1400" baseline="0" dirty="0" smtClean="0"/>
                        <a:t> plus $10,200)</a:t>
                      </a:r>
                      <a:endParaRPr lang="en-US" sz="1400" dirty="0"/>
                    </a:p>
                  </a:txBody>
                  <a:tcPr marT="45708" marB="45708"/>
                </a:tc>
                <a:tc>
                  <a:txBody>
                    <a:bodyPr/>
                    <a:lstStyle/>
                    <a:p>
                      <a:pPr algn="r"/>
                      <a:r>
                        <a:rPr lang="en-US" sz="1400" dirty="0" smtClean="0"/>
                        <a:t>$74,200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Costs added incurred</a:t>
                      </a:r>
                      <a:r>
                        <a:rPr lang="en-US" sz="1400" baseline="0" dirty="0" smtClean="0"/>
                        <a:t> period</a:t>
                      </a:r>
                      <a:endParaRPr lang="en-US" sz="1400" dirty="0"/>
                    </a:p>
                  </a:txBody>
                  <a:tcPr marT="45708" marB="45708"/>
                </a:tc>
                <a:tc>
                  <a:txBody>
                    <a:bodyPr/>
                    <a:lstStyle/>
                    <a:p>
                      <a:pPr algn="r"/>
                      <a:r>
                        <a:rPr lang="en-US" sz="1400" u="sng" dirty="0" smtClean="0"/>
                        <a:t>531,600</a:t>
                      </a:r>
                      <a:endParaRPr lang="en-US" sz="1400" u="sng" dirty="0"/>
                    </a:p>
                  </a:txBody>
                  <a:tcPr marT="45708" marB="45708"/>
                </a:tc>
                <a:tc>
                  <a:txBody>
                    <a:bodyPr/>
                    <a:lstStyle/>
                    <a:p>
                      <a:pPr algn="r"/>
                      <a:r>
                        <a:rPr lang="en-US" sz="1400" dirty="0" smtClean="0"/>
                        <a:t>378,000</a:t>
                      </a:r>
                      <a:endParaRPr lang="en-US" sz="1400" dirty="0"/>
                    </a:p>
                  </a:txBody>
                  <a:tcPr marT="45708" marB="45708"/>
                </a:tc>
                <a:tc>
                  <a:txBody>
                    <a:bodyPr/>
                    <a:lstStyle/>
                    <a:p>
                      <a:pPr algn="r"/>
                      <a:r>
                        <a:rPr lang="en-US" sz="1400" dirty="0" smtClean="0"/>
                        <a:t>153,600</a:t>
                      </a:r>
                      <a:endParaRPr lang="en-US" sz="1400" dirty="0"/>
                    </a:p>
                  </a:txBody>
                  <a:tcPr marT="45708" marB="45708"/>
                </a:tc>
              </a:tr>
              <a:tr h="304772">
                <a:tc>
                  <a:txBody>
                    <a:bodyPr/>
                    <a:lstStyle/>
                    <a:p>
                      <a:r>
                        <a:rPr lang="en-US" sz="1400" dirty="0" smtClean="0"/>
                        <a:t> Divide</a:t>
                      </a:r>
                      <a:r>
                        <a:rPr lang="en-US" sz="1400" baseline="0" dirty="0" smtClean="0"/>
                        <a:t> by equivalent units</a:t>
                      </a:r>
                      <a:endParaRPr lang="en-US" sz="1400" dirty="0"/>
                    </a:p>
                  </a:txBody>
                  <a:tcPr marT="45708" marB="45708"/>
                </a:tc>
                <a:tc>
                  <a:txBody>
                    <a:bodyPr/>
                    <a:lstStyle/>
                    <a:p>
                      <a:pPr algn="r"/>
                      <a:endParaRPr lang="en-US" sz="1400" dirty="0"/>
                    </a:p>
                  </a:txBody>
                  <a:tcPr marT="45708" marB="45708"/>
                </a:tc>
                <a:tc>
                  <a:txBody>
                    <a:bodyPr/>
                    <a:lstStyle/>
                    <a:p>
                      <a:pPr algn="r"/>
                      <a:r>
                        <a:rPr lang="en-US" sz="1400" dirty="0" smtClean="0"/>
                        <a:t>1,700</a:t>
                      </a:r>
                      <a:endParaRPr lang="en-US" sz="1400" dirty="0"/>
                    </a:p>
                  </a:txBody>
                  <a:tcPr marT="45708" marB="45708"/>
                </a:tc>
                <a:tc>
                  <a:txBody>
                    <a:bodyPr/>
                    <a:lstStyle/>
                    <a:p>
                      <a:pPr algn="r"/>
                      <a:r>
                        <a:rPr lang="en-US" sz="1400" dirty="0" smtClean="0"/>
                        <a:t>1,800</a:t>
                      </a:r>
                      <a:endParaRPr lang="en-US" sz="1400" dirty="0"/>
                    </a:p>
                  </a:txBody>
                  <a:tcPr marT="45708" marB="45708"/>
                </a:tc>
              </a:tr>
              <a:tr h="304772">
                <a:tc>
                  <a:txBody>
                    <a:bodyPr/>
                    <a:lstStyle/>
                    <a:p>
                      <a:r>
                        <a:rPr lang="en-US" sz="1400" dirty="0" smtClean="0"/>
                        <a:t>Cost per equivalent unit</a:t>
                      </a:r>
                      <a:endParaRPr lang="en-US" sz="1400" dirty="0"/>
                    </a:p>
                  </a:txBody>
                  <a:tcPr marT="45708" marB="45708"/>
                </a:tc>
                <a:tc>
                  <a:txBody>
                    <a:bodyPr/>
                    <a:lstStyle/>
                    <a:p>
                      <a:pPr algn="r"/>
                      <a:endParaRPr lang="en-US" sz="1400" dirty="0"/>
                    </a:p>
                  </a:txBody>
                  <a:tcPr marT="45708" marB="45708"/>
                </a:tc>
                <a:tc>
                  <a:txBody>
                    <a:bodyPr/>
                    <a:lstStyle/>
                    <a:p>
                      <a:pPr algn="r"/>
                      <a:r>
                        <a:rPr lang="en-US" sz="1400" dirty="0" smtClean="0"/>
                        <a:t>$222.353</a:t>
                      </a:r>
                      <a:endParaRPr lang="en-US" sz="1400" dirty="0"/>
                    </a:p>
                  </a:txBody>
                  <a:tcPr marT="45708" marB="45708"/>
                </a:tc>
                <a:tc>
                  <a:txBody>
                    <a:bodyPr/>
                    <a:lstStyle/>
                    <a:p>
                      <a:pPr algn="r"/>
                      <a:r>
                        <a:rPr lang="en-US" sz="1400" dirty="0" smtClean="0"/>
                        <a:t>$85.333</a:t>
                      </a:r>
                      <a:endParaRPr lang="en-US" sz="1400" dirty="0"/>
                    </a:p>
                  </a:txBody>
                  <a:tcPr marT="45708" marB="45708"/>
                </a:tc>
              </a:tr>
              <a:tr h="304772">
                <a:tc>
                  <a:txBody>
                    <a:bodyPr/>
                    <a:lstStyle/>
                    <a:p>
                      <a:r>
                        <a:rPr lang="en-US" sz="1400" dirty="0" smtClean="0"/>
                        <a:t>Total cost to account for</a:t>
                      </a:r>
                      <a:endParaRPr lang="en-US" sz="1400" dirty="0"/>
                    </a:p>
                  </a:txBody>
                  <a:tcPr marT="45708" marB="45708"/>
                </a:tc>
                <a:tc>
                  <a:txBody>
                    <a:bodyPr/>
                    <a:lstStyle/>
                    <a:p>
                      <a:pPr algn="r"/>
                      <a:r>
                        <a:rPr lang="en-US" sz="1400" dirty="0" smtClean="0"/>
                        <a:t>$605,800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Assignment of costs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Good units completed and transferred out (1400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Beginning</a:t>
                      </a:r>
                      <a:r>
                        <a:rPr lang="en-US" sz="1400" baseline="0" dirty="0" smtClean="0"/>
                        <a:t> work in process (400 units)</a:t>
                      </a:r>
                      <a:endParaRPr lang="en-US" sz="1400" dirty="0"/>
                    </a:p>
                  </a:txBody>
                  <a:tcPr marT="45708" marB="45708"/>
                </a:tc>
                <a:tc>
                  <a:txBody>
                    <a:bodyPr/>
                    <a:lstStyle/>
                    <a:p>
                      <a:pPr algn="r"/>
                      <a:r>
                        <a:rPr lang="en-US" sz="1400" dirty="0" smtClean="0"/>
                        <a:t>$74,200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Costs</a:t>
                      </a:r>
                      <a:r>
                        <a:rPr lang="en-US" sz="1400" baseline="0" dirty="0" smtClean="0"/>
                        <a:t> added to beginning work in process</a:t>
                      </a:r>
                      <a:endParaRPr lang="en-US" sz="1400" dirty="0"/>
                    </a:p>
                  </a:txBody>
                  <a:tcPr marT="45708" marB="45708"/>
                </a:tc>
                <a:tc>
                  <a:txBody>
                    <a:bodyPr/>
                    <a:lstStyle/>
                    <a:p>
                      <a:pPr algn="r"/>
                      <a:r>
                        <a:rPr lang="en-US" sz="1400" u="sng" dirty="0" smtClean="0"/>
                        <a:t>23,893</a:t>
                      </a:r>
                      <a:endParaRPr lang="en-US" sz="1400" u="sng"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Total from beginning inventory before normal spoilage</a:t>
                      </a:r>
                      <a:endParaRPr lang="en-US" sz="1400" dirty="0"/>
                    </a:p>
                  </a:txBody>
                  <a:tcPr marT="45708" marB="45708"/>
                </a:tc>
                <a:tc>
                  <a:txBody>
                    <a:bodyPr/>
                    <a:lstStyle/>
                    <a:p>
                      <a:pPr algn="r"/>
                      <a:r>
                        <a:rPr lang="en-US" sz="1400" dirty="0" smtClean="0"/>
                        <a:t>98,093</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518128">
                <a:tc>
                  <a:txBody>
                    <a:bodyPr/>
                    <a:lstStyle/>
                    <a:p>
                      <a:r>
                        <a:rPr lang="en-US" sz="1400" dirty="0" smtClean="0"/>
                        <a:t> Started</a:t>
                      </a:r>
                      <a:r>
                        <a:rPr lang="en-US" sz="1400" baseline="0" dirty="0" smtClean="0"/>
                        <a:t> and completed before normal spoilage (1000 units)</a:t>
                      </a:r>
                      <a:endParaRPr lang="en-US" sz="1400" dirty="0"/>
                    </a:p>
                  </a:txBody>
                  <a:tcPr marT="45708" marB="45708"/>
                </a:tc>
                <a:tc>
                  <a:txBody>
                    <a:bodyPr/>
                    <a:lstStyle/>
                    <a:p>
                      <a:pPr algn="r"/>
                      <a:r>
                        <a:rPr lang="en-US" sz="1400" dirty="0" smtClean="0"/>
                        <a:t>307,686</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Normal spoilage</a:t>
                      </a:r>
                      <a:endParaRPr lang="en-US" sz="1400" dirty="0"/>
                    </a:p>
                  </a:txBody>
                  <a:tcPr marT="45708" marB="45708"/>
                </a:tc>
                <a:tc>
                  <a:txBody>
                    <a:bodyPr/>
                    <a:lstStyle/>
                    <a:p>
                      <a:pPr algn="r"/>
                      <a:r>
                        <a:rPr lang="en-US" sz="1400" u="sng" dirty="0" smtClean="0"/>
                        <a:t>64,614</a:t>
                      </a:r>
                      <a:endParaRPr lang="en-US" sz="1400" u="sng"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Total cost of goods completed and transferred out</a:t>
                      </a:r>
                      <a:endParaRPr lang="en-US" sz="1400" dirty="0"/>
                    </a:p>
                  </a:txBody>
                  <a:tcPr marT="45708" marB="45708"/>
                </a:tc>
                <a:tc>
                  <a:txBody>
                    <a:bodyPr/>
                    <a:lstStyle/>
                    <a:p>
                      <a:pPr algn="r"/>
                      <a:r>
                        <a:rPr lang="en-US" sz="1400" dirty="0" smtClean="0"/>
                        <a:t>470,393</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a:t>
                      </a:r>
                      <a:r>
                        <a:rPr lang="en-US" sz="1400" baseline="0" dirty="0" smtClean="0"/>
                        <a:t>A</a:t>
                      </a:r>
                      <a:r>
                        <a:rPr lang="en-US" sz="1400" dirty="0" smtClean="0"/>
                        <a:t>bnormal spoilage (190 units)</a:t>
                      </a:r>
                      <a:endParaRPr lang="en-US" sz="1400" dirty="0"/>
                    </a:p>
                  </a:txBody>
                  <a:tcPr marT="45708" marB="45708"/>
                </a:tc>
                <a:tc>
                  <a:txBody>
                    <a:bodyPr/>
                    <a:lstStyle/>
                    <a:p>
                      <a:pPr algn="r"/>
                      <a:r>
                        <a:rPr lang="en-US" sz="1400" dirty="0" smtClean="0">
                          <a:solidFill>
                            <a:srgbClr val="FF0000"/>
                          </a:solidFill>
                        </a:rPr>
                        <a:t>58,461</a:t>
                      </a:r>
                      <a:endParaRPr lang="en-US" sz="1400" dirty="0">
                        <a:solidFill>
                          <a:srgbClr val="FF0000"/>
                        </a:solidFill>
                      </a:endParaRPr>
                    </a:p>
                  </a:txBody>
                  <a:tcPr marT="45708" marB="45708"/>
                </a:tc>
                <a:tc>
                  <a:txBody>
                    <a:bodyPr/>
                    <a:lstStyle/>
                    <a:p>
                      <a:pPr algn="r"/>
                      <a:endParaRPr lang="en-US" sz="1400" dirty="0">
                        <a:solidFill>
                          <a:srgbClr val="FF0000"/>
                        </a:solidFill>
                      </a:endParaRPr>
                    </a:p>
                  </a:txBody>
                  <a:tcPr marT="45708" marB="45708"/>
                </a:tc>
                <a:tc>
                  <a:txBody>
                    <a:bodyPr/>
                    <a:lstStyle/>
                    <a:p>
                      <a:pPr algn="r"/>
                      <a:endParaRPr lang="en-US" sz="1400" dirty="0"/>
                    </a:p>
                  </a:txBody>
                  <a:tcPr marT="45708" marB="45708"/>
                </a:tc>
              </a:tr>
              <a:tr h="370740">
                <a:tc>
                  <a:txBody>
                    <a:bodyPr/>
                    <a:lstStyle/>
                    <a:p>
                      <a:r>
                        <a:rPr lang="en-US" sz="1400" dirty="0" smtClean="0"/>
                        <a:t>Ending work in process (300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70740">
                <a:tc>
                  <a:txBody>
                    <a:bodyPr/>
                    <a:lstStyle/>
                    <a:p>
                      <a:r>
                        <a:rPr lang="en-US" sz="1400" dirty="0" smtClean="0"/>
                        <a:t>Total cost account for</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bl>
          </a:graphicData>
        </a:graphic>
      </p:graphicFrame>
      <p:sp>
        <p:nvSpPr>
          <p:cNvPr id="3" name="TextBox 2"/>
          <p:cNvSpPr txBox="1"/>
          <p:nvPr/>
        </p:nvSpPr>
        <p:spPr>
          <a:xfrm>
            <a:off x="4572000" y="5715000"/>
            <a:ext cx="2286000" cy="369888"/>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$307.686 x 190 units</a:t>
            </a:r>
          </a:p>
        </p:txBody>
      </p:sp>
      <p:sp>
        <p:nvSpPr>
          <p:cNvPr id="5" name="Up Arrow 4"/>
          <p:cNvSpPr/>
          <p:nvPr/>
        </p:nvSpPr>
        <p:spPr>
          <a:xfrm>
            <a:off x="5562600" y="5486400"/>
            <a:ext cx="457200" cy="152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354769676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07963"/>
          <a:ext cx="8229600" cy="6166560"/>
        </p:xfrm>
        <a:graphic>
          <a:graphicData uri="http://schemas.openxmlformats.org/drawingml/2006/table">
            <a:tbl>
              <a:tblPr firstRow="1" bandRow="1">
                <a:tableStyleId>{5940675A-B579-460E-94D1-54222C63F5DA}</a:tableStyleId>
              </a:tblPr>
              <a:tblGrid>
                <a:gridCol w="4419600"/>
                <a:gridCol w="1219200"/>
                <a:gridCol w="1295400"/>
                <a:gridCol w="1295400"/>
              </a:tblGrid>
              <a:tr h="731483">
                <a:tc>
                  <a:txBody>
                    <a:bodyPr/>
                    <a:lstStyle/>
                    <a:p>
                      <a:endParaRPr lang="en-US" sz="1400" dirty="0"/>
                    </a:p>
                  </a:txBody>
                  <a:tcPr marT="45708" marB="45708"/>
                </a:tc>
                <a:tc>
                  <a:txBody>
                    <a:bodyPr/>
                    <a:lstStyle/>
                    <a:p>
                      <a:pPr algn="r"/>
                      <a:r>
                        <a:rPr lang="en-US" sz="1400" dirty="0" smtClean="0"/>
                        <a:t>Total</a:t>
                      </a:r>
                      <a:r>
                        <a:rPr lang="en-US" sz="1400" baseline="0" dirty="0" smtClean="0"/>
                        <a:t> Production Costs</a:t>
                      </a:r>
                      <a:endParaRPr lang="en-US" sz="1400" dirty="0"/>
                    </a:p>
                  </a:txBody>
                  <a:tcPr marT="45708" marB="45708"/>
                </a:tc>
                <a:tc>
                  <a:txBody>
                    <a:bodyPr/>
                    <a:lstStyle/>
                    <a:p>
                      <a:pPr algn="r"/>
                      <a:r>
                        <a:rPr lang="en-US" sz="1400" dirty="0" smtClean="0"/>
                        <a:t>Direct</a:t>
                      </a:r>
                      <a:r>
                        <a:rPr lang="en-US" sz="1400" baseline="0" dirty="0" smtClean="0"/>
                        <a:t> Materials</a:t>
                      </a:r>
                      <a:endParaRPr lang="en-US" sz="1400" dirty="0"/>
                    </a:p>
                  </a:txBody>
                  <a:tcPr marT="45708" marB="45708"/>
                </a:tc>
                <a:tc>
                  <a:txBody>
                    <a:bodyPr/>
                    <a:lstStyle/>
                    <a:p>
                      <a:pPr algn="r"/>
                      <a:r>
                        <a:rPr lang="en-US" sz="1400" dirty="0" smtClean="0"/>
                        <a:t>Conversion</a:t>
                      </a:r>
                      <a:r>
                        <a:rPr lang="en-US" sz="1400" baseline="0" dirty="0" smtClean="0"/>
                        <a:t> Costs</a:t>
                      </a:r>
                      <a:endParaRPr lang="en-US" sz="1400" dirty="0"/>
                    </a:p>
                  </a:txBody>
                  <a:tcPr marT="45708" marB="45708"/>
                </a:tc>
              </a:tr>
              <a:tr h="304772">
                <a:tc>
                  <a:txBody>
                    <a:bodyPr/>
                    <a:lstStyle/>
                    <a:p>
                      <a:r>
                        <a:rPr lang="en-US" sz="1400" dirty="0" smtClean="0"/>
                        <a:t>Beginning work in process ($64,000</a:t>
                      </a:r>
                      <a:r>
                        <a:rPr lang="en-US" sz="1400" baseline="0" dirty="0" smtClean="0"/>
                        <a:t> plus $10,200)</a:t>
                      </a:r>
                      <a:endParaRPr lang="en-US" sz="1400" dirty="0"/>
                    </a:p>
                  </a:txBody>
                  <a:tcPr marT="45708" marB="45708"/>
                </a:tc>
                <a:tc>
                  <a:txBody>
                    <a:bodyPr/>
                    <a:lstStyle/>
                    <a:p>
                      <a:pPr algn="r"/>
                      <a:r>
                        <a:rPr lang="en-US" sz="1400" dirty="0" smtClean="0"/>
                        <a:t>$74,200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Costs added incurred</a:t>
                      </a:r>
                      <a:r>
                        <a:rPr lang="en-US" sz="1400" baseline="0" dirty="0" smtClean="0"/>
                        <a:t> period</a:t>
                      </a:r>
                      <a:endParaRPr lang="en-US" sz="1400" dirty="0"/>
                    </a:p>
                  </a:txBody>
                  <a:tcPr marT="45708" marB="45708"/>
                </a:tc>
                <a:tc>
                  <a:txBody>
                    <a:bodyPr/>
                    <a:lstStyle/>
                    <a:p>
                      <a:pPr algn="r"/>
                      <a:r>
                        <a:rPr lang="en-US" sz="1400" u="sng" dirty="0" smtClean="0"/>
                        <a:t>531,600</a:t>
                      </a:r>
                      <a:endParaRPr lang="en-US" sz="1400" u="sng" dirty="0"/>
                    </a:p>
                  </a:txBody>
                  <a:tcPr marT="45708" marB="45708"/>
                </a:tc>
                <a:tc>
                  <a:txBody>
                    <a:bodyPr/>
                    <a:lstStyle/>
                    <a:p>
                      <a:pPr algn="r"/>
                      <a:r>
                        <a:rPr lang="en-US" sz="1400" dirty="0" smtClean="0"/>
                        <a:t>378,000</a:t>
                      </a:r>
                      <a:endParaRPr lang="en-US" sz="1400" dirty="0"/>
                    </a:p>
                  </a:txBody>
                  <a:tcPr marT="45708" marB="45708"/>
                </a:tc>
                <a:tc>
                  <a:txBody>
                    <a:bodyPr/>
                    <a:lstStyle/>
                    <a:p>
                      <a:pPr algn="r"/>
                      <a:r>
                        <a:rPr lang="en-US" sz="1400" dirty="0" smtClean="0"/>
                        <a:t>153,600</a:t>
                      </a:r>
                      <a:endParaRPr lang="en-US" sz="1400" dirty="0"/>
                    </a:p>
                  </a:txBody>
                  <a:tcPr marT="45708" marB="45708"/>
                </a:tc>
              </a:tr>
              <a:tr h="304772">
                <a:tc>
                  <a:txBody>
                    <a:bodyPr/>
                    <a:lstStyle/>
                    <a:p>
                      <a:r>
                        <a:rPr lang="en-US" sz="1400" dirty="0" smtClean="0"/>
                        <a:t> Divide</a:t>
                      </a:r>
                      <a:r>
                        <a:rPr lang="en-US" sz="1400" baseline="0" dirty="0" smtClean="0"/>
                        <a:t> by equivalent units</a:t>
                      </a:r>
                      <a:endParaRPr lang="en-US" sz="1400" dirty="0"/>
                    </a:p>
                  </a:txBody>
                  <a:tcPr marT="45708" marB="45708"/>
                </a:tc>
                <a:tc>
                  <a:txBody>
                    <a:bodyPr/>
                    <a:lstStyle/>
                    <a:p>
                      <a:pPr algn="r"/>
                      <a:endParaRPr lang="en-US" sz="1400" dirty="0"/>
                    </a:p>
                  </a:txBody>
                  <a:tcPr marT="45708" marB="45708"/>
                </a:tc>
                <a:tc>
                  <a:txBody>
                    <a:bodyPr/>
                    <a:lstStyle/>
                    <a:p>
                      <a:pPr algn="r"/>
                      <a:r>
                        <a:rPr lang="en-US" sz="1400" dirty="0" smtClean="0"/>
                        <a:t>1,700</a:t>
                      </a:r>
                      <a:endParaRPr lang="en-US" sz="1400" dirty="0"/>
                    </a:p>
                  </a:txBody>
                  <a:tcPr marT="45708" marB="45708"/>
                </a:tc>
                <a:tc>
                  <a:txBody>
                    <a:bodyPr/>
                    <a:lstStyle/>
                    <a:p>
                      <a:pPr algn="r"/>
                      <a:r>
                        <a:rPr lang="en-US" sz="1400" dirty="0" smtClean="0"/>
                        <a:t>1,800</a:t>
                      </a:r>
                      <a:endParaRPr lang="en-US" sz="1400" dirty="0"/>
                    </a:p>
                  </a:txBody>
                  <a:tcPr marT="45708" marB="45708"/>
                </a:tc>
              </a:tr>
              <a:tr h="304772">
                <a:tc>
                  <a:txBody>
                    <a:bodyPr/>
                    <a:lstStyle/>
                    <a:p>
                      <a:r>
                        <a:rPr lang="en-US" sz="1400" dirty="0" smtClean="0"/>
                        <a:t>Cost per equivalent unit</a:t>
                      </a:r>
                      <a:endParaRPr lang="en-US" sz="1400" dirty="0"/>
                    </a:p>
                  </a:txBody>
                  <a:tcPr marT="45708" marB="45708"/>
                </a:tc>
                <a:tc>
                  <a:txBody>
                    <a:bodyPr/>
                    <a:lstStyle/>
                    <a:p>
                      <a:pPr algn="r"/>
                      <a:endParaRPr lang="en-US" sz="1400" dirty="0"/>
                    </a:p>
                  </a:txBody>
                  <a:tcPr marT="45708" marB="45708"/>
                </a:tc>
                <a:tc>
                  <a:txBody>
                    <a:bodyPr/>
                    <a:lstStyle/>
                    <a:p>
                      <a:pPr algn="r"/>
                      <a:r>
                        <a:rPr lang="en-US" sz="1400" dirty="0" smtClean="0"/>
                        <a:t>$222.353</a:t>
                      </a:r>
                      <a:endParaRPr lang="en-US" sz="1400" dirty="0"/>
                    </a:p>
                  </a:txBody>
                  <a:tcPr marT="45708" marB="45708"/>
                </a:tc>
                <a:tc>
                  <a:txBody>
                    <a:bodyPr/>
                    <a:lstStyle/>
                    <a:p>
                      <a:pPr algn="r"/>
                      <a:r>
                        <a:rPr lang="en-US" sz="1400" dirty="0" smtClean="0"/>
                        <a:t>$85.333</a:t>
                      </a:r>
                      <a:endParaRPr lang="en-US" sz="1400" dirty="0"/>
                    </a:p>
                  </a:txBody>
                  <a:tcPr marT="45708" marB="45708"/>
                </a:tc>
              </a:tr>
              <a:tr h="304772">
                <a:tc>
                  <a:txBody>
                    <a:bodyPr/>
                    <a:lstStyle/>
                    <a:p>
                      <a:r>
                        <a:rPr lang="en-US" sz="1400" dirty="0" smtClean="0"/>
                        <a:t>Total cost to account for</a:t>
                      </a:r>
                      <a:endParaRPr lang="en-US" sz="1400" dirty="0"/>
                    </a:p>
                  </a:txBody>
                  <a:tcPr marT="45708" marB="45708"/>
                </a:tc>
                <a:tc>
                  <a:txBody>
                    <a:bodyPr/>
                    <a:lstStyle/>
                    <a:p>
                      <a:pPr algn="r"/>
                      <a:r>
                        <a:rPr lang="en-US" sz="1400" dirty="0" smtClean="0"/>
                        <a:t>$605,800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Assignment of costs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Good units completed and transferred out (1400 units)</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Beginning</a:t>
                      </a:r>
                      <a:r>
                        <a:rPr lang="en-US" sz="1400" baseline="0" dirty="0" smtClean="0"/>
                        <a:t> work in process (400 units)</a:t>
                      </a:r>
                      <a:endParaRPr lang="en-US" sz="1400" dirty="0"/>
                    </a:p>
                  </a:txBody>
                  <a:tcPr marT="45708" marB="45708"/>
                </a:tc>
                <a:tc>
                  <a:txBody>
                    <a:bodyPr/>
                    <a:lstStyle/>
                    <a:p>
                      <a:pPr algn="r"/>
                      <a:r>
                        <a:rPr lang="en-US" sz="1400" dirty="0" smtClean="0"/>
                        <a:t>$74,200</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Costs</a:t>
                      </a:r>
                      <a:r>
                        <a:rPr lang="en-US" sz="1400" baseline="0" dirty="0" smtClean="0"/>
                        <a:t> added to beginning work in process</a:t>
                      </a:r>
                      <a:endParaRPr lang="en-US" sz="1400" dirty="0"/>
                    </a:p>
                  </a:txBody>
                  <a:tcPr marT="45708" marB="45708"/>
                </a:tc>
                <a:tc>
                  <a:txBody>
                    <a:bodyPr/>
                    <a:lstStyle/>
                    <a:p>
                      <a:pPr algn="r"/>
                      <a:r>
                        <a:rPr lang="en-US" sz="1400" u="sng" dirty="0" smtClean="0"/>
                        <a:t>23,893</a:t>
                      </a:r>
                      <a:endParaRPr lang="en-US" sz="1400" u="sng"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Total from beginning inventory before normal spoilage</a:t>
                      </a:r>
                      <a:endParaRPr lang="en-US" sz="1400" dirty="0"/>
                    </a:p>
                  </a:txBody>
                  <a:tcPr marT="45708" marB="45708"/>
                </a:tc>
                <a:tc>
                  <a:txBody>
                    <a:bodyPr/>
                    <a:lstStyle/>
                    <a:p>
                      <a:pPr algn="r"/>
                      <a:r>
                        <a:rPr lang="en-US" sz="1400" dirty="0" smtClean="0"/>
                        <a:t>98,093</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518128">
                <a:tc>
                  <a:txBody>
                    <a:bodyPr/>
                    <a:lstStyle/>
                    <a:p>
                      <a:r>
                        <a:rPr lang="en-US" sz="1400" dirty="0" smtClean="0"/>
                        <a:t> Started</a:t>
                      </a:r>
                      <a:r>
                        <a:rPr lang="en-US" sz="1400" baseline="0" dirty="0" smtClean="0"/>
                        <a:t> and completed before normal spoilage (1000 units)</a:t>
                      </a:r>
                      <a:endParaRPr lang="en-US" sz="1400" dirty="0"/>
                    </a:p>
                  </a:txBody>
                  <a:tcPr marT="45708" marB="45708"/>
                </a:tc>
                <a:tc>
                  <a:txBody>
                    <a:bodyPr/>
                    <a:lstStyle/>
                    <a:p>
                      <a:pPr algn="r"/>
                      <a:r>
                        <a:rPr lang="en-US" sz="1400" dirty="0" smtClean="0"/>
                        <a:t>307,686</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Normal spoilage</a:t>
                      </a:r>
                      <a:endParaRPr lang="en-US" sz="1400" dirty="0"/>
                    </a:p>
                  </a:txBody>
                  <a:tcPr marT="45708" marB="45708"/>
                </a:tc>
                <a:tc>
                  <a:txBody>
                    <a:bodyPr/>
                    <a:lstStyle/>
                    <a:p>
                      <a:pPr algn="r"/>
                      <a:r>
                        <a:rPr lang="en-US" sz="1400" u="sng" dirty="0" smtClean="0"/>
                        <a:t>64,614</a:t>
                      </a:r>
                      <a:endParaRPr lang="en-US" sz="1400" u="sng" dirty="0"/>
                    </a:p>
                  </a:txBody>
                  <a:tcPr marT="45708" marB="45708"/>
                </a:tc>
                <a:tc>
                  <a:txBody>
                    <a:bodyPr/>
                    <a:lstStyle/>
                    <a:p>
                      <a:pPr algn="r"/>
                      <a:endParaRPr lang="en-US" sz="1400" u="sng" dirty="0"/>
                    </a:p>
                  </a:txBody>
                  <a:tcPr marT="45708" marB="45708"/>
                </a:tc>
                <a:tc>
                  <a:txBody>
                    <a:bodyPr/>
                    <a:lstStyle/>
                    <a:p>
                      <a:pPr algn="r"/>
                      <a:endParaRPr lang="en-US" sz="1400" dirty="0"/>
                    </a:p>
                  </a:txBody>
                  <a:tcPr marT="45708" marB="45708"/>
                </a:tc>
              </a:tr>
              <a:tr h="304772">
                <a:tc>
                  <a:txBody>
                    <a:bodyPr/>
                    <a:lstStyle/>
                    <a:p>
                      <a:r>
                        <a:rPr lang="en-US" sz="1400" dirty="0" smtClean="0"/>
                        <a:t>    Total cost of goods completed and transferred out</a:t>
                      </a:r>
                      <a:endParaRPr lang="en-US" sz="1400" dirty="0"/>
                    </a:p>
                  </a:txBody>
                  <a:tcPr marT="45708" marB="45708"/>
                </a:tc>
                <a:tc>
                  <a:txBody>
                    <a:bodyPr/>
                    <a:lstStyle/>
                    <a:p>
                      <a:pPr algn="r"/>
                      <a:r>
                        <a:rPr lang="en-US" sz="1400" dirty="0" smtClean="0"/>
                        <a:t>470,393</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04772">
                <a:tc>
                  <a:txBody>
                    <a:bodyPr/>
                    <a:lstStyle/>
                    <a:p>
                      <a:r>
                        <a:rPr lang="en-US" sz="1400" dirty="0" smtClean="0"/>
                        <a:t>  </a:t>
                      </a:r>
                      <a:r>
                        <a:rPr lang="en-US" sz="1400" baseline="0" dirty="0" smtClean="0"/>
                        <a:t>A</a:t>
                      </a:r>
                      <a:r>
                        <a:rPr lang="en-US" sz="1400" dirty="0" smtClean="0"/>
                        <a:t>bnormal spoilage (190 units)</a:t>
                      </a:r>
                      <a:endParaRPr lang="en-US" sz="1400" dirty="0"/>
                    </a:p>
                  </a:txBody>
                  <a:tcPr marT="45708" marB="45708"/>
                </a:tc>
                <a:tc>
                  <a:txBody>
                    <a:bodyPr/>
                    <a:lstStyle/>
                    <a:p>
                      <a:pPr algn="r"/>
                      <a:r>
                        <a:rPr lang="en-US" sz="1400" dirty="0" smtClean="0"/>
                        <a:t>58,461</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70740">
                <a:tc>
                  <a:txBody>
                    <a:bodyPr/>
                    <a:lstStyle/>
                    <a:p>
                      <a:r>
                        <a:rPr lang="en-US" sz="1400" dirty="0" smtClean="0"/>
                        <a:t>Ending work in process (300 units)</a:t>
                      </a:r>
                      <a:endParaRPr lang="en-US" sz="1400" dirty="0"/>
                    </a:p>
                  </a:txBody>
                  <a:tcPr marT="45708" marB="45708"/>
                </a:tc>
                <a:tc>
                  <a:txBody>
                    <a:bodyPr/>
                    <a:lstStyle/>
                    <a:p>
                      <a:pPr algn="r"/>
                      <a:r>
                        <a:rPr lang="en-US" sz="1400" u="sng" dirty="0" smtClean="0">
                          <a:solidFill>
                            <a:srgbClr val="FF0000"/>
                          </a:solidFill>
                        </a:rPr>
                        <a:t>76,946</a:t>
                      </a:r>
                      <a:endParaRPr lang="en-US" sz="1400" u="sng" dirty="0">
                        <a:solidFill>
                          <a:srgbClr val="FF0000"/>
                        </a:solidFill>
                      </a:endParaRPr>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r h="370740">
                <a:tc>
                  <a:txBody>
                    <a:bodyPr/>
                    <a:lstStyle/>
                    <a:p>
                      <a:r>
                        <a:rPr lang="en-US" sz="1400" dirty="0" smtClean="0"/>
                        <a:t>Total cost account for</a:t>
                      </a: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c>
                  <a:txBody>
                    <a:bodyPr/>
                    <a:lstStyle/>
                    <a:p>
                      <a:pPr algn="r"/>
                      <a:endParaRPr lang="en-US" sz="1400" dirty="0"/>
                    </a:p>
                  </a:txBody>
                  <a:tcPr marT="45708" marB="45708"/>
                </a:tc>
              </a:tr>
            </a:tbl>
          </a:graphicData>
        </a:graphic>
      </p:graphicFrame>
      <p:sp>
        <p:nvSpPr>
          <p:cNvPr id="6" name="TextBox 5"/>
          <p:cNvSpPr txBox="1"/>
          <p:nvPr/>
        </p:nvSpPr>
        <p:spPr>
          <a:xfrm>
            <a:off x="6629400" y="5181600"/>
            <a:ext cx="1981200" cy="646113"/>
          </a:xfrm>
          <a:prstGeom prst="rect">
            <a:avLst/>
          </a:prstGeom>
          <a:solidFill>
            <a:schemeClr val="tx2">
              <a:lumMod val="20000"/>
              <a:lumOff val="80000"/>
            </a:schemeClr>
          </a:solidFill>
        </p:spPr>
        <p:txBody>
          <a:bodyPr>
            <a:spAutoFit/>
          </a:bodyPr>
          <a:lstStyle/>
          <a:p>
            <a:pPr fontAlgn="auto">
              <a:spcBef>
                <a:spcPts val="0"/>
              </a:spcBef>
              <a:spcAft>
                <a:spcPts val="0"/>
              </a:spcAft>
              <a:defRPr/>
            </a:pPr>
            <a:r>
              <a:rPr lang="en-US" dirty="0">
                <a:latin typeface="+mn-lt"/>
              </a:rPr>
              <a:t>Same calculation as for normal units</a:t>
            </a:r>
          </a:p>
        </p:txBody>
      </p:sp>
      <p:sp>
        <p:nvSpPr>
          <p:cNvPr id="7" name="Left Arrow 6"/>
          <p:cNvSpPr/>
          <p:nvPr/>
        </p:nvSpPr>
        <p:spPr>
          <a:xfrm>
            <a:off x="6172200" y="5486400"/>
            <a:ext cx="304800"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27337614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07963"/>
          <a:ext cx="8229600" cy="6380789"/>
        </p:xfrm>
        <a:graphic>
          <a:graphicData uri="http://schemas.openxmlformats.org/drawingml/2006/table">
            <a:tbl>
              <a:tblPr firstRow="1" bandRow="1">
                <a:tableStyleId>{5940675A-B579-460E-94D1-54222C63F5DA}</a:tableStyleId>
              </a:tblPr>
              <a:tblGrid>
                <a:gridCol w="4419600"/>
                <a:gridCol w="1219200"/>
                <a:gridCol w="1295400"/>
                <a:gridCol w="1295400"/>
              </a:tblGrid>
              <a:tr h="731557">
                <a:tc>
                  <a:txBody>
                    <a:bodyPr/>
                    <a:lstStyle/>
                    <a:p>
                      <a:endParaRPr lang="en-US" sz="1400" dirty="0"/>
                    </a:p>
                  </a:txBody>
                  <a:tcPr marT="45722" marB="45722"/>
                </a:tc>
                <a:tc>
                  <a:txBody>
                    <a:bodyPr/>
                    <a:lstStyle/>
                    <a:p>
                      <a:pPr algn="r"/>
                      <a:r>
                        <a:rPr lang="en-US" sz="1400" dirty="0" smtClean="0"/>
                        <a:t>Total</a:t>
                      </a:r>
                      <a:r>
                        <a:rPr lang="en-US" sz="1400" baseline="0" dirty="0" smtClean="0"/>
                        <a:t> Production Costs</a:t>
                      </a:r>
                      <a:endParaRPr lang="en-US" sz="1400" dirty="0"/>
                    </a:p>
                  </a:txBody>
                  <a:tcPr marT="45722" marB="45722"/>
                </a:tc>
                <a:tc>
                  <a:txBody>
                    <a:bodyPr/>
                    <a:lstStyle/>
                    <a:p>
                      <a:pPr algn="r"/>
                      <a:r>
                        <a:rPr lang="en-US" sz="1400" dirty="0" smtClean="0"/>
                        <a:t>Direct</a:t>
                      </a:r>
                      <a:r>
                        <a:rPr lang="en-US" sz="1400" baseline="0" dirty="0" smtClean="0"/>
                        <a:t> Materials</a:t>
                      </a:r>
                      <a:endParaRPr lang="en-US" sz="1400" dirty="0"/>
                    </a:p>
                  </a:txBody>
                  <a:tcPr marT="45722" marB="45722"/>
                </a:tc>
                <a:tc>
                  <a:txBody>
                    <a:bodyPr/>
                    <a:lstStyle/>
                    <a:p>
                      <a:pPr algn="r"/>
                      <a:r>
                        <a:rPr lang="en-US" sz="1400" dirty="0" smtClean="0"/>
                        <a:t>Conversion</a:t>
                      </a:r>
                      <a:r>
                        <a:rPr lang="en-US" sz="1400" baseline="0" dirty="0" smtClean="0"/>
                        <a:t> Costs</a:t>
                      </a:r>
                      <a:endParaRPr lang="en-US" sz="1400" dirty="0"/>
                    </a:p>
                  </a:txBody>
                  <a:tcPr marT="45722" marB="45722"/>
                </a:tc>
              </a:tr>
              <a:tr h="304816">
                <a:tc>
                  <a:txBody>
                    <a:bodyPr/>
                    <a:lstStyle/>
                    <a:p>
                      <a:r>
                        <a:rPr lang="en-US" sz="1400" dirty="0" smtClean="0"/>
                        <a:t>Beginning work in process ($64,000</a:t>
                      </a:r>
                      <a:r>
                        <a:rPr lang="en-US" sz="1400" baseline="0" dirty="0" smtClean="0"/>
                        <a:t> plus $10,200)</a:t>
                      </a:r>
                      <a:endParaRPr lang="en-US" sz="1400" dirty="0"/>
                    </a:p>
                  </a:txBody>
                  <a:tcPr marT="45722" marB="45722"/>
                </a:tc>
                <a:tc>
                  <a:txBody>
                    <a:bodyPr/>
                    <a:lstStyle/>
                    <a:p>
                      <a:pPr algn="r"/>
                      <a:r>
                        <a:rPr lang="en-US" sz="1400" dirty="0" smtClean="0"/>
                        <a:t>$74,200</a:t>
                      </a:r>
                      <a:endParaRPr lang="en-US" sz="1400" dirty="0"/>
                    </a:p>
                  </a:txBody>
                  <a:tcPr marT="45722" marB="45722"/>
                </a:tc>
                <a:tc>
                  <a:txBody>
                    <a:bodyPr/>
                    <a:lstStyle/>
                    <a:p>
                      <a:pPr algn="r"/>
                      <a:endParaRPr lang="en-US" sz="1400" dirty="0"/>
                    </a:p>
                  </a:txBody>
                  <a:tcPr marT="45722" marB="45722"/>
                </a:tc>
                <a:tc>
                  <a:txBody>
                    <a:bodyPr/>
                    <a:lstStyle/>
                    <a:p>
                      <a:pPr algn="r"/>
                      <a:endParaRPr lang="en-US" sz="1400" dirty="0"/>
                    </a:p>
                  </a:txBody>
                  <a:tcPr marT="45722" marB="45722"/>
                </a:tc>
              </a:tr>
              <a:tr h="518187">
                <a:tc>
                  <a:txBody>
                    <a:bodyPr/>
                    <a:lstStyle/>
                    <a:p>
                      <a:r>
                        <a:rPr lang="en-US" sz="1400" dirty="0" smtClean="0"/>
                        <a:t>Costs added incurred</a:t>
                      </a:r>
                      <a:r>
                        <a:rPr lang="en-US" sz="1400" baseline="0" dirty="0" smtClean="0"/>
                        <a:t> period</a:t>
                      </a:r>
                      <a:endParaRPr lang="en-US" sz="1400" dirty="0"/>
                    </a:p>
                  </a:txBody>
                  <a:tcPr marT="45722" marB="45722"/>
                </a:tc>
                <a:tc>
                  <a:txBody>
                    <a:bodyPr/>
                    <a:lstStyle/>
                    <a:p>
                      <a:pPr algn="r"/>
                      <a:endParaRPr lang="en-US" sz="1400" dirty="0"/>
                    </a:p>
                  </a:txBody>
                  <a:tcPr marT="45722" marB="45722"/>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u="sng" dirty="0" smtClean="0"/>
                        <a:t>531,600</a:t>
                      </a:r>
                    </a:p>
                    <a:p>
                      <a:pPr algn="r"/>
                      <a:r>
                        <a:rPr lang="en-US" sz="1400" dirty="0" smtClean="0"/>
                        <a:t>378,000</a:t>
                      </a:r>
                      <a:endParaRPr lang="en-US" sz="1400" dirty="0"/>
                    </a:p>
                  </a:txBody>
                  <a:tcPr marT="45722" marB="45722"/>
                </a:tc>
                <a:tc>
                  <a:txBody>
                    <a:bodyPr/>
                    <a:lstStyle/>
                    <a:p>
                      <a:pPr algn="r"/>
                      <a:r>
                        <a:rPr lang="en-US" sz="1400" dirty="0" smtClean="0"/>
                        <a:t>153,600</a:t>
                      </a:r>
                      <a:endParaRPr lang="en-US" sz="1400" dirty="0"/>
                    </a:p>
                  </a:txBody>
                  <a:tcPr marT="45722" marB="45722"/>
                </a:tc>
              </a:tr>
              <a:tr h="304816">
                <a:tc>
                  <a:txBody>
                    <a:bodyPr/>
                    <a:lstStyle/>
                    <a:p>
                      <a:r>
                        <a:rPr lang="en-US" sz="1400" dirty="0" smtClean="0"/>
                        <a:t> Divide</a:t>
                      </a:r>
                      <a:r>
                        <a:rPr lang="en-US" sz="1400" baseline="0" dirty="0" smtClean="0"/>
                        <a:t> by equivalent units</a:t>
                      </a:r>
                      <a:endParaRPr lang="en-US" sz="1400" dirty="0"/>
                    </a:p>
                  </a:txBody>
                  <a:tcPr marT="45722" marB="45722"/>
                </a:tc>
                <a:tc>
                  <a:txBody>
                    <a:bodyPr/>
                    <a:lstStyle/>
                    <a:p>
                      <a:pPr algn="r"/>
                      <a:endParaRPr lang="en-US" sz="1400" dirty="0"/>
                    </a:p>
                  </a:txBody>
                  <a:tcPr marT="45722" marB="45722"/>
                </a:tc>
                <a:tc>
                  <a:txBody>
                    <a:bodyPr/>
                    <a:lstStyle/>
                    <a:p>
                      <a:pPr algn="r"/>
                      <a:r>
                        <a:rPr lang="en-US" sz="1400" dirty="0" smtClean="0"/>
                        <a:t>1,700</a:t>
                      </a:r>
                      <a:endParaRPr lang="en-US" sz="1400" dirty="0"/>
                    </a:p>
                  </a:txBody>
                  <a:tcPr marT="45722" marB="45722"/>
                </a:tc>
                <a:tc>
                  <a:txBody>
                    <a:bodyPr/>
                    <a:lstStyle/>
                    <a:p>
                      <a:pPr algn="r"/>
                      <a:r>
                        <a:rPr lang="en-US" sz="1400" dirty="0" smtClean="0"/>
                        <a:t>1,800</a:t>
                      </a:r>
                      <a:endParaRPr lang="en-US" sz="1400" dirty="0"/>
                    </a:p>
                  </a:txBody>
                  <a:tcPr marT="45722" marB="45722"/>
                </a:tc>
              </a:tr>
              <a:tr h="304816">
                <a:tc>
                  <a:txBody>
                    <a:bodyPr/>
                    <a:lstStyle/>
                    <a:p>
                      <a:r>
                        <a:rPr lang="en-US" sz="1400" dirty="0" smtClean="0"/>
                        <a:t>Cost per equivalent unit</a:t>
                      </a:r>
                      <a:endParaRPr lang="en-US" sz="1400" dirty="0"/>
                    </a:p>
                  </a:txBody>
                  <a:tcPr marT="45722" marB="45722"/>
                </a:tc>
                <a:tc>
                  <a:txBody>
                    <a:bodyPr/>
                    <a:lstStyle/>
                    <a:p>
                      <a:pPr algn="r"/>
                      <a:endParaRPr lang="en-US" sz="1400" dirty="0"/>
                    </a:p>
                  </a:txBody>
                  <a:tcPr marT="45722" marB="45722"/>
                </a:tc>
                <a:tc>
                  <a:txBody>
                    <a:bodyPr/>
                    <a:lstStyle/>
                    <a:p>
                      <a:pPr algn="r"/>
                      <a:r>
                        <a:rPr lang="en-US" sz="1400" dirty="0" smtClean="0"/>
                        <a:t>$222.353</a:t>
                      </a:r>
                      <a:endParaRPr lang="en-US" sz="1400" dirty="0"/>
                    </a:p>
                  </a:txBody>
                  <a:tcPr marT="45722" marB="45722"/>
                </a:tc>
                <a:tc>
                  <a:txBody>
                    <a:bodyPr/>
                    <a:lstStyle/>
                    <a:p>
                      <a:pPr algn="r"/>
                      <a:r>
                        <a:rPr lang="en-US" sz="1400" dirty="0" smtClean="0"/>
                        <a:t>$85.333</a:t>
                      </a:r>
                      <a:endParaRPr lang="en-US" sz="1400" dirty="0"/>
                    </a:p>
                  </a:txBody>
                  <a:tcPr marT="45722" marB="45722"/>
                </a:tc>
              </a:tr>
              <a:tr h="304816">
                <a:tc>
                  <a:txBody>
                    <a:bodyPr/>
                    <a:lstStyle/>
                    <a:p>
                      <a:r>
                        <a:rPr lang="en-US" sz="1400" dirty="0" smtClean="0"/>
                        <a:t>Total cost to account for</a:t>
                      </a:r>
                      <a:endParaRPr lang="en-US" sz="1400" dirty="0"/>
                    </a:p>
                  </a:txBody>
                  <a:tcPr marT="45722" marB="45722"/>
                </a:tc>
                <a:tc>
                  <a:txBody>
                    <a:bodyPr/>
                    <a:lstStyle/>
                    <a:p>
                      <a:pPr algn="r"/>
                      <a:r>
                        <a:rPr lang="en-US" sz="1400" dirty="0" smtClean="0"/>
                        <a:t>$605,800</a:t>
                      </a:r>
                      <a:endParaRPr lang="en-US" sz="1400" dirty="0"/>
                    </a:p>
                  </a:txBody>
                  <a:tcPr marT="45722" marB="45722"/>
                </a:tc>
                <a:tc>
                  <a:txBody>
                    <a:bodyPr/>
                    <a:lstStyle/>
                    <a:p>
                      <a:pPr algn="r"/>
                      <a:endParaRPr lang="en-US" sz="1400" dirty="0"/>
                    </a:p>
                  </a:txBody>
                  <a:tcPr marT="45722" marB="45722"/>
                </a:tc>
                <a:tc>
                  <a:txBody>
                    <a:bodyPr/>
                    <a:lstStyle/>
                    <a:p>
                      <a:pPr algn="r"/>
                      <a:endParaRPr lang="en-US" sz="1400" dirty="0"/>
                    </a:p>
                  </a:txBody>
                  <a:tcPr marT="45722" marB="45722"/>
                </a:tc>
              </a:tr>
              <a:tr h="304816">
                <a:tc>
                  <a:txBody>
                    <a:bodyPr/>
                    <a:lstStyle/>
                    <a:p>
                      <a:r>
                        <a:rPr lang="en-US" sz="1400" dirty="0" smtClean="0"/>
                        <a:t>Assignment of costs</a:t>
                      </a:r>
                      <a:endParaRPr lang="en-US" sz="1400" dirty="0"/>
                    </a:p>
                  </a:txBody>
                  <a:tcPr marT="45722" marB="45722"/>
                </a:tc>
                <a:tc>
                  <a:txBody>
                    <a:bodyPr/>
                    <a:lstStyle/>
                    <a:p>
                      <a:pPr algn="r"/>
                      <a:endParaRPr lang="en-US" sz="1400" dirty="0"/>
                    </a:p>
                  </a:txBody>
                  <a:tcPr marT="45722" marB="45722"/>
                </a:tc>
                <a:tc>
                  <a:txBody>
                    <a:bodyPr/>
                    <a:lstStyle/>
                    <a:p>
                      <a:pPr algn="r"/>
                      <a:endParaRPr lang="en-US" sz="1400" dirty="0"/>
                    </a:p>
                  </a:txBody>
                  <a:tcPr marT="45722" marB="45722"/>
                </a:tc>
                <a:tc>
                  <a:txBody>
                    <a:bodyPr/>
                    <a:lstStyle/>
                    <a:p>
                      <a:pPr algn="r"/>
                      <a:endParaRPr lang="en-US" sz="1400" dirty="0"/>
                    </a:p>
                  </a:txBody>
                  <a:tcPr marT="45722" marB="45722"/>
                </a:tc>
              </a:tr>
              <a:tr h="304816">
                <a:tc>
                  <a:txBody>
                    <a:bodyPr/>
                    <a:lstStyle/>
                    <a:p>
                      <a:r>
                        <a:rPr lang="en-US" sz="1400" dirty="0" smtClean="0"/>
                        <a:t>Good units completed and transferred out (1400 units)</a:t>
                      </a:r>
                      <a:endParaRPr lang="en-US" sz="1400" dirty="0"/>
                    </a:p>
                  </a:txBody>
                  <a:tcPr marT="45722" marB="45722"/>
                </a:tc>
                <a:tc>
                  <a:txBody>
                    <a:bodyPr/>
                    <a:lstStyle/>
                    <a:p>
                      <a:pPr algn="r"/>
                      <a:endParaRPr lang="en-US" sz="1400" dirty="0"/>
                    </a:p>
                  </a:txBody>
                  <a:tcPr marT="45722" marB="45722"/>
                </a:tc>
                <a:tc>
                  <a:txBody>
                    <a:bodyPr/>
                    <a:lstStyle/>
                    <a:p>
                      <a:pPr algn="r"/>
                      <a:endParaRPr lang="en-US" sz="1400" dirty="0"/>
                    </a:p>
                  </a:txBody>
                  <a:tcPr marT="45722" marB="45722"/>
                </a:tc>
                <a:tc>
                  <a:txBody>
                    <a:bodyPr/>
                    <a:lstStyle/>
                    <a:p>
                      <a:pPr algn="r"/>
                      <a:endParaRPr lang="en-US" sz="1400" dirty="0"/>
                    </a:p>
                  </a:txBody>
                  <a:tcPr marT="45722" marB="45722"/>
                </a:tc>
              </a:tr>
              <a:tr h="304816">
                <a:tc>
                  <a:txBody>
                    <a:bodyPr/>
                    <a:lstStyle/>
                    <a:p>
                      <a:r>
                        <a:rPr lang="en-US" sz="1400" dirty="0" smtClean="0"/>
                        <a:t>  Beginning</a:t>
                      </a:r>
                      <a:r>
                        <a:rPr lang="en-US" sz="1400" baseline="0" dirty="0" smtClean="0"/>
                        <a:t> work in process (400 units)</a:t>
                      </a:r>
                      <a:endParaRPr lang="en-US" sz="1400" dirty="0"/>
                    </a:p>
                  </a:txBody>
                  <a:tcPr marT="45722" marB="45722"/>
                </a:tc>
                <a:tc>
                  <a:txBody>
                    <a:bodyPr/>
                    <a:lstStyle/>
                    <a:p>
                      <a:pPr algn="r"/>
                      <a:r>
                        <a:rPr lang="en-US" sz="1400" dirty="0" smtClean="0"/>
                        <a:t>$74,200</a:t>
                      </a:r>
                      <a:endParaRPr lang="en-US" sz="1400" dirty="0"/>
                    </a:p>
                  </a:txBody>
                  <a:tcPr marT="45722" marB="45722"/>
                </a:tc>
                <a:tc>
                  <a:txBody>
                    <a:bodyPr/>
                    <a:lstStyle/>
                    <a:p>
                      <a:pPr algn="r"/>
                      <a:endParaRPr lang="en-US" sz="1400" dirty="0"/>
                    </a:p>
                  </a:txBody>
                  <a:tcPr marT="45722" marB="45722"/>
                </a:tc>
                <a:tc>
                  <a:txBody>
                    <a:bodyPr/>
                    <a:lstStyle/>
                    <a:p>
                      <a:pPr algn="r"/>
                      <a:endParaRPr lang="en-US" sz="1400" dirty="0"/>
                    </a:p>
                  </a:txBody>
                  <a:tcPr marT="45722" marB="45722"/>
                </a:tc>
              </a:tr>
              <a:tr h="304816">
                <a:tc>
                  <a:txBody>
                    <a:bodyPr/>
                    <a:lstStyle/>
                    <a:p>
                      <a:r>
                        <a:rPr lang="en-US" sz="1400" dirty="0" smtClean="0"/>
                        <a:t>    Costs</a:t>
                      </a:r>
                      <a:r>
                        <a:rPr lang="en-US" sz="1400" baseline="0" dirty="0" smtClean="0"/>
                        <a:t> added to beginning work in process</a:t>
                      </a:r>
                      <a:endParaRPr lang="en-US" sz="1400" dirty="0"/>
                    </a:p>
                  </a:txBody>
                  <a:tcPr marT="45722" marB="45722"/>
                </a:tc>
                <a:tc>
                  <a:txBody>
                    <a:bodyPr/>
                    <a:lstStyle/>
                    <a:p>
                      <a:pPr algn="r"/>
                      <a:r>
                        <a:rPr lang="en-US" sz="1400" dirty="0" smtClean="0"/>
                        <a:t>23,893</a:t>
                      </a:r>
                      <a:endParaRPr lang="en-US" sz="1400" dirty="0"/>
                    </a:p>
                  </a:txBody>
                  <a:tcPr marT="45722" marB="45722"/>
                </a:tc>
                <a:tc>
                  <a:txBody>
                    <a:bodyPr/>
                    <a:lstStyle/>
                    <a:p>
                      <a:pPr algn="r"/>
                      <a:endParaRPr lang="en-US" sz="1400" dirty="0"/>
                    </a:p>
                  </a:txBody>
                  <a:tcPr marT="45722" marB="45722"/>
                </a:tc>
                <a:tc>
                  <a:txBody>
                    <a:bodyPr/>
                    <a:lstStyle/>
                    <a:p>
                      <a:pPr algn="r"/>
                      <a:endParaRPr lang="en-US" sz="1400" dirty="0"/>
                    </a:p>
                  </a:txBody>
                  <a:tcPr marT="45722" marB="45722"/>
                </a:tc>
              </a:tr>
              <a:tr h="304816">
                <a:tc>
                  <a:txBody>
                    <a:bodyPr/>
                    <a:lstStyle/>
                    <a:p>
                      <a:r>
                        <a:rPr lang="en-US" sz="1400" dirty="0" smtClean="0"/>
                        <a:t>      Total from beginning inventory before normal spoilage</a:t>
                      </a:r>
                      <a:endParaRPr lang="en-US" sz="1400" dirty="0"/>
                    </a:p>
                  </a:txBody>
                  <a:tcPr marT="45722" marB="45722"/>
                </a:tc>
                <a:tc>
                  <a:txBody>
                    <a:bodyPr/>
                    <a:lstStyle/>
                    <a:p>
                      <a:pPr algn="r"/>
                      <a:r>
                        <a:rPr lang="en-US" sz="1400" u="sng" dirty="0" smtClean="0"/>
                        <a:t>98,093</a:t>
                      </a:r>
                      <a:endParaRPr lang="en-US" sz="1400" u="sng" dirty="0"/>
                    </a:p>
                  </a:txBody>
                  <a:tcPr marT="45722" marB="45722"/>
                </a:tc>
                <a:tc>
                  <a:txBody>
                    <a:bodyPr/>
                    <a:lstStyle/>
                    <a:p>
                      <a:pPr algn="r"/>
                      <a:endParaRPr lang="en-US" sz="1400" dirty="0"/>
                    </a:p>
                  </a:txBody>
                  <a:tcPr marT="45722" marB="45722"/>
                </a:tc>
                <a:tc>
                  <a:txBody>
                    <a:bodyPr/>
                    <a:lstStyle/>
                    <a:p>
                      <a:pPr algn="r"/>
                      <a:endParaRPr lang="en-US" sz="1400" dirty="0"/>
                    </a:p>
                  </a:txBody>
                  <a:tcPr marT="45722" marB="45722"/>
                </a:tc>
              </a:tr>
              <a:tr h="518187">
                <a:tc>
                  <a:txBody>
                    <a:bodyPr/>
                    <a:lstStyle/>
                    <a:p>
                      <a:r>
                        <a:rPr lang="en-US" sz="1400" dirty="0" smtClean="0"/>
                        <a:t> Started</a:t>
                      </a:r>
                      <a:r>
                        <a:rPr lang="en-US" sz="1400" baseline="0" dirty="0" smtClean="0"/>
                        <a:t> and completed before normal spoilage (1000 units)</a:t>
                      </a:r>
                      <a:endParaRPr lang="en-US" sz="1400" dirty="0"/>
                    </a:p>
                  </a:txBody>
                  <a:tcPr marT="45722" marB="45722"/>
                </a:tc>
                <a:tc>
                  <a:txBody>
                    <a:bodyPr/>
                    <a:lstStyle/>
                    <a:p>
                      <a:pPr algn="r"/>
                      <a:r>
                        <a:rPr lang="en-US" sz="1400" dirty="0" smtClean="0"/>
                        <a:t>307,686</a:t>
                      </a:r>
                      <a:endParaRPr lang="en-US" sz="1400" dirty="0"/>
                    </a:p>
                  </a:txBody>
                  <a:tcPr marT="45722" marB="45722"/>
                </a:tc>
                <a:tc>
                  <a:txBody>
                    <a:bodyPr/>
                    <a:lstStyle/>
                    <a:p>
                      <a:pPr algn="r"/>
                      <a:endParaRPr lang="en-US" sz="1400" dirty="0"/>
                    </a:p>
                  </a:txBody>
                  <a:tcPr marT="45722" marB="45722"/>
                </a:tc>
                <a:tc>
                  <a:txBody>
                    <a:bodyPr/>
                    <a:lstStyle/>
                    <a:p>
                      <a:pPr algn="r"/>
                      <a:endParaRPr lang="en-US" sz="1400" dirty="0"/>
                    </a:p>
                  </a:txBody>
                  <a:tcPr marT="45722" marB="45722"/>
                </a:tc>
              </a:tr>
              <a:tr h="304816">
                <a:tc>
                  <a:txBody>
                    <a:bodyPr/>
                    <a:lstStyle/>
                    <a:p>
                      <a:r>
                        <a:rPr lang="en-US" sz="1400" dirty="0" smtClean="0"/>
                        <a:t>  Normal spoilage</a:t>
                      </a:r>
                      <a:endParaRPr lang="en-US" sz="1400" dirty="0"/>
                    </a:p>
                  </a:txBody>
                  <a:tcPr marT="45722" marB="45722"/>
                </a:tc>
                <a:tc>
                  <a:txBody>
                    <a:bodyPr/>
                    <a:lstStyle/>
                    <a:p>
                      <a:pPr algn="r"/>
                      <a:r>
                        <a:rPr lang="en-US" sz="1400" u="sng" dirty="0" smtClean="0"/>
                        <a:t>64,614</a:t>
                      </a:r>
                      <a:endParaRPr lang="en-US" sz="1400" u="sng" dirty="0"/>
                    </a:p>
                  </a:txBody>
                  <a:tcPr marT="45722" marB="45722"/>
                </a:tc>
                <a:tc>
                  <a:txBody>
                    <a:bodyPr/>
                    <a:lstStyle/>
                    <a:p>
                      <a:pPr algn="r"/>
                      <a:endParaRPr lang="en-US" sz="1400" dirty="0"/>
                    </a:p>
                  </a:txBody>
                  <a:tcPr marT="45722" marB="45722"/>
                </a:tc>
                <a:tc>
                  <a:txBody>
                    <a:bodyPr/>
                    <a:lstStyle/>
                    <a:p>
                      <a:pPr algn="r"/>
                      <a:endParaRPr lang="en-US" sz="1400" dirty="0"/>
                    </a:p>
                  </a:txBody>
                  <a:tcPr marT="45722" marB="45722"/>
                </a:tc>
              </a:tr>
              <a:tr h="304816">
                <a:tc>
                  <a:txBody>
                    <a:bodyPr/>
                    <a:lstStyle/>
                    <a:p>
                      <a:r>
                        <a:rPr lang="en-US" sz="1400" dirty="0" smtClean="0"/>
                        <a:t>    Total cost of goods completed and transferred out</a:t>
                      </a:r>
                      <a:endParaRPr lang="en-US" sz="1400" dirty="0"/>
                    </a:p>
                  </a:txBody>
                  <a:tcPr marT="45722" marB="45722"/>
                </a:tc>
                <a:tc>
                  <a:txBody>
                    <a:bodyPr/>
                    <a:lstStyle/>
                    <a:p>
                      <a:pPr algn="r"/>
                      <a:r>
                        <a:rPr lang="en-US" sz="1400" dirty="0" smtClean="0"/>
                        <a:t>470,393</a:t>
                      </a:r>
                      <a:endParaRPr lang="en-US" sz="1400" dirty="0"/>
                    </a:p>
                  </a:txBody>
                  <a:tcPr marT="45722" marB="45722"/>
                </a:tc>
                <a:tc>
                  <a:txBody>
                    <a:bodyPr/>
                    <a:lstStyle/>
                    <a:p>
                      <a:pPr algn="r"/>
                      <a:endParaRPr lang="en-US" sz="1400" dirty="0"/>
                    </a:p>
                  </a:txBody>
                  <a:tcPr marT="45722" marB="45722"/>
                </a:tc>
                <a:tc>
                  <a:txBody>
                    <a:bodyPr/>
                    <a:lstStyle/>
                    <a:p>
                      <a:pPr algn="r"/>
                      <a:endParaRPr lang="en-US" sz="1400" dirty="0"/>
                    </a:p>
                  </a:txBody>
                  <a:tcPr marT="45722" marB="45722"/>
                </a:tc>
              </a:tr>
              <a:tr h="304816">
                <a:tc>
                  <a:txBody>
                    <a:bodyPr/>
                    <a:lstStyle/>
                    <a:p>
                      <a:r>
                        <a:rPr lang="en-US" sz="1400" dirty="0" smtClean="0"/>
                        <a:t>  </a:t>
                      </a:r>
                      <a:r>
                        <a:rPr lang="en-US" sz="1400" baseline="0" dirty="0" smtClean="0"/>
                        <a:t>A</a:t>
                      </a:r>
                      <a:r>
                        <a:rPr lang="en-US" sz="1400" dirty="0" smtClean="0"/>
                        <a:t>bnormal spoilage (190 units)</a:t>
                      </a:r>
                      <a:endParaRPr lang="en-US" sz="1400" dirty="0"/>
                    </a:p>
                  </a:txBody>
                  <a:tcPr marT="45722" marB="45722"/>
                </a:tc>
                <a:tc>
                  <a:txBody>
                    <a:bodyPr/>
                    <a:lstStyle/>
                    <a:p>
                      <a:pPr algn="r"/>
                      <a:r>
                        <a:rPr lang="en-US" sz="1400" dirty="0" smtClean="0"/>
                        <a:t>58,461</a:t>
                      </a:r>
                      <a:endParaRPr lang="en-US" sz="1400" dirty="0"/>
                    </a:p>
                  </a:txBody>
                  <a:tcPr marT="45722" marB="45722"/>
                </a:tc>
                <a:tc>
                  <a:txBody>
                    <a:bodyPr/>
                    <a:lstStyle/>
                    <a:p>
                      <a:pPr algn="r"/>
                      <a:endParaRPr lang="en-US" sz="1400" dirty="0"/>
                    </a:p>
                  </a:txBody>
                  <a:tcPr marT="45722" marB="45722"/>
                </a:tc>
                <a:tc>
                  <a:txBody>
                    <a:bodyPr/>
                    <a:lstStyle/>
                    <a:p>
                      <a:pPr algn="r"/>
                      <a:endParaRPr lang="en-US" sz="1400" dirty="0"/>
                    </a:p>
                  </a:txBody>
                  <a:tcPr marT="45722" marB="45722"/>
                </a:tc>
              </a:tr>
              <a:tr h="370859">
                <a:tc>
                  <a:txBody>
                    <a:bodyPr/>
                    <a:lstStyle/>
                    <a:p>
                      <a:r>
                        <a:rPr lang="en-US" sz="1400" dirty="0" smtClean="0"/>
                        <a:t>Ending work in process (300 units)</a:t>
                      </a:r>
                      <a:endParaRPr lang="en-US" sz="1400" dirty="0"/>
                    </a:p>
                  </a:txBody>
                  <a:tcPr marT="45722" marB="45722"/>
                </a:tc>
                <a:tc>
                  <a:txBody>
                    <a:bodyPr/>
                    <a:lstStyle/>
                    <a:p>
                      <a:pPr algn="r"/>
                      <a:r>
                        <a:rPr lang="en-US" sz="1400" u="sng" dirty="0" smtClean="0"/>
                        <a:t>76,946</a:t>
                      </a:r>
                      <a:endParaRPr lang="en-US" sz="1400" u="sng" dirty="0"/>
                    </a:p>
                  </a:txBody>
                  <a:tcPr marT="45722" marB="45722"/>
                </a:tc>
                <a:tc>
                  <a:txBody>
                    <a:bodyPr/>
                    <a:lstStyle/>
                    <a:p>
                      <a:pPr algn="r"/>
                      <a:endParaRPr lang="en-US" sz="1400" dirty="0"/>
                    </a:p>
                  </a:txBody>
                  <a:tcPr marT="45722" marB="45722"/>
                </a:tc>
                <a:tc>
                  <a:txBody>
                    <a:bodyPr/>
                    <a:lstStyle/>
                    <a:p>
                      <a:pPr algn="r"/>
                      <a:endParaRPr lang="en-US" sz="1400" dirty="0"/>
                    </a:p>
                  </a:txBody>
                  <a:tcPr marT="45722" marB="45722"/>
                </a:tc>
              </a:tr>
              <a:tr h="370859">
                <a:tc>
                  <a:txBody>
                    <a:bodyPr/>
                    <a:lstStyle/>
                    <a:p>
                      <a:r>
                        <a:rPr lang="en-US" sz="1400" dirty="0" smtClean="0"/>
                        <a:t>Total cost account for</a:t>
                      </a:r>
                      <a:endParaRPr lang="en-US" sz="1400" dirty="0"/>
                    </a:p>
                  </a:txBody>
                  <a:tcPr marT="45722" marB="45722"/>
                </a:tc>
                <a:tc>
                  <a:txBody>
                    <a:bodyPr/>
                    <a:lstStyle/>
                    <a:p>
                      <a:pPr algn="r"/>
                      <a:r>
                        <a:rPr lang="en-US" sz="1400" dirty="0" smtClean="0">
                          <a:solidFill>
                            <a:srgbClr val="FF0000"/>
                          </a:solidFill>
                        </a:rPr>
                        <a:t>$605,800</a:t>
                      </a:r>
                      <a:endParaRPr lang="en-US" sz="1400" dirty="0">
                        <a:solidFill>
                          <a:srgbClr val="FF0000"/>
                        </a:solidFill>
                      </a:endParaRPr>
                    </a:p>
                  </a:txBody>
                  <a:tcPr marT="45722" marB="45722"/>
                </a:tc>
                <a:tc>
                  <a:txBody>
                    <a:bodyPr/>
                    <a:lstStyle/>
                    <a:p>
                      <a:pPr algn="r"/>
                      <a:endParaRPr lang="en-US" sz="1400" dirty="0">
                        <a:solidFill>
                          <a:srgbClr val="FF0000"/>
                        </a:solidFill>
                      </a:endParaRPr>
                    </a:p>
                  </a:txBody>
                  <a:tcPr marT="45722" marB="45722"/>
                </a:tc>
                <a:tc>
                  <a:txBody>
                    <a:bodyPr/>
                    <a:lstStyle/>
                    <a:p>
                      <a:pPr algn="r"/>
                      <a:endParaRPr lang="en-US" sz="1400" dirty="0"/>
                    </a:p>
                  </a:txBody>
                  <a:tcPr marT="45722" marB="45722"/>
                </a:tc>
              </a:tr>
            </a:tbl>
          </a:graphicData>
        </a:graphic>
      </p:graphicFrame>
    </p:spTree>
    <p:extLst>
      <p:ext uri="{BB962C8B-B14F-4D97-AF65-F5344CB8AC3E}">
        <p14:creationId xmlns:p14="http://schemas.microsoft.com/office/powerpoint/2010/main" xmlns="" val="3619477586"/>
      </p:ext>
    </p:extLst>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lstStyle/>
          <a:p>
            <a:pPr algn="ctr"/>
            <a:r>
              <a:rPr lang="en-US" dirty="0" smtClean="0"/>
              <a:t>End of Lecture 24</a:t>
            </a:r>
            <a:endParaRPr lang="en-US" dirty="0"/>
          </a:p>
        </p:txBody>
      </p:sp>
    </p:spTree>
    <p:extLst>
      <p:ext uri="{BB962C8B-B14F-4D97-AF65-F5344CB8AC3E}">
        <p14:creationId xmlns:p14="http://schemas.microsoft.com/office/powerpoint/2010/main" xmlns="" val="1960843742"/>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970</TotalTime>
  <Words>9401</Words>
  <Application>Microsoft Office PowerPoint</Application>
  <PresentationFormat>On-screen Show (4:3)</PresentationFormat>
  <Paragraphs>2226</Paragraphs>
  <Slides>109</Slides>
  <Notes>106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109</vt:i4>
      </vt:variant>
    </vt:vector>
  </HeadingPairs>
  <TitlesOfParts>
    <vt:vector size="111" baseType="lpstr">
      <vt:lpstr>Flow</vt:lpstr>
      <vt:lpstr>Worksheet</vt:lpstr>
      <vt:lpstr>Chapter 18-Continued</vt:lpstr>
      <vt:lpstr>Learning Objectives</vt:lpstr>
      <vt:lpstr>Accounting for Spoilage Costs</vt:lpstr>
      <vt:lpstr>Accounting for Spoilage Costs</vt:lpstr>
      <vt:lpstr>Accounting for Spoilage Costs</vt:lpstr>
      <vt:lpstr>Accounting for Spoilage Costs</vt:lpstr>
      <vt:lpstr>Accounting for Spoilage Costs</vt:lpstr>
      <vt:lpstr>Accounting for Spoilage Costs</vt:lpstr>
      <vt:lpstr>Accounting for Spoilage Costs</vt:lpstr>
      <vt:lpstr>Accounting for Spoilage Costs</vt:lpstr>
      <vt:lpstr>Accounting for Spoilage Costs</vt:lpstr>
      <vt:lpstr>Accounting for Spoilage Costs</vt:lpstr>
      <vt:lpstr>Accounting for Spoilage Costs</vt:lpstr>
      <vt:lpstr>Accounting for Spoilage Costs</vt:lpstr>
      <vt:lpstr>Accounting for Spoilage Costs</vt:lpstr>
      <vt:lpstr>Rework</vt:lpstr>
      <vt:lpstr>Normal Rework Attributed to a Specific Job</vt:lpstr>
      <vt:lpstr>Normal Rework Common to All Jobs</vt:lpstr>
      <vt:lpstr>Abnormal Rework</vt:lpstr>
      <vt:lpstr>Scrap</vt:lpstr>
      <vt:lpstr>Scrap</vt:lpstr>
      <vt:lpstr>Scrap</vt:lpstr>
      <vt:lpstr>Recognizing Scrap at the Time of Sale</vt:lpstr>
      <vt:lpstr>Recognizing Scrap at the Time of Sale--Sale Attributable to a Specific Job</vt:lpstr>
      <vt:lpstr>Recognizing Scrap at the Time of Sale--Scrap Common to All Jobs</vt:lpstr>
      <vt:lpstr>Two Important Questions with Regard to Scrap</vt:lpstr>
      <vt:lpstr>Example </vt:lpstr>
      <vt:lpstr>Example </vt:lpstr>
      <vt:lpstr>Example </vt:lpstr>
      <vt:lpstr>Example </vt:lpstr>
      <vt:lpstr>Example </vt:lpstr>
      <vt:lpstr>Example </vt:lpstr>
      <vt:lpstr>Some Spoilage Examples</vt:lpstr>
      <vt:lpstr>Accounting for Normal Spoilage</vt:lpstr>
      <vt:lpstr>Illustration</vt:lpstr>
      <vt:lpstr>Example</vt:lpstr>
      <vt:lpstr>Example</vt:lpstr>
      <vt:lpstr>Example</vt:lpstr>
      <vt:lpstr>Example</vt:lpstr>
      <vt:lpstr>Example</vt:lpstr>
      <vt:lpstr>Example</vt:lpstr>
      <vt:lpstr>Example</vt:lpstr>
      <vt:lpstr>Example</vt:lpstr>
      <vt:lpstr>Example</vt:lpstr>
      <vt:lpstr>Example</vt:lpstr>
      <vt:lpstr>Example</vt:lpstr>
      <vt:lpstr>Example</vt:lpstr>
      <vt:lpstr>Example</vt:lpstr>
      <vt:lpstr>Example</vt:lpstr>
      <vt:lpstr>Example</vt:lpstr>
      <vt:lpstr>Best Method</vt:lpstr>
      <vt:lpstr>Process Costing and Spoilage</vt:lpstr>
      <vt:lpstr>Example 1-Weighted Average</vt:lpstr>
      <vt:lpstr>Example 1—Weighted Average</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Example 2– Weighted Average Spoilage</vt:lpstr>
      <vt:lpstr>Slide 78</vt:lpstr>
      <vt:lpstr>Example 2</vt:lpstr>
      <vt:lpstr>Steps 1 and 2</vt:lpstr>
      <vt:lpstr>Steps 1 and 2</vt:lpstr>
      <vt:lpstr>Steps 1 and 2</vt:lpstr>
      <vt:lpstr>Steps 1 and 2</vt:lpstr>
      <vt:lpstr>Steps 1 and 2</vt:lpstr>
      <vt:lpstr>Slide 85</vt:lpstr>
      <vt:lpstr>Slide 86</vt:lpstr>
      <vt:lpstr>Slide 87</vt:lpstr>
      <vt:lpstr>Slide 88</vt:lpstr>
      <vt:lpstr>Example 3</vt:lpstr>
      <vt:lpstr>Steps 1 and 3</vt:lpstr>
      <vt:lpstr>Steps 1 and 3</vt:lpstr>
      <vt:lpstr>Steps 1 and 3</vt:lpstr>
      <vt:lpstr>Steps 1 and 3</vt:lpstr>
      <vt:lpstr>Steps 1 and 3</vt:lpstr>
      <vt:lpstr>Steps 1 and 3</vt:lpstr>
      <vt:lpstr>Steps 1 and 3</vt:lpstr>
      <vt:lpstr>Steps 1 and 3</vt:lpstr>
      <vt:lpstr>Steps 1 and 3</vt:lpstr>
      <vt:lpstr>Steps 1 and 3</vt:lpstr>
      <vt:lpstr>Slide 100</vt:lpstr>
      <vt:lpstr>Slide 101</vt:lpstr>
      <vt:lpstr>Slide 102</vt:lpstr>
      <vt:lpstr>Slide 103</vt:lpstr>
      <vt:lpstr>Slide 104</vt:lpstr>
      <vt:lpstr>Slide 105</vt:lpstr>
      <vt:lpstr>Slide 106</vt:lpstr>
      <vt:lpstr>Slide 107</vt:lpstr>
      <vt:lpstr>Slide 108</vt:lpstr>
      <vt:lpstr>End of Lecture 24</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18</dc:title>
  <dc:creator>Michael Flores</dc:creator>
  <cp:lastModifiedBy>Administrator</cp:lastModifiedBy>
  <cp:revision>29</cp:revision>
  <dcterms:created xsi:type="dcterms:W3CDTF">2004-12-10T14:52:11Z</dcterms:created>
  <dcterms:modified xsi:type="dcterms:W3CDTF">2013-11-27T10:29:39Z</dcterms:modified>
</cp:coreProperties>
</file>