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Override5.xml" ContentType="application/vnd.openxmlformats-officedocument.themeOverr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theme/themeOverride3.xml" ContentType="application/vnd.openxmlformats-officedocument.themeOverr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theme/themeOverride4.xml" ContentType="application/vnd.openxmlformats-officedocument.themeOverr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718" r:id="rId2"/>
  </p:sldMasterIdLst>
  <p:notesMasterIdLst>
    <p:notesMasterId r:id="rId63"/>
  </p:notesMasterIdLst>
  <p:sldIdLst>
    <p:sldId id="437" r:id="rId3"/>
    <p:sldId id="438" r:id="rId4"/>
    <p:sldId id="357" r:id="rId5"/>
    <p:sldId id="358" r:id="rId6"/>
    <p:sldId id="328" r:id="rId7"/>
    <p:sldId id="329" r:id="rId8"/>
    <p:sldId id="330" r:id="rId9"/>
    <p:sldId id="331" r:id="rId10"/>
    <p:sldId id="332" r:id="rId11"/>
    <p:sldId id="333" r:id="rId12"/>
    <p:sldId id="334" r:id="rId13"/>
    <p:sldId id="335" r:id="rId14"/>
    <p:sldId id="336" r:id="rId15"/>
    <p:sldId id="337" r:id="rId16"/>
    <p:sldId id="338" r:id="rId17"/>
    <p:sldId id="339" r:id="rId18"/>
    <p:sldId id="340" r:id="rId19"/>
    <p:sldId id="341" r:id="rId20"/>
    <p:sldId id="342" r:id="rId21"/>
    <p:sldId id="343" r:id="rId22"/>
    <p:sldId id="344" r:id="rId23"/>
    <p:sldId id="345" r:id="rId24"/>
    <p:sldId id="346" r:id="rId25"/>
    <p:sldId id="347" r:id="rId26"/>
    <p:sldId id="348" r:id="rId27"/>
    <p:sldId id="349" r:id="rId28"/>
    <p:sldId id="350" r:id="rId29"/>
    <p:sldId id="351" r:id="rId30"/>
    <p:sldId id="352" r:id="rId31"/>
    <p:sldId id="353" r:id="rId32"/>
    <p:sldId id="354" r:id="rId33"/>
    <p:sldId id="355" r:id="rId34"/>
    <p:sldId id="356" r:id="rId35"/>
    <p:sldId id="436" r:id="rId36"/>
    <p:sldId id="257" r:id="rId37"/>
    <p:sldId id="258" r:id="rId38"/>
    <p:sldId id="259" r:id="rId39"/>
    <p:sldId id="260" r:id="rId40"/>
    <p:sldId id="261" r:id="rId41"/>
    <p:sldId id="262" r:id="rId42"/>
    <p:sldId id="264" r:id="rId43"/>
    <p:sldId id="263" r:id="rId44"/>
    <p:sldId id="265" r:id="rId45"/>
    <p:sldId id="290" r:id="rId46"/>
    <p:sldId id="291" r:id="rId47"/>
    <p:sldId id="293" r:id="rId48"/>
    <p:sldId id="294" r:id="rId49"/>
    <p:sldId id="296" r:id="rId50"/>
    <p:sldId id="297" r:id="rId51"/>
    <p:sldId id="278" r:id="rId52"/>
    <p:sldId id="279" r:id="rId53"/>
    <p:sldId id="280" r:id="rId54"/>
    <p:sldId id="281" r:id="rId55"/>
    <p:sldId id="282" r:id="rId56"/>
    <p:sldId id="284" r:id="rId57"/>
    <p:sldId id="285" r:id="rId58"/>
    <p:sldId id="286" r:id="rId59"/>
    <p:sldId id="287" r:id="rId60"/>
    <p:sldId id="288" r:id="rId61"/>
    <p:sldId id="439" r:id="rId6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99FF"/>
    <a:srgbClr val="FF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46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dirty="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52C9671D-77FA-4588-97EA-22BF586A8359}" type="datetimeFigureOut">
              <a:rPr lang="en-US"/>
              <a:pPr>
                <a:defRPr/>
              </a:pPr>
              <a:t>25-Nov-13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dirty="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2D7002AC-82E7-4BF4-B96E-4095A2A47DB9}" type="slidenum">
              <a:rPr lang="en-US"/>
              <a:pPr/>
              <a:t>‹#›</a:t>
            </a:fld>
            <a:endParaRPr lang="en-US"/>
          </a:p>
        </p:txBody>
      </p:sp>
    </p:spTree>
    <p:extLst>
      <p:ext uri="{BB962C8B-B14F-4D97-AF65-F5344CB8AC3E}">
        <p14:creationId xmlns:p14="http://schemas.microsoft.com/office/powerpoint/2010/main" xmlns="" val="33322394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609E9-9C54-48AC-87A9-78F84F535249}"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42332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745BFC7E-2990-4278-A7A8-43AB77478F2B}" type="slidenum">
              <a:rPr lang="en-US"/>
              <a:pPr/>
              <a:t>3</a:t>
            </a:fld>
            <a:endParaRPr lang="en-US"/>
          </a:p>
        </p:txBody>
      </p:sp>
      <p:sp>
        <p:nvSpPr>
          <p:cNvPr id="7" name="Rectangle 7"/>
          <p:cNvSpPr>
            <a:spLocks noGrp="1" noChangeArrowheads="1"/>
          </p:cNvSpPr>
          <p:nvPr>
            <p:ph type="sldNum" sz="quarter" idx="5"/>
          </p:nvPr>
        </p:nvSpPr>
        <p:spPr>
          <a:ln/>
        </p:spPr>
        <p:txBody>
          <a:bodyPr/>
          <a:lstStyle/>
          <a:p>
            <a:fld id="{D71AFAAE-E028-4D80-AA5B-59EEFE4A5226}" type="slidenum">
              <a:rPr lang="en-US"/>
              <a:pPr/>
              <a:t>3</a:t>
            </a:fld>
            <a:endParaRPr lang="en-US"/>
          </a:p>
        </p:txBody>
      </p:sp>
      <p:sp>
        <p:nvSpPr>
          <p:cNvPr id="604164" name="Rectangle 4"/>
          <p:cNvSpPr>
            <a:spLocks noGrp="1" noRot="1" noChangeAspect="1" noChangeArrowheads="1" noTextEdit="1"/>
          </p:cNvSpPr>
          <p:nvPr>
            <p:ph type="sldImg"/>
          </p:nvPr>
        </p:nvSpPr>
        <p:spPr>
          <a:ln/>
        </p:spPr>
      </p:sp>
      <p:sp>
        <p:nvSpPr>
          <p:cNvPr id="604165" name="Rectangle 5"/>
          <p:cNvSpPr>
            <a:spLocks noGrp="1" noChangeArrowheads="1"/>
          </p:cNvSpPr>
          <p:nvPr>
            <p:ph type="body" idx="1"/>
          </p:nvPr>
        </p:nvSpPr>
        <p:spPr>
          <a:ln/>
        </p:spPr>
        <p:txBody>
          <a:bodyPr/>
          <a:lstStyle/>
          <a:p>
            <a:r>
              <a:rPr lang="en-US"/>
              <a:t>The predetermined overhead rate can be broken down into variable and fixed components.  As we have seen, the variable component is useful in preparing variable overhead variances.  As will be shown shortly, the fixed component is useful in preparing fixed overhead variances.</a:t>
            </a:r>
          </a:p>
          <a:p>
            <a:endParaRPr lang="en-US"/>
          </a:p>
        </p:txBody>
      </p:sp>
    </p:spTree>
    <p:extLst>
      <p:ext uri="{BB962C8B-B14F-4D97-AF65-F5344CB8AC3E}">
        <p14:creationId xmlns:p14="http://schemas.microsoft.com/office/powerpoint/2010/main" xmlns="" val="2909345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88AF6B98-1F37-4317-9859-00AAA5D644A4}" type="slidenum">
              <a:rPr lang="en-US"/>
              <a:pPr/>
              <a:t>4</a:t>
            </a:fld>
            <a:endParaRPr lang="en-US"/>
          </a:p>
        </p:txBody>
      </p:sp>
      <p:sp>
        <p:nvSpPr>
          <p:cNvPr id="7" name="Rectangle 7"/>
          <p:cNvSpPr>
            <a:spLocks noGrp="1" noChangeArrowheads="1"/>
          </p:cNvSpPr>
          <p:nvPr>
            <p:ph type="sldNum" sz="quarter" idx="5"/>
          </p:nvPr>
        </p:nvSpPr>
        <p:spPr>
          <a:ln/>
        </p:spPr>
        <p:txBody>
          <a:bodyPr/>
          <a:lstStyle/>
          <a:p>
            <a:fld id="{4F03B58F-6E18-4D81-88CD-BAB43C5C7810}" type="slidenum">
              <a:rPr lang="en-US"/>
              <a:pPr/>
              <a:t>4</a:t>
            </a:fld>
            <a:endParaRPr lang="en-US"/>
          </a:p>
        </p:txBody>
      </p:sp>
      <p:sp>
        <p:nvSpPr>
          <p:cNvPr id="606212" name="Rectangle 4"/>
          <p:cNvSpPr>
            <a:spLocks noGrp="1" noRot="1" noChangeAspect="1" noChangeArrowheads="1" noTextEdit="1"/>
          </p:cNvSpPr>
          <p:nvPr>
            <p:ph type="sldImg"/>
          </p:nvPr>
        </p:nvSpPr>
        <p:spPr>
          <a:ln/>
        </p:spPr>
      </p:sp>
      <p:sp>
        <p:nvSpPr>
          <p:cNvPr id="606213" name="Rectangle 5"/>
          <p:cNvSpPr>
            <a:spLocks noGrp="1" noChangeArrowheads="1"/>
          </p:cNvSpPr>
          <p:nvPr>
            <p:ph type="body" idx="1"/>
          </p:nvPr>
        </p:nvSpPr>
        <p:spPr>
          <a:ln/>
        </p:spPr>
        <p:txBody>
          <a:bodyPr/>
          <a:lstStyle/>
          <a:p>
            <a:r>
              <a:rPr lang="en-US"/>
              <a:t>In a normal cost system (as discussed in Chapter 3), overhead is applied to work in process on the basis of the actual number of hours worked.  In a standard cost system, overhead is applied to work in process based on the standard hours allowed for the actual output of the period.</a:t>
            </a:r>
          </a:p>
        </p:txBody>
      </p:sp>
    </p:spTree>
    <p:extLst>
      <p:ext uri="{BB962C8B-B14F-4D97-AF65-F5344CB8AC3E}">
        <p14:creationId xmlns:p14="http://schemas.microsoft.com/office/powerpoint/2010/main" xmlns="" val="1855852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A28B089A-DC22-4750-BD64-611F8611168B}" type="slidenum">
              <a:rPr lang="en-US"/>
              <a:pPr/>
              <a:t>5</a:t>
            </a:fld>
            <a:endParaRPr lang="en-US"/>
          </a:p>
        </p:txBody>
      </p:sp>
      <p:sp>
        <p:nvSpPr>
          <p:cNvPr id="7" name="Rectangle 7"/>
          <p:cNvSpPr>
            <a:spLocks noGrp="1" noChangeArrowheads="1"/>
          </p:cNvSpPr>
          <p:nvPr>
            <p:ph type="sldNum" sz="quarter" idx="5"/>
          </p:nvPr>
        </p:nvSpPr>
        <p:spPr>
          <a:ln/>
        </p:spPr>
        <p:txBody>
          <a:bodyPr/>
          <a:lstStyle/>
          <a:p>
            <a:fld id="{F9532FC9-4FC3-4A9C-919B-977F45D3E12D}" type="slidenum">
              <a:rPr lang="en-US"/>
              <a:pPr/>
              <a:t>5</a:t>
            </a:fld>
            <a:endParaRPr lang="en-US"/>
          </a:p>
        </p:txBody>
      </p:sp>
      <p:sp>
        <p:nvSpPr>
          <p:cNvPr id="608260" name="Rectangle 4"/>
          <p:cNvSpPr>
            <a:spLocks noGrp="1" noRot="1" noChangeAspect="1" noChangeArrowheads="1" noTextEdit="1"/>
          </p:cNvSpPr>
          <p:nvPr>
            <p:ph type="sldImg"/>
          </p:nvPr>
        </p:nvSpPr>
        <p:spPr>
          <a:ln/>
        </p:spPr>
      </p:sp>
      <p:sp>
        <p:nvSpPr>
          <p:cNvPr id="608261" name="Rectangle 5"/>
          <p:cNvSpPr>
            <a:spLocks noGrp="1" noChangeArrowheads="1"/>
          </p:cNvSpPr>
          <p:nvPr>
            <p:ph type="body" idx="1"/>
          </p:nvPr>
        </p:nvSpPr>
        <p:spPr>
          <a:ln/>
        </p:spPr>
        <p:txBody>
          <a:bodyPr/>
          <a:lstStyle/>
          <a:p>
            <a:r>
              <a:rPr lang="en-US"/>
              <a:t>Here we see the general model for computing fixed overhead variances. The budget variance is the actual fixed overhead cost minus the budgeted fixed overhead cost.  The volume variance is budgeted fixed overhead minus the fixed overhead applied to production.  In equation form, it can be computed by multiplying the fixed portion of the predetermined overhead rate by the difference between the denominator hours and the standard hours allowed.</a:t>
            </a:r>
          </a:p>
          <a:p>
            <a:endParaRPr lang="en-US"/>
          </a:p>
          <a:p>
            <a:endParaRPr lang="en-US"/>
          </a:p>
          <a:p>
            <a:endParaRPr lang="en-US"/>
          </a:p>
        </p:txBody>
      </p:sp>
    </p:spTree>
    <p:extLst>
      <p:ext uri="{BB962C8B-B14F-4D97-AF65-F5344CB8AC3E}">
        <p14:creationId xmlns:p14="http://schemas.microsoft.com/office/powerpoint/2010/main" xmlns="" val="3878609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7788C9EC-F3D1-4A4D-99E1-7627358056C9}" type="slidenum">
              <a:rPr lang="en-US"/>
              <a:pPr/>
              <a:t>6</a:t>
            </a:fld>
            <a:endParaRPr lang="en-US"/>
          </a:p>
        </p:txBody>
      </p:sp>
      <p:sp>
        <p:nvSpPr>
          <p:cNvPr id="7" name="Rectangle 7"/>
          <p:cNvSpPr>
            <a:spLocks noGrp="1" noChangeArrowheads="1"/>
          </p:cNvSpPr>
          <p:nvPr>
            <p:ph type="sldNum" sz="quarter" idx="5"/>
          </p:nvPr>
        </p:nvSpPr>
        <p:spPr>
          <a:ln/>
        </p:spPr>
        <p:txBody>
          <a:bodyPr/>
          <a:lstStyle/>
          <a:p>
            <a:fld id="{6E39F2C9-342E-43BD-8951-B3A44EC33E4E}" type="slidenum">
              <a:rPr lang="en-US"/>
              <a:pPr/>
              <a:t>6</a:t>
            </a:fld>
            <a:endParaRPr lang="en-US"/>
          </a:p>
        </p:txBody>
      </p:sp>
      <p:sp>
        <p:nvSpPr>
          <p:cNvPr id="610308" name="Rectangle 4"/>
          <p:cNvSpPr>
            <a:spLocks noGrp="1" noRot="1" noChangeAspect="1" noChangeArrowheads="1" noTextEdit="1"/>
          </p:cNvSpPr>
          <p:nvPr>
            <p:ph type="sldImg"/>
          </p:nvPr>
        </p:nvSpPr>
        <p:spPr>
          <a:ln/>
        </p:spPr>
      </p:sp>
      <p:sp>
        <p:nvSpPr>
          <p:cNvPr id="610309" name="Rectangle 5"/>
          <p:cNvSpPr>
            <a:spLocks noGrp="1" noChangeArrowheads="1"/>
          </p:cNvSpPr>
          <p:nvPr>
            <p:ph type="body" idx="1"/>
          </p:nvPr>
        </p:nvSpPr>
        <p:spPr>
          <a:ln/>
        </p:spPr>
        <p:txBody>
          <a:bodyPr/>
          <a:lstStyle/>
          <a:p>
            <a:r>
              <a:rPr lang="en-US"/>
              <a:t>ColaCo prepared a flexible budget for overhead at two levels of activity, 3,000 and 4,000 machine hours.  </a:t>
            </a:r>
            <a:r>
              <a:rPr lang="en-US">
                <a:cs typeface="Times New Roman" panose="02020603050405020304" pitchFamily="18" charset="0"/>
              </a:rPr>
              <a:t>Its total variable and fixed overhead at these two activity levels is as shown.  </a:t>
            </a:r>
            <a:r>
              <a:rPr lang="en-US"/>
              <a:t>Notice that total variable overhead increases when activity increases, while total fixed overhead is the same at both levels of activity. </a:t>
            </a:r>
          </a:p>
        </p:txBody>
      </p:sp>
    </p:spTree>
    <p:extLst>
      <p:ext uri="{BB962C8B-B14F-4D97-AF65-F5344CB8AC3E}">
        <p14:creationId xmlns:p14="http://schemas.microsoft.com/office/powerpoint/2010/main" xmlns="" val="495941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54C8067C-15CD-4259-95DE-C602262D6C81}" type="slidenum">
              <a:rPr lang="en-US"/>
              <a:pPr/>
              <a:t>7</a:t>
            </a:fld>
            <a:endParaRPr lang="en-US"/>
          </a:p>
        </p:txBody>
      </p:sp>
      <p:sp>
        <p:nvSpPr>
          <p:cNvPr id="7" name="Rectangle 7"/>
          <p:cNvSpPr>
            <a:spLocks noGrp="1" noChangeArrowheads="1"/>
          </p:cNvSpPr>
          <p:nvPr>
            <p:ph type="sldNum" sz="quarter" idx="5"/>
          </p:nvPr>
        </p:nvSpPr>
        <p:spPr>
          <a:ln/>
        </p:spPr>
        <p:txBody>
          <a:bodyPr/>
          <a:lstStyle/>
          <a:p>
            <a:fld id="{10F65316-BEDF-4F87-83FB-E7773AD2B177}" type="slidenum">
              <a:rPr lang="en-US"/>
              <a:pPr/>
              <a:t>7</a:t>
            </a:fld>
            <a:endParaRPr lang="en-US"/>
          </a:p>
        </p:txBody>
      </p:sp>
      <p:sp>
        <p:nvSpPr>
          <p:cNvPr id="612356" name="Rectangle 4"/>
          <p:cNvSpPr>
            <a:spLocks noGrp="1" noRot="1" noChangeAspect="1" noChangeArrowheads="1" noTextEdit="1"/>
          </p:cNvSpPr>
          <p:nvPr>
            <p:ph type="sldImg"/>
          </p:nvPr>
        </p:nvSpPr>
        <p:spPr>
          <a:ln/>
        </p:spPr>
      </p:sp>
      <p:sp>
        <p:nvSpPr>
          <p:cNvPr id="612357" name="Rectangle 5"/>
          <p:cNvSpPr>
            <a:spLocks noGrp="1" noChangeArrowheads="1"/>
          </p:cNvSpPr>
          <p:nvPr>
            <p:ph type="body" idx="1"/>
          </p:nvPr>
        </p:nvSpPr>
        <p:spPr>
          <a:ln/>
        </p:spPr>
        <p:txBody>
          <a:bodyPr/>
          <a:lstStyle/>
          <a:p>
            <a:r>
              <a:rPr lang="en-US"/>
              <a:t>We calculate the variable overhead rate by dividing total variable overhead by the activity in machine hours. The variable overhead rate is constant at $2.00 per machine hour.  Notice that this rate agrees with the standard variable overhead cost per machine hour that was previously used in the variable overhead portion of this example.  </a:t>
            </a:r>
          </a:p>
        </p:txBody>
      </p:sp>
    </p:spTree>
    <p:extLst>
      <p:ext uri="{BB962C8B-B14F-4D97-AF65-F5344CB8AC3E}">
        <p14:creationId xmlns:p14="http://schemas.microsoft.com/office/powerpoint/2010/main" xmlns="" val="1174777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C821E311-F645-41D5-A17C-8D746B42952D}" type="slidenum">
              <a:rPr lang="en-US"/>
              <a:pPr/>
              <a:t>8</a:t>
            </a:fld>
            <a:endParaRPr lang="en-US"/>
          </a:p>
        </p:txBody>
      </p:sp>
      <p:sp>
        <p:nvSpPr>
          <p:cNvPr id="7" name="Rectangle 7"/>
          <p:cNvSpPr>
            <a:spLocks noGrp="1" noChangeArrowheads="1"/>
          </p:cNvSpPr>
          <p:nvPr>
            <p:ph type="sldNum" sz="quarter" idx="5"/>
          </p:nvPr>
        </p:nvSpPr>
        <p:spPr>
          <a:ln/>
        </p:spPr>
        <p:txBody>
          <a:bodyPr/>
          <a:lstStyle/>
          <a:p>
            <a:fld id="{D446DFB8-9E2A-49CF-92EA-DA562DAE9526}" type="slidenum">
              <a:rPr lang="en-US"/>
              <a:pPr/>
              <a:t>8</a:t>
            </a:fld>
            <a:endParaRPr lang="en-US"/>
          </a:p>
        </p:txBody>
      </p:sp>
      <p:sp>
        <p:nvSpPr>
          <p:cNvPr id="614404" name="Rectangle 4"/>
          <p:cNvSpPr>
            <a:spLocks noGrp="1" noRot="1" noChangeAspect="1" noChangeArrowheads="1" noTextEdit="1"/>
          </p:cNvSpPr>
          <p:nvPr>
            <p:ph type="sldImg"/>
          </p:nvPr>
        </p:nvSpPr>
        <p:spPr>
          <a:ln/>
        </p:spPr>
      </p:sp>
      <p:sp>
        <p:nvSpPr>
          <p:cNvPr id="614405" name="Rectangle 5"/>
          <p:cNvSpPr>
            <a:spLocks noGrp="1" noChangeArrowheads="1"/>
          </p:cNvSpPr>
          <p:nvPr>
            <p:ph type="body" idx="1"/>
          </p:nvPr>
        </p:nvSpPr>
        <p:spPr>
          <a:ln/>
        </p:spPr>
        <p:txBody>
          <a:bodyPr/>
          <a:lstStyle/>
          <a:p>
            <a:r>
              <a:rPr lang="en-US"/>
              <a:t>We calculate the fixed overhead rate by dividing total fixed overhead by the activity in machine hours. The fixed overhead rate is $3.00 per machine hour at an activity level of 3,000 machine hours, and it is $2.25 at an activity level of 4,000 machine hours.  Notice, the fixed overhead rate decreases as the activity level increases.</a:t>
            </a:r>
          </a:p>
          <a:p>
            <a:endParaRPr lang="en-US"/>
          </a:p>
          <a:p>
            <a:endParaRPr lang="en-US"/>
          </a:p>
        </p:txBody>
      </p:sp>
    </p:spTree>
    <p:extLst>
      <p:ext uri="{BB962C8B-B14F-4D97-AF65-F5344CB8AC3E}">
        <p14:creationId xmlns:p14="http://schemas.microsoft.com/office/powerpoint/2010/main" xmlns="" val="3042252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3EB5C52B-9B2B-4C89-9149-4710CA2E8102}" type="slidenum">
              <a:rPr lang="en-US"/>
              <a:pPr/>
              <a:t>9</a:t>
            </a:fld>
            <a:endParaRPr lang="en-US"/>
          </a:p>
        </p:txBody>
      </p:sp>
      <p:sp>
        <p:nvSpPr>
          <p:cNvPr id="7" name="Rectangle 7"/>
          <p:cNvSpPr>
            <a:spLocks noGrp="1" noChangeArrowheads="1"/>
          </p:cNvSpPr>
          <p:nvPr>
            <p:ph type="sldNum" sz="quarter" idx="5"/>
          </p:nvPr>
        </p:nvSpPr>
        <p:spPr>
          <a:ln/>
        </p:spPr>
        <p:txBody>
          <a:bodyPr/>
          <a:lstStyle/>
          <a:p>
            <a:fld id="{999BCD14-D7CD-4C01-ACAE-1CCFEDF4EDF5}" type="slidenum">
              <a:rPr lang="en-US"/>
              <a:pPr/>
              <a:t>9</a:t>
            </a:fld>
            <a:endParaRPr lang="en-US"/>
          </a:p>
        </p:txBody>
      </p:sp>
      <p:sp>
        <p:nvSpPr>
          <p:cNvPr id="616452" name="Rectangle 4"/>
          <p:cNvSpPr>
            <a:spLocks noGrp="1" noRot="1" noChangeAspect="1" noChangeArrowheads="1" noTextEdit="1"/>
          </p:cNvSpPr>
          <p:nvPr>
            <p:ph type="sldImg"/>
          </p:nvPr>
        </p:nvSpPr>
        <p:spPr>
          <a:ln/>
        </p:spPr>
      </p:sp>
      <p:sp>
        <p:nvSpPr>
          <p:cNvPr id="616453" name="Rectangle 5"/>
          <p:cNvSpPr>
            <a:spLocks noGrp="1" noChangeArrowheads="1"/>
          </p:cNvSpPr>
          <p:nvPr>
            <p:ph type="body" idx="1"/>
          </p:nvPr>
        </p:nvSpPr>
        <p:spPr>
          <a:ln/>
        </p:spPr>
        <p:txBody>
          <a:bodyPr/>
          <a:lstStyle/>
          <a:p>
            <a:r>
              <a:rPr lang="en-US"/>
              <a:t>The total predetermined overhead rate at either activity level is the sum of the variable and fixed overhead rates.</a:t>
            </a:r>
          </a:p>
          <a:p>
            <a:endParaRPr lang="en-US"/>
          </a:p>
        </p:txBody>
      </p:sp>
    </p:spTree>
    <p:extLst>
      <p:ext uri="{BB962C8B-B14F-4D97-AF65-F5344CB8AC3E}">
        <p14:creationId xmlns:p14="http://schemas.microsoft.com/office/powerpoint/2010/main" xmlns="" val="3362747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BC4C0047-D456-4044-B454-CD0279ECC07B}" type="slidenum">
              <a:rPr lang="en-US"/>
              <a:pPr/>
              <a:t>10</a:t>
            </a:fld>
            <a:endParaRPr lang="en-US"/>
          </a:p>
        </p:txBody>
      </p:sp>
      <p:sp>
        <p:nvSpPr>
          <p:cNvPr id="7" name="Rectangle 7"/>
          <p:cNvSpPr>
            <a:spLocks noGrp="1" noChangeArrowheads="1"/>
          </p:cNvSpPr>
          <p:nvPr>
            <p:ph type="sldNum" sz="quarter" idx="5"/>
          </p:nvPr>
        </p:nvSpPr>
        <p:spPr>
          <a:ln/>
        </p:spPr>
        <p:txBody>
          <a:bodyPr/>
          <a:lstStyle/>
          <a:p>
            <a:fld id="{5ACD66E7-E371-486D-83F1-6D4A01521F42}" type="slidenum">
              <a:rPr lang="en-US"/>
              <a:pPr/>
              <a:t>10</a:t>
            </a:fld>
            <a:endParaRPr lang="en-US"/>
          </a:p>
        </p:txBody>
      </p:sp>
      <p:sp>
        <p:nvSpPr>
          <p:cNvPr id="618500" name="Rectangle 4"/>
          <p:cNvSpPr>
            <a:spLocks noGrp="1" noRot="1" noChangeAspect="1" noChangeArrowheads="1" noTextEdit="1"/>
          </p:cNvSpPr>
          <p:nvPr>
            <p:ph type="sldImg"/>
          </p:nvPr>
        </p:nvSpPr>
        <p:spPr>
          <a:ln/>
        </p:spPr>
      </p:sp>
      <p:sp>
        <p:nvSpPr>
          <p:cNvPr id="618501" name="Rectangle 5"/>
          <p:cNvSpPr>
            <a:spLocks noGrp="1" noChangeArrowheads="1"/>
          </p:cNvSpPr>
          <p:nvPr>
            <p:ph type="body" idx="1"/>
          </p:nvPr>
        </p:nvSpPr>
        <p:spPr>
          <a:ln/>
        </p:spPr>
        <p:txBody>
          <a:bodyPr/>
          <a:lstStyle/>
          <a:p>
            <a:r>
              <a:rPr lang="en-US"/>
              <a:t>Because the fixed overhead rate differs at different activity levels, an activity level must be chosen. ColaCo decided to base its predetermined overhead rate on 3,000 machine hours.  It required 3,200 standard machine hours to meet its actual production requirements. The company incurred actual fixed overhead costs of $8,450.</a:t>
            </a:r>
          </a:p>
          <a:p>
            <a:endParaRPr lang="en-US"/>
          </a:p>
        </p:txBody>
      </p:sp>
    </p:spTree>
    <p:extLst>
      <p:ext uri="{BB962C8B-B14F-4D97-AF65-F5344CB8AC3E}">
        <p14:creationId xmlns:p14="http://schemas.microsoft.com/office/powerpoint/2010/main" xmlns="" val="1289472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16A03F48-39BB-46CD-8829-425CE4999218}" type="slidenum">
              <a:rPr lang="en-US"/>
              <a:pPr/>
              <a:t>11</a:t>
            </a:fld>
            <a:endParaRPr lang="en-US"/>
          </a:p>
        </p:txBody>
      </p:sp>
      <p:sp>
        <p:nvSpPr>
          <p:cNvPr id="7" name="Rectangle 7"/>
          <p:cNvSpPr>
            <a:spLocks noGrp="1" noChangeArrowheads="1"/>
          </p:cNvSpPr>
          <p:nvPr>
            <p:ph type="sldNum" sz="quarter" idx="5"/>
          </p:nvPr>
        </p:nvSpPr>
        <p:spPr>
          <a:ln/>
        </p:spPr>
        <p:txBody>
          <a:bodyPr/>
          <a:lstStyle/>
          <a:p>
            <a:fld id="{EFD64BFE-D45E-4845-9E22-03216E387294}" type="slidenum">
              <a:rPr lang="en-US"/>
              <a:pPr/>
              <a:t>11</a:t>
            </a:fld>
            <a:endParaRPr lang="en-US"/>
          </a:p>
        </p:txBody>
      </p:sp>
      <p:sp>
        <p:nvSpPr>
          <p:cNvPr id="620548" name="Rectangle 4"/>
          <p:cNvSpPr>
            <a:spLocks noGrp="1" noRot="1" noChangeAspect="1" noChangeArrowheads="1" noTextEdit="1"/>
          </p:cNvSpPr>
          <p:nvPr>
            <p:ph type="sldImg"/>
          </p:nvPr>
        </p:nvSpPr>
        <p:spPr>
          <a:ln/>
        </p:spPr>
      </p:sp>
      <p:sp>
        <p:nvSpPr>
          <p:cNvPr id="620549" name="Rectangle 5"/>
          <p:cNvSpPr>
            <a:spLocks noGrp="1" noChangeArrowheads="1"/>
          </p:cNvSpPr>
          <p:nvPr>
            <p:ph type="body" idx="1"/>
          </p:nvPr>
        </p:nvSpPr>
        <p:spPr>
          <a:ln/>
        </p:spPr>
        <p:txBody>
          <a:bodyPr/>
          <a:lstStyle/>
          <a:p>
            <a:r>
              <a:rPr lang="en-US"/>
              <a:t>Now, let’s focus on the computations for fixed overhead variances.</a:t>
            </a:r>
          </a:p>
        </p:txBody>
      </p:sp>
    </p:spTree>
    <p:extLst>
      <p:ext uri="{BB962C8B-B14F-4D97-AF65-F5344CB8AC3E}">
        <p14:creationId xmlns:p14="http://schemas.microsoft.com/office/powerpoint/2010/main" xmlns="" val="454490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954165AF-DD22-45A5-9677-31B7C0508DFF}" type="slidenum">
              <a:rPr lang="en-US"/>
              <a:pPr/>
              <a:t>12</a:t>
            </a:fld>
            <a:endParaRPr lang="en-US"/>
          </a:p>
        </p:txBody>
      </p:sp>
      <p:sp>
        <p:nvSpPr>
          <p:cNvPr id="7" name="Rectangle 7"/>
          <p:cNvSpPr>
            <a:spLocks noGrp="1" noChangeArrowheads="1"/>
          </p:cNvSpPr>
          <p:nvPr>
            <p:ph type="sldNum" sz="quarter" idx="5"/>
          </p:nvPr>
        </p:nvSpPr>
        <p:spPr>
          <a:ln/>
        </p:spPr>
        <p:txBody>
          <a:bodyPr/>
          <a:lstStyle/>
          <a:p>
            <a:fld id="{3320893E-8293-431F-804C-5B1CA1E95C7D}" type="slidenum">
              <a:rPr lang="en-US"/>
              <a:pPr/>
              <a:t>12</a:t>
            </a:fld>
            <a:endParaRPr lang="en-US"/>
          </a:p>
        </p:txBody>
      </p:sp>
      <p:sp>
        <p:nvSpPr>
          <p:cNvPr id="622596" name="Rectangle 4"/>
          <p:cNvSpPr>
            <a:spLocks noGrp="1" noRot="1" noChangeAspect="1" noChangeArrowheads="1" noTextEdit="1"/>
          </p:cNvSpPr>
          <p:nvPr>
            <p:ph type="sldImg"/>
          </p:nvPr>
        </p:nvSpPr>
        <p:spPr>
          <a:ln/>
        </p:spPr>
      </p:sp>
      <p:sp>
        <p:nvSpPr>
          <p:cNvPr id="622597" name="Rectangle 5"/>
          <p:cNvSpPr>
            <a:spLocks noGrp="1" noChangeArrowheads="1"/>
          </p:cNvSpPr>
          <p:nvPr>
            <p:ph type="body" idx="1"/>
          </p:nvPr>
        </p:nvSpPr>
        <p:spPr>
          <a:ln/>
        </p:spPr>
        <p:txBody>
          <a:bodyPr/>
          <a:lstStyle/>
          <a:p>
            <a:r>
              <a:rPr lang="en-US"/>
              <a:t>The budget variance of $550 favorable is computed by comparing the actual fixed overhead incurred ($8,450) to the budgeted fixed overhead ($9,000).</a:t>
            </a:r>
          </a:p>
          <a:p>
            <a:endParaRPr lang="en-US"/>
          </a:p>
        </p:txBody>
      </p:sp>
    </p:spTree>
    <p:extLst>
      <p:ext uri="{BB962C8B-B14F-4D97-AF65-F5344CB8AC3E}">
        <p14:creationId xmlns:p14="http://schemas.microsoft.com/office/powerpoint/2010/main" xmlns="" val="1852422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0641E78C-5C55-43CB-96CE-E710D3F00024}" type="slidenum">
              <a:rPr lang="en-US"/>
              <a:pPr/>
              <a:t>13</a:t>
            </a:fld>
            <a:endParaRPr lang="en-US"/>
          </a:p>
        </p:txBody>
      </p:sp>
      <p:sp>
        <p:nvSpPr>
          <p:cNvPr id="7" name="Rectangle 7"/>
          <p:cNvSpPr>
            <a:spLocks noGrp="1" noChangeArrowheads="1"/>
          </p:cNvSpPr>
          <p:nvPr>
            <p:ph type="sldNum" sz="quarter" idx="5"/>
          </p:nvPr>
        </p:nvSpPr>
        <p:spPr>
          <a:ln/>
        </p:spPr>
        <p:txBody>
          <a:bodyPr/>
          <a:lstStyle/>
          <a:p>
            <a:fld id="{418CEE3F-99A2-4F11-813A-A678285A25AE}" type="slidenum">
              <a:rPr lang="en-US"/>
              <a:pPr/>
              <a:t>13</a:t>
            </a:fld>
            <a:endParaRPr lang="en-US"/>
          </a:p>
        </p:txBody>
      </p:sp>
      <p:sp>
        <p:nvSpPr>
          <p:cNvPr id="624644" name="Rectangle 4"/>
          <p:cNvSpPr>
            <a:spLocks noGrp="1" noRot="1" noChangeAspect="1" noChangeArrowheads="1" noTextEdit="1"/>
          </p:cNvSpPr>
          <p:nvPr>
            <p:ph type="sldImg"/>
          </p:nvPr>
        </p:nvSpPr>
        <p:spPr>
          <a:ln/>
        </p:spPr>
      </p:sp>
      <p:sp>
        <p:nvSpPr>
          <p:cNvPr id="624645" name="Rectangle 5"/>
          <p:cNvSpPr>
            <a:spLocks noGrp="1" noChangeArrowheads="1"/>
          </p:cNvSpPr>
          <p:nvPr>
            <p:ph type="body" idx="1"/>
          </p:nvPr>
        </p:nvSpPr>
        <p:spPr>
          <a:ln/>
        </p:spPr>
        <p:txBody>
          <a:bodyPr/>
          <a:lstStyle/>
          <a:p>
            <a:r>
              <a:rPr lang="en-US"/>
              <a:t>This variance represents the difference between how much should have been spent and how much was actually spent. A favorable (unfavorable) variance results when actual spending is less (more) than the budget.</a:t>
            </a:r>
          </a:p>
          <a:p>
            <a:endParaRPr lang="en-US"/>
          </a:p>
        </p:txBody>
      </p:sp>
    </p:spTree>
    <p:extLst>
      <p:ext uri="{BB962C8B-B14F-4D97-AF65-F5344CB8AC3E}">
        <p14:creationId xmlns:p14="http://schemas.microsoft.com/office/powerpoint/2010/main" xmlns="" val="610168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47E028E4-2867-46A9-887D-5E0FEC225CD5}" type="slidenum">
              <a:rPr lang="en-US"/>
              <a:pPr/>
              <a:t>14</a:t>
            </a:fld>
            <a:endParaRPr lang="en-US"/>
          </a:p>
        </p:txBody>
      </p:sp>
      <p:sp>
        <p:nvSpPr>
          <p:cNvPr id="7" name="Rectangle 7"/>
          <p:cNvSpPr>
            <a:spLocks noGrp="1" noChangeArrowheads="1"/>
          </p:cNvSpPr>
          <p:nvPr>
            <p:ph type="sldNum" sz="quarter" idx="5"/>
          </p:nvPr>
        </p:nvSpPr>
        <p:spPr>
          <a:ln/>
        </p:spPr>
        <p:txBody>
          <a:bodyPr/>
          <a:lstStyle/>
          <a:p>
            <a:fld id="{2B0DF125-BFF3-4105-A33D-74146A024A30}" type="slidenum">
              <a:rPr lang="en-US"/>
              <a:pPr/>
              <a:t>14</a:t>
            </a:fld>
            <a:endParaRPr lang="en-US"/>
          </a:p>
        </p:txBody>
      </p:sp>
      <p:sp>
        <p:nvSpPr>
          <p:cNvPr id="626692" name="Rectangle 4"/>
          <p:cNvSpPr>
            <a:spLocks noGrp="1" noRot="1" noChangeAspect="1" noChangeArrowheads="1" noTextEdit="1"/>
          </p:cNvSpPr>
          <p:nvPr>
            <p:ph type="sldImg"/>
          </p:nvPr>
        </p:nvSpPr>
        <p:spPr>
          <a:ln/>
        </p:spPr>
      </p:sp>
      <p:sp>
        <p:nvSpPr>
          <p:cNvPr id="626693" name="Rectangle 5"/>
          <p:cNvSpPr>
            <a:spLocks noGrp="1" noChangeArrowheads="1"/>
          </p:cNvSpPr>
          <p:nvPr>
            <p:ph type="body" idx="1"/>
          </p:nvPr>
        </p:nvSpPr>
        <p:spPr>
          <a:ln/>
        </p:spPr>
        <p:txBody>
          <a:bodyPr/>
          <a:lstStyle/>
          <a:p>
            <a:r>
              <a:rPr lang="en-US"/>
              <a:t>The volume variance of $600 favorable is computed by comparing the budgeted fixed overhead ($9,000) to the fixed overhead applied ($9,600).  Since the budgeted fixed overhead is less than the applied fixed overhead, the volume variance is favorable.</a:t>
            </a:r>
          </a:p>
          <a:p>
            <a:endParaRPr lang="en-US"/>
          </a:p>
          <a:p>
            <a:r>
              <a:rPr lang="en-US"/>
              <a:t> </a:t>
            </a:r>
          </a:p>
        </p:txBody>
      </p:sp>
    </p:spTree>
    <p:extLst>
      <p:ext uri="{BB962C8B-B14F-4D97-AF65-F5344CB8AC3E}">
        <p14:creationId xmlns:p14="http://schemas.microsoft.com/office/powerpoint/2010/main" xmlns="" val="35183226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B91D9DFB-A61C-4D86-ACF9-D722D57EB8A7}" type="slidenum">
              <a:rPr lang="en-US"/>
              <a:pPr/>
              <a:t>15</a:t>
            </a:fld>
            <a:endParaRPr lang="en-US"/>
          </a:p>
        </p:txBody>
      </p:sp>
      <p:sp>
        <p:nvSpPr>
          <p:cNvPr id="7" name="Rectangle 7"/>
          <p:cNvSpPr>
            <a:spLocks noGrp="1" noChangeArrowheads="1"/>
          </p:cNvSpPr>
          <p:nvPr>
            <p:ph type="sldNum" sz="quarter" idx="5"/>
          </p:nvPr>
        </p:nvSpPr>
        <p:spPr>
          <a:ln/>
        </p:spPr>
        <p:txBody>
          <a:bodyPr/>
          <a:lstStyle/>
          <a:p>
            <a:fld id="{F20D63D4-1699-41A9-BA3A-A1121F1AFE61}" type="slidenum">
              <a:rPr lang="en-US"/>
              <a:pPr/>
              <a:t>15</a:t>
            </a:fld>
            <a:endParaRPr lang="en-US"/>
          </a:p>
        </p:txBody>
      </p:sp>
      <p:sp>
        <p:nvSpPr>
          <p:cNvPr id="628740" name="Rectangle 4"/>
          <p:cNvSpPr>
            <a:spLocks noGrp="1" noRot="1" noChangeAspect="1" noChangeArrowheads="1" noTextEdit="1"/>
          </p:cNvSpPr>
          <p:nvPr>
            <p:ph type="sldImg"/>
          </p:nvPr>
        </p:nvSpPr>
        <p:spPr>
          <a:ln/>
        </p:spPr>
      </p:sp>
      <p:sp>
        <p:nvSpPr>
          <p:cNvPr id="628741" name="Rectangle 5"/>
          <p:cNvSpPr>
            <a:spLocks noGrp="1" noChangeArrowheads="1"/>
          </p:cNvSpPr>
          <p:nvPr>
            <p:ph type="body" idx="1"/>
          </p:nvPr>
        </p:nvSpPr>
        <p:spPr>
          <a:ln/>
        </p:spPr>
        <p:txBody>
          <a:bodyPr/>
          <a:lstStyle/>
          <a:p>
            <a:r>
              <a:rPr lang="en-US"/>
              <a:t>The fixed overhead applied is computed by multiplying the standard hours allowed for the actual output (3,200 hours) by the fixed portion of the predetermined overhead rate ($3.00).</a:t>
            </a:r>
          </a:p>
          <a:p>
            <a:endParaRPr lang="en-US"/>
          </a:p>
          <a:p>
            <a:r>
              <a:rPr lang="en-US"/>
              <a:t>A favorable (unfavorable) variance results when the denominator activity is less (greater) than the standard hours allowed for the output of the period.</a:t>
            </a:r>
          </a:p>
          <a:p>
            <a:endParaRPr lang="en-US"/>
          </a:p>
        </p:txBody>
      </p:sp>
    </p:spTree>
    <p:extLst>
      <p:ext uri="{BB962C8B-B14F-4D97-AF65-F5344CB8AC3E}">
        <p14:creationId xmlns:p14="http://schemas.microsoft.com/office/powerpoint/2010/main" xmlns="" val="2539902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42E7C059-48DB-4133-8594-50B84C00A680}" type="slidenum">
              <a:rPr lang="en-US"/>
              <a:pPr/>
              <a:t>16</a:t>
            </a:fld>
            <a:endParaRPr lang="en-US"/>
          </a:p>
        </p:txBody>
      </p:sp>
      <p:sp>
        <p:nvSpPr>
          <p:cNvPr id="7" name="Rectangle 7"/>
          <p:cNvSpPr>
            <a:spLocks noGrp="1" noChangeArrowheads="1"/>
          </p:cNvSpPr>
          <p:nvPr>
            <p:ph type="sldNum" sz="quarter" idx="5"/>
          </p:nvPr>
        </p:nvSpPr>
        <p:spPr>
          <a:ln/>
        </p:spPr>
        <p:txBody>
          <a:bodyPr/>
          <a:lstStyle/>
          <a:p>
            <a:fld id="{93C051C9-BD22-40FF-8BC9-34AB947D0033}" type="slidenum">
              <a:rPr lang="en-US"/>
              <a:pPr/>
              <a:t>16</a:t>
            </a:fld>
            <a:endParaRPr lang="en-US"/>
          </a:p>
        </p:txBody>
      </p:sp>
      <p:sp>
        <p:nvSpPr>
          <p:cNvPr id="630788" name="Rectangle 4"/>
          <p:cNvSpPr>
            <a:spLocks noGrp="1" noRot="1" noChangeAspect="1" noChangeArrowheads="1" noTextEdit="1"/>
          </p:cNvSpPr>
          <p:nvPr>
            <p:ph type="sldImg"/>
          </p:nvPr>
        </p:nvSpPr>
        <p:spPr>
          <a:ln/>
        </p:spPr>
      </p:sp>
      <p:sp>
        <p:nvSpPr>
          <p:cNvPr id="630789" name="Rectangle 5"/>
          <p:cNvSpPr>
            <a:spLocks noGrp="1" noChangeArrowheads="1"/>
          </p:cNvSpPr>
          <p:nvPr>
            <p:ph type="body" idx="1"/>
          </p:nvPr>
        </p:nvSpPr>
        <p:spPr>
          <a:ln/>
        </p:spPr>
        <p:txBody>
          <a:bodyPr/>
          <a:lstStyle/>
          <a:p>
            <a:r>
              <a:rPr lang="en-US"/>
              <a:t>The volume variance does not measure over-or under-spending.  It is a measure of utilization of facilities.  In essence, this variance variance is the error that occurs as a result of treating fixed overhead as though it were a variable cost.</a:t>
            </a:r>
          </a:p>
          <a:p>
            <a:endParaRPr lang="en-US"/>
          </a:p>
          <a:p>
            <a:r>
              <a:rPr lang="en-US"/>
              <a:t>Next, we will look at two questions that will require us to compute fixed overhead budget and volume variances.</a:t>
            </a:r>
          </a:p>
          <a:p>
            <a:endParaRPr lang="en-US"/>
          </a:p>
        </p:txBody>
      </p:sp>
    </p:spTree>
    <p:extLst>
      <p:ext uri="{BB962C8B-B14F-4D97-AF65-F5344CB8AC3E}">
        <p14:creationId xmlns:p14="http://schemas.microsoft.com/office/powerpoint/2010/main" xmlns="" val="3406813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70F7BBC0-D851-4E3C-BF75-59CE416CE026}" type="slidenum">
              <a:rPr lang="en-US"/>
              <a:pPr/>
              <a:t>17</a:t>
            </a:fld>
            <a:endParaRPr lang="en-US"/>
          </a:p>
        </p:txBody>
      </p:sp>
      <p:sp>
        <p:nvSpPr>
          <p:cNvPr id="7" name="Rectangle 7"/>
          <p:cNvSpPr>
            <a:spLocks noGrp="1" noChangeArrowheads="1"/>
          </p:cNvSpPr>
          <p:nvPr>
            <p:ph type="sldNum" sz="quarter" idx="5"/>
          </p:nvPr>
        </p:nvSpPr>
        <p:spPr>
          <a:ln/>
        </p:spPr>
        <p:txBody>
          <a:bodyPr/>
          <a:lstStyle/>
          <a:p>
            <a:fld id="{0CD00554-E397-4AEF-BB55-F433616398CE}" type="slidenum">
              <a:rPr lang="en-US"/>
              <a:pPr/>
              <a:t>17</a:t>
            </a:fld>
            <a:endParaRPr lang="en-US"/>
          </a:p>
        </p:txBody>
      </p:sp>
      <p:sp>
        <p:nvSpPr>
          <p:cNvPr id="632836" name="Rectangle 4"/>
          <p:cNvSpPr>
            <a:spLocks noGrp="1" noRot="1" noChangeAspect="1" noChangeArrowheads="1" noTextEdit="1"/>
          </p:cNvSpPr>
          <p:nvPr>
            <p:ph type="sldImg"/>
          </p:nvPr>
        </p:nvSpPr>
        <p:spPr>
          <a:ln/>
        </p:spPr>
      </p:sp>
      <p:sp>
        <p:nvSpPr>
          <p:cNvPr id="632837" name="Rectangle 5"/>
          <p:cNvSpPr>
            <a:spLocks noGrp="1" noChangeArrowheads="1"/>
          </p:cNvSpPr>
          <p:nvPr>
            <p:ph type="body" idx="1"/>
          </p:nvPr>
        </p:nvSpPr>
        <p:spPr>
          <a:ln/>
        </p:spPr>
        <p:txBody>
          <a:bodyPr/>
          <a:lstStyle/>
          <a:p>
            <a:r>
              <a:rPr lang="en-US"/>
              <a:t>Here’s the first question asking us to compute a fixed overhead budget variance.</a:t>
            </a:r>
          </a:p>
        </p:txBody>
      </p:sp>
    </p:spTree>
    <p:extLst>
      <p:ext uri="{BB962C8B-B14F-4D97-AF65-F5344CB8AC3E}">
        <p14:creationId xmlns:p14="http://schemas.microsoft.com/office/powerpoint/2010/main" xmlns="" val="1429054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E2C41CD2-2F8D-4465-ADA9-28B36D7BB9B5}" type="slidenum">
              <a:rPr lang="en-US"/>
              <a:pPr/>
              <a:t>18</a:t>
            </a:fld>
            <a:endParaRPr lang="en-US"/>
          </a:p>
        </p:txBody>
      </p:sp>
      <p:sp>
        <p:nvSpPr>
          <p:cNvPr id="7" name="Rectangle 7"/>
          <p:cNvSpPr>
            <a:spLocks noGrp="1" noChangeArrowheads="1"/>
          </p:cNvSpPr>
          <p:nvPr>
            <p:ph type="sldNum" sz="quarter" idx="5"/>
          </p:nvPr>
        </p:nvSpPr>
        <p:spPr>
          <a:ln/>
        </p:spPr>
        <p:txBody>
          <a:bodyPr/>
          <a:lstStyle/>
          <a:p>
            <a:fld id="{A533BABC-6BFB-4259-963C-922DD4C047B3}" type="slidenum">
              <a:rPr lang="en-US"/>
              <a:pPr/>
              <a:t>18</a:t>
            </a:fld>
            <a:endParaRPr lang="en-US"/>
          </a:p>
        </p:txBody>
      </p:sp>
      <p:sp>
        <p:nvSpPr>
          <p:cNvPr id="634884" name="Rectangle 4"/>
          <p:cNvSpPr>
            <a:spLocks noGrp="1" noRot="1" noChangeAspect="1" noChangeArrowheads="1" noTextEdit="1"/>
          </p:cNvSpPr>
          <p:nvPr>
            <p:ph type="sldImg"/>
          </p:nvPr>
        </p:nvSpPr>
        <p:spPr>
          <a:ln/>
        </p:spPr>
      </p:sp>
      <p:sp>
        <p:nvSpPr>
          <p:cNvPr id="634885" name="Rectangle 5"/>
          <p:cNvSpPr>
            <a:spLocks noGrp="1" noChangeArrowheads="1"/>
          </p:cNvSpPr>
          <p:nvPr>
            <p:ph type="body" idx="1"/>
          </p:nvPr>
        </p:nvSpPr>
        <p:spPr>
          <a:ln/>
        </p:spPr>
        <p:txBody>
          <a:bodyPr/>
          <a:lstStyle/>
          <a:p>
            <a:r>
              <a:rPr lang="en-US"/>
              <a:t>The fixed overhead budget variance is the difference between $14,800 of actual fixed overhead incurred and the $14,450 fixed overhead budget.  Since the actual fixed overhead is greater than the budget for fixed overhead, the budget variance is unfavorable.</a:t>
            </a:r>
          </a:p>
          <a:p>
            <a:endParaRPr lang="en-US"/>
          </a:p>
        </p:txBody>
      </p:sp>
    </p:spTree>
    <p:extLst>
      <p:ext uri="{BB962C8B-B14F-4D97-AF65-F5344CB8AC3E}">
        <p14:creationId xmlns:p14="http://schemas.microsoft.com/office/powerpoint/2010/main" xmlns="" val="9560396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185C9866-350A-4F8C-9B94-A06ED95C764E}" type="slidenum">
              <a:rPr lang="en-US"/>
              <a:pPr/>
              <a:t>19</a:t>
            </a:fld>
            <a:endParaRPr lang="en-US"/>
          </a:p>
        </p:txBody>
      </p:sp>
      <p:sp>
        <p:nvSpPr>
          <p:cNvPr id="7" name="Rectangle 7"/>
          <p:cNvSpPr>
            <a:spLocks noGrp="1" noChangeArrowheads="1"/>
          </p:cNvSpPr>
          <p:nvPr>
            <p:ph type="sldNum" sz="quarter" idx="5"/>
          </p:nvPr>
        </p:nvSpPr>
        <p:spPr>
          <a:ln/>
        </p:spPr>
        <p:txBody>
          <a:bodyPr/>
          <a:lstStyle/>
          <a:p>
            <a:fld id="{62D0CFB6-B528-40D3-B212-72AD19C94FFC}" type="slidenum">
              <a:rPr lang="en-US"/>
              <a:pPr/>
              <a:t>19</a:t>
            </a:fld>
            <a:endParaRPr lang="en-US"/>
          </a:p>
        </p:txBody>
      </p:sp>
      <p:sp>
        <p:nvSpPr>
          <p:cNvPr id="636932" name="Rectangle 4"/>
          <p:cNvSpPr>
            <a:spLocks noGrp="1" noRot="1" noChangeAspect="1" noChangeArrowheads="1" noTextEdit="1"/>
          </p:cNvSpPr>
          <p:nvPr>
            <p:ph type="sldImg"/>
          </p:nvPr>
        </p:nvSpPr>
        <p:spPr>
          <a:ln/>
        </p:spPr>
      </p:sp>
      <p:sp>
        <p:nvSpPr>
          <p:cNvPr id="636933" name="Rectangle 5"/>
          <p:cNvSpPr>
            <a:spLocks noGrp="1" noChangeArrowheads="1"/>
          </p:cNvSpPr>
          <p:nvPr>
            <p:ph type="body" idx="1"/>
          </p:nvPr>
        </p:nvSpPr>
        <p:spPr>
          <a:ln/>
        </p:spPr>
        <p:txBody>
          <a:bodyPr/>
          <a:lstStyle/>
          <a:p>
            <a:r>
              <a:rPr lang="en-US"/>
              <a:t>Here’s the second question asking us to compute a fixed overhead volume variance.</a:t>
            </a:r>
          </a:p>
        </p:txBody>
      </p:sp>
    </p:spTree>
    <p:extLst>
      <p:ext uri="{BB962C8B-B14F-4D97-AF65-F5344CB8AC3E}">
        <p14:creationId xmlns:p14="http://schemas.microsoft.com/office/powerpoint/2010/main" xmlns="" val="887989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A229BB78-0DA7-4817-98B0-C1B197D56F1E}" type="slidenum">
              <a:rPr lang="en-US"/>
              <a:pPr/>
              <a:t>20</a:t>
            </a:fld>
            <a:endParaRPr lang="en-US"/>
          </a:p>
        </p:txBody>
      </p:sp>
      <p:sp>
        <p:nvSpPr>
          <p:cNvPr id="7" name="Rectangle 7"/>
          <p:cNvSpPr>
            <a:spLocks noGrp="1" noChangeArrowheads="1"/>
          </p:cNvSpPr>
          <p:nvPr>
            <p:ph type="sldNum" sz="quarter" idx="5"/>
          </p:nvPr>
        </p:nvSpPr>
        <p:spPr>
          <a:ln/>
        </p:spPr>
        <p:txBody>
          <a:bodyPr/>
          <a:lstStyle/>
          <a:p>
            <a:fld id="{A9FC1F7D-E438-4D2A-84C6-342A53612174}" type="slidenum">
              <a:rPr lang="en-US"/>
              <a:pPr/>
              <a:t>20</a:t>
            </a:fld>
            <a:endParaRPr lang="en-US"/>
          </a:p>
        </p:txBody>
      </p:sp>
      <p:sp>
        <p:nvSpPr>
          <p:cNvPr id="638980" name="Rectangle 4"/>
          <p:cNvSpPr>
            <a:spLocks noGrp="1" noRot="1" noChangeAspect="1" noChangeArrowheads="1" noTextEdit="1"/>
          </p:cNvSpPr>
          <p:nvPr>
            <p:ph type="sldImg"/>
          </p:nvPr>
        </p:nvSpPr>
        <p:spPr>
          <a:ln/>
        </p:spPr>
      </p:sp>
      <p:sp>
        <p:nvSpPr>
          <p:cNvPr id="638981" name="Rectangle 5"/>
          <p:cNvSpPr>
            <a:spLocks noGrp="1" noChangeArrowheads="1"/>
          </p:cNvSpPr>
          <p:nvPr>
            <p:ph type="body" idx="1"/>
          </p:nvPr>
        </p:nvSpPr>
        <p:spPr>
          <a:ln/>
        </p:spPr>
        <p:txBody>
          <a:bodyPr/>
          <a:lstStyle/>
          <a:p>
            <a:r>
              <a:rPr lang="en-US"/>
              <a:t>The volume variance is the difference between the $14,450 fixed overhead budget and the $14,700 of fixed overhead applied to production.  The fixed overhead applied is computed by multiplying the 2,100 standard hours allowed times the $7.00 fixed portion of the predetermined overhead rate. Since the budgeted fixed overhead is less than the applied fixed overhead, the volume variance is favorable.</a:t>
            </a:r>
          </a:p>
          <a:p>
            <a:endParaRPr lang="en-US"/>
          </a:p>
        </p:txBody>
      </p:sp>
    </p:spTree>
    <p:extLst>
      <p:ext uri="{BB962C8B-B14F-4D97-AF65-F5344CB8AC3E}">
        <p14:creationId xmlns:p14="http://schemas.microsoft.com/office/powerpoint/2010/main" xmlns="" val="2967114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C06639CA-B30E-4CE8-B138-C02A41BB2FA1}" type="slidenum">
              <a:rPr lang="en-US"/>
              <a:pPr/>
              <a:t>21</a:t>
            </a:fld>
            <a:endParaRPr lang="en-US"/>
          </a:p>
        </p:txBody>
      </p:sp>
      <p:sp>
        <p:nvSpPr>
          <p:cNvPr id="7" name="Rectangle 7"/>
          <p:cNvSpPr>
            <a:spLocks noGrp="1" noChangeArrowheads="1"/>
          </p:cNvSpPr>
          <p:nvPr>
            <p:ph type="sldNum" sz="quarter" idx="5"/>
          </p:nvPr>
        </p:nvSpPr>
        <p:spPr>
          <a:ln/>
        </p:spPr>
        <p:txBody>
          <a:bodyPr/>
          <a:lstStyle/>
          <a:p>
            <a:fld id="{B2965F35-8916-4598-A64E-D1A97A399AA1}" type="slidenum">
              <a:rPr lang="en-US"/>
              <a:pPr/>
              <a:t>21</a:t>
            </a:fld>
            <a:endParaRPr lang="en-US"/>
          </a:p>
        </p:txBody>
      </p:sp>
      <p:sp>
        <p:nvSpPr>
          <p:cNvPr id="641028" name="Rectangle 4"/>
          <p:cNvSpPr>
            <a:spLocks noGrp="1" noRot="1" noChangeAspect="1" noChangeArrowheads="1" noTextEdit="1"/>
          </p:cNvSpPr>
          <p:nvPr>
            <p:ph type="sldImg"/>
          </p:nvPr>
        </p:nvSpPr>
        <p:spPr>
          <a:ln/>
        </p:spPr>
      </p:sp>
      <p:sp>
        <p:nvSpPr>
          <p:cNvPr id="641029" name="Rectangle 5"/>
          <p:cNvSpPr>
            <a:spLocks noGrp="1" noChangeArrowheads="1"/>
          </p:cNvSpPr>
          <p:nvPr>
            <p:ph type="body" idx="1"/>
          </p:nvPr>
        </p:nvSpPr>
        <p:spPr>
          <a:ln/>
        </p:spPr>
        <p:txBody>
          <a:bodyPr/>
          <a:lstStyle/>
          <a:p>
            <a:r>
              <a:rPr lang="en-US"/>
              <a:t>Here we see a summary of our computations from the previous two questions in a convenient three-column format. The total fixed overhead variance is the combination of the unfavorable budget variance and the favorable volume variance, $100 unfavorable.   </a:t>
            </a:r>
          </a:p>
          <a:p>
            <a:endParaRPr lang="en-US"/>
          </a:p>
        </p:txBody>
      </p:sp>
    </p:spTree>
    <p:extLst>
      <p:ext uri="{BB962C8B-B14F-4D97-AF65-F5344CB8AC3E}">
        <p14:creationId xmlns:p14="http://schemas.microsoft.com/office/powerpoint/2010/main" xmlns="" val="171535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91681C2F-F150-4806-8435-81B1F481386A}" type="slidenum">
              <a:rPr lang="en-US"/>
              <a:pPr/>
              <a:t>22</a:t>
            </a:fld>
            <a:endParaRPr lang="en-US"/>
          </a:p>
        </p:txBody>
      </p:sp>
      <p:sp>
        <p:nvSpPr>
          <p:cNvPr id="7" name="Rectangle 7"/>
          <p:cNvSpPr>
            <a:spLocks noGrp="1" noChangeArrowheads="1"/>
          </p:cNvSpPr>
          <p:nvPr>
            <p:ph type="sldNum" sz="quarter" idx="5"/>
          </p:nvPr>
        </p:nvSpPr>
        <p:spPr>
          <a:ln/>
        </p:spPr>
        <p:txBody>
          <a:bodyPr/>
          <a:lstStyle/>
          <a:p>
            <a:fld id="{68E83645-9C9F-46D8-83CF-9A5923368445}" type="slidenum">
              <a:rPr lang="en-US"/>
              <a:pPr/>
              <a:t>22</a:t>
            </a:fld>
            <a:endParaRPr lang="en-US"/>
          </a:p>
        </p:txBody>
      </p:sp>
      <p:sp>
        <p:nvSpPr>
          <p:cNvPr id="643076" name="Rectangle 4"/>
          <p:cNvSpPr>
            <a:spLocks noGrp="1" noRot="1" noChangeAspect="1" noChangeArrowheads="1" noTextEdit="1"/>
          </p:cNvSpPr>
          <p:nvPr>
            <p:ph type="sldImg"/>
          </p:nvPr>
        </p:nvSpPr>
        <p:spPr>
          <a:ln/>
        </p:spPr>
      </p:sp>
      <p:sp>
        <p:nvSpPr>
          <p:cNvPr id="643077" name="Rectangle 5"/>
          <p:cNvSpPr>
            <a:spLocks noGrp="1" noChangeArrowheads="1"/>
          </p:cNvSpPr>
          <p:nvPr>
            <p:ph type="body" idx="1"/>
          </p:nvPr>
        </p:nvSpPr>
        <p:spPr>
          <a:ln/>
        </p:spPr>
        <p:txBody>
          <a:bodyPr/>
          <a:lstStyle/>
          <a:p>
            <a:r>
              <a:rPr lang="en-US"/>
              <a:t>Often it’s helpful to look at the fixed overhead relationships in graphical form.  We will use the ColaCo data from the previous example for our graphical approach. </a:t>
            </a:r>
          </a:p>
        </p:txBody>
      </p:sp>
    </p:spTree>
    <p:extLst>
      <p:ext uri="{BB962C8B-B14F-4D97-AF65-F5344CB8AC3E}">
        <p14:creationId xmlns:p14="http://schemas.microsoft.com/office/powerpoint/2010/main" xmlns="" val="28088436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66DDEEEC-933E-4D7A-A464-7D618E59C600}" type="slidenum">
              <a:rPr lang="en-US"/>
              <a:pPr/>
              <a:t>23</a:t>
            </a:fld>
            <a:endParaRPr lang="en-US"/>
          </a:p>
        </p:txBody>
      </p:sp>
      <p:sp>
        <p:nvSpPr>
          <p:cNvPr id="7" name="Rectangle 7"/>
          <p:cNvSpPr>
            <a:spLocks noGrp="1" noChangeArrowheads="1"/>
          </p:cNvSpPr>
          <p:nvPr>
            <p:ph type="sldNum" sz="quarter" idx="5"/>
          </p:nvPr>
        </p:nvSpPr>
        <p:spPr>
          <a:ln/>
        </p:spPr>
        <p:txBody>
          <a:bodyPr/>
          <a:lstStyle/>
          <a:p>
            <a:fld id="{E1C5272A-2AB5-49BF-9B81-A2A3A9718030}" type="slidenum">
              <a:rPr lang="en-US"/>
              <a:pPr/>
              <a:t>23</a:t>
            </a:fld>
            <a:endParaRPr lang="en-US"/>
          </a:p>
        </p:txBody>
      </p:sp>
      <p:sp>
        <p:nvSpPr>
          <p:cNvPr id="645124" name="Rectangle 1028"/>
          <p:cNvSpPr>
            <a:spLocks noGrp="1" noRot="1" noChangeAspect="1" noChangeArrowheads="1" noTextEdit="1"/>
          </p:cNvSpPr>
          <p:nvPr>
            <p:ph type="sldImg"/>
          </p:nvPr>
        </p:nvSpPr>
        <p:spPr>
          <a:ln/>
        </p:spPr>
      </p:sp>
      <p:sp>
        <p:nvSpPr>
          <p:cNvPr id="645125" name="Rectangle 1029"/>
          <p:cNvSpPr>
            <a:spLocks noGrp="1" noChangeArrowheads="1"/>
          </p:cNvSpPr>
          <p:nvPr>
            <p:ph type="body" idx="1"/>
          </p:nvPr>
        </p:nvSpPr>
        <p:spPr>
          <a:ln/>
        </p:spPr>
        <p:txBody>
          <a:bodyPr/>
          <a:lstStyle/>
          <a:p>
            <a:r>
              <a:rPr lang="en-US"/>
              <a:t>The vertical axis is used to graph fixed overhead cost.  The first cost that ColaCo would plot on this axis is $9,000 of budgeted fixed overhead.</a:t>
            </a:r>
            <a:br>
              <a:rPr lang="en-US"/>
            </a:br>
            <a:endParaRPr lang="en-US"/>
          </a:p>
          <a:p>
            <a:r>
              <a:rPr lang="en-US"/>
              <a:t>The horizontal axis is used to graph the volume of activity.  The first activity level that ColaCo would plot is its denominator activity level of 3,000 machine hours.</a:t>
            </a:r>
            <a:br>
              <a:rPr lang="en-US"/>
            </a:br>
            <a:r>
              <a:rPr lang="en-US"/>
              <a:t/>
            </a:r>
            <a:br>
              <a:rPr lang="en-US"/>
            </a:br>
            <a:r>
              <a:rPr lang="en-US"/>
              <a:t>The linear manner in which fixed overhead is applied to products is depicted by drawing a straight line from the origin to the intersection of the budgeted fixed overhead ($9,000) and the denominator activity (3,000 hours).  The slope of this line indicates that fixed overhead is applied at a rate of $3.00 per machine hour.</a:t>
            </a:r>
          </a:p>
        </p:txBody>
      </p:sp>
    </p:spTree>
    <p:extLst>
      <p:ext uri="{BB962C8B-B14F-4D97-AF65-F5344CB8AC3E}">
        <p14:creationId xmlns:p14="http://schemas.microsoft.com/office/powerpoint/2010/main" xmlns="" val="3520486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84EA8650-A8A7-4532-A4FB-723D85525D4C}" type="slidenum">
              <a:rPr lang="en-US"/>
              <a:pPr/>
              <a:t>24</a:t>
            </a:fld>
            <a:endParaRPr lang="en-US"/>
          </a:p>
        </p:txBody>
      </p:sp>
      <p:sp>
        <p:nvSpPr>
          <p:cNvPr id="7" name="Rectangle 7"/>
          <p:cNvSpPr>
            <a:spLocks noGrp="1" noChangeArrowheads="1"/>
          </p:cNvSpPr>
          <p:nvPr>
            <p:ph type="sldNum" sz="quarter" idx="5"/>
          </p:nvPr>
        </p:nvSpPr>
        <p:spPr>
          <a:ln/>
        </p:spPr>
        <p:txBody>
          <a:bodyPr/>
          <a:lstStyle/>
          <a:p>
            <a:fld id="{829537D9-C36C-4FDC-8B3D-2A88F3397CA9}" type="slidenum">
              <a:rPr lang="en-US"/>
              <a:pPr/>
              <a:t>24</a:t>
            </a:fld>
            <a:endParaRPr lang="en-US"/>
          </a:p>
        </p:txBody>
      </p:sp>
      <p:sp>
        <p:nvSpPr>
          <p:cNvPr id="647172" name="Rectangle 4"/>
          <p:cNvSpPr>
            <a:spLocks noGrp="1" noRot="1" noChangeAspect="1" noChangeArrowheads="1" noTextEdit="1"/>
          </p:cNvSpPr>
          <p:nvPr>
            <p:ph type="sldImg"/>
          </p:nvPr>
        </p:nvSpPr>
        <p:spPr>
          <a:ln/>
        </p:spPr>
      </p:sp>
      <p:sp>
        <p:nvSpPr>
          <p:cNvPr id="647173" name="Rectangle 5"/>
          <p:cNvSpPr>
            <a:spLocks noGrp="1" noChangeArrowheads="1"/>
          </p:cNvSpPr>
          <p:nvPr>
            <p:ph type="body" idx="1"/>
          </p:nvPr>
        </p:nvSpPr>
        <p:spPr>
          <a:ln/>
        </p:spPr>
        <p:txBody>
          <a:bodyPr/>
          <a:lstStyle/>
          <a:p>
            <a:r>
              <a:rPr lang="en-US"/>
              <a:t>Next, plot the actual amount of fixed overhead costs on the vertical axis. The broken horizontal line below the budgeted fixed overhead represents the $8,450 of actual fixed manufacturing overhead.  The vertical distance between the budgeted fixed overhead line and the actual fixed overhead line represents the fixed overhead budget variance of $550. Since the actual fixed overhead is less than the budgeted fixed overhead, the fixed overhead budget variance is favorable.</a:t>
            </a:r>
          </a:p>
          <a:p>
            <a:endParaRPr lang="en-US"/>
          </a:p>
        </p:txBody>
      </p:sp>
    </p:spTree>
    <p:extLst>
      <p:ext uri="{BB962C8B-B14F-4D97-AF65-F5344CB8AC3E}">
        <p14:creationId xmlns:p14="http://schemas.microsoft.com/office/powerpoint/2010/main" xmlns="" val="2209932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42AE2CE6-5EF1-422C-A522-4BFA1A3626DC}" type="slidenum">
              <a:rPr lang="en-US"/>
              <a:pPr/>
              <a:t>25</a:t>
            </a:fld>
            <a:endParaRPr lang="en-US"/>
          </a:p>
        </p:txBody>
      </p:sp>
      <p:sp>
        <p:nvSpPr>
          <p:cNvPr id="7" name="Rectangle 7"/>
          <p:cNvSpPr>
            <a:spLocks noGrp="1" noChangeArrowheads="1"/>
          </p:cNvSpPr>
          <p:nvPr>
            <p:ph type="sldNum" sz="quarter" idx="5"/>
          </p:nvPr>
        </p:nvSpPr>
        <p:spPr>
          <a:ln/>
        </p:spPr>
        <p:txBody>
          <a:bodyPr/>
          <a:lstStyle/>
          <a:p>
            <a:fld id="{FA6CAE50-174B-440E-BDA0-0DCAE5052ED9}" type="slidenum">
              <a:rPr lang="en-US"/>
              <a:pPr/>
              <a:t>25</a:t>
            </a:fld>
            <a:endParaRPr lang="en-US"/>
          </a:p>
        </p:txBody>
      </p:sp>
      <p:sp>
        <p:nvSpPr>
          <p:cNvPr id="649220" name="Rectangle 4"/>
          <p:cNvSpPr>
            <a:spLocks noGrp="1" noRot="1" noChangeAspect="1" noChangeArrowheads="1" noTextEdit="1"/>
          </p:cNvSpPr>
          <p:nvPr>
            <p:ph type="sldImg"/>
          </p:nvPr>
        </p:nvSpPr>
        <p:spPr>
          <a:ln/>
        </p:spPr>
      </p:sp>
      <p:sp>
        <p:nvSpPr>
          <p:cNvPr id="649221" name="Rectangle 5"/>
          <p:cNvSpPr>
            <a:spLocks noGrp="1" noChangeArrowheads="1"/>
          </p:cNvSpPr>
          <p:nvPr>
            <p:ph type="body" idx="1"/>
          </p:nvPr>
        </p:nvSpPr>
        <p:spPr>
          <a:ln/>
        </p:spPr>
        <p:txBody>
          <a:bodyPr/>
          <a:lstStyle/>
          <a:p>
            <a:r>
              <a:rPr lang="en-US"/>
              <a:t>Finally, identify the standard hours allowed for the actual level of output (3,200 hours) on the horizontal axis.  Draw a vertical line from this activity level until it intersects the sloped line that depicts the fixed overhead applied to products.  From this point, draw a horizontal line that intersects the vertical axis.  This dollar amount ($9,600) represents the fixed overhead applied.</a:t>
            </a:r>
          </a:p>
          <a:p>
            <a:endParaRPr lang="en-US"/>
          </a:p>
          <a:p>
            <a:r>
              <a:rPr lang="en-US"/>
              <a:t>The vertical distance between the budgeted fixed overhead line and the applied fixed overhead line represents the fixed overhead volume variance of $600.  Since the budgeted fixed overhead is less than the applied fixed overhead, the volume variance is favorable.</a:t>
            </a:r>
          </a:p>
          <a:p>
            <a:endParaRPr lang="en-US"/>
          </a:p>
        </p:txBody>
      </p:sp>
    </p:spTree>
    <p:extLst>
      <p:ext uri="{BB962C8B-B14F-4D97-AF65-F5344CB8AC3E}">
        <p14:creationId xmlns:p14="http://schemas.microsoft.com/office/powerpoint/2010/main" xmlns="" val="9473449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76B6088C-ADCB-4D27-94A5-C55279A5AD27}" type="slidenum">
              <a:rPr lang="en-US"/>
              <a:pPr/>
              <a:t>26</a:t>
            </a:fld>
            <a:endParaRPr lang="en-US"/>
          </a:p>
        </p:txBody>
      </p:sp>
      <p:sp>
        <p:nvSpPr>
          <p:cNvPr id="7" name="Rectangle 7"/>
          <p:cNvSpPr>
            <a:spLocks noGrp="1" noChangeArrowheads="1"/>
          </p:cNvSpPr>
          <p:nvPr>
            <p:ph type="sldNum" sz="quarter" idx="5"/>
          </p:nvPr>
        </p:nvSpPr>
        <p:spPr>
          <a:ln/>
        </p:spPr>
        <p:txBody>
          <a:bodyPr/>
          <a:lstStyle/>
          <a:p>
            <a:fld id="{A79F0E79-1E66-470A-8B16-DB5A45CF2361}" type="slidenum">
              <a:rPr lang="en-US"/>
              <a:pPr/>
              <a:t>26</a:t>
            </a:fld>
            <a:endParaRPr lang="en-US"/>
          </a:p>
        </p:txBody>
      </p:sp>
      <p:sp>
        <p:nvSpPr>
          <p:cNvPr id="651268" name="Rectangle 4"/>
          <p:cNvSpPr>
            <a:spLocks noGrp="1" noRot="1" noChangeAspect="1" noChangeArrowheads="1" noTextEdit="1"/>
          </p:cNvSpPr>
          <p:nvPr>
            <p:ph type="sldImg"/>
          </p:nvPr>
        </p:nvSpPr>
        <p:spPr>
          <a:ln/>
        </p:spPr>
      </p:sp>
      <p:sp>
        <p:nvSpPr>
          <p:cNvPr id="651269" name="Rectangle 5"/>
          <p:cNvSpPr>
            <a:spLocks noGrp="1" noChangeArrowheads="1"/>
          </p:cNvSpPr>
          <p:nvPr>
            <p:ph type="body" idx="1"/>
          </p:nvPr>
        </p:nvSpPr>
        <p:spPr>
          <a:ln/>
        </p:spPr>
        <p:txBody>
          <a:bodyPr/>
          <a:lstStyle/>
          <a:p>
            <a:r>
              <a:rPr lang="en-US"/>
              <a:t>In a standard cost system, the sum of the overhead variances equals the under-or overapplied overhead cost for a period.  Unfavorable variances are equivalent to underapplied overhead.  Favorable variances are equivalent to overapplied overhead. </a:t>
            </a:r>
          </a:p>
        </p:txBody>
      </p:sp>
    </p:spTree>
    <p:extLst>
      <p:ext uri="{BB962C8B-B14F-4D97-AF65-F5344CB8AC3E}">
        <p14:creationId xmlns:p14="http://schemas.microsoft.com/office/powerpoint/2010/main" xmlns="" val="11184583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8764604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1201237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7659685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2166096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2505087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6351856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7786938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4F752C1-2D6C-4AD8-B34B-AC9E6CFBD861}" type="slidenum">
              <a:rPr lang="en-US"/>
              <a:pPr eaLnBrk="1" hangingPunct="1"/>
              <a:t>34</a:t>
            </a:fld>
            <a:endParaRPr lang="en-US"/>
          </a:p>
        </p:txBody>
      </p:sp>
    </p:spTree>
    <p:extLst>
      <p:ext uri="{BB962C8B-B14F-4D97-AF65-F5344CB8AC3E}">
        <p14:creationId xmlns:p14="http://schemas.microsoft.com/office/powerpoint/2010/main" xmlns="" val="8764637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FD1C8CD-AB3C-46D9-A92E-0420DD171545}" type="slidenum">
              <a:rPr lang="en-US"/>
              <a:pPr eaLnBrk="1" hangingPunct="1"/>
              <a:t>35</a:t>
            </a:fld>
            <a:endParaRPr lang="en-US"/>
          </a:p>
        </p:txBody>
      </p:sp>
    </p:spTree>
    <p:extLst>
      <p:ext uri="{BB962C8B-B14F-4D97-AF65-F5344CB8AC3E}">
        <p14:creationId xmlns:p14="http://schemas.microsoft.com/office/powerpoint/2010/main" xmlns="" val="27471637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246E63A-1EFF-46AE-B0F0-809FF6B73D47}" type="slidenum">
              <a:rPr lang="en-US"/>
              <a:pPr eaLnBrk="1" hangingPunct="1"/>
              <a:t>36</a:t>
            </a:fld>
            <a:endParaRPr lang="en-US"/>
          </a:p>
        </p:txBody>
      </p:sp>
    </p:spTree>
    <p:extLst>
      <p:ext uri="{BB962C8B-B14F-4D97-AF65-F5344CB8AC3E}">
        <p14:creationId xmlns:p14="http://schemas.microsoft.com/office/powerpoint/2010/main" xmlns="" val="9508610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DA9AEFD-3A00-4790-A55A-759AAF82DD1A}" type="slidenum">
              <a:rPr lang="en-US"/>
              <a:pPr eaLnBrk="1" hangingPunct="1"/>
              <a:t>37</a:t>
            </a:fld>
            <a:endParaRPr lang="en-US"/>
          </a:p>
        </p:txBody>
      </p:sp>
    </p:spTree>
    <p:extLst>
      <p:ext uri="{BB962C8B-B14F-4D97-AF65-F5344CB8AC3E}">
        <p14:creationId xmlns:p14="http://schemas.microsoft.com/office/powerpoint/2010/main" xmlns="" val="14072576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27FD5CF-FBD8-4291-BF4E-E62903EAAE05}" type="slidenum">
              <a:rPr lang="en-US"/>
              <a:pPr eaLnBrk="1" hangingPunct="1"/>
              <a:t>38</a:t>
            </a:fld>
            <a:endParaRPr lang="en-US"/>
          </a:p>
        </p:txBody>
      </p:sp>
    </p:spTree>
    <p:extLst>
      <p:ext uri="{BB962C8B-B14F-4D97-AF65-F5344CB8AC3E}">
        <p14:creationId xmlns:p14="http://schemas.microsoft.com/office/powerpoint/2010/main" xmlns="" val="38711313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16499A6-8B72-407C-A533-E2ACE1D8F487}" type="slidenum">
              <a:rPr lang="en-US"/>
              <a:pPr eaLnBrk="1" hangingPunct="1"/>
              <a:t>39</a:t>
            </a:fld>
            <a:endParaRPr lang="en-US"/>
          </a:p>
        </p:txBody>
      </p:sp>
    </p:spTree>
    <p:extLst>
      <p:ext uri="{BB962C8B-B14F-4D97-AF65-F5344CB8AC3E}">
        <p14:creationId xmlns:p14="http://schemas.microsoft.com/office/powerpoint/2010/main" xmlns="" val="17141366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CE4F6D0-508C-4085-A977-0376F215E028}" type="slidenum">
              <a:rPr lang="en-US"/>
              <a:pPr eaLnBrk="1" hangingPunct="1"/>
              <a:t>40</a:t>
            </a:fld>
            <a:endParaRPr lang="en-US"/>
          </a:p>
        </p:txBody>
      </p:sp>
    </p:spTree>
    <p:extLst>
      <p:ext uri="{BB962C8B-B14F-4D97-AF65-F5344CB8AC3E}">
        <p14:creationId xmlns:p14="http://schemas.microsoft.com/office/powerpoint/2010/main" xmlns="" val="27941686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A9853F8-90C3-41E4-B266-ACE315E1131F}" type="slidenum">
              <a:rPr lang="en-US"/>
              <a:pPr eaLnBrk="1" hangingPunct="1"/>
              <a:t>41</a:t>
            </a:fld>
            <a:endParaRPr lang="en-US"/>
          </a:p>
        </p:txBody>
      </p:sp>
    </p:spTree>
    <p:extLst>
      <p:ext uri="{BB962C8B-B14F-4D97-AF65-F5344CB8AC3E}">
        <p14:creationId xmlns:p14="http://schemas.microsoft.com/office/powerpoint/2010/main" xmlns="" val="15770243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CB21CBD-18F9-4D95-8844-BBF7CDA23805}" type="slidenum">
              <a:rPr lang="en-US"/>
              <a:pPr eaLnBrk="1" hangingPunct="1"/>
              <a:t>42</a:t>
            </a:fld>
            <a:endParaRPr lang="en-US"/>
          </a:p>
        </p:txBody>
      </p:sp>
    </p:spTree>
    <p:extLst>
      <p:ext uri="{BB962C8B-B14F-4D97-AF65-F5344CB8AC3E}">
        <p14:creationId xmlns:p14="http://schemas.microsoft.com/office/powerpoint/2010/main" xmlns="" val="14497164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5F48B93-5B45-4BBB-8619-60772E082A93}" type="slidenum">
              <a:rPr lang="en-US"/>
              <a:pPr eaLnBrk="1" hangingPunct="1"/>
              <a:t>43</a:t>
            </a:fld>
            <a:endParaRPr lang="en-US"/>
          </a:p>
        </p:txBody>
      </p:sp>
    </p:spTree>
    <p:extLst>
      <p:ext uri="{BB962C8B-B14F-4D97-AF65-F5344CB8AC3E}">
        <p14:creationId xmlns:p14="http://schemas.microsoft.com/office/powerpoint/2010/main" xmlns="" val="32102126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3E70FA3-EC0B-4E72-B30B-AC04D4299FED}" type="slidenum">
              <a:rPr lang="en-US"/>
              <a:pPr eaLnBrk="1" hangingPunct="1"/>
              <a:t>44</a:t>
            </a:fld>
            <a:endParaRPr lang="en-US"/>
          </a:p>
        </p:txBody>
      </p:sp>
    </p:spTree>
    <p:extLst>
      <p:ext uri="{BB962C8B-B14F-4D97-AF65-F5344CB8AC3E}">
        <p14:creationId xmlns:p14="http://schemas.microsoft.com/office/powerpoint/2010/main" xmlns="" val="18568633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21AAC06-F2CB-4F9E-ABDF-FE36BF8C621B}" type="slidenum">
              <a:rPr lang="en-US"/>
              <a:pPr eaLnBrk="1" hangingPunct="1"/>
              <a:t>45</a:t>
            </a:fld>
            <a:endParaRPr lang="en-US"/>
          </a:p>
        </p:txBody>
      </p:sp>
    </p:spTree>
    <p:extLst>
      <p:ext uri="{BB962C8B-B14F-4D97-AF65-F5344CB8AC3E}">
        <p14:creationId xmlns:p14="http://schemas.microsoft.com/office/powerpoint/2010/main" xmlns="" val="41774267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F2EABE1-0C94-414A-AF1F-781DAF1177C8}" type="slidenum">
              <a:rPr lang="en-US"/>
              <a:pPr eaLnBrk="1" hangingPunct="1"/>
              <a:t>46</a:t>
            </a:fld>
            <a:endParaRPr lang="en-US"/>
          </a:p>
        </p:txBody>
      </p:sp>
    </p:spTree>
    <p:extLst>
      <p:ext uri="{BB962C8B-B14F-4D97-AF65-F5344CB8AC3E}">
        <p14:creationId xmlns:p14="http://schemas.microsoft.com/office/powerpoint/2010/main" xmlns="" val="20533414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194296D-8047-4455-8425-EC770D63CB00}" type="slidenum">
              <a:rPr lang="en-US"/>
              <a:pPr eaLnBrk="1" hangingPunct="1"/>
              <a:t>47</a:t>
            </a:fld>
            <a:endParaRPr lang="en-US"/>
          </a:p>
        </p:txBody>
      </p:sp>
    </p:spTree>
    <p:extLst>
      <p:ext uri="{BB962C8B-B14F-4D97-AF65-F5344CB8AC3E}">
        <p14:creationId xmlns:p14="http://schemas.microsoft.com/office/powerpoint/2010/main" xmlns="" val="15676350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9ACD346-A992-42AF-82F1-93B99A1D3F47}" type="slidenum">
              <a:rPr lang="en-US"/>
              <a:pPr eaLnBrk="1" hangingPunct="1"/>
              <a:t>48</a:t>
            </a:fld>
            <a:endParaRPr lang="en-US"/>
          </a:p>
        </p:txBody>
      </p:sp>
    </p:spTree>
    <p:extLst>
      <p:ext uri="{BB962C8B-B14F-4D97-AF65-F5344CB8AC3E}">
        <p14:creationId xmlns:p14="http://schemas.microsoft.com/office/powerpoint/2010/main" xmlns="" val="35047894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0A2E0A0-D88E-4356-8DB0-863C1BEBB036}" type="slidenum">
              <a:rPr lang="en-US"/>
              <a:pPr eaLnBrk="1" hangingPunct="1"/>
              <a:t>49</a:t>
            </a:fld>
            <a:endParaRPr lang="en-US"/>
          </a:p>
        </p:txBody>
      </p:sp>
    </p:spTree>
    <p:extLst>
      <p:ext uri="{BB962C8B-B14F-4D97-AF65-F5344CB8AC3E}">
        <p14:creationId xmlns:p14="http://schemas.microsoft.com/office/powerpoint/2010/main" xmlns="" val="17689248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3255C7E-FE81-41D0-AB53-DFDDEB4AB101}" type="slidenum">
              <a:rPr lang="en-US"/>
              <a:pPr eaLnBrk="1" hangingPunct="1"/>
              <a:t>50</a:t>
            </a:fld>
            <a:endParaRPr lang="en-US"/>
          </a:p>
        </p:txBody>
      </p:sp>
    </p:spTree>
    <p:extLst>
      <p:ext uri="{BB962C8B-B14F-4D97-AF65-F5344CB8AC3E}">
        <p14:creationId xmlns:p14="http://schemas.microsoft.com/office/powerpoint/2010/main" xmlns="" val="15755960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3E99060-FAA3-42AB-8E3F-59C74FBA53B2}" type="slidenum">
              <a:rPr lang="en-US"/>
              <a:pPr eaLnBrk="1" hangingPunct="1"/>
              <a:t>51</a:t>
            </a:fld>
            <a:endParaRPr lang="en-US"/>
          </a:p>
        </p:txBody>
      </p:sp>
    </p:spTree>
    <p:extLst>
      <p:ext uri="{BB962C8B-B14F-4D97-AF65-F5344CB8AC3E}">
        <p14:creationId xmlns:p14="http://schemas.microsoft.com/office/powerpoint/2010/main" xmlns="" val="17322007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31AD6F7-881C-42B2-BA62-821DFA9F4F78}" type="slidenum">
              <a:rPr lang="en-US"/>
              <a:pPr eaLnBrk="1" hangingPunct="1"/>
              <a:t>52</a:t>
            </a:fld>
            <a:endParaRPr lang="en-US"/>
          </a:p>
        </p:txBody>
      </p:sp>
    </p:spTree>
    <p:extLst>
      <p:ext uri="{BB962C8B-B14F-4D97-AF65-F5344CB8AC3E}">
        <p14:creationId xmlns:p14="http://schemas.microsoft.com/office/powerpoint/2010/main" xmlns="" val="15217097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439371-B18E-43F8-AC9C-77416626A542}" type="slidenum">
              <a:rPr lang="en-US"/>
              <a:pPr eaLnBrk="1" hangingPunct="1"/>
              <a:t>53</a:t>
            </a:fld>
            <a:endParaRPr lang="en-US"/>
          </a:p>
        </p:txBody>
      </p:sp>
    </p:spTree>
    <p:extLst>
      <p:ext uri="{BB962C8B-B14F-4D97-AF65-F5344CB8AC3E}">
        <p14:creationId xmlns:p14="http://schemas.microsoft.com/office/powerpoint/2010/main" xmlns="" val="16120126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1093B1A-9BA8-461D-905E-AE95F7FBB004}" type="slidenum">
              <a:rPr lang="en-US"/>
              <a:pPr eaLnBrk="1" hangingPunct="1"/>
              <a:t>54</a:t>
            </a:fld>
            <a:endParaRPr lang="en-US"/>
          </a:p>
        </p:txBody>
      </p:sp>
    </p:spTree>
    <p:extLst>
      <p:ext uri="{BB962C8B-B14F-4D97-AF65-F5344CB8AC3E}">
        <p14:creationId xmlns:p14="http://schemas.microsoft.com/office/powerpoint/2010/main" xmlns="" val="13018690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9B56363-B94B-4D9D-808D-42D5E27A4034}" type="slidenum">
              <a:rPr lang="en-US"/>
              <a:pPr eaLnBrk="1" hangingPunct="1"/>
              <a:t>55</a:t>
            </a:fld>
            <a:endParaRPr lang="en-US"/>
          </a:p>
        </p:txBody>
      </p:sp>
    </p:spTree>
    <p:extLst>
      <p:ext uri="{BB962C8B-B14F-4D97-AF65-F5344CB8AC3E}">
        <p14:creationId xmlns:p14="http://schemas.microsoft.com/office/powerpoint/2010/main" xmlns="" val="40258268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930E518-D1DA-453F-931D-1F153DCB2BBE}" type="slidenum">
              <a:rPr lang="en-US"/>
              <a:pPr eaLnBrk="1" hangingPunct="1"/>
              <a:t>56</a:t>
            </a:fld>
            <a:endParaRPr lang="en-US"/>
          </a:p>
        </p:txBody>
      </p:sp>
    </p:spTree>
    <p:extLst>
      <p:ext uri="{BB962C8B-B14F-4D97-AF65-F5344CB8AC3E}">
        <p14:creationId xmlns:p14="http://schemas.microsoft.com/office/powerpoint/2010/main" xmlns="" val="18316726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4B58947-D70A-424D-9112-E53EE198C52E}" type="slidenum">
              <a:rPr lang="en-US"/>
              <a:pPr eaLnBrk="1" hangingPunct="1"/>
              <a:t>57</a:t>
            </a:fld>
            <a:endParaRPr lang="en-US"/>
          </a:p>
        </p:txBody>
      </p:sp>
    </p:spTree>
    <p:extLst>
      <p:ext uri="{BB962C8B-B14F-4D97-AF65-F5344CB8AC3E}">
        <p14:creationId xmlns:p14="http://schemas.microsoft.com/office/powerpoint/2010/main" xmlns="" val="24036822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05994CA-EC5E-4440-8D5D-E5BC19C27679}" type="slidenum">
              <a:rPr lang="en-US"/>
              <a:pPr eaLnBrk="1" hangingPunct="1"/>
              <a:t>58</a:t>
            </a:fld>
            <a:endParaRPr lang="en-US"/>
          </a:p>
        </p:txBody>
      </p:sp>
    </p:spTree>
    <p:extLst>
      <p:ext uri="{BB962C8B-B14F-4D97-AF65-F5344CB8AC3E}">
        <p14:creationId xmlns:p14="http://schemas.microsoft.com/office/powerpoint/2010/main" xmlns="" val="6136645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CAFEA81-C06E-4334-97BB-AE60B0567D03}" type="slidenum">
              <a:rPr lang="en-US"/>
              <a:pPr eaLnBrk="1" hangingPunct="1"/>
              <a:t>59</a:t>
            </a:fld>
            <a:endParaRPr lang="en-US"/>
          </a:p>
        </p:txBody>
      </p:sp>
    </p:spTree>
    <p:extLst>
      <p:ext uri="{BB962C8B-B14F-4D97-AF65-F5344CB8AC3E}">
        <p14:creationId xmlns:p14="http://schemas.microsoft.com/office/powerpoint/2010/main" xmlns="" val="34169479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dirty="0"/>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EDE065EC-7B4A-4B06-A26D-6CC966B9EF34}" type="slidenum">
              <a:rPr lang="en-US"/>
              <a:pPr/>
              <a:t>‹#›</a:t>
            </a:fld>
            <a:endParaRPr lang="en-US"/>
          </a:p>
        </p:txBody>
      </p:sp>
    </p:spTree>
    <p:extLst>
      <p:ext uri="{BB962C8B-B14F-4D97-AF65-F5344CB8AC3E}">
        <p14:creationId xmlns:p14="http://schemas.microsoft.com/office/powerpoint/2010/main" xmlns="" val="41453527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0D943D92-CD1F-4BD6-88F6-66FA120A1EAC}" type="slidenum">
              <a:rPr lang="en-US"/>
              <a:pPr/>
              <a:t>‹#›</a:t>
            </a:fld>
            <a:endParaRPr lang="en-US"/>
          </a:p>
        </p:txBody>
      </p:sp>
    </p:spTree>
    <p:extLst>
      <p:ext uri="{BB962C8B-B14F-4D97-AF65-F5344CB8AC3E}">
        <p14:creationId xmlns:p14="http://schemas.microsoft.com/office/powerpoint/2010/main" xmlns="" val="304497684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C5B9E2AD-35F2-4568-9B65-30C19A583BAF}" type="slidenum">
              <a:rPr lang="en-US"/>
              <a:pPr/>
              <a:t>‹#›</a:t>
            </a:fld>
            <a:endParaRPr lang="en-US"/>
          </a:p>
        </p:txBody>
      </p:sp>
    </p:spTree>
    <p:extLst>
      <p:ext uri="{BB962C8B-B14F-4D97-AF65-F5344CB8AC3E}">
        <p14:creationId xmlns:p14="http://schemas.microsoft.com/office/powerpoint/2010/main" xmlns="" val="16457055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F184530F-32AC-49CE-AD22-2A4279C191CF}" type="slidenum">
              <a:rPr lang="en-US"/>
              <a:pPr/>
              <a:t>‹#›</a:t>
            </a:fld>
            <a:endParaRPr lang="en-US"/>
          </a:p>
        </p:txBody>
      </p:sp>
    </p:spTree>
    <p:extLst>
      <p:ext uri="{BB962C8B-B14F-4D97-AF65-F5344CB8AC3E}">
        <p14:creationId xmlns:p14="http://schemas.microsoft.com/office/powerpoint/2010/main" xmlns="" val="279670760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lvl1pPr>
              <a:defRPr lang="en-US" b="1" i="1"/>
            </a:lvl1pPr>
          </a:lstStyle>
          <a:p>
            <a:pPr lvl="0"/>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F6EB677C-259F-438F-A522-D9441F414A4A}" type="slidenum">
              <a:rPr lang="en-US"/>
              <a:pPr/>
              <a:t>‹#›</a:t>
            </a:fld>
            <a:endParaRPr lang="en-US"/>
          </a:p>
        </p:txBody>
      </p:sp>
    </p:spTree>
    <p:extLst>
      <p:ext uri="{BB962C8B-B14F-4D97-AF65-F5344CB8AC3E}">
        <p14:creationId xmlns:p14="http://schemas.microsoft.com/office/powerpoint/2010/main" xmlns="" val="300532994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3534406E-5483-4885-B98E-90F617DAE112}" type="slidenum">
              <a:rPr lang="en-US"/>
              <a:pPr/>
              <a:t>‹#›</a:t>
            </a:fld>
            <a:endParaRPr lang="en-US"/>
          </a:p>
        </p:txBody>
      </p:sp>
    </p:spTree>
    <p:extLst>
      <p:ext uri="{BB962C8B-B14F-4D97-AF65-F5344CB8AC3E}">
        <p14:creationId xmlns:p14="http://schemas.microsoft.com/office/powerpoint/2010/main" xmlns="" val="28593228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1CB27F39-604D-4306-A8C0-86D8543D7C8F}" type="slidenum">
              <a:rPr lang="en-US"/>
              <a:pPr/>
              <a:t>‹#›</a:t>
            </a:fld>
            <a:endParaRPr lang="en-US"/>
          </a:p>
        </p:txBody>
      </p:sp>
    </p:spTree>
    <p:extLst>
      <p:ext uri="{BB962C8B-B14F-4D97-AF65-F5344CB8AC3E}">
        <p14:creationId xmlns:p14="http://schemas.microsoft.com/office/powerpoint/2010/main" xmlns="" val="247789460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10" name="Date Placeholder 4"/>
          <p:cNvSpPr>
            <a:spLocks noGrp="1"/>
          </p:cNvSpPr>
          <p:nvPr>
            <p:ph type="dt" sz="half" idx="10"/>
          </p:nvPr>
        </p:nvSpPr>
        <p:spPr/>
        <p:txBody>
          <a:bodyPr/>
          <a:lstStyle>
            <a:lvl1pPr>
              <a:defRPr dirty="0"/>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B7A675BF-BB77-4BEF-AF25-9BDD8693B271}" type="slidenum">
              <a:rPr lang="en-US"/>
              <a:pPr/>
              <a:t>‹#›</a:t>
            </a:fld>
            <a:endParaRPr lang="en-US"/>
          </a:p>
        </p:txBody>
      </p:sp>
    </p:spTree>
    <p:extLst>
      <p:ext uri="{BB962C8B-B14F-4D97-AF65-F5344CB8AC3E}">
        <p14:creationId xmlns:p14="http://schemas.microsoft.com/office/powerpoint/2010/main" xmlns="" val="107072399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4A41863D-5D47-429F-A17D-D333EB700DBD}" type="slidenum">
              <a:rPr lang="en-US"/>
              <a:pPr/>
              <a:t>‹#›</a:t>
            </a:fld>
            <a:endParaRPr lang="en-US"/>
          </a:p>
        </p:txBody>
      </p:sp>
    </p:spTree>
    <p:extLst>
      <p:ext uri="{BB962C8B-B14F-4D97-AF65-F5344CB8AC3E}">
        <p14:creationId xmlns:p14="http://schemas.microsoft.com/office/powerpoint/2010/main" xmlns="" val="36430016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9308C864-631D-4958-804A-E1C2B1FA2524}" type="slidenum">
              <a:rPr lang="en-US"/>
              <a:pPr/>
              <a:t>‹#›</a:t>
            </a:fld>
            <a:endParaRPr lang="en-US"/>
          </a:p>
        </p:txBody>
      </p:sp>
    </p:spTree>
    <p:extLst>
      <p:ext uri="{BB962C8B-B14F-4D97-AF65-F5344CB8AC3E}">
        <p14:creationId xmlns:p14="http://schemas.microsoft.com/office/powerpoint/2010/main" xmlns="" val="119837901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A101E676-9D47-4A95-A62F-A55EA18E3A6A}" type="slidenum">
              <a:rPr lang="en-US"/>
              <a:pPr/>
              <a:t>‹#›</a:t>
            </a:fld>
            <a:endParaRPr lang="en-US"/>
          </a:p>
        </p:txBody>
      </p:sp>
    </p:spTree>
    <p:extLst>
      <p:ext uri="{BB962C8B-B14F-4D97-AF65-F5344CB8AC3E}">
        <p14:creationId xmlns:p14="http://schemas.microsoft.com/office/powerpoint/2010/main" xmlns="" val="193225159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2BF9DD19-9B21-4FBA-BB17-636307D1F3D8}" type="slidenum">
              <a:rPr lang="en-US"/>
              <a:pPr>
                <a:defRPr/>
              </a:pPr>
              <a:t>‹#›</a:t>
            </a:fld>
            <a:endParaRPr lang="en-US"/>
          </a:p>
        </p:txBody>
      </p:sp>
    </p:spTree>
    <p:extLst>
      <p:ext uri="{BB962C8B-B14F-4D97-AF65-F5344CB8AC3E}">
        <p14:creationId xmlns:p14="http://schemas.microsoft.com/office/powerpoint/2010/main" xmlns="" val="37220417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72234919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477E903B-171A-46A7-A050-491D2610700D}" type="slidenum">
              <a:rPr lang="en-US"/>
              <a:pPr>
                <a:defRPr/>
              </a:pPr>
              <a:t>‹#›</a:t>
            </a:fld>
            <a:endParaRPr lang="en-US"/>
          </a:p>
        </p:txBody>
      </p:sp>
    </p:spTree>
    <p:extLst>
      <p:ext uri="{BB962C8B-B14F-4D97-AF65-F5344CB8AC3E}">
        <p14:creationId xmlns:p14="http://schemas.microsoft.com/office/powerpoint/2010/main" xmlns="" val="93580439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58515761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39408583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54923021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13764407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89791907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045C75"/>
                </a:solidFill>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193E36AF-2CDD-4A51-94C9-C066AB49AF82}" type="slidenum">
              <a:rPr lang="en-US"/>
              <a:pPr>
                <a:defRPr/>
              </a:pPr>
              <a:t>‹#›</a:t>
            </a:fld>
            <a:endParaRPr lang="en-US"/>
          </a:p>
        </p:txBody>
      </p:sp>
    </p:spTree>
    <p:extLst>
      <p:ext uri="{BB962C8B-B14F-4D97-AF65-F5344CB8AC3E}">
        <p14:creationId xmlns:p14="http://schemas.microsoft.com/office/powerpoint/2010/main" xmlns="" val="329717764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99977923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78447406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62867034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45297373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5259950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dirty="0">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dirty="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782B3E9D-39DD-4845-88D8-C1044EEF2168}" type="slidenum">
              <a:rPr lang="en-US"/>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16" r:id="rId1"/>
    <p:sldLayoutId id="2147483707" r:id="rId2"/>
    <p:sldLayoutId id="2147483708" r:id="rId3"/>
    <p:sldLayoutId id="2147483709" r:id="rId4"/>
    <p:sldLayoutId id="2147483710" r:id="rId5"/>
    <p:sldLayoutId id="2147483711" r:id="rId6"/>
    <p:sldLayoutId id="2147483712" r:id="rId7"/>
    <p:sldLayoutId id="2147483717" r:id="rId8"/>
    <p:sldLayoutId id="2147483713" r:id="rId9"/>
    <p:sldLayoutId id="2147483714" r:id="rId10"/>
    <p:sldLayoutId id="2147483715"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
                                            <p:txEl>
                                              <p:pRg st="0" end="0"/>
                                            </p:txEl>
                                          </p:spTgt>
                                        </p:tgtEl>
                                        <p:attrNameLst>
                                          <p:attrName>style.visibility</p:attrName>
                                        </p:attrNameLst>
                                      </p:cBhvr>
                                      <p:to>
                                        <p:strVal val="visible"/>
                                      </p:to>
                                    </p:set>
                                    <p:anim calcmode="lin" valueType="num">
                                      <p:cBhvr additive="base">
                                        <p:cTn id="12"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0">
                                            <p:txEl>
                                              <p:pRg st="1" end="1"/>
                                            </p:txEl>
                                          </p:spTgt>
                                        </p:tgtEl>
                                        <p:attrNameLst>
                                          <p:attrName>style.visibility</p:attrName>
                                        </p:attrNameLst>
                                      </p:cBhvr>
                                      <p:to>
                                        <p:strVal val="visible"/>
                                      </p:to>
                                    </p:set>
                                    <p:animEffect transition="in" filter="wipe(down)">
                                      <p:cBhvr>
                                        <p:cTn id="18" dur="500"/>
                                        <p:tgtEl>
                                          <p:spTgt spid="30">
                                            <p:txEl>
                                              <p:pRg st="1" end="1"/>
                                            </p:txEl>
                                          </p:spTgt>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30">
                                            <p:txEl>
                                              <p:pRg st="2" end="2"/>
                                            </p:txEl>
                                          </p:spTgt>
                                        </p:tgtEl>
                                        <p:attrNameLst>
                                          <p:attrName>style.visibility</p:attrName>
                                        </p:attrNameLst>
                                      </p:cBhvr>
                                      <p:to>
                                        <p:strVal val="visible"/>
                                      </p:to>
                                    </p:set>
                                    <p:animEffect transition="in" filter="strips(downLeft)">
                                      <p:cBhvr>
                                        <p:cTn id="21" dur="500"/>
                                        <p:tgtEl>
                                          <p:spTgt spid="30">
                                            <p:txEl>
                                              <p:pRg st="2" end="2"/>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0">
                                            <p:txEl>
                                              <p:pRg st="3" end="3"/>
                                            </p:txEl>
                                          </p:spTgt>
                                        </p:tgtEl>
                                        <p:attrNameLst>
                                          <p:attrName>style.visibility</p:attrName>
                                        </p:attrNameLst>
                                      </p:cBhvr>
                                      <p:to>
                                        <p:strVal val="visible"/>
                                      </p:to>
                                    </p:set>
                                    <p:animEffect transition="in" filter="dissolve">
                                      <p:cBhvr>
                                        <p:cTn id="24" dur="500"/>
                                        <p:tgtEl>
                                          <p:spTgt spid="30">
                                            <p:txEl>
                                              <p:pRg st="3" end="3"/>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30">
                                            <p:txEl>
                                              <p:pRg st="4" end="4"/>
                                            </p:txEl>
                                          </p:spTgt>
                                        </p:tgtEl>
                                        <p:attrNameLst>
                                          <p:attrName>style.visibility</p:attrName>
                                        </p:attrNameLst>
                                      </p:cBhvr>
                                      <p:to>
                                        <p:strVal val="visible"/>
                                      </p:to>
                                    </p:set>
                                    <p:animEffect transition="in" filter="blinds(horizontal)">
                                      <p:cBhvr>
                                        <p:cTn id="27"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0" grpId="0" build="p">
        <p:tmplLst>
          <p:tmpl lvl="1">
            <p:tnLst>
              <p:par>
                <p:cTn presetID="2" presetClass="entr" presetSubtype="4"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 lvl="2">
            <p:tnLst>
              <p:par>
                <p:cTn presetID="22" presetClass="entr" presetSubtype="4"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down)">
                      <p:cBhvr>
                        <p:cTn dur="500"/>
                        <p:tgtEl>
                          <p:spTgt spid="30"/>
                        </p:tgtEl>
                      </p:cBhvr>
                    </p:animEffect>
                  </p:childTnLst>
                </p:cTn>
              </p:par>
            </p:tnLst>
          </p:tmpl>
          <p:tmpl lvl="3">
            <p:tnLst>
              <p:par>
                <p:cTn presetID="18" presetClass="entr" presetSubtype="12"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strips(downLeft)">
                      <p:cBhvr>
                        <p:cTn dur="500"/>
                        <p:tgtEl>
                          <p:spTgt spid="30"/>
                        </p:tgtEl>
                      </p:cBhvr>
                    </p:animEffect>
                  </p:childTnLst>
                </p:cTn>
              </p:par>
            </p:tnLst>
          </p:tmpl>
          <p:tmpl lvl="4">
            <p:tnLst>
              <p:par>
                <p:cTn presetID="9"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dissolve">
                      <p:cBhvr>
                        <p:cTn dur="500"/>
                        <p:tgtEl>
                          <p:spTgt spid="30"/>
                        </p:tgtEl>
                      </p:cBhvr>
                    </p:animEffect>
                  </p:childTnLst>
                </p:cTn>
              </p:par>
            </p:tnLst>
          </p:tmpl>
          <p:tmpl lvl="5">
            <p:tnLst>
              <p:par>
                <p:cTn presetID="3" presetClass="entr" presetSubtype="1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blinds(horizontal)">
                      <p:cBhvr>
                        <p:cTn dur="500"/>
                        <p:tgtEl>
                          <p:spTgt spid="30"/>
                        </p:tgtEl>
                      </p:cBhvr>
                    </p:animEffect>
                  </p:childTnLst>
                </p:cTn>
              </p:par>
            </p:tnLst>
          </p:tmpl>
        </p:tmplLst>
      </p:bldP>
    </p:bldLst>
  </p:timing>
  <p:hf sldNum="0" hdr="0" dt="0"/>
  <p:txStyles>
    <p:titleStyle>
      <a:lvl1pPr algn="l" rtl="0" eaLnBrk="0" fontAlgn="base" hangingPunct="0">
        <a:spcBef>
          <a:spcPct val="0"/>
        </a:spcBef>
        <a:spcAft>
          <a:spcPct val="0"/>
        </a:spcAft>
        <a:defRPr lang="en-US" sz="4400" b="1" i="1" kern="1200" smtClean="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04617B">
                    <a:shade val="90000"/>
                  </a:srgbClr>
                </a:solidFill>
                <a:latin typeface="Arial" charset="0"/>
                <a:cs typeface="Arial" charset="0"/>
              </a:defRPr>
            </a:lvl1pPr>
          </a:lstStyle>
          <a:p>
            <a:pPr>
              <a:defRPr/>
            </a:pPr>
            <a:endParaRPr lang="en-US"/>
          </a:p>
        </p:txBody>
      </p:sp>
      <p:grpSp>
        <p:nvGrpSpPr>
          <p:cNvPr id="205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2873897964"/>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Lst>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hemeOverride" Target="../theme/themeOverride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5.w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vmlDrawing" Target="../drawings/vmlDrawing9.vml"/><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vmlDrawing" Target="../drawings/vmlDrawing11.vml"/><Relationship Id="rId4" Type="http://schemas.openxmlformats.org/officeDocument/2006/relationships/oleObject" Target="../embeddings/oleObject6.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vmlDrawing" Target="../drawings/vmlDrawing20.vml"/><Relationship Id="rId4" Type="http://schemas.openxmlformats.org/officeDocument/2006/relationships/oleObject" Target="../embeddings/oleObject7.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vmlDrawing" Target="../drawings/vmlDrawing21.v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vmlDrawing" Target="../drawings/vmlDrawing22.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vmlDrawing" Target="../drawings/vmlDrawing23.v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vmlDrawing" Target="../drawings/vmlDrawing24.v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29.vml"/><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30.vml"/><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2.xml"/><Relationship Id="rId1" Type="http://schemas.openxmlformats.org/officeDocument/2006/relationships/themeOverride" Target="../theme/themeOverride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38.vml"/><Relationship Id="rId4" Type="http://schemas.openxmlformats.org/officeDocument/2006/relationships/image" Target="../media/image12.jpeg"/></Relationships>
</file>

<file path=ppt/slides/_rels/slide4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image" Target="../media/image17.jpe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40.v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41.v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42.v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43.v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vmlDrawing" Target="../drawings/vmlDrawing44.v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vmlDrawing" Target="../drawings/vmlDrawing45.v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vmlDrawing" Target="../drawings/vmlDrawing46.v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vmlDrawing" Target="../drawings/vmlDrawing47.v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vmlDrawing" Target="../drawings/vmlDrawing48.v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vmlDrawing" Target="../drawings/vmlDrawing49.v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6096000" cy="768350"/>
          </a:xfrm>
          <a:ln>
            <a:miter lim="800000"/>
            <a:headEnd/>
            <a:tailEnd/>
          </a:ln>
          <a:extLst/>
        </p:spPr>
        <p:txBody>
          <a:bodyPr>
            <a:normAutofit fontScale="90000"/>
          </a:bodyPr>
          <a:lstStyle/>
          <a:p>
            <a:pPr algn="l" eaLnBrk="1" fontAlgn="auto" hangingPunct="1">
              <a:spcAft>
                <a:spcPts val="0"/>
              </a:spcAft>
              <a:defRPr/>
            </a:pPr>
            <a:r>
              <a:rPr lang="en-US" dirty="0" smtClean="0"/>
              <a:t>Chapter 8 and 18</a:t>
            </a:r>
            <a:endParaRPr lang="en-US" dirty="0"/>
          </a:p>
        </p:txBody>
      </p:sp>
      <p:sp>
        <p:nvSpPr>
          <p:cNvPr id="33795" name="Rectangle 3"/>
          <p:cNvSpPr>
            <a:spLocks noGrp="1" noChangeArrowheads="1"/>
          </p:cNvSpPr>
          <p:nvPr>
            <p:ph type="subTitle" idx="1"/>
          </p:nvPr>
        </p:nvSpPr>
        <p:spPr>
          <a:xfrm>
            <a:off x="1676400" y="4221162"/>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Fixed Overhead Variance</a:t>
            </a:r>
          </a:p>
          <a:p>
            <a:pPr marL="109538" marR="0" algn="ctr">
              <a:lnSpc>
                <a:spcPct val="90000"/>
              </a:lnSpc>
              <a:spcBef>
                <a:spcPct val="0"/>
              </a:spcBef>
            </a:pPr>
            <a:r>
              <a:rPr lang="en-US" sz="3900" b="1" i="1" dirty="0" smtClean="0">
                <a:solidFill>
                  <a:schemeClr val="bg2"/>
                </a:solidFill>
                <a:latin typeface="Calibri" panose="020F0502020204030204" pitchFamily="34" charset="0"/>
              </a:rPr>
              <a:t>Spoilage, Rework and Scrap</a:t>
            </a:r>
          </a:p>
        </p:txBody>
      </p:sp>
      <p:sp>
        <p:nvSpPr>
          <p:cNvPr id="33797"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7935FF-3A6A-4EF0-8920-D4154A65C4E8}" type="slidenum">
              <a:rPr lang="en-US" smtClean="0">
                <a:solidFill>
                  <a:srgbClr val="D1EAEE"/>
                </a:solidFill>
              </a:rPr>
              <a:pPr/>
              <a:t>1</a:t>
            </a:fld>
            <a:endParaRPr lang="en-US" smtClean="0">
              <a:solidFill>
                <a:srgbClr val="D1EAEE"/>
              </a:solidFill>
            </a:endParaRP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a:t>
            </a:r>
            <a:r>
              <a:rPr lang="en-US" sz="3600" b="1" dirty="0" smtClean="0">
                <a:solidFill>
                  <a:prstClr val="white"/>
                </a:solidFill>
              </a:rPr>
              <a:t>23</a:t>
            </a:r>
            <a:endParaRPr lang="en-US" sz="3600" b="1" dirty="0">
              <a:solidFill>
                <a:prstClr val="white"/>
              </a:solidFill>
            </a:endParaRPr>
          </a:p>
        </p:txBody>
      </p:sp>
      <p:sp>
        <p:nvSpPr>
          <p:cNvPr id="33798"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8, 18 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11, </a:t>
            </a:r>
            <a:r>
              <a:rPr lang="en-US" sz="1400" b="1" i="1" dirty="0">
                <a:solidFill>
                  <a:srgbClr val="04617B"/>
                </a:solidFill>
                <a:latin typeface="Calibri" panose="020F0502020204030204" pitchFamily="34" charset="0"/>
              </a:rPr>
              <a:t>Managerial Accounting 12</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Garrison, Noreen, </a:t>
            </a:r>
            <a:r>
              <a:rPr lang="en-US" sz="1400" b="1" i="1" dirty="0" smtClean="0">
                <a:solidFill>
                  <a:srgbClr val="04617B"/>
                </a:solidFill>
                <a:latin typeface="Calibri" panose="020F0502020204030204" pitchFamily="34" charset="0"/>
              </a:rPr>
              <a:t>Brewer</a:t>
            </a: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11, </a:t>
            </a:r>
            <a:r>
              <a:rPr lang="en-US" sz="1400" b="1" i="1" dirty="0">
                <a:solidFill>
                  <a:srgbClr val="04617B"/>
                </a:solidFill>
                <a:latin typeface="Calibri" panose="020F0502020204030204" pitchFamily="34" charset="0"/>
              </a:rPr>
              <a:t>Managerial Accounting 6</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Weygandt</a:t>
            </a:r>
            <a:r>
              <a:rPr lang="en-US" sz="1400" b="1" i="1" dirty="0">
                <a:solidFill>
                  <a:srgbClr val="04617B"/>
                </a:solidFill>
                <a:latin typeface="Calibri" panose="020F0502020204030204" pitchFamily="34" charset="0"/>
              </a:rPr>
              <a:t>, </a:t>
            </a:r>
            <a:r>
              <a:rPr lang="en-US" sz="1400" b="1" i="1" dirty="0" err="1">
                <a:solidFill>
                  <a:srgbClr val="04617B"/>
                </a:solidFill>
                <a:latin typeface="Calibri" panose="020F0502020204030204" pitchFamily="34" charset="0"/>
              </a:rPr>
              <a:t>kimmel</a:t>
            </a:r>
            <a:r>
              <a:rPr lang="en-US" sz="1400" b="1" i="1" dirty="0">
                <a:solidFill>
                  <a:srgbClr val="04617B"/>
                </a:solidFill>
                <a:latin typeface="Calibri" panose="020F0502020204030204" pitchFamily="34" charset="0"/>
              </a:rPr>
              <a:t>, </a:t>
            </a:r>
            <a:r>
              <a:rPr lang="en-US" sz="1400" b="1" i="1" dirty="0" err="1" smtClean="0">
                <a:solidFill>
                  <a:srgbClr val="04617B"/>
                </a:solidFill>
                <a:latin typeface="Calibri" panose="020F0502020204030204" pitchFamily="34" charset="0"/>
              </a:rPr>
              <a:t>kieso</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p:txBody>
      </p:sp>
    </p:spTree>
    <p:extLst>
      <p:ext uri="{BB962C8B-B14F-4D97-AF65-F5344CB8AC3E}">
        <p14:creationId xmlns:p14="http://schemas.microsoft.com/office/powerpoint/2010/main" xmlns="" val="25970704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Learning Objectives</a:t>
            </a:r>
          </a:p>
        </p:txBody>
      </p:sp>
      <p:sp>
        <p:nvSpPr>
          <p:cNvPr id="3" name="Content Placeholder 2"/>
          <p:cNvSpPr>
            <a:spLocks noGrp="1"/>
          </p:cNvSpPr>
          <p:nvPr>
            <p:ph idx="1"/>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2000" dirty="0" smtClean="0"/>
              <a:t>Compute </a:t>
            </a:r>
            <a:r>
              <a:rPr lang="en-US" sz="2000" dirty="0"/>
              <a:t>the predetermined overhead rate and apply overhead to products in a standard cost system.</a:t>
            </a:r>
          </a:p>
          <a:p>
            <a:pPr eaLnBrk="1" hangingPunct="1"/>
            <a:r>
              <a:rPr lang="en-US" sz="2000" dirty="0"/>
              <a:t>Compute and interpret the fixed overhead budget and volume variances.  </a:t>
            </a:r>
            <a:endParaRPr lang="en-US" sz="2000" dirty="0" smtClean="0"/>
          </a:p>
          <a:p>
            <a:pPr eaLnBrk="1" hangingPunct="1"/>
            <a:r>
              <a:rPr lang="en-US" sz="2000" dirty="0" smtClean="0"/>
              <a:t>Accounting for spoilage under different methods of inventory systems and standard costing</a:t>
            </a:r>
          </a:p>
          <a:p>
            <a:pPr eaLnBrk="1" hangingPunct="1"/>
            <a:r>
              <a:rPr lang="en-US" sz="2000" dirty="0" smtClean="0"/>
              <a:t>Accounting for rework in different situations under different costing methods</a:t>
            </a:r>
          </a:p>
          <a:p>
            <a:pPr eaLnBrk="1" hangingPunct="1"/>
            <a:r>
              <a:rPr lang="en-US" sz="2000" dirty="0" smtClean="0"/>
              <a:t>Accounting for Scrap in different situations under different costing method</a:t>
            </a:r>
          </a:p>
          <a:p>
            <a:pPr eaLnBrk="1" hangingPunct="1"/>
            <a:r>
              <a:rPr lang="en-US" sz="2000" dirty="0" smtClean="0"/>
              <a:t>Examples of spoilage</a:t>
            </a:r>
          </a:p>
          <a:p>
            <a:pPr eaLnBrk="1" hangingPunct="1"/>
            <a:endParaRPr lang="en-US" sz="2000" dirty="0"/>
          </a:p>
        </p:txBody>
      </p:sp>
      <p:sp>
        <p:nvSpPr>
          <p:cNvPr id="4" name="Slide Number Placeholder 3"/>
          <p:cNvSpPr>
            <a:spLocks noGrp="1"/>
          </p:cNvSpPr>
          <p:nvPr>
            <p:ph type="sldNum" sz="quarter" idx="4294967295"/>
          </p:nvPr>
        </p:nvSpPr>
        <p:spPr>
          <a:xfrm>
            <a:off x="7924800" y="6356350"/>
            <a:ext cx="762000" cy="365125"/>
          </a:xfrm>
          <a:prstGeom prst="rect">
            <a:avLst/>
          </a:prstGeom>
        </p:spPr>
        <p:txBody>
          <a:bodyPr/>
          <a:lstStyle/>
          <a:p>
            <a:fld id="{10F4023A-0CEB-4DFE-879A-340D91F32512}" type="slidenum">
              <a:rPr lang="en-US" smtClean="0"/>
              <a:pPr/>
              <a:t>2</a:t>
            </a:fld>
            <a:endParaRPr lang="en-US"/>
          </a:p>
        </p:txBody>
      </p:sp>
    </p:spTree>
    <p:extLst>
      <p:ext uri="{BB962C8B-B14F-4D97-AF65-F5344CB8AC3E}">
        <p14:creationId xmlns:p14="http://schemas.microsoft.com/office/powerpoint/2010/main" xmlns="" val="181406748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3138" name="AutoShape 2"/>
          <p:cNvSpPr>
            <a:spLocks noChangeArrowheads="1"/>
          </p:cNvSpPr>
          <p:nvPr/>
        </p:nvSpPr>
        <p:spPr bwMode="auto">
          <a:xfrm>
            <a:off x="1568450" y="1752600"/>
            <a:ext cx="6011863" cy="1550988"/>
          </a:xfrm>
          <a:prstGeom prst="roundRect">
            <a:avLst>
              <a:gd name="adj" fmla="val 16667"/>
            </a:avLst>
          </a:prstGeom>
          <a:solidFill>
            <a:schemeClr val="tx2"/>
          </a:solidFill>
          <a:ln w="38100">
            <a:solidFill>
              <a:schemeClr val="tx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800" b="1">
                <a:solidFill>
                  <a:srgbClr val="CCFFFF"/>
                </a:solidFill>
                <a:latin typeface="+mn-lt"/>
              </a:rPr>
              <a:t>The predetermined overhead rate</a:t>
            </a:r>
            <a:br>
              <a:rPr lang="en-US" sz="2800" b="1">
                <a:solidFill>
                  <a:srgbClr val="CCFFFF"/>
                </a:solidFill>
                <a:latin typeface="+mn-lt"/>
              </a:rPr>
            </a:br>
            <a:r>
              <a:rPr lang="en-US" sz="2800" b="1">
                <a:solidFill>
                  <a:srgbClr val="CCFFFF"/>
                </a:solidFill>
                <a:latin typeface="+mn-lt"/>
              </a:rPr>
              <a:t>can be broken down into fixed</a:t>
            </a:r>
            <a:br>
              <a:rPr lang="en-US" sz="2800" b="1">
                <a:solidFill>
                  <a:srgbClr val="CCFFFF"/>
                </a:solidFill>
                <a:latin typeface="+mn-lt"/>
              </a:rPr>
            </a:br>
            <a:r>
              <a:rPr lang="en-US" sz="2800" b="1">
                <a:solidFill>
                  <a:srgbClr val="CCFFFF"/>
                </a:solidFill>
                <a:latin typeface="+mn-lt"/>
              </a:rPr>
              <a:t>and variable components.</a:t>
            </a:r>
          </a:p>
        </p:txBody>
      </p:sp>
      <p:sp>
        <p:nvSpPr>
          <p:cNvPr id="603139" name="Oval 3"/>
          <p:cNvSpPr>
            <a:spLocks noChangeArrowheads="1"/>
          </p:cNvSpPr>
          <p:nvPr/>
        </p:nvSpPr>
        <p:spPr bwMode="auto">
          <a:xfrm>
            <a:off x="330200" y="3733800"/>
            <a:ext cx="3962400" cy="2171700"/>
          </a:xfrm>
          <a:prstGeom prst="ellipse">
            <a:avLst/>
          </a:prstGeom>
          <a:solidFill>
            <a:srgbClr val="CCECFF"/>
          </a:solidFill>
          <a:ln w="38100">
            <a:solidFill>
              <a:schemeClr val="tx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solidFill>
                  <a:schemeClr val="tx2"/>
                </a:solidFill>
                <a:latin typeface="+mn-lt"/>
              </a:rPr>
              <a:t>The variable</a:t>
            </a:r>
            <a:br>
              <a:rPr lang="en-US" sz="2400">
                <a:solidFill>
                  <a:schemeClr val="tx2"/>
                </a:solidFill>
                <a:latin typeface="+mn-lt"/>
              </a:rPr>
            </a:br>
            <a:r>
              <a:rPr lang="en-US" sz="2400">
                <a:solidFill>
                  <a:schemeClr val="tx2"/>
                </a:solidFill>
                <a:latin typeface="+mn-lt"/>
              </a:rPr>
              <a:t>component is useful</a:t>
            </a:r>
            <a:br>
              <a:rPr lang="en-US" sz="2400">
                <a:solidFill>
                  <a:schemeClr val="tx2"/>
                </a:solidFill>
                <a:latin typeface="+mn-lt"/>
              </a:rPr>
            </a:br>
            <a:r>
              <a:rPr lang="en-US" sz="2400">
                <a:solidFill>
                  <a:schemeClr val="tx2"/>
                </a:solidFill>
                <a:latin typeface="+mn-lt"/>
              </a:rPr>
              <a:t>for preparing and analyzing</a:t>
            </a:r>
            <a:br>
              <a:rPr lang="en-US" sz="2400">
                <a:solidFill>
                  <a:schemeClr val="tx2"/>
                </a:solidFill>
                <a:latin typeface="+mn-lt"/>
              </a:rPr>
            </a:br>
            <a:r>
              <a:rPr lang="en-US" sz="2400">
                <a:solidFill>
                  <a:schemeClr val="tx2"/>
                </a:solidFill>
                <a:latin typeface="+mn-lt"/>
              </a:rPr>
              <a:t>variable overhead</a:t>
            </a:r>
            <a:br>
              <a:rPr lang="en-US" sz="2400">
                <a:solidFill>
                  <a:schemeClr val="tx2"/>
                </a:solidFill>
                <a:latin typeface="+mn-lt"/>
              </a:rPr>
            </a:br>
            <a:r>
              <a:rPr lang="en-US" sz="2400">
                <a:solidFill>
                  <a:schemeClr val="tx2"/>
                </a:solidFill>
                <a:latin typeface="+mn-lt"/>
              </a:rPr>
              <a:t>variances.</a:t>
            </a:r>
          </a:p>
        </p:txBody>
      </p:sp>
      <p:sp>
        <p:nvSpPr>
          <p:cNvPr id="603140" name="Oval 4"/>
          <p:cNvSpPr>
            <a:spLocks noChangeArrowheads="1"/>
          </p:cNvSpPr>
          <p:nvPr/>
        </p:nvSpPr>
        <p:spPr bwMode="auto">
          <a:xfrm>
            <a:off x="4864100" y="3733800"/>
            <a:ext cx="3962400" cy="2171700"/>
          </a:xfrm>
          <a:prstGeom prst="ellipse">
            <a:avLst/>
          </a:prstGeom>
          <a:solidFill>
            <a:srgbClr val="FFFF99"/>
          </a:solidFill>
          <a:ln w="38100">
            <a:solidFill>
              <a:schemeClr val="tx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solidFill>
                  <a:schemeClr val="tx2"/>
                </a:solidFill>
                <a:latin typeface="+mn-lt"/>
              </a:rPr>
              <a:t>The fixed</a:t>
            </a:r>
            <a:br>
              <a:rPr lang="en-US" sz="2400">
                <a:solidFill>
                  <a:schemeClr val="tx2"/>
                </a:solidFill>
                <a:latin typeface="+mn-lt"/>
              </a:rPr>
            </a:br>
            <a:r>
              <a:rPr lang="en-US" sz="2400">
                <a:solidFill>
                  <a:schemeClr val="tx2"/>
                </a:solidFill>
                <a:latin typeface="+mn-lt"/>
              </a:rPr>
              <a:t>component is useful</a:t>
            </a:r>
            <a:br>
              <a:rPr lang="en-US" sz="2400">
                <a:solidFill>
                  <a:schemeClr val="tx2"/>
                </a:solidFill>
                <a:latin typeface="+mn-lt"/>
              </a:rPr>
            </a:br>
            <a:r>
              <a:rPr lang="en-US" sz="2400">
                <a:solidFill>
                  <a:schemeClr val="tx2"/>
                </a:solidFill>
                <a:latin typeface="+mn-lt"/>
              </a:rPr>
              <a:t>for preparing and analyzing</a:t>
            </a:r>
            <a:br>
              <a:rPr lang="en-US" sz="2400">
                <a:solidFill>
                  <a:schemeClr val="tx2"/>
                </a:solidFill>
                <a:latin typeface="+mn-lt"/>
              </a:rPr>
            </a:br>
            <a:r>
              <a:rPr lang="en-US" sz="2400">
                <a:solidFill>
                  <a:schemeClr val="tx2"/>
                </a:solidFill>
                <a:latin typeface="+mn-lt"/>
              </a:rPr>
              <a:t>fixed overhead</a:t>
            </a:r>
            <a:br>
              <a:rPr lang="en-US" sz="2400">
                <a:solidFill>
                  <a:schemeClr val="tx2"/>
                </a:solidFill>
                <a:latin typeface="+mn-lt"/>
              </a:rPr>
            </a:br>
            <a:r>
              <a:rPr lang="en-US" sz="2400">
                <a:solidFill>
                  <a:schemeClr val="tx2"/>
                </a:solidFill>
                <a:latin typeface="+mn-lt"/>
              </a:rPr>
              <a:t>variances.</a:t>
            </a:r>
          </a:p>
        </p:txBody>
      </p:sp>
      <p:sp>
        <p:nvSpPr>
          <p:cNvPr id="603141" name="Rectangle 5"/>
          <p:cNvSpPr>
            <a:spLocks noGrp="1" noChangeArrowheads="1"/>
          </p:cNvSpPr>
          <p:nvPr>
            <p:ph type="title"/>
          </p:nvPr>
        </p:nvSpPr>
        <p:spPr>
          <a:xfrm>
            <a:off x="457200" y="533400"/>
            <a:ext cx="8305800" cy="667512"/>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Overhead Rates and Overhead Analysis</a:t>
            </a:r>
          </a:p>
        </p:txBody>
      </p:sp>
      <p:sp>
        <p:nvSpPr>
          <p:cNvPr id="2" name="Slide Number Placeholder 1"/>
          <p:cNvSpPr>
            <a:spLocks noGrp="1"/>
          </p:cNvSpPr>
          <p:nvPr>
            <p:ph type="sldNum" sz="quarter" idx="11"/>
          </p:nvPr>
        </p:nvSpPr>
        <p:spPr/>
        <p:txBody>
          <a:bodyPr/>
          <a:lstStyle/>
          <a:p>
            <a:fld id="{9A50D7FF-FF3E-48B3-B163-4B17B2257AE3}" type="slidenum">
              <a:rPr lang="en-US" smtClean="0"/>
              <a:pPr/>
              <a:t>3</a:t>
            </a:fld>
            <a:endParaRPr lang="en-US"/>
          </a:p>
        </p:txBody>
      </p:sp>
    </p:spTree>
    <p:extLst>
      <p:ext uri="{BB962C8B-B14F-4D97-AF65-F5344CB8AC3E}">
        <p14:creationId xmlns:p14="http://schemas.microsoft.com/office/powerpoint/2010/main" xmlns="" val="322458607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1000"/>
                                  </p:stCondLst>
                                  <p:childTnLst>
                                    <p:set>
                                      <p:cBhvr>
                                        <p:cTn id="6" dur="1" fill="hold">
                                          <p:stCondLst>
                                            <p:cond delay="0"/>
                                          </p:stCondLst>
                                        </p:cTn>
                                        <p:tgtEl>
                                          <p:spTgt spid="603139"/>
                                        </p:tgtEl>
                                        <p:attrNameLst>
                                          <p:attrName>style.visibility</p:attrName>
                                        </p:attrNameLst>
                                      </p:cBhvr>
                                      <p:to>
                                        <p:strVal val="visible"/>
                                      </p:to>
                                    </p:set>
                                    <p:animEffect transition="in" filter="dissolve">
                                      <p:cBhvr>
                                        <p:cTn id="7" dur="500"/>
                                        <p:tgtEl>
                                          <p:spTgt spid="603139"/>
                                        </p:tgtEl>
                                      </p:cBhvr>
                                    </p:animEffect>
                                  </p:childTnLst>
                                </p:cTn>
                              </p:par>
                            </p:childTnLst>
                          </p:cTn>
                        </p:par>
                        <p:par>
                          <p:cTn id="8" fill="hold" nodeType="afterGroup">
                            <p:stCondLst>
                              <p:cond delay="1500"/>
                            </p:stCondLst>
                            <p:childTnLst>
                              <p:par>
                                <p:cTn id="9" presetID="9" presetClass="entr" presetSubtype="0" fill="hold" grpId="0" nodeType="afterEffect">
                                  <p:stCondLst>
                                    <p:cond delay="1000"/>
                                  </p:stCondLst>
                                  <p:childTnLst>
                                    <p:set>
                                      <p:cBhvr>
                                        <p:cTn id="10" dur="1" fill="hold">
                                          <p:stCondLst>
                                            <p:cond delay="0"/>
                                          </p:stCondLst>
                                        </p:cTn>
                                        <p:tgtEl>
                                          <p:spTgt spid="603140"/>
                                        </p:tgtEl>
                                        <p:attrNameLst>
                                          <p:attrName>style.visibility</p:attrName>
                                        </p:attrNameLst>
                                      </p:cBhvr>
                                      <p:to>
                                        <p:strVal val="visible"/>
                                      </p:to>
                                    </p:set>
                                    <p:animEffect transition="in" filter="dissolve">
                                      <p:cBhvr>
                                        <p:cTn id="11" dur="500"/>
                                        <p:tgtEl>
                                          <p:spTgt spid="603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3139" grpId="0" animBg="1" autoUpdateAnimBg="0"/>
      <p:bldP spid="603140"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5186" name="Rectangle 2"/>
          <p:cNvSpPr>
            <a:spLocks noGrp="1" noChangeArrowheads="1"/>
          </p:cNvSpPr>
          <p:nvPr>
            <p:ph type="title"/>
          </p:nvPr>
        </p:nvSpPr>
        <p:spPr>
          <a:xfrm>
            <a:off x="457200" y="704088"/>
            <a:ext cx="8229600" cy="743712"/>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dirty="0"/>
              <a:t>Normal versus Standard Cost Systems</a:t>
            </a:r>
          </a:p>
        </p:txBody>
      </p:sp>
      <p:sp>
        <p:nvSpPr>
          <p:cNvPr id="605187" name="Rectangle 3"/>
          <p:cNvSpPr>
            <a:spLocks noChangeArrowheads="1"/>
          </p:cNvSpPr>
          <p:nvPr/>
        </p:nvSpPr>
        <p:spPr bwMode="auto">
          <a:xfrm>
            <a:off x="355600" y="1524000"/>
            <a:ext cx="3962400" cy="4876800"/>
          </a:xfrm>
          <a:prstGeom prst="rect">
            <a:avLst/>
          </a:prstGeom>
          <a:solidFill>
            <a:schemeClr val="bg1"/>
          </a:solidFill>
          <a:ln w="38100">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spcBef>
                <a:spcPct val="50000"/>
              </a:spcBef>
            </a:pPr>
            <a:r>
              <a:rPr lang="en-US" sz="2800" b="1">
                <a:solidFill>
                  <a:schemeClr val="tx2"/>
                </a:solidFill>
                <a:latin typeface="+mn-lt"/>
              </a:rPr>
              <a:t>In a </a:t>
            </a:r>
            <a:r>
              <a:rPr lang="en-US" sz="2800" b="1">
                <a:solidFill>
                  <a:srgbClr val="FF0000"/>
                </a:solidFill>
                <a:latin typeface="+mn-lt"/>
              </a:rPr>
              <a:t>normal cost</a:t>
            </a:r>
            <a:r>
              <a:rPr lang="en-US" sz="2800" b="1">
                <a:solidFill>
                  <a:schemeClr val="tx2"/>
                </a:solidFill>
                <a:latin typeface="+mn-lt"/>
              </a:rPr>
              <a:t/>
            </a:r>
            <a:br>
              <a:rPr lang="en-US" sz="2800" b="1">
                <a:solidFill>
                  <a:schemeClr val="tx2"/>
                </a:solidFill>
                <a:latin typeface="+mn-lt"/>
              </a:rPr>
            </a:br>
            <a:r>
              <a:rPr lang="en-US" sz="2800" b="1">
                <a:solidFill>
                  <a:schemeClr val="tx2"/>
                </a:solidFill>
                <a:latin typeface="+mn-lt"/>
              </a:rPr>
              <a:t>system, overhead is</a:t>
            </a:r>
            <a:br>
              <a:rPr lang="en-US" sz="2800" b="1">
                <a:solidFill>
                  <a:schemeClr val="tx2"/>
                </a:solidFill>
                <a:latin typeface="+mn-lt"/>
              </a:rPr>
            </a:br>
            <a:r>
              <a:rPr lang="en-US" sz="2800" b="1">
                <a:solidFill>
                  <a:schemeClr val="tx2"/>
                </a:solidFill>
                <a:latin typeface="+mn-lt"/>
              </a:rPr>
              <a:t>applied to work in</a:t>
            </a:r>
            <a:br>
              <a:rPr lang="en-US" sz="2800" b="1">
                <a:solidFill>
                  <a:schemeClr val="tx2"/>
                </a:solidFill>
                <a:latin typeface="+mn-lt"/>
              </a:rPr>
            </a:br>
            <a:r>
              <a:rPr lang="en-US" sz="2800" b="1">
                <a:solidFill>
                  <a:schemeClr val="tx2"/>
                </a:solidFill>
                <a:latin typeface="+mn-lt"/>
              </a:rPr>
              <a:t>process based on</a:t>
            </a:r>
            <a:br>
              <a:rPr lang="en-US" sz="2800" b="1">
                <a:solidFill>
                  <a:schemeClr val="tx2"/>
                </a:solidFill>
                <a:latin typeface="+mn-lt"/>
              </a:rPr>
            </a:br>
            <a:r>
              <a:rPr lang="en-US" sz="2800" b="1">
                <a:solidFill>
                  <a:schemeClr val="tx2"/>
                </a:solidFill>
                <a:latin typeface="+mn-lt"/>
              </a:rPr>
              <a:t>the actual number</a:t>
            </a:r>
            <a:br>
              <a:rPr lang="en-US" sz="2800" b="1">
                <a:solidFill>
                  <a:schemeClr val="tx2"/>
                </a:solidFill>
                <a:latin typeface="+mn-lt"/>
              </a:rPr>
            </a:br>
            <a:r>
              <a:rPr lang="en-US" sz="2800" b="1">
                <a:solidFill>
                  <a:schemeClr val="tx2"/>
                </a:solidFill>
                <a:latin typeface="+mn-lt"/>
              </a:rPr>
              <a:t>of hours worked</a:t>
            </a:r>
            <a:br>
              <a:rPr lang="en-US" sz="2800" b="1">
                <a:solidFill>
                  <a:schemeClr val="tx2"/>
                </a:solidFill>
                <a:latin typeface="+mn-lt"/>
              </a:rPr>
            </a:br>
            <a:r>
              <a:rPr lang="en-US" sz="2800" b="1">
                <a:solidFill>
                  <a:schemeClr val="tx2"/>
                </a:solidFill>
                <a:latin typeface="+mn-lt"/>
              </a:rPr>
              <a:t>in the period.</a:t>
            </a:r>
          </a:p>
          <a:p>
            <a:pPr algn="ctr">
              <a:spcBef>
                <a:spcPct val="50000"/>
              </a:spcBef>
            </a:pPr>
            <a:endParaRPr lang="en-US" sz="2800" b="1">
              <a:solidFill>
                <a:schemeClr val="tx2"/>
              </a:solidFill>
              <a:latin typeface="+mn-lt"/>
            </a:endParaRPr>
          </a:p>
          <a:p>
            <a:pPr algn="ctr">
              <a:spcBef>
                <a:spcPct val="50000"/>
              </a:spcBef>
            </a:pPr>
            <a:endParaRPr lang="en-US" sz="2800" b="1">
              <a:solidFill>
                <a:schemeClr val="tx2"/>
              </a:solidFill>
              <a:latin typeface="+mn-lt"/>
            </a:endParaRPr>
          </a:p>
          <a:p>
            <a:pPr algn="ctr"/>
            <a:endParaRPr lang="en-US" sz="2400" b="1">
              <a:solidFill>
                <a:schemeClr val="tx2"/>
              </a:solidFill>
              <a:latin typeface="+mn-lt"/>
            </a:endParaRPr>
          </a:p>
        </p:txBody>
      </p:sp>
      <p:pic>
        <p:nvPicPr>
          <p:cNvPr id="605188" name="Picture 4" descr="ARCHTECT"/>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349500" y="4826000"/>
            <a:ext cx="1968500" cy="157480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605189" name="Group 5"/>
          <p:cNvGrpSpPr>
            <a:grpSpLocks/>
          </p:cNvGrpSpPr>
          <p:nvPr/>
        </p:nvGrpSpPr>
        <p:grpSpPr bwMode="auto">
          <a:xfrm>
            <a:off x="4851400" y="1524000"/>
            <a:ext cx="4038600" cy="4876800"/>
            <a:chOff x="3056" y="960"/>
            <a:chExt cx="2544" cy="3072"/>
          </a:xfrm>
        </p:grpSpPr>
        <p:sp>
          <p:nvSpPr>
            <p:cNvPr id="605190" name="Rectangle 6"/>
            <p:cNvSpPr>
              <a:spLocks noChangeArrowheads="1"/>
            </p:cNvSpPr>
            <p:nvPr/>
          </p:nvSpPr>
          <p:spPr bwMode="auto">
            <a:xfrm>
              <a:off x="3056" y="960"/>
              <a:ext cx="2544" cy="3072"/>
            </a:xfrm>
            <a:prstGeom prst="rect">
              <a:avLst/>
            </a:prstGeom>
            <a:solidFill>
              <a:srgbClr val="FFFF99"/>
            </a:solidFill>
            <a:ln w="38100">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spcBef>
                  <a:spcPct val="30000"/>
                </a:spcBef>
              </a:pPr>
              <a:r>
                <a:rPr lang="en-US" sz="2800" b="1">
                  <a:solidFill>
                    <a:schemeClr val="tx2"/>
                  </a:solidFill>
                  <a:latin typeface="+mn-lt"/>
                </a:rPr>
                <a:t>In a </a:t>
              </a:r>
              <a:r>
                <a:rPr lang="en-US" sz="2800" b="1">
                  <a:solidFill>
                    <a:srgbClr val="FF0000"/>
                  </a:solidFill>
                  <a:latin typeface="+mn-lt"/>
                </a:rPr>
                <a:t>standard cost</a:t>
              </a:r>
              <a:r>
                <a:rPr lang="en-US" sz="2800" b="1">
                  <a:solidFill>
                    <a:schemeClr val="tx2"/>
                  </a:solidFill>
                  <a:latin typeface="+mn-lt"/>
                </a:rPr>
                <a:t/>
              </a:r>
              <a:br>
                <a:rPr lang="en-US" sz="2800" b="1">
                  <a:solidFill>
                    <a:schemeClr val="tx2"/>
                  </a:solidFill>
                  <a:latin typeface="+mn-lt"/>
                </a:rPr>
              </a:br>
              <a:r>
                <a:rPr lang="en-US" sz="2800" b="1">
                  <a:solidFill>
                    <a:schemeClr val="tx2"/>
                  </a:solidFill>
                  <a:latin typeface="+mn-lt"/>
                </a:rPr>
                <a:t>system, overhead is</a:t>
              </a:r>
              <a:br>
                <a:rPr lang="en-US" sz="2800" b="1">
                  <a:solidFill>
                    <a:schemeClr val="tx2"/>
                  </a:solidFill>
                  <a:latin typeface="+mn-lt"/>
                </a:rPr>
              </a:br>
              <a:r>
                <a:rPr lang="en-US" sz="2800" b="1">
                  <a:solidFill>
                    <a:schemeClr val="tx2"/>
                  </a:solidFill>
                  <a:latin typeface="+mn-lt"/>
                </a:rPr>
                <a:t>applied to work in</a:t>
              </a:r>
              <a:br>
                <a:rPr lang="en-US" sz="2800" b="1">
                  <a:solidFill>
                    <a:schemeClr val="tx2"/>
                  </a:solidFill>
                  <a:latin typeface="+mn-lt"/>
                </a:rPr>
              </a:br>
              <a:r>
                <a:rPr lang="en-US" sz="2800" b="1">
                  <a:solidFill>
                    <a:schemeClr val="tx2"/>
                  </a:solidFill>
                  <a:latin typeface="+mn-lt"/>
                </a:rPr>
                <a:t>process based on</a:t>
              </a:r>
              <a:br>
                <a:rPr lang="en-US" sz="2800" b="1">
                  <a:solidFill>
                    <a:schemeClr val="tx2"/>
                  </a:solidFill>
                  <a:latin typeface="+mn-lt"/>
                </a:rPr>
              </a:br>
              <a:r>
                <a:rPr lang="en-US" sz="2800" b="1">
                  <a:solidFill>
                    <a:schemeClr val="tx2"/>
                  </a:solidFill>
                  <a:latin typeface="+mn-lt"/>
                </a:rPr>
                <a:t>the standard hours</a:t>
              </a:r>
              <a:br>
                <a:rPr lang="en-US" sz="2800" b="1">
                  <a:solidFill>
                    <a:schemeClr val="tx2"/>
                  </a:solidFill>
                  <a:latin typeface="+mn-lt"/>
                </a:rPr>
              </a:br>
              <a:r>
                <a:rPr lang="en-US" sz="2800" b="1">
                  <a:solidFill>
                    <a:schemeClr val="tx2"/>
                  </a:solidFill>
                  <a:latin typeface="+mn-lt"/>
                </a:rPr>
                <a:t>allowed for the actual</a:t>
              </a:r>
              <a:br>
                <a:rPr lang="en-US" sz="2800" b="1">
                  <a:solidFill>
                    <a:schemeClr val="tx2"/>
                  </a:solidFill>
                  <a:latin typeface="+mn-lt"/>
                </a:rPr>
              </a:br>
              <a:r>
                <a:rPr lang="en-US" sz="2800" b="1">
                  <a:solidFill>
                    <a:schemeClr val="tx2"/>
                  </a:solidFill>
                  <a:latin typeface="+mn-lt"/>
                </a:rPr>
                <a:t>output of the period.</a:t>
              </a:r>
            </a:p>
            <a:p>
              <a:pPr algn="ctr" eaLnBrk="1" hangingPunct="1">
                <a:spcBef>
                  <a:spcPct val="30000"/>
                </a:spcBef>
              </a:pPr>
              <a:endParaRPr lang="en-US" sz="2800" b="1">
                <a:solidFill>
                  <a:schemeClr val="tx2"/>
                </a:solidFill>
                <a:latin typeface="+mn-lt"/>
              </a:endParaRPr>
            </a:p>
            <a:p>
              <a:pPr algn="ctr" eaLnBrk="1" hangingPunct="1">
                <a:spcBef>
                  <a:spcPct val="30000"/>
                </a:spcBef>
              </a:pPr>
              <a:endParaRPr lang="en-US" sz="2800" b="1">
                <a:solidFill>
                  <a:schemeClr val="tx2"/>
                </a:solidFill>
                <a:latin typeface="+mn-lt"/>
              </a:endParaRPr>
            </a:p>
            <a:p>
              <a:pPr algn="ctr" eaLnBrk="1" hangingPunct="1">
                <a:spcBef>
                  <a:spcPct val="30000"/>
                </a:spcBef>
              </a:pPr>
              <a:endParaRPr lang="en-US" sz="2400" b="1">
                <a:solidFill>
                  <a:schemeClr val="tx2"/>
                </a:solidFill>
                <a:latin typeface="+mn-lt"/>
              </a:endParaRPr>
            </a:p>
          </p:txBody>
        </p:sp>
        <p:pic>
          <p:nvPicPr>
            <p:cNvPr id="605191" name="Picture 7" descr="DESGNE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223" y="3130"/>
              <a:ext cx="1377" cy="902"/>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2" name="Slide Number Placeholder 1"/>
          <p:cNvSpPr>
            <a:spLocks noGrp="1"/>
          </p:cNvSpPr>
          <p:nvPr>
            <p:ph type="sldNum" sz="quarter" idx="11"/>
          </p:nvPr>
        </p:nvSpPr>
        <p:spPr/>
        <p:txBody>
          <a:bodyPr/>
          <a:lstStyle/>
          <a:p>
            <a:fld id="{D31F1AA6-2E7A-4288-AAB8-40937853C164}" type="slidenum">
              <a:rPr lang="en-US" smtClean="0"/>
              <a:pPr/>
              <a:t>4</a:t>
            </a:fld>
            <a:endParaRPr lang="en-US"/>
          </a:p>
        </p:txBody>
      </p:sp>
    </p:spTree>
    <p:extLst>
      <p:ext uri="{BB962C8B-B14F-4D97-AF65-F5344CB8AC3E}">
        <p14:creationId xmlns:p14="http://schemas.microsoft.com/office/powerpoint/2010/main" xmlns="" val="20820567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2000"/>
                                  </p:stCondLst>
                                  <p:childTnLst>
                                    <p:set>
                                      <p:cBhvr>
                                        <p:cTn id="6" dur="1" fill="hold">
                                          <p:stCondLst>
                                            <p:cond delay="0"/>
                                          </p:stCondLst>
                                        </p:cTn>
                                        <p:tgtEl>
                                          <p:spTgt spid="605189"/>
                                        </p:tgtEl>
                                        <p:attrNameLst>
                                          <p:attrName>style.visibility</p:attrName>
                                        </p:attrNameLst>
                                      </p:cBhvr>
                                      <p:to>
                                        <p:strVal val="visible"/>
                                      </p:to>
                                    </p:set>
                                    <p:animEffect transition="in" filter="wipe(up)">
                                      <p:cBhvr>
                                        <p:cTn id="7" dur="500"/>
                                        <p:tgtEl>
                                          <p:spTgt spid="605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7234" name="Line 2"/>
          <p:cNvSpPr>
            <a:spLocks noChangeShapeType="1"/>
          </p:cNvSpPr>
          <p:nvPr/>
        </p:nvSpPr>
        <p:spPr bwMode="auto">
          <a:xfrm>
            <a:off x="638175" y="2667000"/>
            <a:ext cx="1879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35" name="Line 3"/>
          <p:cNvSpPr>
            <a:spLocks noChangeShapeType="1"/>
          </p:cNvSpPr>
          <p:nvPr/>
        </p:nvSpPr>
        <p:spPr bwMode="auto">
          <a:xfrm>
            <a:off x="3533775" y="2667000"/>
            <a:ext cx="21844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36" name="Line 4"/>
          <p:cNvSpPr>
            <a:spLocks noChangeShapeType="1"/>
          </p:cNvSpPr>
          <p:nvPr/>
        </p:nvSpPr>
        <p:spPr bwMode="auto">
          <a:xfrm>
            <a:off x="6581775" y="2667000"/>
            <a:ext cx="2260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37" name="Line 5"/>
          <p:cNvSpPr>
            <a:spLocks noChangeShapeType="1"/>
          </p:cNvSpPr>
          <p:nvPr/>
        </p:nvSpPr>
        <p:spPr bwMode="auto">
          <a:xfrm>
            <a:off x="1463675" y="3213100"/>
            <a:ext cx="0" cy="43180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38" name="Line 6"/>
          <p:cNvSpPr>
            <a:spLocks noChangeShapeType="1"/>
          </p:cNvSpPr>
          <p:nvPr/>
        </p:nvSpPr>
        <p:spPr bwMode="auto">
          <a:xfrm flipV="1">
            <a:off x="4151313" y="3187700"/>
            <a:ext cx="0" cy="48260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39" name="Line 7"/>
          <p:cNvSpPr>
            <a:spLocks noChangeShapeType="1"/>
          </p:cNvSpPr>
          <p:nvPr/>
        </p:nvSpPr>
        <p:spPr bwMode="auto">
          <a:xfrm>
            <a:off x="4968875" y="3213100"/>
            <a:ext cx="0" cy="43180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40" name="Line 8"/>
          <p:cNvSpPr>
            <a:spLocks noChangeShapeType="1"/>
          </p:cNvSpPr>
          <p:nvPr/>
        </p:nvSpPr>
        <p:spPr bwMode="auto">
          <a:xfrm flipV="1">
            <a:off x="7635875" y="3187700"/>
            <a:ext cx="0" cy="48260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41" name="Line 9"/>
          <p:cNvSpPr>
            <a:spLocks noChangeShapeType="1"/>
          </p:cNvSpPr>
          <p:nvPr/>
        </p:nvSpPr>
        <p:spPr bwMode="auto">
          <a:xfrm>
            <a:off x="6302375" y="3670300"/>
            <a:ext cx="0" cy="35560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42" name="Line 10"/>
          <p:cNvSpPr>
            <a:spLocks noChangeShapeType="1"/>
          </p:cNvSpPr>
          <p:nvPr/>
        </p:nvSpPr>
        <p:spPr bwMode="auto">
          <a:xfrm>
            <a:off x="2797175" y="3670300"/>
            <a:ext cx="0" cy="35560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43" name="Rectangle 11"/>
          <p:cNvSpPr>
            <a:spLocks noChangeArrowheads="1"/>
          </p:cNvSpPr>
          <p:nvPr/>
        </p:nvSpPr>
        <p:spPr bwMode="auto">
          <a:xfrm>
            <a:off x="1624013" y="4040188"/>
            <a:ext cx="2359025" cy="8572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pPr>
            <a:r>
              <a:rPr lang="en-US" sz="2800" b="1">
                <a:solidFill>
                  <a:srgbClr val="FF0000"/>
                </a:solidFill>
              </a:rPr>
              <a:t>Budget Variance</a:t>
            </a:r>
          </a:p>
        </p:txBody>
      </p:sp>
      <p:sp>
        <p:nvSpPr>
          <p:cNvPr id="607244" name="Rectangle 12"/>
          <p:cNvSpPr>
            <a:spLocks noChangeArrowheads="1"/>
          </p:cNvSpPr>
          <p:nvPr/>
        </p:nvSpPr>
        <p:spPr bwMode="auto">
          <a:xfrm>
            <a:off x="5338763" y="4040188"/>
            <a:ext cx="1978025" cy="8572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pPr>
            <a:r>
              <a:rPr lang="en-US" sz="2800" b="1">
                <a:solidFill>
                  <a:srgbClr val="FF0000"/>
                </a:solidFill>
              </a:rPr>
              <a:t>Volume</a:t>
            </a:r>
            <a:br>
              <a:rPr lang="en-US" sz="2800" b="1">
                <a:solidFill>
                  <a:srgbClr val="FF0000"/>
                </a:solidFill>
              </a:rPr>
            </a:br>
            <a:r>
              <a:rPr lang="en-US" sz="2800" b="1">
                <a:solidFill>
                  <a:srgbClr val="FF0000"/>
                </a:solidFill>
              </a:rPr>
              <a:t>Variance</a:t>
            </a:r>
          </a:p>
        </p:txBody>
      </p:sp>
      <p:sp>
        <p:nvSpPr>
          <p:cNvPr id="607245" name="Line 13"/>
          <p:cNvSpPr>
            <a:spLocks noChangeShapeType="1"/>
          </p:cNvSpPr>
          <p:nvPr/>
        </p:nvSpPr>
        <p:spPr bwMode="auto">
          <a:xfrm>
            <a:off x="1447800" y="3657600"/>
            <a:ext cx="2684463" cy="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46" name="Line 14"/>
          <p:cNvSpPr>
            <a:spLocks noChangeShapeType="1"/>
          </p:cNvSpPr>
          <p:nvPr/>
        </p:nvSpPr>
        <p:spPr bwMode="auto">
          <a:xfrm>
            <a:off x="4981575" y="3657600"/>
            <a:ext cx="2641600" cy="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47" name="Rectangle 15"/>
          <p:cNvSpPr>
            <a:spLocks noChangeArrowheads="1"/>
          </p:cNvSpPr>
          <p:nvPr/>
        </p:nvSpPr>
        <p:spPr bwMode="auto">
          <a:xfrm>
            <a:off x="1528763" y="5243513"/>
            <a:ext cx="6013450" cy="1157287"/>
          </a:xfrm>
          <a:prstGeom prst="rect">
            <a:avLst/>
          </a:prstGeom>
          <a:solidFill>
            <a:srgbClr val="CCECFF"/>
          </a:solidFill>
          <a:ln w="254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95000"/>
              </a:lnSpc>
              <a:spcBef>
                <a:spcPct val="30000"/>
              </a:spcBef>
            </a:pPr>
            <a:r>
              <a:rPr lang="en-US" sz="2400" b="1">
                <a:solidFill>
                  <a:srgbClr val="FF0000"/>
                </a:solidFill>
              </a:rPr>
              <a:t>FR = Standard Fixed Overhead Rate</a:t>
            </a:r>
            <a:br>
              <a:rPr lang="en-US" sz="2400" b="1">
                <a:solidFill>
                  <a:srgbClr val="FF0000"/>
                </a:solidFill>
              </a:rPr>
            </a:br>
            <a:r>
              <a:rPr lang="en-US" sz="2400" b="1">
                <a:solidFill>
                  <a:srgbClr val="FF0000"/>
                </a:solidFill>
              </a:rPr>
              <a:t>SH = Standard Hours Allowed</a:t>
            </a:r>
            <a:br>
              <a:rPr lang="en-US" sz="2400" b="1">
                <a:solidFill>
                  <a:srgbClr val="FF0000"/>
                </a:solidFill>
              </a:rPr>
            </a:br>
            <a:r>
              <a:rPr lang="en-US" sz="2400" b="1">
                <a:solidFill>
                  <a:srgbClr val="FF0000"/>
                </a:solidFill>
              </a:rPr>
              <a:t>DH = Denominator Hours</a:t>
            </a:r>
          </a:p>
        </p:txBody>
      </p:sp>
      <p:sp>
        <p:nvSpPr>
          <p:cNvPr id="607248" name="Rectangle 16"/>
          <p:cNvSpPr>
            <a:spLocks noChangeArrowheads="1"/>
          </p:cNvSpPr>
          <p:nvPr/>
        </p:nvSpPr>
        <p:spPr bwMode="auto">
          <a:xfrm>
            <a:off x="6710363" y="2667000"/>
            <a:ext cx="1749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b="1">
                <a:solidFill>
                  <a:schemeClr val="tx2"/>
                </a:solidFill>
              </a:rPr>
              <a:t>   SH × FR                        </a:t>
            </a:r>
          </a:p>
        </p:txBody>
      </p:sp>
      <p:sp>
        <p:nvSpPr>
          <p:cNvPr id="607249" name="Rectangle 17"/>
          <p:cNvSpPr>
            <a:spLocks noChangeArrowheads="1"/>
          </p:cNvSpPr>
          <p:nvPr/>
        </p:nvSpPr>
        <p:spPr bwMode="auto">
          <a:xfrm>
            <a:off x="384175" y="1408113"/>
            <a:ext cx="8759825" cy="1257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t>
            </a:r>
            <a:br>
              <a:rPr lang="en-US" sz="2400" b="1">
                <a:solidFill>
                  <a:schemeClr val="tx2"/>
                </a:solidFill>
              </a:rPr>
            </a:br>
            <a:r>
              <a:rPr lang="en-US" sz="2400" b="1">
                <a:solidFill>
                  <a:schemeClr val="tx2"/>
                </a:solidFill>
              </a:rPr>
              <a:t>  Actual Fixed                    Fixed                           Fixed</a:t>
            </a:r>
            <a:br>
              <a:rPr lang="en-US" sz="2400" b="1">
                <a:solidFill>
                  <a:schemeClr val="tx2"/>
                </a:solidFill>
              </a:rPr>
            </a:br>
            <a:r>
              <a:rPr lang="en-US" sz="2400" b="1">
                <a:solidFill>
                  <a:schemeClr val="tx2"/>
                </a:solidFill>
              </a:rPr>
              <a:t>    Overhead                   Overhead                    Overhead                     </a:t>
            </a:r>
            <a:br>
              <a:rPr lang="en-US" sz="2400" b="1">
                <a:solidFill>
                  <a:schemeClr val="tx2"/>
                </a:solidFill>
              </a:rPr>
            </a:br>
            <a:r>
              <a:rPr lang="en-US" sz="2400" b="1">
                <a:solidFill>
                  <a:schemeClr val="tx2"/>
                </a:solidFill>
              </a:rPr>
              <a:t>     Incurred                       Budget                       Applied </a:t>
            </a:r>
          </a:p>
        </p:txBody>
      </p:sp>
      <p:sp>
        <p:nvSpPr>
          <p:cNvPr id="607250" name="Rectangle 18"/>
          <p:cNvSpPr>
            <a:spLocks noChangeArrowheads="1"/>
          </p:cNvSpPr>
          <p:nvPr/>
        </p:nvSpPr>
        <p:spPr bwMode="auto">
          <a:xfrm>
            <a:off x="114300" y="76200"/>
            <a:ext cx="89154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pPr eaLnBrk="0" hangingPunct="0"/>
            <a:r>
              <a:rPr lang="en-US" sz="4000" b="1" i="1" dirty="0">
                <a:solidFill>
                  <a:schemeClr val="tx2"/>
                </a:solidFill>
                <a:latin typeface="+mj-lt"/>
                <a:ea typeface="+mj-ea"/>
                <a:cs typeface="+mj-cs"/>
              </a:rPr>
              <a:t>Fixed Overhead Variances</a:t>
            </a:r>
          </a:p>
        </p:txBody>
      </p:sp>
      <p:sp>
        <p:nvSpPr>
          <p:cNvPr id="607251" name="Text Box 19"/>
          <p:cNvSpPr txBox="1">
            <a:spLocks noChangeArrowheads="1"/>
          </p:cNvSpPr>
          <p:nvPr/>
        </p:nvSpPr>
        <p:spPr bwMode="auto">
          <a:xfrm>
            <a:off x="3870325" y="2630488"/>
            <a:ext cx="13779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400" b="1">
                <a:solidFill>
                  <a:schemeClr val="tx2"/>
                </a:solidFill>
              </a:rPr>
              <a:t>DH </a:t>
            </a:r>
            <a:r>
              <a:rPr lang="en-US" sz="2400" b="1">
                <a:solidFill>
                  <a:schemeClr val="tx2"/>
                </a:solidFill>
                <a:cs typeface="Arial" panose="020B0604020202020204" pitchFamily="34" charset="0"/>
              </a:rPr>
              <a:t>× FR</a:t>
            </a:r>
            <a:endParaRPr lang="en-US" sz="2400" b="1">
              <a:solidFill>
                <a:schemeClr val="tx2"/>
              </a:solidFill>
            </a:endParaRPr>
          </a:p>
        </p:txBody>
      </p:sp>
      <p:sp>
        <p:nvSpPr>
          <p:cNvPr id="2" name="Slide Number Placeholder 1"/>
          <p:cNvSpPr>
            <a:spLocks noGrp="1"/>
          </p:cNvSpPr>
          <p:nvPr>
            <p:ph type="sldNum" sz="quarter" idx="11"/>
          </p:nvPr>
        </p:nvSpPr>
        <p:spPr/>
        <p:txBody>
          <a:bodyPr/>
          <a:lstStyle/>
          <a:p>
            <a:fld id="{C8318F0F-6494-4A87-A574-33BA2B7E21C1}" type="slidenum">
              <a:rPr lang="en-US" smtClean="0"/>
              <a:pPr/>
              <a:t>5</a:t>
            </a:fld>
            <a:endParaRPr lang="en-US"/>
          </a:p>
        </p:txBody>
      </p:sp>
    </p:spTree>
    <p:extLst>
      <p:ext uri="{BB962C8B-B14F-4D97-AF65-F5344CB8AC3E}">
        <p14:creationId xmlns:p14="http://schemas.microsoft.com/office/powerpoint/2010/main" xmlns="" val="72147150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9282" name="Rectangle 2"/>
          <p:cNvSpPr>
            <a:spLocks noGrp="1" noChangeArrowheads="1"/>
          </p:cNvSpPr>
          <p:nvPr>
            <p:ph type="body" idx="1"/>
          </p:nvPr>
        </p:nvSpPr>
        <p:spPr>
          <a:xfrm>
            <a:off x="76200" y="1752600"/>
            <a:ext cx="8991600" cy="5334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600" b="1">
                <a:solidFill>
                  <a:schemeClr val="tx2"/>
                </a:solidFill>
              </a:rPr>
              <a:t> ColaCo prepared this               budget for overhead:</a:t>
            </a:r>
          </a:p>
        </p:txBody>
      </p:sp>
      <p:sp>
        <p:nvSpPr>
          <p:cNvPr id="609283" name="Rectangle 3"/>
          <p:cNvSpPr>
            <a:spLocks noGrp="1" noChangeArrowheads="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Overhead Rates and Overhead</a:t>
            </a:r>
            <a:br>
              <a:rPr lang="en-US" sz="4000" b="1" i="1"/>
            </a:br>
            <a:r>
              <a:rPr lang="en-US" sz="4000" b="1" i="1"/>
              <a:t>Analysis – Example</a:t>
            </a:r>
          </a:p>
        </p:txBody>
      </p:sp>
      <p:sp>
        <p:nvSpPr>
          <p:cNvPr id="609284" name="Rectangle 4"/>
          <p:cNvSpPr>
            <a:spLocks noChangeArrowheads="1"/>
          </p:cNvSpPr>
          <p:nvPr/>
        </p:nvSpPr>
        <p:spPr bwMode="auto">
          <a:xfrm>
            <a:off x="239713" y="2343150"/>
            <a:ext cx="8650287" cy="2413000"/>
          </a:xfrm>
          <a:prstGeom prst="rect">
            <a:avLst/>
          </a:prstGeom>
          <a:noFill/>
          <a:ln w="38100" cmpd="dbl">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09285" name="Rectangle 5"/>
          <p:cNvSpPr>
            <a:spLocks noChangeArrowheads="1"/>
          </p:cNvSpPr>
          <p:nvPr/>
        </p:nvSpPr>
        <p:spPr bwMode="auto">
          <a:xfrm>
            <a:off x="239713" y="2343150"/>
            <a:ext cx="8650287" cy="2413000"/>
          </a:xfrm>
          <a:prstGeom prst="rect">
            <a:avLst/>
          </a:prstGeom>
          <a:solidFill>
            <a:srgbClr val="FFFFC0"/>
          </a:solidFill>
          <a:ln w="28575">
            <a:solidFill>
              <a:srgbClr val="000000"/>
            </a:solidFill>
            <a:miter lim="800000"/>
            <a:headEnd/>
            <a:tailEnd/>
          </a:ln>
        </p:spPr>
        <p:txBody>
          <a:bodyPr/>
          <a:lstStyle/>
          <a:p>
            <a:endParaRPr lang="en-US"/>
          </a:p>
        </p:txBody>
      </p:sp>
      <p:sp>
        <p:nvSpPr>
          <p:cNvPr id="609286" name="Rectangle 6"/>
          <p:cNvSpPr>
            <a:spLocks noChangeArrowheads="1"/>
          </p:cNvSpPr>
          <p:nvPr/>
        </p:nvSpPr>
        <p:spPr bwMode="auto">
          <a:xfrm>
            <a:off x="2836863" y="2538413"/>
            <a:ext cx="669925"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Total</a:t>
            </a:r>
            <a:endParaRPr lang="en-US" sz="2800">
              <a:latin typeface="Times New Roman" panose="02020603050405020304" pitchFamily="18" charset="0"/>
            </a:endParaRPr>
          </a:p>
        </p:txBody>
      </p:sp>
      <p:sp>
        <p:nvSpPr>
          <p:cNvPr id="609287" name="Rectangle 7"/>
          <p:cNvSpPr>
            <a:spLocks noChangeArrowheads="1"/>
          </p:cNvSpPr>
          <p:nvPr/>
        </p:nvSpPr>
        <p:spPr bwMode="auto">
          <a:xfrm>
            <a:off x="4181475" y="2538413"/>
            <a:ext cx="1087438"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Variable</a:t>
            </a:r>
            <a:endParaRPr lang="en-US" sz="2800">
              <a:latin typeface="Times New Roman" panose="02020603050405020304" pitchFamily="18" charset="0"/>
            </a:endParaRPr>
          </a:p>
        </p:txBody>
      </p:sp>
      <p:sp>
        <p:nvSpPr>
          <p:cNvPr id="609288" name="Rectangle 8"/>
          <p:cNvSpPr>
            <a:spLocks noChangeArrowheads="1"/>
          </p:cNvSpPr>
          <p:nvPr/>
        </p:nvSpPr>
        <p:spPr bwMode="auto">
          <a:xfrm>
            <a:off x="6037263" y="2538413"/>
            <a:ext cx="669925"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Total</a:t>
            </a:r>
            <a:endParaRPr lang="en-US" sz="2800">
              <a:latin typeface="Times New Roman" panose="02020603050405020304" pitchFamily="18" charset="0"/>
            </a:endParaRPr>
          </a:p>
        </p:txBody>
      </p:sp>
      <p:sp>
        <p:nvSpPr>
          <p:cNvPr id="609289" name="Rectangle 9"/>
          <p:cNvSpPr>
            <a:spLocks noChangeArrowheads="1"/>
          </p:cNvSpPr>
          <p:nvPr/>
        </p:nvSpPr>
        <p:spPr bwMode="auto">
          <a:xfrm>
            <a:off x="7591425" y="2538413"/>
            <a:ext cx="731838"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Fixed</a:t>
            </a:r>
            <a:endParaRPr lang="en-US" sz="2800">
              <a:latin typeface="Times New Roman" panose="02020603050405020304" pitchFamily="18" charset="0"/>
            </a:endParaRPr>
          </a:p>
        </p:txBody>
      </p:sp>
      <p:sp>
        <p:nvSpPr>
          <p:cNvPr id="609290" name="Rectangle 10"/>
          <p:cNvSpPr>
            <a:spLocks noChangeArrowheads="1"/>
          </p:cNvSpPr>
          <p:nvPr/>
        </p:nvSpPr>
        <p:spPr bwMode="auto">
          <a:xfrm>
            <a:off x="447675" y="2908300"/>
            <a:ext cx="1120775"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Machine</a:t>
            </a:r>
            <a:endParaRPr lang="en-US" sz="2800">
              <a:latin typeface="Times New Roman" panose="02020603050405020304" pitchFamily="18" charset="0"/>
            </a:endParaRPr>
          </a:p>
        </p:txBody>
      </p:sp>
      <p:sp>
        <p:nvSpPr>
          <p:cNvPr id="609291" name="Rectangle 11"/>
          <p:cNvSpPr>
            <a:spLocks noChangeArrowheads="1"/>
          </p:cNvSpPr>
          <p:nvPr/>
        </p:nvSpPr>
        <p:spPr bwMode="auto">
          <a:xfrm>
            <a:off x="2581275" y="2908300"/>
            <a:ext cx="1087438"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Variable</a:t>
            </a:r>
            <a:endParaRPr lang="en-US" sz="2800">
              <a:latin typeface="Times New Roman" panose="02020603050405020304" pitchFamily="18" charset="0"/>
            </a:endParaRPr>
          </a:p>
        </p:txBody>
      </p:sp>
      <p:sp>
        <p:nvSpPr>
          <p:cNvPr id="609292" name="Rectangle 12"/>
          <p:cNvSpPr>
            <a:spLocks noChangeArrowheads="1"/>
          </p:cNvSpPr>
          <p:nvPr/>
        </p:nvSpPr>
        <p:spPr bwMode="auto">
          <a:xfrm>
            <a:off x="4089400" y="2908300"/>
            <a:ext cx="1290638"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09293" name="Rectangle 13"/>
          <p:cNvSpPr>
            <a:spLocks noChangeArrowheads="1"/>
          </p:cNvSpPr>
          <p:nvPr/>
        </p:nvSpPr>
        <p:spPr bwMode="auto">
          <a:xfrm>
            <a:off x="5991225" y="2908300"/>
            <a:ext cx="731838"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Fixed</a:t>
            </a:r>
            <a:endParaRPr lang="en-US" sz="2800">
              <a:latin typeface="Times New Roman" panose="02020603050405020304" pitchFamily="18" charset="0"/>
            </a:endParaRPr>
          </a:p>
        </p:txBody>
      </p:sp>
      <p:sp>
        <p:nvSpPr>
          <p:cNvPr id="609294" name="Rectangle 14"/>
          <p:cNvSpPr>
            <a:spLocks noChangeArrowheads="1"/>
          </p:cNvSpPr>
          <p:nvPr/>
        </p:nvSpPr>
        <p:spPr bwMode="auto">
          <a:xfrm>
            <a:off x="7289800" y="2908300"/>
            <a:ext cx="1290638"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09295" name="Rectangle 15"/>
          <p:cNvSpPr>
            <a:spLocks noChangeArrowheads="1"/>
          </p:cNvSpPr>
          <p:nvPr/>
        </p:nvSpPr>
        <p:spPr bwMode="auto">
          <a:xfrm>
            <a:off x="657225" y="3278188"/>
            <a:ext cx="808038"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Hours</a:t>
            </a:r>
            <a:endParaRPr lang="en-US" sz="2800">
              <a:latin typeface="Times New Roman" panose="02020603050405020304" pitchFamily="18" charset="0"/>
            </a:endParaRPr>
          </a:p>
        </p:txBody>
      </p:sp>
      <p:sp>
        <p:nvSpPr>
          <p:cNvPr id="609296" name="Rectangle 16"/>
          <p:cNvSpPr>
            <a:spLocks noChangeArrowheads="1"/>
          </p:cNvSpPr>
          <p:nvPr/>
        </p:nvSpPr>
        <p:spPr bwMode="auto">
          <a:xfrm>
            <a:off x="2489200" y="3278188"/>
            <a:ext cx="1290638"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09297" name="Rectangle 17"/>
          <p:cNvSpPr>
            <a:spLocks noChangeArrowheads="1"/>
          </p:cNvSpPr>
          <p:nvPr/>
        </p:nvSpPr>
        <p:spPr bwMode="auto">
          <a:xfrm>
            <a:off x="4483100" y="3278188"/>
            <a:ext cx="606425"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Rate</a:t>
            </a:r>
            <a:endParaRPr lang="en-US" sz="2800">
              <a:latin typeface="Times New Roman" panose="02020603050405020304" pitchFamily="18" charset="0"/>
            </a:endParaRPr>
          </a:p>
        </p:txBody>
      </p:sp>
      <p:sp>
        <p:nvSpPr>
          <p:cNvPr id="609298" name="Rectangle 18"/>
          <p:cNvSpPr>
            <a:spLocks noChangeArrowheads="1"/>
          </p:cNvSpPr>
          <p:nvPr/>
        </p:nvSpPr>
        <p:spPr bwMode="auto">
          <a:xfrm>
            <a:off x="5689600" y="3278188"/>
            <a:ext cx="1290638"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09299" name="Rectangle 19"/>
          <p:cNvSpPr>
            <a:spLocks noChangeArrowheads="1"/>
          </p:cNvSpPr>
          <p:nvPr/>
        </p:nvSpPr>
        <p:spPr bwMode="auto">
          <a:xfrm>
            <a:off x="7683500" y="3278188"/>
            <a:ext cx="606425"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Rate</a:t>
            </a:r>
            <a:endParaRPr lang="en-US" sz="2800">
              <a:latin typeface="Times New Roman" panose="02020603050405020304" pitchFamily="18" charset="0"/>
            </a:endParaRPr>
          </a:p>
        </p:txBody>
      </p:sp>
      <p:sp>
        <p:nvSpPr>
          <p:cNvPr id="609300" name="Rectangle 20"/>
          <p:cNvSpPr>
            <a:spLocks noChangeArrowheads="1"/>
          </p:cNvSpPr>
          <p:nvPr/>
        </p:nvSpPr>
        <p:spPr bwMode="auto">
          <a:xfrm>
            <a:off x="912813" y="3733800"/>
            <a:ext cx="700087"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3,000</a:t>
            </a:r>
            <a:endParaRPr lang="en-US" sz="2800">
              <a:latin typeface="Times New Roman" panose="02020603050405020304" pitchFamily="18" charset="0"/>
            </a:endParaRPr>
          </a:p>
        </p:txBody>
      </p:sp>
      <p:sp>
        <p:nvSpPr>
          <p:cNvPr id="609301" name="Rectangle 21"/>
          <p:cNvSpPr>
            <a:spLocks noChangeArrowheads="1"/>
          </p:cNvSpPr>
          <p:nvPr/>
        </p:nvSpPr>
        <p:spPr bwMode="auto">
          <a:xfrm>
            <a:off x="3114675" y="3733800"/>
            <a:ext cx="700088"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6,000</a:t>
            </a:r>
            <a:endParaRPr lang="en-US" sz="2800">
              <a:latin typeface="Times New Roman" panose="02020603050405020304" pitchFamily="18" charset="0"/>
            </a:endParaRPr>
          </a:p>
        </p:txBody>
      </p:sp>
      <p:sp>
        <p:nvSpPr>
          <p:cNvPr id="609302" name="Rectangle 22"/>
          <p:cNvSpPr>
            <a:spLocks noChangeArrowheads="1"/>
          </p:cNvSpPr>
          <p:nvPr/>
        </p:nvSpPr>
        <p:spPr bwMode="auto">
          <a:xfrm>
            <a:off x="2559050" y="3733800"/>
            <a:ext cx="466725"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09303" name="Rectangle 23"/>
          <p:cNvSpPr>
            <a:spLocks noChangeArrowheads="1"/>
          </p:cNvSpPr>
          <p:nvPr/>
        </p:nvSpPr>
        <p:spPr bwMode="auto">
          <a:xfrm>
            <a:off x="4714875" y="3733800"/>
            <a:ext cx="171450"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a:t>
            </a:r>
            <a:endParaRPr lang="en-US" sz="2800">
              <a:latin typeface="Times New Roman" panose="02020603050405020304" pitchFamily="18" charset="0"/>
            </a:endParaRPr>
          </a:p>
        </p:txBody>
      </p:sp>
      <p:sp>
        <p:nvSpPr>
          <p:cNvPr id="609304" name="Rectangle 24"/>
          <p:cNvSpPr>
            <a:spLocks noChangeArrowheads="1"/>
          </p:cNvSpPr>
          <p:nvPr/>
        </p:nvSpPr>
        <p:spPr bwMode="auto">
          <a:xfrm>
            <a:off x="6315075" y="3733800"/>
            <a:ext cx="700088"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9,000</a:t>
            </a:r>
            <a:endParaRPr lang="en-US" sz="2800">
              <a:latin typeface="Times New Roman" panose="02020603050405020304" pitchFamily="18" charset="0"/>
            </a:endParaRPr>
          </a:p>
        </p:txBody>
      </p:sp>
      <p:sp>
        <p:nvSpPr>
          <p:cNvPr id="609305" name="Rectangle 25"/>
          <p:cNvSpPr>
            <a:spLocks noChangeArrowheads="1"/>
          </p:cNvSpPr>
          <p:nvPr/>
        </p:nvSpPr>
        <p:spPr bwMode="auto">
          <a:xfrm>
            <a:off x="5759450" y="3733800"/>
            <a:ext cx="466725"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09306" name="Rectangle 26"/>
          <p:cNvSpPr>
            <a:spLocks noChangeArrowheads="1"/>
          </p:cNvSpPr>
          <p:nvPr/>
        </p:nvSpPr>
        <p:spPr bwMode="auto">
          <a:xfrm>
            <a:off x="7915275" y="3733800"/>
            <a:ext cx="171450"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a:t>
            </a:r>
            <a:endParaRPr lang="en-US" sz="2800">
              <a:latin typeface="Times New Roman" panose="02020603050405020304" pitchFamily="18" charset="0"/>
            </a:endParaRPr>
          </a:p>
        </p:txBody>
      </p:sp>
      <p:sp>
        <p:nvSpPr>
          <p:cNvPr id="609307" name="Rectangle 27"/>
          <p:cNvSpPr>
            <a:spLocks noChangeArrowheads="1"/>
          </p:cNvSpPr>
          <p:nvPr/>
        </p:nvSpPr>
        <p:spPr bwMode="auto">
          <a:xfrm>
            <a:off x="912813" y="4213225"/>
            <a:ext cx="700087"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4,000</a:t>
            </a:r>
            <a:endParaRPr lang="en-US" sz="2800">
              <a:latin typeface="Times New Roman" panose="02020603050405020304" pitchFamily="18" charset="0"/>
            </a:endParaRPr>
          </a:p>
        </p:txBody>
      </p:sp>
      <p:sp>
        <p:nvSpPr>
          <p:cNvPr id="609308" name="Rectangle 28"/>
          <p:cNvSpPr>
            <a:spLocks noChangeArrowheads="1"/>
          </p:cNvSpPr>
          <p:nvPr/>
        </p:nvSpPr>
        <p:spPr bwMode="auto">
          <a:xfrm>
            <a:off x="3114675" y="4213225"/>
            <a:ext cx="700088"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8,000</a:t>
            </a:r>
            <a:endParaRPr lang="en-US" sz="2800">
              <a:latin typeface="Times New Roman" panose="02020603050405020304" pitchFamily="18" charset="0"/>
            </a:endParaRPr>
          </a:p>
        </p:txBody>
      </p:sp>
      <p:sp>
        <p:nvSpPr>
          <p:cNvPr id="609309" name="Rectangle 29"/>
          <p:cNvSpPr>
            <a:spLocks noChangeArrowheads="1"/>
          </p:cNvSpPr>
          <p:nvPr/>
        </p:nvSpPr>
        <p:spPr bwMode="auto">
          <a:xfrm>
            <a:off x="4714875" y="4213225"/>
            <a:ext cx="171450"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a:t>
            </a:r>
            <a:endParaRPr lang="en-US" sz="2800">
              <a:latin typeface="Times New Roman" panose="02020603050405020304" pitchFamily="18" charset="0"/>
            </a:endParaRPr>
          </a:p>
        </p:txBody>
      </p:sp>
      <p:sp>
        <p:nvSpPr>
          <p:cNvPr id="609310" name="Rectangle 30"/>
          <p:cNvSpPr>
            <a:spLocks noChangeArrowheads="1"/>
          </p:cNvSpPr>
          <p:nvPr/>
        </p:nvSpPr>
        <p:spPr bwMode="auto">
          <a:xfrm>
            <a:off x="6315075" y="4213225"/>
            <a:ext cx="700088"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9,000</a:t>
            </a:r>
            <a:endParaRPr lang="en-US" sz="2800">
              <a:latin typeface="Times New Roman" panose="02020603050405020304" pitchFamily="18" charset="0"/>
            </a:endParaRPr>
          </a:p>
        </p:txBody>
      </p:sp>
      <p:sp>
        <p:nvSpPr>
          <p:cNvPr id="609311" name="Rectangle 31"/>
          <p:cNvSpPr>
            <a:spLocks noChangeArrowheads="1"/>
          </p:cNvSpPr>
          <p:nvPr/>
        </p:nvSpPr>
        <p:spPr bwMode="auto">
          <a:xfrm>
            <a:off x="7915275" y="4213225"/>
            <a:ext cx="171450"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a:t>
            </a:r>
            <a:endParaRPr lang="en-US" sz="2800">
              <a:latin typeface="Times New Roman" panose="02020603050405020304" pitchFamily="18" charset="0"/>
            </a:endParaRPr>
          </a:p>
        </p:txBody>
      </p:sp>
      <p:sp>
        <p:nvSpPr>
          <p:cNvPr id="609312" name="Line 32"/>
          <p:cNvSpPr>
            <a:spLocks noChangeShapeType="1"/>
          </p:cNvSpPr>
          <p:nvPr/>
        </p:nvSpPr>
        <p:spPr bwMode="auto">
          <a:xfrm>
            <a:off x="309563" y="3668713"/>
            <a:ext cx="8510587"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9313" name="Rectangle 33"/>
          <p:cNvSpPr>
            <a:spLocks noChangeArrowheads="1"/>
          </p:cNvSpPr>
          <p:nvPr/>
        </p:nvSpPr>
        <p:spPr bwMode="auto">
          <a:xfrm>
            <a:off x="309563" y="3668713"/>
            <a:ext cx="8510587" cy="22225"/>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09314" name="Rectangle 34"/>
          <p:cNvSpPr>
            <a:spLocks noChangeArrowheads="1"/>
          </p:cNvSpPr>
          <p:nvPr/>
        </p:nvSpPr>
        <p:spPr bwMode="auto">
          <a:xfrm>
            <a:off x="1714500" y="5543550"/>
            <a:ext cx="5715000" cy="857250"/>
          </a:xfrm>
          <a:prstGeom prst="rect">
            <a:avLst/>
          </a:prstGeom>
          <a:solidFill>
            <a:srgbClr val="CCECFF"/>
          </a:solidFill>
          <a:ln w="38100" cmpd="dbl">
            <a:solidFill>
              <a:schemeClr val="tx1"/>
            </a:solidFill>
            <a:miter lim="800000"/>
            <a:headEnd/>
            <a:tailEnd/>
          </a:ln>
          <a:effectLst>
            <a:outerShdw dist="107763" dir="2700000" algn="ctr" rotWithShape="0">
              <a:schemeClr val="tx2"/>
            </a:outerShdw>
          </a:effectLst>
        </p:spPr>
        <p:txBody>
          <a:bodyPr lIns="90488" tIns="44450" rIns="90488" bIns="44450">
            <a:spAutoFit/>
          </a:bodyPr>
          <a:lstStyle/>
          <a:p>
            <a:pPr algn="ctr" eaLnBrk="1" hangingPunct="1">
              <a:spcBef>
                <a:spcPct val="50000"/>
              </a:spcBef>
            </a:pPr>
            <a:r>
              <a:rPr lang="en-US" sz="2400" b="1">
                <a:solidFill>
                  <a:schemeClr val="tx2"/>
                </a:solidFill>
              </a:rPr>
              <a:t>ColaCo applies overhead based</a:t>
            </a:r>
            <a:br>
              <a:rPr lang="en-US" sz="2400" b="1">
                <a:solidFill>
                  <a:schemeClr val="tx2"/>
                </a:solidFill>
              </a:rPr>
            </a:br>
            <a:r>
              <a:rPr lang="en-US" sz="2400" b="1">
                <a:solidFill>
                  <a:schemeClr val="tx2"/>
                </a:solidFill>
              </a:rPr>
              <a:t>on machine-hour activity.</a:t>
            </a:r>
          </a:p>
        </p:txBody>
      </p:sp>
      <p:graphicFrame>
        <p:nvGraphicFramePr>
          <p:cNvPr id="609315" name="Object 35"/>
          <p:cNvGraphicFramePr>
            <a:graphicFrameLocks/>
          </p:cNvGraphicFramePr>
          <p:nvPr>
            <p:extLst/>
          </p:nvPr>
        </p:nvGraphicFramePr>
        <p:xfrm>
          <a:off x="4089400" y="1679575"/>
          <a:ext cx="1076325" cy="539750"/>
        </p:xfrm>
        <a:graphic>
          <a:graphicData uri="http://schemas.openxmlformats.org/presentationml/2006/ole">
            <p:oleObj spid="_x0000_s90117" name="WordArt 2.0" r:id="rId4" imgW="6096000" imgH="4062884" progId="">
              <p:embed/>
            </p:oleObj>
          </a:graphicData>
        </a:graphic>
      </p:graphicFrame>
      <p:sp>
        <p:nvSpPr>
          <p:cNvPr id="609316" name="Rectangle 36"/>
          <p:cNvSpPr>
            <a:spLocks noChangeArrowheads="1"/>
          </p:cNvSpPr>
          <p:nvPr/>
        </p:nvSpPr>
        <p:spPr bwMode="auto">
          <a:xfrm>
            <a:off x="2095500" y="4918075"/>
            <a:ext cx="4953000" cy="492125"/>
          </a:xfrm>
          <a:prstGeom prst="rect">
            <a:avLst/>
          </a:prstGeom>
          <a:solidFill>
            <a:srgbClr val="FFF3F9"/>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Let’s calculate overhead rates.</a:t>
            </a:r>
            <a:endParaRPr lang="en-US" sz="2400" b="1">
              <a:solidFill>
                <a:schemeClr val="bg1"/>
              </a:solidFill>
            </a:endParaRPr>
          </a:p>
        </p:txBody>
      </p:sp>
      <p:sp>
        <p:nvSpPr>
          <p:cNvPr id="2" name="Slide Number Placeholder 1"/>
          <p:cNvSpPr>
            <a:spLocks noGrp="1"/>
          </p:cNvSpPr>
          <p:nvPr>
            <p:ph type="sldNum" sz="quarter" idx="11"/>
          </p:nvPr>
        </p:nvSpPr>
        <p:spPr/>
        <p:txBody>
          <a:bodyPr/>
          <a:lstStyle/>
          <a:p>
            <a:fld id="{10F4023A-0CEB-4DFE-879A-340D91F32512}" type="slidenum">
              <a:rPr lang="en-US" smtClean="0"/>
              <a:pPr/>
              <a:t>6</a:t>
            </a:fld>
            <a:endParaRPr lang="en-US"/>
          </a:p>
        </p:txBody>
      </p:sp>
    </p:spTree>
    <p:extLst>
      <p:ext uri="{BB962C8B-B14F-4D97-AF65-F5344CB8AC3E}">
        <p14:creationId xmlns:p14="http://schemas.microsoft.com/office/powerpoint/2010/main" xmlns="" val="177839747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1000"/>
                                  </p:stCondLst>
                                  <p:childTnLst>
                                    <p:set>
                                      <p:cBhvr>
                                        <p:cTn id="6" dur="1" fill="hold">
                                          <p:stCondLst>
                                            <p:cond delay="0"/>
                                          </p:stCondLst>
                                        </p:cTn>
                                        <p:tgtEl>
                                          <p:spTgt spid="609316"/>
                                        </p:tgtEl>
                                        <p:attrNameLst>
                                          <p:attrName>style.visibility</p:attrName>
                                        </p:attrNameLst>
                                      </p:cBhvr>
                                      <p:to>
                                        <p:strVal val="visible"/>
                                      </p:to>
                                    </p:set>
                                    <p:anim calcmode="lin" valueType="num">
                                      <p:cBhvr additive="base">
                                        <p:cTn id="7" dur="500" fill="hold"/>
                                        <p:tgtEl>
                                          <p:spTgt spid="609316"/>
                                        </p:tgtEl>
                                        <p:attrNameLst>
                                          <p:attrName>ppt_x</p:attrName>
                                        </p:attrNameLst>
                                      </p:cBhvr>
                                      <p:tavLst>
                                        <p:tav tm="0">
                                          <p:val>
                                            <p:strVal val="0-#ppt_w/2"/>
                                          </p:val>
                                        </p:tav>
                                        <p:tav tm="100000">
                                          <p:val>
                                            <p:strVal val="#ppt_x"/>
                                          </p:val>
                                        </p:tav>
                                      </p:tavLst>
                                    </p:anim>
                                    <p:anim calcmode="lin" valueType="num">
                                      <p:cBhvr additive="base">
                                        <p:cTn id="8" dur="500" fill="hold"/>
                                        <p:tgtEl>
                                          <p:spTgt spid="60931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1500"/>
                            </p:stCondLst>
                            <p:childTnLst>
                              <p:par>
                                <p:cTn id="10" presetID="2" presetClass="entr" presetSubtype="8" fill="hold" grpId="0" nodeType="afterEffect">
                                  <p:stCondLst>
                                    <p:cond delay="0"/>
                                  </p:stCondLst>
                                  <p:childTnLst>
                                    <p:set>
                                      <p:cBhvr>
                                        <p:cTn id="11" dur="1" fill="hold">
                                          <p:stCondLst>
                                            <p:cond delay="0"/>
                                          </p:stCondLst>
                                        </p:cTn>
                                        <p:tgtEl>
                                          <p:spTgt spid="609314"/>
                                        </p:tgtEl>
                                        <p:attrNameLst>
                                          <p:attrName>style.visibility</p:attrName>
                                        </p:attrNameLst>
                                      </p:cBhvr>
                                      <p:to>
                                        <p:strVal val="visible"/>
                                      </p:to>
                                    </p:set>
                                    <p:anim calcmode="lin" valueType="num">
                                      <p:cBhvr additive="base">
                                        <p:cTn id="12" dur="500" fill="hold"/>
                                        <p:tgtEl>
                                          <p:spTgt spid="609314"/>
                                        </p:tgtEl>
                                        <p:attrNameLst>
                                          <p:attrName>ppt_x</p:attrName>
                                        </p:attrNameLst>
                                      </p:cBhvr>
                                      <p:tavLst>
                                        <p:tav tm="0">
                                          <p:val>
                                            <p:strVal val="0-#ppt_w/2"/>
                                          </p:val>
                                        </p:tav>
                                        <p:tav tm="100000">
                                          <p:val>
                                            <p:strVal val="#ppt_x"/>
                                          </p:val>
                                        </p:tav>
                                      </p:tavLst>
                                    </p:anim>
                                    <p:anim calcmode="lin" valueType="num">
                                      <p:cBhvr additive="base">
                                        <p:cTn id="13" dur="500" fill="hold"/>
                                        <p:tgtEl>
                                          <p:spTgt spid="6093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9314" grpId="0" animBg="1" autoUpdateAnimBg="0"/>
      <p:bldP spid="609316"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11330" name="Group 2"/>
          <p:cNvGrpSpPr>
            <a:grpSpLocks/>
          </p:cNvGrpSpPr>
          <p:nvPr/>
        </p:nvGrpSpPr>
        <p:grpSpPr bwMode="auto">
          <a:xfrm>
            <a:off x="1049338" y="4789488"/>
            <a:ext cx="7502525" cy="960437"/>
            <a:chOff x="661" y="3017"/>
            <a:chExt cx="4726" cy="605"/>
          </a:xfrm>
        </p:grpSpPr>
        <p:sp>
          <p:nvSpPr>
            <p:cNvPr id="611331" name="AutoShape 3"/>
            <p:cNvSpPr>
              <a:spLocks noChangeArrowheads="1"/>
            </p:cNvSpPr>
            <p:nvPr/>
          </p:nvSpPr>
          <p:spPr bwMode="auto">
            <a:xfrm rot="16200000">
              <a:off x="2906" y="3135"/>
              <a:ext cx="424" cy="188"/>
            </a:xfrm>
            <a:prstGeom prst="rightArrow">
              <a:avLst>
                <a:gd name="adj1" fmla="val 50000"/>
                <a:gd name="adj2" fmla="val 112776"/>
              </a:avLst>
            </a:prstGeom>
            <a:solidFill>
              <a:srgbClr val="FC0128"/>
            </a:solidFill>
            <a:ln w="127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1332" name="Rectangle 4"/>
            <p:cNvSpPr>
              <a:spLocks noChangeArrowheads="1"/>
            </p:cNvSpPr>
            <p:nvPr/>
          </p:nvSpPr>
          <p:spPr bwMode="auto">
            <a:xfrm>
              <a:off x="661" y="3312"/>
              <a:ext cx="4726" cy="310"/>
            </a:xfrm>
            <a:prstGeom prst="rect">
              <a:avLst/>
            </a:prstGeom>
            <a:solidFill>
              <a:srgbClr val="FFF3F9"/>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Rate = Total</a:t>
              </a:r>
              <a:r>
                <a:rPr lang="en-US" sz="2400" b="1">
                  <a:solidFill>
                    <a:schemeClr val="bg1"/>
                  </a:solidFill>
                </a:rPr>
                <a:t> </a:t>
              </a:r>
              <a:r>
                <a:rPr lang="en-US" sz="2400" b="1">
                  <a:solidFill>
                    <a:srgbClr val="FC0128"/>
                  </a:solidFill>
                </a:rPr>
                <a:t>Variable </a:t>
              </a:r>
              <a:r>
                <a:rPr lang="en-US" sz="2400" b="1">
                  <a:solidFill>
                    <a:schemeClr val="tx2"/>
                  </a:solidFill>
                </a:rPr>
                <a:t>Overhead ÷ Machine Hours</a:t>
              </a:r>
              <a:endParaRPr lang="en-US" sz="2400" b="1">
                <a:solidFill>
                  <a:schemeClr val="bg1"/>
                </a:solidFill>
              </a:endParaRPr>
            </a:p>
          </p:txBody>
        </p:sp>
      </p:grpSp>
      <p:sp>
        <p:nvSpPr>
          <p:cNvPr id="611333" name="Rectangle 5"/>
          <p:cNvSpPr>
            <a:spLocks noChangeArrowheads="1"/>
          </p:cNvSpPr>
          <p:nvPr/>
        </p:nvSpPr>
        <p:spPr bwMode="auto">
          <a:xfrm>
            <a:off x="1371600" y="5908675"/>
            <a:ext cx="6781800" cy="492125"/>
          </a:xfrm>
          <a:prstGeom prst="rect">
            <a:avLst/>
          </a:prstGeom>
          <a:solidFill>
            <a:srgbClr val="CCECFF"/>
          </a:solidFill>
          <a:ln w="38100" cmpd="dbl">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This rate is constant at all levels of activity.</a:t>
            </a:r>
          </a:p>
        </p:txBody>
      </p:sp>
      <p:grpSp>
        <p:nvGrpSpPr>
          <p:cNvPr id="611334" name="Group 6"/>
          <p:cNvGrpSpPr>
            <a:grpSpLocks/>
          </p:cNvGrpSpPr>
          <p:nvPr/>
        </p:nvGrpSpPr>
        <p:grpSpPr bwMode="auto">
          <a:xfrm>
            <a:off x="241300" y="2343150"/>
            <a:ext cx="8650288" cy="2413000"/>
            <a:chOff x="263" y="1476"/>
            <a:chExt cx="5449" cy="1520"/>
          </a:xfrm>
        </p:grpSpPr>
        <p:sp>
          <p:nvSpPr>
            <p:cNvPr id="611335" name="Rectangle 7"/>
            <p:cNvSpPr>
              <a:spLocks noChangeArrowheads="1"/>
            </p:cNvSpPr>
            <p:nvPr/>
          </p:nvSpPr>
          <p:spPr bwMode="auto">
            <a:xfrm>
              <a:off x="263" y="1476"/>
              <a:ext cx="5449" cy="1520"/>
            </a:xfrm>
            <a:prstGeom prst="rect">
              <a:avLst/>
            </a:prstGeom>
            <a:noFill/>
            <a:ln w="571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11336" name="Rectangle 8"/>
            <p:cNvSpPr>
              <a:spLocks noChangeArrowheads="1"/>
            </p:cNvSpPr>
            <p:nvPr/>
          </p:nvSpPr>
          <p:spPr bwMode="auto">
            <a:xfrm>
              <a:off x="263" y="1476"/>
              <a:ext cx="2381" cy="1520"/>
            </a:xfrm>
            <a:prstGeom prst="rect">
              <a:avLst/>
            </a:prstGeom>
            <a:solidFill>
              <a:srgbClr val="FFFF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1337" name="Rectangle 9"/>
            <p:cNvSpPr>
              <a:spLocks noChangeArrowheads="1"/>
            </p:cNvSpPr>
            <p:nvPr/>
          </p:nvSpPr>
          <p:spPr bwMode="auto">
            <a:xfrm>
              <a:off x="2630" y="1476"/>
              <a:ext cx="1022" cy="1520"/>
            </a:xfrm>
            <a:prstGeom prst="rect">
              <a:avLst/>
            </a:prstGeom>
            <a:solidFill>
              <a:srgbClr val="E3E3E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1338" name="Rectangle 10"/>
            <p:cNvSpPr>
              <a:spLocks noChangeArrowheads="1"/>
            </p:cNvSpPr>
            <p:nvPr/>
          </p:nvSpPr>
          <p:spPr bwMode="auto">
            <a:xfrm>
              <a:off x="3638" y="1476"/>
              <a:ext cx="2074" cy="1520"/>
            </a:xfrm>
            <a:prstGeom prst="rect">
              <a:avLst/>
            </a:prstGeom>
            <a:solidFill>
              <a:srgbClr val="FFFF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1339" name="Rectangle 11"/>
            <p:cNvSpPr>
              <a:spLocks noChangeArrowheads="1"/>
            </p:cNvSpPr>
            <p:nvPr/>
          </p:nvSpPr>
          <p:spPr bwMode="auto">
            <a:xfrm>
              <a:off x="1899" y="1599"/>
              <a:ext cx="42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Total</a:t>
              </a:r>
              <a:endParaRPr lang="en-US" sz="2800">
                <a:latin typeface="Times New Roman" panose="02020603050405020304" pitchFamily="18" charset="0"/>
              </a:endParaRPr>
            </a:p>
          </p:txBody>
        </p:sp>
        <p:sp>
          <p:nvSpPr>
            <p:cNvPr id="611340" name="Rectangle 12"/>
            <p:cNvSpPr>
              <a:spLocks noChangeArrowheads="1"/>
            </p:cNvSpPr>
            <p:nvPr/>
          </p:nvSpPr>
          <p:spPr bwMode="auto">
            <a:xfrm>
              <a:off x="2746" y="1599"/>
              <a:ext cx="685"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Variable</a:t>
              </a:r>
              <a:endParaRPr lang="en-US" sz="2800">
                <a:latin typeface="Times New Roman" panose="02020603050405020304" pitchFamily="18" charset="0"/>
              </a:endParaRPr>
            </a:p>
          </p:txBody>
        </p:sp>
        <p:sp>
          <p:nvSpPr>
            <p:cNvPr id="611341" name="Rectangle 13"/>
            <p:cNvSpPr>
              <a:spLocks noChangeArrowheads="1"/>
            </p:cNvSpPr>
            <p:nvPr/>
          </p:nvSpPr>
          <p:spPr bwMode="auto">
            <a:xfrm>
              <a:off x="3915" y="1599"/>
              <a:ext cx="42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Total</a:t>
              </a:r>
              <a:endParaRPr lang="en-US" sz="2800">
                <a:latin typeface="Times New Roman" panose="02020603050405020304" pitchFamily="18" charset="0"/>
              </a:endParaRPr>
            </a:p>
          </p:txBody>
        </p:sp>
        <p:sp>
          <p:nvSpPr>
            <p:cNvPr id="611342" name="Rectangle 14"/>
            <p:cNvSpPr>
              <a:spLocks noChangeArrowheads="1"/>
            </p:cNvSpPr>
            <p:nvPr/>
          </p:nvSpPr>
          <p:spPr bwMode="auto">
            <a:xfrm>
              <a:off x="4894" y="1599"/>
              <a:ext cx="46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Fixed</a:t>
              </a:r>
              <a:endParaRPr lang="en-US" sz="2800">
                <a:latin typeface="Times New Roman" panose="02020603050405020304" pitchFamily="18" charset="0"/>
              </a:endParaRPr>
            </a:p>
          </p:txBody>
        </p:sp>
        <p:sp>
          <p:nvSpPr>
            <p:cNvPr id="611343" name="Rectangle 15"/>
            <p:cNvSpPr>
              <a:spLocks noChangeArrowheads="1"/>
            </p:cNvSpPr>
            <p:nvPr/>
          </p:nvSpPr>
          <p:spPr bwMode="auto">
            <a:xfrm>
              <a:off x="394" y="1832"/>
              <a:ext cx="70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Machine</a:t>
              </a:r>
              <a:endParaRPr lang="en-US" sz="2800">
                <a:latin typeface="Times New Roman" panose="02020603050405020304" pitchFamily="18" charset="0"/>
              </a:endParaRPr>
            </a:p>
          </p:txBody>
        </p:sp>
        <p:sp>
          <p:nvSpPr>
            <p:cNvPr id="611344" name="Rectangle 16"/>
            <p:cNvSpPr>
              <a:spLocks noChangeArrowheads="1"/>
            </p:cNvSpPr>
            <p:nvPr/>
          </p:nvSpPr>
          <p:spPr bwMode="auto">
            <a:xfrm>
              <a:off x="1738" y="1832"/>
              <a:ext cx="685"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Variable</a:t>
              </a:r>
              <a:endParaRPr lang="en-US" sz="2800">
                <a:latin typeface="Times New Roman" panose="02020603050405020304" pitchFamily="18" charset="0"/>
              </a:endParaRPr>
            </a:p>
          </p:txBody>
        </p:sp>
        <p:sp>
          <p:nvSpPr>
            <p:cNvPr id="611345" name="Rectangle 17"/>
            <p:cNvSpPr>
              <a:spLocks noChangeArrowheads="1"/>
            </p:cNvSpPr>
            <p:nvPr/>
          </p:nvSpPr>
          <p:spPr bwMode="auto">
            <a:xfrm>
              <a:off x="2688" y="1832"/>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1346" name="Rectangle 18"/>
            <p:cNvSpPr>
              <a:spLocks noChangeArrowheads="1"/>
            </p:cNvSpPr>
            <p:nvPr/>
          </p:nvSpPr>
          <p:spPr bwMode="auto">
            <a:xfrm>
              <a:off x="3886" y="1832"/>
              <a:ext cx="46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Fixed</a:t>
              </a:r>
              <a:endParaRPr lang="en-US" sz="2800">
                <a:latin typeface="Times New Roman" panose="02020603050405020304" pitchFamily="18" charset="0"/>
              </a:endParaRPr>
            </a:p>
          </p:txBody>
        </p:sp>
        <p:sp>
          <p:nvSpPr>
            <p:cNvPr id="611347" name="Rectangle 19"/>
            <p:cNvSpPr>
              <a:spLocks noChangeArrowheads="1"/>
            </p:cNvSpPr>
            <p:nvPr/>
          </p:nvSpPr>
          <p:spPr bwMode="auto">
            <a:xfrm>
              <a:off x="4704" y="1832"/>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1348" name="Rectangle 20"/>
            <p:cNvSpPr>
              <a:spLocks noChangeArrowheads="1"/>
            </p:cNvSpPr>
            <p:nvPr/>
          </p:nvSpPr>
          <p:spPr bwMode="auto">
            <a:xfrm>
              <a:off x="526" y="2065"/>
              <a:ext cx="50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Hours</a:t>
              </a:r>
              <a:endParaRPr lang="en-US" sz="2800">
                <a:latin typeface="Times New Roman" panose="02020603050405020304" pitchFamily="18" charset="0"/>
              </a:endParaRPr>
            </a:p>
          </p:txBody>
        </p:sp>
        <p:sp>
          <p:nvSpPr>
            <p:cNvPr id="611349" name="Rectangle 21"/>
            <p:cNvSpPr>
              <a:spLocks noChangeArrowheads="1"/>
            </p:cNvSpPr>
            <p:nvPr/>
          </p:nvSpPr>
          <p:spPr bwMode="auto">
            <a:xfrm>
              <a:off x="1680" y="2065"/>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1350" name="Rectangle 22"/>
            <p:cNvSpPr>
              <a:spLocks noChangeArrowheads="1"/>
            </p:cNvSpPr>
            <p:nvPr/>
          </p:nvSpPr>
          <p:spPr bwMode="auto">
            <a:xfrm>
              <a:off x="2936" y="2065"/>
              <a:ext cx="38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Rate</a:t>
              </a:r>
              <a:endParaRPr lang="en-US" sz="2800">
                <a:latin typeface="Times New Roman" panose="02020603050405020304" pitchFamily="18" charset="0"/>
              </a:endParaRPr>
            </a:p>
          </p:txBody>
        </p:sp>
        <p:sp>
          <p:nvSpPr>
            <p:cNvPr id="611351" name="Rectangle 23"/>
            <p:cNvSpPr>
              <a:spLocks noChangeArrowheads="1"/>
            </p:cNvSpPr>
            <p:nvPr/>
          </p:nvSpPr>
          <p:spPr bwMode="auto">
            <a:xfrm>
              <a:off x="3696" y="2065"/>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1352" name="Rectangle 24"/>
            <p:cNvSpPr>
              <a:spLocks noChangeArrowheads="1"/>
            </p:cNvSpPr>
            <p:nvPr/>
          </p:nvSpPr>
          <p:spPr bwMode="auto">
            <a:xfrm>
              <a:off x="4952" y="2065"/>
              <a:ext cx="38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Rate</a:t>
              </a:r>
              <a:endParaRPr lang="en-US" sz="2800">
                <a:latin typeface="Times New Roman" panose="02020603050405020304" pitchFamily="18" charset="0"/>
              </a:endParaRPr>
            </a:p>
          </p:txBody>
        </p:sp>
        <p:sp>
          <p:nvSpPr>
            <p:cNvPr id="611353" name="Rectangle 25"/>
            <p:cNvSpPr>
              <a:spLocks noChangeArrowheads="1"/>
            </p:cNvSpPr>
            <p:nvPr/>
          </p:nvSpPr>
          <p:spPr bwMode="auto">
            <a:xfrm>
              <a:off x="687"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3,000</a:t>
              </a:r>
              <a:endParaRPr lang="en-US" sz="2800">
                <a:latin typeface="Times New Roman" panose="02020603050405020304" pitchFamily="18" charset="0"/>
              </a:endParaRPr>
            </a:p>
          </p:txBody>
        </p:sp>
        <p:sp>
          <p:nvSpPr>
            <p:cNvPr id="611354" name="Rectangle 26"/>
            <p:cNvSpPr>
              <a:spLocks noChangeArrowheads="1"/>
            </p:cNvSpPr>
            <p:nvPr/>
          </p:nvSpPr>
          <p:spPr bwMode="auto">
            <a:xfrm>
              <a:off x="409" y="2352"/>
              <a:ext cx="19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55" name="Rectangle 27"/>
            <p:cNvSpPr>
              <a:spLocks noChangeArrowheads="1"/>
            </p:cNvSpPr>
            <p:nvPr/>
          </p:nvSpPr>
          <p:spPr bwMode="auto">
            <a:xfrm>
              <a:off x="643"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56" name="Rectangle 28"/>
            <p:cNvSpPr>
              <a:spLocks noChangeArrowheads="1"/>
            </p:cNvSpPr>
            <p:nvPr/>
          </p:nvSpPr>
          <p:spPr bwMode="auto">
            <a:xfrm>
              <a:off x="2074"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6,000</a:t>
              </a:r>
              <a:endParaRPr lang="en-US" sz="2800">
                <a:latin typeface="Times New Roman" panose="02020603050405020304" pitchFamily="18" charset="0"/>
              </a:endParaRPr>
            </a:p>
          </p:txBody>
        </p:sp>
        <p:sp>
          <p:nvSpPr>
            <p:cNvPr id="611357" name="Rectangle 29"/>
            <p:cNvSpPr>
              <a:spLocks noChangeArrowheads="1"/>
            </p:cNvSpPr>
            <p:nvPr/>
          </p:nvSpPr>
          <p:spPr bwMode="auto">
            <a:xfrm>
              <a:off x="1724" y="2352"/>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58" name="Rectangle 30"/>
            <p:cNvSpPr>
              <a:spLocks noChangeArrowheads="1"/>
            </p:cNvSpPr>
            <p:nvPr/>
          </p:nvSpPr>
          <p:spPr bwMode="auto">
            <a:xfrm>
              <a:off x="2060"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59" name="Rectangle 31"/>
            <p:cNvSpPr>
              <a:spLocks noChangeArrowheads="1"/>
            </p:cNvSpPr>
            <p:nvPr/>
          </p:nvSpPr>
          <p:spPr bwMode="auto">
            <a:xfrm>
              <a:off x="3185" y="2352"/>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2.00</a:t>
              </a:r>
              <a:endParaRPr lang="en-US" sz="2800">
                <a:latin typeface="Times New Roman" panose="02020603050405020304" pitchFamily="18" charset="0"/>
              </a:endParaRPr>
            </a:p>
          </p:txBody>
        </p:sp>
        <p:sp>
          <p:nvSpPr>
            <p:cNvPr id="611360" name="Rectangle 32"/>
            <p:cNvSpPr>
              <a:spLocks noChangeArrowheads="1"/>
            </p:cNvSpPr>
            <p:nvPr/>
          </p:nvSpPr>
          <p:spPr bwMode="auto">
            <a:xfrm>
              <a:off x="2732" y="2352"/>
              <a:ext cx="39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61" name="Rectangle 33"/>
            <p:cNvSpPr>
              <a:spLocks noChangeArrowheads="1"/>
            </p:cNvSpPr>
            <p:nvPr/>
          </p:nvSpPr>
          <p:spPr bwMode="auto">
            <a:xfrm>
              <a:off x="3185"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62" name="Rectangle 34"/>
            <p:cNvSpPr>
              <a:spLocks noChangeArrowheads="1"/>
            </p:cNvSpPr>
            <p:nvPr/>
          </p:nvSpPr>
          <p:spPr bwMode="auto">
            <a:xfrm>
              <a:off x="4090"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9,000</a:t>
              </a:r>
              <a:endParaRPr lang="en-US" sz="2800">
                <a:latin typeface="Times New Roman" panose="02020603050405020304" pitchFamily="18" charset="0"/>
              </a:endParaRPr>
            </a:p>
          </p:txBody>
        </p:sp>
        <p:sp>
          <p:nvSpPr>
            <p:cNvPr id="611363" name="Rectangle 35"/>
            <p:cNvSpPr>
              <a:spLocks noChangeArrowheads="1"/>
            </p:cNvSpPr>
            <p:nvPr/>
          </p:nvSpPr>
          <p:spPr bwMode="auto">
            <a:xfrm>
              <a:off x="3740" y="2352"/>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64" name="Rectangle 36"/>
            <p:cNvSpPr>
              <a:spLocks noChangeArrowheads="1"/>
            </p:cNvSpPr>
            <p:nvPr/>
          </p:nvSpPr>
          <p:spPr bwMode="auto">
            <a:xfrm>
              <a:off x="4076"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65" name="Rectangle 37"/>
            <p:cNvSpPr>
              <a:spLocks noChangeArrowheads="1"/>
            </p:cNvSpPr>
            <p:nvPr/>
          </p:nvSpPr>
          <p:spPr bwMode="auto">
            <a:xfrm>
              <a:off x="5098" y="2352"/>
              <a:ext cx="108"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a:t>
              </a:r>
              <a:endParaRPr lang="en-US" sz="2800">
                <a:latin typeface="Times New Roman" panose="02020603050405020304" pitchFamily="18" charset="0"/>
              </a:endParaRPr>
            </a:p>
          </p:txBody>
        </p:sp>
        <p:sp>
          <p:nvSpPr>
            <p:cNvPr id="611366" name="Rectangle 38"/>
            <p:cNvSpPr>
              <a:spLocks noChangeArrowheads="1"/>
            </p:cNvSpPr>
            <p:nvPr/>
          </p:nvSpPr>
          <p:spPr bwMode="auto">
            <a:xfrm>
              <a:off x="687"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4,000</a:t>
              </a:r>
              <a:endParaRPr lang="en-US" sz="2800">
                <a:latin typeface="Times New Roman" panose="02020603050405020304" pitchFamily="18" charset="0"/>
              </a:endParaRPr>
            </a:p>
          </p:txBody>
        </p:sp>
        <p:sp>
          <p:nvSpPr>
            <p:cNvPr id="611367" name="Rectangle 39"/>
            <p:cNvSpPr>
              <a:spLocks noChangeArrowheads="1"/>
            </p:cNvSpPr>
            <p:nvPr/>
          </p:nvSpPr>
          <p:spPr bwMode="auto">
            <a:xfrm>
              <a:off x="409" y="2654"/>
              <a:ext cx="19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68" name="Rectangle 40"/>
            <p:cNvSpPr>
              <a:spLocks noChangeArrowheads="1"/>
            </p:cNvSpPr>
            <p:nvPr/>
          </p:nvSpPr>
          <p:spPr bwMode="auto">
            <a:xfrm>
              <a:off x="643"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69" name="Rectangle 41"/>
            <p:cNvSpPr>
              <a:spLocks noChangeArrowheads="1"/>
            </p:cNvSpPr>
            <p:nvPr/>
          </p:nvSpPr>
          <p:spPr bwMode="auto">
            <a:xfrm>
              <a:off x="2074"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8,000</a:t>
              </a:r>
              <a:endParaRPr lang="en-US" sz="2800">
                <a:latin typeface="Times New Roman" panose="02020603050405020304" pitchFamily="18" charset="0"/>
              </a:endParaRPr>
            </a:p>
          </p:txBody>
        </p:sp>
        <p:sp>
          <p:nvSpPr>
            <p:cNvPr id="611370" name="Rectangle 42"/>
            <p:cNvSpPr>
              <a:spLocks noChangeArrowheads="1"/>
            </p:cNvSpPr>
            <p:nvPr/>
          </p:nvSpPr>
          <p:spPr bwMode="auto">
            <a:xfrm>
              <a:off x="1724" y="2654"/>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71" name="Rectangle 43"/>
            <p:cNvSpPr>
              <a:spLocks noChangeArrowheads="1"/>
            </p:cNvSpPr>
            <p:nvPr/>
          </p:nvSpPr>
          <p:spPr bwMode="auto">
            <a:xfrm>
              <a:off x="2074"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72" name="Rectangle 44"/>
            <p:cNvSpPr>
              <a:spLocks noChangeArrowheads="1"/>
            </p:cNvSpPr>
            <p:nvPr/>
          </p:nvSpPr>
          <p:spPr bwMode="auto">
            <a:xfrm>
              <a:off x="3185"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2.00</a:t>
              </a:r>
              <a:endParaRPr lang="en-US" sz="2800">
                <a:latin typeface="Times New Roman" panose="02020603050405020304" pitchFamily="18" charset="0"/>
              </a:endParaRPr>
            </a:p>
          </p:txBody>
        </p:sp>
        <p:sp>
          <p:nvSpPr>
            <p:cNvPr id="611373" name="Rectangle 45"/>
            <p:cNvSpPr>
              <a:spLocks noChangeArrowheads="1"/>
            </p:cNvSpPr>
            <p:nvPr/>
          </p:nvSpPr>
          <p:spPr bwMode="auto">
            <a:xfrm>
              <a:off x="2761"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74" name="Rectangle 46"/>
            <p:cNvSpPr>
              <a:spLocks noChangeArrowheads="1"/>
            </p:cNvSpPr>
            <p:nvPr/>
          </p:nvSpPr>
          <p:spPr bwMode="auto">
            <a:xfrm>
              <a:off x="3170"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75" name="Rectangle 47"/>
            <p:cNvSpPr>
              <a:spLocks noChangeArrowheads="1"/>
            </p:cNvSpPr>
            <p:nvPr/>
          </p:nvSpPr>
          <p:spPr bwMode="auto">
            <a:xfrm>
              <a:off x="4090"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9,000</a:t>
              </a:r>
              <a:endParaRPr lang="en-US" sz="2800">
                <a:latin typeface="Times New Roman" panose="02020603050405020304" pitchFamily="18" charset="0"/>
              </a:endParaRPr>
            </a:p>
          </p:txBody>
        </p:sp>
        <p:sp>
          <p:nvSpPr>
            <p:cNvPr id="611376" name="Rectangle 48"/>
            <p:cNvSpPr>
              <a:spLocks noChangeArrowheads="1"/>
            </p:cNvSpPr>
            <p:nvPr/>
          </p:nvSpPr>
          <p:spPr bwMode="auto">
            <a:xfrm>
              <a:off x="3740" y="2654"/>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77" name="Rectangle 49"/>
            <p:cNvSpPr>
              <a:spLocks noChangeArrowheads="1"/>
            </p:cNvSpPr>
            <p:nvPr/>
          </p:nvSpPr>
          <p:spPr bwMode="auto">
            <a:xfrm>
              <a:off x="4090"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78" name="Rectangle 50"/>
            <p:cNvSpPr>
              <a:spLocks noChangeArrowheads="1"/>
            </p:cNvSpPr>
            <p:nvPr/>
          </p:nvSpPr>
          <p:spPr bwMode="auto">
            <a:xfrm>
              <a:off x="5098" y="2654"/>
              <a:ext cx="108"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a:t>
              </a:r>
              <a:endParaRPr lang="en-US" sz="2800">
                <a:latin typeface="Times New Roman" panose="02020603050405020304" pitchFamily="18" charset="0"/>
              </a:endParaRPr>
            </a:p>
          </p:txBody>
        </p:sp>
        <p:sp>
          <p:nvSpPr>
            <p:cNvPr id="611379" name="Line 51"/>
            <p:cNvSpPr>
              <a:spLocks noChangeShapeType="1"/>
            </p:cNvSpPr>
            <p:nvPr/>
          </p:nvSpPr>
          <p:spPr bwMode="auto">
            <a:xfrm>
              <a:off x="307" y="2311"/>
              <a:ext cx="5361"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1380" name="Rectangle 52"/>
            <p:cNvSpPr>
              <a:spLocks noChangeArrowheads="1"/>
            </p:cNvSpPr>
            <p:nvPr/>
          </p:nvSpPr>
          <p:spPr bwMode="auto">
            <a:xfrm>
              <a:off x="307" y="2311"/>
              <a:ext cx="5361" cy="14"/>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sp>
        <p:nvSpPr>
          <p:cNvPr id="611381" name="Rectangle 53"/>
          <p:cNvSpPr>
            <a:spLocks noGrp="1" noChangeArrowheads="1"/>
          </p:cNvSpPr>
          <p:nvPr>
            <p:ph type="body" idx="1"/>
          </p:nvPr>
        </p:nvSpPr>
        <p:spPr>
          <a:xfrm>
            <a:off x="76200" y="1752600"/>
            <a:ext cx="8991600" cy="5334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600" b="1">
                <a:solidFill>
                  <a:schemeClr val="tx2"/>
                </a:solidFill>
              </a:rPr>
              <a:t> ColaCo prepared this               budget for overhead:</a:t>
            </a:r>
          </a:p>
        </p:txBody>
      </p:sp>
      <p:graphicFrame>
        <p:nvGraphicFramePr>
          <p:cNvPr id="611382" name="Object 54"/>
          <p:cNvGraphicFramePr>
            <a:graphicFrameLocks/>
          </p:cNvGraphicFramePr>
          <p:nvPr>
            <p:extLst/>
          </p:nvPr>
        </p:nvGraphicFramePr>
        <p:xfrm>
          <a:off x="4067176" y="1676400"/>
          <a:ext cx="1114424" cy="571500"/>
        </p:xfrm>
        <a:graphic>
          <a:graphicData uri="http://schemas.openxmlformats.org/presentationml/2006/ole">
            <p:oleObj spid="_x0000_s91141" name="WordArt 2.0" r:id="rId4" imgW="6096000" imgH="4062884" progId="">
              <p:embed/>
            </p:oleObj>
          </a:graphicData>
        </a:graphic>
      </p:graphicFrame>
      <p:sp>
        <p:nvSpPr>
          <p:cNvPr id="611384" name="Rectangle 56"/>
          <p:cNvSpPr>
            <a:spLocks noGrp="1" noChangeArrowheads="1"/>
          </p:cNvSpPr>
          <p:nvPr>
            <p:ph type="title"/>
          </p:nvPr>
        </p:nvSpPr>
        <p:spPr>
          <a:xfrm>
            <a:off x="457200" y="152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Overhead Rates and Overhead</a:t>
            </a:r>
            <a:br>
              <a:rPr lang="en-US" sz="4000" b="1" i="1"/>
            </a:br>
            <a:r>
              <a:rPr lang="en-US" sz="4000" b="1" i="1"/>
              <a:t>Analysis – Example</a:t>
            </a:r>
          </a:p>
        </p:txBody>
      </p:sp>
      <p:sp>
        <p:nvSpPr>
          <p:cNvPr id="2" name="Slide Number Placeholder 1"/>
          <p:cNvSpPr>
            <a:spLocks noGrp="1"/>
          </p:cNvSpPr>
          <p:nvPr>
            <p:ph type="sldNum" sz="quarter" idx="11"/>
          </p:nvPr>
        </p:nvSpPr>
        <p:spPr/>
        <p:txBody>
          <a:bodyPr/>
          <a:lstStyle/>
          <a:p>
            <a:fld id="{10F4023A-0CEB-4DFE-879A-340D91F32512}" type="slidenum">
              <a:rPr lang="en-US" smtClean="0"/>
              <a:pPr/>
              <a:t>7</a:t>
            </a:fld>
            <a:endParaRPr lang="en-US"/>
          </a:p>
        </p:txBody>
      </p:sp>
    </p:spTree>
    <p:extLst>
      <p:ext uri="{BB962C8B-B14F-4D97-AF65-F5344CB8AC3E}">
        <p14:creationId xmlns:p14="http://schemas.microsoft.com/office/powerpoint/2010/main" xmlns="" val="23516079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11333"/>
                                        </p:tgtEl>
                                        <p:attrNameLst>
                                          <p:attrName>style.visibility</p:attrName>
                                        </p:attrNameLst>
                                      </p:cBhvr>
                                      <p:to>
                                        <p:strVal val="visible"/>
                                      </p:to>
                                    </p:set>
                                    <p:anim calcmode="lin" valueType="num">
                                      <p:cBhvr additive="base">
                                        <p:cTn id="7" dur="500" fill="hold"/>
                                        <p:tgtEl>
                                          <p:spTgt spid="611333"/>
                                        </p:tgtEl>
                                        <p:attrNameLst>
                                          <p:attrName>ppt_x</p:attrName>
                                        </p:attrNameLst>
                                      </p:cBhvr>
                                      <p:tavLst>
                                        <p:tav tm="0">
                                          <p:val>
                                            <p:strVal val="0-#ppt_w/2"/>
                                          </p:val>
                                        </p:tav>
                                        <p:tav tm="100000">
                                          <p:val>
                                            <p:strVal val="#ppt_x"/>
                                          </p:val>
                                        </p:tav>
                                      </p:tavLst>
                                    </p:anim>
                                    <p:anim calcmode="lin" valueType="num">
                                      <p:cBhvr additive="base">
                                        <p:cTn id="8" dur="500" fill="hold"/>
                                        <p:tgtEl>
                                          <p:spTgt spid="61133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2" presetClass="entr" presetSubtype="4" fill="hold" nodeType="afterEffect">
                                  <p:stCondLst>
                                    <p:cond delay="0"/>
                                  </p:stCondLst>
                                  <p:childTnLst>
                                    <p:set>
                                      <p:cBhvr>
                                        <p:cTn id="11" dur="1" fill="hold">
                                          <p:stCondLst>
                                            <p:cond delay="0"/>
                                          </p:stCondLst>
                                        </p:cTn>
                                        <p:tgtEl>
                                          <p:spTgt spid="611330"/>
                                        </p:tgtEl>
                                        <p:attrNameLst>
                                          <p:attrName>style.visibility</p:attrName>
                                        </p:attrNameLst>
                                      </p:cBhvr>
                                      <p:to>
                                        <p:strVal val="visible"/>
                                      </p:to>
                                    </p:set>
                                    <p:animEffect transition="in" filter="slide(fromBottom)">
                                      <p:cBhvr>
                                        <p:cTn id="12" dur="500"/>
                                        <p:tgtEl>
                                          <p:spTgt spid="6113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3"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13378" name="Group 2"/>
          <p:cNvGrpSpPr>
            <a:grpSpLocks/>
          </p:cNvGrpSpPr>
          <p:nvPr/>
        </p:nvGrpSpPr>
        <p:grpSpPr bwMode="auto">
          <a:xfrm>
            <a:off x="241300" y="2343150"/>
            <a:ext cx="8650288" cy="2413000"/>
            <a:chOff x="263" y="1476"/>
            <a:chExt cx="5449" cy="1520"/>
          </a:xfrm>
        </p:grpSpPr>
        <p:sp>
          <p:nvSpPr>
            <p:cNvPr id="613379" name="Rectangle 3"/>
            <p:cNvSpPr>
              <a:spLocks noChangeArrowheads="1"/>
            </p:cNvSpPr>
            <p:nvPr/>
          </p:nvSpPr>
          <p:spPr bwMode="auto">
            <a:xfrm>
              <a:off x="263" y="1476"/>
              <a:ext cx="5449" cy="1520"/>
            </a:xfrm>
            <a:prstGeom prst="rect">
              <a:avLst/>
            </a:prstGeom>
            <a:noFill/>
            <a:ln w="571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13380" name="Rectangle 4"/>
            <p:cNvSpPr>
              <a:spLocks noChangeArrowheads="1"/>
            </p:cNvSpPr>
            <p:nvPr/>
          </p:nvSpPr>
          <p:spPr bwMode="auto">
            <a:xfrm>
              <a:off x="263" y="1476"/>
              <a:ext cx="4397" cy="1520"/>
            </a:xfrm>
            <a:prstGeom prst="rect">
              <a:avLst/>
            </a:prstGeom>
            <a:solidFill>
              <a:srgbClr val="FFFF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3381" name="Rectangle 5"/>
            <p:cNvSpPr>
              <a:spLocks noChangeArrowheads="1"/>
            </p:cNvSpPr>
            <p:nvPr/>
          </p:nvSpPr>
          <p:spPr bwMode="auto">
            <a:xfrm>
              <a:off x="4646" y="1476"/>
              <a:ext cx="1066" cy="1520"/>
            </a:xfrm>
            <a:prstGeom prst="rect">
              <a:avLst/>
            </a:prstGeom>
            <a:solidFill>
              <a:srgbClr val="E3E3E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3382" name="Rectangle 6"/>
            <p:cNvSpPr>
              <a:spLocks noChangeArrowheads="1"/>
            </p:cNvSpPr>
            <p:nvPr/>
          </p:nvSpPr>
          <p:spPr bwMode="auto">
            <a:xfrm>
              <a:off x="1899" y="1599"/>
              <a:ext cx="42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Total</a:t>
              </a:r>
              <a:endParaRPr lang="en-US" sz="2800">
                <a:latin typeface="Times New Roman" panose="02020603050405020304" pitchFamily="18" charset="0"/>
              </a:endParaRPr>
            </a:p>
          </p:txBody>
        </p:sp>
        <p:sp>
          <p:nvSpPr>
            <p:cNvPr id="613383" name="Rectangle 7"/>
            <p:cNvSpPr>
              <a:spLocks noChangeArrowheads="1"/>
            </p:cNvSpPr>
            <p:nvPr/>
          </p:nvSpPr>
          <p:spPr bwMode="auto">
            <a:xfrm>
              <a:off x="2746" y="1599"/>
              <a:ext cx="685"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Variable</a:t>
              </a:r>
              <a:endParaRPr lang="en-US" sz="2800">
                <a:latin typeface="Times New Roman" panose="02020603050405020304" pitchFamily="18" charset="0"/>
              </a:endParaRPr>
            </a:p>
          </p:txBody>
        </p:sp>
        <p:sp>
          <p:nvSpPr>
            <p:cNvPr id="613384" name="Rectangle 8"/>
            <p:cNvSpPr>
              <a:spLocks noChangeArrowheads="1"/>
            </p:cNvSpPr>
            <p:nvPr/>
          </p:nvSpPr>
          <p:spPr bwMode="auto">
            <a:xfrm>
              <a:off x="3915" y="1599"/>
              <a:ext cx="42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Total</a:t>
              </a:r>
              <a:endParaRPr lang="en-US" sz="2800">
                <a:latin typeface="Times New Roman" panose="02020603050405020304" pitchFamily="18" charset="0"/>
              </a:endParaRPr>
            </a:p>
          </p:txBody>
        </p:sp>
        <p:sp>
          <p:nvSpPr>
            <p:cNvPr id="613385" name="Rectangle 9"/>
            <p:cNvSpPr>
              <a:spLocks noChangeArrowheads="1"/>
            </p:cNvSpPr>
            <p:nvPr/>
          </p:nvSpPr>
          <p:spPr bwMode="auto">
            <a:xfrm>
              <a:off x="4894" y="1599"/>
              <a:ext cx="46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Fixed</a:t>
              </a:r>
              <a:endParaRPr lang="en-US" sz="2800">
                <a:latin typeface="Times New Roman" panose="02020603050405020304" pitchFamily="18" charset="0"/>
              </a:endParaRPr>
            </a:p>
          </p:txBody>
        </p:sp>
        <p:sp>
          <p:nvSpPr>
            <p:cNvPr id="613386" name="Rectangle 10"/>
            <p:cNvSpPr>
              <a:spLocks noChangeArrowheads="1"/>
            </p:cNvSpPr>
            <p:nvPr/>
          </p:nvSpPr>
          <p:spPr bwMode="auto">
            <a:xfrm>
              <a:off x="394" y="1832"/>
              <a:ext cx="70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Machine</a:t>
              </a:r>
              <a:endParaRPr lang="en-US" sz="2800">
                <a:latin typeface="Times New Roman" panose="02020603050405020304" pitchFamily="18" charset="0"/>
              </a:endParaRPr>
            </a:p>
          </p:txBody>
        </p:sp>
        <p:sp>
          <p:nvSpPr>
            <p:cNvPr id="613387" name="Rectangle 11"/>
            <p:cNvSpPr>
              <a:spLocks noChangeArrowheads="1"/>
            </p:cNvSpPr>
            <p:nvPr/>
          </p:nvSpPr>
          <p:spPr bwMode="auto">
            <a:xfrm>
              <a:off x="1738" y="1832"/>
              <a:ext cx="685"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Variable</a:t>
              </a:r>
              <a:endParaRPr lang="en-US" sz="2800">
                <a:latin typeface="Times New Roman" panose="02020603050405020304" pitchFamily="18" charset="0"/>
              </a:endParaRPr>
            </a:p>
          </p:txBody>
        </p:sp>
        <p:sp>
          <p:nvSpPr>
            <p:cNvPr id="613388" name="Rectangle 12"/>
            <p:cNvSpPr>
              <a:spLocks noChangeArrowheads="1"/>
            </p:cNvSpPr>
            <p:nvPr/>
          </p:nvSpPr>
          <p:spPr bwMode="auto">
            <a:xfrm>
              <a:off x="2688" y="1832"/>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3389" name="Rectangle 13"/>
            <p:cNvSpPr>
              <a:spLocks noChangeArrowheads="1"/>
            </p:cNvSpPr>
            <p:nvPr/>
          </p:nvSpPr>
          <p:spPr bwMode="auto">
            <a:xfrm>
              <a:off x="3886" y="1832"/>
              <a:ext cx="46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Fixed</a:t>
              </a:r>
              <a:endParaRPr lang="en-US" sz="2800">
                <a:latin typeface="Times New Roman" panose="02020603050405020304" pitchFamily="18" charset="0"/>
              </a:endParaRPr>
            </a:p>
          </p:txBody>
        </p:sp>
        <p:sp>
          <p:nvSpPr>
            <p:cNvPr id="613390" name="Rectangle 14"/>
            <p:cNvSpPr>
              <a:spLocks noChangeArrowheads="1"/>
            </p:cNvSpPr>
            <p:nvPr/>
          </p:nvSpPr>
          <p:spPr bwMode="auto">
            <a:xfrm>
              <a:off x="4704" y="1832"/>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3391" name="Rectangle 15"/>
            <p:cNvSpPr>
              <a:spLocks noChangeArrowheads="1"/>
            </p:cNvSpPr>
            <p:nvPr/>
          </p:nvSpPr>
          <p:spPr bwMode="auto">
            <a:xfrm>
              <a:off x="526" y="2065"/>
              <a:ext cx="50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Hours</a:t>
              </a:r>
              <a:endParaRPr lang="en-US" sz="2800">
                <a:latin typeface="Times New Roman" panose="02020603050405020304" pitchFamily="18" charset="0"/>
              </a:endParaRPr>
            </a:p>
          </p:txBody>
        </p:sp>
        <p:sp>
          <p:nvSpPr>
            <p:cNvPr id="613392" name="Rectangle 16"/>
            <p:cNvSpPr>
              <a:spLocks noChangeArrowheads="1"/>
            </p:cNvSpPr>
            <p:nvPr/>
          </p:nvSpPr>
          <p:spPr bwMode="auto">
            <a:xfrm>
              <a:off x="1680" y="2065"/>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3393" name="Rectangle 17"/>
            <p:cNvSpPr>
              <a:spLocks noChangeArrowheads="1"/>
            </p:cNvSpPr>
            <p:nvPr/>
          </p:nvSpPr>
          <p:spPr bwMode="auto">
            <a:xfrm>
              <a:off x="2936" y="2065"/>
              <a:ext cx="38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Rate</a:t>
              </a:r>
              <a:endParaRPr lang="en-US" sz="2800">
                <a:latin typeface="Times New Roman" panose="02020603050405020304" pitchFamily="18" charset="0"/>
              </a:endParaRPr>
            </a:p>
          </p:txBody>
        </p:sp>
        <p:sp>
          <p:nvSpPr>
            <p:cNvPr id="613394" name="Rectangle 18"/>
            <p:cNvSpPr>
              <a:spLocks noChangeArrowheads="1"/>
            </p:cNvSpPr>
            <p:nvPr/>
          </p:nvSpPr>
          <p:spPr bwMode="auto">
            <a:xfrm>
              <a:off x="3696" y="2065"/>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3395" name="Rectangle 19"/>
            <p:cNvSpPr>
              <a:spLocks noChangeArrowheads="1"/>
            </p:cNvSpPr>
            <p:nvPr/>
          </p:nvSpPr>
          <p:spPr bwMode="auto">
            <a:xfrm>
              <a:off x="4952" y="2065"/>
              <a:ext cx="38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Rate</a:t>
              </a:r>
              <a:endParaRPr lang="en-US" sz="2800">
                <a:latin typeface="Times New Roman" panose="02020603050405020304" pitchFamily="18" charset="0"/>
              </a:endParaRPr>
            </a:p>
          </p:txBody>
        </p:sp>
        <p:sp>
          <p:nvSpPr>
            <p:cNvPr id="613396" name="Rectangle 20"/>
            <p:cNvSpPr>
              <a:spLocks noChangeArrowheads="1"/>
            </p:cNvSpPr>
            <p:nvPr/>
          </p:nvSpPr>
          <p:spPr bwMode="auto">
            <a:xfrm>
              <a:off x="687"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3,000</a:t>
              </a:r>
              <a:endParaRPr lang="en-US" sz="2800">
                <a:latin typeface="Times New Roman" panose="02020603050405020304" pitchFamily="18" charset="0"/>
              </a:endParaRPr>
            </a:p>
          </p:txBody>
        </p:sp>
        <p:sp>
          <p:nvSpPr>
            <p:cNvPr id="613397" name="Rectangle 21"/>
            <p:cNvSpPr>
              <a:spLocks noChangeArrowheads="1"/>
            </p:cNvSpPr>
            <p:nvPr/>
          </p:nvSpPr>
          <p:spPr bwMode="auto">
            <a:xfrm>
              <a:off x="409" y="2352"/>
              <a:ext cx="19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398" name="Rectangle 22"/>
            <p:cNvSpPr>
              <a:spLocks noChangeArrowheads="1"/>
            </p:cNvSpPr>
            <p:nvPr/>
          </p:nvSpPr>
          <p:spPr bwMode="auto">
            <a:xfrm>
              <a:off x="643"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399" name="Rectangle 23"/>
            <p:cNvSpPr>
              <a:spLocks noChangeArrowheads="1"/>
            </p:cNvSpPr>
            <p:nvPr/>
          </p:nvSpPr>
          <p:spPr bwMode="auto">
            <a:xfrm>
              <a:off x="2074"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6,000</a:t>
              </a:r>
              <a:endParaRPr lang="en-US" sz="2800">
                <a:latin typeface="Times New Roman" panose="02020603050405020304" pitchFamily="18" charset="0"/>
              </a:endParaRPr>
            </a:p>
          </p:txBody>
        </p:sp>
        <p:sp>
          <p:nvSpPr>
            <p:cNvPr id="613400" name="Rectangle 24"/>
            <p:cNvSpPr>
              <a:spLocks noChangeArrowheads="1"/>
            </p:cNvSpPr>
            <p:nvPr/>
          </p:nvSpPr>
          <p:spPr bwMode="auto">
            <a:xfrm>
              <a:off x="1724" y="2352"/>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01" name="Rectangle 25"/>
            <p:cNvSpPr>
              <a:spLocks noChangeArrowheads="1"/>
            </p:cNvSpPr>
            <p:nvPr/>
          </p:nvSpPr>
          <p:spPr bwMode="auto">
            <a:xfrm>
              <a:off x="2060"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02" name="Rectangle 26"/>
            <p:cNvSpPr>
              <a:spLocks noChangeArrowheads="1"/>
            </p:cNvSpPr>
            <p:nvPr/>
          </p:nvSpPr>
          <p:spPr bwMode="auto">
            <a:xfrm>
              <a:off x="3185" y="2352"/>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2.00</a:t>
              </a:r>
              <a:endParaRPr lang="en-US" sz="2800">
                <a:latin typeface="Times New Roman" panose="02020603050405020304" pitchFamily="18" charset="0"/>
              </a:endParaRPr>
            </a:p>
          </p:txBody>
        </p:sp>
        <p:sp>
          <p:nvSpPr>
            <p:cNvPr id="613403" name="Rectangle 27"/>
            <p:cNvSpPr>
              <a:spLocks noChangeArrowheads="1"/>
            </p:cNvSpPr>
            <p:nvPr/>
          </p:nvSpPr>
          <p:spPr bwMode="auto">
            <a:xfrm>
              <a:off x="2732" y="2352"/>
              <a:ext cx="39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04" name="Rectangle 28"/>
            <p:cNvSpPr>
              <a:spLocks noChangeArrowheads="1"/>
            </p:cNvSpPr>
            <p:nvPr/>
          </p:nvSpPr>
          <p:spPr bwMode="auto">
            <a:xfrm>
              <a:off x="3185"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05" name="Rectangle 29"/>
            <p:cNvSpPr>
              <a:spLocks noChangeArrowheads="1"/>
            </p:cNvSpPr>
            <p:nvPr/>
          </p:nvSpPr>
          <p:spPr bwMode="auto">
            <a:xfrm>
              <a:off x="4090"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9,000</a:t>
              </a:r>
              <a:endParaRPr lang="en-US" sz="2800">
                <a:latin typeface="Times New Roman" panose="02020603050405020304" pitchFamily="18" charset="0"/>
              </a:endParaRPr>
            </a:p>
          </p:txBody>
        </p:sp>
        <p:sp>
          <p:nvSpPr>
            <p:cNvPr id="613406" name="Rectangle 30"/>
            <p:cNvSpPr>
              <a:spLocks noChangeArrowheads="1"/>
            </p:cNvSpPr>
            <p:nvPr/>
          </p:nvSpPr>
          <p:spPr bwMode="auto">
            <a:xfrm>
              <a:off x="3740" y="2352"/>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07" name="Rectangle 31"/>
            <p:cNvSpPr>
              <a:spLocks noChangeArrowheads="1"/>
            </p:cNvSpPr>
            <p:nvPr/>
          </p:nvSpPr>
          <p:spPr bwMode="auto">
            <a:xfrm>
              <a:off x="4076"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08" name="Rectangle 32"/>
            <p:cNvSpPr>
              <a:spLocks noChangeArrowheads="1"/>
            </p:cNvSpPr>
            <p:nvPr/>
          </p:nvSpPr>
          <p:spPr bwMode="auto">
            <a:xfrm>
              <a:off x="5201" y="2352"/>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3.00</a:t>
              </a:r>
              <a:endParaRPr lang="en-US" sz="2800">
                <a:latin typeface="Times New Roman" panose="02020603050405020304" pitchFamily="18" charset="0"/>
              </a:endParaRPr>
            </a:p>
          </p:txBody>
        </p:sp>
        <p:sp>
          <p:nvSpPr>
            <p:cNvPr id="613409" name="Rectangle 33"/>
            <p:cNvSpPr>
              <a:spLocks noChangeArrowheads="1"/>
            </p:cNvSpPr>
            <p:nvPr/>
          </p:nvSpPr>
          <p:spPr bwMode="auto">
            <a:xfrm>
              <a:off x="4748" y="2352"/>
              <a:ext cx="39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10" name="Rectangle 34"/>
            <p:cNvSpPr>
              <a:spLocks noChangeArrowheads="1"/>
            </p:cNvSpPr>
            <p:nvPr/>
          </p:nvSpPr>
          <p:spPr bwMode="auto">
            <a:xfrm>
              <a:off x="5201"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11" name="Rectangle 35"/>
            <p:cNvSpPr>
              <a:spLocks noChangeArrowheads="1"/>
            </p:cNvSpPr>
            <p:nvPr/>
          </p:nvSpPr>
          <p:spPr bwMode="auto">
            <a:xfrm>
              <a:off x="687"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4,000</a:t>
              </a:r>
              <a:endParaRPr lang="en-US" sz="2800">
                <a:latin typeface="Times New Roman" panose="02020603050405020304" pitchFamily="18" charset="0"/>
              </a:endParaRPr>
            </a:p>
          </p:txBody>
        </p:sp>
        <p:sp>
          <p:nvSpPr>
            <p:cNvPr id="613412" name="Rectangle 36"/>
            <p:cNvSpPr>
              <a:spLocks noChangeArrowheads="1"/>
            </p:cNvSpPr>
            <p:nvPr/>
          </p:nvSpPr>
          <p:spPr bwMode="auto">
            <a:xfrm>
              <a:off x="409" y="2654"/>
              <a:ext cx="19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13" name="Rectangle 37"/>
            <p:cNvSpPr>
              <a:spLocks noChangeArrowheads="1"/>
            </p:cNvSpPr>
            <p:nvPr/>
          </p:nvSpPr>
          <p:spPr bwMode="auto">
            <a:xfrm>
              <a:off x="643"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14" name="Rectangle 38"/>
            <p:cNvSpPr>
              <a:spLocks noChangeArrowheads="1"/>
            </p:cNvSpPr>
            <p:nvPr/>
          </p:nvSpPr>
          <p:spPr bwMode="auto">
            <a:xfrm>
              <a:off x="2074"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8,000</a:t>
              </a:r>
              <a:endParaRPr lang="en-US" sz="2800">
                <a:latin typeface="Times New Roman" panose="02020603050405020304" pitchFamily="18" charset="0"/>
              </a:endParaRPr>
            </a:p>
          </p:txBody>
        </p:sp>
        <p:sp>
          <p:nvSpPr>
            <p:cNvPr id="613415" name="Rectangle 39"/>
            <p:cNvSpPr>
              <a:spLocks noChangeArrowheads="1"/>
            </p:cNvSpPr>
            <p:nvPr/>
          </p:nvSpPr>
          <p:spPr bwMode="auto">
            <a:xfrm>
              <a:off x="1724" y="2654"/>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16" name="Rectangle 40"/>
            <p:cNvSpPr>
              <a:spLocks noChangeArrowheads="1"/>
            </p:cNvSpPr>
            <p:nvPr/>
          </p:nvSpPr>
          <p:spPr bwMode="auto">
            <a:xfrm>
              <a:off x="2074"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17" name="Rectangle 41"/>
            <p:cNvSpPr>
              <a:spLocks noChangeArrowheads="1"/>
            </p:cNvSpPr>
            <p:nvPr/>
          </p:nvSpPr>
          <p:spPr bwMode="auto">
            <a:xfrm>
              <a:off x="3185"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2.00</a:t>
              </a:r>
              <a:endParaRPr lang="en-US" sz="2800">
                <a:latin typeface="Times New Roman" panose="02020603050405020304" pitchFamily="18" charset="0"/>
              </a:endParaRPr>
            </a:p>
          </p:txBody>
        </p:sp>
        <p:sp>
          <p:nvSpPr>
            <p:cNvPr id="613418" name="Rectangle 42"/>
            <p:cNvSpPr>
              <a:spLocks noChangeArrowheads="1"/>
            </p:cNvSpPr>
            <p:nvPr/>
          </p:nvSpPr>
          <p:spPr bwMode="auto">
            <a:xfrm>
              <a:off x="2761"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19" name="Rectangle 43"/>
            <p:cNvSpPr>
              <a:spLocks noChangeArrowheads="1"/>
            </p:cNvSpPr>
            <p:nvPr/>
          </p:nvSpPr>
          <p:spPr bwMode="auto">
            <a:xfrm>
              <a:off x="3170"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20" name="Rectangle 44"/>
            <p:cNvSpPr>
              <a:spLocks noChangeArrowheads="1"/>
            </p:cNvSpPr>
            <p:nvPr/>
          </p:nvSpPr>
          <p:spPr bwMode="auto">
            <a:xfrm>
              <a:off x="4090"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9,000</a:t>
              </a:r>
              <a:endParaRPr lang="en-US" sz="2800">
                <a:latin typeface="Times New Roman" panose="02020603050405020304" pitchFamily="18" charset="0"/>
              </a:endParaRPr>
            </a:p>
          </p:txBody>
        </p:sp>
        <p:sp>
          <p:nvSpPr>
            <p:cNvPr id="613421" name="Rectangle 45"/>
            <p:cNvSpPr>
              <a:spLocks noChangeArrowheads="1"/>
            </p:cNvSpPr>
            <p:nvPr/>
          </p:nvSpPr>
          <p:spPr bwMode="auto">
            <a:xfrm>
              <a:off x="3740" y="2654"/>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22" name="Rectangle 46"/>
            <p:cNvSpPr>
              <a:spLocks noChangeArrowheads="1"/>
            </p:cNvSpPr>
            <p:nvPr/>
          </p:nvSpPr>
          <p:spPr bwMode="auto">
            <a:xfrm>
              <a:off x="4090"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23" name="Rectangle 47"/>
            <p:cNvSpPr>
              <a:spLocks noChangeArrowheads="1"/>
            </p:cNvSpPr>
            <p:nvPr/>
          </p:nvSpPr>
          <p:spPr bwMode="auto">
            <a:xfrm>
              <a:off x="5201"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2.25</a:t>
              </a:r>
              <a:endParaRPr lang="en-US" sz="2800">
                <a:latin typeface="Times New Roman" panose="02020603050405020304" pitchFamily="18" charset="0"/>
              </a:endParaRPr>
            </a:p>
          </p:txBody>
        </p:sp>
        <p:sp>
          <p:nvSpPr>
            <p:cNvPr id="613424" name="Rectangle 48"/>
            <p:cNvSpPr>
              <a:spLocks noChangeArrowheads="1"/>
            </p:cNvSpPr>
            <p:nvPr/>
          </p:nvSpPr>
          <p:spPr bwMode="auto">
            <a:xfrm>
              <a:off x="4777"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25" name="Rectangle 49"/>
            <p:cNvSpPr>
              <a:spLocks noChangeArrowheads="1"/>
            </p:cNvSpPr>
            <p:nvPr/>
          </p:nvSpPr>
          <p:spPr bwMode="auto">
            <a:xfrm>
              <a:off x="5186"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26" name="Line 50"/>
            <p:cNvSpPr>
              <a:spLocks noChangeShapeType="1"/>
            </p:cNvSpPr>
            <p:nvPr/>
          </p:nvSpPr>
          <p:spPr bwMode="auto">
            <a:xfrm>
              <a:off x="307" y="2311"/>
              <a:ext cx="5361"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3427" name="Rectangle 51"/>
            <p:cNvSpPr>
              <a:spLocks noChangeArrowheads="1"/>
            </p:cNvSpPr>
            <p:nvPr/>
          </p:nvSpPr>
          <p:spPr bwMode="auto">
            <a:xfrm>
              <a:off x="307" y="2311"/>
              <a:ext cx="5361" cy="14"/>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grpSp>
        <p:nvGrpSpPr>
          <p:cNvPr id="613428" name="Group 52"/>
          <p:cNvGrpSpPr>
            <a:grpSpLocks/>
          </p:cNvGrpSpPr>
          <p:nvPr/>
        </p:nvGrpSpPr>
        <p:grpSpPr bwMode="auto">
          <a:xfrm>
            <a:off x="1066800" y="4813300"/>
            <a:ext cx="7502525" cy="936625"/>
            <a:chOff x="672" y="3032"/>
            <a:chExt cx="4726" cy="590"/>
          </a:xfrm>
        </p:grpSpPr>
        <p:sp>
          <p:nvSpPr>
            <p:cNvPr id="613429" name="AutoShape 53"/>
            <p:cNvSpPr>
              <a:spLocks noChangeArrowheads="1"/>
            </p:cNvSpPr>
            <p:nvPr/>
          </p:nvSpPr>
          <p:spPr bwMode="auto">
            <a:xfrm rot="16200000">
              <a:off x="4802" y="3126"/>
              <a:ext cx="424" cy="236"/>
            </a:xfrm>
            <a:prstGeom prst="rightArrow">
              <a:avLst>
                <a:gd name="adj1" fmla="val 50000"/>
                <a:gd name="adj2" fmla="val 89839"/>
              </a:avLst>
            </a:prstGeom>
            <a:solidFill>
              <a:srgbClr val="FC0128"/>
            </a:solidFill>
            <a:ln w="127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3430" name="Rectangle 54"/>
            <p:cNvSpPr>
              <a:spLocks noChangeArrowheads="1"/>
            </p:cNvSpPr>
            <p:nvPr/>
          </p:nvSpPr>
          <p:spPr bwMode="auto">
            <a:xfrm>
              <a:off x="672" y="3312"/>
              <a:ext cx="4726" cy="310"/>
            </a:xfrm>
            <a:prstGeom prst="rect">
              <a:avLst/>
            </a:prstGeom>
            <a:solidFill>
              <a:srgbClr val="CCFFCC"/>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Rate = Total</a:t>
              </a:r>
              <a:r>
                <a:rPr lang="en-US" sz="2400" b="1">
                  <a:solidFill>
                    <a:schemeClr val="bg1"/>
                  </a:solidFill>
                </a:rPr>
                <a:t> </a:t>
              </a:r>
              <a:r>
                <a:rPr lang="en-US" sz="2400" b="1">
                  <a:solidFill>
                    <a:srgbClr val="FF0066"/>
                  </a:solidFill>
                </a:rPr>
                <a:t>Fixed</a:t>
              </a:r>
              <a:r>
                <a:rPr lang="en-US" sz="2400" b="1">
                  <a:solidFill>
                    <a:srgbClr val="FC0128"/>
                  </a:solidFill>
                </a:rPr>
                <a:t> </a:t>
              </a:r>
              <a:r>
                <a:rPr lang="en-US" sz="2400" b="1">
                  <a:solidFill>
                    <a:schemeClr val="tx2"/>
                  </a:solidFill>
                </a:rPr>
                <a:t>Overhead ÷ Machine Hours</a:t>
              </a:r>
              <a:endParaRPr lang="en-US" sz="2400" b="1">
                <a:solidFill>
                  <a:schemeClr val="bg1"/>
                </a:solidFill>
              </a:endParaRPr>
            </a:p>
          </p:txBody>
        </p:sp>
      </p:grpSp>
      <p:sp>
        <p:nvSpPr>
          <p:cNvPr id="613431" name="Rectangle 55"/>
          <p:cNvSpPr>
            <a:spLocks noChangeArrowheads="1"/>
          </p:cNvSpPr>
          <p:nvPr/>
        </p:nvSpPr>
        <p:spPr bwMode="auto">
          <a:xfrm>
            <a:off x="1371600" y="5984875"/>
            <a:ext cx="6858000" cy="492125"/>
          </a:xfrm>
          <a:prstGeom prst="rect">
            <a:avLst/>
          </a:prstGeom>
          <a:solidFill>
            <a:srgbClr val="FFF3F9"/>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accent2"/>
                </a:solidFill>
              </a:rPr>
              <a:t>This rate decreases when activity increases. </a:t>
            </a:r>
          </a:p>
        </p:txBody>
      </p:sp>
      <p:sp>
        <p:nvSpPr>
          <p:cNvPr id="613433" name="Rectangle 57"/>
          <p:cNvSpPr>
            <a:spLocks noGrp="1" noChangeArrowheads="1"/>
          </p:cNvSpPr>
          <p:nvPr>
            <p:ph type="body" idx="1"/>
          </p:nvPr>
        </p:nvSpPr>
        <p:spPr>
          <a:xfrm>
            <a:off x="76200" y="1752600"/>
            <a:ext cx="8991600" cy="5334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600" b="1">
                <a:solidFill>
                  <a:schemeClr val="tx2"/>
                </a:solidFill>
              </a:rPr>
              <a:t> ColaCo prepared this               budget for overhead:</a:t>
            </a:r>
          </a:p>
        </p:txBody>
      </p:sp>
      <p:graphicFrame>
        <p:nvGraphicFramePr>
          <p:cNvPr id="613434" name="Object 58"/>
          <p:cNvGraphicFramePr>
            <a:graphicFrameLocks/>
          </p:cNvGraphicFramePr>
          <p:nvPr>
            <p:extLst/>
          </p:nvPr>
        </p:nvGraphicFramePr>
        <p:xfrm>
          <a:off x="4143376" y="1717675"/>
          <a:ext cx="1050925" cy="476249"/>
        </p:xfrm>
        <a:graphic>
          <a:graphicData uri="http://schemas.openxmlformats.org/presentationml/2006/ole">
            <p:oleObj spid="_x0000_s92165" name="WordArt 2.0" r:id="rId4" imgW="6096000" imgH="4062884" progId="">
              <p:embed/>
            </p:oleObj>
          </a:graphicData>
        </a:graphic>
      </p:graphicFrame>
      <p:sp>
        <p:nvSpPr>
          <p:cNvPr id="613435" name="Rectangle 59"/>
          <p:cNvSpPr>
            <a:spLocks noGrp="1" noChangeArrowheads="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Overhead Rates and Overhead</a:t>
            </a:r>
            <a:br>
              <a:rPr lang="en-US" sz="4000" b="1" i="1"/>
            </a:br>
            <a:r>
              <a:rPr lang="en-US" sz="4000" b="1" i="1"/>
              <a:t>Analysis – Example</a:t>
            </a:r>
          </a:p>
        </p:txBody>
      </p:sp>
      <p:sp>
        <p:nvSpPr>
          <p:cNvPr id="2" name="Slide Number Placeholder 1"/>
          <p:cNvSpPr>
            <a:spLocks noGrp="1"/>
          </p:cNvSpPr>
          <p:nvPr>
            <p:ph type="sldNum" sz="quarter" idx="11"/>
          </p:nvPr>
        </p:nvSpPr>
        <p:spPr/>
        <p:txBody>
          <a:bodyPr/>
          <a:lstStyle/>
          <a:p>
            <a:fld id="{10F4023A-0CEB-4DFE-879A-340D91F32512}" type="slidenum">
              <a:rPr lang="en-US" smtClean="0"/>
              <a:pPr/>
              <a:t>8</a:t>
            </a:fld>
            <a:endParaRPr lang="en-US"/>
          </a:p>
        </p:txBody>
      </p:sp>
    </p:spTree>
    <p:extLst>
      <p:ext uri="{BB962C8B-B14F-4D97-AF65-F5344CB8AC3E}">
        <p14:creationId xmlns:p14="http://schemas.microsoft.com/office/powerpoint/2010/main" xmlns="" val="269607239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nodeType="afterEffect">
                                  <p:stCondLst>
                                    <p:cond delay="0"/>
                                  </p:stCondLst>
                                  <p:childTnLst>
                                    <p:set>
                                      <p:cBhvr>
                                        <p:cTn id="6" dur="1" fill="hold">
                                          <p:stCondLst>
                                            <p:cond delay="0"/>
                                          </p:stCondLst>
                                        </p:cTn>
                                        <p:tgtEl>
                                          <p:spTgt spid="613428"/>
                                        </p:tgtEl>
                                        <p:attrNameLst>
                                          <p:attrName>style.visibility</p:attrName>
                                        </p:attrNameLst>
                                      </p:cBhvr>
                                      <p:to>
                                        <p:strVal val="visible"/>
                                      </p:to>
                                    </p:set>
                                    <p:animEffect transition="in" filter="strips(upRight)">
                                      <p:cBhvr>
                                        <p:cTn id="7" dur="500"/>
                                        <p:tgtEl>
                                          <p:spTgt spid="613428"/>
                                        </p:tgtEl>
                                      </p:cBhvr>
                                    </p:animEffect>
                                  </p:child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13431"/>
                                        </p:tgtEl>
                                        <p:attrNameLst>
                                          <p:attrName>style.visibility</p:attrName>
                                        </p:attrNameLst>
                                      </p:cBhvr>
                                      <p:to>
                                        <p:strVal val="visible"/>
                                      </p:to>
                                    </p:set>
                                    <p:anim calcmode="lin" valueType="num">
                                      <p:cBhvr additive="base">
                                        <p:cTn id="11" dur="500" fill="hold"/>
                                        <p:tgtEl>
                                          <p:spTgt spid="613431"/>
                                        </p:tgtEl>
                                        <p:attrNameLst>
                                          <p:attrName>ppt_x</p:attrName>
                                        </p:attrNameLst>
                                      </p:cBhvr>
                                      <p:tavLst>
                                        <p:tav tm="0">
                                          <p:val>
                                            <p:strVal val="0-#ppt_w/2"/>
                                          </p:val>
                                        </p:tav>
                                        <p:tav tm="100000">
                                          <p:val>
                                            <p:strVal val="#ppt_x"/>
                                          </p:val>
                                        </p:tav>
                                      </p:tavLst>
                                    </p:anim>
                                    <p:anim calcmode="lin" valueType="num">
                                      <p:cBhvr additive="base">
                                        <p:cTn id="12" dur="500" fill="hold"/>
                                        <p:tgtEl>
                                          <p:spTgt spid="6134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3431"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15426" name="Group 2"/>
          <p:cNvGrpSpPr>
            <a:grpSpLocks/>
          </p:cNvGrpSpPr>
          <p:nvPr/>
        </p:nvGrpSpPr>
        <p:grpSpPr bwMode="auto">
          <a:xfrm>
            <a:off x="241300" y="2343150"/>
            <a:ext cx="8650288" cy="2413000"/>
            <a:chOff x="263" y="1476"/>
            <a:chExt cx="5449" cy="1520"/>
          </a:xfrm>
        </p:grpSpPr>
        <p:sp>
          <p:nvSpPr>
            <p:cNvPr id="615427" name="Rectangle 3"/>
            <p:cNvSpPr>
              <a:spLocks noChangeArrowheads="1"/>
            </p:cNvSpPr>
            <p:nvPr/>
          </p:nvSpPr>
          <p:spPr bwMode="auto">
            <a:xfrm>
              <a:off x="263" y="1476"/>
              <a:ext cx="5449" cy="1520"/>
            </a:xfrm>
            <a:prstGeom prst="rect">
              <a:avLst/>
            </a:prstGeom>
            <a:noFill/>
            <a:ln w="571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15428" name="Rectangle 4"/>
            <p:cNvSpPr>
              <a:spLocks noChangeArrowheads="1"/>
            </p:cNvSpPr>
            <p:nvPr/>
          </p:nvSpPr>
          <p:spPr bwMode="auto">
            <a:xfrm>
              <a:off x="263" y="1476"/>
              <a:ext cx="2381" cy="1520"/>
            </a:xfrm>
            <a:prstGeom prst="rect">
              <a:avLst/>
            </a:prstGeom>
            <a:solidFill>
              <a:srgbClr val="FFFF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5429" name="Rectangle 5"/>
            <p:cNvSpPr>
              <a:spLocks noChangeArrowheads="1"/>
            </p:cNvSpPr>
            <p:nvPr/>
          </p:nvSpPr>
          <p:spPr bwMode="auto">
            <a:xfrm>
              <a:off x="2630" y="1476"/>
              <a:ext cx="1022" cy="1520"/>
            </a:xfrm>
            <a:prstGeom prst="rect">
              <a:avLst/>
            </a:prstGeom>
            <a:solidFill>
              <a:srgbClr val="E3E3E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5430" name="Rectangle 6"/>
            <p:cNvSpPr>
              <a:spLocks noChangeArrowheads="1"/>
            </p:cNvSpPr>
            <p:nvPr/>
          </p:nvSpPr>
          <p:spPr bwMode="auto">
            <a:xfrm>
              <a:off x="3638" y="1476"/>
              <a:ext cx="1022" cy="1520"/>
            </a:xfrm>
            <a:prstGeom prst="rect">
              <a:avLst/>
            </a:prstGeom>
            <a:solidFill>
              <a:srgbClr val="FFFF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5431" name="Rectangle 7"/>
            <p:cNvSpPr>
              <a:spLocks noChangeArrowheads="1"/>
            </p:cNvSpPr>
            <p:nvPr/>
          </p:nvSpPr>
          <p:spPr bwMode="auto">
            <a:xfrm>
              <a:off x="4646" y="1476"/>
              <a:ext cx="1066" cy="1520"/>
            </a:xfrm>
            <a:prstGeom prst="rect">
              <a:avLst/>
            </a:prstGeom>
            <a:solidFill>
              <a:srgbClr val="E3E3E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5432" name="Rectangle 8"/>
            <p:cNvSpPr>
              <a:spLocks noChangeArrowheads="1"/>
            </p:cNvSpPr>
            <p:nvPr/>
          </p:nvSpPr>
          <p:spPr bwMode="auto">
            <a:xfrm>
              <a:off x="1899" y="1599"/>
              <a:ext cx="42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Total</a:t>
              </a:r>
              <a:endParaRPr lang="en-US" sz="2800">
                <a:latin typeface="Times New Roman" panose="02020603050405020304" pitchFamily="18" charset="0"/>
              </a:endParaRPr>
            </a:p>
          </p:txBody>
        </p:sp>
        <p:sp>
          <p:nvSpPr>
            <p:cNvPr id="615433" name="Rectangle 9"/>
            <p:cNvSpPr>
              <a:spLocks noChangeArrowheads="1"/>
            </p:cNvSpPr>
            <p:nvPr/>
          </p:nvSpPr>
          <p:spPr bwMode="auto">
            <a:xfrm>
              <a:off x="2746" y="1599"/>
              <a:ext cx="685"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Variable</a:t>
              </a:r>
              <a:endParaRPr lang="en-US" sz="2800">
                <a:latin typeface="Times New Roman" panose="02020603050405020304" pitchFamily="18" charset="0"/>
              </a:endParaRPr>
            </a:p>
          </p:txBody>
        </p:sp>
        <p:sp>
          <p:nvSpPr>
            <p:cNvPr id="615434" name="Rectangle 10"/>
            <p:cNvSpPr>
              <a:spLocks noChangeArrowheads="1"/>
            </p:cNvSpPr>
            <p:nvPr/>
          </p:nvSpPr>
          <p:spPr bwMode="auto">
            <a:xfrm>
              <a:off x="3915" y="1599"/>
              <a:ext cx="42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Total</a:t>
              </a:r>
              <a:endParaRPr lang="en-US" sz="2800">
                <a:latin typeface="Times New Roman" panose="02020603050405020304" pitchFamily="18" charset="0"/>
              </a:endParaRPr>
            </a:p>
          </p:txBody>
        </p:sp>
        <p:sp>
          <p:nvSpPr>
            <p:cNvPr id="615435" name="Rectangle 11"/>
            <p:cNvSpPr>
              <a:spLocks noChangeArrowheads="1"/>
            </p:cNvSpPr>
            <p:nvPr/>
          </p:nvSpPr>
          <p:spPr bwMode="auto">
            <a:xfrm>
              <a:off x="4894" y="1599"/>
              <a:ext cx="46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Fixed</a:t>
              </a:r>
              <a:endParaRPr lang="en-US" sz="2800">
                <a:latin typeface="Times New Roman" panose="02020603050405020304" pitchFamily="18" charset="0"/>
              </a:endParaRPr>
            </a:p>
          </p:txBody>
        </p:sp>
        <p:sp>
          <p:nvSpPr>
            <p:cNvPr id="615436" name="Rectangle 12"/>
            <p:cNvSpPr>
              <a:spLocks noChangeArrowheads="1"/>
            </p:cNvSpPr>
            <p:nvPr/>
          </p:nvSpPr>
          <p:spPr bwMode="auto">
            <a:xfrm>
              <a:off x="394" y="1832"/>
              <a:ext cx="70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Machine</a:t>
              </a:r>
              <a:endParaRPr lang="en-US" sz="2800">
                <a:latin typeface="Times New Roman" panose="02020603050405020304" pitchFamily="18" charset="0"/>
              </a:endParaRPr>
            </a:p>
          </p:txBody>
        </p:sp>
        <p:sp>
          <p:nvSpPr>
            <p:cNvPr id="615437" name="Rectangle 13"/>
            <p:cNvSpPr>
              <a:spLocks noChangeArrowheads="1"/>
            </p:cNvSpPr>
            <p:nvPr/>
          </p:nvSpPr>
          <p:spPr bwMode="auto">
            <a:xfrm>
              <a:off x="1738" y="1832"/>
              <a:ext cx="685"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Variable</a:t>
              </a:r>
              <a:endParaRPr lang="en-US" sz="2800">
                <a:latin typeface="Times New Roman" panose="02020603050405020304" pitchFamily="18" charset="0"/>
              </a:endParaRPr>
            </a:p>
          </p:txBody>
        </p:sp>
        <p:sp>
          <p:nvSpPr>
            <p:cNvPr id="615438" name="Rectangle 14"/>
            <p:cNvSpPr>
              <a:spLocks noChangeArrowheads="1"/>
            </p:cNvSpPr>
            <p:nvPr/>
          </p:nvSpPr>
          <p:spPr bwMode="auto">
            <a:xfrm>
              <a:off x="2688" y="1832"/>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5439" name="Rectangle 15"/>
            <p:cNvSpPr>
              <a:spLocks noChangeArrowheads="1"/>
            </p:cNvSpPr>
            <p:nvPr/>
          </p:nvSpPr>
          <p:spPr bwMode="auto">
            <a:xfrm>
              <a:off x="3886" y="1832"/>
              <a:ext cx="46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Fixed</a:t>
              </a:r>
              <a:endParaRPr lang="en-US" sz="2800">
                <a:latin typeface="Times New Roman" panose="02020603050405020304" pitchFamily="18" charset="0"/>
              </a:endParaRPr>
            </a:p>
          </p:txBody>
        </p:sp>
        <p:sp>
          <p:nvSpPr>
            <p:cNvPr id="615440" name="Rectangle 16"/>
            <p:cNvSpPr>
              <a:spLocks noChangeArrowheads="1"/>
            </p:cNvSpPr>
            <p:nvPr/>
          </p:nvSpPr>
          <p:spPr bwMode="auto">
            <a:xfrm>
              <a:off x="4704" y="1832"/>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5441" name="Rectangle 17"/>
            <p:cNvSpPr>
              <a:spLocks noChangeArrowheads="1"/>
            </p:cNvSpPr>
            <p:nvPr/>
          </p:nvSpPr>
          <p:spPr bwMode="auto">
            <a:xfrm>
              <a:off x="526" y="2065"/>
              <a:ext cx="50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Hours</a:t>
              </a:r>
              <a:endParaRPr lang="en-US" sz="2800">
                <a:latin typeface="Times New Roman" panose="02020603050405020304" pitchFamily="18" charset="0"/>
              </a:endParaRPr>
            </a:p>
          </p:txBody>
        </p:sp>
        <p:sp>
          <p:nvSpPr>
            <p:cNvPr id="615442" name="Rectangle 18"/>
            <p:cNvSpPr>
              <a:spLocks noChangeArrowheads="1"/>
            </p:cNvSpPr>
            <p:nvPr/>
          </p:nvSpPr>
          <p:spPr bwMode="auto">
            <a:xfrm>
              <a:off x="1680" y="2065"/>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5443" name="Rectangle 19"/>
            <p:cNvSpPr>
              <a:spLocks noChangeArrowheads="1"/>
            </p:cNvSpPr>
            <p:nvPr/>
          </p:nvSpPr>
          <p:spPr bwMode="auto">
            <a:xfrm>
              <a:off x="2936" y="2065"/>
              <a:ext cx="38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Rate</a:t>
              </a:r>
              <a:endParaRPr lang="en-US" sz="2800">
                <a:latin typeface="Times New Roman" panose="02020603050405020304" pitchFamily="18" charset="0"/>
              </a:endParaRPr>
            </a:p>
          </p:txBody>
        </p:sp>
        <p:sp>
          <p:nvSpPr>
            <p:cNvPr id="615444" name="Rectangle 20"/>
            <p:cNvSpPr>
              <a:spLocks noChangeArrowheads="1"/>
            </p:cNvSpPr>
            <p:nvPr/>
          </p:nvSpPr>
          <p:spPr bwMode="auto">
            <a:xfrm>
              <a:off x="3696" y="2065"/>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5445" name="Rectangle 21"/>
            <p:cNvSpPr>
              <a:spLocks noChangeArrowheads="1"/>
            </p:cNvSpPr>
            <p:nvPr/>
          </p:nvSpPr>
          <p:spPr bwMode="auto">
            <a:xfrm>
              <a:off x="4952" y="2065"/>
              <a:ext cx="38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Rate</a:t>
              </a:r>
              <a:endParaRPr lang="en-US" sz="2800">
                <a:latin typeface="Times New Roman" panose="02020603050405020304" pitchFamily="18" charset="0"/>
              </a:endParaRPr>
            </a:p>
          </p:txBody>
        </p:sp>
        <p:sp>
          <p:nvSpPr>
            <p:cNvPr id="615446" name="Rectangle 22"/>
            <p:cNvSpPr>
              <a:spLocks noChangeArrowheads="1"/>
            </p:cNvSpPr>
            <p:nvPr/>
          </p:nvSpPr>
          <p:spPr bwMode="auto">
            <a:xfrm>
              <a:off x="687"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3,000</a:t>
              </a:r>
              <a:endParaRPr lang="en-US" sz="2800">
                <a:latin typeface="Times New Roman" panose="02020603050405020304" pitchFamily="18" charset="0"/>
              </a:endParaRPr>
            </a:p>
          </p:txBody>
        </p:sp>
        <p:sp>
          <p:nvSpPr>
            <p:cNvPr id="615447" name="Rectangle 23"/>
            <p:cNvSpPr>
              <a:spLocks noChangeArrowheads="1"/>
            </p:cNvSpPr>
            <p:nvPr/>
          </p:nvSpPr>
          <p:spPr bwMode="auto">
            <a:xfrm>
              <a:off x="409" y="2352"/>
              <a:ext cx="19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48" name="Rectangle 24"/>
            <p:cNvSpPr>
              <a:spLocks noChangeArrowheads="1"/>
            </p:cNvSpPr>
            <p:nvPr/>
          </p:nvSpPr>
          <p:spPr bwMode="auto">
            <a:xfrm>
              <a:off x="643"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49" name="Rectangle 25"/>
            <p:cNvSpPr>
              <a:spLocks noChangeArrowheads="1"/>
            </p:cNvSpPr>
            <p:nvPr/>
          </p:nvSpPr>
          <p:spPr bwMode="auto">
            <a:xfrm>
              <a:off x="2074"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6,000</a:t>
              </a:r>
              <a:endParaRPr lang="en-US" sz="2800">
                <a:latin typeface="Times New Roman" panose="02020603050405020304" pitchFamily="18" charset="0"/>
              </a:endParaRPr>
            </a:p>
          </p:txBody>
        </p:sp>
        <p:sp>
          <p:nvSpPr>
            <p:cNvPr id="615450" name="Rectangle 26"/>
            <p:cNvSpPr>
              <a:spLocks noChangeArrowheads="1"/>
            </p:cNvSpPr>
            <p:nvPr/>
          </p:nvSpPr>
          <p:spPr bwMode="auto">
            <a:xfrm>
              <a:off x="1724" y="2352"/>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51" name="Rectangle 27"/>
            <p:cNvSpPr>
              <a:spLocks noChangeArrowheads="1"/>
            </p:cNvSpPr>
            <p:nvPr/>
          </p:nvSpPr>
          <p:spPr bwMode="auto">
            <a:xfrm>
              <a:off x="2060"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52" name="Rectangle 28"/>
            <p:cNvSpPr>
              <a:spLocks noChangeArrowheads="1"/>
            </p:cNvSpPr>
            <p:nvPr/>
          </p:nvSpPr>
          <p:spPr bwMode="auto">
            <a:xfrm>
              <a:off x="3185" y="2352"/>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t>2.00</a:t>
              </a:r>
              <a:endParaRPr lang="en-US" sz="2800">
                <a:latin typeface="Times New Roman" panose="02020603050405020304" pitchFamily="18" charset="0"/>
              </a:endParaRPr>
            </a:p>
          </p:txBody>
        </p:sp>
        <p:sp>
          <p:nvSpPr>
            <p:cNvPr id="615453" name="Rectangle 29"/>
            <p:cNvSpPr>
              <a:spLocks noChangeArrowheads="1"/>
            </p:cNvSpPr>
            <p:nvPr/>
          </p:nvSpPr>
          <p:spPr bwMode="auto">
            <a:xfrm>
              <a:off x="2732" y="2352"/>
              <a:ext cx="39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t>$</a:t>
              </a:r>
              <a:r>
                <a:rPr lang="en-US" sz="2200" b="1">
                  <a:solidFill>
                    <a:srgbClr val="FF0000"/>
                  </a:solidFill>
                </a:rPr>
                <a:t>      </a:t>
              </a:r>
              <a:endParaRPr lang="en-US" sz="2800">
                <a:latin typeface="Times New Roman" panose="02020603050405020304" pitchFamily="18" charset="0"/>
              </a:endParaRPr>
            </a:p>
          </p:txBody>
        </p:sp>
        <p:sp>
          <p:nvSpPr>
            <p:cNvPr id="615454" name="Rectangle 30"/>
            <p:cNvSpPr>
              <a:spLocks noChangeArrowheads="1"/>
            </p:cNvSpPr>
            <p:nvPr/>
          </p:nvSpPr>
          <p:spPr bwMode="auto">
            <a:xfrm>
              <a:off x="3185"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FF0000"/>
                  </a:solidFill>
                </a:rPr>
                <a:t> </a:t>
              </a:r>
              <a:endParaRPr lang="en-US" sz="2800">
                <a:latin typeface="Times New Roman" panose="02020603050405020304" pitchFamily="18" charset="0"/>
              </a:endParaRPr>
            </a:p>
          </p:txBody>
        </p:sp>
        <p:sp>
          <p:nvSpPr>
            <p:cNvPr id="615455" name="Rectangle 31"/>
            <p:cNvSpPr>
              <a:spLocks noChangeArrowheads="1"/>
            </p:cNvSpPr>
            <p:nvPr/>
          </p:nvSpPr>
          <p:spPr bwMode="auto">
            <a:xfrm>
              <a:off x="4090"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333300"/>
                  </a:solidFill>
                </a:rPr>
                <a:t>9,000</a:t>
              </a:r>
              <a:endParaRPr lang="en-US" sz="2800">
                <a:latin typeface="Times New Roman" panose="02020603050405020304" pitchFamily="18" charset="0"/>
              </a:endParaRPr>
            </a:p>
          </p:txBody>
        </p:sp>
        <p:sp>
          <p:nvSpPr>
            <p:cNvPr id="615456" name="Rectangle 32"/>
            <p:cNvSpPr>
              <a:spLocks noChangeArrowheads="1"/>
            </p:cNvSpPr>
            <p:nvPr/>
          </p:nvSpPr>
          <p:spPr bwMode="auto">
            <a:xfrm>
              <a:off x="3740" y="2352"/>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333300"/>
                  </a:solidFill>
                </a:rPr>
                <a:t>$    </a:t>
              </a:r>
              <a:endParaRPr lang="en-US" sz="2800">
                <a:latin typeface="Times New Roman" panose="02020603050405020304" pitchFamily="18" charset="0"/>
              </a:endParaRPr>
            </a:p>
          </p:txBody>
        </p:sp>
        <p:sp>
          <p:nvSpPr>
            <p:cNvPr id="615457" name="Rectangle 33"/>
            <p:cNvSpPr>
              <a:spLocks noChangeArrowheads="1"/>
            </p:cNvSpPr>
            <p:nvPr/>
          </p:nvSpPr>
          <p:spPr bwMode="auto">
            <a:xfrm>
              <a:off x="4076"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333300"/>
                  </a:solidFill>
                </a:rPr>
                <a:t> </a:t>
              </a:r>
              <a:endParaRPr lang="en-US" sz="2800">
                <a:latin typeface="Times New Roman" panose="02020603050405020304" pitchFamily="18" charset="0"/>
              </a:endParaRPr>
            </a:p>
          </p:txBody>
        </p:sp>
        <p:sp>
          <p:nvSpPr>
            <p:cNvPr id="615458" name="Rectangle 34"/>
            <p:cNvSpPr>
              <a:spLocks noChangeArrowheads="1"/>
            </p:cNvSpPr>
            <p:nvPr/>
          </p:nvSpPr>
          <p:spPr bwMode="auto">
            <a:xfrm>
              <a:off x="5201" y="2352"/>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t>3.00</a:t>
              </a:r>
              <a:endParaRPr lang="en-US" sz="2800">
                <a:latin typeface="Times New Roman" panose="02020603050405020304" pitchFamily="18" charset="0"/>
              </a:endParaRPr>
            </a:p>
          </p:txBody>
        </p:sp>
        <p:sp>
          <p:nvSpPr>
            <p:cNvPr id="615459" name="Rectangle 35"/>
            <p:cNvSpPr>
              <a:spLocks noChangeArrowheads="1"/>
            </p:cNvSpPr>
            <p:nvPr/>
          </p:nvSpPr>
          <p:spPr bwMode="auto">
            <a:xfrm>
              <a:off x="4748" y="2352"/>
              <a:ext cx="39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t>$</a:t>
              </a:r>
              <a:r>
                <a:rPr lang="en-US" sz="2200" b="1">
                  <a:solidFill>
                    <a:srgbClr val="FF0000"/>
                  </a:solidFill>
                </a:rPr>
                <a:t>      </a:t>
              </a:r>
              <a:endParaRPr lang="en-US" sz="2800">
                <a:latin typeface="Times New Roman" panose="02020603050405020304" pitchFamily="18" charset="0"/>
              </a:endParaRPr>
            </a:p>
          </p:txBody>
        </p:sp>
        <p:sp>
          <p:nvSpPr>
            <p:cNvPr id="615460" name="Rectangle 36"/>
            <p:cNvSpPr>
              <a:spLocks noChangeArrowheads="1"/>
            </p:cNvSpPr>
            <p:nvPr/>
          </p:nvSpPr>
          <p:spPr bwMode="auto">
            <a:xfrm>
              <a:off x="5201"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FF0000"/>
                  </a:solidFill>
                </a:rPr>
                <a:t> </a:t>
              </a:r>
              <a:endParaRPr lang="en-US" sz="2800">
                <a:latin typeface="Times New Roman" panose="02020603050405020304" pitchFamily="18" charset="0"/>
              </a:endParaRPr>
            </a:p>
          </p:txBody>
        </p:sp>
        <p:sp>
          <p:nvSpPr>
            <p:cNvPr id="615461" name="Rectangle 37"/>
            <p:cNvSpPr>
              <a:spLocks noChangeArrowheads="1"/>
            </p:cNvSpPr>
            <p:nvPr/>
          </p:nvSpPr>
          <p:spPr bwMode="auto">
            <a:xfrm>
              <a:off x="687"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4,000</a:t>
              </a:r>
              <a:endParaRPr lang="en-US" sz="2800">
                <a:latin typeface="Times New Roman" panose="02020603050405020304" pitchFamily="18" charset="0"/>
              </a:endParaRPr>
            </a:p>
          </p:txBody>
        </p:sp>
        <p:sp>
          <p:nvSpPr>
            <p:cNvPr id="615462" name="Rectangle 38"/>
            <p:cNvSpPr>
              <a:spLocks noChangeArrowheads="1"/>
            </p:cNvSpPr>
            <p:nvPr/>
          </p:nvSpPr>
          <p:spPr bwMode="auto">
            <a:xfrm>
              <a:off x="409" y="2654"/>
              <a:ext cx="19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63" name="Rectangle 39"/>
            <p:cNvSpPr>
              <a:spLocks noChangeArrowheads="1"/>
            </p:cNvSpPr>
            <p:nvPr/>
          </p:nvSpPr>
          <p:spPr bwMode="auto">
            <a:xfrm>
              <a:off x="643"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64" name="Rectangle 40"/>
            <p:cNvSpPr>
              <a:spLocks noChangeArrowheads="1"/>
            </p:cNvSpPr>
            <p:nvPr/>
          </p:nvSpPr>
          <p:spPr bwMode="auto">
            <a:xfrm>
              <a:off x="2074"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8,000</a:t>
              </a:r>
              <a:endParaRPr lang="en-US" sz="2800">
                <a:latin typeface="Times New Roman" panose="02020603050405020304" pitchFamily="18" charset="0"/>
              </a:endParaRPr>
            </a:p>
          </p:txBody>
        </p:sp>
        <p:sp>
          <p:nvSpPr>
            <p:cNvPr id="615465" name="Rectangle 41"/>
            <p:cNvSpPr>
              <a:spLocks noChangeArrowheads="1"/>
            </p:cNvSpPr>
            <p:nvPr/>
          </p:nvSpPr>
          <p:spPr bwMode="auto">
            <a:xfrm>
              <a:off x="1724" y="2654"/>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66" name="Rectangle 42"/>
            <p:cNvSpPr>
              <a:spLocks noChangeArrowheads="1"/>
            </p:cNvSpPr>
            <p:nvPr/>
          </p:nvSpPr>
          <p:spPr bwMode="auto">
            <a:xfrm>
              <a:off x="2074"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67" name="Rectangle 43"/>
            <p:cNvSpPr>
              <a:spLocks noChangeArrowheads="1"/>
            </p:cNvSpPr>
            <p:nvPr/>
          </p:nvSpPr>
          <p:spPr bwMode="auto">
            <a:xfrm>
              <a:off x="3185"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2.00</a:t>
              </a:r>
              <a:endParaRPr lang="en-US" sz="2800">
                <a:latin typeface="Times New Roman" panose="02020603050405020304" pitchFamily="18" charset="0"/>
              </a:endParaRPr>
            </a:p>
          </p:txBody>
        </p:sp>
        <p:sp>
          <p:nvSpPr>
            <p:cNvPr id="615468" name="Rectangle 44"/>
            <p:cNvSpPr>
              <a:spLocks noChangeArrowheads="1"/>
            </p:cNvSpPr>
            <p:nvPr/>
          </p:nvSpPr>
          <p:spPr bwMode="auto">
            <a:xfrm>
              <a:off x="2761"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69" name="Rectangle 45"/>
            <p:cNvSpPr>
              <a:spLocks noChangeArrowheads="1"/>
            </p:cNvSpPr>
            <p:nvPr/>
          </p:nvSpPr>
          <p:spPr bwMode="auto">
            <a:xfrm>
              <a:off x="3170"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70" name="Rectangle 46"/>
            <p:cNvSpPr>
              <a:spLocks noChangeArrowheads="1"/>
            </p:cNvSpPr>
            <p:nvPr/>
          </p:nvSpPr>
          <p:spPr bwMode="auto">
            <a:xfrm>
              <a:off x="4090"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9,000</a:t>
              </a:r>
              <a:endParaRPr lang="en-US" sz="2800">
                <a:latin typeface="Times New Roman" panose="02020603050405020304" pitchFamily="18" charset="0"/>
              </a:endParaRPr>
            </a:p>
          </p:txBody>
        </p:sp>
        <p:sp>
          <p:nvSpPr>
            <p:cNvPr id="615471" name="Rectangle 47"/>
            <p:cNvSpPr>
              <a:spLocks noChangeArrowheads="1"/>
            </p:cNvSpPr>
            <p:nvPr/>
          </p:nvSpPr>
          <p:spPr bwMode="auto">
            <a:xfrm>
              <a:off x="3740" y="2654"/>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72" name="Rectangle 48"/>
            <p:cNvSpPr>
              <a:spLocks noChangeArrowheads="1"/>
            </p:cNvSpPr>
            <p:nvPr/>
          </p:nvSpPr>
          <p:spPr bwMode="auto">
            <a:xfrm>
              <a:off x="4090"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73" name="Rectangle 49"/>
            <p:cNvSpPr>
              <a:spLocks noChangeArrowheads="1"/>
            </p:cNvSpPr>
            <p:nvPr/>
          </p:nvSpPr>
          <p:spPr bwMode="auto">
            <a:xfrm>
              <a:off x="5201"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2.25</a:t>
              </a:r>
              <a:endParaRPr lang="en-US" sz="2800">
                <a:latin typeface="Times New Roman" panose="02020603050405020304" pitchFamily="18" charset="0"/>
              </a:endParaRPr>
            </a:p>
          </p:txBody>
        </p:sp>
        <p:sp>
          <p:nvSpPr>
            <p:cNvPr id="615474" name="Rectangle 50"/>
            <p:cNvSpPr>
              <a:spLocks noChangeArrowheads="1"/>
            </p:cNvSpPr>
            <p:nvPr/>
          </p:nvSpPr>
          <p:spPr bwMode="auto">
            <a:xfrm>
              <a:off x="4777"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75" name="Rectangle 51"/>
            <p:cNvSpPr>
              <a:spLocks noChangeArrowheads="1"/>
            </p:cNvSpPr>
            <p:nvPr/>
          </p:nvSpPr>
          <p:spPr bwMode="auto">
            <a:xfrm>
              <a:off x="5186"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76" name="Line 52"/>
            <p:cNvSpPr>
              <a:spLocks noChangeShapeType="1"/>
            </p:cNvSpPr>
            <p:nvPr/>
          </p:nvSpPr>
          <p:spPr bwMode="auto">
            <a:xfrm>
              <a:off x="307" y="2311"/>
              <a:ext cx="5361"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5477" name="Rectangle 53"/>
            <p:cNvSpPr>
              <a:spLocks noChangeArrowheads="1"/>
            </p:cNvSpPr>
            <p:nvPr/>
          </p:nvSpPr>
          <p:spPr bwMode="auto">
            <a:xfrm>
              <a:off x="307" y="2311"/>
              <a:ext cx="5361" cy="14"/>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grpSp>
        <p:nvGrpSpPr>
          <p:cNvPr id="615478" name="Group 54"/>
          <p:cNvGrpSpPr>
            <a:grpSpLocks/>
          </p:cNvGrpSpPr>
          <p:nvPr/>
        </p:nvGrpSpPr>
        <p:grpSpPr bwMode="auto">
          <a:xfrm>
            <a:off x="3668713" y="4619625"/>
            <a:ext cx="5083175" cy="1789113"/>
            <a:chOff x="2311" y="2910"/>
            <a:chExt cx="3202" cy="1127"/>
          </a:xfrm>
        </p:grpSpPr>
        <p:sp>
          <p:nvSpPr>
            <p:cNvPr id="615479" name="AutoShape 55"/>
            <p:cNvSpPr>
              <a:spLocks noChangeArrowheads="1"/>
            </p:cNvSpPr>
            <p:nvPr/>
          </p:nvSpPr>
          <p:spPr bwMode="auto">
            <a:xfrm rot="16200000">
              <a:off x="4928" y="2958"/>
              <a:ext cx="424" cy="328"/>
            </a:xfrm>
            <a:prstGeom prst="rightArrow">
              <a:avLst>
                <a:gd name="adj1" fmla="val 50000"/>
                <a:gd name="adj2" fmla="val 64640"/>
              </a:avLst>
            </a:prstGeom>
            <a:solidFill>
              <a:srgbClr val="FF0066"/>
            </a:solidFill>
            <a:ln w="127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5480" name="AutoShape 56"/>
            <p:cNvSpPr>
              <a:spLocks noChangeArrowheads="1"/>
            </p:cNvSpPr>
            <p:nvPr/>
          </p:nvSpPr>
          <p:spPr bwMode="auto">
            <a:xfrm rot="16200000">
              <a:off x="3028" y="2958"/>
              <a:ext cx="424" cy="328"/>
            </a:xfrm>
            <a:prstGeom prst="rightArrow">
              <a:avLst>
                <a:gd name="adj1" fmla="val 50000"/>
                <a:gd name="adj2" fmla="val 64640"/>
              </a:avLst>
            </a:prstGeom>
            <a:solidFill>
              <a:srgbClr val="FF0066"/>
            </a:solidFill>
            <a:ln w="127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5481" name="Rectangle 57"/>
            <p:cNvSpPr>
              <a:spLocks noChangeArrowheads="1"/>
            </p:cNvSpPr>
            <p:nvPr/>
          </p:nvSpPr>
          <p:spPr bwMode="auto">
            <a:xfrm>
              <a:off x="2311" y="3267"/>
              <a:ext cx="3202" cy="770"/>
            </a:xfrm>
            <a:prstGeom prst="rect">
              <a:avLst/>
            </a:prstGeom>
            <a:solidFill>
              <a:srgbClr val="CCECFF"/>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rgbClr val="FF0000"/>
                  </a:solidFill>
                </a:rPr>
                <a:t>The total POHR is the sum of</a:t>
              </a:r>
              <a:br>
                <a:rPr lang="en-US" sz="2400" b="1">
                  <a:solidFill>
                    <a:srgbClr val="FF0000"/>
                  </a:solidFill>
                </a:rPr>
              </a:br>
              <a:r>
                <a:rPr lang="en-US" sz="2400" b="1">
                  <a:solidFill>
                    <a:srgbClr val="FF0000"/>
                  </a:solidFill>
                </a:rPr>
                <a:t>the fixed and variable rates</a:t>
              </a:r>
              <a:br>
                <a:rPr lang="en-US" sz="2400" b="1">
                  <a:solidFill>
                    <a:srgbClr val="FF0000"/>
                  </a:solidFill>
                </a:rPr>
              </a:br>
              <a:r>
                <a:rPr lang="en-US" sz="2400" b="1">
                  <a:solidFill>
                    <a:srgbClr val="FF0000"/>
                  </a:solidFill>
                </a:rPr>
                <a:t>for a given activity level.  </a:t>
              </a:r>
            </a:p>
          </p:txBody>
        </p:sp>
      </p:grpSp>
      <p:sp>
        <p:nvSpPr>
          <p:cNvPr id="615483" name="Rectangle 59"/>
          <p:cNvSpPr>
            <a:spLocks noGrp="1" noChangeArrowheads="1"/>
          </p:cNvSpPr>
          <p:nvPr>
            <p:ph type="body" idx="1"/>
          </p:nvPr>
        </p:nvSpPr>
        <p:spPr>
          <a:xfrm>
            <a:off x="152400" y="1752600"/>
            <a:ext cx="8991600" cy="5334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600" b="1">
                <a:solidFill>
                  <a:schemeClr val="tx2"/>
                </a:solidFill>
              </a:rPr>
              <a:t> ColaCo prepared this               budget for overhead:</a:t>
            </a:r>
          </a:p>
        </p:txBody>
      </p:sp>
      <p:graphicFrame>
        <p:nvGraphicFramePr>
          <p:cNvPr id="615484" name="Object 60"/>
          <p:cNvGraphicFramePr>
            <a:graphicFrameLocks/>
          </p:cNvGraphicFramePr>
          <p:nvPr>
            <p:extLst/>
          </p:nvPr>
        </p:nvGraphicFramePr>
        <p:xfrm>
          <a:off x="4183063" y="1752600"/>
          <a:ext cx="1074737" cy="471487"/>
        </p:xfrm>
        <a:graphic>
          <a:graphicData uri="http://schemas.openxmlformats.org/presentationml/2006/ole">
            <p:oleObj spid="_x0000_s93189" name="WordArt 2.0" r:id="rId4" imgW="6096000" imgH="4062884" progId="">
              <p:embed/>
            </p:oleObj>
          </a:graphicData>
        </a:graphic>
      </p:graphicFrame>
      <p:sp>
        <p:nvSpPr>
          <p:cNvPr id="615485" name="Rectangle 61"/>
          <p:cNvSpPr>
            <a:spLocks noGrp="1" noChangeArrowheads="1"/>
          </p:cNvSpPr>
          <p:nvPr>
            <p:ph type="title"/>
          </p:nvPr>
        </p:nvSpPr>
        <p:spPr>
          <a:xfrm>
            <a:off x="457200" y="762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Overhead Rates and Overhead</a:t>
            </a:r>
            <a:br>
              <a:rPr lang="en-US" sz="4000" b="1" i="1"/>
            </a:br>
            <a:r>
              <a:rPr lang="en-US" sz="4000" b="1" i="1"/>
              <a:t>Analysis – Example</a:t>
            </a:r>
          </a:p>
        </p:txBody>
      </p:sp>
      <p:sp>
        <p:nvSpPr>
          <p:cNvPr id="2" name="Slide Number Placeholder 1"/>
          <p:cNvSpPr>
            <a:spLocks noGrp="1"/>
          </p:cNvSpPr>
          <p:nvPr>
            <p:ph type="sldNum" sz="quarter" idx="11"/>
          </p:nvPr>
        </p:nvSpPr>
        <p:spPr/>
        <p:txBody>
          <a:bodyPr/>
          <a:lstStyle/>
          <a:p>
            <a:fld id="{10F4023A-0CEB-4DFE-879A-340D91F32512}" type="slidenum">
              <a:rPr lang="en-US" smtClean="0"/>
              <a:pPr/>
              <a:t>9</a:t>
            </a:fld>
            <a:endParaRPr lang="en-US"/>
          </a:p>
        </p:txBody>
      </p:sp>
    </p:spTree>
    <p:extLst>
      <p:ext uri="{BB962C8B-B14F-4D97-AF65-F5344CB8AC3E}">
        <p14:creationId xmlns:p14="http://schemas.microsoft.com/office/powerpoint/2010/main" xmlns="" val="310242816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4" fill="hold" nodeType="afterEffect">
                                  <p:stCondLst>
                                    <p:cond delay="1000"/>
                                  </p:stCondLst>
                                  <p:childTnLst>
                                    <p:set>
                                      <p:cBhvr>
                                        <p:cTn id="6" dur="1" fill="hold">
                                          <p:stCondLst>
                                            <p:cond delay="0"/>
                                          </p:stCondLst>
                                        </p:cTn>
                                        <p:tgtEl>
                                          <p:spTgt spid="615478"/>
                                        </p:tgtEl>
                                        <p:attrNameLst>
                                          <p:attrName>style.visibility</p:attrName>
                                        </p:attrNameLst>
                                      </p:cBhvr>
                                      <p:to>
                                        <p:strVal val="visible"/>
                                      </p:to>
                                    </p:set>
                                    <p:anim calcmode="lin" valueType="num">
                                      <p:cBhvr>
                                        <p:cTn id="7" dur="500" fill="hold"/>
                                        <p:tgtEl>
                                          <p:spTgt spid="615478"/>
                                        </p:tgtEl>
                                        <p:attrNameLst>
                                          <p:attrName>ppt_x</p:attrName>
                                        </p:attrNameLst>
                                      </p:cBhvr>
                                      <p:tavLst>
                                        <p:tav tm="0">
                                          <p:val>
                                            <p:strVal val="#ppt_x"/>
                                          </p:val>
                                        </p:tav>
                                        <p:tav tm="100000">
                                          <p:val>
                                            <p:strVal val="#ppt_x"/>
                                          </p:val>
                                        </p:tav>
                                      </p:tavLst>
                                    </p:anim>
                                    <p:anim calcmode="lin" valueType="num">
                                      <p:cBhvr>
                                        <p:cTn id="8" dur="500" fill="hold"/>
                                        <p:tgtEl>
                                          <p:spTgt spid="615478"/>
                                        </p:tgtEl>
                                        <p:attrNameLst>
                                          <p:attrName>ppt_y</p:attrName>
                                        </p:attrNameLst>
                                      </p:cBhvr>
                                      <p:tavLst>
                                        <p:tav tm="0">
                                          <p:val>
                                            <p:strVal val="#ppt_y+#ppt_h/2"/>
                                          </p:val>
                                        </p:tav>
                                        <p:tav tm="100000">
                                          <p:val>
                                            <p:strVal val="#ppt_y"/>
                                          </p:val>
                                        </p:tav>
                                      </p:tavLst>
                                    </p:anim>
                                    <p:anim calcmode="lin" valueType="num">
                                      <p:cBhvr>
                                        <p:cTn id="9" dur="500" fill="hold"/>
                                        <p:tgtEl>
                                          <p:spTgt spid="615478"/>
                                        </p:tgtEl>
                                        <p:attrNameLst>
                                          <p:attrName>ppt_w</p:attrName>
                                        </p:attrNameLst>
                                      </p:cBhvr>
                                      <p:tavLst>
                                        <p:tav tm="0">
                                          <p:val>
                                            <p:strVal val="#ppt_w"/>
                                          </p:val>
                                        </p:tav>
                                        <p:tav tm="100000">
                                          <p:val>
                                            <p:strVal val="#ppt_w"/>
                                          </p:val>
                                        </p:tav>
                                      </p:tavLst>
                                    </p:anim>
                                    <p:anim calcmode="lin" valueType="num">
                                      <p:cBhvr>
                                        <p:cTn id="10" dur="500" fill="hold"/>
                                        <p:tgtEl>
                                          <p:spTgt spid="61547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7474" name="Rectangle 2"/>
          <p:cNvSpPr>
            <a:spLocks noGrp="1" noChangeArrowheads="1"/>
          </p:cNvSpPr>
          <p:nvPr>
            <p:ph type="body" idx="1"/>
          </p:nvPr>
        </p:nvSpPr>
        <p:spPr>
          <a:xfrm>
            <a:off x="228600" y="1925638"/>
            <a:ext cx="8610600" cy="2874962"/>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lnSpc>
                <a:spcPct val="90000"/>
              </a:lnSpc>
              <a:buFont typeface="Times" panose="02020603050405020304" pitchFamily="18" charset="0"/>
              <a:buNone/>
            </a:pPr>
            <a:r>
              <a:rPr lang="en-US"/>
              <a:t>     ColaCo’s actual production required 3,200</a:t>
            </a:r>
            <a:br>
              <a:rPr lang="en-US"/>
            </a:br>
            <a:r>
              <a:rPr lang="en-US"/>
              <a:t> </a:t>
            </a:r>
            <a:r>
              <a:rPr lang="en-US">
                <a:solidFill>
                  <a:srgbClr val="FF0000"/>
                </a:solidFill>
              </a:rPr>
              <a:t>standard</a:t>
            </a:r>
            <a:r>
              <a:rPr lang="en-US"/>
              <a:t> machine hours. Actual fixed overhead was $8,450. The predetermined overhead rate is based on 3,000 machine hours.</a:t>
            </a:r>
          </a:p>
          <a:p>
            <a:pPr algn="ctr">
              <a:lnSpc>
                <a:spcPct val="90000"/>
              </a:lnSpc>
              <a:buFont typeface="Times" panose="02020603050405020304" pitchFamily="18" charset="0"/>
              <a:buNone/>
            </a:pPr>
            <a:r>
              <a:rPr lang="en-US"/>
              <a:t/>
            </a:r>
            <a:br>
              <a:rPr lang="en-US"/>
            </a:br>
            <a:endParaRPr lang="en-US"/>
          </a:p>
        </p:txBody>
      </p:sp>
      <p:sp>
        <p:nvSpPr>
          <p:cNvPr id="617475" name="Rectangle 3"/>
          <p:cNvSpPr>
            <a:spLocks noGrp="1" noChangeArrowheads="1"/>
          </p:cNvSpPr>
          <p:nvPr>
            <p:ph type="title"/>
          </p:nvPr>
        </p:nvSpPr>
        <p:spPr>
          <a:xfrm>
            <a:off x="457200" y="609600"/>
            <a:ext cx="8229600" cy="6096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Fixed Overhead Variances – Example</a:t>
            </a:r>
          </a:p>
        </p:txBody>
      </p:sp>
      <p:pic>
        <p:nvPicPr>
          <p:cNvPr id="617477" name="Picture 5" descr="pe01561_"/>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743200" y="3886200"/>
            <a:ext cx="3592513" cy="23844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10F4023A-0CEB-4DFE-879A-340D91F32512}" type="slidenum">
              <a:rPr lang="en-US" smtClean="0"/>
              <a:pPr/>
              <a:t>10</a:t>
            </a:fld>
            <a:endParaRPr lang="en-US"/>
          </a:p>
        </p:txBody>
      </p:sp>
    </p:spTree>
    <p:extLst>
      <p:ext uri="{BB962C8B-B14F-4D97-AF65-F5344CB8AC3E}">
        <p14:creationId xmlns:p14="http://schemas.microsoft.com/office/powerpoint/2010/main" xmlns="" val="418888259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19522" name="Object 2"/>
          <p:cNvGraphicFramePr>
            <a:graphicFrameLocks/>
          </p:cNvGraphicFramePr>
          <p:nvPr/>
        </p:nvGraphicFramePr>
        <p:xfrm>
          <a:off x="382588" y="1371600"/>
          <a:ext cx="7723187" cy="5148263"/>
        </p:xfrm>
        <a:graphic>
          <a:graphicData uri="http://schemas.openxmlformats.org/presentationml/2006/ole">
            <p:oleObj spid="_x0000_s94213" name="Clip" r:id="rId4" imgW="6276975" imgH="6010910" progId="">
              <p:embed/>
            </p:oleObj>
          </a:graphicData>
        </a:graphic>
      </p:graphicFrame>
      <p:sp>
        <p:nvSpPr>
          <p:cNvPr id="619523" name="Rectangle 3"/>
          <p:cNvSpPr>
            <a:spLocks noGrp="1" noChangeArrowheads="1"/>
          </p:cNvSpPr>
          <p:nvPr>
            <p:ph type="title"/>
          </p:nvPr>
        </p:nvSpPr>
        <p:spPr>
          <a:xfrm>
            <a:off x="457200" y="228600"/>
            <a:ext cx="8305800" cy="8382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Overhead Variances</a:t>
            </a:r>
          </a:p>
        </p:txBody>
      </p:sp>
      <p:sp>
        <p:nvSpPr>
          <p:cNvPr id="619524" name="Rectangle 4"/>
          <p:cNvSpPr>
            <a:spLocks noChangeArrowheads="1"/>
          </p:cNvSpPr>
          <p:nvPr/>
        </p:nvSpPr>
        <p:spPr bwMode="auto">
          <a:xfrm>
            <a:off x="4038600" y="3276600"/>
            <a:ext cx="3121025" cy="255198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3200" b="1" dirty="0">
                <a:solidFill>
                  <a:schemeClr val="tx2"/>
                </a:solidFill>
                <a:latin typeface="+mn-lt"/>
              </a:rPr>
              <a:t>Now let’s turn our attention to calculating</a:t>
            </a:r>
            <a:r>
              <a:rPr lang="en-US" sz="3200" b="1" dirty="0">
                <a:solidFill>
                  <a:schemeClr val="bg2"/>
                </a:solidFill>
                <a:latin typeface="+mn-lt"/>
              </a:rPr>
              <a:t> </a:t>
            </a:r>
            <a:r>
              <a:rPr lang="en-US" sz="3200" b="1" dirty="0">
                <a:solidFill>
                  <a:srgbClr val="FC0128"/>
                </a:solidFill>
                <a:latin typeface="+mn-lt"/>
              </a:rPr>
              <a:t>fixed overhead variances</a:t>
            </a:r>
            <a:r>
              <a:rPr lang="en-US" sz="3200" b="1" dirty="0">
                <a:solidFill>
                  <a:schemeClr val="tx2"/>
                </a:solidFill>
                <a:latin typeface="+mn-lt"/>
              </a:rPr>
              <a:t>.</a:t>
            </a:r>
            <a:r>
              <a:rPr lang="en-US" sz="3200" b="1" dirty="0">
                <a:solidFill>
                  <a:schemeClr val="bg2"/>
                </a:solidFill>
                <a:latin typeface="+mn-lt"/>
              </a:rPr>
              <a:t>  </a:t>
            </a:r>
          </a:p>
        </p:txBody>
      </p:sp>
      <p:sp>
        <p:nvSpPr>
          <p:cNvPr id="2" name="Slide Number Placeholder 1"/>
          <p:cNvSpPr>
            <a:spLocks noGrp="1"/>
          </p:cNvSpPr>
          <p:nvPr>
            <p:ph type="sldNum" sz="quarter" idx="11"/>
          </p:nvPr>
        </p:nvSpPr>
        <p:spPr/>
        <p:txBody>
          <a:bodyPr/>
          <a:lstStyle/>
          <a:p>
            <a:fld id="{9A50D7FF-FF3E-48B3-B163-4B17B2257AE3}" type="slidenum">
              <a:rPr lang="en-US" smtClean="0"/>
              <a:pPr/>
              <a:t>11</a:t>
            </a:fld>
            <a:endParaRPr lang="en-US"/>
          </a:p>
        </p:txBody>
      </p:sp>
    </p:spTree>
    <p:extLst>
      <p:ext uri="{BB962C8B-B14F-4D97-AF65-F5344CB8AC3E}">
        <p14:creationId xmlns:p14="http://schemas.microsoft.com/office/powerpoint/2010/main" xmlns="" val="69813898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a:xfrm>
            <a:off x="457200" y="533400"/>
            <a:ext cx="8305800" cy="7040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dirty="0"/>
              <a:t>Fixed Overhead Variances – Example</a:t>
            </a:r>
          </a:p>
        </p:txBody>
      </p:sp>
      <p:sp>
        <p:nvSpPr>
          <p:cNvPr id="621572" name="Freeform 4"/>
          <p:cNvSpPr>
            <a:spLocks/>
          </p:cNvSpPr>
          <p:nvPr/>
        </p:nvSpPr>
        <p:spPr bwMode="auto">
          <a:xfrm>
            <a:off x="1293813" y="4773613"/>
            <a:ext cx="2820987" cy="619125"/>
          </a:xfrm>
          <a:custGeom>
            <a:avLst/>
            <a:gdLst>
              <a:gd name="T0" fmla="*/ 1476 w 1777"/>
              <a:gd name="T1" fmla="*/ 255 h 390"/>
              <a:gd name="T2" fmla="*/ 1542 w 1777"/>
              <a:gd name="T3" fmla="*/ 244 h 390"/>
              <a:gd name="T4" fmla="*/ 1604 w 1777"/>
              <a:gd name="T5" fmla="*/ 224 h 390"/>
              <a:gd name="T6" fmla="*/ 1659 w 1777"/>
              <a:gd name="T7" fmla="*/ 194 h 390"/>
              <a:gd name="T8" fmla="*/ 1705 w 1777"/>
              <a:gd name="T9" fmla="*/ 156 h 390"/>
              <a:gd name="T10" fmla="*/ 1741 w 1777"/>
              <a:gd name="T11" fmla="*/ 112 h 390"/>
              <a:gd name="T12" fmla="*/ 1764 w 1777"/>
              <a:gd name="T13" fmla="*/ 64 h 390"/>
              <a:gd name="T14" fmla="*/ 1776 w 1777"/>
              <a:gd name="T15" fmla="*/ 13 h 390"/>
              <a:gd name="T16" fmla="*/ 1775 w 1777"/>
              <a:gd name="T17" fmla="*/ 21 h 390"/>
              <a:gd name="T18" fmla="*/ 1760 w 1777"/>
              <a:gd name="T19" fmla="*/ 64 h 390"/>
              <a:gd name="T20" fmla="*/ 1735 w 1777"/>
              <a:gd name="T21" fmla="*/ 102 h 390"/>
              <a:gd name="T22" fmla="*/ 1697 w 1777"/>
              <a:gd name="T23" fmla="*/ 134 h 390"/>
              <a:gd name="T24" fmla="*/ 1650 w 1777"/>
              <a:gd name="T25" fmla="*/ 159 h 390"/>
              <a:gd name="T26" fmla="*/ 1598 w 1777"/>
              <a:gd name="T27" fmla="*/ 174 h 390"/>
              <a:gd name="T28" fmla="*/ 1543 w 1777"/>
              <a:gd name="T29" fmla="*/ 180 h 390"/>
              <a:gd name="T30" fmla="*/ 1064 w 1777"/>
              <a:gd name="T31" fmla="*/ 182 h 390"/>
              <a:gd name="T32" fmla="*/ 1014 w 1777"/>
              <a:gd name="T33" fmla="*/ 193 h 390"/>
              <a:gd name="T34" fmla="*/ 969 w 1777"/>
              <a:gd name="T35" fmla="*/ 213 h 390"/>
              <a:gd name="T36" fmla="*/ 932 w 1777"/>
              <a:gd name="T37" fmla="*/ 242 h 390"/>
              <a:gd name="T38" fmla="*/ 906 w 1777"/>
              <a:gd name="T39" fmla="*/ 276 h 390"/>
              <a:gd name="T40" fmla="*/ 892 w 1777"/>
              <a:gd name="T41" fmla="*/ 316 h 390"/>
              <a:gd name="T42" fmla="*/ 888 w 1777"/>
              <a:gd name="T43" fmla="*/ 338 h 390"/>
              <a:gd name="T44" fmla="*/ 885 w 1777"/>
              <a:gd name="T45" fmla="*/ 316 h 390"/>
              <a:gd name="T46" fmla="*/ 871 w 1777"/>
              <a:gd name="T47" fmla="*/ 276 h 390"/>
              <a:gd name="T48" fmla="*/ 844 w 1777"/>
              <a:gd name="T49" fmla="*/ 242 h 390"/>
              <a:gd name="T50" fmla="*/ 808 w 1777"/>
              <a:gd name="T51" fmla="*/ 213 h 390"/>
              <a:gd name="T52" fmla="*/ 763 w 1777"/>
              <a:gd name="T53" fmla="*/ 193 h 390"/>
              <a:gd name="T54" fmla="*/ 713 w 1777"/>
              <a:gd name="T55" fmla="*/ 182 h 390"/>
              <a:gd name="T56" fmla="*/ 234 w 1777"/>
              <a:gd name="T57" fmla="*/ 180 h 390"/>
              <a:gd name="T58" fmla="*/ 179 w 1777"/>
              <a:gd name="T59" fmla="*/ 174 h 390"/>
              <a:gd name="T60" fmla="*/ 127 w 1777"/>
              <a:gd name="T61" fmla="*/ 159 h 390"/>
              <a:gd name="T62" fmla="*/ 81 w 1777"/>
              <a:gd name="T63" fmla="*/ 134 h 390"/>
              <a:gd name="T64" fmla="*/ 43 w 1777"/>
              <a:gd name="T65" fmla="*/ 102 h 390"/>
              <a:gd name="T66" fmla="*/ 17 w 1777"/>
              <a:gd name="T67" fmla="*/ 64 h 390"/>
              <a:gd name="T68" fmla="*/ 2 w 1777"/>
              <a:gd name="T69" fmla="*/ 21 h 390"/>
              <a:gd name="T70" fmla="*/ 1 w 1777"/>
              <a:gd name="T71" fmla="*/ 13 h 390"/>
              <a:gd name="T72" fmla="*/ 12 w 1777"/>
              <a:gd name="T73" fmla="*/ 64 h 390"/>
              <a:gd name="T74" fmla="*/ 36 w 1777"/>
              <a:gd name="T75" fmla="*/ 112 h 390"/>
              <a:gd name="T76" fmla="*/ 73 w 1777"/>
              <a:gd name="T77" fmla="*/ 156 h 390"/>
              <a:gd name="T78" fmla="*/ 118 w 1777"/>
              <a:gd name="T79" fmla="*/ 194 h 390"/>
              <a:gd name="T80" fmla="*/ 173 w 1777"/>
              <a:gd name="T81" fmla="*/ 224 h 390"/>
              <a:gd name="T82" fmla="*/ 235 w 1777"/>
              <a:gd name="T83" fmla="*/ 244 h 390"/>
              <a:gd name="T84" fmla="*/ 300 w 1777"/>
              <a:gd name="T85" fmla="*/ 255 h 390"/>
              <a:gd name="T86" fmla="*/ 721 w 1777"/>
              <a:gd name="T87" fmla="*/ 257 h 390"/>
              <a:gd name="T88" fmla="*/ 768 w 1777"/>
              <a:gd name="T89" fmla="*/ 262 h 390"/>
              <a:gd name="T90" fmla="*/ 810 w 1777"/>
              <a:gd name="T91" fmla="*/ 277 h 390"/>
              <a:gd name="T92" fmla="*/ 846 w 1777"/>
              <a:gd name="T93" fmla="*/ 302 h 390"/>
              <a:gd name="T94" fmla="*/ 871 w 1777"/>
              <a:gd name="T95" fmla="*/ 333 h 390"/>
              <a:gd name="T96" fmla="*/ 885 w 1777"/>
              <a:gd name="T97" fmla="*/ 369 h 390"/>
              <a:gd name="T98" fmla="*/ 888 w 1777"/>
              <a:gd name="T99" fmla="*/ 389 h 390"/>
              <a:gd name="T100" fmla="*/ 895 w 1777"/>
              <a:gd name="T101" fmla="*/ 352 h 390"/>
              <a:gd name="T102" fmla="*/ 914 w 1777"/>
              <a:gd name="T103" fmla="*/ 318 h 390"/>
              <a:gd name="T104" fmla="*/ 945 w 1777"/>
              <a:gd name="T105" fmla="*/ 290 h 390"/>
              <a:gd name="T106" fmla="*/ 985 w 1777"/>
              <a:gd name="T107" fmla="*/ 270 h 390"/>
              <a:gd name="T108" fmla="*/ 1029 w 1777"/>
              <a:gd name="T109" fmla="*/ 259 h 390"/>
              <a:gd name="T110" fmla="*/ 1054 w 1777"/>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77" h="390">
                <a:moveTo>
                  <a:pt x="1443" y="257"/>
                </a:moveTo>
                <a:lnTo>
                  <a:pt x="1476" y="255"/>
                </a:lnTo>
                <a:lnTo>
                  <a:pt x="1509" y="251"/>
                </a:lnTo>
                <a:lnTo>
                  <a:pt x="1542" y="244"/>
                </a:lnTo>
                <a:lnTo>
                  <a:pt x="1573" y="235"/>
                </a:lnTo>
                <a:lnTo>
                  <a:pt x="1604" y="224"/>
                </a:lnTo>
                <a:lnTo>
                  <a:pt x="1632" y="209"/>
                </a:lnTo>
                <a:lnTo>
                  <a:pt x="1659" y="194"/>
                </a:lnTo>
                <a:lnTo>
                  <a:pt x="1683" y="176"/>
                </a:lnTo>
                <a:lnTo>
                  <a:pt x="1705" y="156"/>
                </a:lnTo>
                <a:lnTo>
                  <a:pt x="1725" y="135"/>
                </a:lnTo>
                <a:lnTo>
                  <a:pt x="1741" y="112"/>
                </a:lnTo>
                <a:lnTo>
                  <a:pt x="1755" y="89"/>
                </a:lnTo>
                <a:lnTo>
                  <a:pt x="1764" y="64"/>
                </a:lnTo>
                <a:lnTo>
                  <a:pt x="1772" y="39"/>
                </a:lnTo>
                <a:lnTo>
                  <a:pt x="1776" y="13"/>
                </a:lnTo>
                <a:lnTo>
                  <a:pt x="1776" y="0"/>
                </a:lnTo>
                <a:lnTo>
                  <a:pt x="1775" y="21"/>
                </a:lnTo>
                <a:lnTo>
                  <a:pt x="1769" y="43"/>
                </a:lnTo>
                <a:lnTo>
                  <a:pt x="1760" y="64"/>
                </a:lnTo>
                <a:lnTo>
                  <a:pt x="1749" y="83"/>
                </a:lnTo>
                <a:lnTo>
                  <a:pt x="1735" y="102"/>
                </a:lnTo>
                <a:lnTo>
                  <a:pt x="1717" y="119"/>
                </a:lnTo>
                <a:lnTo>
                  <a:pt x="1697" y="134"/>
                </a:lnTo>
                <a:lnTo>
                  <a:pt x="1675" y="148"/>
                </a:lnTo>
                <a:lnTo>
                  <a:pt x="1650" y="159"/>
                </a:lnTo>
                <a:lnTo>
                  <a:pt x="1625" y="168"/>
                </a:lnTo>
                <a:lnTo>
                  <a:pt x="1598" y="174"/>
                </a:lnTo>
                <a:lnTo>
                  <a:pt x="1571" y="179"/>
                </a:lnTo>
                <a:lnTo>
                  <a:pt x="1543" y="180"/>
                </a:lnTo>
                <a:lnTo>
                  <a:pt x="1090" y="180"/>
                </a:lnTo>
                <a:lnTo>
                  <a:pt x="1064" y="182"/>
                </a:lnTo>
                <a:lnTo>
                  <a:pt x="1038" y="186"/>
                </a:lnTo>
                <a:lnTo>
                  <a:pt x="1014" y="193"/>
                </a:lnTo>
                <a:lnTo>
                  <a:pt x="990" y="202"/>
                </a:lnTo>
                <a:lnTo>
                  <a:pt x="969" y="213"/>
                </a:lnTo>
                <a:lnTo>
                  <a:pt x="950" y="227"/>
                </a:lnTo>
                <a:lnTo>
                  <a:pt x="932" y="242"/>
                </a:lnTo>
                <a:lnTo>
                  <a:pt x="917" y="258"/>
                </a:lnTo>
                <a:lnTo>
                  <a:pt x="906" y="276"/>
                </a:lnTo>
                <a:lnTo>
                  <a:pt x="898" y="295"/>
                </a:lnTo>
                <a:lnTo>
                  <a:pt x="892" y="316"/>
                </a:lnTo>
                <a:lnTo>
                  <a:pt x="889" y="335"/>
                </a:lnTo>
                <a:lnTo>
                  <a:pt x="888" y="338"/>
                </a:lnTo>
                <a:lnTo>
                  <a:pt x="888" y="335"/>
                </a:lnTo>
                <a:lnTo>
                  <a:pt x="885" y="316"/>
                </a:lnTo>
                <a:lnTo>
                  <a:pt x="880" y="295"/>
                </a:lnTo>
                <a:lnTo>
                  <a:pt x="871" y="276"/>
                </a:lnTo>
                <a:lnTo>
                  <a:pt x="859" y="258"/>
                </a:lnTo>
                <a:lnTo>
                  <a:pt x="844" y="242"/>
                </a:lnTo>
                <a:lnTo>
                  <a:pt x="828" y="227"/>
                </a:lnTo>
                <a:lnTo>
                  <a:pt x="808" y="213"/>
                </a:lnTo>
                <a:lnTo>
                  <a:pt x="786" y="202"/>
                </a:lnTo>
                <a:lnTo>
                  <a:pt x="763" y="193"/>
                </a:lnTo>
                <a:lnTo>
                  <a:pt x="739" y="186"/>
                </a:lnTo>
                <a:lnTo>
                  <a:pt x="713" y="182"/>
                </a:lnTo>
                <a:lnTo>
                  <a:pt x="687" y="180"/>
                </a:lnTo>
                <a:lnTo>
                  <a:pt x="234" y="180"/>
                </a:lnTo>
                <a:lnTo>
                  <a:pt x="207" y="179"/>
                </a:lnTo>
                <a:lnTo>
                  <a:pt x="179" y="174"/>
                </a:lnTo>
                <a:lnTo>
                  <a:pt x="152" y="168"/>
                </a:lnTo>
                <a:lnTo>
                  <a:pt x="127" y="159"/>
                </a:lnTo>
                <a:lnTo>
                  <a:pt x="103" y="148"/>
                </a:lnTo>
                <a:lnTo>
                  <a:pt x="81" y="134"/>
                </a:lnTo>
                <a:lnTo>
                  <a:pt x="60" y="119"/>
                </a:lnTo>
                <a:lnTo>
                  <a:pt x="43" y="102"/>
                </a:lnTo>
                <a:lnTo>
                  <a:pt x="29" y="83"/>
                </a:lnTo>
                <a:lnTo>
                  <a:pt x="17" y="64"/>
                </a:lnTo>
                <a:lnTo>
                  <a:pt x="8" y="43"/>
                </a:lnTo>
                <a:lnTo>
                  <a:pt x="2" y="21"/>
                </a:lnTo>
                <a:lnTo>
                  <a:pt x="0" y="0"/>
                </a:lnTo>
                <a:lnTo>
                  <a:pt x="1" y="13"/>
                </a:lnTo>
                <a:lnTo>
                  <a:pt x="5" y="39"/>
                </a:lnTo>
                <a:lnTo>
                  <a:pt x="12" y="64"/>
                </a:lnTo>
                <a:lnTo>
                  <a:pt x="23" y="89"/>
                </a:lnTo>
                <a:lnTo>
                  <a:pt x="36" y="112"/>
                </a:lnTo>
                <a:lnTo>
                  <a:pt x="53" y="135"/>
                </a:lnTo>
                <a:lnTo>
                  <a:pt x="73" y="156"/>
                </a:lnTo>
                <a:lnTo>
                  <a:pt x="94" y="176"/>
                </a:lnTo>
                <a:lnTo>
                  <a:pt x="118" y="194"/>
                </a:lnTo>
                <a:lnTo>
                  <a:pt x="145" y="209"/>
                </a:lnTo>
                <a:lnTo>
                  <a:pt x="173" y="224"/>
                </a:lnTo>
                <a:lnTo>
                  <a:pt x="204" y="235"/>
                </a:lnTo>
                <a:lnTo>
                  <a:pt x="235" y="244"/>
                </a:lnTo>
                <a:lnTo>
                  <a:pt x="268" y="251"/>
                </a:lnTo>
                <a:lnTo>
                  <a:pt x="300" y="255"/>
                </a:lnTo>
                <a:lnTo>
                  <a:pt x="334" y="257"/>
                </a:lnTo>
                <a:lnTo>
                  <a:pt x="721" y="257"/>
                </a:lnTo>
                <a:lnTo>
                  <a:pt x="745" y="259"/>
                </a:lnTo>
                <a:lnTo>
                  <a:pt x="768" y="262"/>
                </a:lnTo>
                <a:lnTo>
                  <a:pt x="789" y="269"/>
                </a:lnTo>
                <a:lnTo>
                  <a:pt x="810" y="277"/>
                </a:lnTo>
                <a:lnTo>
                  <a:pt x="828" y="289"/>
                </a:lnTo>
                <a:lnTo>
                  <a:pt x="846" y="302"/>
                </a:lnTo>
                <a:lnTo>
                  <a:pt x="859" y="317"/>
                </a:lnTo>
                <a:lnTo>
                  <a:pt x="871" y="333"/>
                </a:lnTo>
                <a:lnTo>
                  <a:pt x="880" y="350"/>
                </a:lnTo>
                <a:lnTo>
                  <a:pt x="885" y="369"/>
                </a:lnTo>
                <a:lnTo>
                  <a:pt x="888" y="387"/>
                </a:lnTo>
                <a:lnTo>
                  <a:pt x="888" y="389"/>
                </a:lnTo>
                <a:lnTo>
                  <a:pt x="890" y="370"/>
                </a:lnTo>
                <a:lnTo>
                  <a:pt x="895" y="352"/>
                </a:lnTo>
                <a:lnTo>
                  <a:pt x="904" y="335"/>
                </a:lnTo>
                <a:lnTo>
                  <a:pt x="914" y="318"/>
                </a:lnTo>
                <a:lnTo>
                  <a:pt x="929" y="304"/>
                </a:lnTo>
                <a:lnTo>
                  <a:pt x="945" y="290"/>
                </a:lnTo>
                <a:lnTo>
                  <a:pt x="963" y="279"/>
                </a:lnTo>
                <a:lnTo>
                  <a:pt x="985" y="270"/>
                </a:lnTo>
                <a:lnTo>
                  <a:pt x="1005" y="263"/>
                </a:lnTo>
                <a:lnTo>
                  <a:pt x="1029" y="259"/>
                </a:lnTo>
                <a:lnTo>
                  <a:pt x="1052" y="257"/>
                </a:lnTo>
                <a:lnTo>
                  <a:pt x="1054" y="257"/>
                </a:lnTo>
                <a:lnTo>
                  <a:pt x="1443"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21573" name="Rectangle 5"/>
          <p:cNvSpPr>
            <a:spLocks noChangeArrowheads="1"/>
          </p:cNvSpPr>
          <p:nvPr/>
        </p:nvSpPr>
        <p:spPr bwMode="auto">
          <a:xfrm>
            <a:off x="782638" y="550545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Budget variance</a:t>
            </a:r>
            <a:br>
              <a:rPr lang="en-US" sz="2400">
                <a:solidFill>
                  <a:srgbClr val="FF0000"/>
                </a:solidFill>
              </a:rPr>
            </a:br>
            <a:r>
              <a:rPr lang="en-US" sz="2400">
                <a:solidFill>
                  <a:srgbClr val="FF0000"/>
                </a:solidFill>
              </a:rPr>
              <a:t>$550 favorable</a:t>
            </a:r>
          </a:p>
        </p:txBody>
      </p:sp>
      <p:sp>
        <p:nvSpPr>
          <p:cNvPr id="621574" name="Rectangle 6"/>
          <p:cNvSpPr>
            <a:spLocks noChangeArrowheads="1"/>
          </p:cNvSpPr>
          <p:nvPr/>
        </p:nvSpPr>
        <p:spPr bwMode="auto">
          <a:xfrm>
            <a:off x="822325" y="4333875"/>
            <a:ext cx="1114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$8,450</a:t>
            </a:r>
          </a:p>
        </p:txBody>
      </p:sp>
      <p:sp>
        <p:nvSpPr>
          <p:cNvPr id="621575" name="Rectangle 7"/>
          <p:cNvSpPr>
            <a:spLocks noChangeArrowheads="1"/>
          </p:cNvSpPr>
          <p:nvPr/>
        </p:nvSpPr>
        <p:spPr bwMode="auto">
          <a:xfrm>
            <a:off x="3825875" y="4333875"/>
            <a:ext cx="1114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$9,000</a:t>
            </a:r>
          </a:p>
        </p:txBody>
      </p:sp>
      <p:sp>
        <p:nvSpPr>
          <p:cNvPr id="621576" name="Line 8"/>
          <p:cNvSpPr>
            <a:spLocks noChangeShapeType="1"/>
          </p:cNvSpPr>
          <p:nvPr/>
        </p:nvSpPr>
        <p:spPr bwMode="auto">
          <a:xfrm>
            <a:off x="482600" y="2667000"/>
            <a:ext cx="18796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1577" name="Line 9"/>
          <p:cNvSpPr>
            <a:spLocks noChangeShapeType="1"/>
          </p:cNvSpPr>
          <p:nvPr/>
        </p:nvSpPr>
        <p:spPr bwMode="auto">
          <a:xfrm>
            <a:off x="3378200" y="2667000"/>
            <a:ext cx="21844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1578" name="Line 10"/>
          <p:cNvSpPr>
            <a:spLocks noChangeShapeType="1"/>
          </p:cNvSpPr>
          <p:nvPr/>
        </p:nvSpPr>
        <p:spPr bwMode="auto">
          <a:xfrm>
            <a:off x="6426200" y="2667000"/>
            <a:ext cx="22606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1579" name="Rectangle 11"/>
          <p:cNvSpPr>
            <a:spLocks noChangeArrowheads="1"/>
          </p:cNvSpPr>
          <p:nvPr/>
        </p:nvSpPr>
        <p:spPr bwMode="auto">
          <a:xfrm>
            <a:off x="228600" y="1408113"/>
            <a:ext cx="8759825" cy="1257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t>
            </a:r>
            <a:br>
              <a:rPr lang="en-US" sz="2400" b="1">
                <a:solidFill>
                  <a:schemeClr val="tx2"/>
                </a:solidFill>
              </a:rPr>
            </a:br>
            <a:r>
              <a:rPr lang="en-US" sz="2400" b="1">
                <a:solidFill>
                  <a:schemeClr val="tx2"/>
                </a:solidFill>
              </a:rPr>
              <a:t>  Actual Fixed                     Fixed                          Fixed</a:t>
            </a:r>
            <a:br>
              <a:rPr lang="en-US" sz="2400" b="1">
                <a:solidFill>
                  <a:schemeClr val="tx2"/>
                </a:solidFill>
              </a:rPr>
            </a:br>
            <a:r>
              <a:rPr lang="en-US" sz="2400" b="1">
                <a:solidFill>
                  <a:schemeClr val="tx2"/>
                </a:solidFill>
              </a:rPr>
              <a:t>    Overhead                    Overhead                   Overhead                     </a:t>
            </a:r>
            <a:br>
              <a:rPr lang="en-US" sz="2400" b="1">
                <a:solidFill>
                  <a:schemeClr val="tx2"/>
                </a:solidFill>
              </a:rPr>
            </a:br>
            <a:r>
              <a:rPr lang="en-US" sz="2400" b="1">
                <a:solidFill>
                  <a:schemeClr val="tx2"/>
                </a:solidFill>
              </a:rPr>
              <a:t>     Incurred                       Budget                       Applied </a:t>
            </a:r>
          </a:p>
        </p:txBody>
      </p:sp>
      <p:sp>
        <p:nvSpPr>
          <p:cNvPr id="2" name="Slide Number Placeholder 1"/>
          <p:cNvSpPr>
            <a:spLocks noGrp="1"/>
          </p:cNvSpPr>
          <p:nvPr>
            <p:ph type="sldNum" sz="quarter" idx="11"/>
          </p:nvPr>
        </p:nvSpPr>
        <p:spPr/>
        <p:txBody>
          <a:bodyPr/>
          <a:lstStyle/>
          <a:p>
            <a:fld id="{9A50D7FF-FF3E-48B3-B163-4B17B2257AE3}" type="slidenum">
              <a:rPr lang="en-US" smtClean="0"/>
              <a:pPr/>
              <a:t>12</a:t>
            </a:fld>
            <a:endParaRPr lang="en-US"/>
          </a:p>
        </p:txBody>
      </p:sp>
    </p:spTree>
    <p:extLst>
      <p:ext uri="{BB962C8B-B14F-4D97-AF65-F5344CB8AC3E}">
        <p14:creationId xmlns:p14="http://schemas.microsoft.com/office/powerpoint/2010/main" xmlns="" val="226137433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21574"/>
                                        </p:tgtEl>
                                        <p:attrNameLst>
                                          <p:attrName>style.visibility</p:attrName>
                                        </p:attrNameLst>
                                      </p:cBhvr>
                                      <p:to>
                                        <p:strVal val="visible"/>
                                      </p:to>
                                    </p:set>
                                    <p:anim calcmode="lin" valueType="num">
                                      <p:cBhvr additive="base">
                                        <p:cTn id="7" dur="500" fill="hold"/>
                                        <p:tgtEl>
                                          <p:spTgt spid="621574"/>
                                        </p:tgtEl>
                                        <p:attrNameLst>
                                          <p:attrName>ppt_x</p:attrName>
                                        </p:attrNameLst>
                                      </p:cBhvr>
                                      <p:tavLst>
                                        <p:tav tm="0">
                                          <p:val>
                                            <p:strVal val="0-#ppt_w/2"/>
                                          </p:val>
                                        </p:tav>
                                        <p:tav tm="100000">
                                          <p:val>
                                            <p:strVal val="#ppt_x"/>
                                          </p:val>
                                        </p:tav>
                                      </p:tavLst>
                                    </p:anim>
                                    <p:anim calcmode="lin" valueType="num">
                                      <p:cBhvr additive="base">
                                        <p:cTn id="8" dur="500" fill="hold"/>
                                        <p:tgtEl>
                                          <p:spTgt spid="62157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21575"/>
                                        </p:tgtEl>
                                        <p:attrNameLst>
                                          <p:attrName>style.visibility</p:attrName>
                                        </p:attrNameLst>
                                      </p:cBhvr>
                                      <p:to>
                                        <p:strVal val="visible"/>
                                      </p:to>
                                    </p:set>
                                    <p:anim calcmode="lin" valueType="num">
                                      <p:cBhvr>
                                        <p:cTn id="12" dur="500" fill="hold"/>
                                        <p:tgtEl>
                                          <p:spTgt spid="621575"/>
                                        </p:tgtEl>
                                        <p:attrNameLst>
                                          <p:attrName>ppt_w</p:attrName>
                                        </p:attrNameLst>
                                      </p:cBhvr>
                                      <p:tavLst>
                                        <p:tav tm="0">
                                          <p:val>
                                            <p:fltVal val="0"/>
                                          </p:val>
                                        </p:tav>
                                        <p:tav tm="100000">
                                          <p:val>
                                            <p:strVal val="#ppt_w"/>
                                          </p:val>
                                        </p:tav>
                                      </p:tavLst>
                                    </p:anim>
                                    <p:anim calcmode="lin" valueType="num">
                                      <p:cBhvr>
                                        <p:cTn id="13" dur="500" fill="hold"/>
                                        <p:tgtEl>
                                          <p:spTgt spid="621575"/>
                                        </p:tgtEl>
                                        <p:attrNameLst>
                                          <p:attrName>ppt_h</p:attrName>
                                        </p:attrNameLst>
                                      </p:cBhvr>
                                      <p:tavLst>
                                        <p:tav tm="0">
                                          <p:val>
                                            <p:fltVal val="0"/>
                                          </p:val>
                                        </p:tav>
                                        <p:tav tm="100000">
                                          <p:val>
                                            <p:strVal val="#ppt_h"/>
                                          </p:val>
                                        </p:tav>
                                      </p:tavLst>
                                    </p:anim>
                                  </p:childTnLst>
                                </p:cTn>
                              </p:par>
                            </p:childTnLst>
                          </p:cTn>
                        </p:par>
                        <p:par>
                          <p:cTn id="14" fill="hold" nodeType="afterGroup">
                            <p:stCondLst>
                              <p:cond delay="1000"/>
                            </p:stCondLst>
                            <p:childTnLst>
                              <p:par>
                                <p:cTn id="15" presetID="17" presetClass="entr" presetSubtype="1" fill="hold" grpId="0" nodeType="afterEffect">
                                  <p:stCondLst>
                                    <p:cond delay="0"/>
                                  </p:stCondLst>
                                  <p:childTnLst>
                                    <p:set>
                                      <p:cBhvr>
                                        <p:cTn id="16" dur="1" fill="hold">
                                          <p:stCondLst>
                                            <p:cond delay="0"/>
                                          </p:stCondLst>
                                        </p:cTn>
                                        <p:tgtEl>
                                          <p:spTgt spid="621572"/>
                                        </p:tgtEl>
                                        <p:attrNameLst>
                                          <p:attrName>style.visibility</p:attrName>
                                        </p:attrNameLst>
                                      </p:cBhvr>
                                      <p:to>
                                        <p:strVal val="visible"/>
                                      </p:to>
                                    </p:set>
                                    <p:anim calcmode="lin" valueType="num">
                                      <p:cBhvr>
                                        <p:cTn id="17" dur="500" fill="hold"/>
                                        <p:tgtEl>
                                          <p:spTgt spid="621572"/>
                                        </p:tgtEl>
                                        <p:attrNameLst>
                                          <p:attrName>ppt_x</p:attrName>
                                        </p:attrNameLst>
                                      </p:cBhvr>
                                      <p:tavLst>
                                        <p:tav tm="0">
                                          <p:val>
                                            <p:strVal val="#ppt_x"/>
                                          </p:val>
                                        </p:tav>
                                        <p:tav tm="100000">
                                          <p:val>
                                            <p:strVal val="#ppt_x"/>
                                          </p:val>
                                        </p:tav>
                                      </p:tavLst>
                                    </p:anim>
                                    <p:anim calcmode="lin" valueType="num">
                                      <p:cBhvr>
                                        <p:cTn id="18" dur="500" fill="hold"/>
                                        <p:tgtEl>
                                          <p:spTgt spid="621572"/>
                                        </p:tgtEl>
                                        <p:attrNameLst>
                                          <p:attrName>ppt_y</p:attrName>
                                        </p:attrNameLst>
                                      </p:cBhvr>
                                      <p:tavLst>
                                        <p:tav tm="0">
                                          <p:val>
                                            <p:strVal val="#ppt_y-#ppt_h/2"/>
                                          </p:val>
                                        </p:tav>
                                        <p:tav tm="100000">
                                          <p:val>
                                            <p:strVal val="#ppt_y"/>
                                          </p:val>
                                        </p:tav>
                                      </p:tavLst>
                                    </p:anim>
                                    <p:anim calcmode="lin" valueType="num">
                                      <p:cBhvr>
                                        <p:cTn id="19" dur="500" fill="hold"/>
                                        <p:tgtEl>
                                          <p:spTgt spid="621572"/>
                                        </p:tgtEl>
                                        <p:attrNameLst>
                                          <p:attrName>ppt_w</p:attrName>
                                        </p:attrNameLst>
                                      </p:cBhvr>
                                      <p:tavLst>
                                        <p:tav tm="0">
                                          <p:val>
                                            <p:strVal val="#ppt_w"/>
                                          </p:val>
                                        </p:tav>
                                        <p:tav tm="100000">
                                          <p:val>
                                            <p:strVal val="#ppt_w"/>
                                          </p:val>
                                        </p:tav>
                                      </p:tavLst>
                                    </p:anim>
                                    <p:anim calcmode="lin" valueType="num">
                                      <p:cBhvr>
                                        <p:cTn id="20" dur="500" fill="hold"/>
                                        <p:tgtEl>
                                          <p:spTgt spid="621572"/>
                                        </p:tgtEl>
                                        <p:attrNameLst>
                                          <p:attrName>ppt_h</p:attrName>
                                        </p:attrNameLst>
                                      </p:cBhvr>
                                      <p:tavLst>
                                        <p:tav tm="0">
                                          <p:val>
                                            <p:fltVal val="0"/>
                                          </p:val>
                                        </p:tav>
                                        <p:tav tm="100000">
                                          <p:val>
                                            <p:strVal val="#ppt_h"/>
                                          </p:val>
                                        </p:tav>
                                      </p:tavLst>
                                    </p:anim>
                                  </p:childTnLst>
                                </p:cTn>
                              </p:par>
                            </p:childTnLst>
                          </p:cTn>
                        </p:par>
                        <p:par>
                          <p:cTn id="21" fill="hold" nodeType="afterGroup">
                            <p:stCondLst>
                              <p:cond delay="1500"/>
                            </p:stCondLst>
                            <p:childTnLst>
                              <p:par>
                                <p:cTn id="22" presetID="12" presetClass="entr" presetSubtype="1" fill="hold" grpId="0" nodeType="afterEffect">
                                  <p:stCondLst>
                                    <p:cond delay="0"/>
                                  </p:stCondLst>
                                  <p:childTnLst>
                                    <p:set>
                                      <p:cBhvr>
                                        <p:cTn id="23" dur="1" fill="hold">
                                          <p:stCondLst>
                                            <p:cond delay="0"/>
                                          </p:stCondLst>
                                        </p:cTn>
                                        <p:tgtEl>
                                          <p:spTgt spid="621573"/>
                                        </p:tgtEl>
                                        <p:attrNameLst>
                                          <p:attrName>style.visibility</p:attrName>
                                        </p:attrNameLst>
                                      </p:cBhvr>
                                      <p:to>
                                        <p:strVal val="visible"/>
                                      </p:to>
                                    </p:set>
                                    <p:animEffect transition="in" filter="slide(fromTop)">
                                      <p:cBhvr>
                                        <p:cTn id="24" dur="500"/>
                                        <p:tgtEl>
                                          <p:spTgt spid="621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1572" grpId="0" animBg="1"/>
      <p:bldP spid="621573" grpId="0" autoUpdateAnimBg="0"/>
      <p:bldP spid="621574" grpId="0" autoUpdateAnimBg="0"/>
      <p:bldP spid="621575"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a:xfrm>
            <a:off x="457200" y="304800"/>
            <a:ext cx="8229600" cy="6096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dirty="0"/>
              <a:t>Fixed Overhead Variances </a:t>
            </a:r>
            <a:r>
              <a:rPr lang="en-US" sz="4000" b="1" i="1" dirty="0" smtClean="0"/>
              <a:t>–A </a:t>
            </a:r>
            <a:r>
              <a:rPr lang="en-US" sz="4000" b="1" i="1" dirty="0"/>
              <a:t>Closer Look</a:t>
            </a:r>
          </a:p>
        </p:txBody>
      </p:sp>
      <p:sp>
        <p:nvSpPr>
          <p:cNvPr id="623619" name="Rectangle 3"/>
          <p:cNvSpPr>
            <a:spLocks noGrp="1" noChangeArrowheads="1"/>
          </p:cNvSpPr>
          <p:nvPr>
            <p:ph type="body" sz="half" idx="1"/>
          </p:nvPr>
        </p:nvSpPr>
        <p:spPr>
          <a:xfrm>
            <a:off x="381000" y="1619250"/>
            <a:ext cx="4000500" cy="4533900"/>
          </a:xfrm>
          <a:solidFill>
            <a:srgbClr val="CCECFF"/>
          </a:solidFill>
          <a:ln w="38100" cap="flat" cmpd="dbl">
            <a:solidFill>
              <a:schemeClr val="accent2"/>
            </a:solidFill>
            <a:miter lim="800000"/>
            <a:headEnd/>
            <a:tailEnd/>
          </a:ln>
        </p:spPr>
        <p:txBody>
          <a:bodyPr lIns="90488" tIns="44450" rIns="90488" bIns="44450"/>
          <a:lstStyle/>
          <a:p>
            <a:pPr algn="ctr">
              <a:lnSpc>
                <a:spcPct val="90000"/>
              </a:lnSpc>
              <a:spcBef>
                <a:spcPct val="50000"/>
              </a:spcBef>
              <a:buFont typeface="Times" panose="02020603050405020304" pitchFamily="18" charset="0"/>
              <a:buNone/>
            </a:pPr>
            <a:r>
              <a:rPr lang="en-US" sz="2600">
                <a:solidFill>
                  <a:srgbClr val="FF0000"/>
                </a:solidFill>
              </a:rPr>
              <a:t>Budget Variance</a:t>
            </a:r>
          </a:p>
          <a:p>
            <a:pPr lvl="1" algn="ctr">
              <a:buFont typeface="Wingdings" panose="05000000000000000000" pitchFamily="2" charset="2"/>
              <a:buNone/>
            </a:pPr>
            <a:endParaRPr lang="en-US"/>
          </a:p>
        </p:txBody>
      </p:sp>
      <p:sp>
        <p:nvSpPr>
          <p:cNvPr id="623620" name="Rectangle 4"/>
          <p:cNvSpPr>
            <a:spLocks noChangeArrowheads="1"/>
          </p:cNvSpPr>
          <p:nvPr/>
        </p:nvSpPr>
        <p:spPr bwMode="auto">
          <a:xfrm>
            <a:off x="800669" y="2424113"/>
            <a:ext cx="3138937" cy="156709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a:solidFill>
                  <a:schemeClr val="tx2"/>
                </a:solidFill>
                <a:latin typeface="+mn-lt"/>
              </a:rPr>
              <a:t>Results from spending</a:t>
            </a:r>
            <a:br>
              <a:rPr lang="en-US" sz="2400">
                <a:solidFill>
                  <a:schemeClr val="tx2"/>
                </a:solidFill>
                <a:latin typeface="+mn-lt"/>
              </a:rPr>
            </a:br>
            <a:r>
              <a:rPr lang="en-US" sz="2400">
                <a:solidFill>
                  <a:schemeClr val="tx2"/>
                </a:solidFill>
                <a:latin typeface="+mn-lt"/>
              </a:rPr>
              <a:t>more or less than</a:t>
            </a:r>
            <a:br>
              <a:rPr lang="en-US" sz="2400">
                <a:solidFill>
                  <a:schemeClr val="tx2"/>
                </a:solidFill>
                <a:latin typeface="+mn-lt"/>
              </a:rPr>
            </a:br>
            <a:r>
              <a:rPr lang="en-US" sz="2400">
                <a:solidFill>
                  <a:schemeClr val="tx2"/>
                </a:solidFill>
                <a:latin typeface="+mn-lt"/>
              </a:rPr>
              <a:t>expected for fixed</a:t>
            </a:r>
            <a:br>
              <a:rPr lang="en-US" sz="2400">
                <a:solidFill>
                  <a:schemeClr val="tx2"/>
                </a:solidFill>
                <a:latin typeface="+mn-lt"/>
              </a:rPr>
            </a:br>
            <a:r>
              <a:rPr lang="en-US" sz="2400">
                <a:solidFill>
                  <a:schemeClr val="tx2"/>
                </a:solidFill>
                <a:latin typeface="+mn-lt"/>
              </a:rPr>
              <a:t>overhead items.</a:t>
            </a:r>
          </a:p>
        </p:txBody>
      </p:sp>
      <p:graphicFrame>
        <p:nvGraphicFramePr>
          <p:cNvPr id="623621" name="Object 5"/>
          <p:cNvGraphicFramePr>
            <a:graphicFrameLocks/>
          </p:cNvGraphicFramePr>
          <p:nvPr>
            <p:extLst/>
          </p:nvPr>
        </p:nvGraphicFramePr>
        <p:xfrm>
          <a:off x="1047750" y="4087813"/>
          <a:ext cx="2646363" cy="1819275"/>
        </p:xfrm>
        <a:graphic>
          <a:graphicData uri="http://schemas.openxmlformats.org/presentationml/2006/ole">
            <p:oleObj spid="_x0000_s95237" name="Clip" r:id="rId4" imgW="8055610" imgH="5547995" progId="">
              <p:embed/>
            </p:oleObj>
          </a:graphicData>
        </a:graphic>
      </p:graphicFrame>
      <p:sp>
        <p:nvSpPr>
          <p:cNvPr id="623622" name="Text Box 6"/>
          <p:cNvSpPr txBox="1">
            <a:spLocks noChangeArrowheads="1"/>
          </p:cNvSpPr>
          <p:nvPr/>
        </p:nvSpPr>
        <p:spPr bwMode="auto">
          <a:xfrm>
            <a:off x="5257800" y="2971800"/>
            <a:ext cx="3429000" cy="1946275"/>
          </a:xfrm>
          <a:prstGeom prst="rect">
            <a:avLst/>
          </a:prstGeom>
          <a:solidFill>
            <a:schemeClr val="tx2"/>
          </a:solidFill>
          <a:ln w="28575">
            <a:solidFill>
              <a:schemeClr val="tx1"/>
            </a:solidFill>
            <a:miter lim="800000"/>
            <a:headEnd/>
            <a:tailEnd/>
          </a:ln>
          <a:effectLst>
            <a:outerShdw dist="107763" dir="2700000" algn="ctr" rotWithShape="0">
              <a:schemeClr val="bg2"/>
            </a:outerShdw>
          </a:effectLst>
        </p:spPr>
        <p:txBody>
          <a:bodyPr>
            <a:spAutoFit/>
          </a:bodyPr>
          <a:lstStyle/>
          <a:p>
            <a:pPr algn="ctr">
              <a:spcBef>
                <a:spcPct val="50000"/>
              </a:spcBef>
            </a:pPr>
            <a:r>
              <a:rPr lang="en-US" sz="2400">
                <a:solidFill>
                  <a:srgbClr val="CCECFF"/>
                </a:solidFill>
                <a:latin typeface="+mn-lt"/>
              </a:rPr>
              <a:t>Now, let’s use the standard hours allowed to compute the fixed overhead volume variance.</a:t>
            </a:r>
          </a:p>
        </p:txBody>
      </p:sp>
      <p:sp>
        <p:nvSpPr>
          <p:cNvPr id="2" name="Slide Number Placeholder 1"/>
          <p:cNvSpPr>
            <a:spLocks noGrp="1"/>
          </p:cNvSpPr>
          <p:nvPr>
            <p:ph type="sldNum" sz="quarter" idx="11"/>
          </p:nvPr>
        </p:nvSpPr>
        <p:spPr/>
        <p:txBody>
          <a:bodyPr/>
          <a:lstStyle/>
          <a:p>
            <a:fld id="{D31F1AA6-2E7A-4288-AAB8-40937853C164}" type="slidenum">
              <a:rPr lang="en-US" smtClean="0"/>
              <a:pPr/>
              <a:t>13</a:t>
            </a:fld>
            <a:endParaRPr lang="en-US"/>
          </a:p>
        </p:txBody>
      </p:sp>
    </p:spTree>
    <p:extLst>
      <p:ext uri="{BB962C8B-B14F-4D97-AF65-F5344CB8AC3E}">
        <p14:creationId xmlns:p14="http://schemas.microsoft.com/office/powerpoint/2010/main" xmlns="" val="126559728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623622"/>
                                        </p:tgtEl>
                                        <p:attrNameLst>
                                          <p:attrName>style.visibility</p:attrName>
                                        </p:attrNameLst>
                                      </p:cBhvr>
                                      <p:to>
                                        <p:strVal val="visible"/>
                                      </p:to>
                                    </p:set>
                                    <p:animEffect transition="in" filter="dissolve">
                                      <p:cBhvr>
                                        <p:cTn id="7" dur="500"/>
                                        <p:tgtEl>
                                          <p:spTgt spid="6236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622"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5666" name="Rectangle 2"/>
          <p:cNvSpPr>
            <a:spLocks noChangeArrowheads="1"/>
          </p:cNvSpPr>
          <p:nvPr/>
        </p:nvSpPr>
        <p:spPr bwMode="auto">
          <a:xfrm>
            <a:off x="152400" y="3067050"/>
            <a:ext cx="8607425" cy="11842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rgbClr val="FF0000"/>
                </a:solidFill>
              </a:rPr>
              <a:t>                 		                                           3,200 hours</a:t>
            </a:r>
            <a:br>
              <a:rPr lang="en-US" sz="2400">
                <a:solidFill>
                  <a:srgbClr val="FF0000"/>
                </a:solidFill>
              </a:rPr>
            </a:br>
            <a:r>
              <a:rPr lang="en-US" sz="2400">
                <a:solidFill>
                  <a:srgbClr val="FF0000"/>
                </a:solidFill>
              </a:rPr>
              <a:t> 				                                         ×</a:t>
            </a:r>
            <a:br>
              <a:rPr lang="en-US" sz="2400">
                <a:solidFill>
                  <a:srgbClr val="FF0000"/>
                </a:solidFill>
              </a:rPr>
            </a:br>
            <a:r>
              <a:rPr lang="en-US" sz="2400">
                <a:solidFill>
                  <a:srgbClr val="FF0000"/>
                </a:solidFill>
              </a:rPr>
              <a:t>  			                                          $3.00 per hour       </a:t>
            </a:r>
          </a:p>
        </p:txBody>
      </p:sp>
      <p:sp>
        <p:nvSpPr>
          <p:cNvPr id="625667" name="Freeform 3"/>
          <p:cNvSpPr>
            <a:spLocks/>
          </p:cNvSpPr>
          <p:nvPr/>
        </p:nvSpPr>
        <p:spPr bwMode="auto">
          <a:xfrm>
            <a:off x="1293813" y="4773613"/>
            <a:ext cx="2820987" cy="619125"/>
          </a:xfrm>
          <a:custGeom>
            <a:avLst/>
            <a:gdLst>
              <a:gd name="T0" fmla="*/ 1476 w 1777"/>
              <a:gd name="T1" fmla="*/ 255 h 390"/>
              <a:gd name="T2" fmla="*/ 1542 w 1777"/>
              <a:gd name="T3" fmla="*/ 244 h 390"/>
              <a:gd name="T4" fmla="*/ 1604 w 1777"/>
              <a:gd name="T5" fmla="*/ 224 h 390"/>
              <a:gd name="T6" fmla="*/ 1659 w 1777"/>
              <a:gd name="T7" fmla="*/ 194 h 390"/>
              <a:gd name="T8" fmla="*/ 1705 w 1777"/>
              <a:gd name="T9" fmla="*/ 156 h 390"/>
              <a:gd name="T10" fmla="*/ 1741 w 1777"/>
              <a:gd name="T11" fmla="*/ 112 h 390"/>
              <a:gd name="T12" fmla="*/ 1764 w 1777"/>
              <a:gd name="T13" fmla="*/ 64 h 390"/>
              <a:gd name="T14" fmla="*/ 1776 w 1777"/>
              <a:gd name="T15" fmla="*/ 13 h 390"/>
              <a:gd name="T16" fmla="*/ 1775 w 1777"/>
              <a:gd name="T17" fmla="*/ 21 h 390"/>
              <a:gd name="T18" fmla="*/ 1760 w 1777"/>
              <a:gd name="T19" fmla="*/ 64 h 390"/>
              <a:gd name="T20" fmla="*/ 1735 w 1777"/>
              <a:gd name="T21" fmla="*/ 102 h 390"/>
              <a:gd name="T22" fmla="*/ 1697 w 1777"/>
              <a:gd name="T23" fmla="*/ 134 h 390"/>
              <a:gd name="T24" fmla="*/ 1650 w 1777"/>
              <a:gd name="T25" fmla="*/ 159 h 390"/>
              <a:gd name="T26" fmla="*/ 1598 w 1777"/>
              <a:gd name="T27" fmla="*/ 174 h 390"/>
              <a:gd name="T28" fmla="*/ 1543 w 1777"/>
              <a:gd name="T29" fmla="*/ 180 h 390"/>
              <a:gd name="T30" fmla="*/ 1064 w 1777"/>
              <a:gd name="T31" fmla="*/ 182 h 390"/>
              <a:gd name="T32" fmla="*/ 1014 w 1777"/>
              <a:gd name="T33" fmla="*/ 193 h 390"/>
              <a:gd name="T34" fmla="*/ 969 w 1777"/>
              <a:gd name="T35" fmla="*/ 213 h 390"/>
              <a:gd name="T36" fmla="*/ 932 w 1777"/>
              <a:gd name="T37" fmla="*/ 242 h 390"/>
              <a:gd name="T38" fmla="*/ 906 w 1777"/>
              <a:gd name="T39" fmla="*/ 276 h 390"/>
              <a:gd name="T40" fmla="*/ 892 w 1777"/>
              <a:gd name="T41" fmla="*/ 316 h 390"/>
              <a:gd name="T42" fmla="*/ 888 w 1777"/>
              <a:gd name="T43" fmla="*/ 338 h 390"/>
              <a:gd name="T44" fmla="*/ 885 w 1777"/>
              <a:gd name="T45" fmla="*/ 316 h 390"/>
              <a:gd name="T46" fmla="*/ 871 w 1777"/>
              <a:gd name="T47" fmla="*/ 276 h 390"/>
              <a:gd name="T48" fmla="*/ 844 w 1777"/>
              <a:gd name="T49" fmla="*/ 242 h 390"/>
              <a:gd name="T50" fmla="*/ 808 w 1777"/>
              <a:gd name="T51" fmla="*/ 213 h 390"/>
              <a:gd name="T52" fmla="*/ 763 w 1777"/>
              <a:gd name="T53" fmla="*/ 193 h 390"/>
              <a:gd name="T54" fmla="*/ 713 w 1777"/>
              <a:gd name="T55" fmla="*/ 182 h 390"/>
              <a:gd name="T56" fmla="*/ 234 w 1777"/>
              <a:gd name="T57" fmla="*/ 180 h 390"/>
              <a:gd name="T58" fmla="*/ 179 w 1777"/>
              <a:gd name="T59" fmla="*/ 174 h 390"/>
              <a:gd name="T60" fmla="*/ 127 w 1777"/>
              <a:gd name="T61" fmla="*/ 159 h 390"/>
              <a:gd name="T62" fmla="*/ 81 w 1777"/>
              <a:gd name="T63" fmla="*/ 134 h 390"/>
              <a:gd name="T64" fmla="*/ 43 w 1777"/>
              <a:gd name="T65" fmla="*/ 102 h 390"/>
              <a:gd name="T66" fmla="*/ 17 w 1777"/>
              <a:gd name="T67" fmla="*/ 64 h 390"/>
              <a:gd name="T68" fmla="*/ 2 w 1777"/>
              <a:gd name="T69" fmla="*/ 21 h 390"/>
              <a:gd name="T70" fmla="*/ 1 w 1777"/>
              <a:gd name="T71" fmla="*/ 13 h 390"/>
              <a:gd name="T72" fmla="*/ 12 w 1777"/>
              <a:gd name="T73" fmla="*/ 64 h 390"/>
              <a:gd name="T74" fmla="*/ 36 w 1777"/>
              <a:gd name="T75" fmla="*/ 112 h 390"/>
              <a:gd name="T76" fmla="*/ 73 w 1777"/>
              <a:gd name="T77" fmla="*/ 156 h 390"/>
              <a:gd name="T78" fmla="*/ 118 w 1777"/>
              <a:gd name="T79" fmla="*/ 194 h 390"/>
              <a:gd name="T80" fmla="*/ 173 w 1777"/>
              <a:gd name="T81" fmla="*/ 224 h 390"/>
              <a:gd name="T82" fmla="*/ 235 w 1777"/>
              <a:gd name="T83" fmla="*/ 244 h 390"/>
              <a:gd name="T84" fmla="*/ 300 w 1777"/>
              <a:gd name="T85" fmla="*/ 255 h 390"/>
              <a:gd name="T86" fmla="*/ 721 w 1777"/>
              <a:gd name="T87" fmla="*/ 257 h 390"/>
              <a:gd name="T88" fmla="*/ 768 w 1777"/>
              <a:gd name="T89" fmla="*/ 262 h 390"/>
              <a:gd name="T90" fmla="*/ 810 w 1777"/>
              <a:gd name="T91" fmla="*/ 277 h 390"/>
              <a:gd name="T92" fmla="*/ 846 w 1777"/>
              <a:gd name="T93" fmla="*/ 302 h 390"/>
              <a:gd name="T94" fmla="*/ 871 w 1777"/>
              <a:gd name="T95" fmla="*/ 333 h 390"/>
              <a:gd name="T96" fmla="*/ 885 w 1777"/>
              <a:gd name="T97" fmla="*/ 369 h 390"/>
              <a:gd name="T98" fmla="*/ 888 w 1777"/>
              <a:gd name="T99" fmla="*/ 389 h 390"/>
              <a:gd name="T100" fmla="*/ 895 w 1777"/>
              <a:gd name="T101" fmla="*/ 352 h 390"/>
              <a:gd name="T102" fmla="*/ 914 w 1777"/>
              <a:gd name="T103" fmla="*/ 318 h 390"/>
              <a:gd name="T104" fmla="*/ 945 w 1777"/>
              <a:gd name="T105" fmla="*/ 290 h 390"/>
              <a:gd name="T106" fmla="*/ 985 w 1777"/>
              <a:gd name="T107" fmla="*/ 270 h 390"/>
              <a:gd name="T108" fmla="*/ 1029 w 1777"/>
              <a:gd name="T109" fmla="*/ 259 h 390"/>
              <a:gd name="T110" fmla="*/ 1054 w 1777"/>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77" h="390">
                <a:moveTo>
                  <a:pt x="1443" y="257"/>
                </a:moveTo>
                <a:lnTo>
                  <a:pt x="1476" y="255"/>
                </a:lnTo>
                <a:lnTo>
                  <a:pt x="1509" y="251"/>
                </a:lnTo>
                <a:lnTo>
                  <a:pt x="1542" y="244"/>
                </a:lnTo>
                <a:lnTo>
                  <a:pt x="1573" y="235"/>
                </a:lnTo>
                <a:lnTo>
                  <a:pt x="1604" y="224"/>
                </a:lnTo>
                <a:lnTo>
                  <a:pt x="1632" y="209"/>
                </a:lnTo>
                <a:lnTo>
                  <a:pt x="1659" y="194"/>
                </a:lnTo>
                <a:lnTo>
                  <a:pt x="1683" y="176"/>
                </a:lnTo>
                <a:lnTo>
                  <a:pt x="1705" y="156"/>
                </a:lnTo>
                <a:lnTo>
                  <a:pt x="1725" y="135"/>
                </a:lnTo>
                <a:lnTo>
                  <a:pt x="1741" y="112"/>
                </a:lnTo>
                <a:lnTo>
                  <a:pt x="1755" y="89"/>
                </a:lnTo>
                <a:lnTo>
                  <a:pt x="1764" y="64"/>
                </a:lnTo>
                <a:lnTo>
                  <a:pt x="1772" y="39"/>
                </a:lnTo>
                <a:lnTo>
                  <a:pt x="1776" y="13"/>
                </a:lnTo>
                <a:lnTo>
                  <a:pt x="1776" y="0"/>
                </a:lnTo>
                <a:lnTo>
                  <a:pt x="1775" y="21"/>
                </a:lnTo>
                <a:lnTo>
                  <a:pt x="1769" y="43"/>
                </a:lnTo>
                <a:lnTo>
                  <a:pt x="1760" y="64"/>
                </a:lnTo>
                <a:lnTo>
                  <a:pt x="1749" y="83"/>
                </a:lnTo>
                <a:lnTo>
                  <a:pt x="1735" y="102"/>
                </a:lnTo>
                <a:lnTo>
                  <a:pt x="1717" y="119"/>
                </a:lnTo>
                <a:lnTo>
                  <a:pt x="1697" y="134"/>
                </a:lnTo>
                <a:lnTo>
                  <a:pt x="1675" y="148"/>
                </a:lnTo>
                <a:lnTo>
                  <a:pt x="1650" y="159"/>
                </a:lnTo>
                <a:lnTo>
                  <a:pt x="1625" y="168"/>
                </a:lnTo>
                <a:lnTo>
                  <a:pt x="1598" y="174"/>
                </a:lnTo>
                <a:lnTo>
                  <a:pt x="1571" y="179"/>
                </a:lnTo>
                <a:lnTo>
                  <a:pt x="1543" y="180"/>
                </a:lnTo>
                <a:lnTo>
                  <a:pt x="1090" y="180"/>
                </a:lnTo>
                <a:lnTo>
                  <a:pt x="1064" y="182"/>
                </a:lnTo>
                <a:lnTo>
                  <a:pt x="1038" y="186"/>
                </a:lnTo>
                <a:lnTo>
                  <a:pt x="1014" y="193"/>
                </a:lnTo>
                <a:lnTo>
                  <a:pt x="990" y="202"/>
                </a:lnTo>
                <a:lnTo>
                  <a:pt x="969" y="213"/>
                </a:lnTo>
                <a:lnTo>
                  <a:pt x="950" y="227"/>
                </a:lnTo>
                <a:lnTo>
                  <a:pt x="932" y="242"/>
                </a:lnTo>
                <a:lnTo>
                  <a:pt x="917" y="258"/>
                </a:lnTo>
                <a:lnTo>
                  <a:pt x="906" y="276"/>
                </a:lnTo>
                <a:lnTo>
                  <a:pt x="898" y="295"/>
                </a:lnTo>
                <a:lnTo>
                  <a:pt x="892" y="316"/>
                </a:lnTo>
                <a:lnTo>
                  <a:pt x="889" y="335"/>
                </a:lnTo>
                <a:lnTo>
                  <a:pt x="888" y="338"/>
                </a:lnTo>
                <a:lnTo>
                  <a:pt x="888" y="335"/>
                </a:lnTo>
                <a:lnTo>
                  <a:pt x="885" y="316"/>
                </a:lnTo>
                <a:lnTo>
                  <a:pt x="880" y="295"/>
                </a:lnTo>
                <a:lnTo>
                  <a:pt x="871" y="276"/>
                </a:lnTo>
                <a:lnTo>
                  <a:pt x="859" y="258"/>
                </a:lnTo>
                <a:lnTo>
                  <a:pt x="844" y="242"/>
                </a:lnTo>
                <a:lnTo>
                  <a:pt x="828" y="227"/>
                </a:lnTo>
                <a:lnTo>
                  <a:pt x="808" y="213"/>
                </a:lnTo>
                <a:lnTo>
                  <a:pt x="786" y="202"/>
                </a:lnTo>
                <a:lnTo>
                  <a:pt x="763" y="193"/>
                </a:lnTo>
                <a:lnTo>
                  <a:pt x="739" y="186"/>
                </a:lnTo>
                <a:lnTo>
                  <a:pt x="713" y="182"/>
                </a:lnTo>
                <a:lnTo>
                  <a:pt x="687" y="180"/>
                </a:lnTo>
                <a:lnTo>
                  <a:pt x="234" y="180"/>
                </a:lnTo>
                <a:lnTo>
                  <a:pt x="207" y="179"/>
                </a:lnTo>
                <a:lnTo>
                  <a:pt x="179" y="174"/>
                </a:lnTo>
                <a:lnTo>
                  <a:pt x="152" y="168"/>
                </a:lnTo>
                <a:lnTo>
                  <a:pt x="127" y="159"/>
                </a:lnTo>
                <a:lnTo>
                  <a:pt x="103" y="148"/>
                </a:lnTo>
                <a:lnTo>
                  <a:pt x="81" y="134"/>
                </a:lnTo>
                <a:lnTo>
                  <a:pt x="60" y="119"/>
                </a:lnTo>
                <a:lnTo>
                  <a:pt x="43" y="102"/>
                </a:lnTo>
                <a:lnTo>
                  <a:pt x="29" y="83"/>
                </a:lnTo>
                <a:lnTo>
                  <a:pt x="17" y="64"/>
                </a:lnTo>
                <a:lnTo>
                  <a:pt x="8" y="43"/>
                </a:lnTo>
                <a:lnTo>
                  <a:pt x="2" y="21"/>
                </a:lnTo>
                <a:lnTo>
                  <a:pt x="0" y="0"/>
                </a:lnTo>
                <a:lnTo>
                  <a:pt x="1" y="13"/>
                </a:lnTo>
                <a:lnTo>
                  <a:pt x="5" y="39"/>
                </a:lnTo>
                <a:lnTo>
                  <a:pt x="12" y="64"/>
                </a:lnTo>
                <a:lnTo>
                  <a:pt x="23" y="89"/>
                </a:lnTo>
                <a:lnTo>
                  <a:pt x="36" y="112"/>
                </a:lnTo>
                <a:lnTo>
                  <a:pt x="53" y="135"/>
                </a:lnTo>
                <a:lnTo>
                  <a:pt x="73" y="156"/>
                </a:lnTo>
                <a:lnTo>
                  <a:pt x="94" y="176"/>
                </a:lnTo>
                <a:lnTo>
                  <a:pt x="118" y="194"/>
                </a:lnTo>
                <a:lnTo>
                  <a:pt x="145" y="209"/>
                </a:lnTo>
                <a:lnTo>
                  <a:pt x="173" y="224"/>
                </a:lnTo>
                <a:lnTo>
                  <a:pt x="204" y="235"/>
                </a:lnTo>
                <a:lnTo>
                  <a:pt x="235" y="244"/>
                </a:lnTo>
                <a:lnTo>
                  <a:pt x="268" y="251"/>
                </a:lnTo>
                <a:lnTo>
                  <a:pt x="300" y="255"/>
                </a:lnTo>
                <a:lnTo>
                  <a:pt x="334" y="257"/>
                </a:lnTo>
                <a:lnTo>
                  <a:pt x="721" y="257"/>
                </a:lnTo>
                <a:lnTo>
                  <a:pt x="745" y="259"/>
                </a:lnTo>
                <a:lnTo>
                  <a:pt x="768" y="262"/>
                </a:lnTo>
                <a:lnTo>
                  <a:pt x="789" y="269"/>
                </a:lnTo>
                <a:lnTo>
                  <a:pt x="810" y="277"/>
                </a:lnTo>
                <a:lnTo>
                  <a:pt x="828" y="289"/>
                </a:lnTo>
                <a:lnTo>
                  <a:pt x="846" y="302"/>
                </a:lnTo>
                <a:lnTo>
                  <a:pt x="859" y="317"/>
                </a:lnTo>
                <a:lnTo>
                  <a:pt x="871" y="333"/>
                </a:lnTo>
                <a:lnTo>
                  <a:pt x="880" y="350"/>
                </a:lnTo>
                <a:lnTo>
                  <a:pt x="885" y="369"/>
                </a:lnTo>
                <a:lnTo>
                  <a:pt x="888" y="387"/>
                </a:lnTo>
                <a:lnTo>
                  <a:pt x="888" y="389"/>
                </a:lnTo>
                <a:lnTo>
                  <a:pt x="890" y="370"/>
                </a:lnTo>
                <a:lnTo>
                  <a:pt x="895" y="352"/>
                </a:lnTo>
                <a:lnTo>
                  <a:pt x="904" y="335"/>
                </a:lnTo>
                <a:lnTo>
                  <a:pt x="914" y="318"/>
                </a:lnTo>
                <a:lnTo>
                  <a:pt x="929" y="304"/>
                </a:lnTo>
                <a:lnTo>
                  <a:pt x="945" y="290"/>
                </a:lnTo>
                <a:lnTo>
                  <a:pt x="963" y="279"/>
                </a:lnTo>
                <a:lnTo>
                  <a:pt x="985" y="270"/>
                </a:lnTo>
                <a:lnTo>
                  <a:pt x="1005" y="263"/>
                </a:lnTo>
                <a:lnTo>
                  <a:pt x="1029" y="259"/>
                </a:lnTo>
                <a:lnTo>
                  <a:pt x="1052" y="257"/>
                </a:lnTo>
                <a:lnTo>
                  <a:pt x="1054" y="257"/>
                </a:lnTo>
                <a:lnTo>
                  <a:pt x="1443"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25668" name="Rectangle 4"/>
          <p:cNvSpPr>
            <a:spLocks noChangeArrowheads="1"/>
          </p:cNvSpPr>
          <p:nvPr/>
        </p:nvSpPr>
        <p:spPr bwMode="auto">
          <a:xfrm>
            <a:off x="782638" y="550545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Budget variance</a:t>
            </a:r>
            <a:br>
              <a:rPr lang="en-US" sz="2400">
                <a:solidFill>
                  <a:srgbClr val="FF0000"/>
                </a:solidFill>
              </a:rPr>
            </a:br>
            <a:r>
              <a:rPr lang="en-US" sz="2400">
                <a:solidFill>
                  <a:srgbClr val="FF0000"/>
                </a:solidFill>
              </a:rPr>
              <a:t>$550 favorable</a:t>
            </a:r>
          </a:p>
        </p:txBody>
      </p:sp>
      <p:sp>
        <p:nvSpPr>
          <p:cNvPr id="625669" name="Rectangle 5"/>
          <p:cNvSpPr>
            <a:spLocks noGrp="1" noChangeArrowheads="1"/>
          </p:cNvSpPr>
          <p:nvPr>
            <p:ph type="title"/>
          </p:nvPr>
        </p:nvSpPr>
        <p:spPr>
          <a:xfrm>
            <a:off x="457200" y="704088"/>
            <a:ext cx="8305800" cy="621475"/>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Fixed Overhead Variances – Example</a:t>
            </a:r>
          </a:p>
        </p:txBody>
      </p:sp>
      <p:sp>
        <p:nvSpPr>
          <p:cNvPr id="625670" name="Rectangle 6"/>
          <p:cNvSpPr>
            <a:spLocks noChangeArrowheads="1"/>
          </p:cNvSpPr>
          <p:nvPr/>
        </p:nvSpPr>
        <p:spPr bwMode="auto">
          <a:xfrm>
            <a:off x="822325" y="4333875"/>
            <a:ext cx="1114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$8,450</a:t>
            </a:r>
          </a:p>
        </p:txBody>
      </p:sp>
      <p:sp>
        <p:nvSpPr>
          <p:cNvPr id="625671" name="Rectangle 7"/>
          <p:cNvSpPr>
            <a:spLocks noChangeArrowheads="1"/>
          </p:cNvSpPr>
          <p:nvPr/>
        </p:nvSpPr>
        <p:spPr bwMode="auto">
          <a:xfrm>
            <a:off x="3825875" y="4333875"/>
            <a:ext cx="1114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$9,000</a:t>
            </a:r>
          </a:p>
        </p:txBody>
      </p:sp>
      <p:sp>
        <p:nvSpPr>
          <p:cNvPr id="625672" name="Rectangle 8"/>
          <p:cNvSpPr>
            <a:spLocks noChangeArrowheads="1"/>
          </p:cNvSpPr>
          <p:nvPr/>
        </p:nvSpPr>
        <p:spPr bwMode="auto">
          <a:xfrm>
            <a:off x="6937375" y="4333875"/>
            <a:ext cx="1114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$9,600</a:t>
            </a:r>
          </a:p>
        </p:txBody>
      </p:sp>
      <p:sp>
        <p:nvSpPr>
          <p:cNvPr id="625673" name="Rectangle 9"/>
          <p:cNvSpPr>
            <a:spLocks noChangeArrowheads="1"/>
          </p:cNvSpPr>
          <p:nvPr/>
        </p:nvSpPr>
        <p:spPr bwMode="auto">
          <a:xfrm>
            <a:off x="4210050" y="550545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Volume variance</a:t>
            </a:r>
            <a:br>
              <a:rPr lang="en-US" sz="2400">
                <a:solidFill>
                  <a:srgbClr val="FF0000"/>
                </a:solidFill>
              </a:rPr>
            </a:br>
            <a:r>
              <a:rPr lang="en-US" sz="2400">
                <a:solidFill>
                  <a:srgbClr val="FF0000"/>
                </a:solidFill>
              </a:rPr>
              <a:t>$600 favorable</a:t>
            </a:r>
          </a:p>
        </p:txBody>
      </p:sp>
      <p:sp>
        <p:nvSpPr>
          <p:cNvPr id="625674" name="Freeform 10"/>
          <p:cNvSpPr>
            <a:spLocks/>
          </p:cNvSpPr>
          <p:nvPr/>
        </p:nvSpPr>
        <p:spPr bwMode="auto">
          <a:xfrm>
            <a:off x="4591050" y="4773613"/>
            <a:ext cx="2820988" cy="619125"/>
          </a:xfrm>
          <a:custGeom>
            <a:avLst/>
            <a:gdLst>
              <a:gd name="T0" fmla="*/ 1476 w 1777"/>
              <a:gd name="T1" fmla="*/ 255 h 390"/>
              <a:gd name="T2" fmla="*/ 1542 w 1777"/>
              <a:gd name="T3" fmla="*/ 244 h 390"/>
              <a:gd name="T4" fmla="*/ 1604 w 1777"/>
              <a:gd name="T5" fmla="*/ 224 h 390"/>
              <a:gd name="T6" fmla="*/ 1659 w 1777"/>
              <a:gd name="T7" fmla="*/ 194 h 390"/>
              <a:gd name="T8" fmla="*/ 1705 w 1777"/>
              <a:gd name="T9" fmla="*/ 156 h 390"/>
              <a:gd name="T10" fmla="*/ 1741 w 1777"/>
              <a:gd name="T11" fmla="*/ 112 h 390"/>
              <a:gd name="T12" fmla="*/ 1764 w 1777"/>
              <a:gd name="T13" fmla="*/ 64 h 390"/>
              <a:gd name="T14" fmla="*/ 1776 w 1777"/>
              <a:gd name="T15" fmla="*/ 13 h 390"/>
              <a:gd name="T16" fmla="*/ 1775 w 1777"/>
              <a:gd name="T17" fmla="*/ 21 h 390"/>
              <a:gd name="T18" fmla="*/ 1760 w 1777"/>
              <a:gd name="T19" fmla="*/ 64 h 390"/>
              <a:gd name="T20" fmla="*/ 1735 w 1777"/>
              <a:gd name="T21" fmla="*/ 102 h 390"/>
              <a:gd name="T22" fmla="*/ 1697 w 1777"/>
              <a:gd name="T23" fmla="*/ 134 h 390"/>
              <a:gd name="T24" fmla="*/ 1650 w 1777"/>
              <a:gd name="T25" fmla="*/ 159 h 390"/>
              <a:gd name="T26" fmla="*/ 1598 w 1777"/>
              <a:gd name="T27" fmla="*/ 174 h 390"/>
              <a:gd name="T28" fmla="*/ 1543 w 1777"/>
              <a:gd name="T29" fmla="*/ 180 h 390"/>
              <a:gd name="T30" fmla="*/ 1064 w 1777"/>
              <a:gd name="T31" fmla="*/ 182 h 390"/>
              <a:gd name="T32" fmla="*/ 1014 w 1777"/>
              <a:gd name="T33" fmla="*/ 193 h 390"/>
              <a:gd name="T34" fmla="*/ 969 w 1777"/>
              <a:gd name="T35" fmla="*/ 213 h 390"/>
              <a:gd name="T36" fmla="*/ 932 w 1777"/>
              <a:gd name="T37" fmla="*/ 242 h 390"/>
              <a:gd name="T38" fmla="*/ 906 w 1777"/>
              <a:gd name="T39" fmla="*/ 276 h 390"/>
              <a:gd name="T40" fmla="*/ 892 w 1777"/>
              <a:gd name="T41" fmla="*/ 316 h 390"/>
              <a:gd name="T42" fmla="*/ 888 w 1777"/>
              <a:gd name="T43" fmla="*/ 338 h 390"/>
              <a:gd name="T44" fmla="*/ 885 w 1777"/>
              <a:gd name="T45" fmla="*/ 316 h 390"/>
              <a:gd name="T46" fmla="*/ 871 w 1777"/>
              <a:gd name="T47" fmla="*/ 276 h 390"/>
              <a:gd name="T48" fmla="*/ 844 w 1777"/>
              <a:gd name="T49" fmla="*/ 242 h 390"/>
              <a:gd name="T50" fmla="*/ 808 w 1777"/>
              <a:gd name="T51" fmla="*/ 213 h 390"/>
              <a:gd name="T52" fmla="*/ 763 w 1777"/>
              <a:gd name="T53" fmla="*/ 193 h 390"/>
              <a:gd name="T54" fmla="*/ 713 w 1777"/>
              <a:gd name="T55" fmla="*/ 182 h 390"/>
              <a:gd name="T56" fmla="*/ 234 w 1777"/>
              <a:gd name="T57" fmla="*/ 180 h 390"/>
              <a:gd name="T58" fmla="*/ 179 w 1777"/>
              <a:gd name="T59" fmla="*/ 174 h 390"/>
              <a:gd name="T60" fmla="*/ 127 w 1777"/>
              <a:gd name="T61" fmla="*/ 159 h 390"/>
              <a:gd name="T62" fmla="*/ 81 w 1777"/>
              <a:gd name="T63" fmla="*/ 134 h 390"/>
              <a:gd name="T64" fmla="*/ 43 w 1777"/>
              <a:gd name="T65" fmla="*/ 102 h 390"/>
              <a:gd name="T66" fmla="*/ 17 w 1777"/>
              <a:gd name="T67" fmla="*/ 64 h 390"/>
              <a:gd name="T68" fmla="*/ 2 w 1777"/>
              <a:gd name="T69" fmla="*/ 21 h 390"/>
              <a:gd name="T70" fmla="*/ 1 w 1777"/>
              <a:gd name="T71" fmla="*/ 13 h 390"/>
              <a:gd name="T72" fmla="*/ 12 w 1777"/>
              <a:gd name="T73" fmla="*/ 64 h 390"/>
              <a:gd name="T74" fmla="*/ 36 w 1777"/>
              <a:gd name="T75" fmla="*/ 112 h 390"/>
              <a:gd name="T76" fmla="*/ 73 w 1777"/>
              <a:gd name="T77" fmla="*/ 156 h 390"/>
              <a:gd name="T78" fmla="*/ 118 w 1777"/>
              <a:gd name="T79" fmla="*/ 194 h 390"/>
              <a:gd name="T80" fmla="*/ 173 w 1777"/>
              <a:gd name="T81" fmla="*/ 224 h 390"/>
              <a:gd name="T82" fmla="*/ 235 w 1777"/>
              <a:gd name="T83" fmla="*/ 244 h 390"/>
              <a:gd name="T84" fmla="*/ 300 w 1777"/>
              <a:gd name="T85" fmla="*/ 255 h 390"/>
              <a:gd name="T86" fmla="*/ 721 w 1777"/>
              <a:gd name="T87" fmla="*/ 257 h 390"/>
              <a:gd name="T88" fmla="*/ 768 w 1777"/>
              <a:gd name="T89" fmla="*/ 262 h 390"/>
              <a:gd name="T90" fmla="*/ 810 w 1777"/>
              <a:gd name="T91" fmla="*/ 277 h 390"/>
              <a:gd name="T92" fmla="*/ 846 w 1777"/>
              <a:gd name="T93" fmla="*/ 302 h 390"/>
              <a:gd name="T94" fmla="*/ 871 w 1777"/>
              <a:gd name="T95" fmla="*/ 333 h 390"/>
              <a:gd name="T96" fmla="*/ 885 w 1777"/>
              <a:gd name="T97" fmla="*/ 369 h 390"/>
              <a:gd name="T98" fmla="*/ 888 w 1777"/>
              <a:gd name="T99" fmla="*/ 389 h 390"/>
              <a:gd name="T100" fmla="*/ 895 w 1777"/>
              <a:gd name="T101" fmla="*/ 352 h 390"/>
              <a:gd name="T102" fmla="*/ 914 w 1777"/>
              <a:gd name="T103" fmla="*/ 318 h 390"/>
              <a:gd name="T104" fmla="*/ 945 w 1777"/>
              <a:gd name="T105" fmla="*/ 290 h 390"/>
              <a:gd name="T106" fmla="*/ 985 w 1777"/>
              <a:gd name="T107" fmla="*/ 270 h 390"/>
              <a:gd name="T108" fmla="*/ 1029 w 1777"/>
              <a:gd name="T109" fmla="*/ 259 h 390"/>
              <a:gd name="T110" fmla="*/ 1054 w 1777"/>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77" h="390">
                <a:moveTo>
                  <a:pt x="1443" y="257"/>
                </a:moveTo>
                <a:lnTo>
                  <a:pt x="1476" y="255"/>
                </a:lnTo>
                <a:lnTo>
                  <a:pt x="1509" y="251"/>
                </a:lnTo>
                <a:lnTo>
                  <a:pt x="1542" y="244"/>
                </a:lnTo>
                <a:lnTo>
                  <a:pt x="1573" y="235"/>
                </a:lnTo>
                <a:lnTo>
                  <a:pt x="1604" y="224"/>
                </a:lnTo>
                <a:lnTo>
                  <a:pt x="1632" y="209"/>
                </a:lnTo>
                <a:lnTo>
                  <a:pt x="1659" y="194"/>
                </a:lnTo>
                <a:lnTo>
                  <a:pt x="1683" y="176"/>
                </a:lnTo>
                <a:lnTo>
                  <a:pt x="1705" y="156"/>
                </a:lnTo>
                <a:lnTo>
                  <a:pt x="1725" y="135"/>
                </a:lnTo>
                <a:lnTo>
                  <a:pt x="1741" y="112"/>
                </a:lnTo>
                <a:lnTo>
                  <a:pt x="1755" y="89"/>
                </a:lnTo>
                <a:lnTo>
                  <a:pt x="1764" y="64"/>
                </a:lnTo>
                <a:lnTo>
                  <a:pt x="1772" y="39"/>
                </a:lnTo>
                <a:lnTo>
                  <a:pt x="1776" y="13"/>
                </a:lnTo>
                <a:lnTo>
                  <a:pt x="1776" y="0"/>
                </a:lnTo>
                <a:lnTo>
                  <a:pt x="1775" y="21"/>
                </a:lnTo>
                <a:lnTo>
                  <a:pt x="1769" y="43"/>
                </a:lnTo>
                <a:lnTo>
                  <a:pt x="1760" y="64"/>
                </a:lnTo>
                <a:lnTo>
                  <a:pt x="1749" y="83"/>
                </a:lnTo>
                <a:lnTo>
                  <a:pt x="1735" y="102"/>
                </a:lnTo>
                <a:lnTo>
                  <a:pt x="1717" y="119"/>
                </a:lnTo>
                <a:lnTo>
                  <a:pt x="1697" y="134"/>
                </a:lnTo>
                <a:lnTo>
                  <a:pt x="1675" y="148"/>
                </a:lnTo>
                <a:lnTo>
                  <a:pt x="1650" y="159"/>
                </a:lnTo>
                <a:lnTo>
                  <a:pt x="1625" y="168"/>
                </a:lnTo>
                <a:lnTo>
                  <a:pt x="1598" y="174"/>
                </a:lnTo>
                <a:lnTo>
                  <a:pt x="1571" y="179"/>
                </a:lnTo>
                <a:lnTo>
                  <a:pt x="1543" y="180"/>
                </a:lnTo>
                <a:lnTo>
                  <a:pt x="1090" y="180"/>
                </a:lnTo>
                <a:lnTo>
                  <a:pt x="1064" y="182"/>
                </a:lnTo>
                <a:lnTo>
                  <a:pt x="1038" y="186"/>
                </a:lnTo>
                <a:lnTo>
                  <a:pt x="1014" y="193"/>
                </a:lnTo>
                <a:lnTo>
                  <a:pt x="990" y="202"/>
                </a:lnTo>
                <a:lnTo>
                  <a:pt x="969" y="213"/>
                </a:lnTo>
                <a:lnTo>
                  <a:pt x="950" y="227"/>
                </a:lnTo>
                <a:lnTo>
                  <a:pt x="932" y="242"/>
                </a:lnTo>
                <a:lnTo>
                  <a:pt x="917" y="258"/>
                </a:lnTo>
                <a:lnTo>
                  <a:pt x="906" y="276"/>
                </a:lnTo>
                <a:lnTo>
                  <a:pt x="898" y="295"/>
                </a:lnTo>
                <a:lnTo>
                  <a:pt x="892" y="316"/>
                </a:lnTo>
                <a:lnTo>
                  <a:pt x="889" y="335"/>
                </a:lnTo>
                <a:lnTo>
                  <a:pt x="888" y="338"/>
                </a:lnTo>
                <a:lnTo>
                  <a:pt x="888" y="335"/>
                </a:lnTo>
                <a:lnTo>
                  <a:pt x="885" y="316"/>
                </a:lnTo>
                <a:lnTo>
                  <a:pt x="880" y="295"/>
                </a:lnTo>
                <a:lnTo>
                  <a:pt x="871" y="276"/>
                </a:lnTo>
                <a:lnTo>
                  <a:pt x="859" y="258"/>
                </a:lnTo>
                <a:lnTo>
                  <a:pt x="844" y="242"/>
                </a:lnTo>
                <a:lnTo>
                  <a:pt x="828" y="227"/>
                </a:lnTo>
                <a:lnTo>
                  <a:pt x="808" y="213"/>
                </a:lnTo>
                <a:lnTo>
                  <a:pt x="786" y="202"/>
                </a:lnTo>
                <a:lnTo>
                  <a:pt x="763" y="193"/>
                </a:lnTo>
                <a:lnTo>
                  <a:pt x="739" y="186"/>
                </a:lnTo>
                <a:lnTo>
                  <a:pt x="713" y="182"/>
                </a:lnTo>
                <a:lnTo>
                  <a:pt x="687" y="180"/>
                </a:lnTo>
                <a:lnTo>
                  <a:pt x="234" y="180"/>
                </a:lnTo>
                <a:lnTo>
                  <a:pt x="207" y="179"/>
                </a:lnTo>
                <a:lnTo>
                  <a:pt x="179" y="174"/>
                </a:lnTo>
                <a:lnTo>
                  <a:pt x="152" y="168"/>
                </a:lnTo>
                <a:lnTo>
                  <a:pt x="127" y="159"/>
                </a:lnTo>
                <a:lnTo>
                  <a:pt x="103" y="148"/>
                </a:lnTo>
                <a:lnTo>
                  <a:pt x="81" y="134"/>
                </a:lnTo>
                <a:lnTo>
                  <a:pt x="60" y="119"/>
                </a:lnTo>
                <a:lnTo>
                  <a:pt x="43" y="102"/>
                </a:lnTo>
                <a:lnTo>
                  <a:pt x="29" y="83"/>
                </a:lnTo>
                <a:lnTo>
                  <a:pt x="17" y="64"/>
                </a:lnTo>
                <a:lnTo>
                  <a:pt x="8" y="43"/>
                </a:lnTo>
                <a:lnTo>
                  <a:pt x="2" y="21"/>
                </a:lnTo>
                <a:lnTo>
                  <a:pt x="0" y="0"/>
                </a:lnTo>
                <a:lnTo>
                  <a:pt x="1" y="13"/>
                </a:lnTo>
                <a:lnTo>
                  <a:pt x="5" y="39"/>
                </a:lnTo>
                <a:lnTo>
                  <a:pt x="12" y="64"/>
                </a:lnTo>
                <a:lnTo>
                  <a:pt x="23" y="89"/>
                </a:lnTo>
                <a:lnTo>
                  <a:pt x="36" y="112"/>
                </a:lnTo>
                <a:lnTo>
                  <a:pt x="53" y="135"/>
                </a:lnTo>
                <a:lnTo>
                  <a:pt x="73" y="156"/>
                </a:lnTo>
                <a:lnTo>
                  <a:pt x="94" y="176"/>
                </a:lnTo>
                <a:lnTo>
                  <a:pt x="118" y="194"/>
                </a:lnTo>
                <a:lnTo>
                  <a:pt x="145" y="209"/>
                </a:lnTo>
                <a:lnTo>
                  <a:pt x="173" y="224"/>
                </a:lnTo>
                <a:lnTo>
                  <a:pt x="204" y="235"/>
                </a:lnTo>
                <a:lnTo>
                  <a:pt x="235" y="244"/>
                </a:lnTo>
                <a:lnTo>
                  <a:pt x="268" y="251"/>
                </a:lnTo>
                <a:lnTo>
                  <a:pt x="300" y="255"/>
                </a:lnTo>
                <a:lnTo>
                  <a:pt x="334" y="257"/>
                </a:lnTo>
                <a:lnTo>
                  <a:pt x="721" y="257"/>
                </a:lnTo>
                <a:lnTo>
                  <a:pt x="745" y="259"/>
                </a:lnTo>
                <a:lnTo>
                  <a:pt x="768" y="262"/>
                </a:lnTo>
                <a:lnTo>
                  <a:pt x="789" y="269"/>
                </a:lnTo>
                <a:lnTo>
                  <a:pt x="810" y="277"/>
                </a:lnTo>
                <a:lnTo>
                  <a:pt x="828" y="289"/>
                </a:lnTo>
                <a:lnTo>
                  <a:pt x="846" y="302"/>
                </a:lnTo>
                <a:lnTo>
                  <a:pt x="859" y="317"/>
                </a:lnTo>
                <a:lnTo>
                  <a:pt x="871" y="333"/>
                </a:lnTo>
                <a:lnTo>
                  <a:pt x="880" y="350"/>
                </a:lnTo>
                <a:lnTo>
                  <a:pt x="885" y="369"/>
                </a:lnTo>
                <a:lnTo>
                  <a:pt x="888" y="387"/>
                </a:lnTo>
                <a:lnTo>
                  <a:pt x="888" y="389"/>
                </a:lnTo>
                <a:lnTo>
                  <a:pt x="890" y="370"/>
                </a:lnTo>
                <a:lnTo>
                  <a:pt x="895" y="352"/>
                </a:lnTo>
                <a:lnTo>
                  <a:pt x="904" y="335"/>
                </a:lnTo>
                <a:lnTo>
                  <a:pt x="914" y="318"/>
                </a:lnTo>
                <a:lnTo>
                  <a:pt x="929" y="304"/>
                </a:lnTo>
                <a:lnTo>
                  <a:pt x="945" y="290"/>
                </a:lnTo>
                <a:lnTo>
                  <a:pt x="963" y="279"/>
                </a:lnTo>
                <a:lnTo>
                  <a:pt x="985" y="270"/>
                </a:lnTo>
                <a:lnTo>
                  <a:pt x="1005" y="263"/>
                </a:lnTo>
                <a:lnTo>
                  <a:pt x="1029" y="259"/>
                </a:lnTo>
                <a:lnTo>
                  <a:pt x="1052" y="257"/>
                </a:lnTo>
                <a:lnTo>
                  <a:pt x="1054" y="257"/>
                </a:lnTo>
                <a:lnTo>
                  <a:pt x="1443"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25675" name="Line 11"/>
          <p:cNvSpPr>
            <a:spLocks noChangeShapeType="1"/>
          </p:cNvSpPr>
          <p:nvPr/>
        </p:nvSpPr>
        <p:spPr bwMode="auto">
          <a:xfrm>
            <a:off x="482600" y="2667000"/>
            <a:ext cx="18796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5676" name="Line 12"/>
          <p:cNvSpPr>
            <a:spLocks noChangeShapeType="1"/>
          </p:cNvSpPr>
          <p:nvPr/>
        </p:nvSpPr>
        <p:spPr bwMode="auto">
          <a:xfrm>
            <a:off x="3378200" y="2667000"/>
            <a:ext cx="21844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5677" name="Line 13"/>
          <p:cNvSpPr>
            <a:spLocks noChangeShapeType="1"/>
          </p:cNvSpPr>
          <p:nvPr/>
        </p:nvSpPr>
        <p:spPr bwMode="auto">
          <a:xfrm>
            <a:off x="6426200" y="2667000"/>
            <a:ext cx="22606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5678" name="Rectangle 14"/>
          <p:cNvSpPr>
            <a:spLocks noChangeArrowheads="1"/>
          </p:cNvSpPr>
          <p:nvPr/>
        </p:nvSpPr>
        <p:spPr bwMode="auto">
          <a:xfrm>
            <a:off x="6554788" y="2667000"/>
            <a:ext cx="1749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b="1">
                <a:solidFill>
                  <a:srgbClr val="FF0000"/>
                </a:solidFill>
              </a:rPr>
              <a:t>   </a:t>
            </a:r>
            <a:r>
              <a:rPr lang="en-US" sz="2400" b="1">
                <a:solidFill>
                  <a:schemeClr val="tx2"/>
                </a:solidFill>
              </a:rPr>
              <a:t>SH × FR</a:t>
            </a:r>
          </a:p>
        </p:txBody>
      </p:sp>
      <p:sp>
        <p:nvSpPr>
          <p:cNvPr id="625679" name="Rectangle 15"/>
          <p:cNvSpPr>
            <a:spLocks noChangeArrowheads="1"/>
          </p:cNvSpPr>
          <p:nvPr/>
        </p:nvSpPr>
        <p:spPr bwMode="auto">
          <a:xfrm>
            <a:off x="228600" y="1408113"/>
            <a:ext cx="8759825" cy="1257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t>
            </a:r>
            <a:br>
              <a:rPr lang="en-US" sz="2400" b="1">
                <a:solidFill>
                  <a:schemeClr val="tx2"/>
                </a:solidFill>
              </a:rPr>
            </a:br>
            <a:r>
              <a:rPr lang="en-US" sz="2400" b="1">
                <a:solidFill>
                  <a:schemeClr val="tx2"/>
                </a:solidFill>
              </a:rPr>
              <a:t>  Actual Fixed                     Fixed                          Fixed</a:t>
            </a:r>
            <a:br>
              <a:rPr lang="en-US" sz="2400" b="1">
                <a:solidFill>
                  <a:schemeClr val="tx2"/>
                </a:solidFill>
              </a:rPr>
            </a:br>
            <a:r>
              <a:rPr lang="en-US" sz="2400" b="1">
                <a:solidFill>
                  <a:schemeClr val="tx2"/>
                </a:solidFill>
              </a:rPr>
              <a:t>    Overhead                    Overhead                   Overhead                     </a:t>
            </a:r>
            <a:br>
              <a:rPr lang="en-US" sz="2400" b="1">
                <a:solidFill>
                  <a:schemeClr val="tx2"/>
                </a:solidFill>
              </a:rPr>
            </a:br>
            <a:r>
              <a:rPr lang="en-US" sz="2400" b="1">
                <a:solidFill>
                  <a:schemeClr val="tx2"/>
                </a:solidFill>
              </a:rPr>
              <a:t>     Incurred                       Budget                       Applied </a:t>
            </a:r>
          </a:p>
        </p:txBody>
      </p:sp>
      <p:sp>
        <p:nvSpPr>
          <p:cNvPr id="2" name="Slide Number Placeholder 1"/>
          <p:cNvSpPr>
            <a:spLocks noGrp="1"/>
          </p:cNvSpPr>
          <p:nvPr>
            <p:ph type="sldNum" sz="quarter" idx="11"/>
          </p:nvPr>
        </p:nvSpPr>
        <p:spPr/>
        <p:txBody>
          <a:bodyPr/>
          <a:lstStyle/>
          <a:p>
            <a:fld id="{9A50D7FF-FF3E-48B3-B163-4B17B2257AE3}" type="slidenum">
              <a:rPr lang="en-US" smtClean="0"/>
              <a:pPr/>
              <a:t>14</a:t>
            </a:fld>
            <a:endParaRPr lang="en-US"/>
          </a:p>
        </p:txBody>
      </p:sp>
    </p:spTree>
    <p:extLst>
      <p:ext uri="{BB962C8B-B14F-4D97-AF65-F5344CB8AC3E}">
        <p14:creationId xmlns:p14="http://schemas.microsoft.com/office/powerpoint/2010/main" xmlns="" val="397201845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25666"/>
                                        </p:tgtEl>
                                        <p:attrNameLst>
                                          <p:attrName>style.visibility</p:attrName>
                                        </p:attrNameLst>
                                      </p:cBhvr>
                                      <p:to>
                                        <p:strVal val="visible"/>
                                      </p:to>
                                    </p:set>
                                    <p:animEffect transition="in" filter="dissolve">
                                      <p:cBhvr>
                                        <p:cTn id="7" dur="500"/>
                                        <p:tgtEl>
                                          <p:spTgt spid="625666"/>
                                        </p:tgtEl>
                                      </p:cBhvr>
                                    </p:animEffect>
                                  </p:childTnLst>
                                </p:cTn>
                              </p:par>
                            </p:childTnLst>
                          </p:cTn>
                        </p:par>
                        <p:par>
                          <p:cTn id="8" fill="hold" nodeType="afterGroup">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25672"/>
                                        </p:tgtEl>
                                        <p:attrNameLst>
                                          <p:attrName>style.visibility</p:attrName>
                                        </p:attrNameLst>
                                      </p:cBhvr>
                                      <p:to>
                                        <p:strVal val="visible"/>
                                      </p:to>
                                    </p:set>
                                    <p:anim calcmode="lin" valueType="num">
                                      <p:cBhvr>
                                        <p:cTn id="11" dur="500" fill="hold"/>
                                        <p:tgtEl>
                                          <p:spTgt spid="625672"/>
                                        </p:tgtEl>
                                        <p:attrNameLst>
                                          <p:attrName>ppt_w</p:attrName>
                                        </p:attrNameLst>
                                      </p:cBhvr>
                                      <p:tavLst>
                                        <p:tav tm="0">
                                          <p:val>
                                            <p:fltVal val="0"/>
                                          </p:val>
                                        </p:tav>
                                        <p:tav tm="100000">
                                          <p:val>
                                            <p:strVal val="#ppt_w"/>
                                          </p:val>
                                        </p:tav>
                                      </p:tavLst>
                                    </p:anim>
                                    <p:anim calcmode="lin" valueType="num">
                                      <p:cBhvr>
                                        <p:cTn id="12" dur="500" fill="hold"/>
                                        <p:tgtEl>
                                          <p:spTgt spid="625672"/>
                                        </p:tgtEl>
                                        <p:attrNameLst>
                                          <p:attrName>ppt_h</p:attrName>
                                        </p:attrNameLst>
                                      </p:cBhvr>
                                      <p:tavLst>
                                        <p:tav tm="0">
                                          <p:val>
                                            <p:fltVal val="0"/>
                                          </p:val>
                                        </p:tav>
                                        <p:tav tm="100000">
                                          <p:val>
                                            <p:strVal val="#ppt_h"/>
                                          </p:val>
                                        </p:tav>
                                      </p:tavLst>
                                    </p:anim>
                                  </p:childTnLst>
                                </p:cTn>
                              </p:par>
                            </p:childTnLst>
                          </p:cTn>
                        </p:par>
                        <p:par>
                          <p:cTn id="13" fill="hold" nodeType="afterGroup">
                            <p:stCondLst>
                              <p:cond delay="1000"/>
                            </p:stCondLst>
                            <p:childTnLst>
                              <p:par>
                                <p:cTn id="14" presetID="17" presetClass="entr" presetSubtype="1" fill="hold" grpId="0" nodeType="afterEffect">
                                  <p:stCondLst>
                                    <p:cond delay="0"/>
                                  </p:stCondLst>
                                  <p:childTnLst>
                                    <p:set>
                                      <p:cBhvr>
                                        <p:cTn id="15" dur="1" fill="hold">
                                          <p:stCondLst>
                                            <p:cond delay="0"/>
                                          </p:stCondLst>
                                        </p:cTn>
                                        <p:tgtEl>
                                          <p:spTgt spid="625674"/>
                                        </p:tgtEl>
                                        <p:attrNameLst>
                                          <p:attrName>style.visibility</p:attrName>
                                        </p:attrNameLst>
                                      </p:cBhvr>
                                      <p:to>
                                        <p:strVal val="visible"/>
                                      </p:to>
                                    </p:set>
                                    <p:anim calcmode="lin" valueType="num">
                                      <p:cBhvr>
                                        <p:cTn id="16" dur="500" fill="hold"/>
                                        <p:tgtEl>
                                          <p:spTgt spid="625674"/>
                                        </p:tgtEl>
                                        <p:attrNameLst>
                                          <p:attrName>ppt_x</p:attrName>
                                        </p:attrNameLst>
                                      </p:cBhvr>
                                      <p:tavLst>
                                        <p:tav tm="0">
                                          <p:val>
                                            <p:strVal val="#ppt_x"/>
                                          </p:val>
                                        </p:tav>
                                        <p:tav tm="100000">
                                          <p:val>
                                            <p:strVal val="#ppt_x"/>
                                          </p:val>
                                        </p:tav>
                                      </p:tavLst>
                                    </p:anim>
                                    <p:anim calcmode="lin" valueType="num">
                                      <p:cBhvr>
                                        <p:cTn id="17" dur="500" fill="hold"/>
                                        <p:tgtEl>
                                          <p:spTgt spid="625674"/>
                                        </p:tgtEl>
                                        <p:attrNameLst>
                                          <p:attrName>ppt_y</p:attrName>
                                        </p:attrNameLst>
                                      </p:cBhvr>
                                      <p:tavLst>
                                        <p:tav tm="0">
                                          <p:val>
                                            <p:strVal val="#ppt_y-#ppt_h/2"/>
                                          </p:val>
                                        </p:tav>
                                        <p:tav tm="100000">
                                          <p:val>
                                            <p:strVal val="#ppt_y"/>
                                          </p:val>
                                        </p:tav>
                                      </p:tavLst>
                                    </p:anim>
                                    <p:anim calcmode="lin" valueType="num">
                                      <p:cBhvr>
                                        <p:cTn id="18" dur="500" fill="hold"/>
                                        <p:tgtEl>
                                          <p:spTgt spid="625674"/>
                                        </p:tgtEl>
                                        <p:attrNameLst>
                                          <p:attrName>ppt_w</p:attrName>
                                        </p:attrNameLst>
                                      </p:cBhvr>
                                      <p:tavLst>
                                        <p:tav tm="0">
                                          <p:val>
                                            <p:strVal val="#ppt_w"/>
                                          </p:val>
                                        </p:tav>
                                        <p:tav tm="100000">
                                          <p:val>
                                            <p:strVal val="#ppt_w"/>
                                          </p:val>
                                        </p:tav>
                                      </p:tavLst>
                                    </p:anim>
                                    <p:anim calcmode="lin" valueType="num">
                                      <p:cBhvr>
                                        <p:cTn id="19" dur="500" fill="hold"/>
                                        <p:tgtEl>
                                          <p:spTgt spid="625674"/>
                                        </p:tgtEl>
                                        <p:attrNameLst>
                                          <p:attrName>ppt_h</p:attrName>
                                        </p:attrNameLst>
                                      </p:cBhvr>
                                      <p:tavLst>
                                        <p:tav tm="0">
                                          <p:val>
                                            <p:fltVal val="0"/>
                                          </p:val>
                                        </p:tav>
                                        <p:tav tm="100000">
                                          <p:val>
                                            <p:strVal val="#ppt_h"/>
                                          </p:val>
                                        </p:tav>
                                      </p:tavLst>
                                    </p:anim>
                                  </p:childTnLst>
                                </p:cTn>
                              </p:par>
                            </p:childTnLst>
                          </p:cTn>
                        </p:par>
                        <p:par>
                          <p:cTn id="20" fill="hold" nodeType="afterGroup">
                            <p:stCondLst>
                              <p:cond delay="1500"/>
                            </p:stCondLst>
                            <p:childTnLst>
                              <p:par>
                                <p:cTn id="21" presetID="12" presetClass="entr" presetSubtype="1" fill="hold" grpId="0" nodeType="afterEffect">
                                  <p:stCondLst>
                                    <p:cond delay="0"/>
                                  </p:stCondLst>
                                  <p:childTnLst>
                                    <p:set>
                                      <p:cBhvr>
                                        <p:cTn id="22" dur="1" fill="hold">
                                          <p:stCondLst>
                                            <p:cond delay="0"/>
                                          </p:stCondLst>
                                        </p:cTn>
                                        <p:tgtEl>
                                          <p:spTgt spid="625673"/>
                                        </p:tgtEl>
                                        <p:attrNameLst>
                                          <p:attrName>style.visibility</p:attrName>
                                        </p:attrNameLst>
                                      </p:cBhvr>
                                      <p:to>
                                        <p:strVal val="visible"/>
                                      </p:to>
                                    </p:set>
                                    <p:animEffect transition="in" filter="slide(fromTop)">
                                      <p:cBhvr>
                                        <p:cTn id="23" dur="500"/>
                                        <p:tgtEl>
                                          <p:spTgt spid="6256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5666" grpId="0" autoUpdateAnimBg="0"/>
      <p:bldP spid="625672" grpId="0" autoUpdateAnimBg="0"/>
      <p:bldP spid="625673" grpId="0" autoUpdateAnimBg="0"/>
      <p:bldP spid="625674"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7714" name="Rectangle 2"/>
          <p:cNvSpPr>
            <a:spLocks noGrp="1" noChangeArrowheads="1"/>
          </p:cNvSpPr>
          <p:nvPr>
            <p:ph type="title"/>
          </p:nvPr>
        </p:nvSpPr>
        <p:spPr>
          <a:xfrm>
            <a:off x="457200" y="152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Volume Variance – A Closer Look</a:t>
            </a:r>
          </a:p>
        </p:txBody>
      </p:sp>
      <p:grpSp>
        <p:nvGrpSpPr>
          <p:cNvPr id="627715" name="Group 3"/>
          <p:cNvGrpSpPr>
            <a:grpSpLocks/>
          </p:cNvGrpSpPr>
          <p:nvPr/>
        </p:nvGrpSpPr>
        <p:grpSpPr bwMode="auto">
          <a:xfrm>
            <a:off x="3452813" y="1600200"/>
            <a:ext cx="2565400" cy="1187450"/>
            <a:chOff x="2175" y="1008"/>
            <a:chExt cx="1616" cy="748"/>
          </a:xfrm>
        </p:grpSpPr>
        <p:sp>
          <p:nvSpPr>
            <p:cNvPr id="627716" name="Oval 4"/>
            <p:cNvSpPr>
              <a:spLocks noChangeArrowheads="1"/>
            </p:cNvSpPr>
            <p:nvPr/>
          </p:nvSpPr>
          <p:spPr bwMode="auto">
            <a:xfrm>
              <a:off x="2175" y="1008"/>
              <a:ext cx="1616" cy="748"/>
            </a:xfrm>
            <a:prstGeom prst="ellipse">
              <a:avLst/>
            </a:prstGeom>
            <a:solidFill>
              <a:schemeClr val="bg1"/>
            </a:solidFill>
            <a:ln w="38100">
              <a:solidFill>
                <a:srgbClr val="FF006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lang="en-US" sz="2800">
                <a:solidFill>
                  <a:schemeClr val="accent2"/>
                </a:solidFill>
                <a:latin typeface="+mn-lt"/>
              </a:endParaRPr>
            </a:p>
          </p:txBody>
        </p:sp>
        <p:sp>
          <p:nvSpPr>
            <p:cNvPr id="627717" name="Rectangle 5"/>
            <p:cNvSpPr>
              <a:spLocks noChangeArrowheads="1"/>
            </p:cNvSpPr>
            <p:nvPr/>
          </p:nvSpPr>
          <p:spPr bwMode="auto">
            <a:xfrm>
              <a:off x="2399" y="1104"/>
              <a:ext cx="1169" cy="61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3200" b="1">
                  <a:solidFill>
                    <a:schemeClr val="tx2"/>
                  </a:solidFill>
                  <a:latin typeface="+mn-lt"/>
                </a:rPr>
                <a:t>Volume</a:t>
              </a:r>
              <a:br>
                <a:rPr lang="en-US" sz="3200" b="1">
                  <a:solidFill>
                    <a:schemeClr val="tx2"/>
                  </a:solidFill>
                  <a:latin typeface="+mn-lt"/>
                </a:rPr>
              </a:br>
              <a:r>
                <a:rPr lang="en-US" sz="3200" b="1">
                  <a:solidFill>
                    <a:schemeClr val="tx2"/>
                  </a:solidFill>
                  <a:latin typeface="+mn-lt"/>
                </a:rPr>
                <a:t>Variance</a:t>
              </a:r>
            </a:p>
          </p:txBody>
        </p:sp>
      </p:grpSp>
      <p:grpSp>
        <p:nvGrpSpPr>
          <p:cNvPr id="627718" name="Group 6"/>
          <p:cNvGrpSpPr>
            <a:grpSpLocks/>
          </p:cNvGrpSpPr>
          <p:nvPr/>
        </p:nvGrpSpPr>
        <p:grpSpPr bwMode="auto">
          <a:xfrm>
            <a:off x="2157413" y="2806700"/>
            <a:ext cx="5149850" cy="1919288"/>
            <a:chOff x="1359" y="1672"/>
            <a:chExt cx="3244" cy="1209"/>
          </a:xfrm>
        </p:grpSpPr>
        <p:sp>
          <p:nvSpPr>
            <p:cNvPr id="627719" name="Rectangle 7"/>
            <p:cNvSpPr>
              <a:spLocks noChangeArrowheads="1"/>
            </p:cNvSpPr>
            <p:nvPr/>
          </p:nvSpPr>
          <p:spPr bwMode="auto">
            <a:xfrm>
              <a:off x="1359" y="2156"/>
              <a:ext cx="3244" cy="725"/>
            </a:xfrm>
            <a:prstGeom prst="rect">
              <a:avLst/>
            </a:prstGeom>
            <a:solidFill>
              <a:srgbClr val="FFFFCC"/>
            </a:solidFill>
            <a:ln w="38100">
              <a:solidFill>
                <a:srgbClr val="FF0066"/>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80000"/>
                </a:lnSpc>
              </a:pPr>
              <a:r>
                <a:rPr lang="en-US" sz="2800">
                  <a:solidFill>
                    <a:schemeClr val="tx2"/>
                  </a:solidFill>
                  <a:latin typeface="+mn-lt"/>
                </a:rPr>
                <a:t>Results when standard hours</a:t>
              </a:r>
              <a:br>
                <a:rPr lang="en-US" sz="2800">
                  <a:solidFill>
                    <a:schemeClr val="tx2"/>
                  </a:solidFill>
                  <a:latin typeface="+mn-lt"/>
                </a:rPr>
              </a:br>
              <a:r>
                <a:rPr lang="en-US" sz="2800">
                  <a:solidFill>
                    <a:schemeClr val="tx2"/>
                  </a:solidFill>
                  <a:latin typeface="+mn-lt"/>
                </a:rPr>
                <a:t>allowed for actual output differs</a:t>
              </a:r>
              <a:br>
                <a:rPr lang="en-US" sz="2800">
                  <a:solidFill>
                    <a:schemeClr val="tx2"/>
                  </a:solidFill>
                  <a:latin typeface="+mn-lt"/>
                </a:rPr>
              </a:br>
              <a:r>
                <a:rPr lang="en-US" sz="2800">
                  <a:solidFill>
                    <a:schemeClr val="tx2"/>
                  </a:solidFill>
                  <a:latin typeface="+mn-lt"/>
                </a:rPr>
                <a:t>from the denominator activity.</a:t>
              </a:r>
            </a:p>
          </p:txBody>
        </p:sp>
        <p:cxnSp>
          <p:nvCxnSpPr>
            <p:cNvPr id="627720" name="AutoShape 8"/>
            <p:cNvCxnSpPr>
              <a:cxnSpLocks noChangeShapeType="1"/>
              <a:stCxn id="627716" idx="4"/>
              <a:endCxn id="627719" idx="0"/>
            </p:cNvCxnSpPr>
            <p:nvPr/>
          </p:nvCxnSpPr>
          <p:spPr bwMode="auto">
            <a:xfrm flipH="1">
              <a:off x="2981" y="1672"/>
              <a:ext cx="2" cy="472"/>
            </a:xfrm>
            <a:prstGeom prst="straightConnector1">
              <a:avLst/>
            </a:prstGeom>
            <a:noFill/>
            <a:ln w="38100">
              <a:solidFill>
                <a:srgbClr val="FF0066"/>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27721" name="Group 9"/>
          <p:cNvGrpSpPr>
            <a:grpSpLocks/>
          </p:cNvGrpSpPr>
          <p:nvPr/>
        </p:nvGrpSpPr>
        <p:grpSpPr bwMode="auto">
          <a:xfrm>
            <a:off x="682625" y="4151313"/>
            <a:ext cx="3055938" cy="2249487"/>
            <a:chOff x="430" y="2519"/>
            <a:chExt cx="1925" cy="1417"/>
          </a:xfrm>
        </p:grpSpPr>
        <p:sp>
          <p:nvSpPr>
            <p:cNvPr id="627722" name="Rectangle 10"/>
            <p:cNvSpPr>
              <a:spLocks noChangeArrowheads="1"/>
            </p:cNvSpPr>
            <p:nvPr/>
          </p:nvSpPr>
          <p:spPr bwMode="auto">
            <a:xfrm>
              <a:off x="430" y="3243"/>
              <a:ext cx="1925" cy="693"/>
            </a:xfrm>
            <a:prstGeom prst="rect">
              <a:avLst/>
            </a:prstGeom>
            <a:solidFill>
              <a:srgbClr val="CCECFF"/>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a:solidFill>
                    <a:srgbClr val="FF0000"/>
                  </a:solidFill>
                  <a:latin typeface="+mn-lt"/>
                </a:rPr>
                <a:t>Unfavorable</a:t>
              </a:r>
              <a:br>
                <a:rPr lang="en-US" sz="2400">
                  <a:solidFill>
                    <a:srgbClr val="FF0000"/>
                  </a:solidFill>
                  <a:latin typeface="+mn-lt"/>
                </a:rPr>
              </a:br>
              <a:r>
                <a:rPr lang="en-US" sz="2400">
                  <a:solidFill>
                    <a:schemeClr val="tx2"/>
                  </a:solidFill>
                  <a:latin typeface="+mn-lt"/>
                </a:rPr>
                <a:t>when standard hours</a:t>
              </a:r>
              <a:br>
                <a:rPr lang="en-US" sz="2400">
                  <a:solidFill>
                    <a:schemeClr val="tx2"/>
                  </a:solidFill>
                  <a:latin typeface="+mn-lt"/>
                </a:rPr>
              </a:br>
              <a:r>
                <a:rPr lang="en-US" sz="2400">
                  <a:solidFill>
                    <a:schemeClr val="tx2"/>
                  </a:solidFill>
                  <a:latin typeface="+mn-lt"/>
                </a:rPr>
                <a:t>&lt; denominator hours</a:t>
              </a:r>
            </a:p>
          </p:txBody>
        </p:sp>
        <p:cxnSp>
          <p:nvCxnSpPr>
            <p:cNvPr id="627723" name="AutoShape 11"/>
            <p:cNvCxnSpPr>
              <a:cxnSpLocks noChangeShapeType="1"/>
              <a:stCxn id="627719" idx="1"/>
              <a:endCxn id="627722" idx="0"/>
            </p:cNvCxnSpPr>
            <p:nvPr/>
          </p:nvCxnSpPr>
          <p:spPr bwMode="auto">
            <a:xfrm rot="10800000" flipH="1" flipV="1">
              <a:off x="1347" y="2519"/>
              <a:ext cx="46" cy="716"/>
            </a:xfrm>
            <a:prstGeom prst="bentConnector4">
              <a:avLst>
                <a:gd name="adj1" fmla="val -286958"/>
                <a:gd name="adj2" fmla="val 75838"/>
              </a:avLst>
            </a:prstGeom>
            <a:noFill/>
            <a:ln w="38100">
              <a:solidFill>
                <a:srgbClr val="FF0066"/>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27724" name="Group 12"/>
          <p:cNvGrpSpPr>
            <a:grpSpLocks/>
          </p:cNvGrpSpPr>
          <p:nvPr/>
        </p:nvGrpSpPr>
        <p:grpSpPr bwMode="auto">
          <a:xfrm>
            <a:off x="5559425" y="4151313"/>
            <a:ext cx="3055938" cy="2249487"/>
            <a:chOff x="3502" y="2519"/>
            <a:chExt cx="1925" cy="1417"/>
          </a:xfrm>
        </p:grpSpPr>
        <p:sp>
          <p:nvSpPr>
            <p:cNvPr id="627725" name="Rectangle 13"/>
            <p:cNvSpPr>
              <a:spLocks noChangeArrowheads="1"/>
            </p:cNvSpPr>
            <p:nvPr/>
          </p:nvSpPr>
          <p:spPr bwMode="auto">
            <a:xfrm>
              <a:off x="3502" y="3243"/>
              <a:ext cx="1925" cy="693"/>
            </a:xfrm>
            <a:prstGeom prst="rect">
              <a:avLst/>
            </a:prstGeom>
            <a:solidFill>
              <a:srgbClr val="CCECFF"/>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a:solidFill>
                    <a:srgbClr val="339933"/>
                  </a:solidFill>
                  <a:latin typeface="+mn-lt"/>
                </a:rPr>
                <a:t>Favorable</a:t>
              </a:r>
              <a:br>
                <a:rPr lang="en-US" sz="2400">
                  <a:solidFill>
                    <a:srgbClr val="339933"/>
                  </a:solidFill>
                  <a:latin typeface="+mn-lt"/>
                </a:rPr>
              </a:br>
              <a:r>
                <a:rPr lang="en-US" sz="2400">
                  <a:solidFill>
                    <a:schemeClr val="tx2"/>
                  </a:solidFill>
                  <a:latin typeface="+mn-lt"/>
                </a:rPr>
                <a:t>when standard hours</a:t>
              </a:r>
              <a:br>
                <a:rPr lang="en-US" sz="2400">
                  <a:solidFill>
                    <a:schemeClr val="tx2"/>
                  </a:solidFill>
                  <a:latin typeface="+mn-lt"/>
                </a:rPr>
              </a:br>
              <a:r>
                <a:rPr lang="en-US" sz="2400">
                  <a:solidFill>
                    <a:schemeClr val="tx2"/>
                  </a:solidFill>
                  <a:latin typeface="+mn-lt"/>
                </a:rPr>
                <a:t>&gt; denominator hours</a:t>
              </a:r>
            </a:p>
          </p:txBody>
        </p:sp>
        <p:cxnSp>
          <p:nvCxnSpPr>
            <p:cNvPr id="627726" name="AutoShape 14"/>
            <p:cNvCxnSpPr>
              <a:cxnSpLocks noChangeShapeType="1"/>
              <a:stCxn id="627719" idx="3"/>
              <a:endCxn id="627725" idx="0"/>
            </p:cNvCxnSpPr>
            <p:nvPr/>
          </p:nvCxnSpPr>
          <p:spPr bwMode="auto">
            <a:xfrm flipH="1">
              <a:off x="4465" y="2519"/>
              <a:ext cx="150" cy="716"/>
            </a:xfrm>
            <a:prstGeom prst="bentConnector4">
              <a:avLst>
                <a:gd name="adj1" fmla="val -88000"/>
                <a:gd name="adj2" fmla="val 75838"/>
              </a:avLst>
            </a:prstGeom>
            <a:noFill/>
            <a:ln w="38100">
              <a:solidFill>
                <a:srgbClr val="FF0066"/>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10F4023A-0CEB-4DFE-879A-340D91F32512}" type="slidenum">
              <a:rPr lang="en-US" smtClean="0"/>
              <a:pPr/>
              <a:t>15</a:t>
            </a:fld>
            <a:endParaRPr lang="en-US"/>
          </a:p>
        </p:txBody>
      </p:sp>
    </p:spTree>
    <p:extLst>
      <p:ext uri="{BB962C8B-B14F-4D97-AF65-F5344CB8AC3E}">
        <p14:creationId xmlns:p14="http://schemas.microsoft.com/office/powerpoint/2010/main" xmlns="" val="36890560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627718"/>
                                        </p:tgtEl>
                                        <p:attrNameLst>
                                          <p:attrName>style.visibility</p:attrName>
                                        </p:attrNameLst>
                                      </p:cBhvr>
                                      <p:to>
                                        <p:strVal val="visible"/>
                                      </p:to>
                                    </p:set>
                                    <p:animEffect transition="in" filter="slide(fromTop)">
                                      <p:cBhvr>
                                        <p:cTn id="7" dur="500"/>
                                        <p:tgtEl>
                                          <p:spTgt spid="627718"/>
                                        </p:tgtEl>
                                      </p:cBhvr>
                                    </p:animEffect>
                                  </p:childTnLst>
                                </p:cTn>
                              </p:par>
                            </p:childTnLst>
                          </p:cTn>
                        </p:par>
                        <p:par>
                          <p:cTn id="8" fill="hold" nodeType="afterGroup">
                            <p:stCondLst>
                              <p:cond delay="500"/>
                            </p:stCondLst>
                            <p:childTnLst>
                              <p:par>
                                <p:cTn id="9" presetID="12" presetClass="entr" presetSubtype="1" fill="hold" nodeType="afterEffect">
                                  <p:stCondLst>
                                    <p:cond delay="0"/>
                                  </p:stCondLst>
                                  <p:childTnLst>
                                    <p:set>
                                      <p:cBhvr>
                                        <p:cTn id="10" dur="1" fill="hold">
                                          <p:stCondLst>
                                            <p:cond delay="0"/>
                                          </p:stCondLst>
                                        </p:cTn>
                                        <p:tgtEl>
                                          <p:spTgt spid="627721"/>
                                        </p:tgtEl>
                                        <p:attrNameLst>
                                          <p:attrName>style.visibility</p:attrName>
                                        </p:attrNameLst>
                                      </p:cBhvr>
                                      <p:to>
                                        <p:strVal val="visible"/>
                                      </p:to>
                                    </p:set>
                                    <p:animEffect transition="in" filter="slide(fromTop)">
                                      <p:cBhvr>
                                        <p:cTn id="11" dur="500"/>
                                        <p:tgtEl>
                                          <p:spTgt spid="627721"/>
                                        </p:tgtEl>
                                      </p:cBhvr>
                                    </p:animEffect>
                                  </p:childTnLst>
                                </p:cTn>
                              </p:par>
                            </p:childTnLst>
                          </p:cTn>
                        </p:par>
                        <p:par>
                          <p:cTn id="12" fill="hold" nodeType="afterGroup">
                            <p:stCondLst>
                              <p:cond delay="1000"/>
                            </p:stCondLst>
                            <p:childTnLst>
                              <p:par>
                                <p:cTn id="13" presetID="12" presetClass="entr" presetSubtype="1" fill="hold" nodeType="afterEffect">
                                  <p:stCondLst>
                                    <p:cond delay="0"/>
                                  </p:stCondLst>
                                  <p:childTnLst>
                                    <p:set>
                                      <p:cBhvr>
                                        <p:cTn id="14" dur="1" fill="hold">
                                          <p:stCondLst>
                                            <p:cond delay="0"/>
                                          </p:stCondLst>
                                        </p:cTn>
                                        <p:tgtEl>
                                          <p:spTgt spid="627724"/>
                                        </p:tgtEl>
                                        <p:attrNameLst>
                                          <p:attrName>style.visibility</p:attrName>
                                        </p:attrNameLst>
                                      </p:cBhvr>
                                      <p:to>
                                        <p:strVal val="visible"/>
                                      </p:to>
                                    </p:set>
                                    <p:animEffect transition="in" filter="slide(fromTop)">
                                      <p:cBhvr>
                                        <p:cTn id="15" dur="500"/>
                                        <p:tgtEl>
                                          <p:spTgt spid="627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9762" name="Rectangle 2"/>
          <p:cNvSpPr>
            <a:spLocks noGrp="1" noChangeArrowheads="1"/>
          </p:cNvSpPr>
          <p:nvPr>
            <p:ph type="title"/>
          </p:nvPr>
        </p:nvSpPr>
        <p:spPr>
          <a:xfrm>
            <a:off x="457200" y="152400"/>
            <a:ext cx="8229600" cy="809625"/>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Volume Variance – A Closer Look</a:t>
            </a:r>
          </a:p>
        </p:txBody>
      </p:sp>
      <p:grpSp>
        <p:nvGrpSpPr>
          <p:cNvPr id="629763" name="Group 3"/>
          <p:cNvGrpSpPr>
            <a:grpSpLocks/>
          </p:cNvGrpSpPr>
          <p:nvPr/>
        </p:nvGrpSpPr>
        <p:grpSpPr bwMode="auto">
          <a:xfrm>
            <a:off x="3452813" y="1600200"/>
            <a:ext cx="2565400" cy="1187450"/>
            <a:chOff x="2175" y="1008"/>
            <a:chExt cx="1616" cy="748"/>
          </a:xfrm>
        </p:grpSpPr>
        <p:sp>
          <p:nvSpPr>
            <p:cNvPr id="629764" name="Oval 4"/>
            <p:cNvSpPr>
              <a:spLocks noChangeArrowheads="1"/>
            </p:cNvSpPr>
            <p:nvPr/>
          </p:nvSpPr>
          <p:spPr bwMode="auto">
            <a:xfrm>
              <a:off x="2175" y="1008"/>
              <a:ext cx="1616" cy="748"/>
            </a:xfrm>
            <a:prstGeom prst="ellipse">
              <a:avLst/>
            </a:prstGeom>
            <a:solidFill>
              <a:schemeClr val="bg1"/>
            </a:solidFill>
            <a:ln w="38100">
              <a:solidFill>
                <a:srgbClr val="FF006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lang="en-US" sz="2800">
                <a:solidFill>
                  <a:schemeClr val="accent2"/>
                </a:solidFill>
                <a:latin typeface="+mn-lt"/>
              </a:endParaRPr>
            </a:p>
          </p:txBody>
        </p:sp>
        <p:sp>
          <p:nvSpPr>
            <p:cNvPr id="629765" name="Rectangle 5"/>
            <p:cNvSpPr>
              <a:spLocks noChangeArrowheads="1"/>
            </p:cNvSpPr>
            <p:nvPr/>
          </p:nvSpPr>
          <p:spPr bwMode="auto">
            <a:xfrm>
              <a:off x="2399" y="1104"/>
              <a:ext cx="1169" cy="61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3200" b="1">
                  <a:solidFill>
                    <a:schemeClr val="tx2"/>
                  </a:solidFill>
                  <a:latin typeface="+mn-lt"/>
                </a:rPr>
                <a:t>Volume</a:t>
              </a:r>
              <a:br>
                <a:rPr lang="en-US" sz="3200" b="1">
                  <a:solidFill>
                    <a:schemeClr val="tx2"/>
                  </a:solidFill>
                  <a:latin typeface="+mn-lt"/>
                </a:rPr>
              </a:br>
              <a:r>
                <a:rPr lang="en-US" sz="3200" b="1">
                  <a:solidFill>
                    <a:schemeClr val="tx2"/>
                  </a:solidFill>
                  <a:latin typeface="+mn-lt"/>
                </a:rPr>
                <a:t>Variance</a:t>
              </a:r>
            </a:p>
          </p:txBody>
        </p:sp>
      </p:grpSp>
      <p:grpSp>
        <p:nvGrpSpPr>
          <p:cNvPr id="629766" name="Group 6"/>
          <p:cNvGrpSpPr>
            <a:grpSpLocks/>
          </p:cNvGrpSpPr>
          <p:nvPr/>
        </p:nvGrpSpPr>
        <p:grpSpPr bwMode="auto">
          <a:xfrm>
            <a:off x="2157413" y="2806700"/>
            <a:ext cx="5149850" cy="1919288"/>
            <a:chOff x="1359" y="1672"/>
            <a:chExt cx="3244" cy="1209"/>
          </a:xfrm>
        </p:grpSpPr>
        <p:sp>
          <p:nvSpPr>
            <p:cNvPr id="629767" name="Rectangle 7"/>
            <p:cNvSpPr>
              <a:spLocks noChangeArrowheads="1"/>
            </p:cNvSpPr>
            <p:nvPr/>
          </p:nvSpPr>
          <p:spPr bwMode="auto">
            <a:xfrm>
              <a:off x="1359" y="2156"/>
              <a:ext cx="3244" cy="725"/>
            </a:xfrm>
            <a:prstGeom prst="rect">
              <a:avLst/>
            </a:prstGeom>
            <a:solidFill>
              <a:srgbClr val="FFFFCC"/>
            </a:solidFill>
            <a:ln w="38100">
              <a:solidFill>
                <a:srgbClr val="FF0066"/>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80000"/>
                </a:lnSpc>
              </a:pPr>
              <a:r>
                <a:rPr lang="en-US" sz="2800">
                  <a:solidFill>
                    <a:schemeClr val="tx2"/>
                  </a:solidFill>
                  <a:latin typeface="+mn-lt"/>
                </a:rPr>
                <a:t>Results when standard hours</a:t>
              </a:r>
              <a:br>
                <a:rPr lang="en-US" sz="2800">
                  <a:solidFill>
                    <a:schemeClr val="tx2"/>
                  </a:solidFill>
                  <a:latin typeface="+mn-lt"/>
                </a:rPr>
              </a:br>
              <a:r>
                <a:rPr lang="en-US" sz="2800">
                  <a:solidFill>
                    <a:schemeClr val="tx2"/>
                  </a:solidFill>
                  <a:latin typeface="+mn-lt"/>
                </a:rPr>
                <a:t>allowed for actual output differs</a:t>
              </a:r>
              <a:br>
                <a:rPr lang="en-US" sz="2800">
                  <a:solidFill>
                    <a:schemeClr val="tx2"/>
                  </a:solidFill>
                  <a:latin typeface="+mn-lt"/>
                </a:rPr>
              </a:br>
              <a:r>
                <a:rPr lang="en-US" sz="2800">
                  <a:solidFill>
                    <a:schemeClr val="tx2"/>
                  </a:solidFill>
                  <a:latin typeface="+mn-lt"/>
                </a:rPr>
                <a:t>from the denominator activity.</a:t>
              </a:r>
            </a:p>
          </p:txBody>
        </p:sp>
        <p:cxnSp>
          <p:nvCxnSpPr>
            <p:cNvPr id="629768" name="AutoShape 8"/>
            <p:cNvCxnSpPr>
              <a:cxnSpLocks noChangeShapeType="1"/>
              <a:stCxn id="629764" idx="4"/>
              <a:endCxn id="629767" idx="0"/>
            </p:cNvCxnSpPr>
            <p:nvPr/>
          </p:nvCxnSpPr>
          <p:spPr bwMode="auto">
            <a:xfrm flipH="1">
              <a:off x="2981" y="1672"/>
              <a:ext cx="2" cy="472"/>
            </a:xfrm>
            <a:prstGeom prst="straightConnector1">
              <a:avLst/>
            </a:prstGeom>
            <a:noFill/>
            <a:ln w="38100">
              <a:solidFill>
                <a:srgbClr val="FF0066"/>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29769" name="Group 9"/>
          <p:cNvGrpSpPr>
            <a:grpSpLocks/>
          </p:cNvGrpSpPr>
          <p:nvPr/>
        </p:nvGrpSpPr>
        <p:grpSpPr bwMode="auto">
          <a:xfrm>
            <a:off x="682625" y="4151313"/>
            <a:ext cx="3055938" cy="2249487"/>
            <a:chOff x="430" y="2519"/>
            <a:chExt cx="1925" cy="1417"/>
          </a:xfrm>
        </p:grpSpPr>
        <p:sp>
          <p:nvSpPr>
            <p:cNvPr id="629770" name="Rectangle 10"/>
            <p:cNvSpPr>
              <a:spLocks noChangeArrowheads="1"/>
            </p:cNvSpPr>
            <p:nvPr/>
          </p:nvSpPr>
          <p:spPr bwMode="auto">
            <a:xfrm>
              <a:off x="430" y="3243"/>
              <a:ext cx="1925" cy="693"/>
            </a:xfrm>
            <a:prstGeom prst="rect">
              <a:avLst/>
            </a:prstGeom>
            <a:solidFill>
              <a:srgbClr val="CCECFF"/>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a:solidFill>
                    <a:srgbClr val="FF0000"/>
                  </a:solidFill>
                  <a:latin typeface="+mn-lt"/>
                </a:rPr>
                <a:t>Unfavorable</a:t>
              </a:r>
              <a:br>
                <a:rPr lang="en-US" sz="2400">
                  <a:solidFill>
                    <a:srgbClr val="FF0000"/>
                  </a:solidFill>
                  <a:latin typeface="+mn-lt"/>
                </a:rPr>
              </a:br>
              <a:r>
                <a:rPr lang="en-US" sz="2400">
                  <a:solidFill>
                    <a:schemeClr val="tx2"/>
                  </a:solidFill>
                  <a:latin typeface="+mn-lt"/>
                </a:rPr>
                <a:t>when standard hours</a:t>
              </a:r>
              <a:br>
                <a:rPr lang="en-US" sz="2400">
                  <a:solidFill>
                    <a:schemeClr val="tx2"/>
                  </a:solidFill>
                  <a:latin typeface="+mn-lt"/>
                </a:rPr>
              </a:br>
              <a:r>
                <a:rPr lang="en-US" sz="2400">
                  <a:solidFill>
                    <a:schemeClr val="tx2"/>
                  </a:solidFill>
                  <a:latin typeface="+mn-lt"/>
                </a:rPr>
                <a:t>&lt; denominator hours</a:t>
              </a:r>
            </a:p>
          </p:txBody>
        </p:sp>
        <p:cxnSp>
          <p:nvCxnSpPr>
            <p:cNvPr id="629771" name="AutoShape 11"/>
            <p:cNvCxnSpPr>
              <a:cxnSpLocks noChangeShapeType="1"/>
              <a:stCxn id="629767" idx="1"/>
              <a:endCxn id="629770" idx="0"/>
            </p:cNvCxnSpPr>
            <p:nvPr/>
          </p:nvCxnSpPr>
          <p:spPr bwMode="auto">
            <a:xfrm rot="10800000" flipH="1" flipV="1">
              <a:off x="1347" y="2519"/>
              <a:ext cx="46" cy="716"/>
            </a:xfrm>
            <a:prstGeom prst="bentConnector4">
              <a:avLst>
                <a:gd name="adj1" fmla="val -286958"/>
                <a:gd name="adj2" fmla="val 75838"/>
              </a:avLst>
            </a:prstGeom>
            <a:noFill/>
            <a:ln w="38100">
              <a:solidFill>
                <a:srgbClr val="FF0066"/>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29772" name="Group 12"/>
          <p:cNvGrpSpPr>
            <a:grpSpLocks/>
          </p:cNvGrpSpPr>
          <p:nvPr/>
        </p:nvGrpSpPr>
        <p:grpSpPr bwMode="auto">
          <a:xfrm>
            <a:off x="5559425" y="4151313"/>
            <a:ext cx="3055938" cy="2249487"/>
            <a:chOff x="3502" y="2519"/>
            <a:chExt cx="1925" cy="1417"/>
          </a:xfrm>
        </p:grpSpPr>
        <p:sp>
          <p:nvSpPr>
            <p:cNvPr id="629773" name="Rectangle 13"/>
            <p:cNvSpPr>
              <a:spLocks noChangeArrowheads="1"/>
            </p:cNvSpPr>
            <p:nvPr/>
          </p:nvSpPr>
          <p:spPr bwMode="auto">
            <a:xfrm>
              <a:off x="3502" y="3243"/>
              <a:ext cx="1925" cy="693"/>
            </a:xfrm>
            <a:prstGeom prst="rect">
              <a:avLst/>
            </a:prstGeom>
            <a:solidFill>
              <a:srgbClr val="CCECFF"/>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a:solidFill>
                    <a:srgbClr val="339933"/>
                  </a:solidFill>
                  <a:latin typeface="+mn-lt"/>
                </a:rPr>
                <a:t>Favorable</a:t>
              </a:r>
              <a:br>
                <a:rPr lang="en-US" sz="2400">
                  <a:solidFill>
                    <a:srgbClr val="339933"/>
                  </a:solidFill>
                  <a:latin typeface="+mn-lt"/>
                </a:rPr>
              </a:br>
              <a:r>
                <a:rPr lang="en-US" sz="2400">
                  <a:solidFill>
                    <a:schemeClr val="tx2"/>
                  </a:solidFill>
                  <a:latin typeface="+mn-lt"/>
                </a:rPr>
                <a:t>when standard hours</a:t>
              </a:r>
              <a:br>
                <a:rPr lang="en-US" sz="2400">
                  <a:solidFill>
                    <a:schemeClr val="tx2"/>
                  </a:solidFill>
                  <a:latin typeface="+mn-lt"/>
                </a:rPr>
              </a:br>
              <a:r>
                <a:rPr lang="en-US" sz="2400">
                  <a:solidFill>
                    <a:schemeClr val="tx2"/>
                  </a:solidFill>
                  <a:latin typeface="+mn-lt"/>
                </a:rPr>
                <a:t>&gt; denominator hours</a:t>
              </a:r>
            </a:p>
          </p:txBody>
        </p:sp>
        <p:cxnSp>
          <p:nvCxnSpPr>
            <p:cNvPr id="629774" name="AutoShape 14"/>
            <p:cNvCxnSpPr>
              <a:cxnSpLocks noChangeShapeType="1"/>
              <a:stCxn id="629767" idx="3"/>
              <a:endCxn id="629773" idx="0"/>
            </p:cNvCxnSpPr>
            <p:nvPr/>
          </p:nvCxnSpPr>
          <p:spPr bwMode="auto">
            <a:xfrm flipH="1">
              <a:off x="4465" y="2519"/>
              <a:ext cx="150" cy="716"/>
            </a:xfrm>
            <a:prstGeom prst="bentConnector4">
              <a:avLst>
                <a:gd name="adj1" fmla="val -88000"/>
                <a:gd name="adj2" fmla="val 75838"/>
              </a:avLst>
            </a:prstGeom>
            <a:noFill/>
            <a:ln w="38100">
              <a:solidFill>
                <a:srgbClr val="FF0066"/>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29775" name="Group 15"/>
          <p:cNvGrpSpPr>
            <a:grpSpLocks/>
          </p:cNvGrpSpPr>
          <p:nvPr/>
        </p:nvGrpSpPr>
        <p:grpSpPr bwMode="auto">
          <a:xfrm>
            <a:off x="685800" y="1066800"/>
            <a:ext cx="8077200" cy="5486400"/>
            <a:chOff x="432" y="624"/>
            <a:chExt cx="5088" cy="3456"/>
          </a:xfrm>
        </p:grpSpPr>
        <p:sp>
          <p:nvSpPr>
            <p:cNvPr id="629776" name="AutoShape 16"/>
            <p:cNvSpPr>
              <a:spLocks noChangeArrowheads="1"/>
            </p:cNvSpPr>
            <p:nvPr/>
          </p:nvSpPr>
          <p:spPr bwMode="auto">
            <a:xfrm>
              <a:off x="432" y="624"/>
              <a:ext cx="5088" cy="3456"/>
            </a:xfrm>
            <a:prstGeom prst="star16">
              <a:avLst>
                <a:gd name="adj" fmla="val 37500"/>
              </a:avLst>
            </a:prstGeom>
            <a:solidFill>
              <a:srgbClr val="FFFF99"/>
            </a:solidFill>
            <a:ln w="508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lang="en-US" sz="2800">
                <a:solidFill>
                  <a:schemeClr val="accent2"/>
                </a:solidFill>
                <a:latin typeface="Times New Roman" panose="02020603050405020304" pitchFamily="18" charset="0"/>
              </a:endParaRPr>
            </a:p>
          </p:txBody>
        </p:sp>
        <p:sp>
          <p:nvSpPr>
            <p:cNvPr id="629777" name="Rectangle 17"/>
            <p:cNvSpPr>
              <a:spLocks noChangeArrowheads="1"/>
            </p:cNvSpPr>
            <p:nvPr/>
          </p:nvSpPr>
          <p:spPr bwMode="auto">
            <a:xfrm>
              <a:off x="1486" y="1366"/>
              <a:ext cx="3026" cy="67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3200" b="1">
                  <a:solidFill>
                    <a:srgbClr val="FF0000"/>
                  </a:solidFill>
                </a:rPr>
                <a:t>Does not measure over-</a:t>
              </a:r>
              <a:br>
                <a:rPr lang="en-US" sz="3200" b="1">
                  <a:solidFill>
                    <a:srgbClr val="FF0000"/>
                  </a:solidFill>
                </a:rPr>
              </a:br>
              <a:r>
                <a:rPr lang="en-US" sz="3200" b="1">
                  <a:solidFill>
                    <a:srgbClr val="FF0000"/>
                  </a:solidFill>
                </a:rPr>
                <a:t> or under spending</a:t>
              </a:r>
            </a:p>
          </p:txBody>
        </p:sp>
        <p:sp>
          <p:nvSpPr>
            <p:cNvPr id="629778" name="Rectangle 18"/>
            <p:cNvSpPr>
              <a:spLocks noChangeArrowheads="1"/>
            </p:cNvSpPr>
            <p:nvPr/>
          </p:nvSpPr>
          <p:spPr bwMode="auto">
            <a:xfrm>
              <a:off x="1233" y="2383"/>
              <a:ext cx="3494" cy="97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3200" b="1">
                  <a:solidFill>
                    <a:srgbClr val="FF0000"/>
                  </a:solidFill>
                </a:rPr>
                <a:t>It results from treating fixed</a:t>
              </a:r>
              <a:br>
                <a:rPr lang="en-US" sz="3200" b="1">
                  <a:solidFill>
                    <a:srgbClr val="FF0000"/>
                  </a:solidFill>
                </a:rPr>
              </a:br>
              <a:r>
                <a:rPr lang="en-US" sz="3200" b="1">
                  <a:solidFill>
                    <a:srgbClr val="FF0000"/>
                  </a:solidFill>
                </a:rPr>
                <a:t>overhead as if it were a</a:t>
              </a:r>
              <a:br>
                <a:rPr lang="en-US" sz="3200" b="1">
                  <a:solidFill>
                    <a:srgbClr val="FF0000"/>
                  </a:solidFill>
                </a:rPr>
              </a:br>
              <a:r>
                <a:rPr lang="en-US" sz="3200" b="1">
                  <a:solidFill>
                    <a:srgbClr val="FF0000"/>
                  </a:solidFill>
                </a:rPr>
                <a:t>variable cost.</a:t>
              </a:r>
            </a:p>
          </p:txBody>
        </p:sp>
      </p:grpSp>
      <p:sp>
        <p:nvSpPr>
          <p:cNvPr id="2" name="Slide Number Placeholder 1"/>
          <p:cNvSpPr>
            <a:spLocks noGrp="1"/>
          </p:cNvSpPr>
          <p:nvPr>
            <p:ph type="sldNum" sz="quarter" idx="11"/>
          </p:nvPr>
        </p:nvSpPr>
        <p:spPr/>
        <p:txBody>
          <a:bodyPr/>
          <a:lstStyle/>
          <a:p>
            <a:fld id="{10F4023A-0CEB-4DFE-879A-340D91F32512}" type="slidenum">
              <a:rPr lang="en-US" smtClean="0"/>
              <a:pPr/>
              <a:t>16</a:t>
            </a:fld>
            <a:endParaRPr lang="en-US"/>
          </a:p>
        </p:txBody>
      </p:sp>
    </p:spTree>
    <p:extLst>
      <p:ext uri="{BB962C8B-B14F-4D97-AF65-F5344CB8AC3E}">
        <p14:creationId xmlns:p14="http://schemas.microsoft.com/office/powerpoint/2010/main" xmlns="" val="399377892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1810" name="Rectangle 2"/>
          <p:cNvSpPr>
            <a:spLocks noGrp="1" noChangeArrowheads="1"/>
          </p:cNvSpPr>
          <p:nvPr>
            <p:ph type="title"/>
          </p:nvPr>
        </p:nvSpPr>
        <p:spPr>
          <a:xfrm>
            <a:off x="457200" y="704850"/>
            <a:ext cx="8229600" cy="7048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631811" name="Rectangle 3"/>
          <p:cNvSpPr>
            <a:spLocks noGrp="1" noChangeArrowheads="1"/>
          </p:cNvSpPr>
          <p:nvPr>
            <p:ph type="body" idx="1"/>
          </p:nvPr>
        </p:nvSpPr>
        <p:spPr>
          <a:xfrm>
            <a:off x="495300" y="1409700"/>
            <a:ext cx="8153400" cy="5067300"/>
          </a:xfrm>
          <a:solidFill>
            <a:srgbClr val="EDECD2"/>
          </a:solidFill>
          <a:ln w="28575">
            <a:solidFill>
              <a:srgbClr val="3333CC"/>
            </a:solidFill>
            <a:miter lim="800000"/>
            <a:headEnd/>
            <a:tailEnd/>
          </a:ln>
          <a:effectLst>
            <a:outerShdw dist="71842" dir="2700000" algn="ctr" rotWithShape="0">
              <a:srgbClr val="3333CC"/>
            </a:outerShdw>
          </a:effectLst>
        </p:spPr>
        <p:txBody>
          <a:bodyPr lIns="90488" tIns="44450" rIns="90488" bIns="44450"/>
          <a:lstStyle/>
          <a:p>
            <a:pPr>
              <a:lnSpc>
                <a:spcPct val="90000"/>
              </a:lnSpc>
              <a:buFont typeface="Times" panose="02020603050405020304" pitchFamily="18" charset="0"/>
              <a:buNone/>
            </a:pPr>
            <a:r>
              <a:rPr lang="en-US"/>
              <a:t> 	Yoder Enterprises’ actual production for the period required 2,100 standard direct labor hours. Actual fixed overhead for the period was $14,800. The budgeted fixed overhead was $14,450. The predetermined fixed overhead rate was $7 per direct labor hour. What was the budget variance?</a:t>
            </a:r>
          </a:p>
          <a:p>
            <a:pPr lvl="1">
              <a:lnSpc>
                <a:spcPct val="90000"/>
              </a:lnSpc>
              <a:buFont typeface="Wingdings" panose="05000000000000000000" pitchFamily="2" charset="2"/>
              <a:buNone/>
            </a:pPr>
            <a:r>
              <a:rPr lang="en-US" sz="3000"/>
              <a:t>a. $350 U</a:t>
            </a:r>
          </a:p>
          <a:p>
            <a:pPr lvl="1">
              <a:lnSpc>
                <a:spcPct val="90000"/>
              </a:lnSpc>
              <a:buFont typeface="Wingdings" panose="05000000000000000000" pitchFamily="2" charset="2"/>
              <a:buNone/>
            </a:pPr>
            <a:r>
              <a:rPr lang="en-US" sz="3000"/>
              <a:t>b. $350 F</a:t>
            </a:r>
          </a:p>
          <a:p>
            <a:pPr lvl="1">
              <a:lnSpc>
                <a:spcPct val="90000"/>
              </a:lnSpc>
              <a:buFont typeface="Wingdings" panose="05000000000000000000" pitchFamily="2" charset="2"/>
              <a:buNone/>
            </a:pPr>
            <a:r>
              <a:rPr lang="en-US" sz="3000"/>
              <a:t>c. $100 F</a:t>
            </a:r>
          </a:p>
          <a:p>
            <a:pPr lvl="1">
              <a:lnSpc>
                <a:spcPct val="90000"/>
              </a:lnSpc>
              <a:buFont typeface="Wingdings" panose="05000000000000000000" pitchFamily="2" charset="2"/>
              <a:buNone/>
            </a:pPr>
            <a:r>
              <a:rPr lang="en-US" sz="3000"/>
              <a:t>d. $100 U</a:t>
            </a:r>
          </a:p>
        </p:txBody>
      </p:sp>
      <p:sp>
        <p:nvSpPr>
          <p:cNvPr id="2" name="Slide Number Placeholder 1"/>
          <p:cNvSpPr>
            <a:spLocks noGrp="1"/>
          </p:cNvSpPr>
          <p:nvPr>
            <p:ph type="sldNum" sz="quarter" idx="11"/>
          </p:nvPr>
        </p:nvSpPr>
        <p:spPr/>
        <p:txBody>
          <a:bodyPr/>
          <a:lstStyle/>
          <a:p>
            <a:fld id="{10F4023A-0CEB-4DFE-879A-340D91F32512}" type="slidenum">
              <a:rPr lang="en-US" smtClean="0"/>
              <a:pPr/>
              <a:t>17</a:t>
            </a:fld>
            <a:endParaRPr lang="en-US"/>
          </a:p>
        </p:txBody>
      </p:sp>
    </p:spTree>
    <p:extLst>
      <p:ext uri="{BB962C8B-B14F-4D97-AF65-F5344CB8AC3E}">
        <p14:creationId xmlns:p14="http://schemas.microsoft.com/office/powerpoint/2010/main" xmlns="" val="378433673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3858" name="Rectangle 2"/>
          <p:cNvSpPr>
            <a:spLocks noGrp="1" noChangeArrowheads="1"/>
          </p:cNvSpPr>
          <p:nvPr>
            <p:ph type="body" idx="1"/>
          </p:nvPr>
        </p:nvSpPr>
        <p:spPr>
          <a:xfrm>
            <a:off x="495300" y="1409700"/>
            <a:ext cx="8153400" cy="5067300"/>
          </a:xfrm>
          <a:solidFill>
            <a:srgbClr val="EDECD2"/>
          </a:solidFill>
          <a:ln w="28575">
            <a:solidFill>
              <a:srgbClr val="3333CC"/>
            </a:solidFill>
            <a:miter lim="800000"/>
            <a:headEnd/>
            <a:tailEnd/>
          </a:ln>
          <a:effectLst>
            <a:outerShdw dist="71842" dir="2700000" algn="ctr" rotWithShape="0">
              <a:srgbClr val="3333CC"/>
            </a:outerShdw>
          </a:effectLst>
        </p:spPr>
        <p:txBody>
          <a:bodyPr lIns="90488" tIns="44450" rIns="90488" bIns="44450"/>
          <a:lstStyle/>
          <a:p>
            <a:pPr>
              <a:lnSpc>
                <a:spcPct val="90000"/>
              </a:lnSpc>
              <a:buFont typeface="Times" panose="02020603050405020304" pitchFamily="18" charset="0"/>
              <a:buNone/>
            </a:pPr>
            <a:r>
              <a:rPr lang="en-US"/>
              <a:t> 	Yoder Enterprises’ actual production for the period required 2,100 standard direct labor hours. Actual fixed overhead for the period was $14,800. The budgeted fixed overhead was $14,450. The predetermined fixed overhead rate was $7 per direct labor hour. What was the budget variance?</a:t>
            </a:r>
          </a:p>
          <a:p>
            <a:pPr lvl="1">
              <a:lnSpc>
                <a:spcPct val="90000"/>
              </a:lnSpc>
              <a:buFont typeface="Wingdings" panose="05000000000000000000" pitchFamily="2" charset="2"/>
              <a:buNone/>
            </a:pPr>
            <a:r>
              <a:rPr lang="en-US" sz="3000"/>
              <a:t>a. $350 U</a:t>
            </a:r>
          </a:p>
          <a:p>
            <a:pPr lvl="1">
              <a:lnSpc>
                <a:spcPct val="90000"/>
              </a:lnSpc>
              <a:buFont typeface="Wingdings" panose="05000000000000000000" pitchFamily="2" charset="2"/>
              <a:buNone/>
            </a:pPr>
            <a:r>
              <a:rPr lang="en-US" sz="3000">
                <a:solidFill>
                  <a:schemeClr val="hlink"/>
                </a:solidFill>
              </a:rPr>
              <a:t>b. $350 F</a:t>
            </a:r>
          </a:p>
          <a:p>
            <a:pPr lvl="1">
              <a:lnSpc>
                <a:spcPct val="90000"/>
              </a:lnSpc>
              <a:buFont typeface="Wingdings" panose="05000000000000000000" pitchFamily="2" charset="2"/>
              <a:buNone/>
            </a:pPr>
            <a:r>
              <a:rPr lang="en-US" sz="3000">
                <a:solidFill>
                  <a:schemeClr val="hlink"/>
                </a:solidFill>
              </a:rPr>
              <a:t>c. $100 F</a:t>
            </a:r>
          </a:p>
          <a:p>
            <a:pPr lvl="1">
              <a:lnSpc>
                <a:spcPct val="90000"/>
              </a:lnSpc>
              <a:buFont typeface="Wingdings" panose="05000000000000000000" pitchFamily="2" charset="2"/>
              <a:buNone/>
            </a:pPr>
            <a:r>
              <a:rPr lang="en-US" sz="3000">
                <a:solidFill>
                  <a:schemeClr val="hlink"/>
                </a:solidFill>
              </a:rPr>
              <a:t>d. $100 U</a:t>
            </a:r>
          </a:p>
        </p:txBody>
      </p:sp>
      <p:sp>
        <p:nvSpPr>
          <p:cNvPr id="633859" name="Rectangle 3"/>
          <p:cNvSpPr>
            <a:spLocks noGrp="1" noChangeArrowheads="1"/>
          </p:cNvSpPr>
          <p:nvPr>
            <p:ph type="title"/>
          </p:nvPr>
        </p:nvSpPr>
        <p:spPr>
          <a:xfrm>
            <a:off x="419100" y="438150"/>
            <a:ext cx="8229600" cy="8572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633860" name="Oval 4"/>
          <p:cNvSpPr>
            <a:spLocks noChangeArrowheads="1"/>
          </p:cNvSpPr>
          <p:nvPr/>
        </p:nvSpPr>
        <p:spPr bwMode="auto">
          <a:xfrm>
            <a:off x="762000" y="3538538"/>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33861" name="Text Box 5"/>
          <p:cNvSpPr txBox="1">
            <a:spLocks noChangeArrowheads="1"/>
          </p:cNvSpPr>
          <p:nvPr/>
        </p:nvSpPr>
        <p:spPr bwMode="auto">
          <a:xfrm>
            <a:off x="914400" y="1295400"/>
            <a:ext cx="7696200" cy="2128838"/>
          </a:xfrm>
          <a:prstGeom prst="rect">
            <a:avLst/>
          </a:prstGeom>
          <a:solidFill>
            <a:srgbClr val="CCECFF"/>
          </a:solidFill>
          <a:ln w="28575">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t>Budget variance </a:t>
            </a:r>
          </a:p>
          <a:p>
            <a:pPr eaLnBrk="1" hangingPunct="1">
              <a:spcBef>
                <a:spcPct val="50000"/>
              </a:spcBef>
            </a:pPr>
            <a:r>
              <a:rPr lang="en-US" sz="2400"/>
              <a:t>      = Actual fixed overhead </a:t>
            </a:r>
            <a:r>
              <a:rPr lang="en-US" sz="2400">
                <a:cs typeface="Arial" panose="020B0604020202020204" pitchFamily="34" charset="0"/>
              </a:rPr>
              <a:t>–</a:t>
            </a:r>
            <a:r>
              <a:rPr lang="en-US" sz="2400"/>
              <a:t> Budgeted fixed overhead</a:t>
            </a:r>
          </a:p>
          <a:p>
            <a:pPr eaLnBrk="1" hangingPunct="1">
              <a:spcBef>
                <a:spcPct val="50000"/>
              </a:spcBef>
            </a:pPr>
            <a:r>
              <a:rPr lang="en-US" sz="2400"/>
              <a:t>      = </a:t>
            </a:r>
            <a:r>
              <a:rPr lang="en-US" sz="2400">
                <a:sym typeface="Symbol" panose="05050102010706020507" pitchFamily="18" charset="2"/>
              </a:rPr>
              <a:t>$14,800 </a:t>
            </a:r>
            <a:r>
              <a:rPr lang="en-US" sz="2400">
                <a:cs typeface="Arial" panose="020B0604020202020204" pitchFamily="34" charset="0"/>
              </a:rPr>
              <a:t>–</a:t>
            </a:r>
            <a:r>
              <a:rPr lang="en-US" sz="2400">
                <a:sym typeface="Symbol" panose="05050102010706020507" pitchFamily="18" charset="2"/>
              </a:rPr>
              <a:t> $14,450</a:t>
            </a:r>
          </a:p>
          <a:p>
            <a:pPr eaLnBrk="1" hangingPunct="1">
              <a:spcBef>
                <a:spcPct val="50000"/>
              </a:spcBef>
            </a:pPr>
            <a:r>
              <a:rPr lang="en-US" sz="2400">
                <a:sym typeface="Symbol" panose="05050102010706020507" pitchFamily="18" charset="2"/>
              </a:rPr>
              <a:t>      = $350 U</a:t>
            </a:r>
          </a:p>
        </p:txBody>
      </p:sp>
      <p:sp>
        <p:nvSpPr>
          <p:cNvPr id="2" name="Slide Number Placeholder 1"/>
          <p:cNvSpPr>
            <a:spLocks noGrp="1"/>
          </p:cNvSpPr>
          <p:nvPr>
            <p:ph type="sldNum" sz="quarter" idx="11"/>
          </p:nvPr>
        </p:nvSpPr>
        <p:spPr/>
        <p:txBody>
          <a:bodyPr/>
          <a:lstStyle/>
          <a:p>
            <a:fld id="{10F4023A-0CEB-4DFE-879A-340D91F32512}" type="slidenum">
              <a:rPr lang="en-US" smtClean="0"/>
              <a:pPr/>
              <a:t>18</a:t>
            </a:fld>
            <a:endParaRPr lang="en-US"/>
          </a:p>
        </p:txBody>
      </p:sp>
    </p:spTree>
    <p:extLst>
      <p:ext uri="{BB962C8B-B14F-4D97-AF65-F5344CB8AC3E}">
        <p14:creationId xmlns:p14="http://schemas.microsoft.com/office/powerpoint/2010/main" xmlns="" val="214938062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0"/>
                                  </p:stCondLst>
                                  <p:childTnLst>
                                    <p:set>
                                      <p:cBhvr>
                                        <p:cTn id="6" dur="1" fill="hold">
                                          <p:stCondLst>
                                            <p:cond delay="0"/>
                                          </p:stCondLst>
                                        </p:cTn>
                                        <p:tgtEl>
                                          <p:spTgt spid="633861"/>
                                        </p:tgtEl>
                                        <p:attrNameLst>
                                          <p:attrName>style.visibility</p:attrName>
                                        </p:attrNameLst>
                                      </p:cBhvr>
                                      <p:to>
                                        <p:strVal val="visible"/>
                                      </p:to>
                                    </p:set>
                                    <p:animEffect transition="in" filter="blinds(vertical)">
                                      <p:cBhvr>
                                        <p:cTn id="7" dur="500"/>
                                        <p:tgtEl>
                                          <p:spTgt spid="6338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3861"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a:xfrm>
            <a:off x="498348" y="457200"/>
            <a:ext cx="8229600" cy="8572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635907" name="Rectangle 3"/>
          <p:cNvSpPr>
            <a:spLocks noGrp="1" noChangeArrowheads="1"/>
          </p:cNvSpPr>
          <p:nvPr>
            <p:ph type="body" idx="1"/>
          </p:nvPr>
        </p:nvSpPr>
        <p:spPr>
          <a:xfrm>
            <a:off x="495300" y="1409700"/>
            <a:ext cx="8153400" cy="5067300"/>
          </a:xfrm>
          <a:solidFill>
            <a:srgbClr val="CCECFF"/>
          </a:solidFill>
          <a:ln w="28575">
            <a:solidFill>
              <a:srgbClr val="3333CC"/>
            </a:solidFill>
            <a:miter lim="800000"/>
            <a:headEnd/>
            <a:tailEnd/>
          </a:ln>
          <a:effectLst>
            <a:outerShdw dist="71842" dir="2700000" algn="ctr" rotWithShape="0">
              <a:srgbClr val="3333CC"/>
            </a:outerShdw>
          </a:effectLst>
        </p:spPr>
        <p:txBody>
          <a:bodyPr lIns="90488" tIns="44450" rIns="90488" bIns="44450"/>
          <a:lstStyle/>
          <a:p>
            <a:pPr>
              <a:lnSpc>
                <a:spcPct val="90000"/>
              </a:lnSpc>
              <a:buFont typeface="Times" panose="02020603050405020304" pitchFamily="18" charset="0"/>
              <a:buNone/>
            </a:pPr>
            <a:r>
              <a:rPr lang="en-US"/>
              <a:t> 	Yoder Enterprises’ actual production for the period required 2,100 standard direct labor hours. Actual fixed overhead for the period was $14,800. The budgeted fixed overhead was $14,450. The predetermined fixed overhead rate was $7 per direct labor hour. What was the volume variance?</a:t>
            </a:r>
          </a:p>
          <a:p>
            <a:pPr lvl="1">
              <a:lnSpc>
                <a:spcPct val="90000"/>
              </a:lnSpc>
              <a:buFont typeface="Wingdings" panose="05000000000000000000" pitchFamily="2" charset="2"/>
              <a:buNone/>
            </a:pPr>
            <a:r>
              <a:rPr lang="en-US" sz="3000"/>
              <a:t>a. $250 U</a:t>
            </a:r>
          </a:p>
          <a:p>
            <a:pPr lvl="1">
              <a:lnSpc>
                <a:spcPct val="90000"/>
              </a:lnSpc>
              <a:buFont typeface="Wingdings" panose="05000000000000000000" pitchFamily="2" charset="2"/>
              <a:buNone/>
            </a:pPr>
            <a:r>
              <a:rPr lang="en-US" sz="3000"/>
              <a:t>b. $250 F</a:t>
            </a:r>
          </a:p>
          <a:p>
            <a:pPr lvl="1">
              <a:lnSpc>
                <a:spcPct val="90000"/>
              </a:lnSpc>
              <a:buFont typeface="Wingdings" panose="05000000000000000000" pitchFamily="2" charset="2"/>
              <a:buNone/>
            </a:pPr>
            <a:r>
              <a:rPr lang="en-US" sz="3000"/>
              <a:t>c. $100 F</a:t>
            </a:r>
          </a:p>
          <a:p>
            <a:pPr lvl="1">
              <a:lnSpc>
                <a:spcPct val="90000"/>
              </a:lnSpc>
              <a:buFont typeface="Wingdings" panose="05000000000000000000" pitchFamily="2" charset="2"/>
              <a:buNone/>
            </a:pPr>
            <a:r>
              <a:rPr lang="en-US" sz="3000"/>
              <a:t>d. $100 U</a:t>
            </a:r>
          </a:p>
        </p:txBody>
      </p:sp>
      <p:sp>
        <p:nvSpPr>
          <p:cNvPr id="2" name="Slide Number Placeholder 1"/>
          <p:cNvSpPr>
            <a:spLocks noGrp="1"/>
          </p:cNvSpPr>
          <p:nvPr>
            <p:ph type="sldNum" sz="quarter" idx="11"/>
          </p:nvPr>
        </p:nvSpPr>
        <p:spPr/>
        <p:txBody>
          <a:bodyPr/>
          <a:lstStyle/>
          <a:p>
            <a:fld id="{10F4023A-0CEB-4DFE-879A-340D91F32512}" type="slidenum">
              <a:rPr lang="en-US" smtClean="0"/>
              <a:pPr/>
              <a:t>19</a:t>
            </a:fld>
            <a:endParaRPr lang="en-US"/>
          </a:p>
        </p:txBody>
      </p:sp>
    </p:spTree>
    <p:extLst>
      <p:ext uri="{BB962C8B-B14F-4D97-AF65-F5344CB8AC3E}">
        <p14:creationId xmlns:p14="http://schemas.microsoft.com/office/powerpoint/2010/main" xmlns="" val="419493037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7954" name="Rectangle 2"/>
          <p:cNvSpPr>
            <a:spLocks noGrp="1" noChangeArrowheads="1"/>
          </p:cNvSpPr>
          <p:nvPr>
            <p:ph type="body" idx="1"/>
          </p:nvPr>
        </p:nvSpPr>
        <p:spPr>
          <a:xfrm>
            <a:off x="495300" y="1409700"/>
            <a:ext cx="8153400" cy="5067300"/>
          </a:xfrm>
          <a:solidFill>
            <a:srgbClr val="CCECFF"/>
          </a:solidFill>
          <a:ln w="28575">
            <a:solidFill>
              <a:srgbClr val="3333CC"/>
            </a:solidFill>
            <a:miter lim="800000"/>
            <a:headEnd/>
            <a:tailEnd/>
          </a:ln>
          <a:effectLst>
            <a:outerShdw dist="71842" dir="2700000" algn="ctr" rotWithShape="0">
              <a:srgbClr val="3333CC"/>
            </a:outerShdw>
          </a:effectLst>
        </p:spPr>
        <p:txBody>
          <a:bodyPr lIns="90488" tIns="44450" rIns="90488" bIns="44450"/>
          <a:lstStyle/>
          <a:p>
            <a:pPr>
              <a:lnSpc>
                <a:spcPct val="90000"/>
              </a:lnSpc>
              <a:buFont typeface="Times" panose="02020603050405020304" pitchFamily="18" charset="0"/>
              <a:buNone/>
            </a:pPr>
            <a:r>
              <a:rPr lang="en-US" dirty="0"/>
              <a:t> 	Yoder Enterprises’ actual production for the period required 2,100 standard direct labor hours. Actual fixed overhead for the period was $14,800. The budgeted fixed overhead was $14,450. The predetermined fixed overhead rate was $7 per direct labor hour. What was the volume variance?</a:t>
            </a:r>
          </a:p>
          <a:p>
            <a:pPr lvl="1">
              <a:lnSpc>
                <a:spcPct val="90000"/>
              </a:lnSpc>
              <a:buFont typeface="Wingdings" panose="05000000000000000000" pitchFamily="2" charset="2"/>
              <a:buNone/>
            </a:pPr>
            <a:r>
              <a:rPr lang="en-US" sz="3000" dirty="0">
                <a:solidFill>
                  <a:schemeClr val="hlink"/>
                </a:solidFill>
              </a:rPr>
              <a:t>a. $250 U</a:t>
            </a:r>
          </a:p>
          <a:p>
            <a:pPr lvl="1">
              <a:lnSpc>
                <a:spcPct val="90000"/>
              </a:lnSpc>
              <a:buFont typeface="Wingdings" panose="05000000000000000000" pitchFamily="2" charset="2"/>
              <a:buNone/>
            </a:pPr>
            <a:r>
              <a:rPr lang="en-US" sz="3000" dirty="0"/>
              <a:t>b. $250 F</a:t>
            </a:r>
          </a:p>
          <a:p>
            <a:pPr lvl="1">
              <a:lnSpc>
                <a:spcPct val="90000"/>
              </a:lnSpc>
              <a:buFont typeface="Wingdings" panose="05000000000000000000" pitchFamily="2" charset="2"/>
              <a:buNone/>
            </a:pPr>
            <a:r>
              <a:rPr lang="en-US" sz="3000" dirty="0">
                <a:solidFill>
                  <a:schemeClr val="hlink"/>
                </a:solidFill>
              </a:rPr>
              <a:t>c. $100 F</a:t>
            </a:r>
          </a:p>
          <a:p>
            <a:pPr lvl="1">
              <a:lnSpc>
                <a:spcPct val="90000"/>
              </a:lnSpc>
              <a:buFont typeface="Wingdings" panose="05000000000000000000" pitchFamily="2" charset="2"/>
              <a:buNone/>
            </a:pPr>
            <a:r>
              <a:rPr lang="en-US" sz="3000" dirty="0">
                <a:solidFill>
                  <a:schemeClr val="hlink"/>
                </a:solidFill>
              </a:rPr>
              <a:t>d. $100 U</a:t>
            </a:r>
          </a:p>
        </p:txBody>
      </p:sp>
      <p:sp>
        <p:nvSpPr>
          <p:cNvPr id="637955" name="Rectangle 3"/>
          <p:cNvSpPr>
            <a:spLocks noGrp="1" noChangeArrowheads="1"/>
          </p:cNvSpPr>
          <p:nvPr>
            <p:ph type="title"/>
          </p:nvPr>
        </p:nvSpPr>
        <p:spPr>
          <a:xfrm>
            <a:off x="431292" y="462534"/>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637956" name="Oval 4"/>
          <p:cNvSpPr>
            <a:spLocks noChangeArrowheads="1"/>
          </p:cNvSpPr>
          <p:nvPr/>
        </p:nvSpPr>
        <p:spPr bwMode="auto">
          <a:xfrm>
            <a:off x="762000" y="41148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37957" name="Text Box 5"/>
          <p:cNvSpPr txBox="1">
            <a:spLocks noChangeArrowheads="1"/>
          </p:cNvSpPr>
          <p:nvPr/>
        </p:nvSpPr>
        <p:spPr bwMode="auto">
          <a:xfrm>
            <a:off x="1447800" y="1219200"/>
            <a:ext cx="6553200" cy="2314575"/>
          </a:xfrm>
          <a:prstGeom prst="rect">
            <a:avLst/>
          </a:prstGeom>
          <a:solidFill>
            <a:srgbClr val="CCFFCC"/>
          </a:solidFill>
          <a:ln w="28575">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25000"/>
              </a:spcBef>
            </a:pPr>
            <a:r>
              <a:rPr lang="en-US" sz="2400"/>
              <a:t>Volume variance </a:t>
            </a:r>
          </a:p>
          <a:p>
            <a:pPr eaLnBrk="1" hangingPunct="1">
              <a:spcBef>
                <a:spcPct val="25000"/>
              </a:spcBef>
            </a:pPr>
            <a:r>
              <a:rPr lang="en-US" sz="2400"/>
              <a:t>      = Budgeted fixed overhead </a:t>
            </a:r>
            <a:r>
              <a:rPr lang="en-US" sz="2400">
                <a:cs typeface="Arial" panose="020B0604020202020204" pitchFamily="34" charset="0"/>
              </a:rPr>
              <a:t>–</a:t>
            </a:r>
            <a:r>
              <a:rPr lang="en-US" sz="2400"/>
              <a:t> (SH </a:t>
            </a:r>
            <a:r>
              <a:rPr lang="en-US" sz="2400">
                <a:sym typeface="Symbol" panose="05050102010706020507" pitchFamily="18" charset="2"/>
              </a:rPr>
              <a:t> FR)</a:t>
            </a:r>
            <a:endParaRPr lang="en-US" sz="2400"/>
          </a:p>
          <a:p>
            <a:pPr eaLnBrk="1" hangingPunct="1">
              <a:spcBef>
                <a:spcPct val="25000"/>
              </a:spcBef>
            </a:pPr>
            <a:r>
              <a:rPr lang="en-US" sz="2400"/>
              <a:t>      = </a:t>
            </a:r>
            <a:r>
              <a:rPr lang="en-US" sz="2400">
                <a:sym typeface="Symbol" panose="05050102010706020507" pitchFamily="18" charset="2"/>
              </a:rPr>
              <a:t>$14,450 </a:t>
            </a:r>
            <a:r>
              <a:rPr lang="en-US" sz="2400">
                <a:cs typeface="Arial" panose="020B0604020202020204" pitchFamily="34" charset="0"/>
              </a:rPr>
              <a:t>–</a:t>
            </a:r>
            <a:r>
              <a:rPr lang="en-US" sz="2400">
                <a:sym typeface="Symbol" panose="05050102010706020507" pitchFamily="18" charset="2"/>
              </a:rPr>
              <a:t> (2,100 hours  $7 per hour)</a:t>
            </a:r>
          </a:p>
          <a:p>
            <a:pPr eaLnBrk="1" hangingPunct="1">
              <a:spcBef>
                <a:spcPct val="25000"/>
              </a:spcBef>
            </a:pPr>
            <a:r>
              <a:rPr lang="en-US" sz="2400">
                <a:sym typeface="Symbol" panose="05050102010706020507" pitchFamily="18" charset="2"/>
              </a:rPr>
              <a:t>      = $14,450 </a:t>
            </a:r>
            <a:r>
              <a:rPr lang="en-US" sz="2400">
                <a:cs typeface="Arial" panose="020B0604020202020204" pitchFamily="34" charset="0"/>
              </a:rPr>
              <a:t>–</a:t>
            </a:r>
            <a:r>
              <a:rPr lang="en-US" sz="2400">
                <a:sym typeface="Symbol" panose="05050102010706020507" pitchFamily="18" charset="2"/>
              </a:rPr>
              <a:t> $14,700</a:t>
            </a:r>
          </a:p>
          <a:p>
            <a:pPr eaLnBrk="1" hangingPunct="1">
              <a:spcBef>
                <a:spcPct val="25000"/>
              </a:spcBef>
            </a:pPr>
            <a:r>
              <a:rPr lang="en-US" sz="2400">
                <a:sym typeface="Symbol" panose="05050102010706020507" pitchFamily="18" charset="2"/>
              </a:rPr>
              <a:t>      = $250 F</a:t>
            </a:r>
          </a:p>
        </p:txBody>
      </p:sp>
      <p:sp>
        <p:nvSpPr>
          <p:cNvPr id="2" name="Slide Number Placeholder 1"/>
          <p:cNvSpPr>
            <a:spLocks noGrp="1"/>
          </p:cNvSpPr>
          <p:nvPr>
            <p:ph type="sldNum" sz="quarter" idx="11"/>
          </p:nvPr>
        </p:nvSpPr>
        <p:spPr/>
        <p:txBody>
          <a:bodyPr/>
          <a:lstStyle/>
          <a:p>
            <a:fld id="{10F4023A-0CEB-4DFE-879A-340D91F32512}" type="slidenum">
              <a:rPr lang="en-US" smtClean="0"/>
              <a:pPr/>
              <a:t>20</a:t>
            </a:fld>
            <a:endParaRPr lang="en-US"/>
          </a:p>
        </p:txBody>
      </p:sp>
    </p:spTree>
    <p:extLst>
      <p:ext uri="{BB962C8B-B14F-4D97-AF65-F5344CB8AC3E}">
        <p14:creationId xmlns:p14="http://schemas.microsoft.com/office/powerpoint/2010/main" xmlns="" val="156642653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0"/>
                                  </p:stCondLst>
                                  <p:childTnLst>
                                    <p:set>
                                      <p:cBhvr>
                                        <p:cTn id="6" dur="1" fill="hold">
                                          <p:stCondLst>
                                            <p:cond delay="0"/>
                                          </p:stCondLst>
                                        </p:cTn>
                                        <p:tgtEl>
                                          <p:spTgt spid="637957"/>
                                        </p:tgtEl>
                                        <p:attrNameLst>
                                          <p:attrName>style.visibility</p:attrName>
                                        </p:attrNameLst>
                                      </p:cBhvr>
                                      <p:to>
                                        <p:strVal val="visible"/>
                                      </p:to>
                                    </p:set>
                                    <p:animEffect transition="in" filter="blinds(vertical)">
                                      <p:cBhvr>
                                        <p:cTn id="7" dur="500"/>
                                        <p:tgtEl>
                                          <p:spTgt spid="637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7957"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0002" name="Rectangle 2"/>
          <p:cNvSpPr>
            <a:spLocks noChangeArrowheads="1"/>
          </p:cNvSpPr>
          <p:nvPr/>
        </p:nvSpPr>
        <p:spPr bwMode="auto">
          <a:xfrm>
            <a:off x="307975" y="3067050"/>
            <a:ext cx="8607425" cy="11842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rgbClr val="FF0000"/>
                </a:solidFill>
              </a:rPr>
              <a:t>                 		                                           2,100 hours</a:t>
            </a:r>
            <a:br>
              <a:rPr lang="en-US" sz="2400">
                <a:solidFill>
                  <a:srgbClr val="FF0000"/>
                </a:solidFill>
              </a:rPr>
            </a:br>
            <a:r>
              <a:rPr lang="en-US" sz="2400">
                <a:solidFill>
                  <a:srgbClr val="FF0000"/>
                </a:solidFill>
              </a:rPr>
              <a:t> 				                                         ×</a:t>
            </a:r>
            <a:br>
              <a:rPr lang="en-US" sz="2400">
                <a:solidFill>
                  <a:srgbClr val="FF0000"/>
                </a:solidFill>
              </a:rPr>
            </a:br>
            <a:r>
              <a:rPr lang="en-US" sz="2400">
                <a:solidFill>
                  <a:srgbClr val="FF0000"/>
                </a:solidFill>
              </a:rPr>
              <a:t>  			                                          $7.00 per hour       </a:t>
            </a:r>
          </a:p>
        </p:txBody>
      </p:sp>
      <p:sp>
        <p:nvSpPr>
          <p:cNvPr id="640003" name="Freeform 3"/>
          <p:cNvSpPr>
            <a:spLocks/>
          </p:cNvSpPr>
          <p:nvPr/>
        </p:nvSpPr>
        <p:spPr bwMode="auto">
          <a:xfrm>
            <a:off x="1449388" y="4773613"/>
            <a:ext cx="2820987" cy="619125"/>
          </a:xfrm>
          <a:custGeom>
            <a:avLst/>
            <a:gdLst>
              <a:gd name="T0" fmla="*/ 1476 w 1777"/>
              <a:gd name="T1" fmla="*/ 255 h 390"/>
              <a:gd name="T2" fmla="*/ 1542 w 1777"/>
              <a:gd name="T3" fmla="*/ 244 h 390"/>
              <a:gd name="T4" fmla="*/ 1604 w 1777"/>
              <a:gd name="T5" fmla="*/ 224 h 390"/>
              <a:gd name="T6" fmla="*/ 1659 w 1777"/>
              <a:gd name="T7" fmla="*/ 194 h 390"/>
              <a:gd name="T8" fmla="*/ 1705 w 1777"/>
              <a:gd name="T9" fmla="*/ 156 h 390"/>
              <a:gd name="T10" fmla="*/ 1741 w 1777"/>
              <a:gd name="T11" fmla="*/ 112 h 390"/>
              <a:gd name="T12" fmla="*/ 1764 w 1777"/>
              <a:gd name="T13" fmla="*/ 64 h 390"/>
              <a:gd name="T14" fmla="*/ 1776 w 1777"/>
              <a:gd name="T15" fmla="*/ 13 h 390"/>
              <a:gd name="T16" fmla="*/ 1775 w 1777"/>
              <a:gd name="T17" fmla="*/ 21 h 390"/>
              <a:gd name="T18" fmla="*/ 1760 w 1777"/>
              <a:gd name="T19" fmla="*/ 64 h 390"/>
              <a:gd name="T20" fmla="*/ 1735 w 1777"/>
              <a:gd name="T21" fmla="*/ 102 h 390"/>
              <a:gd name="T22" fmla="*/ 1697 w 1777"/>
              <a:gd name="T23" fmla="*/ 134 h 390"/>
              <a:gd name="T24" fmla="*/ 1650 w 1777"/>
              <a:gd name="T25" fmla="*/ 159 h 390"/>
              <a:gd name="T26" fmla="*/ 1598 w 1777"/>
              <a:gd name="T27" fmla="*/ 174 h 390"/>
              <a:gd name="T28" fmla="*/ 1543 w 1777"/>
              <a:gd name="T29" fmla="*/ 180 h 390"/>
              <a:gd name="T30" fmla="*/ 1064 w 1777"/>
              <a:gd name="T31" fmla="*/ 182 h 390"/>
              <a:gd name="T32" fmla="*/ 1014 w 1777"/>
              <a:gd name="T33" fmla="*/ 193 h 390"/>
              <a:gd name="T34" fmla="*/ 969 w 1777"/>
              <a:gd name="T35" fmla="*/ 213 h 390"/>
              <a:gd name="T36" fmla="*/ 932 w 1777"/>
              <a:gd name="T37" fmla="*/ 242 h 390"/>
              <a:gd name="T38" fmla="*/ 906 w 1777"/>
              <a:gd name="T39" fmla="*/ 276 h 390"/>
              <a:gd name="T40" fmla="*/ 892 w 1777"/>
              <a:gd name="T41" fmla="*/ 316 h 390"/>
              <a:gd name="T42" fmla="*/ 888 w 1777"/>
              <a:gd name="T43" fmla="*/ 338 h 390"/>
              <a:gd name="T44" fmla="*/ 885 w 1777"/>
              <a:gd name="T45" fmla="*/ 316 h 390"/>
              <a:gd name="T46" fmla="*/ 871 w 1777"/>
              <a:gd name="T47" fmla="*/ 276 h 390"/>
              <a:gd name="T48" fmla="*/ 844 w 1777"/>
              <a:gd name="T49" fmla="*/ 242 h 390"/>
              <a:gd name="T50" fmla="*/ 808 w 1777"/>
              <a:gd name="T51" fmla="*/ 213 h 390"/>
              <a:gd name="T52" fmla="*/ 763 w 1777"/>
              <a:gd name="T53" fmla="*/ 193 h 390"/>
              <a:gd name="T54" fmla="*/ 713 w 1777"/>
              <a:gd name="T55" fmla="*/ 182 h 390"/>
              <a:gd name="T56" fmla="*/ 234 w 1777"/>
              <a:gd name="T57" fmla="*/ 180 h 390"/>
              <a:gd name="T58" fmla="*/ 179 w 1777"/>
              <a:gd name="T59" fmla="*/ 174 h 390"/>
              <a:gd name="T60" fmla="*/ 127 w 1777"/>
              <a:gd name="T61" fmla="*/ 159 h 390"/>
              <a:gd name="T62" fmla="*/ 81 w 1777"/>
              <a:gd name="T63" fmla="*/ 134 h 390"/>
              <a:gd name="T64" fmla="*/ 43 w 1777"/>
              <a:gd name="T65" fmla="*/ 102 h 390"/>
              <a:gd name="T66" fmla="*/ 17 w 1777"/>
              <a:gd name="T67" fmla="*/ 64 h 390"/>
              <a:gd name="T68" fmla="*/ 2 w 1777"/>
              <a:gd name="T69" fmla="*/ 21 h 390"/>
              <a:gd name="T70" fmla="*/ 1 w 1777"/>
              <a:gd name="T71" fmla="*/ 13 h 390"/>
              <a:gd name="T72" fmla="*/ 12 w 1777"/>
              <a:gd name="T73" fmla="*/ 64 h 390"/>
              <a:gd name="T74" fmla="*/ 36 w 1777"/>
              <a:gd name="T75" fmla="*/ 112 h 390"/>
              <a:gd name="T76" fmla="*/ 73 w 1777"/>
              <a:gd name="T77" fmla="*/ 156 h 390"/>
              <a:gd name="T78" fmla="*/ 118 w 1777"/>
              <a:gd name="T79" fmla="*/ 194 h 390"/>
              <a:gd name="T80" fmla="*/ 173 w 1777"/>
              <a:gd name="T81" fmla="*/ 224 h 390"/>
              <a:gd name="T82" fmla="*/ 235 w 1777"/>
              <a:gd name="T83" fmla="*/ 244 h 390"/>
              <a:gd name="T84" fmla="*/ 300 w 1777"/>
              <a:gd name="T85" fmla="*/ 255 h 390"/>
              <a:gd name="T86" fmla="*/ 721 w 1777"/>
              <a:gd name="T87" fmla="*/ 257 h 390"/>
              <a:gd name="T88" fmla="*/ 768 w 1777"/>
              <a:gd name="T89" fmla="*/ 262 h 390"/>
              <a:gd name="T90" fmla="*/ 810 w 1777"/>
              <a:gd name="T91" fmla="*/ 277 h 390"/>
              <a:gd name="T92" fmla="*/ 846 w 1777"/>
              <a:gd name="T93" fmla="*/ 302 h 390"/>
              <a:gd name="T94" fmla="*/ 871 w 1777"/>
              <a:gd name="T95" fmla="*/ 333 h 390"/>
              <a:gd name="T96" fmla="*/ 885 w 1777"/>
              <a:gd name="T97" fmla="*/ 369 h 390"/>
              <a:gd name="T98" fmla="*/ 888 w 1777"/>
              <a:gd name="T99" fmla="*/ 389 h 390"/>
              <a:gd name="T100" fmla="*/ 895 w 1777"/>
              <a:gd name="T101" fmla="*/ 352 h 390"/>
              <a:gd name="T102" fmla="*/ 914 w 1777"/>
              <a:gd name="T103" fmla="*/ 318 h 390"/>
              <a:gd name="T104" fmla="*/ 945 w 1777"/>
              <a:gd name="T105" fmla="*/ 290 h 390"/>
              <a:gd name="T106" fmla="*/ 985 w 1777"/>
              <a:gd name="T107" fmla="*/ 270 h 390"/>
              <a:gd name="T108" fmla="*/ 1029 w 1777"/>
              <a:gd name="T109" fmla="*/ 259 h 390"/>
              <a:gd name="T110" fmla="*/ 1054 w 1777"/>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77" h="390">
                <a:moveTo>
                  <a:pt x="1443" y="257"/>
                </a:moveTo>
                <a:lnTo>
                  <a:pt x="1476" y="255"/>
                </a:lnTo>
                <a:lnTo>
                  <a:pt x="1509" y="251"/>
                </a:lnTo>
                <a:lnTo>
                  <a:pt x="1542" y="244"/>
                </a:lnTo>
                <a:lnTo>
                  <a:pt x="1573" y="235"/>
                </a:lnTo>
                <a:lnTo>
                  <a:pt x="1604" y="224"/>
                </a:lnTo>
                <a:lnTo>
                  <a:pt x="1632" y="209"/>
                </a:lnTo>
                <a:lnTo>
                  <a:pt x="1659" y="194"/>
                </a:lnTo>
                <a:lnTo>
                  <a:pt x="1683" y="176"/>
                </a:lnTo>
                <a:lnTo>
                  <a:pt x="1705" y="156"/>
                </a:lnTo>
                <a:lnTo>
                  <a:pt x="1725" y="135"/>
                </a:lnTo>
                <a:lnTo>
                  <a:pt x="1741" y="112"/>
                </a:lnTo>
                <a:lnTo>
                  <a:pt x="1755" y="89"/>
                </a:lnTo>
                <a:lnTo>
                  <a:pt x="1764" y="64"/>
                </a:lnTo>
                <a:lnTo>
                  <a:pt x="1772" y="39"/>
                </a:lnTo>
                <a:lnTo>
                  <a:pt x="1776" y="13"/>
                </a:lnTo>
                <a:lnTo>
                  <a:pt x="1776" y="0"/>
                </a:lnTo>
                <a:lnTo>
                  <a:pt x="1775" y="21"/>
                </a:lnTo>
                <a:lnTo>
                  <a:pt x="1769" y="43"/>
                </a:lnTo>
                <a:lnTo>
                  <a:pt x="1760" y="64"/>
                </a:lnTo>
                <a:lnTo>
                  <a:pt x="1749" y="83"/>
                </a:lnTo>
                <a:lnTo>
                  <a:pt x="1735" y="102"/>
                </a:lnTo>
                <a:lnTo>
                  <a:pt x="1717" y="119"/>
                </a:lnTo>
                <a:lnTo>
                  <a:pt x="1697" y="134"/>
                </a:lnTo>
                <a:lnTo>
                  <a:pt x="1675" y="148"/>
                </a:lnTo>
                <a:lnTo>
                  <a:pt x="1650" y="159"/>
                </a:lnTo>
                <a:lnTo>
                  <a:pt x="1625" y="168"/>
                </a:lnTo>
                <a:lnTo>
                  <a:pt x="1598" y="174"/>
                </a:lnTo>
                <a:lnTo>
                  <a:pt x="1571" y="179"/>
                </a:lnTo>
                <a:lnTo>
                  <a:pt x="1543" y="180"/>
                </a:lnTo>
                <a:lnTo>
                  <a:pt x="1090" y="180"/>
                </a:lnTo>
                <a:lnTo>
                  <a:pt x="1064" y="182"/>
                </a:lnTo>
                <a:lnTo>
                  <a:pt x="1038" y="186"/>
                </a:lnTo>
                <a:lnTo>
                  <a:pt x="1014" y="193"/>
                </a:lnTo>
                <a:lnTo>
                  <a:pt x="990" y="202"/>
                </a:lnTo>
                <a:lnTo>
                  <a:pt x="969" y="213"/>
                </a:lnTo>
                <a:lnTo>
                  <a:pt x="950" y="227"/>
                </a:lnTo>
                <a:lnTo>
                  <a:pt x="932" y="242"/>
                </a:lnTo>
                <a:lnTo>
                  <a:pt x="917" y="258"/>
                </a:lnTo>
                <a:lnTo>
                  <a:pt x="906" y="276"/>
                </a:lnTo>
                <a:lnTo>
                  <a:pt x="898" y="295"/>
                </a:lnTo>
                <a:lnTo>
                  <a:pt x="892" y="316"/>
                </a:lnTo>
                <a:lnTo>
                  <a:pt x="889" y="335"/>
                </a:lnTo>
                <a:lnTo>
                  <a:pt x="888" y="338"/>
                </a:lnTo>
                <a:lnTo>
                  <a:pt x="888" y="335"/>
                </a:lnTo>
                <a:lnTo>
                  <a:pt x="885" y="316"/>
                </a:lnTo>
                <a:lnTo>
                  <a:pt x="880" y="295"/>
                </a:lnTo>
                <a:lnTo>
                  <a:pt x="871" y="276"/>
                </a:lnTo>
                <a:lnTo>
                  <a:pt x="859" y="258"/>
                </a:lnTo>
                <a:lnTo>
                  <a:pt x="844" y="242"/>
                </a:lnTo>
                <a:lnTo>
                  <a:pt x="828" y="227"/>
                </a:lnTo>
                <a:lnTo>
                  <a:pt x="808" y="213"/>
                </a:lnTo>
                <a:lnTo>
                  <a:pt x="786" y="202"/>
                </a:lnTo>
                <a:lnTo>
                  <a:pt x="763" y="193"/>
                </a:lnTo>
                <a:lnTo>
                  <a:pt x="739" y="186"/>
                </a:lnTo>
                <a:lnTo>
                  <a:pt x="713" y="182"/>
                </a:lnTo>
                <a:lnTo>
                  <a:pt x="687" y="180"/>
                </a:lnTo>
                <a:lnTo>
                  <a:pt x="234" y="180"/>
                </a:lnTo>
                <a:lnTo>
                  <a:pt x="207" y="179"/>
                </a:lnTo>
                <a:lnTo>
                  <a:pt x="179" y="174"/>
                </a:lnTo>
                <a:lnTo>
                  <a:pt x="152" y="168"/>
                </a:lnTo>
                <a:lnTo>
                  <a:pt x="127" y="159"/>
                </a:lnTo>
                <a:lnTo>
                  <a:pt x="103" y="148"/>
                </a:lnTo>
                <a:lnTo>
                  <a:pt x="81" y="134"/>
                </a:lnTo>
                <a:lnTo>
                  <a:pt x="60" y="119"/>
                </a:lnTo>
                <a:lnTo>
                  <a:pt x="43" y="102"/>
                </a:lnTo>
                <a:lnTo>
                  <a:pt x="29" y="83"/>
                </a:lnTo>
                <a:lnTo>
                  <a:pt x="17" y="64"/>
                </a:lnTo>
                <a:lnTo>
                  <a:pt x="8" y="43"/>
                </a:lnTo>
                <a:lnTo>
                  <a:pt x="2" y="21"/>
                </a:lnTo>
                <a:lnTo>
                  <a:pt x="0" y="0"/>
                </a:lnTo>
                <a:lnTo>
                  <a:pt x="1" y="13"/>
                </a:lnTo>
                <a:lnTo>
                  <a:pt x="5" y="39"/>
                </a:lnTo>
                <a:lnTo>
                  <a:pt x="12" y="64"/>
                </a:lnTo>
                <a:lnTo>
                  <a:pt x="23" y="89"/>
                </a:lnTo>
                <a:lnTo>
                  <a:pt x="36" y="112"/>
                </a:lnTo>
                <a:lnTo>
                  <a:pt x="53" y="135"/>
                </a:lnTo>
                <a:lnTo>
                  <a:pt x="73" y="156"/>
                </a:lnTo>
                <a:lnTo>
                  <a:pt x="94" y="176"/>
                </a:lnTo>
                <a:lnTo>
                  <a:pt x="118" y="194"/>
                </a:lnTo>
                <a:lnTo>
                  <a:pt x="145" y="209"/>
                </a:lnTo>
                <a:lnTo>
                  <a:pt x="173" y="224"/>
                </a:lnTo>
                <a:lnTo>
                  <a:pt x="204" y="235"/>
                </a:lnTo>
                <a:lnTo>
                  <a:pt x="235" y="244"/>
                </a:lnTo>
                <a:lnTo>
                  <a:pt x="268" y="251"/>
                </a:lnTo>
                <a:lnTo>
                  <a:pt x="300" y="255"/>
                </a:lnTo>
                <a:lnTo>
                  <a:pt x="334" y="257"/>
                </a:lnTo>
                <a:lnTo>
                  <a:pt x="721" y="257"/>
                </a:lnTo>
                <a:lnTo>
                  <a:pt x="745" y="259"/>
                </a:lnTo>
                <a:lnTo>
                  <a:pt x="768" y="262"/>
                </a:lnTo>
                <a:lnTo>
                  <a:pt x="789" y="269"/>
                </a:lnTo>
                <a:lnTo>
                  <a:pt x="810" y="277"/>
                </a:lnTo>
                <a:lnTo>
                  <a:pt x="828" y="289"/>
                </a:lnTo>
                <a:lnTo>
                  <a:pt x="846" y="302"/>
                </a:lnTo>
                <a:lnTo>
                  <a:pt x="859" y="317"/>
                </a:lnTo>
                <a:lnTo>
                  <a:pt x="871" y="333"/>
                </a:lnTo>
                <a:lnTo>
                  <a:pt x="880" y="350"/>
                </a:lnTo>
                <a:lnTo>
                  <a:pt x="885" y="369"/>
                </a:lnTo>
                <a:lnTo>
                  <a:pt x="888" y="387"/>
                </a:lnTo>
                <a:lnTo>
                  <a:pt x="888" y="389"/>
                </a:lnTo>
                <a:lnTo>
                  <a:pt x="890" y="370"/>
                </a:lnTo>
                <a:lnTo>
                  <a:pt x="895" y="352"/>
                </a:lnTo>
                <a:lnTo>
                  <a:pt x="904" y="335"/>
                </a:lnTo>
                <a:lnTo>
                  <a:pt x="914" y="318"/>
                </a:lnTo>
                <a:lnTo>
                  <a:pt x="929" y="304"/>
                </a:lnTo>
                <a:lnTo>
                  <a:pt x="945" y="290"/>
                </a:lnTo>
                <a:lnTo>
                  <a:pt x="963" y="279"/>
                </a:lnTo>
                <a:lnTo>
                  <a:pt x="985" y="270"/>
                </a:lnTo>
                <a:lnTo>
                  <a:pt x="1005" y="263"/>
                </a:lnTo>
                <a:lnTo>
                  <a:pt x="1029" y="259"/>
                </a:lnTo>
                <a:lnTo>
                  <a:pt x="1052" y="257"/>
                </a:lnTo>
                <a:lnTo>
                  <a:pt x="1054" y="257"/>
                </a:lnTo>
                <a:lnTo>
                  <a:pt x="1443"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40004" name="Rectangle 4"/>
          <p:cNvSpPr>
            <a:spLocks noChangeArrowheads="1"/>
          </p:cNvSpPr>
          <p:nvPr/>
        </p:nvSpPr>
        <p:spPr bwMode="auto">
          <a:xfrm>
            <a:off x="938213" y="550545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Budget variance</a:t>
            </a:r>
            <a:br>
              <a:rPr lang="en-US" sz="2400">
                <a:solidFill>
                  <a:srgbClr val="FF0000"/>
                </a:solidFill>
              </a:rPr>
            </a:br>
            <a:r>
              <a:rPr lang="en-US" sz="2400">
                <a:solidFill>
                  <a:srgbClr val="FF0000"/>
                </a:solidFill>
              </a:rPr>
              <a:t>$350 unfavorable</a:t>
            </a:r>
          </a:p>
        </p:txBody>
      </p:sp>
      <p:sp>
        <p:nvSpPr>
          <p:cNvPr id="640005" name="Rectangle 5"/>
          <p:cNvSpPr>
            <a:spLocks noChangeArrowheads="1"/>
          </p:cNvSpPr>
          <p:nvPr/>
        </p:nvSpPr>
        <p:spPr bwMode="auto">
          <a:xfrm>
            <a:off x="977900" y="4333875"/>
            <a:ext cx="1284288"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$14,800</a:t>
            </a:r>
          </a:p>
        </p:txBody>
      </p:sp>
      <p:sp>
        <p:nvSpPr>
          <p:cNvPr id="640006" name="Rectangle 6"/>
          <p:cNvSpPr>
            <a:spLocks noChangeArrowheads="1"/>
          </p:cNvSpPr>
          <p:nvPr/>
        </p:nvSpPr>
        <p:spPr bwMode="auto">
          <a:xfrm>
            <a:off x="3981450" y="4333875"/>
            <a:ext cx="1284288"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$14,450</a:t>
            </a:r>
          </a:p>
        </p:txBody>
      </p:sp>
      <p:sp>
        <p:nvSpPr>
          <p:cNvPr id="640007" name="Rectangle 7"/>
          <p:cNvSpPr>
            <a:spLocks noChangeArrowheads="1"/>
          </p:cNvSpPr>
          <p:nvPr/>
        </p:nvSpPr>
        <p:spPr bwMode="auto">
          <a:xfrm>
            <a:off x="6934200" y="4343400"/>
            <a:ext cx="1284288"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$14,700</a:t>
            </a:r>
          </a:p>
        </p:txBody>
      </p:sp>
      <p:sp>
        <p:nvSpPr>
          <p:cNvPr id="640008" name="Line 8"/>
          <p:cNvSpPr>
            <a:spLocks noChangeShapeType="1"/>
          </p:cNvSpPr>
          <p:nvPr/>
        </p:nvSpPr>
        <p:spPr bwMode="auto">
          <a:xfrm>
            <a:off x="630238" y="2667000"/>
            <a:ext cx="1879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0009" name="Line 9"/>
          <p:cNvSpPr>
            <a:spLocks noChangeShapeType="1"/>
          </p:cNvSpPr>
          <p:nvPr/>
        </p:nvSpPr>
        <p:spPr bwMode="auto">
          <a:xfrm>
            <a:off x="3525838" y="2667000"/>
            <a:ext cx="21844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0010" name="Line 10"/>
          <p:cNvSpPr>
            <a:spLocks noChangeShapeType="1"/>
          </p:cNvSpPr>
          <p:nvPr/>
        </p:nvSpPr>
        <p:spPr bwMode="auto">
          <a:xfrm>
            <a:off x="6573838" y="2667000"/>
            <a:ext cx="2260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0011" name="Rectangle 11"/>
          <p:cNvSpPr>
            <a:spLocks noChangeArrowheads="1"/>
          </p:cNvSpPr>
          <p:nvPr/>
        </p:nvSpPr>
        <p:spPr bwMode="auto">
          <a:xfrm>
            <a:off x="376238" y="1408113"/>
            <a:ext cx="8759825" cy="1257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t>
            </a:r>
            <a:br>
              <a:rPr lang="en-US" sz="2400" b="1">
                <a:solidFill>
                  <a:schemeClr val="tx2"/>
                </a:solidFill>
              </a:rPr>
            </a:br>
            <a:r>
              <a:rPr lang="en-US" sz="2400" b="1">
                <a:solidFill>
                  <a:schemeClr val="tx2"/>
                </a:solidFill>
              </a:rPr>
              <a:t>  Actual Fixed                    Fixed                           Fixed</a:t>
            </a:r>
            <a:br>
              <a:rPr lang="en-US" sz="2400" b="1">
                <a:solidFill>
                  <a:schemeClr val="tx2"/>
                </a:solidFill>
              </a:rPr>
            </a:br>
            <a:r>
              <a:rPr lang="en-US" sz="2400" b="1">
                <a:solidFill>
                  <a:schemeClr val="tx2"/>
                </a:solidFill>
              </a:rPr>
              <a:t>    Overhead                   Overhead                    Overhead                     </a:t>
            </a:r>
            <a:br>
              <a:rPr lang="en-US" sz="2400" b="1">
                <a:solidFill>
                  <a:schemeClr val="tx2"/>
                </a:solidFill>
              </a:rPr>
            </a:br>
            <a:r>
              <a:rPr lang="en-US" sz="2400" b="1">
                <a:solidFill>
                  <a:schemeClr val="tx2"/>
                </a:solidFill>
              </a:rPr>
              <a:t>     Incurred                       Budget                       Applied </a:t>
            </a:r>
          </a:p>
        </p:txBody>
      </p:sp>
      <p:sp>
        <p:nvSpPr>
          <p:cNvPr id="640012" name="Rectangle 12"/>
          <p:cNvSpPr>
            <a:spLocks noChangeArrowheads="1"/>
          </p:cNvSpPr>
          <p:nvPr/>
        </p:nvSpPr>
        <p:spPr bwMode="auto">
          <a:xfrm>
            <a:off x="4365625" y="550545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Volume variance</a:t>
            </a:r>
            <a:br>
              <a:rPr lang="en-US" sz="2400">
                <a:solidFill>
                  <a:srgbClr val="FF0000"/>
                </a:solidFill>
              </a:rPr>
            </a:br>
            <a:r>
              <a:rPr lang="en-US" sz="2400">
                <a:solidFill>
                  <a:srgbClr val="FF0000"/>
                </a:solidFill>
              </a:rPr>
              <a:t>$250 favorable</a:t>
            </a:r>
          </a:p>
        </p:txBody>
      </p:sp>
      <p:sp>
        <p:nvSpPr>
          <p:cNvPr id="640013" name="Freeform 13"/>
          <p:cNvSpPr>
            <a:spLocks/>
          </p:cNvSpPr>
          <p:nvPr/>
        </p:nvSpPr>
        <p:spPr bwMode="auto">
          <a:xfrm>
            <a:off x="4746625" y="4773613"/>
            <a:ext cx="2820988" cy="619125"/>
          </a:xfrm>
          <a:custGeom>
            <a:avLst/>
            <a:gdLst>
              <a:gd name="T0" fmla="*/ 1476 w 1777"/>
              <a:gd name="T1" fmla="*/ 255 h 390"/>
              <a:gd name="T2" fmla="*/ 1542 w 1777"/>
              <a:gd name="T3" fmla="*/ 244 h 390"/>
              <a:gd name="T4" fmla="*/ 1604 w 1777"/>
              <a:gd name="T5" fmla="*/ 224 h 390"/>
              <a:gd name="T6" fmla="*/ 1659 w 1777"/>
              <a:gd name="T7" fmla="*/ 194 h 390"/>
              <a:gd name="T8" fmla="*/ 1705 w 1777"/>
              <a:gd name="T9" fmla="*/ 156 h 390"/>
              <a:gd name="T10" fmla="*/ 1741 w 1777"/>
              <a:gd name="T11" fmla="*/ 112 h 390"/>
              <a:gd name="T12" fmla="*/ 1764 w 1777"/>
              <a:gd name="T13" fmla="*/ 64 h 390"/>
              <a:gd name="T14" fmla="*/ 1776 w 1777"/>
              <a:gd name="T15" fmla="*/ 13 h 390"/>
              <a:gd name="T16" fmla="*/ 1775 w 1777"/>
              <a:gd name="T17" fmla="*/ 21 h 390"/>
              <a:gd name="T18" fmla="*/ 1760 w 1777"/>
              <a:gd name="T19" fmla="*/ 64 h 390"/>
              <a:gd name="T20" fmla="*/ 1735 w 1777"/>
              <a:gd name="T21" fmla="*/ 102 h 390"/>
              <a:gd name="T22" fmla="*/ 1697 w 1777"/>
              <a:gd name="T23" fmla="*/ 134 h 390"/>
              <a:gd name="T24" fmla="*/ 1650 w 1777"/>
              <a:gd name="T25" fmla="*/ 159 h 390"/>
              <a:gd name="T26" fmla="*/ 1598 w 1777"/>
              <a:gd name="T27" fmla="*/ 174 h 390"/>
              <a:gd name="T28" fmla="*/ 1543 w 1777"/>
              <a:gd name="T29" fmla="*/ 180 h 390"/>
              <a:gd name="T30" fmla="*/ 1064 w 1777"/>
              <a:gd name="T31" fmla="*/ 182 h 390"/>
              <a:gd name="T32" fmla="*/ 1014 w 1777"/>
              <a:gd name="T33" fmla="*/ 193 h 390"/>
              <a:gd name="T34" fmla="*/ 969 w 1777"/>
              <a:gd name="T35" fmla="*/ 213 h 390"/>
              <a:gd name="T36" fmla="*/ 932 w 1777"/>
              <a:gd name="T37" fmla="*/ 242 h 390"/>
              <a:gd name="T38" fmla="*/ 906 w 1777"/>
              <a:gd name="T39" fmla="*/ 276 h 390"/>
              <a:gd name="T40" fmla="*/ 892 w 1777"/>
              <a:gd name="T41" fmla="*/ 316 h 390"/>
              <a:gd name="T42" fmla="*/ 888 w 1777"/>
              <a:gd name="T43" fmla="*/ 338 h 390"/>
              <a:gd name="T44" fmla="*/ 885 w 1777"/>
              <a:gd name="T45" fmla="*/ 316 h 390"/>
              <a:gd name="T46" fmla="*/ 871 w 1777"/>
              <a:gd name="T47" fmla="*/ 276 h 390"/>
              <a:gd name="T48" fmla="*/ 844 w 1777"/>
              <a:gd name="T49" fmla="*/ 242 h 390"/>
              <a:gd name="T50" fmla="*/ 808 w 1777"/>
              <a:gd name="T51" fmla="*/ 213 h 390"/>
              <a:gd name="T52" fmla="*/ 763 w 1777"/>
              <a:gd name="T53" fmla="*/ 193 h 390"/>
              <a:gd name="T54" fmla="*/ 713 w 1777"/>
              <a:gd name="T55" fmla="*/ 182 h 390"/>
              <a:gd name="T56" fmla="*/ 234 w 1777"/>
              <a:gd name="T57" fmla="*/ 180 h 390"/>
              <a:gd name="T58" fmla="*/ 179 w 1777"/>
              <a:gd name="T59" fmla="*/ 174 h 390"/>
              <a:gd name="T60" fmla="*/ 127 w 1777"/>
              <a:gd name="T61" fmla="*/ 159 h 390"/>
              <a:gd name="T62" fmla="*/ 81 w 1777"/>
              <a:gd name="T63" fmla="*/ 134 h 390"/>
              <a:gd name="T64" fmla="*/ 43 w 1777"/>
              <a:gd name="T65" fmla="*/ 102 h 390"/>
              <a:gd name="T66" fmla="*/ 17 w 1777"/>
              <a:gd name="T67" fmla="*/ 64 h 390"/>
              <a:gd name="T68" fmla="*/ 2 w 1777"/>
              <a:gd name="T69" fmla="*/ 21 h 390"/>
              <a:gd name="T70" fmla="*/ 1 w 1777"/>
              <a:gd name="T71" fmla="*/ 13 h 390"/>
              <a:gd name="T72" fmla="*/ 12 w 1777"/>
              <a:gd name="T73" fmla="*/ 64 h 390"/>
              <a:gd name="T74" fmla="*/ 36 w 1777"/>
              <a:gd name="T75" fmla="*/ 112 h 390"/>
              <a:gd name="T76" fmla="*/ 73 w 1777"/>
              <a:gd name="T77" fmla="*/ 156 h 390"/>
              <a:gd name="T78" fmla="*/ 118 w 1777"/>
              <a:gd name="T79" fmla="*/ 194 h 390"/>
              <a:gd name="T80" fmla="*/ 173 w 1777"/>
              <a:gd name="T81" fmla="*/ 224 h 390"/>
              <a:gd name="T82" fmla="*/ 235 w 1777"/>
              <a:gd name="T83" fmla="*/ 244 h 390"/>
              <a:gd name="T84" fmla="*/ 300 w 1777"/>
              <a:gd name="T85" fmla="*/ 255 h 390"/>
              <a:gd name="T86" fmla="*/ 721 w 1777"/>
              <a:gd name="T87" fmla="*/ 257 h 390"/>
              <a:gd name="T88" fmla="*/ 768 w 1777"/>
              <a:gd name="T89" fmla="*/ 262 h 390"/>
              <a:gd name="T90" fmla="*/ 810 w 1777"/>
              <a:gd name="T91" fmla="*/ 277 h 390"/>
              <a:gd name="T92" fmla="*/ 846 w 1777"/>
              <a:gd name="T93" fmla="*/ 302 h 390"/>
              <a:gd name="T94" fmla="*/ 871 w 1777"/>
              <a:gd name="T95" fmla="*/ 333 h 390"/>
              <a:gd name="T96" fmla="*/ 885 w 1777"/>
              <a:gd name="T97" fmla="*/ 369 h 390"/>
              <a:gd name="T98" fmla="*/ 888 w 1777"/>
              <a:gd name="T99" fmla="*/ 389 h 390"/>
              <a:gd name="T100" fmla="*/ 895 w 1777"/>
              <a:gd name="T101" fmla="*/ 352 h 390"/>
              <a:gd name="T102" fmla="*/ 914 w 1777"/>
              <a:gd name="T103" fmla="*/ 318 h 390"/>
              <a:gd name="T104" fmla="*/ 945 w 1777"/>
              <a:gd name="T105" fmla="*/ 290 h 390"/>
              <a:gd name="T106" fmla="*/ 985 w 1777"/>
              <a:gd name="T107" fmla="*/ 270 h 390"/>
              <a:gd name="T108" fmla="*/ 1029 w 1777"/>
              <a:gd name="T109" fmla="*/ 259 h 390"/>
              <a:gd name="T110" fmla="*/ 1054 w 1777"/>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77" h="390">
                <a:moveTo>
                  <a:pt x="1443" y="257"/>
                </a:moveTo>
                <a:lnTo>
                  <a:pt x="1476" y="255"/>
                </a:lnTo>
                <a:lnTo>
                  <a:pt x="1509" y="251"/>
                </a:lnTo>
                <a:lnTo>
                  <a:pt x="1542" y="244"/>
                </a:lnTo>
                <a:lnTo>
                  <a:pt x="1573" y="235"/>
                </a:lnTo>
                <a:lnTo>
                  <a:pt x="1604" y="224"/>
                </a:lnTo>
                <a:lnTo>
                  <a:pt x="1632" y="209"/>
                </a:lnTo>
                <a:lnTo>
                  <a:pt x="1659" y="194"/>
                </a:lnTo>
                <a:lnTo>
                  <a:pt x="1683" y="176"/>
                </a:lnTo>
                <a:lnTo>
                  <a:pt x="1705" y="156"/>
                </a:lnTo>
                <a:lnTo>
                  <a:pt x="1725" y="135"/>
                </a:lnTo>
                <a:lnTo>
                  <a:pt x="1741" y="112"/>
                </a:lnTo>
                <a:lnTo>
                  <a:pt x="1755" y="89"/>
                </a:lnTo>
                <a:lnTo>
                  <a:pt x="1764" y="64"/>
                </a:lnTo>
                <a:lnTo>
                  <a:pt x="1772" y="39"/>
                </a:lnTo>
                <a:lnTo>
                  <a:pt x="1776" y="13"/>
                </a:lnTo>
                <a:lnTo>
                  <a:pt x="1776" y="0"/>
                </a:lnTo>
                <a:lnTo>
                  <a:pt x="1775" y="21"/>
                </a:lnTo>
                <a:lnTo>
                  <a:pt x="1769" y="43"/>
                </a:lnTo>
                <a:lnTo>
                  <a:pt x="1760" y="64"/>
                </a:lnTo>
                <a:lnTo>
                  <a:pt x="1749" y="83"/>
                </a:lnTo>
                <a:lnTo>
                  <a:pt x="1735" y="102"/>
                </a:lnTo>
                <a:lnTo>
                  <a:pt x="1717" y="119"/>
                </a:lnTo>
                <a:lnTo>
                  <a:pt x="1697" y="134"/>
                </a:lnTo>
                <a:lnTo>
                  <a:pt x="1675" y="148"/>
                </a:lnTo>
                <a:lnTo>
                  <a:pt x="1650" y="159"/>
                </a:lnTo>
                <a:lnTo>
                  <a:pt x="1625" y="168"/>
                </a:lnTo>
                <a:lnTo>
                  <a:pt x="1598" y="174"/>
                </a:lnTo>
                <a:lnTo>
                  <a:pt x="1571" y="179"/>
                </a:lnTo>
                <a:lnTo>
                  <a:pt x="1543" y="180"/>
                </a:lnTo>
                <a:lnTo>
                  <a:pt x="1090" y="180"/>
                </a:lnTo>
                <a:lnTo>
                  <a:pt x="1064" y="182"/>
                </a:lnTo>
                <a:lnTo>
                  <a:pt x="1038" y="186"/>
                </a:lnTo>
                <a:lnTo>
                  <a:pt x="1014" y="193"/>
                </a:lnTo>
                <a:lnTo>
                  <a:pt x="990" y="202"/>
                </a:lnTo>
                <a:lnTo>
                  <a:pt x="969" y="213"/>
                </a:lnTo>
                <a:lnTo>
                  <a:pt x="950" y="227"/>
                </a:lnTo>
                <a:lnTo>
                  <a:pt x="932" y="242"/>
                </a:lnTo>
                <a:lnTo>
                  <a:pt x="917" y="258"/>
                </a:lnTo>
                <a:lnTo>
                  <a:pt x="906" y="276"/>
                </a:lnTo>
                <a:lnTo>
                  <a:pt x="898" y="295"/>
                </a:lnTo>
                <a:lnTo>
                  <a:pt x="892" y="316"/>
                </a:lnTo>
                <a:lnTo>
                  <a:pt x="889" y="335"/>
                </a:lnTo>
                <a:lnTo>
                  <a:pt x="888" y="338"/>
                </a:lnTo>
                <a:lnTo>
                  <a:pt x="888" y="335"/>
                </a:lnTo>
                <a:lnTo>
                  <a:pt x="885" y="316"/>
                </a:lnTo>
                <a:lnTo>
                  <a:pt x="880" y="295"/>
                </a:lnTo>
                <a:lnTo>
                  <a:pt x="871" y="276"/>
                </a:lnTo>
                <a:lnTo>
                  <a:pt x="859" y="258"/>
                </a:lnTo>
                <a:lnTo>
                  <a:pt x="844" y="242"/>
                </a:lnTo>
                <a:lnTo>
                  <a:pt x="828" y="227"/>
                </a:lnTo>
                <a:lnTo>
                  <a:pt x="808" y="213"/>
                </a:lnTo>
                <a:lnTo>
                  <a:pt x="786" y="202"/>
                </a:lnTo>
                <a:lnTo>
                  <a:pt x="763" y="193"/>
                </a:lnTo>
                <a:lnTo>
                  <a:pt x="739" y="186"/>
                </a:lnTo>
                <a:lnTo>
                  <a:pt x="713" y="182"/>
                </a:lnTo>
                <a:lnTo>
                  <a:pt x="687" y="180"/>
                </a:lnTo>
                <a:lnTo>
                  <a:pt x="234" y="180"/>
                </a:lnTo>
                <a:lnTo>
                  <a:pt x="207" y="179"/>
                </a:lnTo>
                <a:lnTo>
                  <a:pt x="179" y="174"/>
                </a:lnTo>
                <a:lnTo>
                  <a:pt x="152" y="168"/>
                </a:lnTo>
                <a:lnTo>
                  <a:pt x="127" y="159"/>
                </a:lnTo>
                <a:lnTo>
                  <a:pt x="103" y="148"/>
                </a:lnTo>
                <a:lnTo>
                  <a:pt x="81" y="134"/>
                </a:lnTo>
                <a:lnTo>
                  <a:pt x="60" y="119"/>
                </a:lnTo>
                <a:lnTo>
                  <a:pt x="43" y="102"/>
                </a:lnTo>
                <a:lnTo>
                  <a:pt x="29" y="83"/>
                </a:lnTo>
                <a:lnTo>
                  <a:pt x="17" y="64"/>
                </a:lnTo>
                <a:lnTo>
                  <a:pt x="8" y="43"/>
                </a:lnTo>
                <a:lnTo>
                  <a:pt x="2" y="21"/>
                </a:lnTo>
                <a:lnTo>
                  <a:pt x="0" y="0"/>
                </a:lnTo>
                <a:lnTo>
                  <a:pt x="1" y="13"/>
                </a:lnTo>
                <a:lnTo>
                  <a:pt x="5" y="39"/>
                </a:lnTo>
                <a:lnTo>
                  <a:pt x="12" y="64"/>
                </a:lnTo>
                <a:lnTo>
                  <a:pt x="23" y="89"/>
                </a:lnTo>
                <a:lnTo>
                  <a:pt x="36" y="112"/>
                </a:lnTo>
                <a:lnTo>
                  <a:pt x="53" y="135"/>
                </a:lnTo>
                <a:lnTo>
                  <a:pt x="73" y="156"/>
                </a:lnTo>
                <a:lnTo>
                  <a:pt x="94" y="176"/>
                </a:lnTo>
                <a:lnTo>
                  <a:pt x="118" y="194"/>
                </a:lnTo>
                <a:lnTo>
                  <a:pt x="145" y="209"/>
                </a:lnTo>
                <a:lnTo>
                  <a:pt x="173" y="224"/>
                </a:lnTo>
                <a:lnTo>
                  <a:pt x="204" y="235"/>
                </a:lnTo>
                <a:lnTo>
                  <a:pt x="235" y="244"/>
                </a:lnTo>
                <a:lnTo>
                  <a:pt x="268" y="251"/>
                </a:lnTo>
                <a:lnTo>
                  <a:pt x="300" y="255"/>
                </a:lnTo>
                <a:lnTo>
                  <a:pt x="334" y="257"/>
                </a:lnTo>
                <a:lnTo>
                  <a:pt x="721" y="257"/>
                </a:lnTo>
                <a:lnTo>
                  <a:pt x="745" y="259"/>
                </a:lnTo>
                <a:lnTo>
                  <a:pt x="768" y="262"/>
                </a:lnTo>
                <a:lnTo>
                  <a:pt x="789" y="269"/>
                </a:lnTo>
                <a:lnTo>
                  <a:pt x="810" y="277"/>
                </a:lnTo>
                <a:lnTo>
                  <a:pt x="828" y="289"/>
                </a:lnTo>
                <a:lnTo>
                  <a:pt x="846" y="302"/>
                </a:lnTo>
                <a:lnTo>
                  <a:pt x="859" y="317"/>
                </a:lnTo>
                <a:lnTo>
                  <a:pt x="871" y="333"/>
                </a:lnTo>
                <a:lnTo>
                  <a:pt x="880" y="350"/>
                </a:lnTo>
                <a:lnTo>
                  <a:pt x="885" y="369"/>
                </a:lnTo>
                <a:lnTo>
                  <a:pt x="888" y="387"/>
                </a:lnTo>
                <a:lnTo>
                  <a:pt x="888" y="389"/>
                </a:lnTo>
                <a:lnTo>
                  <a:pt x="890" y="370"/>
                </a:lnTo>
                <a:lnTo>
                  <a:pt x="895" y="352"/>
                </a:lnTo>
                <a:lnTo>
                  <a:pt x="904" y="335"/>
                </a:lnTo>
                <a:lnTo>
                  <a:pt x="914" y="318"/>
                </a:lnTo>
                <a:lnTo>
                  <a:pt x="929" y="304"/>
                </a:lnTo>
                <a:lnTo>
                  <a:pt x="945" y="290"/>
                </a:lnTo>
                <a:lnTo>
                  <a:pt x="963" y="279"/>
                </a:lnTo>
                <a:lnTo>
                  <a:pt x="985" y="270"/>
                </a:lnTo>
                <a:lnTo>
                  <a:pt x="1005" y="263"/>
                </a:lnTo>
                <a:lnTo>
                  <a:pt x="1029" y="259"/>
                </a:lnTo>
                <a:lnTo>
                  <a:pt x="1052" y="257"/>
                </a:lnTo>
                <a:lnTo>
                  <a:pt x="1054" y="257"/>
                </a:lnTo>
                <a:lnTo>
                  <a:pt x="1443"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40014" name="Rectangle 14"/>
          <p:cNvSpPr>
            <a:spLocks noChangeArrowheads="1"/>
          </p:cNvSpPr>
          <p:nvPr/>
        </p:nvSpPr>
        <p:spPr bwMode="auto">
          <a:xfrm>
            <a:off x="6710363" y="2667000"/>
            <a:ext cx="1749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b="1">
                <a:solidFill>
                  <a:schemeClr val="tx2"/>
                </a:solidFill>
              </a:rPr>
              <a:t>   SH × FR                        </a:t>
            </a:r>
          </a:p>
        </p:txBody>
      </p:sp>
      <p:sp>
        <p:nvSpPr>
          <p:cNvPr id="640015" name="Rectangle 15"/>
          <p:cNvSpPr>
            <a:spLocks noGrp="1" noChangeArrowheads="1"/>
          </p:cNvSpPr>
          <p:nvPr>
            <p:ph type="title"/>
          </p:nvPr>
        </p:nvSpPr>
        <p:spPr>
          <a:xfrm>
            <a:off x="528638" y="700088"/>
            <a:ext cx="830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Summary</a:t>
            </a:r>
            <a:endParaRPr lang="en-US" sz="4000" b="1" i="1">
              <a:sym typeface="Wingdings" panose="05000000000000000000" pitchFamily="2" charset="2"/>
            </a:endParaRPr>
          </a:p>
        </p:txBody>
      </p:sp>
      <p:sp>
        <p:nvSpPr>
          <p:cNvPr id="2" name="Slide Number Placeholder 1"/>
          <p:cNvSpPr>
            <a:spLocks noGrp="1"/>
          </p:cNvSpPr>
          <p:nvPr>
            <p:ph type="sldNum" sz="quarter" idx="11"/>
          </p:nvPr>
        </p:nvSpPr>
        <p:spPr/>
        <p:txBody>
          <a:bodyPr/>
          <a:lstStyle/>
          <a:p>
            <a:fld id="{9A50D7FF-FF3E-48B3-B163-4B17B2257AE3}" type="slidenum">
              <a:rPr lang="en-US" smtClean="0"/>
              <a:pPr/>
              <a:t>21</a:t>
            </a:fld>
            <a:endParaRPr lang="en-US"/>
          </a:p>
        </p:txBody>
      </p:sp>
    </p:spTree>
    <p:extLst>
      <p:ext uri="{BB962C8B-B14F-4D97-AF65-F5344CB8AC3E}">
        <p14:creationId xmlns:p14="http://schemas.microsoft.com/office/powerpoint/2010/main" xmlns="" val="2294044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42050" name="Object 2"/>
          <p:cNvGraphicFramePr>
            <a:graphicFrameLocks/>
          </p:cNvGraphicFramePr>
          <p:nvPr/>
        </p:nvGraphicFramePr>
        <p:xfrm>
          <a:off x="382588" y="1252538"/>
          <a:ext cx="7723187" cy="5148262"/>
        </p:xfrm>
        <a:graphic>
          <a:graphicData uri="http://schemas.openxmlformats.org/presentationml/2006/ole">
            <p:oleObj spid="_x0000_s96261" name="Clip" r:id="rId4" imgW="6276975" imgH="6010910" progId="">
              <p:embed/>
            </p:oleObj>
          </a:graphicData>
        </a:graphic>
      </p:graphicFrame>
      <p:sp>
        <p:nvSpPr>
          <p:cNvPr id="642051" name="Rectangle 3"/>
          <p:cNvSpPr>
            <a:spLocks noGrp="1" noChangeArrowheads="1"/>
          </p:cNvSpPr>
          <p:nvPr>
            <p:ph type="title"/>
          </p:nvPr>
        </p:nvSpPr>
        <p:spPr>
          <a:xfrm>
            <a:off x="457200" y="1524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Fixed Overhead Variances –</a:t>
            </a:r>
            <a:br>
              <a:rPr lang="en-US" sz="4000" b="1" i="1"/>
            </a:br>
            <a:r>
              <a:rPr lang="en-US" sz="4000" b="1" i="1"/>
              <a:t>A Graphic Approach </a:t>
            </a:r>
          </a:p>
        </p:txBody>
      </p:sp>
      <p:sp>
        <p:nvSpPr>
          <p:cNvPr id="642052" name="Rectangle 4"/>
          <p:cNvSpPr>
            <a:spLocks noChangeArrowheads="1"/>
          </p:cNvSpPr>
          <p:nvPr/>
        </p:nvSpPr>
        <p:spPr bwMode="auto">
          <a:xfrm>
            <a:off x="3887788" y="2895600"/>
            <a:ext cx="3425825" cy="30781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dirty="0">
                <a:solidFill>
                  <a:srgbClr val="333333"/>
                </a:solidFill>
                <a:latin typeface="+mn-lt"/>
              </a:rPr>
              <a:t>Let’s look at a graph showing fixed overhead variances. We will use </a:t>
            </a:r>
            <a:r>
              <a:rPr lang="en-US" sz="2800" b="1" dirty="0" err="1">
                <a:solidFill>
                  <a:srgbClr val="333333"/>
                </a:solidFill>
                <a:latin typeface="+mn-lt"/>
              </a:rPr>
              <a:t>ColaCo’s</a:t>
            </a:r>
            <a:r>
              <a:rPr lang="en-US" sz="2800" b="1" dirty="0">
                <a:solidFill>
                  <a:srgbClr val="333333"/>
                </a:solidFill>
                <a:latin typeface="+mn-lt"/>
              </a:rPr>
              <a:t>  numbers from the previous example. </a:t>
            </a:r>
          </a:p>
        </p:txBody>
      </p:sp>
      <p:sp>
        <p:nvSpPr>
          <p:cNvPr id="2" name="Slide Number Placeholder 1"/>
          <p:cNvSpPr>
            <a:spLocks noGrp="1"/>
          </p:cNvSpPr>
          <p:nvPr>
            <p:ph type="sldNum" sz="quarter" idx="11"/>
          </p:nvPr>
        </p:nvSpPr>
        <p:spPr/>
        <p:txBody>
          <a:bodyPr/>
          <a:lstStyle/>
          <a:p>
            <a:fld id="{9A50D7FF-FF3E-48B3-B163-4B17B2257AE3}" type="slidenum">
              <a:rPr lang="en-US" smtClean="0"/>
              <a:pPr/>
              <a:t>22</a:t>
            </a:fld>
            <a:endParaRPr lang="en-US"/>
          </a:p>
        </p:txBody>
      </p:sp>
    </p:spTree>
    <p:extLst>
      <p:ext uri="{BB962C8B-B14F-4D97-AF65-F5344CB8AC3E}">
        <p14:creationId xmlns:p14="http://schemas.microsoft.com/office/powerpoint/2010/main" xmlns="" val="149107330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4099" name="Line 3"/>
          <p:cNvSpPr>
            <a:spLocks noChangeShapeType="1"/>
          </p:cNvSpPr>
          <p:nvPr/>
        </p:nvSpPr>
        <p:spPr bwMode="auto">
          <a:xfrm flipH="1">
            <a:off x="1816100" y="2906713"/>
            <a:ext cx="4064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644100" name="Group 4"/>
          <p:cNvGrpSpPr>
            <a:grpSpLocks/>
          </p:cNvGrpSpPr>
          <p:nvPr/>
        </p:nvGrpSpPr>
        <p:grpSpPr bwMode="auto">
          <a:xfrm>
            <a:off x="992188" y="1460500"/>
            <a:ext cx="7921625" cy="5213350"/>
            <a:chOff x="625" y="920"/>
            <a:chExt cx="4990" cy="3284"/>
          </a:xfrm>
        </p:grpSpPr>
        <p:sp>
          <p:nvSpPr>
            <p:cNvPr id="644101" name="Rectangle 5"/>
            <p:cNvSpPr>
              <a:spLocks noChangeArrowheads="1"/>
            </p:cNvSpPr>
            <p:nvPr/>
          </p:nvSpPr>
          <p:spPr bwMode="auto">
            <a:xfrm>
              <a:off x="4657" y="3272"/>
              <a:ext cx="958"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Activity</a:t>
              </a:r>
            </a:p>
          </p:txBody>
        </p:sp>
        <p:sp>
          <p:nvSpPr>
            <p:cNvPr id="644102" name="Rectangle 6"/>
            <p:cNvSpPr>
              <a:spLocks noChangeArrowheads="1"/>
            </p:cNvSpPr>
            <p:nvPr/>
          </p:nvSpPr>
          <p:spPr bwMode="auto">
            <a:xfrm>
              <a:off x="625" y="920"/>
              <a:ext cx="958"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Cost</a:t>
              </a:r>
            </a:p>
          </p:txBody>
        </p:sp>
        <p:grpSp>
          <p:nvGrpSpPr>
            <p:cNvPr id="644103" name="Group 7"/>
            <p:cNvGrpSpPr>
              <a:grpSpLocks/>
            </p:cNvGrpSpPr>
            <p:nvPr/>
          </p:nvGrpSpPr>
          <p:grpSpPr bwMode="auto">
            <a:xfrm>
              <a:off x="1105" y="1263"/>
              <a:ext cx="4311" cy="2941"/>
              <a:chOff x="1105" y="1263"/>
              <a:chExt cx="4311" cy="2941"/>
            </a:xfrm>
          </p:grpSpPr>
          <p:grpSp>
            <p:nvGrpSpPr>
              <p:cNvPr id="644104" name="Group 8"/>
              <p:cNvGrpSpPr>
                <a:grpSpLocks/>
              </p:cNvGrpSpPr>
              <p:nvPr/>
            </p:nvGrpSpPr>
            <p:grpSpPr bwMode="auto">
              <a:xfrm>
                <a:off x="3208" y="3615"/>
                <a:ext cx="496" cy="280"/>
                <a:chOff x="3208" y="3615"/>
                <a:chExt cx="496" cy="280"/>
              </a:xfrm>
            </p:grpSpPr>
            <p:sp>
              <p:nvSpPr>
                <p:cNvPr id="644105" name="Line 9"/>
                <p:cNvSpPr>
                  <a:spLocks noChangeShapeType="1"/>
                </p:cNvSpPr>
                <p:nvPr/>
              </p:nvSpPr>
              <p:spPr bwMode="auto">
                <a:xfrm>
                  <a:off x="3696" y="3615"/>
                  <a:ext cx="0" cy="272"/>
                </a:xfrm>
                <a:prstGeom prst="line">
                  <a:avLst/>
                </a:prstGeom>
                <a:noFill/>
                <a:ln w="25400">
                  <a:solidFill>
                    <a:schemeClr val="tx2"/>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4106" name="Line 10"/>
                <p:cNvSpPr>
                  <a:spLocks noChangeShapeType="1"/>
                </p:cNvSpPr>
                <p:nvPr/>
              </p:nvSpPr>
              <p:spPr bwMode="auto">
                <a:xfrm flipH="1">
                  <a:off x="3208" y="3895"/>
                  <a:ext cx="496"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644107" name="Rectangle 11"/>
              <p:cNvSpPr>
                <a:spLocks noChangeArrowheads="1"/>
              </p:cNvSpPr>
              <p:nvPr/>
            </p:nvSpPr>
            <p:spPr bwMode="auto">
              <a:xfrm>
                <a:off x="1873" y="3560"/>
                <a:ext cx="1294" cy="64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5000"/>
                  </a:lnSpc>
                  <a:spcBef>
                    <a:spcPct val="30000"/>
                  </a:spcBef>
                </a:pPr>
                <a:r>
                  <a:rPr lang="en-US" sz="2400">
                    <a:solidFill>
                      <a:schemeClr val="tx2"/>
                    </a:solidFill>
                  </a:rPr>
                  <a:t>3,000 Hours Expected</a:t>
                </a:r>
                <a:br>
                  <a:rPr lang="en-US" sz="2400">
                    <a:solidFill>
                      <a:schemeClr val="tx2"/>
                    </a:solidFill>
                  </a:rPr>
                </a:br>
                <a:r>
                  <a:rPr lang="en-US" sz="2400">
                    <a:solidFill>
                      <a:schemeClr val="tx2"/>
                    </a:solidFill>
                  </a:rPr>
                  <a:t>Activity</a:t>
                </a:r>
              </a:p>
            </p:txBody>
          </p:sp>
          <p:grpSp>
            <p:nvGrpSpPr>
              <p:cNvPr id="644108" name="Group 12"/>
              <p:cNvGrpSpPr>
                <a:grpSpLocks/>
              </p:cNvGrpSpPr>
              <p:nvPr/>
            </p:nvGrpSpPr>
            <p:grpSpPr bwMode="auto">
              <a:xfrm>
                <a:off x="1105" y="1263"/>
                <a:ext cx="4311" cy="2256"/>
                <a:chOff x="1105" y="1263"/>
                <a:chExt cx="4311" cy="2256"/>
              </a:xfrm>
            </p:grpSpPr>
            <p:sp>
              <p:nvSpPr>
                <p:cNvPr id="644109" name="Rectangle 13"/>
                <p:cNvSpPr>
                  <a:spLocks noChangeArrowheads="1"/>
                </p:cNvSpPr>
                <p:nvPr/>
              </p:nvSpPr>
              <p:spPr bwMode="auto">
                <a:xfrm>
                  <a:off x="1153" y="1566"/>
                  <a:ext cx="2542"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t>$9,000 budgeted fixed OH</a:t>
                  </a:r>
                </a:p>
              </p:txBody>
            </p:sp>
            <p:sp>
              <p:nvSpPr>
                <p:cNvPr id="644110" name="Line 14"/>
                <p:cNvSpPr>
                  <a:spLocks noChangeShapeType="1"/>
                </p:cNvSpPr>
                <p:nvPr/>
              </p:nvSpPr>
              <p:spPr bwMode="auto">
                <a:xfrm>
                  <a:off x="3696" y="1839"/>
                  <a:ext cx="0" cy="1664"/>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4111" name="Line 15"/>
                <p:cNvSpPr>
                  <a:spLocks noChangeShapeType="1"/>
                </p:cNvSpPr>
                <p:nvPr/>
              </p:nvSpPr>
              <p:spPr bwMode="auto">
                <a:xfrm flipV="1">
                  <a:off x="1152" y="1343"/>
                  <a:ext cx="3296" cy="2176"/>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4112" name="Rectangle 16"/>
                <p:cNvSpPr>
                  <a:spLocks noChangeArrowheads="1"/>
                </p:cNvSpPr>
                <p:nvPr/>
              </p:nvSpPr>
              <p:spPr bwMode="auto">
                <a:xfrm rot="19620000">
                  <a:off x="1105" y="2552"/>
                  <a:ext cx="2158" cy="58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30000"/>
                    </a:spcBef>
                  </a:pPr>
                  <a:r>
                    <a:rPr lang="en-US" sz="2400">
                      <a:solidFill>
                        <a:srgbClr val="FF0000"/>
                      </a:solidFill>
                    </a:rPr>
                    <a:t>Fixed overhead</a:t>
                  </a:r>
                </a:p>
                <a:p>
                  <a:pPr algn="ctr" eaLnBrk="1" hangingPunct="1">
                    <a:spcBef>
                      <a:spcPct val="30000"/>
                    </a:spcBef>
                  </a:pPr>
                  <a:r>
                    <a:rPr lang="en-US" sz="2400">
                      <a:solidFill>
                        <a:srgbClr val="FF0000"/>
                      </a:solidFill>
                    </a:rPr>
                    <a:t>applied to products</a:t>
                  </a:r>
                </a:p>
              </p:txBody>
            </p:sp>
            <p:grpSp>
              <p:nvGrpSpPr>
                <p:cNvPr id="644113" name="Group 17"/>
                <p:cNvGrpSpPr>
                  <a:grpSpLocks/>
                </p:cNvGrpSpPr>
                <p:nvPr/>
              </p:nvGrpSpPr>
              <p:grpSpPr bwMode="auto">
                <a:xfrm>
                  <a:off x="1152" y="1263"/>
                  <a:ext cx="4264" cy="2248"/>
                  <a:chOff x="1152" y="1182"/>
                  <a:chExt cx="4264" cy="2248"/>
                </a:xfrm>
              </p:grpSpPr>
              <p:sp>
                <p:nvSpPr>
                  <p:cNvPr id="644114" name="Line 18"/>
                  <p:cNvSpPr>
                    <a:spLocks noChangeShapeType="1"/>
                  </p:cNvSpPr>
                  <p:nvPr/>
                </p:nvSpPr>
                <p:spPr bwMode="auto">
                  <a:xfrm>
                    <a:off x="1152" y="1182"/>
                    <a:ext cx="0" cy="224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4115" name="Line 19"/>
                  <p:cNvSpPr>
                    <a:spLocks noChangeShapeType="1"/>
                  </p:cNvSpPr>
                  <p:nvPr/>
                </p:nvSpPr>
                <p:spPr bwMode="auto">
                  <a:xfrm>
                    <a:off x="1160" y="3430"/>
                    <a:ext cx="4256"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grpSp>
      </p:grpSp>
      <p:sp>
        <p:nvSpPr>
          <p:cNvPr id="644118" name="Rectangle 22"/>
          <p:cNvSpPr>
            <a:spLocks noGrp="1" noChangeArrowheads="1"/>
          </p:cNvSpPr>
          <p:nvPr>
            <p:ph type="title"/>
          </p:nvPr>
        </p:nvSpPr>
        <p:spPr>
          <a:xfrm>
            <a:off x="453168" y="274223"/>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Fixed Overhead Variances –</a:t>
            </a:r>
            <a:br>
              <a:rPr lang="en-US" sz="4000" b="1" i="1"/>
            </a:br>
            <a:r>
              <a:rPr lang="en-US" sz="4000" b="1" i="1"/>
              <a:t>A Graphic Approach </a:t>
            </a:r>
          </a:p>
        </p:txBody>
      </p:sp>
      <p:sp>
        <p:nvSpPr>
          <p:cNvPr id="2" name="Slide Number Placeholder 1"/>
          <p:cNvSpPr>
            <a:spLocks noGrp="1"/>
          </p:cNvSpPr>
          <p:nvPr>
            <p:ph type="sldNum" sz="quarter" idx="11"/>
          </p:nvPr>
        </p:nvSpPr>
        <p:spPr/>
        <p:txBody>
          <a:bodyPr/>
          <a:lstStyle/>
          <a:p>
            <a:fld id="{9A50D7FF-FF3E-48B3-B163-4B17B2257AE3}" type="slidenum">
              <a:rPr lang="en-US" smtClean="0"/>
              <a:pPr/>
              <a:t>23</a:t>
            </a:fld>
            <a:endParaRPr lang="en-US"/>
          </a:p>
        </p:txBody>
      </p:sp>
    </p:spTree>
    <p:extLst>
      <p:ext uri="{BB962C8B-B14F-4D97-AF65-F5344CB8AC3E}">
        <p14:creationId xmlns:p14="http://schemas.microsoft.com/office/powerpoint/2010/main" xmlns="" val="8196865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6147" name="Rectangle 3"/>
          <p:cNvSpPr>
            <a:spLocks noChangeArrowheads="1"/>
          </p:cNvSpPr>
          <p:nvPr/>
        </p:nvSpPr>
        <p:spPr bwMode="auto">
          <a:xfrm>
            <a:off x="1581150" y="3005138"/>
            <a:ext cx="4035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FFFF"/>
                </a:solidFill>
              </a:rPr>
              <a:t>$8,450 actual fixed OH</a:t>
            </a:r>
          </a:p>
        </p:txBody>
      </p:sp>
      <p:sp>
        <p:nvSpPr>
          <p:cNvPr id="646148" name="Line 4"/>
          <p:cNvSpPr>
            <a:spLocks noChangeShapeType="1"/>
          </p:cNvSpPr>
          <p:nvPr/>
        </p:nvSpPr>
        <p:spPr bwMode="auto">
          <a:xfrm flipH="1">
            <a:off x="1816100" y="2906713"/>
            <a:ext cx="4064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646149" name="Group 5"/>
          <p:cNvGrpSpPr>
            <a:grpSpLocks/>
          </p:cNvGrpSpPr>
          <p:nvPr/>
        </p:nvGrpSpPr>
        <p:grpSpPr bwMode="auto">
          <a:xfrm>
            <a:off x="992188" y="1460500"/>
            <a:ext cx="7921625" cy="5213350"/>
            <a:chOff x="625" y="920"/>
            <a:chExt cx="4990" cy="3284"/>
          </a:xfrm>
        </p:grpSpPr>
        <p:sp>
          <p:nvSpPr>
            <p:cNvPr id="646150" name="Rectangle 6"/>
            <p:cNvSpPr>
              <a:spLocks noChangeArrowheads="1"/>
            </p:cNvSpPr>
            <p:nvPr/>
          </p:nvSpPr>
          <p:spPr bwMode="auto">
            <a:xfrm>
              <a:off x="4657" y="3272"/>
              <a:ext cx="958"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Activity</a:t>
              </a:r>
            </a:p>
          </p:txBody>
        </p:sp>
        <p:sp>
          <p:nvSpPr>
            <p:cNvPr id="646151" name="Rectangle 7"/>
            <p:cNvSpPr>
              <a:spLocks noChangeArrowheads="1"/>
            </p:cNvSpPr>
            <p:nvPr/>
          </p:nvSpPr>
          <p:spPr bwMode="auto">
            <a:xfrm>
              <a:off x="625" y="920"/>
              <a:ext cx="958"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Cost</a:t>
              </a:r>
            </a:p>
          </p:txBody>
        </p:sp>
        <p:grpSp>
          <p:nvGrpSpPr>
            <p:cNvPr id="646152" name="Group 8"/>
            <p:cNvGrpSpPr>
              <a:grpSpLocks/>
            </p:cNvGrpSpPr>
            <p:nvPr/>
          </p:nvGrpSpPr>
          <p:grpSpPr bwMode="auto">
            <a:xfrm>
              <a:off x="1105" y="1263"/>
              <a:ext cx="4311" cy="2941"/>
              <a:chOff x="1105" y="1263"/>
              <a:chExt cx="4311" cy="2941"/>
            </a:xfrm>
          </p:grpSpPr>
          <p:grpSp>
            <p:nvGrpSpPr>
              <p:cNvPr id="646153" name="Group 9"/>
              <p:cNvGrpSpPr>
                <a:grpSpLocks/>
              </p:cNvGrpSpPr>
              <p:nvPr/>
            </p:nvGrpSpPr>
            <p:grpSpPr bwMode="auto">
              <a:xfrm>
                <a:off x="3208" y="3615"/>
                <a:ext cx="496" cy="280"/>
                <a:chOff x="3208" y="3534"/>
                <a:chExt cx="496" cy="280"/>
              </a:xfrm>
            </p:grpSpPr>
            <p:sp>
              <p:nvSpPr>
                <p:cNvPr id="646154" name="Line 10"/>
                <p:cNvSpPr>
                  <a:spLocks noChangeShapeType="1"/>
                </p:cNvSpPr>
                <p:nvPr/>
              </p:nvSpPr>
              <p:spPr bwMode="auto">
                <a:xfrm>
                  <a:off x="3696" y="3534"/>
                  <a:ext cx="0" cy="272"/>
                </a:xfrm>
                <a:prstGeom prst="line">
                  <a:avLst/>
                </a:prstGeom>
                <a:noFill/>
                <a:ln w="25400">
                  <a:solidFill>
                    <a:schemeClr val="tx2"/>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6155" name="Line 11"/>
                <p:cNvSpPr>
                  <a:spLocks noChangeShapeType="1"/>
                </p:cNvSpPr>
                <p:nvPr/>
              </p:nvSpPr>
              <p:spPr bwMode="auto">
                <a:xfrm flipH="1">
                  <a:off x="3208" y="3814"/>
                  <a:ext cx="496"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646156" name="Rectangle 12"/>
              <p:cNvSpPr>
                <a:spLocks noChangeArrowheads="1"/>
              </p:cNvSpPr>
              <p:nvPr/>
            </p:nvSpPr>
            <p:spPr bwMode="auto">
              <a:xfrm>
                <a:off x="1873" y="3560"/>
                <a:ext cx="1294" cy="64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5000"/>
                  </a:lnSpc>
                  <a:spcBef>
                    <a:spcPct val="30000"/>
                  </a:spcBef>
                </a:pPr>
                <a:r>
                  <a:rPr lang="en-US" sz="2400">
                    <a:solidFill>
                      <a:schemeClr val="tx2"/>
                    </a:solidFill>
                  </a:rPr>
                  <a:t>3,000 Hours Expected</a:t>
                </a:r>
                <a:br>
                  <a:rPr lang="en-US" sz="2400">
                    <a:solidFill>
                      <a:schemeClr val="tx2"/>
                    </a:solidFill>
                  </a:rPr>
                </a:br>
                <a:r>
                  <a:rPr lang="en-US" sz="2400">
                    <a:solidFill>
                      <a:schemeClr val="tx2"/>
                    </a:solidFill>
                  </a:rPr>
                  <a:t>Activity</a:t>
                </a:r>
              </a:p>
            </p:txBody>
          </p:sp>
          <p:grpSp>
            <p:nvGrpSpPr>
              <p:cNvPr id="646157" name="Group 13"/>
              <p:cNvGrpSpPr>
                <a:grpSpLocks/>
              </p:cNvGrpSpPr>
              <p:nvPr/>
            </p:nvGrpSpPr>
            <p:grpSpPr bwMode="auto">
              <a:xfrm>
                <a:off x="1105" y="1263"/>
                <a:ext cx="4311" cy="2256"/>
                <a:chOff x="1105" y="1263"/>
                <a:chExt cx="4311" cy="2256"/>
              </a:xfrm>
            </p:grpSpPr>
            <p:sp>
              <p:nvSpPr>
                <p:cNvPr id="646158" name="Rectangle 14"/>
                <p:cNvSpPr>
                  <a:spLocks noChangeArrowheads="1"/>
                </p:cNvSpPr>
                <p:nvPr/>
              </p:nvSpPr>
              <p:spPr bwMode="auto">
                <a:xfrm>
                  <a:off x="1153" y="1566"/>
                  <a:ext cx="2542"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t>$9,000 budgeted fixed OH</a:t>
                  </a:r>
                </a:p>
              </p:txBody>
            </p:sp>
            <p:sp>
              <p:nvSpPr>
                <p:cNvPr id="646159" name="Line 15"/>
                <p:cNvSpPr>
                  <a:spLocks noChangeShapeType="1"/>
                </p:cNvSpPr>
                <p:nvPr/>
              </p:nvSpPr>
              <p:spPr bwMode="auto">
                <a:xfrm>
                  <a:off x="3696" y="1839"/>
                  <a:ext cx="0" cy="1664"/>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6160" name="Line 16"/>
                <p:cNvSpPr>
                  <a:spLocks noChangeShapeType="1"/>
                </p:cNvSpPr>
                <p:nvPr/>
              </p:nvSpPr>
              <p:spPr bwMode="auto">
                <a:xfrm flipV="1">
                  <a:off x="1152" y="1343"/>
                  <a:ext cx="3296" cy="2176"/>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6161" name="Rectangle 17"/>
                <p:cNvSpPr>
                  <a:spLocks noChangeArrowheads="1"/>
                </p:cNvSpPr>
                <p:nvPr/>
              </p:nvSpPr>
              <p:spPr bwMode="auto">
                <a:xfrm rot="19620000">
                  <a:off x="1105" y="2552"/>
                  <a:ext cx="2158" cy="58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30000"/>
                    </a:spcBef>
                  </a:pPr>
                  <a:r>
                    <a:rPr lang="en-US" sz="2400">
                      <a:solidFill>
                        <a:srgbClr val="FF0000"/>
                      </a:solidFill>
                    </a:rPr>
                    <a:t>Fixed overhead</a:t>
                  </a:r>
                </a:p>
                <a:p>
                  <a:pPr algn="ctr" eaLnBrk="1" hangingPunct="1">
                    <a:spcBef>
                      <a:spcPct val="30000"/>
                    </a:spcBef>
                  </a:pPr>
                  <a:r>
                    <a:rPr lang="en-US" sz="2400">
                      <a:solidFill>
                        <a:srgbClr val="FF0000"/>
                      </a:solidFill>
                    </a:rPr>
                    <a:t>applied to products</a:t>
                  </a:r>
                </a:p>
              </p:txBody>
            </p:sp>
            <p:grpSp>
              <p:nvGrpSpPr>
                <p:cNvPr id="646162" name="Group 18"/>
                <p:cNvGrpSpPr>
                  <a:grpSpLocks/>
                </p:cNvGrpSpPr>
                <p:nvPr/>
              </p:nvGrpSpPr>
              <p:grpSpPr bwMode="auto">
                <a:xfrm>
                  <a:off x="1152" y="1263"/>
                  <a:ext cx="4264" cy="2248"/>
                  <a:chOff x="1152" y="1263"/>
                  <a:chExt cx="4264" cy="2248"/>
                </a:xfrm>
              </p:grpSpPr>
              <p:sp>
                <p:nvSpPr>
                  <p:cNvPr id="646163" name="Line 19"/>
                  <p:cNvSpPr>
                    <a:spLocks noChangeShapeType="1"/>
                  </p:cNvSpPr>
                  <p:nvPr/>
                </p:nvSpPr>
                <p:spPr bwMode="auto">
                  <a:xfrm>
                    <a:off x="1152" y="1263"/>
                    <a:ext cx="0" cy="224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6164" name="Line 20"/>
                  <p:cNvSpPr>
                    <a:spLocks noChangeShapeType="1"/>
                  </p:cNvSpPr>
                  <p:nvPr/>
                </p:nvSpPr>
                <p:spPr bwMode="auto">
                  <a:xfrm>
                    <a:off x="1160" y="3511"/>
                    <a:ext cx="4256"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grpSp>
      </p:grpSp>
      <p:sp>
        <p:nvSpPr>
          <p:cNvPr id="646165" name="Rectangle 21"/>
          <p:cNvSpPr>
            <a:spLocks noChangeArrowheads="1"/>
          </p:cNvSpPr>
          <p:nvPr/>
        </p:nvSpPr>
        <p:spPr bwMode="auto">
          <a:xfrm>
            <a:off x="1581150" y="3005138"/>
            <a:ext cx="4035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009900"/>
                </a:solidFill>
              </a:rPr>
              <a:t>$8,450 actual fixed OH</a:t>
            </a:r>
          </a:p>
        </p:txBody>
      </p:sp>
      <p:sp>
        <p:nvSpPr>
          <p:cNvPr id="646166" name="Line 22"/>
          <p:cNvSpPr>
            <a:spLocks noChangeShapeType="1"/>
          </p:cNvSpPr>
          <p:nvPr/>
        </p:nvSpPr>
        <p:spPr bwMode="auto">
          <a:xfrm>
            <a:off x="1841500" y="3405188"/>
            <a:ext cx="4864100" cy="0"/>
          </a:xfrm>
          <a:prstGeom prst="line">
            <a:avLst/>
          </a:prstGeom>
          <a:noFill/>
          <a:ln w="25400">
            <a:solidFill>
              <a:schemeClr val="tx1"/>
            </a:solidFill>
            <a:prstDash val="dash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6167" name="Rectangle 23"/>
          <p:cNvSpPr>
            <a:spLocks noChangeArrowheads="1"/>
          </p:cNvSpPr>
          <p:nvPr/>
        </p:nvSpPr>
        <p:spPr bwMode="auto">
          <a:xfrm>
            <a:off x="307975" y="3100388"/>
            <a:ext cx="1673225" cy="11620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0000"/>
              </a:lnSpc>
              <a:spcBef>
                <a:spcPct val="20000"/>
              </a:spcBef>
            </a:pPr>
            <a:r>
              <a:rPr lang="en-US" sz="2200">
                <a:solidFill>
                  <a:srgbClr val="009900"/>
                </a:solidFill>
              </a:rPr>
              <a:t>$550</a:t>
            </a:r>
            <a:br>
              <a:rPr lang="en-US" sz="2200">
                <a:solidFill>
                  <a:srgbClr val="009900"/>
                </a:solidFill>
              </a:rPr>
            </a:br>
            <a:r>
              <a:rPr lang="en-US" sz="2200">
                <a:solidFill>
                  <a:srgbClr val="009900"/>
                </a:solidFill>
              </a:rPr>
              <a:t>Favorable</a:t>
            </a:r>
            <a:br>
              <a:rPr lang="en-US" sz="2200">
                <a:solidFill>
                  <a:srgbClr val="009900"/>
                </a:solidFill>
              </a:rPr>
            </a:br>
            <a:r>
              <a:rPr lang="en-US" sz="2200">
                <a:solidFill>
                  <a:srgbClr val="009900"/>
                </a:solidFill>
              </a:rPr>
              <a:t>Budget Variance</a:t>
            </a:r>
          </a:p>
        </p:txBody>
      </p:sp>
      <p:sp>
        <p:nvSpPr>
          <p:cNvPr id="646168" name="Rectangle 24"/>
          <p:cNvSpPr>
            <a:spLocks noChangeArrowheads="1"/>
          </p:cNvSpPr>
          <p:nvPr/>
        </p:nvSpPr>
        <p:spPr bwMode="auto">
          <a:xfrm>
            <a:off x="1524000" y="2755900"/>
            <a:ext cx="301625" cy="7588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4400">
                <a:solidFill>
                  <a:srgbClr val="009900"/>
                </a:solidFill>
              </a:rPr>
              <a:t>{</a:t>
            </a:r>
          </a:p>
        </p:txBody>
      </p:sp>
      <p:sp>
        <p:nvSpPr>
          <p:cNvPr id="646171" name="Rectangle 27"/>
          <p:cNvSpPr>
            <a:spLocks noGrp="1" noChangeArrowheads="1"/>
          </p:cNvSpPr>
          <p:nvPr>
            <p:ph type="title"/>
          </p:nvPr>
        </p:nvSpPr>
        <p:spPr>
          <a:xfrm>
            <a:off x="489744" y="2921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Fixed Overhead Variances –</a:t>
            </a:r>
            <a:br>
              <a:rPr lang="en-US" sz="4000" b="1" i="1"/>
            </a:br>
            <a:r>
              <a:rPr lang="en-US" sz="4000" b="1" i="1"/>
              <a:t>A Graphic Approach </a:t>
            </a:r>
          </a:p>
        </p:txBody>
      </p:sp>
      <p:sp>
        <p:nvSpPr>
          <p:cNvPr id="2" name="Slide Number Placeholder 1"/>
          <p:cNvSpPr>
            <a:spLocks noGrp="1"/>
          </p:cNvSpPr>
          <p:nvPr>
            <p:ph type="sldNum" sz="quarter" idx="11"/>
          </p:nvPr>
        </p:nvSpPr>
        <p:spPr/>
        <p:txBody>
          <a:bodyPr/>
          <a:lstStyle/>
          <a:p>
            <a:fld id="{9A50D7FF-FF3E-48B3-B163-4B17B2257AE3}" type="slidenum">
              <a:rPr lang="en-US" smtClean="0"/>
              <a:pPr/>
              <a:t>24</a:t>
            </a:fld>
            <a:endParaRPr lang="en-US"/>
          </a:p>
        </p:txBody>
      </p:sp>
    </p:spTree>
    <p:extLst>
      <p:ext uri="{BB962C8B-B14F-4D97-AF65-F5344CB8AC3E}">
        <p14:creationId xmlns:p14="http://schemas.microsoft.com/office/powerpoint/2010/main" xmlns="" val="214795839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8194" name="Rectangle 2"/>
          <p:cNvSpPr>
            <a:spLocks noChangeArrowheads="1"/>
          </p:cNvSpPr>
          <p:nvPr/>
        </p:nvSpPr>
        <p:spPr bwMode="auto">
          <a:xfrm>
            <a:off x="1525588" y="2222500"/>
            <a:ext cx="301625" cy="7588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4400"/>
              <a:t>{</a:t>
            </a:r>
          </a:p>
        </p:txBody>
      </p:sp>
      <p:sp>
        <p:nvSpPr>
          <p:cNvPr id="648196" name="Rectangle 4"/>
          <p:cNvSpPr>
            <a:spLocks noChangeArrowheads="1"/>
          </p:cNvSpPr>
          <p:nvPr/>
        </p:nvSpPr>
        <p:spPr bwMode="auto">
          <a:xfrm>
            <a:off x="1581150" y="3005138"/>
            <a:ext cx="4035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FFFF"/>
                </a:solidFill>
              </a:rPr>
              <a:t>$8,450 actual fixed OH</a:t>
            </a:r>
          </a:p>
        </p:txBody>
      </p:sp>
      <p:sp>
        <p:nvSpPr>
          <p:cNvPr id="648197" name="Line 5"/>
          <p:cNvSpPr>
            <a:spLocks noChangeShapeType="1"/>
          </p:cNvSpPr>
          <p:nvPr/>
        </p:nvSpPr>
        <p:spPr bwMode="auto">
          <a:xfrm flipH="1">
            <a:off x="1816100" y="2906713"/>
            <a:ext cx="4064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198" name="Freeform 6"/>
          <p:cNvSpPr>
            <a:spLocks/>
          </p:cNvSpPr>
          <p:nvPr/>
        </p:nvSpPr>
        <p:spPr bwMode="auto">
          <a:xfrm>
            <a:off x="5948363" y="1557338"/>
            <a:ext cx="815975" cy="736600"/>
          </a:xfrm>
          <a:custGeom>
            <a:avLst/>
            <a:gdLst>
              <a:gd name="T0" fmla="*/ 104 w 514"/>
              <a:gd name="T1" fmla="*/ 424 h 464"/>
              <a:gd name="T2" fmla="*/ 126 w 514"/>
              <a:gd name="T3" fmla="*/ 414 h 464"/>
              <a:gd name="T4" fmla="*/ 160 w 514"/>
              <a:gd name="T5" fmla="*/ 402 h 464"/>
              <a:gd name="T6" fmla="*/ 197 w 514"/>
              <a:gd name="T7" fmla="*/ 384 h 464"/>
              <a:gd name="T8" fmla="*/ 233 w 514"/>
              <a:gd name="T9" fmla="*/ 365 h 464"/>
              <a:gd name="T10" fmla="*/ 266 w 514"/>
              <a:gd name="T11" fmla="*/ 345 h 464"/>
              <a:gd name="T12" fmla="*/ 299 w 514"/>
              <a:gd name="T13" fmla="*/ 322 h 464"/>
              <a:gd name="T14" fmla="*/ 331 w 514"/>
              <a:gd name="T15" fmla="*/ 298 h 464"/>
              <a:gd name="T16" fmla="*/ 361 w 514"/>
              <a:gd name="T17" fmla="*/ 271 h 464"/>
              <a:gd name="T18" fmla="*/ 387 w 514"/>
              <a:gd name="T19" fmla="*/ 245 h 464"/>
              <a:gd name="T20" fmla="*/ 412 w 514"/>
              <a:gd name="T21" fmla="*/ 216 h 464"/>
              <a:gd name="T22" fmla="*/ 433 w 514"/>
              <a:gd name="T23" fmla="*/ 188 h 464"/>
              <a:gd name="T24" fmla="*/ 454 w 514"/>
              <a:gd name="T25" fmla="*/ 158 h 464"/>
              <a:gd name="T26" fmla="*/ 474 w 514"/>
              <a:gd name="T27" fmla="*/ 128 h 464"/>
              <a:gd name="T28" fmla="*/ 484 w 514"/>
              <a:gd name="T29" fmla="*/ 99 h 464"/>
              <a:gd name="T30" fmla="*/ 498 w 514"/>
              <a:gd name="T31" fmla="*/ 67 h 464"/>
              <a:gd name="T32" fmla="*/ 506 w 514"/>
              <a:gd name="T33" fmla="*/ 39 h 464"/>
              <a:gd name="T34" fmla="*/ 513 w 514"/>
              <a:gd name="T35" fmla="*/ 9 h 464"/>
              <a:gd name="T36" fmla="*/ 513 w 514"/>
              <a:gd name="T37" fmla="*/ 0 h 464"/>
              <a:gd name="T38" fmla="*/ 502 w 514"/>
              <a:gd name="T39" fmla="*/ 39 h 464"/>
              <a:gd name="T40" fmla="*/ 491 w 514"/>
              <a:gd name="T41" fmla="*/ 66 h 464"/>
              <a:gd name="T42" fmla="*/ 474 w 514"/>
              <a:gd name="T43" fmla="*/ 93 h 464"/>
              <a:gd name="T44" fmla="*/ 456 w 514"/>
              <a:gd name="T45" fmla="*/ 120 h 464"/>
              <a:gd name="T46" fmla="*/ 433 w 514"/>
              <a:gd name="T47" fmla="*/ 146 h 464"/>
              <a:gd name="T48" fmla="*/ 404 w 514"/>
              <a:gd name="T49" fmla="*/ 174 h 464"/>
              <a:gd name="T50" fmla="*/ 376 w 514"/>
              <a:gd name="T51" fmla="*/ 201 h 464"/>
              <a:gd name="T52" fmla="*/ 344 w 514"/>
              <a:gd name="T53" fmla="*/ 225 h 464"/>
              <a:gd name="T54" fmla="*/ 306 w 514"/>
              <a:gd name="T55" fmla="*/ 249 h 464"/>
              <a:gd name="T56" fmla="*/ 267 w 514"/>
              <a:gd name="T57" fmla="*/ 272 h 464"/>
              <a:gd name="T58" fmla="*/ 230 w 514"/>
              <a:gd name="T59" fmla="*/ 293 h 464"/>
              <a:gd name="T60" fmla="*/ 191 w 514"/>
              <a:gd name="T61" fmla="*/ 311 h 464"/>
              <a:gd name="T62" fmla="*/ 147 w 514"/>
              <a:gd name="T63" fmla="*/ 328 h 464"/>
              <a:gd name="T64" fmla="*/ 106 w 514"/>
              <a:gd name="T65" fmla="*/ 344 h 464"/>
              <a:gd name="T66" fmla="*/ 106 w 514"/>
              <a:gd name="T67" fmla="*/ 303 h 464"/>
              <a:gd name="T68" fmla="*/ 0 w 514"/>
              <a:gd name="T69" fmla="*/ 413 h 464"/>
              <a:gd name="T70" fmla="*/ 102 w 514"/>
              <a:gd name="T71" fmla="*/ 463 h 464"/>
              <a:gd name="T72" fmla="*/ 104 w 514"/>
              <a:gd name="T73" fmla="*/ 42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14" h="464">
                <a:moveTo>
                  <a:pt x="104" y="424"/>
                </a:moveTo>
                <a:lnTo>
                  <a:pt x="126" y="414"/>
                </a:lnTo>
                <a:lnTo>
                  <a:pt x="160" y="402"/>
                </a:lnTo>
                <a:lnTo>
                  <a:pt x="197" y="384"/>
                </a:lnTo>
                <a:lnTo>
                  <a:pt x="233" y="365"/>
                </a:lnTo>
                <a:lnTo>
                  <a:pt x="266" y="345"/>
                </a:lnTo>
                <a:lnTo>
                  <a:pt x="299" y="322"/>
                </a:lnTo>
                <a:lnTo>
                  <a:pt x="331" y="298"/>
                </a:lnTo>
                <a:lnTo>
                  <a:pt x="361" y="271"/>
                </a:lnTo>
                <a:lnTo>
                  <a:pt x="387" y="245"/>
                </a:lnTo>
                <a:lnTo>
                  <a:pt x="412" y="216"/>
                </a:lnTo>
                <a:lnTo>
                  <a:pt x="433" y="188"/>
                </a:lnTo>
                <a:lnTo>
                  <a:pt x="454" y="158"/>
                </a:lnTo>
                <a:lnTo>
                  <a:pt x="474" y="128"/>
                </a:lnTo>
                <a:lnTo>
                  <a:pt x="484" y="99"/>
                </a:lnTo>
                <a:lnTo>
                  <a:pt x="498" y="67"/>
                </a:lnTo>
                <a:lnTo>
                  <a:pt x="506" y="39"/>
                </a:lnTo>
                <a:lnTo>
                  <a:pt x="513" y="9"/>
                </a:lnTo>
                <a:lnTo>
                  <a:pt x="513" y="0"/>
                </a:lnTo>
                <a:lnTo>
                  <a:pt x="502" y="39"/>
                </a:lnTo>
                <a:lnTo>
                  <a:pt x="491" y="66"/>
                </a:lnTo>
                <a:lnTo>
                  <a:pt x="474" y="93"/>
                </a:lnTo>
                <a:lnTo>
                  <a:pt x="456" y="120"/>
                </a:lnTo>
                <a:lnTo>
                  <a:pt x="433" y="146"/>
                </a:lnTo>
                <a:lnTo>
                  <a:pt x="404" y="174"/>
                </a:lnTo>
                <a:lnTo>
                  <a:pt x="376" y="201"/>
                </a:lnTo>
                <a:lnTo>
                  <a:pt x="344" y="225"/>
                </a:lnTo>
                <a:lnTo>
                  <a:pt x="306" y="249"/>
                </a:lnTo>
                <a:lnTo>
                  <a:pt x="267" y="272"/>
                </a:lnTo>
                <a:lnTo>
                  <a:pt x="230" y="293"/>
                </a:lnTo>
                <a:lnTo>
                  <a:pt x="191" y="311"/>
                </a:lnTo>
                <a:lnTo>
                  <a:pt x="147" y="328"/>
                </a:lnTo>
                <a:lnTo>
                  <a:pt x="106" y="344"/>
                </a:lnTo>
                <a:lnTo>
                  <a:pt x="106" y="303"/>
                </a:lnTo>
                <a:lnTo>
                  <a:pt x="0" y="413"/>
                </a:lnTo>
                <a:lnTo>
                  <a:pt x="102" y="463"/>
                </a:lnTo>
                <a:lnTo>
                  <a:pt x="104" y="424"/>
                </a:lnTo>
              </a:path>
            </a:pathLst>
          </a:custGeom>
          <a:solidFill>
            <a:srgbClr val="FC0128"/>
          </a:solidFill>
          <a:ln w="12700" cap="rnd" cmpd="sng">
            <a:solidFill>
              <a:srgbClr val="FC0128"/>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48199" name="Rectangle 7"/>
          <p:cNvSpPr>
            <a:spLocks noChangeArrowheads="1"/>
          </p:cNvSpPr>
          <p:nvPr/>
        </p:nvSpPr>
        <p:spPr bwMode="auto">
          <a:xfrm>
            <a:off x="2227263" y="1295400"/>
            <a:ext cx="6823075" cy="449263"/>
          </a:xfrm>
          <a:prstGeom prst="rect">
            <a:avLst/>
          </a:prstGeom>
          <a:solidFill>
            <a:srgbClr val="CCECFF"/>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200" b="1">
                <a:solidFill>
                  <a:srgbClr val="FF0000"/>
                </a:solidFill>
              </a:rPr>
              <a:t>3,200 machine hours × $3.00 fixed overhead rate</a:t>
            </a:r>
          </a:p>
        </p:txBody>
      </p:sp>
      <p:sp>
        <p:nvSpPr>
          <p:cNvPr id="648200" name="Rectangle 8"/>
          <p:cNvSpPr>
            <a:spLocks noChangeArrowheads="1"/>
          </p:cNvSpPr>
          <p:nvPr/>
        </p:nvSpPr>
        <p:spPr bwMode="auto">
          <a:xfrm>
            <a:off x="231775" y="1862138"/>
            <a:ext cx="1673225" cy="11620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0000"/>
              </a:lnSpc>
              <a:spcBef>
                <a:spcPct val="20000"/>
              </a:spcBef>
            </a:pPr>
            <a:r>
              <a:rPr lang="en-US" sz="2200"/>
              <a:t>$600</a:t>
            </a:r>
            <a:br>
              <a:rPr lang="en-US" sz="2200"/>
            </a:br>
            <a:r>
              <a:rPr lang="en-US" sz="2200"/>
              <a:t>Favorable</a:t>
            </a:r>
            <a:br>
              <a:rPr lang="en-US" sz="2200"/>
            </a:br>
            <a:r>
              <a:rPr lang="en-US" sz="2200"/>
              <a:t>Volume Variance</a:t>
            </a:r>
          </a:p>
        </p:txBody>
      </p:sp>
      <p:sp>
        <p:nvSpPr>
          <p:cNvPr id="648201" name="Line 9"/>
          <p:cNvSpPr>
            <a:spLocks noChangeShapeType="1"/>
          </p:cNvSpPr>
          <p:nvPr/>
        </p:nvSpPr>
        <p:spPr bwMode="auto">
          <a:xfrm flipH="1">
            <a:off x="1816100" y="2373313"/>
            <a:ext cx="4902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02" name="Rectangle 10"/>
          <p:cNvSpPr>
            <a:spLocks noChangeArrowheads="1"/>
          </p:cNvSpPr>
          <p:nvPr/>
        </p:nvSpPr>
        <p:spPr bwMode="auto">
          <a:xfrm>
            <a:off x="2058988" y="1993900"/>
            <a:ext cx="4340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chemeClr val="tx2"/>
                </a:solidFill>
              </a:rPr>
              <a:t>$9,600 applied fixed OH</a:t>
            </a:r>
          </a:p>
        </p:txBody>
      </p:sp>
      <p:sp>
        <p:nvSpPr>
          <p:cNvPr id="648203" name="Line 11"/>
          <p:cNvSpPr>
            <a:spLocks noChangeShapeType="1"/>
          </p:cNvSpPr>
          <p:nvPr/>
        </p:nvSpPr>
        <p:spPr bwMode="auto">
          <a:xfrm>
            <a:off x="6705600" y="2386013"/>
            <a:ext cx="0" cy="3175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04" name="Rectangle 12"/>
          <p:cNvSpPr>
            <a:spLocks noChangeArrowheads="1"/>
          </p:cNvSpPr>
          <p:nvPr/>
        </p:nvSpPr>
        <p:spPr bwMode="auto">
          <a:xfrm>
            <a:off x="7316788" y="5651500"/>
            <a:ext cx="1749425" cy="10223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5000"/>
              </a:lnSpc>
              <a:spcBef>
                <a:spcPct val="30000"/>
              </a:spcBef>
            </a:pPr>
            <a:r>
              <a:rPr lang="en-US" sz="2400">
                <a:solidFill>
                  <a:schemeClr val="tx2"/>
                </a:solidFill>
              </a:rPr>
              <a:t>3,200 Standard</a:t>
            </a:r>
            <a:br>
              <a:rPr lang="en-US" sz="2400">
                <a:solidFill>
                  <a:schemeClr val="tx2"/>
                </a:solidFill>
              </a:rPr>
            </a:br>
            <a:r>
              <a:rPr lang="en-US" sz="2400">
                <a:solidFill>
                  <a:schemeClr val="tx2"/>
                </a:solidFill>
              </a:rPr>
              <a:t>Hours</a:t>
            </a:r>
          </a:p>
        </p:txBody>
      </p:sp>
      <p:grpSp>
        <p:nvGrpSpPr>
          <p:cNvPr id="648205" name="Group 13"/>
          <p:cNvGrpSpPr>
            <a:grpSpLocks/>
          </p:cNvGrpSpPr>
          <p:nvPr/>
        </p:nvGrpSpPr>
        <p:grpSpPr bwMode="auto">
          <a:xfrm>
            <a:off x="6692900" y="5738813"/>
            <a:ext cx="787400" cy="444500"/>
            <a:chOff x="4216" y="3534"/>
            <a:chExt cx="496" cy="280"/>
          </a:xfrm>
        </p:grpSpPr>
        <p:sp>
          <p:nvSpPr>
            <p:cNvPr id="648206" name="Line 14"/>
            <p:cNvSpPr>
              <a:spLocks noChangeShapeType="1"/>
            </p:cNvSpPr>
            <p:nvPr/>
          </p:nvSpPr>
          <p:spPr bwMode="auto">
            <a:xfrm>
              <a:off x="4224" y="3534"/>
              <a:ext cx="0" cy="272"/>
            </a:xfrm>
            <a:prstGeom prst="line">
              <a:avLst/>
            </a:prstGeom>
            <a:noFill/>
            <a:ln w="25400">
              <a:solidFill>
                <a:schemeClr val="tx2"/>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07" name="Line 15"/>
            <p:cNvSpPr>
              <a:spLocks noChangeShapeType="1"/>
            </p:cNvSpPr>
            <p:nvPr/>
          </p:nvSpPr>
          <p:spPr bwMode="auto">
            <a:xfrm flipH="1">
              <a:off x="4216" y="3814"/>
              <a:ext cx="496"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648208" name="Group 16"/>
          <p:cNvGrpSpPr>
            <a:grpSpLocks/>
          </p:cNvGrpSpPr>
          <p:nvPr/>
        </p:nvGrpSpPr>
        <p:grpSpPr bwMode="auto">
          <a:xfrm>
            <a:off x="992188" y="1460500"/>
            <a:ext cx="7921625" cy="5213350"/>
            <a:chOff x="625" y="920"/>
            <a:chExt cx="4990" cy="3284"/>
          </a:xfrm>
        </p:grpSpPr>
        <p:sp>
          <p:nvSpPr>
            <p:cNvPr id="648209" name="Rectangle 17"/>
            <p:cNvSpPr>
              <a:spLocks noChangeArrowheads="1"/>
            </p:cNvSpPr>
            <p:nvPr/>
          </p:nvSpPr>
          <p:spPr bwMode="auto">
            <a:xfrm>
              <a:off x="4657" y="3272"/>
              <a:ext cx="958"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Activity</a:t>
              </a:r>
            </a:p>
          </p:txBody>
        </p:sp>
        <p:sp>
          <p:nvSpPr>
            <p:cNvPr id="648210" name="Rectangle 18"/>
            <p:cNvSpPr>
              <a:spLocks noChangeArrowheads="1"/>
            </p:cNvSpPr>
            <p:nvPr/>
          </p:nvSpPr>
          <p:spPr bwMode="auto">
            <a:xfrm>
              <a:off x="625" y="920"/>
              <a:ext cx="958"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Cost</a:t>
              </a:r>
            </a:p>
          </p:txBody>
        </p:sp>
        <p:grpSp>
          <p:nvGrpSpPr>
            <p:cNvPr id="648211" name="Group 19"/>
            <p:cNvGrpSpPr>
              <a:grpSpLocks/>
            </p:cNvGrpSpPr>
            <p:nvPr/>
          </p:nvGrpSpPr>
          <p:grpSpPr bwMode="auto">
            <a:xfrm>
              <a:off x="1105" y="1263"/>
              <a:ext cx="4311" cy="2941"/>
              <a:chOff x="1105" y="1263"/>
              <a:chExt cx="4311" cy="2941"/>
            </a:xfrm>
          </p:grpSpPr>
          <p:grpSp>
            <p:nvGrpSpPr>
              <p:cNvPr id="648212" name="Group 20"/>
              <p:cNvGrpSpPr>
                <a:grpSpLocks/>
              </p:cNvGrpSpPr>
              <p:nvPr/>
            </p:nvGrpSpPr>
            <p:grpSpPr bwMode="auto">
              <a:xfrm>
                <a:off x="3208" y="3615"/>
                <a:ext cx="496" cy="280"/>
                <a:chOff x="3208" y="3615"/>
                <a:chExt cx="496" cy="280"/>
              </a:xfrm>
            </p:grpSpPr>
            <p:sp>
              <p:nvSpPr>
                <p:cNvPr id="648213" name="Line 21"/>
                <p:cNvSpPr>
                  <a:spLocks noChangeShapeType="1"/>
                </p:cNvSpPr>
                <p:nvPr/>
              </p:nvSpPr>
              <p:spPr bwMode="auto">
                <a:xfrm>
                  <a:off x="3696" y="3615"/>
                  <a:ext cx="0" cy="272"/>
                </a:xfrm>
                <a:prstGeom prst="line">
                  <a:avLst/>
                </a:prstGeom>
                <a:noFill/>
                <a:ln w="25400">
                  <a:solidFill>
                    <a:schemeClr val="tx2"/>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14" name="Line 22"/>
                <p:cNvSpPr>
                  <a:spLocks noChangeShapeType="1"/>
                </p:cNvSpPr>
                <p:nvPr/>
              </p:nvSpPr>
              <p:spPr bwMode="auto">
                <a:xfrm flipH="1">
                  <a:off x="3208" y="3895"/>
                  <a:ext cx="496"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648215" name="Rectangle 23"/>
              <p:cNvSpPr>
                <a:spLocks noChangeArrowheads="1"/>
              </p:cNvSpPr>
              <p:nvPr/>
            </p:nvSpPr>
            <p:spPr bwMode="auto">
              <a:xfrm>
                <a:off x="1873" y="3560"/>
                <a:ext cx="1294" cy="64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5000"/>
                  </a:lnSpc>
                  <a:spcBef>
                    <a:spcPct val="30000"/>
                  </a:spcBef>
                </a:pPr>
                <a:r>
                  <a:rPr lang="en-US" sz="2400">
                    <a:solidFill>
                      <a:schemeClr val="tx2"/>
                    </a:solidFill>
                  </a:rPr>
                  <a:t>3,000 Hours Expected</a:t>
                </a:r>
                <a:br>
                  <a:rPr lang="en-US" sz="2400">
                    <a:solidFill>
                      <a:schemeClr val="tx2"/>
                    </a:solidFill>
                  </a:rPr>
                </a:br>
                <a:r>
                  <a:rPr lang="en-US" sz="2400">
                    <a:solidFill>
                      <a:schemeClr val="tx2"/>
                    </a:solidFill>
                  </a:rPr>
                  <a:t>Activity</a:t>
                </a:r>
              </a:p>
            </p:txBody>
          </p:sp>
          <p:grpSp>
            <p:nvGrpSpPr>
              <p:cNvPr id="648216" name="Group 24"/>
              <p:cNvGrpSpPr>
                <a:grpSpLocks/>
              </p:cNvGrpSpPr>
              <p:nvPr/>
            </p:nvGrpSpPr>
            <p:grpSpPr bwMode="auto">
              <a:xfrm>
                <a:off x="1105" y="1263"/>
                <a:ext cx="4311" cy="2256"/>
                <a:chOff x="1105" y="1263"/>
                <a:chExt cx="4311" cy="2256"/>
              </a:xfrm>
            </p:grpSpPr>
            <p:sp>
              <p:nvSpPr>
                <p:cNvPr id="648217" name="Rectangle 25"/>
                <p:cNvSpPr>
                  <a:spLocks noChangeArrowheads="1"/>
                </p:cNvSpPr>
                <p:nvPr/>
              </p:nvSpPr>
              <p:spPr bwMode="auto">
                <a:xfrm>
                  <a:off x="1153" y="1566"/>
                  <a:ext cx="2542"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t>$9,000 budgeted fixed OH</a:t>
                  </a:r>
                </a:p>
              </p:txBody>
            </p:sp>
            <p:sp>
              <p:nvSpPr>
                <p:cNvPr id="648218" name="Line 26"/>
                <p:cNvSpPr>
                  <a:spLocks noChangeShapeType="1"/>
                </p:cNvSpPr>
                <p:nvPr/>
              </p:nvSpPr>
              <p:spPr bwMode="auto">
                <a:xfrm>
                  <a:off x="3696" y="1839"/>
                  <a:ext cx="0" cy="1664"/>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19" name="Line 27"/>
                <p:cNvSpPr>
                  <a:spLocks noChangeShapeType="1"/>
                </p:cNvSpPr>
                <p:nvPr/>
              </p:nvSpPr>
              <p:spPr bwMode="auto">
                <a:xfrm flipV="1">
                  <a:off x="1152" y="1343"/>
                  <a:ext cx="3296" cy="2176"/>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20" name="Rectangle 28"/>
                <p:cNvSpPr>
                  <a:spLocks noChangeArrowheads="1"/>
                </p:cNvSpPr>
                <p:nvPr/>
              </p:nvSpPr>
              <p:spPr bwMode="auto">
                <a:xfrm rot="19620000">
                  <a:off x="1105" y="2552"/>
                  <a:ext cx="2158" cy="58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30000"/>
                    </a:spcBef>
                  </a:pPr>
                  <a:r>
                    <a:rPr lang="en-US" sz="2400">
                      <a:solidFill>
                        <a:srgbClr val="FF0000"/>
                      </a:solidFill>
                    </a:rPr>
                    <a:t>Fixed overhead</a:t>
                  </a:r>
                </a:p>
                <a:p>
                  <a:pPr algn="ctr" eaLnBrk="1" hangingPunct="1">
                    <a:spcBef>
                      <a:spcPct val="30000"/>
                    </a:spcBef>
                  </a:pPr>
                  <a:r>
                    <a:rPr lang="en-US" sz="2400">
                      <a:solidFill>
                        <a:srgbClr val="FF0000"/>
                      </a:solidFill>
                    </a:rPr>
                    <a:t>applied to products</a:t>
                  </a:r>
                </a:p>
              </p:txBody>
            </p:sp>
            <p:grpSp>
              <p:nvGrpSpPr>
                <p:cNvPr id="648221" name="Group 29"/>
                <p:cNvGrpSpPr>
                  <a:grpSpLocks/>
                </p:cNvGrpSpPr>
                <p:nvPr/>
              </p:nvGrpSpPr>
              <p:grpSpPr bwMode="auto">
                <a:xfrm>
                  <a:off x="1152" y="1263"/>
                  <a:ext cx="4264" cy="2248"/>
                  <a:chOff x="1152" y="1263"/>
                  <a:chExt cx="4264" cy="2248"/>
                </a:xfrm>
              </p:grpSpPr>
              <p:sp>
                <p:nvSpPr>
                  <p:cNvPr id="648222" name="Line 30"/>
                  <p:cNvSpPr>
                    <a:spLocks noChangeShapeType="1"/>
                  </p:cNvSpPr>
                  <p:nvPr/>
                </p:nvSpPr>
                <p:spPr bwMode="auto">
                  <a:xfrm>
                    <a:off x="1152" y="1263"/>
                    <a:ext cx="0" cy="224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23" name="Line 31"/>
                  <p:cNvSpPr>
                    <a:spLocks noChangeShapeType="1"/>
                  </p:cNvSpPr>
                  <p:nvPr/>
                </p:nvSpPr>
                <p:spPr bwMode="auto">
                  <a:xfrm>
                    <a:off x="1160" y="3511"/>
                    <a:ext cx="4256"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grpSp>
      </p:grpSp>
      <p:sp>
        <p:nvSpPr>
          <p:cNvPr id="648224" name="Rectangle 32"/>
          <p:cNvSpPr>
            <a:spLocks noChangeArrowheads="1"/>
          </p:cNvSpPr>
          <p:nvPr/>
        </p:nvSpPr>
        <p:spPr bwMode="auto">
          <a:xfrm>
            <a:off x="307975" y="3100388"/>
            <a:ext cx="1673225" cy="11620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0000"/>
              </a:lnSpc>
              <a:spcBef>
                <a:spcPct val="20000"/>
              </a:spcBef>
            </a:pPr>
            <a:r>
              <a:rPr lang="en-US" sz="2200">
                <a:solidFill>
                  <a:srgbClr val="009900"/>
                </a:solidFill>
              </a:rPr>
              <a:t>$550</a:t>
            </a:r>
            <a:br>
              <a:rPr lang="en-US" sz="2200">
                <a:solidFill>
                  <a:srgbClr val="009900"/>
                </a:solidFill>
              </a:rPr>
            </a:br>
            <a:r>
              <a:rPr lang="en-US" sz="2200">
                <a:solidFill>
                  <a:srgbClr val="009900"/>
                </a:solidFill>
              </a:rPr>
              <a:t>Favorable</a:t>
            </a:r>
            <a:br>
              <a:rPr lang="en-US" sz="2200">
                <a:solidFill>
                  <a:srgbClr val="009900"/>
                </a:solidFill>
              </a:rPr>
            </a:br>
            <a:r>
              <a:rPr lang="en-US" sz="2200">
                <a:solidFill>
                  <a:srgbClr val="009900"/>
                </a:solidFill>
              </a:rPr>
              <a:t>Budget Variance</a:t>
            </a:r>
          </a:p>
        </p:txBody>
      </p:sp>
      <p:sp>
        <p:nvSpPr>
          <p:cNvPr id="648225" name="Rectangle 33"/>
          <p:cNvSpPr>
            <a:spLocks noChangeArrowheads="1"/>
          </p:cNvSpPr>
          <p:nvPr/>
        </p:nvSpPr>
        <p:spPr bwMode="auto">
          <a:xfrm>
            <a:off x="1527175" y="2755900"/>
            <a:ext cx="301625" cy="7588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4400">
                <a:solidFill>
                  <a:srgbClr val="009900"/>
                </a:solidFill>
              </a:rPr>
              <a:t>{</a:t>
            </a:r>
          </a:p>
        </p:txBody>
      </p:sp>
      <p:sp>
        <p:nvSpPr>
          <p:cNvPr id="648226" name="Rectangle 34"/>
          <p:cNvSpPr>
            <a:spLocks noChangeArrowheads="1"/>
          </p:cNvSpPr>
          <p:nvPr/>
        </p:nvSpPr>
        <p:spPr bwMode="auto">
          <a:xfrm>
            <a:off x="1581150" y="3005138"/>
            <a:ext cx="4035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009900"/>
                </a:solidFill>
              </a:rPr>
              <a:t>$8,450 actual fixed OH</a:t>
            </a:r>
          </a:p>
        </p:txBody>
      </p:sp>
      <p:sp>
        <p:nvSpPr>
          <p:cNvPr id="648227" name="Line 35"/>
          <p:cNvSpPr>
            <a:spLocks noChangeShapeType="1"/>
          </p:cNvSpPr>
          <p:nvPr/>
        </p:nvSpPr>
        <p:spPr bwMode="auto">
          <a:xfrm>
            <a:off x="1841500" y="3405188"/>
            <a:ext cx="4864100" cy="0"/>
          </a:xfrm>
          <a:prstGeom prst="line">
            <a:avLst/>
          </a:prstGeom>
          <a:noFill/>
          <a:ln w="25400">
            <a:solidFill>
              <a:schemeClr val="tx1"/>
            </a:solidFill>
            <a:prstDash val="dash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30" name="Rectangle 38"/>
          <p:cNvSpPr>
            <a:spLocks noGrp="1" noChangeArrowheads="1"/>
          </p:cNvSpPr>
          <p:nvPr>
            <p:ph type="title"/>
          </p:nvPr>
        </p:nvSpPr>
        <p:spPr>
          <a:xfrm>
            <a:off x="480600" y="535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Fixed Overhead Variances –</a:t>
            </a:r>
            <a:br>
              <a:rPr lang="en-US" sz="4000" b="1" i="1"/>
            </a:br>
            <a:r>
              <a:rPr lang="en-US" sz="4000" b="1" i="1"/>
              <a:t>A Graphic Approach </a:t>
            </a:r>
          </a:p>
        </p:txBody>
      </p:sp>
      <p:sp>
        <p:nvSpPr>
          <p:cNvPr id="2" name="Slide Number Placeholder 1"/>
          <p:cNvSpPr>
            <a:spLocks noGrp="1"/>
          </p:cNvSpPr>
          <p:nvPr>
            <p:ph type="sldNum" sz="quarter" idx="11"/>
          </p:nvPr>
        </p:nvSpPr>
        <p:spPr/>
        <p:txBody>
          <a:bodyPr/>
          <a:lstStyle/>
          <a:p>
            <a:fld id="{9A50D7FF-FF3E-48B3-B163-4B17B2257AE3}" type="slidenum">
              <a:rPr lang="en-US" smtClean="0"/>
              <a:pPr/>
              <a:t>25</a:t>
            </a:fld>
            <a:endParaRPr lang="en-US"/>
          </a:p>
        </p:txBody>
      </p:sp>
    </p:spTree>
    <p:extLst>
      <p:ext uri="{BB962C8B-B14F-4D97-AF65-F5344CB8AC3E}">
        <p14:creationId xmlns:p14="http://schemas.microsoft.com/office/powerpoint/2010/main" xmlns="" val="163588280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a:xfrm>
            <a:off x="685800" y="228600"/>
            <a:ext cx="7772400" cy="9144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dirty="0"/>
              <a:t>Overhead Variances and Under- or </a:t>
            </a:r>
            <a:r>
              <a:rPr lang="en-US" sz="4000" b="1" i="1" dirty="0" err="1"/>
              <a:t>Overapplied</a:t>
            </a:r>
            <a:r>
              <a:rPr lang="en-US" sz="4000" b="1" i="1" dirty="0"/>
              <a:t> Overhead Cost</a:t>
            </a:r>
          </a:p>
        </p:txBody>
      </p:sp>
      <p:sp>
        <p:nvSpPr>
          <p:cNvPr id="650243" name="Oval 3"/>
          <p:cNvSpPr>
            <a:spLocks noChangeArrowheads="1"/>
          </p:cNvSpPr>
          <p:nvPr/>
        </p:nvSpPr>
        <p:spPr bwMode="auto">
          <a:xfrm>
            <a:off x="3046413" y="1524000"/>
            <a:ext cx="3276600" cy="1295400"/>
          </a:xfrm>
          <a:prstGeom prst="ellipse">
            <a:avLst/>
          </a:prstGeom>
          <a:solidFill>
            <a:srgbClr val="009900"/>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sz="2800" b="1">
                <a:solidFill>
                  <a:srgbClr val="FFFF99"/>
                </a:solidFill>
                <a:latin typeface="+mn-lt"/>
              </a:rPr>
              <a:t>In a standard</a:t>
            </a:r>
            <a:br>
              <a:rPr lang="en-US" sz="2800" b="1">
                <a:solidFill>
                  <a:srgbClr val="FFFF99"/>
                </a:solidFill>
                <a:latin typeface="+mn-lt"/>
              </a:rPr>
            </a:br>
            <a:r>
              <a:rPr lang="en-US" sz="2800" b="1">
                <a:solidFill>
                  <a:srgbClr val="FFFF99"/>
                </a:solidFill>
                <a:latin typeface="+mn-lt"/>
              </a:rPr>
              <a:t>cost system:</a:t>
            </a:r>
          </a:p>
        </p:txBody>
      </p:sp>
      <p:grpSp>
        <p:nvGrpSpPr>
          <p:cNvPr id="650244" name="Group 4"/>
          <p:cNvGrpSpPr>
            <a:grpSpLocks/>
          </p:cNvGrpSpPr>
          <p:nvPr/>
        </p:nvGrpSpPr>
        <p:grpSpPr bwMode="auto">
          <a:xfrm>
            <a:off x="352425" y="2171700"/>
            <a:ext cx="3765550" cy="2178050"/>
            <a:chOff x="364" y="1368"/>
            <a:chExt cx="2372" cy="1372"/>
          </a:xfrm>
        </p:grpSpPr>
        <p:sp>
          <p:nvSpPr>
            <p:cNvPr id="650245" name="Rectangle 5"/>
            <p:cNvSpPr>
              <a:spLocks noChangeArrowheads="1"/>
            </p:cNvSpPr>
            <p:nvPr/>
          </p:nvSpPr>
          <p:spPr bwMode="auto">
            <a:xfrm>
              <a:off x="364" y="2039"/>
              <a:ext cx="2372" cy="701"/>
            </a:xfrm>
            <a:prstGeom prst="rect">
              <a:avLst/>
            </a:prstGeom>
            <a:solidFill>
              <a:srgbClr val="FFFF99"/>
            </a:solidFill>
            <a:ln w="381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b="1">
                  <a:solidFill>
                    <a:srgbClr val="FF0000"/>
                  </a:solidFill>
                  <a:latin typeface="+mn-lt"/>
                </a:rPr>
                <a:t>Unfavorable</a:t>
              </a:r>
              <a:r>
                <a:rPr lang="en-US" sz="2400" b="1">
                  <a:solidFill>
                    <a:srgbClr val="FF0066"/>
                  </a:solidFill>
                  <a:latin typeface="+mn-lt"/>
                </a:rPr>
                <a:t/>
              </a:r>
              <a:br>
                <a:rPr lang="en-US" sz="2400" b="1">
                  <a:solidFill>
                    <a:srgbClr val="FF0066"/>
                  </a:solidFill>
                  <a:latin typeface="+mn-lt"/>
                </a:rPr>
              </a:br>
              <a:r>
                <a:rPr lang="en-US" sz="2400">
                  <a:solidFill>
                    <a:schemeClr val="tx2"/>
                  </a:solidFill>
                  <a:latin typeface="+mn-lt"/>
                </a:rPr>
                <a:t>variances are equivalent</a:t>
              </a:r>
              <a:br>
                <a:rPr lang="en-US" sz="2400">
                  <a:solidFill>
                    <a:schemeClr val="tx2"/>
                  </a:solidFill>
                  <a:latin typeface="+mn-lt"/>
                </a:rPr>
              </a:br>
              <a:r>
                <a:rPr lang="en-US" sz="2400">
                  <a:solidFill>
                    <a:schemeClr val="tx2"/>
                  </a:solidFill>
                  <a:latin typeface="+mn-lt"/>
                </a:rPr>
                <a:t>to underapplied overhead.</a:t>
              </a:r>
            </a:p>
          </p:txBody>
        </p:sp>
        <p:cxnSp>
          <p:nvCxnSpPr>
            <p:cNvPr id="650246" name="AutoShape 6"/>
            <p:cNvCxnSpPr>
              <a:cxnSpLocks noChangeShapeType="1"/>
              <a:stCxn id="650243" idx="2"/>
              <a:endCxn id="650245" idx="0"/>
            </p:cNvCxnSpPr>
            <p:nvPr/>
          </p:nvCxnSpPr>
          <p:spPr bwMode="auto">
            <a:xfrm rot="10800000" flipV="1">
              <a:off x="1550" y="1368"/>
              <a:ext cx="499" cy="659"/>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50247" name="Group 7"/>
          <p:cNvGrpSpPr>
            <a:grpSpLocks/>
          </p:cNvGrpSpPr>
          <p:nvPr/>
        </p:nvGrpSpPr>
        <p:grpSpPr bwMode="auto">
          <a:xfrm>
            <a:off x="5259388" y="2171700"/>
            <a:ext cx="3429000" cy="2152650"/>
            <a:chOff x="3455" y="1368"/>
            <a:chExt cx="2160" cy="1356"/>
          </a:xfrm>
        </p:grpSpPr>
        <p:sp>
          <p:nvSpPr>
            <p:cNvPr id="650248" name="Rectangle 8"/>
            <p:cNvSpPr>
              <a:spLocks noChangeArrowheads="1"/>
            </p:cNvSpPr>
            <p:nvPr/>
          </p:nvSpPr>
          <p:spPr bwMode="auto">
            <a:xfrm>
              <a:off x="3455" y="2039"/>
              <a:ext cx="2160" cy="685"/>
            </a:xfrm>
            <a:prstGeom prst="rect">
              <a:avLst/>
            </a:prstGeom>
            <a:solidFill>
              <a:srgbClr val="CCFFFF"/>
            </a:solidFill>
            <a:ln w="381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b="1">
                  <a:solidFill>
                    <a:srgbClr val="339933"/>
                  </a:solidFill>
                  <a:latin typeface="+mn-lt"/>
                </a:rPr>
                <a:t>Favorable</a:t>
              </a:r>
              <a:br>
                <a:rPr lang="en-US" sz="2400" b="1">
                  <a:solidFill>
                    <a:srgbClr val="339933"/>
                  </a:solidFill>
                  <a:latin typeface="+mn-lt"/>
                </a:rPr>
              </a:br>
              <a:r>
                <a:rPr lang="en-US" sz="2400">
                  <a:solidFill>
                    <a:schemeClr val="tx2"/>
                  </a:solidFill>
                  <a:latin typeface="+mn-lt"/>
                </a:rPr>
                <a:t>variances are equivalent</a:t>
              </a:r>
              <a:br>
                <a:rPr lang="en-US" sz="2400">
                  <a:solidFill>
                    <a:schemeClr val="tx2"/>
                  </a:solidFill>
                  <a:latin typeface="+mn-lt"/>
                </a:rPr>
              </a:br>
              <a:r>
                <a:rPr lang="en-US" sz="2400">
                  <a:solidFill>
                    <a:schemeClr val="tx2"/>
                  </a:solidFill>
                  <a:latin typeface="+mn-lt"/>
                </a:rPr>
                <a:t>to overapplied overhead.</a:t>
              </a:r>
            </a:p>
          </p:txBody>
        </p:sp>
        <p:cxnSp>
          <p:nvCxnSpPr>
            <p:cNvPr id="650249" name="AutoShape 9"/>
            <p:cNvCxnSpPr>
              <a:cxnSpLocks noChangeShapeType="1"/>
              <a:stCxn id="650243" idx="6"/>
              <a:endCxn id="650248" idx="0"/>
            </p:cNvCxnSpPr>
            <p:nvPr/>
          </p:nvCxnSpPr>
          <p:spPr bwMode="auto">
            <a:xfrm>
              <a:off x="4125" y="1368"/>
              <a:ext cx="410" cy="671"/>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50250" name="Group 10"/>
          <p:cNvGrpSpPr>
            <a:grpSpLocks/>
          </p:cNvGrpSpPr>
          <p:nvPr/>
        </p:nvGrpSpPr>
        <p:grpSpPr bwMode="auto">
          <a:xfrm>
            <a:off x="1576388" y="4325938"/>
            <a:ext cx="6199187" cy="2114551"/>
            <a:chOff x="1135" y="2725"/>
            <a:chExt cx="3905" cy="1332"/>
          </a:xfrm>
        </p:grpSpPr>
        <p:sp>
          <p:nvSpPr>
            <p:cNvPr id="650251" name="Text Box 11"/>
            <p:cNvSpPr txBox="1">
              <a:spLocks noChangeArrowheads="1"/>
            </p:cNvSpPr>
            <p:nvPr/>
          </p:nvSpPr>
          <p:spPr bwMode="auto">
            <a:xfrm>
              <a:off x="1147" y="3168"/>
              <a:ext cx="3893" cy="889"/>
            </a:xfrm>
            <a:prstGeom prst="rect">
              <a:avLst/>
            </a:prstGeom>
            <a:solidFill>
              <a:srgbClr val="CCECFF"/>
            </a:solidFill>
            <a:ln w="38100">
              <a:solidFill>
                <a:schemeClr val="accent2"/>
              </a:solidFill>
              <a:miter lim="800000"/>
              <a:headEnd/>
              <a:tailEnd/>
            </a:ln>
            <a:effectLst/>
            <a:extLst>
              <a:ext uri="{AF507438-7753-43E0-B8FC-AC1667EBCBE1}">
                <a14:hiddenEffects xmlns:a14="http://schemas.microsoft.com/office/drawing/2010/main" xmlns="">
                  <a:effectLst>
                    <a:outerShdw dist="107763" dir="2700000" algn="ctr" rotWithShape="0">
                      <a:schemeClr val="accent2"/>
                    </a:outerShdw>
                  </a:effectLst>
                </a14:hiddenEffects>
              </a:ext>
            </a:extLst>
          </p:spPr>
          <p:txBody>
            <a:bodyPr wrap="none">
              <a:spAutoFit/>
            </a:bodyPr>
            <a:lstStyle/>
            <a:p>
              <a:pPr algn="ctr" eaLnBrk="1" hangingPunct="1"/>
              <a:r>
                <a:rPr lang="en-US" sz="2800" b="1">
                  <a:solidFill>
                    <a:schemeClr val="tx2"/>
                  </a:solidFill>
                  <a:latin typeface="+mn-lt"/>
                </a:rPr>
                <a:t>The sum of the overhead variances</a:t>
              </a:r>
              <a:br>
                <a:rPr lang="en-US" sz="2800" b="1">
                  <a:solidFill>
                    <a:schemeClr val="tx2"/>
                  </a:solidFill>
                  <a:latin typeface="+mn-lt"/>
                </a:rPr>
              </a:br>
              <a:r>
                <a:rPr lang="en-US" sz="2800" b="1">
                  <a:solidFill>
                    <a:schemeClr val="tx2"/>
                  </a:solidFill>
                  <a:latin typeface="+mn-lt"/>
                </a:rPr>
                <a:t>equals the under- or overapplied</a:t>
              </a:r>
              <a:br>
                <a:rPr lang="en-US" sz="2800" b="1">
                  <a:solidFill>
                    <a:schemeClr val="tx2"/>
                  </a:solidFill>
                  <a:latin typeface="+mn-lt"/>
                </a:rPr>
              </a:br>
              <a:r>
                <a:rPr lang="en-US" sz="2800" b="1">
                  <a:solidFill>
                    <a:schemeClr val="tx2"/>
                  </a:solidFill>
                  <a:latin typeface="+mn-lt"/>
                </a:rPr>
                <a:t>overhead cost for a period.</a:t>
              </a:r>
            </a:p>
          </p:txBody>
        </p:sp>
        <p:cxnSp>
          <p:nvCxnSpPr>
            <p:cNvPr id="650252" name="AutoShape 12"/>
            <p:cNvCxnSpPr>
              <a:cxnSpLocks noChangeShapeType="1"/>
              <a:stCxn id="650245" idx="2"/>
              <a:endCxn id="650251" idx="1"/>
            </p:cNvCxnSpPr>
            <p:nvPr/>
          </p:nvCxnSpPr>
          <p:spPr bwMode="auto">
            <a:xfrm rot="5400000">
              <a:off x="912" y="2975"/>
              <a:ext cx="861" cy="415"/>
            </a:xfrm>
            <a:prstGeom prst="bentConnector4">
              <a:avLst>
                <a:gd name="adj1" fmla="val 23463"/>
                <a:gd name="adj2" fmla="val 131806"/>
              </a:avLst>
            </a:prstGeom>
            <a:noFill/>
            <a:ln w="38100">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650253" name="AutoShape 13"/>
            <p:cNvCxnSpPr>
              <a:cxnSpLocks noChangeShapeType="1"/>
              <a:stCxn id="650248" idx="2"/>
              <a:endCxn id="650251" idx="3"/>
            </p:cNvCxnSpPr>
            <p:nvPr/>
          </p:nvCxnSpPr>
          <p:spPr bwMode="auto">
            <a:xfrm rot="16200000" flipH="1">
              <a:off x="4343" y="2916"/>
              <a:ext cx="888" cy="505"/>
            </a:xfrm>
            <a:prstGeom prst="bentConnector4">
              <a:avLst>
                <a:gd name="adj1" fmla="val 24986"/>
                <a:gd name="adj2" fmla="val 242376"/>
              </a:avLst>
            </a:prstGeom>
            <a:noFill/>
            <a:ln w="38100">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9A50D7FF-FF3E-48B3-B163-4B17B2257AE3}" type="slidenum">
              <a:rPr lang="en-US" smtClean="0"/>
              <a:pPr/>
              <a:t>26</a:t>
            </a:fld>
            <a:endParaRPr lang="en-US"/>
          </a:p>
        </p:txBody>
      </p:sp>
    </p:spTree>
    <p:extLst>
      <p:ext uri="{BB962C8B-B14F-4D97-AF65-F5344CB8AC3E}">
        <p14:creationId xmlns:p14="http://schemas.microsoft.com/office/powerpoint/2010/main" xmlns="" val="313900097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nodeType="afterEffect">
                                  <p:stCondLst>
                                    <p:cond delay="0"/>
                                  </p:stCondLst>
                                  <p:childTnLst>
                                    <p:set>
                                      <p:cBhvr>
                                        <p:cTn id="6" dur="1" fill="hold">
                                          <p:stCondLst>
                                            <p:cond delay="0"/>
                                          </p:stCondLst>
                                        </p:cTn>
                                        <p:tgtEl>
                                          <p:spTgt spid="650244"/>
                                        </p:tgtEl>
                                        <p:attrNameLst>
                                          <p:attrName>style.visibility</p:attrName>
                                        </p:attrNameLst>
                                      </p:cBhvr>
                                      <p:to>
                                        <p:strVal val="visible"/>
                                      </p:to>
                                    </p:set>
                                    <p:animEffect transition="in" filter="strips(downLeft)">
                                      <p:cBhvr>
                                        <p:cTn id="7" dur="500"/>
                                        <p:tgtEl>
                                          <p:spTgt spid="650244"/>
                                        </p:tgtEl>
                                      </p:cBhvr>
                                    </p:animEffect>
                                  </p:childTnLst>
                                </p:cTn>
                              </p:par>
                            </p:childTnLst>
                          </p:cTn>
                        </p:par>
                        <p:par>
                          <p:cTn id="8" fill="hold" nodeType="afterGroup">
                            <p:stCondLst>
                              <p:cond delay="500"/>
                            </p:stCondLst>
                            <p:childTnLst>
                              <p:par>
                                <p:cTn id="9" presetID="18" presetClass="entr" presetSubtype="6" fill="hold" nodeType="afterEffect">
                                  <p:stCondLst>
                                    <p:cond delay="0"/>
                                  </p:stCondLst>
                                  <p:childTnLst>
                                    <p:set>
                                      <p:cBhvr>
                                        <p:cTn id="10" dur="1" fill="hold">
                                          <p:stCondLst>
                                            <p:cond delay="0"/>
                                          </p:stCondLst>
                                        </p:cTn>
                                        <p:tgtEl>
                                          <p:spTgt spid="650247"/>
                                        </p:tgtEl>
                                        <p:attrNameLst>
                                          <p:attrName>style.visibility</p:attrName>
                                        </p:attrNameLst>
                                      </p:cBhvr>
                                      <p:to>
                                        <p:strVal val="visible"/>
                                      </p:to>
                                    </p:set>
                                    <p:animEffect transition="in" filter="strips(downRight)">
                                      <p:cBhvr>
                                        <p:cTn id="11" dur="500"/>
                                        <p:tgtEl>
                                          <p:spTgt spid="650247"/>
                                        </p:tgtEl>
                                      </p:cBhvr>
                                    </p:animEffect>
                                  </p:childTnLst>
                                </p:cTn>
                              </p:par>
                            </p:childTnLst>
                          </p:cTn>
                        </p:par>
                        <p:par>
                          <p:cTn id="12" fill="hold" nodeType="afterGroup">
                            <p:stCondLst>
                              <p:cond delay="1000"/>
                            </p:stCondLst>
                            <p:childTnLst>
                              <p:par>
                                <p:cTn id="13" presetID="17" presetClass="entr" presetSubtype="1" fill="hold" nodeType="afterEffect">
                                  <p:stCondLst>
                                    <p:cond delay="0"/>
                                  </p:stCondLst>
                                  <p:childTnLst>
                                    <p:set>
                                      <p:cBhvr>
                                        <p:cTn id="14" dur="1" fill="hold">
                                          <p:stCondLst>
                                            <p:cond delay="0"/>
                                          </p:stCondLst>
                                        </p:cTn>
                                        <p:tgtEl>
                                          <p:spTgt spid="650250"/>
                                        </p:tgtEl>
                                        <p:attrNameLst>
                                          <p:attrName>style.visibility</p:attrName>
                                        </p:attrNameLst>
                                      </p:cBhvr>
                                      <p:to>
                                        <p:strVal val="visible"/>
                                      </p:to>
                                    </p:set>
                                    <p:anim calcmode="lin" valueType="num">
                                      <p:cBhvr>
                                        <p:cTn id="15" dur="500" fill="hold"/>
                                        <p:tgtEl>
                                          <p:spTgt spid="650250"/>
                                        </p:tgtEl>
                                        <p:attrNameLst>
                                          <p:attrName>ppt_x</p:attrName>
                                        </p:attrNameLst>
                                      </p:cBhvr>
                                      <p:tavLst>
                                        <p:tav tm="0">
                                          <p:val>
                                            <p:strVal val="#ppt_x"/>
                                          </p:val>
                                        </p:tav>
                                        <p:tav tm="100000">
                                          <p:val>
                                            <p:strVal val="#ppt_x"/>
                                          </p:val>
                                        </p:tav>
                                      </p:tavLst>
                                    </p:anim>
                                    <p:anim calcmode="lin" valueType="num">
                                      <p:cBhvr>
                                        <p:cTn id="16" dur="500" fill="hold"/>
                                        <p:tgtEl>
                                          <p:spTgt spid="650250"/>
                                        </p:tgtEl>
                                        <p:attrNameLst>
                                          <p:attrName>ppt_y</p:attrName>
                                        </p:attrNameLst>
                                      </p:cBhvr>
                                      <p:tavLst>
                                        <p:tav tm="0">
                                          <p:val>
                                            <p:strVal val="#ppt_y-#ppt_h/2"/>
                                          </p:val>
                                        </p:tav>
                                        <p:tav tm="100000">
                                          <p:val>
                                            <p:strVal val="#ppt_y"/>
                                          </p:val>
                                        </p:tav>
                                      </p:tavLst>
                                    </p:anim>
                                    <p:anim calcmode="lin" valueType="num">
                                      <p:cBhvr>
                                        <p:cTn id="17" dur="500" fill="hold"/>
                                        <p:tgtEl>
                                          <p:spTgt spid="650250"/>
                                        </p:tgtEl>
                                        <p:attrNameLst>
                                          <p:attrName>ppt_w</p:attrName>
                                        </p:attrNameLst>
                                      </p:cBhvr>
                                      <p:tavLst>
                                        <p:tav tm="0">
                                          <p:val>
                                            <p:strVal val="#ppt_w"/>
                                          </p:val>
                                        </p:tav>
                                        <p:tav tm="100000">
                                          <p:val>
                                            <p:strVal val="#ppt_w"/>
                                          </p:val>
                                        </p:tav>
                                      </p:tavLst>
                                    </p:anim>
                                    <p:anim calcmode="lin" valueType="num">
                                      <p:cBhvr>
                                        <p:cTn id="18" dur="500" fill="hold"/>
                                        <p:tgtEl>
                                          <p:spTgt spid="6502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2"/>
          <p:cNvSpPr>
            <a:spLocks noChangeArrowheads="1"/>
          </p:cNvSpPr>
          <p:nvPr/>
        </p:nvSpPr>
        <p:spPr bwMode="auto">
          <a:xfrm>
            <a:off x="609600" y="1466850"/>
            <a:ext cx="8382000" cy="27888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tIns="46038" bIns="46038">
            <a:spAutoFit/>
          </a:bodyPr>
          <a:lstStyle>
            <a:lvl1pPr marL="3175">
              <a:defRPr sz="2200">
                <a:solidFill>
                  <a:schemeClr val="tx1"/>
                </a:solidFill>
                <a:latin typeface="Times New Roman" panose="02020603050405020304" pitchFamily="18" charset="0"/>
              </a:defRPr>
            </a:lvl1pPr>
            <a:lvl2pPr marL="685800" indent="-45720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15000"/>
              </a:lnSpc>
              <a:spcBef>
                <a:spcPct val="70000"/>
              </a:spcBef>
              <a:buClr>
                <a:schemeClr val="accent2"/>
              </a:buClr>
              <a:buSzPct val="75000"/>
              <a:buFont typeface="Wingdings" panose="05000000000000000000" pitchFamily="2" charset="2"/>
              <a:buNone/>
            </a:pPr>
            <a:r>
              <a:rPr lang="en-US">
                <a:latin typeface="+mn-lt"/>
              </a:rPr>
              <a:t>The </a:t>
            </a:r>
            <a:r>
              <a:rPr lang="en-US" b="1">
                <a:latin typeface="+mn-lt"/>
              </a:rPr>
              <a:t>overhead variance </a:t>
            </a:r>
            <a:r>
              <a:rPr lang="en-US">
                <a:latin typeface="+mn-lt"/>
              </a:rPr>
              <a:t>is generally analyzed through a price variance and a quantity variance.  </a:t>
            </a:r>
          </a:p>
          <a:p>
            <a:pPr lvl="1" algn="l">
              <a:lnSpc>
                <a:spcPct val="115000"/>
              </a:lnSpc>
              <a:spcBef>
                <a:spcPct val="70000"/>
              </a:spcBef>
              <a:buClr>
                <a:srgbClr val="800000"/>
              </a:buClr>
              <a:buSzPct val="80000"/>
              <a:buFont typeface="Wingdings" panose="05000000000000000000" pitchFamily="2" charset="2"/>
              <a:buChar char="u"/>
            </a:pPr>
            <a:r>
              <a:rPr lang="en-US" sz="2100" b="1">
                <a:latin typeface="+mn-lt"/>
              </a:rPr>
              <a:t>Overhead controllable variance</a:t>
            </a:r>
            <a:r>
              <a:rPr lang="en-US" sz="2100">
                <a:latin typeface="+mn-lt"/>
              </a:rPr>
              <a:t> </a:t>
            </a:r>
            <a:r>
              <a:rPr lang="en-US" sz="2100" i="1">
                <a:latin typeface="+mn-lt"/>
              </a:rPr>
              <a:t>(price variance)</a:t>
            </a:r>
            <a:r>
              <a:rPr lang="en-US" sz="2100">
                <a:latin typeface="+mn-lt"/>
              </a:rPr>
              <a:t> shows whether overhead costs are effectively controlled.</a:t>
            </a:r>
          </a:p>
          <a:p>
            <a:pPr lvl="1" algn="l">
              <a:lnSpc>
                <a:spcPct val="115000"/>
              </a:lnSpc>
              <a:spcBef>
                <a:spcPct val="70000"/>
              </a:spcBef>
              <a:buClr>
                <a:srgbClr val="800000"/>
              </a:buClr>
              <a:buSzPct val="80000"/>
              <a:buFont typeface="Wingdings" panose="05000000000000000000" pitchFamily="2" charset="2"/>
              <a:buChar char="u"/>
            </a:pPr>
            <a:r>
              <a:rPr lang="en-US" sz="2100" b="1">
                <a:latin typeface="+mn-lt"/>
              </a:rPr>
              <a:t>Overhead volume variance</a:t>
            </a:r>
            <a:r>
              <a:rPr lang="en-US" sz="2100">
                <a:latin typeface="+mn-lt"/>
              </a:rPr>
              <a:t> </a:t>
            </a:r>
            <a:r>
              <a:rPr lang="en-US" sz="2100" i="1">
                <a:latin typeface="+mn-lt"/>
              </a:rPr>
              <a:t>(quantity variance)</a:t>
            </a:r>
            <a:r>
              <a:rPr lang="en-US" sz="2100">
                <a:latin typeface="+mn-lt"/>
              </a:rPr>
              <a:t> relates to whether fixed costs were under- or over-applied during the year.</a:t>
            </a:r>
          </a:p>
        </p:txBody>
      </p:sp>
      <p:sp>
        <p:nvSpPr>
          <p:cNvPr id="61444" name="Rectangle 14"/>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a:solidFill>
                  <a:schemeClr val="tx2"/>
                </a:solidFill>
                <a:latin typeface="+mj-lt"/>
                <a:ea typeface="+mj-ea"/>
                <a:cs typeface="+mj-cs"/>
              </a:rPr>
              <a:t>Closer look at overhead variances  </a:t>
            </a:r>
          </a:p>
        </p:txBody>
      </p:sp>
      <p:sp>
        <p:nvSpPr>
          <p:cNvPr id="2" name="Slide Number Placeholder 1"/>
          <p:cNvSpPr>
            <a:spLocks noGrp="1"/>
          </p:cNvSpPr>
          <p:nvPr>
            <p:ph type="sldNum" sz="quarter" idx="11"/>
          </p:nvPr>
        </p:nvSpPr>
        <p:spPr/>
        <p:txBody>
          <a:bodyPr/>
          <a:lstStyle/>
          <a:p>
            <a:fld id="{10F4023A-0CEB-4DFE-879A-340D91F32512}" type="slidenum">
              <a:rPr lang="en-US" smtClean="0"/>
              <a:pPr/>
              <a:t>27</a:t>
            </a:fld>
            <a:endParaRPr lang="en-US"/>
          </a:p>
        </p:txBody>
      </p:sp>
    </p:spTree>
    <p:extLst>
      <p:ext uri="{BB962C8B-B14F-4D97-AF65-F5344CB8AC3E}">
        <p14:creationId xmlns:p14="http://schemas.microsoft.com/office/powerpoint/2010/main" xmlns="" val="1250672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609600" y="2057400"/>
            <a:ext cx="7924800" cy="3373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tIns="46038" bIns="46038">
            <a:spAutoFit/>
          </a:bodyPr>
          <a:lstStyle>
            <a:lvl1pPr marL="3175">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20000"/>
              </a:lnSpc>
              <a:spcBef>
                <a:spcPct val="70000"/>
              </a:spcBef>
              <a:buClr>
                <a:schemeClr val="accent2"/>
              </a:buClr>
              <a:buSzPct val="75000"/>
              <a:buFont typeface="Wingdings" panose="05000000000000000000" pitchFamily="2" charset="2"/>
              <a:buNone/>
            </a:pPr>
            <a:r>
              <a:rPr lang="en-US">
                <a:latin typeface="+mn-lt"/>
              </a:rPr>
              <a:t>The </a:t>
            </a:r>
            <a:r>
              <a:rPr lang="en-US" b="1">
                <a:solidFill>
                  <a:schemeClr val="hlink"/>
                </a:solidFill>
                <a:latin typeface="+mn-lt"/>
              </a:rPr>
              <a:t>overhead controllable variance</a:t>
            </a:r>
            <a:r>
              <a:rPr lang="en-US">
                <a:latin typeface="+mn-lt"/>
              </a:rPr>
              <a:t> shows whether overhead costs are effectively controlled.  </a:t>
            </a:r>
          </a:p>
          <a:p>
            <a:pPr algn="l">
              <a:lnSpc>
                <a:spcPct val="120000"/>
              </a:lnSpc>
              <a:spcBef>
                <a:spcPct val="70000"/>
              </a:spcBef>
              <a:buClr>
                <a:schemeClr val="accent2"/>
              </a:buClr>
              <a:buSzPct val="75000"/>
              <a:buFont typeface="Wingdings" panose="05000000000000000000" pitchFamily="2" charset="2"/>
              <a:buNone/>
            </a:pPr>
            <a:r>
              <a:rPr lang="en-US">
                <a:latin typeface="+mn-lt"/>
              </a:rPr>
              <a:t>To compute this variance, the company compares actual overhead costs incurred with budgeted costs for the standard hours allowed. </a:t>
            </a:r>
          </a:p>
          <a:p>
            <a:pPr algn="l">
              <a:lnSpc>
                <a:spcPct val="120000"/>
              </a:lnSpc>
              <a:spcBef>
                <a:spcPct val="70000"/>
              </a:spcBef>
              <a:buClr>
                <a:schemeClr val="accent2"/>
              </a:buClr>
              <a:buSzPct val="75000"/>
              <a:buFont typeface="Wingdings" panose="05000000000000000000" pitchFamily="2" charset="2"/>
              <a:buNone/>
            </a:pPr>
            <a:r>
              <a:rPr lang="en-US">
                <a:latin typeface="+mn-lt"/>
              </a:rPr>
              <a:t>The budgeted costs are determined from a flexible manufacturing overhead budget.</a:t>
            </a:r>
          </a:p>
        </p:txBody>
      </p:sp>
      <p:sp>
        <p:nvSpPr>
          <p:cNvPr id="62468" name="Rectangle 15"/>
          <p:cNvSpPr>
            <a:spLocks noChangeArrowheads="1"/>
          </p:cNvSpPr>
          <p:nvPr/>
        </p:nvSpPr>
        <p:spPr bwMode="auto">
          <a:xfrm>
            <a:off x="609600" y="1447800"/>
            <a:ext cx="6934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a:tailEnd/>
              </a14:hiddenLine>
            </a:ext>
          </a:extLst>
        </p:spPr>
        <p:txBody>
          <a:bodyPr>
            <a:spAutoFit/>
          </a:bodyP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r>
              <a:rPr lang="en-US" sz="2800" b="1">
                <a:solidFill>
                  <a:srgbClr val="800000"/>
                </a:solidFill>
                <a:latin typeface="+mn-lt"/>
              </a:rPr>
              <a:t>Overhead Controllable Variance</a:t>
            </a:r>
          </a:p>
        </p:txBody>
      </p:sp>
      <p:sp>
        <p:nvSpPr>
          <p:cNvPr id="62469" name="Rectangle 16"/>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Closer look at overhead variances  </a:t>
            </a:r>
            <a:endParaRPr lang="en-US" sz="4000" b="1" i="1" dirty="0">
              <a:solidFill>
                <a:schemeClr val="tx2"/>
              </a:solidFill>
              <a:latin typeface="+mj-lt"/>
              <a:ea typeface="+mj-ea"/>
              <a:cs typeface="+mj-cs"/>
            </a:endParaRPr>
          </a:p>
        </p:txBody>
      </p:sp>
      <p:sp>
        <p:nvSpPr>
          <p:cNvPr id="2" name="Slide Number Placeholder 1"/>
          <p:cNvSpPr>
            <a:spLocks noGrp="1"/>
          </p:cNvSpPr>
          <p:nvPr>
            <p:ph type="sldNum" sz="quarter" idx="11"/>
          </p:nvPr>
        </p:nvSpPr>
        <p:spPr/>
        <p:txBody>
          <a:bodyPr/>
          <a:lstStyle/>
          <a:p>
            <a:fld id="{10F4023A-0CEB-4DFE-879A-340D91F32512}" type="slidenum">
              <a:rPr lang="en-US" smtClean="0"/>
              <a:pPr/>
              <a:t>28</a:t>
            </a:fld>
            <a:endParaRPr lang="en-US"/>
          </a:p>
        </p:txBody>
      </p:sp>
    </p:spTree>
    <p:extLst>
      <p:ext uri="{BB962C8B-B14F-4D97-AF65-F5344CB8AC3E}">
        <p14:creationId xmlns:p14="http://schemas.microsoft.com/office/powerpoint/2010/main" xmlns="" val="38556212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609600" y="1371600"/>
            <a:ext cx="8077200" cy="1296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tIns="46038" bIns="46038">
            <a:spAutoFit/>
          </a:bodyPr>
          <a:lstStyle>
            <a:lvl1pPr marL="3175">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20000"/>
              </a:lnSpc>
              <a:spcBef>
                <a:spcPct val="70000"/>
              </a:spcBef>
              <a:buClr>
                <a:schemeClr val="accent2"/>
              </a:buClr>
              <a:buSzPct val="75000"/>
              <a:buFont typeface="Wingdings" panose="05000000000000000000" pitchFamily="2" charset="2"/>
              <a:buNone/>
            </a:pPr>
            <a:r>
              <a:rPr lang="en-US" dirty="0">
                <a:latin typeface="+mn-lt"/>
              </a:rPr>
              <a:t>For </a:t>
            </a:r>
            <a:r>
              <a:rPr lang="en-US" dirty="0" err="1">
                <a:latin typeface="+mn-lt"/>
              </a:rPr>
              <a:t>Xonic</a:t>
            </a:r>
            <a:r>
              <a:rPr lang="en-US" dirty="0">
                <a:latin typeface="+mn-lt"/>
              </a:rPr>
              <a:t> the budget formula for manufacturing overhead is variable manufacturing overhead cost of $3 per hour of labor plus fixed manufacturing overhead costs of $4,400.</a:t>
            </a:r>
          </a:p>
        </p:txBody>
      </p:sp>
      <p:sp>
        <p:nvSpPr>
          <p:cNvPr id="63493" name="Rectangle 12"/>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Closer look at overhead variances  </a:t>
            </a:r>
            <a:endParaRPr lang="en-US" sz="4000" b="1" i="1" dirty="0">
              <a:solidFill>
                <a:schemeClr val="tx2"/>
              </a:solidFill>
              <a:latin typeface="+mj-lt"/>
              <a:ea typeface="+mj-ea"/>
              <a:cs typeface="+mj-cs"/>
            </a:endParaRPr>
          </a:p>
        </p:txBody>
      </p:sp>
      <p:pic>
        <p:nvPicPr>
          <p:cNvPr id="63495" name="Picture 1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43000" y="2951163"/>
            <a:ext cx="6005513" cy="3616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2" name="Slide Number Placeholder 1"/>
          <p:cNvSpPr>
            <a:spLocks noGrp="1"/>
          </p:cNvSpPr>
          <p:nvPr>
            <p:ph type="sldNum" sz="quarter" idx="11"/>
          </p:nvPr>
        </p:nvSpPr>
        <p:spPr/>
        <p:txBody>
          <a:bodyPr/>
          <a:lstStyle/>
          <a:p>
            <a:fld id="{10F4023A-0CEB-4DFE-879A-340D91F32512}" type="slidenum">
              <a:rPr lang="en-US" smtClean="0"/>
              <a:pPr/>
              <a:t>29</a:t>
            </a:fld>
            <a:endParaRPr lang="en-US"/>
          </a:p>
        </p:txBody>
      </p:sp>
    </p:spTree>
    <p:extLst>
      <p:ext uri="{BB962C8B-B14F-4D97-AF65-F5344CB8AC3E}">
        <p14:creationId xmlns:p14="http://schemas.microsoft.com/office/powerpoint/2010/main" xmlns="" val="5490997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4514" name="Picture 1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3429000"/>
            <a:ext cx="8077200" cy="2047875"/>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64515" name="Rectangle 2"/>
          <p:cNvSpPr>
            <a:spLocks noChangeArrowheads="1"/>
          </p:cNvSpPr>
          <p:nvPr/>
        </p:nvSpPr>
        <p:spPr bwMode="auto">
          <a:xfrm>
            <a:off x="609600" y="2057400"/>
            <a:ext cx="7239000" cy="9055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tIns="46038" bIns="46038">
            <a:spAutoFit/>
          </a:bodyPr>
          <a:lstStyle>
            <a:lvl1pPr marL="3175">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20000"/>
              </a:lnSpc>
              <a:spcBef>
                <a:spcPct val="70000"/>
              </a:spcBef>
              <a:buClr>
                <a:schemeClr val="accent2"/>
              </a:buClr>
              <a:buSzPct val="75000"/>
              <a:buFont typeface="Wingdings" panose="05000000000000000000" pitchFamily="2" charset="2"/>
              <a:buNone/>
            </a:pPr>
            <a:r>
              <a:rPr lang="en-US">
                <a:latin typeface="+mn-lt"/>
              </a:rPr>
              <a:t>Illustration 11B-2 shows the formula for the overhead controllable variance and the calculation for Xonic, Inc.</a:t>
            </a:r>
          </a:p>
        </p:txBody>
      </p:sp>
      <p:sp>
        <p:nvSpPr>
          <p:cNvPr id="64518" name="Rectangle 12"/>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Closer look at overhead variances  </a:t>
            </a:r>
            <a:endParaRPr lang="en-US" sz="4000" b="1" i="1" dirty="0">
              <a:solidFill>
                <a:schemeClr val="tx2"/>
              </a:solidFill>
              <a:latin typeface="+mj-lt"/>
              <a:ea typeface="+mj-ea"/>
              <a:cs typeface="+mj-cs"/>
            </a:endParaRPr>
          </a:p>
        </p:txBody>
      </p:sp>
      <p:sp>
        <p:nvSpPr>
          <p:cNvPr id="64520" name="Rectangle 14"/>
          <p:cNvSpPr>
            <a:spLocks noChangeArrowheads="1"/>
          </p:cNvSpPr>
          <p:nvPr/>
        </p:nvSpPr>
        <p:spPr bwMode="auto">
          <a:xfrm>
            <a:off x="609600" y="1447800"/>
            <a:ext cx="6934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a:tailEnd/>
              </a14:hiddenLine>
            </a:ext>
          </a:extLst>
        </p:spPr>
        <p:txBody>
          <a:bodyPr>
            <a:spAutoFit/>
          </a:bodyP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r>
              <a:rPr lang="en-US" sz="2800" b="1">
                <a:solidFill>
                  <a:srgbClr val="800000"/>
                </a:solidFill>
                <a:latin typeface="+mn-lt"/>
              </a:rPr>
              <a:t>Overhead Controllable Variance</a:t>
            </a:r>
          </a:p>
        </p:txBody>
      </p:sp>
      <p:sp>
        <p:nvSpPr>
          <p:cNvPr id="2" name="Slide Number Placeholder 1"/>
          <p:cNvSpPr>
            <a:spLocks noGrp="1"/>
          </p:cNvSpPr>
          <p:nvPr>
            <p:ph type="sldNum" sz="quarter" idx="11"/>
          </p:nvPr>
        </p:nvSpPr>
        <p:spPr/>
        <p:txBody>
          <a:bodyPr/>
          <a:lstStyle/>
          <a:p>
            <a:fld id="{10F4023A-0CEB-4DFE-879A-340D91F32512}" type="slidenum">
              <a:rPr lang="en-US" smtClean="0"/>
              <a:pPr/>
              <a:t>30</a:t>
            </a:fld>
            <a:endParaRPr lang="en-US"/>
          </a:p>
        </p:txBody>
      </p:sp>
    </p:spTree>
    <p:extLst>
      <p:ext uri="{BB962C8B-B14F-4D97-AF65-F5344CB8AC3E}">
        <p14:creationId xmlns:p14="http://schemas.microsoft.com/office/powerpoint/2010/main" xmlns="" val="313165579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5538" name="Picture 2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3429000"/>
            <a:ext cx="8077200" cy="1027113"/>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65539" name="Rectangle 2"/>
          <p:cNvSpPr>
            <a:spLocks noChangeArrowheads="1"/>
          </p:cNvSpPr>
          <p:nvPr/>
        </p:nvSpPr>
        <p:spPr bwMode="auto">
          <a:xfrm>
            <a:off x="609600" y="2057400"/>
            <a:ext cx="8229600" cy="9055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tIns="46038" bIns="46038">
            <a:spAutoFit/>
          </a:bodyPr>
          <a:lstStyle>
            <a:lvl1pPr marL="3175">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20000"/>
              </a:lnSpc>
              <a:spcBef>
                <a:spcPct val="70000"/>
              </a:spcBef>
              <a:buClr>
                <a:schemeClr val="accent2"/>
              </a:buClr>
              <a:buSzPct val="75000"/>
              <a:buFont typeface="Wingdings" panose="05000000000000000000" pitchFamily="2" charset="2"/>
              <a:buNone/>
            </a:pPr>
            <a:r>
              <a:rPr lang="en-US">
                <a:latin typeface="+mn-lt"/>
              </a:rPr>
              <a:t>Difference between normal capacity hours and standard hours allowed times the fixed overhead rate.</a:t>
            </a:r>
          </a:p>
        </p:txBody>
      </p:sp>
      <p:sp>
        <p:nvSpPr>
          <p:cNvPr id="65541" name="Rectangle 15"/>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Closer look at overhead variances  </a:t>
            </a:r>
            <a:endParaRPr lang="en-US" sz="4000" b="1" i="1" dirty="0">
              <a:solidFill>
                <a:schemeClr val="tx2"/>
              </a:solidFill>
              <a:latin typeface="+mj-lt"/>
              <a:ea typeface="+mj-ea"/>
              <a:cs typeface="+mj-cs"/>
            </a:endParaRPr>
          </a:p>
        </p:txBody>
      </p:sp>
      <p:sp>
        <p:nvSpPr>
          <p:cNvPr id="65543" name="Rectangle 17"/>
          <p:cNvSpPr>
            <a:spLocks noChangeArrowheads="1"/>
          </p:cNvSpPr>
          <p:nvPr/>
        </p:nvSpPr>
        <p:spPr bwMode="auto">
          <a:xfrm>
            <a:off x="609600" y="1447800"/>
            <a:ext cx="6934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a:tailEnd/>
              </a14:hiddenLine>
            </a:ext>
          </a:extLst>
        </p:spPr>
        <p:txBody>
          <a:bodyPr>
            <a:spAutoFit/>
          </a:bodyP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r>
              <a:rPr lang="en-US" sz="2800" b="1">
                <a:solidFill>
                  <a:srgbClr val="800000"/>
                </a:solidFill>
                <a:latin typeface="+mn-lt"/>
              </a:rPr>
              <a:t>Overhead Volume Variance</a:t>
            </a:r>
          </a:p>
        </p:txBody>
      </p:sp>
      <p:sp>
        <p:nvSpPr>
          <p:cNvPr id="2" name="Slide Number Placeholder 1"/>
          <p:cNvSpPr>
            <a:spLocks noGrp="1"/>
          </p:cNvSpPr>
          <p:nvPr>
            <p:ph type="sldNum" sz="quarter" idx="11"/>
          </p:nvPr>
        </p:nvSpPr>
        <p:spPr/>
        <p:txBody>
          <a:bodyPr/>
          <a:lstStyle/>
          <a:p>
            <a:fld id="{10F4023A-0CEB-4DFE-879A-340D91F32512}" type="slidenum">
              <a:rPr lang="en-US" smtClean="0"/>
              <a:pPr/>
              <a:t>31</a:t>
            </a:fld>
            <a:endParaRPr lang="en-US"/>
          </a:p>
        </p:txBody>
      </p:sp>
    </p:spTree>
    <p:extLst>
      <p:ext uri="{BB962C8B-B14F-4D97-AF65-F5344CB8AC3E}">
        <p14:creationId xmlns:p14="http://schemas.microsoft.com/office/powerpoint/2010/main" xmlns="" val="23394906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6562" name="Picture 1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4597400"/>
            <a:ext cx="8077200" cy="1346200"/>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66563" name="Rectangle 2"/>
          <p:cNvSpPr>
            <a:spLocks noChangeArrowheads="1"/>
          </p:cNvSpPr>
          <p:nvPr/>
        </p:nvSpPr>
        <p:spPr bwMode="auto">
          <a:xfrm>
            <a:off x="533400" y="1447800"/>
            <a:ext cx="8153400" cy="289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82562" tIns="46038" rIns="182562" bIns="46038"/>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05000"/>
              </a:lnSpc>
              <a:spcBef>
                <a:spcPct val="35000"/>
              </a:spcBef>
              <a:buClr>
                <a:schemeClr val="accent2"/>
              </a:buClr>
              <a:buSzPct val="75000"/>
              <a:buFont typeface="Wingdings" panose="05000000000000000000" pitchFamily="2" charset="2"/>
              <a:buNone/>
            </a:pPr>
            <a:r>
              <a:rPr lang="en-US" sz="2100" b="1" dirty="0">
                <a:solidFill>
                  <a:srgbClr val="800000"/>
                </a:solidFill>
                <a:latin typeface="+mn-lt"/>
              </a:rPr>
              <a:t>Illustration:</a:t>
            </a:r>
            <a:r>
              <a:rPr lang="en-US" sz="2100" dirty="0">
                <a:solidFill>
                  <a:srgbClr val="000000"/>
                </a:solidFill>
                <a:latin typeface="+mn-lt"/>
              </a:rPr>
              <a:t>  </a:t>
            </a:r>
            <a:r>
              <a:rPr lang="en-US" sz="2100" dirty="0" err="1">
                <a:solidFill>
                  <a:srgbClr val="000000"/>
                </a:solidFill>
                <a:latin typeface="+mn-lt"/>
              </a:rPr>
              <a:t>Xonic</a:t>
            </a:r>
            <a:r>
              <a:rPr lang="en-US" sz="2100" dirty="0">
                <a:solidFill>
                  <a:srgbClr val="000000"/>
                </a:solidFill>
                <a:latin typeface="+mn-lt"/>
              </a:rPr>
              <a:t> Inc. budgeted fixed overhead cost for the year of $52,800.  At normal capacity, 26,400 standard direct labor hours are required. </a:t>
            </a:r>
            <a:r>
              <a:rPr lang="en-US" sz="2100" dirty="0" err="1">
                <a:solidFill>
                  <a:srgbClr val="000000"/>
                </a:solidFill>
                <a:latin typeface="+mn-lt"/>
              </a:rPr>
              <a:t>Xonic</a:t>
            </a:r>
            <a:r>
              <a:rPr lang="en-US" sz="2100" dirty="0">
                <a:solidFill>
                  <a:srgbClr val="000000"/>
                </a:solidFill>
                <a:latin typeface="+mn-lt"/>
              </a:rPr>
              <a:t> produced 1,000 units of </a:t>
            </a:r>
            <a:r>
              <a:rPr lang="en-US" sz="2100" dirty="0" err="1">
                <a:solidFill>
                  <a:srgbClr val="000000"/>
                </a:solidFill>
                <a:latin typeface="+mn-lt"/>
              </a:rPr>
              <a:t>Xonic</a:t>
            </a:r>
            <a:r>
              <a:rPr lang="en-US" sz="2100" dirty="0">
                <a:solidFill>
                  <a:srgbClr val="000000"/>
                </a:solidFill>
                <a:latin typeface="+mn-lt"/>
              </a:rPr>
              <a:t> Tonic in June. The standard hours allowed for the 1,000 gallons produced in June is 2,000 (1,000 gallons x 2 hours). For </a:t>
            </a:r>
            <a:r>
              <a:rPr lang="en-US" sz="2100" dirty="0" err="1">
                <a:solidFill>
                  <a:srgbClr val="000000"/>
                </a:solidFill>
                <a:latin typeface="+mn-lt"/>
              </a:rPr>
              <a:t>Xonic</a:t>
            </a:r>
            <a:r>
              <a:rPr lang="en-US" sz="2100" dirty="0">
                <a:solidFill>
                  <a:srgbClr val="000000"/>
                </a:solidFill>
                <a:latin typeface="+mn-lt"/>
              </a:rPr>
              <a:t>, standard direct labor hours for June at normal capacity is 2,200 (26,400 annual hours ÷ 12 months). The computation of the overhead volume variance in this case is as follows.</a:t>
            </a:r>
          </a:p>
        </p:txBody>
      </p:sp>
      <p:sp>
        <p:nvSpPr>
          <p:cNvPr id="66566" name="Rectangle 14"/>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Closer look at overhead variances  </a:t>
            </a:r>
            <a:endParaRPr lang="en-US" sz="4000" b="1" i="1" dirty="0">
              <a:solidFill>
                <a:schemeClr val="tx2"/>
              </a:solidFill>
              <a:latin typeface="+mj-lt"/>
              <a:ea typeface="+mj-ea"/>
              <a:cs typeface="+mj-cs"/>
            </a:endParaRPr>
          </a:p>
        </p:txBody>
      </p:sp>
      <p:sp>
        <p:nvSpPr>
          <p:cNvPr id="2" name="Slide Number Placeholder 1"/>
          <p:cNvSpPr>
            <a:spLocks noGrp="1"/>
          </p:cNvSpPr>
          <p:nvPr>
            <p:ph type="sldNum" sz="quarter" idx="11"/>
          </p:nvPr>
        </p:nvSpPr>
        <p:spPr/>
        <p:txBody>
          <a:bodyPr/>
          <a:lstStyle/>
          <a:p>
            <a:fld id="{10F4023A-0CEB-4DFE-879A-340D91F32512}" type="slidenum">
              <a:rPr lang="en-US" smtClean="0"/>
              <a:pPr/>
              <a:t>32</a:t>
            </a:fld>
            <a:endParaRPr lang="en-US"/>
          </a:p>
        </p:txBody>
      </p:sp>
    </p:spTree>
    <p:extLst>
      <p:ext uri="{BB962C8B-B14F-4D97-AF65-F5344CB8AC3E}">
        <p14:creationId xmlns:p14="http://schemas.microsoft.com/office/powerpoint/2010/main" xmlns="" val="5512097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533400" y="1447800"/>
            <a:ext cx="8153400" cy="472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82562" tIns="46038" rIns="182562" bIns="46038"/>
          <a:lstStyle>
            <a:lvl1pPr>
              <a:defRPr sz="2200">
                <a:solidFill>
                  <a:schemeClr val="tx1"/>
                </a:solidFill>
                <a:latin typeface="Times New Roman" panose="02020603050405020304" pitchFamily="18" charset="0"/>
              </a:defRPr>
            </a:lvl1pPr>
            <a:lvl2pPr marL="692150" indent="-45720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20000"/>
              </a:lnSpc>
              <a:spcBef>
                <a:spcPct val="60000"/>
              </a:spcBef>
              <a:buClr>
                <a:schemeClr val="accent2"/>
              </a:buClr>
              <a:buSzPct val="75000"/>
              <a:buFont typeface="Wingdings" panose="05000000000000000000" pitchFamily="2" charset="2"/>
              <a:buNone/>
            </a:pPr>
            <a:r>
              <a:rPr lang="en-US" sz="2100">
                <a:solidFill>
                  <a:srgbClr val="000000"/>
                </a:solidFill>
                <a:latin typeface="+mn-lt"/>
              </a:rPr>
              <a:t>In computing the overhead variances, it is important to remember the following.</a:t>
            </a:r>
          </a:p>
          <a:p>
            <a:pPr lvl="1" algn="l">
              <a:lnSpc>
                <a:spcPct val="120000"/>
              </a:lnSpc>
              <a:spcBef>
                <a:spcPct val="60000"/>
              </a:spcBef>
              <a:buClr>
                <a:schemeClr val="tx1"/>
              </a:buClr>
              <a:buFont typeface="Wingdings" panose="05000000000000000000" pitchFamily="2" charset="2"/>
              <a:buAutoNum type="arabicPeriod"/>
            </a:pPr>
            <a:r>
              <a:rPr lang="en-US" sz="2100">
                <a:solidFill>
                  <a:srgbClr val="000000"/>
                </a:solidFill>
                <a:latin typeface="+mn-lt"/>
              </a:rPr>
              <a:t>Standard hours allowed are used in each of the variances.</a:t>
            </a:r>
          </a:p>
          <a:p>
            <a:pPr lvl="1" algn="l">
              <a:lnSpc>
                <a:spcPct val="120000"/>
              </a:lnSpc>
              <a:spcBef>
                <a:spcPct val="60000"/>
              </a:spcBef>
              <a:buClr>
                <a:schemeClr val="tx1"/>
              </a:buClr>
              <a:buFont typeface="Wingdings" panose="05000000000000000000" pitchFamily="2" charset="2"/>
              <a:buAutoNum type="arabicPeriod"/>
            </a:pPr>
            <a:r>
              <a:rPr lang="en-US" sz="2100">
                <a:solidFill>
                  <a:srgbClr val="000000"/>
                </a:solidFill>
                <a:latin typeface="+mn-lt"/>
              </a:rPr>
              <a:t>Budgeted costs for the controllable variance are derived from the flexible budget.</a:t>
            </a:r>
          </a:p>
          <a:p>
            <a:pPr lvl="1" algn="l">
              <a:lnSpc>
                <a:spcPct val="120000"/>
              </a:lnSpc>
              <a:spcBef>
                <a:spcPct val="60000"/>
              </a:spcBef>
              <a:buClr>
                <a:schemeClr val="tx1"/>
              </a:buClr>
              <a:buFont typeface="Wingdings" panose="05000000000000000000" pitchFamily="2" charset="2"/>
              <a:buAutoNum type="arabicPeriod"/>
            </a:pPr>
            <a:r>
              <a:rPr lang="en-US" sz="2100">
                <a:solidFill>
                  <a:srgbClr val="000000"/>
                </a:solidFill>
                <a:latin typeface="+mn-lt"/>
              </a:rPr>
              <a:t>The controllable variance generally pertains to variable costs.</a:t>
            </a:r>
          </a:p>
          <a:p>
            <a:pPr lvl="1" algn="l">
              <a:lnSpc>
                <a:spcPct val="120000"/>
              </a:lnSpc>
              <a:spcBef>
                <a:spcPct val="60000"/>
              </a:spcBef>
              <a:buClr>
                <a:schemeClr val="tx1"/>
              </a:buClr>
              <a:buFont typeface="Wingdings" panose="05000000000000000000" pitchFamily="2" charset="2"/>
              <a:buAutoNum type="arabicPeriod"/>
            </a:pPr>
            <a:r>
              <a:rPr lang="en-US" sz="2100">
                <a:solidFill>
                  <a:srgbClr val="000000"/>
                </a:solidFill>
                <a:latin typeface="+mn-lt"/>
              </a:rPr>
              <a:t>The volume variance pertains solely to fixed costs.</a:t>
            </a:r>
          </a:p>
        </p:txBody>
      </p:sp>
      <p:sp>
        <p:nvSpPr>
          <p:cNvPr id="67588" name="Rectangle 12"/>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Closer look at overhead variances  </a:t>
            </a:r>
            <a:endParaRPr lang="en-US" sz="4000" b="1" i="1" dirty="0">
              <a:solidFill>
                <a:schemeClr val="tx2"/>
              </a:solidFill>
              <a:latin typeface="+mj-lt"/>
              <a:ea typeface="+mj-ea"/>
              <a:cs typeface="+mj-cs"/>
            </a:endParaRPr>
          </a:p>
        </p:txBody>
      </p:sp>
      <p:sp>
        <p:nvSpPr>
          <p:cNvPr id="2" name="Slide Number Placeholder 1"/>
          <p:cNvSpPr>
            <a:spLocks noGrp="1"/>
          </p:cNvSpPr>
          <p:nvPr>
            <p:ph type="sldNum" sz="quarter" idx="11"/>
          </p:nvPr>
        </p:nvSpPr>
        <p:spPr/>
        <p:txBody>
          <a:bodyPr/>
          <a:lstStyle/>
          <a:p>
            <a:fld id="{10F4023A-0CEB-4DFE-879A-340D91F32512}" type="slidenum">
              <a:rPr lang="en-US" smtClean="0"/>
              <a:pPr/>
              <a:t>33</a:t>
            </a:fld>
            <a:endParaRPr lang="en-US"/>
          </a:p>
        </p:txBody>
      </p:sp>
    </p:spTree>
    <p:extLst>
      <p:ext uri="{BB962C8B-B14F-4D97-AF65-F5344CB8AC3E}">
        <p14:creationId xmlns:p14="http://schemas.microsoft.com/office/powerpoint/2010/main" xmlns="" val="34870961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609600" y="2438400"/>
            <a:ext cx="7854696" cy="886264"/>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scene3d>
              <a:camera prst="orthographicFront"/>
              <a:lightRig rig="freezing" dir="t">
                <a:rot lat="0" lon="0" rev="5640000"/>
              </a:lightRig>
            </a:scene3d>
            <a:sp3d prstMaterial="flat">
              <a:contourClr>
                <a:schemeClr val="tx2"/>
              </a:contourClr>
            </a:sp3d>
          </a:bodyPr>
          <a:lstStyle/>
          <a:p>
            <a:pPr algn="ctr">
              <a:spcBef>
                <a:spcPct val="0"/>
              </a:spcBef>
            </a:pPr>
            <a:r>
              <a:rPr lang="en-US" sz="4000" b="1" i="1" dirty="0">
                <a:solidFill>
                  <a:srgbClr val="0070C0"/>
                </a:solidFill>
                <a:latin typeface="+mj-lt"/>
                <a:ea typeface="+mj-ea"/>
                <a:cs typeface="+mj-cs"/>
              </a:rPr>
              <a:t>Spoilage, Rework, and Scrap</a:t>
            </a:r>
          </a:p>
        </p:txBody>
      </p:sp>
    </p:spTree>
    <p:extLst>
      <p:ext uri="{BB962C8B-B14F-4D97-AF65-F5344CB8AC3E}">
        <p14:creationId xmlns:p14="http://schemas.microsoft.com/office/powerpoint/2010/main" xmlns="" val="22655861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mtClean="0"/>
              <a:t>Basic Terminology</a:t>
            </a:r>
          </a:p>
        </p:txBody>
      </p:sp>
      <p:sp>
        <p:nvSpPr>
          <p:cNvPr id="6147" name="Rectangle 3"/>
          <p:cNvSpPr>
            <a:spLocks noGrp="1" noChangeArrowheads="1"/>
          </p:cNvSpPr>
          <p:nvPr>
            <p:ph idx="1"/>
          </p:nvPr>
        </p:nvSpPr>
        <p:spPr/>
        <p:txBody>
          <a:bodyPr/>
          <a:lstStyle/>
          <a:p>
            <a:pPr eaLnBrk="1" hangingPunct="1"/>
            <a:r>
              <a:rPr lang="en-US" smtClean="0"/>
              <a:t>Spoilage – units of production, either fully or partially completed, that do not meet the specifications required by customers for good units and that are discarded or sold for reduced prices</a:t>
            </a:r>
          </a:p>
          <a:p>
            <a:pPr eaLnBrk="1" hangingPunct="1"/>
            <a:endParaRPr lang="en-US"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Basic Terminology</a:t>
            </a:r>
          </a:p>
        </p:txBody>
      </p:sp>
      <p:sp>
        <p:nvSpPr>
          <p:cNvPr id="7171" name="Rectangle 3"/>
          <p:cNvSpPr>
            <a:spLocks noGrp="1" noChangeArrowheads="1"/>
          </p:cNvSpPr>
          <p:nvPr>
            <p:ph idx="1"/>
          </p:nvPr>
        </p:nvSpPr>
        <p:spPr/>
        <p:txBody>
          <a:bodyPr/>
          <a:lstStyle/>
          <a:p>
            <a:pPr eaLnBrk="1" hangingPunct="1"/>
            <a:r>
              <a:rPr lang="en-US" smtClean="0"/>
              <a:t>Rework – units of production that do not meet the specifications required by customers but which are subsequently repaired and sold as good finished goods</a:t>
            </a:r>
          </a:p>
          <a:p>
            <a:pPr eaLnBrk="1" hangingPunct="1"/>
            <a:r>
              <a:rPr lang="en-US" smtClean="0"/>
              <a:t>Scrap – residual material that results from manufacturing a product.  Scrap has low total sales value compared with the total sales value of the product</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t>Accounting for Spoilage</a:t>
            </a:r>
          </a:p>
        </p:txBody>
      </p:sp>
      <p:sp>
        <p:nvSpPr>
          <p:cNvPr id="8195" name="Rectangle 3"/>
          <p:cNvSpPr>
            <a:spLocks noGrp="1" noChangeArrowheads="1"/>
          </p:cNvSpPr>
          <p:nvPr>
            <p:ph idx="1"/>
          </p:nvPr>
        </p:nvSpPr>
        <p:spPr/>
        <p:txBody>
          <a:bodyPr/>
          <a:lstStyle/>
          <a:p>
            <a:pPr eaLnBrk="1" hangingPunct="1"/>
            <a:r>
              <a:rPr lang="en-US" smtClean="0"/>
              <a:t>Accounting for spoilage aims to determine the magnitude of spoilage costs and to distinguish between costs of normal and abnormal spoilage</a:t>
            </a:r>
          </a:p>
          <a:p>
            <a:pPr eaLnBrk="1" hangingPunct="1"/>
            <a:r>
              <a:rPr lang="en-US" smtClean="0"/>
              <a:t>To manage, control and reduce spoilage costs, they should be highlighted, not simply folded into production costs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smtClean="0"/>
              <a:t>Types of Spoilage</a:t>
            </a:r>
          </a:p>
        </p:txBody>
      </p:sp>
      <p:sp>
        <p:nvSpPr>
          <p:cNvPr id="9219" name="Rectangle 3"/>
          <p:cNvSpPr>
            <a:spLocks noGrp="1" noChangeArrowheads="1"/>
          </p:cNvSpPr>
          <p:nvPr>
            <p:ph idx="1"/>
          </p:nvPr>
        </p:nvSpPr>
        <p:spPr/>
        <p:txBody>
          <a:bodyPr/>
          <a:lstStyle/>
          <a:p>
            <a:pPr eaLnBrk="1" hangingPunct="1">
              <a:lnSpc>
                <a:spcPct val="90000"/>
              </a:lnSpc>
            </a:pPr>
            <a:r>
              <a:rPr lang="en-US" smtClean="0"/>
              <a:t>Normal Spoilage – is spoilage inherent in a particular production process that arises under efficient operating conditions</a:t>
            </a:r>
          </a:p>
          <a:p>
            <a:pPr lvl="1" eaLnBrk="1" hangingPunct="1">
              <a:lnSpc>
                <a:spcPct val="90000"/>
              </a:lnSpc>
            </a:pPr>
            <a:r>
              <a:rPr lang="en-US" smtClean="0"/>
              <a:t>Management determines the normal spoilage rate</a:t>
            </a:r>
          </a:p>
          <a:p>
            <a:pPr lvl="1" eaLnBrk="1" hangingPunct="1">
              <a:lnSpc>
                <a:spcPct val="90000"/>
              </a:lnSpc>
            </a:pPr>
            <a:r>
              <a:rPr lang="en-US" smtClean="0"/>
              <a:t>Costs of normal spoilage are typically included as a component of the costs of good units manufactured because good units cannot be made without also making some units that are spoiled</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t>Types of Spoilage</a:t>
            </a:r>
          </a:p>
        </p:txBody>
      </p:sp>
      <p:sp>
        <p:nvSpPr>
          <p:cNvPr id="10243" name="Rectangle 3"/>
          <p:cNvSpPr>
            <a:spLocks noGrp="1" noChangeArrowheads="1"/>
          </p:cNvSpPr>
          <p:nvPr>
            <p:ph idx="1"/>
          </p:nvPr>
        </p:nvSpPr>
        <p:spPr/>
        <p:txBody>
          <a:bodyPr/>
          <a:lstStyle/>
          <a:p>
            <a:pPr eaLnBrk="1" hangingPunct="1"/>
            <a:r>
              <a:rPr lang="en-US" sz="2700" smtClean="0"/>
              <a:t>Abnormal Spoilage – is spoilage that is not inherent in a particular production process and would not arise under normal operating conditions</a:t>
            </a:r>
          </a:p>
          <a:p>
            <a:pPr lvl="1" eaLnBrk="1" hangingPunct="1"/>
            <a:r>
              <a:rPr lang="en-US" sz="2200" smtClean="0"/>
              <a:t>Abnormal spoilage is considered avoidable and controllable</a:t>
            </a:r>
          </a:p>
          <a:p>
            <a:pPr lvl="1" eaLnBrk="1" hangingPunct="1"/>
            <a:r>
              <a:rPr lang="en-US" sz="2200" smtClean="0"/>
              <a:t>Units of abnormal spoilage are calculated and recorded in the Loss from Abnormal Spoilage account, which appears as a separate line item no the income statement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Process Costing and Spoilage</a:t>
            </a:r>
          </a:p>
        </p:txBody>
      </p:sp>
      <p:sp>
        <p:nvSpPr>
          <p:cNvPr id="11267" name="Rectangle 3"/>
          <p:cNvSpPr>
            <a:spLocks noGrp="1" noChangeArrowheads="1"/>
          </p:cNvSpPr>
          <p:nvPr>
            <p:ph idx="1"/>
          </p:nvPr>
        </p:nvSpPr>
        <p:spPr/>
        <p:txBody>
          <a:bodyPr/>
          <a:lstStyle/>
          <a:p>
            <a:pPr eaLnBrk="1" hangingPunct="1"/>
            <a:r>
              <a:rPr lang="en-US" smtClean="0"/>
              <a:t>Units of Normal Spoilage can be counted or not counted when computing output units (physical or equivalent) in a process costing system</a:t>
            </a:r>
          </a:p>
          <a:p>
            <a:pPr eaLnBrk="1" hangingPunct="1"/>
            <a:r>
              <a:rPr lang="en-US" smtClean="0"/>
              <a:t>Counting all spoilage is considered preferable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Inspection Points and Spoilage</a:t>
            </a:r>
          </a:p>
        </p:txBody>
      </p:sp>
      <p:sp>
        <p:nvSpPr>
          <p:cNvPr id="12291" name="Rectangle 3"/>
          <p:cNvSpPr>
            <a:spLocks noGrp="1" noChangeArrowheads="1"/>
          </p:cNvSpPr>
          <p:nvPr>
            <p:ph idx="1"/>
          </p:nvPr>
        </p:nvSpPr>
        <p:spPr/>
        <p:txBody>
          <a:bodyPr/>
          <a:lstStyle/>
          <a:p>
            <a:pPr eaLnBrk="1" hangingPunct="1"/>
            <a:r>
              <a:rPr lang="en-US" smtClean="0"/>
              <a:t>Inspection Point – the stage of the production process at which products are examined to determine whether they are acceptable or unacceptable units.</a:t>
            </a:r>
          </a:p>
          <a:p>
            <a:pPr eaLnBrk="1" hangingPunct="1"/>
            <a:r>
              <a:rPr lang="en-US" smtClean="0"/>
              <a:t>Spoilage is typically assumed to occur at the stage of completion where inspection takes place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dirty="0"/>
              <a:t>The Five-Step Procedure for Process Costing with Spoilage</a:t>
            </a:r>
          </a:p>
        </p:txBody>
      </p:sp>
      <p:sp>
        <p:nvSpPr>
          <p:cNvPr id="13315" name="Rectangle 3"/>
          <p:cNvSpPr>
            <a:spLocks noGrp="1" noChangeArrowheads="1"/>
          </p:cNvSpPr>
          <p:nvPr>
            <p:ph idx="1"/>
          </p:nvPr>
        </p:nvSpPr>
        <p:spPr>
          <a:xfrm>
            <a:off x="457200" y="2163763"/>
            <a:ext cx="8229600" cy="4389437"/>
          </a:xfrm>
        </p:spPr>
        <p:txBody>
          <a:bodyPr/>
          <a:lstStyle/>
          <a:p>
            <a:pPr eaLnBrk="1" hangingPunct="1"/>
            <a:r>
              <a:rPr lang="en-US" smtClean="0"/>
              <a:t>Step 1: Summarize the flow of Physical Units of Output – identify both normal and abnormal spoilage</a:t>
            </a:r>
          </a:p>
          <a:p>
            <a:pPr eaLnBrk="1" hangingPunct="1"/>
            <a:r>
              <a:rPr lang="en-US" smtClean="0"/>
              <a:t>Step 2: Compute Output in Terms of Equivalent Units.  Spoiled units are included in the computation of output units</a:t>
            </a:r>
          </a:p>
          <a:p>
            <a:pPr eaLnBrk="1" hangingPunct="1"/>
            <a:endParaRPr lang="en-US"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dirty="0"/>
              <a:t>The Five-Step Procedure for Process Costing with Spoilage</a:t>
            </a:r>
          </a:p>
        </p:txBody>
      </p:sp>
      <p:sp>
        <p:nvSpPr>
          <p:cNvPr id="14339" name="Rectangle 3"/>
          <p:cNvSpPr>
            <a:spLocks noGrp="1" noChangeArrowheads="1"/>
          </p:cNvSpPr>
          <p:nvPr>
            <p:ph idx="1"/>
          </p:nvPr>
        </p:nvSpPr>
        <p:spPr>
          <a:xfrm>
            <a:off x="457200" y="2163763"/>
            <a:ext cx="8229600" cy="4389437"/>
          </a:xfrm>
        </p:spPr>
        <p:txBody>
          <a:bodyPr/>
          <a:lstStyle/>
          <a:p>
            <a:pPr marL="590550" indent="-590550" eaLnBrk="1" hangingPunct="1"/>
            <a:r>
              <a:rPr lang="en-US" smtClean="0"/>
              <a:t>Step 3: Compute Cost per Equivalent Unit</a:t>
            </a:r>
          </a:p>
          <a:p>
            <a:pPr marL="590550" indent="-590550" eaLnBrk="1" hangingPunct="1"/>
            <a:r>
              <a:rPr lang="en-US" smtClean="0"/>
              <a:t>Step 4: Summarize Total Costs to Account For</a:t>
            </a:r>
          </a:p>
          <a:p>
            <a:pPr marL="590550" indent="-590550" eaLnBrk="1" hangingPunct="1"/>
            <a:r>
              <a:rPr lang="en-US" smtClean="0"/>
              <a:t>Step 5: Assign Total Costs to:</a:t>
            </a:r>
          </a:p>
          <a:p>
            <a:pPr marL="952500" lvl="1" indent="-495300" eaLnBrk="1" hangingPunct="1">
              <a:buFont typeface="Wingdings" panose="05000000000000000000" pitchFamily="2" charset="2"/>
              <a:buAutoNum type="arabicPeriod"/>
            </a:pPr>
            <a:r>
              <a:rPr lang="en-US" smtClean="0"/>
              <a:t>Units Completed</a:t>
            </a:r>
          </a:p>
          <a:p>
            <a:pPr marL="952500" lvl="1" indent="-495300" eaLnBrk="1" hangingPunct="1">
              <a:buFont typeface="Wingdings" panose="05000000000000000000" pitchFamily="2" charset="2"/>
              <a:buAutoNum type="arabicPeriod"/>
            </a:pPr>
            <a:r>
              <a:rPr lang="en-US" smtClean="0"/>
              <a:t>Spoiled Units</a:t>
            </a:r>
          </a:p>
          <a:p>
            <a:pPr marL="952500" lvl="1" indent="-495300" eaLnBrk="1" hangingPunct="1">
              <a:buFont typeface="Wingdings" panose="05000000000000000000" pitchFamily="2" charset="2"/>
              <a:buAutoNum type="arabicPeriod"/>
            </a:pPr>
            <a:r>
              <a:rPr lang="en-US" smtClean="0"/>
              <a:t>Units in Ending Work in Process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304800"/>
            <a:ext cx="8229600" cy="1143000"/>
          </a:xfrm>
        </p:spPr>
        <p:txBody>
          <a:bodyPr/>
          <a:lstStyle/>
          <a:p>
            <a:pPr eaLnBrk="1" hangingPunct="1"/>
            <a:r>
              <a:rPr lang="en-US" smtClean="0"/>
              <a:t>Steps 1 &amp; 2 Illustrated</a:t>
            </a:r>
          </a:p>
        </p:txBody>
      </p:sp>
      <p:pic>
        <p:nvPicPr>
          <p:cNvPr id="16390" name="Picture 6" descr="horngren13_18_2a"/>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1603375"/>
            <a:ext cx="6934200" cy="464502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381000"/>
            <a:ext cx="8229600" cy="1143000"/>
          </a:xfrm>
        </p:spPr>
        <p:txBody>
          <a:bodyPr/>
          <a:lstStyle/>
          <a:p>
            <a:pPr eaLnBrk="1" hangingPunct="1"/>
            <a:r>
              <a:rPr lang="en-US" smtClean="0"/>
              <a:t>Steps 3, 4 &amp; 5 Illustrated</a:t>
            </a:r>
          </a:p>
        </p:txBody>
      </p:sp>
      <p:pic>
        <p:nvPicPr>
          <p:cNvPr id="17414" name="Picture 6" descr="horngren13_18_2b"/>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2038350"/>
            <a:ext cx="7620000" cy="398145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itle 1"/>
          <p:cNvSpPr>
            <a:spLocks noGrp="1"/>
          </p:cNvSpPr>
          <p:nvPr>
            <p:ph type="title"/>
          </p:nvPr>
        </p:nvSpPr>
        <p:spPr>
          <a:xfrm>
            <a:off x="1447800" y="152400"/>
            <a:ext cx="7924800" cy="1143000"/>
          </a:xfrm>
        </p:spPr>
        <p:txBody>
          <a:bodyPr/>
          <a:lstStyle/>
          <a:p>
            <a:pPr eaLnBrk="1" hangingPunct="1"/>
            <a:r>
              <a:rPr lang="en-US" smtClean="0"/>
              <a:t>Steps 1 &amp; 2, Illustrated</a:t>
            </a:r>
          </a:p>
        </p:txBody>
      </p:sp>
      <p:pic>
        <p:nvPicPr>
          <p:cNvPr id="19462" name="Picture 6" descr="horngren13_18_3a"/>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447800" y="1447800"/>
            <a:ext cx="5029200" cy="468312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Title 1"/>
          <p:cNvSpPr>
            <a:spLocks noGrp="1"/>
          </p:cNvSpPr>
          <p:nvPr>
            <p:ph type="title"/>
          </p:nvPr>
        </p:nvSpPr>
        <p:spPr>
          <a:xfrm>
            <a:off x="1066800" y="304800"/>
            <a:ext cx="7620000" cy="1143000"/>
          </a:xfrm>
        </p:spPr>
        <p:txBody>
          <a:bodyPr/>
          <a:lstStyle/>
          <a:p>
            <a:pPr eaLnBrk="1" hangingPunct="1"/>
            <a:r>
              <a:rPr lang="en-US" smtClean="0"/>
              <a:t>Steps 3, 4 &amp; 5, Illustrated</a:t>
            </a:r>
          </a:p>
        </p:txBody>
      </p:sp>
      <p:pic>
        <p:nvPicPr>
          <p:cNvPr id="20486" name="Picture 6" descr="horngren13_18_3b"/>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66800" y="1620838"/>
            <a:ext cx="6553200" cy="4627562"/>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304800"/>
            <a:ext cx="8229600" cy="1143000"/>
          </a:xfrm>
        </p:spPr>
        <p:txBody>
          <a:bodyPr/>
          <a:lstStyle/>
          <a:p>
            <a:pPr eaLnBrk="1" hangingPunct="1"/>
            <a:r>
              <a:rPr lang="en-US" smtClean="0"/>
              <a:t>Steps 1 &amp; 2, Illustrated</a:t>
            </a:r>
          </a:p>
        </p:txBody>
      </p:sp>
      <p:pic>
        <p:nvPicPr>
          <p:cNvPr id="22534" name="Picture 6" descr="horngren13_18_4a"/>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90600" y="1447800"/>
            <a:ext cx="6248400" cy="487997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304800"/>
            <a:ext cx="8229600" cy="1143000"/>
          </a:xfrm>
        </p:spPr>
        <p:txBody>
          <a:bodyPr/>
          <a:lstStyle/>
          <a:p>
            <a:pPr eaLnBrk="1" hangingPunct="1"/>
            <a:r>
              <a:rPr lang="en-US" smtClean="0"/>
              <a:t>Steps 3, 4 &amp; 5, Illustrated</a:t>
            </a:r>
          </a:p>
        </p:txBody>
      </p:sp>
      <p:pic>
        <p:nvPicPr>
          <p:cNvPr id="23558" name="Picture 6" descr="horngren13_18_4b"/>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1819275"/>
            <a:ext cx="7620000" cy="435292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Job Costing and Spoilage</a:t>
            </a:r>
          </a:p>
        </p:txBody>
      </p:sp>
      <p:sp>
        <p:nvSpPr>
          <p:cNvPr id="24579" name="Rectangle 3"/>
          <p:cNvSpPr>
            <a:spLocks noGrp="1" noChangeArrowheads="1"/>
          </p:cNvSpPr>
          <p:nvPr>
            <p:ph idx="1"/>
          </p:nvPr>
        </p:nvSpPr>
        <p:spPr/>
        <p:txBody>
          <a:bodyPr/>
          <a:lstStyle/>
          <a:p>
            <a:pPr eaLnBrk="1" hangingPunct="1"/>
            <a:r>
              <a:rPr lang="en-US" smtClean="0"/>
              <a:t>Job costing systems generally distinguish between normal spoilage attributable to a specific job from normal spoilage common to all jobs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dirty="0"/>
              <a:t>Job Costing and </a:t>
            </a:r>
            <a:br>
              <a:rPr lang="en-US" sz="4000" dirty="0"/>
            </a:br>
            <a:r>
              <a:rPr lang="en-US" sz="4000" dirty="0"/>
              <a:t>Accounting for Spoilage</a:t>
            </a:r>
          </a:p>
        </p:txBody>
      </p:sp>
      <p:sp>
        <p:nvSpPr>
          <p:cNvPr id="25603" name="Rectangle 3"/>
          <p:cNvSpPr>
            <a:spLocks noGrp="1" noChangeArrowheads="1"/>
          </p:cNvSpPr>
          <p:nvPr>
            <p:ph idx="1"/>
          </p:nvPr>
        </p:nvSpPr>
        <p:spPr/>
        <p:txBody>
          <a:bodyPr/>
          <a:lstStyle/>
          <a:p>
            <a:pPr eaLnBrk="1" hangingPunct="1"/>
            <a:r>
              <a:rPr lang="en-US" smtClean="0"/>
              <a:t>Normal Spoilage Attributable to a Specific Job: When normal spoilage occurs because of the specifications of a particular job, that job bears the cost of the spoilage minus the disposal value of the spoilage</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dirty="0"/>
              <a:t>Job Costing and </a:t>
            </a:r>
            <a:br>
              <a:rPr lang="en-US" sz="4000" dirty="0"/>
            </a:br>
            <a:r>
              <a:rPr lang="en-US" sz="4000" dirty="0"/>
              <a:t>Accounting for Spoilage</a:t>
            </a:r>
          </a:p>
        </p:txBody>
      </p:sp>
      <p:sp>
        <p:nvSpPr>
          <p:cNvPr id="26627" name="Rectangle 3"/>
          <p:cNvSpPr>
            <a:spLocks noGrp="1" noChangeArrowheads="1"/>
          </p:cNvSpPr>
          <p:nvPr>
            <p:ph idx="1"/>
          </p:nvPr>
        </p:nvSpPr>
        <p:spPr/>
        <p:txBody>
          <a:bodyPr/>
          <a:lstStyle/>
          <a:p>
            <a:pPr eaLnBrk="1" hangingPunct="1"/>
            <a:r>
              <a:rPr lang="en-US" smtClean="0"/>
              <a:t>Normal Spoilage Common to all Jobs: IN some cases, spoilage may be considered a normal characteristic of the production process. </a:t>
            </a:r>
          </a:p>
          <a:p>
            <a:pPr lvl="1" eaLnBrk="1" hangingPunct="1"/>
            <a:r>
              <a:rPr lang="en-US" smtClean="0"/>
              <a:t>The spoilage is costed as manufacturing overhead because it is common to all jobs</a:t>
            </a:r>
          </a:p>
          <a:p>
            <a:pPr lvl="1" eaLnBrk="1" hangingPunct="1"/>
            <a:r>
              <a:rPr lang="en-US" smtClean="0"/>
              <a:t>The Budgeted Manufacturing Overhead Rate includes a provision for normal spoilage</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dirty="0"/>
              <a:t>Job Costing and </a:t>
            </a:r>
            <a:br>
              <a:rPr lang="en-US" sz="4000" dirty="0"/>
            </a:br>
            <a:r>
              <a:rPr lang="en-US" sz="4000" dirty="0"/>
              <a:t>Accounting for Spoilage</a:t>
            </a:r>
          </a:p>
        </p:txBody>
      </p:sp>
      <p:sp>
        <p:nvSpPr>
          <p:cNvPr id="27651" name="Rectangle 3"/>
          <p:cNvSpPr>
            <a:spLocks noGrp="1" noChangeArrowheads="1"/>
          </p:cNvSpPr>
          <p:nvPr>
            <p:ph idx="1"/>
          </p:nvPr>
        </p:nvSpPr>
        <p:spPr/>
        <p:txBody>
          <a:bodyPr/>
          <a:lstStyle/>
          <a:p>
            <a:pPr eaLnBrk="1" hangingPunct="1"/>
            <a:r>
              <a:rPr lang="en-US" smtClean="0"/>
              <a:t>Abnormal Spoilage: If the spoilage is abnormal, the net loss is charged to the Loss From Abnormal Spoilage account</a:t>
            </a:r>
          </a:p>
          <a:p>
            <a:pPr lvl="1" eaLnBrk="1" hangingPunct="1"/>
            <a:r>
              <a:rPr lang="en-US" smtClean="0"/>
              <a:t>Abnormal spoilage costs are not included as a part of the cost of good units produced</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Job Costing and Rework</a:t>
            </a:r>
          </a:p>
        </p:txBody>
      </p:sp>
      <p:sp>
        <p:nvSpPr>
          <p:cNvPr id="28675" name="Rectangle 3"/>
          <p:cNvSpPr>
            <a:spLocks noGrp="1" noChangeArrowheads="1"/>
          </p:cNvSpPr>
          <p:nvPr>
            <p:ph idx="1"/>
          </p:nvPr>
        </p:nvSpPr>
        <p:spPr/>
        <p:txBody>
          <a:bodyPr/>
          <a:lstStyle/>
          <a:p>
            <a:pPr marL="590550" indent="-590550" eaLnBrk="1" hangingPunct="1">
              <a:lnSpc>
                <a:spcPct val="90000"/>
              </a:lnSpc>
            </a:pPr>
            <a:r>
              <a:rPr lang="en-US" smtClean="0"/>
              <a:t>Three types of rework:</a:t>
            </a:r>
          </a:p>
          <a:p>
            <a:pPr marL="952500" lvl="1" indent="-495300" eaLnBrk="1" hangingPunct="1">
              <a:lnSpc>
                <a:spcPct val="90000"/>
              </a:lnSpc>
              <a:buFont typeface="Wingdings" panose="05000000000000000000" pitchFamily="2" charset="2"/>
              <a:buAutoNum type="arabicPeriod"/>
            </a:pPr>
            <a:r>
              <a:rPr lang="en-US" smtClean="0"/>
              <a:t>Normal rework attributable to a specific job – the rework costs are charged to that job</a:t>
            </a:r>
          </a:p>
          <a:p>
            <a:pPr marL="952500" lvl="1" indent="-495300" eaLnBrk="1" hangingPunct="1">
              <a:lnSpc>
                <a:spcPct val="90000"/>
              </a:lnSpc>
              <a:buFont typeface="Wingdings" panose="05000000000000000000" pitchFamily="2" charset="2"/>
              <a:buAutoNum type="arabicPeriod"/>
            </a:pPr>
            <a:r>
              <a:rPr lang="en-US" smtClean="0"/>
              <a:t>Normal rework common to all jobs – the costs are charged to manufacturing overhead and spread, through overhead allocation, over all jobs</a:t>
            </a:r>
          </a:p>
          <a:p>
            <a:pPr marL="952500" lvl="1" indent="-495300" eaLnBrk="1" hangingPunct="1">
              <a:lnSpc>
                <a:spcPct val="90000"/>
              </a:lnSpc>
              <a:buFont typeface="Wingdings" panose="05000000000000000000" pitchFamily="2" charset="2"/>
              <a:buAutoNum type="arabicPeriod"/>
            </a:pPr>
            <a:r>
              <a:rPr lang="en-US" smtClean="0"/>
              <a:t>Abnormal rework – is charged to the Loss from Abnormal Rework account that appears on the income statement</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Accounting for Scrap</a:t>
            </a:r>
          </a:p>
        </p:txBody>
      </p:sp>
      <p:sp>
        <p:nvSpPr>
          <p:cNvPr id="29699" name="Rectangle 3"/>
          <p:cNvSpPr>
            <a:spLocks noGrp="1" noChangeArrowheads="1"/>
          </p:cNvSpPr>
          <p:nvPr>
            <p:ph idx="1"/>
          </p:nvPr>
        </p:nvSpPr>
        <p:spPr/>
        <p:txBody>
          <a:bodyPr/>
          <a:lstStyle/>
          <a:p>
            <a:pPr eaLnBrk="1" hangingPunct="1"/>
            <a:r>
              <a:rPr lang="en-US" smtClean="0"/>
              <a:t>No distinction is made between normal and abnormal scrap because no cost is assigned to scrap</a:t>
            </a:r>
          </a:p>
          <a:p>
            <a:pPr eaLnBrk="1" hangingPunct="1"/>
            <a:r>
              <a:rPr lang="en-US" smtClean="0"/>
              <a:t>The only distinction made is between scrap attributable to a specific job and scrap common to all jobs</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Aspects of Accounting for Scrap</a:t>
            </a:r>
          </a:p>
        </p:txBody>
      </p:sp>
      <p:sp>
        <p:nvSpPr>
          <p:cNvPr id="40963" name="Rectangle 3"/>
          <p:cNvSpPr>
            <a:spLocks noGrp="1" noChangeArrowheads="1"/>
          </p:cNvSpPr>
          <p:nvPr>
            <p:ph idx="1"/>
          </p:nvPr>
        </p:nvSpPr>
        <p:spPr/>
        <p:txBody>
          <a:bodyPr/>
          <a:lstStyle/>
          <a:p>
            <a:pPr marL="590550" indent="-590550" eaLnBrk="1" hangingPunct="1">
              <a:buFont typeface="Wingdings" panose="05000000000000000000" pitchFamily="2" charset="2"/>
              <a:buAutoNum type="arabicPeriod"/>
            </a:pPr>
            <a:r>
              <a:rPr lang="en-US" smtClean="0"/>
              <a:t>Planning &amp; Control, including physical tracking</a:t>
            </a:r>
          </a:p>
          <a:p>
            <a:pPr marL="590550" indent="-590550" eaLnBrk="1" hangingPunct="1">
              <a:buFont typeface="Wingdings" panose="05000000000000000000" pitchFamily="2" charset="2"/>
              <a:buAutoNum type="arabicPeriod"/>
            </a:pPr>
            <a:r>
              <a:rPr lang="en-US" smtClean="0"/>
              <a:t>Inventory costing, including when and how it affects operating income</a:t>
            </a:r>
          </a:p>
          <a:p>
            <a:pPr marL="590550" indent="-590550" eaLnBrk="1" hangingPunct="1">
              <a:buFont typeface="Wingdings" panose="05000000000000000000" pitchFamily="2" charset="2"/>
              <a:buNone/>
            </a:pPr>
            <a:endParaRPr lang="en-US" smtClean="0"/>
          </a:p>
          <a:p>
            <a:pPr marL="590550" indent="-590550" eaLnBrk="1" hangingPunct="1">
              <a:buFont typeface="Wingdings" panose="05000000000000000000" pitchFamily="2" charset="2"/>
              <a:buNone/>
            </a:pPr>
            <a:r>
              <a:rPr lang="en-US" smtClean="0"/>
              <a:t>NOTE: Many firms maintain a distinct   </a:t>
            </a:r>
          </a:p>
          <a:p>
            <a:pPr marL="590550" indent="-590550" eaLnBrk="1" hangingPunct="1">
              <a:buFont typeface="Wingdings" panose="05000000000000000000" pitchFamily="2" charset="2"/>
              <a:buNone/>
            </a:pPr>
            <a:r>
              <a:rPr lang="en-US" smtClean="0"/>
              <a:t>            account for scrap costs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fade">
                                      <p:cBhvr>
                                        <p:cTn id="7" dur="2000"/>
                                        <p:tgtEl>
                                          <p:spTgt spid="409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0963">
                                            <p:txEl>
                                              <p:pRg st="0" end="0"/>
                                            </p:txEl>
                                          </p:spTgt>
                                        </p:tgtEl>
                                        <p:attrNameLst>
                                          <p:attrName>style.visibility</p:attrName>
                                        </p:attrNameLst>
                                      </p:cBhvr>
                                      <p:to>
                                        <p:strVal val="visible"/>
                                      </p:to>
                                    </p:set>
                                    <p:anim calcmode="lin" valueType="num">
                                      <p:cBhvr additive="base">
                                        <p:cTn id="12" dur="500" fill="hold"/>
                                        <p:tgtEl>
                                          <p:spTgt spid="4096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09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0963">
                                            <p:txEl>
                                              <p:pRg st="1" end="1"/>
                                            </p:txEl>
                                          </p:spTgt>
                                        </p:tgtEl>
                                        <p:attrNameLst>
                                          <p:attrName>style.visibility</p:attrName>
                                        </p:attrNameLst>
                                      </p:cBhvr>
                                      <p:to>
                                        <p:strVal val="visible"/>
                                      </p:to>
                                    </p:set>
                                    <p:anim calcmode="lin" valueType="num">
                                      <p:cBhvr additive="base">
                                        <p:cTn id="18" dur="500" fill="hold"/>
                                        <p:tgtEl>
                                          <p:spTgt spid="4096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09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0963">
                                            <p:txEl>
                                              <p:pRg st="3" end="3"/>
                                            </p:txEl>
                                          </p:spTgt>
                                        </p:tgtEl>
                                        <p:attrNameLst>
                                          <p:attrName>style.visibility</p:attrName>
                                        </p:attrNameLst>
                                      </p:cBhvr>
                                      <p:to>
                                        <p:strVal val="visible"/>
                                      </p:to>
                                    </p:set>
                                    <p:anim calcmode="lin" valueType="num">
                                      <p:cBhvr additive="base">
                                        <p:cTn id="24" dur="500" fill="hold"/>
                                        <p:tgtEl>
                                          <p:spTgt spid="4096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0963">
                                            <p:txEl>
                                              <p:pRg st="3" end="3"/>
                                            </p:txEl>
                                          </p:spTgt>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0963">
                                            <p:txEl>
                                              <p:pRg st="4" end="4"/>
                                            </p:txEl>
                                          </p:spTgt>
                                        </p:tgtEl>
                                        <p:attrNameLst>
                                          <p:attrName>style.visibility</p:attrName>
                                        </p:attrNameLst>
                                      </p:cBhvr>
                                      <p:to>
                                        <p:strVal val="visible"/>
                                      </p:to>
                                    </p:set>
                                    <p:anim calcmode="lin" valueType="num">
                                      <p:cBhvr additive="base">
                                        <p:cTn id="28" dur="500" fill="hold"/>
                                        <p:tgtEl>
                                          <p:spTgt spid="40963">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4096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p:bldP spid="40963" grpId="0" build="p"/>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mtClean="0"/>
              <a:t>Accounting for Scrap</a:t>
            </a:r>
          </a:p>
        </p:txBody>
      </p:sp>
      <p:sp>
        <p:nvSpPr>
          <p:cNvPr id="31747" name="Rectangle 3"/>
          <p:cNvSpPr>
            <a:spLocks noGrp="1" noChangeArrowheads="1"/>
          </p:cNvSpPr>
          <p:nvPr>
            <p:ph idx="1"/>
          </p:nvPr>
        </p:nvSpPr>
        <p:spPr/>
        <p:txBody>
          <a:bodyPr/>
          <a:lstStyle/>
          <a:p>
            <a:pPr eaLnBrk="1" hangingPunct="1"/>
            <a:r>
              <a:rPr lang="en-US" u="sng" smtClean="0"/>
              <a:t>Scrap Attributable to a Specific Job</a:t>
            </a:r>
            <a:r>
              <a:rPr lang="en-US" smtClean="0"/>
              <a:t> – job costing systems sometime trace the scrap revenues to the jobs that yielded the scrap.</a:t>
            </a:r>
          </a:p>
          <a:p>
            <a:pPr lvl="1" eaLnBrk="1" hangingPunct="1"/>
            <a:r>
              <a:rPr lang="en-US" smtClean="0"/>
              <a:t>Done only when the tracing can be done in an economic feasible way</a:t>
            </a:r>
          </a:p>
          <a:p>
            <a:pPr lvl="1" eaLnBrk="1" hangingPunct="1"/>
            <a:r>
              <a:rPr lang="en-US" smtClean="0"/>
              <a:t>No cost assigned to scrap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Accounting for Scrap</a:t>
            </a:r>
          </a:p>
        </p:txBody>
      </p:sp>
      <p:sp>
        <p:nvSpPr>
          <p:cNvPr id="32771" name="Rectangle 3"/>
          <p:cNvSpPr>
            <a:spLocks noGrp="1" noChangeArrowheads="1"/>
          </p:cNvSpPr>
          <p:nvPr>
            <p:ph idx="1"/>
          </p:nvPr>
        </p:nvSpPr>
        <p:spPr/>
        <p:txBody>
          <a:bodyPr/>
          <a:lstStyle/>
          <a:p>
            <a:pPr eaLnBrk="1" hangingPunct="1"/>
            <a:r>
              <a:rPr lang="en-US" u="sng" smtClean="0"/>
              <a:t>Scrap Common to all Jobs</a:t>
            </a:r>
            <a:r>
              <a:rPr lang="en-US" smtClean="0"/>
              <a:t> – all products bear production costs without any credit for scrap revenues except in an indirect manner</a:t>
            </a:r>
          </a:p>
          <a:p>
            <a:pPr lvl="1" eaLnBrk="1" hangingPunct="1"/>
            <a:r>
              <a:rPr lang="en-US" smtClean="0"/>
              <a:t>Expected scrap revenues are considered when setting is lower than it would be if the  overhead budget had not been reduced by expected scrap revenues</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mtClean="0"/>
              <a:t>Accounting for Scrap</a:t>
            </a:r>
          </a:p>
        </p:txBody>
      </p:sp>
      <p:sp>
        <p:nvSpPr>
          <p:cNvPr id="33795" name="Rectangle 3"/>
          <p:cNvSpPr>
            <a:spLocks noGrp="1" noChangeArrowheads="1"/>
          </p:cNvSpPr>
          <p:nvPr>
            <p:ph idx="1"/>
          </p:nvPr>
        </p:nvSpPr>
        <p:spPr/>
        <p:txBody>
          <a:bodyPr/>
          <a:lstStyle/>
          <a:p>
            <a:pPr eaLnBrk="1" hangingPunct="1">
              <a:lnSpc>
                <a:spcPct val="90000"/>
              </a:lnSpc>
            </a:pPr>
            <a:r>
              <a:rPr lang="en-US" u="sng" smtClean="0"/>
              <a:t>Recognizing Scrap at the Time of its Production</a:t>
            </a:r>
            <a:r>
              <a:rPr lang="en-US" smtClean="0"/>
              <a:t> – sometimes the value of the scrap is material, and the time between storing and selling it can be long</a:t>
            </a:r>
          </a:p>
          <a:p>
            <a:pPr eaLnBrk="1" hangingPunct="1">
              <a:lnSpc>
                <a:spcPct val="90000"/>
              </a:lnSpc>
            </a:pPr>
            <a:r>
              <a:rPr lang="en-US" smtClean="0"/>
              <a:t>The firm assigns an inventory cost to scrap at a </a:t>
            </a:r>
            <a:r>
              <a:rPr lang="en-US" i="1" u="sng" smtClean="0"/>
              <a:t>conservative estimate of its net realizable value</a:t>
            </a:r>
            <a:r>
              <a:rPr lang="en-US" smtClean="0"/>
              <a:t> so that production costs and related scrap revenues are recognized in the same accounting period</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3200"/>
            <a:ext cx="8229600" cy="1143000"/>
          </a:xfrm>
        </p:spPr>
        <p:txBody>
          <a:bodyPr/>
          <a:lstStyle/>
          <a:p>
            <a:pPr algn="ctr"/>
            <a:r>
              <a:rPr lang="en-US" dirty="0" smtClean="0"/>
              <a:t>End of Lecture 23</a:t>
            </a:r>
            <a:endParaRPr lang="en-US" dirty="0"/>
          </a:p>
        </p:txBody>
      </p:sp>
    </p:spTree>
    <p:extLst>
      <p:ext uri="{BB962C8B-B14F-4D97-AF65-F5344CB8AC3E}">
        <p14:creationId xmlns:p14="http://schemas.microsoft.com/office/powerpoint/2010/main" xmlns="" val="242346090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5.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963</TotalTime>
  <Words>3306</Words>
  <Application>Microsoft Office PowerPoint</Application>
  <PresentationFormat>On-screen Show (4:3)</PresentationFormat>
  <Paragraphs>560</Paragraphs>
  <Slides>60</Slides>
  <Notes>58</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60</vt:i4>
      </vt:variant>
    </vt:vector>
  </HeadingPairs>
  <TitlesOfParts>
    <vt:vector size="64" baseType="lpstr">
      <vt:lpstr>Flow</vt:lpstr>
      <vt:lpstr>1_Flow</vt:lpstr>
      <vt:lpstr>WordArt 2.0</vt:lpstr>
      <vt:lpstr>Clip</vt:lpstr>
      <vt:lpstr>Chapter 8 and 18</vt:lpstr>
      <vt:lpstr>Learning Objectives</vt:lpstr>
      <vt:lpstr>Overhead Rates and Overhead Analysis</vt:lpstr>
      <vt:lpstr>Normal versus Standard Cost Systems</vt:lpstr>
      <vt:lpstr>Slide 5</vt:lpstr>
      <vt:lpstr>Overhead Rates and Overhead Analysis – Example</vt:lpstr>
      <vt:lpstr>Overhead Rates and Overhead Analysis – Example</vt:lpstr>
      <vt:lpstr>Overhead Rates and Overhead Analysis – Example</vt:lpstr>
      <vt:lpstr>Overhead Rates and Overhead Analysis – Example</vt:lpstr>
      <vt:lpstr>Fixed Overhead Variances – Example</vt:lpstr>
      <vt:lpstr>Overhead Variances</vt:lpstr>
      <vt:lpstr>Fixed Overhead Variances – Example</vt:lpstr>
      <vt:lpstr>Fixed Overhead Variances –A Closer Look</vt:lpstr>
      <vt:lpstr>Fixed Overhead Variances – Example</vt:lpstr>
      <vt:lpstr>Volume Variance – A Closer Look</vt:lpstr>
      <vt:lpstr>Volume Variance – A Closer Look</vt:lpstr>
      <vt:lpstr>Quick Check </vt:lpstr>
      <vt:lpstr>Quick Check </vt:lpstr>
      <vt:lpstr>Quick Check </vt:lpstr>
      <vt:lpstr>Quick Check </vt:lpstr>
      <vt:lpstr>Quick Check Summary</vt:lpstr>
      <vt:lpstr>Fixed Overhead Variances – A Graphic Approach </vt:lpstr>
      <vt:lpstr>Fixed Overhead Variances – A Graphic Approach </vt:lpstr>
      <vt:lpstr>Fixed Overhead Variances – A Graphic Approach </vt:lpstr>
      <vt:lpstr>Fixed Overhead Variances – A Graphic Approach </vt:lpstr>
      <vt:lpstr>Overhead Variances and Under- or Overapplied Overhead Cost</vt:lpstr>
      <vt:lpstr>Slide 27</vt:lpstr>
      <vt:lpstr>Slide 28</vt:lpstr>
      <vt:lpstr>Slide 29</vt:lpstr>
      <vt:lpstr>Slide 30</vt:lpstr>
      <vt:lpstr>Slide 31</vt:lpstr>
      <vt:lpstr>Slide 32</vt:lpstr>
      <vt:lpstr>Slide 33</vt:lpstr>
      <vt:lpstr>Slide 34</vt:lpstr>
      <vt:lpstr>Basic Terminology</vt:lpstr>
      <vt:lpstr>Basic Terminology</vt:lpstr>
      <vt:lpstr>Accounting for Spoilage</vt:lpstr>
      <vt:lpstr>Types of Spoilage</vt:lpstr>
      <vt:lpstr>Types of Spoilage</vt:lpstr>
      <vt:lpstr>Process Costing and Spoilage</vt:lpstr>
      <vt:lpstr>Inspection Points and Spoilage</vt:lpstr>
      <vt:lpstr>The Five-Step Procedure for Process Costing with Spoilage</vt:lpstr>
      <vt:lpstr>The Five-Step Procedure for Process Costing with Spoilage</vt:lpstr>
      <vt:lpstr>Steps 1 &amp; 2 Illustrated</vt:lpstr>
      <vt:lpstr>Steps 3, 4 &amp; 5 Illustrated</vt:lpstr>
      <vt:lpstr>Steps 1 &amp; 2, Illustrated</vt:lpstr>
      <vt:lpstr>Steps 3, 4 &amp; 5, Illustrated</vt:lpstr>
      <vt:lpstr>Steps 1 &amp; 2, Illustrated</vt:lpstr>
      <vt:lpstr>Steps 3, 4 &amp; 5, Illustrated</vt:lpstr>
      <vt:lpstr>Job Costing and Spoilage</vt:lpstr>
      <vt:lpstr>Job Costing and  Accounting for Spoilage</vt:lpstr>
      <vt:lpstr>Job Costing and  Accounting for Spoilage</vt:lpstr>
      <vt:lpstr>Job Costing and  Accounting for Spoilage</vt:lpstr>
      <vt:lpstr>Job Costing and Rework</vt:lpstr>
      <vt:lpstr>Accounting for Scrap</vt:lpstr>
      <vt:lpstr>Aspects of Accounting for Scrap</vt:lpstr>
      <vt:lpstr>Accounting for Scrap</vt:lpstr>
      <vt:lpstr>Accounting for Scrap</vt:lpstr>
      <vt:lpstr>Accounting for Scrap</vt:lpstr>
      <vt:lpstr>End of Lecture 23</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18</dc:title>
  <dc:creator>Michael Flores</dc:creator>
  <cp:lastModifiedBy>vcomsats</cp:lastModifiedBy>
  <cp:revision>26</cp:revision>
  <dcterms:created xsi:type="dcterms:W3CDTF">2004-12-10T14:52:11Z</dcterms:created>
  <dcterms:modified xsi:type="dcterms:W3CDTF">2013-11-25T14:11:42Z</dcterms:modified>
</cp:coreProperties>
</file>