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heme/themeOverride2.xml" ContentType="application/vnd.openxmlformats-officedocument.themeOverr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xls" ContentType="application/vnd.ms-exce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08" r:id="rId2"/>
  </p:sldMasterIdLst>
  <p:notesMasterIdLst>
    <p:notesMasterId r:id="rId60"/>
  </p:notesMasterIdLst>
  <p:sldIdLst>
    <p:sldId id="321" r:id="rId3"/>
    <p:sldId id="320" r:id="rId4"/>
    <p:sldId id="257" r:id="rId5"/>
    <p:sldId id="259" r:id="rId6"/>
    <p:sldId id="260" r:id="rId7"/>
    <p:sldId id="274" r:id="rId8"/>
    <p:sldId id="275" r:id="rId9"/>
    <p:sldId id="266" r:id="rId10"/>
    <p:sldId id="268" r:id="rId11"/>
    <p:sldId id="269" r:id="rId12"/>
    <p:sldId id="273" r:id="rId13"/>
    <p:sldId id="271" r:id="rId14"/>
    <p:sldId id="270" r:id="rId15"/>
    <p:sldId id="272" r:id="rId16"/>
    <p:sldId id="261" r:id="rId17"/>
    <p:sldId id="262" r:id="rId18"/>
    <p:sldId id="263" r:id="rId19"/>
    <p:sldId id="264" r:id="rId20"/>
    <p:sldId id="277" r:id="rId21"/>
    <p:sldId id="265" r:id="rId22"/>
    <p:sldId id="278" r:id="rId23"/>
    <p:sldId id="279" r:id="rId24"/>
    <p:sldId id="282" r:id="rId25"/>
    <p:sldId id="283" r:id="rId26"/>
    <p:sldId id="284" r:id="rId27"/>
    <p:sldId id="285" r:id="rId28"/>
    <p:sldId id="286" r:id="rId29"/>
    <p:sldId id="288" r:id="rId30"/>
    <p:sldId id="289" r:id="rId31"/>
    <p:sldId id="290"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2" r:id="rId52"/>
    <p:sldId id="313" r:id="rId53"/>
    <p:sldId id="314" r:id="rId54"/>
    <p:sldId id="315" r:id="rId55"/>
    <p:sldId id="316" r:id="rId56"/>
    <p:sldId id="317" r:id="rId57"/>
    <p:sldId id="318" r:id="rId58"/>
    <p:sldId id="319"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68" autoAdjust="0"/>
    <p:restoredTop sz="94660"/>
  </p:normalViewPr>
  <p:slideViewPr>
    <p:cSldViewPr>
      <p:cViewPr varScale="1">
        <p:scale>
          <a:sx n="62" d="100"/>
          <a:sy n="62" d="100"/>
        </p:scale>
        <p:origin x="-147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9D74DC8F-CC73-4ED2-B0C1-F9E6E7AEE820}" type="datetimeFigureOut">
              <a:rPr lang="en-US"/>
              <a:pPr>
                <a:defRPr/>
              </a:pPr>
              <a:t>25-Nov-13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77EAA95-42DF-4C53-8AB8-899B94967815}" type="slidenum">
              <a:rPr lang="en-US"/>
              <a:pPr/>
              <a:t>‹#›</a:t>
            </a:fld>
            <a:endParaRPr lang="en-US" dirty="0"/>
          </a:p>
        </p:txBody>
      </p:sp>
    </p:spTree>
    <p:extLst>
      <p:ext uri="{BB962C8B-B14F-4D97-AF65-F5344CB8AC3E}">
        <p14:creationId xmlns:p14="http://schemas.microsoft.com/office/powerpoint/2010/main" xmlns="" val="24966094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68100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2F1C544-73BE-4771-BC9B-671EA0B57196}" type="slidenum">
              <a:rPr lang="en-US"/>
              <a:pPr eaLnBrk="1" hangingPunct="1"/>
              <a:t>3</a:t>
            </a:fld>
            <a:endParaRPr lang="en-US" dirty="0"/>
          </a:p>
        </p:txBody>
      </p:sp>
    </p:spTree>
    <p:extLst>
      <p:ext uri="{BB962C8B-B14F-4D97-AF65-F5344CB8AC3E}">
        <p14:creationId xmlns:p14="http://schemas.microsoft.com/office/powerpoint/2010/main" xmlns="" val="2458255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E30D9F-8627-453B-BC66-B527804C0C92}" type="slidenum">
              <a:rPr lang="en-US"/>
              <a:pPr eaLnBrk="1" hangingPunct="1"/>
              <a:t>4</a:t>
            </a:fld>
            <a:endParaRPr lang="en-US"/>
          </a:p>
        </p:txBody>
      </p:sp>
    </p:spTree>
    <p:extLst>
      <p:ext uri="{BB962C8B-B14F-4D97-AF65-F5344CB8AC3E}">
        <p14:creationId xmlns:p14="http://schemas.microsoft.com/office/powerpoint/2010/main" xmlns="" val="2086177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BDD068-2999-4A9C-B7EA-D24955733DA9}" type="slidenum">
              <a:rPr lang="en-US"/>
              <a:pPr eaLnBrk="1" hangingPunct="1"/>
              <a:t>5</a:t>
            </a:fld>
            <a:endParaRPr lang="en-US"/>
          </a:p>
        </p:txBody>
      </p:sp>
    </p:spTree>
    <p:extLst>
      <p:ext uri="{BB962C8B-B14F-4D97-AF65-F5344CB8AC3E}">
        <p14:creationId xmlns:p14="http://schemas.microsoft.com/office/powerpoint/2010/main" xmlns="" val="828403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FEA11C-E9D5-42A6-890F-5D1E458FEC8C}" type="slidenum">
              <a:rPr lang="en-US"/>
              <a:pPr eaLnBrk="1" hangingPunct="1"/>
              <a:t>6</a:t>
            </a:fld>
            <a:endParaRPr lang="en-US"/>
          </a:p>
        </p:txBody>
      </p:sp>
    </p:spTree>
    <p:extLst>
      <p:ext uri="{BB962C8B-B14F-4D97-AF65-F5344CB8AC3E}">
        <p14:creationId xmlns:p14="http://schemas.microsoft.com/office/powerpoint/2010/main" xmlns="" val="497255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AA3E6E-CE07-4796-A8A2-9A1907B4EC14}" type="slidenum">
              <a:rPr lang="en-US"/>
              <a:pPr eaLnBrk="1" hangingPunct="1"/>
              <a:t>7</a:t>
            </a:fld>
            <a:endParaRPr lang="en-US"/>
          </a:p>
        </p:txBody>
      </p:sp>
    </p:spTree>
    <p:extLst>
      <p:ext uri="{BB962C8B-B14F-4D97-AF65-F5344CB8AC3E}">
        <p14:creationId xmlns:p14="http://schemas.microsoft.com/office/powerpoint/2010/main" xmlns="" val="3567291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86BEF2-031F-4FAC-B812-A5011AFE9EA4}" type="slidenum">
              <a:rPr lang="en-US"/>
              <a:pPr eaLnBrk="1" hangingPunct="1"/>
              <a:t>8</a:t>
            </a:fld>
            <a:endParaRPr lang="en-US"/>
          </a:p>
        </p:txBody>
      </p:sp>
    </p:spTree>
    <p:extLst>
      <p:ext uri="{BB962C8B-B14F-4D97-AF65-F5344CB8AC3E}">
        <p14:creationId xmlns:p14="http://schemas.microsoft.com/office/powerpoint/2010/main" xmlns="" val="309592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FDD01F-8E4A-4569-B7C5-6DC730376FBD}" type="slidenum">
              <a:rPr lang="en-US"/>
              <a:pPr eaLnBrk="1" hangingPunct="1"/>
              <a:t>9</a:t>
            </a:fld>
            <a:endParaRPr lang="en-US"/>
          </a:p>
        </p:txBody>
      </p:sp>
    </p:spTree>
    <p:extLst>
      <p:ext uri="{BB962C8B-B14F-4D97-AF65-F5344CB8AC3E}">
        <p14:creationId xmlns:p14="http://schemas.microsoft.com/office/powerpoint/2010/main" xmlns="" val="1574762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F8757B-B5A5-4FF9-B438-A7A4C81F2801}" type="slidenum">
              <a:rPr lang="en-US"/>
              <a:pPr eaLnBrk="1" hangingPunct="1"/>
              <a:t>10</a:t>
            </a:fld>
            <a:endParaRPr lang="en-US"/>
          </a:p>
        </p:txBody>
      </p:sp>
    </p:spTree>
    <p:extLst>
      <p:ext uri="{BB962C8B-B14F-4D97-AF65-F5344CB8AC3E}">
        <p14:creationId xmlns:p14="http://schemas.microsoft.com/office/powerpoint/2010/main" xmlns="" val="4289045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740FAE-F5D6-428D-AA9F-74CE93B4171A}" type="slidenum">
              <a:rPr lang="en-US"/>
              <a:pPr eaLnBrk="1" hangingPunct="1"/>
              <a:t>11</a:t>
            </a:fld>
            <a:endParaRPr lang="en-US"/>
          </a:p>
        </p:txBody>
      </p:sp>
    </p:spTree>
    <p:extLst>
      <p:ext uri="{BB962C8B-B14F-4D97-AF65-F5344CB8AC3E}">
        <p14:creationId xmlns:p14="http://schemas.microsoft.com/office/powerpoint/2010/main" xmlns="" val="1446672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535EE66-7587-448A-8E50-B1A0ECADC15D}" type="slidenum">
              <a:rPr lang="en-US"/>
              <a:pPr eaLnBrk="1" hangingPunct="1"/>
              <a:t>12</a:t>
            </a:fld>
            <a:endParaRPr lang="en-US"/>
          </a:p>
        </p:txBody>
      </p:sp>
    </p:spTree>
    <p:extLst>
      <p:ext uri="{BB962C8B-B14F-4D97-AF65-F5344CB8AC3E}">
        <p14:creationId xmlns:p14="http://schemas.microsoft.com/office/powerpoint/2010/main" xmlns="" val="3298620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A9C4A49-76EF-4954-A6B8-B6CBB63F3317}" type="slidenum">
              <a:rPr lang="en-US"/>
              <a:pPr eaLnBrk="1" hangingPunct="1"/>
              <a:t>13</a:t>
            </a:fld>
            <a:endParaRPr lang="en-US"/>
          </a:p>
        </p:txBody>
      </p:sp>
    </p:spTree>
    <p:extLst>
      <p:ext uri="{BB962C8B-B14F-4D97-AF65-F5344CB8AC3E}">
        <p14:creationId xmlns:p14="http://schemas.microsoft.com/office/powerpoint/2010/main" xmlns="" val="1493090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45FB95-7036-4211-B570-5B79B7DD1CA6}" type="slidenum">
              <a:rPr lang="en-US"/>
              <a:pPr eaLnBrk="1" hangingPunct="1"/>
              <a:t>14</a:t>
            </a:fld>
            <a:endParaRPr lang="en-US"/>
          </a:p>
        </p:txBody>
      </p:sp>
    </p:spTree>
    <p:extLst>
      <p:ext uri="{BB962C8B-B14F-4D97-AF65-F5344CB8AC3E}">
        <p14:creationId xmlns:p14="http://schemas.microsoft.com/office/powerpoint/2010/main" xmlns="" val="684558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37097F-9A5B-4D33-9AD9-32E064CE6300}" type="slidenum">
              <a:rPr lang="en-US"/>
              <a:pPr eaLnBrk="1" hangingPunct="1"/>
              <a:t>15</a:t>
            </a:fld>
            <a:endParaRPr lang="en-US"/>
          </a:p>
        </p:txBody>
      </p:sp>
    </p:spTree>
    <p:extLst>
      <p:ext uri="{BB962C8B-B14F-4D97-AF65-F5344CB8AC3E}">
        <p14:creationId xmlns:p14="http://schemas.microsoft.com/office/powerpoint/2010/main" xmlns="" val="2871920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E74F9C-C2F0-4F3F-ABFC-6AC430C405F3}" type="slidenum">
              <a:rPr lang="en-US"/>
              <a:pPr eaLnBrk="1" hangingPunct="1"/>
              <a:t>16</a:t>
            </a:fld>
            <a:endParaRPr lang="en-US"/>
          </a:p>
        </p:txBody>
      </p:sp>
    </p:spTree>
    <p:extLst>
      <p:ext uri="{BB962C8B-B14F-4D97-AF65-F5344CB8AC3E}">
        <p14:creationId xmlns:p14="http://schemas.microsoft.com/office/powerpoint/2010/main" xmlns="" val="2587639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D94B57-0613-4045-87E6-054CD63B1CF0}" type="slidenum">
              <a:rPr lang="en-US"/>
              <a:pPr eaLnBrk="1" hangingPunct="1"/>
              <a:t>17</a:t>
            </a:fld>
            <a:endParaRPr lang="en-US"/>
          </a:p>
        </p:txBody>
      </p:sp>
    </p:spTree>
    <p:extLst>
      <p:ext uri="{BB962C8B-B14F-4D97-AF65-F5344CB8AC3E}">
        <p14:creationId xmlns:p14="http://schemas.microsoft.com/office/powerpoint/2010/main" xmlns="" val="536615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C8B5AA-37EA-46EE-9DBD-22D0E53E97B1}" type="slidenum">
              <a:rPr lang="en-US"/>
              <a:pPr eaLnBrk="1" hangingPunct="1"/>
              <a:t>18</a:t>
            </a:fld>
            <a:endParaRPr lang="en-US"/>
          </a:p>
        </p:txBody>
      </p:sp>
    </p:spTree>
    <p:extLst>
      <p:ext uri="{BB962C8B-B14F-4D97-AF65-F5344CB8AC3E}">
        <p14:creationId xmlns:p14="http://schemas.microsoft.com/office/powerpoint/2010/main" xmlns="" val="2854167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AD81B9-D87C-41EB-9CBE-291C3CE13585}" type="slidenum">
              <a:rPr lang="en-US"/>
              <a:pPr eaLnBrk="1" hangingPunct="1"/>
              <a:t>19</a:t>
            </a:fld>
            <a:endParaRPr lang="en-US"/>
          </a:p>
        </p:txBody>
      </p:sp>
    </p:spTree>
    <p:extLst>
      <p:ext uri="{BB962C8B-B14F-4D97-AF65-F5344CB8AC3E}">
        <p14:creationId xmlns:p14="http://schemas.microsoft.com/office/powerpoint/2010/main" xmlns="" val="654174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288DD8-ECBB-4A7C-854A-DD56AF6A7840}" type="slidenum">
              <a:rPr lang="en-US"/>
              <a:pPr eaLnBrk="1" hangingPunct="1"/>
              <a:t>20</a:t>
            </a:fld>
            <a:endParaRPr lang="en-US"/>
          </a:p>
        </p:txBody>
      </p:sp>
    </p:spTree>
    <p:extLst>
      <p:ext uri="{BB962C8B-B14F-4D97-AF65-F5344CB8AC3E}">
        <p14:creationId xmlns:p14="http://schemas.microsoft.com/office/powerpoint/2010/main" xmlns="" val="4003721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FE877D-771E-4D15-8807-6012929982F4}" type="slidenum">
              <a:rPr lang="en-US"/>
              <a:pPr eaLnBrk="1" hangingPunct="1"/>
              <a:t>21</a:t>
            </a:fld>
            <a:endParaRPr lang="en-US"/>
          </a:p>
        </p:txBody>
      </p:sp>
    </p:spTree>
    <p:extLst>
      <p:ext uri="{BB962C8B-B14F-4D97-AF65-F5344CB8AC3E}">
        <p14:creationId xmlns:p14="http://schemas.microsoft.com/office/powerpoint/2010/main" xmlns="" val="2195046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5ECDE7-1B76-49B6-B71B-64FC04D2C7AE}" type="slidenum">
              <a:rPr lang="en-US"/>
              <a:pPr eaLnBrk="1" hangingPunct="1"/>
              <a:t>22</a:t>
            </a:fld>
            <a:endParaRPr lang="en-US"/>
          </a:p>
        </p:txBody>
      </p:sp>
    </p:spTree>
    <p:extLst>
      <p:ext uri="{BB962C8B-B14F-4D97-AF65-F5344CB8AC3E}">
        <p14:creationId xmlns:p14="http://schemas.microsoft.com/office/powerpoint/2010/main" xmlns="" val="3024516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55B4746D-458B-4265-892A-A9D32E1A2261}" type="slidenum">
              <a:rPr lang="en-US"/>
              <a:pPr/>
              <a:t>23</a:t>
            </a:fld>
            <a:endParaRPr lang="en-US"/>
          </a:p>
        </p:txBody>
      </p:sp>
      <p:sp>
        <p:nvSpPr>
          <p:cNvPr id="7" name="Rectangle 7"/>
          <p:cNvSpPr>
            <a:spLocks noGrp="1" noChangeArrowheads="1"/>
          </p:cNvSpPr>
          <p:nvPr>
            <p:ph type="sldNum" sz="quarter" idx="5"/>
          </p:nvPr>
        </p:nvSpPr>
        <p:spPr>
          <a:ln/>
        </p:spPr>
        <p:txBody>
          <a:bodyPr/>
          <a:lstStyle/>
          <a:p>
            <a:fld id="{27C5A611-0FED-4B1A-931E-06414365626A}" type="slidenum">
              <a:rPr lang="en-US"/>
              <a:pPr/>
              <a:t>23</a:t>
            </a:fld>
            <a:endParaRPr lang="en-US"/>
          </a:p>
        </p:txBody>
      </p:sp>
      <p:sp>
        <p:nvSpPr>
          <p:cNvPr id="430086" name="Rectangle 6"/>
          <p:cNvSpPr>
            <a:spLocks noGrp="1" noRot="1" noChangeAspect="1" noChangeArrowheads="1" noTextEdit="1"/>
          </p:cNvSpPr>
          <p:nvPr>
            <p:ph type="sldImg"/>
          </p:nvPr>
        </p:nvSpPr>
        <p:spPr>
          <a:ln/>
        </p:spPr>
      </p:sp>
      <p:sp>
        <p:nvSpPr>
          <p:cNvPr id="430087" name="Rectangle 7"/>
          <p:cNvSpPr>
            <a:spLocks noGrp="1" noChangeArrowheads="1"/>
          </p:cNvSpPr>
          <p:nvPr>
            <p:ph type="body" idx="1"/>
          </p:nvPr>
        </p:nvSpPr>
        <p:spPr>
          <a:ln/>
        </p:spPr>
        <p:txBody>
          <a:bodyPr/>
          <a:lstStyle/>
          <a:p>
            <a:r>
              <a:rPr lang="en-US"/>
              <a:t>Absorption costing (also called the full cost method) treats all costs of production as product costs, regardless of whether they are variable or fixed.  Since no distinction is made between variable and fixed costs, absorption costing is not well suited for CVP computations. Under absorption costing, the cost of a unit of product consists of direct materials, direct labor, and both variable and fixed overhead. Variable and fixed selling and administrative expenses are treated as period costs and are deducted from revenue as incurred. </a:t>
            </a:r>
          </a:p>
          <a:p>
            <a:endParaRPr lang="en-US"/>
          </a:p>
          <a:p>
            <a:r>
              <a:rPr lang="en-US"/>
              <a:t>Variable costing (also called direct costing or marginal costing) treats only those costs of production that vary with output as product costs. This approach dovetails with the contribution approach income statement and supports CVP analysis because of its emphasis on separating variable and fixed costs. The cost of a unit of product consists of direct materials, direct labor, and variable overhead.  </a:t>
            </a:r>
            <a:r>
              <a:rPr lang="en-US">
                <a:cs typeface="Times New Roman" panose="02020603050405020304" pitchFamily="18" charset="0"/>
              </a:rPr>
              <a:t>Fixed manufacturing overhead, and both variable and fixed selling and administrative expenses are treated as period costs and deducted from revenue as incurred.</a:t>
            </a:r>
          </a:p>
          <a:p>
            <a:endParaRPr lang="en-US"/>
          </a:p>
          <a:p>
            <a:r>
              <a:rPr lang="en-US"/>
              <a:t>Think about the impact of each method on inventory values, and then answer the following question.</a:t>
            </a:r>
          </a:p>
          <a:p>
            <a:endParaRPr lang="en-US"/>
          </a:p>
        </p:txBody>
      </p:sp>
    </p:spTree>
    <p:extLst>
      <p:ext uri="{BB962C8B-B14F-4D97-AF65-F5344CB8AC3E}">
        <p14:creationId xmlns:p14="http://schemas.microsoft.com/office/powerpoint/2010/main" xmlns="" val="15692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7D82AFB6-83B9-465C-90F2-093936B2D813}" type="slidenum">
              <a:rPr lang="en-US"/>
              <a:pPr/>
              <a:t>24</a:t>
            </a:fld>
            <a:endParaRPr lang="en-US"/>
          </a:p>
        </p:txBody>
      </p:sp>
      <p:sp>
        <p:nvSpPr>
          <p:cNvPr id="7" name="Rectangle 7"/>
          <p:cNvSpPr>
            <a:spLocks noGrp="1" noChangeArrowheads="1"/>
          </p:cNvSpPr>
          <p:nvPr>
            <p:ph type="sldNum" sz="quarter" idx="5"/>
          </p:nvPr>
        </p:nvSpPr>
        <p:spPr>
          <a:ln/>
        </p:spPr>
        <p:txBody>
          <a:bodyPr/>
          <a:lstStyle/>
          <a:p>
            <a:fld id="{EF7B6C98-B11E-49CE-B625-D484B8E4D953}" type="slidenum">
              <a:rPr lang="en-US"/>
              <a:pPr/>
              <a:t>24</a:t>
            </a:fld>
            <a:endParaRPr lang="en-US"/>
          </a:p>
        </p:txBody>
      </p:sp>
      <p:sp>
        <p:nvSpPr>
          <p:cNvPr id="432132" name="Rectangle 4"/>
          <p:cNvSpPr>
            <a:spLocks noGrp="1" noRot="1" noChangeAspect="1" noChangeArrowheads="1" noTextEdit="1"/>
          </p:cNvSpPr>
          <p:nvPr>
            <p:ph type="sldImg"/>
          </p:nvPr>
        </p:nvSpPr>
        <p:spPr>
          <a:ln/>
        </p:spPr>
      </p:sp>
      <p:sp>
        <p:nvSpPr>
          <p:cNvPr id="432133" name="Rectangle 5"/>
          <p:cNvSpPr>
            <a:spLocks noGrp="1" noChangeArrowheads="1"/>
          </p:cNvSpPr>
          <p:nvPr>
            <p:ph type="body" idx="1"/>
          </p:nvPr>
        </p:nvSpPr>
        <p:spPr>
          <a:ln/>
        </p:spPr>
        <p:txBody>
          <a:bodyPr/>
          <a:lstStyle/>
          <a:p>
            <a:r>
              <a:rPr lang="en-US"/>
              <a:t>To answer this question correctly, recall which method includes more manufacturing costs in the unit product cost. </a:t>
            </a:r>
          </a:p>
        </p:txBody>
      </p:sp>
    </p:spTree>
    <p:extLst>
      <p:ext uri="{BB962C8B-B14F-4D97-AF65-F5344CB8AC3E}">
        <p14:creationId xmlns:p14="http://schemas.microsoft.com/office/powerpoint/2010/main" xmlns="" val="1446314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DA7770F6-F40D-4664-8E66-4F7B6A4A5429}" type="slidenum">
              <a:rPr lang="en-US"/>
              <a:pPr/>
              <a:t>25</a:t>
            </a:fld>
            <a:endParaRPr lang="en-US"/>
          </a:p>
        </p:txBody>
      </p:sp>
      <p:sp>
        <p:nvSpPr>
          <p:cNvPr id="7" name="Rectangle 7"/>
          <p:cNvSpPr>
            <a:spLocks noGrp="1" noChangeArrowheads="1"/>
          </p:cNvSpPr>
          <p:nvPr>
            <p:ph type="sldNum" sz="quarter" idx="5"/>
          </p:nvPr>
        </p:nvSpPr>
        <p:spPr>
          <a:ln/>
        </p:spPr>
        <p:txBody>
          <a:bodyPr/>
          <a:lstStyle/>
          <a:p>
            <a:fld id="{E3A38DAC-1143-495F-A716-A244212E1B60}" type="slidenum">
              <a:rPr lang="en-US"/>
              <a:pPr/>
              <a:t>25</a:t>
            </a:fld>
            <a:endParaRPr lang="en-US"/>
          </a:p>
        </p:txBody>
      </p:sp>
      <p:sp>
        <p:nvSpPr>
          <p:cNvPr id="434180" name="Rectangle 4"/>
          <p:cNvSpPr>
            <a:spLocks noGrp="1" noRot="1" noChangeAspect="1" noChangeArrowheads="1" noTextEdit="1"/>
          </p:cNvSpPr>
          <p:nvPr>
            <p:ph type="sldImg"/>
          </p:nvPr>
        </p:nvSpPr>
        <p:spPr>
          <a:ln/>
        </p:spPr>
      </p:sp>
      <p:sp>
        <p:nvSpPr>
          <p:cNvPr id="434181" name="Rectangle 5"/>
          <p:cNvSpPr>
            <a:spLocks noGrp="1" noChangeArrowheads="1"/>
          </p:cNvSpPr>
          <p:nvPr>
            <p:ph type="body" idx="1"/>
          </p:nvPr>
        </p:nvSpPr>
        <p:spPr>
          <a:ln/>
        </p:spPr>
        <p:txBody>
          <a:bodyPr/>
          <a:lstStyle/>
          <a:p>
            <a:r>
              <a:rPr lang="en-US"/>
              <a:t>Unit product costs are in both work in process and finished goods inventories.  Absorption costing results in the highest inventory values because it treats fixed manufacturing overhead as a product cost.  Using variable costing, fixed manufacturing overhead is expensed as incurred and never becomes a part of the product cost.  </a:t>
            </a:r>
          </a:p>
        </p:txBody>
      </p:sp>
    </p:spTree>
    <p:extLst>
      <p:ext uri="{BB962C8B-B14F-4D97-AF65-F5344CB8AC3E}">
        <p14:creationId xmlns:p14="http://schemas.microsoft.com/office/powerpoint/2010/main" xmlns="" val="1059881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AFCBB2ED-08C8-48B6-8425-4897C69B93AB}" type="slidenum">
              <a:rPr lang="en-US"/>
              <a:pPr/>
              <a:t>26</a:t>
            </a:fld>
            <a:endParaRPr lang="en-US"/>
          </a:p>
        </p:txBody>
      </p:sp>
      <p:sp>
        <p:nvSpPr>
          <p:cNvPr id="7" name="Rectangle 7"/>
          <p:cNvSpPr>
            <a:spLocks noGrp="1" noChangeArrowheads="1"/>
          </p:cNvSpPr>
          <p:nvPr>
            <p:ph type="sldNum" sz="quarter" idx="5"/>
          </p:nvPr>
        </p:nvSpPr>
        <p:spPr>
          <a:ln/>
        </p:spPr>
        <p:txBody>
          <a:bodyPr/>
          <a:lstStyle/>
          <a:p>
            <a:fld id="{8C04C868-BB8C-47F1-AE77-435FD7F4ACCB}" type="slidenum">
              <a:rPr lang="en-US"/>
              <a:pPr/>
              <a:t>26</a:t>
            </a:fld>
            <a:endParaRPr lang="en-US"/>
          </a:p>
        </p:txBody>
      </p:sp>
      <p:sp>
        <p:nvSpPr>
          <p:cNvPr id="436228" name="Rectangle 4"/>
          <p:cNvSpPr>
            <a:spLocks noGrp="1" noRot="1" noChangeAspect="1" noChangeArrowheads="1" noTextEdit="1"/>
          </p:cNvSpPr>
          <p:nvPr>
            <p:ph type="sldImg"/>
          </p:nvPr>
        </p:nvSpPr>
        <p:spPr>
          <a:ln/>
        </p:spPr>
      </p:sp>
      <p:sp>
        <p:nvSpPr>
          <p:cNvPr id="436229" name="Rectangle 5"/>
          <p:cNvSpPr>
            <a:spLocks noGrp="1" noChangeArrowheads="1"/>
          </p:cNvSpPr>
          <p:nvPr>
            <p:ph type="body" idx="1"/>
          </p:nvPr>
        </p:nvSpPr>
        <p:spPr>
          <a:ln/>
        </p:spPr>
        <p:txBody>
          <a:bodyPr/>
          <a:lstStyle/>
          <a:p>
            <a:r>
              <a:rPr lang="en-US"/>
              <a:t>Harvey Company produces 25,000 units of a single product.  Variable manufacturing costs total $10 per unit. Variable selling and administrative expenses are $3.00 per unit.  Fixed manufacturing overhead for the year is $150,000 and fixed selling and administrative expenses for the year are $100,000.</a:t>
            </a:r>
          </a:p>
          <a:p>
            <a:endParaRPr lang="en-US"/>
          </a:p>
        </p:txBody>
      </p:sp>
    </p:spTree>
    <p:extLst>
      <p:ext uri="{BB962C8B-B14F-4D97-AF65-F5344CB8AC3E}">
        <p14:creationId xmlns:p14="http://schemas.microsoft.com/office/powerpoint/2010/main" xmlns="" val="1031006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320CB9AC-D0A5-41FA-983B-0DA51809D52B}" type="slidenum">
              <a:rPr lang="en-US"/>
              <a:pPr/>
              <a:t>27</a:t>
            </a:fld>
            <a:endParaRPr lang="en-US"/>
          </a:p>
        </p:txBody>
      </p:sp>
      <p:sp>
        <p:nvSpPr>
          <p:cNvPr id="7" name="Rectangle 7"/>
          <p:cNvSpPr>
            <a:spLocks noGrp="1" noChangeArrowheads="1"/>
          </p:cNvSpPr>
          <p:nvPr>
            <p:ph type="sldNum" sz="quarter" idx="5"/>
          </p:nvPr>
        </p:nvSpPr>
        <p:spPr>
          <a:ln/>
        </p:spPr>
        <p:txBody>
          <a:bodyPr/>
          <a:lstStyle/>
          <a:p>
            <a:fld id="{852083FD-63E2-4A90-A287-FE9EF44B29A9}" type="slidenum">
              <a:rPr lang="en-US"/>
              <a:pPr/>
              <a:t>27</a:t>
            </a:fld>
            <a:endParaRPr lang="en-US"/>
          </a:p>
        </p:txBody>
      </p:sp>
      <p:sp>
        <p:nvSpPr>
          <p:cNvPr id="438276" name="Rectangle 4"/>
          <p:cNvSpPr>
            <a:spLocks noGrp="1" noRot="1" noChangeAspect="1" noChangeArrowheads="1" noTextEdit="1"/>
          </p:cNvSpPr>
          <p:nvPr>
            <p:ph type="sldImg"/>
          </p:nvPr>
        </p:nvSpPr>
        <p:spPr>
          <a:ln/>
        </p:spPr>
      </p:sp>
      <p:sp>
        <p:nvSpPr>
          <p:cNvPr id="438277" name="Rectangle 5"/>
          <p:cNvSpPr>
            <a:spLocks noGrp="1" noChangeArrowheads="1"/>
          </p:cNvSpPr>
          <p:nvPr>
            <p:ph type="body" idx="1"/>
          </p:nvPr>
        </p:nvSpPr>
        <p:spPr>
          <a:ln/>
        </p:spPr>
        <p:txBody>
          <a:bodyPr/>
          <a:lstStyle/>
          <a:p>
            <a:r>
              <a:rPr lang="en-US"/>
              <a:t>The unit product costs under absorption and variable costing would be $16 and $10, respectively.  Under absorption costing, all production costs, variable and fixed, are included when determining unit product cost.  Under variable costing, only the variable production costs are included in product costs. </a:t>
            </a:r>
          </a:p>
          <a:p>
            <a:endParaRPr lang="en-US"/>
          </a:p>
        </p:txBody>
      </p:sp>
    </p:spTree>
    <p:extLst>
      <p:ext uri="{BB962C8B-B14F-4D97-AF65-F5344CB8AC3E}">
        <p14:creationId xmlns:p14="http://schemas.microsoft.com/office/powerpoint/2010/main" xmlns="" val="373147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DB83A7FF-601E-4C9B-94FC-8E6878DB9C59}" type="slidenum">
              <a:rPr lang="en-US"/>
              <a:pPr/>
              <a:t>28</a:t>
            </a:fld>
            <a:endParaRPr lang="en-US"/>
          </a:p>
        </p:txBody>
      </p:sp>
      <p:sp>
        <p:nvSpPr>
          <p:cNvPr id="7" name="Rectangle 7"/>
          <p:cNvSpPr>
            <a:spLocks noGrp="1" noChangeArrowheads="1"/>
          </p:cNvSpPr>
          <p:nvPr>
            <p:ph type="sldNum" sz="quarter" idx="5"/>
          </p:nvPr>
        </p:nvSpPr>
        <p:spPr>
          <a:ln/>
        </p:spPr>
        <p:txBody>
          <a:bodyPr/>
          <a:lstStyle/>
          <a:p>
            <a:fld id="{A6249AA8-0689-49B1-AD40-B7FC5FEA79BE}" type="slidenum">
              <a:rPr lang="en-US"/>
              <a:pPr/>
              <a:t>28</a:t>
            </a:fld>
            <a:endParaRPr lang="en-US"/>
          </a:p>
        </p:txBody>
      </p:sp>
      <p:sp>
        <p:nvSpPr>
          <p:cNvPr id="440324" name="Rectangle 4"/>
          <p:cNvSpPr>
            <a:spLocks noGrp="1" noRot="1" noChangeAspect="1" noChangeArrowheads="1" noTextEdit="1"/>
          </p:cNvSpPr>
          <p:nvPr>
            <p:ph type="sldImg"/>
          </p:nvPr>
        </p:nvSpPr>
        <p:spPr>
          <a:ln/>
        </p:spPr>
      </p:sp>
      <p:sp>
        <p:nvSpPr>
          <p:cNvPr id="440325" name="Rectangle 5"/>
          <p:cNvSpPr>
            <a:spLocks noGrp="1" noChangeArrowheads="1"/>
          </p:cNvSpPr>
          <p:nvPr>
            <p:ph type="body" idx="1"/>
          </p:nvPr>
        </p:nvSpPr>
        <p:spPr>
          <a:ln/>
        </p:spPr>
        <p:txBody>
          <a:bodyPr/>
          <a:lstStyle/>
          <a:p>
            <a:r>
              <a:rPr lang="en-US"/>
              <a:t>We need some additional information to allow us to prepare income statements for Harvey Company:</a:t>
            </a:r>
          </a:p>
          <a:p>
            <a:endParaRPr lang="en-US"/>
          </a:p>
          <a:p>
            <a:pPr>
              <a:buFontTx/>
              <a:buChar char="•"/>
            </a:pPr>
            <a:r>
              <a:rPr lang="en-US"/>
              <a:t>  20,000 units were sold during the year.</a:t>
            </a:r>
          </a:p>
          <a:p>
            <a:pPr>
              <a:buFontTx/>
              <a:buChar char="•"/>
            </a:pPr>
            <a:r>
              <a:rPr lang="en-US"/>
              <a:t>  The selling price per unit is $30.</a:t>
            </a:r>
          </a:p>
          <a:p>
            <a:pPr>
              <a:buFontTx/>
              <a:buChar char="•"/>
            </a:pPr>
            <a:r>
              <a:rPr lang="en-US"/>
              <a:t>  There is no beginning inventory.</a:t>
            </a:r>
          </a:p>
          <a:p>
            <a:endParaRPr lang="en-US"/>
          </a:p>
          <a:p>
            <a:r>
              <a:rPr lang="en-US"/>
              <a:t>Now let’s prepare income statements for Harvey Company.  We will start with an absorption income statement.</a:t>
            </a:r>
          </a:p>
          <a:p>
            <a:endParaRPr lang="en-US"/>
          </a:p>
        </p:txBody>
      </p:sp>
    </p:spTree>
    <p:extLst>
      <p:ext uri="{BB962C8B-B14F-4D97-AF65-F5344CB8AC3E}">
        <p14:creationId xmlns:p14="http://schemas.microsoft.com/office/powerpoint/2010/main" xmlns="" val="2504933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2C3D725F-06FB-4666-8C9F-08250EC844E5}" type="slidenum">
              <a:rPr lang="en-US"/>
              <a:pPr/>
              <a:t>29</a:t>
            </a:fld>
            <a:endParaRPr lang="en-US"/>
          </a:p>
        </p:txBody>
      </p:sp>
      <p:sp>
        <p:nvSpPr>
          <p:cNvPr id="7" name="Rectangle 7"/>
          <p:cNvSpPr>
            <a:spLocks noGrp="1" noChangeArrowheads="1"/>
          </p:cNvSpPr>
          <p:nvPr>
            <p:ph type="sldNum" sz="quarter" idx="5"/>
          </p:nvPr>
        </p:nvSpPr>
        <p:spPr>
          <a:ln/>
        </p:spPr>
        <p:txBody>
          <a:bodyPr/>
          <a:lstStyle/>
          <a:p>
            <a:fld id="{DA5858D0-A7C4-422C-87B7-53B24636724E}" type="slidenum">
              <a:rPr lang="en-US"/>
              <a:pPr/>
              <a:t>29</a:t>
            </a:fld>
            <a:endParaRPr lang="en-US"/>
          </a:p>
        </p:txBody>
      </p:sp>
      <p:sp>
        <p:nvSpPr>
          <p:cNvPr id="442372" name="Rectangle 4"/>
          <p:cNvSpPr>
            <a:spLocks noGrp="1" noRot="1" noChangeAspect="1" noChangeArrowheads="1" noTextEdit="1"/>
          </p:cNvSpPr>
          <p:nvPr>
            <p:ph type="sldImg"/>
          </p:nvPr>
        </p:nvSpPr>
        <p:spPr>
          <a:ln/>
        </p:spPr>
      </p:sp>
      <p:sp>
        <p:nvSpPr>
          <p:cNvPr id="442373" name="Rectangle 5"/>
          <p:cNvSpPr>
            <a:spLocks noGrp="1" noChangeArrowheads="1"/>
          </p:cNvSpPr>
          <p:nvPr>
            <p:ph type="body" idx="1"/>
          </p:nvPr>
        </p:nvSpPr>
        <p:spPr>
          <a:ln/>
        </p:spPr>
        <p:txBody>
          <a:bodyPr/>
          <a:lstStyle/>
          <a:p>
            <a:r>
              <a:rPr lang="en-US"/>
              <a:t>Harvey sold only 20,000 of the 25,000 units produced, leaving 5,000 units in ending inventory.  At a sales price of $30 per unit, sales revenue for the 20,000 units sold is $600,000.  At a unit product cost of $16, cost of goods sold for the 20,000 units sold is $320,000.  Subtracting cost of goods sold from sales, we find the gross margin of $280,000.  After subtracting selling and administrative expenses from the gross margin, we see that net operating income is $120,000.</a:t>
            </a:r>
          </a:p>
          <a:p>
            <a:endParaRPr lang="en-US"/>
          </a:p>
          <a:p>
            <a:endParaRPr lang="en-US"/>
          </a:p>
        </p:txBody>
      </p:sp>
    </p:spTree>
    <p:extLst>
      <p:ext uri="{BB962C8B-B14F-4D97-AF65-F5344CB8AC3E}">
        <p14:creationId xmlns:p14="http://schemas.microsoft.com/office/powerpoint/2010/main" xmlns="" val="1414180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4BF7BD77-B76F-4117-8F73-679D8E0DF761}" type="slidenum">
              <a:rPr lang="en-US"/>
              <a:pPr/>
              <a:t>30</a:t>
            </a:fld>
            <a:endParaRPr lang="en-US"/>
          </a:p>
        </p:txBody>
      </p:sp>
      <p:sp>
        <p:nvSpPr>
          <p:cNvPr id="7" name="Rectangle 7"/>
          <p:cNvSpPr>
            <a:spLocks noGrp="1" noChangeArrowheads="1"/>
          </p:cNvSpPr>
          <p:nvPr>
            <p:ph type="sldNum" sz="quarter" idx="5"/>
          </p:nvPr>
        </p:nvSpPr>
        <p:spPr>
          <a:ln/>
        </p:spPr>
        <p:txBody>
          <a:bodyPr/>
          <a:lstStyle/>
          <a:p>
            <a:fld id="{63898859-77E6-4163-B045-917C6A436E20}" type="slidenum">
              <a:rPr lang="en-US"/>
              <a:pPr/>
              <a:t>30</a:t>
            </a:fld>
            <a:endParaRPr lang="en-US"/>
          </a:p>
        </p:txBody>
      </p:sp>
      <p:sp>
        <p:nvSpPr>
          <p:cNvPr id="444420" name="Rectangle 4"/>
          <p:cNvSpPr>
            <a:spLocks noGrp="1" noRot="1" noChangeAspect="1" noChangeArrowheads="1" noTextEdit="1"/>
          </p:cNvSpPr>
          <p:nvPr>
            <p:ph type="sldImg"/>
          </p:nvPr>
        </p:nvSpPr>
        <p:spPr>
          <a:ln/>
        </p:spPr>
      </p:sp>
      <p:sp>
        <p:nvSpPr>
          <p:cNvPr id="444421" name="Rectangle 5"/>
          <p:cNvSpPr>
            <a:spLocks noGrp="1" noChangeArrowheads="1"/>
          </p:cNvSpPr>
          <p:nvPr>
            <p:ph type="body" idx="1"/>
          </p:nvPr>
        </p:nvSpPr>
        <p:spPr>
          <a:ln/>
        </p:spPr>
        <p:txBody>
          <a:bodyPr/>
          <a:lstStyle/>
          <a:p>
            <a:r>
              <a:rPr lang="en-US"/>
              <a:t>Now let’s examine a variable cost income statement.  Notice that this is a contribution format statement.  First, we subtract all variable expenses from sales to get contribution margin.  At a product cost of $10 per unit, the variable cost of goods sold for 20,000 units is $200,000.  The next variable expense is the variable selling and administrative expense. After computing contribution margin, we subtract fixed expenses to get the $90,000 net operating income.  Note that all $150,000 of fixed manufacturing overhead is expensed in the current period. </a:t>
            </a:r>
          </a:p>
        </p:txBody>
      </p:sp>
    </p:spTree>
    <p:extLst>
      <p:ext uri="{BB962C8B-B14F-4D97-AF65-F5344CB8AC3E}">
        <p14:creationId xmlns:p14="http://schemas.microsoft.com/office/powerpoint/2010/main" xmlns="" val="1346013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7-</a:t>
            </a:r>
            <a:fld id="{A5C6ED69-EC14-412B-B8FD-53FA400406CD}" type="slidenum">
              <a:rPr lang="en-US"/>
              <a:pPr/>
              <a:t>31</a:t>
            </a:fld>
            <a:endParaRPr lang="en-US"/>
          </a:p>
        </p:txBody>
      </p:sp>
      <p:sp>
        <p:nvSpPr>
          <p:cNvPr id="7" name="Rectangle 7"/>
          <p:cNvSpPr>
            <a:spLocks noGrp="1" noChangeArrowheads="1"/>
          </p:cNvSpPr>
          <p:nvPr>
            <p:ph type="sldNum" sz="quarter" idx="5"/>
          </p:nvPr>
        </p:nvSpPr>
        <p:spPr>
          <a:ln/>
        </p:spPr>
        <p:txBody>
          <a:bodyPr/>
          <a:lstStyle/>
          <a:p>
            <a:fld id="{865813D6-C693-46E6-82D2-37D1E4BC3439}" type="slidenum">
              <a:rPr lang="en-US"/>
              <a:pPr/>
              <a:t>31</a:t>
            </a:fld>
            <a:endParaRPr lang="en-US"/>
          </a:p>
        </p:txBody>
      </p:sp>
      <p:sp>
        <p:nvSpPr>
          <p:cNvPr id="446468" name="Rectangle 4"/>
          <p:cNvSpPr>
            <a:spLocks noGrp="1" noRot="1" noChangeAspect="1" noChangeArrowheads="1" noTextEdit="1"/>
          </p:cNvSpPr>
          <p:nvPr>
            <p:ph type="sldImg"/>
          </p:nvPr>
        </p:nvSpPr>
        <p:spPr>
          <a:ln/>
        </p:spPr>
      </p:sp>
      <p:sp>
        <p:nvSpPr>
          <p:cNvPr id="446469" name="Rectangle 5"/>
          <p:cNvSpPr>
            <a:spLocks noGrp="1" noChangeArrowheads="1"/>
          </p:cNvSpPr>
          <p:nvPr>
            <p:ph type="body" idx="1"/>
          </p:nvPr>
        </p:nvSpPr>
        <p:spPr>
          <a:ln/>
        </p:spPr>
        <p:txBody>
          <a:bodyPr/>
          <a:lstStyle/>
          <a:p>
            <a:r>
              <a:rPr lang="en-US"/>
              <a:t>Under absorption costing, $120,000 of fixed manufacturing overhead is included in cost of goods sold and $30,000 is deferred in ending inventory as an asset on the balance sheet. Under variable costing, the entire $150,000 of fixed manufacturing overhead is treated as a period expense.</a:t>
            </a:r>
          </a:p>
          <a:p>
            <a:endParaRPr lang="en-US"/>
          </a:p>
          <a:p>
            <a:r>
              <a:rPr lang="en-US"/>
              <a:t>The variable costing ending inventory is $30,000 less than absorption costing, thus explaining the difference in net operating income between the two methods.</a:t>
            </a:r>
          </a:p>
          <a:p>
            <a:endParaRPr lang="en-US"/>
          </a:p>
        </p:txBody>
      </p:sp>
    </p:spTree>
    <p:extLst>
      <p:ext uri="{BB962C8B-B14F-4D97-AF65-F5344CB8AC3E}">
        <p14:creationId xmlns:p14="http://schemas.microsoft.com/office/powerpoint/2010/main" xmlns="" val="2568052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C69CAD4C-5DC5-494B-8E11-E19EA4DAFD3C}" type="slidenum">
              <a:rPr lang="en-US"/>
              <a:pPr/>
              <a:t>32</a:t>
            </a:fld>
            <a:endParaRPr lang="en-US" dirty="0"/>
          </a:p>
        </p:txBody>
      </p:sp>
      <p:sp>
        <p:nvSpPr>
          <p:cNvPr id="7" name="Rectangle 7"/>
          <p:cNvSpPr>
            <a:spLocks noGrp="1" noChangeArrowheads="1"/>
          </p:cNvSpPr>
          <p:nvPr>
            <p:ph type="sldNum" sz="quarter" idx="5"/>
          </p:nvPr>
        </p:nvSpPr>
        <p:spPr>
          <a:ln/>
        </p:spPr>
        <p:txBody>
          <a:bodyPr/>
          <a:lstStyle/>
          <a:p>
            <a:fld id="{39293410-A2AC-476F-9912-80430302E879}" type="slidenum">
              <a:rPr lang="en-US"/>
              <a:pPr/>
              <a:t>32</a:t>
            </a:fld>
            <a:endParaRPr lang="en-US" dirty="0"/>
          </a:p>
        </p:txBody>
      </p:sp>
      <p:sp>
        <p:nvSpPr>
          <p:cNvPr id="448516" name="Rectangle 4"/>
          <p:cNvSpPr>
            <a:spLocks noGrp="1" noRot="1" noChangeAspect="1" noChangeArrowheads="1" noTextEdit="1"/>
          </p:cNvSpPr>
          <p:nvPr>
            <p:ph type="sldImg"/>
          </p:nvPr>
        </p:nvSpPr>
        <p:spPr>
          <a:ln/>
        </p:spPr>
      </p:sp>
      <p:sp>
        <p:nvSpPr>
          <p:cNvPr id="448517" name="Rectangle 5"/>
          <p:cNvSpPr>
            <a:spLocks noGrp="1" noChangeArrowheads="1"/>
          </p:cNvSpPr>
          <p:nvPr>
            <p:ph type="body" idx="1"/>
          </p:nvPr>
        </p:nvSpPr>
        <p:spPr>
          <a:ln/>
        </p:spPr>
        <p:txBody>
          <a:bodyPr/>
          <a:lstStyle/>
          <a:p>
            <a:r>
              <a:rPr lang="en-US" dirty="0"/>
              <a:t>The difference in net operating income between the two methods ($30,000) can also be reconciled by multiplying the number of units in ending inventory (5,000 units) by the fixed manufacturing overhead per unit ($6) that is deferred in ending inventory under absorption costing.</a:t>
            </a:r>
          </a:p>
          <a:p>
            <a:endParaRPr lang="en-US" dirty="0"/>
          </a:p>
        </p:txBody>
      </p:sp>
    </p:spTree>
    <p:extLst>
      <p:ext uri="{BB962C8B-B14F-4D97-AF65-F5344CB8AC3E}">
        <p14:creationId xmlns:p14="http://schemas.microsoft.com/office/powerpoint/2010/main" xmlns="" val="207025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0366E84D-672F-4A35-9E98-3C4441B01FDB}" type="slidenum">
              <a:rPr lang="en-US"/>
              <a:pPr/>
              <a:t>33</a:t>
            </a:fld>
            <a:endParaRPr lang="en-US" dirty="0"/>
          </a:p>
        </p:txBody>
      </p:sp>
      <p:sp>
        <p:nvSpPr>
          <p:cNvPr id="7" name="Rectangle 7"/>
          <p:cNvSpPr>
            <a:spLocks noGrp="1" noChangeArrowheads="1"/>
          </p:cNvSpPr>
          <p:nvPr>
            <p:ph type="sldNum" sz="quarter" idx="5"/>
          </p:nvPr>
        </p:nvSpPr>
        <p:spPr>
          <a:ln/>
        </p:spPr>
        <p:txBody>
          <a:bodyPr/>
          <a:lstStyle/>
          <a:p>
            <a:fld id="{94C0CE70-4D14-4ACD-94A6-48437B3A0CFF}" type="slidenum">
              <a:rPr lang="en-US"/>
              <a:pPr/>
              <a:t>33</a:t>
            </a:fld>
            <a:endParaRPr lang="en-US" dirty="0"/>
          </a:p>
        </p:txBody>
      </p:sp>
      <p:sp>
        <p:nvSpPr>
          <p:cNvPr id="450564" name="Rectangle 4"/>
          <p:cNvSpPr>
            <a:spLocks noGrp="1" noRot="1" noChangeAspect="1" noChangeArrowheads="1" noTextEdit="1"/>
          </p:cNvSpPr>
          <p:nvPr>
            <p:ph type="sldImg"/>
          </p:nvPr>
        </p:nvSpPr>
        <p:spPr>
          <a:ln/>
        </p:spPr>
      </p:sp>
      <p:sp>
        <p:nvSpPr>
          <p:cNvPr id="450565" name="Rectangle 5"/>
          <p:cNvSpPr>
            <a:spLocks noGrp="1" noChangeArrowheads="1"/>
          </p:cNvSpPr>
          <p:nvPr>
            <p:ph type="body" idx="1"/>
          </p:nvPr>
        </p:nvSpPr>
        <p:spPr>
          <a:ln/>
        </p:spPr>
        <p:txBody>
          <a:bodyPr/>
          <a:lstStyle/>
          <a:p>
            <a:r>
              <a:rPr lang="en-US" dirty="0"/>
              <a:t>In the second year, Harvey Company sells 30,000 units. The selling price per unit, variable costs per unit, total fixed costs, and number of units produced remain unchanged.  Five thousand units are in beginning inventory, left from last year.  </a:t>
            </a:r>
          </a:p>
          <a:p>
            <a:endParaRPr lang="en-US" dirty="0"/>
          </a:p>
        </p:txBody>
      </p:sp>
    </p:spTree>
    <p:extLst>
      <p:ext uri="{BB962C8B-B14F-4D97-AF65-F5344CB8AC3E}">
        <p14:creationId xmlns:p14="http://schemas.microsoft.com/office/powerpoint/2010/main" xmlns="" val="3078276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C67EA2C3-712E-41AC-8353-4494F045FBA0}" type="slidenum">
              <a:rPr lang="en-US"/>
              <a:pPr/>
              <a:t>34</a:t>
            </a:fld>
            <a:endParaRPr lang="en-US" dirty="0"/>
          </a:p>
        </p:txBody>
      </p:sp>
      <p:sp>
        <p:nvSpPr>
          <p:cNvPr id="7" name="Rectangle 7"/>
          <p:cNvSpPr>
            <a:spLocks noGrp="1" noChangeArrowheads="1"/>
          </p:cNvSpPr>
          <p:nvPr>
            <p:ph type="sldNum" sz="quarter" idx="5"/>
          </p:nvPr>
        </p:nvSpPr>
        <p:spPr>
          <a:ln/>
        </p:spPr>
        <p:txBody>
          <a:bodyPr/>
          <a:lstStyle/>
          <a:p>
            <a:fld id="{9991931F-8C25-4A05-8561-AC7CAD3C91BE}" type="slidenum">
              <a:rPr lang="en-US"/>
              <a:pPr/>
              <a:t>34</a:t>
            </a:fld>
            <a:endParaRPr lang="en-US" dirty="0"/>
          </a:p>
        </p:txBody>
      </p:sp>
      <p:sp>
        <p:nvSpPr>
          <p:cNvPr id="452612" name="Rectangle 4"/>
          <p:cNvSpPr>
            <a:spLocks noGrp="1" noRot="1" noChangeAspect="1" noChangeArrowheads="1" noTextEdit="1"/>
          </p:cNvSpPr>
          <p:nvPr>
            <p:ph type="sldImg"/>
          </p:nvPr>
        </p:nvSpPr>
        <p:spPr>
          <a:ln/>
        </p:spPr>
      </p:sp>
      <p:sp>
        <p:nvSpPr>
          <p:cNvPr id="452613" name="Rectangle 5"/>
          <p:cNvSpPr>
            <a:spLocks noGrp="1" noChangeArrowheads="1"/>
          </p:cNvSpPr>
          <p:nvPr>
            <p:ph type="body" idx="1"/>
          </p:nvPr>
        </p:nvSpPr>
        <p:spPr>
          <a:ln/>
        </p:spPr>
        <p:txBody>
          <a:bodyPr/>
          <a:lstStyle/>
          <a:p>
            <a:r>
              <a:rPr lang="en-US" dirty="0"/>
              <a:t>Since the variable costs per unit, total fixed costs, and the number of units produced remained unchanged, the unit cost computations also remain unchanged. </a:t>
            </a:r>
          </a:p>
        </p:txBody>
      </p:sp>
    </p:spTree>
    <p:extLst>
      <p:ext uri="{BB962C8B-B14F-4D97-AF65-F5344CB8AC3E}">
        <p14:creationId xmlns:p14="http://schemas.microsoft.com/office/powerpoint/2010/main" xmlns="" val="2896995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D56221D6-23B6-461E-B9BE-DC691F918ADC}" type="slidenum">
              <a:rPr lang="en-US"/>
              <a:pPr/>
              <a:t>35</a:t>
            </a:fld>
            <a:endParaRPr lang="en-US" dirty="0"/>
          </a:p>
        </p:txBody>
      </p:sp>
      <p:sp>
        <p:nvSpPr>
          <p:cNvPr id="7" name="Rectangle 7"/>
          <p:cNvSpPr>
            <a:spLocks noGrp="1" noChangeArrowheads="1"/>
          </p:cNvSpPr>
          <p:nvPr>
            <p:ph type="sldNum" sz="quarter" idx="5"/>
          </p:nvPr>
        </p:nvSpPr>
        <p:spPr>
          <a:ln/>
        </p:spPr>
        <p:txBody>
          <a:bodyPr/>
          <a:lstStyle/>
          <a:p>
            <a:fld id="{339BA6F1-89BB-477C-91F5-EF1A51E17198}" type="slidenum">
              <a:rPr lang="en-US"/>
              <a:pPr/>
              <a:t>35</a:t>
            </a:fld>
            <a:endParaRPr lang="en-US" dirty="0"/>
          </a:p>
        </p:txBody>
      </p:sp>
      <p:sp>
        <p:nvSpPr>
          <p:cNvPr id="454660" name="Rectangle 4"/>
          <p:cNvSpPr>
            <a:spLocks noGrp="1" noRot="1" noChangeAspect="1" noChangeArrowheads="1" noTextEdit="1"/>
          </p:cNvSpPr>
          <p:nvPr>
            <p:ph type="sldImg"/>
          </p:nvPr>
        </p:nvSpPr>
        <p:spPr>
          <a:ln/>
        </p:spPr>
      </p:sp>
      <p:sp>
        <p:nvSpPr>
          <p:cNvPr id="454661" name="Rectangle 5"/>
          <p:cNvSpPr>
            <a:spLocks noGrp="1" noChangeArrowheads="1"/>
          </p:cNvSpPr>
          <p:nvPr>
            <p:ph type="body" idx="1"/>
          </p:nvPr>
        </p:nvSpPr>
        <p:spPr>
          <a:ln/>
        </p:spPr>
        <p:txBody>
          <a:bodyPr/>
          <a:lstStyle/>
          <a:p>
            <a:r>
              <a:rPr lang="en-US" dirty="0"/>
              <a:t>Of the 30,000 units sold in the second year, 25,000 units were produced in the second year and 5,000 units came from beginning inventory.  The $30,000 of fixed manufacturing overhead deferred into inventory in the first year is released from inventory this year as part of the $16 unit product cost. </a:t>
            </a:r>
          </a:p>
          <a:p>
            <a:endParaRPr lang="en-US" dirty="0"/>
          </a:p>
          <a:p>
            <a:r>
              <a:rPr lang="en-US" dirty="0"/>
              <a:t>Selling and administrative expenses are deducted from gross margin to obtain the net operating income of $230,000. </a:t>
            </a:r>
          </a:p>
        </p:txBody>
      </p:sp>
    </p:spTree>
    <p:extLst>
      <p:ext uri="{BB962C8B-B14F-4D97-AF65-F5344CB8AC3E}">
        <p14:creationId xmlns:p14="http://schemas.microsoft.com/office/powerpoint/2010/main" xmlns="" val="2015868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B58764F2-9B62-4113-A106-F9C33F89FAEA}" type="slidenum">
              <a:rPr lang="en-US"/>
              <a:pPr/>
              <a:t>36</a:t>
            </a:fld>
            <a:endParaRPr lang="en-US" dirty="0"/>
          </a:p>
        </p:txBody>
      </p:sp>
      <p:sp>
        <p:nvSpPr>
          <p:cNvPr id="7" name="Rectangle 7"/>
          <p:cNvSpPr>
            <a:spLocks noGrp="1" noChangeArrowheads="1"/>
          </p:cNvSpPr>
          <p:nvPr>
            <p:ph type="sldNum" sz="quarter" idx="5"/>
          </p:nvPr>
        </p:nvSpPr>
        <p:spPr>
          <a:ln/>
        </p:spPr>
        <p:txBody>
          <a:bodyPr/>
          <a:lstStyle/>
          <a:p>
            <a:fld id="{C56B05E6-333C-43B0-8469-944ED366E77C}" type="slidenum">
              <a:rPr lang="en-US"/>
              <a:pPr/>
              <a:t>36</a:t>
            </a:fld>
            <a:endParaRPr lang="en-US" dirty="0"/>
          </a:p>
        </p:txBody>
      </p:sp>
      <p:sp>
        <p:nvSpPr>
          <p:cNvPr id="456708" name="Rectangle 4"/>
          <p:cNvSpPr>
            <a:spLocks noGrp="1" noRot="1" noChangeAspect="1" noChangeArrowheads="1" noTextEdit="1"/>
          </p:cNvSpPr>
          <p:nvPr>
            <p:ph type="sldImg"/>
          </p:nvPr>
        </p:nvSpPr>
        <p:spPr>
          <a:ln/>
        </p:spPr>
      </p:sp>
      <p:sp>
        <p:nvSpPr>
          <p:cNvPr id="456709" name="Rectangle 5"/>
          <p:cNvSpPr>
            <a:spLocks noGrp="1" noChangeArrowheads="1"/>
          </p:cNvSpPr>
          <p:nvPr>
            <p:ph type="body" idx="1"/>
          </p:nvPr>
        </p:nvSpPr>
        <p:spPr>
          <a:ln/>
        </p:spPr>
        <p:txBody>
          <a:bodyPr/>
          <a:lstStyle/>
          <a:p>
            <a:r>
              <a:rPr lang="en-US" dirty="0"/>
              <a:t>Now, let’s examine a variable cost income statement for the second year.  Again, notice that this is a contribution format statement.  At a product cost of $10 per unit, the variable cost of goods sold for 30,000 units is $300,000.</a:t>
            </a:r>
          </a:p>
          <a:p>
            <a:r>
              <a:rPr lang="en-US" dirty="0"/>
              <a:t> </a:t>
            </a:r>
          </a:p>
          <a:p>
            <a:r>
              <a:rPr lang="en-US" dirty="0"/>
              <a:t>After computing contribution margin, we subtract fixed expenses to get the $260,000 net operating income.  Note that all $150,000 of fixed manufacturing overhead is expensed in the current period.</a:t>
            </a:r>
          </a:p>
          <a:p>
            <a:endParaRPr lang="en-US" dirty="0"/>
          </a:p>
          <a:p>
            <a:endParaRPr lang="en-US" dirty="0"/>
          </a:p>
        </p:txBody>
      </p:sp>
    </p:spTree>
    <p:extLst>
      <p:ext uri="{BB962C8B-B14F-4D97-AF65-F5344CB8AC3E}">
        <p14:creationId xmlns:p14="http://schemas.microsoft.com/office/powerpoint/2010/main" xmlns="" val="3285691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3D36F405-1682-49A9-942C-E92827F42627}" type="slidenum">
              <a:rPr lang="en-US"/>
              <a:pPr/>
              <a:t>37</a:t>
            </a:fld>
            <a:endParaRPr lang="en-US" dirty="0"/>
          </a:p>
        </p:txBody>
      </p:sp>
      <p:sp>
        <p:nvSpPr>
          <p:cNvPr id="7" name="Rectangle 7"/>
          <p:cNvSpPr>
            <a:spLocks noGrp="1" noChangeArrowheads="1"/>
          </p:cNvSpPr>
          <p:nvPr>
            <p:ph type="sldNum" sz="quarter" idx="5"/>
          </p:nvPr>
        </p:nvSpPr>
        <p:spPr>
          <a:ln/>
        </p:spPr>
        <p:txBody>
          <a:bodyPr/>
          <a:lstStyle/>
          <a:p>
            <a:fld id="{B53564A6-4719-4478-B5D2-6FD450D985C6}" type="slidenum">
              <a:rPr lang="en-US"/>
              <a:pPr/>
              <a:t>37</a:t>
            </a:fld>
            <a:endParaRPr lang="en-US" dirty="0"/>
          </a:p>
        </p:txBody>
      </p:sp>
      <p:sp>
        <p:nvSpPr>
          <p:cNvPr id="458756" name="Rectangle 4"/>
          <p:cNvSpPr>
            <a:spLocks noGrp="1" noRot="1" noChangeAspect="1" noChangeArrowheads="1" noTextEdit="1"/>
          </p:cNvSpPr>
          <p:nvPr>
            <p:ph type="sldImg"/>
          </p:nvPr>
        </p:nvSpPr>
        <p:spPr>
          <a:ln/>
        </p:spPr>
      </p:sp>
      <p:sp>
        <p:nvSpPr>
          <p:cNvPr id="458757" name="Rectangle 5"/>
          <p:cNvSpPr>
            <a:spLocks noGrp="1" noChangeArrowheads="1"/>
          </p:cNvSpPr>
          <p:nvPr>
            <p:ph type="body" idx="1"/>
          </p:nvPr>
        </p:nvSpPr>
        <p:spPr>
          <a:ln/>
        </p:spPr>
        <p:txBody>
          <a:bodyPr/>
          <a:lstStyle/>
          <a:p>
            <a:r>
              <a:rPr lang="en-US" dirty="0"/>
              <a:t>The difference in net operating income between the two methods ($30,000) can be reconciled by multiplying the number of units in beginning inventory (5,000 units) by the fixed manufacturing overhead per unit ($6) that is released from beginning inventory under absorption costing.</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22187034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954069DE-CA47-404C-A3AF-A0FB24AE5026}" type="slidenum">
              <a:rPr lang="en-US"/>
              <a:pPr/>
              <a:t>38</a:t>
            </a:fld>
            <a:endParaRPr lang="en-US" dirty="0"/>
          </a:p>
        </p:txBody>
      </p:sp>
      <p:sp>
        <p:nvSpPr>
          <p:cNvPr id="7" name="Rectangle 7"/>
          <p:cNvSpPr>
            <a:spLocks noGrp="1" noChangeArrowheads="1"/>
          </p:cNvSpPr>
          <p:nvPr>
            <p:ph type="sldNum" sz="quarter" idx="5"/>
          </p:nvPr>
        </p:nvSpPr>
        <p:spPr>
          <a:ln/>
        </p:spPr>
        <p:txBody>
          <a:bodyPr/>
          <a:lstStyle/>
          <a:p>
            <a:fld id="{153FABB2-BFA6-4735-ACA9-70DF52B07759}" type="slidenum">
              <a:rPr lang="en-US"/>
              <a:pPr/>
              <a:t>38</a:t>
            </a:fld>
            <a:endParaRPr lang="en-US" dirty="0"/>
          </a:p>
        </p:txBody>
      </p:sp>
      <p:sp>
        <p:nvSpPr>
          <p:cNvPr id="460804" name="Rectangle 4"/>
          <p:cNvSpPr>
            <a:spLocks noGrp="1" noRot="1" noChangeAspect="1" noChangeArrowheads="1" noTextEdit="1"/>
          </p:cNvSpPr>
          <p:nvPr>
            <p:ph type="sldImg"/>
          </p:nvPr>
        </p:nvSpPr>
        <p:spPr>
          <a:ln/>
        </p:spPr>
      </p:sp>
      <p:sp>
        <p:nvSpPr>
          <p:cNvPr id="460805" name="Rectangle 5"/>
          <p:cNvSpPr>
            <a:spLocks noGrp="1" noChangeArrowheads="1"/>
          </p:cNvSpPr>
          <p:nvPr>
            <p:ph type="body" idx="1"/>
          </p:nvPr>
        </p:nvSpPr>
        <p:spPr>
          <a:ln/>
        </p:spPr>
        <p:txBody>
          <a:bodyPr/>
          <a:lstStyle/>
          <a:p>
            <a:r>
              <a:rPr lang="en-US" dirty="0"/>
              <a:t>Across the two year time frame, both methods reported the same total net operating income ($350,000). This is because over an extended period of time sales cannot exceed production, nor can production much exceed sales. The shorter the time period, the more the net operating income figures will tend to differ.</a:t>
            </a:r>
          </a:p>
          <a:p>
            <a:endParaRPr lang="en-US" dirty="0"/>
          </a:p>
        </p:txBody>
      </p:sp>
    </p:spTree>
    <p:extLst>
      <p:ext uri="{BB962C8B-B14F-4D97-AF65-F5344CB8AC3E}">
        <p14:creationId xmlns:p14="http://schemas.microsoft.com/office/powerpoint/2010/main" xmlns="" val="32079425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CBC6321C-8FDC-4598-B67C-43718576AE44}" type="slidenum">
              <a:rPr lang="en-US"/>
              <a:pPr/>
              <a:t>39</a:t>
            </a:fld>
            <a:endParaRPr lang="en-US" dirty="0"/>
          </a:p>
        </p:txBody>
      </p:sp>
      <p:sp>
        <p:nvSpPr>
          <p:cNvPr id="7" name="Rectangle 7"/>
          <p:cNvSpPr>
            <a:spLocks noGrp="1" noChangeArrowheads="1"/>
          </p:cNvSpPr>
          <p:nvPr>
            <p:ph type="sldNum" sz="quarter" idx="5"/>
          </p:nvPr>
        </p:nvSpPr>
        <p:spPr>
          <a:ln/>
        </p:spPr>
        <p:txBody>
          <a:bodyPr/>
          <a:lstStyle/>
          <a:p>
            <a:fld id="{738169C7-3B7F-40C2-8363-8D8129EF7769}" type="slidenum">
              <a:rPr lang="en-US"/>
              <a:pPr/>
              <a:t>39</a:t>
            </a:fld>
            <a:endParaRPr lang="en-US" dirty="0"/>
          </a:p>
        </p:txBody>
      </p:sp>
      <p:sp>
        <p:nvSpPr>
          <p:cNvPr id="462852" name="Rectangle 4"/>
          <p:cNvSpPr>
            <a:spLocks noGrp="1" noRot="1" noChangeAspect="1" noChangeArrowheads="1" noTextEdit="1"/>
          </p:cNvSpPr>
          <p:nvPr>
            <p:ph type="sldImg"/>
          </p:nvPr>
        </p:nvSpPr>
        <p:spPr>
          <a:ln/>
        </p:spPr>
      </p:sp>
      <p:sp>
        <p:nvSpPr>
          <p:cNvPr id="462853" name="Rectangle 5"/>
          <p:cNvSpPr>
            <a:spLocks noGrp="1" noChangeArrowheads="1"/>
          </p:cNvSpPr>
          <p:nvPr>
            <p:ph type="body" idx="1"/>
          </p:nvPr>
        </p:nvSpPr>
        <p:spPr>
          <a:ln/>
        </p:spPr>
        <p:txBody>
          <a:bodyPr/>
          <a:lstStyle/>
          <a:p>
            <a:r>
              <a:rPr lang="en-US" dirty="0"/>
              <a:t>On your screen is a nice summary of what we have observed from the Harvey Company’s two years:</a:t>
            </a:r>
          </a:p>
          <a:p>
            <a:endParaRPr lang="en-US" dirty="0"/>
          </a:p>
          <a:p>
            <a:pPr>
              <a:buFontTx/>
              <a:buChar char="•"/>
            </a:pPr>
            <a:r>
              <a:rPr lang="en-US" dirty="0"/>
              <a:t>  When production is greater than sales, as in year 1 for Harvey, absorption income is</a:t>
            </a:r>
            <a:br>
              <a:rPr lang="en-US" dirty="0"/>
            </a:br>
            <a:r>
              <a:rPr lang="en-US" dirty="0"/>
              <a:t>    greater than variable costing income. </a:t>
            </a:r>
          </a:p>
          <a:p>
            <a:pPr>
              <a:buFontTx/>
              <a:buChar char="•"/>
            </a:pPr>
            <a:endParaRPr lang="en-US" dirty="0"/>
          </a:p>
          <a:p>
            <a:pPr>
              <a:buFontTx/>
              <a:buChar char="•"/>
            </a:pPr>
            <a:r>
              <a:rPr lang="en-US" dirty="0"/>
              <a:t>  When production is less than sales, as in year 2 for Harvey, absorption costing</a:t>
            </a:r>
            <a:br>
              <a:rPr lang="en-US" dirty="0"/>
            </a:br>
            <a:r>
              <a:rPr lang="en-US" dirty="0"/>
              <a:t>    income is less than variable costing income. </a:t>
            </a:r>
          </a:p>
          <a:p>
            <a:pPr>
              <a:buFontTx/>
              <a:buChar char="•"/>
            </a:pPr>
            <a:endParaRPr lang="en-US" dirty="0"/>
          </a:p>
          <a:p>
            <a:pPr>
              <a:buFontTx/>
              <a:buChar char="•"/>
            </a:pPr>
            <a:r>
              <a:rPr lang="en-US" dirty="0"/>
              <a:t>  When production equals sales, the two methods report the same net operating</a:t>
            </a:r>
            <a:br>
              <a:rPr lang="en-US" dirty="0"/>
            </a:br>
            <a:r>
              <a:rPr lang="en-US" dirty="0"/>
              <a:t>    income.</a:t>
            </a:r>
          </a:p>
        </p:txBody>
      </p:sp>
    </p:spTree>
    <p:extLst>
      <p:ext uri="{BB962C8B-B14F-4D97-AF65-F5344CB8AC3E}">
        <p14:creationId xmlns:p14="http://schemas.microsoft.com/office/powerpoint/2010/main" xmlns="" val="35805507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E95D12F8-4776-4B48-AE24-DAA83556A9A5}" type="slidenum">
              <a:rPr lang="en-US"/>
              <a:pPr/>
              <a:t>40</a:t>
            </a:fld>
            <a:endParaRPr lang="en-US" dirty="0"/>
          </a:p>
        </p:txBody>
      </p:sp>
      <p:sp>
        <p:nvSpPr>
          <p:cNvPr id="7" name="Rectangle 7"/>
          <p:cNvSpPr>
            <a:spLocks noGrp="1" noChangeArrowheads="1"/>
          </p:cNvSpPr>
          <p:nvPr>
            <p:ph type="sldNum" sz="quarter" idx="5"/>
          </p:nvPr>
        </p:nvSpPr>
        <p:spPr>
          <a:ln/>
        </p:spPr>
        <p:txBody>
          <a:bodyPr/>
          <a:lstStyle/>
          <a:p>
            <a:fld id="{5ABE61F9-0B78-4306-ABD7-4BA91609266C}" type="slidenum">
              <a:rPr lang="en-US"/>
              <a:pPr/>
              <a:t>40</a:t>
            </a:fld>
            <a:endParaRPr lang="en-US" dirty="0"/>
          </a:p>
        </p:txBody>
      </p:sp>
      <p:sp>
        <p:nvSpPr>
          <p:cNvPr id="464900" name="Rectangle 4"/>
          <p:cNvSpPr>
            <a:spLocks noGrp="1" noRot="1" noChangeAspect="1" noChangeArrowheads="1" noTextEdit="1"/>
          </p:cNvSpPr>
          <p:nvPr>
            <p:ph type="sldImg"/>
          </p:nvPr>
        </p:nvSpPr>
        <p:spPr>
          <a:ln/>
        </p:spPr>
      </p:sp>
      <p:sp>
        <p:nvSpPr>
          <p:cNvPr id="464901" name="Rectangle 5"/>
          <p:cNvSpPr>
            <a:spLocks noGrp="1" noChangeArrowheads="1"/>
          </p:cNvSpPr>
          <p:nvPr>
            <p:ph type="body" idx="1"/>
          </p:nvPr>
        </p:nvSpPr>
        <p:spPr>
          <a:ln/>
        </p:spPr>
        <p:txBody>
          <a:bodyPr/>
          <a:lstStyle/>
          <a:p>
            <a:r>
              <a:rPr lang="en-US" dirty="0"/>
              <a:t>In the previous Harvey Company example, units of production was constant and sales fluctuated.  In the forthcoming example, units of production will fluctuate and sales in units will remain constant. </a:t>
            </a:r>
          </a:p>
        </p:txBody>
      </p:sp>
    </p:spTree>
    <p:extLst>
      <p:ext uri="{BB962C8B-B14F-4D97-AF65-F5344CB8AC3E}">
        <p14:creationId xmlns:p14="http://schemas.microsoft.com/office/powerpoint/2010/main" xmlns="" val="41590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1ADBDAA1-AB77-4026-BE61-3644A4839D2B}" type="slidenum">
              <a:rPr lang="en-US"/>
              <a:pPr/>
              <a:t>41</a:t>
            </a:fld>
            <a:endParaRPr lang="en-US" dirty="0"/>
          </a:p>
        </p:txBody>
      </p:sp>
      <p:sp>
        <p:nvSpPr>
          <p:cNvPr id="7" name="Rectangle 7"/>
          <p:cNvSpPr>
            <a:spLocks noGrp="1" noChangeArrowheads="1"/>
          </p:cNvSpPr>
          <p:nvPr>
            <p:ph type="sldNum" sz="quarter" idx="5"/>
          </p:nvPr>
        </p:nvSpPr>
        <p:spPr>
          <a:ln/>
        </p:spPr>
        <p:txBody>
          <a:bodyPr/>
          <a:lstStyle/>
          <a:p>
            <a:fld id="{B0DF87F9-FF64-4D74-9B11-76916C0AA94C}" type="slidenum">
              <a:rPr lang="en-US"/>
              <a:pPr/>
              <a:t>41</a:t>
            </a:fld>
            <a:endParaRPr lang="en-US" dirty="0"/>
          </a:p>
        </p:txBody>
      </p:sp>
      <p:sp>
        <p:nvSpPr>
          <p:cNvPr id="466948" name="Rectangle 4"/>
          <p:cNvSpPr>
            <a:spLocks noGrp="1" noRot="1" noChangeAspect="1" noChangeArrowheads="1" noTextEdit="1"/>
          </p:cNvSpPr>
          <p:nvPr>
            <p:ph type="sldImg"/>
          </p:nvPr>
        </p:nvSpPr>
        <p:spPr>
          <a:ln/>
        </p:spPr>
      </p:sp>
      <p:sp>
        <p:nvSpPr>
          <p:cNvPr id="466949" name="Rectangle 5"/>
          <p:cNvSpPr>
            <a:spLocks noGrp="1" noChangeArrowheads="1"/>
          </p:cNvSpPr>
          <p:nvPr>
            <p:ph type="body" idx="1"/>
          </p:nvPr>
        </p:nvSpPr>
        <p:spPr>
          <a:ln/>
        </p:spPr>
        <p:txBody>
          <a:bodyPr/>
          <a:lstStyle/>
          <a:p>
            <a:r>
              <a:rPr lang="en-US" dirty="0"/>
              <a:t>In the first year, Harvey Company produces 30,000 units and sells 25,000 units.  There is no beginning inventory. The selling price per unit, variable costs per unit, and total fixed costs remain unchanged from the prior example.  </a:t>
            </a:r>
          </a:p>
          <a:p>
            <a:endParaRPr lang="en-US" dirty="0"/>
          </a:p>
        </p:txBody>
      </p:sp>
    </p:spTree>
    <p:extLst>
      <p:ext uri="{BB962C8B-B14F-4D97-AF65-F5344CB8AC3E}">
        <p14:creationId xmlns:p14="http://schemas.microsoft.com/office/powerpoint/2010/main" xmlns="" val="24096992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2CB9FF52-CA29-4F91-954C-C5FF24969220}" type="slidenum">
              <a:rPr lang="en-US"/>
              <a:pPr/>
              <a:t>42</a:t>
            </a:fld>
            <a:endParaRPr lang="en-US" dirty="0"/>
          </a:p>
        </p:txBody>
      </p:sp>
      <p:sp>
        <p:nvSpPr>
          <p:cNvPr id="7" name="Rectangle 7"/>
          <p:cNvSpPr>
            <a:spLocks noGrp="1" noChangeArrowheads="1"/>
          </p:cNvSpPr>
          <p:nvPr>
            <p:ph type="sldNum" sz="quarter" idx="5"/>
          </p:nvPr>
        </p:nvSpPr>
        <p:spPr>
          <a:ln/>
        </p:spPr>
        <p:txBody>
          <a:bodyPr/>
          <a:lstStyle/>
          <a:p>
            <a:fld id="{057D4799-95F0-4C78-A201-B691A4AC7860}" type="slidenum">
              <a:rPr lang="en-US"/>
              <a:pPr/>
              <a:t>42</a:t>
            </a:fld>
            <a:endParaRPr lang="en-US" dirty="0"/>
          </a:p>
        </p:txBody>
      </p:sp>
      <p:sp>
        <p:nvSpPr>
          <p:cNvPr id="468996" name="Rectangle 4"/>
          <p:cNvSpPr>
            <a:spLocks noGrp="1" noRot="1" noChangeAspect="1" noChangeArrowheads="1" noTextEdit="1"/>
          </p:cNvSpPr>
          <p:nvPr>
            <p:ph type="sldImg"/>
          </p:nvPr>
        </p:nvSpPr>
        <p:spPr>
          <a:ln/>
        </p:spPr>
      </p:sp>
      <p:sp>
        <p:nvSpPr>
          <p:cNvPr id="468997" name="Rectangle 5"/>
          <p:cNvSpPr>
            <a:spLocks noGrp="1" noChangeArrowheads="1"/>
          </p:cNvSpPr>
          <p:nvPr>
            <p:ph type="body" idx="1"/>
          </p:nvPr>
        </p:nvSpPr>
        <p:spPr>
          <a:ln/>
        </p:spPr>
        <p:txBody>
          <a:bodyPr/>
          <a:lstStyle/>
          <a:p>
            <a:r>
              <a:rPr lang="en-US" dirty="0"/>
              <a:t>The unit product costs under absorption and variable costing are $15 and $10, respectively.  Note that the fixed manufacturing overhead cost per unit has declined from $6 in the previous example to $5 in this example.  Since the number of units produced increased to 30,000 in this example, and the fixed manufacturing overhead remained the same, the unit cost is less.</a:t>
            </a:r>
          </a:p>
          <a:p>
            <a:endParaRPr lang="en-US" dirty="0"/>
          </a:p>
        </p:txBody>
      </p:sp>
    </p:spTree>
    <p:extLst>
      <p:ext uri="{BB962C8B-B14F-4D97-AF65-F5344CB8AC3E}">
        <p14:creationId xmlns:p14="http://schemas.microsoft.com/office/powerpoint/2010/main" xmlns="" val="40422752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9D740A0B-A1FD-4997-A4C0-33F955EBC11B}" type="slidenum">
              <a:rPr lang="en-US"/>
              <a:pPr/>
              <a:t>43</a:t>
            </a:fld>
            <a:endParaRPr lang="en-US" dirty="0"/>
          </a:p>
        </p:txBody>
      </p:sp>
      <p:sp>
        <p:nvSpPr>
          <p:cNvPr id="7" name="Rectangle 7"/>
          <p:cNvSpPr>
            <a:spLocks noGrp="1" noChangeArrowheads="1"/>
          </p:cNvSpPr>
          <p:nvPr>
            <p:ph type="sldNum" sz="quarter" idx="5"/>
          </p:nvPr>
        </p:nvSpPr>
        <p:spPr>
          <a:ln/>
        </p:spPr>
        <p:txBody>
          <a:bodyPr/>
          <a:lstStyle/>
          <a:p>
            <a:fld id="{E7B363E3-EE09-4FDD-844E-407E3A5F48DF}" type="slidenum">
              <a:rPr lang="en-US"/>
              <a:pPr/>
              <a:t>43</a:t>
            </a:fld>
            <a:endParaRPr lang="en-US" dirty="0"/>
          </a:p>
        </p:txBody>
      </p:sp>
      <p:sp>
        <p:nvSpPr>
          <p:cNvPr id="471044" name="Rectangle 4"/>
          <p:cNvSpPr>
            <a:spLocks noGrp="1" noRot="1" noChangeAspect="1" noChangeArrowheads="1" noTextEdit="1"/>
          </p:cNvSpPr>
          <p:nvPr>
            <p:ph type="sldImg"/>
          </p:nvPr>
        </p:nvSpPr>
        <p:spPr>
          <a:ln/>
        </p:spPr>
      </p:sp>
      <p:sp>
        <p:nvSpPr>
          <p:cNvPr id="471045" name="Rectangle 5"/>
          <p:cNvSpPr>
            <a:spLocks noGrp="1" noChangeArrowheads="1"/>
          </p:cNvSpPr>
          <p:nvPr>
            <p:ph type="body" idx="1"/>
          </p:nvPr>
        </p:nvSpPr>
        <p:spPr>
          <a:ln/>
        </p:spPr>
        <p:txBody>
          <a:bodyPr/>
          <a:lstStyle/>
          <a:p>
            <a:r>
              <a:rPr lang="en-US" dirty="0"/>
              <a:t>Harvey sold only 25,000 of the 30,000 units produced, leaving 5,000 units in ending inventory.  At a sales price of $30 per unit, sales revenue for the 25,000 units sold is $750,000.  At a unit product cost of $15, cost of goods sold for the 25,000 units sold is $375,000.  Subtracting cost of goods sold from sales, we find the gross margin of $375,000.  </a:t>
            </a:r>
          </a:p>
          <a:p>
            <a:endParaRPr lang="en-US" dirty="0"/>
          </a:p>
          <a:p>
            <a:r>
              <a:rPr lang="en-US" dirty="0"/>
              <a:t>After subtracting selling and administrative expenses from the gross margin, we see that net operating income is $200,000.</a:t>
            </a:r>
          </a:p>
          <a:p>
            <a:endParaRPr lang="en-US" dirty="0"/>
          </a:p>
        </p:txBody>
      </p:sp>
    </p:spTree>
    <p:extLst>
      <p:ext uri="{BB962C8B-B14F-4D97-AF65-F5344CB8AC3E}">
        <p14:creationId xmlns:p14="http://schemas.microsoft.com/office/powerpoint/2010/main" xmlns="" val="24423259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04CD5771-2C21-4A41-9CAB-5E9BC903BA18}" type="slidenum">
              <a:rPr lang="en-US"/>
              <a:pPr/>
              <a:t>44</a:t>
            </a:fld>
            <a:endParaRPr lang="en-US" dirty="0"/>
          </a:p>
        </p:txBody>
      </p:sp>
      <p:sp>
        <p:nvSpPr>
          <p:cNvPr id="7" name="Rectangle 7"/>
          <p:cNvSpPr>
            <a:spLocks noGrp="1" noChangeArrowheads="1"/>
          </p:cNvSpPr>
          <p:nvPr>
            <p:ph type="sldNum" sz="quarter" idx="5"/>
          </p:nvPr>
        </p:nvSpPr>
        <p:spPr>
          <a:ln/>
        </p:spPr>
        <p:txBody>
          <a:bodyPr/>
          <a:lstStyle/>
          <a:p>
            <a:fld id="{6D02262C-0C13-4314-B40A-29531D4EB3C5}" type="slidenum">
              <a:rPr lang="en-US"/>
              <a:pPr/>
              <a:t>44</a:t>
            </a:fld>
            <a:endParaRPr lang="en-US" dirty="0"/>
          </a:p>
        </p:txBody>
      </p:sp>
      <p:sp>
        <p:nvSpPr>
          <p:cNvPr id="473092" name="Rectangle 4"/>
          <p:cNvSpPr>
            <a:spLocks noGrp="1" noRot="1" noChangeAspect="1" noChangeArrowheads="1" noTextEdit="1"/>
          </p:cNvSpPr>
          <p:nvPr>
            <p:ph type="sldImg"/>
          </p:nvPr>
        </p:nvSpPr>
        <p:spPr>
          <a:ln/>
        </p:spPr>
      </p:sp>
      <p:sp>
        <p:nvSpPr>
          <p:cNvPr id="473093" name="Rectangle 5"/>
          <p:cNvSpPr>
            <a:spLocks noGrp="1" noChangeArrowheads="1"/>
          </p:cNvSpPr>
          <p:nvPr>
            <p:ph type="body" idx="1"/>
          </p:nvPr>
        </p:nvSpPr>
        <p:spPr>
          <a:ln/>
        </p:spPr>
        <p:txBody>
          <a:bodyPr/>
          <a:lstStyle/>
          <a:p>
            <a:r>
              <a:rPr lang="en-US" dirty="0"/>
              <a:t>Now, let’s examine a variable cost income statement prepared in the contribution format. First, we subtract all variable expenses from sales to get contribution margin.  At a product cost of $10 per unit, the variable cost of goods sold for 25,000 units is $250,000.  The next variable expense is the variable selling and administrative expense. </a:t>
            </a:r>
          </a:p>
          <a:p>
            <a:endParaRPr lang="en-US" dirty="0"/>
          </a:p>
          <a:p>
            <a:r>
              <a:rPr lang="en-US" dirty="0"/>
              <a:t>After computing contribution margin, we subtract fixed expenses to get the $175,000 net operating income.  Note that all $150,000 of fixed manufacturing overhead is expensed in the current period. </a:t>
            </a:r>
          </a:p>
          <a:p>
            <a:endParaRPr lang="en-US" dirty="0"/>
          </a:p>
        </p:txBody>
      </p:sp>
    </p:spTree>
    <p:extLst>
      <p:ext uri="{BB962C8B-B14F-4D97-AF65-F5344CB8AC3E}">
        <p14:creationId xmlns:p14="http://schemas.microsoft.com/office/powerpoint/2010/main" xmlns="" val="11540441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2511FECA-4481-4BE4-8743-62022DC46AC5}" type="slidenum">
              <a:rPr lang="en-US"/>
              <a:pPr/>
              <a:t>45</a:t>
            </a:fld>
            <a:endParaRPr lang="en-US" dirty="0"/>
          </a:p>
        </p:txBody>
      </p:sp>
      <p:sp>
        <p:nvSpPr>
          <p:cNvPr id="7" name="Rectangle 7"/>
          <p:cNvSpPr>
            <a:spLocks noGrp="1" noChangeArrowheads="1"/>
          </p:cNvSpPr>
          <p:nvPr>
            <p:ph type="sldNum" sz="quarter" idx="5"/>
          </p:nvPr>
        </p:nvSpPr>
        <p:spPr>
          <a:ln/>
        </p:spPr>
        <p:txBody>
          <a:bodyPr/>
          <a:lstStyle/>
          <a:p>
            <a:fld id="{4902D86B-7CFF-438D-9F4C-EC7A0EA855F5}" type="slidenum">
              <a:rPr lang="en-US"/>
              <a:pPr/>
              <a:t>45</a:t>
            </a:fld>
            <a:endParaRPr lang="en-US" dirty="0"/>
          </a:p>
        </p:txBody>
      </p:sp>
      <p:sp>
        <p:nvSpPr>
          <p:cNvPr id="475140" name="Rectangle 4"/>
          <p:cNvSpPr>
            <a:spLocks noGrp="1" noRot="1" noChangeAspect="1" noChangeArrowheads="1" noTextEdit="1"/>
          </p:cNvSpPr>
          <p:nvPr>
            <p:ph type="sldImg"/>
          </p:nvPr>
        </p:nvSpPr>
        <p:spPr>
          <a:ln/>
        </p:spPr>
      </p:sp>
      <p:sp>
        <p:nvSpPr>
          <p:cNvPr id="475141" name="Rectangle 5"/>
          <p:cNvSpPr>
            <a:spLocks noGrp="1" noChangeArrowheads="1"/>
          </p:cNvSpPr>
          <p:nvPr>
            <p:ph type="body" idx="1"/>
          </p:nvPr>
        </p:nvSpPr>
        <p:spPr>
          <a:ln/>
        </p:spPr>
        <p:txBody>
          <a:bodyPr/>
          <a:lstStyle/>
          <a:p>
            <a:r>
              <a:rPr lang="en-US" dirty="0"/>
              <a:t>In the second year, Harvey Company again sells 25,000 units, but produces only 20,000.  Five thousand units are in beginning inventory, left from last year. The selling price per unit, variable costs per unit, and total fixed costs remain unchanged.</a:t>
            </a:r>
          </a:p>
          <a:p>
            <a:r>
              <a:rPr lang="en-US" dirty="0"/>
              <a:t> </a:t>
            </a:r>
          </a:p>
        </p:txBody>
      </p:sp>
    </p:spTree>
    <p:extLst>
      <p:ext uri="{BB962C8B-B14F-4D97-AF65-F5344CB8AC3E}">
        <p14:creationId xmlns:p14="http://schemas.microsoft.com/office/powerpoint/2010/main" xmlns="" val="30900887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8C9D3987-CC09-4A8D-95AB-273283AFA83D}" type="slidenum">
              <a:rPr lang="en-US"/>
              <a:pPr/>
              <a:t>46</a:t>
            </a:fld>
            <a:endParaRPr lang="en-US" dirty="0"/>
          </a:p>
        </p:txBody>
      </p:sp>
      <p:sp>
        <p:nvSpPr>
          <p:cNvPr id="7" name="Rectangle 7"/>
          <p:cNvSpPr>
            <a:spLocks noGrp="1" noChangeArrowheads="1"/>
          </p:cNvSpPr>
          <p:nvPr>
            <p:ph type="sldNum" sz="quarter" idx="5"/>
          </p:nvPr>
        </p:nvSpPr>
        <p:spPr>
          <a:ln/>
        </p:spPr>
        <p:txBody>
          <a:bodyPr/>
          <a:lstStyle/>
          <a:p>
            <a:fld id="{DCE67D46-B4D8-4ADC-A331-E9A4900B05F0}" type="slidenum">
              <a:rPr lang="en-US"/>
              <a:pPr/>
              <a:t>46</a:t>
            </a:fld>
            <a:endParaRPr lang="en-US" dirty="0"/>
          </a:p>
        </p:txBody>
      </p:sp>
      <p:sp>
        <p:nvSpPr>
          <p:cNvPr id="477188" name="Rectangle 4"/>
          <p:cNvSpPr>
            <a:spLocks noGrp="1" noRot="1" noChangeAspect="1" noChangeArrowheads="1" noTextEdit="1"/>
          </p:cNvSpPr>
          <p:nvPr>
            <p:ph type="sldImg"/>
          </p:nvPr>
        </p:nvSpPr>
        <p:spPr>
          <a:ln/>
        </p:spPr>
      </p:sp>
      <p:sp>
        <p:nvSpPr>
          <p:cNvPr id="477189" name="Rectangle 5"/>
          <p:cNvSpPr>
            <a:spLocks noGrp="1" noChangeArrowheads="1"/>
          </p:cNvSpPr>
          <p:nvPr>
            <p:ph type="body" idx="1"/>
          </p:nvPr>
        </p:nvSpPr>
        <p:spPr>
          <a:ln/>
        </p:spPr>
        <p:txBody>
          <a:bodyPr/>
          <a:lstStyle/>
          <a:p>
            <a:r>
              <a:rPr lang="en-US" dirty="0"/>
              <a:t>The unit product costs for the second year under absorption and variable costing are $17.50 and $10, respectively.  Note that the fixed manufacturing overhead cost per unit has increased from $5 in year one to $7.50 in year two.  Since the number of units produced decreased to 20,000 in year two, and the fixed manufacturing overhead remained the same, the unit cost is greater.</a:t>
            </a:r>
          </a:p>
          <a:p>
            <a:endParaRPr lang="en-US" dirty="0"/>
          </a:p>
          <a:p>
            <a:endParaRPr lang="en-US" dirty="0"/>
          </a:p>
        </p:txBody>
      </p:sp>
    </p:spTree>
    <p:extLst>
      <p:ext uri="{BB962C8B-B14F-4D97-AF65-F5344CB8AC3E}">
        <p14:creationId xmlns:p14="http://schemas.microsoft.com/office/powerpoint/2010/main" xmlns="" val="41723016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4AB7216A-631E-4F83-B4BD-3F170824F219}" type="slidenum">
              <a:rPr lang="en-US"/>
              <a:pPr/>
              <a:t>47</a:t>
            </a:fld>
            <a:endParaRPr lang="en-US" dirty="0"/>
          </a:p>
        </p:txBody>
      </p:sp>
      <p:sp>
        <p:nvSpPr>
          <p:cNvPr id="7" name="Rectangle 7"/>
          <p:cNvSpPr>
            <a:spLocks noGrp="1" noChangeArrowheads="1"/>
          </p:cNvSpPr>
          <p:nvPr>
            <p:ph type="sldNum" sz="quarter" idx="5"/>
          </p:nvPr>
        </p:nvSpPr>
        <p:spPr>
          <a:ln/>
        </p:spPr>
        <p:txBody>
          <a:bodyPr/>
          <a:lstStyle/>
          <a:p>
            <a:fld id="{D501A591-FE8F-4A39-9F2A-45C63EFC4079}" type="slidenum">
              <a:rPr lang="en-US"/>
              <a:pPr/>
              <a:t>47</a:t>
            </a:fld>
            <a:endParaRPr lang="en-US" dirty="0"/>
          </a:p>
        </p:txBody>
      </p:sp>
      <p:sp>
        <p:nvSpPr>
          <p:cNvPr id="479236" name="Rectangle 4"/>
          <p:cNvSpPr>
            <a:spLocks noGrp="1" noRot="1" noChangeAspect="1" noChangeArrowheads="1" noTextEdit="1"/>
          </p:cNvSpPr>
          <p:nvPr>
            <p:ph type="sldImg"/>
          </p:nvPr>
        </p:nvSpPr>
        <p:spPr>
          <a:ln/>
        </p:spPr>
      </p:sp>
      <p:sp>
        <p:nvSpPr>
          <p:cNvPr id="479237" name="Rectangle 5"/>
          <p:cNvSpPr>
            <a:spLocks noGrp="1" noChangeArrowheads="1"/>
          </p:cNvSpPr>
          <p:nvPr>
            <p:ph type="body" idx="1"/>
          </p:nvPr>
        </p:nvSpPr>
        <p:spPr>
          <a:ln/>
        </p:spPr>
        <p:txBody>
          <a:bodyPr/>
          <a:lstStyle/>
          <a:p>
            <a:r>
              <a:rPr lang="en-US" dirty="0"/>
              <a:t>Of the 25,000 units sold in the second year, 20,000 units were produced in the second year and 5,000 units came from beginning inventory.  The unit product cost for units in beginning inventory is $15. The unit product cost for goods manufactured in year two is $17.50.  The $25,000 of fixed manufacturing overhead deferred into inventory in the first year is released from inventory this year as part of the $15 unit product cost.  </a:t>
            </a:r>
          </a:p>
          <a:p>
            <a:endParaRPr lang="en-US" dirty="0"/>
          </a:p>
          <a:p>
            <a:r>
              <a:rPr lang="en-US" dirty="0"/>
              <a:t>Selling and administrative expenses are deducted from gross margin to obtain the net operating income of $150,000. </a:t>
            </a:r>
          </a:p>
          <a:p>
            <a:endParaRPr lang="en-US" dirty="0"/>
          </a:p>
        </p:txBody>
      </p:sp>
    </p:spTree>
    <p:extLst>
      <p:ext uri="{BB962C8B-B14F-4D97-AF65-F5344CB8AC3E}">
        <p14:creationId xmlns:p14="http://schemas.microsoft.com/office/powerpoint/2010/main" xmlns="" val="11609492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64DAA558-B9CD-4D81-89B8-3A72B9AB8F70}" type="slidenum">
              <a:rPr lang="en-US"/>
              <a:pPr/>
              <a:t>48</a:t>
            </a:fld>
            <a:endParaRPr lang="en-US" dirty="0"/>
          </a:p>
        </p:txBody>
      </p:sp>
      <p:sp>
        <p:nvSpPr>
          <p:cNvPr id="7" name="Rectangle 7"/>
          <p:cNvSpPr>
            <a:spLocks noGrp="1" noChangeArrowheads="1"/>
          </p:cNvSpPr>
          <p:nvPr>
            <p:ph type="sldNum" sz="quarter" idx="5"/>
          </p:nvPr>
        </p:nvSpPr>
        <p:spPr>
          <a:ln/>
        </p:spPr>
        <p:txBody>
          <a:bodyPr/>
          <a:lstStyle/>
          <a:p>
            <a:fld id="{1199440C-0446-4902-9429-B98D27F098F5}" type="slidenum">
              <a:rPr lang="en-US"/>
              <a:pPr/>
              <a:t>48</a:t>
            </a:fld>
            <a:endParaRPr lang="en-US" dirty="0"/>
          </a:p>
        </p:txBody>
      </p:sp>
      <p:sp>
        <p:nvSpPr>
          <p:cNvPr id="481284" name="Rectangle 4"/>
          <p:cNvSpPr>
            <a:spLocks noGrp="1" noRot="1" noChangeAspect="1" noChangeArrowheads="1" noTextEdit="1"/>
          </p:cNvSpPr>
          <p:nvPr>
            <p:ph type="sldImg"/>
          </p:nvPr>
        </p:nvSpPr>
        <p:spPr>
          <a:ln/>
        </p:spPr>
      </p:sp>
      <p:sp>
        <p:nvSpPr>
          <p:cNvPr id="481285" name="Rectangle 5"/>
          <p:cNvSpPr>
            <a:spLocks noGrp="1" noChangeArrowheads="1"/>
          </p:cNvSpPr>
          <p:nvPr>
            <p:ph type="body" idx="1"/>
          </p:nvPr>
        </p:nvSpPr>
        <p:spPr>
          <a:ln/>
        </p:spPr>
        <p:txBody>
          <a:bodyPr/>
          <a:lstStyle/>
          <a:p>
            <a:r>
              <a:rPr lang="en-US" dirty="0"/>
              <a:t>Now let’s examine a variable cost income statement for the second year.  Again, notice that this is a contribution format statement.  At a product cost of $10 per unit, the variable cost of goods sold for 25,000 units is $250,000. </a:t>
            </a:r>
          </a:p>
          <a:p>
            <a:endParaRPr lang="en-US" dirty="0"/>
          </a:p>
          <a:p>
            <a:r>
              <a:rPr lang="en-US" dirty="0"/>
              <a:t>After computing contribution margin, we subtract fixed expenses to get the $175,000 net operating income.  Note that all $150,000 of fixed manufacturing overhead is expensed in the current period.</a:t>
            </a:r>
          </a:p>
        </p:txBody>
      </p:sp>
    </p:spTree>
    <p:extLst>
      <p:ext uri="{BB962C8B-B14F-4D97-AF65-F5344CB8AC3E}">
        <p14:creationId xmlns:p14="http://schemas.microsoft.com/office/powerpoint/2010/main" xmlns="" val="19322101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64C33E4E-E996-4841-8414-226EE8992C6A}" type="slidenum">
              <a:rPr lang="en-US"/>
              <a:pPr/>
              <a:t>49</a:t>
            </a:fld>
            <a:endParaRPr lang="en-US" dirty="0"/>
          </a:p>
        </p:txBody>
      </p:sp>
      <p:sp>
        <p:nvSpPr>
          <p:cNvPr id="7" name="Rectangle 7"/>
          <p:cNvSpPr>
            <a:spLocks noGrp="1" noChangeArrowheads="1"/>
          </p:cNvSpPr>
          <p:nvPr>
            <p:ph type="sldNum" sz="quarter" idx="5"/>
          </p:nvPr>
        </p:nvSpPr>
        <p:spPr>
          <a:ln/>
        </p:spPr>
        <p:txBody>
          <a:bodyPr/>
          <a:lstStyle/>
          <a:p>
            <a:fld id="{E14F1572-6D34-4CD0-9A72-4DBEC1499D83}" type="slidenum">
              <a:rPr lang="en-US"/>
              <a:pPr/>
              <a:t>49</a:t>
            </a:fld>
            <a:endParaRPr lang="en-US" dirty="0"/>
          </a:p>
        </p:txBody>
      </p:sp>
      <p:sp>
        <p:nvSpPr>
          <p:cNvPr id="483332" name="Rectangle 4"/>
          <p:cNvSpPr>
            <a:spLocks noGrp="1" noRot="1" noChangeAspect="1" noChangeArrowheads="1" noTextEdit="1"/>
          </p:cNvSpPr>
          <p:nvPr>
            <p:ph type="sldImg"/>
          </p:nvPr>
        </p:nvSpPr>
        <p:spPr>
          <a:ln/>
        </p:spPr>
      </p:sp>
      <p:sp>
        <p:nvSpPr>
          <p:cNvPr id="483333" name="Rectangle 5"/>
          <p:cNvSpPr>
            <a:spLocks noGrp="1" noChangeArrowheads="1"/>
          </p:cNvSpPr>
          <p:nvPr>
            <p:ph type="body" idx="1"/>
          </p:nvPr>
        </p:nvSpPr>
        <p:spPr>
          <a:ln/>
        </p:spPr>
        <p:txBody>
          <a:bodyPr/>
          <a:lstStyle/>
          <a:p>
            <a:r>
              <a:rPr lang="en-US" dirty="0"/>
              <a:t>The difference in net operating income between the two methods ($25,000) can be reconciled by multiplying the number of units in beginning inventory (5,000 units) by the fixed manufacturing overhead per unit ($5) that is deferred in ending inventory and then released from beginning inventory in the next period under absorption costing.</a:t>
            </a:r>
          </a:p>
          <a:p>
            <a:endParaRPr lang="en-US" dirty="0"/>
          </a:p>
          <a:p>
            <a:r>
              <a:rPr lang="en-US" dirty="0"/>
              <a:t>Units sold, selling price, variable costs per unit, and total fixed costs remained constant across years 1 and 2. Thus, the contribution margin and variable costing net operating income did not change.</a:t>
            </a:r>
          </a:p>
          <a:p>
            <a:endParaRPr lang="en-US" dirty="0"/>
          </a:p>
          <a:p>
            <a:r>
              <a:rPr lang="en-US" dirty="0"/>
              <a:t>Across the two year time frame, both methods reported the same total net operating income ($350,000). This is because over an extended period of time sales cannot exceed production, nor can production much exceed sales. The shorter the time period, the more the net operating income figures will tend to differ. </a:t>
            </a:r>
          </a:p>
        </p:txBody>
      </p:sp>
    </p:spTree>
    <p:extLst>
      <p:ext uri="{BB962C8B-B14F-4D97-AF65-F5344CB8AC3E}">
        <p14:creationId xmlns:p14="http://schemas.microsoft.com/office/powerpoint/2010/main" xmlns="" val="24300074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724BD6BA-058B-4B94-9286-9D4F9BDD62BD}" type="slidenum">
              <a:rPr lang="en-US"/>
              <a:pPr/>
              <a:t>50</a:t>
            </a:fld>
            <a:endParaRPr lang="en-US" dirty="0"/>
          </a:p>
        </p:txBody>
      </p:sp>
      <p:sp>
        <p:nvSpPr>
          <p:cNvPr id="7" name="Rectangle 7"/>
          <p:cNvSpPr>
            <a:spLocks noGrp="1" noChangeArrowheads="1"/>
          </p:cNvSpPr>
          <p:nvPr>
            <p:ph type="sldNum" sz="quarter" idx="5"/>
          </p:nvPr>
        </p:nvSpPr>
        <p:spPr>
          <a:ln/>
        </p:spPr>
        <p:txBody>
          <a:bodyPr/>
          <a:lstStyle/>
          <a:p>
            <a:fld id="{4A8ADD87-124F-47AD-B56B-032F44EF5D69}" type="slidenum">
              <a:rPr lang="en-US"/>
              <a:pPr/>
              <a:t>50</a:t>
            </a:fld>
            <a:endParaRPr lang="en-US" dirty="0"/>
          </a:p>
        </p:txBody>
      </p:sp>
      <p:sp>
        <p:nvSpPr>
          <p:cNvPr id="485380" name="Rectangle 4"/>
          <p:cNvSpPr>
            <a:spLocks noGrp="1" noRot="1" noChangeAspect="1" noChangeArrowheads="1" noTextEdit="1"/>
          </p:cNvSpPr>
          <p:nvPr>
            <p:ph type="sldImg"/>
          </p:nvPr>
        </p:nvSpPr>
        <p:spPr>
          <a:ln/>
        </p:spPr>
      </p:sp>
      <p:sp>
        <p:nvSpPr>
          <p:cNvPr id="485381" name="Rectangle 5"/>
          <p:cNvSpPr>
            <a:spLocks noGrp="1" noChangeArrowheads="1"/>
          </p:cNvSpPr>
          <p:nvPr>
            <p:ph type="body" idx="1"/>
          </p:nvPr>
        </p:nvSpPr>
        <p:spPr>
          <a:ln/>
        </p:spPr>
        <p:txBody>
          <a:bodyPr/>
          <a:lstStyle/>
          <a:p>
            <a:r>
              <a:rPr lang="en-US" dirty="0"/>
              <a:t>Opponents of absorption costing argue that shifting fixed manufacturing overhead costs between periods can lead to faulty decisions.</a:t>
            </a:r>
          </a:p>
          <a:p>
            <a:r>
              <a:rPr lang="en-US" dirty="0"/>
              <a:t>These opponents argue that variable costing income statements are easier to understand because net operating income is only affected by changes in unit sales.  This produces net operating income figures that are more consistent with managers’ expectations.</a:t>
            </a:r>
          </a:p>
          <a:p>
            <a:endParaRPr lang="en-US" dirty="0"/>
          </a:p>
        </p:txBody>
      </p:sp>
    </p:spTree>
    <p:extLst>
      <p:ext uri="{BB962C8B-B14F-4D97-AF65-F5344CB8AC3E}">
        <p14:creationId xmlns:p14="http://schemas.microsoft.com/office/powerpoint/2010/main" xmlns="" val="6442866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05184936-11C6-4E0D-84BB-272C2F0EDBED}" type="slidenum">
              <a:rPr lang="en-US"/>
              <a:pPr/>
              <a:t>51</a:t>
            </a:fld>
            <a:endParaRPr lang="en-US" dirty="0"/>
          </a:p>
        </p:txBody>
      </p:sp>
      <p:sp>
        <p:nvSpPr>
          <p:cNvPr id="7" name="Rectangle 7"/>
          <p:cNvSpPr>
            <a:spLocks noGrp="1" noChangeArrowheads="1"/>
          </p:cNvSpPr>
          <p:nvPr>
            <p:ph type="sldNum" sz="quarter" idx="5"/>
          </p:nvPr>
        </p:nvSpPr>
        <p:spPr>
          <a:ln/>
        </p:spPr>
        <p:txBody>
          <a:bodyPr/>
          <a:lstStyle/>
          <a:p>
            <a:fld id="{EFDE9994-9AA0-4CE8-A96A-3497B964FE33}" type="slidenum">
              <a:rPr lang="en-US"/>
              <a:pPr/>
              <a:t>51</a:t>
            </a:fld>
            <a:endParaRPr lang="en-US" dirty="0"/>
          </a:p>
        </p:txBody>
      </p:sp>
      <p:sp>
        <p:nvSpPr>
          <p:cNvPr id="487428" name="Rectangle 4"/>
          <p:cNvSpPr>
            <a:spLocks noGrp="1" noRot="1" noChangeAspect="1" noChangeArrowheads="1" noTextEdit="1"/>
          </p:cNvSpPr>
          <p:nvPr>
            <p:ph type="sldImg"/>
          </p:nvPr>
        </p:nvSpPr>
        <p:spPr>
          <a:ln/>
        </p:spPr>
      </p:sp>
      <p:sp>
        <p:nvSpPr>
          <p:cNvPr id="487429" name="Rectangle 5"/>
          <p:cNvSpPr>
            <a:spLocks noGrp="1" noChangeArrowheads="1"/>
          </p:cNvSpPr>
          <p:nvPr>
            <p:ph type="body" idx="1"/>
          </p:nvPr>
        </p:nvSpPr>
        <p:spPr>
          <a:ln/>
        </p:spPr>
        <p:txBody>
          <a:bodyPr/>
          <a:lstStyle/>
          <a:p>
            <a:r>
              <a:rPr lang="en-US" dirty="0"/>
              <a:t>Absorption costing does not dovetail with CVP analysis, nor does it support decision making.  It treats fixed manufacturing overhead as a variable cost. This can lead to faulty pricing decisions and keep-or-drop decisions.  It also assigns per unit fixed manufacturing overhead costs to production. This can potentially produce positive net operating income even when the number of units sold is less than the breakeven point. </a:t>
            </a:r>
          </a:p>
          <a:p>
            <a:endParaRPr lang="en-US" dirty="0"/>
          </a:p>
        </p:txBody>
      </p:sp>
    </p:spTree>
    <p:extLst>
      <p:ext uri="{BB962C8B-B14F-4D97-AF65-F5344CB8AC3E}">
        <p14:creationId xmlns:p14="http://schemas.microsoft.com/office/powerpoint/2010/main" xmlns="" val="4176927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24EA2C3B-83CB-4455-98DE-088B0ACB7905}" type="slidenum">
              <a:rPr lang="en-US"/>
              <a:pPr/>
              <a:t>52</a:t>
            </a:fld>
            <a:endParaRPr lang="en-US" dirty="0"/>
          </a:p>
        </p:txBody>
      </p:sp>
      <p:sp>
        <p:nvSpPr>
          <p:cNvPr id="7" name="Rectangle 7"/>
          <p:cNvSpPr>
            <a:spLocks noGrp="1" noChangeArrowheads="1"/>
          </p:cNvSpPr>
          <p:nvPr>
            <p:ph type="sldNum" sz="quarter" idx="5"/>
          </p:nvPr>
        </p:nvSpPr>
        <p:spPr>
          <a:ln/>
        </p:spPr>
        <p:txBody>
          <a:bodyPr/>
          <a:lstStyle/>
          <a:p>
            <a:fld id="{B4D71419-8756-4849-9BF3-681CB2F97F3F}" type="slidenum">
              <a:rPr lang="en-US"/>
              <a:pPr/>
              <a:t>52</a:t>
            </a:fld>
            <a:endParaRPr lang="en-US" dirty="0"/>
          </a:p>
        </p:txBody>
      </p:sp>
      <p:sp>
        <p:nvSpPr>
          <p:cNvPr id="489478" name="Rectangle 6"/>
          <p:cNvSpPr>
            <a:spLocks noGrp="1" noRot="1" noChangeAspect="1" noChangeArrowheads="1" noTextEdit="1"/>
          </p:cNvSpPr>
          <p:nvPr>
            <p:ph type="sldImg"/>
          </p:nvPr>
        </p:nvSpPr>
        <p:spPr>
          <a:ln/>
        </p:spPr>
      </p:sp>
      <p:sp>
        <p:nvSpPr>
          <p:cNvPr id="489479" name="Rectangle 7"/>
          <p:cNvSpPr>
            <a:spLocks noGrp="1" noChangeArrowheads="1"/>
          </p:cNvSpPr>
          <p:nvPr>
            <p:ph type="body" idx="1"/>
          </p:nvPr>
        </p:nvSpPr>
        <p:spPr>
          <a:ln/>
        </p:spPr>
        <p:txBody>
          <a:bodyPr/>
          <a:lstStyle/>
          <a:p>
            <a:r>
              <a:rPr lang="en-US" dirty="0"/>
              <a:t>Practically speaking, absorption costing is required for external reports in the United States.  Under the Tax Reform Act of 1986, a form of absorption costing must be used when filling out income tax forms. Since top executives are typically evaluated based on earnings reported to shareholders in external reports, they may feel that decisions should be based on absorption costing data.</a:t>
            </a:r>
          </a:p>
          <a:p>
            <a:r>
              <a:rPr lang="en-US" dirty="0"/>
              <a:t> </a:t>
            </a:r>
          </a:p>
          <a:p>
            <a:endParaRPr lang="en-US" dirty="0"/>
          </a:p>
          <a:p>
            <a:endParaRPr lang="en-US" dirty="0"/>
          </a:p>
        </p:txBody>
      </p:sp>
    </p:spTree>
    <p:extLst>
      <p:ext uri="{BB962C8B-B14F-4D97-AF65-F5344CB8AC3E}">
        <p14:creationId xmlns:p14="http://schemas.microsoft.com/office/powerpoint/2010/main" xmlns="" val="14270517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87CE7EF3-8A87-4846-B303-EF52A3ED5D08}" type="slidenum">
              <a:rPr lang="en-US"/>
              <a:pPr/>
              <a:t>53</a:t>
            </a:fld>
            <a:endParaRPr lang="en-US" dirty="0"/>
          </a:p>
        </p:txBody>
      </p:sp>
      <p:sp>
        <p:nvSpPr>
          <p:cNvPr id="7" name="Rectangle 7"/>
          <p:cNvSpPr>
            <a:spLocks noGrp="1" noChangeArrowheads="1"/>
          </p:cNvSpPr>
          <p:nvPr>
            <p:ph type="sldNum" sz="quarter" idx="5"/>
          </p:nvPr>
        </p:nvSpPr>
        <p:spPr>
          <a:ln/>
        </p:spPr>
        <p:txBody>
          <a:bodyPr/>
          <a:lstStyle/>
          <a:p>
            <a:fld id="{42B29713-1CBA-4CEC-B577-951A2BA7E8A0}" type="slidenum">
              <a:rPr lang="en-US"/>
              <a:pPr/>
              <a:t>53</a:t>
            </a:fld>
            <a:endParaRPr lang="en-US" dirty="0"/>
          </a:p>
        </p:txBody>
      </p:sp>
      <p:sp>
        <p:nvSpPr>
          <p:cNvPr id="491524" name="Rectangle 4"/>
          <p:cNvSpPr>
            <a:spLocks noGrp="1" noRot="1" noChangeAspect="1" noChangeArrowheads="1" noTextEdit="1"/>
          </p:cNvSpPr>
          <p:nvPr>
            <p:ph type="sldImg"/>
          </p:nvPr>
        </p:nvSpPr>
        <p:spPr>
          <a:ln/>
        </p:spPr>
      </p:sp>
      <p:sp>
        <p:nvSpPr>
          <p:cNvPr id="491525" name="Rectangle 5"/>
          <p:cNvSpPr>
            <a:spLocks noGrp="1" noChangeArrowheads="1"/>
          </p:cNvSpPr>
          <p:nvPr>
            <p:ph type="body" idx="1"/>
          </p:nvPr>
        </p:nvSpPr>
        <p:spPr>
          <a:ln/>
        </p:spPr>
        <p:txBody>
          <a:bodyPr/>
          <a:lstStyle/>
          <a:p>
            <a:r>
              <a:rPr lang="en-US" dirty="0"/>
              <a:t>The advantages of variable costing and the contribution approach include:</a:t>
            </a:r>
          </a:p>
          <a:p>
            <a:endParaRPr lang="en-US" dirty="0"/>
          </a:p>
          <a:p>
            <a:pPr>
              <a:buFontTx/>
              <a:buChar char="•"/>
            </a:pPr>
            <a:r>
              <a:rPr lang="en-US" dirty="0"/>
              <a:t>  The data required for CVP analysis can be taken directly from a contribution</a:t>
            </a:r>
            <a:br>
              <a:rPr lang="en-US" dirty="0"/>
            </a:br>
            <a:r>
              <a:rPr lang="en-US" dirty="0"/>
              <a:t>    format income statement.</a:t>
            </a:r>
          </a:p>
          <a:p>
            <a:pPr>
              <a:buFontTx/>
              <a:buChar char="•"/>
            </a:pPr>
            <a:r>
              <a:rPr lang="en-US" dirty="0"/>
              <a:t>  Profits move in the same direction as sales, assuming other things remain the</a:t>
            </a:r>
            <a:br>
              <a:rPr lang="en-US" dirty="0"/>
            </a:br>
            <a:r>
              <a:rPr lang="en-US" dirty="0"/>
              <a:t>    same.</a:t>
            </a:r>
          </a:p>
          <a:p>
            <a:pPr>
              <a:buFontTx/>
              <a:buChar char="•"/>
            </a:pPr>
            <a:r>
              <a:rPr lang="en-US" dirty="0"/>
              <a:t>  Managers often assume that unit product costs are variable.  Under variable</a:t>
            </a:r>
            <a:br>
              <a:rPr lang="en-US" dirty="0"/>
            </a:br>
            <a:r>
              <a:rPr lang="en-US" dirty="0"/>
              <a:t>    costing, this assumption is true.</a:t>
            </a:r>
          </a:p>
          <a:p>
            <a:pPr>
              <a:buFontTx/>
              <a:buChar char="•"/>
            </a:pPr>
            <a:r>
              <a:rPr lang="en-US" dirty="0"/>
              <a:t>  Fixed costs appear explicitly on a contribution format income statement; thus the</a:t>
            </a:r>
            <a:br>
              <a:rPr lang="en-US" dirty="0"/>
            </a:br>
            <a:r>
              <a:rPr lang="en-US" dirty="0"/>
              <a:t>    impact of fixed costs on profits is emphasized.</a:t>
            </a:r>
          </a:p>
          <a:p>
            <a:pPr>
              <a:buFontTx/>
              <a:buChar char="•"/>
            </a:pPr>
            <a:r>
              <a:rPr lang="en-US" dirty="0"/>
              <a:t>  Variable costing data make it easier to estimate the profitability of products,</a:t>
            </a:r>
            <a:br>
              <a:rPr lang="en-US" dirty="0"/>
            </a:br>
            <a:r>
              <a:rPr lang="en-US" dirty="0"/>
              <a:t>    customers, and other business segments.</a:t>
            </a:r>
          </a:p>
          <a:p>
            <a:pPr>
              <a:buFontTx/>
              <a:buChar char="•"/>
            </a:pPr>
            <a:r>
              <a:rPr lang="en-US" dirty="0"/>
              <a:t>  Variable costing ties in with cost control methods, such as standard costs and</a:t>
            </a:r>
            <a:br>
              <a:rPr lang="en-US" dirty="0"/>
            </a:br>
            <a:r>
              <a:rPr lang="en-US" dirty="0"/>
              <a:t>    flexible budgeting.</a:t>
            </a:r>
          </a:p>
          <a:p>
            <a:pPr>
              <a:buFontTx/>
              <a:buChar char="•"/>
            </a:pPr>
            <a:r>
              <a:rPr lang="en-US" dirty="0"/>
              <a:t>  Variable costing net operating income is closer to net cash flow than</a:t>
            </a:r>
            <a:br>
              <a:rPr lang="en-US" dirty="0"/>
            </a:br>
            <a:r>
              <a:rPr lang="en-US" dirty="0"/>
              <a:t>    absorption costing net operating income.</a:t>
            </a:r>
          </a:p>
          <a:p>
            <a:endParaRPr lang="en-US" dirty="0"/>
          </a:p>
        </p:txBody>
      </p:sp>
    </p:spTree>
    <p:extLst>
      <p:ext uri="{BB962C8B-B14F-4D97-AF65-F5344CB8AC3E}">
        <p14:creationId xmlns:p14="http://schemas.microsoft.com/office/powerpoint/2010/main" xmlns="" val="42600819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852AAB36-AB4D-43C9-ABDB-8CE66655D04A}" type="slidenum">
              <a:rPr lang="en-US"/>
              <a:pPr/>
              <a:t>54</a:t>
            </a:fld>
            <a:endParaRPr lang="en-US" dirty="0"/>
          </a:p>
        </p:txBody>
      </p:sp>
      <p:sp>
        <p:nvSpPr>
          <p:cNvPr id="7" name="Rectangle 7"/>
          <p:cNvSpPr>
            <a:spLocks noGrp="1" noChangeArrowheads="1"/>
          </p:cNvSpPr>
          <p:nvPr>
            <p:ph type="sldNum" sz="quarter" idx="5"/>
          </p:nvPr>
        </p:nvSpPr>
        <p:spPr>
          <a:ln/>
        </p:spPr>
        <p:txBody>
          <a:bodyPr/>
          <a:lstStyle/>
          <a:p>
            <a:fld id="{A7003B80-AA1E-4088-8E7C-E2362E83F1FF}" type="slidenum">
              <a:rPr lang="en-US"/>
              <a:pPr/>
              <a:t>54</a:t>
            </a:fld>
            <a:endParaRPr lang="en-US" dirty="0"/>
          </a:p>
        </p:txBody>
      </p:sp>
      <p:sp>
        <p:nvSpPr>
          <p:cNvPr id="493572" name="Rectangle 3076"/>
          <p:cNvSpPr>
            <a:spLocks noGrp="1" noRot="1" noChangeAspect="1" noChangeArrowheads="1" noTextEdit="1"/>
          </p:cNvSpPr>
          <p:nvPr>
            <p:ph type="sldImg"/>
          </p:nvPr>
        </p:nvSpPr>
        <p:spPr>
          <a:ln/>
        </p:spPr>
      </p:sp>
      <p:sp>
        <p:nvSpPr>
          <p:cNvPr id="493573" name="Rectangle 3077"/>
          <p:cNvSpPr>
            <a:spLocks noGrp="1" noChangeArrowheads="1"/>
          </p:cNvSpPr>
          <p:nvPr>
            <p:ph type="body" idx="1"/>
          </p:nvPr>
        </p:nvSpPr>
        <p:spPr>
          <a:ln/>
        </p:spPr>
        <p:txBody>
          <a:bodyPr/>
          <a:lstStyle/>
          <a:p>
            <a:r>
              <a:rPr lang="en-US" dirty="0"/>
              <a:t>With all of these advantages, why is absorption costing still so prevalent?  One reason (in addition to the external reporting issue) relates to the matching principle.  Advocates of absorption costing argue that it better matches costs with revenues. They contend that fixed manufacturing costs are just as essential to manufacturing products as are the variable costs. However, advocates of variable costing view fixed manufacturing costs as capacity costs. They argue that fixed manufacturing costs would be incurred even if no units were produced. </a:t>
            </a:r>
          </a:p>
        </p:txBody>
      </p:sp>
    </p:spTree>
    <p:extLst>
      <p:ext uri="{BB962C8B-B14F-4D97-AF65-F5344CB8AC3E}">
        <p14:creationId xmlns:p14="http://schemas.microsoft.com/office/powerpoint/2010/main" xmlns="" val="30320547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E7AD7DC3-7F59-4CA6-9938-F32184EFF2BC}" type="slidenum">
              <a:rPr lang="en-US"/>
              <a:pPr/>
              <a:t>55</a:t>
            </a:fld>
            <a:endParaRPr lang="en-US" dirty="0"/>
          </a:p>
        </p:txBody>
      </p:sp>
      <p:sp>
        <p:nvSpPr>
          <p:cNvPr id="7" name="Rectangle 7"/>
          <p:cNvSpPr>
            <a:spLocks noGrp="1" noChangeArrowheads="1"/>
          </p:cNvSpPr>
          <p:nvPr>
            <p:ph type="sldNum" sz="quarter" idx="5"/>
          </p:nvPr>
        </p:nvSpPr>
        <p:spPr>
          <a:ln/>
        </p:spPr>
        <p:txBody>
          <a:bodyPr/>
          <a:lstStyle/>
          <a:p>
            <a:fld id="{38D84940-EDC1-48E3-8C35-9696940FA5B9}" type="slidenum">
              <a:rPr lang="en-US"/>
              <a:pPr/>
              <a:t>55</a:t>
            </a:fld>
            <a:endParaRPr lang="en-US" dirty="0"/>
          </a:p>
        </p:txBody>
      </p:sp>
      <p:sp>
        <p:nvSpPr>
          <p:cNvPr id="495620" name="Rectangle 1028"/>
          <p:cNvSpPr>
            <a:spLocks noGrp="1" noRot="1" noChangeAspect="1" noChangeArrowheads="1" noTextEdit="1"/>
          </p:cNvSpPr>
          <p:nvPr>
            <p:ph type="sldImg"/>
          </p:nvPr>
        </p:nvSpPr>
        <p:spPr>
          <a:ln/>
        </p:spPr>
      </p:sp>
      <p:sp>
        <p:nvSpPr>
          <p:cNvPr id="495621" name="Rectangle 1029"/>
          <p:cNvSpPr>
            <a:spLocks noGrp="1" noChangeArrowheads="1"/>
          </p:cNvSpPr>
          <p:nvPr>
            <p:ph type="body" idx="1"/>
          </p:nvPr>
        </p:nvSpPr>
        <p:spPr>
          <a:ln/>
        </p:spPr>
        <p:txBody>
          <a:bodyPr/>
          <a:lstStyle/>
          <a:p>
            <a:r>
              <a:rPr lang="en-US" dirty="0"/>
              <a:t>Companies involved in TOC use a form of variable costing. However, one difference of the TOC approach is that it treats direct labor as a fixed cost for three reasons:</a:t>
            </a:r>
          </a:p>
          <a:p>
            <a:endParaRPr lang="en-US" dirty="0"/>
          </a:p>
          <a:p>
            <a:r>
              <a:rPr lang="en-US" dirty="0">
                <a:sym typeface="Wingdings" panose="05000000000000000000" pitchFamily="2" charset="2"/>
              </a:rPr>
              <a:t> </a:t>
            </a:r>
            <a:r>
              <a:rPr lang="en-US" dirty="0"/>
              <a:t>Although direct laborers are paid an hourly wage, many companies have a</a:t>
            </a:r>
            <a:br>
              <a:rPr lang="en-US" dirty="0"/>
            </a:br>
            <a:r>
              <a:rPr lang="en-US" dirty="0"/>
              <a:t>     commitment — sometimes enforced by labor contracts or by the law — to</a:t>
            </a:r>
            <a:br>
              <a:rPr lang="en-US" dirty="0"/>
            </a:br>
            <a:r>
              <a:rPr lang="en-US" dirty="0"/>
              <a:t>     guarantee workers a minimum number of paid hours.</a:t>
            </a:r>
          </a:p>
          <a:p>
            <a:endParaRPr lang="en-US" dirty="0">
              <a:sym typeface="Wingdings" panose="05000000000000000000" pitchFamily="2" charset="2"/>
            </a:endParaRPr>
          </a:p>
          <a:p>
            <a:r>
              <a:rPr lang="en-US" dirty="0">
                <a:sym typeface="Wingdings" panose="05000000000000000000" pitchFamily="2" charset="2"/>
              </a:rPr>
              <a:t></a:t>
            </a:r>
            <a:r>
              <a:rPr lang="en-US" dirty="0"/>
              <a:t> Direct labor is usually not the constraint; therefore, there is no reason to</a:t>
            </a:r>
            <a:br>
              <a:rPr lang="en-US" dirty="0"/>
            </a:br>
            <a:r>
              <a:rPr lang="en-US" dirty="0"/>
              <a:t>     increase the number of direct laborers.</a:t>
            </a:r>
          </a:p>
          <a:p>
            <a:endParaRPr lang="en-US" dirty="0">
              <a:sym typeface="Wingdings" panose="05000000000000000000" pitchFamily="2" charset="2"/>
            </a:endParaRPr>
          </a:p>
          <a:p>
            <a:r>
              <a:rPr lang="en-US" dirty="0">
                <a:sym typeface="Wingdings" panose="05000000000000000000" pitchFamily="2" charset="2"/>
              </a:rPr>
              <a:t></a:t>
            </a:r>
            <a:r>
              <a:rPr lang="en-US" dirty="0"/>
              <a:t> TOC emphasizes the role direct laborers play in driving continuous</a:t>
            </a:r>
            <a:br>
              <a:rPr lang="en-US" dirty="0"/>
            </a:br>
            <a:r>
              <a:rPr lang="en-US" dirty="0"/>
              <a:t>     improvement. Since layoffs often devastate morale, managers involved in</a:t>
            </a:r>
            <a:br>
              <a:rPr lang="en-US" dirty="0"/>
            </a:br>
            <a:r>
              <a:rPr lang="en-US" dirty="0"/>
              <a:t>     TOC are extremely reluctant to lay off employees. </a:t>
            </a:r>
          </a:p>
        </p:txBody>
      </p:sp>
    </p:spTree>
    <p:extLst>
      <p:ext uri="{BB962C8B-B14F-4D97-AF65-F5344CB8AC3E}">
        <p14:creationId xmlns:p14="http://schemas.microsoft.com/office/powerpoint/2010/main" xmlns="" val="26175995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5E7EDFD7-069C-4156-A746-E9F986DDB603}" type="slidenum">
              <a:rPr lang="en-US"/>
              <a:pPr/>
              <a:t>56</a:t>
            </a:fld>
            <a:endParaRPr lang="en-US" dirty="0"/>
          </a:p>
        </p:txBody>
      </p:sp>
      <p:sp>
        <p:nvSpPr>
          <p:cNvPr id="7" name="Rectangle 7"/>
          <p:cNvSpPr>
            <a:spLocks noGrp="1" noChangeArrowheads="1"/>
          </p:cNvSpPr>
          <p:nvPr>
            <p:ph type="sldNum" sz="quarter" idx="5"/>
          </p:nvPr>
        </p:nvSpPr>
        <p:spPr>
          <a:ln/>
        </p:spPr>
        <p:txBody>
          <a:bodyPr/>
          <a:lstStyle/>
          <a:p>
            <a:fld id="{00610553-D39A-419A-9F8D-AEB1FE477510}" type="slidenum">
              <a:rPr lang="en-US"/>
              <a:pPr/>
              <a:t>56</a:t>
            </a:fld>
            <a:endParaRPr lang="en-US" dirty="0"/>
          </a:p>
        </p:txBody>
      </p:sp>
      <p:sp>
        <p:nvSpPr>
          <p:cNvPr id="497668" name="Rectangle 4"/>
          <p:cNvSpPr>
            <a:spLocks noGrp="1" noRot="1" noChangeAspect="1" noChangeArrowheads="1" noTextEdit="1"/>
          </p:cNvSpPr>
          <p:nvPr>
            <p:ph type="sldImg"/>
          </p:nvPr>
        </p:nvSpPr>
        <p:spPr>
          <a:ln/>
        </p:spPr>
      </p:sp>
      <p:sp>
        <p:nvSpPr>
          <p:cNvPr id="497669" name="Rectangle 5"/>
          <p:cNvSpPr>
            <a:spLocks noGrp="1" noChangeArrowheads="1"/>
          </p:cNvSpPr>
          <p:nvPr>
            <p:ph type="body" idx="1"/>
          </p:nvPr>
        </p:nvSpPr>
        <p:spPr>
          <a:ln/>
        </p:spPr>
        <p:txBody>
          <a:bodyPr/>
          <a:lstStyle/>
          <a:p>
            <a:r>
              <a:rPr lang="en-US" dirty="0"/>
              <a:t>When companies use JIT methods, the goal is to eliminate finished goods inventories and reduce work in process inventory to almost nothing.  This causes absorption costing net operating income to essentially move in the same direction as sales. Therefore, the difference between absorption costing and variable costing income tends to disappear.</a:t>
            </a:r>
          </a:p>
          <a:p>
            <a:r>
              <a:rPr lang="en-US" dirty="0"/>
              <a:t/>
            </a:r>
            <a:br>
              <a:rPr lang="en-US" dirty="0"/>
            </a:br>
            <a:endParaRPr lang="en-US" dirty="0"/>
          </a:p>
        </p:txBody>
      </p:sp>
    </p:spTree>
    <p:extLst>
      <p:ext uri="{BB962C8B-B14F-4D97-AF65-F5344CB8AC3E}">
        <p14:creationId xmlns:p14="http://schemas.microsoft.com/office/powerpoint/2010/main" xmlns="" val="1019044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dirty="0"/>
              <a:t>7-</a:t>
            </a:r>
            <a:fld id="{3A412830-00CB-4054-81AF-D610AF5E3D5D}" type="slidenum">
              <a:rPr lang="en-US"/>
              <a:pPr/>
              <a:t>57</a:t>
            </a:fld>
            <a:endParaRPr lang="en-US" dirty="0"/>
          </a:p>
        </p:txBody>
      </p:sp>
      <p:sp>
        <p:nvSpPr>
          <p:cNvPr id="7" name="Rectangle 7"/>
          <p:cNvSpPr>
            <a:spLocks noGrp="1" noChangeArrowheads="1"/>
          </p:cNvSpPr>
          <p:nvPr>
            <p:ph type="sldNum" sz="quarter" idx="5"/>
          </p:nvPr>
        </p:nvSpPr>
        <p:spPr>
          <a:ln/>
        </p:spPr>
        <p:txBody>
          <a:bodyPr/>
          <a:lstStyle/>
          <a:p>
            <a:fld id="{6745F752-89DF-4E26-905C-823CEACA84C3}" type="slidenum">
              <a:rPr lang="en-US"/>
              <a:pPr/>
              <a:t>57</a:t>
            </a:fld>
            <a:endParaRPr lang="en-US" dirty="0"/>
          </a:p>
        </p:txBody>
      </p:sp>
      <p:sp>
        <p:nvSpPr>
          <p:cNvPr id="369668" name="Rectangle 4"/>
          <p:cNvSpPr>
            <a:spLocks noGrp="1" noRot="1" noChangeAspect="1" noChangeArrowheads="1" noTextEdit="1"/>
          </p:cNvSpPr>
          <p:nvPr>
            <p:ph type="sldImg"/>
          </p:nvPr>
        </p:nvSpPr>
        <p:spPr>
          <a:ln/>
        </p:spPr>
      </p:sp>
      <p:sp>
        <p:nvSpPr>
          <p:cNvPr id="369669" name="Rectangle 5"/>
          <p:cNvSpPr>
            <a:spLocks noGrp="1" noChangeArrowheads="1"/>
          </p:cNvSpPr>
          <p:nvPr>
            <p:ph type="body" idx="1"/>
          </p:nvPr>
        </p:nvSpPr>
        <p:spPr>
          <a:ln/>
        </p:spPr>
        <p:txBody>
          <a:bodyPr/>
          <a:lstStyle/>
          <a:p>
            <a:r>
              <a:rPr lang="en-US" dirty="0"/>
              <a:t>End of Chapter 7.</a:t>
            </a:r>
          </a:p>
          <a:p>
            <a:endParaRPr lang="en-US" dirty="0"/>
          </a:p>
        </p:txBody>
      </p:sp>
    </p:spTree>
    <p:extLst>
      <p:ext uri="{BB962C8B-B14F-4D97-AF65-F5344CB8AC3E}">
        <p14:creationId xmlns:p14="http://schemas.microsoft.com/office/powerpoint/2010/main" xmlns="" val="3911090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dirty="0"/>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84284812-0373-4E65-B285-407DDDB174F7}" type="slidenum">
              <a:rPr lang="en-US"/>
              <a:pPr/>
              <a:t>‹#›</a:t>
            </a:fld>
            <a:endParaRPr lang="en-US" dirty="0"/>
          </a:p>
        </p:txBody>
      </p:sp>
    </p:spTree>
    <p:extLst>
      <p:ext uri="{BB962C8B-B14F-4D97-AF65-F5344CB8AC3E}">
        <p14:creationId xmlns:p14="http://schemas.microsoft.com/office/powerpoint/2010/main" xmlns="" val="41593272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Slide Number Placeholder 17"/>
          <p:cNvSpPr>
            <a:spLocks noGrp="1"/>
          </p:cNvSpPr>
          <p:nvPr>
            <p:ph type="sldNum" sz="quarter" idx="11"/>
          </p:nvPr>
        </p:nvSpPr>
        <p:spPr/>
        <p:txBody>
          <a:bodyPr/>
          <a:lstStyle>
            <a:lvl1pPr>
              <a:defRPr/>
            </a:lvl1pPr>
          </a:lstStyle>
          <a:p>
            <a:fld id="{679FE027-5DE2-4EA1-A78B-6EFABE819540}" type="slidenum">
              <a:rPr lang="en-US"/>
              <a:pPr/>
              <a:t>‹#›</a:t>
            </a:fld>
            <a:endParaRPr lang="en-US" dirty="0"/>
          </a:p>
        </p:txBody>
      </p:sp>
    </p:spTree>
    <p:extLst>
      <p:ext uri="{BB962C8B-B14F-4D97-AF65-F5344CB8AC3E}">
        <p14:creationId xmlns:p14="http://schemas.microsoft.com/office/powerpoint/2010/main" xmlns="" val="11585775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dirty="0"/>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F3264227-ED3A-4010-AC00-0AA8C9ED6ACC}" type="slidenum">
              <a:rPr lang="en-US"/>
              <a:pPr/>
              <a:t>‹#›</a:t>
            </a:fld>
            <a:endParaRPr lang="en-US" dirty="0"/>
          </a:p>
        </p:txBody>
      </p:sp>
    </p:spTree>
    <p:extLst>
      <p:ext uri="{BB962C8B-B14F-4D97-AF65-F5344CB8AC3E}">
        <p14:creationId xmlns:p14="http://schemas.microsoft.com/office/powerpoint/2010/main" xmlns="" val="3608636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Slide Number Placeholder 17"/>
          <p:cNvSpPr>
            <a:spLocks noGrp="1"/>
          </p:cNvSpPr>
          <p:nvPr>
            <p:ph type="sldNum" sz="quarter" idx="11"/>
          </p:nvPr>
        </p:nvSpPr>
        <p:spPr/>
        <p:txBody>
          <a:bodyPr/>
          <a:lstStyle>
            <a:lvl1pPr>
              <a:defRPr/>
            </a:lvl1pPr>
          </a:lstStyle>
          <a:p>
            <a:fld id="{6D08FAF9-2D0E-4C7F-944A-1B7E22AE0CDB}" type="slidenum">
              <a:rPr lang="en-US"/>
              <a:pPr/>
              <a:t>‹#›</a:t>
            </a:fld>
            <a:endParaRPr lang="en-US" dirty="0"/>
          </a:p>
        </p:txBody>
      </p:sp>
    </p:spTree>
    <p:extLst>
      <p:ext uri="{BB962C8B-B14F-4D97-AF65-F5344CB8AC3E}">
        <p14:creationId xmlns:p14="http://schemas.microsoft.com/office/powerpoint/2010/main" xmlns="" val="4117052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Slide Number Placeholder 17"/>
          <p:cNvSpPr>
            <a:spLocks noGrp="1"/>
          </p:cNvSpPr>
          <p:nvPr>
            <p:ph type="sldNum" sz="quarter" idx="11"/>
          </p:nvPr>
        </p:nvSpPr>
        <p:spPr/>
        <p:txBody>
          <a:bodyPr/>
          <a:lstStyle>
            <a:lvl1pPr>
              <a:defRPr/>
            </a:lvl1pPr>
          </a:lstStyle>
          <a:p>
            <a:fld id="{2C2BB028-BD79-490D-9F9D-BB950AAA3A6A}" type="slidenum">
              <a:rPr lang="en-US"/>
              <a:pPr/>
              <a:t>‹#›</a:t>
            </a:fld>
            <a:endParaRPr lang="en-US" dirty="0"/>
          </a:p>
        </p:txBody>
      </p:sp>
    </p:spTree>
    <p:extLst>
      <p:ext uri="{BB962C8B-B14F-4D97-AF65-F5344CB8AC3E}">
        <p14:creationId xmlns:p14="http://schemas.microsoft.com/office/powerpoint/2010/main" xmlns="" val="2842638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Slide Number Placeholder 17"/>
          <p:cNvSpPr>
            <a:spLocks noGrp="1"/>
          </p:cNvSpPr>
          <p:nvPr>
            <p:ph type="sldNum" sz="quarter" idx="11"/>
          </p:nvPr>
        </p:nvSpPr>
        <p:spPr/>
        <p:txBody>
          <a:bodyPr/>
          <a:lstStyle>
            <a:lvl1pPr>
              <a:defRPr/>
            </a:lvl1pPr>
          </a:lstStyle>
          <a:p>
            <a:fld id="{7E2F38F6-0187-45EB-86DD-1B6AFB0CA124}" type="slidenum">
              <a:rPr lang="en-US"/>
              <a:pPr/>
              <a:t>‹#›</a:t>
            </a:fld>
            <a:endParaRPr lang="en-US" dirty="0"/>
          </a:p>
        </p:txBody>
      </p:sp>
    </p:spTree>
    <p:extLst>
      <p:ext uri="{BB962C8B-B14F-4D97-AF65-F5344CB8AC3E}">
        <p14:creationId xmlns:p14="http://schemas.microsoft.com/office/powerpoint/2010/main" xmlns="" val="18520608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Slide Number Placeholder 17"/>
          <p:cNvSpPr>
            <a:spLocks noGrp="1"/>
          </p:cNvSpPr>
          <p:nvPr>
            <p:ph type="sldNum" sz="quarter" idx="11"/>
          </p:nvPr>
        </p:nvSpPr>
        <p:spPr/>
        <p:txBody>
          <a:bodyPr/>
          <a:lstStyle>
            <a:lvl1pPr>
              <a:defRPr/>
            </a:lvl1pPr>
          </a:lstStyle>
          <a:p>
            <a:fld id="{A92E433C-ADD4-4886-90FE-354AE0F86ABA}" type="slidenum">
              <a:rPr lang="en-US"/>
              <a:pPr/>
              <a:t>‹#›</a:t>
            </a:fld>
            <a:endParaRPr lang="en-US" dirty="0"/>
          </a:p>
        </p:txBody>
      </p:sp>
    </p:spTree>
    <p:extLst>
      <p:ext uri="{BB962C8B-B14F-4D97-AF65-F5344CB8AC3E}">
        <p14:creationId xmlns:p14="http://schemas.microsoft.com/office/powerpoint/2010/main" xmlns="" val="36602401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Slide Number Placeholder 17"/>
          <p:cNvSpPr>
            <a:spLocks noGrp="1"/>
          </p:cNvSpPr>
          <p:nvPr>
            <p:ph type="sldNum" sz="quarter" idx="11"/>
          </p:nvPr>
        </p:nvSpPr>
        <p:spPr/>
        <p:txBody>
          <a:bodyPr/>
          <a:lstStyle>
            <a:lvl1pPr>
              <a:defRPr/>
            </a:lvl1pPr>
          </a:lstStyle>
          <a:p>
            <a:fld id="{0DD86A66-D33A-417E-B10A-C6A8E6F5E988}" type="slidenum">
              <a:rPr lang="en-US"/>
              <a:pPr/>
              <a:t>‹#›</a:t>
            </a:fld>
            <a:endParaRPr lang="en-US" dirty="0"/>
          </a:p>
        </p:txBody>
      </p:sp>
    </p:spTree>
    <p:extLst>
      <p:ext uri="{BB962C8B-B14F-4D97-AF65-F5344CB8AC3E}">
        <p14:creationId xmlns:p14="http://schemas.microsoft.com/office/powerpoint/2010/main" xmlns="" val="3791279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dirty="0"/>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66E3C409-9F83-40ED-8A9A-00D21C869D17}" type="slidenum">
              <a:rPr lang="en-US"/>
              <a:pPr/>
              <a:t>‹#›</a:t>
            </a:fld>
            <a:endParaRPr lang="en-US" dirty="0"/>
          </a:p>
        </p:txBody>
      </p:sp>
    </p:spTree>
    <p:extLst>
      <p:ext uri="{BB962C8B-B14F-4D97-AF65-F5344CB8AC3E}">
        <p14:creationId xmlns:p14="http://schemas.microsoft.com/office/powerpoint/2010/main" xmlns="" val="2353464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Slide Number Placeholder 17"/>
          <p:cNvSpPr>
            <a:spLocks noGrp="1"/>
          </p:cNvSpPr>
          <p:nvPr>
            <p:ph type="sldNum" sz="quarter" idx="11"/>
          </p:nvPr>
        </p:nvSpPr>
        <p:spPr/>
        <p:txBody>
          <a:bodyPr/>
          <a:lstStyle>
            <a:lvl1pPr>
              <a:defRPr/>
            </a:lvl1pPr>
          </a:lstStyle>
          <a:p>
            <a:fld id="{8BAB33FD-C62E-4F06-A898-20125DB718CE}" type="slidenum">
              <a:rPr lang="en-US"/>
              <a:pPr/>
              <a:t>‹#›</a:t>
            </a:fld>
            <a:endParaRPr lang="en-US" dirty="0"/>
          </a:p>
        </p:txBody>
      </p:sp>
    </p:spTree>
    <p:extLst>
      <p:ext uri="{BB962C8B-B14F-4D97-AF65-F5344CB8AC3E}">
        <p14:creationId xmlns:p14="http://schemas.microsoft.com/office/powerpoint/2010/main" xmlns="" val="28271267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Slide Number Placeholder 17"/>
          <p:cNvSpPr>
            <a:spLocks noGrp="1"/>
          </p:cNvSpPr>
          <p:nvPr>
            <p:ph type="sldNum" sz="quarter" idx="11"/>
          </p:nvPr>
        </p:nvSpPr>
        <p:spPr/>
        <p:txBody>
          <a:bodyPr/>
          <a:lstStyle>
            <a:lvl1pPr>
              <a:defRPr/>
            </a:lvl1pPr>
          </a:lstStyle>
          <a:p>
            <a:fld id="{ED4FAAB3-6E8A-4F05-B971-640F19E744B7}" type="slidenum">
              <a:rPr lang="en-US"/>
              <a:pPr/>
              <a:t>‹#›</a:t>
            </a:fld>
            <a:endParaRPr lang="en-US" dirty="0"/>
          </a:p>
        </p:txBody>
      </p:sp>
    </p:spTree>
    <p:extLst>
      <p:ext uri="{BB962C8B-B14F-4D97-AF65-F5344CB8AC3E}">
        <p14:creationId xmlns:p14="http://schemas.microsoft.com/office/powerpoint/2010/main" xmlns="" val="19133775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 y="39243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0"/>
          </p:nvPr>
        </p:nvSpPr>
        <p:spPr>
          <a:xfrm>
            <a:off x="533400" y="6248400"/>
            <a:ext cx="2057400" cy="457200"/>
          </a:xfrm>
        </p:spPr>
        <p:txBody>
          <a:bodyPr/>
          <a:lstStyle>
            <a:lvl1pPr>
              <a:defRPr/>
            </a:lvl1pPr>
          </a:lstStyle>
          <a:p>
            <a:pPr>
              <a:defRPr/>
            </a:pPr>
            <a:endParaRPr lang="en-US" dirty="0"/>
          </a:p>
        </p:txBody>
      </p:sp>
      <p:sp>
        <p:nvSpPr>
          <p:cNvPr id="12" name="Slide Number Placeholder 6"/>
          <p:cNvSpPr>
            <a:spLocks noGrp="1"/>
          </p:cNvSpPr>
          <p:nvPr>
            <p:ph type="sldNum" sz="quarter" idx="11"/>
          </p:nvPr>
        </p:nvSpPr>
        <p:spPr>
          <a:xfrm>
            <a:off x="6781800" y="6248400"/>
            <a:ext cx="1905000" cy="457200"/>
          </a:xfrm>
        </p:spPr>
        <p:txBody>
          <a:bodyPr/>
          <a:lstStyle>
            <a:lvl1pPr>
              <a:defRPr/>
            </a:lvl1pPr>
          </a:lstStyle>
          <a:p>
            <a:fld id="{84C2CEF3-22DA-45ED-BE74-43860D0284AD}" type="slidenum">
              <a:rPr lang="en-US"/>
              <a:pPr/>
              <a:t>‹#›</a:t>
            </a:fld>
            <a:endParaRPr lang="en-US" dirty="0"/>
          </a:p>
        </p:txBody>
      </p:sp>
    </p:spTree>
    <p:extLst>
      <p:ext uri="{BB962C8B-B14F-4D97-AF65-F5344CB8AC3E}">
        <p14:creationId xmlns:p14="http://schemas.microsoft.com/office/powerpoint/2010/main" xmlns="" val="22964943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dirty="0"/>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F8D4E157-64B2-46A5-9D14-C5A48F57D7CE}" type="slidenum">
              <a:rPr lang="en-US"/>
              <a:pPr/>
              <a:t>‹#›</a:t>
            </a:fld>
            <a:endParaRPr lang="en-US" dirty="0"/>
          </a:p>
        </p:txBody>
      </p:sp>
    </p:spTree>
    <p:extLst>
      <p:ext uri="{BB962C8B-B14F-4D97-AF65-F5344CB8AC3E}">
        <p14:creationId xmlns:p14="http://schemas.microsoft.com/office/powerpoint/2010/main" xmlns="" val="29370264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6143256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939991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30646582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9822070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392830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73182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2958549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4928166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3351409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6258008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772869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1777059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0240563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333711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D26F19ED-9BC7-4DE9-9DB6-8F2C5326D85A}" type="slidenum">
              <a:rPr lang="en-US"/>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4" r:id="rId1"/>
    <p:sldLayoutId id="2147483702" r:id="rId2"/>
    <p:sldLayoutId id="2147483705" r:id="rId3"/>
    <p:sldLayoutId id="2147483701" r:id="rId4"/>
    <p:sldLayoutId id="2147483700" r:id="rId5"/>
    <p:sldLayoutId id="2147483699" r:id="rId6"/>
    <p:sldLayoutId id="2147483698" r:id="rId7"/>
    <p:sldLayoutId id="2147483697" r:id="rId8"/>
    <p:sldLayoutId id="2147483706" r:id="rId9"/>
    <p:sldLayoutId id="2147483696" r:id="rId10"/>
    <p:sldLayoutId id="2147483695" r:id="rId11"/>
    <p:sldLayoutId id="2147483707" r:id="rId12"/>
    <p:sldLayoutId id="2147483703" r:id="rId13"/>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3007632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Microsoft_Office_Excel_97-2003_Worksheet1.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Microsoft_Office_Excel_97-2003_Worksheet2.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9.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7.vml"/><Relationship Id="rId4" Type="http://schemas.openxmlformats.org/officeDocument/2006/relationships/oleObject" Target="../embeddings/Microsoft_Office_Excel_97-2003_Worksheet3.xls"/></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Microsoft_Office_Excel_97-2003_Worksheet4.xls"/></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oleObject" Target="../embeddings/Microsoft_Office_Excel_97-2003_Worksheet5.xls"/></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Microsoft_Office_Excel_97-2003_Worksheet6.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Microsoft_Office_Excel_97-2003_Worksheet7.xls"/></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oleObject" Target="../embeddings/Microsoft_Office_Excel_97-2003_Worksheet8.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3.vml"/><Relationship Id="rId4" Type="http://schemas.openxmlformats.org/officeDocument/2006/relationships/oleObject" Target="../embeddings/Microsoft_Office_Excel_97-2003_Worksheet9.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Microsoft_Office_Excel_97-2003_Worksheet10.xls"/></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Microsoft_Office_Excel_97-2003_Worksheet11.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Microsoft_Office_Excel_97-2003_Worksheet12.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7.vml"/><Relationship Id="rId4" Type="http://schemas.openxmlformats.org/officeDocument/2006/relationships/oleObject" Target="../embeddings/Microsoft_Office_Excel_97-2003_Worksheet13.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Microsoft_Office_Excel_97-2003_Worksheet14.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40.vml"/><Relationship Id="rId4" Type="http://schemas.openxmlformats.org/officeDocument/2006/relationships/oleObject" Target="../embeddings/Microsoft_Office_Excel_97-2003_Worksheet15.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Microsoft_Office_Excel_97-2003_Worksheet16.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Microsoft_Office_Excel_97-2003_Worksheet17.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3.vml"/><Relationship Id="rId4" Type="http://schemas.openxmlformats.org/officeDocument/2006/relationships/oleObject" Target="../embeddings/Microsoft_Office_Excel_97-2003_Worksheet18.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oleObject" Target="../embeddings/Microsoft_Office_Excel_97-2003_Worksheet19.xls"/></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oleObject" Target="../embeddings/Microsoft_Office_Excel_97-2003_Worksheet20.xls"/></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Microsoft_Office_Excel_97-2003_Worksheet21.xls"/></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7.vml"/><Relationship Id="rId4" Type="http://schemas.openxmlformats.org/officeDocument/2006/relationships/oleObject" Target="../embeddings/Microsoft_Office_Excel_97-2003_Worksheet22.xls"/></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48.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49.v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50.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51.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vmlDrawing" Target="../drawings/vmlDrawing52.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53.v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54.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09</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Inventory Costing and Capacity Analysis</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22</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09,Cost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07,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815811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n-US" dirty="0"/>
              <a:t>Explain how variable costing differs from absorption costing and compute unit product costs under each method.</a:t>
            </a:r>
          </a:p>
          <a:p>
            <a:pPr eaLnBrk="1" hangingPunct="1">
              <a:lnSpc>
                <a:spcPct val="90000"/>
              </a:lnSpc>
            </a:pPr>
            <a:r>
              <a:rPr lang="en-US" dirty="0"/>
              <a:t>Prepare income statements using both variable and absorption costing.</a:t>
            </a:r>
          </a:p>
          <a:p>
            <a:pPr eaLnBrk="1" hangingPunct="1">
              <a:lnSpc>
                <a:spcPct val="90000"/>
              </a:lnSpc>
            </a:pPr>
            <a:r>
              <a:rPr lang="en-US" dirty="0"/>
              <a:t>Reconcile variable costing and absorption costing net operating incomes and explain why the two amounts differ.</a:t>
            </a:r>
          </a:p>
          <a:p>
            <a:pPr eaLnBrk="1" hangingPunct="1">
              <a:lnSpc>
                <a:spcPct val="90000"/>
              </a:lnSpc>
            </a:pPr>
            <a:r>
              <a:rPr lang="en-US" dirty="0"/>
              <a:t>Understand the advantages and disadvantages of both variable and absorption costing.</a:t>
            </a:r>
          </a:p>
          <a:p>
            <a:pPr eaLnBrk="1" hangingPunct="1">
              <a:lnSpc>
                <a:spcPct val="90000"/>
              </a:lnSpc>
            </a:pPr>
            <a:endParaRPr lang="en-US" dirty="0"/>
          </a:p>
          <a:p>
            <a:pPr eaLnBrk="1" hangingPunct="1">
              <a:lnSpc>
                <a:spcPct val="90000"/>
              </a:lnSpc>
            </a:pPr>
            <a:endParaRPr lang="en-US" dirty="0"/>
          </a:p>
          <a:p>
            <a:pPr eaLnBrk="1" hangingPunct="1">
              <a:lnSpc>
                <a:spcPct val="90000"/>
              </a:lnSpc>
            </a:pPr>
            <a:endParaRPr lang="en-US" dirty="0"/>
          </a:p>
        </p:txBody>
      </p:sp>
      <p:sp>
        <p:nvSpPr>
          <p:cNvPr id="4" name="Slide Number Placeholder 3"/>
          <p:cNvSpPr>
            <a:spLocks noGrp="1"/>
          </p:cNvSpPr>
          <p:nvPr>
            <p:ph type="sldNum" sz="quarter" idx="11"/>
          </p:nvPr>
        </p:nvSpPr>
        <p:spPr/>
        <p:txBody>
          <a:bodyPr/>
          <a:lstStyle/>
          <a:p>
            <a:fld id="{679FE027-5DE2-4EA1-A78B-6EFABE819540}" type="slidenum">
              <a:rPr lang="en-US" smtClean="0"/>
              <a:pPr/>
              <a:t>2</a:t>
            </a:fld>
            <a:endParaRPr lang="en-US" dirty="0"/>
          </a:p>
        </p:txBody>
      </p:sp>
    </p:spTree>
    <p:extLst>
      <p:ext uri="{BB962C8B-B14F-4D97-AF65-F5344CB8AC3E}">
        <p14:creationId xmlns:p14="http://schemas.microsoft.com/office/powerpoint/2010/main" xmlns="" val="25742828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04850"/>
            <a:ext cx="8458200" cy="8191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Inventory Costing Choices: Overview</a:t>
            </a:r>
          </a:p>
        </p:txBody>
      </p:sp>
      <p:sp>
        <p:nvSpPr>
          <p:cNvPr id="7171" name="Rectangle 3"/>
          <p:cNvSpPr>
            <a:spLocks noGrp="1" noChangeArrowheads="1"/>
          </p:cNvSpPr>
          <p:nvPr>
            <p:ph idx="1"/>
          </p:nvPr>
        </p:nvSpPr>
        <p:spPr/>
        <p:txBody>
          <a:bodyPr/>
          <a:lstStyle/>
          <a:p>
            <a:pPr eaLnBrk="1" hangingPunct="1">
              <a:lnSpc>
                <a:spcPct val="90000"/>
              </a:lnSpc>
            </a:pPr>
            <a:r>
              <a:rPr lang="en-US" dirty="0" smtClean="0"/>
              <a:t>Absorption Costing – product costs are capitalized; period costs are expensed</a:t>
            </a:r>
          </a:p>
          <a:p>
            <a:pPr eaLnBrk="1" hangingPunct="1">
              <a:lnSpc>
                <a:spcPct val="90000"/>
              </a:lnSpc>
            </a:pPr>
            <a:r>
              <a:rPr lang="en-US" dirty="0" smtClean="0"/>
              <a:t>Variable Costing – variable product and period costs are capitalized; fixed product and period costs are expensed</a:t>
            </a:r>
          </a:p>
          <a:p>
            <a:pPr eaLnBrk="1" hangingPunct="1">
              <a:lnSpc>
                <a:spcPct val="90000"/>
              </a:lnSpc>
            </a:pPr>
            <a:r>
              <a:rPr lang="en-US" dirty="0" smtClean="0"/>
              <a:t>Throughput Costing – only Direct Materials are capitalized; all other costs are expensed</a:t>
            </a:r>
          </a:p>
        </p:txBody>
      </p:sp>
      <p:sp>
        <p:nvSpPr>
          <p:cNvPr id="2" name="Slide Number Placeholder 1"/>
          <p:cNvSpPr>
            <a:spLocks noGrp="1"/>
          </p:cNvSpPr>
          <p:nvPr>
            <p:ph type="sldNum" sz="quarter" idx="11"/>
          </p:nvPr>
        </p:nvSpPr>
        <p:spPr/>
        <p:txBody>
          <a:bodyPr/>
          <a:lstStyle/>
          <a:p>
            <a:fld id="{679FE027-5DE2-4EA1-A78B-6EFABE819540}" type="slidenum">
              <a:rPr lang="en-US" smtClean="0"/>
              <a:pPr/>
              <a:t>3</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Costing Comparison</a:t>
            </a:r>
          </a:p>
        </p:txBody>
      </p:sp>
      <p:sp>
        <p:nvSpPr>
          <p:cNvPr id="8195" name="Rectangle 3"/>
          <p:cNvSpPr>
            <a:spLocks noGrp="1" noChangeArrowheads="1"/>
          </p:cNvSpPr>
          <p:nvPr>
            <p:ph idx="1"/>
          </p:nvPr>
        </p:nvSpPr>
        <p:spPr/>
        <p:txBody>
          <a:bodyPr/>
          <a:lstStyle/>
          <a:p>
            <a:pPr eaLnBrk="1" hangingPunct="1"/>
            <a:r>
              <a:rPr lang="en-US" dirty="0" smtClean="0"/>
              <a:t>Variable costing is a method of inventory costing in which </a:t>
            </a:r>
            <a:r>
              <a:rPr lang="en-US" i="1" u="sng" dirty="0" smtClean="0"/>
              <a:t>only</a:t>
            </a:r>
            <a:r>
              <a:rPr lang="en-US" dirty="0" smtClean="0"/>
              <a:t> variable manufacturing costs are included as </a:t>
            </a:r>
            <a:r>
              <a:rPr lang="en-US" dirty="0" err="1" smtClean="0"/>
              <a:t>inventoriable</a:t>
            </a:r>
            <a:r>
              <a:rPr lang="en-US" dirty="0" smtClean="0"/>
              <a:t> costs</a:t>
            </a:r>
          </a:p>
          <a:p>
            <a:pPr eaLnBrk="1" hangingPunct="1"/>
            <a:r>
              <a:rPr lang="en-US" dirty="0" smtClean="0"/>
              <a:t>Absorption costing is a method of inventory costing in which </a:t>
            </a:r>
            <a:r>
              <a:rPr lang="en-US" i="1" u="sng" dirty="0" smtClean="0"/>
              <a:t>all</a:t>
            </a:r>
            <a:r>
              <a:rPr lang="en-US" dirty="0" smtClean="0"/>
              <a:t> variable manufacturing costs and </a:t>
            </a:r>
            <a:r>
              <a:rPr lang="en-US" i="1" u="sng" dirty="0" smtClean="0"/>
              <a:t>all</a:t>
            </a:r>
            <a:r>
              <a:rPr lang="en-US" dirty="0" smtClean="0"/>
              <a:t> fixed manufacturing costs are included as </a:t>
            </a:r>
            <a:r>
              <a:rPr lang="en-US" dirty="0" err="1" smtClean="0"/>
              <a:t>inventoriable</a:t>
            </a:r>
            <a:r>
              <a:rPr lang="en-US" dirty="0" smtClean="0"/>
              <a:t> costs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4</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Differences in Income</a:t>
            </a:r>
          </a:p>
        </p:txBody>
      </p:sp>
      <p:sp>
        <p:nvSpPr>
          <p:cNvPr id="9219" name="Rectangle 3"/>
          <p:cNvSpPr>
            <a:spLocks noGrp="1" noChangeArrowheads="1"/>
          </p:cNvSpPr>
          <p:nvPr>
            <p:ph idx="1"/>
          </p:nvPr>
        </p:nvSpPr>
        <p:spPr/>
        <p:txBody>
          <a:bodyPr/>
          <a:lstStyle/>
          <a:p>
            <a:pPr eaLnBrk="1" hangingPunct="1"/>
            <a:r>
              <a:rPr lang="en-US" smtClean="0"/>
              <a:t>Operating Income will differ between Absorption and Variable Costing</a:t>
            </a:r>
          </a:p>
          <a:p>
            <a:pPr eaLnBrk="1" hangingPunct="1"/>
            <a:r>
              <a:rPr lang="en-US" smtClean="0"/>
              <a:t>The amount of the difference represents the amount of Fixed Product Costs capitalized as Inventory under Absorption costing, and expensed as a period costs under Variable Costing</a:t>
            </a:r>
          </a:p>
        </p:txBody>
      </p:sp>
      <p:sp>
        <p:nvSpPr>
          <p:cNvPr id="2" name="Slide Number Placeholder 1"/>
          <p:cNvSpPr>
            <a:spLocks noGrp="1"/>
          </p:cNvSpPr>
          <p:nvPr>
            <p:ph type="sldNum" sz="quarter" idx="11"/>
          </p:nvPr>
        </p:nvSpPr>
        <p:spPr/>
        <p:txBody>
          <a:bodyPr/>
          <a:lstStyle/>
          <a:p>
            <a:fld id="{679FE027-5DE2-4EA1-A78B-6EFABE819540}" type="slidenum">
              <a:rPr lang="en-US" smtClean="0"/>
              <a:pPr/>
              <a:t>5</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a:xfrm>
            <a:off x="381000" y="533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Comparative Income Statements</a:t>
            </a:r>
          </a:p>
        </p:txBody>
      </p:sp>
      <p:pic>
        <p:nvPicPr>
          <p:cNvPr id="10246" name="Picture 6" descr="horngren13_9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2000250"/>
            <a:ext cx="8534400" cy="39433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6</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xfrm>
            <a:off x="609600" y="533400"/>
            <a:ext cx="8077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Comparative Income Statements – Three Years</a:t>
            </a:r>
          </a:p>
        </p:txBody>
      </p:sp>
      <p:pic>
        <p:nvPicPr>
          <p:cNvPr id="11270" name="Picture 6" descr="horngren13_9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752600"/>
            <a:ext cx="78486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7</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Comparative Income Effects</a:t>
            </a:r>
          </a:p>
        </p:txBody>
      </p:sp>
      <p:graphicFrame>
        <p:nvGraphicFramePr>
          <p:cNvPr id="17469" name="Group 61"/>
          <p:cNvGraphicFramePr>
            <a:graphicFrameLocks noGrp="1"/>
          </p:cNvGraphicFramePr>
          <p:nvPr>
            <p:ph idx="1"/>
          </p:nvPr>
        </p:nvGraphicFramePr>
        <p:xfrm>
          <a:off x="457200" y="1935163"/>
          <a:ext cx="8229600" cy="4319701"/>
        </p:xfrm>
        <a:graphic>
          <a:graphicData uri="http://schemas.openxmlformats.org/drawingml/2006/table">
            <a:tbl>
              <a:tblPr/>
              <a:tblGrid>
                <a:gridCol w="2743200"/>
                <a:gridCol w="2743200"/>
                <a:gridCol w="2743200"/>
              </a:tblGrid>
              <a:tr h="533376">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700" b="0" i="0" u="none" strike="noStrike" cap="none" normalizeH="0" baseline="0" dirty="0" smtClean="0">
                        <a:ln>
                          <a:noFill/>
                        </a:ln>
                        <a:solidFill>
                          <a:schemeClr val="tx1"/>
                        </a:solidFill>
                        <a:effectLst/>
                        <a:latin typeface="Arial" charset="0"/>
                        <a:cs typeface="Arial" charset="0"/>
                      </a:endParaRPr>
                    </a:p>
                  </a:txBody>
                  <a:tcPr marL="92295" marR="92295" marT="45718" marB="4571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Variable Costing</a:t>
                      </a:r>
                    </a:p>
                  </a:txBody>
                  <a:tcPr marL="92295" marR="92295" marT="45718" marB="4571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Absorption Costing</a:t>
                      </a:r>
                    </a:p>
                  </a:txBody>
                  <a:tcPr marL="92295" marR="92295" marT="45718" marB="4571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960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Are fixed product costs inventoried?</a:t>
                      </a:r>
                    </a:p>
                  </a:txBody>
                  <a:tcPr marL="92295" marR="92295" marT="45718" marB="4571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No</a:t>
                      </a:r>
                    </a:p>
                  </a:txBody>
                  <a:tcPr marL="92295" marR="92295" marT="45718" marB="4571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Yes</a:t>
                      </a:r>
                    </a:p>
                  </a:txBody>
                  <a:tcPr marL="92295" marR="92295" marT="45718" marB="4571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3151">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Is there a production-volume-variance?</a:t>
                      </a:r>
                    </a:p>
                  </a:txBody>
                  <a:tcPr marL="92295" marR="92295" marT="45718" marB="4571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No</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txBody>
                  <a:tcPr marL="92295" marR="92295" marT="45718" marB="4571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Yes</a:t>
                      </a:r>
                    </a:p>
                  </a:txBody>
                  <a:tcPr marL="92295" marR="92295" marT="45718" marB="4571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9345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Are classifications between variable &amp; fixed costs routinely made?</a:t>
                      </a:r>
                    </a:p>
                  </a:txBody>
                  <a:tcPr marL="92295" marR="92295" marT="45718" marB="4571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Yes</a:t>
                      </a:r>
                    </a:p>
                  </a:txBody>
                  <a:tcPr marL="92295" marR="92295" marT="45718" marB="45718"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dirty="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dirty="0" smtClean="0">
                          <a:ln>
                            <a:noFill/>
                          </a:ln>
                          <a:solidFill>
                            <a:schemeClr val="tx1"/>
                          </a:solidFill>
                          <a:effectLst/>
                          <a:latin typeface="Arial" charset="0"/>
                          <a:cs typeface="Arial" charset="0"/>
                        </a:rPr>
                        <a:t>Infrequently</a:t>
                      </a:r>
                    </a:p>
                  </a:txBody>
                  <a:tcPr marL="92295" marR="92295" marT="45718" marB="45718"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8</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Comparative Income Effects</a:t>
            </a:r>
          </a:p>
        </p:txBody>
      </p:sp>
      <p:graphicFrame>
        <p:nvGraphicFramePr>
          <p:cNvPr id="20518" name="Group 38"/>
          <p:cNvGraphicFramePr>
            <a:graphicFrameLocks noGrp="1"/>
          </p:cNvGraphicFramePr>
          <p:nvPr>
            <p:ph idx="1"/>
          </p:nvPr>
        </p:nvGraphicFramePr>
        <p:xfrm>
          <a:off x="457200" y="1935163"/>
          <a:ext cx="8229600" cy="3413289"/>
        </p:xfrm>
        <a:graphic>
          <a:graphicData uri="http://schemas.openxmlformats.org/drawingml/2006/table">
            <a:tbl>
              <a:tblPr/>
              <a:tblGrid>
                <a:gridCol w="2743200"/>
                <a:gridCol w="2743200"/>
                <a:gridCol w="2743200"/>
              </a:tblGrid>
              <a:tr h="5333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700" b="0" i="0" u="none" strike="noStrike" cap="none" normalizeH="0" baseline="0" smtClean="0">
                        <a:ln>
                          <a:noFill/>
                        </a:ln>
                        <a:solidFill>
                          <a:schemeClr val="tx1"/>
                        </a:solidFill>
                        <a:effectLst/>
                        <a:latin typeface="Arial" charset="0"/>
                        <a:cs typeface="Arial" charset="0"/>
                      </a:endParaRPr>
                    </a:p>
                  </a:txBody>
                  <a:tcPr marL="92295" marR="92295"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Variable Costing</a:t>
                      </a:r>
                    </a:p>
                  </a:txBody>
                  <a:tcPr marL="92295" marR="92295"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Absorption Costing</a:t>
                      </a:r>
                    </a:p>
                  </a:txBody>
                  <a:tcPr marL="92295" marR="92295"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93381">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How do changes in unit inventory cost affect operating income if…?</a:t>
                      </a:r>
                    </a:p>
                  </a:txBody>
                  <a:tcPr marL="92295" marR="92295"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txBody>
                  <a:tcPr marL="92295" marR="92295"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txBody>
                  <a:tcPr marL="92295" marR="92295"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1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Production = Sales</a:t>
                      </a:r>
                    </a:p>
                  </a:txBody>
                  <a:tcPr marL="92295" marR="92295"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Equal</a:t>
                      </a:r>
                    </a:p>
                  </a:txBody>
                  <a:tcPr marL="92295" marR="92295"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Equal</a:t>
                      </a:r>
                    </a:p>
                  </a:txBody>
                  <a:tcPr marL="92295" marR="92295"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157">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Production &gt; Sales</a:t>
                      </a:r>
                    </a:p>
                  </a:txBody>
                  <a:tcPr marL="92295" marR="92295"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Lower</a:t>
                      </a:r>
                    </a:p>
                  </a:txBody>
                  <a:tcPr marL="92295" marR="92295"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Higher</a:t>
                      </a:r>
                    </a:p>
                  </a:txBody>
                  <a:tcPr marL="92295" marR="92295"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1919">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Production &lt; Sales</a:t>
                      </a:r>
                    </a:p>
                  </a:txBody>
                  <a:tcPr marL="92295" marR="92295"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Higher</a:t>
                      </a:r>
                    </a:p>
                  </a:txBody>
                  <a:tcPr marL="92295" marR="92295"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Lower</a:t>
                      </a:r>
                    </a:p>
                  </a:txBody>
                  <a:tcPr marL="92295" marR="92295"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9</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Comparative Income Effects</a:t>
            </a:r>
          </a:p>
        </p:txBody>
      </p:sp>
      <p:graphicFrame>
        <p:nvGraphicFramePr>
          <p:cNvPr id="21538" name="Group 34"/>
          <p:cNvGraphicFramePr>
            <a:graphicFrameLocks noGrp="1"/>
          </p:cNvGraphicFramePr>
          <p:nvPr>
            <p:ph idx="1"/>
          </p:nvPr>
        </p:nvGraphicFramePr>
        <p:xfrm>
          <a:off x="457200" y="1935163"/>
          <a:ext cx="8229600" cy="3639180"/>
        </p:xfrm>
        <a:graphic>
          <a:graphicData uri="http://schemas.openxmlformats.org/drawingml/2006/table">
            <a:tbl>
              <a:tblPr/>
              <a:tblGrid>
                <a:gridCol w="2743200"/>
                <a:gridCol w="2743200"/>
                <a:gridCol w="2743200"/>
              </a:tblGrid>
              <a:tr h="5332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700" b="0" i="0" u="none" strike="noStrike" cap="none" normalizeH="0" baseline="0" smtClean="0">
                        <a:ln>
                          <a:noFill/>
                        </a:ln>
                        <a:solidFill>
                          <a:schemeClr val="tx1"/>
                        </a:solidFill>
                        <a:effectLst/>
                        <a:latin typeface="Arial" charset="0"/>
                        <a:cs typeface="Arial" charset="0"/>
                      </a:endParaRPr>
                    </a:p>
                  </a:txBody>
                  <a:tcPr marL="92295" marR="92295"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Variable Costing</a:t>
                      </a:r>
                    </a:p>
                  </a:txBody>
                  <a:tcPr marL="92295" marR="92295"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Absorption Costing</a:t>
                      </a:r>
                    </a:p>
                  </a:txBody>
                  <a:tcPr marL="92295" marR="92295"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05262">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What are the effects on cost-volume-profit (for a given level of fixed costs and a given contribution margin per unit?</a:t>
                      </a:r>
                    </a:p>
                  </a:txBody>
                  <a:tcPr marL="92295" marR="92295"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3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Driven by: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unit level</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 of sales</a:t>
                      </a:r>
                    </a:p>
                  </a:txBody>
                  <a:tcPr marL="92295" marR="92295"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14350" marR="0" lvl="0" indent="-51435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300" b="0" i="0" u="none" strike="noStrike" cap="none" normalizeH="0" baseline="0" smtClean="0">
                          <a:ln>
                            <a:noFill/>
                          </a:ln>
                          <a:solidFill>
                            <a:schemeClr val="tx1"/>
                          </a:solidFill>
                          <a:effectLst/>
                          <a:latin typeface="Arial" charset="0"/>
                          <a:cs typeface="Arial" charset="0"/>
                        </a:rPr>
                        <a:t>Driven by:</a:t>
                      </a:r>
                    </a:p>
                    <a:p>
                      <a:pPr marL="514350" marR="0" lvl="0" indent="-514350" algn="l" defTabSz="914400" rtl="0" eaLnBrk="1" fontAlgn="base" latinLnBrk="0" hangingPunct="1">
                        <a:lnSpc>
                          <a:spcPct val="100000"/>
                        </a:lnSpc>
                        <a:spcBef>
                          <a:spcPct val="20000"/>
                        </a:spcBef>
                        <a:spcAft>
                          <a:spcPct val="0"/>
                        </a:spcAft>
                        <a:buClr>
                          <a:schemeClr val="accent2"/>
                        </a:buClr>
                        <a:buSzPct val="75000"/>
                        <a:buFont typeface="Wingdings" pitchFamily="2" charset="2"/>
                        <a:buAutoNum type="arabicPeriod"/>
                        <a:tabLst/>
                      </a:pPr>
                      <a:r>
                        <a:rPr kumimoji="0" lang="en-US" sz="2300" b="0" i="0" u="none" strike="noStrike" cap="none" normalizeH="0" baseline="0" smtClean="0">
                          <a:ln>
                            <a:noFill/>
                          </a:ln>
                          <a:solidFill>
                            <a:schemeClr val="tx1"/>
                          </a:solidFill>
                          <a:effectLst/>
                          <a:latin typeface="Arial" charset="0"/>
                          <a:cs typeface="Arial" charset="0"/>
                        </a:rPr>
                        <a:t>Unit level of sales</a:t>
                      </a:r>
                    </a:p>
                    <a:p>
                      <a:pPr marL="514350" marR="0" lvl="0" indent="-514350" algn="l" defTabSz="914400" rtl="0" eaLnBrk="1" fontAlgn="base" latinLnBrk="0" hangingPunct="1">
                        <a:lnSpc>
                          <a:spcPct val="100000"/>
                        </a:lnSpc>
                        <a:spcBef>
                          <a:spcPct val="20000"/>
                        </a:spcBef>
                        <a:spcAft>
                          <a:spcPct val="0"/>
                        </a:spcAft>
                        <a:buClr>
                          <a:schemeClr val="accent2"/>
                        </a:buClr>
                        <a:buSzPct val="75000"/>
                        <a:buFont typeface="Wingdings" pitchFamily="2" charset="2"/>
                        <a:buAutoNum type="arabicPeriod"/>
                        <a:tabLst/>
                      </a:pPr>
                      <a:r>
                        <a:rPr kumimoji="0" lang="en-US" sz="2300" b="0" i="0" u="none" strike="noStrike" cap="none" normalizeH="0" baseline="0" smtClean="0">
                          <a:ln>
                            <a:noFill/>
                          </a:ln>
                          <a:solidFill>
                            <a:schemeClr val="tx1"/>
                          </a:solidFill>
                          <a:effectLst/>
                          <a:latin typeface="Arial" charset="0"/>
                          <a:cs typeface="Arial" charset="0"/>
                        </a:rPr>
                        <a:t>Unit level of production</a:t>
                      </a:r>
                    </a:p>
                    <a:p>
                      <a:pPr marL="514350" marR="0" lvl="0" indent="-514350" algn="l" defTabSz="914400" rtl="0" eaLnBrk="1" fontAlgn="base" latinLnBrk="0" hangingPunct="1">
                        <a:lnSpc>
                          <a:spcPct val="100000"/>
                        </a:lnSpc>
                        <a:spcBef>
                          <a:spcPct val="20000"/>
                        </a:spcBef>
                        <a:spcAft>
                          <a:spcPct val="0"/>
                        </a:spcAft>
                        <a:buClr>
                          <a:schemeClr val="accent2"/>
                        </a:buClr>
                        <a:buSzPct val="75000"/>
                        <a:buFont typeface="Wingdings" pitchFamily="2" charset="2"/>
                        <a:buAutoNum type="arabicPeriod"/>
                        <a:tabLst/>
                      </a:pPr>
                      <a:r>
                        <a:rPr kumimoji="0" lang="en-US" sz="2300" b="0" i="0" u="none" strike="noStrike" cap="none" normalizeH="0" baseline="0" smtClean="0">
                          <a:ln>
                            <a:noFill/>
                          </a:ln>
                          <a:solidFill>
                            <a:schemeClr val="tx1"/>
                          </a:solidFill>
                          <a:effectLst/>
                          <a:latin typeface="Arial" charset="0"/>
                          <a:cs typeface="Arial" charset="0"/>
                        </a:rPr>
                        <a:t>Chosen denominator level</a:t>
                      </a:r>
                    </a:p>
                  </a:txBody>
                  <a:tcPr marL="92295" marR="92295"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10</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8600" y="685800"/>
            <a:ext cx="8458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Comparison of Alternative Inventory Costing Systems</a:t>
            </a:r>
          </a:p>
        </p:txBody>
      </p:sp>
      <p:sp>
        <p:nvSpPr>
          <p:cNvPr id="15363" name="Rectangle 3"/>
          <p:cNvSpPr>
            <a:spLocks noGrp="1" noChangeArrowheads="1"/>
          </p:cNvSpPr>
          <p:nvPr>
            <p:ph type="body" sz="half" idx="1"/>
          </p:nvPr>
        </p:nvSpPr>
        <p:spPr>
          <a:xfrm>
            <a:off x="533400" y="1828800"/>
            <a:ext cx="8153400" cy="533400"/>
          </a:xfrm>
        </p:spPr>
        <p:txBody>
          <a:bodyPr/>
          <a:lstStyle/>
          <a:p>
            <a:pPr eaLnBrk="1" hangingPunct="1"/>
            <a:r>
              <a:rPr lang="en-US" sz="2700" smtClean="0"/>
              <a:t>Variable Direct Manufacturing Cost</a:t>
            </a:r>
          </a:p>
        </p:txBody>
      </p:sp>
      <p:graphicFrame>
        <p:nvGraphicFramePr>
          <p:cNvPr id="26628" name="Group 4"/>
          <p:cNvGraphicFramePr>
            <a:graphicFrameLocks noGrp="1"/>
          </p:cNvGraphicFramePr>
          <p:nvPr>
            <p:ph sz="half" idx="2"/>
          </p:nvPr>
        </p:nvGraphicFramePr>
        <p:xfrm>
          <a:off x="533400" y="2590800"/>
          <a:ext cx="8153400" cy="3352800"/>
        </p:xfrm>
        <a:graphic>
          <a:graphicData uri="http://schemas.openxmlformats.org/drawingml/2006/table">
            <a:tbl>
              <a:tblPr/>
              <a:tblGrid>
                <a:gridCol w="2717800"/>
                <a:gridCol w="2717800"/>
                <a:gridCol w="2717800"/>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Actual Costing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Normal Costing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500" b="0" i="0" u="none" strike="noStrike" cap="none" normalizeH="0" baseline="0" smtClean="0">
                          <a:ln>
                            <a:noFill/>
                          </a:ln>
                          <a:solidFill>
                            <a:schemeClr val="tx1"/>
                          </a:solidFill>
                          <a:effectLst/>
                          <a:latin typeface="Arial" charset="0"/>
                          <a:cs typeface="Arial" charset="0"/>
                        </a:rPr>
                        <a:t>Standard Costing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19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used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used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allowed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for actual output achieved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84C2CEF3-22DA-45ED-BE74-43860D0284AD}" type="slidenum">
              <a:rPr lang="en-US" smtClean="0"/>
              <a:pPr/>
              <a:t>11</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685800"/>
            <a:ext cx="8458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Comparison of Alternative Inventory Costing Systems</a:t>
            </a:r>
          </a:p>
        </p:txBody>
      </p:sp>
      <p:sp>
        <p:nvSpPr>
          <p:cNvPr id="16387" name="Rectangle 3"/>
          <p:cNvSpPr>
            <a:spLocks noGrp="1" noChangeArrowheads="1"/>
          </p:cNvSpPr>
          <p:nvPr>
            <p:ph type="body" sz="half" idx="1"/>
          </p:nvPr>
        </p:nvSpPr>
        <p:spPr>
          <a:xfrm>
            <a:off x="533400" y="1828800"/>
            <a:ext cx="8153400" cy="533400"/>
          </a:xfrm>
        </p:spPr>
        <p:txBody>
          <a:bodyPr/>
          <a:lstStyle/>
          <a:p>
            <a:pPr eaLnBrk="1" hangingPunct="1"/>
            <a:r>
              <a:rPr lang="en-US" sz="2700" smtClean="0"/>
              <a:t>Variable Indirect Manufacturing Cost</a:t>
            </a:r>
          </a:p>
        </p:txBody>
      </p:sp>
      <p:graphicFrame>
        <p:nvGraphicFramePr>
          <p:cNvPr id="24580" name="Group 4"/>
          <p:cNvGraphicFramePr>
            <a:graphicFrameLocks noGrp="1"/>
          </p:cNvGraphicFramePr>
          <p:nvPr>
            <p:ph sz="half" idx="2"/>
          </p:nvPr>
        </p:nvGraphicFramePr>
        <p:xfrm>
          <a:off x="533400" y="2590800"/>
          <a:ext cx="8153400" cy="3352800"/>
        </p:xfrm>
        <a:graphic>
          <a:graphicData uri="http://schemas.openxmlformats.org/drawingml/2006/table">
            <a:tbl>
              <a:tblPr/>
              <a:tblGrid>
                <a:gridCol w="2717800"/>
                <a:gridCol w="2717800"/>
                <a:gridCol w="2717800"/>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Actual Costing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Normal Costing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500" b="0" i="0" u="none" strike="noStrike" cap="none" normalizeH="0" baseline="0" smtClean="0">
                          <a:ln>
                            <a:noFill/>
                          </a:ln>
                          <a:solidFill>
                            <a:schemeClr val="tx1"/>
                          </a:solidFill>
                          <a:effectLst/>
                          <a:latin typeface="Arial" charset="0"/>
                          <a:cs typeface="Arial" charset="0"/>
                        </a:rPr>
                        <a:t>Standard Costing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19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variable 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 of cost-allocation </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bases used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Budgeted variable 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 of cost-allocation</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bases used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variable 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quantity of cost-allocation</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bases allowed for actual output achieved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84C2CEF3-22DA-45ED-BE74-43860D0284AD}" type="slidenum">
              <a:rPr lang="en-US" smtClean="0"/>
              <a:pPr/>
              <a:t>12</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228600" y="685800"/>
            <a:ext cx="8458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Comparison of Alternative Inventory Costing Systems</a:t>
            </a:r>
          </a:p>
        </p:txBody>
      </p:sp>
      <p:sp>
        <p:nvSpPr>
          <p:cNvPr id="17411" name="Rectangle 5"/>
          <p:cNvSpPr>
            <a:spLocks noGrp="1" noChangeArrowheads="1"/>
          </p:cNvSpPr>
          <p:nvPr>
            <p:ph type="body" sz="half" idx="1"/>
          </p:nvPr>
        </p:nvSpPr>
        <p:spPr>
          <a:xfrm>
            <a:off x="533400" y="1828800"/>
            <a:ext cx="8153400" cy="533400"/>
          </a:xfrm>
        </p:spPr>
        <p:txBody>
          <a:bodyPr/>
          <a:lstStyle/>
          <a:p>
            <a:pPr eaLnBrk="1" hangingPunct="1"/>
            <a:r>
              <a:rPr lang="en-US" sz="2700" smtClean="0"/>
              <a:t>Fixed Direct Manufacturing Cost</a:t>
            </a:r>
          </a:p>
        </p:txBody>
      </p:sp>
      <p:graphicFrame>
        <p:nvGraphicFramePr>
          <p:cNvPr id="22550" name="Group 22"/>
          <p:cNvGraphicFramePr>
            <a:graphicFrameLocks noGrp="1"/>
          </p:cNvGraphicFramePr>
          <p:nvPr>
            <p:ph sz="half" idx="2"/>
          </p:nvPr>
        </p:nvGraphicFramePr>
        <p:xfrm>
          <a:off x="533400" y="2590800"/>
          <a:ext cx="8153400" cy="3352800"/>
        </p:xfrm>
        <a:graphic>
          <a:graphicData uri="http://schemas.openxmlformats.org/drawingml/2006/table">
            <a:tbl>
              <a:tblPr/>
              <a:tblGrid>
                <a:gridCol w="2717800"/>
                <a:gridCol w="2717800"/>
                <a:gridCol w="2717800"/>
              </a:tblGrid>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Actual Costing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Normal Costing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500" b="0" i="0" u="none" strike="noStrike" cap="none" normalizeH="0" baseline="0" smtClean="0">
                          <a:ln>
                            <a:noFill/>
                          </a:ln>
                          <a:solidFill>
                            <a:schemeClr val="tx1"/>
                          </a:solidFill>
                          <a:effectLst/>
                          <a:latin typeface="Arial" charset="0"/>
                          <a:cs typeface="Arial" charset="0"/>
                        </a:rPr>
                        <a:t>Standard Costing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19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used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used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prices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quantity </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inputs allowed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for actual output</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achieved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84C2CEF3-22DA-45ED-BE74-43860D0284AD}" type="slidenum">
              <a:rPr lang="en-US" smtClean="0"/>
              <a:pPr/>
              <a:t>13</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685800"/>
            <a:ext cx="8458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Comparison of Alternative Inventory Costing Systems</a:t>
            </a:r>
          </a:p>
        </p:txBody>
      </p:sp>
      <p:sp>
        <p:nvSpPr>
          <p:cNvPr id="18435" name="Rectangle 3"/>
          <p:cNvSpPr>
            <a:spLocks noGrp="1" noChangeArrowheads="1"/>
          </p:cNvSpPr>
          <p:nvPr>
            <p:ph type="body" sz="half" idx="1"/>
          </p:nvPr>
        </p:nvSpPr>
        <p:spPr>
          <a:xfrm>
            <a:off x="533400" y="1828800"/>
            <a:ext cx="8153400" cy="533400"/>
          </a:xfrm>
        </p:spPr>
        <p:txBody>
          <a:bodyPr/>
          <a:lstStyle/>
          <a:p>
            <a:pPr eaLnBrk="1" hangingPunct="1"/>
            <a:r>
              <a:rPr lang="en-US" sz="2700" smtClean="0"/>
              <a:t>Fixed Indirect Manufacturing Cost</a:t>
            </a:r>
          </a:p>
        </p:txBody>
      </p:sp>
      <p:graphicFrame>
        <p:nvGraphicFramePr>
          <p:cNvPr id="25618" name="Group 18"/>
          <p:cNvGraphicFramePr>
            <a:graphicFrameLocks noGrp="1"/>
          </p:cNvGraphicFramePr>
          <p:nvPr>
            <p:ph sz="half" idx="2"/>
          </p:nvPr>
        </p:nvGraphicFramePr>
        <p:xfrm>
          <a:off x="533400" y="2590800"/>
          <a:ext cx="8153400" cy="3489847"/>
        </p:xfrm>
        <a:graphic>
          <a:graphicData uri="http://schemas.openxmlformats.org/drawingml/2006/table">
            <a:tbl>
              <a:tblPr/>
              <a:tblGrid>
                <a:gridCol w="2717800"/>
                <a:gridCol w="2717800"/>
                <a:gridCol w="2717800"/>
              </a:tblGrid>
              <a:tr h="533303">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Actual Costing</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Normal Costing</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500" b="0" i="0" u="none" strike="noStrike" cap="none" normalizeH="0" baseline="0" smtClean="0">
                          <a:ln>
                            <a:noFill/>
                          </a:ln>
                          <a:solidFill>
                            <a:schemeClr val="tx1"/>
                          </a:solidFill>
                          <a:effectLst/>
                          <a:latin typeface="Arial" charset="0"/>
                          <a:cs typeface="Arial" charset="0"/>
                        </a:rPr>
                        <a:t>Standard Costing</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56022">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fixed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cost-allocation</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bases used</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Budgeted fixed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Actual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cost-allocation</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bases used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fixed</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indirect rates</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X</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Standard quantity</a:t>
                      </a:r>
                    </a:p>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000" b="0" i="0" u="none" strike="noStrike" cap="none" normalizeH="0" baseline="0" smtClean="0">
                          <a:ln>
                            <a:noFill/>
                          </a:ln>
                          <a:solidFill>
                            <a:schemeClr val="tx1"/>
                          </a:solidFill>
                          <a:effectLst/>
                          <a:latin typeface="Arial" charset="0"/>
                          <a:cs typeface="Arial" charset="0"/>
                        </a:rPr>
                        <a:t>of cost-allocation bases allowed for actual output achieved</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1"/>
          </p:nvPr>
        </p:nvSpPr>
        <p:spPr/>
        <p:txBody>
          <a:bodyPr/>
          <a:lstStyle/>
          <a:p>
            <a:fld id="{84C2CEF3-22DA-45ED-BE74-43860D0284AD}" type="slidenum">
              <a:rPr lang="en-US" smtClean="0"/>
              <a:pPr/>
              <a:t>14</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Performance Issues and Absorption Costing</a:t>
            </a:r>
          </a:p>
        </p:txBody>
      </p:sp>
      <p:sp>
        <p:nvSpPr>
          <p:cNvPr id="19459" name="Rectangle 3"/>
          <p:cNvSpPr>
            <a:spLocks noGrp="1" noChangeArrowheads="1"/>
          </p:cNvSpPr>
          <p:nvPr>
            <p:ph idx="1"/>
          </p:nvPr>
        </p:nvSpPr>
        <p:spPr/>
        <p:txBody>
          <a:bodyPr/>
          <a:lstStyle/>
          <a:p>
            <a:pPr eaLnBrk="1" hangingPunct="1">
              <a:lnSpc>
                <a:spcPct val="80000"/>
              </a:lnSpc>
            </a:pPr>
            <a:r>
              <a:rPr lang="en-US" sz="2700" smtClean="0"/>
              <a:t>Managers may seek to manipulate income by producing too many units</a:t>
            </a:r>
          </a:p>
          <a:p>
            <a:pPr eaLnBrk="1" hangingPunct="1">
              <a:lnSpc>
                <a:spcPct val="80000"/>
              </a:lnSpc>
            </a:pPr>
            <a:r>
              <a:rPr lang="en-US" sz="2700" smtClean="0"/>
              <a:t>Production beyond demand will increase the amount of inventory on hand</a:t>
            </a:r>
          </a:p>
          <a:p>
            <a:pPr eaLnBrk="1" hangingPunct="1">
              <a:lnSpc>
                <a:spcPct val="80000"/>
              </a:lnSpc>
            </a:pPr>
            <a:r>
              <a:rPr lang="en-US" sz="2700" smtClean="0"/>
              <a:t>This will result in more fixed costs being capitalized as inventory</a:t>
            </a:r>
          </a:p>
          <a:p>
            <a:pPr eaLnBrk="1" hangingPunct="1">
              <a:lnSpc>
                <a:spcPct val="80000"/>
              </a:lnSpc>
            </a:pPr>
            <a:r>
              <a:rPr lang="en-US" sz="2700" smtClean="0"/>
              <a:t>That will leave a smaller amount of fixed costs to be expensed during the period</a:t>
            </a:r>
          </a:p>
          <a:p>
            <a:pPr eaLnBrk="1" hangingPunct="1">
              <a:lnSpc>
                <a:spcPct val="80000"/>
              </a:lnSpc>
            </a:pPr>
            <a:r>
              <a:rPr lang="en-US" sz="2700" smtClean="0"/>
              <a:t>Profit increases, and potentially so does a manger’s bonus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15</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Inventories and Costing Methods</a:t>
            </a:r>
          </a:p>
        </p:txBody>
      </p:sp>
      <p:sp>
        <p:nvSpPr>
          <p:cNvPr id="20483" name="Rectangle 3"/>
          <p:cNvSpPr>
            <a:spLocks noGrp="1" noChangeArrowheads="1"/>
          </p:cNvSpPr>
          <p:nvPr>
            <p:ph idx="1"/>
          </p:nvPr>
        </p:nvSpPr>
        <p:spPr/>
        <p:txBody>
          <a:bodyPr/>
          <a:lstStyle/>
          <a:p>
            <a:pPr eaLnBrk="1" hangingPunct="1"/>
            <a:r>
              <a:rPr lang="en-US" smtClean="0"/>
              <a:t>One way to prevent the unnecessary buildup of inventory for bonus purposes is to base manager’s bonuses on profit calculated using Variable Costing</a:t>
            </a:r>
          </a:p>
          <a:p>
            <a:pPr eaLnBrk="1" hangingPunct="1"/>
            <a:r>
              <a:rPr lang="en-US" smtClean="0"/>
              <a:t>Drawback: complicated system of producing two inventory figures – one for external reporting and the other for bonus calculations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16</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Other Manipulation Schemes Beyond Simple Overproduction</a:t>
            </a:r>
          </a:p>
        </p:txBody>
      </p:sp>
      <p:sp>
        <p:nvSpPr>
          <p:cNvPr id="21507" name="Rectangle 3"/>
          <p:cNvSpPr>
            <a:spLocks noGrp="1" noChangeArrowheads="1"/>
          </p:cNvSpPr>
          <p:nvPr>
            <p:ph idx="1"/>
          </p:nvPr>
        </p:nvSpPr>
        <p:spPr>
          <a:xfrm>
            <a:off x="457200" y="2087563"/>
            <a:ext cx="8229600" cy="4389437"/>
          </a:xfrm>
        </p:spPr>
        <p:txBody>
          <a:bodyPr/>
          <a:lstStyle/>
          <a:p>
            <a:pPr eaLnBrk="1" hangingPunct="1"/>
            <a:r>
              <a:rPr lang="en-US" smtClean="0"/>
              <a:t>Deciding to manufacture products the absorb the highest amount of fixed costs, regardless of demand (“cherry-picking”)</a:t>
            </a:r>
          </a:p>
          <a:p>
            <a:pPr eaLnBrk="1" hangingPunct="1"/>
            <a:r>
              <a:rPr lang="en-US" smtClean="0"/>
              <a:t>Accepting an order to increase production, even though another plant in the same firm is better suited to handle that order</a:t>
            </a:r>
          </a:p>
          <a:p>
            <a:pPr eaLnBrk="1" hangingPunct="1"/>
            <a:r>
              <a:rPr lang="en-US" smtClean="0"/>
              <a:t>Deferring maintenance</a:t>
            </a:r>
          </a:p>
        </p:txBody>
      </p:sp>
      <p:sp>
        <p:nvSpPr>
          <p:cNvPr id="2" name="Slide Number Placeholder 1"/>
          <p:cNvSpPr>
            <a:spLocks noGrp="1"/>
          </p:cNvSpPr>
          <p:nvPr>
            <p:ph type="sldNum" sz="quarter" idx="11"/>
          </p:nvPr>
        </p:nvSpPr>
        <p:spPr/>
        <p:txBody>
          <a:bodyPr/>
          <a:lstStyle/>
          <a:p>
            <a:fld id="{679FE027-5DE2-4EA1-A78B-6EFABE819540}" type="slidenum">
              <a:rPr lang="en-US" smtClean="0"/>
              <a:pPr/>
              <a:t>17</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Management Countermeasures for Fixed Cost Manipulation Schemes</a:t>
            </a:r>
          </a:p>
        </p:txBody>
      </p:sp>
      <p:sp>
        <p:nvSpPr>
          <p:cNvPr id="22531" name="Rectangle 3"/>
          <p:cNvSpPr>
            <a:spLocks noGrp="1" noChangeArrowheads="1"/>
          </p:cNvSpPr>
          <p:nvPr>
            <p:ph idx="1"/>
          </p:nvPr>
        </p:nvSpPr>
        <p:spPr>
          <a:xfrm>
            <a:off x="457200" y="2163763"/>
            <a:ext cx="8229600" cy="3779837"/>
          </a:xfrm>
        </p:spPr>
        <p:txBody>
          <a:bodyPr/>
          <a:lstStyle/>
          <a:p>
            <a:pPr eaLnBrk="1" hangingPunct="1">
              <a:lnSpc>
                <a:spcPct val="90000"/>
              </a:lnSpc>
            </a:pPr>
            <a:r>
              <a:rPr lang="en-US" smtClean="0"/>
              <a:t>Careful budgeting and inventory planning</a:t>
            </a:r>
          </a:p>
          <a:p>
            <a:pPr eaLnBrk="1" hangingPunct="1">
              <a:lnSpc>
                <a:spcPct val="90000"/>
              </a:lnSpc>
            </a:pPr>
            <a:r>
              <a:rPr lang="en-US" smtClean="0"/>
              <a:t>Incorporate an internal carrying charge for inventory</a:t>
            </a:r>
          </a:p>
          <a:p>
            <a:pPr eaLnBrk="1" hangingPunct="1">
              <a:lnSpc>
                <a:spcPct val="90000"/>
              </a:lnSpc>
            </a:pPr>
            <a:r>
              <a:rPr lang="en-US" smtClean="0"/>
              <a:t>Change (lengthen) the period used to evaluate performance</a:t>
            </a:r>
          </a:p>
          <a:p>
            <a:pPr eaLnBrk="1" hangingPunct="1">
              <a:lnSpc>
                <a:spcPct val="90000"/>
              </a:lnSpc>
            </a:pPr>
            <a:r>
              <a:rPr lang="en-US" smtClean="0"/>
              <a:t>Include nonfinancial as well as financial variables in the measures to evaluate performance</a:t>
            </a:r>
          </a:p>
        </p:txBody>
      </p:sp>
      <p:sp>
        <p:nvSpPr>
          <p:cNvPr id="2" name="Slide Number Placeholder 1"/>
          <p:cNvSpPr>
            <a:spLocks noGrp="1"/>
          </p:cNvSpPr>
          <p:nvPr>
            <p:ph type="sldNum" sz="quarter" idx="11"/>
          </p:nvPr>
        </p:nvSpPr>
        <p:spPr/>
        <p:txBody>
          <a:bodyPr/>
          <a:lstStyle/>
          <a:p>
            <a:fld id="{679FE027-5DE2-4EA1-A78B-6EFABE819540}" type="slidenum">
              <a:rPr lang="en-US" smtClean="0"/>
              <a:pPr/>
              <a:t>18</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Income Effects of Inventory Buildup</a:t>
            </a:r>
          </a:p>
        </p:txBody>
      </p:sp>
      <p:pic>
        <p:nvPicPr>
          <p:cNvPr id="23558" name="Picture 6" descr="horngren13_9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76400"/>
            <a:ext cx="7848600" cy="4495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19</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704850"/>
            <a:ext cx="838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Extreme Variable Costing:</a:t>
            </a:r>
            <a:br>
              <a:rPr lang="en-US" b="1" i="1" dirty="0"/>
            </a:br>
            <a:r>
              <a:rPr lang="en-US" b="1" i="1" dirty="0"/>
              <a:t>Throughput Costing</a:t>
            </a:r>
          </a:p>
        </p:txBody>
      </p:sp>
      <p:sp>
        <p:nvSpPr>
          <p:cNvPr id="24579" name="Rectangle 3"/>
          <p:cNvSpPr>
            <a:spLocks noGrp="1" noChangeArrowheads="1"/>
          </p:cNvSpPr>
          <p:nvPr>
            <p:ph idx="1"/>
          </p:nvPr>
        </p:nvSpPr>
        <p:spPr>
          <a:xfrm>
            <a:off x="457200" y="2087563"/>
            <a:ext cx="8229600" cy="3703637"/>
          </a:xfrm>
        </p:spPr>
        <p:txBody>
          <a:bodyPr/>
          <a:lstStyle/>
          <a:p>
            <a:pPr eaLnBrk="1" hangingPunct="1"/>
            <a:r>
              <a:rPr lang="en-US" smtClean="0"/>
              <a:t>Throughput costing (super-variable costing) is a method of inventory costing in which </a:t>
            </a:r>
            <a:r>
              <a:rPr lang="en-US" i="1" u="sng" smtClean="0"/>
              <a:t>only</a:t>
            </a:r>
            <a:r>
              <a:rPr lang="en-US" smtClean="0"/>
              <a:t> direct material costs are included as inventory costs.  All other product costs are treated as operating expenses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20</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Throughput Costing Illustrated</a:t>
            </a:r>
          </a:p>
        </p:txBody>
      </p:sp>
      <p:pic>
        <p:nvPicPr>
          <p:cNvPr id="25606" name="Picture 6" descr="horngren13_9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563688"/>
            <a:ext cx="7848600" cy="46847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21</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Costing Systems Compared</a:t>
            </a:r>
          </a:p>
        </p:txBody>
      </p:sp>
      <p:pic>
        <p:nvPicPr>
          <p:cNvPr id="26630" name="Picture 6" descr="horngren13_9_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752600"/>
            <a:ext cx="7772400" cy="40798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22</a:t>
            </a:fld>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9058" name="Rectangle 3074"/>
          <p:cNvSpPr>
            <a:spLocks noGrp="1" noChangeArrowheads="1"/>
          </p:cNvSpPr>
          <p:nvPr>
            <p:ph type="title"/>
          </p:nvPr>
        </p:nvSpPr>
        <p:spPr>
          <a:xfrm>
            <a:off x="457200" y="704088"/>
            <a:ext cx="842645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bodyPr>
          <a:lstStyle/>
          <a:p>
            <a:r>
              <a:rPr lang="en-US" sz="4400" b="1" i="1" dirty="0"/>
              <a:t>Overview of </a:t>
            </a:r>
            <a:r>
              <a:rPr lang="en-US" sz="4400" b="1" i="1" dirty="0" smtClean="0"/>
              <a:t>Absorption and </a:t>
            </a:r>
            <a:r>
              <a:rPr lang="en-US" sz="4400" b="1" i="1" dirty="0"/>
              <a:t>Variable Costing</a:t>
            </a:r>
          </a:p>
        </p:txBody>
      </p:sp>
      <p:grpSp>
        <p:nvGrpSpPr>
          <p:cNvPr id="429059" name="Group 3075"/>
          <p:cNvGrpSpPr>
            <a:grpSpLocks/>
          </p:cNvGrpSpPr>
          <p:nvPr/>
        </p:nvGrpSpPr>
        <p:grpSpPr bwMode="auto">
          <a:xfrm>
            <a:off x="1909763" y="2590800"/>
            <a:ext cx="5334000" cy="3200400"/>
            <a:chOff x="1248" y="1632"/>
            <a:chExt cx="3360" cy="2016"/>
          </a:xfrm>
        </p:grpSpPr>
        <p:sp>
          <p:nvSpPr>
            <p:cNvPr id="429060" name="Rectangle 3076"/>
            <p:cNvSpPr>
              <a:spLocks noChangeArrowheads="1"/>
            </p:cNvSpPr>
            <p:nvPr/>
          </p:nvSpPr>
          <p:spPr bwMode="auto">
            <a:xfrm>
              <a:off x="1248" y="1632"/>
              <a:ext cx="3360" cy="336"/>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Direct Materials</a:t>
              </a:r>
            </a:p>
          </p:txBody>
        </p:sp>
        <p:sp>
          <p:nvSpPr>
            <p:cNvPr id="429061" name="Rectangle 3077"/>
            <p:cNvSpPr>
              <a:spLocks noChangeArrowheads="1"/>
            </p:cNvSpPr>
            <p:nvPr/>
          </p:nvSpPr>
          <p:spPr bwMode="auto">
            <a:xfrm>
              <a:off x="1248" y="1968"/>
              <a:ext cx="3360" cy="336"/>
            </a:xfrm>
            <a:prstGeom prst="rect">
              <a:avLst/>
            </a:prstGeom>
            <a:solidFill>
              <a:srgbClr val="FFCC99"/>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Direct Labor</a:t>
              </a:r>
            </a:p>
          </p:txBody>
        </p:sp>
        <p:sp>
          <p:nvSpPr>
            <p:cNvPr id="429062" name="Rectangle 3078"/>
            <p:cNvSpPr>
              <a:spLocks noChangeArrowheads="1"/>
            </p:cNvSpPr>
            <p:nvPr/>
          </p:nvSpPr>
          <p:spPr bwMode="auto">
            <a:xfrm>
              <a:off x="1248" y="2304"/>
              <a:ext cx="3360" cy="336"/>
            </a:xfrm>
            <a:prstGeom prst="rect">
              <a:avLst/>
            </a:prstGeom>
            <a:solidFill>
              <a:srgbClr val="CCC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Variable Manufacturing Overhead</a:t>
              </a:r>
            </a:p>
          </p:txBody>
        </p:sp>
        <p:sp>
          <p:nvSpPr>
            <p:cNvPr id="429063" name="Rectangle 3079"/>
            <p:cNvSpPr>
              <a:spLocks noChangeArrowheads="1"/>
            </p:cNvSpPr>
            <p:nvPr/>
          </p:nvSpPr>
          <p:spPr bwMode="auto">
            <a:xfrm>
              <a:off x="1248" y="2640"/>
              <a:ext cx="3360" cy="336"/>
            </a:xfrm>
            <a:prstGeom prst="rect">
              <a:avLst/>
            </a:prstGeom>
            <a:solidFill>
              <a:srgbClr val="EAEAEA"/>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Fixed Manufacturing Overhead</a:t>
              </a:r>
            </a:p>
          </p:txBody>
        </p:sp>
        <p:sp>
          <p:nvSpPr>
            <p:cNvPr id="429064" name="Rectangle 3080"/>
            <p:cNvSpPr>
              <a:spLocks noChangeArrowheads="1"/>
            </p:cNvSpPr>
            <p:nvPr/>
          </p:nvSpPr>
          <p:spPr bwMode="auto">
            <a:xfrm>
              <a:off x="1248" y="2976"/>
              <a:ext cx="3360" cy="336"/>
            </a:xfrm>
            <a:prstGeom prst="rect">
              <a:avLst/>
            </a:prstGeom>
            <a:solidFill>
              <a:srgbClr val="CCFF99"/>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Variable Selling and Administrative Expenses</a:t>
              </a:r>
            </a:p>
          </p:txBody>
        </p:sp>
        <p:sp>
          <p:nvSpPr>
            <p:cNvPr id="429065" name="Rectangle 3081"/>
            <p:cNvSpPr>
              <a:spLocks noChangeArrowheads="1"/>
            </p:cNvSpPr>
            <p:nvPr/>
          </p:nvSpPr>
          <p:spPr bwMode="auto">
            <a:xfrm>
              <a:off x="1248" y="3312"/>
              <a:ext cx="3360" cy="336"/>
            </a:xfrm>
            <a:prstGeom prst="rect">
              <a:avLst/>
            </a:prstGeom>
            <a:solidFill>
              <a:srgbClr val="FFC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1" hangingPunct="1"/>
              <a:r>
                <a:rPr lang="en-US" sz="2000" i="0"/>
                <a:t>Fixed Selling and Administrative Expenses</a:t>
              </a:r>
            </a:p>
          </p:txBody>
        </p:sp>
      </p:grpSp>
      <p:sp>
        <p:nvSpPr>
          <p:cNvPr id="429066" name="Text Box 3082"/>
          <p:cNvSpPr txBox="1">
            <a:spLocks noChangeArrowheads="1"/>
          </p:cNvSpPr>
          <p:nvPr/>
        </p:nvSpPr>
        <p:spPr bwMode="auto">
          <a:xfrm>
            <a:off x="7566025" y="1754188"/>
            <a:ext cx="131762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2400" b="1" i="0">
                <a:latin typeface="Times New Roman" panose="02020603050405020304" pitchFamily="18" charset="0"/>
              </a:rPr>
              <a:t>Variable</a:t>
            </a:r>
            <a:br>
              <a:rPr lang="en-US" sz="2400" b="1" i="0">
                <a:latin typeface="Times New Roman" panose="02020603050405020304" pitchFamily="18" charset="0"/>
              </a:rPr>
            </a:br>
            <a:r>
              <a:rPr lang="en-US" sz="2400" b="1" i="0">
                <a:latin typeface="Times New Roman" panose="02020603050405020304" pitchFamily="18" charset="0"/>
              </a:rPr>
              <a:t>Costing</a:t>
            </a:r>
          </a:p>
        </p:txBody>
      </p:sp>
      <p:sp>
        <p:nvSpPr>
          <p:cNvPr id="429067" name="Text Box 3083"/>
          <p:cNvSpPr txBox="1">
            <a:spLocks noChangeArrowheads="1"/>
          </p:cNvSpPr>
          <p:nvPr/>
        </p:nvSpPr>
        <p:spPr bwMode="auto">
          <a:xfrm>
            <a:off x="152400" y="1754188"/>
            <a:ext cx="1658938"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2400" b="1" i="0">
                <a:latin typeface="Times New Roman" panose="02020603050405020304" pitchFamily="18" charset="0"/>
              </a:rPr>
              <a:t>Absorption</a:t>
            </a:r>
            <a:br>
              <a:rPr lang="en-US" sz="2400" b="1" i="0">
                <a:latin typeface="Times New Roman" panose="02020603050405020304" pitchFamily="18" charset="0"/>
              </a:rPr>
            </a:br>
            <a:r>
              <a:rPr lang="en-US" sz="2400" b="1" i="0">
                <a:latin typeface="Times New Roman" panose="02020603050405020304" pitchFamily="18" charset="0"/>
              </a:rPr>
              <a:t>Costing</a:t>
            </a:r>
          </a:p>
        </p:txBody>
      </p:sp>
      <p:grpSp>
        <p:nvGrpSpPr>
          <p:cNvPr id="429068" name="Group 3084"/>
          <p:cNvGrpSpPr>
            <a:grpSpLocks/>
          </p:cNvGrpSpPr>
          <p:nvPr/>
        </p:nvGrpSpPr>
        <p:grpSpPr bwMode="auto">
          <a:xfrm>
            <a:off x="7243763" y="2590800"/>
            <a:ext cx="1600200" cy="3200400"/>
            <a:chOff x="4656" y="1632"/>
            <a:chExt cx="1008" cy="2016"/>
          </a:xfrm>
        </p:grpSpPr>
        <p:grpSp>
          <p:nvGrpSpPr>
            <p:cNvPr id="429069" name="Group 3085"/>
            <p:cNvGrpSpPr>
              <a:grpSpLocks/>
            </p:cNvGrpSpPr>
            <p:nvPr/>
          </p:nvGrpSpPr>
          <p:grpSpPr bwMode="auto">
            <a:xfrm>
              <a:off x="4896" y="1632"/>
              <a:ext cx="768" cy="2016"/>
              <a:chOff x="4896" y="1632"/>
              <a:chExt cx="768" cy="2016"/>
            </a:xfrm>
          </p:grpSpPr>
          <p:sp>
            <p:nvSpPr>
              <p:cNvPr id="429070" name="Rectangle 3086"/>
              <p:cNvSpPr>
                <a:spLocks noChangeArrowheads="1"/>
              </p:cNvSpPr>
              <p:nvPr/>
            </p:nvSpPr>
            <p:spPr bwMode="auto">
              <a:xfrm>
                <a:off x="4896" y="1632"/>
                <a:ext cx="768" cy="1008"/>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i="0">
                    <a:solidFill>
                      <a:schemeClr val="bg1"/>
                    </a:solidFill>
                    <a:latin typeface="Times New Roman" panose="02020603050405020304" pitchFamily="18" charset="0"/>
                  </a:rPr>
                  <a:t>Product</a:t>
                </a:r>
                <a:br>
                  <a:rPr lang="en-US" sz="2400" b="1" i="0">
                    <a:solidFill>
                      <a:schemeClr val="bg1"/>
                    </a:solidFill>
                    <a:latin typeface="Times New Roman" panose="02020603050405020304" pitchFamily="18" charset="0"/>
                  </a:rPr>
                </a:br>
                <a:r>
                  <a:rPr lang="en-US" sz="2400" b="1" i="0">
                    <a:solidFill>
                      <a:schemeClr val="bg1"/>
                    </a:solidFill>
                    <a:latin typeface="Times New Roman" panose="02020603050405020304" pitchFamily="18" charset="0"/>
                  </a:rPr>
                  <a:t>Costs</a:t>
                </a:r>
              </a:p>
            </p:txBody>
          </p:sp>
          <p:sp>
            <p:nvSpPr>
              <p:cNvPr id="429071" name="Rectangle 3087"/>
              <p:cNvSpPr>
                <a:spLocks noChangeArrowheads="1"/>
              </p:cNvSpPr>
              <p:nvPr/>
            </p:nvSpPr>
            <p:spPr bwMode="auto">
              <a:xfrm>
                <a:off x="4896" y="2640"/>
                <a:ext cx="768" cy="1008"/>
              </a:xfrm>
              <a:prstGeom prst="rect">
                <a:avLst/>
              </a:prstGeom>
              <a:solidFill>
                <a:srgbClr val="00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i="0">
                    <a:solidFill>
                      <a:srgbClr val="FFFFFF"/>
                    </a:solidFill>
                    <a:latin typeface="Times New Roman" panose="02020603050405020304" pitchFamily="18" charset="0"/>
                  </a:rPr>
                  <a:t>Period</a:t>
                </a:r>
                <a:br>
                  <a:rPr lang="en-US" sz="2400" b="1" i="0">
                    <a:solidFill>
                      <a:srgbClr val="FFFFFF"/>
                    </a:solidFill>
                    <a:latin typeface="Times New Roman" panose="02020603050405020304" pitchFamily="18" charset="0"/>
                  </a:rPr>
                </a:br>
                <a:r>
                  <a:rPr lang="en-US" sz="2400" b="1" i="0">
                    <a:solidFill>
                      <a:srgbClr val="FFFFFF"/>
                    </a:solidFill>
                    <a:latin typeface="Times New Roman" panose="02020603050405020304" pitchFamily="18" charset="0"/>
                  </a:rPr>
                  <a:t>Costs</a:t>
                </a:r>
                <a:endParaRPr lang="en-US" sz="2400" b="1" i="0">
                  <a:latin typeface="Times New Roman" panose="02020603050405020304" pitchFamily="18" charset="0"/>
                </a:endParaRPr>
              </a:p>
            </p:txBody>
          </p:sp>
        </p:grpSp>
        <p:sp>
          <p:nvSpPr>
            <p:cNvPr id="429072" name="AutoShape 3088"/>
            <p:cNvSpPr>
              <a:spLocks/>
            </p:cNvSpPr>
            <p:nvPr/>
          </p:nvSpPr>
          <p:spPr bwMode="auto">
            <a:xfrm>
              <a:off x="4656" y="1632"/>
              <a:ext cx="192" cy="1002"/>
            </a:xfrm>
            <a:prstGeom prst="rightBrace">
              <a:avLst>
                <a:gd name="adj1" fmla="val 43490"/>
                <a:gd name="adj2" fmla="val 50000"/>
              </a:avLst>
            </a:prstGeom>
            <a:noFill/>
            <a:ln w="571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29073" name="AutoShape 3089"/>
            <p:cNvSpPr>
              <a:spLocks/>
            </p:cNvSpPr>
            <p:nvPr/>
          </p:nvSpPr>
          <p:spPr bwMode="auto">
            <a:xfrm>
              <a:off x="4656" y="2632"/>
              <a:ext cx="192" cy="1002"/>
            </a:xfrm>
            <a:prstGeom prst="rightBrace">
              <a:avLst>
                <a:gd name="adj1" fmla="val 43490"/>
                <a:gd name="adj2" fmla="val 50000"/>
              </a:avLst>
            </a:prstGeom>
            <a:noFill/>
            <a:ln w="571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429074" name="Group 3090"/>
          <p:cNvGrpSpPr>
            <a:grpSpLocks/>
          </p:cNvGrpSpPr>
          <p:nvPr/>
        </p:nvGrpSpPr>
        <p:grpSpPr bwMode="auto">
          <a:xfrm>
            <a:off x="309563" y="2590800"/>
            <a:ext cx="1600200" cy="3200400"/>
            <a:chOff x="288" y="1632"/>
            <a:chExt cx="1008" cy="2016"/>
          </a:xfrm>
        </p:grpSpPr>
        <p:grpSp>
          <p:nvGrpSpPr>
            <p:cNvPr id="429075" name="Group 3091"/>
            <p:cNvGrpSpPr>
              <a:grpSpLocks/>
            </p:cNvGrpSpPr>
            <p:nvPr/>
          </p:nvGrpSpPr>
          <p:grpSpPr bwMode="auto">
            <a:xfrm>
              <a:off x="288" y="1632"/>
              <a:ext cx="768" cy="2016"/>
              <a:chOff x="240" y="1632"/>
              <a:chExt cx="768" cy="2016"/>
            </a:xfrm>
          </p:grpSpPr>
          <p:sp>
            <p:nvSpPr>
              <p:cNvPr id="429076" name="Rectangle 3092"/>
              <p:cNvSpPr>
                <a:spLocks noChangeArrowheads="1"/>
              </p:cNvSpPr>
              <p:nvPr/>
            </p:nvSpPr>
            <p:spPr bwMode="auto">
              <a:xfrm>
                <a:off x="240" y="1632"/>
                <a:ext cx="768" cy="1344"/>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i="0">
                    <a:solidFill>
                      <a:schemeClr val="bg1"/>
                    </a:solidFill>
                    <a:latin typeface="Times New Roman" panose="02020603050405020304" pitchFamily="18" charset="0"/>
                  </a:rPr>
                  <a:t>Product</a:t>
                </a:r>
                <a:br>
                  <a:rPr lang="en-US" sz="2400" b="1" i="0">
                    <a:solidFill>
                      <a:schemeClr val="bg1"/>
                    </a:solidFill>
                    <a:latin typeface="Times New Roman" panose="02020603050405020304" pitchFamily="18" charset="0"/>
                  </a:rPr>
                </a:br>
                <a:r>
                  <a:rPr lang="en-US" sz="2400" b="1" i="0">
                    <a:solidFill>
                      <a:schemeClr val="bg1"/>
                    </a:solidFill>
                    <a:latin typeface="Times New Roman" panose="02020603050405020304" pitchFamily="18" charset="0"/>
                  </a:rPr>
                  <a:t>Costs</a:t>
                </a:r>
              </a:p>
            </p:txBody>
          </p:sp>
          <p:sp>
            <p:nvSpPr>
              <p:cNvPr id="429077" name="Rectangle 3093"/>
              <p:cNvSpPr>
                <a:spLocks noChangeArrowheads="1"/>
              </p:cNvSpPr>
              <p:nvPr/>
            </p:nvSpPr>
            <p:spPr bwMode="auto">
              <a:xfrm>
                <a:off x="240" y="2976"/>
                <a:ext cx="768" cy="672"/>
              </a:xfrm>
              <a:prstGeom prst="rect">
                <a:avLst/>
              </a:prstGeom>
              <a:solidFill>
                <a:srgbClr val="00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i="0">
                    <a:solidFill>
                      <a:srgbClr val="FFFFFF"/>
                    </a:solidFill>
                    <a:latin typeface="Times New Roman" panose="02020603050405020304" pitchFamily="18" charset="0"/>
                  </a:rPr>
                  <a:t>Period</a:t>
                </a:r>
                <a:br>
                  <a:rPr lang="en-US" sz="2400" b="1" i="0">
                    <a:solidFill>
                      <a:srgbClr val="FFFFFF"/>
                    </a:solidFill>
                    <a:latin typeface="Times New Roman" panose="02020603050405020304" pitchFamily="18" charset="0"/>
                  </a:rPr>
                </a:br>
                <a:r>
                  <a:rPr lang="en-US" sz="2400" b="1" i="0">
                    <a:solidFill>
                      <a:srgbClr val="FFFFFF"/>
                    </a:solidFill>
                    <a:latin typeface="Times New Roman" panose="02020603050405020304" pitchFamily="18" charset="0"/>
                  </a:rPr>
                  <a:t>Costs</a:t>
                </a:r>
                <a:endParaRPr lang="en-US" sz="2400" b="1" i="0">
                  <a:latin typeface="Times New Roman" panose="02020603050405020304" pitchFamily="18" charset="0"/>
                </a:endParaRPr>
              </a:p>
            </p:txBody>
          </p:sp>
        </p:grpSp>
        <p:sp>
          <p:nvSpPr>
            <p:cNvPr id="429078" name="AutoShape 3094"/>
            <p:cNvSpPr>
              <a:spLocks/>
            </p:cNvSpPr>
            <p:nvPr/>
          </p:nvSpPr>
          <p:spPr bwMode="auto">
            <a:xfrm flipH="1">
              <a:off x="1104" y="1632"/>
              <a:ext cx="192" cy="1344"/>
            </a:xfrm>
            <a:prstGeom prst="rightBrace">
              <a:avLst>
                <a:gd name="adj1" fmla="val 58333"/>
                <a:gd name="adj2" fmla="val 50000"/>
              </a:avLst>
            </a:prstGeom>
            <a:noFill/>
            <a:ln w="571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29079" name="AutoShape 3095"/>
            <p:cNvSpPr>
              <a:spLocks/>
            </p:cNvSpPr>
            <p:nvPr/>
          </p:nvSpPr>
          <p:spPr bwMode="auto">
            <a:xfrm flipH="1">
              <a:off x="1104" y="2968"/>
              <a:ext cx="192" cy="666"/>
            </a:xfrm>
            <a:prstGeom prst="rightBrace">
              <a:avLst>
                <a:gd name="adj1" fmla="val 28906"/>
                <a:gd name="adj2" fmla="val 50000"/>
              </a:avLst>
            </a:prstGeom>
            <a:noFill/>
            <a:ln w="571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23</a:t>
            </a:fld>
            <a:endParaRPr lang="en-US" dirty="0"/>
          </a:p>
        </p:txBody>
      </p:sp>
    </p:spTree>
    <p:extLst>
      <p:ext uri="{BB962C8B-B14F-4D97-AF65-F5344CB8AC3E}">
        <p14:creationId xmlns:p14="http://schemas.microsoft.com/office/powerpoint/2010/main" xmlns="" val="32428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29067"/>
                                        </p:tgtEl>
                                        <p:attrNameLst>
                                          <p:attrName>style.visibility</p:attrName>
                                        </p:attrNameLst>
                                      </p:cBhvr>
                                      <p:to>
                                        <p:strVal val="visible"/>
                                      </p:to>
                                    </p:set>
                                    <p:animEffect transition="in" filter="dissolve">
                                      <p:cBhvr>
                                        <p:cTn id="7" dur="500"/>
                                        <p:tgtEl>
                                          <p:spTgt spid="429067"/>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429074"/>
                                        </p:tgtEl>
                                        <p:attrNameLst>
                                          <p:attrName>style.visibility</p:attrName>
                                        </p:attrNameLst>
                                      </p:cBhvr>
                                      <p:to>
                                        <p:strVal val="visible"/>
                                      </p:to>
                                    </p:set>
                                    <p:animEffect transition="in" filter="slide(fromRight)">
                                      <p:cBhvr>
                                        <p:cTn id="11" dur="500"/>
                                        <p:tgtEl>
                                          <p:spTgt spid="429074"/>
                                        </p:tgtEl>
                                      </p:cBhvr>
                                    </p:animEffect>
                                  </p:childTnLst>
                                </p:cTn>
                              </p:par>
                            </p:childTnLst>
                          </p:cTn>
                        </p:par>
                        <p:par>
                          <p:cTn id="12" fill="hold" nodeType="afterGroup">
                            <p:stCondLst>
                              <p:cond delay="1000"/>
                            </p:stCondLst>
                            <p:childTnLst>
                              <p:par>
                                <p:cTn id="13" presetID="9" presetClass="entr" presetSubtype="0" fill="hold" grpId="0" nodeType="afterEffect">
                                  <p:stCondLst>
                                    <p:cond delay="2000"/>
                                  </p:stCondLst>
                                  <p:childTnLst>
                                    <p:set>
                                      <p:cBhvr>
                                        <p:cTn id="14" dur="1" fill="hold">
                                          <p:stCondLst>
                                            <p:cond delay="0"/>
                                          </p:stCondLst>
                                        </p:cTn>
                                        <p:tgtEl>
                                          <p:spTgt spid="429066"/>
                                        </p:tgtEl>
                                        <p:attrNameLst>
                                          <p:attrName>style.visibility</p:attrName>
                                        </p:attrNameLst>
                                      </p:cBhvr>
                                      <p:to>
                                        <p:strVal val="visible"/>
                                      </p:to>
                                    </p:set>
                                    <p:animEffect transition="in" filter="dissolve">
                                      <p:cBhvr>
                                        <p:cTn id="15" dur="500"/>
                                        <p:tgtEl>
                                          <p:spTgt spid="429066"/>
                                        </p:tgtEl>
                                      </p:cBhvr>
                                    </p:animEffect>
                                  </p:childTnLst>
                                </p:cTn>
                              </p:par>
                            </p:childTnLst>
                          </p:cTn>
                        </p:par>
                        <p:par>
                          <p:cTn id="16" fill="hold" nodeType="afterGroup">
                            <p:stCondLst>
                              <p:cond delay="3500"/>
                            </p:stCondLst>
                            <p:childTnLst>
                              <p:par>
                                <p:cTn id="17" presetID="12" presetClass="entr" presetSubtype="8" fill="hold" nodeType="afterEffect">
                                  <p:stCondLst>
                                    <p:cond delay="0"/>
                                  </p:stCondLst>
                                  <p:childTnLst>
                                    <p:set>
                                      <p:cBhvr>
                                        <p:cTn id="18" dur="1" fill="hold">
                                          <p:stCondLst>
                                            <p:cond delay="0"/>
                                          </p:stCondLst>
                                        </p:cTn>
                                        <p:tgtEl>
                                          <p:spTgt spid="429068"/>
                                        </p:tgtEl>
                                        <p:attrNameLst>
                                          <p:attrName>style.visibility</p:attrName>
                                        </p:attrNameLst>
                                      </p:cBhvr>
                                      <p:to>
                                        <p:strVal val="visible"/>
                                      </p:to>
                                    </p:set>
                                    <p:animEffect transition="in" filter="slide(fromLeft)">
                                      <p:cBhvr>
                                        <p:cTn id="19" dur="500"/>
                                        <p:tgtEl>
                                          <p:spTgt spid="429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6" grpId="0" autoUpdateAnimBg="0"/>
      <p:bldP spid="429067"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1106" name="Rectangle 2"/>
          <p:cNvSpPr>
            <a:spLocks noGrp="1" noChangeArrowheads="1"/>
          </p:cNvSpPr>
          <p:nvPr>
            <p:ph type="title"/>
          </p:nvPr>
        </p:nvSpPr>
        <p:spPr>
          <a:xfrm>
            <a:off x="457200" y="533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31107" name="Rectangle 3"/>
          <p:cNvSpPr>
            <a:spLocks noGrp="1" noChangeArrowheads="1"/>
          </p:cNvSpPr>
          <p:nvPr>
            <p:ph type="body" idx="1"/>
          </p:nvPr>
        </p:nvSpPr>
        <p:spPr>
          <a:xfrm>
            <a:off x="495300" y="1752600"/>
            <a:ext cx="8153400" cy="4038600"/>
          </a:xfrm>
          <a:solidFill>
            <a:schemeClr val="bg1"/>
          </a:solidFill>
          <a:ln w="28575">
            <a:solidFill>
              <a:schemeClr val="tx2"/>
            </a:solidFill>
            <a:miter lim="800000"/>
            <a:headEnd/>
            <a:tailEnd/>
          </a:ln>
          <a:effectLst>
            <a:outerShdw dist="71842" dir="2700000" algn="ctr" rotWithShape="0">
              <a:schemeClr val="tx2"/>
            </a:outerShdw>
          </a:effectLst>
        </p:spPr>
        <p:txBody>
          <a:bodyPr lIns="90488" tIns="44450" rIns="90488" bIns="44450"/>
          <a:lstStyle/>
          <a:p>
            <a:pPr>
              <a:buFont typeface="Times" panose="02020603050405020304" pitchFamily="18" charset="0"/>
              <a:buNone/>
            </a:pPr>
            <a:r>
              <a:rPr lang="en-US" sz="2600"/>
              <a:t> 	Which method will produce the highest values for work in process and finished goods inventories? </a:t>
            </a:r>
          </a:p>
          <a:p>
            <a:pPr lvl="1">
              <a:spcBef>
                <a:spcPct val="40000"/>
              </a:spcBef>
              <a:buFont typeface="Wingdings" panose="05000000000000000000" pitchFamily="2" charset="2"/>
              <a:buNone/>
            </a:pPr>
            <a:r>
              <a:rPr lang="en-US"/>
              <a:t>a.  Absorption costing.</a:t>
            </a:r>
          </a:p>
          <a:p>
            <a:pPr lvl="1">
              <a:spcBef>
                <a:spcPct val="40000"/>
              </a:spcBef>
              <a:buFont typeface="Wingdings" panose="05000000000000000000" pitchFamily="2" charset="2"/>
              <a:buNone/>
            </a:pPr>
            <a:r>
              <a:rPr lang="en-US"/>
              <a:t>b.  Variable costing.</a:t>
            </a:r>
          </a:p>
          <a:p>
            <a:pPr lvl="1">
              <a:spcBef>
                <a:spcPct val="40000"/>
              </a:spcBef>
              <a:buFont typeface="Wingdings" panose="05000000000000000000" pitchFamily="2" charset="2"/>
              <a:buNone/>
            </a:pPr>
            <a:r>
              <a:rPr lang="en-US"/>
              <a:t>c.  They produce the same values for these</a:t>
            </a:r>
            <a:br>
              <a:rPr lang="en-US"/>
            </a:br>
            <a:r>
              <a:rPr lang="en-US"/>
              <a:t>  inventories.</a:t>
            </a:r>
          </a:p>
          <a:p>
            <a:pPr lvl="1">
              <a:spcBef>
                <a:spcPct val="40000"/>
              </a:spcBef>
              <a:buFont typeface="Wingdings" panose="05000000000000000000" pitchFamily="2" charset="2"/>
              <a:buNone/>
            </a:pPr>
            <a:r>
              <a:rPr lang="en-US"/>
              <a:t>d.  It depends. . .</a:t>
            </a:r>
          </a:p>
        </p:txBody>
      </p:sp>
      <p:sp>
        <p:nvSpPr>
          <p:cNvPr id="2" name="Slide Number Placeholder 1"/>
          <p:cNvSpPr>
            <a:spLocks noGrp="1"/>
          </p:cNvSpPr>
          <p:nvPr>
            <p:ph type="sldNum" sz="quarter" idx="11"/>
          </p:nvPr>
        </p:nvSpPr>
        <p:spPr/>
        <p:txBody>
          <a:bodyPr/>
          <a:lstStyle/>
          <a:p>
            <a:fld id="{679FE027-5DE2-4EA1-A78B-6EFABE819540}" type="slidenum">
              <a:rPr lang="en-US" smtClean="0"/>
              <a:pPr/>
              <a:t>24</a:t>
            </a:fld>
            <a:endParaRPr lang="en-US" dirty="0"/>
          </a:p>
        </p:txBody>
      </p:sp>
    </p:spTree>
    <p:extLst>
      <p:ext uri="{BB962C8B-B14F-4D97-AF65-F5344CB8AC3E}">
        <p14:creationId xmlns:p14="http://schemas.microsoft.com/office/powerpoint/2010/main" xmlns="" val="2650748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3154" name="Rectangle 2"/>
          <p:cNvSpPr>
            <a:spLocks noGrp="1" noChangeArrowheads="1"/>
          </p:cNvSpPr>
          <p:nvPr>
            <p:ph type="body" idx="1"/>
          </p:nvPr>
        </p:nvSpPr>
        <p:spPr>
          <a:xfrm>
            <a:off x="495300" y="1752600"/>
            <a:ext cx="8153400" cy="4038600"/>
          </a:xfrm>
          <a:solidFill>
            <a:schemeClr val="bg1"/>
          </a:solidFill>
          <a:ln w="28575">
            <a:solidFill>
              <a:schemeClr val="tx2"/>
            </a:solidFill>
            <a:miter lim="800000"/>
            <a:headEnd/>
            <a:tailEnd/>
          </a:ln>
          <a:effectLst>
            <a:outerShdw dist="71842" dir="2700000" algn="ctr" rotWithShape="0">
              <a:schemeClr val="tx2"/>
            </a:outerShdw>
          </a:effectLst>
        </p:spPr>
        <p:txBody>
          <a:bodyPr lIns="90488" tIns="44450" rIns="90488" bIns="44450"/>
          <a:lstStyle/>
          <a:p>
            <a:pPr>
              <a:buFont typeface="Times" panose="02020603050405020304" pitchFamily="18" charset="0"/>
              <a:buNone/>
            </a:pPr>
            <a:r>
              <a:rPr lang="en-US" sz="2600"/>
              <a:t> 	Which method will produce the highest values for work in process and finished goods inventories? </a:t>
            </a:r>
          </a:p>
          <a:p>
            <a:pPr lvl="1">
              <a:spcBef>
                <a:spcPct val="40000"/>
              </a:spcBef>
              <a:buFont typeface="Wingdings" panose="05000000000000000000" pitchFamily="2" charset="2"/>
              <a:buNone/>
            </a:pPr>
            <a:r>
              <a:rPr lang="en-US"/>
              <a:t>a.  Absorption costing.</a:t>
            </a:r>
          </a:p>
          <a:p>
            <a:pPr lvl="1">
              <a:spcBef>
                <a:spcPct val="40000"/>
              </a:spcBef>
              <a:buFont typeface="Wingdings" panose="05000000000000000000" pitchFamily="2" charset="2"/>
              <a:buNone/>
            </a:pPr>
            <a:r>
              <a:rPr lang="en-US">
                <a:solidFill>
                  <a:schemeClr val="hlink"/>
                </a:solidFill>
              </a:rPr>
              <a:t>b.  Variable costing.</a:t>
            </a:r>
          </a:p>
          <a:p>
            <a:pPr lvl="1">
              <a:spcBef>
                <a:spcPct val="40000"/>
              </a:spcBef>
              <a:buFont typeface="Wingdings" panose="05000000000000000000" pitchFamily="2" charset="2"/>
              <a:buNone/>
            </a:pPr>
            <a:r>
              <a:rPr lang="en-US">
                <a:solidFill>
                  <a:schemeClr val="hlink"/>
                </a:solidFill>
              </a:rPr>
              <a:t>c.  They produce the same values for these</a:t>
            </a:r>
            <a:br>
              <a:rPr lang="en-US">
                <a:solidFill>
                  <a:schemeClr val="hlink"/>
                </a:solidFill>
              </a:rPr>
            </a:br>
            <a:r>
              <a:rPr lang="en-US">
                <a:solidFill>
                  <a:schemeClr val="hlink"/>
                </a:solidFill>
              </a:rPr>
              <a:t>  inventories.</a:t>
            </a:r>
          </a:p>
          <a:p>
            <a:pPr lvl="1">
              <a:spcBef>
                <a:spcPct val="40000"/>
              </a:spcBef>
              <a:buFont typeface="Wingdings" panose="05000000000000000000" pitchFamily="2" charset="2"/>
              <a:buNone/>
            </a:pPr>
            <a:r>
              <a:rPr lang="en-US">
                <a:solidFill>
                  <a:schemeClr val="hlink"/>
                </a:solidFill>
              </a:rPr>
              <a:t>d.  It depends. . .</a:t>
            </a:r>
          </a:p>
        </p:txBody>
      </p:sp>
      <p:sp>
        <p:nvSpPr>
          <p:cNvPr id="433155" name="Rectangle 3"/>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433156" name="Oval 4"/>
          <p:cNvSpPr>
            <a:spLocks noChangeArrowheads="1"/>
          </p:cNvSpPr>
          <p:nvPr/>
        </p:nvSpPr>
        <p:spPr bwMode="auto">
          <a:xfrm>
            <a:off x="838200" y="2667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679FE027-5DE2-4EA1-A78B-6EFABE819540}" type="slidenum">
              <a:rPr lang="en-US" smtClean="0"/>
              <a:pPr/>
              <a:t>25</a:t>
            </a:fld>
            <a:endParaRPr lang="en-US" dirty="0"/>
          </a:p>
        </p:txBody>
      </p:sp>
    </p:spTree>
    <p:extLst>
      <p:ext uri="{BB962C8B-B14F-4D97-AF65-F5344CB8AC3E}">
        <p14:creationId xmlns:p14="http://schemas.microsoft.com/office/powerpoint/2010/main" xmlns="" val="19201816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5202" name="Rectangle 2"/>
          <p:cNvSpPr>
            <a:spLocks noGrp="1" noChangeArrowheads="1"/>
          </p:cNvSpPr>
          <p:nvPr>
            <p:ph type="body" idx="1"/>
          </p:nvPr>
        </p:nvSpPr>
        <p:spPr>
          <a:xfrm>
            <a:off x="508000" y="1708150"/>
            <a:ext cx="8120063"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b="1"/>
              <a:t>Harvey Company produces a single product</a:t>
            </a:r>
            <a:br>
              <a:rPr lang="en-US" sz="2800" b="1"/>
            </a:br>
            <a:r>
              <a:rPr lang="en-US" sz="2800" b="1"/>
              <a:t>with the following information available:</a:t>
            </a:r>
          </a:p>
        </p:txBody>
      </p:sp>
      <p:graphicFrame>
        <p:nvGraphicFramePr>
          <p:cNvPr id="435203" name="Object 3"/>
          <p:cNvGraphicFramePr>
            <a:graphicFrameLocks/>
          </p:cNvGraphicFramePr>
          <p:nvPr/>
        </p:nvGraphicFramePr>
        <p:xfrm>
          <a:off x="685800" y="2733675"/>
          <a:ext cx="7775575" cy="3667125"/>
        </p:xfrm>
        <a:graphic>
          <a:graphicData uri="http://schemas.openxmlformats.org/presentationml/2006/ole">
            <p:oleObj spid="_x0000_s64515" name="Worksheet" r:id="rId4" imgW="3847680" imgH="1822680" progId="Excel.Sheet.8">
              <p:embed/>
            </p:oleObj>
          </a:graphicData>
        </a:graphic>
      </p:graphicFrame>
      <p:sp>
        <p:nvSpPr>
          <p:cNvPr id="435204" name="Rectangle 4"/>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Unit Cost Computations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26</a:t>
            </a:fld>
            <a:endParaRPr lang="en-US" dirty="0"/>
          </a:p>
        </p:txBody>
      </p:sp>
    </p:spTree>
    <p:extLst>
      <p:ext uri="{BB962C8B-B14F-4D97-AF65-F5344CB8AC3E}">
        <p14:creationId xmlns:p14="http://schemas.microsoft.com/office/powerpoint/2010/main" xmlns="" val="12067460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35203"/>
                                        </p:tgtEl>
                                        <p:attrNameLst>
                                          <p:attrName>style.visibility</p:attrName>
                                        </p:attrNameLst>
                                      </p:cBhvr>
                                      <p:to>
                                        <p:strVal val="visible"/>
                                      </p:to>
                                    </p:set>
                                    <p:animEffect transition="in" filter="wipe(up)">
                                      <p:cBhvr>
                                        <p:cTn id="7" dur="500"/>
                                        <p:tgtEl>
                                          <p:spTgt spid="435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7250" name="Rectangle 2"/>
          <p:cNvSpPr>
            <a:spLocks noGrp="1" noChangeArrowheads="1"/>
          </p:cNvSpPr>
          <p:nvPr>
            <p:ph type="body" idx="1"/>
          </p:nvPr>
        </p:nvSpPr>
        <p:spPr>
          <a:xfrm>
            <a:off x="419100" y="1295400"/>
            <a:ext cx="8305800" cy="60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b="1"/>
              <a:t>Unit </a:t>
            </a:r>
            <a:r>
              <a:rPr lang="en-US" sz="2800" b="1">
                <a:solidFill>
                  <a:srgbClr val="FF3300"/>
                </a:solidFill>
              </a:rPr>
              <a:t>product cost</a:t>
            </a:r>
            <a:r>
              <a:rPr lang="en-US" sz="2800" b="1"/>
              <a:t> is determined as follows:</a:t>
            </a:r>
          </a:p>
        </p:txBody>
      </p:sp>
      <p:sp>
        <p:nvSpPr>
          <p:cNvPr id="437251" name="Rectangle 3"/>
          <p:cNvSpPr>
            <a:spLocks noChangeArrowheads="1"/>
          </p:cNvSpPr>
          <p:nvPr/>
        </p:nvSpPr>
        <p:spPr bwMode="auto">
          <a:xfrm>
            <a:off x="368300" y="4724400"/>
            <a:ext cx="8418513" cy="1797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800" b="1" i="0" dirty="0">
                <a:latin typeface="+mn-lt"/>
              </a:rPr>
              <a:t>Under </a:t>
            </a:r>
            <a:r>
              <a:rPr lang="en-US" sz="2800" b="1" dirty="0">
                <a:latin typeface="+mn-lt"/>
              </a:rPr>
              <a:t>absorption costing</a:t>
            </a:r>
            <a:r>
              <a:rPr lang="en-US" sz="2800" b="1" i="0" dirty="0">
                <a:latin typeface="+mn-lt"/>
              </a:rPr>
              <a:t>, selling and administrative expenses are</a:t>
            </a:r>
            <a:br>
              <a:rPr lang="en-US" sz="2800" b="1" i="0" dirty="0">
                <a:latin typeface="+mn-lt"/>
              </a:rPr>
            </a:br>
            <a:r>
              <a:rPr lang="en-US" sz="2800" b="1" i="0" dirty="0">
                <a:latin typeface="+mn-lt"/>
              </a:rPr>
              <a:t>always treated as</a:t>
            </a:r>
            <a:r>
              <a:rPr lang="en-US" sz="2800" b="1" i="0" dirty="0">
                <a:solidFill>
                  <a:schemeClr val="accent2"/>
                </a:solidFill>
                <a:latin typeface="+mn-lt"/>
              </a:rPr>
              <a:t> </a:t>
            </a:r>
            <a:r>
              <a:rPr lang="en-US" sz="2800" b="1" i="0" dirty="0">
                <a:solidFill>
                  <a:srgbClr val="FF3300"/>
                </a:solidFill>
                <a:latin typeface="+mn-lt"/>
              </a:rPr>
              <a:t>period expenses</a:t>
            </a:r>
            <a:r>
              <a:rPr lang="en-US" sz="2800" b="1" i="0" dirty="0">
                <a:solidFill>
                  <a:schemeClr val="accent2"/>
                </a:solidFill>
                <a:latin typeface="+mn-lt"/>
              </a:rPr>
              <a:t> </a:t>
            </a:r>
            <a:r>
              <a:rPr lang="en-US" sz="2800" b="1" i="0" dirty="0">
                <a:latin typeface="+mn-lt"/>
              </a:rPr>
              <a:t>and deducted from revenue as incurred.</a:t>
            </a:r>
          </a:p>
        </p:txBody>
      </p:sp>
      <p:graphicFrame>
        <p:nvGraphicFramePr>
          <p:cNvPr id="437252" name="Object 4"/>
          <p:cNvGraphicFramePr>
            <a:graphicFrameLocks/>
          </p:cNvGraphicFramePr>
          <p:nvPr/>
        </p:nvGraphicFramePr>
        <p:xfrm>
          <a:off x="304800" y="1828800"/>
          <a:ext cx="8526463" cy="2741613"/>
        </p:xfrm>
        <a:graphic>
          <a:graphicData uri="http://schemas.openxmlformats.org/presentationml/2006/ole">
            <p:oleObj spid="_x0000_s65539" name="Worksheet" r:id="rId4" imgW="4556160" imgH="1563840" progId="Excel.Sheet.8">
              <p:embed/>
            </p:oleObj>
          </a:graphicData>
        </a:graphic>
      </p:graphicFrame>
      <p:sp>
        <p:nvSpPr>
          <p:cNvPr id="437253" name="Rectangle 5"/>
          <p:cNvSpPr>
            <a:spLocks noGrp="1" noChangeArrowheads="1"/>
          </p:cNvSpPr>
          <p:nvPr>
            <p:ph type="title"/>
          </p:nvPr>
        </p:nvSpPr>
        <p:spPr>
          <a:xfrm>
            <a:off x="457200" y="76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Unit Cost Computations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27</a:t>
            </a:fld>
            <a:endParaRPr lang="en-US" dirty="0"/>
          </a:p>
        </p:txBody>
      </p:sp>
    </p:spTree>
    <p:extLst>
      <p:ext uri="{BB962C8B-B14F-4D97-AF65-F5344CB8AC3E}">
        <p14:creationId xmlns:p14="http://schemas.microsoft.com/office/powerpoint/2010/main" xmlns="" val="1346856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37252"/>
                                        </p:tgtEl>
                                        <p:attrNameLst>
                                          <p:attrName>style.visibility</p:attrName>
                                        </p:attrNameLst>
                                      </p:cBhvr>
                                      <p:to>
                                        <p:strVal val="visible"/>
                                      </p:to>
                                    </p:set>
                                    <p:animEffect transition="in" filter="wipe(up)">
                                      <p:cBhvr>
                                        <p:cTn id="7" dur="500"/>
                                        <p:tgtEl>
                                          <p:spTgt spid="437252"/>
                                        </p:tgtEl>
                                      </p:cBhvr>
                                    </p:animEffect>
                                  </p:childTnLst>
                                </p:cTn>
                              </p:par>
                            </p:childTnLst>
                          </p:cTn>
                        </p:par>
                        <p:par>
                          <p:cTn id="8" fill="hold" nodeType="afterGroup">
                            <p:stCondLst>
                              <p:cond delay="500"/>
                            </p:stCondLst>
                            <p:childTnLst>
                              <p:par>
                                <p:cTn id="9" presetID="16" presetClass="entr" presetSubtype="37" fill="hold" grpId="0" nodeType="afterEffect">
                                  <p:stCondLst>
                                    <p:cond delay="1000"/>
                                  </p:stCondLst>
                                  <p:childTnLst>
                                    <p:set>
                                      <p:cBhvr>
                                        <p:cTn id="10" dur="1" fill="hold">
                                          <p:stCondLst>
                                            <p:cond delay="0"/>
                                          </p:stCondLst>
                                        </p:cTn>
                                        <p:tgtEl>
                                          <p:spTgt spid="437251"/>
                                        </p:tgtEl>
                                        <p:attrNameLst>
                                          <p:attrName>style.visibility</p:attrName>
                                        </p:attrNameLst>
                                      </p:cBhvr>
                                      <p:to>
                                        <p:strVal val="visible"/>
                                      </p:to>
                                    </p:set>
                                    <p:animEffect transition="in" filter="barn(outVertical)">
                                      <p:cBhvr>
                                        <p:cTn id="11" dur="500"/>
                                        <p:tgtEl>
                                          <p:spTgt spid="437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xfrm>
            <a:off x="457200" y="457200"/>
            <a:ext cx="838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Income Comparison </a:t>
            </a:r>
            <a:r>
              <a:rPr lang="en-US" b="1" i="1" dirty="0" smtClean="0"/>
              <a:t>of Absorption </a:t>
            </a:r>
            <a:r>
              <a:rPr lang="en-US" b="1" i="1" dirty="0"/>
              <a:t>and Variable Costing</a:t>
            </a:r>
          </a:p>
        </p:txBody>
      </p:sp>
      <p:sp>
        <p:nvSpPr>
          <p:cNvPr id="439299" name="Rectangle 3"/>
          <p:cNvSpPr>
            <a:spLocks noGrp="1" noChangeArrowheads="1"/>
          </p:cNvSpPr>
          <p:nvPr>
            <p:ph type="body" idx="1"/>
          </p:nvPr>
        </p:nvSpPr>
        <p:spPr>
          <a:xfrm>
            <a:off x="228600" y="1828800"/>
            <a:ext cx="8686800" cy="4648200"/>
          </a:xfrm>
        </p:spPr>
        <p:txBody>
          <a:bodyPr/>
          <a:lstStyle/>
          <a:p>
            <a:pPr>
              <a:buFont typeface="Times" panose="02020603050405020304" pitchFamily="18" charset="0"/>
              <a:buNone/>
            </a:pPr>
            <a:r>
              <a:rPr lang="en-US"/>
              <a:t>	Let’s assume the following additional information for Harvey Company.</a:t>
            </a:r>
          </a:p>
          <a:p>
            <a:pPr lvl="1"/>
            <a:r>
              <a:rPr lang="en-US"/>
              <a:t>20,000 units were sold during the year at a price of $30 each.</a:t>
            </a:r>
          </a:p>
          <a:p>
            <a:pPr lvl="1"/>
            <a:r>
              <a:rPr lang="en-US"/>
              <a:t>There were no units in beginning inventory.</a:t>
            </a:r>
          </a:p>
          <a:p>
            <a:pPr>
              <a:buFont typeface="Times" panose="02020603050405020304" pitchFamily="18" charset="0"/>
              <a:buNone/>
            </a:pPr>
            <a:r>
              <a:rPr lang="en-US"/>
              <a:t>	</a:t>
            </a:r>
          </a:p>
          <a:p>
            <a:pPr>
              <a:buFont typeface="Times" panose="02020603050405020304" pitchFamily="18" charset="0"/>
              <a:buNone/>
            </a:pPr>
            <a:r>
              <a:rPr lang="en-US"/>
              <a:t>	Now, let’s compute net operating</a:t>
            </a:r>
            <a:br>
              <a:rPr lang="en-US"/>
            </a:br>
            <a:r>
              <a:rPr lang="en-US"/>
              <a:t>income using both absorption</a:t>
            </a:r>
            <a:br>
              <a:rPr lang="en-US"/>
            </a:br>
            <a:r>
              <a:rPr lang="en-US"/>
              <a:t>and variable costing.</a:t>
            </a:r>
          </a:p>
        </p:txBody>
      </p:sp>
      <p:pic>
        <p:nvPicPr>
          <p:cNvPr id="439300" name="Picture 4" descr="COLLSTD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00800" y="4648200"/>
            <a:ext cx="2273300" cy="18923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79FE027-5DE2-4EA1-A78B-6EFABE819540}" type="slidenum">
              <a:rPr lang="en-US" smtClean="0"/>
              <a:pPr/>
              <a:t>28</a:t>
            </a:fld>
            <a:endParaRPr lang="en-US" dirty="0"/>
          </a:p>
        </p:txBody>
      </p:sp>
    </p:spTree>
    <p:extLst>
      <p:ext uri="{BB962C8B-B14F-4D97-AF65-F5344CB8AC3E}">
        <p14:creationId xmlns:p14="http://schemas.microsoft.com/office/powerpoint/2010/main" xmlns="" val="41700174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41346" name="Object 1026"/>
          <p:cNvGraphicFramePr>
            <a:graphicFrameLocks/>
          </p:cNvGraphicFramePr>
          <p:nvPr/>
        </p:nvGraphicFramePr>
        <p:xfrm>
          <a:off x="798513" y="1828800"/>
          <a:ext cx="7545387" cy="4343400"/>
        </p:xfrm>
        <a:graphic>
          <a:graphicData uri="http://schemas.openxmlformats.org/presentationml/2006/ole">
            <p:oleObj spid="_x0000_s66563" name="Worksheet" r:id="rId4" imgW="3777840" imgH="2160000" progId="Excel.Sheet.8">
              <p:embed/>
            </p:oleObj>
          </a:graphicData>
        </a:graphic>
      </p:graphicFrame>
      <p:sp>
        <p:nvSpPr>
          <p:cNvPr id="441347" name="Rectangle 1027"/>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Absorption Costing</a:t>
            </a:r>
          </a:p>
        </p:txBody>
      </p:sp>
      <p:sp>
        <p:nvSpPr>
          <p:cNvPr id="2" name="Slide Number Placeholder 1"/>
          <p:cNvSpPr>
            <a:spLocks noGrp="1"/>
          </p:cNvSpPr>
          <p:nvPr>
            <p:ph type="sldNum" sz="quarter" idx="11"/>
          </p:nvPr>
        </p:nvSpPr>
        <p:spPr/>
        <p:txBody>
          <a:bodyPr/>
          <a:lstStyle/>
          <a:p>
            <a:fld id="{7E2F38F6-0187-45EB-86DD-1B6AFB0CA124}" type="slidenum">
              <a:rPr lang="en-US" smtClean="0"/>
              <a:pPr/>
              <a:t>29</a:t>
            </a:fld>
            <a:endParaRPr lang="en-US" dirty="0"/>
          </a:p>
        </p:txBody>
      </p:sp>
    </p:spTree>
    <p:extLst>
      <p:ext uri="{BB962C8B-B14F-4D97-AF65-F5344CB8AC3E}">
        <p14:creationId xmlns:p14="http://schemas.microsoft.com/office/powerpoint/2010/main" xmlns="" val="10126510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43394" name="Object 2"/>
          <p:cNvGraphicFramePr>
            <a:graphicFrameLocks/>
          </p:cNvGraphicFramePr>
          <p:nvPr/>
        </p:nvGraphicFramePr>
        <p:xfrm>
          <a:off x="876300" y="1600200"/>
          <a:ext cx="7396163" cy="4876800"/>
        </p:xfrm>
        <a:graphic>
          <a:graphicData uri="http://schemas.openxmlformats.org/presentationml/2006/ole">
            <p:oleObj spid="_x0000_s67587" name="Worksheet" r:id="rId4" imgW="4072320" imgH="2635920" progId="Excel.Sheet.8">
              <p:embed/>
            </p:oleObj>
          </a:graphicData>
        </a:graphic>
      </p:graphicFrame>
      <p:grpSp>
        <p:nvGrpSpPr>
          <p:cNvPr id="443395" name="Group 3"/>
          <p:cNvGrpSpPr>
            <a:grpSpLocks/>
          </p:cNvGrpSpPr>
          <p:nvPr/>
        </p:nvGrpSpPr>
        <p:grpSpPr bwMode="auto">
          <a:xfrm>
            <a:off x="3505200" y="1295400"/>
            <a:ext cx="2057400" cy="2362200"/>
            <a:chOff x="2256" y="864"/>
            <a:chExt cx="1296" cy="1488"/>
          </a:xfrm>
        </p:grpSpPr>
        <p:sp>
          <p:nvSpPr>
            <p:cNvPr id="443396" name="Line 4"/>
            <p:cNvSpPr>
              <a:spLocks noChangeShapeType="1"/>
            </p:cNvSpPr>
            <p:nvPr/>
          </p:nvSpPr>
          <p:spPr bwMode="auto">
            <a:xfrm flipH="1">
              <a:off x="2592" y="1488"/>
              <a:ext cx="288" cy="48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3397" name="Line 5"/>
            <p:cNvSpPr>
              <a:spLocks noChangeShapeType="1"/>
            </p:cNvSpPr>
            <p:nvPr/>
          </p:nvSpPr>
          <p:spPr bwMode="auto">
            <a:xfrm>
              <a:off x="3024" y="1445"/>
              <a:ext cx="240" cy="90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3398" name="Rectangle 6"/>
            <p:cNvSpPr>
              <a:spLocks noChangeArrowheads="1"/>
            </p:cNvSpPr>
            <p:nvPr/>
          </p:nvSpPr>
          <p:spPr bwMode="auto">
            <a:xfrm>
              <a:off x="2256" y="864"/>
              <a:ext cx="1296" cy="668"/>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000" b="1" i="0">
                  <a:solidFill>
                    <a:srgbClr val="FF3300"/>
                  </a:solidFill>
                </a:rPr>
                <a:t>Variable</a:t>
              </a:r>
              <a:br>
                <a:rPr lang="en-US" sz="2000" b="1" i="0">
                  <a:solidFill>
                    <a:srgbClr val="FF3300"/>
                  </a:solidFill>
                </a:rPr>
              </a:br>
              <a:r>
                <a:rPr lang="en-US" sz="2000" b="1" i="0">
                  <a:solidFill>
                    <a:srgbClr val="FF3300"/>
                  </a:solidFill>
                </a:rPr>
                <a:t>manufacturing </a:t>
              </a:r>
              <a:br>
                <a:rPr lang="en-US" sz="2000" b="1" i="0">
                  <a:solidFill>
                    <a:srgbClr val="FF3300"/>
                  </a:solidFill>
                </a:rPr>
              </a:br>
              <a:r>
                <a:rPr lang="en-US" sz="2000" b="1" i="0">
                  <a:solidFill>
                    <a:srgbClr val="FF3300"/>
                  </a:solidFill>
                </a:rPr>
                <a:t>costs only.</a:t>
              </a:r>
              <a:endParaRPr lang="en-US" sz="2000" b="1" i="0">
                <a:solidFill>
                  <a:srgbClr val="FF3300"/>
                </a:solidFill>
                <a:effectLst>
                  <a:outerShdw blurRad="38100" dist="38100" dir="2700000" algn="tl">
                    <a:srgbClr val="000000"/>
                  </a:outerShdw>
                </a:effectLst>
              </a:endParaRPr>
            </a:p>
          </p:txBody>
        </p:sp>
      </p:grpSp>
      <p:grpSp>
        <p:nvGrpSpPr>
          <p:cNvPr id="443399" name="Group 7"/>
          <p:cNvGrpSpPr>
            <a:grpSpLocks/>
          </p:cNvGrpSpPr>
          <p:nvPr/>
        </p:nvGrpSpPr>
        <p:grpSpPr bwMode="auto">
          <a:xfrm>
            <a:off x="6324600" y="2819400"/>
            <a:ext cx="2414588" cy="2590800"/>
            <a:chOff x="4128" y="1872"/>
            <a:chExt cx="1521" cy="1632"/>
          </a:xfrm>
        </p:grpSpPr>
        <p:sp>
          <p:nvSpPr>
            <p:cNvPr id="443400" name="Line 8"/>
            <p:cNvSpPr>
              <a:spLocks noChangeShapeType="1"/>
            </p:cNvSpPr>
            <p:nvPr/>
          </p:nvSpPr>
          <p:spPr bwMode="auto">
            <a:xfrm flipH="1">
              <a:off x="4128" y="2640"/>
              <a:ext cx="528" cy="864"/>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3401" name="Rectangle 9"/>
            <p:cNvSpPr>
              <a:spLocks noChangeArrowheads="1"/>
            </p:cNvSpPr>
            <p:nvPr/>
          </p:nvSpPr>
          <p:spPr bwMode="auto">
            <a:xfrm>
              <a:off x="4388" y="1872"/>
              <a:ext cx="1261" cy="860"/>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000" b="1" i="0">
                  <a:solidFill>
                    <a:srgbClr val="FF3300"/>
                  </a:solidFill>
                </a:rPr>
                <a:t>All fixed</a:t>
              </a:r>
              <a:br>
                <a:rPr lang="en-US" sz="2000" b="1" i="0">
                  <a:solidFill>
                    <a:srgbClr val="FF3300"/>
                  </a:solidFill>
                </a:rPr>
              </a:br>
              <a:r>
                <a:rPr lang="en-US" sz="2000" b="1" i="0">
                  <a:solidFill>
                    <a:srgbClr val="FF3300"/>
                  </a:solidFill>
                </a:rPr>
                <a:t>manufacturing</a:t>
              </a:r>
              <a:br>
                <a:rPr lang="en-US" sz="2000" b="1" i="0">
                  <a:solidFill>
                    <a:srgbClr val="FF3300"/>
                  </a:solidFill>
                </a:rPr>
              </a:br>
              <a:r>
                <a:rPr lang="en-US" sz="2000" b="1" i="0">
                  <a:solidFill>
                    <a:srgbClr val="FF3300"/>
                  </a:solidFill>
                </a:rPr>
                <a:t>overhead is</a:t>
              </a:r>
              <a:br>
                <a:rPr lang="en-US" sz="2000" b="1" i="0">
                  <a:solidFill>
                    <a:srgbClr val="FF3300"/>
                  </a:solidFill>
                </a:rPr>
              </a:br>
              <a:r>
                <a:rPr lang="en-US" sz="2000" b="1" i="0">
                  <a:solidFill>
                    <a:srgbClr val="FF3300"/>
                  </a:solidFill>
                </a:rPr>
                <a:t>expensed.</a:t>
              </a:r>
              <a:endParaRPr lang="en-US" sz="2000" b="1" i="0">
                <a:solidFill>
                  <a:srgbClr val="FF3300"/>
                </a:solidFill>
                <a:effectLst>
                  <a:outerShdw blurRad="38100" dist="38100" dir="2700000" algn="tl">
                    <a:srgbClr val="000000"/>
                  </a:outerShdw>
                </a:effectLst>
              </a:endParaRPr>
            </a:p>
          </p:txBody>
        </p:sp>
      </p:grpSp>
      <p:sp>
        <p:nvSpPr>
          <p:cNvPr id="443402" name="Rectangle 10"/>
          <p:cNvSpPr>
            <a:spLocks noGrp="1" noChangeArrowheads="1"/>
          </p:cNvSpPr>
          <p:nvPr>
            <p:ph type="title"/>
          </p:nvPr>
        </p:nvSpPr>
        <p:spPr>
          <a:xfrm>
            <a:off x="457200" y="76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Variable Costing</a:t>
            </a:r>
          </a:p>
        </p:txBody>
      </p:sp>
      <p:sp>
        <p:nvSpPr>
          <p:cNvPr id="2" name="Slide Number Placeholder 1"/>
          <p:cNvSpPr>
            <a:spLocks noGrp="1"/>
          </p:cNvSpPr>
          <p:nvPr>
            <p:ph type="sldNum" sz="quarter" idx="11"/>
          </p:nvPr>
        </p:nvSpPr>
        <p:spPr/>
        <p:txBody>
          <a:bodyPr/>
          <a:lstStyle/>
          <a:p>
            <a:fld id="{7E2F38F6-0187-45EB-86DD-1B6AFB0CA124}" type="slidenum">
              <a:rPr lang="en-US" smtClean="0"/>
              <a:pPr/>
              <a:t>30</a:t>
            </a:fld>
            <a:endParaRPr lang="en-US" dirty="0"/>
          </a:p>
        </p:txBody>
      </p:sp>
    </p:spTree>
    <p:extLst>
      <p:ext uri="{BB962C8B-B14F-4D97-AF65-F5344CB8AC3E}">
        <p14:creationId xmlns:p14="http://schemas.microsoft.com/office/powerpoint/2010/main" xmlns="" val="113548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43394"/>
                                        </p:tgtEl>
                                        <p:attrNameLst>
                                          <p:attrName>style.visibility</p:attrName>
                                        </p:attrNameLst>
                                      </p:cBhvr>
                                      <p:to>
                                        <p:strVal val="visible"/>
                                      </p:to>
                                    </p:set>
                                    <p:animEffect transition="in" filter="wipe(up)">
                                      <p:cBhvr>
                                        <p:cTn id="7" dur="500"/>
                                        <p:tgtEl>
                                          <p:spTgt spid="443394"/>
                                        </p:tgtEl>
                                      </p:cBhvr>
                                    </p:animEffect>
                                  </p:childTnLst>
                                </p:cTn>
                              </p:par>
                            </p:childTnLst>
                          </p:cTn>
                        </p:par>
                        <p:par>
                          <p:cTn id="8" fill="hold" nodeType="afterGroup">
                            <p:stCondLst>
                              <p:cond delay="500"/>
                            </p:stCondLst>
                            <p:childTnLst>
                              <p:par>
                                <p:cTn id="9" presetID="12" presetClass="entr" presetSubtype="1" fill="hold" nodeType="afterEffect">
                                  <p:stCondLst>
                                    <p:cond delay="1000"/>
                                  </p:stCondLst>
                                  <p:childTnLst>
                                    <p:set>
                                      <p:cBhvr>
                                        <p:cTn id="10" dur="1" fill="hold">
                                          <p:stCondLst>
                                            <p:cond delay="0"/>
                                          </p:stCondLst>
                                        </p:cTn>
                                        <p:tgtEl>
                                          <p:spTgt spid="443395"/>
                                        </p:tgtEl>
                                        <p:attrNameLst>
                                          <p:attrName>style.visibility</p:attrName>
                                        </p:attrNameLst>
                                      </p:cBhvr>
                                      <p:to>
                                        <p:strVal val="visible"/>
                                      </p:to>
                                    </p:set>
                                    <p:animEffect transition="in" filter="slide(fromTop)">
                                      <p:cBhvr>
                                        <p:cTn id="11" dur="500"/>
                                        <p:tgtEl>
                                          <p:spTgt spid="443395"/>
                                        </p:tgtEl>
                                      </p:cBhvr>
                                    </p:animEffect>
                                  </p:childTnLst>
                                </p:cTn>
                              </p:par>
                            </p:childTnLst>
                          </p:cTn>
                        </p:par>
                        <p:par>
                          <p:cTn id="12" fill="hold" nodeType="afterGroup">
                            <p:stCondLst>
                              <p:cond delay="2000"/>
                            </p:stCondLst>
                            <p:childTnLst>
                              <p:par>
                                <p:cTn id="13" presetID="12" presetClass="entr" presetSubtype="2" fill="hold" nodeType="afterEffect">
                                  <p:stCondLst>
                                    <p:cond delay="1000"/>
                                  </p:stCondLst>
                                  <p:childTnLst>
                                    <p:set>
                                      <p:cBhvr>
                                        <p:cTn id="14" dur="1" fill="hold">
                                          <p:stCondLst>
                                            <p:cond delay="0"/>
                                          </p:stCondLst>
                                        </p:cTn>
                                        <p:tgtEl>
                                          <p:spTgt spid="443399"/>
                                        </p:tgtEl>
                                        <p:attrNameLst>
                                          <p:attrName>style.visibility</p:attrName>
                                        </p:attrNameLst>
                                      </p:cBhvr>
                                      <p:to>
                                        <p:strVal val="visible"/>
                                      </p:to>
                                    </p:set>
                                    <p:animEffect transition="in" filter="slide(fromRight)">
                                      <p:cBhvr>
                                        <p:cTn id="15" dur="500"/>
                                        <p:tgtEl>
                                          <p:spTgt spid="443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45442" name="Object 2"/>
          <p:cNvGraphicFramePr>
            <a:graphicFrameLocks/>
          </p:cNvGraphicFramePr>
          <p:nvPr/>
        </p:nvGraphicFramePr>
        <p:xfrm>
          <a:off x="266700" y="1863725"/>
          <a:ext cx="8642350" cy="3927475"/>
        </p:xfrm>
        <a:graphic>
          <a:graphicData uri="http://schemas.openxmlformats.org/presentationml/2006/ole">
            <p:oleObj spid="_x0000_s68611" name="Worksheet" r:id="rId4" imgW="5377680" imgH="2520000" progId="Excel.Sheet.8">
              <p:embed/>
            </p:oleObj>
          </a:graphicData>
        </a:graphic>
      </p:graphicFrame>
      <p:sp>
        <p:nvSpPr>
          <p:cNvPr id="445443" name="Rectangle 3"/>
          <p:cNvSpPr>
            <a:spLocks noGrp="1" noChangeArrowheads="1"/>
          </p:cNvSpPr>
          <p:nvPr>
            <p:ph type="title"/>
          </p:nvPr>
        </p:nvSpPr>
        <p:spPr>
          <a:xfrm>
            <a:off x="457200" y="6096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Comparing the Two Methods</a:t>
            </a:r>
          </a:p>
        </p:txBody>
      </p:sp>
      <p:grpSp>
        <p:nvGrpSpPr>
          <p:cNvPr id="445445" name="Group 5"/>
          <p:cNvGrpSpPr>
            <a:grpSpLocks/>
          </p:cNvGrpSpPr>
          <p:nvPr/>
        </p:nvGrpSpPr>
        <p:grpSpPr bwMode="auto">
          <a:xfrm>
            <a:off x="4343400" y="4038600"/>
            <a:ext cx="1905000" cy="1219200"/>
            <a:chOff x="2736" y="2544"/>
            <a:chExt cx="1200" cy="768"/>
          </a:xfrm>
        </p:grpSpPr>
        <p:sp>
          <p:nvSpPr>
            <p:cNvPr id="445446" name="Line 6"/>
            <p:cNvSpPr>
              <a:spLocks noChangeShapeType="1"/>
            </p:cNvSpPr>
            <p:nvPr/>
          </p:nvSpPr>
          <p:spPr bwMode="auto">
            <a:xfrm>
              <a:off x="2736" y="2544"/>
              <a:ext cx="1104" cy="76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5447" name="Line 7"/>
            <p:cNvSpPr>
              <a:spLocks noChangeShapeType="1"/>
            </p:cNvSpPr>
            <p:nvPr/>
          </p:nvSpPr>
          <p:spPr bwMode="auto">
            <a:xfrm>
              <a:off x="3696" y="2544"/>
              <a:ext cx="240" cy="72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31</a:t>
            </a:fld>
            <a:endParaRPr lang="en-US" dirty="0"/>
          </a:p>
        </p:txBody>
      </p:sp>
    </p:spTree>
    <p:extLst>
      <p:ext uri="{BB962C8B-B14F-4D97-AF65-F5344CB8AC3E}">
        <p14:creationId xmlns:p14="http://schemas.microsoft.com/office/powerpoint/2010/main" xmlns="" val="38920844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45445"/>
                                        </p:tgtEl>
                                        <p:attrNameLst>
                                          <p:attrName>style.visibility</p:attrName>
                                        </p:attrNameLst>
                                      </p:cBhvr>
                                      <p:to>
                                        <p:strVal val="visible"/>
                                      </p:to>
                                    </p:set>
                                    <p:animEffect transition="in" filter="wipe(up)">
                                      <p:cBhvr>
                                        <p:cTn id="7" dur="500"/>
                                        <p:tgtEl>
                                          <p:spTgt spid="445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47491" name="Object 3"/>
          <p:cNvGraphicFramePr>
            <a:graphicFrameLocks/>
          </p:cNvGraphicFramePr>
          <p:nvPr/>
        </p:nvGraphicFramePr>
        <p:xfrm>
          <a:off x="698500" y="2695575"/>
          <a:ext cx="7735888" cy="2392363"/>
        </p:xfrm>
        <a:graphic>
          <a:graphicData uri="http://schemas.openxmlformats.org/presentationml/2006/ole">
            <p:oleObj spid="_x0000_s69635" name="Worksheet" r:id="rId4" imgW="4241160" imgH="1158840" progId="Excel.Sheet.8">
              <p:embed/>
            </p:oleObj>
          </a:graphicData>
        </a:graphic>
      </p:graphicFrame>
      <p:grpSp>
        <p:nvGrpSpPr>
          <p:cNvPr id="447492" name="Group 4"/>
          <p:cNvGrpSpPr>
            <a:grpSpLocks/>
          </p:cNvGrpSpPr>
          <p:nvPr/>
        </p:nvGrpSpPr>
        <p:grpSpPr bwMode="auto">
          <a:xfrm>
            <a:off x="609600" y="5548313"/>
            <a:ext cx="8191500" cy="819150"/>
            <a:chOff x="384" y="3495"/>
            <a:chExt cx="5160" cy="516"/>
          </a:xfrm>
        </p:grpSpPr>
        <p:sp>
          <p:nvSpPr>
            <p:cNvPr id="447493" name="Rectangle 5"/>
            <p:cNvSpPr>
              <a:spLocks noChangeArrowheads="1"/>
            </p:cNvSpPr>
            <p:nvPr/>
          </p:nvSpPr>
          <p:spPr bwMode="auto">
            <a:xfrm>
              <a:off x="384" y="3495"/>
              <a:ext cx="3468"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i="0">
                  <a:solidFill>
                    <a:schemeClr val="tx2"/>
                  </a:solidFill>
                </a:rPr>
                <a:t>Fixed mfg. Overhead         $150,000   </a:t>
              </a:r>
            </a:p>
            <a:p>
              <a:pPr eaLnBrk="1" hangingPunct="1"/>
              <a:r>
                <a:rPr lang="en-US" sz="2400" b="1" i="0">
                  <a:solidFill>
                    <a:schemeClr val="tx2"/>
                  </a:solidFill>
                </a:rPr>
                <a:t>     Units produced           25,000 units</a:t>
              </a:r>
            </a:p>
          </p:txBody>
        </p:sp>
        <p:sp>
          <p:nvSpPr>
            <p:cNvPr id="447494" name="Rectangle 6"/>
            <p:cNvSpPr>
              <a:spLocks noChangeArrowheads="1"/>
            </p:cNvSpPr>
            <p:nvPr/>
          </p:nvSpPr>
          <p:spPr bwMode="auto">
            <a:xfrm>
              <a:off x="2400" y="3610"/>
              <a:ext cx="3144"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r>
                <a:rPr lang="en-US" sz="2400" b="1" i="0">
                  <a:solidFill>
                    <a:schemeClr val="tx2"/>
                  </a:solidFill>
                </a:rPr>
                <a:t>=                          =   $6.00 per unit</a:t>
              </a:r>
            </a:p>
          </p:txBody>
        </p:sp>
        <p:sp>
          <p:nvSpPr>
            <p:cNvPr id="447495" name="Line 7"/>
            <p:cNvSpPr>
              <a:spLocks noChangeShapeType="1"/>
            </p:cNvSpPr>
            <p:nvPr/>
          </p:nvSpPr>
          <p:spPr bwMode="auto">
            <a:xfrm>
              <a:off x="446" y="3758"/>
              <a:ext cx="1872"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47496" name="Line 8"/>
            <p:cNvSpPr>
              <a:spLocks noChangeShapeType="1"/>
            </p:cNvSpPr>
            <p:nvPr/>
          </p:nvSpPr>
          <p:spPr bwMode="auto">
            <a:xfrm>
              <a:off x="2743" y="3758"/>
              <a:ext cx="1008"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447497" name="Text Box 9"/>
          <p:cNvSpPr txBox="1">
            <a:spLocks noChangeArrowheads="1"/>
          </p:cNvSpPr>
          <p:nvPr/>
        </p:nvSpPr>
        <p:spPr bwMode="auto">
          <a:xfrm>
            <a:off x="633413" y="1524000"/>
            <a:ext cx="7999412"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i="0">
                <a:solidFill>
                  <a:schemeClr val="tx2"/>
                </a:solidFill>
              </a:rPr>
              <a:t>We can reconcile the difference between</a:t>
            </a:r>
            <a:br>
              <a:rPr lang="en-US" b="1" i="0">
                <a:solidFill>
                  <a:schemeClr val="tx2"/>
                </a:solidFill>
              </a:rPr>
            </a:br>
            <a:r>
              <a:rPr lang="en-US" b="1" i="0">
                <a:solidFill>
                  <a:schemeClr val="tx2"/>
                </a:solidFill>
              </a:rPr>
              <a:t>absorption and variable income as follows:</a:t>
            </a:r>
          </a:p>
        </p:txBody>
      </p:sp>
      <p:sp>
        <p:nvSpPr>
          <p:cNvPr id="447499" name="Rectangle 11"/>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Comparing the Two Methods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32</a:t>
            </a:fld>
            <a:endParaRPr lang="en-US" dirty="0"/>
          </a:p>
        </p:txBody>
      </p:sp>
    </p:spTree>
    <p:extLst>
      <p:ext uri="{BB962C8B-B14F-4D97-AF65-F5344CB8AC3E}">
        <p14:creationId xmlns:p14="http://schemas.microsoft.com/office/powerpoint/2010/main" xmlns="" val="4053213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47491"/>
                                        </p:tgtEl>
                                        <p:attrNameLst>
                                          <p:attrName>style.visibility</p:attrName>
                                        </p:attrNameLst>
                                      </p:cBhvr>
                                      <p:to>
                                        <p:strVal val="visible"/>
                                      </p:to>
                                    </p:set>
                                    <p:animEffect transition="in" filter="wipe(up)">
                                      <p:cBhvr>
                                        <p:cTn id="7" dur="500"/>
                                        <p:tgtEl>
                                          <p:spTgt spid="447491"/>
                                        </p:tgtEl>
                                      </p:cBhvr>
                                    </p:animEffect>
                                  </p:childTnLst>
                                </p:cTn>
                              </p:par>
                            </p:childTnLst>
                          </p:cTn>
                        </p:par>
                        <p:par>
                          <p:cTn id="8" fill="hold" nodeType="afterGroup">
                            <p:stCondLst>
                              <p:cond delay="500"/>
                            </p:stCondLst>
                            <p:childTnLst>
                              <p:par>
                                <p:cTn id="9" presetID="9" presetClass="entr" presetSubtype="0" fill="hold" nodeType="afterEffect">
                                  <p:stCondLst>
                                    <p:cond delay="1000"/>
                                  </p:stCondLst>
                                  <p:childTnLst>
                                    <p:set>
                                      <p:cBhvr>
                                        <p:cTn id="10" dur="1" fill="hold">
                                          <p:stCondLst>
                                            <p:cond delay="0"/>
                                          </p:stCondLst>
                                        </p:cTn>
                                        <p:tgtEl>
                                          <p:spTgt spid="447492"/>
                                        </p:tgtEl>
                                        <p:attrNameLst>
                                          <p:attrName>style.visibility</p:attrName>
                                        </p:attrNameLst>
                                      </p:cBhvr>
                                      <p:to>
                                        <p:strVal val="visible"/>
                                      </p:to>
                                    </p:set>
                                    <p:animEffect transition="in" filter="dissolve">
                                      <p:cBhvr>
                                        <p:cTn id="11" dur="500"/>
                                        <p:tgtEl>
                                          <p:spTgt spid="447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Extended Comparisons of Income Data Harvey Company Year Two</a:t>
            </a:r>
          </a:p>
        </p:txBody>
      </p:sp>
      <p:graphicFrame>
        <p:nvGraphicFramePr>
          <p:cNvPr id="449539" name="Object 3"/>
          <p:cNvGraphicFramePr>
            <a:graphicFrameLocks/>
          </p:cNvGraphicFramePr>
          <p:nvPr/>
        </p:nvGraphicFramePr>
        <p:xfrm>
          <a:off x="850900" y="1447800"/>
          <a:ext cx="7416800" cy="5067300"/>
        </p:xfrm>
        <a:graphic>
          <a:graphicData uri="http://schemas.openxmlformats.org/presentationml/2006/ole">
            <p:oleObj spid="_x0000_s70659" name="Worksheet" r:id="rId4" imgW="3813840" imgH="2621160" progId="Excel.Sheet.8">
              <p:embed/>
            </p:oleObj>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33</a:t>
            </a:fld>
            <a:endParaRPr lang="en-US" dirty="0"/>
          </a:p>
        </p:txBody>
      </p:sp>
    </p:spTree>
    <p:extLst>
      <p:ext uri="{BB962C8B-B14F-4D97-AF65-F5344CB8AC3E}">
        <p14:creationId xmlns:p14="http://schemas.microsoft.com/office/powerpoint/2010/main" xmlns="" val="24693569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49539"/>
                                        </p:tgtEl>
                                        <p:attrNameLst>
                                          <p:attrName>style.visibility</p:attrName>
                                        </p:attrNameLst>
                                      </p:cBhvr>
                                      <p:to>
                                        <p:strVal val="visible"/>
                                      </p:to>
                                    </p:set>
                                    <p:animEffect transition="in" filter="wipe(up)">
                                      <p:cBhvr>
                                        <p:cTn id="7" dur="500"/>
                                        <p:tgtEl>
                                          <p:spTgt spid="449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a:xfrm>
            <a:off x="457200" y="457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Unit Cost Computations</a:t>
            </a:r>
          </a:p>
        </p:txBody>
      </p:sp>
      <p:sp>
        <p:nvSpPr>
          <p:cNvPr id="451587" name="Rectangle 3"/>
          <p:cNvSpPr>
            <a:spLocks noChangeArrowheads="1"/>
          </p:cNvSpPr>
          <p:nvPr/>
        </p:nvSpPr>
        <p:spPr bwMode="auto">
          <a:xfrm>
            <a:off x="533400" y="5029200"/>
            <a:ext cx="8078788" cy="1336675"/>
          </a:xfrm>
          <a:prstGeom prst="rect">
            <a:avLst/>
          </a:prstGeom>
          <a:solidFill>
            <a:schemeClr val="tx2"/>
          </a:solidFill>
          <a:ln w="57150" cmpd="thinThick">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600" b="1" i="0" dirty="0">
                <a:solidFill>
                  <a:srgbClr val="FFFFFF"/>
                </a:solidFill>
                <a:latin typeface="+mn-lt"/>
              </a:rPr>
              <a:t>Since there was no change in the variable costs</a:t>
            </a:r>
            <a:br>
              <a:rPr lang="en-US" sz="2600" b="1" i="0" dirty="0">
                <a:solidFill>
                  <a:srgbClr val="FFFFFF"/>
                </a:solidFill>
                <a:latin typeface="+mn-lt"/>
              </a:rPr>
            </a:br>
            <a:r>
              <a:rPr lang="en-US" sz="2600" b="1" i="0" dirty="0">
                <a:solidFill>
                  <a:srgbClr val="FFFFFF"/>
                </a:solidFill>
                <a:latin typeface="+mn-lt"/>
              </a:rPr>
              <a:t>per unit, total fixed costs, or the number of</a:t>
            </a:r>
            <a:br>
              <a:rPr lang="en-US" sz="2600" b="1" i="0" dirty="0">
                <a:solidFill>
                  <a:srgbClr val="FFFFFF"/>
                </a:solidFill>
                <a:latin typeface="+mn-lt"/>
              </a:rPr>
            </a:br>
            <a:r>
              <a:rPr lang="en-US" sz="2600" b="1" i="0" dirty="0">
                <a:solidFill>
                  <a:srgbClr val="FFFFFF"/>
                </a:solidFill>
                <a:latin typeface="+mn-lt"/>
              </a:rPr>
              <a:t>units produced, the unit costs remain unchanged.</a:t>
            </a:r>
            <a:endParaRPr lang="en-US" sz="2600" b="1" i="0" dirty="0">
              <a:solidFill>
                <a:srgbClr val="FFFFFF"/>
              </a:solidFill>
              <a:effectLst>
                <a:outerShdw blurRad="38100" dist="38100" dir="2700000" algn="tl">
                  <a:srgbClr val="000000"/>
                </a:outerShdw>
              </a:effectLst>
              <a:latin typeface="+mn-lt"/>
            </a:endParaRPr>
          </a:p>
        </p:txBody>
      </p:sp>
      <p:graphicFrame>
        <p:nvGraphicFramePr>
          <p:cNvPr id="451588" name="Object 4"/>
          <p:cNvGraphicFramePr>
            <a:graphicFrameLocks/>
          </p:cNvGraphicFramePr>
          <p:nvPr/>
        </p:nvGraphicFramePr>
        <p:xfrm>
          <a:off x="301625" y="1752600"/>
          <a:ext cx="8526463" cy="2741613"/>
        </p:xfrm>
        <a:graphic>
          <a:graphicData uri="http://schemas.openxmlformats.org/presentationml/2006/ole">
            <p:oleObj spid="_x0000_s71683" name="Worksheet" r:id="rId4" imgW="4556160" imgH="1563840" progId="Excel.Sheet.8">
              <p:embed/>
            </p:oleObj>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34</a:t>
            </a:fld>
            <a:endParaRPr lang="en-US" dirty="0"/>
          </a:p>
        </p:txBody>
      </p:sp>
    </p:spTree>
    <p:extLst>
      <p:ext uri="{BB962C8B-B14F-4D97-AF65-F5344CB8AC3E}">
        <p14:creationId xmlns:p14="http://schemas.microsoft.com/office/powerpoint/2010/main" xmlns="" val="19010272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51588"/>
                                        </p:tgtEl>
                                        <p:attrNameLst>
                                          <p:attrName>style.visibility</p:attrName>
                                        </p:attrNameLst>
                                      </p:cBhvr>
                                      <p:to>
                                        <p:strVal val="visible"/>
                                      </p:to>
                                    </p:set>
                                    <p:animEffect transition="in" filter="wipe(up)">
                                      <p:cBhvr>
                                        <p:cTn id="7" dur="500"/>
                                        <p:tgtEl>
                                          <p:spTgt spid="451588"/>
                                        </p:tgtEl>
                                      </p:cBhvr>
                                    </p:animEffect>
                                  </p:childTnLst>
                                </p:cTn>
                              </p:par>
                            </p:childTnLst>
                          </p:cTn>
                        </p:par>
                        <p:par>
                          <p:cTn id="8" fill="hold" nodeType="afterGroup">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451587"/>
                                        </p:tgtEl>
                                        <p:attrNameLst>
                                          <p:attrName>style.visibility</p:attrName>
                                        </p:attrNameLst>
                                      </p:cBhvr>
                                      <p:to>
                                        <p:strVal val="visible"/>
                                      </p:to>
                                    </p:set>
                                    <p:anim calcmode="lin" valueType="num">
                                      <p:cBhvr>
                                        <p:cTn id="11" dur="500" fill="hold"/>
                                        <p:tgtEl>
                                          <p:spTgt spid="451587"/>
                                        </p:tgtEl>
                                        <p:attrNameLst>
                                          <p:attrName>ppt_w</p:attrName>
                                        </p:attrNameLst>
                                      </p:cBhvr>
                                      <p:tavLst>
                                        <p:tav tm="0">
                                          <p:val>
                                            <p:fltVal val="0"/>
                                          </p:val>
                                        </p:tav>
                                        <p:tav tm="100000">
                                          <p:val>
                                            <p:strVal val="#ppt_w"/>
                                          </p:val>
                                        </p:tav>
                                      </p:tavLst>
                                    </p:anim>
                                    <p:anim calcmode="lin" valueType="num">
                                      <p:cBhvr>
                                        <p:cTn id="12" dur="500" fill="hold"/>
                                        <p:tgtEl>
                                          <p:spTgt spid="45158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7"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53634" name="Object 2"/>
          <p:cNvGraphicFramePr>
            <a:graphicFrameLocks/>
          </p:cNvGraphicFramePr>
          <p:nvPr/>
        </p:nvGraphicFramePr>
        <p:xfrm>
          <a:off x="457200" y="1565275"/>
          <a:ext cx="8229600" cy="4378325"/>
        </p:xfrm>
        <a:graphic>
          <a:graphicData uri="http://schemas.openxmlformats.org/presentationml/2006/ole">
            <p:oleObj spid="_x0000_s72707" name="Worksheet" r:id="rId4" imgW="3796920" imgH="2160000" progId="Excel.Sheet.8">
              <p:embed/>
            </p:oleObj>
          </a:graphicData>
        </a:graphic>
      </p:graphicFrame>
      <p:sp>
        <p:nvSpPr>
          <p:cNvPr id="453635" name="Rectangle 3"/>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Absorption Costing</a:t>
            </a:r>
          </a:p>
        </p:txBody>
      </p:sp>
      <p:grpSp>
        <p:nvGrpSpPr>
          <p:cNvPr id="453636" name="Group 4"/>
          <p:cNvGrpSpPr>
            <a:grpSpLocks/>
          </p:cNvGrpSpPr>
          <p:nvPr/>
        </p:nvGrpSpPr>
        <p:grpSpPr bwMode="auto">
          <a:xfrm>
            <a:off x="1647825" y="3201988"/>
            <a:ext cx="4735513" cy="3351212"/>
            <a:chOff x="1038" y="1912"/>
            <a:chExt cx="2983" cy="2111"/>
          </a:xfrm>
        </p:grpSpPr>
        <p:sp>
          <p:nvSpPr>
            <p:cNvPr id="453637" name="Rectangle 5"/>
            <p:cNvSpPr>
              <a:spLocks noChangeArrowheads="1"/>
            </p:cNvSpPr>
            <p:nvPr/>
          </p:nvSpPr>
          <p:spPr bwMode="auto">
            <a:xfrm>
              <a:off x="1038" y="3483"/>
              <a:ext cx="2983" cy="540"/>
            </a:xfrm>
            <a:prstGeom prst="rect">
              <a:avLst/>
            </a:prstGeom>
            <a:solidFill>
              <a:schemeClr val="bg1"/>
            </a:solidFill>
            <a:ln w="38100" cmpd="dbl">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i="0" dirty="0">
                  <a:solidFill>
                    <a:schemeClr val="tx2"/>
                  </a:solidFill>
                </a:rPr>
                <a:t>These are the 25,000 units</a:t>
              </a:r>
            </a:p>
            <a:p>
              <a:pPr algn="ctr" eaLnBrk="1" hangingPunct="1"/>
              <a:r>
                <a:rPr lang="en-US" sz="2400" b="1" i="0" dirty="0">
                  <a:solidFill>
                    <a:schemeClr val="tx2"/>
                  </a:solidFill>
                </a:rPr>
                <a:t>produced in the current period.</a:t>
              </a:r>
              <a:endParaRPr lang="en-US" sz="2400" b="1" i="0" dirty="0">
                <a:solidFill>
                  <a:schemeClr val="tx2"/>
                </a:solidFill>
                <a:effectLst>
                  <a:outerShdw blurRad="38100" dist="38100" dir="2700000" algn="tl">
                    <a:srgbClr val="000000"/>
                  </a:outerShdw>
                </a:effectLst>
              </a:endParaRPr>
            </a:p>
          </p:txBody>
        </p:sp>
        <p:sp>
          <p:nvSpPr>
            <p:cNvPr id="453638" name="Line 6"/>
            <p:cNvSpPr>
              <a:spLocks noChangeShapeType="1"/>
            </p:cNvSpPr>
            <p:nvPr/>
          </p:nvSpPr>
          <p:spPr bwMode="auto">
            <a:xfrm flipH="1" flipV="1">
              <a:off x="2008" y="1912"/>
              <a:ext cx="496" cy="155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35</a:t>
            </a:fld>
            <a:endParaRPr lang="en-US" dirty="0"/>
          </a:p>
        </p:txBody>
      </p:sp>
    </p:spTree>
    <p:extLst>
      <p:ext uri="{BB962C8B-B14F-4D97-AF65-F5344CB8AC3E}">
        <p14:creationId xmlns:p14="http://schemas.microsoft.com/office/powerpoint/2010/main" xmlns="" val="24350041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nodeType="afterEffect">
                                  <p:stCondLst>
                                    <p:cond delay="2000"/>
                                  </p:stCondLst>
                                  <p:childTnLst>
                                    <p:set>
                                      <p:cBhvr>
                                        <p:cTn id="6" dur="1" fill="hold">
                                          <p:stCondLst>
                                            <p:cond delay="0"/>
                                          </p:stCondLst>
                                        </p:cTn>
                                        <p:tgtEl>
                                          <p:spTgt spid="453636"/>
                                        </p:tgtEl>
                                        <p:attrNameLst>
                                          <p:attrName>style.visibility</p:attrName>
                                        </p:attrNameLst>
                                      </p:cBhvr>
                                      <p:to>
                                        <p:strVal val="visible"/>
                                      </p:to>
                                    </p:set>
                                    <p:animEffect transition="in" filter="strips(upLeft)">
                                      <p:cBhvr>
                                        <p:cTn id="7" dur="500"/>
                                        <p:tgtEl>
                                          <p:spTgt spid="453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55682" name="Object 2"/>
          <p:cNvGraphicFramePr>
            <a:graphicFrameLocks/>
          </p:cNvGraphicFramePr>
          <p:nvPr/>
        </p:nvGraphicFramePr>
        <p:xfrm>
          <a:off x="419100" y="1447800"/>
          <a:ext cx="8305800" cy="5076825"/>
        </p:xfrm>
        <a:graphic>
          <a:graphicData uri="http://schemas.openxmlformats.org/presentationml/2006/ole">
            <p:oleObj spid="_x0000_s73731" name="Worksheet" r:id="rId4" imgW="4072320" imgH="2550240" progId="Excel.Sheet.8">
              <p:embed/>
            </p:oleObj>
          </a:graphicData>
        </a:graphic>
      </p:graphicFrame>
      <p:sp>
        <p:nvSpPr>
          <p:cNvPr id="455683" name="Rectangle 3"/>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Variable Costing</a:t>
            </a:r>
          </a:p>
        </p:txBody>
      </p:sp>
      <p:grpSp>
        <p:nvGrpSpPr>
          <p:cNvPr id="455684" name="Group 4"/>
          <p:cNvGrpSpPr>
            <a:grpSpLocks/>
          </p:cNvGrpSpPr>
          <p:nvPr/>
        </p:nvGrpSpPr>
        <p:grpSpPr bwMode="auto">
          <a:xfrm>
            <a:off x="6629400" y="2819400"/>
            <a:ext cx="2505075" cy="2590800"/>
            <a:chOff x="4176" y="1632"/>
            <a:chExt cx="1578" cy="1632"/>
          </a:xfrm>
        </p:grpSpPr>
        <p:sp>
          <p:nvSpPr>
            <p:cNvPr id="455685" name="Line 5"/>
            <p:cNvSpPr>
              <a:spLocks noChangeShapeType="1"/>
            </p:cNvSpPr>
            <p:nvPr/>
          </p:nvSpPr>
          <p:spPr bwMode="auto">
            <a:xfrm flipH="1">
              <a:off x="4176" y="2496"/>
              <a:ext cx="528" cy="76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55686" name="Rectangle 6"/>
            <p:cNvSpPr>
              <a:spLocks noChangeArrowheads="1"/>
            </p:cNvSpPr>
            <p:nvPr/>
          </p:nvSpPr>
          <p:spPr bwMode="auto">
            <a:xfrm>
              <a:off x="4379" y="1632"/>
              <a:ext cx="1375" cy="936"/>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200" b="1" i="0" dirty="0">
                  <a:solidFill>
                    <a:srgbClr val="FF3300"/>
                  </a:solidFill>
                </a:rPr>
                <a:t>All fixed</a:t>
              </a:r>
              <a:br>
                <a:rPr lang="en-US" sz="2200" b="1" i="0" dirty="0">
                  <a:solidFill>
                    <a:srgbClr val="FF3300"/>
                  </a:solidFill>
                </a:rPr>
              </a:br>
              <a:r>
                <a:rPr lang="en-US" sz="2200" b="1" i="0" dirty="0">
                  <a:solidFill>
                    <a:srgbClr val="FF3300"/>
                  </a:solidFill>
                </a:rPr>
                <a:t>manufacturing</a:t>
              </a:r>
              <a:br>
                <a:rPr lang="en-US" sz="2200" b="1" i="0" dirty="0">
                  <a:solidFill>
                    <a:srgbClr val="FF3300"/>
                  </a:solidFill>
                </a:rPr>
              </a:br>
              <a:r>
                <a:rPr lang="en-US" sz="2200" b="1" i="0" dirty="0">
                  <a:solidFill>
                    <a:srgbClr val="FF3300"/>
                  </a:solidFill>
                </a:rPr>
                <a:t>overhead is</a:t>
              </a:r>
              <a:br>
                <a:rPr lang="en-US" sz="2200" b="1" i="0" dirty="0">
                  <a:solidFill>
                    <a:srgbClr val="FF3300"/>
                  </a:solidFill>
                </a:rPr>
              </a:br>
              <a:r>
                <a:rPr lang="en-US" sz="2200" b="1" i="0" dirty="0">
                  <a:solidFill>
                    <a:srgbClr val="FF3300"/>
                  </a:solidFill>
                </a:rPr>
                <a:t>expensed.</a:t>
              </a:r>
              <a:endParaRPr lang="en-US" sz="2200" b="1" i="0" dirty="0">
                <a:solidFill>
                  <a:srgbClr val="FF3300"/>
                </a:solidFill>
                <a:effectLst>
                  <a:outerShdw blurRad="38100" dist="38100" dir="2700000" algn="tl">
                    <a:srgbClr val="000000"/>
                  </a:outerShdw>
                </a:effectLst>
              </a:endParaRPr>
            </a:p>
          </p:txBody>
        </p:sp>
      </p:grpSp>
      <p:grpSp>
        <p:nvGrpSpPr>
          <p:cNvPr id="455687" name="Group 7"/>
          <p:cNvGrpSpPr>
            <a:grpSpLocks/>
          </p:cNvGrpSpPr>
          <p:nvPr/>
        </p:nvGrpSpPr>
        <p:grpSpPr bwMode="auto">
          <a:xfrm>
            <a:off x="3657600" y="762000"/>
            <a:ext cx="2057400" cy="1752600"/>
            <a:chOff x="2304" y="480"/>
            <a:chExt cx="1296" cy="1104"/>
          </a:xfrm>
        </p:grpSpPr>
        <p:sp>
          <p:nvSpPr>
            <p:cNvPr id="455688" name="Line 8"/>
            <p:cNvSpPr>
              <a:spLocks noChangeShapeType="1"/>
            </p:cNvSpPr>
            <p:nvPr/>
          </p:nvSpPr>
          <p:spPr bwMode="auto">
            <a:xfrm flipH="1">
              <a:off x="2640" y="1104"/>
              <a:ext cx="288" cy="48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55689" name="Rectangle 9"/>
            <p:cNvSpPr>
              <a:spLocks noChangeArrowheads="1"/>
            </p:cNvSpPr>
            <p:nvPr/>
          </p:nvSpPr>
          <p:spPr bwMode="auto">
            <a:xfrm>
              <a:off x="2304" y="480"/>
              <a:ext cx="1296" cy="668"/>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000" b="1" i="0" dirty="0">
                  <a:solidFill>
                    <a:srgbClr val="FF3300"/>
                  </a:solidFill>
                </a:rPr>
                <a:t>Variable</a:t>
              </a:r>
              <a:br>
                <a:rPr lang="en-US" sz="2000" b="1" i="0" dirty="0">
                  <a:solidFill>
                    <a:srgbClr val="FF3300"/>
                  </a:solidFill>
                </a:rPr>
              </a:br>
              <a:r>
                <a:rPr lang="en-US" sz="2000" b="1" i="0" dirty="0">
                  <a:solidFill>
                    <a:srgbClr val="FF3300"/>
                  </a:solidFill>
                </a:rPr>
                <a:t>manufacturing </a:t>
              </a:r>
              <a:br>
                <a:rPr lang="en-US" sz="2000" b="1" i="0" dirty="0">
                  <a:solidFill>
                    <a:srgbClr val="FF3300"/>
                  </a:solidFill>
                </a:rPr>
              </a:br>
              <a:r>
                <a:rPr lang="en-US" sz="2000" b="1" i="0" dirty="0">
                  <a:solidFill>
                    <a:srgbClr val="FF3300"/>
                  </a:solidFill>
                </a:rPr>
                <a:t>costs only.</a:t>
              </a:r>
              <a:endParaRPr lang="en-US" sz="2000" b="1" i="0" dirty="0">
                <a:solidFill>
                  <a:srgbClr val="FF3300"/>
                </a:solidFill>
                <a:effectLst>
                  <a:outerShdw blurRad="38100" dist="38100" dir="2700000" algn="tl">
                    <a:srgbClr val="000000"/>
                  </a:outerShdw>
                </a:effectLst>
              </a:endParaRPr>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36</a:t>
            </a:fld>
            <a:endParaRPr lang="en-US" dirty="0"/>
          </a:p>
        </p:txBody>
      </p:sp>
    </p:spTree>
    <p:extLst>
      <p:ext uri="{BB962C8B-B14F-4D97-AF65-F5344CB8AC3E}">
        <p14:creationId xmlns:p14="http://schemas.microsoft.com/office/powerpoint/2010/main" xmlns="" val="31279578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2000"/>
                                  </p:stCondLst>
                                  <p:childTnLst>
                                    <p:set>
                                      <p:cBhvr>
                                        <p:cTn id="6" dur="1" fill="hold">
                                          <p:stCondLst>
                                            <p:cond delay="0"/>
                                          </p:stCondLst>
                                        </p:cTn>
                                        <p:tgtEl>
                                          <p:spTgt spid="455687"/>
                                        </p:tgtEl>
                                        <p:attrNameLst>
                                          <p:attrName>style.visibility</p:attrName>
                                        </p:attrNameLst>
                                      </p:cBhvr>
                                      <p:to>
                                        <p:strVal val="visible"/>
                                      </p:to>
                                    </p:set>
                                    <p:animEffect transition="in" filter="slide(fromTop)">
                                      <p:cBhvr>
                                        <p:cTn id="7" dur="500"/>
                                        <p:tgtEl>
                                          <p:spTgt spid="455687"/>
                                        </p:tgtEl>
                                      </p:cBhvr>
                                    </p:animEffect>
                                  </p:childTnLst>
                                </p:cTn>
                              </p:par>
                            </p:childTnLst>
                          </p:cTn>
                        </p:par>
                        <p:par>
                          <p:cTn id="8" fill="hold" nodeType="afterGroup">
                            <p:stCondLst>
                              <p:cond delay="2500"/>
                            </p:stCondLst>
                            <p:childTnLst>
                              <p:par>
                                <p:cTn id="9" presetID="18" presetClass="entr" presetSubtype="12" fill="hold" nodeType="afterEffect">
                                  <p:stCondLst>
                                    <p:cond delay="2000"/>
                                  </p:stCondLst>
                                  <p:childTnLst>
                                    <p:set>
                                      <p:cBhvr>
                                        <p:cTn id="10" dur="1" fill="hold">
                                          <p:stCondLst>
                                            <p:cond delay="0"/>
                                          </p:stCondLst>
                                        </p:cTn>
                                        <p:tgtEl>
                                          <p:spTgt spid="455684"/>
                                        </p:tgtEl>
                                        <p:attrNameLst>
                                          <p:attrName>style.visibility</p:attrName>
                                        </p:attrNameLst>
                                      </p:cBhvr>
                                      <p:to>
                                        <p:strVal val="visible"/>
                                      </p:to>
                                    </p:set>
                                    <p:animEffect transition="in" filter="strips(downLeft)">
                                      <p:cBhvr>
                                        <p:cTn id="11" dur="500"/>
                                        <p:tgtEl>
                                          <p:spTgt spid="455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57731" name="Object 3"/>
          <p:cNvGraphicFramePr>
            <a:graphicFrameLocks/>
          </p:cNvGraphicFramePr>
          <p:nvPr/>
        </p:nvGraphicFramePr>
        <p:xfrm>
          <a:off x="914400" y="2819400"/>
          <a:ext cx="7318375" cy="2362200"/>
        </p:xfrm>
        <a:graphic>
          <a:graphicData uri="http://schemas.openxmlformats.org/presentationml/2006/ole">
            <p:oleObj spid="_x0000_s74755" name="Worksheet" r:id="rId4" imgW="3588120" imgH="980280" progId="Excel.Sheet.8">
              <p:embed/>
            </p:oleObj>
          </a:graphicData>
        </a:graphic>
      </p:graphicFrame>
      <p:sp>
        <p:nvSpPr>
          <p:cNvPr id="457732" name="Text Box 4"/>
          <p:cNvSpPr txBox="1">
            <a:spLocks noChangeArrowheads="1"/>
          </p:cNvSpPr>
          <p:nvPr/>
        </p:nvSpPr>
        <p:spPr bwMode="auto">
          <a:xfrm>
            <a:off x="2229929" y="1524000"/>
            <a:ext cx="480638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i="0" dirty="0">
                <a:solidFill>
                  <a:schemeClr val="tx2"/>
                </a:solidFill>
                <a:latin typeface="+mn-lt"/>
              </a:rPr>
              <a:t>We can reconcile the difference between</a:t>
            </a:r>
            <a:br>
              <a:rPr lang="en-US" b="1" i="0" dirty="0">
                <a:solidFill>
                  <a:schemeClr val="tx2"/>
                </a:solidFill>
                <a:latin typeface="+mn-lt"/>
              </a:rPr>
            </a:br>
            <a:r>
              <a:rPr lang="en-US" b="1" i="0" dirty="0">
                <a:solidFill>
                  <a:schemeClr val="tx2"/>
                </a:solidFill>
                <a:latin typeface="+mn-lt"/>
              </a:rPr>
              <a:t>absorption and variable income as follows:</a:t>
            </a:r>
          </a:p>
        </p:txBody>
      </p:sp>
      <p:grpSp>
        <p:nvGrpSpPr>
          <p:cNvPr id="457733" name="Group 5"/>
          <p:cNvGrpSpPr>
            <a:grpSpLocks/>
          </p:cNvGrpSpPr>
          <p:nvPr/>
        </p:nvGrpSpPr>
        <p:grpSpPr bwMode="auto">
          <a:xfrm>
            <a:off x="609600" y="5548313"/>
            <a:ext cx="8191500" cy="819150"/>
            <a:chOff x="384" y="3495"/>
            <a:chExt cx="5160" cy="516"/>
          </a:xfrm>
        </p:grpSpPr>
        <p:sp>
          <p:nvSpPr>
            <p:cNvPr id="457734" name="Rectangle 6"/>
            <p:cNvSpPr>
              <a:spLocks noChangeArrowheads="1"/>
            </p:cNvSpPr>
            <p:nvPr/>
          </p:nvSpPr>
          <p:spPr bwMode="auto">
            <a:xfrm>
              <a:off x="384" y="3495"/>
              <a:ext cx="3468"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i="0" dirty="0">
                  <a:solidFill>
                    <a:schemeClr val="tx2"/>
                  </a:solidFill>
                </a:rPr>
                <a:t>Fixed mfg. Overhead         $150,000   </a:t>
              </a:r>
            </a:p>
            <a:p>
              <a:pPr eaLnBrk="1" hangingPunct="1"/>
              <a:r>
                <a:rPr lang="en-US" sz="2400" b="1" i="0" dirty="0">
                  <a:solidFill>
                    <a:schemeClr val="tx2"/>
                  </a:solidFill>
                </a:rPr>
                <a:t>     Units produced           25,000 units</a:t>
              </a:r>
            </a:p>
          </p:txBody>
        </p:sp>
        <p:sp>
          <p:nvSpPr>
            <p:cNvPr id="457735" name="Rectangle 7"/>
            <p:cNvSpPr>
              <a:spLocks noChangeArrowheads="1"/>
            </p:cNvSpPr>
            <p:nvPr/>
          </p:nvSpPr>
          <p:spPr bwMode="auto">
            <a:xfrm>
              <a:off x="2400" y="3610"/>
              <a:ext cx="3144"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r>
                <a:rPr lang="en-US" sz="2400" b="1" i="0" dirty="0">
                  <a:solidFill>
                    <a:schemeClr val="tx2"/>
                  </a:solidFill>
                </a:rPr>
                <a:t>=                          =   $6.00 per unit</a:t>
              </a:r>
            </a:p>
          </p:txBody>
        </p:sp>
        <p:sp>
          <p:nvSpPr>
            <p:cNvPr id="457736" name="Line 8"/>
            <p:cNvSpPr>
              <a:spLocks noChangeShapeType="1"/>
            </p:cNvSpPr>
            <p:nvPr/>
          </p:nvSpPr>
          <p:spPr bwMode="auto">
            <a:xfrm>
              <a:off x="446" y="3758"/>
              <a:ext cx="1872"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57737" name="Line 9"/>
            <p:cNvSpPr>
              <a:spLocks noChangeShapeType="1"/>
            </p:cNvSpPr>
            <p:nvPr/>
          </p:nvSpPr>
          <p:spPr bwMode="auto">
            <a:xfrm>
              <a:off x="2743" y="3758"/>
              <a:ext cx="1008"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sp>
        <p:nvSpPr>
          <p:cNvPr id="457739" name="Rectangle 11"/>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Comparing the Two Methods</a:t>
            </a:r>
          </a:p>
        </p:txBody>
      </p:sp>
      <p:sp>
        <p:nvSpPr>
          <p:cNvPr id="2" name="Slide Number Placeholder 1"/>
          <p:cNvSpPr>
            <a:spLocks noGrp="1"/>
          </p:cNvSpPr>
          <p:nvPr>
            <p:ph type="sldNum" sz="quarter" idx="11"/>
          </p:nvPr>
        </p:nvSpPr>
        <p:spPr/>
        <p:txBody>
          <a:bodyPr/>
          <a:lstStyle/>
          <a:p>
            <a:fld id="{679FE027-5DE2-4EA1-A78B-6EFABE819540}" type="slidenum">
              <a:rPr lang="en-US" smtClean="0"/>
              <a:pPr/>
              <a:t>37</a:t>
            </a:fld>
            <a:endParaRPr lang="en-US" dirty="0"/>
          </a:p>
        </p:txBody>
      </p:sp>
    </p:spTree>
    <p:extLst>
      <p:ext uri="{BB962C8B-B14F-4D97-AF65-F5344CB8AC3E}">
        <p14:creationId xmlns:p14="http://schemas.microsoft.com/office/powerpoint/2010/main" xmlns="" val="18421850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57731"/>
                                        </p:tgtEl>
                                        <p:attrNameLst>
                                          <p:attrName>style.visibility</p:attrName>
                                        </p:attrNameLst>
                                      </p:cBhvr>
                                      <p:to>
                                        <p:strVal val="visible"/>
                                      </p:to>
                                    </p:set>
                                    <p:animEffect transition="in" filter="wipe(up)">
                                      <p:cBhvr>
                                        <p:cTn id="7" dur="500"/>
                                        <p:tgtEl>
                                          <p:spTgt spid="457731"/>
                                        </p:tgtEl>
                                      </p:cBhvr>
                                    </p:animEffect>
                                  </p:childTnLst>
                                </p:cTn>
                              </p:par>
                            </p:childTnLst>
                          </p:cTn>
                        </p:par>
                        <p:par>
                          <p:cTn id="8" fill="hold" nodeType="afterGroup">
                            <p:stCondLst>
                              <p:cond delay="500"/>
                            </p:stCondLst>
                            <p:childTnLst>
                              <p:par>
                                <p:cTn id="9" presetID="9" presetClass="entr" presetSubtype="0" fill="hold" nodeType="afterEffect">
                                  <p:stCondLst>
                                    <p:cond delay="1000"/>
                                  </p:stCondLst>
                                  <p:childTnLst>
                                    <p:set>
                                      <p:cBhvr>
                                        <p:cTn id="10" dur="1" fill="hold">
                                          <p:stCondLst>
                                            <p:cond delay="0"/>
                                          </p:stCondLst>
                                        </p:cTn>
                                        <p:tgtEl>
                                          <p:spTgt spid="457733"/>
                                        </p:tgtEl>
                                        <p:attrNameLst>
                                          <p:attrName>style.visibility</p:attrName>
                                        </p:attrNameLst>
                                      </p:cBhvr>
                                      <p:to>
                                        <p:strVal val="visible"/>
                                      </p:to>
                                    </p:set>
                                    <p:animEffect transition="in" filter="dissolve">
                                      <p:cBhvr>
                                        <p:cTn id="11" dur="500"/>
                                        <p:tgtEl>
                                          <p:spTgt spid="457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59779" name="Object 3"/>
          <p:cNvGraphicFramePr>
            <a:graphicFrameLocks/>
          </p:cNvGraphicFramePr>
          <p:nvPr>
            <p:extLst>
              <p:ext uri="{D42A27DB-BD31-4B8C-83A1-F6EECF244321}">
                <p14:modId xmlns:p14="http://schemas.microsoft.com/office/powerpoint/2010/main" xmlns="" val="435436377"/>
              </p:ext>
            </p:extLst>
          </p:nvPr>
        </p:nvGraphicFramePr>
        <p:xfrm>
          <a:off x="266700" y="2482850"/>
          <a:ext cx="8610600" cy="2012950"/>
        </p:xfrm>
        <a:graphic>
          <a:graphicData uri="http://schemas.openxmlformats.org/presentationml/2006/ole">
            <p:oleObj spid="_x0000_s75780" name="Worksheet" r:id="rId4" imgW="4308840" imgH="866160" progId="Excel.Sheet.8">
              <p:embed/>
            </p:oleObj>
          </a:graphicData>
        </a:graphic>
      </p:graphicFrame>
      <p:sp>
        <p:nvSpPr>
          <p:cNvPr id="459782" name="Rectangle 6"/>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Comparing the Two Methods</a:t>
            </a:r>
          </a:p>
        </p:txBody>
      </p:sp>
      <p:sp>
        <p:nvSpPr>
          <p:cNvPr id="2" name="Slide Number Placeholder 1"/>
          <p:cNvSpPr>
            <a:spLocks noGrp="1"/>
          </p:cNvSpPr>
          <p:nvPr>
            <p:ph type="sldNum" sz="quarter" idx="11"/>
          </p:nvPr>
        </p:nvSpPr>
        <p:spPr/>
        <p:txBody>
          <a:bodyPr/>
          <a:lstStyle/>
          <a:p>
            <a:fld id="{7E2F38F6-0187-45EB-86DD-1B6AFB0CA124}" type="slidenum">
              <a:rPr lang="en-US" smtClean="0"/>
              <a:pPr/>
              <a:t>38</a:t>
            </a:fld>
            <a:endParaRPr lang="en-US" dirty="0"/>
          </a:p>
        </p:txBody>
      </p:sp>
    </p:spTree>
    <p:extLst>
      <p:ext uri="{BB962C8B-B14F-4D97-AF65-F5344CB8AC3E}">
        <p14:creationId xmlns:p14="http://schemas.microsoft.com/office/powerpoint/2010/main" xmlns="" val="27906655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59779"/>
                                        </p:tgtEl>
                                        <p:attrNameLst>
                                          <p:attrName>style.visibility</p:attrName>
                                        </p:attrNameLst>
                                      </p:cBhvr>
                                      <p:to>
                                        <p:strVal val="visible"/>
                                      </p:to>
                                    </p:set>
                                    <p:animEffect transition="in" filter="wipe(up)">
                                      <p:cBhvr>
                                        <p:cTn id="7" dur="500"/>
                                        <p:tgtEl>
                                          <p:spTgt spid="459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Summary of Key Insights</a:t>
            </a:r>
          </a:p>
        </p:txBody>
      </p:sp>
      <p:graphicFrame>
        <p:nvGraphicFramePr>
          <p:cNvPr id="461827" name="Object 3"/>
          <p:cNvGraphicFramePr>
            <a:graphicFrameLocks/>
          </p:cNvGraphicFramePr>
          <p:nvPr/>
        </p:nvGraphicFramePr>
        <p:xfrm>
          <a:off x="1066800" y="1795463"/>
          <a:ext cx="7302500" cy="4300537"/>
        </p:xfrm>
        <a:graphic>
          <a:graphicData uri="http://schemas.openxmlformats.org/presentationml/2006/ole">
            <p:oleObj spid="_x0000_s76803" name="Worksheet" r:id="rId4" imgW="3493080" imgH="2064960" progId="Excel.Sheet.8">
              <p:embed/>
            </p:oleObj>
          </a:graphicData>
        </a:graphic>
      </p:graphicFrame>
      <p:sp>
        <p:nvSpPr>
          <p:cNvPr id="2" name="Slide Number Placeholder 1"/>
          <p:cNvSpPr>
            <a:spLocks noGrp="1"/>
          </p:cNvSpPr>
          <p:nvPr>
            <p:ph type="sldNum" sz="quarter" idx="11"/>
          </p:nvPr>
        </p:nvSpPr>
        <p:spPr/>
        <p:txBody>
          <a:bodyPr/>
          <a:lstStyle/>
          <a:p>
            <a:fld id="{7E2F38F6-0187-45EB-86DD-1B6AFB0CA124}" type="slidenum">
              <a:rPr lang="en-US" smtClean="0"/>
              <a:pPr/>
              <a:t>39</a:t>
            </a:fld>
            <a:endParaRPr lang="en-US" dirty="0"/>
          </a:p>
        </p:txBody>
      </p:sp>
    </p:spTree>
    <p:extLst>
      <p:ext uri="{BB962C8B-B14F-4D97-AF65-F5344CB8AC3E}">
        <p14:creationId xmlns:p14="http://schemas.microsoft.com/office/powerpoint/2010/main" xmlns="" val="4115976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61827"/>
                                        </p:tgtEl>
                                        <p:attrNameLst>
                                          <p:attrName>style.visibility</p:attrName>
                                        </p:attrNameLst>
                                      </p:cBhvr>
                                      <p:to>
                                        <p:strVal val="visible"/>
                                      </p:to>
                                    </p:set>
                                    <p:animEffect transition="in" filter="wipe(up)">
                                      <p:cBhvr>
                                        <p:cTn id="7" dur="500"/>
                                        <p:tgtEl>
                                          <p:spTgt spid="461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Effect of Changes in Production</a:t>
            </a:r>
            <a:br>
              <a:rPr lang="en-US" sz="4400" b="1" i="1" dirty="0"/>
            </a:br>
            <a:r>
              <a:rPr lang="en-US" sz="4400" b="1" i="1" dirty="0"/>
              <a:t>on Net Operating Income</a:t>
            </a:r>
          </a:p>
        </p:txBody>
      </p:sp>
      <p:sp>
        <p:nvSpPr>
          <p:cNvPr id="463875" name="Rectangle 3"/>
          <p:cNvSpPr>
            <a:spLocks noChangeArrowheads="1"/>
          </p:cNvSpPr>
          <p:nvPr/>
        </p:nvSpPr>
        <p:spPr bwMode="auto">
          <a:xfrm>
            <a:off x="1003300" y="1447800"/>
            <a:ext cx="7124700" cy="1066800"/>
          </a:xfrm>
          <a:prstGeom prst="rect">
            <a:avLst/>
          </a:prstGeom>
          <a:solidFill>
            <a:schemeClr val="accent1"/>
          </a:solidFill>
          <a:ln w="9525">
            <a:solidFill>
              <a:schemeClr val="tx1"/>
            </a:solidFill>
            <a:miter lim="800000"/>
            <a:headEnd/>
            <a:tailEnd/>
          </a:ln>
          <a:effectLst>
            <a:outerShdw dist="107763" dir="2700000" algn="ctr" rotWithShape="0">
              <a:schemeClr val="bg2"/>
            </a:outerShdw>
          </a:effectLst>
        </p:spPr>
        <p:txBody>
          <a:bodyPr wrap="none" anchor="ctr"/>
          <a:lstStyle/>
          <a:p>
            <a:pPr algn="ctr"/>
            <a:r>
              <a:rPr lang="en-US" sz="2800" i="0" dirty="0">
                <a:solidFill>
                  <a:srgbClr val="FFFFFF"/>
                </a:solidFill>
                <a:latin typeface="+mn-lt"/>
              </a:rPr>
              <a:t>Let’s revise the Harvey Company example.</a:t>
            </a:r>
          </a:p>
        </p:txBody>
      </p:sp>
      <p:sp>
        <p:nvSpPr>
          <p:cNvPr id="463876" name="Oval 4"/>
          <p:cNvSpPr>
            <a:spLocks noChangeArrowheads="1"/>
          </p:cNvSpPr>
          <p:nvPr/>
        </p:nvSpPr>
        <p:spPr bwMode="auto">
          <a:xfrm>
            <a:off x="1257300" y="2743200"/>
            <a:ext cx="6629400" cy="2057400"/>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i="0" dirty="0">
                <a:latin typeface="+mn-lt"/>
              </a:rPr>
              <a:t>In the previous example,</a:t>
            </a:r>
            <a:br>
              <a:rPr lang="en-US" sz="2400" i="0" dirty="0">
                <a:latin typeface="+mn-lt"/>
              </a:rPr>
            </a:br>
            <a:r>
              <a:rPr lang="en-US" sz="2400" i="0" dirty="0">
                <a:latin typeface="+mn-lt"/>
              </a:rPr>
              <a:t>25,000 units were produced each year,</a:t>
            </a:r>
            <a:br>
              <a:rPr lang="en-US" sz="2400" i="0" dirty="0">
                <a:latin typeface="+mn-lt"/>
              </a:rPr>
            </a:br>
            <a:r>
              <a:rPr lang="en-US" sz="2400" i="0" dirty="0">
                <a:latin typeface="+mn-lt"/>
              </a:rPr>
              <a:t>but sales increased from 20,000 units in year</a:t>
            </a:r>
            <a:br>
              <a:rPr lang="en-US" sz="2400" i="0" dirty="0">
                <a:latin typeface="+mn-lt"/>
              </a:rPr>
            </a:br>
            <a:r>
              <a:rPr lang="en-US" sz="2400" i="0" dirty="0">
                <a:latin typeface="+mn-lt"/>
              </a:rPr>
              <a:t>one to 30,000 units in year two.</a:t>
            </a:r>
          </a:p>
        </p:txBody>
      </p:sp>
      <p:sp>
        <p:nvSpPr>
          <p:cNvPr id="463877" name="Oval 5"/>
          <p:cNvSpPr>
            <a:spLocks noChangeArrowheads="1"/>
          </p:cNvSpPr>
          <p:nvPr/>
        </p:nvSpPr>
        <p:spPr bwMode="auto">
          <a:xfrm>
            <a:off x="1854200" y="5105400"/>
            <a:ext cx="5448300" cy="1371600"/>
          </a:xfrm>
          <a:prstGeom prst="ellipse">
            <a:avLst/>
          </a:prstGeom>
          <a:solidFill>
            <a:srgbClr val="FFCC99"/>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i="0" dirty="0"/>
              <a:t>In this revised example,</a:t>
            </a:r>
            <a:br>
              <a:rPr lang="en-US" sz="2400" i="0" dirty="0"/>
            </a:br>
            <a:r>
              <a:rPr lang="en-US" sz="2400" i="0" dirty="0"/>
              <a:t>production will differ each year while</a:t>
            </a:r>
            <a:br>
              <a:rPr lang="en-US" sz="2400" i="0" dirty="0"/>
            </a:br>
            <a:r>
              <a:rPr lang="en-US" sz="2400" i="0" dirty="0"/>
              <a:t>sales will remain constant.</a:t>
            </a:r>
          </a:p>
        </p:txBody>
      </p:sp>
      <p:sp>
        <p:nvSpPr>
          <p:cNvPr id="2" name="Slide Number Placeholder 1"/>
          <p:cNvSpPr>
            <a:spLocks noGrp="1"/>
          </p:cNvSpPr>
          <p:nvPr>
            <p:ph type="sldNum" sz="quarter" idx="11"/>
          </p:nvPr>
        </p:nvSpPr>
        <p:spPr/>
        <p:txBody>
          <a:bodyPr/>
          <a:lstStyle/>
          <a:p>
            <a:fld id="{7E2F38F6-0187-45EB-86DD-1B6AFB0CA124}" type="slidenum">
              <a:rPr lang="en-US" smtClean="0"/>
              <a:pPr/>
              <a:t>40</a:t>
            </a:fld>
            <a:endParaRPr lang="en-US" dirty="0"/>
          </a:p>
        </p:txBody>
      </p:sp>
    </p:spTree>
    <p:extLst>
      <p:ext uri="{BB962C8B-B14F-4D97-AF65-F5344CB8AC3E}">
        <p14:creationId xmlns:p14="http://schemas.microsoft.com/office/powerpoint/2010/main" xmlns="" val="18241263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463877"/>
                                        </p:tgtEl>
                                        <p:attrNameLst>
                                          <p:attrName>style.visibility</p:attrName>
                                        </p:attrNameLst>
                                      </p:cBhvr>
                                      <p:to>
                                        <p:strVal val="visible"/>
                                      </p:to>
                                    </p:set>
                                    <p:animEffect transition="in" filter="dissolve">
                                      <p:cBhvr>
                                        <p:cTn id="7" dur="500"/>
                                        <p:tgtEl>
                                          <p:spTgt spid="463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7"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Effect of Changes in Production</a:t>
            </a:r>
            <a:br>
              <a:rPr lang="en-US" b="1" i="1" dirty="0"/>
            </a:br>
            <a:r>
              <a:rPr lang="en-US" b="1" i="1" dirty="0"/>
              <a:t>Harvey Company Year One</a:t>
            </a:r>
          </a:p>
        </p:txBody>
      </p:sp>
      <p:graphicFrame>
        <p:nvGraphicFramePr>
          <p:cNvPr id="465923" name="Object 3"/>
          <p:cNvGraphicFramePr>
            <a:graphicFrameLocks/>
          </p:cNvGraphicFramePr>
          <p:nvPr/>
        </p:nvGraphicFramePr>
        <p:xfrm>
          <a:off x="850900" y="1600200"/>
          <a:ext cx="7429500" cy="4724400"/>
        </p:xfrm>
        <a:graphic>
          <a:graphicData uri="http://schemas.openxmlformats.org/presentationml/2006/ole">
            <p:oleObj spid="_x0000_s77827" name="Worksheet" r:id="rId4" imgW="3813840" imgH="2430000" progId="Excel.Sheet.8">
              <p:embed/>
            </p:oleObj>
          </a:graphicData>
        </a:graphic>
      </p:graphicFrame>
      <p:sp>
        <p:nvSpPr>
          <p:cNvPr id="2" name="Slide Number Placeholder 1"/>
          <p:cNvSpPr>
            <a:spLocks noGrp="1"/>
          </p:cNvSpPr>
          <p:nvPr>
            <p:ph type="sldNum" sz="quarter" idx="11"/>
          </p:nvPr>
        </p:nvSpPr>
        <p:spPr/>
        <p:txBody>
          <a:bodyPr/>
          <a:lstStyle/>
          <a:p>
            <a:fld id="{679FE027-5DE2-4EA1-A78B-6EFABE819540}" type="slidenum">
              <a:rPr lang="en-US" smtClean="0"/>
              <a:pPr/>
              <a:t>41</a:t>
            </a:fld>
            <a:endParaRPr lang="en-US" dirty="0"/>
          </a:p>
        </p:txBody>
      </p:sp>
    </p:spTree>
    <p:extLst>
      <p:ext uri="{BB962C8B-B14F-4D97-AF65-F5344CB8AC3E}">
        <p14:creationId xmlns:p14="http://schemas.microsoft.com/office/powerpoint/2010/main" xmlns="" val="254669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65923"/>
                                        </p:tgtEl>
                                        <p:attrNameLst>
                                          <p:attrName>style.visibility</p:attrName>
                                        </p:attrNameLst>
                                      </p:cBhvr>
                                      <p:to>
                                        <p:strVal val="visible"/>
                                      </p:to>
                                    </p:set>
                                    <p:animEffect transition="in" filter="wipe(up)">
                                      <p:cBhvr>
                                        <p:cTn id="7" dur="500"/>
                                        <p:tgtEl>
                                          <p:spTgt spid="465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7970" name="Rectangle 2"/>
          <p:cNvSpPr>
            <a:spLocks noGrp="1" noChangeArrowheads="1"/>
          </p:cNvSpPr>
          <p:nvPr>
            <p:ph type="body" idx="1"/>
          </p:nvPr>
        </p:nvSpPr>
        <p:spPr>
          <a:xfrm>
            <a:off x="419100" y="1447800"/>
            <a:ext cx="8305800" cy="60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b="1" dirty="0"/>
              <a:t>Unit </a:t>
            </a:r>
            <a:r>
              <a:rPr lang="en-US" sz="2800" b="1" dirty="0">
                <a:solidFill>
                  <a:srgbClr val="FF3300"/>
                </a:solidFill>
              </a:rPr>
              <a:t>product cost</a:t>
            </a:r>
            <a:r>
              <a:rPr lang="en-US" sz="2800" b="1" dirty="0"/>
              <a:t> is determined as follows:</a:t>
            </a:r>
          </a:p>
        </p:txBody>
      </p:sp>
      <p:graphicFrame>
        <p:nvGraphicFramePr>
          <p:cNvPr id="467971" name="Object 3"/>
          <p:cNvGraphicFramePr>
            <a:graphicFrameLocks/>
          </p:cNvGraphicFramePr>
          <p:nvPr/>
        </p:nvGraphicFramePr>
        <p:xfrm>
          <a:off x="304800" y="2206625"/>
          <a:ext cx="8526463" cy="2741613"/>
        </p:xfrm>
        <a:graphic>
          <a:graphicData uri="http://schemas.openxmlformats.org/presentationml/2006/ole">
            <p:oleObj spid="_x0000_s78851" name="Worksheet" r:id="rId4" imgW="4556160" imgH="1563840" progId="Excel.Sheet.8">
              <p:embed/>
            </p:oleObj>
          </a:graphicData>
        </a:graphic>
      </p:graphicFrame>
      <p:sp>
        <p:nvSpPr>
          <p:cNvPr id="467972" name="Rectangle 4"/>
          <p:cNvSpPr>
            <a:spLocks noGrp="1" noChangeArrowheads="1"/>
          </p:cNvSpPr>
          <p:nvPr>
            <p:ph type="title"/>
          </p:nvPr>
        </p:nvSpPr>
        <p:spPr>
          <a:xfrm>
            <a:off x="457200" y="76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Unit Cost Computations for Year One</a:t>
            </a:r>
          </a:p>
        </p:txBody>
      </p:sp>
      <p:grpSp>
        <p:nvGrpSpPr>
          <p:cNvPr id="467973" name="Group 5"/>
          <p:cNvGrpSpPr>
            <a:grpSpLocks/>
          </p:cNvGrpSpPr>
          <p:nvPr/>
        </p:nvGrpSpPr>
        <p:grpSpPr bwMode="auto">
          <a:xfrm>
            <a:off x="381000" y="4343400"/>
            <a:ext cx="8382000" cy="2133600"/>
            <a:chOff x="240" y="2736"/>
            <a:chExt cx="5280" cy="1344"/>
          </a:xfrm>
        </p:grpSpPr>
        <p:sp>
          <p:nvSpPr>
            <p:cNvPr id="467974" name="Line 6"/>
            <p:cNvSpPr>
              <a:spLocks noChangeShapeType="1"/>
            </p:cNvSpPr>
            <p:nvPr/>
          </p:nvSpPr>
          <p:spPr bwMode="auto">
            <a:xfrm flipH="1" flipV="1">
              <a:off x="2064" y="2736"/>
              <a:ext cx="576" cy="81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67975" name="Line 7"/>
            <p:cNvSpPr>
              <a:spLocks noChangeShapeType="1"/>
            </p:cNvSpPr>
            <p:nvPr/>
          </p:nvSpPr>
          <p:spPr bwMode="auto">
            <a:xfrm flipV="1">
              <a:off x="3504" y="2928"/>
              <a:ext cx="480" cy="62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467976" name="Rectangle 8"/>
            <p:cNvSpPr>
              <a:spLocks noChangeArrowheads="1"/>
            </p:cNvSpPr>
            <p:nvPr/>
          </p:nvSpPr>
          <p:spPr bwMode="auto">
            <a:xfrm>
              <a:off x="240" y="3312"/>
              <a:ext cx="5280" cy="768"/>
            </a:xfrm>
            <a:prstGeom prst="rect">
              <a:avLst/>
            </a:prstGeom>
            <a:solidFill>
              <a:srgbClr val="FFCC99"/>
            </a:solidFill>
            <a:ln w="28575">
              <a:solidFill>
                <a:schemeClr val="tx1"/>
              </a:solidFill>
              <a:miter lim="800000"/>
              <a:headEnd/>
              <a:tailEnd/>
            </a:ln>
            <a:effectLst>
              <a:outerShdw dist="89803" dir="2700000" algn="ctr" rotWithShape="0">
                <a:schemeClr val="bg2"/>
              </a:outerShdw>
            </a:effectLst>
          </p:spPr>
          <p:txBody>
            <a:bodyPr wrap="none" anchor="ctr"/>
            <a:lstStyle/>
            <a:p>
              <a:pPr algn="ctr"/>
              <a:r>
                <a:rPr lang="en-US" sz="2400" i="0" dirty="0"/>
                <a:t>Since the number of units produced increased</a:t>
              </a:r>
              <a:br>
                <a:rPr lang="en-US" sz="2400" i="0" dirty="0"/>
              </a:br>
              <a:r>
                <a:rPr lang="en-US" sz="2400" i="0" dirty="0"/>
                <a:t>in this example, while the fixed manufacturing overhead</a:t>
              </a:r>
              <a:br>
                <a:rPr lang="en-US" sz="2400" i="0" dirty="0"/>
              </a:br>
              <a:r>
                <a:rPr lang="en-US" sz="2400" i="0" dirty="0"/>
                <a:t>remained the same, the absorption unit cost is less.</a:t>
              </a:r>
            </a:p>
          </p:txBody>
        </p:sp>
      </p:grpSp>
      <p:sp>
        <p:nvSpPr>
          <p:cNvPr id="2" name="Slide Number Placeholder 1"/>
          <p:cNvSpPr>
            <a:spLocks noGrp="1"/>
          </p:cNvSpPr>
          <p:nvPr>
            <p:ph type="sldNum" sz="quarter" idx="11"/>
          </p:nvPr>
        </p:nvSpPr>
        <p:spPr/>
        <p:txBody>
          <a:bodyPr/>
          <a:lstStyle/>
          <a:p>
            <a:fld id="{679FE027-5DE2-4EA1-A78B-6EFABE819540}" type="slidenum">
              <a:rPr lang="en-US" smtClean="0"/>
              <a:pPr/>
              <a:t>42</a:t>
            </a:fld>
            <a:endParaRPr lang="en-US" dirty="0"/>
          </a:p>
        </p:txBody>
      </p:sp>
    </p:spTree>
    <p:extLst>
      <p:ext uri="{BB962C8B-B14F-4D97-AF65-F5344CB8AC3E}">
        <p14:creationId xmlns:p14="http://schemas.microsoft.com/office/powerpoint/2010/main" xmlns="" val="21372749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67971"/>
                                        </p:tgtEl>
                                        <p:attrNameLst>
                                          <p:attrName>style.visibility</p:attrName>
                                        </p:attrNameLst>
                                      </p:cBhvr>
                                      <p:to>
                                        <p:strVal val="visible"/>
                                      </p:to>
                                    </p:set>
                                    <p:animEffect transition="in" filter="wipe(up)">
                                      <p:cBhvr>
                                        <p:cTn id="7" dur="500"/>
                                        <p:tgtEl>
                                          <p:spTgt spid="467971"/>
                                        </p:tgtEl>
                                      </p:cBhvr>
                                    </p:animEffect>
                                  </p:childTnLst>
                                </p:cTn>
                              </p:par>
                            </p:childTnLst>
                          </p:cTn>
                        </p:par>
                        <p:par>
                          <p:cTn id="8" fill="hold" nodeType="afterGroup">
                            <p:stCondLst>
                              <p:cond delay="500"/>
                            </p:stCondLst>
                            <p:childTnLst>
                              <p:par>
                                <p:cTn id="9" presetID="22" presetClass="entr" presetSubtype="4" fill="hold" nodeType="afterEffect">
                                  <p:stCondLst>
                                    <p:cond delay="1000"/>
                                  </p:stCondLst>
                                  <p:childTnLst>
                                    <p:set>
                                      <p:cBhvr>
                                        <p:cTn id="10" dur="1" fill="hold">
                                          <p:stCondLst>
                                            <p:cond delay="0"/>
                                          </p:stCondLst>
                                        </p:cTn>
                                        <p:tgtEl>
                                          <p:spTgt spid="467973"/>
                                        </p:tgtEl>
                                        <p:attrNameLst>
                                          <p:attrName>style.visibility</p:attrName>
                                        </p:attrNameLst>
                                      </p:cBhvr>
                                      <p:to>
                                        <p:strVal val="visible"/>
                                      </p:to>
                                    </p:set>
                                    <p:animEffect transition="in" filter="wipe(down)">
                                      <p:cBhvr>
                                        <p:cTn id="11" dur="500"/>
                                        <p:tgtEl>
                                          <p:spTgt spid="467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0018" name="Object 2"/>
          <p:cNvGraphicFramePr>
            <a:graphicFrameLocks/>
          </p:cNvGraphicFramePr>
          <p:nvPr/>
        </p:nvGraphicFramePr>
        <p:xfrm>
          <a:off x="798513" y="1828800"/>
          <a:ext cx="7545387" cy="4343400"/>
        </p:xfrm>
        <a:graphic>
          <a:graphicData uri="http://schemas.openxmlformats.org/presentationml/2006/ole">
            <p:oleObj spid="_x0000_s79875" name="Worksheet" r:id="rId4" imgW="4500000" imgH="2553840" progId="Excel.Sheet.8">
              <p:embed/>
            </p:oleObj>
          </a:graphicData>
        </a:graphic>
      </p:graphicFrame>
      <p:sp>
        <p:nvSpPr>
          <p:cNvPr id="470019" name="Rectangle 3"/>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Absorption Costing:  Year One</a:t>
            </a:r>
          </a:p>
        </p:txBody>
      </p:sp>
      <p:sp>
        <p:nvSpPr>
          <p:cNvPr id="2" name="Slide Number Placeholder 1"/>
          <p:cNvSpPr>
            <a:spLocks noGrp="1"/>
          </p:cNvSpPr>
          <p:nvPr>
            <p:ph type="sldNum" sz="quarter" idx="11"/>
          </p:nvPr>
        </p:nvSpPr>
        <p:spPr/>
        <p:txBody>
          <a:bodyPr/>
          <a:lstStyle/>
          <a:p>
            <a:fld id="{7E2F38F6-0187-45EB-86DD-1B6AFB0CA124}" type="slidenum">
              <a:rPr lang="en-US" smtClean="0"/>
              <a:pPr/>
              <a:t>43</a:t>
            </a:fld>
            <a:endParaRPr lang="en-US" dirty="0"/>
          </a:p>
        </p:txBody>
      </p:sp>
    </p:spTree>
    <p:extLst>
      <p:ext uri="{BB962C8B-B14F-4D97-AF65-F5344CB8AC3E}">
        <p14:creationId xmlns:p14="http://schemas.microsoft.com/office/powerpoint/2010/main" xmlns="" val="31879710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2066" name="Object 2"/>
          <p:cNvGraphicFramePr>
            <a:graphicFrameLocks/>
          </p:cNvGraphicFramePr>
          <p:nvPr/>
        </p:nvGraphicFramePr>
        <p:xfrm>
          <a:off x="876300" y="1600200"/>
          <a:ext cx="7396163" cy="4876800"/>
        </p:xfrm>
        <a:graphic>
          <a:graphicData uri="http://schemas.openxmlformats.org/presentationml/2006/ole">
            <p:oleObj spid="_x0000_s80899" name="Worksheet" r:id="rId4" imgW="4826160" imgH="3116160" progId="Excel.Sheet.8">
              <p:embed/>
            </p:oleObj>
          </a:graphicData>
        </a:graphic>
      </p:graphicFrame>
      <p:sp>
        <p:nvSpPr>
          <p:cNvPr id="472067" name="Rectangle 3"/>
          <p:cNvSpPr>
            <a:spLocks noGrp="1" noChangeArrowheads="1"/>
          </p:cNvSpPr>
          <p:nvPr>
            <p:ph type="title"/>
          </p:nvPr>
        </p:nvSpPr>
        <p:spPr>
          <a:xfrm>
            <a:off x="457200" y="3810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Variable Costing:  Year One</a:t>
            </a:r>
          </a:p>
        </p:txBody>
      </p:sp>
      <p:grpSp>
        <p:nvGrpSpPr>
          <p:cNvPr id="472068" name="Group 4"/>
          <p:cNvGrpSpPr>
            <a:grpSpLocks/>
          </p:cNvGrpSpPr>
          <p:nvPr/>
        </p:nvGrpSpPr>
        <p:grpSpPr bwMode="auto">
          <a:xfrm>
            <a:off x="3505200" y="1295400"/>
            <a:ext cx="2057400" cy="2362200"/>
            <a:chOff x="2256" y="864"/>
            <a:chExt cx="1296" cy="1488"/>
          </a:xfrm>
        </p:grpSpPr>
        <p:sp>
          <p:nvSpPr>
            <p:cNvPr id="472069" name="Line 5"/>
            <p:cNvSpPr>
              <a:spLocks noChangeShapeType="1"/>
            </p:cNvSpPr>
            <p:nvPr/>
          </p:nvSpPr>
          <p:spPr bwMode="auto">
            <a:xfrm flipH="1">
              <a:off x="2592" y="1488"/>
              <a:ext cx="288" cy="48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72070" name="Line 6"/>
            <p:cNvSpPr>
              <a:spLocks noChangeShapeType="1"/>
            </p:cNvSpPr>
            <p:nvPr/>
          </p:nvSpPr>
          <p:spPr bwMode="auto">
            <a:xfrm>
              <a:off x="3024" y="1445"/>
              <a:ext cx="240" cy="907"/>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72071" name="Rectangle 7"/>
            <p:cNvSpPr>
              <a:spLocks noChangeArrowheads="1"/>
            </p:cNvSpPr>
            <p:nvPr/>
          </p:nvSpPr>
          <p:spPr bwMode="auto">
            <a:xfrm>
              <a:off x="2256" y="864"/>
              <a:ext cx="1296" cy="668"/>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000" b="1" i="0" dirty="0">
                  <a:solidFill>
                    <a:srgbClr val="FF3300"/>
                  </a:solidFill>
                </a:rPr>
                <a:t>Variable</a:t>
              </a:r>
              <a:br>
                <a:rPr lang="en-US" sz="2000" b="1" i="0" dirty="0">
                  <a:solidFill>
                    <a:srgbClr val="FF3300"/>
                  </a:solidFill>
                </a:rPr>
              </a:br>
              <a:r>
                <a:rPr lang="en-US" sz="2000" b="1" i="0" dirty="0">
                  <a:solidFill>
                    <a:srgbClr val="FF3300"/>
                  </a:solidFill>
                </a:rPr>
                <a:t>manufacturing </a:t>
              </a:r>
              <a:br>
                <a:rPr lang="en-US" sz="2000" b="1" i="0" dirty="0">
                  <a:solidFill>
                    <a:srgbClr val="FF3300"/>
                  </a:solidFill>
                </a:rPr>
              </a:br>
              <a:r>
                <a:rPr lang="en-US" sz="2000" b="1" i="0" dirty="0">
                  <a:solidFill>
                    <a:srgbClr val="FF3300"/>
                  </a:solidFill>
                </a:rPr>
                <a:t>costs only.</a:t>
              </a:r>
              <a:endParaRPr lang="en-US" sz="2000" b="1" i="0" dirty="0">
                <a:solidFill>
                  <a:srgbClr val="FF3300"/>
                </a:solidFill>
                <a:effectLst>
                  <a:outerShdw blurRad="38100" dist="38100" dir="2700000" algn="tl">
                    <a:srgbClr val="000000"/>
                  </a:outerShdw>
                </a:effectLst>
              </a:endParaRPr>
            </a:p>
          </p:txBody>
        </p:sp>
      </p:grpSp>
      <p:grpSp>
        <p:nvGrpSpPr>
          <p:cNvPr id="472072" name="Group 8"/>
          <p:cNvGrpSpPr>
            <a:grpSpLocks/>
          </p:cNvGrpSpPr>
          <p:nvPr/>
        </p:nvGrpSpPr>
        <p:grpSpPr bwMode="auto">
          <a:xfrm>
            <a:off x="6324600" y="2819400"/>
            <a:ext cx="2414588" cy="2590800"/>
            <a:chOff x="4128" y="1872"/>
            <a:chExt cx="1521" cy="1632"/>
          </a:xfrm>
        </p:grpSpPr>
        <p:sp>
          <p:nvSpPr>
            <p:cNvPr id="472073" name="Line 9"/>
            <p:cNvSpPr>
              <a:spLocks noChangeShapeType="1"/>
            </p:cNvSpPr>
            <p:nvPr/>
          </p:nvSpPr>
          <p:spPr bwMode="auto">
            <a:xfrm flipH="1">
              <a:off x="4128" y="2640"/>
              <a:ext cx="528" cy="864"/>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72074" name="Rectangle 10"/>
            <p:cNvSpPr>
              <a:spLocks noChangeArrowheads="1"/>
            </p:cNvSpPr>
            <p:nvPr/>
          </p:nvSpPr>
          <p:spPr bwMode="auto">
            <a:xfrm>
              <a:off x="4388" y="1872"/>
              <a:ext cx="1261" cy="860"/>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000" b="1" i="0" dirty="0">
                  <a:solidFill>
                    <a:srgbClr val="FF3300"/>
                  </a:solidFill>
                </a:rPr>
                <a:t>All fixed</a:t>
              </a:r>
              <a:br>
                <a:rPr lang="en-US" sz="2000" b="1" i="0" dirty="0">
                  <a:solidFill>
                    <a:srgbClr val="FF3300"/>
                  </a:solidFill>
                </a:rPr>
              </a:br>
              <a:r>
                <a:rPr lang="en-US" sz="2000" b="1" i="0" dirty="0">
                  <a:solidFill>
                    <a:srgbClr val="FF3300"/>
                  </a:solidFill>
                </a:rPr>
                <a:t>manufacturing</a:t>
              </a:r>
              <a:br>
                <a:rPr lang="en-US" sz="2000" b="1" i="0" dirty="0">
                  <a:solidFill>
                    <a:srgbClr val="FF3300"/>
                  </a:solidFill>
                </a:rPr>
              </a:br>
              <a:r>
                <a:rPr lang="en-US" sz="2000" b="1" i="0" dirty="0">
                  <a:solidFill>
                    <a:srgbClr val="FF3300"/>
                  </a:solidFill>
                </a:rPr>
                <a:t>overhead is</a:t>
              </a:r>
              <a:br>
                <a:rPr lang="en-US" sz="2000" b="1" i="0" dirty="0">
                  <a:solidFill>
                    <a:srgbClr val="FF3300"/>
                  </a:solidFill>
                </a:rPr>
              </a:br>
              <a:r>
                <a:rPr lang="en-US" sz="2000" b="1" i="0" dirty="0">
                  <a:solidFill>
                    <a:srgbClr val="FF3300"/>
                  </a:solidFill>
                </a:rPr>
                <a:t>expensed.</a:t>
              </a:r>
              <a:endParaRPr lang="en-US" sz="2000" b="1" i="0" dirty="0">
                <a:solidFill>
                  <a:srgbClr val="FF3300"/>
                </a:solidFill>
                <a:effectLst>
                  <a:outerShdw blurRad="38100" dist="38100" dir="2700000" algn="tl">
                    <a:srgbClr val="000000"/>
                  </a:outerShdw>
                </a:effectLst>
              </a:endParaRPr>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44</a:t>
            </a:fld>
            <a:endParaRPr lang="en-US" dirty="0"/>
          </a:p>
        </p:txBody>
      </p:sp>
    </p:spTree>
    <p:extLst>
      <p:ext uri="{BB962C8B-B14F-4D97-AF65-F5344CB8AC3E}">
        <p14:creationId xmlns:p14="http://schemas.microsoft.com/office/powerpoint/2010/main" xmlns="" val="17041181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72066"/>
                                        </p:tgtEl>
                                        <p:attrNameLst>
                                          <p:attrName>style.visibility</p:attrName>
                                        </p:attrNameLst>
                                      </p:cBhvr>
                                      <p:to>
                                        <p:strVal val="visible"/>
                                      </p:to>
                                    </p:set>
                                    <p:animEffect transition="in" filter="wipe(up)">
                                      <p:cBhvr>
                                        <p:cTn id="7" dur="500"/>
                                        <p:tgtEl>
                                          <p:spTgt spid="472066"/>
                                        </p:tgtEl>
                                      </p:cBhvr>
                                    </p:animEffect>
                                  </p:childTnLst>
                                </p:cTn>
                              </p:par>
                            </p:childTnLst>
                          </p:cTn>
                        </p:par>
                        <p:par>
                          <p:cTn id="8" fill="hold" nodeType="afterGroup">
                            <p:stCondLst>
                              <p:cond delay="500"/>
                            </p:stCondLst>
                            <p:childTnLst>
                              <p:par>
                                <p:cTn id="9" presetID="12" presetClass="entr" presetSubtype="1" fill="hold" nodeType="afterEffect">
                                  <p:stCondLst>
                                    <p:cond delay="1000"/>
                                  </p:stCondLst>
                                  <p:childTnLst>
                                    <p:set>
                                      <p:cBhvr>
                                        <p:cTn id="10" dur="1" fill="hold">
                                          <p:stCondLst>
                                            <p:cond delay="0"/>
                                          </p:stCondLst>
                                        </p:cTn>
                                        <p:tgtEl>
                                          <p:spTgt spid="472068"/>
                                        </p:tgtEl>
                                        <p:attrNameLst>
                                          <p:attrName>style.visibility</p:attrName>
                                        </p:attrNameLst>
                                      </p:cBhvr>
                                      <p:to>
                                        <p:strVal val="visible"/>
                                      </p:to>
                                    </p:set>
                                    <p:animEffect transition="in" filter="slide(fromTop)">
                                      <p:cBhvr>
                                        <p:cTn id="11" dur="500"/>
                                        <p:tgtEl>
                                          <p:spTgt spid="472068"/>
                                        </p:tgtEl>
                                      </p:cBhvr>
                                    </p:animEffect>
                                  </p:childTnLst>
                                </p:cTn>
                              </p:par>
                            </p:childTnLst>
                          </p:cTn>
                        </p:par>
                        <p:par>
                          <p:cTn id="12" fill="hold" nodeType="afterGroup">
                            <p:stCondLst>
                              <p:cond delay="2000"/>
                            </p:stCondLst>
                            <p:childTnLst>
                              <p:par>
                                <p:cTn id="13" presetID="12" presetClass="entr" presetSubtype="2" fill="hold" nodeType="afterEffect">
                                  <p:stCondLst>
                                    <p:cond delay="1000"/>
                                  </p:stCondLst>
                                  <p:childTnLst>
                                    <p:set>
                                      <p:cBhvr>
                                        <p:cTn id="14" dur="1" fill="hold">
                                          <p:stCondLst>
                                            <p:cond delay="0"/>
                                          </p:stCondLst>
                                        </p:cTn>
                                        <p:tgtEl>
                                          <p:spTgt spid="472072"/>
                                        </p:tgtEl>
                                        <p:attrNameLst>
                                          <p:attrName>style.visibility</p:attrName>
                                        </p:attrNameLst>
                                      </p:cBhvr>
                                      <p:to>
                                        <p:strVal val="visible"/>
                                      </p:to>
                                    </p:set>
                                    <p:animEffect transition="in" filter="slide(fromRight)">
                                      <p:cBhvr>
                                        <p:cTn id="15" dur="500"/>
                                        <p:tgtEl>
                                          <p:spTgt spid="472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4114" name="Object 2"/>
          <p:cNvGraphicFramePr>
            <a:graphicFrameLocks/>
          </p:cNvGraphicFramePr>
          <p:nvPr/>
        </p:nvGraphicFramePr>
        <p:xfrm>
          <a:off x="850900" y="1447800"/>
          <a:ext cx="7416800" cy="5067300"/>
        </p:xfrm>
        <a:graphic>
          <a:graphicData uri="http://schemas.openxmlformats.org/presentationml/2006/ole">
            <p:oleObj spid="_x0000_s81923" name="Worksheet" r:id="rId4" imgW="3813840" imgH="2621160" progId="Excel.Sheet.8">
              <p:embed/>
            </p:oleObj>
          </a:graphicData>
        </a:graphic>
      </p:graphicFrame>
      <p:sp>
        <p:nvSpPr>
          <p:cNvPr id="474115" name="Rectangle 3"/>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Effect of Changes in Production</a:t>
            </a:r>
            <a:br>
              <a:rPr lang="en-US" b="1" i="1" dirty="0"/>
            </a:br>
            <a:r>
              <a:rPr lang="en-US" b="1" i="1" dirty="0"/>
              <a:t>Harvey Company Year Two</a:t>
            </a:r>
          </a:p>
        </p:txBody>
      </p:sp>
      <p:sp>
        <p:nvSpPr>
          <p:cNvPr id="2" name="Slide Number Placeholder 1"/>
          <p:cNvSpPr>
            <a:spLocks noGrp="1"/>
          </p:cNvSpPr>
          <p:nvPr>
            <p:ph type="sldNum" sz="quarter" idx="11"/>
          </p:nvPr>
        </p:nvSpPr>
        <p:spPr/>
        <p:txBody>
          <a:bodyPr/>
          <a:lstStyle/>
          <a:p>
            <a:fld id="{679FE027-5DE2-4EA1-A78B-6EFABE819540}" type="slidenum">
              <a:rPr lang="en-US" smtClean="0"/>
              <a:pPr/>
              <a:t>45</a:t>
            </a:fld>
            <a:endParaRPr lang="en-US" dirty="0"/>
          </a:p>
        </p:txBody>
      </p:sp>
    </p:spTree>
    <p:extLst>
      <p:ext uri="{BB962C8B-B14F-4D97-AF65-F5344CB8AC3E}">
        <p14:creationId xmlns:p14="http://schemas.microsoft.com/office/powerpoint/2010/main" xmlns="" val="30183097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74114"/>
                                        </p:tgtEl>
                                        <p:attrNameLst>
                                          <p:attrName>style.visibility</p:attrName>
                                        </p:attrNameLst>
                                      </p:cBhvr>
                                      <p:to>
                                        <p:strVal val="visible"/>
                                      </p:to>
                                    </p:set>
                                    <p:animEffect transition="in" filter="wipe(up)">
                                      <p:cBhvr>
                                        <p:cTn id="7" dur="500"/>
                                        <p:tgtEl>
                                          <p:spTgt spid="474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6162" name="Rectangle 2"/>
          <p:cNvSpPr>
            <a:spLocks noGrp="1" noChangeArrowheads="1"/>
          </p:cNvSpPr>
          <p:nvPr>
            <p:ph type="body" idx="1"/>
          </p:nvPr>
        </p:nvSpPr>
        <p:spPr>
          <a:xfrm>
            <a:off x="419100" y="1447800"/>
            <a:ext cx="8305800" cy="60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b="1" dirty="0"/>
              <a:t>Unit </a:t>
            </a:r>
            <a:r>
              <a:rPr lang="en-US" sz="2800" b="1" dirty="0">
                <a:solidFill>
                  <a:srgbClr val="FF3300"/>
                </a:solidFill>
              </a:rPr>
              <a:t>product cost</a:t>
            </a:r>
            <a:r>
              <a:rPr lang="en-US" sz="2800" b="1" dirty="0"/>
              <a:t> is determined as follows:</a:t>
            </a:r>
          </a:p>
        </p:txBody>
      </p:sp>
      <p:graphicFrame>
        <p:nvGraphicFramePr>
          <p:cNvPr id="476163" name="Object 3"/>
          <p:cNvGraphicFramePr>
            <a:graphicFrameLocks/>
          </p:cNvGraphicFramePr>
          <p:nvPr>
            <p:extLst>
              <p:ext uri="{D42A27DB-BD31-4B8C-83A1-F6EECF244321}">
                <p14:modId xmlns:p14="http://schemas.microsoft.com/office/powerpoint/2010/main" xmlns="" val="2006594957"/>
              </p:ext>
            </p:extLst>
          </p:nvPr>
        </p:nvGraphicFramePr>
        <p:xfrm>
          <a:off x="304800" y="2206625"/>
          <a:ext cx="8526463" cy="2741613"/>
        </p:xfrm>
        <a:graphic>
          <a:graphicData uri="http://schemas.openxmlformats.org/presentationml/2006/ole">
            <p:oleObj spid="_x0000_s82947" name="Worksheet" r:id="rId4" imgW="4556160" imgH="1563840" progId="Excel.Sheet.8">
              <p:embed/>
            </p:oleObj>
          </a:graphicData>
        </a:graphic>
      </p:graphicFrame>
      <p:sp>
        <p:nvSpPr>
          <p:cNvPr id="476164" name="Rectangle 4"/>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Unit Cost Computations for Year Two</a:t>
            </a:r>
          </a:p>
        </p:txBody>
      </p:sp>
      <p:grpSp>
        <p:nvGrpSpPr>
          <p:cNvPr id="476165" name="Group 5"/>
          <p:cNvGrpSpPr>
            <a:grpSpLocks/>
          </p:cNvGrpSpPr>
          <p:nvPr/>
        </p:nvGrpSpPr>
        <p:grpSpPr bwMode="auto">
          <a:xfrm>
            <a:off x="381000" y="4343400"/>
            <a:ext cx="8382000" cy="2133600"/>
            <a:chOff x="240" y="2736"/>
            <a:chExt cx="5280" cy="1344"/>
          </a:xfrm>
        </p:grpSpPr>
        <p:sp>
          <p:nvSpPr>
            <p:cNvPr id="476166" name="Line 6"/>
            <p:cNvSpPr>
              <a:spLocks noChangeShapeType="1"/>
            </p:cNvSpPr>
            <p:nvPr/>
          </p:nvSpPr>
          <p:spPr bwMode="auto">
            <a:xfrm flipH="1" flipV="1">
              <a:off x="2064" y="2736"/>
              <a:ext cx="576" cy="81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76167" name="Line 7"/>
            <p:cNvSpPr>
              <a:spLocks noChangeShapeType="1"/>
            </p:cNvSpPr>
            <p:nvPr/>
          </p:nvSpPr>
          <p:spPr bwMode="auto">
            <a:xfrm flipV="1">
              <a:off x="3504" y="2928"/>
              <a:ext cx="480" cy="624"/>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latin typeface="+mn-lt"/>
              </a:endParaRPr>
            </a:p>
          </p:txBody>
        </p:sp>
        <p:sp>
          <p:nvSpPr>
            <p:cNvPr id="476168" name="Rectangle 8"/>
            <p:cNvSpPr>
              <a:spLocks noChangeArrowheads="1"/>
            </p:cNvSpPr>
            <p:nvPr/>
          </p:nvSpPr>
          <p:spPr bwMode="auto">
            <a:xfrm>
              <a:off x="240" y="3312"/>
              <a:ext cx="5280" cy="768"/>
            </a:xfrm>
            <a:prstGeom prst="rect">
              <a:avLst/>
            </a:prstGeom>
            <a:solidFill>
              <a:srgbClr val="FFCC99"/>
            </a:solidFill>
            <a:ln w="28575">
              <a:solidFill>
                <a:schemeClr val="tx1"/>
              </a:solidFill>
              <a:miter lim="800000"/>
              <a:headEnd/>
              <a:tailEnd/>
            </a:ln>
            <a:effectLst>
              <a:outerShdw dist="89803" dir="2700000" algn="ctr" rotWithShape="0">
                <a:schemeClr val="bg2"/>
              </a:outerShdw>
            </a:effectLst>
          </p:spPr>
          <p:txBody>
            <a:bodyPr wrap="none" anchor="ctr"/>
            <a:lstStyle/>
            <a:p>
              <a:pPr algn="ctr"/>
              <a:r>
                <a:rPr lang="en-US" sz="2400" i="0" dirty="0">
                  <a:latin typeface="+mn-lt"/>
                </a:rPr>
                <a:t>Since the number of units produced decreased in the</a:t>
              </a:r>
              <a:br>
                <a:rPr lang="en-US" sz="2400" i="0" dirty="0">
                  <a:latin typeface="+mn-lt"/>
                </a:rPr>
              </a:br>
              <a:r>
                <a:rPr lang="en-US" sz="2400" i="0" dirty="0">
                  <a:latin typeface="+mn-lt"/>
                </a:rPr>
                <a:t>second year, while the fixed manufacturing overhead</a:t>
              </a:r>
              <a:br>
                <a:rPr lang="en-US" sz="2400" i="0" dirty="0">
                  <a:latin typeface="+mn-lt"/>
                </a:rPr>
              </a:br>
              <a:r>
                <a:rPr lang="en-US" sz="2400" i="0" dirty="0">
                  <a:latin typeface="+mn-lt"/>
                </a:rPr>
                <a:t>remained the same, the absorption unit cost is now higher.</a:t>
              </a:r>
            </a:p>
          </p:txBody>
        </p:sp>
      </p:grpSp>
      <p:sp>
        <p:nvSpPr>
          <p:cNvPr id="2" name="Slide Number Placeholder 1"/>
          <p:cNvSpPr>
            <a:spLocks noGrp="1"/>
          </p:cNvSpPr>
          <p:nvPr>
            <p:ph type="sldNum" sz="quarter" idx="11"/>
          </p:nvPr>
        </p:nvSpPr>
        <p:spPr/>
        <p:txBody>
          <a:bodyPr/>
          <a:lstStyle/>
          <a:p>
            <a:fld id="{679FE027-5DE2-4EA1-A78B-6EFABE819540}" type="slidenum">
              <a:rPr lang="en-US" smtClean="0"/>
              <a:pPr/>
              <a:t>46</a:t>
            </a:fld>
            <a:endParaRPr lang="en-US" dirty="0"/>
          </a:p>
        </p:txBody>
      </p:sp>
    </p:spTree>
    <p:extLst>
      <p:ext uri="{BB962C8B-B14F-4D97-AF65-F5344CB8AC3E}">
        <p14:creationId xmlns:p14="http://schemas.microsoft.com/office/powerpoint/2010/main" xmlns="" val="20543185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76163"/>
                                        </p:tgtEl>
                                        <p:attrNameLst>
                                          <p:attrName>style.visibility</p:attrName>
                                        </p:attrNameLst>
                                      </p:cBhvr>
                                      <p:to>
                                        <p:strVal val="visible"/>
                                      </p:to>
                                    </p:set>
                                    <p:animEffect transition="in" filter="wipe(up)">
                                      <p:cBhvr>
                                        <p:cTn id="7" dur="500"/>
                                        <p:tgtEl>
                                          <p:spTgt spid="476163"/>
                                        </p:tgtEl>
                                      </p:cBhvr>
                                    </p:animEffect>
                                  </p:childTnLst>
                                </p:cTn>
                              </p:par>
                            </p:childTnLst>
                          </p:cTn>
                        </p:par>
                        <p:par>
                          <p:cTn id="8" fill="hold" nodeType="afterGroup">
                            <p:stCondLst>
                              <p:cond delay="500"/>
                            </p:stCondLst>
                            <p:childTnLst>
                              <p:par>
                                <p:cTn id="9" presetID="12" presetClass="entr" presetSubtype="4" fill="hold" nodeType="afterEffect">
                                  <p:stCondLst>
                                    <p:cond delay="2000"/>
                                  </p:stCondLst>
                                  <p:childTnLst>
                                    <p:set>
                                      <p:cBhvr>
                                        <p:cTn id="10" dur="1" fill="hold">
                                          <p:stCondLst>
                                            <p:cond delay="0"/>
                                          </p:stCondLst>
                                        </p:cTn>
                                        <p:tgtEl>
                                          <p:spTgt spid="476165"/>
                                        </p:tgtEl>
                                        <p:attrNameLst>
                                          <p:attrName>style.visibility</p:attrName>
                                        </p:attrNameLst>
                                      </p:cBhvr>
                                      <p:to>
                                        <p:strVal val="visible"/>
                                      </p:to>
                                    </p:set>
                                    <p:animEffect transition="in" filter="slide(fromBottom)">
                                      <p:cBhvr>
                                        <p:cTn id="11" dur="500"/>
                                        <p:tgtEl>
                                          <p:spTgt spid="476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78210" name="Object 2"/>
          <p:cNvGraphicFramePr>
            <a:graphicFrameLocks/>
          </p:cNvGraphicFramePr>
          <p:nvPr/>
        </p:nvGraphicFramePr>
        <p:xfrm>
          <a:off x="457200" y="1565275"/>
          <a:ext cx="8229600" cy="4378325"/>
        </p:xfrm>
        <a:graphic>
          <a:graphicData uri="http://schemas.openxmlformats.org/presentationml/2006/ole">
            <p:oleObj spid="_x0000_s83971" name="Worksheet" r:id="rId4" imgW="4500000" imgH="2553840" progId="Excel.Sheet.8">
              <p:embed/>
            </p:oleObj>
          </a:graphicData>
        </a:graphic>
      </p:graphicFrame>
      <p:sp>
        <p:nvSpPr>
          <p:cNvPr id="478211" name="Rectangle 3"/>
          <p:cNvSpPr>
            <a:spLocks noGrp="1" noChangeArrowheads="1"/>
          </p:cNvSpPr>
          <p:nvPr>
            <p:ph type="title"/>
          </p:nvPr>
        </p:nvSpPr>
        <p:spPr>
          <a:xfrm>
            <a:off x="457200" y="533400"/>
            <a:ext cx="8305800" cy="89141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Absorption Costing:  Year Two</a:t>
            </a:r>
          </a:p>
        </p:txBody>
      </p:sp>
      <p:grpSp>
        <p:nvGrpSpPr>
          <p:cNvPr id="478212" name="Group 4"/>
          <p:cNvGrpSpPr>
            <a:grpSpLocks/>
          </p:cNvGrpSpPr>
          <p:nvPr/>
        </p:nvGrpSpPr>
        <p:grpSpPr bwMode="auto">
          <a:xfrm>
            <a:off x="285750" y="3201988"/>
            <a:ext cx="7515225" cy="3351212"/>
            <a:chOff x="180" y="1912"/>
            <a:chExt cx="4734" cy="2111"/>
          </a:xfrm>
        </p:grpSpPr>
        <p:sp>
          <p:nvSpPr>
            <p:cNvPr id="478213" name="Rectangle 5"/>
            <p:cNvSpPr>
              <a:spLocks noChangeArrowheads="1"/>
            </p:cNvSpPr>
            <p:nvPr/>
          </p:nvSpPr>
          <p:spPr bwMode="auto">
            <a:xfrm>
              <a:off x="180" y="3483"/>
              <a:ext cx="4734" cy="540"/>
            </a:xfrm>
            <a:prstGeom prst="rect">
              <a:avLst/>
            </a:prstGeom>
            <a:solidFill>
              <a:schemeClr val="bg1"/>
            </a:solidFill>
            <a:ln w="38100" cmpd="dbl">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b="1" i="0" dirty="0">
                  <a:solidFill>
                    <a:schemeClr val="tx2"/>
                  </a:solidFill>
                </a:rPr>
                <a:t>These are the 20,000 units produced in the current</a:t>
              </a:r>
              <a:br>
                <a:rPr lang="en-US" sz="2400" b="1" i="0" dirty="0">
                  <a:solidFill>
                    <a:schemeClr val="tx2"/>
                  </a:solidFill>
                </a:rPr>
              </a:br>
              <a:r>
                <a:rPr lang="en-US" sz="2400" b="1" i="0" dirty="0">
                  <a:solidFill>
                    <a:schemeClr val="tx2"/>
                  </a:solidFill>
                </a:rPr>
                <a:t>period at the higher unit cost of $17.50 each.</a:t>
              </a:r>
              <a:endParaRPr lang="en-US" sz="2400" b="1" i="0" dirty="0">
                <a:solidFill>
                  <a:schemeClr val="tx2"/>
                </a:solidFill>
                <a:effectLst>
                  <a:outerShdw blurRad="38100" dist="38100" dir="2700000" algn="tl">
                    <a:srgbClr val="000000"/>
                  </a:outerShdw>
                </a:effectLst>
              </a:endParaRPr>
            </a:p>
          </p:txBody>
        </p:sp>
        <p:sp>
          <p:nvSpPr>
            <p:cNvPr id="478214" name="Line 6"/>
            <p:cNvSpPr>
              <a:spLocks noChangeShapeType="1"/>
            </p:cNvSpPr>
            <p:nvPr/>
          </p:nvSpPr>
          <p:spPr bwMode="auto">
            <a:xfrm flipH="1" flipV="1">
              <a:off x="2008" y="1912"/>
              <a:ext cx="496" cy="1552"/>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47</a:t>
            </a:fld>
            <a:endParaRPr lang="en-US" dirty="0"/>
          </a:p>
        </p:txBody>
      </p:sp>
    </p:spTree>
    <p:extLst>
      <p:ext uri="{BB962C8B-B14F-4D97-AF65-F5344CB8AC3E}">
        <p14:creationId xmlns:p14="http://schemas.microsoft.com/office/powerpoint/2010/main" xmlns="" val="11854038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nodeType="afterEffect">
                                  <p:stCondLst>
                                    <p:cond delay="2000"/>
                                  </p:stCondLst>
                                  <p:childTnLst>
                                    <p:set>
                                      <p:cBhvr>
                                        <p:cTn id="6" dur="1" fill="hold">
                                          <p:stCondLst>
                                            <p:cond delay="0"/>
                                          </p:stCondLst>
                                        </p:cTn>
                                        <p:tgtEl>
                                          <p:spTgt spid="478212"/>
                                        </p:tgtEl>
                                        <p:attrNameLst>
                                          <p:attrName>style.visibility</p:attrName>
                                        </p:attrNameLst>
                                      </p:cBhvr>
                                      <p:to>
                                        <p:strVal val="visible"/>
                                      </p:to>
                                    </p:set>
                                    <p:animEffect transition="in" filter="strips(upLeft)">
                                      <p:cBhvr>
                                        <p:cTn id="7" dur="500"/>
                                        <p:tgtEl>
                                          <p:spTgt spid="478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80258" name="Object 2"/>
          <p:cNvGraphicFramePr>
            <a:graphicFrameLocks/>
          </p:cNvGraphicFramePr>
          <p:nvPr/>
        </p:nvGraphicFramePr>
        <p:xfrm>
          <a:off x="419100" y="1447800"/>
          <a:ext cx="8305800" cy="5076825"/>
        </p:xfrm>
        <a:graphic>
          <a:graphicData uri="http://schemas.openxmlformats.org/presentationml/2006/ole">
            <p:oleObj spid="_x0000_s84995" name="Worksheet" r:id="rId4" imgW="4826160" imgH="3015000" progId="Excel.Sheet.8">
              <p:embed/>
            </p:oleObj>
          </a:graphicData>
        </a:graphic>
      </p:graphicFrame>
      <p:sp>
        <p:nvSpPr>
          <p:cNvPr id="480259" name="Rectangle 3"/>
          <p:cNvSpPr>
            <a:spLocks noGrp="1" noChangeArrowheads="1"/>
          </p:cNvSpPr>
          <p:nvPr>
            <p:ph type="title"/>
          </p:nvPr>
        </p:nvSpPr>
        <p:spPr>
          <a:xfrm>
            <a:off x="457200" y="533400"/>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Variable Costing:  Year Two</a:t>
            </a:r>
          </a:p>
        </p:txBody>
      </p:sp>
      <p:grpSp>
        <p:nvGrpSpPr>
          <p:cNvPr id="480260" name="Group 4"/>
          <p:cNvGrpSpPr>
            <a:grpSpLocks/>
          </p:cNvGrpSpPr>
          <p:nvPr/>
        </p:nvGrpSpPr>
        <p:grpSpPr bwMode="auto">
          <a:xfrm>
            <a:off x="6629400" y="2819400"/>
            <a:ext cx="2505075" cy="2590800"/>
            <a:chOff x="4176" y="1632"/>
            <a:chExt cx="1578" cy="1632"/>
          </a:xfrm>
        </p:grpSpPr>
        <p:sp>
          <p:nvSpPr>
            <p:cNvPr id="480261" name="Line 5"/>
            <p:cNvSpPr>
              <a:spLocks noChangeShapeType="1"/>
            </p:cNvSpPr>
            <p:nvPr/>
          </p:nvSpPr>
          <p:spPr bwMode="auto">
            <a:xfrm flipH="1">
              <a:off x="4176" y="2496"/>
              <a:ext cx="528" cy="76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80262" name="Rectangle 6"/>
            <p:cNvSpPr>
              <a:spLocks noChangeArrowheads="1"/>
            </p:cNvSpPr>
            <p:nvPr/>
          </p:nvSpPr>
          <p:spPr bwMode="auto">
            <a:xfrm>
              <a:off x="4379" y="1632"/>
              <a:ext cx="1375" cy="936"/>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200" b="1" i="0" dirty="0">
                  <a:solidFill>
                    <a:srgbClr val="FF3300"/>
                  </a:solidFill>
                </a:rPr>
                <a:t>All fixed</a:t>
              </a:r>
              <a:br>
                <a:rPr lang="en-US" sz="2200" b="1" i="0" dirty="0">
                  <a:solidFill>
                    <a:srgbClr val="FF3300"/>
                  </a:solidFill>
                </a:rPr>
              </a:br>
              <a:r>
                <a:rPr lang="en-US" sz="2200" b="1" i="0" dirty="0">
                  <a:solidFill>
                    <a:srgbClr val="FF3300"/>
                  </a:solidFill>
                </a:rPr>
                <a:t>manufacturing</a:t>
              </a:r>
              <a:br>
                <a:rPr lang="en-US" sz="2200" b="1" i="0" dirty="0">
                  <a:solidFill>
                    <a:srgbClr val="FF3300"/>
                  </a:solidFill>
                </a:rPr>
              </a:br>
              <a:r>
                <a:rPr lang="en-US" sz="2200" b="1" i="0" dirty="0">
                  <a:solidFill>
                    <a:srgbClr val="FF3300"/>
                  </a:solidFill>
                </a:rPr>
                <a:t>overhead is</a:t>
              </a:r>
              <a:br>
                <a:rPr lang="en-US" sz="2200" b="1" i="0" dirty="0">
                  <a:solidFill>
                    <a:srgbClr val="FF3300"/>
                  </a:solidFill>
                </a:rPr>
              </a:br>
              <a:r>
                <a:rPr lang="en-US" sz="2200" b="1" i="0" dirty="0">
                  <a:solidFill>
                    <a:srgbClr val="FF3300"/>
                  </a:solidFill>
                </a:rPr>
                <a:t>expensed.</a:t>
              </a:r>
              <a:endParaRPr lang="en-US" sz="2200" b="1" i="0" dirty="0">
                <a:solidFill>
                  <a:srgbClr val="FF3300"/>
                </a:solidFill>
                <a:effectLst>
                  <a:outerShdw blurRad="38100" dist="38100" dir="2700000" algn="tl">
                    <a:srgbClr val="000000"/>
                  </a:outerShdw>
                </a:effectLst>
              </a:endParaRPr>
            </a:p>
          </p:txBody>
        </p:sp>
      </p:grpSp>
      <p:grpSp>
        <p:nvGrpSpPr>
          <p:cNvPr id="480263" name="Group 7"/>
          <p:cNvGrpSpPr>
            <a:grpSpLocks/>
          </p:cNvGrpSpPr>
          <p:nvPr/>
        </p:nvGrpSpPr>
        <p:grpSpPr bwMode="auto">
          <a:xfrm>
            <a:off x="3657600" y="762000"/>
            <a:ext cx="2057400" cy="1752600"/>
            <a:chOff x="2304" y="480"/>
            <a:chExt cx="1296" cy="1104"/>
          </a:xfrm>
        </p:grpSpPr>
        <p:sp>
          <p:nvSpPr>
            <p:cNvPr id="480264" name="Line 8"/>
            <p:cNvSpPr>
              <a:spLocks noChangeShapeType="1"/>
            </p:cNvSpPr>
            <p:nvPr/>
          </p:nvSpPr>
          <p:spPr bwMode="auto">
            <a:xfrm flipH="1">
              <a:off x="2640" y="1104"/>
              <a:ext cx="288" cy="480"/>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80265" name="Rectangle 9"/>
            <p:cNvSpPr>
              <a:spLocks noChangeArrowheads="1"/>
            </p:cNvSpPr>
            <p:nvPr/>
          </p:nvSpPr>
          <p:spPr bwMode="auto">
            <a:xfrm>
              <a:off x="2304" y="480"/>
              <a:ext cx="1296" cy="668"/>
            </a:xfrm>
            <a:prstGeom prst="rect">
              <a:avLst/>
            </a:prstGeom>
            <a:solidFill>
              <a:srgbClr val="CCECFF"/>
            </a:solidFill>
            <a:ln w="57150" cmpd="thinThick">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r>
                <a:rPr lang="en-US" sz="2000" b="1" i="0" dirty="0">
                  <a:solidFill>
                    <a:srgbClr val="FF3300"/>
                  </a:solidFill>
                </a:rPr>
                <a:t>Variable</a:t>
              </a:r>
              <a:br>
                <a:rPr lang="en-US" sz="2000" b="1" i="0" dirty="0">
                  <a:solidFill>
                    <a:srgbClr val="FF3300"/>
                  </a:solidFill>
                </a:rPr>
              </a:br>
              <a:r>
                <a:rPr lang="en-US" sz="2000" b="1" i="0" dirty="0">
                  <a:solidFill>
                    <a:srgbClr val="FF3300"/>
                  </a:solidFill>
                </a:rPr>
                <a:t>manufacturing </a:t>
              </a:r>
              <a:br>
                <a:rPr lang="en-US" sz="2000" b="1" i="0" dirty="0">
                  <a:solidFill>
                    <a:srgbClr val="FF3300"/>
                  </a:solidFill>
                </a:rPr>
              </a:br>
              <a:r>
                <a:rPr lang="en-US" sz="2000" b="1" i="0" dirty="0">
                  <a:solidFill>
                    <a:srgbClr val="FF3300"/>
                  </a:solidFill>
                </a:rPr>
                <a:t>costs only.</a:t>
              </a:r>
              <a:endParaRPr lang="en-US" sz="2000" b="1" i="0" dirty="0">
                <a:solidFill>
                  <a:srgbClr val="FF3300"/>
                </a:solidFill>
                <a:effectLst>
                  <a:outerShdw blurRad="38100" dist="38100" dir="2700000" algn="tl">
                    <a:srgbClr val="000000"/>
                  </a:outerShdw>
                </a:effectLst>
              </a:endParaRPr>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48</a:t>
            </a:fld>
            <a:endParaRPr lang="en-US" dirty="0"/>
          </a:p>
        </p:txBody>
      </p:sp>
    </p:spTree>
    <p:extLst>
      <p:ext uri="{BB962C8B-B14F-4D97-AF65-F5344CB8AC3E}">
        <p14:creationId xmlns:p14="http://schemas.microsoft.com/office/powerpoint/2010/main" xmlns="" val="32955874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2000"/>
                                  </p:stCondLst>
                                  <p:childTnLst>
                                    <p:set>
                                      <p:cBhvr>
                                        <p:cTn id="6" dur="1" fill="hold">
                                          <p:stCondLst>
                                            <p:cond delay="0"/>
                                          </p:stCondLst>
                                        </p:cTn>
                                        <p:tgtEl>
                                          <p:spTgt spid="480263"/>
                                        </p:tgtEl>
                                        <p:attrNameLst>
                                          <p:attrName>style.visibility</p:attrName>
                                        </p:attrNameLst>
                                      </p:cBhvr>
                                      <p:to>
                                        <p:strVal val="visible"/>
                                      </p:to>
                                    </p:set>
                                    <p:animEffect transition="in" filter="slide(fromTop)">
                                      <p:cBhvr>
                                        <p:cTn id="7" dur="500"/>
                                        <p:tgtEl>
                                          <p:spTgt spid="480263"/>
                                        </p:tgtEl>
                                      </p:cBhvr>
                                    </p:animEffect>
                                  </p:childTnLst>
                                </p:cTn>
                              </p:par>
                            </p:childTnLst>
                          </p:cTn>
                        </p:par>
                        <p:par>
                          <p:cTn id="8" fill="hold" nodeType="afterGroup">
                            <p:stCondLst>
                              <p:cond delay="2500"/>
                            </p:stCondLst>
                            <p:childTnLst>
                              <p:par>
                                <p:cTn id="9" presetID="18" presetClass="entr" presetSubtype="12" fill="hold" nodeType="afterEffect">
                                  <p:stCondLst>
                                    <p:cond delay="2000"/>
                                  </p:stCondLst>
                                  <p:childTnLst>
                                    <p:set>
                                      <p:cBhvr>
                                        <p:cTn id="10" dur="1" fill="hold">
                                          <p:stCondLst>
                                            <p:cond delay="0"/>
                                          </p:stCondLst>
                                        </p:cTn>
                                        <p:tgtEl>
                                          <p:spTgt spid="480260"/>
                                        </p:tgtEl>
                                        <p:attrNameLst>
                                          <p:attrName>style.visibility</p:attrName>
                                        </p:attrNameLst>
                                      </p:cBhvr>
                                      <p:to>
                                        <p:strVal val="visible"/>
                                      </p:to>
                                    </p:set>
                                    <p:animEffect transition="in" filter="strips(downLeft)">
                                      <p:cBhvr>
                                        <p:cTn id="11" dur="500"/>
                                        <p:tgtEl>
                                          <p:spTgt spid="480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graphicFrame>
        <p:nvGraphicFramePr>
          <p:cNvPr id="482307" name="Object 3"/>
          <p:cNvGraphicFramePr>
            <a:graphicFrameLocks/>
          </p:cNvGraphicFramePr>
          <p:nvPr/>
        </p:nvGraphicFramePr>
        <p:xfrm>
          <a:off x="266700" y="1524000"/>
          <a:ext cx="8610600" cy="2165350"/>
        </p:xfrm>
        <a:graphic>
          <a:graphicData uri="http://schemas.openxmlformats.org/presentationml/2006/ole">
            <p:oleObj spid="_x0000_s86019" name="Worksheet" r:id="rId4" imgW="4308840" imgH="866160" progId="Excel.Sheet.8">
              <p:embed/>
            </p:oleObj>
          </a:graphicData>
        </a:graphic>
      </p:graphicFrame>
      <p:grpSp>
        <p:nvGrpSpPr>
          <p:cNvPr id="482308" name="Group 4"/>
          <p:cNvGrpSpPr>
            <a:grpSpLocks/>
          </p:cNvGrpSpPr>
          <p:nvPr/>
        </p:nvGrpSpPr>
        <p:grpSpPr bwMode="auto">
          <a:xfrm>
            <a:off x="288925" y="3881437"/>
            <a:ext cx="8307388" cy="2616199"/>
            <a:chOff x="120" y="2604"/>
            <a:chExt cx="5233" cy="1648"/>
          </a:xfrm>
        </p:grpSpPr>
        <p:sp>
          <p:nvSpPr>
            <p:cNvPr id="482309" name="Text Box 5"/>
            <p:cNvSpPr txBox="1">
              <a:spLocks noChangeArrowheads="1"/>
            </p:cNvSpPr>
            <p:nvPr/>
          </p:nvSpPr>
          <p:spPr bwMode="auto">
            <a:xfrm>
              <a:off x="120" y="3031"/>
              <a:ext cx="5233" cy="1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90000"/>
                </a:lnSpc>
                <a:spcBef>
                  <a:spcPct val="50000"/>
                </a:spcBef>
              </a:pPr>
              <a:r>
                <a:rPr lang="en-US" sz="2400" i="0" dirty="0">
                  <a:latin typeface="+mn-lt"/>
                  <a:sym typeface="Wingdings" panose="05000000000000000000" pitchFamily="2" charset="2"/>
                </a:rPr>
                <a:t>  </a:t>
              </a:r>
              <a:r>
                <a:rPr lang="en-US" sz="2400" i="0" dirty="0">
                  <a:latin typeface="+mn-lt"/>
                </a:rPr>
                <a:t>Net operating income </a:t>
              </a:r>
              <a:r>
                <a:rPr lang="en-US" sz="2400" i="0" dirty="0">
                  <a:solidFill>
                    <a:srgbClr val="FF3300"/>
                  </a:solidFill>
                  <a:latin typeface="+mn-lt"/>
                </a:rPr>
                <a:t>is not affected</a:t>
              </a:r>
              <a:r>
                <a:rPr lang="en-US" sz="2400" i="0" dirty="0">
                  <a:latin typeface="+mn-lt"/>
                </a:rPr>
                <a:t> by changes in</a:t>
              </a:r>
              <a:br>
                <a:rPr lang="en-US" sz="2400" i="0" dirty="0">
                  <a:latin typeface="+mn-lt"/>
                </a:rPr>
              </a:br>
              <a:r>
                <a:rPr lang="en-US" sz="2400" i="0" dirty="0">
                  <a:latin typeface="+mn-lt"/>
                </a:rPr>
                <a:t>     production using variable costing.</a:t>
              </a:r>
            </a:p>
            <a:p>
              <a:pPr>
                <a:lnSpc>
                  <a:spcPct val="90000"/>
                </a:lnSpc>
                <a:spcBef>
                  <a:spcPct val="50000"/>
                </a:spcBef>
              </a:pPr>
              <a:r>
                <a:rPr lang="en-US" sz="2400" i="0" dirty="0">
                  <a:latin typeface="+mn-lt"/>
                  <a:sym typeface="Wingdings" panose="05000000000000000000" pitchFamily="2" charset="2"/>
                </a:rPr>
                <a:t>  </a:t>
              </a:r>
              <a:r>
                <a:rPr lang="en-US" sz="2400" i="0" dirty="0">
                  <a:latin typeface="+mn-lt"/>
                </a:rPr>
                <a:t>Net operating income </a:t>
              </a:r>
              <a:r>
                <a:rPr lang="en-US" sz="2400" i="0" dirty="0">
                  <a:solidFill>
                    <a:srgbClr val="FF3300"/>
                  </a:solidFill>
                  <a:latin typeface="+mn-lt"/>
                </a:rPr>
                <a:t>is affected</a:t>
              </a:r>
              <a:r>
                <a:rPr lang="en-US" sz="2400" i="0" dirty="0">
                  <a:latin typeface="+mn-lt"/>
                </a:rPr>
                <a:t> by changes in production</a:t>
              </a:r>
              <a:br>
                <a:rPr lang="en-US" sz="2400" i="0" dirty="0">
                  <a:latin typeface="+mn-lt"/>
                </a:rPr>
              </a:br>
              <a:r>
                <a:rPr lang="en-US" sz="2400" i="0" dirty="0">
                  <a:latin typeface="+mn-lt"/>
                </a:rPr>
                <a:t>     using absorption costing even though the number of units</a:t>
              </a:r>
              <a:br>
                <a:rPr lang="en-US" sz="2400" i="0" dirty="0">
                  <a:latin typeface="+mn-lt"/>
                </a:rPr>
              </a:br>
              <a:r>
                <a:rPr lang="en-US" sz="2400" i="0" dirty="0">
                  <a:latin typeface="+mn-lt"/>
                </a:rPr>
                <a:t>     sold is the same each year.</a:t>
              </a:r>
            </a:p>
          </p:txBody>
        </p:sp>
        <p:sp>
          <p:nvSpPr>
            <p:cNvPr id="482310" name="Oval 6"/>
            <p:cNvSpPr>
              <a:spLocks noChangeArrowheads="1"/>
            </p:cNvSpPr>
            <p:nvPr/>
          </p:nvSpPr>
          <p:spPr bwMode="auto">
            <a:xfrm>
              <a:off x="1973" y="2604"/>
              <a:ext cx="1945" cy="450"/>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700" b="1" i="0" dirty="0">
                  <a:solidFill>
                    <a:schemeClr val="tx2"/>
                  </a:solidFill>
                  <a:latin typeface="+mn-lt"/>
                </a:rPr>
                <a:t>Conclusions</a:t>
              </a:r>
            </a:p>
          </p:txBody>
        </p:sp>
      </p:grpSp>
      <p:sp>
        <p:nvSpPr>
          <p:cNvPr id="482312" name="Rectangle 8"/>
          <p:cNvSpPr>
            <a:spLocks noGrp="1" noChangeArrowheads="1"/>
          </p:cNvSpPr>
          <p:nvPr>
            <p:ph type="title"/>
          </p:nvPr>
        </p:nvSpPr>
        <p:spPr>
          <a:xfrm>
            <a:off x="457200" y="3810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Comparing the Two Methods</a:t>
            </a:r>
          </a:p>
        </p:txBody>
      </p:sp>
      <p:sp>
        <p:nvSpPr>
          <p:cNvPr id="2" name="Slide Number Placeholder 1"/>
          <p:cNvSpPr>
            <a:spLocks noGrp="1"/>
          </p:cNvSpPr>
          <p:nvPr>
            <p:ph type="sldNum" sz="quarter" idx="11"/>
          </p:nvPr>
        </p:nvSpPr>
        <p:spPr/>
        <p:txBody>
          <a:bodyPr/>
          <a:lstStyle/>
          <a:p>
            <a:fld id="{7E2F38F6-0187-45EB-86DD-1B6AFB0CA124}" type="slidenum">
              <a:rPr lang="en-US" smtClean="0"/>
              <a:pPr/>
              <a:t>49</a:t>
            </a:fld>
            <a:endParaRPr lang="en-US" dirty="0"/>
          </a:p>
        </p:txBody>
      </p:sp>
    </p:spTree>
    <p:extLst>
      <p:ext uri="{BB962C8B-B14F-4D97-AF65-F5344CB8AC3E}">
        <p14:creationId xmlns:p14="http://schemas.microsoft.com/office/powerpoint/2010/main" xmlns="" val="12474033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82307"/>
                                        </p:tgtEl>
                                        <p:attrNameLst>
                                          <p:attrName>style.visibility</p:attrName>
                                        </p:attrNameLst>
                                      </p:cBhvr>
                                      <p:to>
                                        <p:strVal val="visible"/>
                                      </p:to>
                                    </p:set>
                                    <p:animEffect transition="in" filter="wipe(up)">
                                      <p:cBhvr>
                                        <p:cTn id="7" dur="500"/>
                                        <p:tgtEl>
                                          <p:spTgt spid="482307"/>
                                        </p:tgtEl>
                                      </p:cBhvr>
                                    </p:animEffect>
                                  </p:childTnLst>
                                </p:cTn>
                              </p:par>
                            </p:childTnLst>
                          </p:cTn>
                        </p:par>
                        <p:par>
                          <p:cTn id="8" fill="hold" nodeType="afterGroup">
                            <p:stCondLst>
                              <p:cond delay="500"/>
                            </p:stCondLst>
                            <p:childTnLst>
                              <p:par>
                                <p:cTn id="9" presetID="12" presetClass="entr" presetSubtype="1" fill="hold" nodeType="afterEffect">
                                  <p:stCondLst>
                                    <p:cond delay="2000"/>
                                  </p:stCondLst>
                                  <p:childTnLst>
                                    <p:set>
                                      <p:cBhvr>
                                        <p:cTn id="10" dur="1" fill="hold">
                                          <p:stCondLst>
                                            <p:cond delay="0"/>
                                          </p:stCondLst>
                                        </p:cTn>
                                        <p:tgtEl>
                                          <p:spTgt spid="482308"/>
                                        </p:tgtEl>
                                        <p:attrNameLst>
                                          <p:attrName>style.visibility</p:attrName>
                                        </p:attrNameLst>
                                      </p:cBhvr>
                                      <p:to>
                                        <p:strVal val="visible"/>
                                      </p:to>
                                    </p:set>
                                    <p:animEffect transition="in" filter="slide(fromTop)">
                                      <p:cBhvr>
                                        <p:cTn id="11" dur="500"/>
                                        <p:tgtEl>
                                          <p:spTgt spid="482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a:xfrm>
            <a:off x="457200" y="3810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Impact on the Manager</a:t>
            </a:r>
          </a:p>
        </p:txBody>
      </p:sp>
      <p:sp>
        <p:nvSpPr>
          <p:cNvPr id="484355" name="Text Box 3"/>
          <p:cNvSpPr txBox="1">
            <a:spLocks noChangeArrowheads="1"/>
          </p:cNvSpPr>
          <p:nvPr/>
        </p:nvSpPr>
        <p:spPr bwMode="auto">
          <a:xfrm>
            <a:off x="1435100" y="2102783"/>
            <a:ext cx="6283325" cy="1216025"/>
          </a:xfrm>
          <a:prstGeom prst="rect">
            <a:avLst/>
          </a:prstGeom>
          <a:solidFill>
            <a:srgbClr val="FFCC99"/>
          </a:solidFill>
          <a:ln w="28575">
            <a:solidFill>
              <a:schemeClr val="tx1"/>
            </a:solidFill>
            <a:miter lim="800000"/>
            <a:headEnd/>
            <a:tailEnd/>
          </a:ln>
          <a:effectLst>
            <a:outerShdw dist="107763" dir="2700000" algn="ctr" rotWithShape="0">
              <a:schemeClr val="bg2"/>
            </a:outerShdw>
          </a:effectLst>
        </p:spPr>
        <p:txBody>
          <a:bodyPr wrap="none">
            <a:spAutoFit/>
          </a:bodyPr>
          <a:lstStyle/>
          <a:p>
            <a:pPr algn="ctr"/>
            <a:r>
              <a:rPr lang="en-US" sz="2400" i="0" dirty="0">
                <a:latin typeface="+mn-lt"/>
              </a:rPr>
              <a:t>Opponents of absorption costing argue that</a:t>
            </a:r>
            <a:br>
              <a:rPr lang="en-US" sz="2400" i="0" dirty="0">
                <a:latin typeface="+mn-lt"/>
              </a:rPr>
            </a:br>
            <a:r>
              <a:rPr lang="en-US" sz="2400" i="0" dirty="0">
                <a:latin typeface="+mn-lt"/>
              </a:rPr>
              <a:t>shifting fixed manufacturing overhead costs</a:t>
            </a:r>
            <a:br>
              <a:rPr lang="en-US" sz="2400" i="0" dirty="0">
                <a:latin typeface="+mn-lt"/>
              </a:rPr>
            </a:br>
            <a:r>
              <a:rPr lang="en-US" sz="2400" i="0" dirty="0">
                <a:latin typeface="+mn-lt"/>
              </a:rPr>
              <a:t>between periods can lead to faulty decisions.</a:t>
            </a:r>
          </a:p>
        </p:txBody>
      </p:sp>
      <p:sp>
        <p:nvSpPr>
          <p:cNvPr id="484356" name="Text Box 4"/>
          <p:cNvSpPr txBox="1">
            <a:spLocks noChangeArrowheads="1"/>
          </p:cNvSpPr>
          <p:nvPr/>
        </p:nvSpPr>
        <p:spPr bwMode="auto">
          <a:xfrm>
            <a:off x="645590" y="3623608"/>
            <a:ext cx="7862345" cy="1938992"/>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spAutoFit/>
          </a:bodyPr>
          <a:lstStyle/>
          <a:p>
            <a:pPr algn="ctr">
              <a:spcBef>
                <a:spcPct val="60000"/>
              </a:spcBef>
            </a:pPr>
            <a:r>
              <a:rPr lang="en-US" sz="2400" i="0" dirty="0">
                <a:latin typeface="+mn-lt"/>
              </a:rPr>
              <a:t>These opponents argue that variable costing income</a:t>
            </a:r>
            <a:br>
              <a:rPr lang="en-US" sz="2400" i="0" dirty="0">
                <a:latin typeface="+mn-lt"/>
              </a:rPr>
            </a:br>
            <a:r>
              <a:rPr lang="en-US" sz="2400" i="0" dirty="0">
                <a:latin typeface="+mn-lt"/>
              </a:rPr>
              <a:t>statements are easier to understand because net operating</a:t>
            </a:r>
            <a:br>
              <a:rPr lang="en-US" sz="2400" i="0" dirty="0">
                <a:latin typeface="+mn-lt"/>
              </a:rPr>
            </a:br>
            <a:r>
              <a:rPr lang="en-US" sz="2400" i="0" dirty="0">
                <a:latin typeface="+mn-lt"/>
              </a:rPr>
              <a:t>income is only affected by changes in unit sales. This</a:t>
            </a:r>
            <a:br>
              <a:rPr lang="en-US" sz="2400" i="0" dirty="0">
                <a:latin typeface="+mn-lt"/>
              </a:rPr>
            </a:br>
            <a:r>
              <a:rPr lang="en-US" sz="2400" i="0" dirty="0">
                <a:latin typeface="+mn-lt"/>
              </a:rPr>
              <a:t>produces net operating income figures that are</a:t>
            </a:r>
            <a:br>
              <a:rPr lang="en-US" sz="2400" i="0" dirty="0">
                <a:latin typeface="+mn-lt"/>
              </a:rPr>
            </a:br>
            <a:r>
              <a:rPr lang="en-US" sz="2400" i="0" dirty="0">
                <a:latin typeface="+mn-lt"/>
              </a:rPr>
              <a:t>more consistent with managers’ expectations.</a:t>
            </a:r>
          </a:p>
        </p:txBody>
      </p:sp>
      <p:sp>
        <p:nvSpPr>
          <p:cNvPr id="2" name="Slide Number Placeholder 1"/>
          <p:cNvSpPr>
            <a:spLocks noGrp="1"/>
          </p:cNvSpPr>
          <p:nvPr>
            <p:ph type="sldNum" sz="quarter" idx="11"/>
          </p:nvPr>
        </p:nvSpPr>
        <p:spPr/>
        <p:txBody>
          <a:bodyPr/>
          <a:lstStyle/>
          <a:p>
            <a:fld id="{7E2F38F6-0187-45EB-86DD-1B6AFB0CA124}" type="slidenum">
              <a:rPr lang="en-US" smtClean="0"/>
              <a:pPr/>
              <a:t>50</a:t>
            </a:fld>
            <a:endParaRPr lang="en-US" dirty="0"/>
          </a:p>
        </p:txBody>
      </p:sp>
    </p:spTree>
    <p:extLst>
      <p:ext uri="{BB962C8B-B14F-4D97-AF65-F5344CB8AC3E}">
        <p14:creationId xmlns:p14="http://schemas.microsoft.com/office/powerpoint/2010/main" xmlns="" val="21374453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CVP Analysis, Decision Making</a:t>
            </a:r>
            <a:br>
              <a:rPr lang="en-US" b="1" i="1" dirty="0"/>
            </a:br>
            <a:r>
              <a:rPr lang="en-US" b="1" i="1" dirty="0"/>
              <a:t>and Absorption costing</a:t>
            </a:r>
          </a:p>
        </p:txBody>
      </p:sp>
      <p:sp>
        <p:nvSpPr>
          <p:cNvPr id="486403" name="Rectangle 3"/>
          <p:cNvSpPr>
            <a:spLocks noGrp="1" noChangeArrowheads="1"/>
          </p:cNvSpPr>
          <p:nvPr>
            <p:ph type="body" idx="1"/>
          </p:nvPr>
        </p:nvSpPr>
        <p:spPr>
          <a:xfrm>
            <a:off x="152400" y="1371600"/>
            <a:ext cx="8686800" cy="2438400"/>
          </a:xfrm>
        </p:spPr>
        <p:txBody>
          <a:bodyPr/>
          <a:lstStyle/>
          <a:p>
            <a:pPr algn="ctr">
              <a:lnSpc>
                <a:spcPct val="90000"/>
              </a:lnSpc>
              <a:buFont typeface="Times" panose="02020603050405020304" pitchFamily="18" charset="0"/>
              <a:buNone/>
            </a:pPr>
            <a:r>
              <a:rPr lang="en-US" dirty="0"/>
              <a:t>   Absorption costing does not support CVP analysis because it essentially treats fixed manufacturing overhead as a variable cost by assigning a per unit amount of the fixed overhead to each unit of production.</a:t>
            </a:r>
          </a:p>
          <a:p>
            <a:pPr algn="ctr">
              <a:lnSpc>
                <a:spcPct val="90000"/>
              </a:lnSpc>
              <a:buFont typeface="Times" panose="02020603050405020304" pitchFamily="18" charset="0"/>
              <a:buNone/>
            </a:pPr>
            <a:endParaRPr lang="en-US" dirty="0"/>
          </a:p>
        </p:txBody>
      </p:sp>
      <p:sp>
        <p:nvSpPr>
          <p:cNvPr id="486404" name="Text Box 4"/>
          <p:cNvSpPr txBox="1">
            <a:spLocks noChangeArrowheads="1"/>
          </p:cNvSpPr>
          <p:nvPr/>
        </p:nvSpPr>
        <p:spPr bwMode="auto">
          <a:xfrm>
            <a:off x="1219200" y="3657600"/>
            <a:ext cx="7085013" cy="2713038"/>
          </a:xfrm>
          <a:prstGeom prst="rect">
            <a:avLst/>
          </a:prstGeom>
          <a:solidFill>
            <a:schemeClr val="bg1"/>
          </a:solidFill>
          <a:ln w="28575">
            <a:solidFill>
              <a:schemeClr val="tx1"/>
            </a:solidFill>
            <a:miter lim="800000"/>
            <a:headEnd/>
            <a:tailEnd/>
          </a:ln>
          <a:effectLst>
            <a:outerShdw dist="107763" dir="2700000" algn="ctr" rotWithShape="0">
              <a:schemeClr val="bg2"/>
            </a:outerShdw>
          </a:effectLst>
        </p:spPr>
        <p:txBody>
          <a:bodyPr wrap="none">
            <a:spAutoFit/>
          </a:bodyPr>
          <a:lstStyle/>
          <a:p>
            <a:pPr>
              <a:lnSpc>
                <a:spcPct val="90000"/>
              </a:lnSpc>
              <a:spcBef>
                <a:spcPct val="40000"/>
              </a:spcBef>
            </a:pPr>
            <a:r>
              <a:rPr lang="en-US" sz="2400" i="0" dirty="0"/>
              <a:t>Treating fixed manufacturing overhead as a</a:t>
            </a:r>
            <a:br>
              <a:rPr lang="en-US" sz="2400" i="0" dirty="0"/>
            </a:br>
            <a:r>
              <a:rPr lang="en-US" sz="2400" i="0" dirty="0"/>
              <a:t> variable cost can:</a:t>
            </a:r>
          </a:p>
          <a:p>
            <a:pPr>
              <a:lnSpc>
                <a:spcPct val="90000"/>
              </a:lnSpc>
              <a:spcBef>
                <a:spcPct val="40000"/>
              </a:spcBef>
              <a:buFontTx/>
              <a:buChar char="•"/>
            </a:pPr>
            <a:r>
              <a:rPr lang="en-US" sz="2400" i="0" dirty="0"/>
              <a:t>  Lead to faulty pricing decisions and keep-or-drop</a:t>
            </a:r>
            <a:br>
              <a:rPr lang="en-US" sz="2400" i="0" dirty="0"/>
            </a:br>
            <a:r>
              <a:rPr lang="en-US" sz="2400" i="0" dirty="0"/>
              <a:t>   decisions.</a:t>
            </a:r>
          </a:p>
          <a:p>
            <a:pPr>
              <a:lnSpc>
                <a:spcPct val="90000"/>
              </a:lnSpc>
              <a:spcBef>
                <a:spcPct val="40000"/>
              </a:spcBef>
              <a:buFontTx/>
              <a:buChar char="•"/>
            </a:pPr>
            <a:r>
              <a:rPr lang="en-US" sz="2400" i="0" dirty="0"/>
              <a:t>  Produce positive net operating income even</a:t>
            </a:r>
            <a:br>
              <a:rPr lang="en-US" sz="2400" i="0" dirty="0"/>
            </a:br>
            <a:r>
              <a:rPr lang="en-US" sz="2400" i="0" dirty="0"/>
              <a:t>   when the number of units sold is less than the</a:t>
            </a:r>
            <a:br>
              <a:rPr lang="en-US" sz="2400" i="0" dirty="0"/>
            </a:br>
            <a:r>
              <a:rPr lang="en-US" sz="2400" i="0" dirty="0"/>
              <a:t>   breakeven point.</a:t>
            </a:r>
          </a:p>
        </p:txBody>
      </p:sp>
      <p:sp>
        <p:nvSpPr>
          <p:cNvPr id="2" name="Slide Number Placeholder 1"/>
          <p:cNvSpPr>
            <a:spLocks noGrp="1"/>
          </p:cNvSpPr>
          <p:nvPr>
            <p:ph type="sldNum" sz="quarter" idx="11"/>
          </p:nvPr>
        </p:nvSpPr>
        <p:spPr/>
        <p:txBody>
          <a:bodyPr/>
          <a:lstStyle/>
          <a:p>
            <a:fld id="{679FE027-5DE2-4EA1-A78B-6EFABE819540}" type="slidenum">
              <a:rPr lang="en-US" smtClean="0"/>
              <a:pPr/>
              <a:t>51</a:t>
            </a:fld>
            <a:endParaRPr lang="en-US" dirty="0"/>
          </a:p>
        </p:txBody>
      </p:sp>
    </p:spTree>
    <p:extLst>
      <p:ext uri="{BB962C8B-B14F-4D97-AF65-F5344CB8AC3E}">
        <p14:creationId xmlns:p14="http://schemas.microsoft.com/office/powerpoint/2010/main" xmlns="" val="3919566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3000"/>
                                  </p:stCondLst>
                                  <p:childTnLst>
                                    <p:set>
                                      <p:cBhvr>
                                        <p:cTn id="6" dur="1" fill="hold">
                                          <p:stCondLst>
                                            <p:cond delay="0"/>
                                          </p:stCondLst>
                                        </p:cTn>
                                        <p:tgtEl>
                                          <p:spTgt spid="486404"/>
                                        </p:tgtEl>
                                        <p:attrNameLst>
                                          <p:attrName>style.visibility</p:attrName>
                                        </p:attrNameLst>
                                      </p:cBhvr>
                                      <p:to>
                                        <p:strVal val="visible"/>
                                      </p:to>
                                    </p:set>
                                    <p:animEffect transition="in" filter="box(out)">
                                      <p:cBhvr>
                                        <p:cTn id="7" dur="500"/>
                                        <p:tgtEl>
                                          <p:spTgt spid="48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4"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457200" y="381000"/>
            <a:ext cx="8305800" cy="729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External Reporting and Income Taxes</a:t>
            </a:r>
          </a:p>
        </p:txBody>
      </p:sp>
      <p:sp>
        <p:nvSpPr>
          <p:cNvPr id="488451" name="Oval 3"/>
          <p:cNvSpPr>
            <a:spLocks noChangeArrowheads="1"/>
          </p:cNvSpPr>
          <p:nvPr/>
        </p:nvSpPr>
        <p:spPr bwMode="auto">
          <a:xfrm>
            <a:off x="342900" y="1447800"/>
            <a:ext cx="5105400" cy="2133600"/>
          </a:xfrm>
          <a:prstGeom prst="ellipse">
            <a:avLst/>
          </a:prstGeom>
          <a:solidFill>
            <a:schemeClr val="tx2"/>
          </a:solidFill>
          <a:ln w="28575">
            <a:solidFill>
              <a:schemeClr val="tx1"/>
            </a:solidFill>
            <a:round/>
            <a:headEnd/>
            <a:tailEnd/>
          </a:ln>
          <a:effectLst>
            <a:outerShdw dist="107763" dir="2700000" algn="ctr" rotWithShape="0">
              <a:schemeClr val="bg2"/>
            </a:outerShdw>
          </a:effectLst>
        </p:spPr>
        <p:txBody>
          <a:bodyPr wrap="none" anchor="ctr"/>
          <a:lstStyle/>
          <a:p>
            <a:pPr algn="ctr"/>
            <a:r>
              <a:rPr lang="en-US" sz="2400" i="0" dirty="0">
                <a:solidFill>
                  <a:srgbClr val="FFFFFF"/>
                </a:solidFill>
                <a:latin typeface="+mn-lt"/>
              </a:rPr>
              <a:t>To conform to</a:t>
            </a:r>
            <a:br>
              <a:rPr lang="en-US" sz="2400" i="0" dirty="0">
                <a:solidFill>
                  <a:srgbClr val="FFFFFF"/>
                </a:solidFill>
                <a:latin typeface="+mn-lt"/>
              </a:rPr>
            </a:br>
            <a:r>
              <a:rPr lang="en-US" sz="2400" i="0" dirty="0">
                <a:solidFill>
                  <a:srgbClr val="FFFFFF"/>
                </a:solidFill>
                <a:latin typeface="+mn-lt"/>
              </a:rPr>
              <a:t>GAAP requirements,</a:t>
            </a:r>
            <a:br>
              <a:rPr lang="en-US" sz="2400" i="0" dirty="0">
                <a:solidFill>
                  <a:srgbClr val="FFFFFF"/>
                </a:solidFill>
                <a:latin typeface="+mn-lt"/>
              </a:rPr>
            </a:br>
            <a:r>
              <a:rPr lang="en-US" sz="2400" i="0" dirty="0">
                <a:solidFill>
                  <a:srgbClr val="FFFFFF"/>
                </a:solidFill>
                <a:latin typeface="+mn-lt"/>
              </a:rPr>
              <a:t>absorption costing must be used for</a:t>
            </a:r>
            <a:br>
              <a:rPr lang="en-US" sz="2400" i="0" dirty="0">
                <a:solidFill>
                  <a:srgbClr val="FFFFFF"/>
                </a:solidFill>
                <a:latin typeface="+mn-lt"/>
              </a:rPr>
            </a:br>
            <a:r>
              <a:rPr lang="en-US" sz="2400" i="0" dirty="0">
                <a:solidFill>
                  <a:srgbClr val="FFFFFF"/>
                </a:solidFill>
                <a:latin typeface="+mn-lt"/>
              </a:rPr>
              <a:t>external financial reports in the</a:t>
            </a:r>
            <a:br>
              <a:rPr lang="en-US" sz="2400" i="0" dirty="0">
                <a:solidFill>
                  <a:srgbClr val="FFFFFF"/>
                </a:solidFill>
                <a:latin typeface="+mn-lt"/>
              </a:rPr>
            </a:br>
            <a:r>
              <a:rPr lang="en-US" sz="2400" i="0" dirty="0">
                <a:solidFill>
                  <a:srgbClr val="FFFFFF"/>
                </a:solidFill>
                <a:latin typeface="+mn-lt"/>
              </a:rPr>
              <a:t> United States.</a:t>
            </a:r>
          </a:p>
        </p:txBody>
      </p:sp>
      <p:sp>
        <p:nvSpPr>
          <p:cNvPr id="488452" name="Oval 4"/>
          <p:cNvSpPr>
            <a:spLocks noChangeArrowheads="1"/>
          </p:cNvSpPr>
          <p:nvPr/>
        </p:nvSpPr>
        <p:spPr bwMode="auto">
          <a:xfrm>
            <a:off x="4965700" y="2806700"/>
            <a:ext cx="3962400" cy="2133600"/>
          </a:xfrm>
          <a:prstGeom prst="ellipse">
            <a:avLst/>
          </a:prstGeom>
          <a:solidFill>
            <a:srgbClr val="FF99FF"/>
          </a:solidFill>
          <a:ln w="28575">
            <a:solidFill>
              <a:schemeClr val="tx1"/>
            </a:solidFill>
            <a:round/>
            <a:headEnd/>
            <a:tailEnd/>
          </a:ln>
          <a:effectLst>
            <a:outerShdw dist="107763" dir="2700000" algn="ctr" rotWithShape="0">
              <a:schemeClr val="bg2"/>
            </a:outerShdw>
          </a:effectLst>
        </p:spPr>
        <p:txBody>
          <a:bodyPr wrap="none" anchor="ctr"/>
          <a:lstStyle/>
          <a:p>
            <a:pPr algn="ctr"/>
            <a:r>
              <a:rPr lang="en-US" sz="2400" i="0" dirty="0">
                <a:latin typeface="+mn-lt"/>
              </a:rPr>
              <a:t>Under the Tax</a:t>
            </a:r>
            <a:br>
              <a:rPr lang="en-US" sz="2400" i="0" dirty="0">
                <a:latin typeface="+mn-lt"/>
              </a:rPr>
            </a:br>
            <a:r>
              <a:rPr lang="en-US" sz="2400" i="0" dirty="0">
                <a:latin typeface="+mn-lt"/>
              </a:rPr>
              <a:t>Reform Act of 1986,</a:t>
            </a:r>
            <a:br>
              <a:rPr lang="en-US" sz="2400" i="0" dirty="0">
                <a:latin typeface="+mn-lt"/>
              </a:rPr>
            </a:br>
            <a:r>
              <a:rPr lang="en-US" sz="2400" i="0" dirty="0">
                <a:latin typeface="+mn-lt"/>
              </a:rPr>
              <a:t>absorption costing must be</a:t>
            </a:r>
            <a:br>
              <a:rPr lang="en-US" sz="2400" i="0" dirty="0">
                <a:latin typeface="+mn-lt"/>
              </a:rPr>
            </a:br>
            <a:r>
              <a:rPr lang="en-US" sz="2400" i="0" dirty="0">
                <a:latin typeface="+mn-lt"/>
              </a:rPr>
              <a:t>used when filing income</a:t>
            </a:r>
            <a:br>
              <a:rPr lang="en-US" sz="2400" i="0" dirty="0">
                <a:latin typeface="+mn-lt"/>
              </a:rPr>
            </a:br>
            <a:r>
              <a:rPr lang="en-US" sz="2400" i="0" dirty="0">
                <a:latin typeface="+mn-lt"/>
              </a:rPr>
              <a:t> tax returns.</a:t>
            </a:r>
          </a:p>
        </p:txBody>
      </p:sp>
      <p:grpSp>
        <p:nvGrpSpPr>
          <p:cNvPr id="488454" name="Group 6"/>
          <p:cNvGrpSpPr>
            <a:grpSpLocks/>
          </p:cNvGrpSpPr>
          <p:nvPr/>
        </p:nvGrpSpPr>
        <p:grpSpPr bwMode="auto">
          <a:xfrm>
            <a:off x="228600" y="3595688"/>
            <a:ext cx="5334000" cy="3033712"/>
            <a:chOff x="144" y="2265"/>
            <a:chExt cx="3360" cy="1911"/>
          </a:xfrm>
        </p:grpSpPr>
        <p:sp>
          <p:nvSpPr>
            <p:cNvPr id="488455" name="Oval 7"/>
            <p:cNvSpPr>
              <a:spLocks noChangeArrowheads="1"/>
            </p:cNvSpPr>
            <p:nvPr/>
          </p:nvSpPr>
          <p:spPr bwMode="auto">
            <a:xfrm>
              <a:off x="144" y="2544"/>
              <a:ext cx="3360" cy="1632"/>
            </a:xfrm>
            <a:prstGeom prst="ellipse">
              <a:avLst/>
            </a:prstGeom>
            <a:solidFill>
              <a:srgbClr val="FFCC99"/>
            </a:solidFill>
            <a:ln w="28575">
              <a:solidFill>
                <a:schemeClr val="tx1"/>
              </a:solidFill>
              <a:round/>
              <a:headEnd/>
              <a:tailEnd/>
            </a:ln>
            <a:effectLst>
              <a:outerShdw dist="107763" dir="2700000" algn="ctr" rotWithShape="0">
                <a:schemeClr val="bg2"/>
              </a:outerShdw>
            </a:effectLst>
          </p:spPr>
          <p:txBody>
            <a:bodyPr wrap="none" anchor="ctr"/>
            <a:lstStyle/>
            <a:p>
              <a:pPr algn="ctr"/>
              <a:r>
                <a:rPr lang="en-US" sz="2400" i="0" dirty="0">
                  <a:latin typeface="+mn-lt"/>
                </a:rPr>
                <a:t>Since top executives</a:t>
              </a:r>
              <a:br>
                <a:rPr lang="en-US" sz="2400" i="0" dirty="0">
                  <a:latin typeface="+mn-lt"/>
                </a:rPr>
              </a:br>
              <a:r>
                <a:rPr lang="en-US" sz="2400" i="0" dirty="0">
                  <a:latin typeface="+mn-lt"/>
                </a:rPr>
                <a:t>are usually evaluated based on</a:t>
              </a:r>
              <a:br>
                <a:rPr lang="en-US" sz="2400" i="0" dirty="0">
                  <a:latin typeface="+mn-lt"/>
                </a:rPr>
              </a:br>
              <a:r>
                <a:rPr lang="en-US" sz="2400" i="0" dirty="0">
                  <a:latin typeface="+mn-lt"/>
                </a:rPr>
                <a:t> external reports to shareholders,</a:t>
              </a:r>
              <a:br>
                <a:rPr lang="en-US" sz="2400" i="0" dirty="0">
                  <a:latin typeface="+mn-lt"/>
                </a:rPr>
              </a:br>
              <a:r>
                <a:rPr lang="en-US" sz="2400" i="0" dirty="0">
                  <a:latin typeface="+mn-lt"/>
                </a:rPr>
                <a:t>they may feel that decisions</a:t>
              </a:r>
              <a:br>
                <a:rPr lang="en-US" sz="2400" i="0" dirty="0">
                  <a:latin typeface="+mn-lt"/>
                </a:rPr>
              </a:br>
              <a:r>
                <a:rPr lang="en-US" sz="2400" i="0" dirty="0">
                  <a:latin typeface="+mn-lt"/>
                </a:rPr>
                <a:t>should be based on</a:t>
              </a:r>
              <a:br>
                <a:rPr lang="en-US" sz="2400" i="0" dirty="0">
                  <a:latin typeface="+mn-lt"/>
                </a:rPr>
              </a:br>
              <a:r>
                <a:rPr lang="en-US" sz="2400" i="0" dirty="0">
                  <a:latin typeface="+mn-lt"/>
                </a:rPr>
                <a:t> absorption cost income.</a:t>
              </a:r>
            </a:p>
          </p:txBody>
        </p:sp>
        <p:cxnSp>
          <p:nvCxnSpPr>
            <p:cNvPr id="488456" name="AutoShape 8"/>
            <p:cNvCxnSpPr>
              <a:cxnSpLocks noChangeShapeType="1"/>
              <a:stCxn id="488451" idx="4"/>
              <a:endCxn id="488455" idx="0"/>
            </p:cNvCxnSpPr>
            <p:nvPr/>
          </p:nvCxnSpPr>
          <p:spPr bwMode="auto">
            <a:xfrm>
              <a:off x="1824" y="2265"/>
              <a:ext cx="0" cy="270"/>
            </a:xfrm>
            <a:prstGeom prst="straightConnector1">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7E2F38F6-0187-45EB-86DD-1B6AFB0CA124}" type="slidenum">
              <a:rPr lang="en-US" smtClean="0"/>
              <a:pPr/>
              <a:t>52</a:t>
            </a:fld>
            <a:endParaRPr lang="en-US" dirty="0"/>
          </a:p>
        </p:txBody>
      </p:sp>
    </p:spTree>
    <p:extLst>
      <p:ext uri="{BB962C8B-B14F-4D97-AF65-F5344CB8AC3E}">
        <p14:creationId xmlns:p14="http://schemas.microsoft.com/office/powerpoint/2010/main" xmlns="" val="721800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3000"/>
                                  </p:stCondLst>
                                  <p:childTnLst>
                                    <p:set>
                                      <p:cBhvr>
                                        <p:cTn id="6" dur="1" fill="hold">
                                          <p:stCondLst>
                                            <p:cond delay="0"/>
                                          </p:stCondLst>
                                        </p:cTn>
                                        <p:tgtEl>
                                          <p:spTgt spid="488454"/>
                                        </p:tgtEl>
                                        <p:attrNameLst>
                                          <p:attrName>style.visibility</p:attrName>
                                        </p:attrNameLst>
                                      </p:cBhvr>
                                      <p:to>
                                        <p:strVal val="visible"/>
                                      </p:to>
                                    </p:set>
                                    <p:animEffect transition="in" filter="slide(fromTop)">
                                      <p:cBhvr>
                                        <p:cTn id="7" dur="500"/>
                                        <p:tgtEl>
                                          <p:spTgt spid="488454"/>
                                        </p:tgtEl>
                                      </p:cBhvr>
                                    </p:animEffect>
                                  </p:childTnLst>
                                </p:cTn>
                              </p:par>
                            </p:childTnLst>
                          </p:cTn>
                        </p:par>
                        <p:par>
                          <p:cTn id="8" fill="hold" nodeType="afterGroup">
                            <p:stCondLst>
                              <p:cond delay="3500"/>
                            </p:stCondLst>
                            <p:childTnLst>
                              <p:par>
                                <p:cTn id="9" presetID="9" presetClass="entr" presetSubtype="0" fill="hold" grpId="0" nodeType="afterEffect">
                                  <p:stCondLst>
                                    <p:cond delay="4000"/>
                                  </p:stCondLst>
                                  <p:childTnLst>
                                    <p:set>
                                      <p:cBhvr>
                                        <p:cTn id="10" dur="1" fill="hold">
                                          <p:stCondLst>
                                            <p:cond delay="0"/>
                                          </p:stCondLst>
                                        </p:cTn>
                                        <p:tgtEl>
                                          <p:spTgt spid="488452"/>
                                        </p:tgtEl>
                                        <p:attrNameLst>
                                          <p:attrName>style.visibility</p:attrName>
                                        </p:attrNameLst>
                                      </p:cBhvr>
                                      <p:to>
                                        <p:strVal val="visible"/>
                                      </p:to>
                                    </p:set>
                                    <p:animEffect transition="in" filter="dissolve">
                                      <p:cBhvr>
                                        <p:cTn id="11" dur="500"/>
                                        <p:tgtEl>
                                          <p:spTgt spid="488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452"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Advantages of Variable Costing</a:t>
            </a:r>
            <a:br>
              <a:rPr lang="en-US" sz="4400" b="1" i="1" dirty="0"/>
            </a:br>
            <a:r>
              <a:rPr lang="en-US" sz="4400" b="1" i="1" dirty="0"/>
              <a:t>and the Contribution Approach</a:t>
            </a:r>
          </a:p>
        </p:txBody>
      </p:sp>
      <p:sp>
        <p:nvSpPr>
          <p:cNvPr id="490499" name="AutoShape 3"/>
          <p:cNvSpPr>
            <a:spLocks noChangeArrowheads="1"/>
          </p:cNvSpPr>
          <p:nvPr/>
        </p:nvSpPr>
        <p:spPr bwMode="auto">
          <a:xfrm>
            <a:off x="768350" y="3449638"/>
            <a:ext cx="2425700" cy="1282700"/>
          </a:xfrm>
          <a:prstGeom prst="cube">
            <a:avLst>
              <a:gd name="adj" fmla="val 24995"/>
            </a:avLst>
          </a:prstGeom>
          <a:solidFill>
            <a:srgbClr val="CCECFF"/>
          </a:solidFill>
          <a:ln w="12700">
            <a:solidFill>
              <a:schemeClr val="bg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490500" name="Rectangle 4"/>
          <p:cNvSpPr>
            <a:spLocks noChangeArrowheads="1"/>
          </p:cNvSpPr>
          <p:nvPr/>
        </p:nvSpPr>
        <p:spPr bwMode="auto">
          <a:xfrm>
            <a:off x="712788" y="3978275"/>
            <a:ext cx="2201862" cy="515938"/>
          </a:xfrm>
          <a:prstGeom prst="rect">
            <a:avLst/>
          </a:prstGeom>
          <a:noFill/>
          <a:ln>
            <a:noFill/>
          </a:ln>
          <a:effectLst/>
          <a:extLst>
            <a:ext uri="{909E8E84-426E-40DD-AFC4-6F175D3DCCD1}">
              <a14:hiddenFill xmlns:a14="http://schemas.microsoft.com/office/drawing/2010/main" xmlns="">
                <a:solidFill>
                  <a:schemeClr val="folHlink"/>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800" b="1" i="0" dirty="0">
                <a:solidFill>
                  <a:schemeClr val="accent2"/>
                </a:solidFill>
              </a:rPr>
              <a:t>Advantages</a:t>
            </a:r>
            <a:endParaRPr lang="en-US" sz="2800" b="1" i="0" dirty="0">
              <a:solidFill>
                <a:schemeClr val="hlink"/>
              </a:solidFill>
              <a:effectLst>
                <a:outerShdw blurRad="38100" dist="38100" dir="2700000" algn="tl">
                  <a:srgbClr val="000000"/>
                </a:outerShdw>
              </a:effectLst>
            </a:endParaRPr>
          </a:p>
        </p:txBody>
      </p:sp>
      <p:grpSp>
        <p:nvGrpSpPr>
          <p:cNvPr id="490501" name="Group 5"/>
          <p:cNvGrpSpPr>
            <a:grpSpLocks/>
          </p:cNvGrpSpPr>
          <p:nvPr/>
        </p:nvGrpSpPr>
        <p:grpSpPr bwMode="auto">
          <a:xfrm>
            <a:off x="769938" y="2116138"/>
            <a:ext cx="2774950" cy="1309687"/>
            <a:chOff x="485" y="1191"/>
            <a:chExt cx="1748" cy="825"/>
          </a:xfrm>
        </p:grpSpPr>
        <p:sp>
          <p:nvSpPr>
            <p:cNvPr id="490502" name="Rectangle 6"/>
            <p:cNvSpPr>
              <a:spLocks noChangeArrowheads="1"/>
            </p:cNvSpPr>
            <p:nvPr/>
          </p:nvSpPr>
          <p:spPr bwMode="auto">
            <a:xfrm>
              <a:off x="485" y="1191"/>
              <a:ext cx="1748" cy="4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rgbClr val="009900"/>
                  </a:solidFill>
                </a:rPr>
                <a:t>Management  finds</a:t>
              </a:r>
              <a:br>
                <a:rPr lang="en-US" sz="2400" i="0" dirty="0">
                  <a:solidFill>
                    <a:srgbClr val="009900"/>
                  </a:solidFill>
                </a:rPr>
              </a:br>
              <a:r>
                <a:rPr lang="en-US" sz="2400" i="0" dirty="0">
                  <a:solidFill>
                    <a:srgbClr val="009900"/>
                  </a:solidFill>
                </a:rPr>
                <a:t>it more useful.</a:t>
              </a:r>
            </a:p>
          </p:txBody>
        </p:sp>
        <p:sp>
          <p:nvSpPr>
            <p:cNvPr id="490503" name="Line 7"/>
            <p:cNvSpPr>
              <a:spLocks noChangeShapeType="1"/>
            </p:cNvSpPr>
            <p:nvPr/>
          </p:nvSpPr>
          <p:spPr bwMode="auto">
            <a:xfrm>
              <a:off x="1200" y="1680"/>
              <a:ext cx="0" cy="336"/>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04" name="Group 8"/>
          <p:cNvGrpSpPr>
            <a:grpSpLocks/>
          </p:cNvGrpSpPr>
          <p:nvPr/>
        </p:nvGrpSpPr>
        <p:grpSpPr bwMode="auto">
          <a:xfrm>
            <a:off x="2971800" y="1443038"/>
            <a:ext cx="3011488" cy="1882775"/>
            <a:chOff x="1872" y="909"/>
            <a:chExt cx="1897" cy="1186"/>
          </a:xfrm>
        </p:grpSpPr>
        <p:sp>
          <p:nvSpPr>
            <p:cNvPr id="490505" name="Rectangle 9"/>
            <p:cNvSpPr>
              <a:spLocks noChangeArrowheads="1"/>
            </p:cNvSpPr>
            <p:nvPr/>
          </p:nvSpPr>
          <p:spPr bwMode="auto">
            <a:xfrm>
              <a:off x="2352" y="909"/>
              <a:ext cx="1417" cy="4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chemeClr val="tx2"/>
                  </a:solidFill>
                </a:rPr>
                <a:t>Consistent with</a:t>
              </a:r>
            </a:p>
            <a:p>
              <a:pPr algn="ctr" eaLnBrk="1" hangingPunct="1">
                <a:lnSpc>
                  <a:spcPct val="90000"/>
                </a:lnSpc>
              </a:pPr>
              <a:r>
                <a:rPr lang="en-US" sz="2400" i="0" dirty="0">
                  <a:solidFill>
                    <a:schemeClr val="tx2"/>
                  </a:solidFill>
                </a:rPr>
                <a:t>CVP analysis.</a:t>
              </a:r>
            </a:p>
          </p:txBody>
        </p:sp>
        <p:sp>
          <p:nvSpPr>
            <p:cNvPr id="490506" name="Line 10"/>
            <p:cNvSpPr>
              <a:spLocks noChangeShapeType="1"/>
            </p:cNvSpPr>
            <p:nvPr/>
          </p:nvSpPr>
          <p:spPr bwMode="auto">
            <a:xfrm flipH="1">
              <a:off x="1872" y="1304"/>
              <a:ext cx="1008" cy="791"/>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07" name="Group 11"/>
          <p:cNvGrpSpPr>
            <a:grpSpLocks/>
          </p:cNvGrpSpPr>
          <p:nvPr/>
        </p:nvGrpSpPr>
        <p:grpSpPr bwMode="auto">
          <a:xfrm>
            <a:off x="3276600" y="2149475"/>
            <a:ext cx="5559425" cy="1657350"/>
            <a:chOff x="2064" y="1212"/>
            <a:chExt cx="3839" cy="1092"/>
          </a:xfrm>
        </p:grpSpPr>
        <p:sp>
          <p:nvSpPr>
            <p:cNvPr id="490508" name="Rectangle 12"/>
            <p:cNvSpPr>
              <a:spLocks noChangeArrowheads="1"/>
            </p:cNvSpPr>
            <p:nvPr/>
          </p:nvSpPr>
          <p:spPr bwMode="auto">
            <a:xfrm>
              <a:off x="3775" y="1212"/>
              <a:ext cx="2128" cy="70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t>Net operating income</a:t>
              </a:r>
            </a:p>
            <a:p>
              <a:pPr algn="ctr" eaLnBrk="1" hangingPunct="1">
                <a:lnSpc>
                  <a:spcPct val="90000"/>
                </a:lnSpc>
              </a:pPr>
              <a:r>
                <a:rPr lang="en-US" sz="2400" i="0" dirty="0"/>
                <a:t> is closer to</a:t>
              </a:r>
              <a:br>
                <a:rPr lang="en-US" sz="2400" i="0" dirty="0"/>
              </a:br>
              <a:r>
                <a:rPr lang="en-US" sz="2400" i="0" dirty="0"/>
                <a:t>net cash flow.</a:t>
              </a:r>
            </a:p>
          </p:txBody>
        </p:sp>
        <p:sp>
          <p:nvSpPr>
            <p:cNvPr id="490509" name="Line 13"/>
            <p:cNvSpPr>
              <a:spLocks noChangeShapeType="1"/>
            </p:cNvSpPr>
            <p:nvPr/>
          </p:nvSpPr>
          <p:spPr bwMode="auto">
            <a:xfrm flipH="1">
              <a:off x="2064" y="1584"/>
              <a:ext cx="1920" cy="720"/>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10" name="Group 14"/>
          <p:cNvGrpSpPr>
            <a:grpSpLocks/>
          </p:cNvGrpSpPr>
          <p:nvPr/>
        </p:nvGrpSpPr>
        <p:grpSpPr bwMode="auto">
          <a:xfrm>
            <a:off x="3263900" y="4556125"/>
            <a:ext cx="3619500" cy="1997075"/>
            <a:chOff x="2056" y="2728"/>
            <a:chExt cx="2280" cy="1258"/>
          </a:xfrm>
        </p:grpSpPr>
        <p:sp>
          <p:nvSpPr>
            <p:cNvPr id="490511" name="Rectangle 15"/>
            <p:cNvSpPr>
              <a:spLocks noChangeArrowheads="1"/>
            </p:cNvSpPr>
            <p:nvPr/>
          </p:nvSpPr>
          <p:spPr bwMode="auto">
            <a:xfrm>
              <a:off x="2256" y="3516"/>
              <a:ext cx="2080" cy="4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rgbClr val="CC00CC"/>
                  </a:solidFill>
                </a:rPr>
                <a:t>Profit is not affected by</a:t>
              </a:r>
              <a:br>
                <a:rPr lang="en-US" sz="2400" i="0" dirty="0">
                  <a:solidFill>
                    <a:srgbClr val="CC00CC"/>
                  </a:solidFill>
                </a:rPr>
              </a:br>
              <a:r>
                <a:rPr lang="en-US" sz="2400" i="0" dirty="0">
                  <a:solidFill>
                    <a:srgbClr val="CC00CC"/>
                  </a:solidFill>
                </a:rPr>
                <a:t>changes in inventories.</a:t>
              </a:r>
            </a:p>
          </p:txBody>
        </p:sp>
        <p:sp>
          <p:nvSpPr>
            <p:cNvPr id="490512" name="Line 16"/>
            <p:cNvSpPr>
              <a:spLocks noChangeShapeType="1"/>
            </p:cNvSpPr>
            <p:nvPr/>
          </p:nvSpPr>
          <p:spPr bwMode="auto">
            <a:xfrm flipH="1" flipV="1">
              <a:off x="2056" y="2728"/>
              <a:ext cx="968" cy="824"/>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13" name="Group 17"/>
          <p:cNvGrpSpPr>
            <a:grpSpLocks/>
          </p:cNvGrpSpPr>
          <p:nvPr/>
        </p:nvGrpSpPr>
        <p:grpSpPr bwMode="auto">
          <a:xfrm>
            <a:off x="3276600" y="3411538"/>
            <a:ext cx="5768975" cy="746125"/>
            <a:chOff x="2064" y="2112"/>
            <a:chExt cx="3634" cy="470"/>
          </a:xfrm>
        </p:grpSpPr>
        <p:sp>
          <p:nvSpPr>
            <p:cNvPr id="490514" name="Rectangle 18"/>
            <p:cNvSpPr>
              <a:spLocks noChangeArrowheads="1"/>
            </p:cNvSpPr>
            <p:nvPr/>
          </p:nvSpPr>
          <p:spPr bwMode="auto">
            <a:xfrm>
              <a:off x="3159" y="2112"/>
              <a:ext cx="2539" cy="4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rgbClr val="FF3300"/>
                  </a:solidFill>
                </a:rPr>
                <a:t>Consistent with standard</a:t>
              </a:r>
              <a:br>
                <a:rPr lang="en-US" sz="2400" i="0" dirty="0">
                  <a:solidFill>
                    <a:srgbClr val="FF3300"/>
                  </a:solidFill>
                </a:rPr>
              </a:br>
              <a:r>
                <a:rPr lang="en-US" sz="2400" i="0" dirty="0">
                  <a:solidFill>
                    <a:srgbClr val="FF3300"/>
                  </a:solidFill>
                </a:rPr>
                <a:t>costs and flexible budgeting.</a:t>
              </a:r>
            </a:p>
          </p:txBody>
        </p:sp>
        <p:sp>
          <p:nvSpPr>
            <p:cNvPr id="490515" name="Line 19"/>
            <p:cNvSpPr>
              <a:spLocks noChangeShapeType="1"/>
            </p:cNvSpPr>
            <p:nvPr/>
          </p:nvSpPr>
          <p:spPr bwMode="auto">
            <a:xfrm flipH="1">
              <a:off x="2064" y="2352"/>
              <a:ext cx="1248" cy="144"/>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16" name="Group 20"/>
          <p:cNvGrpSpPr>
            <a:grpSpLocks/>
          </p:cNvGrpSpPr>
          <p:nvPr/>
        </p:nvGrpSpPr>
        <p:grpSpPr bwMode="auto">
          <a:xfrm>
            <a:off x="990600" y="4873625"/>
            <a:ext cx="2230438" cy="1555750"/>
            <a:chOff x="624" y="2928"/>
            <a:chExt cx="1405" cy="980"/>
          </a:xfrm>
        </p:grpSpPr>
        <p:sp>
          <p:nvSpPr>
            <p:cNvPr id="490517" name="Rectangle 21"/>
            <p:cNvSpPr>
              <a:spLocks noChangeArrowheads="1"/>
            </p:cNvSpPr>
            <p:nvPr/>
          </p:nvSpPr>
          <p:spPr bwMode="auto">
            <a:xfrm>
              <a:off x="624" y="3231"/>
              <a:ext cx="1405" cy="67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rgbClr val="663300"/>
                  </a:solidFill>
                </a:rPr>
                <a:t>Impact of fixed</a:t>
              </a:r>
            </a:p>
            <a:p>
              <a:pPr algn="ctr" eaLnBrk="1" hangingPunct="1">
                <a:lnSpc>
                  <a:spcPct val="90000"/>
                </a:lnSpc>
              </a:pPr>
              <a:r>
                <a:rPr lang="en-US" sz="2400" i="0" dirty="0">
                  <a:solidFill>
                    <a:srgbClr val="663300"/>
                  </a:solidFill>
                </a:rPr>
                <a:t>costs on profits</a:t>
              </a:r>
            </a:p>
            <a:p>
              <a:pPr algn="ctr" eaLnBrk="1" hangingPunct="1">
                <a:lnSpc>
                  <a:spcPct val="90000"/>
                </a:lnSpc>
              </a:pPr>
              <a:r>
                <a:rPr lang="en-US" sz="2400" i="0" dirty="0">
                  <a:solidFill>
                    <a:srgbClr val="663300"/>
                  </a:solidFill>
                </a:rPr>
                <a:t>emphasized.</a:t>
              </a:r>
            </a:p>
          </p:txBody>
        </p:sp>
        <p:sp>
          <p:nvSpPr>
            <p:cNvPr id="490518" name="Line 22"/>
            <p:cNvSpPr>
              <a:spLocks noChangeShapeType="1"/>
            </p:cNvSpPr>
            <p:nvPr/>
          </p:nvSpPr>
          <p:spPr bwMode="auto">
            <a:xfrm flipV="1">
              <a:off x="1200" y="2928"/>
              <a:ext cx="0" cy="288"/>
            </a:xfrm>
            <a:prstGeom prst="line">
              <a:avLst/>
            </a:prstGeom>
            <a:noFill/>
            <a:ln w="28575">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grpSp>
        <p:nvGrpSpPr>
          <p:cNvPr id="490519" name="Group 23"/>
          <p:cNvGrpSpPr>
            <a:grpSpLocks/>
          </p:cNvGrpSpPr>
          <p:nvPr/>
        </p:nvGrpSpPr>
        <p:grpSpPr bwMode="auto">
          <a:xfrm>
            <a:off x="3276600" y="4340225"/>
            <a:ext cx="5688013" cy="1146175"/>
            <a:chOff x="2064" y="2592"/>
            <a:chExt cx="3583" cy="722"/>
          </a:xfrm>
        </p:grpSpPr>
        <p:sp>
          <p:nvSpPr>
            <p:cNvPr id="490520" name="Rectangle 24"/>
            <p:cNvSpPr>
              <a:spLocks noChangeArrowheads="1"/>
            </p:cNvSpPr>
            <p:nvPr/>
          </p:nvSpPr>
          <p:spPr bwMode="auto">
            <a:xfrm>
              <a:off x="3024" y="2844"/>
              <a:ext cx="2623" cy="4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i="0" dirty="0">
                  <a:solidFill>
                    <a:srgbClr val="006600"/>
                  </a:solidFill>
                </a:rPr>
                <a:t>Easier to estimate profitability</a:t>
              </a:r>
              <a:br>
                <a:rPr lang="en-US" sz="2400" i="0" dirty="0">
                  <a:solidFill>
                    <a:srgbClr val="006600"/>
                  </a:solidFill>
                </a:rPr>
              </a:br>
              <a:r>
                <a:rPr lang="en-US" sz="2400" i="0" dirty="0">
                  <a:solidFill>
                    <a:srgbClr val="006600"/>
                  </a:solidFill>
                </a:rPr>
                <a:t>of products and segments.</a:t>
              </a:r>
            </a:p>
          </p:txBody>
        </p:sp>
        <p:sp>
          <p:nvSpPr>
            <p:cNvPr id="490521" name="Line 25"/>
            <p:cNvSpPr>
              <a:spLocks noChangeShapeType="1"/>
            </p:cNvSpPr>
            <p:nvPr/>
          </p:nvSpPr>
          <p:spPr bwMode="auto">
            <a:xfrm flipH="1" flipV="1">
              <a:off x="2064" y="2592"/>
              <a:ext cx="1104" cy="576"/>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grpSp>
      <p:sp>
        <p:nvSpPr>
          <p:cNvPr id="2" name="Slide Number Placeholder 1"/>
          <p:cNvSpPr>
            <a:spLocks noGrp="1"/>
          </p:cNvSpPr>
          <p:nvPr>
            <p:ph type="sldNum" sz="quarter" idx="11"/>
          </p:nvPr>
        </p:nvSpPr>
        <p:spPr/>
        <p:txBody>
          <a:bodyPr/>
          <a:lstStyle/>
          <a:p>
            <a:fld id="{7E2F38F6-0187-45EB-86DD-1B6AFB0CA124}" type="slidenum">
              <a:rPr lang="en-US" smtClean="0"/>
              <a:pPr/>
              <a:t>53</a:t>
            </a:fld>
            <a:endParaRPr lang="en-US" dirty="0"/>
          </a:p>
        </p:txBody>
      </p:sp>
    </p:spTree>
    <p:extLst>
      <p:ext uri="{BB962C8B-B14F-4D97-AF65-F5344CB8AC3E}">
        <p14:creationId xmlns:p14="http://schemas.microsoft.com/office/powerpoint/2010/main" xmlns="" val="3173774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490501"/>
                                        </p:tgtEl>
                                        <p:attrNameLst>
                                          <p:attrName>style.visibility</p:attrName>
                                        </p:attrNameLst>
                                      </p:cBhvr>
                                      <p:to>
                                        <p:strVal val="visible"/>
                                      </p:to>
                                    </p:set>
                                    <p:animEffect transition="in" filter="slide(fromTop)">
                                      <p:cBhvr>
                                        <p:cTn id="7" dur="500"/>
                                        <p:tgtEl>
                                          <p:spTgt spid="490501"/>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490507"/>
                                        </p:tgtEl>
                                        <p:attrNameLst>
                                          <p:attrName>style.visibility</p:attrName>
                                        </p:attrNameLst>
                                      </p:cBhvr>
                                      <p:to>
                                        <p:strVal val="visible"/>
                                      </p:to>
                                    </p:set>
                                    <p:animEffect transition="in" filter="slide(fromRight)">
                                      <p:cBhvr>
                                        <p:cTn id="11" dur="500"/>
                                        <p:tgtEl>
                                          <p:spTgt spid="490507"/>
                                        </p:tgtEl>
                                      </p:cBhvr>
                                    </p:animEffect>
                                  </p:childTnLst>
                                </p:cTn>
                              </p:par>
                            </p:childTnLst>
                          </p:cTn>
                        </p:par>
                        <p:par>
                          <p:cTn id="12" fill="hold" nodeType="afterGroup">
                            <p:stCondLst>
                              <p:cond delay="1000"/>
                            </p:stCondLst>
                            <p:childTnLst>
                              <p:par>
                                <p:cTn id="13" presetID="12" presetClass="entr" presetSubtype="2" fill="hold" nodeType="afterEffect">
                                  <p:stCondLst>
                                    <p:cond delay="0"/>
                                  </p:stCondLst>
                                  <p:childTnLst>
                                    <p:set>
                                      <p:cBhvr>
                                        <p:cTn id="14" dur="1" fill="hold">
                                          <p:stCondLst>
                                            <p:cond delay="0"/>
                                          </p:stCondLst>
                                        </p:cTn>
                                        <p:tgtEl>
                                          <p:spTgt spid="490510"/>
                                        </p:tgtEl>
                                        <p:attrNameLst>
                                          <p:attrName>style.visibility</p:attrName>
                                        </p:attrNameLst>
                                      </p:cBhvr>
                                      <p:to>
                                        <p:strVal val="visible"/>
                                      </p:to>
                                    </p:set>
                                    <p:animEffect transition="in" filter="slide(fromRight)">
                                      <p:cBhvr>
                                        <p:cTn id="15" dur="500"/>
                                        <p:tgtEl>
                                          <p:spTgt spid="490510"/>
                                        </p:tgtEl>
                                      </p:cBhvr>
                                    </p:animEffect>
                                  </p:childTnLst>
                                </p:cTn>
                              </p:par>
                            </p:childTnLst>
                          </p:cTn>
                        </p:par>
                        <p:par>
                          <p:cTn id="16" fill="hold" nodeType="afterGroup">
                            <p:stCondLst>
                              <p:cond delay="1500"/>
                            </p:stCondLst>
                            <p:childTnLst>
                              <p:par>
                                <p:cTn id="17" presetID="12" presetClass="entr" presetSubtype="2" fill="hold" nodeType="afterEffect">
                                  <p:stCondLst>
                                    <p:cond delay="0"/>
                                  </p:stCondLst>
                                  <p:childTnLst>
                                    <p:set>
                                      <p:cBhvr>
                                        <p:cTn id="18" dur="1" fill="hold">
                                          <p:stCondLst>
                                            <p:cond delay="0"/>
                                          </p:stCondLst>
                                        </p:cTn>
                                        <p:tgtEl>
                                          <p:spTgt spid="490513"/>
                                        </p:tgtEl>
                                        <p:attrNameLst>
                                          <p:attrName>style.visibility</p:attrName>
                                        </p:attrNameLst>
                                      </p:cBhvr>
                                      <p:to>
                                        <p:strVal val="visible"/>
                                      </p:to>
                                    </p:set>
                                    <p:animEffect transition="in" filter="slide(fromRight)">
                                      <p:cBhvr>
                                        <p:cTn id="19" dur="500"/>
                                        <p:tgtEl>
                                          <p:spTgt spid="490513"/>
                                        </p:tgtEl>
                                      </p:cBhvr>
                                    </p:animEffect>
                                  </p:childTnLst>
                                </p:cTn>
                              </p:par>
                            </p:childTnLst>
                          </p:cTn>
                        </p:par>
                        <p:par>
                          <p:cTn id="20" fill="hold" nodeType="afterGroup">
                            <p:stCondLst>
                              <p:cond delay="2000"/>
                            </p:stCondLst>
                            <p:childTnLst>
                              <p:par>
                                <p:cTn id="21" presetID="12" presetClass="entr" presetSubtype="2" fill="hold" nodeType="afterEffect">
                                  <p:stCondLst>
                                    <p:cond delay="0"/>
                                  </p:stCondLst>
                                  <p:childTnLst>
                                    <p:set>
                                      <p:cBhvr>
                                        <p:cTn id="22" dur="1" fill="hold">
                                          <p:stCondLst>
                                            <p:cond delay="0"/>
                                          </p:stCondLst>
                                        </p:cTn>
                                        <p:tgtEl>
                                          <p:spTgt spid="490519"/>
                                        </p:tgtEl>
                                        <p:attrNameLst>
                                          <p:attrName>style.visibility</p:attrName>
                                        </p:attrNameLst>
                                      </p:cBhvr>
                                      <p:to>
                                        <p:strVal val="visible"/>
                                      </p:to>
                                    </p:set>
                                    <p:animEffect transition="in" filter="slide(fromRight)">
                                      <p:cBhvr>
                                        <p:cTn id="23" dur="500"/>
                                        <p:tgtEl>
                                          <p:spTgt spid="490519"/>
                                        </p:tgtEl>
                                      </p:cBhvr>
                                    </p:animEffect>
                                  </p:childTnLst>
                                </p:cTn>
                              </p:par>
                            </p:childTnLst>
                          </p:cTn>
                        </p:par>
                        <p:par>
                          <p:cTn id="24" fill="hold" nodeType="afterGroup">
                            <p:stCondLst>
                              <p:cond delay="2500"/>
                            </p:stCondLst>
                            <p:childTnLst>
                              <p:par>
                                <p:cTn id="25" presetID="12" presetClass="entr" presetSubtype="4" fill="hold" nodeType="afterEffect">
                                  <p:stCondLst>
                                    <p:cond delay="0"/>
                                  </p:stCondLst>
                                  <p:childTnLst>
                                    <p:set>
                                      <p:cBhvr>
                                        <p:cTn id="26" dur="1" fill="hold">
                                          <p:stCondLst>
                                            <p:cond delay="0"/>
                                          </p:stCondLst>
                                        </p:cTn>
                                        <p:tgtEl>
                                          <p:spTgt spid="490516"/>
                                        </p:tgtEl>
                                        <p:attrNameLst>
                                          <p:attrName>style.visibility</p:attrName>
                                        </p:attrNameLst>
                                      </p:cBhvr>
                                      <p:to>
                                        <p:strVal val="visible"/>
                                      </p:to>
                                    </p:set>
                                    <p:animEffect transition="in" filter="slide(fromBottom)">
                                      <p:cBhvr>
                                        <p:cTn id="27" dur="500"/>
                                        <p:tgtEl>
                                          <p:spTgt spid="490516"/>
                                        </p:tgtEl>
                                      </p:cBhvr>
                                    </p:animEffect>
                                  </p:childTnLst>
                                </p:cTn>
                              </p:par>
                            </p:childTnLst>
                          </p:cTn>
                        </p:par>
                        <p:par>
                          <p:cTn id="28" fill="hold" nodeType="afterGroup">
                            <p:stCondLst>
                              <p:cond delay="3000"/>
                            </p:stCondLst>
                            <p:childTnLst>
                              <p:par>
                                <p:cTn id="29" presetID="12" presetClass="entr" presetSubtype="2" fill="hold" nodeType="afterEffect">
                                  <p:stCondLst>
                                    <p:cond delay="0"/>
                                  </p:stCondLst>
                                  <p:childTnLst>
                                    <p:set>
                                      <p:cBhvr>
                                        <p:cTn id="30" dur="1" fill="hold">
                                          <p:stCondLst>
                                            <p:cond delay="0"/>
                                          </p:stCondLst>
                                        </p:cTn>
                                        <p:tgtEl>
                                          <p:spTgt spid="490504"/>
                                        </p:tgtEl>
                                        <p:attrNameLst>
                                          <p:attrName>style.visibility</p:attrName>
                                        </p:attrNameLst>
                                      </p:cBhvr>
                                      <p:to>
                                        <p:strVal val="visible"/>
                                      </p:to>
                                    </p:set>
                                    <p:animEffect transition="in" filter="slide(fromRight)">
                                      <p:cBhvr>
                                        <p:cTn id="31" dur="500"/>
                                        <p:tgtEl>
                                          <p:spTgt spid="490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92546" name="Object 2"/>
          <p:cNvGraphicFramePr>
            <a:graphicFrameLocks noChangeAspect="1"/>
          </p:cNvGraphicFramePr>
          <p:nvPr/>
        </p:nvGraphicFramePr>
        <p:xfrm>
          <a:off x="1371600" y="3505200"/>
          <a:ext cx="2216150" cy="2390775"/>
        </p:xfrm>
        <a:graphic>
          <a:graphicData uri="http://schemas.openxmlformats.org/presentationml/2006/ole">
            <p:oleObj spid="_x0000_s87044" name="Clip" r:id="rId4" imgW="4899660" imgH="5285232" progId="">
              <p:embed/>
            </p:oleObj>
          </a:graphicData>
        </a:graphic>
      </p:graphicFrame>
      <p:graphicFrame>
        <p:nvGraphicFramePr>
          <p:cNvPr id="492547" name="Object 3"/>
          <p:cNvGraphicFramePr>
            <a:graphicFrameLocks noChangeAspect="1"/>
          </p:cNvGraphicFramePr>
          <p:nvPr/>
        </p:nvGraphicFramePr>
        <p:xfrm>
          <a:off x="5597525" y="4032250"/>
          <a:ext cx="2708275" cy="2401888"/>
        </p:xfrm>
        <a:graphic>
          <a:graphicData uri="http://schemas.openxmlformats.org/presentationml/2006/ole">
            <p:oleObj spid="_x0000_s87045" name="Clip" r:id="rId5" imgW="16645128" imgH="14761464" progId="">
              <p:embed/>
            </p:oleObj>
          </a:graphicData>
        </a:graphic>
      </p:graphicFrame>
      <p:grpSp>
        <p:nvGrpSpPr>
          <p:cNvPr id="492548" name="Group 4"/>
          <p:cNvGrpSpPr>
            <a:grpSpLocks/>
          </p:cNvGrpSpPr>
          <p:nvPr/>
        </p:nvGrpSpPr>
        <p:grpSpPr bwMode="auto">
          <a:xfrm>
            <a:off x="5257800" y="5335588"/>
            <a:ext cx="2971800" cy="1293812"/>
            <a:chOff x="3696" y="3317"/>
            <a:chExt cx="1872" cy="815"/>
          </a:xfrm>
        </p:grpSpPr>
        <p:sp>
          <p:nvSpPr>
            <p:cNvPr id="492549" name="Freeform 5"/>
            <p:cNvSpPr>
              <a:spLocks/>
            </p:cNvSpPr>
            <p:nvPr/>
          </p:nvSpPr>
          <p:spPr bwMode="auto">
            <a:xfrm>
              <a:off x="3696" y="3317"/>
              <a:ext cx="1872" cy="815"/>
            </a:xfrm>
            <a:custGeom>
              <a:avLst/>
              <a:gdLst>
                <a:gd name="T0" fmla="*/ 7357 w 14403"/>
                <a:gd name="T1" fmla="*/ 0 h 10365"/>
                <a:gd name="T2" fmla="*/ 6157 w 14403"/>
                <a:gd name="T3" fmla="*/ 861 h 10365"/>
                <a:gd name="T4" fmla="*/ 4275 w 14403"/>
                <a:gd name="T5" fmla="*/ 1038 h 10365"/>
                <a:gd name="T6" fmla="*/ 3821 w 14403"/>
                <a:gd name="T7" fmla="*/ 2111 h 10365"/>
                <a:gd name="T8" fmla="*/ 2321 w 14403"/>
                <a:gd name="T9" fmla="*/ 1930 h 10365"/>
                <a:gd name="T10" fmla="*/ 2303 w 14403"/>
                <a:gd name="T11" fmla="*/ 2862 h 10365"/>
                <a:gd name="T12" fmla="*/ 946 w 14403"/>
                <a:gd name="T13" fmla="*/ 3251 h 10365"/>
                <a:gd name="T14" fmla="*/ 1127 w 14403"/>
                <a:gd name="T15" fmla="*/ 4228 h 10365"/>
                <a:gd name="T16" fmla="*/ 0 w 14403"/>
                <a:gd name="T17" fmla="*/ 5037 h 10365"/>
                <a:gd name="T18" fmla="*/ 767 w 14403"/>
                <a:gd name="T19" fmla="*/ 6229 h 10365"/>
                <a:gd name="T20" fmla="*/ 1005 w 14403"/>
                <a:gd name="T21" fmla="*/ 7481 h 10365"/>
                <a:gd name="T22" fmla="*/ 1483 w 14403"/>
                <a:gd name="T23" fmla="*/ 8728 h 10365"/>
                <a:gd name="T24" fmla="*/ 2877 w 14403"/>
                <a:gd name="T25" fmla="*/ 8855 h 10365"/>
                <a:gd name="T26" fmla="*/ 4007 w 14403"/>
                <a:gd name="T27" fmla="*/ 9694 h 10365"/>
                <a:gd name="T28" fmla="*/ 5130 w 14403"/>
                <a:gd name="T29" fmla="*/ 9408 h 10365"/>
                <a:gd name="T30" fmla="*/ 5924 w 14403"/>
                <a:gd name="T31" fmla="*/ 9726 h 10365"/>
                <a:gd name="T32" fmla="*/ 7098 w 14403"/>
                <a:gd name="T33" fmla="*/ 10365 h 10365"/>
                <a:gd name="T34" fmla="*/ 8214 w 14403"/>
                <a:gd name="T35" fmla="*/ 9820 h 10365"/>
                <a:gd name="T36" fmla="*/ 9528 w 14403"/>
                <a:gd name="T37" fmla="*/ 10054 h 10365"/>
                <a:gd name="T38" fmla="*/ 10444 w 14403"/>
                <a:gd name="T39" fmla="*/ 9454 h 10365"/>
                <a:gd name="T40" fmla="*/ 11772 w 14403"/>
                <a:gd name="T41" fmla="*/ 9058 h 10365"/>
                <a:gd name="T42" fmla="*/ 12100 w 14403"/>
                <a:gd name="T43" fmla="*/ 8199 h 10365"/>
                <a:gd name="T44" fmla="*/ 13423 w 14403"/>
                <a:gd name="T45" fmla="*/ 7859 h 10365"/>
                <a:gd name="T46" fmla="*/ 13550 w 14403"/>
                <a:gd name="T47" fmla="*/ 6874 h 10365"/>
                <a:gd name="T48" fmla="*/ 14369 w 14403"/>
                <a:gd name="T49" fmla="*/ 5963 h 10365"/>
                <a:gd name="T50" fmla="*/ 14403 w 14403"/>
                <a:gd name="T51" fmla="*/ 4723 h 10365"/>
                <a:gd name="T52" fmla="*/ 13687 w 14403"/>
                <a:gd name="T53" fmla="*/ 4093 h 10365"/>
                <a:gd name="T54" fmla="*/ 13824 w 14403"/>
                <a:gd name="T55" fmla="*/ 2908 h 10365"/>
                <a:gd name="T56" fmla="*/ 12434 w 14403"/>
                <a:gd name="T57" fmla="*/ 2667 h 10365"/>
                <a:gd name="T58" fmla="*/ 12074 w 14403"/>
                <a:gd name="T59" fmla="*/ 1111 h 10365"/>
                <a:gd name="T60" fmla="*/ 10458 w 14403"/>
                <a:gd name="T61" fmla="*/ 1294 h 10365"/>
                <a:gd name="T62" fmla="*/ 9700 w 14403"/>
                <a:gd name="T63" fmla="*/ 301 h 10365"/>
                <a:gd name="T64" fmla="*/ 8488 w 14403"/>
                <a:gd name="T65" fmla="*/ 849 h 10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03" h="10365">
                  <a:moveTo>
                    <a:pt x="7951" y="2130"/>
                  </a:moveTo>
                  <a:lnTo>
                    <a:pt x="7357" y="0"/>
                  </a:lnTo>
                  <a:lnTo>
                    <a:pt x="6730" y="2063"/>
                  </a:lnTo>
                  <a:lnTo>
                    <a:pt x="6157" y="861"/>
                  </a:lnTo>
                  <a:lnTo>
                    <a:pt x="5849" y="2198"/>
                  </a:lnTo>
                  <a:lnTo>
                    <a:pt x="4275" y="1038"/>
                  </a:lnTo>
                  <a:lnTo>
                    <a:pt x="4804" y="2525"/>
                  </a:lnTo>
                  <a:lnTo>
                    <a:pt x="3821" y="2111"/>
                  </a:lnTo>
                  <a:lnTo>
                    <a:pt x="4011" y="2625"/>
                  </a:lnTo>
                  <a:lnTo>
                    <a:pt x="2321" y="1930"/>
                  </a:lnTo>
                  <a:lnTo>
                    <a:pt x="3054" y="3181"/>
                  </a:lnTo>
                  <a:lnTo>
                    <a:pt x="2303" y="2862"/>
                  </a:lnTo>
                  <a:lnTo>
                    <a:pt x="2652" y="3473"/>
                  </a:lnTo>
                  <a:lnTo>
                    <a:pt x="946" y="3251"/>
                  </a:lnTo>
                  <a:lnTo>
                    <a:pt x="2090" y="4084"/>
                  </a:lnTo>
                  <a:lnTo>
                    <a:pt x="1127" y="4228"/>
                  </a:lnTo>
                  <a:lnTo>
                    <a:pt x="1836" y="4552"/>
                  </a:lnTo>
                  <a:lnTo>
                    <a:pt x="0" y="5037"/>
                  </a:lnTo>
                  <a:lnTo>
                    <a:pt x="1776" y="5636"/>
                  </a:lnTo>
                  <a:lnTo>
                    <a:pt x="767" y="6229"/>
                  </a:lnTo>
                  <a:lnTo>
                    <a:pt x="2004" y="6359"/>
                  </a:lnTo>
                  <a:lnTo>
                    <a:pt x="1005" y="7481"/>
                  </a:lnTo>
                  <a:lnTo>
                    <a:pt x="2514" y="7043"/>
                  </a:lnTo>
                  <a:lnTo>
                    <a:pt x="1483" y="8728"/>
                  </a:lnTo>
                  <a:lnTo>
                    <a:pt x="3329" y="7680"/>
                  </a:lnTo>
                  <a:lnTo>
                    <a:pt x="2877" y="8855"/>
                  </a:lnTo>
                  <a:lnTo>
                    <a:pt x="4122" y="8051"/>
                  </a:lnTo>
                  <a:lnTo>
                    <a:pt x="4007" y="9694"/>
                  </a:lnTo>
                  <a:lnTo>
                    <a:pt x="5070" y="8373"/>
                  </a:lnTo>
                  <a:lnTo>
                    <a:pt x="5130" y="9408"/>
                  </a:lnTo>
                  <a:lnTo>
                    <a:pt x="5701" y="8587"/>
                  </a:lnTo>
                  <a:lnTo>
                    <a:pt x="5924" y="9726"/>
                  </a:lnTo>
                  <a:lnTo>
                    <a:pt x="6498" y="8713"/>
                  </a:lnTo>
                  <a:lnTo>
                    <a:pt x="7098" y="10365"/>
                  </a:lnTo>
                  <a:lnTo>
                    <a:pt x="7646" y="8676"/>
                  </a:lnTo>
                  <a:lnTo>
                    <a:pt x="8214" y="9820"/>
                  </a:lnTo>
                  <a:lnTo>
                    <a:pt x="8477" y="8640"/>
                  </a:lnTo>
                  <a:lnTo>
                    <a:pt x="9528" y="10054"/>
                  </a:lnTo>
                  <a:lnTo>
                    <a:pt x="9469" y="8451"/>
                  </a:lnTo>
                  <a:lnTo>
                    <a:pt x="10444" y="9454"/>
                  </a:lnTo>
                  <a:lnTo>
                    <a:pt x="10278" y="8110"/>
                  </a:lnTo>
                  <a:lnTo>
                    <a:pt x="11772" y="9058"/>
                  </a:lnTo>
                  <a:lnTo>
                    <a:pt x="11236" y="7714"/>
                  </a:lnTo>
                  <a:lnTo>
                    <a:pt x="12100" y="8199"/>
                  </a:lnTo>
                  <a:lnTo>
                    <a:pt x="11808" y="7355"/>
                  </a:lnTo>
                  <a:lnTo>
                    <a:pt x="13423" y="7859"/>
                  </a:lnTo>
                  <a:lnTo>
                    <a:pt x="12434" y="6692"/>
                  </a:lnTo>
                  <a:lnTo>
                    <a:pt x="13550" y="6874"/>
                  </a:lnTo>
                  <a:lnTo>
                    <a:pt x="12890" y="6188"/>
                  </a:lnTo>
                  <a:lnTo>
                    <a:pt x="14369" y="5963"/>
                  </a:lnTo>
                  <a:lnTo>
                    <a:pt x="12971" y="5359"/>
                  </a:lnTo>
                  <a:lnTo>
                    <a:pt x="14403" y="4723"/>
                  </a:lnTo>
                  <a:lnTo>
                    <a:pt x="12915" y="4688"/>
                  </a:lnTo>
                  <a:lnTo>
                    <a:pt x="13687" y="4093"/>
                  </a:lnTo>
                  <a:lnTo>
                    <a:pt x="12572" y="4221"/>
                  </a:lnTo>
                  <a:lnTo>
                    <a:pt x="13824" y="2908"/>
                  </a:lnTo>
                  <a:lnTo>
                    <a:pt x="12024" y="3592"/>
                  </a:lnTo>
                  <a:lnTo>
                    <a:pt x="12434" y="2667"/>
                  </a:lnTo>
                  <a:lnTo>
                    <a:pt x="11393" y="3163"/>
                  </a:lnTo>
                  <a:lnTo>
                    <a:pt x="12074" y="1111"/>
                  </a:lnTo>
                  <a:lnTo>
                    <a:pt x="10322" y="2625"/>
                  </a:lnTo>
                  <a:lnTo>
                    <a:pt x="10458" y="1294"/>
                  </a:lnTo>
                  <a:lnTo>
                    <a:pt x="9663" y="2412"/>
                  </a:lnTo>
                  <a:lnTo>
                    <a:pt x="9700" y="301"/>
                  </a:lnTo>
                  <a:lnTo>
                    <a:pt x="8789" y="2140"/>
                  </a:lnTo>
                  <a:lnTo>
                    <a:pt x="8488" y="849"/>
                  </a:lnTo>
                  <a:lnTo>
                    <a:pt x="7951" y="2130"/>
                  </a:lnTo>
                  <a:close/>
                </a:path>
              </a:pathLst>
            </a:custGeom>
            <a:solidFill>
              <a:srgbClr val="969696"/>
            </a:solidFill>
            <a:ln w="0">
              <a:solidFill>
                <a:srgbClr val="000000"/>
              </a:solidFill>
              <a:prstDash val="solid"/>
              <a:round/>
              <a:headEnd/>
              <a:tailEnd/>
            </a:ln>
          </p:spPr>
          <p:txBody>
            <a:bodyPr/>
            <a:lstStyle/>
            <a:p>
              <a:endParaRPr lang="en-US" dirty="0"/>
            </a:p>
          </p:txBody>
        </p:sp>
        <p:sp>
          <p:nvSpPr>
            <p:cNvPr id="492550" name="Text Box 6"/>
            <p:cNvSpPr txBox="1">
              <a:spLocks noChangeArrowheads="1"/>
            </p:cNvSpPr>
            <p:nvPr/>
          </p:nvSpPr>
          <p:spPr bwMode="auto">
            <a:xfrm>
              <a:off x="4177" y="3498"/>
              <a:ext cx="863" cy="5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2400" b="1" i="0" dirty="0">
                  <a:solidFill>
                    <a:srgbClr val="FFFFFF"/>
                  </a:solidFill>
                </a:rPr>
                <a:t>Variable</a:t>
              </a:r>
              <a:br>
                <a:rPr lang="en-US" sz="2400" b="1" i="0" dirty="0">
                  <a:solidFill>
                    <a:srgbClr val="FFFFFF"/>
                  </a:solidFill>
                </a:rPr>
              </a:br>
              <a:r>
                <a:rPr lang="en-US" sz="2400" b="1" i="0" dirty="0">
                  <a:solidFill>
                    <a:srgbClr val="FFFFFF"/>
                  </a:solidFill>
                </a:rPr>
                <a:t>Costing</a:t>
              </a:r>
            </a:p>
          </p:txBody>
        </p:sp>
      </p:grpSp>
      <p:sp>
        <p:nvSpPr>
          <p:cNvPr id="492551" name="Rectangle 7"/>
          <p:cNvSpPr>
            <a:spLocks noGrp="1" noChangeArrowheads="1"/>
          </p:cNvSpPr>
          <p:nvPr>
            <p:ph type="title"/>
          </p:nvPr>
        </p:nvSpPr>
        <p:spPr>
          <a:xfrm>
            <a:off x="457200" y="304800"/>
            <a:ext cx="8229600" cy="80674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Variable versus Absorption Costing</a:t>
            </a:r>
          </a:p>
        </p:txBody>
      </p:sp>
      <p:grpSp>
        <p:nvGrpSpPr>
          <p:cNvPr id="492552" name="Group 8"/>
          <p:cNvGrpSpPr>
            <a:grpSpLocks/>
          </p:cNvGrpSpPr>
          <p:nvPr/>
        </p:nvGrpSpPr>
        <p:grpSpPr bwMode="auto">
          <a:xfrm>
            <a:off x="1066800" y="5314950"/>
            <a:ext cx="2895600" cy="1390650"/>
            <a:chOff x="864" y="3404"/>
            <a:chExt cx="1824" cy="916"/>
          </a:xfrm>
        </p:grpSpPr>
        <p:sp>
          <p:nvSpPr>
            <p:cNvPr id="492553" name="Freeform 9"/>
            <p:cNvSpPr>
              <a:spLocks/>
            </p:cNvSpPr>
            <p:nvPr/>
          </p:nvSpPr>
          <p:spPr bwMode="auto">
            <a:xfrm>
              <a:off x="864" y="3404"/>
              <a:ext cx="1824" cy="916"/>
            </a:xfrm>
            <a:custGeom>
              <a:avLst/>
              <a:gdLst>
                <a:gd name="T0" fmla="*/ 7357 w 14403"/>
                <a:gd name="T1" fmla="*/ 0 h 10365"/>
                <a:gd name="T2" fmla="*/ 6157 w 14403"/>
                <a:gd name="T3" fmla="*/ 861 h 10365"/>
                <a:gd name="T4" fmla="*/ 4275 w 14403"/>
                <a:gd name="T5" fmla="*/ 1038 h 10365"/>
                <a:gd name="T6" fmla="*/ 3821 w 14403"/>
                <a:gd name="T7" fmla="*/ 2111 h 10365"/>
                <a:gd name="T8" fmla="*/ 2321 w 14403"/>
                <a:gd name="T9" fmla="*/ 1930 h 10365"/>
                <a:gd name="T10" fmla="*/ 2303 w 14403"/>
                <a:gd name="T11" fmla="*/ 2862 h 10365"/>
                <a:gd name="T12" fmla="*/ 946 w 14403"/>
                <a:gd name="T13" fmla="*/ 3251 h 10365"/>
                <a:gd name="T14" fmla="*/ 1127 w 14403"/>
                <a:gd name="T15" fmla="*/ 4228 h 10365"/>
                <a:gd name="T16" fmla="*/ 0 w 14403"/>
                <a:gd name="T17" fmla="*/ 5037 h 10365"/>
                <a:gd name="T18" fmla="*/ 767 w 14403"/>
                <a:gd name="T19" fmla="*/ 6229 h 10365"/>
                <a:gd name="T20" fmla="*/ 1005 w 14403"/>
                <a:gd name="T21" fmla="*/ 7481 h 10365"/>
                <a:gd name="T22" fmla="*/ 1483 w 14403"/>
                <a:gd name="T23" fmla="*/ 8728 h 10365"/>
                <a:gd name="T24" fmla="*/ 2877 w 14403"/>
                <a:gd name="T25" fmla="*/ 8855 h 10365"/>
                <a:gd name="T26" fmla="*/ 4007 w 14403"/>
                <a:gd name="T27" fmla="*/ 9694 h 10365"/>
                <a:gd name="T28" fmla="*/ 5130 w 14403"/>
                <a:gd name="T29" fmla="*/ 9408 h 10365"/>
                <a:gd name="T30" fmla="*/ 5924 w 14403"/>
                <a:gd name="T31" fmla="*/ 9726 h 10365"/>
                <a:gd name="T32" fmla="*/ 7098 w 14403"/>
                <a:gd name="T33" fmla="*/ 10365 h 10365"/>
                <a:gd name="T34" fmla="*/ 8214 w 14403"/>
                <a:gd name="T35" fmla="*/ 9820 h 10365"/>
                <a:gd name="T36" fmla="*/ 9528 w 14403"/>
                <a:gd name="T37" fmla="*/ 10054 h 10365"/>
                <a:gd name="T38" fmla="*/ 10444 w 14403"/>
                <a:gd name="T39" fmla="*/ 9454 h 10365"/>
                <a:gd name="T40" fmla="*/ 11772 w 14403"/>
                <a:gd name="T41" fmla="*/ 9058 h 10365"/>
                <a:gd name="T42" fmla="*/ 12100 w 14403"/>
                <a:gd name="T43" fmla="*/ 8199 h 10365"/>
                <a:gd name="T44" fmla="*/ 13423 w 14403"/>
                <a:gd name="T45" fmla="*/ 7859 h 10365"/>
                <a:gd name="T46" fmla="*/ 13550 w 14403"/>
                <a:gd name="T47" fmla="*/ 6874 h 10365"/>
                <a:gd name="T48" fmla="*/ 14369 w 14403"/>
                <a:gd name="T49" fmla="*/ 5963 h 10365"/>
                <a:gd name="T50" fmla="*/ 14403 w 14403"/>
                <a:gd name="T51" fmla="*/ 4723 h 10365"/>
                <a:gd name="T52" fmla="*/ 13687 w 14403"/>
                <a:gd name="T53" fmla="*/ 4093 h 10365"/>
                <a:gd name="T54" fmla="*/ 13824 w 14403"/>
                <a:gd name="T55" fmla="*/ 2908 h 10365"/>
                <a:gd name="T56" fmla="*/ 12434 w 14403"/>
                <a:gd name="T57" fmla="*/ 2667 h 10365"/>
                <a:gd name="T58" fmla="*/ 12074 w 14403"/>
                <a:gd name="T59" fmla="*/ 1111 h 10365"/>
                <a:gd name="T60" fmla="*/ 10458 w 14403"/>
                <a:gd name="T61" fmla="*/ 1294 h 10365"/>
                <a:gd name="T62" fmla="*/ 9700 w 14403"/>
                <a:gd name="T63" fmla="*/ 301 h 10365"/>
                <a:gd name="T64" fmla="*/ 8488 w 14403"/>
                <a:gd name="T65" fmla="*/ 849 h 10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03" h="10365">
                  <a:moveTo>
                    <a:pt x="7951" y="2130"/>
                  </a:moveTo>
                  <a:lnTo>
                    <a:pt x="7357" y="0"/>
                  </a:lnTo>
                  <a:lnTo>
                    <a:pt x="6730" y="2063"/>
                  </a:lnTo>
                  <a:lnTo>
                    <a:pt x="6157" y="861"/>
                  </a:lnTo>
                  <a:lnTo>
                    <a:pt x="5849" y="2198"/>
                  </a:lnTo>
                  <a:lnTo>
                    <a:pt x="4275" y="1038"/>
                  </a:lnTo>
                  <a:lnTo>
                    <a:pt x="4804" y="2525"/>
                  </a:lnTo>
                  <a:lnTo>
                    <a:pt x="3821" y="2111"/>
                  </a:lnTo>
                  <a:lnTo>
                    <a:pt x="4011" y="2625"/>
                  </a:lnTo>
                  <a:lnTo>
                    <a:pt x="2321" y="1930"/>
                  </a:lnTo>
                  <a:lnTo>
                    <a:pt x="3054" y="3181"/>
                  </a:lnTo>
                  <a:lnTo>
                    <a:pt x="2303" y="2862"/>
                  </a:lnTo>
                  <a:lnTo>
                    <a:pt x="2652" y="3473"/>
                  </a:lnTo>
                  <a:lnTo>
                    <a:pt x="946" y="3251"/>
                  </a:lnTo>
                  <a:lnTo>
                    <a:pt x="2090" y="4084"/>
                  </a:lnTo>
                  <a:lnTo>
                    <a:pt x="1127" y="4228"/>
                  </a:lnTo>
                  <a:lnTo>
                    <a:pt x="1836" y="4552"/>
                  </a:lnTo>
                  <a:lnTo>
                    <a:pt x="0" y="5037"/>
                  </a:lnTo>
                  <a:lnTo>
                    <a:pt x="1776" y="5636"/>
                  </a:lnTo>
                  <a:lnTo>
                    <a:pt x="767" y="6229"/>
                  </a:lnTo>
                  <a:lnTo>
                    <a:pt x="2004" y="6359"/>
                  </a:lnTo>
                  <a:lnTo>
                    <a:pt x="1005" y="7481"/>
                  </a:lnTo>
                  <a:lnTo>
                    <a:pt x="2514" y="7043"/>
                  </a:lnTo>
                  <a:lnTo>
                    <a:pt x="1483" y="8728"/>
                  </a:lnTo>
                  <a:lnTo>
                    <a:pt x="3329" y="7680"/>
                  </a:lnTo>
                  <a:lnTo>
                    <a:pt x="2877" y="8855"/>
                  </a:lnTo>
                  <a:lnTo>
                    <a:pt x="4122" y="8051"/>
                  </a:lnTo>
                  <a:lnTo>
                    <a:pt x="4007" y="9694"/>
                  </a:lnTo>
                  <a:lnTo>
                    <a:pt x="5070" y="8373"/>
                  </a:lnTo>
                  <a:lnTo>
                    <a:pt x="5130" y="9408"/>
                  </a:lnTo>
                  <a:lnTo>
                    <a:pt x="5701" y="8587"/>
                  </a:lnTo>
                  <a:lnTo>
                    <a:pt x="5924" y="9726"/>
                  </a:lnTo>
                  <a:lnTo>
                    <a:pt x="6498" y="8713"/>
                  </a:lnTo>
                  <a:lnTo>
                    <a:pt x="7098" y="10365"/>
                  </a:lnTo>
                  <a:lnTo>
                    <a:pt x="7646" y="8676"/>
                  </a:lnTo>
                  <a:lnTo>
                    <a:pt x="8214" y="9820"/>
                  </a:lnTo>
                  <a:lnTo>
                    <a:pt x="8477" y="8640"/>
                  </a:lnTo>
                  <a:lnTo>
                    <a:pt x="9528" y="10054"/>
                  </a:lnTo>
                  <a:lnTo>
                    <a:pt x="9469" y="8451"/>
                  </a:lnTo>
                  <a:lnTo>
                    <a:pt x="10444" y="9454"/>
                  </a:lnTo>
                  <a:lnTo>
                    <a:pt x="10278" y="8110"/>
                  </a:lnTo>
                  <a:lnTo>
                    <a:pt x="11772" y="9058"/>
                  </a:lnTo>
                  <a:lnTo>
                    <a:pt x="11236" y="7714"/>
                  </a:lnTo>
                  <a:lnTo>
                    <a:pt x="12100" y="8199"/>
                  </a:lnTo>
                  <a:lnTo>
                    <a:pt x="11808" y="7355"/>
                  </a:lnTo>
                  <a:lnTo>
                    <a:pt x="13423" y="7859"/>
                  </a:lnTo>
                  <a:lnTo>
                    <a:pt x="12434" y="6692"/>
                  </a:lnTo>
                  <a:lnTo>
                    <a:pt x="13550" y="6874"/>
                  </a:lnTo>
                  <a:lnTo>
                    <a:pt x="12890" y="6188"/>
                  </a:lnTo>
                  <a:lnTo>
                    <a:pt x="14369" y="5963"/>
                  </a:lnTo>
                  <a:lnTo>
                    <a:pt x="12971" y="5359"/>
                  </a:lnTo>
                  <a:lnTo>
                    <a:pt x="14403" y="4723"/>
                  </a:lnTo>
                  <a:lnTo>
                    <a:pt x="12915" y="4688"/>
                  </a:lnTo>
                  <a:lnTo>
                    <a:pt x="13687" y="4093"/>
                  </a:lnTo>
                  <a:lnTo>
                    <a:pt x="12572" y="4221"/>
                  </a:lnTo>
                  <a:lnTo>
                    <a:pt x="13824" y="2908"/>
                  </a:lnTo>
                  <a:lnTo>
                    <a:pt x="12024" y="3592"/>
                  </a:lnTo>
                  <a:lnTo>
                    <a:pt x="12434" y="2667"/>
                  </a:lnTo>
                  <a:lnTo>
                    <a:pt x="11393" y="3163"/>
                  </a:lnTo>
                  <a:lnTo>
                    <a:pt x="12074" y="1111"/>
                  </a:lnTo>
                  <a:lnTo>
                    <a:pt x="10322" y="2625"/>
                  </a:lnTo>
                  <a:lnTo>
                    <a:pt x="10458" y="1294"/>
                  </a:lnTo>
                  <a:lnTo>
                    <a:pt x="9663" y="2412"/>
                  </a:lnTo>
                  <a:lnTo>
                    <a:pt x="9700" y="301"/>
                  </a:lnTo>
                  <a:lnTo>
                    <a:pt x="8789" y="2140"/>
                  </a:lnTo>
                  <a:lnTo>
                    <a:pt x="8488" y="849"/>
                  </a:lnTo>
                  <a:lnTo>
                    <a:pt x="7951" y="2130"/>
                  </a:lnTo>
                  <a:close/>
                </a:path>
              </a:pathLst>
            </a:custGeom>
            <a:solidFill>
              <a:srgbClr val="FF8C0D"/>
            </a:solidFill>
            <a:ln w="0">
              <a:solidFill>
                <a:srgbClr val="000000"/>
              </a:solidFill>
              <a:prstDash val="solid"/>
              <a:round/>
              <a:headEnd/>
              <a:tailEnd/>
            </a:ln>
          </p:spPr>
          <p:txBody>
            <a:bodyPr/>
            <a:lstStyle/>
            <a:p>
              <a:endParaRPr lang="en-US" dirty="0"/>
            </a:p>
          </p:txBody>
        </p:sp>
        <p:sp>
          <p:nvSpPr>
            <p:cNvPr id="492554" name="Text Box 10"/>
            <p:cNvSpPr txBox="1">
              <a:spLocks noChangeArrowheads="1"/>
            </p:cNvSpPr>
            <p:nvPr/>
          </p:nvSpPr>
          <p:spPr bwMode="auto">
            <a:xfrm>
              <a:off x="1213" y="3610"/>
              <a:ext cx="1139" cy="542"/>
            </a:xfrm>
            <a:prstGeom prst="rect">
              <a:avLst/>
            </a:prstGeom>
            <a:solidFill>
              <a:srgbClr val="FF8C0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2400" b="1" i="0" dirty="0">
                  <a:solidFill>
                    <a:srgbClr val="FFFFFF"/>
                  </a:solidFill>
                </a:rPr>
                <a:t>Absorption</a:t>
              </a:r>
              <a:br>
                <a:rPr lang="en-US" sz="2400" b="1" i="0" dirty="0">
                  <a:solidFill>
                    <a:srgbClr val="FFFFFF"/>
                  </a:solidFill>
                </a:rPr>
              </a:br>
              <a:r>
                <a:rPr lang="en-US" sz="2400" b="1" i="0" dirty="0">
                  <a:solidFill>
                    <a:srgbClr val="FFFFFF"/>
                  </a:solidFill>
                </a:rPr>
                <a:t>Costing</a:t>
              </a:r>
            </a:p>
          </p:txBody>
        </p:sp>
      </p:grpSp>
      <p:grpSp>
        <p:nvGrpSpPr>
          <p:cNvPr id="492555" name="Group 11"/>
          <p:cNvGrpSpPr>
            <a:grpSpLocks/>
          </p:cNvGrpSpPr>
          <p:nvPr/>
        </p:nvGrpSpPr>
        <p:grpSpPr bwMode="auto">
          <a:xfrm>
            <a:off x="152400" y="1295400"/>
            <a:ext cx="4194175" cy="2470150"/>
            <a:chOff x="238" y="947"/>
            <a:chExt cx="2402" cy="1425"/>
          </a:xfrm>
        </p:grpSpPr>
        <p:sp>
          <p:nvSpPr>
            <p:cNvPr id="492556" name="Freeform 12"/>
            <p:cNvSpPr>
              <a:spLocks/>
            </p:cNvSpPr>
            <p:nvPr/>
          </p:nvSpPr>
          <p:spPr bwMode="auto">
            <a:xfrm flipH="1">
              <a:off x="238" y="947"/>
              <a:ext cx="2402" cy="1425"/>
            </a:xfrm>
            <a:custGeom>
              <a:avLst/>
              <a:gdLst>
                <a:gd name="T0" fmla="*/ 8581 w 14025"/>
                <a:gd name="T1" fmla="*/ 10162 h 10301"/>
                <a:gd name="T2" fmla="*/ 9474 w 14025"/>
                <a:gd name="T3" fmla="*/ 9896 h 10301"/>
                <a:gd name="T4" fmla="*/ 10334 w 14025"/>
                <a:gd name="T5" fmla="*/ 9536 h 10301"/>
                <a:gd name="T6" fmla="*/ 11122 w 14025"/>
                <a:gd name="T7" fmla="*/ 9094 h 10301"/>
                <a:gd name="T8" fmla="*/ 11855 w 14025"/>
                <a:gd name="T9" fmla="*/ 8595 h 10301"/>
                <a:gd name="T10" fmla="*/ 12469 w 14025"/>
                <a:gd name="T11" fmla="*/ 8039 h 10301"/>
                <a:gd name="T12" fmla="*/ 13014 w 14025"/>
                <a:gd name="T13" fmla="*/ 7402 h 10301"/>
                <a:gd name="T14" fmla="*/ 13421 w 14025"/>
                <a:gd name="T15" fmla="*/ 6751 h 10301"/>
                <a:gd name="T16" fmla="*/ 13746 w 14025"/>
                <a:gd name="T17" fmla="*/ 6056 h 10301"/>
                <a:gd name="T18" fmla="*/ 13943 w 14025"/>
                <a:gd name="T19" fmla="*/ 5337 h 10301"/>
                <a:gd name="T20" fmla="*/ 14025 w 14025"/>
                <a:gd name="T21" fmla="*/ 4584 h 10301"/>
                <a:gd name="T22" fmla="*/ 14002 w 14025"/>
                <a:gd name="T23" fmla="*/ 4199 h 10301"/>
                <a:gd name="T24" fmla="*/ 13898 w 14025"/>
                <a:gd name="T25" fmla="*/ 3643 h 10301"/>
                <a:gd name="T26" fmla="*/ 13677 w 14025"/>
                <a:gd name="T27" fmla="*/ 3087 h 10301"/>
                <a:gd name="T28" fmla="*/ 13341 w 14025"/>
                <a:gd name="T29" fmla="*/ 2553 h 10301"/>
                <a:gd name="T30" fmla="*/ 12911 w 14025"/>
                <a:gd name="T31" fmla="*/ 2067 h 10301"/>
                <a:gd name="T32" fmla="*/ 12401 w 14025"/>
                <a:gd name="T33" fmla="*/ 1624 h 10301"/>
                <a:gd name="T34" fmla="*/ 11773 w 14025"/>
                <a:gd name="T35" fmla="*/ 1197 h 10301"/>
                <a:gd name="T36" fmla="*/ 11087 w 14025"/>
                <a:gd name="T37" fmla="*/ 837 h 10301"/>
                <a:gd name="T38" fmla="*/ 10334 w 14025"/>
                <a:gd name="T39" fmla="*/ 546 h 10301"/>
                <a:gd name="T40" fmla="*/ 9532 w 14025"/>
                <a:gd name="T41" fmla="*/ 304 h 10301"/>
                <a:gd name="T42" fmla="*/ 8696 w 14025"/>
                <a:gd name="T43" fmla="*/ 139 h 10301"/>
                <a:gd name="T44" fmla="*/ 7826 w 14025"/>
                <a:gd name="T45" fmla="*/ 36 h 10301"/>
                <a:gd name="T46" fmla="*/ 6933 w 14025"/>
                <a:gd name="T47" fmla="*/ 0 h 10301"/>
                <a:gd name="T48" fmla="*/ 6050 w 14025"/>
                <a:gd name="T49" fmla="*/ 47 h 10301"/>
                <a:gd name="T50" fmla="*/ 5191 w 14025"/>
                <a:gd name="T51" fmla="*/ 163 h 10301"/>
                <a:gd name="T52" fmla="*/ 4343 w 14025"/>
                <a:gd name="T53" fmla="*/ 349 h 10301"/>
                <a:gd name="T54" fmla="*/ 3541 w 14025"/>
                <a:gd name="T55" fmla="*/ 592 h 10301"/>
                <a:gd name="T56" fmla="*/ 2799 w 14025"/>
                <a:gd name="T57" fmla="*/ 905 h 10301"/>
                <a:gd name="T58" fmla="*/ 2138 w 14025"/>
                <a:gd name="T59" fmla="*/ 1265 h 10301"/>
                <a:gd name="T60" fmla="*/ 1546 w 14025"/>
                <a:gd name="T61" fmla="*/ 1683 h 10301"/>
                <a:gd name="T62" fmla="*/ 1034 w 14025"/>
                <a:gd name="T63" fmla="*/ 2147 h 10301"/>
                <a:gd name="T64" fmla="*/ 617 w 14025"/>
                <a:gd name="T65" fmla="*/ 2646 h 10301"/>
                <a:gd name="T66" fmla="*/ 303 w 14025"/>
                <a:gd name="T67" fmla="*/ 3191 h 10301"/>
                <a:gd name="T68" fmla="*/ 93 w 14025"/>
                <a:gd name="T69" fmla="*/ 3724 h 10301"/>
                <a:gd name="T70" fmla="*/ 0 w 14025"/>
                <a:gd name="T71" fmla="*/ 4305 h 10301"/>
                <a:gd name="T72" fmla="*/ 24 w 14025"/>
                <a:gd name="T73" fmla="*/ 4860 h 10301"/>
                <a:gd name="T74" fmla="*/ 164 w 14025"/>
                <a:gd name="T75" fmla="*/ 5418 h 10301"/>
                <a:gd name="T76" fmla="*/ 396 w 14025"/>
                <a:gd name="T77" fmla="*/ 5963 h 10301"/>
                <a:gd name="T78" fmla="*/ 744 w 14025"/>
                <a:gd name="T79" fmla="*/ 6497 h 10301"/>
                <a:gd name="T80" fmla="*/ 1186 w 14025"/>
                <a:gd name="T81" fmla="*/ 6971 h 10301"/>
                <a:gd name="T82" fmla="*/ 1731 w 14025"/>
                <a:gd name="T83" fmla="*/ 7423 h 10301"/>
                <a:gd name="T84" fmla="*/ 2345 w 14025"/>
                <a:gd name="T85" fmla="*/ 7819 h 10301"/>
                <a:gd name="T86" fmla="*/ 3043 w 14025"/>
                <a:gd name="T87" fmla="*/ 8179 h 10301"/>
                <a:gd name="T88" fmla="*/ 3810 w 14025"/>
                <a:gd name="T89" fmla="*/ 8458 h 10301"/>
                <a:gd name="T90" fmla="*/ 4621 w 14025"/>
                <a:gd name="T91" fmla="*/ 8688 h 10301"/>
                <a:gd name="T92" fmla="*/ 5481 w 14025"/>
                <a:gd name="T93" fmla="*/ 8839 h 10301"/>
                <a:gd name="T94" fmla="*/ 6351 w 14025"/>
                <a:gd name="T95" fmla="*/ 8944 h 10301"/>
                <a:gd name="T96" fmla="*/ 7233 w 14025"/>
                <a:gd name="T97" fmla="*/ 8955 h 10301"/>
                <a:gd name="T98" fmla="*/ 8117 w 14025"/>
                <a:gd name="T99" fmla="*/ 8908 h 10301"/>
                <a:gd name="T100" fmla="*/ 8975 w 14025"/>
                <a:gd name="T101" fmla="*/ 8781 h 10301"/>
                <a:gd name="T102" fmla="*/ 9277 w 14025"/>
                <a:gd name="T103" fmla="*/ 8770 h 10301"/>
                <a:gd name="T104" fmla="*/ 9022 w 14025"/>
                <a:gd name="T105" fmla="*/ 9268 h 10301"/>
                <a:gd name="T106" fmla="*/ 8674 w 14025"/>
                <a:gd name="T107" fmla="*/ 9698 h 10301"/>
                <a:gd name="T108" fmla="*/ 8221 w 14025"/>
                <a:gd name="T109" fmla="*/ 10046 h 10301"/>
                <a:gd name="T110" fmla="*/ 7720 w 14025"/>
                <a:gd name="T111" fmla="*/ 10301 h 10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25" h="10301">
                  <a:moveTo>
                    <a:pt x="8105" y="10265"/>
                  </a:moveTo>
                  <a:lnTo>
                    <a:pt x="8581" y="10162"/>
                  </a:lnTo>
                  <a:lnTo>
                    <a:pt x="9034" y="10034"/>
                  </a:lnTo>
                  <a:lnTo>
                    <a:pt x="9474" y="9896"/>
                  </a:lnTo>
                  <a:lnTo>
                    <a:pt x="9927" y="9720"/>
                  </a:lnTo>
                  <a:lnTo>
                    <a:pt x="10334" y="9536"/>
                  </a:lnTo>
                  <a:lnTo>
                    <a:pt x="10753" y="9315"/>
                  </a:lnTo>
                  <a:lnTo>
                    <a:pt x="11122" y="9094"/>
                  </a:lnTo>
                  <a:lnTo>
                    <a:pt x="11493" y="8851"/>
                  </a:lnTo>
                  <a:lnTo>
                    <a:pt x="11855" y="8595"/>
                  </a:lnTo>
                  <a:lnTo>
                    <a:pt x="12168" y="8319"/>
                  </a:lnTo>
                  <a:lnTo>
                    <a:pt x="12469" y="8039"/>
                  </a:lnTo>
                  <a:lnTo>
                    <a:pt x="12748" y="7736"/>
                  </a:lnTo>
                  <a:lnTo>
                    <a:pt x="13014" y="7402"/>
                  </a:lnTo>
                  <a:lnTo>
                    <a:pt x="13237" y="7088"/>
                  </a:lnTo>
                  <a:lnTo>
                    <a:pt x="13421" y="6751"/>
                  </a:lnTo>
                  <a:lnTo>
                    <a:pt x="13596" y="6403"/>
                  </a:lnTo>
                  <a:lnTo>
                    <a:pt x="13746" y="6056"/>
                  </a:lnTo>
                  <a:lnTo>
                    <a:pt x="13863" y="5696"/>
                  </a:lnTo>
                  <a:lnTo>
                    <a:pt x="13943" y="5337"/>
                  </a:lnTo>
                  <a:lnTo>
                    <a:pt x="14002" y="4953"/>
                  </a:lnTo>
                  <a:lnTo>
                    <a:pt x="14025" y="4584"/>
                  </a:lnTo>
                  <a:lnTo>
                    <a:pt x="14025" y="4478"/>
                  </a:lnTo>
                  <a:lnTo>
                    <a:pt x="14002" y="4199"/>
                  </a:lnTo>
                  <a:lnTo>
                    <a:pt x="13967" y="3910"/>
                  </a:lnTo>
                  <a:lnTo>
                    <a:pt x="13898" y="3643"/>
                  </a:lnTo>
                  <a:lnTo>
                    <a:pt x="13804" y="3365"/>
                  </a:lnTo>
                  <a:lnTo>
                    <a:pt x="13677" y="3087"/>
                  </a:lnTo>
                  <a:lnTo>
                    <a:pt x="13525" y="2831"/>
                  </a:lnTo>
                  <a:lnTo>
                    <a:pt x="13341" y="2553"/>
                  </a:lnTo>
                  <a:lnTo>
                    <a:pt x="13132" y="2309"/>
                  </a:lnTo>
                  <a:lnTo>
                    <a:pt x="12911" y="2067"/>
                  </a:lnTo>
                  <a:lnTo>
                    <a:pt x="12679" y="1845"/>
                  </a:lnTo>
                  <a:lnTo>
                    <a:pt x="12401" y="1624"/>
                  </a:lnTo>
                  <a:lnTo>
                    <a:pt x="12087" y="1404"/>
                  </a:lnTo>
                  <a:lnTo>
                    <a:pt x="11773" y="1197"/>
                  </a:lnTo>
                  <a:lnTo>
                    <a:pt x="11448" y="1011"/>
                  </a:lnTo>
                  <a:lnTo>
                    <a:pt x="11087" y="837"/>
                  </a:lnTo>
                  <a:lnTo>
                    <a:pt x="10729" y="685"/>
                  </a:lnTo>
                  <a:lnTo>
                    <a:pt x="10334" y="546"/>
                  </a:lnTo>
                  <a:lnTo>
                    <a:pt x="9951" y="419"/>
                  </a:lnTo>
                  <a:lnTo>
                    <a:pt x="9532" y="304"/>
                  </a:lnTo>
                  <a:lnTo>
                    <a:pt x="9126" y="210"/>
                  </a:lnTo>
                  <a:lnTo>
                    <a:pt x="8696" y="139"/>
                  </a:lnTo>
                  <a:lnTo>
                    <a:pt x="8268" y="83"/>
                  </a:lnTo>
                  <a:lnTo>
                    <a:pt x="7826" y="36"/>
                  </a:lnTo>
                  <a:lnTo>
                    <a:pt x="7384" y="12"/>
                  </a:lnTo>
                  <a:lnTo>
                    <a:pt x="6933" y="0"/>
                  </a:lnTo>
                  <a:lnTo>
                    <a:pt x="6490" y="24"/>
                  </a:lnTo>
                  <a:lnTo>
                    <a:pt x="6050" y="47"/>
                  </a:lnTo>
                  <a:lnTo>
                    <a:pt x="5620" y="94"/>
                  </a:lnTo>
                  <a:lnTo>
                    <a:pt x="5191" y="163"/>
                  </a:lnTo>
                  <a:lnTo>
                    <a:pt x="4760" y="245"/>
                  </a:lnTo>
                  <a:lnTo>
                    <a:pt x="4343" y="349"/>
                  </a:lnTo>
                  <a:lnTo>
                    <a:pt x="3925" y="464"/>
                  </a:lnTo>
                  <a:lnTo>
                    <a:pt x="3541" y="592"/>
                  </a:lnTo>
                  <a:lnTo>
                    <a:pt x="3159" y="743"/>
                  </a:lnTo>
                  <a:lnTo>
                    <a:pt x="2799" y="905"/>
                  </a:lnTo>
                  <a:lnTo>
                    <a:pt x="2463" y="1068"/>
                  </a:lnTo>
                  <a:lnTo>
                    <a:pt x="2138" y="1265"/>
                  </a:lnTo>
                  <a:lnTo>
                    <a:pt x="1824" y="1475"/>
                  </a:lnTo>
                  <a:lnTo>
                    <a:pt x="1546" y="1683"/>
                  </a:lnTo>
                  <a:lnTo>
                    <a:pt x="1279" y="1914"/>
                  </a:lnTo>
                  <a:lnTo>
                    <a:pt x="1034" y="2147"/>
                  </a:lnTo>
                  <a:lnTo>
                    <a:pt x="814" y="2402"/>
                  </a:lnTo>
                  <a:lnTo>
                    <a:pt x="617" y="2646"/>
                  </a:lnTo>
                  <a:lnTo>
                    <a:pt x="443" y="2913"/>
                  </a:lnTo>
                  <a:lnTo>
                    <a:pt x="303" y="3191"/>
                  </a:lnTo>
                  <a:lnTo>
                    <a:pt x="186" y="3446"/>
                  </a:lnTo>
                  <a:lnTo>
                    <a:pt x="93" y="3724"/>
                  </a:lnTo>
                  <a:lnTo>
                    <a:pt x="36" y="4013"/>
                  </a:lnTo>
                  <a:lnTo>
                    <a:pt x="0" y="4305"/>
                  </a:lnTo>
                  <a:lnTo>
                    <a:pt x="0" y="4572"/>
                  </a:lnTo>
                  <a:lnTo>
                    <a:pt x="24" y="4860"/>
                  </a:lnTo>
                  <a:lnTo>
                    <a:pt x="70" y="5139"/>
                  </a:lnTo>
                  <a:lnTo>
                    <a:pt x="164" y="5418"/>
                  </a:lnTo>
                  <a:lnTo>
                    <a:pt x="269" y="5696"/>
                  </a:lnTo>
                  <a:lnTo>
                    <a:pt x="396" y="5963"/>
                  </a:lnTo>
                  <a:lnTo>
                    <a:pt x="558" y="6230"/>
                  </a:lnTo>
                  <a:lnTo>
                    <a:pt x="744" y="6497"/>
                  </a:lnTo>
                  <a:lnTo>
                    <a:pt x="941" y="6740"/>
                  </a:lnTo>
                  <a:lnTo>
                    <a:pt x="1186" y="6971"/>
                  </a:lnTo>
                  <a:lnTo>
                    <a:pt x="1440" y="7216"/>
                  </a:lnTo>
                  <a:lnTo>
                    <a:pt x="1731" y="7423"/>
                  </a:lnTo>
                  <a:lnTo>
                    <a:pt x="2032" y="7621"/>
                  </a:lnTo>
                  <a:lnTo>
                    <a:pt x="2345" y="7819"/>
                  </a:lnTo>
                  <a:lnTo>
                    <a:pt x="2694" y="8005"/>
                  </a:lnTo>
                  <a:lnTo>
                    <a:pt x="3043" y="8179"/>
                  </a:lnTo>
                  <a:lnTo>
                    <a:pt x="3426" y="8319"/>
                  </a:lnTo>
                  <a:lnTo>
                    <a:pt x="3810" y="8458"/>
                  </a:lnTo>
                  <a:lnTo>
                    <a:pt x="4203" y="8585"/>
                  </a:lnTo>
                  <a:lnTo>
                    <a:pt x="4621" y="8688"/>
                  </a:lnTo>
                  <a:lnTo>
                    <a:pt x="5040" y="8781"/>
                  </a:lnTo>
                  <a:lnTo>
                    <a:pt x="5481" y="8839"/>
                  </a:lnTo>
                  <a:lnTo>
                    <a:pt x="5898" y="8908"/>
                  </a:lnTo>
                  <a:lnTo>
                    <a:pt x="6351" y="8944"/>
                  </a:lnTo>
                  <a:lnTo>
                    <a:pt x="6781" y="8955"/>
                  </a:lnTo>
                  <a:lnTo>
                    <a:pt x="7233" y="8955"/>
                  </a:lnTo>
                  <a:lnTo>
                    <a:pt x="7686" y="8944"/>
                  </a:lnTo>
                  <a:lnTo>
                    <a:pt x="8117" y="8908"/>
                  </a:lnTo>
                  <a:lnTo>
                    <a:pt x="8546" y="8839"/>
                  </a:lnTo>
                  <a:lnTo>
                    <a:pt x="8975" y="8781"/>
                  </a:lnTo>
                  <a:lnTo>
                    <a:pt x="9300" y="8712"/>
                  </a:lnTo>
                  <a:lnTo>
                    <a:pt x="9277" y="8770"/>
                  </a:lnTo>
                  <a:lnTo>
                    <a:pt x="9173" y="9025"/>
                  </a:lnTo>
                  <a:lnTo>
                    <a:pt x="9022" y="9268"/>
                  </a:lnTo>
                  <a:lnTo>
                    <a:pt x="8860" y="9490"/>
                  </a:lnTo>
                  <a:lnTo>
                    <a:pt x="8674" y="9698"/>
                  </a:lnTo>
                  <a:lnTo>
                    <a:pt x="8454" y="9860"/>
                  </a:lnTo>
                  <a:lnTo>
                    <a:pt x="8221" y="10046"/>
                  </a:lnTo>
                  <a:lnTo>
                    <a:pt x="7989" y="10197"/>
                  </a:lnTo>
                  <a:lnTo>
                    <a:pt x="7720" y="10301"/>
                  </a:lnTo>
                  <a:lnTo>
                    <a:pt x="8105" y="10265"/>
                  </a:lnTo>
                  <a:close/>
                </a:path>
              </a:pathLst>
            </a:custGeom>
            <a:solidFill>
              <a:srgbClr val="FF9218"/>
            </a:solidFill>
            <a:ln w="0">
              <a:solidFill>
                <a:srgbClr val="000000"/>
              </a:solidFill>
              <a:prstDash val="solid"/>
              <a:round/>
              <a:headEnd/>
              <a:tailEnd/>
            </a:ln>
          </p:spPr>
          <p:txBody>
            <a:bodyPr/>
            <a:lstStyle/>
            <a:p>
              <a:endParaRPr lang="en-US" dirty="0"/>
            </a:p>
          </p:txBody>
        </p:sp>
        <p:sp>
          <p:nvSpPr>
            <p:cNvPr id="492557" name="Rectangle 13"/>
            <p:cNvSpPr>
              <a:spLocks noChangeArrowheads="1"/>
            </p:cNvSpPr>
            <p:nvPr/>
          </p:nvSpPr>
          <p:spPr bwMode="auto">
            <a:xfrm>
              <a:off x="426" y="1094"/>
              <a:ext cx="1929" cy="1105"/>
            </a:xfrm>
            <a:prstGeom prst="rect">
              <a:avLst/>
            </a:prstGeom>
            <a:noFill/>
            <a:ln>
              <a:noFill/>
            </a:ln>
            <a:effectLst/>
            <a:extLst>
              <a:ext uri="{909E8E84-426E-40DD-AFC4-6F175D3DCCD1}">
                <a14:hiddenFill xmlns:a14="http://schemas.microsoft.com/office/drawing/2010/main" xmlns="">
                  <a:solidFill>
                    <a:srgbClr val="FFCC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i="0" dirty="0">
                  <a:solidFill>
                    <a:srgbClr val="FFFFFF"/>
                  </a:solidFill>
                </a:rPr>
                <a:t>Fixed manufacturing</a:t>
              </a:r>
              <a:br>
                <a:rPr lang="en-US" sz="2400" i="0" dirty="0">
                  <a:solidFill>
                    <a:srgbClr val="FFFFFF"/>
                  </a:solidFill>
                </a:rPr>
              </a:br>
              <a:r>
                <a:rPr lang="en-US" sz="2400" i="0" dirty="0">
                  <a:solidFill>
                    <a:srgbClr val="FFFFFF"/>
                  </a:solidFill>
                </a:rPr>
                <a:t>costs must be assigned</a:t>
              </a:r>
              <a:br>
                <a:rPr lang="en-US" sz="2400" i="0" dirty="0">
                  <a:solidFill>
                    <a:srgbClr val="FFFFFF"/>
                  </a:solidFill>
                </a:rPr>
              </a:br>
              <a:r>
                <a:rPr lang="en-US" sz="2400" i="0" dirty="0">
                  <a:solidFill>
                    <a:srgbClr val="FFFFFF"/>
                  </a:solidFill>
                </a:rPr>
                <a:t>to products to properly</a:t>
              </a:r>
              <a:br>
                <a:rPr lang="en-US" sz="2400" i="0" dirty="0">
                  <a:solidFill>
                    <a:srgbClr val="FFFFFF"/>
                  </a:solidFill>
                </a:rPr>
              </a:br>
              <a:r>
                <a:rPr lang="en-US" sz="2400" i="0" dirty="0">
                  <a:solidFill>
                    <a:srgbClr val="FFFFFF"/>
                  </a:solidFill>
                </a:rPr>
                <a:t>match revenues and</a:t>
              </a:r>
              <a:br>
                <a:rPr lang="en-US" sz="2400" i="0" dirty="0">
                  <a:solidFill>
                    <a:srgbClr val="FFFFFF"/>
                  </a:solidFill>
                </a:rPr>
              </a:br>
              <a:r>
                <a:rPr lang="en-US" sz="2400" i="0" dirty="0">
                  <a:solidFill>
                    <a:srgbClr val="FFFFFF"/>
                  </a:solidFill>
                </a:rPr>
                <a:t>costs.</a:t>
              </a:r>
            </a:p>
          </p:txBody>
        </p:sp>
      </p:grpSp>
      <p:grpSp>
        <p:nvGrpSpPr>
          <p:cNvPr id="492558" name="Group 14"/>
          <p:cNvGrpSpPr>
            <a:grpSpLocks/>
          </p:cNvGrpSpPr>
          <p:nvPr/>
        </p:nvGrpSpPr>
        <p:grpSpPr bwMode="auto">
          <a:xfrm>
            <a:off x="4876800" y="1752600"/>
            <a:ext cx="4191000" cy="2590800"/>
            <a:chOff x="3216" y="960"/>
            <a:chExt cx="2402" cy="1425"/>
          </a:xfrm>
        </p:grpSpPr>
        <p:sp>
          <p:nvSpPr>
            <p:cNvPr id="492559" name="Freeform 15"/>
            <p:cNvSpPr>
              <a:spLocks/>
            </p:cNvSpPr>
            <p:nvPr/>
          </p:nvSpPr>
          <p:spPr bwMode="auto">
            <a:xfrm flipH="1">
              <a:off x="3216" y="960"/>
              <a:ext cx="2402" cy="1425"/>
            </a:xfrm>
            <a:custGeom>
              <a:avLst/>
              <a:gdLst>
                <a:gd name="T0" fmla="*/ 8581 w 14025"/>
                <a:gd name="T1" fmla="*/ 10162 h 10301"/>
                <a:gd name="T2" fmla="*/ 9474 w 14025"/>
                <a:gd name="T3" fmla="*/ 9896 h 10301"/>
                <a:gd name="T4" fmla="*/ 10334 w 14025"/>
                <a:gd name="T5" fmla="*/ 9536 h 10301"/>
                <a:gd name="T6" fmla="*/ 11122 w 14025"/>
                <a:gd name="T7" fmla="*/ 9094 h 10301"/>
                <a:gd name="T8" fmla="*/ 11855 w 14025"/>
                <a:gd name="T9" fmla="*/ 8595 h 10301"/>
                <a:gd name="T10" fmla="*/ 12469 w 14025"/>
                <a:gd name="T11" fmla="*/ 8039 h 10301"/>
                <a:gd name="T12" fmla="*/ 13014 w 14025"/>
                <a:gd name="T13" fmla="*/ 7402 h 10301"/>
                <a:gd name="T14" fmla="*/ 13421 w 14025"/>
                <a:gd name="T15" fmla="*/ 6751 h 10301"/>
                <a:gd name="T16" fmla="*/ 13746 w 14025"/>
                <a:gd name="T17" fmla="*/ 6056 h 10301"/>
                <a:gd name="T18" fmla="*/ 13943 w 14025"/>
                <a:gd name="T19" fmla="*/ 5337 h 10301"/>
                <a:gd name="T20" fmla="*/ 14025 w 14025"/>
                <a:gd name="T21" fmla="*/ 4584 h 10301"/>
                <a:gd name="T22" fmla="*/ 14002 w 14025"/>
                <a:gd name="T23" fmla="*/ 4199 h 10301"/>
                <a:gd name="T24" fmla="*/ 13898 w 14025"/>
                <a:gd name="T25" fmla="*/ 3643 h 10301"/>
                <a:gd name="T26" fmla="*/ 13677 w 14025"/>
                <a:gd name="T27" fmla="*/ 3087 h 10301"/>
                <a:gd name="T28" fmla="*/ 13341 w 14025"/>
                <a:gd name="T29" fmla="*/ 2553 h 10301"/>
                <a:gd name="T30" fmla="*/ 12911 w 14025"/>
                <a:gd name="T31" fmla="*/ 2067 h 10301"/>
                <a:gd name="T32" fmla="*/ 12401 w 14025"/>
                <a:gd name="T33" fmla="*/ 1624 h 10301"/>
                <a:gd name="T34" fmla="*/ 11773 w 14025"/>
                <a:gd name="T35" fmla="*/ 1197 h 10301"/>
                <a:gd name="T36" fmla="*/ 11087 w 14025"/>
                <a:gd name="T37" fmla="*/ 837 h 10301"/>
                <a:gd name="T38" fmla="*/ 10334 w 14025"/>
                <a:gd name="T39" fmla="*/ 546 h 10301"/>
                <a:gd name="T40" fmla="*/ 9532 w 14025"/>
                <a:gd name="T41" fmla="*/ 304 h 10301"/>
                <a:gd name="T42" fmla="*/ 8696 w 14025"/>
                <a:gd name="T43" fmla="*/ 139 h 10301"/>
                <a:gd name="T44" fmla="*/ 7826 w 14025"/>
                <a:gd name="T45" fmla="*/ 36 h 10301"/>
                <a:gd name="T46" fmla="*/ 6933 w 14025"/>
                <a:gd name="T47" fmla="*/ 0 h 10301"/>
                <a:gd name="T48" fmla="*/ 6050 w 14025"/>
                <a:gd name="T49" fmla="*/ 47 h 10301"/>
                <a:gd name="T50" fmla="*/ 5191 w 14025"/>
                <a:gd name="T51" fmla="*/ 163 h 10301"/>
                <a:gd name="T52" fmla="*/ 4343 w 14025"/>
                <a:gd name="T53" fmla="*/ 349 h 10301"/>
                <a:gd name="T54" fmla="*/ 3541 w 14025"/>
                <a:gd name="T55" fmla="*/ 592 h 10301"/>
                <a:gd name="T56" fmla="*/ 2799 w 14025"/>
                <a:gd name="T57" fmla="*/ 905 h 10301"/>
                <a:gd name="T58" fmla="*/ 2138 w 14025"/>
                <a:gd name="T59" fmla="*/ 1265 h 10301"/>
                <a:gd name="T60" fmla="*/ 1546 w 14025"/>
                <a:gd name="T61" fmla="*/ 1683 h 10301"/>
                <a:gd name="T62" fmla="*/ 1034 w 14025"/>
                <a:gd name="T63" fmla="*/ 2147 h 10301"/>
                <a:gd name="T64" fmla="*/ 617 w 14025"/>
                <a:gd name="T65" fmla="*/ 2646 h 10301"/>
                <a:gd name="T66" fmla="*/ 303 w 14025"/>
                <a:gd name="T67" fmla="*/ 3191 h 10301"/>
                <a:gd name="T68" fmla="*/ 93 w 14025"/>
                <a:gd name="T69" fmla="*/ 3724 h 10301"/>
                <a:gd name="T70" fmla="*/ 0 w 14025"/>
                <a:gd name="T71" fmla="*/ 4305 h 10301"/>
                <a:gd name="T72" fmla="*/ 24 w 14025"/>
                <a:gd name="T73" fmla="*/ 4860 h 10301"/>
                <a:gd name="T74" fmla="*/ 164 w 14025"/>
                <a:gd name="T75" fmla="*/ 5418 h 10301"/>
                <a:gd name="T76" fmla="*/ 396 w 14025"/>
                <a:gd name="T77" fmla="*/ 5963 h 10301"/>
                <a:gd name="T78" fmla="*/ 744 w 14025"/>
                <a:gd name="T79" fmla="*/ 6497 h 10301"/>
                <a:gd name="T80" fmla="*/ 1186 w 14025"/>
                <a:gd name="T81" fmla="*/ 6971 h 10301"/>
                <a:gd name="T82" fmla="*/ 1731 w 14025"/>
                <a:gd name="T83" fmla="*/ 7423 h 10301"/>
                <a:gd name="T84" fmla="*/ 2345 w 14025"/>
                <a:gd name="T85" fmla="*/ 7819 h 10301"/>
                <a:gd name="T86" fmla="*/ 3043 w 14025"/>
                <a:gd name="T87" fmla="*/ 8179 h 10301"/>
                <a:gd name="T88" fmla="*/ 3810 w 14025"/>
                <a:gd name="T89" fmla="*/ 8458 h 10301"/>
                <a:gd name="T90" fmla="*/ 4621 w 14025"/>
                <a:gd name="T91" fmla="*/ 8688 h 10301"/>
                <a:gd name="T92" fmla="*/ 5481 w 14025"/>
                <a:gd name="T93" fmla="*/ 8839 h 10301"/>
                <a:gd name="T94" fmla="*/ 6351 w 14025"/>
                <a:gd name="T95" fmla="*/ 8944 h 10301"/>
                <a:gd name="T96" fmla="*/ 7233 w 14025"/>
                <a:gd name="T97" fmla="*/ 8955 h 10301"/>
                <a:gd name="T98" fmla="*/ 8117 w 14025"/>
                <a:gd name="T99" fmla="*/ 8908 h 10301"/>
                <a:gd name="T100" fmla="*/ 8975 w 14025"/>
                <a:gd name="T101" fmla="*/ 8781 h 10301"/>
                <a:gd name="T102" fmla="*/ 9277 w 14025"/>
                <a:gd name="T103" fmla="*/ 8770 h 10301"/>
                <a:gd name="T104" fmla="*/ 9022 w 14025"/>
                <a:gd name="T105" fmla="*/ 9268 h 10301"/>
                <a:gd name="T106" fmla="*/ 8674 w 14025"/>
                <a:gd name="T107" fmla="*/ 9698 h 10301"/>
                <a:gd name="T108" fmla="*/ 8221 w 14025"/>
                <a:gd name="T109" fmla="*/ 10046 h 10301"/>
                <a:gd name="T110" fmla="*/ 7720 w 14025"/>
                <a:gd name="T111" fmla="*/ 10301 h 10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25" h="10301">
                  <a:moveTo>
                    <a:pt x="8105" y="10265"/>
                  </a:moveTo>
                  <a:lnTo>
                    <a:pt x="8581" y="10162"/>
                  </a:lnTo>
                  <a:lnTo>
                    <a:pt x="9034" y="10034"/>
                  </a:lnTo>
                  <a:lnTo>
                    <a:pt x="9474" y="9896"/>
                  </a:lnTo>
                  <a:lnTo>
                    <a:pt x="9927" y="9720"/>
                  </a:lnTo>
                  <a:lnTo>
                    <a:pt x="10334" y="9536"/>
                  </a:lnTo>
                  <a:lnTo>
                    <a:pt x="10753" y="9315"/>
                  </a:lnTo>
                  <a:lnTo>
                    <a:pt x="11122" y="9094"/>
                  </a:lnTo>
                  <a:lnTo>
                    <a:pt x="11493" y="8851"/>
                  </a:lnTo>
                  <a:lnTo>
                    <a:pt x="11855" y="8595"/>
                  </a:lnTo>
                  <a:lnTo>
                    <a:pt x="12168" y="8319"/>
                  </a:lnTo>
                  <a:lnTo>
                    <a:pt x="12469" y="8039"/>
                  </a:lnTo>
                  <a:lnTo>
                    <a:pt x="12748" y="7736"/>
                  </a:lnTo>
                  <a:lnTo>
                    <a:pt x="13014" y="7402"/>
                  </a:lnTo>
                  <a:lnTo>
                    <a:pt x="13237" y="7088"/>
                  </a:lnTo>
                  <a:lnTo>
                    <a:pt x="13421" y="6751"/>
                  </a:lnTo>
                  <a:lnTo>
                    <a:pt x="13596" y="6403"/>
                  </a:lnTo>
                  <a:lnTo>
                    <a:pt x="13746" y="6056"/>
                  </a:lnTo>
                  <a:lnTo>
                    <a:pt x="13863" y="5696"/>
                  </a:lnTo>
                  <a:lnTo>
                    <a:pt x="13943" y="5337"/>
                  </a:lnTo>
                  <a:lnTo>
                    <a:pt x="14002" y="4953"/>
                  </a:lnTo>
                  <a:lnTo>
                    <a:pt x="14025" y="4584"/>
                  </a:lnTo>
                  <a:lnTo>
                    <a:pt x="14025" y="4478"/>
                  </a:lnTo>
                  <a:lnTo>
                    <a:pt x="14002" y="4199"/>
                  </a:lnTo>
                  <a:lnTo>
                    <a:pt x="13967" y="3910"/>
                  </a:lnTo>
                  <a:lnTo>
                    <a:pt x="13898" y="3643"/>
                  </a:lnTo>
                  <a:lnTo>
                    <a:pt x="13804" y="3365"/>
                  </a:lnTo>
                  <a:lnTo>
                    <a:pt x="13677" y="3087"/>
                  </a:lnTo>
                  <a:lnTo>
                    <a:pt x="13525" y="2831"/>
                  </a:lnTo>
                  <a:lnTo>
                    <a:pt x="13341" y="2553"/>
                  </a:lnTo>
                  <a:lnTo>
                    <a:pt x="13132" y="2309"/>
                  </a:lnTo>
                  <a:lnTo>
                    <a:pt x="12911" y="2067"/>
                  </a:lnTo>
                  <a:lnTo>
                    <a:pt x="12679" y="1845"/>
                  </a:lnTo>
                  <a:lnTo>
                    <a:pt x="12401" y="1624"/>
                  </a:lnTo>
                  <a:lnTo>
                    <a:pt x="12087" y="1404"/>
                  </a:lnTo>
                  <a:lnTo>
                    <a:pt x="11773" y="1197"/>
                  </a:lnTo>
                  <a:lnTo>
                    <a:pt x="11448" y="1011"/>
                  </a:lnTo>
                  <a:lnTo>
                    <a:pt x="11087" y="837"/>
                  </a:lnTo>
                  <a:lnTo>
                    <a:pt x="10729" y="685"/>
                  </a:lnTo>
                  <a:lnTo>
                    <a:pt x="10334" y="546"/>
                  </a:lnTo>
                  <a:lnTo>
                    <a:pt x="9951" y="419"/>
                  </a:lnTo>
                  <a:lnTo>
                    <a:pt x="9532" y="304"/>
                  </a:lnTo>
                  <a:lnTo>
                    <a:pt x="9126" y="210"/>
                  </a:lnTo>
                  <a:lnTo>
                    <a:pt x="8696" y="139"/>
                  </a:lnTo>
                  <a:lnTo>
                    <a:pt x="8268" y="83"/>
                  </a:lnTo>
                  <a:lnTo>
                    <a:pt x="7826" y="36"/>
                  </a:lnTo>
                  <a:lnTo>
                    <a:pt x="7384" y="12"/>
                  </a:lnTo>
                  <a:lnTo>
                    <a:pt x="6933" y="0"/>
                  </a:lnTo>
                  <a:lnTo>
                    <a:pt x="6490" y="24"/>
                  </a:lnTo>
                  <a:lnTo>
                    <a:pt x="6050" y="47"/>
                  </a:lnTo>
                  <a:lnTo>
                    <a:pt x="5620" y="94"/>
                  </a:lnTo>
                  <a:lnTo>
                    <a:pt x="5191" y="163"/>
                  </a:lnTo>
                  <a:lnTo>
                    <a:pt x="4760" y="245"/>
                  </a:lnTo>
                  <a:lnTo>
                    <a:pt x="4343" y="349"/>
                  </a:lnTo>
                  <a:lnTo>
                    <a:pt x="3925" y="464"/>
                  </a:lnTo>
                  <a:lnTo>
                    <a:pt x="3541" y="592"/>
                  </a:lnTo>
                  <a:lnTo>
                    <a:pt x="3159" y="743"/>
                  </a:lnTo>
                  <a:lnTo>
                    <a:pt x="2799" y="905"/>
                  </a:lnTo>
                  <a:lnTo>
                    <a:pt x="2463" y="1068"/>
                  </a:lnTo>
                  <a:lnTo>
                    <a:pt x="2138" y="1265"/>
                  </a:lnTo>
                  <a:lnTo>
                    <a:pt x="1824" y="1475"/>
                  </a:lnTo>
                  <a:lnTo>
                    <a:pt x="1546" y="1683"/>
                  </a:lnTo>
                  <a:lnTo>
                    <a:pt x="1279" y="1914"/>
                  </a:lnTo>
                  <a:lnTo>
                    <a:pt x="1034" y="2147"/>
                  </a:lnTo>
                  <a:lnTo>
                    <a:pt x="814" y="2402"/>
                  </a:lnTo>
                  <a:lnTo>
                    <a:pt x="617" y="2646"/>
                  </a:lnTo>
                  <a:lnTo>
                    <a:pt x="443" y="2913"/>
                  </a:lnTo>
                  <a:lnTo>
                    <a:pt x="303" y="3191"/>
                  </a:lnTo>
                  <a:lnTo>
                    <a:pt x="186" y="3446"/>
                  </a:lnTo>
                  <a:lnTo>
                    <a:pt x="93" y="3724"/>
                  </a:lnTo>
                  <a:lnTo>
                    <a:pt x="36" y="4013"/>
                  </a:lnTo>
                  <a:lnTo>
                    <a:pt x="0" y="4305"/>
                  </a:lnTo>
                  <a:lnTo>
                    <a:pt x="0" y="4572"/>
                  </a:lnTo>
                  <a:lnTo>
                    <a:pt x="24" y="4860"/>
                  </a:lnTo>
                  <a:lnTo>
                    <a:pt x="70" y="5139"/>
                  </a:lnTo>
                  <a:lnTo>
                    <a:pt x="164" y="5418"/>
                  </a:lnTo>
                  <a:lnTo>
                    <a:pt x="269" y="5696"/>
                  </a:lnTo>
                  <a:lnTo>
                    <a:pt x="396" y="5963"/>
                  </a:lnTo>
                  <a:lnTo>
                    <a:pt x="558" y="6230"/>
                  </a:lnTo>
                  <a:lnTo>
                    <a:pt x="744" y="6497"/>
                  </a:lnTo>
                  <a:lnTo>
                    <a:pt x="941" y="6740"/>
                  </a:lnTo>
                  <a:lnTo>
                    <a:pt x="1186" y="6971"/>
                  </a:lnTo>
                  <a:lnTo>
                    <a:pt x="1440" y="7216"/>
                  </a:lnTo>
                  <a:lnTo>
                    <a:pt x="1731" y="7423"/>
                  </a:lnTo>
                  <a:lnTo>
                    <a:pt x="2032" y="7621"/>
                  </a:lnTo>
                  <a:lnTo>
                    <a:pt x="2345" y="7819"/>
                  </a:lnTo>
                  <a:lnTo>
                    <a:pt x="2694" y="8005"/>
                  </a:lnTo>
                  <a:lnTo>
                    <a:pt x="3043" y="8179"/>
                  </a:lnTo>
                  <a:lnTo>
                    <a:pt x="3426" y="8319"/>
                  </a:lnTo>
                  <a:lnTo>
                    <a:pt x="3810" y="8458"/>
                  </a:lnTo>
                  <a:lnTo>
                    <a:pt x="4203" y="8585"/>
                  </a:lnTo>
                  <a:lnTo>
                    <a:pt x="4621" y="8688"/>
                  </a:lnTo>
                  <a:lnTo>
                    <a:pt x="5040" y="8781"/>
                  </a:lnTo>
                  <a:lnTo>
                    <a:pt x="5481" y="8839"/>
                  </a:lnTo>
                  <a:lnTo>
                    <a:pt x="5898" y="8908"/>
                  </a:lnTo>
                  <a:lnTo>
                    <a:pt x="6351" y="8944"/>
                  </a:lnTo>
                  <a:lnTo>
                    <a:pt x="6781" y="8955"/>
                  </a:lnTo>
                  <a:lnTo>
                    <a:pt x="7233" y="8955"/>
                  </a:lnTo>
                  <a:lnTo>
                    <a:pt x="7686" y="8944"/>
                  </a:lnTo>
                  <a:lnTo>
                    <a:pt x="8117" y="8908"/>
                  </a:lnTo>
                  <a:lnTo>
                    <a:pt x="8546" y="8839"/>
                  </a:lnTo>
                  <a:lnTo>
                    <a:pt x="8975" y="8781"/>
                  </a:lnTo>
                  <a:lnTo>
                    <a:pt x="9300" y="8712"/>
                  </a:lnTo>
                  <a:lnTo>
                    <a:pt x="9277" y="8770"/>
                  </a:lnTo>
                  <a:lnTo>
                    <a:pt x="9173" y="9025"/>
                  </a:lnTo>
                  <a:lnTo>
                    <a:pt x="9022" y="9268"/>
                  </a:lnTo>
                  <a:lnTo>
                    <a:pt x="8860" y="9490"/>
                  </a:lnTo>
                  <a:lnTo>
                    <a:pt x="8674" y="9698"/>
                  </a:lnTo>
                  <a:lnTo>
                    <a:pt x="8454" y="9860"/>
                  </a:lnTo>
                  <a:lnTo>
                    <a:pt x="8221" y="10046"/>
                  </a:lnTo>
                  <a:lnTo>
                    <a:pt x="7989" y="10197"/>
                  </a:lnTo>
                  <a:lnTo>
                    <a:pt x="7720" y="10301"/>
                  </a:lnTo>
                  <a:lnTo>
                    <a:pt x="8105" y="10265"/>
                  </a:lnTo>
                  <a:close/>
                </a:path>
              </a:pathLst>
            </a:custGeom>
            <a:solidFill>
              <a:srgbClr val="969696"/>
            </a:solidFill>
            <a:ln w="0">
              <a:solidFill>
                <a:srgbClr val="000000"/>
              </a:solidFill>
              <a:prstDash val="solid"/>
              <a:round/>
              <a:headEnd/>
              <a:tailEnd/>
            </a:ln>
          </p:spPr>
          <p:txBody>
            <a:bodyPr/>
            <a:lstStyle/>
            <a:p>
              <a:endParaRPr lang="en-US" dirty="0"/>
            </a:p>
          </p:txBody>
        </p:sp>
        <p:sp>
          <p:nvSpPr>
            <p:cNvPr id="492560" name="Rectangle 16"/>
            <p:cNvSpPr>
              <a:spLocks noChangeArrowheads="1"/>
            </p:cNvSpPr>
            <p:nvPr/>
          </p:nvSpPr>
          <p:spPr bwMode="auto">
            <a:xfrm>
              <a:off x="3446" y="1104"/>
              <a:ext cx="2006" cy="105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i="0" dirty="0">
                  <a:solidFill>
                    <a:srgbClr val="FFFFFF"/>
                  </a:solidFill>
                </a:rPr>
                <a:t>Fixed manufacturing</a:t>
              </a:r>
              <a:br>
                <a:rPr lang="en-US" sz="2400" i="0" dirty="0">
                  <a:solidFill>
                    <a:srgbClr val="FFFFFF"/>
                  </a:solidFill>
                </a:rPr>
              </a:br>
              <a:r>
                <a:rPr lang="en-US" sz="2400" i="0" dirty="0">
                  <a:solidFill>
                    <a:srgbClr val="FFFFFF"/>
                  </a:solidFill>
                </a:rPr>
                <a:t> costs are capacity costs</a:t>
              </a:r>
              <a:br>
                <a:rPr lang="en-US" sz="2400" i="0" dirty="0">
                  <a:solidFill>
                    <a:srgbClr val="FFFFFF"/>
                  </a:solidFill>
                </a:rPr>
              </a:br>
              <a:r>
                <a:rPr lang="en-US" sz="2400" i="0" dirty="0">
                  <a:solidFill>
                    <a:srgbClr val="FFFFFF"/>
                  </a:solidFill>
                </a:rPr>
                <a:t>and will be incurred</a:t>
              </a:r>
              <a:br>
                <a:rPr lang="en-US" sz="2400" i="0" dirty="0">
                  <a:solidFill>
                    <a:srgbClr val="FFFFFF"/>
                  </a:solidFill>
                </a:rPr>
              </a:br>
              <a:r>
                <a:rPr lang="en-US" sz="2400" i="0" dirty="0">
                  <a:solidFill>
                    <a:srgbClr val="FFFFFF"/>
                  </a:solidFill>
                </a:rPr>
                <a:t>even if nothing is</a:t>
              </a:r>
              <a:br>
                <a:rPr lang="en-US" sz="2400" i="0" dirty="0">
                  <a:solidFill>
                    <a:srgbClr val="FFFFFF"/>
                  </a:solidFill>
                </a:rPr>
              </a:br>
              <a:r>
                <a:rPr lang="en-US" sz="2400" i="0" dirty="0">
                  <a:solidFill>
                    <a:srgbClr val="FFFFFF"/>
                  </a:solidFill>
                </a:rPr>
                <a:t>produced.</a:t>
              </a:r>
            </a:p>
          </p:txBody>
        </p:sp>
      </p:grpSp>
      <p:sp>
        <p:nvSpPr>
          <p:cNvPr id="2" name="Slide Number Placeholder 1"/>
          <p:cNvSpPr>
            <a:spLocks noGrp="1"/>
          </p:cNvSpPr>
          <p:nvPr>
            <p:ph type="sldNum" sz="quarter" idx="11"/>
          </p:nvPr>
        </p:nvSpPr>
        <p:spPr/>
        <p:txBody>
          <a:bodyPr/>
          <a:lstStyle/>
          <a:p>
            <a:fld id="{6D08FAF9-2D0E-4C7F-944A-1B7E22AE0CDB}" type="slidenum">
              <a:rPr lang="en-US" smtClean="0"/>
              <a:pPr/>
              <a:t>54</a:t>
            </a:fld>
            <a:endParaRPr lang="en-US" dirty="0"/>
          </a:p>
        </p:txBody>
      </p:sp>
    </p:spTree>
    <p:extLst>
      <p:ext uri="{BB962C8B-B14F-4D97-AF65-F5344CB8AC3E}">
        <p14:creationId xmlns:p14="http://schemas.microsoft.com/office/powerpoint/2010/main" xmlns="" val="22003801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492552"/>
                                        </p:tgtEl>
                                        <p:attrNameLst>
                                          <p:attrName>style.visibility</p:attrName>
                                        </p:attrNameLst>
                                      </p:cBhvr>
                                      <p:to>
                                        <p:strVal val="visible"/>
                                      </p:to>
                                    </p:set>
                                    <p:animEffect transition="in" filter="box(out)">
                                      <p:cBhvr>
                                        <p:cTn id="7" dur="500"/>
                                        <p:tgtEl>
                                          <p:spTgt spid="492552"/>
                                        </p:tgtEl>
                                      </p:cBhvr>
                                    </p:animEffect>
                                  </p:childTnLst>
                                </p:cTn>
                              </p:par>
                            </p:childTnLst>
                          </p:cTn>
                        </p:par>
                        <p:par>
                          <p:cTn id="8" fill="hold" nodeType="afterGroup">
                            <p:stCondLst>
                              <p:cond delay="1500"/>
                            </p:stCondLst>
                            <p:childTnLst>
                              <p:par>
                                <p:cTn id="9" presetID="22" presetClass="entr" presetSubtype="2" fill="hold" nodeType="afterEffect">
                                  <p:stCondLst>
                                    <p:cond delay="1000"/>
                                  </p:stCondLst>
                                  <p:childTnLst>
                                    <p:set>
                                      <p:cBhvr>
                                        <p:cTn id="10" dur="1" fill="hold">
                                          <p:stCondLst>
                                            <p:cond delay="0"/>
                                          </p:stCondLst>
                                        </p:cTn>
                                        <p:tgtEl>
                                          <p:spTgt spid="492558"/>
                                        </p:tgtEl>
                                        <p:attrNameLst>
                                          <p:attrName>style.visibility</p:attrName>
                                        </p:attrNameLst>
                                      </p:cBhvr>
                                      <p:to>
                                        <p:strVal val="visible"/>
                                      </p:to>
                                    </p:set>
                                    <p:animEffect transition="in" filter="wipe(right)">
                                      <p:cBhvr>
                                        <p:cTn id="11" dur="500"/>
                                        <p:tgtEl>
                                          <p:spTgt spid="492558"/>
                                        </p:tgtEl>
                                      </p:cBhvr>
                                    </p:animEffect>
                                  </p:childTnLst>
                                </p:cTn>
                              </p:par>
                            </p:childTnLst>
                          </p:cTn>
                        </p:par>
                        <p:par>
                          <p:cTn id="12" fill="hold" nodeType="afterGroup">
                            <p:stCondLst>
                              <p:cond delay="3000"/>
                            </p:stCondLst>
                            <p:childTnLst>
                              <p:par>
                                <p:cTn id="13" presetID="4" presetClass="entr" presetSubtype="32" fill="hold" nodeType="afterEffect">
                                  <p:stCondLst>
                                    <p:cond delay="2000"/>
                                  </p:stCondLst>
                                  <p:childTnLst>
                                    <p:set>
                                      <p:cBhvr>
                                        <p:cTn id="14" dur="1" fill="hold">
                                          <p:stCondLst>
                                            <p:cond delay="0"/>
                                          </p:stCondLst>
                                        </p:cTn>
                                        <p:tgtEl>
                                          <p:spTgt spid="492548"/>
                                        </p:tgtEl>
                                        <p:attrNameLst>
                                          <p:attrName>style.visibility</p:attrName>
                                        </p:attrNameLst>
                                      </p:cBhvr>
                                      <p:to>
                                        <p:strVal val="visible"/>
                                      </p:to>
                                    </p:set>
                                    <p:animEffect transition="in" filter="box(out)">
                                      <p:cBhvr>
                                        <p:cTn id="15" dur="500"/>
                                        <p:tgtEl>
                                          <p:spTgt spid="492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4594"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Variable Costing and the</a:t>
            </a:r>
            <a:br>
              <a:rPr lang="en-US" b="1" i="1" dirty="0"/>
            </a:br>
            <a:r>
              <a:rPr lang="en-US" b="1" i="1" dirty="0"/>
              <a:t>Theory of Constraints (TOC)</a:t>
            </a:r>
          </a:p>
        </p:txBody>
      </p:sp>
      <p:sp>
        <p:nvSpPr>
          <p:cNvPr id="494595" name="Rectangle 3"/>
          <p:cNvSpPr>
            <a:spLocks noGrp="1" noChangeArrowheads="1"/>
          </p:cNvSpPr>
          <p:nvPr>
            <p:ph type="body" idx="1"/>
          </p:nvPr>
        </p:nvSpPr>
        <p:spPr>
          <a:xfrm>
            <a:off x="228600" y="1371600"/>
            <a:ext cx="8686800" cy="5105400"/>
          </a:xfrm>
          <a:solidFill>
            <a:schemeClr val="bg1"/>
          </a:solidFill>
          <a:ln w="28575">
            <a:solidFill>
              <a:schemeClr val="tx1"/>
            </a:solidFill>
            <a:miter lim="800000"/>
            <a:headEnd/>
            <a:tailEnd/>
          </a:ln>
          <a:effectLst>
            <a:outerShdw dist="107763" dir="2700000" algn="ctr" rotWithShape="0">
              <a:schemeClr val="bg2"/>
            </a:outerShdw>
          </a:effectLst>
        </p:spPr>
        <p:txBody>
          <a:bodyPr/>
          <a:lstStyle/>
          <a:p>
            <a:pPr>
              <a:spcBef>
                <a:spcPct val="50000"/>
              </a:spcBef>
              <a:buFont typeface="Times" panose="02020603050405020304" pitchFamily="18" charset="0"/>
              <a:buNone/>
            </a:pPr>
            <a:r>
              <a:rPr lang="en-US" sz="2600" dirty="0"/>
              <a:t>    Companies involved in TOC use a form of variable costing. However, one difference of the TOC approach is that it treats direct labor as a fixed cost for three reasons:</a:t>
            </a:r>
          </a:p>
          <a:p>
            <a:pPr lvl="1">
              <a:spcBef>
                <a:spcPct val="50000"/>
              </a:spcBef>
              <a:buClr>
                <a:schemeClr val="tx1"/>
              </a:buClr>
              <a:buFont typeface="Wingdings" panose="05000000000000000000" pitchFamily="2" charset="2"/>
              <a:buChar char=""/>
            </a:pPr>
            <a:r>
              <a:rPr lang="en-US" sz="2200" dirty="0"/>
              <a:t> </a:t>
            </a:r>
            <a:r>
              <a:rPr lang="en-US" sz="2400" dirty="0"/>
              <a:t>Many companies have a commitment to guarantee</a:t>
            </a:r>
            <a:br>
              <a:rPr lang="en-US" sz="2400" dirty="0"/>
            </a:br>
            <a:r>
              <a:rPr lang="en-US" sz="2400" dirty="0"/>
              <a:t> workers a minimum number of paid hours.</a:t>
            </a:r>
          </a:p>
          <a:p>
            <a:pPr lvl="1">
              <a:spcBef>
                <a:spcPct val="50000"/>
              </a:spcBef>
              <a:buClr>
                <a:schemeClr val="tx1"/>
              </a:buClr>
              <a:buFont typeface="Wingdings" panose="05000000000000000000" pitchFamily="2" charset="2"/>
              <a:buChar char=""/>
            </a:pPr>
            <a:r>
              <a:rPr lang="en-US" sz="2400" dirty="0"/>
              <a:t> Direct labor is usually not the constraint. </a:t>
            </a:r>
          </a:p>
          <a:p>
            <a:pPr lvl="1">
              <a:spcBef>
                <a:spcPct val="50000"/>
              </a:spcBef>
              <a:buClr>
                <a:schemeClr val="tx1"/>
              </a:buClr>
              <a:buFont typeface="Wingdings" panose="05000000000000000000" pitchFamily="2" charset="2"/>
              <a:buChar char=""/>
            </a:pPr>
            <a:r>
              <a:rPr lang="en-US" sz="2400" dirty="0"/>
              <a:t> TOC emphasizes the role direct laborers play in driving</a:t>
            </a:r>
            <a:br>
              <a:rPr lang="en-US" sz="2400" dirty="0"/>
            </a:br>
            <a:r>
              <a:rPr lang="en-US" sz="2400" dirty="0"/>
              <a:t> continuous improvement. Since layoffs often devastate</a:t>
            </a:r>
            <a:br>
              <a:rPr lang="en-US" sz="2400" dirty="0"/>
            </a:br>
            <a:r>
              <a:rPr lang="en-US" sz="2400" dirty="0"/>
              <a:t> morale, managers involved in TOC are extremely</a:t>
            </a:r>
            <a:br>
              <a:rPr lang="en-US" sz="2400" dirty="0"/>
            </a:br>
            <a:r>
              <a:rPr lang="en-US" sz="2400" dirty="0"/>
              <a:t> reluctant to lay off employees. </a:t>
            </a:r>
          </a:p>
        </p:txBody>
      </p:sp>
      <p:sp>
        <p:nvSpPr>
          <p:cNvPr id="2" name="Slide Number Placeholder 1"/>
          <p:cNvSpPr>
            <a:spLocks noGrp="1"/>
          </p:cNvSpPr>
          <p:nvPr>
            <p:ph type="sldNum" sz="quarter" idx="11"/>
          </p:nvPr>
        </p:nvSpPr>
        <p:spPr/>
        <p:txBody>
          <a:bodyPr/>
          <a:lstStyle/>
          <a:p>
            <a:fld id="{679FE027-5DE2-4EA1-A78B-6EFABE819540}" type="slidenum">
              <a:rPr lang="en-US" smtClean="0"/>
              <a:pPr/>
              <a:t>55</a:t>
            </a:fld>
            <a:endParaRPr lang="en-US" dirty="0"/>
          </a:p>
        </p:txBody>
      </p:sp>
    </p:spTree>
    <p:extLst>
      <p:ext uri="{BB962C8B-B14F-4D97-AF65-F5344CB8AC3E}">
        <p14:creationId xmlns:p14="http://schemas.microsoft.com/office/powerpoint/2010/main" xmlns="" val="31068163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6642" name="Rectangle 2"/>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Impact of JIT Inventory Methods</a:t>
            </a:r>
          </a:p>
        </p:txBody>
      </p:sp>
      <p:sp>
        <p:nvSpPr>
          <p:cNvPr id="496643" name="Rectangle 3"/>
          <p:cNvSpPr>
            <a:spLocks noChangeArrowheads="1"/>
          </p:cNvSpPr>
          <p:nvPr/>
        </p:nvSpPr>
        <p:spPr bwMode="auto">
          <a:xfrm>
            <a:off x="1714500" y="1778000"/>
            <a:ext cx="5703888" cy="5762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3200" b="1" i="0" dirty="0">
                <a:solidFill>
                  <a:schemeClr val="tx2"/>
                </a:solidFill>
              </a:rPr>
              <a:t>In a JIT inventory system . . .</a:t>
            </a:r>
          </a:p>
        </p:txBody>
      </p:sp>
      <p:sp>
        <p:nvSpPr>
          <p:cNvPr id="496644" name="Rectangle 4"/>
          <p:cNvSpPr>
            <a:spLocks noChangeArrowheads="1"/>
          </p:cNvSpPr>
          <p:nvPr/>
        </p:nvSpPr>
        <p:spPr bwMode="auto">
          <a:xfrm>
            <a:off x="3276600" y="3127375"/>
            <a:ext cx="2595563" cy="137001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800" b="1" i="0" dirty="0">
                <a:solidFill>
                  <a:srgbClr val="FF3300"/>
                </a:solidFill>
              </a:rPr>
              <a:t>Production</a:t>
            </a:r>
            <a:br>
              <a:rPr lang="en-US" sz="2800" b="1" i="0" dirty="0">
                <a:solidFill>
                  <a:srgbClr val="FF3300"/>
                </a:solidFill>
              </a:rPr>
            </a:br>
            <a:r>
              <a:rPr lang="en-US" sz="2800" b="1" i="0" dirty="0">
                <a:solidFill>
                  <a:srgbClr val="FF3300"/>
                </a:solidFill>
              </a:rPr>
              <a:t>tends to equal</a:t>
            </a:r>
            <a:br>
              <a:rPr lang="en-US" sz="2800" b="1" i="0" dirty="0">
                <a:solidFill>
                  <a:srgbClr val="FF3300"/>
                </a:solidFill>
              </a:rPr>
            </a:br>
            <a:r>
              <a:rPr lang="en-US" sz="2800" b="1" i="0" dirty="0">
                <a:solidFill>
                  <a:srgbClr val="FF3300"/>
                </a:solidFill>
              </a:rPr>
              <a:t>sales . . .</a:t>
            </a:r>
          </a:p>
        </p:txBody>
      </p:sp>
      <p:sp>
        <p:nvSpPr>
          <p:cNvPr id="496645" name="Rectangle 5"/>
          <p:cNvSpPr>
            <a:spLocks noChangeArrowheads="1"/>
          </p:cNvSpPr>
          <p:nvPr/>
        </p:nvSpPr>
        <p:spPr bwMode="auto">
          <a:xfrm>
            <a:off x="685800" y="5184775"/>
            <a:ext cx="7799388" cy="1063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3200" b="1" i="0" dirty="0">
                <a:solidFill>
                  <a:schemeClr val="tx2"/>
                </a:solidFill>
              </a:rPr>
              <a:t>So, the difference between variable and</a:t>
            </a:r>
          </a:p>
          <a:p>
            <a:pPr algn="ctr" eaLnBrk="1" hangingPunct="1"/>
            <a:r>
              <a:rPr lang="en-US" sz="3200" b="1" i="0" dirty="0">
                <a:solidFill>
                  <a:schemeClr val="tx2"/>
                </a:solidFill>
              </a:rPr>
              <a:t>absorption income tends to disappear.</a:t>
            </a:r>
          </a:p>
        </p:txBody>
      </p:sp>
      <p:graphicFrame>
        <p:nvGraphicFramePr>
          <p:cNvPr id="496646" name="Object 6"/>
          <p:cNvGraphicFramePr>
            <a:graphicFrameLocks noChangeAspect="1"/>
          </p:cNvGraphicFramePr>
          <p:nvPr/>
        </p:nvGraphicFramePr>
        <p:xfrm>
          <a:off x="381000" y="2819400"/>
          <a:ext cx="2667000" cy="1925638"/>
        </p:xfrm>
        <a:graphic>
          <a:graphicData uri="http://schemas.openxmlformats.org/presentationml/2006/ole">
            <p:oleObj spid="_x0000_s88068" name="Clip" r:id="rId4" imgW="3657600" imgH="2640787" progId="">
              <p:embed/>
            </p:oleObj>
          </a:graphicData>
        </a:graphic>
      </p:graphicFrame>
      <p:graphicFrame>
        <p:nvGraphicFramePr>
          <p:cNvPr id="496647" name="Object 7"/>
          <p:cNvGraphicFramePr>
            <a:graphicFrameLocks noChangeAspect="1"/>
          </p:cNvGraphicFramePr>
          <p:nvPr/>
        </p:nvGraphicFramePr>
        <p:xfrm>
          <a:off x="6219825" y="2667000"/>
          <a:ext cx="2771775" cy="2078038"/>
        </p:xfrm>
        <a:graphic>
          <a:graphicData uri="http://schemas.openxmlformats.org/presentationml/2006/ole">
            <p:oleObj spid="_x0000_s88069" name="Clip" r:id="rId5" imgW="2924269" imgH="2192448" progId="">
              <p:embed/>
            </p:oleObj>
          </a:graphicData>
        </a:graphic>
      </p:graphicFrame>
      <p:sp>
        <p:nvSpPr>
          <p:cNvPr id="2" name="Slide Number Placeholder 1"/>
          <p:cNvSpPr>
            <a:spLocks noGrp="1"/>
          </p:cNvSpPr>
          <p:nvPr>
            <p:ph type="sldNum" sz="quarter" idx="11"/>
          </p:nvPr>
        </p:nvSpPr>
        <p:spPr/>
        <p:txBody>
          <a:bodyPr/>
          <a:lstStyle/>
          <a:p>
            <a:fld id="{7E2F38F6-0187-45EB-86DD-1B6AFB0CA124}" type="slidenum">
              <a:rPr lang="en-US" smtClean="0"/>
              <a:pPr/>
              <a:t>56</a:t>
            </a:fld>
            <a:endParaRPr lang="en-US" dirty="0"/>
          </a:p>
        </p:txBody>
      </p:sp>
    </p:spTree>
    <p:extLst>
      <p:ext uri="{BB962C8B-B14F-4D97-AF65-F5344CB8AC3E}">
        <p14:creationId xmlns:p14="http://schemas.microsoft.com/office/powerpoint/2010/main" xmlns="" val="22620895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3" name="Rectangle 3"/>
          <p:cNvSpPr>
            <a:spLocks noGrp="1" noChangeArrowheads="1"/>
          </p:cNvSpPr>
          <p:nvPr>
            <p:ph type="title"/>
          </p:nvPr>
        </p:nvSpPr>
        <p:spPr>
          <a:xfrm>
            <a:off x="2819400" y="2743200"/>
            <a:ext cx="42672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End of </a:t>
            </a:r>
            <a:r>
              <a:rPr lang="en-US" sz="4400" b="1" i="1" dirty="0" smtClean="0"/>
              <a:t>Lecture 22</a:t>
            </a:r>
            <a:endParaRPr lang="en-US" sz="4400" b="1" i="1" dirty="0"/>
          </a:p>
        </p:txBody>
      </p:sp>
      <p:sp>
        <p:nvSpPr>
          <p:cNvPr id="2" name="Slide Number Placeholder 1"/>
          <p:cNvSpPr>
            <a:spLocks noGrp="1"/>
          </p:cNvSpPr>
          <p:nvPr>
            <p:ph type="sldNum" sz="quarter" idx="11"/>
          </p:nvPr>
        </p:nvSpPr>
        <p:spPr/>
        <p:txBody>
          <a:bodyPr/>
          <a:lstStyle/>
          <a:p>
            <a:fld id="{7E2F38F6-0187-45EB-86DD-1B6AFB0CA124}" type="slidenum">
              <a:rPr lang="en-US" smtClean="0"/>
              <a:pPr/>
              <a:t>57</a:t>
            </a:fld>
            <a:endParaRPr lang="en-US" dirty="0"/>
          </a:p>
        </p:txBody>
      </p:sp>
    </p:spTree>
    <p:extLst>
      <p:ext uri="{BB962C8B-B14F-4D97-AF65-F5344CB8AC3E}">
        <p14:creationId xmlns:p14="http://schemas.microsoft.com/office/powerpoint/2010/main" xmlns="" val="34693534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807</TotalTime>
  <Words>3840</Words>
  <Application>Microsoft Office PowerPoint</Application>
  <PresentationFormat>On-screen Show (4:3)</PresentationFormat>
  <Paragraphs>543</Paragraphs>
  <Slides>57</Slides>
  <Notes>56</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57</vt:i4>
      </vt:variant>
    </vt:vector>
  </HeadingPairs>
  <TitlesOfParts>
    <vt:vector size="61" baseType="lpstr">
      <vt:lpstr>Flow</vt:lpstr>
      <vt:lpstr>1_Flow</vt:lpstr>
      <vt:lpstr>Worksheet</vt:lpstr>
      <vt:lpstr>Clip</vt:lpstr>
      <vt:lpstr>Chapter 09</vt:lpstr>
      <vt:lpstr>Learning Objectives</vt:lpstr>
      <vt:lpstr>Inventory Costing Choices: Overview</vt:lpstr>
      <vt:lpstr>Costing Comparison</vt:lpstr>
      <vt:lpstr>Differences in Income</vt:lpstr>
      <vt:lpstr>Comparative Income Statements</vt:lpstr>
      <vt:lpstr>Comparative Income Statements – Three Years</vt:lpstr>
      <vt:lpstr>Comparative Income Effects</vt:lpstr>
      <vt:lpstr>Comparative Income Effects</vt:lpstr>
      <vt:lpstr>Comparative Income Effects</vt:lpstr>
      <vt:lpstr>Comparison of Alternative Inventory Costing Systems</vt:lpstr>
      <vt:lpstr>Comparison of Alternative Inventory Costing Systems</vt:lpstr>
      <vt:lpstr>Comparison of Alternative Inventory Costing Systems</vt:lpstr>
      <vt:lpstr>Comparison of Alternative Inventory Costing Systems</vt:lpstr>
      <vt:lpstr>Performance Issues and Absorption Costing</vt:lpstr>
      <vt:lpstr>Inventories and Costing Methods</vt:lpstr>
      <vt:lpstr>Other Manipulation Schemes Beyond Simple Overproduction</vt:lpstr>
      <vt:lpstr>Management Countermeasures for Fixed Cost Manipulation Schemes</vt:lpstr>
      <vt:lpstr>Income Effects of Inventory Buildup</vt:lpstr>
      <vt:lpstr>Extreme Variable Costing: Throughput Costing</vt:lpstr>
      <vt:lpstr>Throughput Costing Illustrated</vt:lpstr>
      <vt:lpstr>Costing Systems Compared</vt:lpstr>
      <vt:lpstr>Overview of Absorption and Variable Costing</vt:lpstr>
      <vt:lpstr>Quick Check </vt:lpstr>
      <vt:lpstr>Quick Check </vt:lpstr>
      <vt:lpstr>Unit Cost Computations</vt:lpstr>
      <vt:lpstr>Unit Cost Computations</vt:lpstr>
      <vt:lpstr>Income Comparison of Absorption and Variable Costing</vt:lpstr>
      <vt:lpstr>Absorption Costing</vt:lpstr>
      <vt:lpstr>Variable Costing</vt:lpstr>
      <vt:lpstr>Comparing the Two Methods</vt:lpstr>
      <vt:lpstr>Comparing the Two Methods</vt:lpstr>
      <vt:lpstr>Extended Comparisons of Income Data Harvey Company Year Two</vt:lpstr>
      <vt:lpstr>Unit Cost Computations</vt:lpstr>
      <vt:lpstr>Absorption Costing</vt:lpstr>
      <vt:lpstr>Variable Costing</vt:lpstr>
      <vt:lpstr>Comparing the Two Methods</vt:lpstr>
      <vt:lpstr>Comparing the Two Methods</vt:lpstr>
      <vt:lpstr>Summary of Key Insights</vt:lpstr>
      <vt:lpstr>Effect of Changes in Production on Net Operating Income</vt:lpstr>
      <vt:lpstr>Effect of Changes in Production Harvey Company Year One</vt:lpstr>
      <vt:lpstr>Unit Cost Computations for Year One</vt:lpstr>
      <vt:lpstr>Absorption Costing:  Year One</vt:lpstr>
      <vt:lpstr>Variable Costing:  Year One</vt:lpstr>
      <vt:lpstr>Effect of Changes in Production Harvey Company Year Two</vt:lpstr>
      <vt:lpstr>Unit Cost Computations for Year Two</vt:lpstr>
      <vt:lpstr>Absorption Costing:  Year Two</vt:lpstr>
      <vt:lpstr>Variable Costing:  Year Two</vt:lpstr>
      <vt:lpstr>Comparing the Two Methods</vt:lpstr>
      <vt:lpstr>Impact on the Manager</vt:lpstr>
      <vt:lpstr>CVP Analysis, Decision Making and Absorption costing</vt:lpstr>
      <vt:lpstr>External Reporting and Income Taxes</vt:lpstr>
      <vt:lpstr>Advantages of Variable Costing and the Contribution Approach</vt:lpstr>
      <vt:lpstr>Variable versus Absorption Costing</vt:lpstr>
      <vt:lpstr>Variable Costing and the Theory of Constraints (TOC)</vt:lpstr>
      <vt:lpstr>Impact of JIT Inventory Methods</vt:lpstr>
      <vt:lpstr>End of Lecture 22</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creator>Michael Flores</dc:creator>
  <cp:lastModifiedBy>vcomsats</cp:lastModifiedBy>
  <cp:revision>24</cp:revision>
  <dcterms:created xsi:type="dcterms:W3CDTF">2004-12-01T07:33:38Z</dcterms:created>
  <dcterms:modified xsi:type="dcterms:W3CDTF">2013-11-25T11:08:58Z</dcterms:modified>
</cp:coreProperties>
</file>